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20" r:id="rId2"/>
    <p:sldMasterId id="2147484032" r:id="rId3"/>
    <p:sldMasterId id="2147484044" r:id="rId4"/>
    <p:sldMasterId id="2147484056" r:id="rId5"/>
  </p:sldMasterIdLst>
  <p:notesMasterIdLst>
    <p:notesMasterId r:id="rId33"/>
  </p:notesMasterIdLst>
  <p:handoutMasterIdLst>
    <p:handoutMasterId r:id="rId34"/>
  </p:handoutMasterIdLst>
  <p:sldIdLst>
    <p:sldId id="256" r:id="rId6"/>
    <p:sldId id="306" r:id="rId7"/>
    <p:sldId id="315" r:id="rId8"/>
    <p:sldId id="316" r:id="rId9"/>
    <p:sldId id="265" r:id="rId10"/>
    <p:sldId id="317" r:id="rId11"/>
    <p:sldId id="318" r:id="rId12"/>
    <p:sldId id="290" r:id="rId13"/>
    <p:sldId id="319" r:id="rId14"/>
    <p:sldId id="310" r:id="rId15"/>
    <p:sldId id="291" r:id="rId16"/>
    <p:sldId id="325" r:id="rId17"/>
    <p:sldId id="295" r:id="rId18"/>
    <p:sldId id="296" r:id="rId19"/>
    <p:sldId id="311" r:id="rId20"/>
    <p:sldId id="320" r:id="rId21"/>
    <p:sldId id="300" r:id="rId22"/>
    <p:sldId id="301" r:id="rId23"/>
    <p:sldId id="308" r:id="rId24"/>
    <p:sldId id="309" r:id="rId25"/>
    <p:sldId id="259" r:id="rId26"/>
    <p:sldId id="302" r:id="rId27"/>
    <p:sldId id="307" r:id="rId28"/>
    <p:sldId id="269" r:id="rId29"/>
    <p:sldId id="268" r:id="rId30"/>
    <p:sldId id="322" r:id="rId31"/>
    <p:sldId id="323" r:id="rId3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5" autoAdjust="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FDCDB-5EB2-44CC-8642-7EE3AFA0AB8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8669-6AD2-4928-842A-5A22CCEF2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89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40AFB-8650-4BC7-BB64-596A2B865FB6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E4FB-6A94-449C-B08C-0C9A5C0A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4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50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0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92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74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1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92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74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62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8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45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95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3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96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25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62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3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6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9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77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7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8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4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2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E4FB-6A94-449C-B08C-0C9A5C0AB9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9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/>
                </a:solidFill>
              </a:rPr>
              <a:pPr/>
              <a:t>3/10/2017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1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/>
                </a:solidFill>
              </a:rPr>
              <a:pPr/>
              <a:t>3/10/2017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0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/>
                </a:solidFill>
              </a:rPr>
              <a:pPr/>
              <a:t>3/10/2017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5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/>
                </a:solidFill>
              </a:rPr>
              <a:pPr/>
              <a:t>3/10/2017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83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/>
                </a:solidFill>
              </a:rPr>
              <a:pPr/>
              <a:t>3/10/2017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87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/>
                </a:solidFill>
              </a:rPr>
              <a:pPr/>
              <a:t>3/10/2017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93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/>
                </a:solidFill>
              </a:rPr>
              <a:pPr/>
              <a:t>3/10/2017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01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/>
                </a:solidFill>
              </a:rPr>
              <a:pPr/>
              <a:t>3/10/2017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9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/>
                </a:solidFill>
              </a:rPr>
              <a:pPr/>
              <a:t>3/10/2017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990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/>
                </a:solidFill>
              </a:rPr>
              <a:pPr/>
              <a:t>3/10/2017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0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/>
                </a:solidFill>
              </a:rPr>
              <a:pPr/>
              <a:t>3/10/2017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19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0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0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0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0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5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2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8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3CD2-2471-493A-B302-DC9D19D657EE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5F94-5E35-495D-B765-7D50C8D7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3CD2-2471-493A-B302-DC9D19D657EE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5F94-5E35-495D-B765-7D50C8D7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5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19503CD2-2471-493A-B302-DC9D19D657EE}" type="datetimeFigureOut">
              <a:rPr lang="en-US" smtClean="0">
                <a:solidFill>
                  <a:prstClr val="black"/>
                </a:solidFill>
              </a:rPr>
              <a:pPr/>
              <a:t>3/10/2017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2E65F94-5E35-495D-B765-7D50C8D7D1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5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7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3CD2-2471-493A-B302-DC9D19D657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5F94-5E35-495D-B765-7D50C8D7D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source=images&amp;cd=&amp;cad=rja&amp;uact=8&amp;ved=0ahUKEwjYu6XuqpPLAhVS9GMKHdT5AMMQjRwIBw&amp;url=http://www.goodlookingloser.com/entry/good-looking-loser-podcast/how-to-get-married-and-not-get-burned-discussion-on-legit-prenuptial-agreements&amp;bvm=bv.115277099,d.cGc&amp;psig=AFQjCNEsoNZWF8satpz3UvSr_ZHvp2avvQ&amp;ust=145650412996393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.utah.gov/xcode/Title73/Chapter3/73-3-S20.html?v=C73-3-S20_180001011800010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9.png"/><Relationship Id="rId7" Type="http://schemas.openxmlformats.org/officeDocument/2006/relationships/image" Target="../media/image1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162800" cy="990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Conveyance of Water Rights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by Dana Dredge &amp; Sue Glenn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010400" cy="3962400"/>
          </a:xfrm>
          <a:solidFill>
            <a:schemeClr val="tx1"/>
          </a:solidFill>
        </p:spPr>
        <p:txBody>
          <a:bodyPr anchor="ctr"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Shares vs Water Rights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Utah Code 73-1-10; 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Utah Code 73-1-11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Maps/Standards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Report 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of Conveyance (ROC’s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Processing the ROC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Conflicts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 algn="l"/>
            <a:endParaRPr lang="en-US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73-1-10 (3)(c)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981200"/>
            <a:ext cx="5562600" cy="41449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Professional licensed </a:t>
            </a:r>
            <a:r>
              <a:rPr lang="en-US" sz="3600" u="sng" dirty="0" smtClean="0">
                <a:solidFill>
                  <a:schemeClr val="bg1"/>
                </a:solidFill>
              </a:rPr>
              <a:t>in Utah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An attorney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A professional engineer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A title insurance producer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A professional land surveyor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goodlookingloser.com/images/Podcast_Post_Pictures/Lawyer_Clip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24574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29" y="3645214"/>
            <a:ext cx="1044388" cy="400110"/>
          </a:xfrm>
          <a:prstGeom prst="rect">
            <a:avLst/>
          </a:prstGeom>
          <a:noFill/>
          <a:scene3d>
            <a:camera prst="isometricRightUp">
              <a:rot lat="2100000" lon="18899998" rev="186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Why?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869886"/>
            <a:ext cx="990600" cy="369332"/>
          </a:xfrm>
          <a:prstGeom prst="rect">
            <a:avLst/>
          </a:prstGeom>
          <a:noFill/>
          <a:scene3d>
            <a:camera prst="isometricOffAxis2Left">
              <a:rot lat="2113369" lon="21053396" rev="84584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Why?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911" y="4680466"/>
            <a:ext cx="859210" cy="369332"/>
          </a:xfrm>
          <a:prstGeom prst="rect">
            <a:avLst/>
          </a:prstGeom>
          <a:noFill/>
          <a:scene3d>
            <a:camera prst="orthographicFront">
              <a:rot lat="1500000" lon="21299997" rev="197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Why?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8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0"/>
            <a:ext cx="5715000" cy="762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73-1-11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362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Appurtenance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Definition:  All water is the property of the public until a right for its diversion and use is properly established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73-1-11(1)(a)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2667000"/>
            <a:ext cx="6777317" cy="350897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Exceptions:</a:t>
            </a:r>
          </a:p>
          <a:p>
            <a:pPr marL="525780" indent="-457200"/>
            <a:r>
              <a:rPr lang="en-US" sz="2800" dirty="0" smtClean="0">
                <a:solidFill>
                  <a:schemeClr val="bg1"/>
                </a:solidFill>
              </a:rPr>
              <a:t>Reserves the water right or any part </a:t>
            </a:r>
          </a:p>
          <a:p>
            <a:pPr marL="525780" indent="-457200"/>
            <a:r>
              <a:rPr lang="en-US" sz="2800" dirty="0" smtClean="0">
                <a:solidFill>
                  <a:schemeClr val="bg1"/>
                </a:solidFill>
              </a:rPr>
              <a:t>Conveys a part of the water right in land conveyance document.</a:t>
            </a:r>
          </a:p>
          <a:p>
            <a:pPr marL="525780" indent="-457200"/>
            <a:r>
              <a:rPr lang="en-US" sz="2800" dirty="0" smtClean="0">
                <a:solidFill>
                  <a:schemeClr val="bg1"/>
                </a:solidFill>
              </a:rPr>
              <a:t>Conveys separate conveyance prior to or contemporaneously with the execution of the land conveyance document.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1">
            <a:hlinkClick r:id="rId4"/>
          </p:cNvPr>
          <p:cNvSpPr>
            <a:spLocks noChangeArrowheads="1"/>
          </p:cNvSpPr>
          <p:nvPr/>
        </p:nvSpPr>
        <p:spPr bwMode="auto">
          <a:xfrm>
            <a:off x="4403725" y="1336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May 4, 1998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925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WHY?</a:t>
            </a:r>
          </a:p>
          <a:p>
            <a:pPr marL="6858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Before May 4, 1998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Only perfected water rights</a:t>
            </a:r>
          </a:p>
          <a:p>
            <a:pPr marL="6858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After </a:t>
            </a:r>
            <a:r>
              <a:rPr lang="en-US" sz="3200" dirty="0">
                <a:solidFill>
                  <a:schemeClr val="bg1"/>
                </a:solidFill>
              </a:rPr>
              <a:t>May 4, 1998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All perfected documents</a:t>
            </a:r>
          </a:p>
          <a:p>
            <a:r>
              <a:rPr lang="en-US" sz="3200" dirty="0">
                <a:solidFill>
                  <a:schemeClr val="bg1"/>
                </a:solidFill>
              </a:rPr>
              <a:t>All </a:t>
            </a:r>
            <a:r>
              <a:rPr lang="en-US" dirty="0" smtClean="0">
                <a:solidFill>
                  <a:schemeClr val="bg1"/>
                </a:solidFill>
              </a:rPr>
              <a:t>APPROVED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00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62" y="2057400"/>
            <a:ext cx="8153400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Your </a:t>
            </a: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first deed </a:t>
            </a:r>
            <a:r>
              <a:rPr lang="en-US" sz="3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recorded </a:t>
            </a:r>
            <a:r>
              <a:rPr lang="en-US" sz="3600" u="sng" dirty="0">
                <a:solidFill>
                  <a:schemeClr val="bg1"/>
                </a:solidFill>
                <a:latin typeface="Century" panose="02040604050505020304" pitchFamily="18" charset="0"/>
              </a:rPr>
              <a:t>April 28, 1976</a:t>
            </a: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 for land only – no water rights mentioned on the deed.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Certificate issued </a:t>
            </a:r>
            <a:r>
              <a:rPr lang="en-US" sz="3600" u="sng" dirty="0">
                <a:solidFill>
                  <a:schemeClr val="bg1"/>
                </a:solidFill>
                <a:latin typeface="Century" panose="02040604050505020304" pitchFamily="18" charset="0"/>
              </a:rPr>
              <a:t>March 15, 1970 </a:t>
            </a:r>
            <a:r>
              <a:rPr lang="en-US" sz="3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(perfected </a:t>
            </a: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water right)</a:t>
            </a:r>
          </a:p>
          <a:p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Does the deed convey the water right by appurtenance?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228600"/>
            <a:ext cx="2825325" cy="101566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0306" y="3688616"/>
            <a:ext cx="3574094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March 15, 1985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227" y="1600200"/>
            <a:ext cx="84582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Farmer Jones takes out a Deed of Trust for Lot 10 on 2/5/1980.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His land goes into default and a Trustee’s Deed was Recorded on 5/10/2001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The Water Right was Certificated on 3/15/1970 to be used on Lot 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Change Appl. Approved on 4/10/1999, changing the Place of Use to Lot 5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Does the Trustee’s Deed convey the water right?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2364" y="304800"/>
            <a:ext cx="35814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Example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6781800" cy="106997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73-1-11 (1)(b)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057400"/>
            <a:ext cx="6781800" cy="42672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County recorder records a document that conveys a water right appurtenant to and relies on the document the state engineer shall rely on the document as a conveyance of a water right appurtenant to land.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Unity in Title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Copy of tract index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Affidavit endorsed by professional affirming no severance of water right.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Mapping Standards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When a Map is Required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When a Water right is conveyed by appurtenance</a:t>
            </a:r>
          </a:p>
          <a:p>
            <a:pPr marL="0" lvl="1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 map depicts the place of use of the water right overlain by the metes and bounds description in the deed.  </a:t>
            </a:r>
          </a:p>
          <a:p>
            <a:pPr marL="0" lvl="1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WHY? </a:t>
            </a:r>
          </a:p>
          <a:p>
            <a:pPr marL="0" lvl="1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It easily determines that the water right is appurtenant to the property described in the deed.</a:t>
            </a:r>
          </a:p>
        </p:txBody>
      </p:sp>
    </p:spTree>
    <p:extLst>
      <p:ext uri="{BB962C8B-B14F-4D97-AF65-F5344CB8AC3E}">
        <p14:creationId xmlns:p14="http://schemas.microsoft.com/office/powerpoint/2010/main" val="16945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228"/>
            <a:ext cx="6230832" cy="4454071"/>
          </a:xfrm>
          <a:prstGeom prst="rect">
            <a:avLst/>
          </a:prstGeom>
        </p:spPr>
      </p:pic>
      <p:sp>
        <p:nvSpPr>
          <p:cNvPr id="13" name="Snip Same Side Corner Rectangle 12"/>
          <p:cNvSpPr/>
          <p:nvPr/>
        </p:nvSpPr>
        <p:spPr>
          <a:xfrm>
            <a:off x="2514600" y="2089666"/>
            <a:ext cx="2286000" cy="1339334"/>
          </a:xfrm>
          <a:prstGeom prst="snip2Same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952675" y="2605171"/>
            <a:ext cx="1145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Parcel 2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63.3 acres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219200" y="1295400"/>
            <a:ext cx="1295400" cy="990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295400" y="153566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Parcel 1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28.1 acres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5943600" y="37338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776727" y="455696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295400" y="455696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25-6734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19800" y="1797278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SE Corner</a:t>
            </a:r>
            <a:endParaRPr lang="en-US" sz="1400" b="1" u="sng" dirty="0"/>
          </a:p>
        </p:txBody>
      </p:sp>
      <p:pic>
        <p:nvPicPr>
          <p:cNvPr id="97" name="Picture 9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34" y="5096435"/>
            <a:ext cx="1440305" cy="297206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1594493" y="120134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Sections 35  T14N, R1E &amp; Section 2, T13N, R1E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727975" y="489466"/>
            <a:ext cx="241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Section, Township and Range</a:t>
            </a:r>
            <a:endParaRPr lang="en-US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6759351" y="1012686"/>
            <a:ext cx="170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Section Corner</a:t>
            </a:r>
            <a:endParaRPr lang="en-US" sz="16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759351" y="1353943"/>
            <a:ext cx="2232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Water Right #</a:t>
            </a:r>
            <a:endParaRPr lang="en-US" sz="16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777280" y="1681700"/>
            <a:ext cx="1525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North Arrow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777280" y="2020254"/>
            <a:ext cx="899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Scale</a:t>
            </a:r>
            <a:endParaRPr lang="en-US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790727" y="2358808"/>
            <a:ext cx="977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Parcel</a:t>
            </a:r>
            <a:endParaRPr lang="en-US" sz="16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790727" y="2755504"/>
            <a:ext cx="1145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Acreage</a:t>
            </a:r>
            <a:endParaRPr lang="en-US" sz="1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45190" y="5657671"/>
            <a:ext cx="6110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&amp; excepting are to be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Property description changes need a new map for that deed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685800" y="5099812"/>
            <a:ext cx="762000" cy="675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1509218" y="5014205"/>
            <a:ext cx="3291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Parcels 1 (28.1 acres) &amp; 2 (63.3 acres) (Deed # 7240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09" name="Rectangle 108"/>
          <p:cNvSpPr/>
          <p:nvPr/>
        </p:nvSpPr>
        <p:spPr>
          <a:xfrm>
            <a:off x="699247" y="5353114"/>
            <a:ext cx="762000" cy="927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1584573" y="5249334"/>
            <a:ext cx="19159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POU for water right # 25-6734</a:t>
            </a:r>
            <a:endParaRPr lang="en-US" sz="16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790727" y="3066836"/>
            <a:ext cx="1154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Legends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51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4" grpId="0"/>
      <p:bldP spid="81" grpId="0" animBg="1"/>
      <p:bldP spid="82" grpId="0"/>
      <p:bldP spid="94" grpId="0"/>
      <p:bldP spid="95" grpId="0"/>
      <p:bldP spid="96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108" grpId="0"/>
      <p:bldP spid="109" grpId="0" animBg="1"/>
      <p:bldP spid="110" grpId="0"/>
      <p:bldP spid="1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924800" cy="6123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51-4693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9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90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Water rights vs. Water shares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88901"/>
            <a:ext cx="2819400" cy="369332"/>
          </a:xfrm>
          <a:prstGeom prst="rect">
            <a:avLst/>
          </a:prstGeom>
          <a:solidFill>
            <a:srgbClr val="FFFF00"/>
          </a:solidFill>
          <a:ln w="317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State of Utah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2002237" y="2023229"/>
            <a:ext cx="186526" cy="609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5214" y="2197224"/>
            <a:ext cx="991144" cy="261610"/>
          </a:xfrm>
          <a:prstGeom prst="rect">
            <a:avLst/>
          </a:prstGeom>
          <a:solidFill>
            <a:srgbClr val="00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Water Right</a:t>
            </a:r>
            <a:endParaRPr lang="en-US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0994" y="2690693"/>
            <a:ext cx="2826586" cy="369332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 Right Owner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1688901"/>
            <a:ext cx="3086100" cy="369332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State of Utah</a:t>
            </a:r>
            <a:endParaRPr lang="en-US" b="1" dirty="0"/>
          </a:p>
        </p:txBody>
      </p:sp>
      <p:sp>
        <p:nvSpPr>
          <p:cNvPr id="11" name="Down Arrow 10"/>
          <p:cNvSpPr/>
          <p:nvPr/>
        </p:nvSpPr>
        <p:spPr>
          <a:xfrm>
            <a:off x="6726637" y="2050613"/>
            <a:ext cx="186526" cy="609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24328" y="2185139"/>
            <a:ext cx="991144" cy="261610"/>
          </a:xfrm>
          <a:prstGeom prst="rect">
            <a:avLst/>
          </a:prstGeom>
          <a:solidFill>
            <a:srgbClr val="00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Water Right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2743200"/>
            <a:ext cx="2990849" cy="369332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Irrigation Company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5334000" y="3158252"/>
            <a:ext cx="186526" cy="72794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927814" y="3167866"/>
            <a:ext cx="186526" cy="72794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528681" y="3167866"/>
            <a:ext cx="201766" cy="72794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278923" y="3158252"/>
            <a:ext cx="186526" cy="72794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924800" y="3158252"/>
            <a:ext cx="186526" cy="71833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04461" y="3276600"/>
            <a:ext cx="2967988" cy="276999"/>
          </a:xfrm>
          <a:prstGeom prst="rect">
            <a:avLst/>
          </a:prstGeom>
          <a:solidFill>
            <a:srgbClr val="00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Shares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96841" y="3962400"/>
            <a:ext cx="365760" cy="219456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vert="vert" wrap="square" rtlCol="0" anchor="ctr" anchorCtr="0">
            <a:spAutoFit/>
          </a:bodyPr>
          <a:lstStyle/>
          <a:p>
            <a:pPr algn="ctr"/>
            <a:r>
              <a:rPr lang="en-US" dirty="0" smtClean="0"/>
              <a:t>Shareholder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38197" y="3962400"/>
            <a:ext cx="365760" cy="219456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vert="vert" wrap="square" rtlCol="0" anchor="ctr" anchorCtr="0">
            <a:spAutoFit/>
          </a:bodyPr>
          <a:lstStyle/>
          <a:p>
            <a:pPr algn="ctr"/>
            <a:r>
              <a:rPr lang="en-US" dirty="0" smtClean="0"/>
              <a:t>Shareholder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54140" y="3962400"/>
            <a:ext cx="365760" cy="219456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vert="vert" wrap="square" rtlCol="0" anchor="ctr" anchorCtr="0">
            <a:spAutoFit/>
          </a:bodyPr>
          <a:lstStyle/>
          <a:p>
            <a:pPr algn="ctr"/>
            <a:r>
              <a:rPr lang="en-US" dirty="0" smtClean="0"/>
              <a:t>Shareholder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89306" y="3962400"/>
            <a:ext cx="365760" cy="219456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vert="vert" wrap="square" rtlCol="0" anchor="ctr" anchorCtr="0">
            <a:spAutoFit/>
          </a:bodyPr>
          <a:lstStyle/>
          <a:p>
            <a:pPr algn="ctr"/>
            <a:r>
              <a:rPr lang="en-US" dirty="0" smtClean="0"/>
              <a:t>Shareholder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06689" y="3962400"/>
            <a:ext cx="365760" cy="219456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vert="vert" wrap="square" rtlCol="0" anchor="ctr" anchorCtr="0">
            <a:spAutoFit/>
          </a:bodyPr>
          <a:lstStyle/>
          <a:p>
            <a:pPr algn="ctr"/>
            <a:r>
              <a:rPr lang="en-US" dirty="0" smtClean="0"/>
              <a:t>Shareholder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5837" y="3962400"/>
            <a:ext cx="3352800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Water Right: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Issued by the State of Utah, Division of Water Rights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Water Share: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Share Certificate issued by irrigation company</a:t>
            </a:r>
          </a:p>
        </p:txBody>
      </p:sp>
    </p:spTree>
    <p:extLst>
      <p:ext uri="{BB962C8B-B14F-4D97-AF65-F5344CB8AC3E}">
        <p14:creationId xmlns:p14="http://schemas.microsoft.com/office/powerpoint/2010/main" val="32136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9842"/>
            <a:ext cx="7848600" cy="6059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48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51-4693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024744" cy="877336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Report of Conveyance (ROC)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1676400"/>
            <a:ext cx="121700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100%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176134" y="3276600"/>
            <a:ext cx="357266" cy="2423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176133" y="3765042"/>
            <a:ext cx="372019" cy="2735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evron 10"/>
          <p:cNvSpPr/>
          <p:nvPr/>
        </p:nvSpPr>
        <p:spPr>
          <a:xfrm>
            <a:off x="309822" y="4137626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291084" y="4532343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1" y="4961746"/>
            <a:ext cx="42068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51392"/>
            <a:ext cx="4183796" cy="5374415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2" y="1717598"/>
            <a:ext cx="3589331" cy="365792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0" y="2743231"/>
            <a:ext cx="8396752" cy="327342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8070" y="2933700"/>
            <a:ext cx="7020979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8070" y="5296708"/>
            <a:ext cx="3821530" cy="189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8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Report of Conveyance (ROC)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2" y="990600"/>
            <a:ext cx="4354950" cy="567335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62101"/>
            <a:ext cx="6370667" cy="3730353"/>
          </a:xfrm>
          <a:prstGeom prst="rect">
            <a:avLst/>
          </a:prstGeom>
          <a:ln w="92075"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467600" y="1371600"/>
            <a:ext cx="1563633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Portion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151965"/>
            <a:ext cx="5638800" cy="1340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3200400"/>
            <a:ext cx="6096000" cy="1371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400" y="254000"/>
            <a:ext cx="70104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Signature page of both 100% &amp; Portion ROC forms.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2200" y="3352800"/>
            <a:ext cx="914400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0" y="3207238"/>
            <a:ext cx="914399" cy="693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72400" y="4090153"/>
            <a:ext cx="838200" cy="116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19600" y="4320986"/>
            <a:ext cx="3352800" cy="986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09" y="1516560"/>
            <a:ext cx="4691591" cy="537997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2517"/>
            <a:ext cx="9144000" cy="40916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1400" y="2293920"/>
            <a:ext cx="3343223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dirty="0" smtClean="0"/>
              <a:t>Grantee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3089519"/>
            <a:ext cx="3505200" cy="2354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Grantee’s Signature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448" y="3779017"/>
            <a:ext cx="2948152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Professional’s name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0" y="3596815"/>
            <a:ext cx="3016852" cy="5232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Profession: Title Agent, Engineer, Land </a:t>
            </a:r>
          </a:p>
          <a:p>
            <a:r>
              <a:rPr lang="en-US" sz="1400" dirty="0" smtClean="0"/>
              <a:t>Surveyor, or Attorney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962400" y="3982492"/>
            <a:ext cx="1600200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License #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24716" y="4920734"/>
            <a:ext cx="3437683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Professional’s signature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8047" y="4814979"/>
            <a:ext cx="1864953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Phone #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83795" y="5287780"/>
            <a:ext cx="6950603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Professional’s address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20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Checklist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114800" cy="414496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Owner of record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Chronological order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ROC signed by water user and/or professional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Does it have a mailing address for new owner?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Maps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All documents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Fee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1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78" y="1981201"/>
            <a:ext cx="441502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1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00"/>
            <a:ext cx="8229600" cy="9144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Processing the ROC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15000"/>
            <a:ext cx="8229600" cy="9144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State Engineer assesses </a:t>
            </a:r>
            <a:r>
              <a:rPr lang="en-US" sz="1800" dirty="0">
                <a:solidFill>
                  <a:schemeClr val="bg1"/>
                </a:solidFill>
              </a:rPr>
              <a:t>form 			State Engineer assesses substance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Acceptable complete			Not Acceptably complete - 90 </a:t>
            </a:r>
            <a:r>
              <a:rPr lang="en-US" sz="1800" dirty="0" smtClean="0">
                <a:solidFill>
                  <a:schemeClr val="bg1"/>
                </a:solidFill>
              </a:rPr>
              <a:t>Days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Sole responsibility of submitter</a:t>
            </a:r>
          </a:p>
          <a:p>
            <a:pPr marL="5715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Content Placeholder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86053"/>
            <a:ext cx="6245767" cy="40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" y="110793"/>
            <a:ext cx="9106525" cy="6772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07045"/>
            <a:ext cx="4683077" cy="1446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CONFLICT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02798"/>
            <a:ext cx="7772399" cy="44012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Not Processed/returned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Disputing parties notified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No administrative action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Resolution: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Documents to resolve title question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County Recorder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Must directly address title conflict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Exception: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Deed take precedence</a:t>
            </a:r>
          </a:p>
        </p:txBody>
      </p:sp>
    </p:spTree>
    <p:extLst>
      <p:ext uri="{BB962C8B-B14F-4D97-AF65-F5344CB8AC3E}">
        <p14:creationId xmlns:p14="http://schemas.microsoft.com/office/powerpoint/2010/main" val="429325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6" y="-57450"/>
            <a:ext cx="9219370" cy="691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079" y="2535704"/>
            <a:ext cx="8588826" cy="19389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Water Rights Website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www.waterrights.utah.gov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22"/>
            <a:ext cx="9144000" cy="6881921"/>
          </a:xfrm>
          <a:prstGeom prst="rect">
            <a:avLst/>
          </a:prstGeom>
        </p:spPr>
      </p:pic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5820"/>
            <a:ext cx="3505200" cy="4504799"/>
          </a:xfrm>
          <a:solidFill>
            <a:schemeClr val="tx1"/>
          </a:solidFill>
          <a:ln w="34925">
            <a:solidFill>
              <a:srgbClr val="0070C0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81200"/>
            <a:ext cx="3505200" cy="453941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638800" cy="1295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73-1-10 (1)(a)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Deeds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" y="-78844"/>
            <a:ext cx="9144000" cy="683924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5322404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9911" y="2648282"/>
            <a:ext cx="320040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Assignment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When?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Approved/unapproved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800600"/>
            <a:ext cx="2448563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May 13, 2014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0668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5400" b="1" dirty="0" smtClean="0">
                <a:solidFill>
                  <a:schemeClr val="bg1"/>
                </a:solidFill>
              </a:rPr>
              <a:t>73-1-10 (1)(b)&amp;(c)</a:t>
            </a:r>
            <a:r>
              <a:rPr lang="pt-BR" sz="5400" b="1" dirty="0">
                <a:solidFill>
                  <a:schemeClr val="bg1"/>
                </a:solidFill>
              </a:rPr>
              <a:t/>
            </a:r>
            <a:br>
              <a:rPr lang="pt-BR" sz="5400" b="1" dirty="0">
                <a:solidFill>
                  <a:schemeClr val="bg1"/>
                </a:solidFill>
              </a:rPr>
            </a:b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39925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County Recorder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Recorded in the County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Point of diversion location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Place of Use location</a:t>
            </a:r>
          </a:p>
          <a:p>
            <a:pPr marL="0" lvl="2" indent="0">
              <a:buNone/>
              <a:tabLst>
                <a:tab pos="53975" algn="l"/>
              </a:tabLst>
            </a:pPr>
            <a:r>
              <a:rPr lang="en-US" sz="3600" dirty="0">
                <a:solidFill>
                  <a:schemeClr val="bg1"/>
                </a:solidFill>
              </a:rPr>
              <a:t>Constitutes notice</a:t>
            </a:r>
          </a:p>
          <a:p>
            <a:pPr marL="0" lvl="2" indent="0">
              <a:buNone/>
              <a:tabLst>
                <a:tab pos="53975" algn="l"/>
              </a:tabLst>
            </a:pPr>
            <a:r>
              <a:rPr lang="en-US" sz="3600" dirty="0" smtClean="0">
                <a:solidFill>
                  <a:schemeClr val="bg1"/>
                </a:solidFill>
              </a:rPr>
              <a:t>May 13, </a:t>
            </a:r>
            <a:r>
              <a:rPr lang="en-US" sz="3600" dirty="0">
                <a:solidFill>
                  <a:schemeClr val="bg1"/>
                </a:solidFill>
              </a:rPr>
              <a:t>2014</a:t>
            </a:r>
          </a:p>
          <a:p>
            <a:pPr marL="0" lvl="2" indent="0"/>
            <a:endParaRPr lang="en-US" sz="3600" b="1" i="1" dirty="0" smtClean="0">
              <a:solidFill>
                <a:schemeClr val="bg1"/>
              </a:solidFill>
            </a:endParaRPr>
          </a:p>
          <a:p>
            <a:pPr marL="285750" lvl="1"/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3048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49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Addendum	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 smtClean="0">
                <a:solidFill>
                  <a:schemeClr val="bg1"/>
                </a:solidFill>
              </a:rPr>
              <a:t>73-1-10 (d)(</a:t>
            </a:r>
            <a:r>
              <a:rPr lang="en-US" sz="3300" dirty="0" err="1" smtClean="0">
                <a:solidFill>
                  <a:schemeClr val="bg1"/>
                </a:solidFill>
              </a:rPr>
              <a:t>i</a:t>
            </a:r>
            <a:r>
              <a:rPr lang="en-US" sz="3300" dirty="0" smtClean="0">
                <a:solidFill>
                  <a:schemeClr val="bg1"/>
                </a:solidFill>
              </a:rPr>
              <a:t>)(ii) as provided by Real Estate Code 57-3-109</a:t>
            </a:r>
          </a:p>
          <a:p>
            <a:r>
              <a:rPr lang="en-US" sz="3100" dirty="0">
                <a:solidFill>
                  <a:schemeClr val="bg1"/>
                </a:solidFill>
              </a:rPr>
              <a:t>Identifies water rights </a:t>
            </a:r>
          </a:p>
          <a:p>
            <a:r>
              <a:rPr lang="en-US" sz="3100" dirty="0" smtClean="0">
                <a:solidFill>
                  <a:schemeClr val="bg1"/>
                </a:solidFill>
              </a:rPr>
              <a:t>July 1, 2011 </a:t>
            </a:r>
          </a:p>
          <a:p>
            <a:r>
              <a:rPr lang="en-US" sz="3100" dirty="0" smtClean="0">
                <a:solidFill>
                  <a:schemeClr val="bg1"/>
                </a:solidFill>
              </a:rPr>
              <a:t>All grantors sign.</a:t>
            </a:r>
          </a:p>
          <a:p>
            <a:r>
              <a:rPr lang="en-US" sz="3100" dirty="0" smtClean="0">
                <a:solidFill>
                  <a:schemeClr val="bg1"/>
                </a:solidFill>
              </a:rPr>
              <a:t>All grantees sign.</a:t>
            </a:r>
          </a:p>
          <a:p>
            <a:pPr lvl="0"/>
            <a:r>
              <a:rPr lang="en-US" sz="3100" dirty="0" smtClean="0">
                <a:solidFill>
                  <a:schemeClr val="bg1"/>
                </a:solidFill>
              </a:rPr>
              <a:t>The grantees current mailing address</a:t>
            </a:r>
          </a:p>
          <a:p>
            <a:pPr lvl="0"/>
            <a:r>
              <a:rPr lang="en-US" sz="3100" b="1" dirty="0" smtClean="0">
                <a:solidFill>
                  <a:prstClr val="white"/>
                </a:solidFill>
              </a:rPr>
              <a:t>County </a:t>
            </a:r>
            <a:r>
              <a:rPr lang="en-US" sz="3100" b="1" dirty="0">
                <a:solidFill>
                  <a:prstClr val="white"/>
                </a:solidFill>
              </a:rPr>
              <a:t>recorder submits to SE</a:t>
            </a:r>
            <a:endParaRPr lang="en-US" sz="3100" dirty="0">
              <a:solidFill>
                <a:prstClr val="white"/>
              </a:solidFill>
            </a:endParaRPr>
          </a:p>
          <a:p>
            <a:endParaRPr lang="en-US" sz="3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28" y="609600"/>
            <a:ext cx="7024744" cy="762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Addendums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Content Placeholder 10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657600" cy="4729020"/>
          </a:xfr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749365" cy="467147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4511431" cy="39403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6" y="4953000"/>
            <a:ext cx="8518690" cy="124247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98" y="1524000"/>
            <a:ext cx="4709568" cy="3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6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598" y="228600"/>
            <a:ext cx="6324600" cy="838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WHO?</a:t>
            </a:r>
            <a:br>
              <a:rPr lang="en-US" sz="5400" dirty="0" smtClean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0216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Deed conveys 100% by WATER RIGHT NUMBER.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PORTION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ALL owners sign the deed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water right number identified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sole </a:t>
            </a:r>
            <a:r>
              <a:rPr lang="en-US" sz="2400" b="1" dirty="0">
                <a:solidFill>
                  <a:schemeClr val="bg1"/>
                </a:solidFill>
              </a:rPr>
              <a:t>supply </a:t>
            </a:r>
            <a:r>
              <a:rPr lang="en-US" sz="2400" b="1" dirty="0" smtClean="0">
                <a:solidFill>
                  <a:schemeClr val="bg1"/>
                </a:solidFill>
              </a:rPr>
              <a:t>established</a:t>
            </a:r>
          </a:p>
          <a:p>
            <a:pPr marL="457200" lvl="1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All deeds identify WATER RIGHT NUMBER </a:t>
            </a:r>
            <a:r>
              <a:rPr lang="en-US" sz="2800" b="1" u="sng" dirty="0" smtClean="0">
                <a:solidFill>
                  <a:schemeClr val="bg1"/>
                </a:solidFill>
              </a:rPr>
              <a:t>and</a:t>
            </a:r>
            <a:r>
              <a:rPr lang="en-US" sz="2800" b="1" dirty="0" smtClean="0">
                <a:solidFill>
                  <a:schemeClr val="bg1"/>
                </a:solidFill>
              </a:rPr>
              <a:t> COMPLETE CHAIN OF TITLE</a:t>
            </a:r>
          </a:p>
          <a:p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219199"/>
            <a:ext cx="572539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Water Right Owner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65" y="0"/>
            <a:ext cx="9164944" cy="6839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5992" y="2743198"/>
            <a:ext cx="6833016" cy="30469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800" dirty="0" err="1">
                <a:solidFill>
                  <a:schemeClr val="bg1"/>
                </a:solidFill>
              </a:rPr>
              <a:t>Marriage</a:t>
            </a:r>
            <a:r>
              <a:rPr lang="fr-FR" sz="4800" dirty="0">
                <a:solidFill>
                  <a:schemeClr val="bg1"/>
                </a:solidFill>
              </a:rPr>
              <a:t>			</a:t>
            </a:r>
            <a:endParaRPr lang="fr-FR" sz="4800" dirty="0" smtClean="0">
              <a:solidFill>
                <a:schemeClr val="bg1"/>
              </a:solidFill>
            </a:endParaRPr>
          </a:p>
          <a:p>
            <a:r>
              <a:rPr lang="fr-FR" sz="4800" dirty="0" smtClean="0">
                <a:solidFill>
                  <a:schemeClr val="bg1"/>
                </a:solidFill>
              </a:rPr>
              <a:t>Divorce</a:t>
            </a:r>
          </a:p>
          <a:p>
            <a:r>
              <a:rPr lang="fr-FR" sz="4800" dirty="0" smtClean="0">
                <a:solidFill>
                  <a:schemeClr val="bg1"/>
                </a:solidFill>
              </a:rPr>
              <a:t>Joint </a:t>
            </a:r>
            <a:r>
              <a:rPr lang="fr-FR" sz="4800" dirty="0" err="1">
                <a:solidFill>
                  <a:schemeClr val="bg1"/>
                </a:solidFill>
              </a:rPr>
              <a:t>T</a:t>
            </a:r>
            <a:r>
              <a:rPr lang="fr-FR" sz="4800" dirty="0" err="1" smtClean="0">
                <a:solidFill>
                  <a:schemeClr val="bg1"/>
                </a:solidFill>
              </a:rPr>
              <a:t>enancy</a:t>
            </a:r>
            <a:r>
              <a:rPr lang="fr-FR" sz="4800" dirty="0" smtClean="0">
                <a:solidFill>
                  <a:schemeClr val="bg1"/>
                </a:solidFill>
              </a:rPr>
              <a:t> </a:t>
            </a:r>
            <a:r>
              <a:rPr lang="fr-FR" sz="3600" dirty="0" smtClean="0">
                <a:solidFill>
                  <a:schemeClr val="bg1"/>
                </a:solidFill>
              </a:rPr>
              <a:t>(May 4, 1997)</a:t>
            </a:r>
          </a:p>
          <a:p>
            <a:r>
              <a:rPr lang="fr-FR" sz="4800" dirty="0" smtClean="0">
                <a:solidFill>
                  <a:schemeClr val="bg1"/>
                </a:solidFill>
              </a:rPr>
              <a:t>Corporations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3415" y="404314"/>
            <a:ext cx="5316840" cy="110799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Name Changes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61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cro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6094</TotalTime>
  <Words>756</Words>
  <Application>Microsoft Office PowerPoint</Application>
  <PresentationFormat>On-screen Show (4:3)</PresentationFormat>
  <Paragraphs>198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Office Theme</vt:lpstr>
      <vt:lpstr>Macro</vt:lpstr>
      <vt:lpstr>1_Office Theme</vt:lpstr>
      <vt:lpstr>2_Office Theme</vt:lpstr>
      <vt:lpstr>3_Office Theme</vt:lpstr>
      <vt:lpstr>Conveyance of Water Rights by Dana Dredge &amp; Sue Glenn</vt:lpstr>
      <vt:lpstr>PowerPoint Presentation</vt:lpstr>
      <vt:lpstr>73-1-10 (1)(a) Deeds</vt:lpstr>
      <vt:lpstr>PowerPoint Presentation</vt:lpstr>
      <vt:lpstr> 73-1-10 (1)(b)&amp;(c) </vt:lpstr>
      <vt:lpstr>Addendum </vt:lpstr>
      <vt:lpstr>Addendums</vt:lpstr>
      <vt:lpstr> WHO? </vt:lpstr>
      <vt:lpstr>PowerPoint Presentation</vt:lpstr>
      <vt:lpstr>73-1-10 (3)(c)</vt:lpstr>
      <vt:lpstr>73-1-11</vt:lpstr>
      <vt:lpstr>73-1-11(1)(a)</vt:lpstr>
      <vt:lpstr>May 4, 1998</vt:lpstr>
      <vt:lpstr>PowerPoint Presentation</vt:lpstr>
      <vt:lpstr>PowerPoint Presentation</vt:lpstr>
      <vt:lpstr>73-1-11 (1)(b)</vt:lpstr>
      <vt:lpstr>Mapping Standards </vt:lpstr>
      <vt:lpstr>PowerPoint Presentation</vt:lpstr>
      <vt:lpstr>PowerPoint Presentation</vt:lpstr>
      <vt:lpstr>PowerPoint Presentation</vt:lpstr>
      <vt:lpstr>Report of Conveyance (ROC)</vt:lpstr>
      <vt:lpstr> Report of Conveyance (ROC) </vt:lpstr>
      <vt:lpstr>PowerPoint Presentation</vt:lpstr>
      <vt:lpstr>Checklist</vt:lpstr>
      <vt:lpstr>Processing the ROC</vt:lpstr>
      <vt:lpstr>PowerPoint Presentation</vt:lpstr>
      <vt:lpstr>PowerPoint Presentation</vt:lpstr>
    </vt:vector>
  </TitlesOfParts>
  <Company>State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Dana Dredge</dc:creator>
  <cp:lastModifiedBy>Dana Dredge</cp:lastModifiedBy>
  <cp:revision>223</cp:revision>
  <cp:lastPrinted>2016-10-06T15:03:15Z</cp:lastPrinted>
  <dcterms:created xsi:type="dcterms:W3CDTF">2015-06-01T20:22:27Z</dcterms:created>
  <dcterms:modified xsi:type="dcterms:W3CDTF">2017-03-10T15:00:26Z</dcterms:modified>
</cp:coreProperties>
</file>