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72" r:id="rId2"/>
    <p:sldId id="273" r:id="rId3"/>
    <p:sldId id="257" r:id="rId4"/>
    <p:sldId id="258" r:id="rId5"/>
    <p:sldId id="262" r:id="rId6"/>
    <p:sldId id="263" r:id="rId7"/>
    <p:sldId id="260" r:id="rId8"/>
    <p:sldId id="264" r:id="rId9"/>
    <p:sldId id="265" r:id="rId10"/>
    <p:sldId id="267" r:id="rId11"/>
    <p:sldId id="268" r:id="rId12"/>
    <p:sldId id="269" r:id="rId13"/>
    <p:sldId id="270" r:id="rId14"/>
    <p:sldId id="274" r:id="rId15"/>
    <p:sldId id="271"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5" d="100"/>
          <a:sy n="85" d="100"/>
        </p:scale>
        <p:origin x="62"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970573C-B428-492C-B0A5-E19CF28B4316}" type="datetimeFigureOut">
              <a:rPr lang="en-US" smtClean="0"/>
              <a:t>11/1/2018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769AE69-44F2-4C22-A8B0-69F0BA38C5D0}" type="slidenum">
              <a:rPr lang="en-US" smtClean="0"/>
              <a:t>‹#›</a:t>
            </a:fld>
            <a:endParaRPr lang="en-US"/>
          </a:p>
        </p:txBody>
      </p:sp>
    </p:spTree>
    <p:extLst>
      <p:ext uri="{BB962C8B-B14F-4D97-AF65-F5344CB8AC3E}">
        <p14:creationId xmlns:p14="http://schemas.microsoft.com/office/powerpoint/2010/main" val="344773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8645223-C246-4CAB-9E83-DDB4989779D8}" type="datetimeFigureOut">
              <a:rPr lang="en-US" smtClean="0"/>
              <a:t>10/31/2018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7905026-D24B-4B9F-9B99-BEF3F46730F1}" type="slidenum">
              <a:rPr lang="en-US" smtClean="0"/>
              <a:t>‹#›</a:t>
            </a:fld>
            <a:endParaRPr lang="en-US"/>
          </a:p>
        </p:txBody>
      </p:sp>
    </p:spTree>
    <p:extLst>
      <p:ext uri="{BB962C8B-B14F-4D97-AF65-F5344CB8AC3E}">
        <p14:creationId xmlns:p14="http://schemas.microsoft.com/office/powerpoint/2010/main" val="476488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68900C54-2AF0-4040-B70B-8C15938BCF53}" type="slidenum">
              <a:rPr kumimoji="0" lang="en-US" altLang="en-US"/>
              <a:pPr>
                <a:spcBef>
                  <a:spcPct val="0"/>
                </a:spcBef>
              </a:pPr>
              <a:t>1</a:t>
            </a:fld>
            <a:endParaRPr kumimoji="0" lang="en-US" altLang="en-US"/>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w="12700">
            <a:solidFill>
              <a:srgbClr val="000000"/>
            </a:solidFill>
            <a:miter lim="800000"/>
            <a:headEnd type="none" w="sm" len="sm"/>
            <a:tailEnd type="none" w="sm" len="sm"/>
          </a:ln>
        </p:spPr>
        <p:txBody>
          <a:bodyPr/>
          <a:lstStyle/>
          <a:p>
            <a:r>
              <a:rPr lang="en-US" altLang="en-US" smtClean="0"/>
              <a:t>Good Afternoon,</a:t>
            </a:r>
          </a:p>
          <a:p>
            <a:r>
              <a:rPr lang="en-US" altLang="en-US" smtClean="0"/>
              <a:t>My name is Ross Hansen, I currently serve as the Weber River and West Desert Regional Engineer for the Division of Water Rights</a:t>
            </a:r>
          </a:p>
        </p:txBody>
      </p:sp>
    </p:spTree>
    <p:extLst>
      <p:ext uri="{BB962C8B-B14F-4D97-AF65-F5344CB8AC3E}">
        <p14:creationId xmlns:p14="http://schemas.microsoft.com/office/powerpoint/2010/main" val="1779731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342427-57AB-4E3E-938B-AFFB51010CC8}"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267805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42427-57AB-4E3E-938B-AFFB51010CC8}"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3103534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42427-57AB-4E3E-938B-AFFB51010CC8}"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1943466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42427-57AB-4E3E-938B-AFFB51010CC8}"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270017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2342427-57AB-4E3E-938B-AFFB51010CC8}"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166499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342427-57AB-4E3E-938B-AFFB51010CC8}"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2088435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342427-57AB-4E3E-938B-AFFB51010CC8}" type="datetimeFigureOut">
              <a:rPr lang="en-US" smtClean="0"/>
              <a:t>10/31/2018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309577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342427-57AB-4E3E-938B-AFFB51010CC8}" type="datetimeFigureOut">
              <a:rPr lang="en-US" smtClean="0"/>
              <a:t>10/31/2018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131551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42427-57AB-4E3E-938B-AFFB51010CC8}" type="datetimeFigureOut">
              <a:rPr lang="en-US" smtClean="0"/>
              <a:t>10/31/2018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2319404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342427-57AB-4E3E-938B-AFFB51010CC8}"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333737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342427-57AB-4E3E-938B-AFFB51010CC8}"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8CA90-BD38-4A64-B500-8A3EED254008}" type="slidenum">
              <a:rPr lang="en-US" smtClean="0"/>
              <a:t>‹#›</a:t>
            </a:fld>
            <a:endParaRPr lang="en-US"/>
          </a:p>
        </p:txBody>
      </p:sp>
    </p:spTree>
    <p:extLst>
      <p:ext uri="{BB962C8B-B14F-4D97-AF65-F5344CB8AC3E}">
        <p14:creationId xmlns:p14="http://schemas.microsoft.com/office/powerpoint/2010/main" val="554752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42427-57AB-4E3E-938B-AFFB51010CC8}" type="datetimeFigureOut">
              <a:rPr lang="en-US" smtClean="0"/>
              <a:t>10/31/2018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8CA90-BD38-4A64-B500-8A3EED254008}" type="slidenum">
              <a:rPr lang="en-US" smtClean="0"/>
              <a:t>‹#›</a:t>
            </a:fld>
            <a:endParaRPr lang="en-US"/>
          </a:p>
        </p:txBody>
      </p:sp>
    </p:spTree>
    <p:extLst>
      <p:ext uri="{BB962C8B-B14F-4D97-AF65-F5344CB8AC3E}">
        <p14:creationId xmlns:p14="http://schemas.microsoft.com/office/powerpoint/2010/main" val="435934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aterrights.utah.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1"/>
          </p:nvPr>
        </p:nvSpPr>
        <p:spPr>
          <a:noFill/>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a:t>Surveying principles</a:t>
            </a:r>
          </a:p>
        </p:txBody>
      </p:sp>
      <p:sp>
        <p:nvSpPr>
          <p:cNvPr id="7" name="Slide Number Placeholder 3"/>
          <p:cNvSpPr>
            <a:spLocks noGrp="1"/>
          </p:cNvSpPr>
          <p:nvPr>
            <p:ph type="sldNum" sz="quarter" idx="12"/>
          </p:nvPr>
        </p:nvSpPr>
        <p:spPr/>
        <p:txBody>
          <a:bodyPr/>
          <a:lstStyle>
            <a:lvl1pPr marL="342900" indent="-342900" eaLnBrk="0" hangingPunct="0">
              <a:defRPr sz="2400">
                <a:solidFill>
                  <a:schemeClr val="tx1"/>
                </a:solidFill>
                <a:latin typeface="Times New Roman" panose="02020603050405020304" pitchFamily="18" charset="0"/>
              </a:defRPr>
            </a:lvl1pPr>
            <a:lvl2pPr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eaLnBrk="1" hangingPunct="1"/>
            <a:fld id="{83E77843-2353-447B-AF1C-A743FE00C8F8}" type="slidenum">
              <a:rPr lang="en-US" altLang="en-US" sz="1400">
                <a:latin typeface="Arial" panose="020B0604020202020204" pitchFamily="34" charset="0"/>
              </a:rPr>
              <a:pPr lvl="1" eaLnBrk="1" hangingPunct="1"/>
              <a:t>1</a:t>
            </a:fld>
            <a:endParaRPr lang="en-US" altLang="en-US" sz="1400"/>
          </a:p>
        </p:txBody>
      </p:sp>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3"/>
          <p:cNvSpPr txBox="1">
            <a:spLocks/>
          </p:cNvSpPr>
          <p:nvPr/>
        </p:nvSpPr>
        <p:spPr bwMode="auto">
          <a:xfrm>
            <a:off x="5629836" y="312190"/>
            <a:ext cx="4876800" cy="3283976"/>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296" tIns="41148" rIns="82296" bIns="41148">
            <a:spAutoFit/>
          </a:bodyPr>
          <a:lstStyle>
            <a:lvl1pPr defTabSz="822325"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defTabSz="822325"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defTabSz="822325"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defTabSz="822325"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defTabSz="822325"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50000"/>
              </a:spcBef>
              <a:buClrTx/>
              <a:buSzTx/>
              <a:buNone/>
            </a:pPr>
            <a:r>
              <a:rPr lang="en-US" b="1" dirty="0"/>
              <a:t>Proposed </a:t>
            </a:r>
            <a:r>
              <a:rPr lang="en-US" altLang="en-US" b="1" dirty="0" smtClean="0">
                <a:sym typeface="Gill Sans" charset="0"/>
              </a:rPr>
              <a:t>Amendment to </a:t>
            </a:r>
            <a:r>
              <a:rPr lang="en-US" altLang="en-US" b="1" dirty="0">
                <a:sym typeface="Gill Sans" charset="0"/>
              </a:rPr>
              <a:t>Article IV Paragraph 5</a:t>
            </a:r>
          </a:p>
          <a:p>
            <a:pPr algn="ctr" eaLnBrk="1" hangingPunct="1">
              <a:lnSpc>
                <a:spcPct val="100000"/>
              </a:lnSpc>
              <a:spcBef>
                <a:spcPct val="50000"/>
              </a:spcBef>
              <a:buClrTx/>
              <a:buSzTx/>
              <a:buNone/>
            </a:pPr>
            <a:r>
              <a:rPr lang="en-US" b="1" dirty="0" smtClean="0"/>
              <a:t>UTAH/GOSHEN </a:t>
            </a:r>
            <a:r>
              <a:rPr lang="en-US" b="1" dirty="0"/>
              <a:t>VALLEY GROUND-WATER MANAGEMENT </a:t>
            </a:r>
            <a:r>
              <a:rPr lang="en-US" b="1" dirty="0" smtClean="0"/>
              <a:t>PLAN</a:t>
            </a:r>
            <a:endParaRPr lang="en-US" altLang="en-US" sz="5000" b="1" dirty="0">
              <a:solidFill>
                <a:srgbClr val="000000"/>
              </a:solidFill>
              <a:latin typeface="Verdana" panose="020B0604030504040204" pitchFamily="34" charset="0"/>
              <a:ea typeface="ヒラギノ角ゴ Pro W3" charset="-128"/>
              <a:sym typeface="Gill Sans" charset="0"/>
            </a:endParaRPr>
          </a:p>
        </p:txBody>
      </p:sp>
      <p:sp>
        <p:nvSpPr>
          <p:cNvPr id="17414" name="Text Box 5"/>
          <p:cNvSpPr txBox="1">
            <a:spLocks/>
          </p:cNvSpPr>
          <p:nvPr/>
        </p:nvSpPr>
        <p:spPr bwMode="auto">
          <a:xfrm>
            <a:off x="5791200" y="5410200"/>
            <a:ext cx="4876800" cy="852541"/>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41148" rIns="82296" bIns="41148">
            <a:spAutoFit/>
          </a:bodyPr>
          <a:lstStyle>
            <a:lvl1pPr defTabSz="822325"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defTabSz="822325"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defTabSz="822325"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defTabSz="822325"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defTabSz="822325"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2000" b="1" dirty="0" smtClean="0">
                <a:solidFill>
                  <a:srgbClr val="000000"/>
                </a:solidFill>
                <a:latin typeface="Verdana" panose="020B0604030504040204" pitchFamily="34" charset="0"/>
                <a:ea typeface="ヒラギノ角ゴ Pro W3" charset="-128"/>
                <a:sym typeface="Gill Sans" charset="0"/>
              </a:rPr>
              <a:t>James Greer P.E.</a:t>
            </a:r>
          </a:p>
          <a:p>
            <a:pPr eaLnBrk="1" hangingPunct="1">
              <a:lnSpc>
                <a:spcPct val="100000"/>
              </a:lnSpc>
              <a:spcBef>
                <a:spcPct val="50000"/>
              </a:spcBef>
              <a:buClrTx/>
              <a:buSzTx/>
              <a:buFontTx/>
              <a:buNone/>
            </a:pPr>
            <a:r>
              <a:rPr lang="en-US" altLang="en-US" sz="2000" b="1" dirty="0" smtClean="0">
                <a:solidFill>
                  <a:srgbClr val="000000"/>
                </a:solidFill>
                <a:latin typeface="Verdana" panose="020B0604030504040204" pitchFamily="34" charset="0"/>
                <a:ea typeface="ヒラギノ角ゴ Pro W3" charset="-128"/>
                <a:sym typeface="Gill Sans" charset="0"/>
              </a:rPr>
              <a:t>S</a:t>
            </a:r>
            <a:r>
              <a:rPr lang="en-US" altLang="en-US" sz="2000" b="1" dirty="0">
                <a:solidFill>
                  <a:srgbClr val="000000"/>
                </a:solidFill>
                <a:latin typeface="Verdana" panose="020B0604030504040204" pitchFamily="34" charset="0"/>
                <a:ea typeface="ヒラギノ角ゴ Pro W3" charset="-128"/>
                <a:sym typeface="Gill Sans" charset="0"/>
              </a:rPr>
              <a:t>. Ross Hansen P.E., L.S</a:t>
            </a:r>
            <a:r>
              <a:rPr lang="en-US" altLang="en-US" sz="2000" b="1" dirty="0" smtClean="0">
                <a:solidFill>
                  <a:srgbClr val="000000"/>
                </a:solidFill>
                <a:latin typeface="Verdana" panose="020B0604030504040204" pitchFamily="34" charset="0"/>
                <a:ea typeface="ヒラギノ角ゴ Pro W3" charset="-128"/>
                <a:sym typeface="Gill Sans" charset="0"/>
              </a:rPr>
              <a:t>.</a:t>
            </a:r>
            <a:endParaRPr lang="en-US" altLang="en-US" sz="2000" b="1" dirty="0">
              <a:solidFill>
                <a:srgbClr val="000000"/>
              </a:solidFill>
              <a:latin typeface="Verdana" panose="020B0604030504040204" pitchFamily="34" charset="0"/>
              <a:ea typeface="ヒラギノ角ゴ Pro W3" charset="-128"/>
              <a:sym typeface="Gill Sans" charset="0"/>
            </a:endParaRPr>
          </a:p>
        </p:txBody>
      </p:sp>
      <p:sp>
        <p:nvSpPr>
          <p:cNvPr id="17415" name="Text Box 6"/>
          <p:cNvSpPr txBox="1">
            <a:spLocks/>
          </p:cNvSpPr>
          <p:nvPr/>
        </p:nvSpPr>
        <p:spPr bwMode="auto">
          <a:xfrm>
            <a:off x="1828800" y="5867400"/>
            <a:ext cx="3352800" cy="62230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296" tIns="41148" rIns="82296" bIns="41148">
            <a:spAutoFit/>
          </a:bodyPr>
          <a:lstStyle>
            <a:lvl1pPr defTabSz="822325"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defTabSz="822325"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defTabSz="822325"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defTabSz="822325"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defTabSz="822325"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defTabSz="8223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b="1" dirty="0" smtClean="0">
                <a:solidFill>
                  <a:srgbClr val="000000"/>
                </a:solidFill>
                <a:latin typeface="Verdana" panose="020B0604030504040204" pitchFamily="34" charset="0"/>
                <a:ea typeface="ヒラギノ角ゴ Pro W3" charset="-128"/>
                <a:sym typeface="Gill Sans" charset="0"/>
              </a:rPr>
              <a:t>November 1, 2018</a:t>
            </a:r>
            <a:endParaRPr lang="en-US" altLang="en-US" sz="1400" b="1" dirty="0">
              <a:solidFill>
                <a:srgbClr val="000000"/>
              </a:solidFill>
              <a:latin typeface="Verdana" panose="020B0604030504040204" pitchFamily="34" charset="0"/>
              <a:ea typeface="ヒラギノ角ゴ Pro W3" charset="-128"/>
              <a:sym typeface="Gill Sans" charset="0"/>
            </a:endParaRPr>
          </a:p>
          <a:p>
            <a:pPr eaLnBrk="1" hangingPunct="1">
              <a:lnSpc>
                <a:spcPct val="100000"/>
              </a:lnSpc>
              <a:spcBef>
                <a:spcPct val="50000"/>
              </a:spcBef>
              <a:buClrTx/>
              <a:buSzTx/>
              <a:buFontTx/>
              <a:buNone/>
            </a:pPr>
            <a:r>
              <a:rPr lang="en-US" altLang="en-US" sz="1400" b="1" dirty="0" smtClean="0">
                <a:solidFill>
                  <a:srgbClr val="000000"/>
                </a:solidFill>
                <a:latin typeface="Verdana" panose="020B0604030504040204" pitchFamily="34" charset="0"/>
                <a:ea typeface="ヒラギノ角ゴ Pro W3" charset="-128"/>
                <a:sym typeface="Gill Sans" charset="0"/>
              </a:rPr>
              <a:t>Public Meeting</a:t>
            </a:r>
            <a:endParaRPr lang="en-US" altLang="en-US" sz="1400" dirty="0">
              <a:solidFill>
                <a:srgbClr val="000000"/>
              </a:solidFill>
              <a:latin typeface="Gill Sans" charset="0"/>
              <a:ea typeface="ヒラギノ角ゴ Pro W3" charset="-128"/>
              <a:sym typeface="Gill Sans" charset="0"/>
            </a:endParaRPr>
          </a:p>
        </p:txBody>
      </p:sp>
    </p:spTree>
    <p:extLst>
      <p:ext uri="{BB962C8B-B14F-4D97-AF65-F5344CB8AC3E}">
        <p14:creationId xmlns:p14="http://schemas.microsoft.com/office/powerpoint/2010/main" val="39372412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Proposal To Remove </a:t>
            </a:r>
            <a:r>
              <a:rPr lang="en-US" dirty="0" smtClean="0"/>
              <a:t>Paragraph</a:t>
            </a:r>
            <a:endParaRPr lang="en-US" dirty="0"/>
          </a:p>
        </p:txBody>
      </p:sp>
      <p:sp>
        <p:nvSpPr>
          <p:cNvPr id="3" name="Content Placeholder 2"/>
          <p:cNvSpPr>
            <a:spLocks noGrp="1"/>
          </p:cNvSpPr>
          <p:nvPr>
            <p:ph idx="1"/>
          </p:nvPr>
        </p:nvSpPr>
        <p:spPr/>
        <p:txBody>
          <a:bodyPr>
            <a:normAutofit/>
          </a:bodyPr>
          <a:lstStyle/>
          <a:p>
            <a:r>
              <a:rPr lang="en-US" dirty="0" smtClean="0"/>
              <a:t>Remove Article IV paragraph 5 prohibiting the state engineer from granting change applications which propose to transfer water into [the] restricted area.</a:t>
            </a:r>
          </a:p>
          <a:p>
            <a:endParaRPr lang="en-US" dirty="0"/>
          </a:p>
          <a:p>
            <a:endParaRPr lang="en-US" dirty="0" smtClean="0"/>
          </a:p>
        </p:txBody>
      </p:sp>
      <p:pic>
        <p:nvPicPr>
          <p:cNvPr id="4" name="Content Placeholder 3"/>
          <p:cNvPicPr>
            <a:picLocks noChangeAspect="1"/>
          </p:cNvPicPr>
          <p:nvPr/>
        </p:nvPicPr>
        <p:blipFill>
          <a:blip r:embed="rId2"/>
          <a:stretch>
            <a:fillRect/>
          </a:stretch>
        </p:blipFill>
        <p:spPr>
          <a:xfrm>
            <a:off x="838200" y="3307976"/>
            <a:ext cx="10515600" cy="3478306"/>
          </a:xfrm>
          <a:prstGeom prst="rect">
            <a:avLst/>
          </a:prstGeom>
        </p:spPr>
      </p:pic>
      <p:sp>
        <p:nvSpPr>
          <p:cNvPr id="5" name="Rectangle 4"/>
          <p:cNvSpPr/>
          <p:nvPr/>
        </p:nvSpPr>
        <p:spPr>
          <a:xfrm>
            <a:off x="4474533" y="2640345"/>
            <a:ext cx="2486153" cy="4508927"/>
          </a:xfrm>
          <a:prstGeom prst="rect">
            <a:avLst/>
          </a:prstGeom>
          <a:noFill/>
        </p:spPr>
        <p:txBody>
          <a:bodyPr wrap="square" lIns="91440" tIns="45720" rIns="91440" bIns="45720">
            <a:spAutoFit/>
          </a:bodyPr>
          <a:lstStyle/>
          <a:p>
            <a:pPr algn="ctr"/>
            <a:r>
              <a:rPr lang="en-US" sz="28700" dirty="0">
                <a:ln w="0"/>
                <a:solidFill>
                  <a:srgbClr val="FF0000"/>
                </a:solidFill>
                <a:effectLst>
                  <a:outerShdw blurRad="38100" dist="19050" dir="2700000" algn="tl" rotWithShape="0">
                    <a:schemeClr val="dk1">
                      <a:alpha val="40000"/>
                    </a:schemeClr>
                  </a:outerShdw>
                </a:effectLst>
              </a:rPr>
              <a:t>X</a:t>
            </a:r>
            <a:endParaRPr lang="en-US" sz="287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00194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Proposed </a:t>
            </a:r>
            <a:r>
              <a:rPr lang="en-US" dirty="0"/>
              <a:t>Groundwater Plan Language</a:t>
            </a:r>
          </a:p>
        </p:txBody>
      </p:sp>
      <p:sp>
        <p:nvSpPr>
          <p:cNvPr id="3" name="Content Placeholder 2"/>
          <p:cNvSpPr>
            <a:spLocks noGrp="1"/>
          </p:cNvSpPr>
          <p:nvPr>
            <p:ph idx="1"/>
          </p:nvPr>
        </p:nvSpPr>
        <p:spPr>
          <a:xfrm>
            <a:off x="838200" y="1825625"/>
            <a:ext cx="10515600" cy="4687142"/>
          </a:xfrm>
        </p:spPr>
        <p:txBody>
          <a:bodyPr>
            <a:normAutofit fontScale="62500" lnSpcReduction="20000"/>
          </a:bodyPr>
          <a:lstStyle/>
          <a:p>
            <a:endParaRPr lang="en-US" dirty="0" smtClean="0"/>
          </a:p>
          <a:p>
            <a:r>
              <a:rPr lang="en-US" dirty="0"/>
              <a:t>Through consent </a:t>
            </a:r>
            <a:r>
              <a:rPr lang="en-US" dirty="0" smtClean="0"/>
              <a:t>agreement </a:t>
            </a:r>
            <a:r>
              <a:rPr lang="en-US" dirty="0"/>
              <a:t>the state of Utah has given certain assurances to the entity responsible for cleaning up the contamination which insures the remediation process can succeed. </a:t>
            </a:r>
          </a:p>
          <a:p>
            <a:endParaRPr lang="en-US" dirty="0" smtClean="0"/>
          </a:p>
          <a:p>
            <a:r>
              <a:rPr lang="en-US" dirty="0" smtClean="0"/>
              <a:t>Replace paragraph 5 with the following alteration:</a:t>
            </a:r>
          </a:p>
          <a:p>
            <a:pPr marL="0" indent="0">
              <a:buNone/>
            </a:pPr>
            <a:endParaRPr lang="en-US" dirty="0"/>
          </a:p>
          <a:p>
            <a:pPr marL="0" indent="0">
              <a:buNone/>
            </a:pPr>
            <a:r>
              <a:rPr lang="en-US" dirty="0" smtClean="0">
                <a:solidFill>
                  <a:srgbClr val="FF0000"/>
                </a:solidFill>
              </a:rPr>
              <a:t>“</a:t>
            </a:r>
            <a:r>
              <a:rPr lang="en-US" dirty="0">
                <a:solidFill>
                  <a:srgbClr val="FF0000"/>
                </a:solidFill>
              </a:rPr>
              <a:t>A contaminated site has been identified near the mouth of Spanish Fork Canyon with high levels of nitrate and explosive compounds.  The contamination plume </a:t>
            </a:r>
            <a:r>
              <a:rPr lang="en-US" dirty="0" smtClean="0">
                <a:solidFill>
                  <a:srgbClr val="FF0000"/>
                </a:solidFill>
              </a:rPr>
              <a:t>is </a:t>
            </a:r>
            <a:r>
              <a:rPr lang="en-US" dirty="0">
                <a:solidFill>
                  <a:srgbClr val="FF0000"/>
                </a:solidFill>
              </a:rPr>
              <a:t>dynamic and </a:t>
            </a:r>
            <a:r>
              <a:rPr lang="en-US" sz="2900" dirty="0">
                <a:solidFill>
                  <a:srgbClr val="FF0000"/>
                </a:solidFill>
              </a:rPr>
              <a:t>the restricted area defining </a:t>
            </a:r>
            <a:r>
              <a:rPr lang="en-US" dirty="0" smtClean="0">
                <a:solidFill>
                  <a:srgbClr val="FF0000"/>
                </a:solidFill>
              </a:rPr>
              <a:t>its </a:t>
            </a:r>
            <a:r>
              <a:rPr lang="en-US" dirty="0">
                <a:solidFill>
                  <a:srgbClr val="FF0000"/>
                </a:solidFill>
              </a:rPr>
              <a:t>location will be </a:t>
            </a:r>
            <a:r>
              <a:rPr lang="en-US" dirty="0" smtClean="0">
                <a:solidFill>
                  <a:srgbClr val="FF0000"/>
                </a:solidFill>
              </a:rPr>
              <a:t>updated on the Division of Water Rights website </a:t>
            </a:r>
            <a:r>
              <a:rPr lang="en-US" dirty="0" smtClean="0">
                <a:solidFill>
                  <a:srgbClr val="FF0000"/>
                </a:solidFill>
              </a:rPr>
              <a:t>periodically as </a:t>
            </a:r>
            <a:r>
              <a:rPr lang="en-US" sz="2900" dirty="0" smtClean="0">
                <a:solidFill>
                  <a:srgbClr val="FF0000"/>
                </a:solidFill>
              </a:rPr>
              <a:t>needed</a:t>
            </a:r>
            <a:r>
              <a:rPr lang="en-US" dirty="0" smtClean="0">
                <a:solidFill>
                  <a:srgbClr val="FF0000"/>
                </a:solidFill>
              </a:rPr>
              <a:t>.  </a:t>
            </a:r>
            <a:r>
              <a:rPr lang="en-US" sz="2900" dirty="0">
                <a:solidFill>
                  <a:srgbClr val="FF0000"/>
                </a:solidFill>
              </a:rPr>
              <a:t>The restricted area boundary will be defined as </a:t>
            </a:r>
            <a:r>
              <a:rPr lang="en-US" sz="2900" dirty="0" smtClean="0">
                <a:solidFill>
                  <a:srgbClr val="FF0000"/>
                </a:solidFill>
              </a:rPr>
              <a:t>the area inside the contamination concentration contour derived from water sample data where the explosive compound commonly referred to as RDX is found in concentrations greater than 2.0 ppb. </a:t>
            </a:r>
            <a:endParaRPr lang="en-US" sz="2900" dirty="0">
              <a:solidFill>
                <a:srgbClr val="FF0000"/>
              </a:solidFill>
            </a:endParaRPr>
          </a:p>
          <a:p>
            <a:pPr marL="0" indent="0">
              <a:buNone/>
            </a:pPr>
            <a:r>
              <a:rPr lang="en-US" dirty="0" smtClean="0">
                <a:solidFill>
                  <a:srgbClr val="FF0000"/>
                </a:solidFill>
              </a:rPr>
              <a:t>Through </a:t>
            </a:r>
            <a:r>
              <a:rPr lang="en-US" dirty="0">
                <a:solidFill>
                  <a:srgbClr val="FF0000"/>
                </a:solidFill>
              </a:rPr>
              <a:t>consent agreements the state of Utah has given certain assurances to the entity responsible for cleaning up the contamination which insures the remediation process can </a:t>
            </a:r>
            <a:r>
              <a:rPr lang="en-US" sz="2900" dirty="0">
                <a:solidFill>
                  <a:srgbClr val="FF0000"/>
                </a:solidFill>
              </a:rPr>
              <a:t>succeed</a:t>
            </a:r>
            <a:r>
              <a:rPr lang="en-US" dirty="0">
                <a:solidFill>
                  <a:srgbClr val="FF0000"/>
                </a:solidFill>
              </a:rPr>
              <a:t>.  Applicants seeking to move water rights into the contaminated area are cautioned that the water within this area must be adequately treated before the water is used and shall demonstrate in the change application filing that the future withdrawal of water will not interfere with the clean-up </a:t>
            </a:r>
            <a:r>
              <a:rPr lang="en-US" sz="2900" dirty="0">
                <a:solidFill>
                  <a:srgbClr val="FF0000"/>
                </a:solidFill>
              </a:rPr>
              <a:t>process or be detrimental to public welfare</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00433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3011518529"/>
              </p:ext>
            </p:extLst>
          </p:nvPr>
        </p:nvGraphicFramePr>
        <p:xfrm>
          <a:off x="4401671" y="0"/>
          <a:ext cx="7476564" cy="6858000"/>
        </p:xfrm>
        <a:graphic>
          <a:graphicData uri="http://schemas.openxmlformats.org/presentationml/2006/ole">
            <mc:AlternateContent xmlns:mc="http://schemas.openxmlformats.org/markup-compatibility/2006">
              <mc:Choice xmlns:v="urn:schemas-microsoft-com:vml" Requires="v">
                <p:oleObj spid="_x0000_s1048" name="Document" r:id="rId3" imgW="7257281" imgH="8480593" progId="Word.Document.12">
                  <p:embed/>
                </p:oleObj>
              </mc:Choice>
              <mc:Fallback>
                <p:oleObj name="Document" r:id="rId3" imgW="7257281" imgH="8480593" progId="Word.Document.12">
                  <p:embed/>
                  <p:pic>
                    <p:nvPicPr>
                      <p:cNvPr id="0" name=""/>
                      <p:cNvPicPr/>
                      <p:nvPr/>
                    </p:nvPicPr>
                    <p:blipFill>
                      <a:blip r:embed="rId4"/>
                      <a:stretch>
                        <a:fillRect/>
                      </a:stretch>
                    </p:blipFill>
                    <p:spPr>
                      <a:xfrm>
                        <a:off x="4401671" y="0"/>
                        <a:ext cx="7476564" cy="6858000"/>
                      </a:xfrm>
                      <a:prstGeom prst="rect">
                        <a:avLst/>
                      </a:prstGeom>
                    </p:spPr>
                  </p:pic>
                </p:oleObj>
              </mc:Fallback>
            </mc:AlternateContent>
          </a:graphicData>
        </a:graphic>
      </p:graphicFrame>
      <p:sp>
        <p:nvSpPr>
          <p:cNvPr id="7" name="Content Placeholder 2"/>
          <p:cNvSpPr txBox="1">
            <a:spLocks/>
          </p:cNvSpPr>
          <p:nvPr/>
        </p:nvSpPr>
        <p:spPr>
          <a:xfrm>
            <a:off x="313765" y="2031812"/>
            <a:ext cx="3505199" cy="124927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FF0000"/>
                </a:solidFill>
              </a:rPr>
              <a:t>Possible language suggested </a:t>
            </a:r>
            <a:r>
              <a:rPr lang="en-US" dirty="0">
                <a:solidFill>
                  <a:srgbClr val="FF0000"/>
                </a:solidFill>
              </a:rPr>
              <a:t>by Ensign-Bickford Industries, Inc.</a:t>
            </a:r>
            <a:endParaRPr lang="en-US" dirty="0" smtClean="0">
              <a:solidFill>
                <a:srgbClr val="FF0000"/>
              </a:solidFill>
            </a:endParaRPr>
          </a:p>
        </p:txBody>
      </p:sp>
    </p:spTree>
    <p:extLst>
      <p:ext uri="{BB962C8B-B14F-4D97-AF65-F5344CB8AC3E}">
        <p14:creationId xmlns:p14="http://schemas.microsoft.com/office/powerpoint/2010/main" val="3242274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13765" y="2031812"/>
            <a:ext cx="3505199" cy="124927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FF0000"/>
                </a:solidFill>
              </a:rPr>
              <a:t>Possible language suggested </a:t>
            </a:r>
            <a:r>
              <a:rPr lang="en-US" dirty="0">
                <a:solidFill>
                  <a:srgbClr val="FF0000"/>
                </a:solidFill>
              </a:rPr>
              <a:t>by Ensign-Bickford Industries, Inc.</a:t>
            </a:r>
            <a:endParaRPr lang="en-US" dirty="0" smtClean="0">
              <a:solidFill>
                <a:srgbClr val="FF0000"/>
              </a:solidFill>
            </a:endParaRPr>
          </a:p>
        </p:txBody>
      </p:sp>
      <p:graphicFrame>
        <p:nvGraphicFramePr>
          <p:cNvPr id="3" name="Content Placeholder 2"/>
          <p:cNvGraphicFramePr>
            <a:graphicFrameLocks noGrp="1" noChangeAspect="1"/>
          </p:cNvGraphicFramePr>
          <p:nvPr>
            <p:ph idx="1"/>
            <p:extLst>
              <p:ext uri="{D42A27DB-BD31-4B8C-83A1-F6EECF244321}">
                <p14:modId xmlns:p14="http://schemas.microsoft.com/office/powerpoint/2010/main" val="1642315769"/>
              </p:ext>
            </p:extLst>
          </p:nvPr>
        </p:nvGraphicFramePr>
        <p:xfrm>
          <a:off x="4143002" y="0"/>
          <a:ext cx="7027021" cy="6820491"/>
        </p:xfrm>
        <a:graphic>
          <a:graphicData uri="http://schemas.openxmlformats.org/presentationml/2006/ole">
            <mc:AlternateContent xmlns:mc="http://schemas.openxmlformats.org/markup-compatibility/2006">
              <mc:Choice xmlns:v="urn:schemas-microsoft-com:vml" Requires="v">
                <p:oleObj spid="_x0000_s2071" name="Document" r:id="rId3" imgW="5956042" imgH="5781617" progId="Word.Document.12">
                  <p:embed/>
                </p:oleObj>
              </mc:Choice>
              <mc:Fallback>
                <p:oleObj name="Document" r:id="rId3" imgW="5956042" imgH="5781617" progId="Word.Document.12">
                  <p:embed/>
                  <p:pic>
                    <p:nvPicPr>
                      <p:cNvPr id="0" name=""/>
                      <p:cNvPicPr/>
                      <p:nvPr/>
                    </p:nvPicPr>
                    <p:blipFill>
                      <a:blip r:embed="rId4"/>
                      <a:stretch>
                        <a:fillRect/>
                      </a:stretch>
                    </p:blipFill>
                    <p:spPr>
                      <a:xfrm>
                        <a:off x="4143002" y="0"/>
                        <a:ext cx="7027021" cy="6820491"/>
                      </a:xfrm>
                      <a:prstGeom prst="rect">
                        <a:avLst/>
                      </a:prstGeom>
                    </p:spPr>
                  </p:pic>
                </p:oleObj>
              </mc:Fallback>
            </mc:AlternateContent>
          </a:graphicData>
        </a:graphic>
      </p:graphicFrame>
    </p:spTree>
    <p:extLst>
      <p:ext uri="{BB962C8B-B14F-4D97-AF65-F5344CB8AC3E}">
        <p14:creationId xmlns:p14="http://schemas.microsoft.com/office/powerpoint/2010/main" val="641955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Next Governed by Utah Code </a:t>
            </a:r>
            <a:r>
              <a:rPr lang="en-US" dirty="0" smtClean="0">
                <a:solidFill>
                  <a:srgbClr val="0000FF"/>
                </a:solidFill>
              </a:rPr>
              <a:t>73-5-15</a:t>
            </a:r>
            <a:endParaRPr lang="en-US" dirty="0">
              <a:solidFill>
                <a:srgbClr val="0000FF"/>
              </a:solidFill>
            </a:endParaRPr>
          </a:p>
        </p:txBody>
      </p:sp>
      <p:sp>
        <p:nvSpPr>
          <p:cNvPr id="3" name="Content Placeholder 2"/>
          <p:cNvSpPr>
            <a:spLocks noGrp="1"/>
          </p:cNvSpPr>
          <p:nvPr>
            <p:ph idx="1"/>
          </p:nvPr>
        </p:nvSpPr>
        <p:spPr>
          <a:xfrm>
            <a:off x="838200" y="2506662"/>
            <a:ext cx="10515600" cy="4351338"/>
          </a:xfrm>
        </p:spPr>
        <p:txBody>
          <a:bodyPr/>
          <a:lstStyle/>
          <a:p>
            <a:r>
              <a:rPr lang="en-US" dirty="0" smtClean="0"/>
              <a:t>Receive and consider comments until </a:t>
            </a:r>
            <a:r>
              <a:rPr lang="en-US" dirty="0" smtClean="0">
                <a:solidFill>
                  <a:srgbClr val="FF0000"/>
                </a:solidFill>
              </a:rPr>
              <a:t>December 3, 2018.</a:t>
            </a:r>
          </a:p>
          <a:p>
            <a:r>
              <a:rPr lang="en-US" dirty="0" smtClean="0"/>
              <a:t>If State Engineer deems necessary additional public meetings may be scheduled.</a:t>
            </a:r>
            <a:endParaRPr lang="en-US" dirty="0"/>
          </a:p>
          <a:p>
            <a:r>
              <a:rPr lang="en-US" dirty="0" smtClean="0"/>
              <a:t>If second public meeting is not necessary:</a:t>
            </a:r>
          </a:p>
          <a:p>
            <a:pPr lvl="1"/>
            <a:r>
              <a:rPr lang="en-US" dirty="0" smtClean="0"/>
              <a:t>60 days prior to adoption we will publish and send notice of draft.</a:t>
            </a:r>
          </a:p>
          <a:p>
            <a:pPr lvl="1"/>
            <a:r>
              <a:rPr lang="en-US" dirty="0" smtClean="0"/>
              <a:t>After 60 days; publish and send notice of adoption.</a:t>
            </a:r>
          </a:p>
          <a:p>
            <a:pPr lvl="0"/>
            <a:endParaRPr lang="en-US" dirty="0" smtClean="0">
              <a:solidFill>
                <a:prstClr val="black"/>
              </a:solidFill>
            </a:endParaRPr>
          </a:p>
          <a:p>
            <a:pPr lvl="0"/>
            <a:r>
              <a:rPr lang="en-US" dirty="0" smtClean="0">
                <a:solidFill>
                  <a:prstClr val="black"/>
                </a:solidFill>
              </a:rPr>
              <a:t>Persons aggrieved may file a complaint in district court within 60 days after notice of adoption is published and sent.</a:t>
            </a:r>
            <a:endParaRPr lang="en-US" dirty="0">
              <a:solidFill>
                <a:srgbClr val="FF0000"/>
              </a:solidFill>
            </a:endParaRPr>
          </a:p>
          <a:p>
            <a:pPr lvl="1"/>
            <a:endParaRPr lang="en-US" dirty="0" smtClean="0"/>
          </a:p>
          <a:p>
            <a:pPr lvl="1"/>
            <a:endParaRPr lang="en-US" dirty="0"/>
          </a:p>
          <a:p>
            <a:pPr lvl="1"/>
            <a:endParaRPr lang="en-US" dirty="0"/>
          </a:p>
          <a:p>
            <a:pPr lvl="1"/>
            <a:endParaRPr lang="en-US" dirty="0" smtClean="0"/>
          </a:p>
        </p:txBody>
      </p:sp>
    </p:spTree>
    <p:extLst>
      <p:ext uri="{BB962C8B-B14F-4D97-AF65-F5344CB8AC3E}">
        <p14:creationId xmlns:p14="http://schemas.microsoft.com/office/powerpoint/2010/main" val="1145850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 and Comments</a:t>
            </a:r>
            <a:endParaRPr lang="en-US" dirty="0"/>
          </a:p>
        </p:txBody>
      </p:sp>
      <p:sp>
        <p:nvSpPr>
          <p:cNvPr id="8" name="Rectangle 7"/>
          <p:cNvSpPr/>
          <p:nvPr/>
        </p:nvSpPr>
        <p:spPr>
          <a:xfrm>
            <a:off x="717175" y="2008112"/>
            <a:ext cx="11107271" cy="3416320"/>
          </a:xfrm>
          <a:prstGeom prst="rect">
            <a:avLst/>
          </a:prstGeom>
        </p:spPr>
        <p:txBody>
          <a:bodyPr wrap="square">
            <a:spAutoFit/>
          </a:bodyPr>
          <a:lstStyle/>
          <a:p>
            <a:r>
              <a:rPr lang="en-US" dirty="0" smtClean="0"/>
              <a:t>Please </a:t>
            </a:r>
            <a:r>
              <a:rPr lang="en-US" dirty="0"/>
              <a:t>send your written comments to</a:t>
            </a:r>
            <a:r>
              <a:rPr lang="en-US" dirty="0" smtClean="0"/>
              <a:t>:</a:t>
            </a:r>
          </a:p>
          <a:p>
            <a:endParaRPr lang="en-US" dirty="0" smtClean="0"/>
          </a:p>
          <a:p>
            <a:r>
              <a:rPr lang="en-US" dirty="0" smtClean="0"/>
              <a:t> </a:t>
            </a:r>
            <a:r>
              <a:rPr lang="en-US" dirty="0"/>
              <a:t>Division of Water Rights 1594 West North </a:t>
            </a:r>
            <a:r>
              <a:rPr lang="en-US" dirty="0" smtClean="0"/>
              <a:t>Temple</a:t>
            </a:r>
          </a:p>
          <a:p>
            <a:r>
              <a:rPr lang="en-US" dirty="0" smtClean="0"/>
              <a:t> </a:t>
            </a:r>
            <a:r>
              <a:rPr lang="en-US" dirty="0"/>
              <a:t>Suite 220 P.O. Box </a:t>
            </a:r>
            <a:r>
              <a:rPr lang="en-US" dirty="0" smtClean="0"/>
              <a:t>146300</a:t>
            </a:r>
          </a:p>
          <a:p>
            <a:r>
              <a:rPr lang="en-US" dirty="0" smtClean="0"/>
              <a:t> </a:t>
            </a:r>
            <a:r>
              <a:rPr lang="en-US" dirty="0"/>
              <a:t>Salt Lake City, Utah </a:t>
            </a:r>
            <a:r>
              <a:rPr lang="en-US" dirty="0" smtClean="0"/>
              <a:t>84114-6300</a:t>
            </a:r>
          </a:p>
          <a:p>
            <a:endParaRPr lang="en-US" dirty="0"/>
          </a:p>
          <a:p>
            <a:r>
              <a:rPr lang="en-US" dirty="0"/>
              <a:t>Comment Deadline is </a:t>
            </a:r>
            <a:r>
              <a:rPr lang="en-US" dirty="0">
                <a:solidFill>
                  <a:srgbClr val="FF0000"/>
                </a:solidFill>
              </a:rPr>
              <a:t>December </a:t>
            </a:r>
            <a:r>
              <a:rPr lang="en-US" dirty="0" smtClean="0">
                <a:solidFill>
                  <a:srgbClr val="FF0000"/>
                </a:solidFill>
              </a:rPr>
              <a:t>3</a:t>
            </a:r>
            <a:r>
              <a:rPr lang="en-US" baseline="30000" dirty="0" smtClean="0">
                <a:solidFill>
                  <a:srgbClr val="FF0000"/>
                </a:solidFill>
              </a:rPr>
              <a:t>rd</a:t>
            </a:r>
            <a:r>
              <a:rPr lang="en-US" dirty="0" smtClean="0">
                <a:solidFill>
                  <a:srgbClr val="FF0000"/>
                </a:solidFill>
              </a:rPr>
              <a:t>, </a:t>
            </a:r>
            <a:r>
              <a:rPr lang="en-US" dirty="0">
                <a:solidFill>
                  <a:srgbClr val="FF0000"/>
                </a:solidFill>
              </a:rPr>
              <a:t>2018</a:t>
            </a:r>
            <a:r>
              <a:rPr lang="en-US" dirty="0"/>
              <a:t>.</a:t>
            </a:r>
          </a:p>
          <a:p>
            <a:endParaRPr lang="en-US" dirty="0" smtClean="0"/>
          </a:p>
          <a:p>
            <a:endParaRPr lang="en-US" dirty="0"/>
          </a:p>
          <a:p>
            <a:r>
              <a:rPr lang="en-US" dirty="0"/>
              <a:t>Information from the meeting will be posted on the Utah Division of Water Rights website at </a:t>
            </a:r>
            <a:r>
              <a:rPr lang="en-US" dirty="0">
                <a:hlinkClick r:id="rId2"/>
              </a:rPr>
              <a:t>http://waterrights.utah.gov </a:t>
            </a:r>
            <a:r>
              <a:rPr lang="en-US" dirty="0"/>
              <a:t>as a resource for those who are unable to attend the meeting or require additional information.</a:t>
            </a:r>
          </a:p>
        </p:txBody>
      </p:sp>
    </p:spTree>
    <p:extLst>
      <p:ext uri="{BB962C8B-B14F-4D97-AF65-F5344CB8AC3E}">
        <p14:creationId xmlns:p14="http://schemas.microsoft.com/office/powerpoint/2010/main" val="1653475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Current Groundwater Management Plan Language</a:t>
            </a:r>
          </a:p>
        </p:txBody>
      </p:sp>
      <p:pic>
        <p:nvPicPr>
          <p:cNvPr id="4" name="Content Placeholder 3"/>
          <p:cNvPicPr>
            <a:picLocks noGrp="1" noChangeAspect="1"/>
          </p:cNvPicPr>
          <p:nvPr>
            <p:ph idx="1"/>
          </p:nvPr>
        </p:nvPicPr>
        <p:blipFill>
          <a:blip r:embed="rId2"/>
          <a:stretch>
            <a:fillRect/>
          </a:stretch>
        </p:blipFill>
        <p:spPr>
          <a:xfrm>
            <a:off x="838200" y="2319746"/>
            <a:ext cx="10515600" cy="4179665"/>
          </a:xfrm>
          <a:prstGeom prst="rect">
            <a:avLst/>
          </a:prstGeom>
        </p:spPr>
      </p:pic>
    </p:spTree>
    <p:extLst>
      <p:ext uri="{BB962C8B-B14F-4D97-AF65-F5344CB8AC3E}">
        <p14:creationId xmlns:p14="http://schemas.microsoft.com/office/powerpoint/2010/main" val="568060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39" t="4943" r="4650" b="26912"/>
          <a:stretch/>
        </p:blipFill>
        <p:spPr>
          <a:xfrm>
            <a:off x="1828800" y="68262"/>
            <a:ext cx="3787712" cy="6665913"/>
          </a:xfrm>
          <a:prstGeom prst="rect">
            <a:avLst/>
          </a:prstGeom>
          <a:ln>
            <a:solidFill>
              <a:schemeClr val="tx1"/>
            </a:solidFill>
          </a:ln>
        </p:spPr>
      </p:pic>
      <p:pic>
        <p:nvPicPr>
          <p:cNvPr id="5" name="Picture 4"/>
          <p:cNvPicPr>
            <a:picLocks noChangeAspect="1"/>
          </p:cNvPicPr>
          <p:nvPr/>
        </p:nvPicPr>
        <p:blipFill rotWithShape="1">
          <a:blip r:embed="rId3"/>
          <a:srcRect l="2171" t="4628" r="2761" b="26853"/>
          <a:stretch/>
        </p:blipFill>
        <p:spPr>
          <a:xfrm>
            <a:off x="5864062" y="68262"/>
            <a:ext cx="3704536" cy="6665913"/>
          </a:xfrm>
          <a:prstGeom prst="rect">
            <a:avLst/>
          </a:prstGeom>
          <a:ln>
            <a:solidFill>
              <a:schemeClr val="tx1"/>
            </a:solidFill>
          </a:ln>
        </p:spPr>
      </p:pic>
      <p:pic>
        <p:nvPicPr>
          <p:cNvPr id="6" name="Picture 5"/>
          <p:cNvPicPr>
            <a:picLocks noChangeAspect="1"/>
          </p:cNvPicPr>
          <p:nvPr/>
        </p:nvPicPr>
        <p:blipFill rotWithShape="1">
          <a:blip r:embed="rId2"/>
          <a:srcRect l="2741" t="73983" r="74381" b="5399"/>
          <a:stretch/>
        </p:blipFill>
        <p:spPr>
          <a:xfrm>
            <a:off x="9816148" y="4038600"/>
            <a:ext cx="1247775" cy="2695575"/>
          </a:xfrm>
          <a:prstGeom prst="rect">
            <a:avLst/>
          </a:prstGeom>
          <a:ln>
            <a:solidFill>
              <a:schemeClr val="tx1"/>
            </a:solidFill>
          </a:ln>
        </p:spPr>
      </p:pic>
      <p:sp>
        <p:nvSpPr>
          <p:cNvPr id="7" name="TextBox 6"/>
          <p:cNvSpPr txBox="1"/>
          <p:nvPr/>
        </p:nvSpPr>
        <p:spPr>
          <a:xfrm>
            <a:off x="5864062" y="68261"/>
            <a:ext cx="1090107" cy="369332"/>
          </a:xfrm>
          <a:prstGeom prst="rect">
            <a:avLst/>
          </a:prstGeom>
          <a:solidFill>
            <a:schemeClr val="bg1"/>
          </a:solidFill>
          <a:ln>
            <a:solidFill>
              <a:schemeClr val="tx1"/>
            </a:solidFill>
          </a:ln>
        </p:spPr>
        <p:txBody>
          <a:bodyPr wrap="none" rtlCol="0">
            <a:spAutoFit/>
          </a:bodyPr>
          <a:lstStyle/>
          <a:p>
            <a:r>
              <a:rPr lang="en-US" dirty="0" smtClean="0"/>
              <a:t>2017 RDX</a:t>
            </a:r>
            <a:endParaRPr lang="en-US" dirty="0"/>
          </a:p>
        </p:txBody>
      </p:sp>
      <p:sp>
        <p:nvSpPr>
          <p:cNvPr id="8" name="TextBox 7"/>
          <p:cNvSpPr txBox="1"/>
          <p:nvPr/>
        </p:nvSpPr>
        <p:spPr>
          <a:xfrm>
            <a:off x="1828800" y="68261"/>
            <a:ext cx="1090107" cy="369332"/>
          </a:xfrm>
          <a:prstGeom prst="rect">
            <a:avLst/>
          </a:prstGeom>
          <a:solidFill>
            <a:schemeClr val="bg1"/>
          </a:solidFill>
          <a:ln>
            <a:solidFill>
              <a:schemeClr val="tx1"/>
            </a:solidFill>
          </a:ln>
        </p:spPr>
        <p:txBody>
          <a:bodyPr wrap="none" rtlCol="0">
            <a:spAutoFit/>
          </a:bodyPr>
          <a:lstStyle/>
          <a:p>
            <a:r>
              <a:rPr lang="en-US" dirty="0" smtClean="0"/>
              <a:t>1995 RDX</a:t>
            </a:r>
            <a:endParaRPr lang="en-US" dirty="0"/>
          </a:p>
        </p:txBody>
      </p:sp>
      <p:pic>
        <p:nvPicPr>
          <p:cNvPr id="10"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12030950" y="2380042"/>
            <a:ext cx="3286264" cy="2539386"/>
          </a:xfrm>
        </p:spPr>
      </p:pic>
      <p:sp>
        <p:nvSpPr>
          <p:cNvPr id="11" name="TextBox 10"/>
          <p:cNvSpPr txBox="1"/>
          <p:nvPr/>
        </p:nvSpPr>
        <p:spPr>
          <a:xfrm>
            <a:off x="9789960" y="266700"/>
            <a:ext cx="2300440" cy="923330"/>
          </a:xfrm>
          <a:prstGeom prst="rect">
            <a:avLst/>
          </a:prstGeom>
          <a:solidFill>
            <a:schemeClr val="bg1"/>
          </a:solidFill>
          <a:ln>
            <a:noFill/>
          </a:ln>
        </p:spPr>
        <p:txBody>
          <a:bodyPr wrap="square" rtlCol="0">
            <a:spAutoFit/>
          </a:bodyPr>
          <a:lstStyle/>
          <a:p>
            <a:endParaRPr lang="en-US" dirty="0" smtClean="0"/>
          </a:p>
          <a:p>
            <a:r>
              <a:rPr lang="en-US" sz="1200" dirty="0"/>
              <a:t>F</a:t>
            </a:r>
            <a:r>
              <a:rPr lang="en-US" sz="1200" dirty="0" smtClean="0"/>
              <a:t>rom Ensign-Bickford’s 2017 Ground Water Annual Report  (Figure 4-10)</a:t>
            </a:r>
          </a:p>
        </p:txBody>
      </p:sp>
    </p:spTree>
    <p:extLst>
      <p:ext uri="{BB962C8B-B14F-4D97-AF65-F5344CB8AC3E}">
        <p14:creationId xmlns:p14="http://schemas.microsoft.com/office/powerpoint/2010/main" val="2149253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2312" t="5330" r="15812" b="24432"/>
          <a:stretch/>
        </p:blipFill>
        <p:spPr>
          <a:xfrm>
            <a:off x="1828800" y="0"/>
            <a:ext cx="5422900" cy="6858000"/>
          </a:xfrm>
          <a:prstGeom prst="rect">
            <a:avLst/>
          </a:prstGeom>
          <a:ln w="12700">
            <a:solidFill>
              <a:schemeClr val="tx1"/>
            </a:solidFill>
          </a:ln>
        </p:spPr>
      </p:pic>
      <p:sp>
        <p:nvSpPr>
          <p:cNvPr id="57" name="TextBox 56"/>
          <p:cNvSpPr txBox="1"/>
          <p:nvPr/>
        </p:nvSpPr>
        <p:spPr>
          <a:xfrm>
            <a:off x="7680960" y="0"/>
            <a:ext cx="4511040" cy="4247317"/>
          </a:xfrm>
          <a:prstGeom prst="rect">
            <a:avLst/>
          </a:prstGeom>
          <a:solidFill>
            <a:schemeClr val="bg1"/>
          </a:solidFill>
          <a:ln>
            <a:noFill/>
          </a:ln>
        </p:spPr>
        <p:txBody>
          <a:bodyPr wrap="square" rtlCol="0">
            <a:spAutoFit/>
          </a:bodyPr>
          <a:lstStyle/>
          <a:p>
            <a:pPr algn="ctr"/>
            <a:endParaRPr lang="en-US" sz="2400" b="1" dirty="0" smtClean="0"/>
          </a:p>
          <a:p>
            <a:pPr algn="ctr"/>
            <a:r>
              <a:rPr lang="en-US" sz="2400" b="1" dirty="0" smtClean="0"/>
              <a:t>Change in Groundwater Levels </a:t>
            </a:r>
          </a:p>
          <a:p>
            <a:pPr algn="ctr"/>
            <a:r>
              <a:rPr lang="en-US" sz="2400" b="1" dirty="0" smtClean="0"/>
              <a:t>2006 to 2018</a:t>
            </a:r>
          </a:p>
          <a:p>
            <a:endParaRPr lang="en-US" dirty="0" smtClean="0"/>
          </a:p>
          <a:p>
            <a:pPr marL="285750" indent="-285750">
              <a:buFont typeface="Arial" panose="020B0604020202020204" pitchFamily="34" charset="0"/>
              <a:buChar char="•"/>
            </a:pPr>
            <a:r>
              <a:rPr lang="en-US" dirty="0" smtClean="0"/>
              <a:t>Data from Ensign-Bickford</a:t>
            </a:r>
          </a:p>
          <a:p>
            <a:pPr marL="285750" indent="-285750">
              <a:buFont typeface="Arial" panose="020B0604020202020204" pitchFamily="34" charset="0"/>
              <a:buChar char="•"/>
            </a:pPr>
            <a:r>
              <a:rPr lang="en-US" dirty="0" smtClean="0"/>
              <a:t>Measurements made in spring</a:t>
            </a:r>
          </a:p>
          <a:p>
            <a:pPr marL="285750" indent="-285750">
              <a:buFont typeface="Arial" panose="020B0604020202020204" pitchFamily="34" charset="0"/>
              <a:buChar char="•"/>
            </a:pPr>
            <a:r>
              <a:rPr lang="en-US" dirty="0" smtClean="0"/>
              <a:t>In spring of 2018, a Water Rights engineer accompanied the water level monitoring done by Ensign-Bickford</a:t>
            </a:r>
          </a:p>
          <a:p>
            <a:pPr marL="285750" indent="-285750">
              <a:buFont typeface="Arial" panose="020B0604020202020204" pitchFamily="34" charset="0"/>
              <a:buChar char="•"/>
            </a:pPr>
            <a:r>
              <a:rPr lang="en-US" dirty="0" smtClean="0"/>
              <a:t>The year 2006 was selected as a starting point because the number of measurements for this year exceed the number of measurements made in 1991 (as part of a USGS study)</a:t>
            </a:r>
            <a:endParaRPr lang="en-US" dirty="0"/>
          </a:p>
        </p:txBody>
      </p:sp>
      <p:pic>
        <p:nvPicPr>
          <p:cNvPr id="58" name="Content Placeholder 3"/>
          <p:cNvPicPr>
            <a:picLocks noChangeAspect="1"/>
          </p:cNvPicPr>
          <p:nvPr/>
        </p:nvPicPr>
        <p:blipFill rotWithShape="1">
          <a:blip r:embed="rId2"/>
          <a:srcRect l="-636" t="-1243" r="-2232" b="-2607"/>
          <a:stretch/>
        </p:blipFill>
        <p:spPr>
          <a:xfrm>
            <a:off x="12834259" y="1184362"/>
            <a:ext cx="2583542" cy="3375273"/>
          </a:xfrm>
          <a:prstGeom prst="rect">
            <a:avLst/>
          </a:prstGeom>
          <a:ln w="12700">
            <a:solidFill>
              <a:schemeClr val="tx1"/>
            </a:solidFill>
          </a:ln>
        </p:spPr>
      </p:pic>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13044" y="5017906"/>
            <a:ext cx="2139042" cy="1203211"/>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1628" y="4907977"/>
            <a:ext cx="2163536" cy="1442357"/>
          </a:xfrm>
          <a:prstGeom prst="rect">
            <a:avLst/>
          </a:prstGeom>
        </p:spPr>
      </p:pic>
    </p:spTree>
    <p:extLst>
      <p:ext uri="{BB962C8B-B14F-4D97-AF65-F5344CB8AC3E}">
        <p14:creationId xmlns:p14="http://schemas.microsoft.com/office/powerpoint/2010/main" val="3203877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3254" t="15725" r="10035" b="18854"/>
          <a:stretch/>
        </p:blipFill>
        <p:spPr>
          <a:xfrm>
            <a:off x="1828800" y="0"/>
            <a:ext cx="4580812" cy="6838304"/>
          </a:xfrm>
          <a:prstGeom prst="rect">
            <a:avLst/>
          </a:prstGeom>
          <a:ln w="12700">
            <a:solidFill>
              <a:schemeClr val="tx1"/>
            </a:solidFill>
          </a:ln>
        </p:spPr>
      </p:pic>
      <p:sp>
        <p:nvSpPr>
          <p:cNvPr id="19" name="TextBox 18"/>
          <p:cNvSpPr txBox="1"/>
          <p:nvPr/>
        </p:nvSpPr>
        <p:spPr>
          <a:xfrm>
            <a:off x="7680960" y="0"/>
            <a:ext cx="4078514" cy="2031325"/>
          </a:xfrm>
          <a:prstGeom prst="rect">
            <a:avLst/>
          </a:prstGeom>
          <a:solidFill>
            <a:schemeClr val="bg1"/>
          </a:solidFill>
          <a:ln>
            <a:noFill/>
          </a:ln>
        </p:spPr>
        <p:txBody>
          <a:bodyPr wrap="square" rtlCol="0">
            <a:spAutoFit/>
          </a:bodyPr>
          <a:lstStyle/>
          <a:p>
            <a:pPr algn="ctr"/>
            <a:endParaRPr lang="en-US" sz="2400" b="1" dirty="0" smtClean="0"/>
          </a:p>
          <a:p>
            <a:pPr algn="ctr"/>
            <a:r>
              <a:rPr lang="en-US" sz="2400" b="1" dirty="0" smtClean="0"/>
              <a:t>Change in Groundwater Levels </a:t>
            </a:r>
          </a:p>
          <a:p>
            <a:pPr algn="ctr"/>
            <a:r>
              <a:rPr lang="en-US" sz="2400" b="1" dirty="0" smtClean="0"/>
              <a:t>1999 to 2017</a:t>
            </a:r>
          </a:p>
          <a:p>
            <a:endParaRPr lang="en-US" dirty="0" smtClean="0"/>
          </a:p>
          <a:p>
            <a:pPr marL="285750" indent="-285750">
              <a:buFont typeface="Arial" panose="020B0604020202020204" pitchFamily="34" charset="0"/>
              <a:buChar char="•"/>
            </a:pPr>
            <a:r>
              <a:rPr lang="en-US" dirty="0"/>
              <a:t>F</a:t>
            </a:r>
            <a:r>
              <a:rPr lang="en-US" dirty="0" smtClean="0"/>
              <a:t>rom Ensign-Bickford’s 2017 Ground Water Annual Report  (Figure 4-2)</a:t>
            </a:r>
          </a:p>
        </p:txBody>
      </p:sp>
      <p:pic>
        <p:nvPicPr>
          <p:cNvPr id="20" name="Picture 19"/>
          <p:cNvPicPr>
            <a:picLocks noChangeAspect="1"/>
          </p:cNvPicPr>
          <p:nvPr/>
        </p:nvPicPr>
        <p:blipFill rotWithShape="1">
          <a:blip r:embed="rId2"/>
          <a:srcRect l="8035" t="3050" r="5207" b="3923"/>
          <a:stretch/>
        </p:blipFill>
        <p:spPr>
          <a:xfrm>
            <a:off x="12608767" y="867229"/>
            <a:ext cx="2679702" cy="3718348"/>
          </a:xfrm>
          <a:prstGeom prst="rect">
            <a:avLst/>
          </a:prstGeom>
          <a:ln w="12700">
            <a:noFill/>
          </a:ln>
        </p:spPr>
      </p:pic>
      <p:pic>
        <p:nvPicPr>
          <p:cNvPr id="23" name="Picture 22"/>
          <p:cNvPicPr>
            <a:picLocks noChangeAspect="1"/>
          </p:cNvPicPr>
          <p:nvPr/>
        </p:nvPicPr>
        <p:blipFill rotWithShape="1">
          <a:blip r:embed="rId2"/>
          <a:srcRect l="10999" t="53305" r="74267" b="19818"/>
          <a:stretch/>
        </p:blipFill>
        <p:spPr>
          <a:xfrm>
            <a:off x="5845271" y="3182116"/>
            <a:ext cx="1532035" cy="3616606"/>
          </a:xfrm>
          <a:prstGeom prst="rect">
            <a:avLst/>
          </a:prstGeom>
          <a:ln w="12700">
            <a:solidFill>
              <a:schemeClr val="tx1"/>
            </a:solidFill>
          </a:ln>
        </p:spPr>
      </p:pic>
      <p:grpSp>
        <p:nvGrpSpPr>
          <p:cNvPr id="6" name="Group 5"/>
          <p:cNvGrpSpPr/>
          <p:nvPr/>
        </p:nvGrpSpPr>
        <p:grpSpPr>
          <a:xfrm>
            <a:off x="2935744" y="1297609"/>
            <a:ext cx="2343830" cy="4307324"/>
            <a:chOff x="9082544" y="1356876"/>
            <a:chExt cx="2304515" cy="4235073"/>
          </a:xfrm>
        </p:grpSpPr>
        <p:cxnSp>
          <p:nvCxnSpPr>
            <p:cNvPr id="7" name="Straight Connector 6"/>
            <p:cNvCxnSpPr/>
            <p:nvPr/>
          </p:nvCxnSpPr>
          <p:spPr>
            <a:xfrm flipV="1">
              <a:off x="9479132" y="1365234"/>
              <a:ext cx="1907927" cy="1"/>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082544" y="2122134"/>
              <a:ext cx="0" cy="3448692"/>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387059" y="1356876"/>
              <a:ext cx="0" cy="2302936"/>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28371" y="3659812"/>
              <a:ext cx="758688" cy="1"/>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79132" y="1367437"/>
              <a:ext cx="0" cy="763325"/>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082544" y="2117957"/>
              <a:ext cx="396587" cy="7254"/>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628371" y="3659811"/>
              <a:ext cx="0" cy="1544564"/>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82544" y="5566650"/>
              <a:ext cx="1135338" cy="23495"/>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217882" y="5204375"/>
              <a:ext cx="410488" cy="0"/>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217882" y="5204375"/>
              <a:ext cx="0" cy="387574"/>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263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4540" t="5562" r="25615" b="26989"/>
          <a:stretch/>
        </p:blipFill>
        <p:spPr>
          <a:xfrm>
            <a:off x="-14968" y="-10116"/>
            <a:ext cx="3934268" cy="6889688"/>
          </a:xfrm>
          <a:prstGeom prst="rect">
            <a:avLst/>
          </a:prstGeom>
        </p:spPr>
      </p:pic>
      <p:grpSp>
        <p:nvGrpSpPr>
          <p:cNvPr id="2" name="Group 1"/>
          <p:cNvGrpSpPr/>
          <p:nvPr/>
        </p:nvGrpSpPr>
        <p:grpSpPr>
          <a:xfrm>
            <a:off x="4450823" y="30198"/>
            <a:ext cx="3334804" cy="6732552"/>
            <a:chOff x="4492472" y="30198"/>
            <a:chExt cx="3334804" cy="6732552"/>
          </a:xfrm>
        </p:grpSpPr>
        <p:pic>
          <p:nvPicPr>
            <p:cNvPr id="7" name="Picture 6"/>
            <p:cNvPicPr>
              <a:picLocks noChangeAspect="1"/>
            </p:cNvPicPr>
            <p:nvPr/>
          </p:nvPicPr>
          <p:blipFill>
            <a:blip r:embed="rId3"/>
            <a:stretch>
              <a:fillRect/>
            </a:stretch>
          </p:blipFill>
          <p:spPr>
            <a:xfrm>
              <a:off x="4492473" y="30198"/>
              <a:ext cx="3333750" cy="1344865"/>
            </a:xfrm>
            <a:prstGeom prst="rect">
              <a:avLst/>
            </a:prstGeom>
          </p:spPr>
        </p:pic>
        <p:cxnSp>
          <p:nvCxnSpPr>
            <p:cNvPr id="21" name="Straight Connector 20"/>
            <p:cNvCxnSpPr/>
            <p:nvPr/>
          </p:nvCxnSpPr>
          <p:spPr>
            <a:xfrm>
              <a:off x="5733104" y="249422"/>
              <a:ext cx="1659732" cy="240506"/>
            </a:xfrm>
            <a:prstGeom prst="line">
              <a:avLst/>
            </a:prstGeom>
            <a:ln w="28575">
              <a:solidFill>
                <a:schemeClr val="accent6">
                  <a:alpha val="7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73661" y="437541"/>
              <a:ext cx="1114425" cy="23812"/>
            </a:xfrm>
            <a:prstGeom prst="line">
              <a:avLst/>
            </a:prstGeom>
            <a:ln w="28575">
              <a:solidFill>
                <a:srgbClr val="0000FF">
                  <a:alpha val="50000"/>
                </a:srgb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stretch>
              <a:fillRect/>
            </a:stretch>
          </p:blipFill>
          <p:spPr>
            <a:xfrm>
              <a:off x="4492472" y="1433724"/>
              <a:ext cx="3333750" cy="1337267"/>
            </a:xfrm>
            <a:prstGeom prst="rect">
              <a:avLst/>
            </a:prstGeom>
          </p:spPr>
        </p:pic>
        <p:cxnSp>
          <p:nvCxnSpPr>
            <p:cNvPr id="28" name="Straight Connector 27"/>
            <p:cNvCxnSpPr/>
            <p:nvPr/>
          </p:nvCxnSpPr>
          <p:spPr>
            <a:xfrm>
              <a:off x="6373660" y="2129083"/>
              <a:ext cx="1112043" cy="121444"/>
            </a:xfrm>
            <a:prstGeom prst="line">
              <a:avLst/>
            </a:prstGeom>
            <a:ln w="28575">
              <a:solidFill>
                <a:srgbClr val="0000FF">
                  <a:alpha val="50000"/>
                </a:srgb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737866" y="1748083"/>
              <a:ext cx="1652587" cy="576263"/>
            </a:xfrm>
            <a:prstGeom prst="line">
              <a:avLst/>
            </a:prstGeom>
            <a:ln w="28575">
              <a:solidFill>
                <a:schemeClr val="accent6">
                  <a:alpha val="7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5"/>
            <a:stretch>
              <a:fillRect/>
            </a:stretch>
          </p:blipFill>
          <p:spPr>
            <a:xfrm>
              <a:off x="4492472" y="2799566"/>
              <a:ext cx="3333750" cy="1659959"/>
            </a:xfrm>
            <a:prstGeom prst="rect">
              <a:avLst/>
            </a:prstGeom>
          </p:spPr>
        </p:pic>
        <p:cxnSp>
          <p:nvCxnSpPr>
            <p:cNvPr id="35" name="Straight Connector 34"/>
            <p:cNvCxnSpPr/>
            <p:nvPr/>
          </p:nvCxnSpPr>
          <p:spPr>
            <a:xfrm>
              <a:off x="5721196" y="3337084"/>
              <a:ext cx="1659731" cy="519113"/>
            </a:xfrm>
            <a:prstGeom prst="line">
              <a:avLst/>
            </a:prstGeom>
            <a:ln w="28575">
              <a:solidFill>
                <a:schemeClr val="accent6">
                  <a:alpha val="7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356990" y="3694272"/>
              <a:ext cx="1109662" cy="133350"/>
            </a:xfrm>
            <a:prstGeom prst="line">
              <a:avLst/>
            </a:prstGeom>
            <a:ln w="28575">
              <a:solidFill>
                <a:srgbClr val="0000FF">
                  <a:alpha val="50000"/>
                </a:srgb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6"/>
            <a:stretch>
              <a:fillRect/>
            </a:stretch>
          </p:blipFill>
          <p:spPr>
            <a:xfrm>
              <a:off x="4505326" y="4450000"/>
              <a:ext cx="3321950" cy="2312750"/>
            </a:xfrm>
            <a:prstGeom prst="rect">
              <a:avLst/>
            </a:prstGeom>
          </p:spPr>
        </p:pic>
        <p:cxnSp>
          <p:nvCxnSpPr>
            <p:cNvPr id="48" name="Straight Connector 47"/>
            <p:cNvCxnSpPr/>
            <p:nvPr/>
          </p:nvCxnSpPr>
          <p:spPr>
            <a:xfrm>
              <a:off x="5757863" y="5145881"/>
              <a:ext cx="1664493" cy="992982"/>
            </a:xfrm>
            <a:prstGeom prst="line">
              <a:avLst/>
            </a:prstGeom>
            <a:ln w="28575">
              <a:solidFill>
                <a:schemeClr val="accent6">
                  <a:alpha val="7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388894" y="5545931"/>
              <a:ext cx="1102519" cy="504825"/>
            </a:xfrm>
            <a:prstGeom prst="line">
              <a:avLst/>
            </a:prstGeom>
            <a:ln w="28575">
              <a:solidFill>
                <a:srgbClr val="0000FF">
                  <a:alpha val="50000"/>
                </a:srgb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rotWithShape="1">
          <a:blip r:embed="rId7"/>
          <a:srcRect l="38935" t="14142" r="13813" b="17901"/>
          <a:stretch/>
        </p:blipFill>
        <p:spPr>
          <a:xfrm>
            <a:off x="8434873" y="-88055"/>
            <a:ext cx="3757127" cy="6992708"/>
          </a:xfrm>
          <a:prstGeom prst="rect">
            <a:avLst/>
          </a:prstGeom>
          <a:solidFill>
            <a:schemeClr val="bg1"/>
          </a:solidFill>
        </p:spPr>
      </p:pic>
      <p:grpSp>
        <p:nvGrpSpPr>
          <p:cNvPr id="3" name="Group 2"/>
          <p:cNvGrpSpPr/>
          <p:nvPr/>
        </p:nvGrpSpPr>
        <p:grpSpPr>
          <a:xfrm>
            <a:off x="9082544" y="1356876"/>
            <a:ext cx="2304515" cy="4235073"/>
            <a:chOff x="9082544" y="1356876"/>
            <a:chExt cx="2304515" cy="4235073"/>
          </a:xfrm>
        </p:grpSpPr>
        <p:cxnSp>
          <p:nvCxnSpPr>
            <p:cNvPr id="6" name="Straight Connector 5"/>
            <p:cNvCxnSpPr/>
            <p:nvPr/>
          </p:nvCxnSpPr>
          <p:spPr>
            <a:xfrm flipV="1">
              <a:off x="9479132" y="1365234"/>
              <a:ext cx="1907927" cy="1"/>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082544" y="2122134"/>
              <a:ext cx="0" cy="3448692"/>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387059" y="1356876"/>
              <a:ext cx="0" cy="2302936"/>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628371" y="3659812"/>
              <a:ext cx="758688" cy="1"/>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79132" y="1367437"/>
              <a:ext cx="0" cy="763325"/>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082544" y="2117957"/>
              <a:ext cx="396587" cy="7254"/>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628371" y="3659811"/>
              <a:ext cx="0" cy="1544564"/>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082544" y="5566650"/>
              <a:ext cx="1135338" cy="23495"/>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217882" y="5204375"/>
              <a:ext cx="410488" cy="0"/>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217882" y="5204375"/>
              <a:ext cx="0" cy="387574"/>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p:cNvCxnSpPr>
            <a:stCxn id="7" idx="3"/>
          </p:cNvCxnSpPr>
          <p:nvPr/>
        </p:nvCxnSpPr>
        <p:spPr>
          <a:xfrm>
            <a:off x="7784574" y="702631"/>
            <a:ext cx="2359551" cy="935669"/>
          </a:xfrm>
          <a:prstGeom prst="line">
            <a:avLst/>
          </a:prstGeom>
          <a:ln w="127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27" idx="3"/>
          </p:cNvCxnSpPr>
          <p:nvPr/>
        </p:nvCxnSpPr>
        <p:spPr>
          <a:xfrm>
            <a:off x="7784573" y="2102358"/>
            <a:ext cx="3178702" cy="745617"/>
          </a:xfrm>
          <a:prstGeom prst="line">
            <a:avLst/>
          </a:prstGeom>
          <a:ln w="127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34" idx="3"/>
          </p:cNvCxnSpPr>
          <p:nvPr/>
        </p:nvCxnSpPr>
        <p:spPr>
          <a:xfrm>
            <a:off x="7784573" y="3629546"/>
            <a:ext cx="2003952" cy="316979"/>
          </a:xfrm>
          <a:prstGeom prst="line">
            <a:avLst/>
          </a:prstGeom>
          <a:ln w="127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45" idx="3"/>
          </p:cNvCxnSpPr>
          <p:nvPr/>
        </p:nvCxnSpPr>
        <p:spPr>
          <a:xfrm flipV="1">
            <a:off x="7785627" y="4832350"/>
            <a:ext cx="2060048" cy="774025"/>
          </a:xfrm>
          <a:prstGeom prst="line">
            <a:avLst/>
          </a:prstGeom>
          <a:ln w="127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7" idx="1"/>
          </p:cNvCxnSpPr>
          <p:nvPr/>
        </p:nvCxnSpPr>
        <p:spPr>
          <a:xfrm flipH="1">
            <a:off x="2419350" y="702631"/>
            <a:ext cx="2031474" cy="868994"/>
          </a:xfrm>
          <a:prstGeom prst="line">
            <a:avLst/>
          </a:prstGeom>
          <a:ln w="127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7" idx="1"/>
          </p:cNvCxnSpPr>
          <p:nvPr/>
        </p:nvCxnSpPr>
        <p:spPr>
          <a:xfrm flipH="1">
            <a:off x="3295650" y="2102358"/>
            <a:ext cx="1155173" cy="668633"/>
          </a:xfrm>
          <a:prstGeom prst="line">
            <a:avLst/>
          </a:prstGeom>
          <a:ln w="127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4" idx="1"/>
          </p:cNvCxnSpPr>
          <p:nvPr/>
        </p:nvCxnSpPr>
        <p:spPr>
          <a:xfrm flipH="1">
            <a:off x="1885950" y="3629546"/>
            <a:ext cx="2564873" cy="409054"/>
          </a:xfrm>
          <a:prstGeom prst="line">
            <a:avLst/>
          </a:prstGeom>
          <a:ln w="127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45" idx="1"/>
          </p:cNvCxnSpPr>
          <p:nvPr/>
        </p:nvCxnSpPr>
        <p:spPr>
          <a:xfrm flipH="1" flipV="1">
            <a:off x="1885950" y="4895850"/>
            <a:ext cx="2577727" cy="710525"/>
          </a:xfrm>
          <a:prstGeom prst="line">
            <a:avLst/>
          </a:prstGeom>
          <a:ln w="127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315318" y="6410653"/>
            <a:ext cx="1427955" cy="369332"/>
          </a:xfrm>
          <a:prstGeom prst="rect">
            <a:avLst/>
          </a:prstGeom>
          <a:solidFill>
            <a:schemeClr val="bg1"/>
          </a:solidFill>
        </p:spPr>
        <p:txBody>
          <a:bodyPr wrap="none">
            <a:spAutoFit/>
          </a:bodyPr>
          <a:lstStyle/>
          <a:p>
            <a:pPr algn="ctr"/>
            <a:r>
              <a:rPr lang="en-US" b="1" dirty="0"/>
              <a:t>2006 to 2018</a:t>
            </a:r>
          </a:p>
        </p:txBody>
      </p:sp>
      <p:sp>
        <p:nvSpPr>
          <p:cNvPr id="9" name="Rectangle 8"/>
          <p:cNvSpPr/>
          <p:nvPr/>
        </p:nvSpPr>
        <p:spPr>
          <a:xfrm>
            <a:off x="10673081" y="6410653"/>
            <a:ext cx="1427955" cy="369332"/>
          </a:xfrm>
          <a:prstGeom prst="rect">
            <a:avLst/>
          </a:prstGeom>
          <a:solidFill>
            <a:schemeClr val="bg1"/>
          </a:solidFill>
        </p:spPr>
        <p:txBody>
          <a:bodyPr wrap="none">
            <a:spAutoFit/>
          </a:bodyPr>
          <a:lstStyle/>
          <a:p>
            <a:pPr algn="ctr"/>
            <a:r>
              <a:rPr lang="en-US" b="1" dirty="0"/>
              <a:t>1999 to 2017</a:t>
            </a:r>
          </a:p>
        </p:txBody>
      </p:sp>
    </p:spTree>
    <p:extLst>
      <p:ext uri="{BB962C8B-B14F-4D97-AF65-F5344CB8AC3E}">
        <p14:creationId xmlns:p14="http://schemas.microsoft.com/office/powerpoint/2010/main" val="2109425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825" t="15561" r="8518" b="18923"/>
          <a:stretch/>
        </p:blipFill>
        <p:spPr>
          <a:xfrm>
            <a:off x="1828800" y="17500"/>
            <a:ext cx="5295900" cy="6838854"/>
          </a:xfrm>
          <a:prstGeom prst="rect">
            <a:avLst/>
          </a:prstGeom>
          <a:ln>
            <a:solidFill>
              <a:schemeClr val="tx1"/>
            </a:solidFill>
          </a:ln>
        </p:spPr>
      </p:pic>
      <p:sp>
        <p:nvSpPr>
          <p:cNvPr id="5" name="TextBox 4"/>
          <p:cNvSpPr txBox="1"/>
          <p:nvPr/>
        </p:nvSpPr>
        <p:spPr>
          <a:xfrm>
            <a:off x="7680960" y="0"/>
            <a:ext cx="4078514" cy="2031325"/>
          </a:xfrm>
          <a:prstGeom prst="rect">
            <a:avLst/>
          </a:prstGeom>
          <a:solidFill>
            <a:schemeClr val="bg1"/>
          </a:solidFill>
          <a:ln>
            <a:noFill/>
          </a:ln>
        </p:spPr>
        <p:txBody>
          <a:bodyPr wrap="square" rtlCol="0">
            <a:spAutoFit/>
          </a:bodyPr>
          <a:lstStyle/>
          <a:p>
            <a:pPr algn="ctr"/>
            <a:endParaRPr lang="en-US" sz="2400" b="1" dirty="0" smtClean="0"/>
          </a:p>
          <a:p>
            <a:pPr algn="ctr"/>
            <a:r>
              <a:rPr lang="en-US" sz="2400" b="1" dirty="0" smtClean="0"/>
              <a:t>Potentiometric Surface</a:t>
            </a:r>
          </a:p>
          <a:p>
            <a:pPr algn="ctr"/>
            <a:r>
              <a:rPr lang="en-US" sz="2400" b="1" dirty="0" smtClean="0"/>
              <a:t>2017</a:t>
            </a:r>
          </a:p>
          <a:p>
            <a:endParaRPr lang="en-US" dirty="0" smtClean="0"/>
          </a:p>
          <a:p>
            <a:pPr marL="285750" indent="-285750">
              <a:buFont typeface="Arial" panose="020B0604020202020204" pitchFamily="34" charset="0"/>
              <a:buChar char="•"/>
            </a:pPr>
            <a:r>
              <a:rPr lang="en-US" dirty="0"/>
              <a:t>F</a:t>
            </a:r>
            <a:r>
              <a:rPr lang="en-US" dirty="0" smtClean="0"/>
              <a:t>rom Ensign-Bickford’s 2017 Ground Water Annual Report (Figure 4-1)</a:t>
            </a:r>
          </a:p>
        </p:txBody>
      </p:sp>
      <p:pic>
        <p:nvPicPr>
          <p:cNvPr id="6" name="Picture 5"/>
          <p:cNvPicPr>
            <a:picLocks noChangeAspect="1"/>
          </p:cNvPicPr>
          <p:nvPr/>
        </p:nvPicPr>
        <p:blipFill rotWithShape="1">
          <a:blip r:embed="rId2"/>
          <a:srcRect l="11156" t="66576" r="79043" b="19895"/>
          <a:stretch/>
        </p:blipFill>
        <p:spPr>
          <a:xfrm>
            <a:off x="6749143" y="3937000"/>
            <a:ext cx="1459924" cy="2607610"/>
          </a:xfrm>
          <a:prstGeom prst="rect">
            <a:avLst/>
          </a:prstGeom>
          <a:ln>
            <a:solidFill>
              <a:schemeClr val="tx1"/>
            </a:solidFill>
          </a:ln>
        </p:spPr>
      </p:pic>
      <p:pic>
        <p:nvPicPr>
          <p:cNvPr id="7" name="Picture 6"/>
          <p:cNvPicPr>
            <a:picLocks noChangeAspect="1"/>
          </p:cNvPicPr>
          <p:nvPr/>
        </p:nvPicPr>
        <p:blipFill rotWithShape="1">
          <a:blip r:embed="rId2"/>
          <a:srcRect l="634" t="124" r="172" b="413"/>
          <a:stretch/>
        </p:blipFill>
        <p:spPr>
          <a:xfrm>
            <a:off x="13129410" y="2151505"/>
            <a:ext cx="1981200" cy="2570843"/>
          </a:xfrm>
          <a:prstGeom prst="rect">
            <a:avLst/>
          </a:prstGeom>
          <a:ln>
            <a:solidFill>
              <a:schemeClr val="tx1"/>
            </a:solidFill>
          </a:ln>
        </p:spPr>
      </p:pic>
      <p:grpSp>
        <p:nvGrpSpPr>
          <p:cNvPr id="8" name="Group 7"/>
          <p:cNvGrpSpPr/>
          <p:nvPr/>
        </p:nvGrpSpPr>
        <p:grpSpPr>
          <a:xfrm>
            <a:off x="3536877" y="1323009"/>
            <a:ext cx="2343830" cy="4307324"/>
            <a:chOff x="9082544" y="1356876"/>
            <a:chExt cx="2304515" cy="4235073"/>
          </a:xfrm>
        </p:grpSpPr>
        <p:cxnSp>
          <p:nvCxnSpPr>
            <p:cNvPr id="9" name="Straight Connector 8"/>
            <p:cNvCxnSpPr/>
            <p:nvPr/>
          </p:nvCxnSpPr>
          <p:spPr>
            <a:xfrm flipV="1">
              <a:off x="9479132" y="1365234"/>
              <a:ext cx="1907927" cy="1"/>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082544" y="2122134"/>
              <a:ext cx="0" cy="3448692"/>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387059" y="1356876"/>
              <a:ext cx="0" cy="2302936"/>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628371" y="3659812"/>
              <a:ext cx="758688" cy="1"/>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79132" y="1367437"/>
              <a:ext cx="0" cy="763325"/>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82544" y="2117957"/>
              <a:ext cx="396587" cy="7254"/>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628371" y="3659811"/>
              <a:ext cx="0" cy="1544564"/>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082544" y="5566650"/>
              <a:ext cx="1135338" cy="23495"/>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217882" y="5204375"/>
              <a:ext cx="410488" cy="0"/>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217882" y="5204375"/>
              <a:ext cx="0" cy="387574"/>
            </a:xfrm>
            <a:prstGeom prst="line">
              <a:avLst/>
            </a:prstGeom>
            <a:ln w="28575">
              <a:solidFill>
                <a:srgbClr val="0070C0">
                  <a:alpha val="50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841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Current Groundwater Management Plan Language</a:t>
            </a:r>
          </a:p>
        </p:txBody>
      </p:sp>
      <p:pic>
        <p:nvPicPr>
          <p:cNvPr id="4" name="Content Placeholder 3"/>
          <p:cNvPicPr>
            <a:picLocks noGrp="1" noChangeAspect="1"/>
          </p:cNvPicPr>
          <p:nvPr>
            <p:ph idx="1"/>
          </p:nvPr>
        </p:nvPicPr>
        <p:blipFill>
          <a:blip r:embed="rId2"/>
          <a:stretch>
            <a:fillRect/>
          </a:stretch>
        </p:blipFill>
        <p:spPr>
          <a:xfrm>
            <a:off x="838200" y="2319746"/>
            <a:ext cx="10515600" cy="4179665"/>
          </a:xfrm>
          <a:prstGeom prst="rect">
            <a:avLst/>
          </a:prstGeom>
        </p:spPr>
      </p:pic>
      <p:sp>
        <p:nvSpPr>
          <p:cNvPr id="8" name="Freeform 7"/>
          <p:cNvSpPr/>
          <p:nvPr/>
        </p:nvSpPr>
        <p:spPr>
          <a:xfrm>
            <a:off x="1384135" y="3203325"/>
            <a:ext cx="9516947" cy="980443"/>
          </a:xfrm>
          <a:custGeom>
            <a:avLst/>
            <a:gdLst>
              <a:gd name="connsiteX0" fmla="*/ 1090124 w 9516947"/>
              <a:gd name="connsiteY0" fmla="*/ 23969 h 980443"/>
              <a:gd name="connsiteX1" fmla="*/ 1090124 w 9516947"/>
              <a:gd name="connsiteY1" fmla="*/ 23969 h 980443"/>
              <a:gd name="connsiteX2" fmla="*/ 2219677 w 9516947"/>
              <a:gd name="connsiteY2" fmla="*/ 23969 h 980443"/>
              <a:gd name="connsiteX3" fmla="*/ 2497583 w 9516947"/>
              <a:gd name="connsiteY3" fmla="*/ 50863 h 980443"/>
              <a:gd name="connsiteX4" fmla="*/ 5420077 w 9516947"/>
              <a:gd name="connsiteY4" fmla="*/ 41899 h 980443"/>
              <a:gd name="connsiteX5" fmla="*/ 9014924 w 9516947"/>
              <a:gd name="connsiteY5" fmla="*/ 50863 h 980443"/>
              <a:gd name="connsiteX6" fmla="*/ 9050783 w 9516947"/>
              <a:gd name="connsiteY6" fmla="*/ 59828 h 980443"/>
              <a:gd name="connsiteX7" fmla="*/ 9149394 w 9516947"/>
              <a:gd name="connsiteY7" fmla="*/ 68793 h 980443"/>
              <a:gd name="connsiteX8" fmla="*/ 9185253 w 9516947"/>
              <a:gd name="connsiteY8" fmla="*/ 77757 h 980443"/>
              <a:gd name="connsiteX9" fmla="*/ 9337653 w 9516947"/>
              <a:gd name="connsiteY9" fmla="*/ 86722 h 980443"/>
              <a:gd name="connsiteX10" fmla="*/ 9373512 w 9516947"/>
              <a:gd name="connsiteY10" fmla="*/ 122581 h 980443"/>
              <a:gd name="connsiteX11" fmla="*/ 9400406 w 9516947"/>
              <a:gd name="connsiteY11" fmla="*/ 131546 h 980443"/>
              <a:gd name="connsiteX12" fmla="*/ 9445230 w 9516947"/>
              <a:gd name="connsiteY12" fmla="*/ 167404 h 980443"/>
              <a:gd name="connsiteX13" fmla="*/ 9454194 w 9516947"/>
              <a:gd name="connsiteY13" fmla="*/ 203263 h 980443"/>
              <a:gd name="connsiteX14" fmla="*/ 9463159 w 9516947"/>
              <a:gd name="connsiteY14" fmla="*/ 230157 h 980443"/>
              <a:gd name="connsiteX15" fmla="*/ 9472124 w 9516947"/>
              <a:gd name="connsiteY15" fmla="*/ 274981 h 980443"/>
              <a:gd name="connsiteX16" fmla="*/ 9490053 w 9516947"/>
              <a:gd name="connsiteY16" fmla="*/ 337734 h 980443"/>
              <a:gd name="connsiteX17" fmla="*/ 9499018 w 9516947"/>
              <a:gd name="connsiteY17" fmla="*/ 409451 h 980443"/>
              <a:gd name="connsiteX18" fmla="*/ 9507983 w 9516947"/>
              <a:gd name="connsiteY18" fmla="*/ 445310 h 980443"/>
              <a:gd name="connsiteX19" fmla="*/ 9516947 w 9516947"/>
              <a:gd name="connsiteY19" fmla="*/ 508063 h 980443"/>
              <a:gd name="connsiteX20" fmla="*/ 9507983 w 9516947"/>
              <a:gd name="connsiteY20" fmla="*/ 579781 h 980443"/>
              <a:gd name="connsiteX21" fmla="*/ 9481089 w 9516947"/>
              <a:gd name="connsiteY21" fmla="*/ 606675 h 980443"/>
              <a:gd name="connsiteX22" fmla="*/ 9418336 w 9516947"/>
              <a:gd name="connsiteY22" fmla="*/ 624604 h 980443"/>
              <a:gd name="connsiteX23" fmla="*/ 9391441 w 9516947"/>
              <a:gd name="connsiteY23" fmla="*/ 633569 h 980443"/>
              <a:gd name="connsiteX24" fmla="*/ 9023889 w 9516947"/>
              <a:gd name="connsiteY24" fmla="*/ 624604 h 980443"/>
              <a:gd name="connsiteX25" fmla="*/ 8996994 w 9516947"/>
              <a:gd name="connsiteY25" fmla="*/ 615640 h 980443"/>
              <a:gd name="connsiteX26" fmla="*/ 8961136 w 9516947"/>
              <a:gd name="connsiteY26" fmla="*/ 606675 h 980443"/>
              <a:gd name="connsiteX27" fmla="*/ 8889418 w 9516947"/>
              <a:gd name="connsiteY27" fmla="*/ 597710 h 980443"/>
              <a:gd name="connsiteX28" fmla="*/ 8853559 w 9516947"/>
              <a:gd name="connsiteY28" fmla="*/ 588746 h 980443"/>
              <a:gd name="connsiteX29" fmla="*/ 8719089 w 9516947"/>
              <a:gd name="connsiteY29" fmla="*/ 579781 h 980443"/>
              <a:gd name="connsiteX30" fmla="*/ 8692194 w 9516947"/>
              <a:gd name="connsiteY30" fmla="*/ 570816 h 980443"/>
              <a:gd name="connsiteX31" fmla="*/ 8163277 w 9516947"/>
              <a:gd name="connsiteY31" fmla="*/ 570816 h 980443"/>
              <a:gd name="connsiteX32" fmla="*/ 8064665 w 9516947"/>
              <a:gd name="connsiteY32" fmla="*/ 570816 h 980443"/>
              <a:gd name="connsiteX33" fmla="*/ 7849512 w 9516947"/>
              <a:gd name="connsiteY33" fmla="*/ 579781 h 980443"/>
              <a:gd name="connsiteX34" fmla="*/ 7383347 w 9516947"/>
              <a:gd name="connsiteY34" fmla="*/ 588746 h 980443"/>
              <a:gd name="connsiteX35" fmla="*/ 7257841 w 9516947"/>
              <a:gd name="connsiteY35" fmla="*/ 606675 h 980443"/>
              <a:gd name="connsiteX36" fmla="*/ 6639277 w 9516947"/>
              <a:gd name="connsiteY36" fmla="*/ 615640 h 980443"/>
              <a:gd name="connsiteX37" fmla="*/ 6406194 w 9516947"/>
              <a:gd name="connsiteY37" fmla="*/ 615640 h 980443"/>
              <a:gd name="connsiteX38" fmla="*/ 6128289 w 9516947"/>
              <a:gd name="connsiteY38" fmla="*/ 606675 h 980443"/>
              <a:gd name="connsiteX39" fmla="*/ 6038641 w 9516947"/>
              <a:gd name="connsiteY39" fmla="*/ 597710 h 980443"/>
              <a:gd name="connsiteX40" fmla="*/ 6011747 w 9516947"/>
              <a:gd name="connsiteY40" fmla="*/ 588746 h 980443"/>
              <a:gd name="connsiteX41" fmla="*/ 5715912 w 9516947"/>
              <a:gd name="connsiteY41" fmla="*/ 597710 h 980443"/>
              <a:gd name="connsiteX42" fmla="*/ 5671089 w 9516947"/>
              <a:gd name="connsiteY42" fmla="*/ 624604 h 980443"/>
              <a:gd name="connsiteX43" fmla="*/ 5653159 w 9516947"/>
              <a:gd name="connsiteY43" fmla="*/ 642534 h 980443"/>
              <a:gd name="connsiteX44" fmla="*/ 5626265 w 9516947"/>
              <a:gd name="connsiteY44" fmla="*/ 651499 h 980443"/>
              <a:gd name="connsiteX45" fmla="*/ 5599371 w 9516947"/>
              <a:gd name="connsiteY45" fmla="*/ 669428 h 980443"/>
              <a:gd name="connsiteX46" fmla="*/ 5590406 w 9516947"/>
              <a:gd name="connsiteY46" fmla="*/ 696322 h 980443"/>
              <a:gd name="connsiteX47" fmla="*/ 5581441 w 9516947"/>
              <a:gd name="connsiteY47" fmla="*/ 785969 h 980443"/>
              <a:gd name="connsiteX48" fmla="*/ 5545583 w 9516947"/>
              <a:gd name="connsiteY48" fmla="*/ 866651 h 980443"/>
              <a:gd name="connsiteX49" fmla="*/ 5527653 w 9516947"/>
              <a:gd name="connsiteY49" fmla="*/ 884581 h 980443"/>
              <a:gd name="connsiteX50" fmla="*/ 5348359 w 9516947"/>
              <a:gd name="connsiteY50" fmla="*/ 893546 h 980443"/>
              <a:gd name="connsiteX51" fmla="*/ 3645065 w 9516947"/>
              <a:gd name="connsiteY51" fmla="*/ 920440 h 980443"/>
              <a:gd name="connsiteX52" fmla="*/ 2829277 w 9516947"/>
              <a:gd name="connsiteY52" fmla="*/ 911475 h 980443"/>
              <a:gd name="connsiteX53" fmla="*/ 95041 w 9516947"/>
              <a:gd name="connsiteY53" fmla="*/ 902510 h 980443"/>
              <a:gd name="connsiteX54" fmla="*/ 41253 w 9516947"/>
              <a:gd name="connsiteY54" fmla="*/ 893546 h 980443"/>
              <a:gd name="connsiteX55" fmla="*/ 32289 w 9516947"/>
              <a:gd name="connsiteY55" fmla="*/ 857687 h 980443"/>
              <a:gd name="connsiteX56" fmla="*/ 14359 w 9516947"/>
              <a:gd name="connsiteY56" fmla="*/ 839757 h 980443"/>
              <a:gd name="connsiteX57" fmla="*/ 5394 w 9516947"/>
              <a:gd name="connsiteY57" fmla="*/ 803899 h 980443"/>
              <a:gd name="connsiteX58" fmla="*/ 23324 w 9516947"/>
              <a:gd name="connsiteY58" fmla="*/ 418416 h 980443"/>
              <a:gd name="connsiteX59" fmla="*/ 32289 w 9516947"/>
              <a:gd name="connsiteY59" fmla="*/ 391522 h 980443"/>
              <a:gd name="connsiteX60" fmla="*/ 86077 w 9516947"/>
              <a:gd name="connsiteY60" fmla="*/ 346699 h 980443"/>
              <a:gd name="connsiteX61" fmla="*/ 112971 w 9516947"/>
              <a:gd name="connsiteY61" fmla="*/ 337734 h 980443"/>
              <a:gd name="connsiteX62" fmla="*/ 570171 w 9516947"/>
              <a:gd name="connsiteY62" fmla="*/ 328769 h 980443"/>
              <a:gd name="connsiteX63" fmla="*/ 910830 w 9516947"/>
              <a:gd name="connsiteY63" fmla="*/ 310840 h 980443"/>
              <a:gd name="connsiteX64" fmla="*/ 928759 w 9516947"/>
              <a:gd name="connsiteY64" fmla="*/ 292910 h 980443"/>
              <a:gd name="connsiteX65" fmla="*/ 955653 w 9516947"/>
              <a:gd name="connsiteY65" fmla="*/ 274981 h 980443"/>
              <a:gd name="connsiteX66" fmla="*/ 973583 w 9516947"/>
              <a:gd name="connsiteY66" fmla="*/ 221193 h 980443"/>
              <a:gd name="connsiteX67" fmla="*/ 982547 w 9516947"/>
              <a:gd name="connsiteY67" fmla="*/ 194299 h 980443"/>
              <a:gd name="connsiteX68" fmla="*/ 991512 w 9516947"/>
              <a:gd name="connsiteY68" fmla="*/ 158440 h 980443"/>
              <a:gd name="connsiteX69" fmla="*/ 1009441 w 9516947"/>
              <a:gd name="connsiteY69" fmla="*/ 140510 h 980443"/>
              <a:gd name="connsiteX70" fmla="*/ 1018406 w 9516947"/>
              <a:gd name="connsiteY70" fmla="*/ 113616 h 980443"/>
              <a:gd name="connsiteX71" fmla="*/ 1072194 w 9516947"/>
              <a:gd name="connsiteY71" fmla="*/ 95687 h 980443"/>
              <a:gd name="connsiteX72" fmla="*/ 1099089 w 9516947"/>
              <a:gd name="connsiteY72" fmla="*/ 77757 h 980443"/>
              <a:gd name="connsiteX73" fmla="*/ 1090124 w 9516947"/>
              <a:gd name="connsiteY73" fmla="*/ 23969 h 98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516947" h="980443">
                <a:moveTo>
                  <a:pt x="1090124" y="23969"/>
                </a:moveTo>
                <a:lnTo>
                  <a:pt x="1090124" y="23969"/>
                </a:lnTo>
                <a:cubicBezTo>
                  <a:pt x="1514832" y="-14642"/>
                  <a:pt x="1323912" y="-573"/>
                  <a:pt x="2219677" y="23969"/>
                </a:cubicBezTo>
                <a:cubicBezTo>
                  <a:pt x="2312710" y="26518"/>
                  <a:pt x="2404948" y="41898"/>
                  <a:pt x="2497583" y="50863"/>
                </a:cubicBezTo>
                <a:lnTo>
                  <a:pt x="5420077" y="41899"/>
                </a:lnTo>
                <a:lnTo>
                  <a:pt x="9014924" y="50863"/>
                </a:lnTo>
                <a:cubicBezTo>
                  <a:pt x="9027245" y="50924"/>
                  <a:pt x="9038570" y="58200"/>
                  <a:pt x="9050783" y="59828"/>
                </a:cubicBezTo>
                <a:cubicBezTo>
                  <a:pt x="9083499" y="64190"/>
                  <a:pt x="9116524" y="65805"/>
                  <a:pt x="9149394" y="68793"/>
                </a:cubicBezTo>
                <a:cubicBezTo>
                  <a:pt x="9161347" y="71781"/>
                  <a:pt x="9172988" y="76589"/>
                  <a:pt x="9185253" y="77757"/>
                </a:cubicBezTo>
                <a:cubicBezTo>
                  <a:pt x="9235912" y="82582"/>
                  <a:pt x="9288149" y="74935"/>
                  <a:pt x="9337653" y="86722"/>
                </a:cubicBezTo>
                <a:cubicBezTo>
                  <a:pt x="9354097" y="90637"/>
                  <a:pt x="9357475" y="117235"/>
                  <a:pt x="9373512" y="122581"/>
                </a:cubicBezTo>
                <a:cubicBezTo>
                  <a:pt x="9382477" y="125569"/>
                  <a:pt x="9391954" y="127320"/>
                  <a:pt x="9400406" y="131546"/>
                </a:cubicBezTo>
                <a:cubicBezTo>
                  <a:pt x="9423023" y="142855"/>
                  <a:pt x="9428553" y="150728"/>
                  <a:pt x="9445230" y="167404"/>
                </a:cubicBezTo>
                <a:cubicBezTo>
                  <a:pt x="9448218" y="179357"/>
                  <a:pt x="9450809" y="191416"/>
                  <a:pt x="9454194" y="203263"/>
                </a:cubicBezTo>
                <a:cubicBezTo>
                  <a:pt x="9456790" y="212349"/>
                  <a:pt x="9460867" y="220990"/>
                  <a:pt x="9463159" y="230157"/>
                </a:cubicBezTo>
                <a:cubicBezTo>
                  <a:pt x="9466855" y="244939"/>
                  <a:pt x="9468818" y="260107"/>
                  <a:pt x="9472124" y="274981"/>
                </a:cubicBezTo>
                <a:cubicBezTo>
                  <a:pt x="9479628" y="308747"/>
                  <a:pt x="9480072" y="307787"/>
                  <a:pt x="9490053" y="337734"/>
                </a:cubicBezTo>
                <a:cubicBezTo>
                  <a:pt x="9493041" y="361640"/>
                  <a:pt x="9495057" y="385687"/>
                  <a:pt x="9499018" y="409451"/>
                </a:cubicBezTo>
                <a:cubicBezTo>
                  <a:pt x="9501044" y="421604"/>
                  <a:pt x="9505779" y="433188"/>
                  <a:pt x="9507983" y="445310"/>
                </a:cubicBezTo>
                <a:cubicBezTo>
                  <a:pt x="9511763" y="466099"/>
                  <a:pt x="9513959" y="487145"/>
                  <a:pt x="9516947" y="508063"/>
                </a:cubicBezTo>
                <a:cubicBezTo>
                  <a:pt x="9513959" y="531969"/>
                  <a:pt x="9516216" y="557139"/>
                  <a:pt x="9507983" y="579781"/>
                </a:cubicBezTo>
                <a:cubicBezTo>
                  <a:pt x="9503650" y="591696"/>
                  <a:pt x="9491638" y="599643"/>
                  <a:pt x="9481089" y="606675"/>
                </a:cubicBezTo>
                <a:cubicBezTo>
                  <a:pt x="9473027" y="612050"/>
                  <a:pt x="9423569" y="623109"/>
                  <a:pt x="9418336" y="624604"/>
                </a:cubicBezTo>
                <a:cubicBezTo>
                  <a:pt x="9409250" y="627200"/>
                  <a:pt x="9400406" y="630581"/>
                  <a:pt x="9391441" y="633569"/>
                </a:cubicBezTo>
                <a:cubicBezTo>
                  <a:pt x="9268924" y="630581"/>
                  <a:pt x="9146316" y="630169"/>
                  <a:pt x="9023889" y="624604"/>
                </a:cubicBezTo>
                <a:cubicBezTo>
                  <a:pt x="9014449" y="624175"/>
                  <a:pt x="9006080" y="618236"/>
                  <a:pt x="8996994" y="615640"/>
                </a:cubicBezTo>
                <a:cubicBezTo>
                  <a:pt x="8985147" y="612255"/>
                  <a:pt x="8973289" y="608701"/>
                  <a:pt x="8961136" y="606675"/>
                </a:cubicBezTo>
                <a:cubicBezTo>
                  <a:pt x="8937372" y="602714"/>
                  <a:pt x="8913182" y="601671"/>
                  <a:pt x="8889418" y="597710"/>
                </a:cubicBezTo>
                <a:cubicBezTo>
                  <a:pt x="8877265" y="595685"/>
                  <a:pt x="8865812" y="590036"/>
                  <a:pt x="8853559" y="588746"/>
                </a:cubicBezTo>
                <a:cubicBezTo>
                  <a:pt x="8808883" y="584043"/>
                  <a:pt x="8763912" y="582769"/>
                  <a:pt x="8719089" y="579781"/>
                </a:cubicBezTo>
                <a:cubicBezTo>
                  <a:pt x="8710124" y="576793"/>
                  <a:pt x="8701638" y="571147"/>
                  <a:pt x="8692194" y="570816"/>
                </a:cubicBezTo>
                <a:cubicBezTo>
                  <a:pt x="8228058" y="554530"/>
                  <a:pt x="8363035" y="530863"/>
                  <a:pt x="8163277" y="570816"/>
                </a:cubicBezTo>
                <a:cubicBezTo>
                  <a:pt x="7916997" y="540030"/>
                  <a:pt x="8179205" y="562331"/>
                  <a:pt x="8064665" y="570816"/>
                </a:cubicBezTo>
                <a:cubicBezTo>
                  <a:pt x="7993081" y="576119"/>
                  <a:pt x="7921267" y="577893"/>
                  <a:pt x="7849512" y="579781"/>
                </a:cubicBezTo>
                <a:lnTo>
                  <a:pt x="7383347" y="588746"/>
                </a:lnTo>
                <a:cubicBezTo>
                  <a:pt x="7332252" y="601519"/>
                  <a:pt x="7325872" y="604953"/>
                  <a:pt x="7257841" y="606675"/>
                </a:cubicBezTo>
                <a:cubicBezTo>
                  <a:pt x="7051697" y="611894"/>
                  <a:pt x="6845465" y="612652"/>
                  <a:pt x="6639277" y="615640"/>
                </a:cubicBezTo>
                <a:cubicBezTo>
                  <a:pt x="6538521" y="640827"/>
                  <a:pt x="6621345" y="623759"/>
                  <a:pt x="6406194" y="615640"/>
                </a:cubicBezTo>
                <a:lnTo>
                  <a:pt x="6128289" y="606675"/>
                </a:lnTo>
                <a:cubicBezTo>
                  <a:pt x="6098406" y="603687"/>
                  <a:pt x="6068324" y="602276"/>
                  <a:pt x="6038641" y="597710"/>
                </a:cubicBezTo>
                <a:cubicBezTo>
                  <a:pt x="6029301" y="596273"/>
                  <a:pt x="6021197" y="588746"/>
                  <a:pt x="6011747" y="588746"/>
                </a:cubicBezTo>
                <a:cubicBezTo>
                  <a:pt x="5913090" y="588746"/>
                  <a:pt x="5814524" y="594722"/>
                  <a:pt x="5715912" y="597710"/>
                </a:cubicBezTo>
                <a:cubicBezTo>
                  <a:pt x="5670485" y="643139"/>
                  <a:pt x="5729274" y="589694"/>
                  <a:pt x="5671089" y="624604"/>
                </a:cubicBezTo>
                <a:cubicBezTo>
                  <a:pt x="5663841" y="628953"/>
                  <a:pt x="5660407" y="638185"/>
                  <a:pt x="5653159" y="642534"/>
                </a:cubicBezTo>
                <a:cubicBezTo>
                  <a:pt x="5645056" y="647396"/>
                  <a:pt x="5634717" y="647273"/>
                  <a:pt x="5626265" y="651499"/>
                </a:cubicBezTo>
                <a:cubicBezTo>
                  <a:pt x="5616628" y="656317"/>
                  <a:pt x="5608336" y="663452"/>
                  <a:pt x="5599371" y="669428"/>
                </a:cubicBezTo>
                <a:cubicBezTo>
                  <a:pt x="5596383" y="678393"/>
                  <a:pt x="5591843" y="686982"/>
                  <a:pt x="5590406" y="696322"/>
                </a:cubicBezTo>
                <a:cubicBezTo>
                  <a:pt x="5585839" y="726004"/>
                  <a:pt x="5586975" y="756452"/>
                  <a:pt x="5581441" y="785969"/>
                </a:cubicBezTo>
                <a:cubicBezTo>
                  <a:pt x="5575348" y="818463"/>
                  <a:pt x="5565305" y="841998"/>
                  <a:pt x="5545583" y="866651"/>
                </a:cubicBezTo>
                <a:cubicBezTo>
                  <a:pt x="5540303" y="873251"/>
                  <a:pt x="5536028" y="883439"/>
                  <a:pt x="5527653" y="884581"/>
                </a:cubicBezTo>
                <a:cubicBezTo>
                  <a:pt x="5468362" y="892666"/>
                  <a:pt x="5408124" y="890558"/>
                  <a:pt x="5348359" y="893546"/>
                </a:cubicBezTo>
                <a:cubicBezTo>
                  <a:pt x="4809659" y="1073099"/>
                  <a:pt x="4212897" y="918397"/>
                  <a:pt x="3645065" y="920440"/>
                </a:cubicBezTo>
                <a:lnTo>
                  <a:pt x="2829277" y="911475"/>
                </a:lnTo>
                <a:lnTo>
                  <a:pt x="95041" y="902510"/>
                </a:lnTo>
                <a:cubicBezTo>
                  <a:pt x="77112" y="899522"/>
                  <a:pt x="56044" y="904111"/>
                  <a:pt x="41253" y="893546"/>
                </a:cubicBezTo>
                <a:cubicBezTo>
                  <a:pt x="31227" y="886385"/>
                  <a:pt x="37799" y="868707"/>
                  <a:pt x="32289" y="857687"/>
                </a:cubicBezTo>
                <a:cubicBezTo>
                  <a:pt x="28509" y="850127"/>
                  <a:pt x="20336" y="845734"/>
                  <a:pt x="14359" y="839757"/>
                </a:cubicBezTo>
                <a:cubicBezTo>
                  <a:pt x="11371" y="827804"/>
                  <a:pt x="5132" y="816217"/>
                  <a:pt x="5394" y="803899"/>
                </a:cubicBezTo>
                <a:cubicBezTo>
                  <a:pt x="8130" y="675295"/>
                  <a:pt x="-17355" y="540448"/>
                  <a:pt x="23324" y="418416"/>
                </a:cubicBezTo>
                <a:cubicBezTo>
                  <a:pt x="26312" y="409451"/>
                  <a:pt x="27047" y="399385"/>
                  <a:pt x="32289" y="391522"/>
                </a:cubicBezTo>
                <a:cubicBezTo>
                  <a:pt x="42203" y="376652"/>
                  <a:pt x="69539" y="354968"/>
                  <a:pt x="86077" y="346699"/>
                </a:cubicBezTo>
                <a:cubicBezTo>
                  <a:pt x="94529" y="342473"/>
                  <a:pt x="103528" y="338084"/>
                  <a:pt x="112971" y="337734"/>
                </a:cubicBezTo>
                <a:cubicBezTo>
                  <a:pt x="265296" y="332092"/>
                  <a:pt x="417771" y="331757"/>
                  <a:pt x="570171" y="328769"/>
                </a:cubicBezTo>
                <a:lnTo>
                  <a:pt x="910830" y="310840"/>
                </a:lnTo>
                <a:cubicBezTo>
                  <a:pt x="919189" y="309586"/>
                  <a:pt x="922159" y="298190"/>
                  <a:pt x="928759" y="292910"/>
                </a:cubicBezTo>
                <a:cubicBezTo>
                  <a:pt x="937172" y="286179"/>
                  <a:pt x="946688" y="280957"/>
                  <a:pt x="955653" y="274981"/>
                </a:cubicBezTo>
                <a:lnTo>
                  <a:pt x="973583" y="221193"/>
                </a:lnTo>
                <a:cubicBezTo>
                  <a:pt x="976571" y="212228"/>
                  <a:pt x="980255" y="203466"/>
                  <a:pt x="982547" y="194299"/>
                </a:cubicBezTo>
                <a:cubicBezTo>
                  <a:pt x="985535" y="182346"/>
                  <a:pt x="986002" y="169460"/>
                  <a:pt x="991512" y="158440"/>
                </a:cubicBezTo>
                <a:cubicBezTo>
                  <a:pt x="995292" y="150880"/>
                  <a:pt x="1003465" y="146487"/>
                  <a:pt x="1009441" y="140510"/>
                </a:cubicBezTo>
                <a:cubicBezTo>
                  <a:pt x="1012429" y="131545"/>
                  <a:pt x="1010716" y="119108"/>
                  <a:pt x="1018406" y="113616"/>
                </a:cubicBezTo>
                <a:cubicBezTo>
                  <a:pt x="1033785" y="102631"/>
                  <a:pt x="1054265" y="101663"/>
                  <a:pt x="1072194" y="95687"/>
                </a:cubicBezTo>
                <a:cubicBezTo>
                  <a:pt x="1101924" y="85777"/>
                  <a:pt x="1099089" y="96172"/>
                  <a:pt x="1099089" y="77757"/>
                </a:cubicBezTo>
                <a:lnTo>
                  <a:pt x="1090124" y="23969"/>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496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2016 Settlement Agreement</a:t>
            </a:r>
            <a:endParaRPr lang="en-US" dirty="0"/>
          </a:p>
        </p:txBody>
      </p:sp>
      <p:sp>
        <p:nvSpPr>
          <p:cNvPr id="3" name="Content Placeholder 2"/>
          <p:cNvSpPr>
            <a:spLocks noGrp="1"/>
          </p:cNvSpPr>
          <p:nvPr>
            <p:ph idx="1"/>
          </p:nvPr>
        </p:nvSpPr>
        <p:spPr>
          <a:xfrm>
            <a:off x="838200" y="2506662"/>
            <a:ext cx="10515600" cy="4351338"/>
          </a:xfrm>
        </p:spPr>
        <p:txBody>
          <a:bodyPr/>
          <a:lstStyle/>
          <a:p>
            <a:r>
              <a:rPr lang="en-US" dirty="0"/>
              <a:t>3. Upon dismissal of the Judicial Review Action, the State Engineer shall proceed with modifying the Utah/Goshen Valley Ground-water Management Plan dated November 15, 1995 and will propose removing the provision in Article IV, paragraph 5 prohibiting the State Engineer from granting “change applications which propose to transfer water into [the] restricted area.” The State Engineer’s proposal may include other alterations or replacements. This process is governed by Utah Code Section 73-5-15.</a:t>
            </a:r>
          </a:p>
        </p:txBody>
      </p:sp>
    </p:spTree>
    <p:extLst>
      <p:ext uri="{BB962C8B-B14F-4D97-AF65-F5344CB8AC3E}">
        <p14:creationId xmlns:p14="http://schemas.microsoft.com/office/powerpoint/2010/main" val="787867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3550</TotalTime>
  <Words>691</Words>
  <Application>Microsoft Office PowerPoint</Application>
  <PresentationFormat>Widescreen</PresentationFormat>
  <Paragraphs>73</Paragraphs>
  <Slides>15</Slides>
  <Notes>1</Notes>
  <HiddenSlides>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5" baseType="lpstr">
      <vt:lpstr>Arial</vt:lpstr>
      <vt:lpstr>Calibri</vt:lpstr>
      <vt:lpstr>Calibri Light</vt:lpstr>
      <vt:lpstr>Gill Sans</vt:lpstr>
      <vt:lpstr>Times New Roman</vt:lpstr>
      <vt:lpstr>Verdana</vt:lpstr>
      <vt:lpstr>Wingdings</vt:lpstr>
      <vt:lpstr>ヒラギノ角ゴ Pro W3</vt:lpstr>
      <vt:lpstr>Office Theme</vt:lpstr>
      <vt:lpstr>Document</vt:lpstr>
      <vt:lpstr>PowerPoint Presentation</vt:lpstr>
      <vt:lpstr>Current Groundwater Management Plan Language</vt:lpstr>
      <vt:lpstr>PowerPoint Presentation</vt:lpstr>
      <vt:lpstr>PowerPoint Presentation</vt:lpstr>
      <vt:lpstr>PowerPoint Presentation</vt:lpstr>
      <vt:lpstr>PowerPoint Presentation</vt:lpstr>
      <vt:lpstr>PowerPoint Presentation</vt:lpstr>
      <vt:lpstr>Current Groundwater Management Plan Language</vt:lpstr>
      <vt:lpstr>2016 Settlement Agreement</vt:lpstr>
      <vt:lpstr>Proposal To Remove Paragraph</vt:lpstr>
      <vt:lpstr>Proposed Groundwater Plan Language</vt:lpstr>
      <vt:lpstr>PowerPoint Presentation</vt:lpstr>
      <vt:lpstr>PowerPoint Presentation</vt:lpstr>
      <vt:lpstr>What’s Next Governed by Utah Code 73-5-15</vt:lpstr>
      <vt:lpstr>Questions and Comments</vt:lpstr>
    </vt:vector>
  </TitlesOfParts>
  <Company>State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 Jones</dc:creator>
  <cp:lastModifiedBy>Ross Hansen</cp:lastModifiedBy>
  <cp:revision>62</cp:revision>
  <cp:lastPrinted>2018-11-01T19:54:33Z</cp:lastPrinted>
  <dcterms:created xsi:type="dcterms:W3CDTF">2018-07-31T17:19:18Z</dcterms:created>
  <dcterms:modified xsi:type="dcterms:W3CDTF">2018-11-01T19:58:03Z</dcterms:modified>
</cp:coreProperties>
</file>