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4" r:id="rId29"/>
  </p:sldIdLst>
  <p:sldSz cx="9144000" cy="5715000" type="screen16x1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9" d="100"/>
          <a:sy n="139" d="100"/>
        </p:scale>
        <p:origin x="-834" y="-102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Avenir"/>
                <a:ea typeface="Avenir"/>
                <a:cs typeface="Avenir"/>
                <a:sym typeface="Avenir"/>
              </a:defRPr>
            </a:lvl6pPr>
            <a:lvl7pPr marL="3200400" marR="0" lvl="6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Avenir"/>
                <a:ea typeface="Avenir"/>
                <a:cs typeface="Avenir"/>
                <a:sym typeface="Avenir"/>
              </a:defRPr>
            </a:lvl7pPr>
            <a:lvl8pPr marL="3657600" marR="0" lvl="7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Avenir"/>
                <a:ea typeface="Avenir"/>
                <a:cs typeface="Avenir"/>
                <a:sym typeface="Avenir"/>
              </a:defRPr>
            </a:lvl8pPr>
            <a:lvl9pPr marL="4114800" marR="0" lvl="8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34924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Shape 5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Shape 15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Shape 16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/>
              <a:t>Delivery Method</a:t>
            </a:r>
            <a:endParaRPr sz="140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/>
              <a:t>Volume Measurement</a:t>
            </a:r>
            <a:endParaRPr sz="140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/>
              <a:t>Sub-aqueous injection point</a:t>
            </a:r>
            <a:endParaRPr sz="1400"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Shape 19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latin typeface="Avenir"/>
                <a:ea typeface="Avenir"/>
                <a:cs typeface="Avenir"/>
                <a:sym typeface="Avenir"/>
              </a:rPr>
              <a:t>6/7/2016 Alder well nitrate concentration is 8.6 mg/L</a:t>
            </a:r>
            <a:endParaRPr sz="2400" b="0" i="0" u="none" strike="noStrike" cap="none"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Shape 20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Shape 21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Shape 22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Shape 24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685800" y="1537229"/>
            <a:ext cx="7772400" cy="17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1371600" y="3238500"/>
            <a:ext cx="6400800" cy="24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ctr" rtl="0">
              <a:spcBef>
                <a:spcPts val="70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ctr" rtl="0">
              <a:spcBef>
                <a:spcPts val="70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ctr" rtl="0">
              <a:spcBef>
                <a:spcPts val="70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ctr" rtl="0">
              <a:spcBef>
                <a:spcPts val="70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ctr" rtl="0">
              <a:spcBef>
                <a:spcPts val="70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spcBef>
                <a:spcPts val="700"/>
              </a:spcBef>
              <a:spcAft>
                <a:spcPts val="0"/>
              </a:spcAft>
              <a:buSzPts val="3200"/>
              <a:buFont typeface="Arial"/>
              <a:buChar char="•"/>
              <a:defRPr sz="32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spcBef>
                <a:spcPts val="700"/>
              </a:spcBef>
              <a:spcAft>
                <a:spcPts val="0"/>
              </a:spcAft>
              <a:buSzPts val="3200"/>
              <a:buFont typeface="Arial"/>
              <a:buChar char="•"/>
              <a:defRPr sz="32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spcBef>
                <a:spcPts val="700"/>
              </a:spcBef>
              <a:spcAft>
                <a:spcPts val="0"/>
              </a:spcAft>
              <a:buSzPts val="3200"/>
              <a:buFont typeface="Arial"/>
              <a:buChar char="•"/>
              <a:defRPr sz="32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spcBef>
                <a:spcPts val="700"/>
              </a:spcBef>
              <a:spcAft>
                <a:spcPts val="0"/>
              </a:spcAft>
              <a:buSzPts val="3200"/>
              <a:buFont typeface="Arial"/>
              <a:buChar char="•"/>
              <a:defRPr sz="32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6553200" y="5336910"/>
            <a:ext cx="2133600" cy="2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457200" y="76730"/>
            <a:ext cx="8229600" cy="125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457200" y="1333500"/>
            <a:ext cx="8229600" cy="24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700"/>
              </a:spcBef>
              <a:spcAft>
                <a:spcPts val="0"/>
              </a:spcAft>
              <a:buSzPts val="3200"/>
              <a:buFont typeface="Arial"/>
              <a:buChar char="•"/>
              <a:defRPr sz="32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spcBef>
                <a:spcPts val="700"/>
              </a:spcBef>
              <a:spcAft>
                <a:spcPts val="0"/>
              </a:spcAft>
              <a:buSzPts val="3200"/>
              <a:buFont typeface="Arial"/>
              <a:buChar char="–"/>
              <a:defRPr sz="32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700"/>
              </a:spcBef>
              <a:spcAft>
                <a:spcPts val="0"/>
              </a:spcAft>
              <a:buSzPts val="3200"/>
              <a:buFont typeface="Arial"/>
              <a:buChar char="•"/>
              <a:defRPr sz="32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spcBef>
                <a:spcPts val="700"/>
              </a:spcBef>
              <a:spcAft>
                <a:spcPts val="0"/>
              </a:spcAft>
              <a:buSzPts val="3200"/>
              <a:buFont typeface="Arial"/>
              <a:buChar char="–"/>
              <a:defRPr sz="32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spcBef>
                <a:spcPts val="700"/>
              </a:spcBef>
              <a:spcAft>
                <a:spcPts val="0"/>
              </a:spcAft>
              <a:buSzPts val="3200"/>
              <a:buFont typeface="Arial"/>
              <a:buChar char="»"/>
              <a:defRPr sz="32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spcBef>
                <a:spcPts val="700"/>
              </a:spcBef>
              <a:spcAft>
                <a:spcPts val="0"/>
              </a:spcAft>
              <a:buSzPts val="3200"/>
              <a:buFont typeface="Arial"/>
              <a:buChar char="•"/>
              <a:defRPr sz="32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spcBef>
                <a:spcPts val="700"/>
              </a:spcBef>
              <a:spcAft>
                <a:spcPts val="0"/>
              </a:spcAft>
              <a:buSzPts val="3200"/>
              <a:buFont typeface="Arial"/>
              <a:buChar char="•"/>
              <a:defRPr sz="32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spcBef>
                <a:spcPts val="700"/>
              </a:spcBef>
              <a:spcAft>
                <a:spcPts val="0"/>
              </a:spcAft>
              <a:buSzPts val="3200"/>
              <a:buFont typeface="Arial"/>
              <a:buChar char="•"/>
              <a:defRPr sz="32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spcBef>
                <a:spcPts val="700"/>
              </a:spcBef>
              <a:spcAft>
                <a:spcPts val="0"/>
              </a:spcAft>
              <a:buSzPts val="3200"/>
              <a:buFont typeface="Arial"/>
              <a:buChar char="•"/>
              <a:defRPr sz="32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ldNum" idx="12"/>
          </p:nvPr>
        </p:nvSpPr>
        <p:spPr>
          <a:xfrm>
            <a:off x="6553200" y="5336910"/>
            <a:ext cx="2133600" cy="2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6629400" y="0"/>
            <a:ext cx="2057400" cy="53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457200" y="228865"/>
            <a:ext cx="6019800" cy="54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700"/>
              </a:spcBef>
              <a:spcAft>
                <a:spcPts val="0"/>
              </a:spcAft>
              <a:buSzPts val="3200"/>
              <a:buFont typeface="Arial"/>
              <a:buChar char="•"/>
              <a:defRPr sz="32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spcBef>
                <a:spcPts val="700"/>
              </a:spcBef>
              <a:spcAft>
                <a:spcPts val="0"/>
              </a:spcAft>
              <a:buSzPts val="3200"/>
              <a:buFont typeface="Arial"/>
              <a:buChar char="–"/>
              <a:defRPr sz="32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700"/>
              </a:spcBef>
              <a:spcAft>
                <a:spcPts val="0"/>
              </a:spcAft>
              <a:buSzPts val="3200"/>
              <a:buFont typeface="Arial"/>
              <a:buChar char="•"/>
              <a:defRPr sz="32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spcBef>
                <a:spcPts val="700"/>
              </a:spcBef>
              <a:spcAft>
                <a:spcPts val="0"/>
              </a:spcAft>
              <a:buSzPts val="3200"/>
              <a:buFont typeface="Arial"/>
              <a:buChar char="–"/>
              <a:defRPr sz="32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spcBef>
                <a:spcPts val="700"/>
              </a:spcBef>
              <a:spcAft>
                <a:spcPts val="0"/>
              </a:spcAft>
              <a:buSzPts val="3200"/>
              <a:buFont typeface="Arial"/>
              <a:buChar char="»"/>
              <a:defRPr sz="32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spcBef>
                <a:spcPts val="700"/>
              </a:spcBef>
              <a:spcAft>
                <a:spcPts val="0"/>
              </a:spcAft>
              <a:buSzPts val="3200"/>
              <a:buFont typeface="Arial"/>
              <a:buChar char="•"/>
              <a:defRPr sz="32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spcBef>
                <a:spcPts val="700"/>
              </a:spcBef>
              <a:spcAft>
                <a:spcPts val="0"/>
              </a:spcAft>
              <a:buSzPts val="3200"/>
              <a:buFont typeface="Arial"/>
              <a:buChar char="•"/>
              <a:defRPr sz="32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spcBef>
                <a:spcPts val="700"/>
              </a:spcBef>
              <a:spcAft>
                <a:spcPts val="0"/>
              </a:spcAft>
              <a:buSzPts val="3200"/>
              <a:buFont typeface="Arial"/>
              <a:buChar char="•"/>
              <a:defRPr sz="32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spcBef>
                <a:spcPts val="700"/>
              </a:spcBef>
              <a:spcAft>
                <a:spcPts val="0"/>
              </a:spcAft>
              <a:buSzPts val="3200"/>
              <a:buFont typeface="Arial"/>
              <a:buChar char="•"/>
              <a:defRPr sz="32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6553200" y="5336910"/>
            <a:ext cx="2133600" cy="2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57200" y="76730"/>
            <a:ext cx="8229600" cy="125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457200" y="1333500"/>
            <a:ext cx="8229600" cy="24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700"/>
              </a:spcBef>
              <a:spcAft>
                <a:spcPts val="0"/>
              </a:spcAft>
              <a:buSzPts val="3200"/>
              <a:buFont typeface="Arial"/>
              <a:buChar char="•"/>
              <a:defRPr sz="32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spcBef>
                <a:spcPts val="700"/>
              </a:spcBef>
              <a:spcAft>
                <a:spcPts val="0"/>
              </a:spcAft>
              <a:buSzPts val="3200"/>
              <a:buFont typeface="Arial"/>
              <a:buChar char="–"/>
              <a:defRPr sz="32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700"/>
              </a:spcBef>
              <a:spcAft>
                <a:spcPts val="0"/>
              </a:spcAft>
              <a:buSzPts val="3200"/>
              <a:buFont typeface="Arial"/>
              <a:buChar char="•"/>
              <a:defRPr sz="32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spcBef>
                <a:spcPts val="700"/>
              </a:spcBef>
              <a:spcAft>
                <a:spcPts val="0"/>
              </a:spcAft>
              <a:buSzPts val="3200"/>
              <a:buFont typeface="Arial"/>
              <a:buChar char="–"/>
              <a:defRPr sz="32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spcBef>
                <a:spcPts val="700"/>
              </a:spcBef>
              <a:spcAft>
                <a:spcPts val="0"/>
              </a:spcAft>
              <a:buSzPts val="3200"/>
              <a:buFont typeface="Arial"/>
              <a:buChar char="»"/>
              <a:defRPr sz="32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spcBef>
                <a:spcPts val="700"/>
              </a:spcBef>
              <a:spcAft>
                <a:spcPts val="0"/>
              </a:spcAft>
              <a:buSzPts val="3200"/>
              <a:buFont typeface="Arial"/>
              <a:buChar char="•"/>
              <a:defRPr sz="32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spcBef>
                <a:spcPts val="700"/>
              </a:spcBef>
              <a:spcAft>
                <a:spcPts val="0"/>
              </a:spcAft>
              <a:buSzPts val="3200"/>
              <a:buFont typeface="Arial"/>
              <a:buChar char="•"/>
              <a:defRPr sz="32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spcBef>
                <a:spcPts val="700"/>
              </a:spcBef>
              <a:spcAft>
                <a:spcPts val="0"/>
              </a:spcAft>
              <a:buSzPts val="3200"/>
              <a:buFont typeface="Arial"/>
              <a:buChar char="•"/>
              <a:defRPr sz="32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spcBef>
                <a:spcPts val="700"/>
              </a:spcBef>
              <a:spcAft>
                <a:spcPts val="0"/>
              </a:spcAft>
              <a:buSzPts val="3200"/>
              <a:buFont typeface="Arial"/>
              <a:buChar char="•"/>
              <a:defRPr sz="32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6553200" y="5336910"/>
            <a:ext cx="2133600" cy="2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6553200" y="5336910"/>
            <a:ext cx="2133600" cy="2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title"/>
          </p:nvPr>
        </p:nvSpPr>
        <p:spPr>
          <a:xfrm>
            <a:off x="722312" y="3672417"/>
            <a:ext cx="7772400" cy="11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xfrm>
            <a:off x="722312" y="2422261"/>
            <a:ext cx="7772400" cy="12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spcBef>
                <a:spcPts val="700"/>
              </a:spcBef>
              <a:spcAft>
                <a:spcPts val="0"/>
              </a:spcAft>
              <a:buSzPts val="3200"/>
              <a:buFont typeface="Arial"/>
              <a:buChar char="•"/>
              <a:defRPr sz="32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spcBef>
                <a:spcPts val="700"/>
              </a:spcBef>
              <a:spcAft>
                <a:spcPts val="0"/>
              </a:spcAft>
              <a:buSzPts val="3200"/>
              <a:buFont typeface="Arial"/>
              <a:buChar char="•"/>
              <a:defRPr sz="32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spcBef>
                <a:spcPts val="700"/>
              </a:spcBef>
              <a:spcAft>
                <a:spcPts val="0"/>
              </a:spcAft>
              <a:buSzPts val="3200"/>
              <a:buFont typeface="Arial"/>
              <a:buChar char="•"/>
              <a:defRPr sz="32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spcBef>
                <a:spcPts val="700"/>
              </a:spcBef>
              <a:spcAft>
                <a:spcPts val="0"/>
              </a:spcAft>
              <a:buSzPts val="3200"/>
              <a:buFont typeface="Arial"/>
              <a:buChar char="•"/>
              <a:defRPr sz="32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6553200" y="5336910"/>
            <a:ext cx="2133600" cy="2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457200" y="76730"/>
            <a:ext cx="8229600" cy="125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457200" y="1333500"/>
            <a:ext cx="4038600" cy="43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600"/>
              </a:spcBef>
              <a:spcAft>
                <a:spcPts val="0"/>
              </a:spcAft>
              <a:buSzPts val="2800"/>
              <a:buFont typeface="Arial"/>
              <a:buChar char="•"/>
              <a:defRPr sz="28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600"/>
              </a:spcBef>
              <a:spcAft>
                <a:spcPts val="0"/>
              </a:spcAft>
              <a:buSzPts val="2800"/>
              <a:buFont typeface="Arial"/>
              <a:buChar char="–"/>
              <a:defRPr sz="2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spcBef>
                <a:spcPts val="600"/>
              </a:spcBef>
              <a:spcAft>
                <a:spcPts val="0"/>
              </a:spcAft>
              <a:buSzPts val="2800"/>
              <a:buFont typeface="Arial"/>
              <a:buChar char="•"/>
              <a:defRPr sz="2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 rtl="0">
              <a:spcBef>
                <a:spcPts val="600"/>
              </a:spcBef>
              <a:spcAft>
                <a:spcPts val="0"/>
              </a:spcAft>
              <a:buSzPts val="2800"/>
              <a:buFont typeface="Arial"/>
              <a:buChar char="–"/>
              <a:defRPr sz="2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6400" algn="l" rtl="0">
              <a:spcBef>
                <a:spcPts val="600"/>
              </a:spcBef>
              <a:spcAft>
                <a:spcPts val="0"/>
              </a:spcAft>
              <a:buSzPts val="2800"/>
              <a:buFont typeface="Arial"/>
              <a:buChar char="»"/>
              <a:defRPr sz="2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spcBef>
                <a:spcPts val="700"/>
              </a:spcBef>
              <a:spcAft>
                <a:spcPts val="0"/>
              </a:spcAft>
              <a:buSzPts val="3200"/>
              <a:buFont typeface="Arial"/>
              <a:buChar char="•"/>
              <a:defRPr sz="32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spcBef>
                <a:spcPts val="700"/>
              </a:spcBef>
              <a:spcAft>
                <a:spcPts val="0"/>
              </a:spcAft>
              <a:buSzPts val="3200"/>
              <a:buFont typeface="Arial"/>
              <a:buChar char="•"/>
              <a:defRPr sz="32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spcBef>
                <a:spcPts val="700"/>
              </a:spcBef>
              <a:spcAft>
                <a:spcPts val="0"/>
              </a:spcAft>
              <a:buSzPts val="3200"/>
              <a:buFont typeface="Arial"/>
              <a:buChar char="•"/>
              <a:defRPr sz="32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spcBef>
                <a:spcPts val="700"/>
              </a:spcBef>
              <a:spcAft>
                <a:spcPts val="0"/>
              </a:spcAft>
              <a:buSzPts val="3200"/>
              <a:buFont typeface="Arial"/>
              <a:buChar char="•"/>
              <a:defRPr sz="32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6553200" y="5336910"/>
            <a:ext cx="2133600" cy="2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457200" y="214008"/>
            <a:ext cx="8229600" cy="9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457200" y="1196221"/>
            <a:ext cx="4040100" cy="6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500"/>
              </a:spcBef>
              <a:spcAft>
                <a:spcPts val="0"/>
              </a:spcAft>
              <a:buSzPts val="3200"/>
              <a:buFont typeface="Arial"/>
              <a:buNone/>
              <a:defRPr sz="2400" b="1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500"/>
              </a:spcBef>
              <a:spcAft>
                <a:spcPts val="0"/>
              </a:spcAft>
              <a:buSzPts val="3200"/>
              <a:buFont typeface="Arial"/>
              <a:buNone/>
              <a:defRPr sz="2400" b="1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500"/>
              </a:spcBef>
              <a:spcAft>
                <a:spcPts val="0"/>
              </a:spcAft>
              <a:buSzPts val="3200"/>
              <a:buFont typeface="Arial"/>
              <a:buNone/>
              <a:defRPr sz="2400" b="1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500"/>
              </a:spcBef>
              <a:spcAft>
                <a:spcPts val="0"/>
              </a:spcAft>
              <a:buSzPts val="3200"/>
              <a:buFont typeface="Arial"/>
              <a:buNone/>
              <a:defRPr sz="2400" b="1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500"/>
              </a:spcBef>
              <a:spcAft>
                <a:spcPts val="0"/>
              </a:spcAft>
              <a:buSzPts val="3200"/>
              <a:buFont typeface="Arial"/>
              <a:buNone/>
              <a:defRPr sz="2400" b="1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spcBef>
                <a:spcPts val="700"/>
              </a:spcBef>
              <a:spcAft>
                <a:spcPts val="0"/>
              </a:spcAft>
              <a:buSzPts val="3200"/>
              <a:buFont typeface="Arial"/>
              <a:buChar char="•"/>
              <a:defRPr sz="32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spcBef>
                <a:spcPts val="700"/>
              </a:spcBef>
              <a:spcAft>
                <a:spcPts val="0"/>
              </a:spcAft>
              <a:buSzPts val="3200"/>
              <a:buFont typeface="Arial"/>
              <a:buChar char="•"/>
              <a:defRPr sz="32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spcBef>
                <a:spcPts val="700"/>
              </a:spcBef>
              <a:spcAft>
                <a:spcPts val="0"/>
              </a:spcAft>
              <a:buSzPts val="3200"/>
              <a:buFont typeface="Arial"/>
              <a:buChar char="•"/>
              <a:defRPr sz="32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spcBef>
                <a:spcPts val="700"/>
              </a:spcBef>
              <a:spcAft>
                <a:spcPts val="0"/>
              </a:spcAft>
              <a:buSzPts val="3200"/>
              <a:buFont typeface="Arial"/>
              <a:buChar char="•"/>
              <a:defRPr sz="32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6553200" y="5336910"/>
            <a:ext cx="2133600" cy="2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457200" y="76730"/>
            <a:ext cx="8229600" cy="125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sldNum" idx="12"/>
          </p:nvPr>
        </p:nvSpPr>
        <p:spPr>
          <a:xfrm>
            <a:off x="6553200" y="5336910"/>
            <a:ext cx="2133600" cy="2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3008400" cy="11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3575050" y="227542"/>
            <a:ext cx="5111700" cy="5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700"/>
              </a:spcBef>
              <a:spcAft>
                <a:spcPts val="0"/>
              </a:spcAft>
              <a:buSzPts val="3200"/>
              <a:buFont typeface="Arial"/>
              <a:buChar char="•"/>
              <a:defRPr sz="32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spcBef>
                <a:spcPts val="700"/>
              </a:spcBef>
              <a:spcAft>
                <a:spcPts val="0"/>
              </a:spcAft>
              <a:buSzPts val="3200"/>
              <a:buFont typeface="Arial"/>
              <a:buChar char="–"/>
              <a:defRPr sz="32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700"/>
              </a:spcBef>
              <a:spcAft>
                <a:spcPts val="0"/>
              </a:spcAft>
              <a:buSzPts val="3200"/>
              <a:buFont typeface="Arial"/>
              <a:buChar char="•"/>
              <a:defRPr sz="32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spcBef>
                <a:spcPts val="700"/>
              </a:spcBef>
              <a:spcAft>
                <a:spcPts val="0"/>
              </a:spcAft>
              <a:buSzPts val="3200"/>
              <a:buFont typeface="Arial"/>
              <a:buChar char="–"/>
              <a:defRPr sz="32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spcBef>
                <a:spcPts val="700"/>
              </a:spcBef>
              <a:spcAft>
                <a:spcPts val="0"/>
              </a:spcAft>
              <a:buSzPts val="3200"/>
              <a:buFont typeface="Arial"/>
              <a:buChar char="»"/>
              <a:defRPr sz="32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spcBef>
                <a:spcPts val="700"/>
              </a:spcBef>
              <a:spcAft>
                <a:spcPts val="0"/>
              </a:spcAft>
              <a:buSzPts val="3200"/>
              <a:buFont typeface="Arial"/>
              <a:buChar char="•"/>
              <a:defRPr sz="32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spcBef>
                <a:spcPts val="700"/>
              </a:spcBef>
              <a:spcAft>
                <a:spcPts val="0"/>
              </a:spcAft>
              <a:buSzPts val="3200"/>
              <a:buFont typeface="Arial"/>
              <a:buChar char="•"/>
              <a:defRPr sz="32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spcBef>
                <a:spcPts val="700"/>
              </a:spcBef>
              <a:spcAft>
                <a:spcPts val="0"/>
              </a:spcAft>
              <a:buSzPts val="3200"/>
              <a:buFont typeface="Arial"/>
              <a:buChar char="•"/>
              <a:defRPr sz="32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spcBef>
                <a:spcPts val="700"/>
              </a:spcBef>
              <a:spcAft>
                <a:spcPts val="0"/>
              </a:spcAft>
              <a:buSzPts val="3200"/>
              <a:buFont typeface="Arial"/>
              <a:buChar char="•"/>
              <a:defRPr sz="32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6553200" y="5336910"/>
            <a:ext cx="2133600" cy="2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1792288" y="4000500"/>
            <a:ext cx="5486400" cy="47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1792288" y="4472781"/>
            <a:ext cx="5486400" cy="6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300"/>
              </a:spcBef>
              <a:spcAft>
                <a:spcPts val="0"/>
              </a:spcAft>
              <a:buSzPts val="3200"/>
              <a:buFont typeface="Arial"/>
              <a:buNone/>
              <a:defRPr sz="14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00"/>
              </a:spcBef>
              <a:spcAft>
                <a:spcPts val="0"/>
              </a:spcAft>
              <a:buSzPts val="3200"/>
              <a:buFont typeface="Arial"/>
              <a:buNone/>
              <a:defRPr sz="14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00"/>
              </a:spcBef>
              <a:spcAft>
                <a:spcPts val="0"/>
              </a:spcAft>
              <a:buSzPts val="3200"/>
              <a:buFont typeface="Arial"/>
              <a:buNone/>
              <a:defRPr sz="14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00"/>
              </a:spcBef>
              <a:spcAft>
                <a:spcPts val="0"/>
              </a:spcAft>
              <a:buSzPts val="3200"/>
              <a:buFont typeface="Arial"/>
              <a:buNone/>
              <a:defRPr sz="14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00"/>
              </a:spcBef>
              <a:spcAft>
                <a:spcPts val="0"/>
              </a:spcAft>
              <a:buSzPts val="3200"/>
              <a:buFont typeface="Arial"/>
              <a:buNone/>
              <a:defRPr sz="14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spcBef>
                <a:spcPts val="700"/>
              </a:spcBef>
              <a:spcAft>
                <a:spcPts val="0"/>
              </a:spcAft>
              <a:buSzPts val="3200"/>
              <a:buFont typeface="Arial"/>
              <a:buChar char="•"/>
              <a:defRPr sz="32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spcBef>
                <a:spcPts val="700"/>
              </a:spcBef>
              <a:spcAft>
                <a:spcPts val="0"/>
              </a:spcAft>
              <a:buSzPts val="3200"/>
              <a:buFont typeface="Arial"/>
              <a:buChar char="•"/>
              <a:defRPr sz="32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spcBef>
                <a:spcPts val="700"/>
              </a:spcBef>
              <a:spcAft>
                <a:spcPts val="0"/>
              </a:spcAft>
              <a:buSzPts val="3200"/>
              <a:buFont typeface="Arial"/>
              <a:buChar char="•"/>
              <a:defRPr sz="32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spcBef>
                <a:spcPts val="700"/>
              </a:spcBef>
              <a:spcAft>
                <a:spcPts val="0"/>
              </a:spcAft>
              <a:buSzPts val="3200"/>
              <a:buFont typeface="Arial"/>
              <a:buChar char="•"/>
              <a:defRPr sz="32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sldNum" idx="12"/>
          </p:nvPr>
        </p:nvSpPr>
        <p:spPr>
          <a:xfrm>
            <a:off x="6553200" y="5336910"/>
            <a:ext cx="2133600" cy="2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57200" y="76730"/>
            <a:ext cx="8229600" cy="125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57200" y="1333500"/>
            <a:ext cx="8229600" cy="24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700"/>
              </a:spcBef>
              <a:spcAft>
                <a:spcPts val="0"/>
              </a:spcAft>
              <a:buSzPts val="3200"/>
              <a:buFont typeface="Arial"/>
              <a:buChar char="•"/>
              <a:defRPr sz="32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spcBef>
                <a:spcPts val="700"/>
              </a:spcBef>
              <a:spcAft>
                <a:spcPts val="0"/>
              </a:spcAft>
              <a:buSzPts val="3200"/>
              <a:buFont typeface="Arial"/>
              <a:buChar char="–"/>
              <a:defRPr sz="32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700"/>
              </a:spcBef>
              <a:spcAft>
                <a:spcPts val="0"/>
              </a:spcAft>
              <a:buSzPts val="3200"/>
              <a:buFont typeface="Arial"/>
              <a:buChar char="•"/>
              <a:defRPr sz="32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spcBef>
                <a:spcPts val="700"/>
              </a:spcBef>
              <a:spcAft>
                <a:spcPts val="0"/>
              </a:spcAft>
              <a:buSzPts val="3200"/>
              <a:buFont typeface="Arial"/>
              <a:buChar char="–"/>
              <a:defRPr sz="32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spcBef>
                <a:spcPts val="700"/>
              </a:spcBef>
              <a:spcAft>
                <a:spcPts val="0"/>
              </a:spcAft>
              <a:buSzPts val="3200"/>
              <a:buFont typeface="Arial"/>
              <a:buChar char="»"/>
              <a:defRPr sz="32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spcBef>
                <a:spcPts val="700"/>
              </a:spcBef>
              <a:spcAft>
                <a:spcPts val="0"/>
              </a:spcAft>
              <a:buSzPts val="3200"/>
              <a:buFont typeface="Arial"/>
              <a:buChar char="•"/>
              <a:defRPr sz="32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spcBef>
                <a:spcPts val="700"/>
              </a:spcBef>
              <a:spcAft>
                <a:spcPts val="0"/>
              </a:spcAft>
              <a:buSzPts val="3200"/>
              <a:buFont typeface="Arial"/>
              <a:buChar char="•"/>
              <a:defRPr sz="32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spcBef>
                <a:spcPts val="700"/>
              </a:spcBef>
              <a:spcAft>
                <a:spcPts val="0"/>
              </a:spcAft>
              <a:buSzPts val="3200"/>
              <a:buFont typeface="Arial"/>
              <a:buChar char="•"/>
              <a:defRPr sz="32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spcBef>
                <a:spcPts val="700"/>
              </a:spcBef>
              <a:spcAft>
                <a:spcPts val="0"/>
              </a:spcAft>
              <a:buSzPts val="3200"/>
              <a:buFont typeface="Arial"/>
              <a:buChar char="•"/>
              <a:defRPr sz="32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6553200" y="5336910"/>
            <a:ext cx="2133600" cy="2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ugspub.nr.utah.gov/publications/special_studies/SS-136/ss-136_booklet.pd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ugspub.nr.utah.gov/publications/reports_of_investigations/ri-275.pdf" TargetMode="External"/><Relationship Id="rId4" Type="http://schemas.openxmlformats.org/officeDocument/2006/relationships/hyperlink" Target="https://ugspub.nr.utah.gov/publications/open_file_reports/OFR-615.pdf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gwa.org/Advocacy-Awareness/Documents/BSP26-ASR.pdf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maps.waterdata.usgs.gov/mapper/index.html" TargetMode="External"/><Relationship Id="rId3" Type="http://schemas.openxmlformats.org/officeDocument/2006/relationships/hyperlink" Target="https://geology.utah.gov/map-pub/publications/" TargetMode="External"/><Relationship Id="rId7" Type="http://schemas.openxmlformats.org/officeDocument/2006/relationships/hyperlink" Target="https://apps.geology.utah.gov/gwdp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waterqualitydata.us/portal/" TargetMode="External"/><Relationship Id="rId5" Type="http://schemas.openxmlformats.org/officeDocument/2006/relationships/hyperlink" Target="https://www.waterrights.utah.gov/techinfo/default.asp" TargetMode="External"/><Relationship Id="rId4" Type="http://schemas.openxmlformats.org/officeDocument/2006/relationships/hyperlink" Target="https://pubs.er.usgs.gov/" TargetMode="External"/><Relationship Id="rId9" Type="http://schemas.openxmlformats.org/officeDocument/2006/relationships/hyperlink" Target="https://waterrights.utah.gov/gisinfo/wrcover.asp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maps.waterdata.usgs.gov/mapper/index.html" TargetMode="External"/><Relationship Id="rId5" Type="http://schemas.openxmlformats.org/officeDocument/2006/relationships/hyperlink" Target="https://apps.geology.utah.gov/gwdp/" TargetMode="External"/><Relationship Id="rId4" Type="http://schemas.openxmlformats.org/officeDocument/2006/relationships/hyperlink" Target="https://waterrights.utah.gov/gisinfo/wrcover.asp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aterrights.utah.gov/gisinfo/wrcover.asp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1" y="0"/>
            <a:ext cx="9144000" cy="10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latin typeface="Arial"/>
                <a:ea typeface="Arial"/>
                <a:cs typeface="Arial"/>
                <a:sym typeface="Arial"/>
              </a:rPr>
              <a:t>Aquifer Storage &amp; Recovery Pilot Projects</a:t>
            </a:r>
            <a:endParaRPr sz="2800" b="1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Shape 55"/>
          <p:cNvSpPr txBox="1"/>
          <p:nvPr/>
        </p:nvSpPr>
        <p:spPr>
          <a:xfrm>
            <a:off x="2901460" y="4609363"/>
            <a:ext cx="3297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E36C09"/>
                </a:solidFill>
                <a:latin typeface="Calibri"/>
                <a:ea typeface="Calibri"/>
                <a:cs typeface="Calibri"/>
                <a:sym typeface="Calibri"/>
              </a:rPr>
              <a:t>Paul Inkenbrandt</a:t>
            </a:r>
            <a:endParaRPr/>
          </a:p>
        </p:txBody>
      </p:sp>
      <p:pic>
        <p:nvPicPr>
          <p:cNvPr id="56" name="Shape 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8137" y="818325"/>
            <a:ext cx="7487700" cy="355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/>
          <p:nvPr/>
        </p:nvSpPr>
        <p:spPr>
          <a:xfrm>
            <a:off x="0" y="0"/>
            <a:ext cx="3000000" cy="3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</a:rPr>
              <a:t>Meet with regulators</a:t>
            </a:r>
            <a:endParaRPr sz="1200" b="1"/>
          </a:p>
        </p:txBody>
      </p:sp>
      <p:sp>
        <p:nvSpPr>
          <p:cNvPr id="118" name="Shape 118"/>
          <p:cNvSpPr txBox="1"/>
          <p:nvPr/>
        </p:nvSpPr>
        <p:spPr>
          <a:xfrm>
            <a:off x="567700" y="393300"/>
            <a:ext cx="8229000" cy="28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 sz="1600" b="1">
                <a:solidFill>
                  <a:schemeClr val="dk1"/>
                </a:solidFill>
              </a:rPr>
              <a:t>Purpose</a:t>
            </a:r>
            <a:r>
              <a:rPr lang="en-US" sz="1600">
                <a:solidFill>
                  <a:schemeClr val="dk1"/>
                </a:solidFill>
              </a:rPr>
              <a:t> = inform regulators of your intentions</a:t>
            </a:r>
            <a:endParaRPr sz="1600">
              <a:solidFill>
                <a:schemeClr val="dk1"/>
              </a:solidFill>
            </a:endParaRPr>
          </a:p>
          <a:p>
            <a:pPr marL="457200" lvl="0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 sz="1600">
                <a:solidFill>
                  <a:schemeClr val="dk1"/>
                </a:solidFill>
              </a:rPr>
              <a:t>you need permission to conduct a pilot test</a:t>
            </a:r>
            <a:endParaRPr sz="1600">
              <a:solidFill>
                <a:schemeClr val="dk1"/>
              </a:solidFill>
            </a:endParaRPr>
          </a:p>
          <a:p>
            <a:pPr marL="457200" lvl="0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 sz="1600">
                <a:solidFill>
                  <a:schemeClr val="dk1"/>
                </a:solidFill>
              </a:rPr>
              <a:t>Pilot test needed for a permit (most cases)</a:t>
            </a:r>
            <a:endParaRPr sz="1600">
              <a:solidFill>
                <a:schemeClr val="dk1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</a:endParaRPr>
          </a:p>
          <a:p>
            <a:pPr marL="457200" lvl="0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 sz="1600">
                <a:solidFill>
                  <a:schemeClr val="dk1"/>
                </a:solidFill>
              </a:rPr>
              <a:t>The public works official and the scientists or engineers conducting the study should start by meeting with:</a:t>
            </a:r>
            <a:endParaRPr sz="1600">
              <a:solidFill>
                <a:schemeClr val="dk1"/>
              </a:solidFill>
            </a:endParaRPr>
          </a:p>
          <a:p>
            <a:pPr marL="914400" lvl="1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 sz="1600">
                <a:solidFill>
                  <a:schemeClr val="dk1"/>
                </a:solidFill>
              </a:rPr>
              <a:t>Utah Division of Water Rights (73-3b-201j)</a:t>
            </a:r>
            <a:endParaRPr sz="1600">
              <a:solidFill>
                <a:schemeClr val="dk1"/>
              </a:solidFill>
            </a:endParaRPr>
          </a:p>
          <a:p>
            <a:pPr marL="914400" lvl="1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 sz="1600">
                <a:solidFill>
                  <a:schemeClr val="dk1"/>
                </a:solidFill>
              </a:rPr>
              <a:t>Utah Division of Water Quality</a:t>
            </a:r>
            <a:endParaRPr sz="1600">
              <a:solidFill>
                <a:schemeClr val="dk1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</a:endParaRPr>
          </a:p>
        </p:txBody>
      </p:sp>
      <p:pic>
        <p:nvPicPr>
          <p:cNvPr id="119" name="Shape 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6325" y="2890075"/>
            <a:ext cx="6471762" cy="22120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/>
          <p:nvPr/>
        </p:nvSpPr>
        <p:spPr>
          <a:xfrm>
            <a:off x="1314600" y="736350"/>
            <a:ext cx="6109500" cy="3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 sz="1600">
                <a:solidFill>
                  <a:schemeClr val="dk1"/>
                </a:solidFill>
              </a:rPr>
              <a:t>Injection well:</a:t>
            </a:r>
            <a:endParaRPr sz="1600">
              <a:solidFill>
                <a:schemeClr val="dk1"/>
              </a:solidFill>
            </a:endParaRPr>
          </a:p>
          <a:p>
            <a:pPr marL="914400" lvl="1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 sz="1600">
                <a:solidFill>
                  <a:schemeClr val="dk1"/>
                </a:solidFill>
              </a:rPr>
              <a:t>Utah Underground Injection Control (Class V ASR Well)</a:t>
            </a:r>
            <a:endParaRPr sz="1600">
              <a:solidFill>
                <a:schemeClr val="dk1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</a:endParaRPr>
          </a:p>
          <a:p>
            <a:pPr marL="457200" lvl="0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 sz="1600">
                <a:solidFill>
                  <a:schemeClr val="dk1"/>
                </a:solidFill>
              </a:rPr>
              <a:t>Public water supply:</a:t>
            </a:r>
            <a:endParaRPr sz="1600">
              <a:solidFill>
                <a:schemeClr val="dk1"/>
              </a:solidFill>
            </a:endParaRPr>
          </a:p>
          <a:p>
            <a:pPr marL="914400" lvl="1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 sz="1600">
                <a:solidFill>
                  <a:schemeClr val="dk1"/>
                </a:solidFill>
              </a:rPr>
              <a:t>Utah Division of Drinking Water</a:t>
            </a:r>
            <a:endParaRPr sz="1600">
              <a:solidFill>
                <a:schemeClr val="dk1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</a:endParaRPr>
          </a:p>
          <a:p>
            <a:pPr marL="457200" lvl="0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 sz="1600">
                <a:solidFill>
                  <a:schemeClr val="dk1"/>
                </a:solidFill>
              </a:rPr>
              <a:t>Also the Utah Division of Water Resources is interested in and sometimes supports these projects</a:t>
            </a:r>
            <a:endParaRPr/>
          </a:p>
        </p:txBody>
      </p:sp>
      <p:sp>
        <p:nvSpPr>
          <p:cNvPr id="125" name="Shape 125"/>
          <p:cNvSpPr txBox="1"/>
          <p:nvPr/>
        </p:nvSpPr>
        <p:spPr>
          <a:xfrm>
            <a:off x="0" y="0"/>
            <a:ext cx="3000000" cy="3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</a:rPr>
              <a:t>Meet with regulators</a:t>
            </a:r>
            <a:endParaRPr sz="1200" b="1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Shape 1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78125" y="249875"/>
            <a:ext cx="3864900" cy="483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Shape 131"/>
          <p:cNvSpPr txBox="1"/>
          <p:nvPr/>
        </p:nvSpPr>
        <p:spPr>
          <a:xfrm>
            <a:off x="0" y="0"/>
            <a:ext cx="3000000" cy="3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</a:rPr>
              <a:t>Measure background conditions</a:t>
            </a:r>
            <a:endParaRPr sz="1200" b="1"/>
          </a:p>
        </p:txBody>
      </p:sp>
      <p:sp>
        <p:nvSpPr>
          <p:cNvPr id="132" name="Shape 132"/>
          <p:cNvSpPr txBox="1"/>
          <p:nvPr/>
        </p:nvSpPr>
        <p:spPr>
          <a:xfrm>
            <a:off x="0" y="493800"/>
            <a:ext cx="5178000" cy="25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Redox State</a:t>
            </a:r>
            <a:endParaRPr sz="1800"/>
          </a:p>
          <a:p>
            <a: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 sz="1800"/>
              <a:t>Best measured with </a:t>
            </a:r>
            <a:endParaRPr sz="1800"/>
          </a:p>
          <a:p>
            <a: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en-US" sz="1800"/>
              <a:t>pH, </a:t>
            </a:r>
            <a:endParaRPr sz="1800"/>
          </a:p>
          <a:p>
            <a: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en-US" sz="1800"/>
              <a:t>dissolved oxygen, and </a:t>
            </a:r>
            <a:endParaRPr sz="1800"/>
          </a:p>
          <a:p>
            <a: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en-US" sz="1800"/>
              <a:t>oxidation-reduction potential</a:t>
            </a:r>
            <a:endParaRPr sz="1800"/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 sz="1800"/>
              <a:t>Indicates if ions will dissolve or precipitate</a:t>
            </a:r>
            <a:endParaRPr sz="1800"/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 sz="1800"/>
              <a:t>Think Flint Michigan</a:t>
            </a:r>
            <a:endParaRPr sz="1800"/>
          </a:p>
        </p:txBody>
      </p:sp>
      <p:pic>
        <p:nvPicPr>
          <p:cNvPr id="133" name="Shape 1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44550" y="3044525"/>
            <a:ext cx="2935401" cy="216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Shape 138"/>
          <p:cNvPicPr preferRelativeResize="0"/>
          <p:nvPr/>
        </p:nvPicPr>
        <p:blipFill rotWithShape="1">
          <a:blip r:embed="rId3">
            <a:alphaModFix/>
          </a:blip>
          <a:srcRect l="29275" r="10286"/>
          <a:stretch/>
        </p:blipFill>
        <p:spPr>
          <a:xfrm>
            <a:off x="4720525" y="267300"/>
            <a:ext cx="4295100" cy="497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Shape 139"/>
          <p:cNvSpPr/>
          <p:nvPr/>
        </p:nvSpPr>
        <p:spPr>
          <a:xfrm rot="7163240">
            <a:off x="6484533" y="4128218"/>
            <a:ext cx="411444" cy="1186181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25400" cap="flat" cmpd="sng">
            <a:solidFill>
              <a:srgbClr val="4F81BD"/>
            </a:solidFill>
            <a:prstDash val="solid"/>
            <a:bevel/>
            <a:headEnd type="none" w="sm" len="sm"/>
            <a:tailEnd type="none" w="sm" len="sm"/>
          </a:ln>
          <a:effectLst>
            <a:outerShdw blurRad="381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Shape 140"/>
          <p:cNvSpPr txBox="1"/>
          <p:nvPr/>
        </p:nvSpPr>
        <p:spPr>
          <a:xfrm rot="1298337">
            <a:off x="6214410" y="4657083"/>
            <a:ext cx="1434279" cy="319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GW Flow</a:t>
            </a:r>
            <a:endParaRPr/>
          </a:p>
        </p:txBody>
      </p:sp>
      <p:sp>
        <p:nvSpPr>
          <p:cNvPr id="141" name="Shape 141"/>
          <p:cNvSpPr txBox="1"/>
          <p:nvPr/>
        </p:nvSpPr>
        <p:spPr>
          <a:xfrm>
            <a:off x="177150" y="897600"/>
            <a:ext cx="3866400" cy="40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Notable contaminants</a:t>
            </a:r>
            <a:endParaRPr sz="1800">
              <a:solidFill>
                <a:schemeClr val="dk1"/>
              </a:solidFill>
            </a:endParaRPr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</a:rPr>
              <a:t>Arsenic, lead, uranium and other metals</a:t>
            </a:r>
            <a:endParaRPr sz="1800">
              <a:solidFill>
                <a:schemeClr val="dk1"/>
              </a:solidFill>
            </a:endParaRPr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</a:rPr>
              <a:t>Nitrogen and other nutrients</a:t>
            </a:r>
            <a:endParaRPr sz="1800">
              <a:solidFill>
                <a:schemeClr val="dk1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alibri"/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2" name="Shape 142"/>
          <p:cNvPicPr preferRelativeResize="0"/>
          <p:nvPr/>
        </p:nvPicPr>
        <p:blipFill rotWithShape="1">
          <a:blip r:embed="rId3">
            <a:alphaModFix/>
          </a:blip>
          <a:srcRect l="897" t="39828" r="72948" b="1848"/>
          <a:stretch/>
        </p:blipFill>
        <p:spPr>
          <a:xfrm>
            <a:off x="4043550" y="2511825"/>
            <a:ext cx="1878600" cy="2975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Shape 143"/>
          <p:cNvSpPr txBox="1"/>
          <p:nvPr/>
        </p:nvSpPr>
        <p:spPr>
          <a:xfrm>
            <a:off x="0" y="0"/>
            <a:ext cx="3000000" cy="3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</a:rPr>
              <a:t>Measure background conditions</a:t>
            </a:r>
            <a:endParaRPr sz="1200" b="1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Shape 1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66725" y="841525"/>
            <a:ext cx="6017001" cy="4384775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Shape 149"/>
          <p:cNvSpPr txBox="1"/>
          <p:nvPr/>
        </p:nvSpPr>
        <p:spPr>
          <a:xfrm>
            <a:off x="0" y="0"/>
            <a:ext cx="3000000" cy="3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</a:rPr>
              <a:t>Measure background conditions</a:t>
            </a:r>
            <a:endParaRPr sz="1200" b="1"/>
          </a:p>
        </p:txBody>
      </p:sp>
      <p:sp>
        <p:nvSpPr>
          <p:cNvPr id="150" name="Shape 150"/>
          <p:cNvSpPr txBox="1"/>
          <p:nvPr/>
        </p:nvSpPr>
        <p:spPr>
          <a:xfrm>
            <a:off x="0" y="841525"/>
            <a:ext cx="3066600" cy="37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 b="1">
                <a:solidFill>
                  <a:schemeClr val="dk1"/>
                </a:solidFill>
              </a:rPr>
              <a:t>General Chemistry</a:t>
            </a:r>
            <a:endParaRPr sz="1800" b="1">
              <a:solidFill>
                <a:schemeClr val="dk1"/>
              </a:solidFill>
            </a:endParaRPr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</a:rPr>
              <a:t>Field parameters:</a:t>
            </a:r>
            <a:endParaRPr sz="1800">
              <a:solidFill>
                <a:schemeClr val="dk1"/>
              </a:solidFill>
            </a:endParaRPr>
          </a:p>
          <a:p>
            <a:pPr marL="1371600" lvl="2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</a:pPr>
            <a:r>
              <a:rPr lang="en-US" sz="1800">
                <a:solidFill>
                  <a:schemeClr val="dk1"/>
                </a:solidFill>
              </a:rPr>
              <a:t>Conductivity</a:t>
            </a:r>
            <a:endParaRPr sz="1800">
              <a:solidFill>
                <a:schemeClr val="dk1"/>
              </a:solidFill>
            </a:endParaRPr>
          </a:p>
          <a:p>
            <a:pPr marL="1371600" lvl="2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</a:pPr>
            <a:r>
              <a:rPr lang="en-US" sz="1800">
                <a:solidFill>
                  <a:schemeClr val="dk1"/>
                </a:solidFill>
              </a:rPr>
              <a:t>pH</a:t>
            </a:r>
            <a:endParaRPr sz="1800">
              <a:solidFill>
                <a:schemeClr val="dk1"/>
              </a:solidFill>
            </a:endParaRPr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</a:rPr>
              <a:t>Ca, Mg, Na, K,</a:t>
            </a:r>
            <a:endParaRPr sz="1800">
              <a:solidFill>
                <a:schemeClr val="dk1"/>
              </a:solidFill>
            </a:endParaRPr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</a:rPr>
              <a:t>Cl, HCO3, SO4</a:t>
            </a:r>
            <a:endParaRPr sz="1800">
              <a:solidFill>
                <a:schemeClr val="dk1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Good for:</a:t>
            </a:r>
            <a:endParaRPr sz="1800">
              <a:solidFill>
                <a:schemeClr val="dk1"/>
              </a:solidFill>
            </a:endParaRPr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</a:rPr>
              <a:t>models</a:t>
            </a:r>
            <a:endParaRPr sz="1800">
              <a:solidFill>
                <a:schemeClr val="dk1"/>
              </a:solidFill>
            </a:endParaRPr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</a:rPr>
              <a:t>detection of changes</a:t>
            </a:r>
            <a:endParaRPr sz="1800">
              <a:solidFill>
                <a:schemeClr val="dk1"/>
              </a:solidFill>
            </a:endParaRPr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</a:rPr>
              <a:t>comparison to other water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/>
          <p:nvPr/>
        </p:nvSpPr>
        <p:spPr>
          <a:xfrm>
            <a:off x="0" y="1036200"/>
            <a:ext cx="2858100" cy="23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 b="1">
                <a:solidFill>
                  <a:schemeClr val="dk1"/>
                </a:solidFill>
              </a:rPr>
              <a:t>Stable Isotopes</a:t>
            </a:r>
            <a:endParaRPr sz="1800" b="1">
              <a:solidFill>
                <a:schemeClr val="dk1"/>
              </a:solidFill>
            </a:endParaRPr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</a:rPr>
              <a:t>Inexpensive and easy to use </a:t>
            </a:r>
            <a:endParaRPr sz="1800">
              <a:solidFill>
                <a:schemeClr val="dk1"/>
              </a:solidFill>
            </a:endParaRPr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</a:rPr>
              <a:t>calculates mixing</a:t>
            </a:r>
            <a:endParaRPr sz="1800">
              <a:solidFill>
                <a:schemeClr val="dk1"/>
              </a:solidFill>
            </a:endParaRPr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</a:rPr>
              <a:t>can infer temperature of recharge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56" name="Shape 156"/>
          <p:cNvSpPr txBox="1"/>
          <p:nvPr/>
        </p:nvSpPr>
        <p:spPr>
          <a:xfrm>
            <a:off x="0" y="0"/>
            <a:ext cx="3000000" cy="3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</a:rPr>
              <a:t>Measure background conditions</a:t>
            </a:r>
            <a:endParaRPr sz="1200" b="1"/>
          </a:p>
        </p:txBody>
      </p:sp>
      <p:pic>
        <p:nvPicPr>
          <p:cNvPr id="157" name="Shape 157"/>
          <p:cNvPicPr preferRelativeResize="0"/>
          <p:nvPr/>
        </p:nvPicPr>
        <p:blipFill rotWithShape="1">
          <a:blip r:embed="rId3">
            <a:alphaModFix/>
          </a:blip>
          <a:srcRect r="6463"/>
          <a:stretch/>
        </p:blipFill>
        <p:spPr>
          <a:xfrm>
            <a:off x="2858150" y="724875"/>
            <a:ext cx="6294825" cy="440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Shape 162"/>
          <p:cNvPicPr preferRelativeResize="0"/>
          <p:nvPr/>
        </p:nvPicPr>
        <p:blipFill rotWithShape="1">
          <a:blip r:embed="rId3">
            <a:alphaModFix/>
          </a:blip>
          <a:srcRect l="5887" t="31772" r="9495" b="3671"/>
          <a:stretch/>
        </p:blipFill>
        <p:spPr>
          <a:xfrm>
            <a:off x="968149" y="441413"/>
            <a:ext cx="6867600" cy="2865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Shape 163"/>
          <p:cNvSpPr txBox="1"/>
          <p:nvPr/>
        </p:nvSpPr>
        <p:spPr>
          <a:xfrm>
            <a:off x="173607" y="3363225"/>
            <a:ext cx="8456700" cy="19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Groundwater Levels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Higher groundwater can mobilize contaminants previously in the unsaturated zone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cause flooding or other shallow groundwater hazards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Shape 164"/>
          <p:cNvSpPr txBox="1"/>
          <p:nvPr/>
        </p:nvSpPr>
        <p:spPr>
          <a:xfrm>
            <a:off x="0" y="0"/>
            <a:ext cx="3000000" cy="3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</a:rPr>
              <a:t>Measure background conditions</a:t>
            </a:r>
            <a:endParaRPr sz="1200" b="1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/>
          <p:nvPr/>
        </p:nvSpPr>
        <p:spPr>
          <a:xfrm>
            <a:off x="0" y="0"/>
            <a:ext cx="2689500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</a:rPr>
              <a:t>Modify and build infrastructure</a:t>
            </a:r>
            <a:endParaRPr sz="1200" b="1"/>
          </a:p>
        </p:txBody>
      </p:sp>
      <p:pic>
        <p:nvPicPr>
          <p:cNvPr id="170" name="Shape 1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0004" y="0"/>
            <a:ext cx="3733996" cy="57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Shape 1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3175" y="357150"/>
            <a:ext cx="5086175" cy="4332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Shape 1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78100" y="528500"/>
            <a:ext cx="5970300" cy="46518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Shape 177"/>
          <p:cNvSpPr txBox="1"/>
          <p:nvPr/>
        </p:nvSpPr>
        <p:spPr>
          <a:xfrm>
            <a:off x="773833" y="1351428"/>
            <a:ext cx="2149800" cy="23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Aquifer storage and recovery can treats the aquifer like a reservoir.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Saves “bubble” of spring water in the aquifer.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Shape 178"/>
          <p:cNvSpPr txBox="1"/>
          <p:nvPr/>
        </p:nvSpPr>
        <p:spPr>
          <a:xfrm>
            <a:off x="0" y="0"/>
            <a:ext cx="4082100" cy="2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</a:rPr>
              <a:t>Conduct pilot test &amp; Measure recovery conditions</a:t>
            </a:r>
            <a:endParaRPr sz="1200" b="1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Shape 1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3792" y="1164397"/>
            <a:ext cx="7670100" cy="3685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Shape 184"/>
          <p:cNvSpPr txBox="1"/>
          <p:nvPr/>
        </p:nvSpPr>
        <p:spPr>
          <a:xfrm>
            <a:off x="4706112" y="2833152"/>
            <a:ext cx="2633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Injection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Shape 185"/>
          <p:cNvSpPr txBox="1"/>
          <p:nvPr/>
        </p:nvSpPr>
        <p:spPr>
          <a:xfrm>
            <a:off x="7211568" y="2253882"/>
            <a:ext cx="1225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Pump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Shape 186"/>
          <p:cNvSpPr txBox="1"/>
          <p:nvPr/>
        </p:nvSpPr>
        <p:spPr>
          <a:xfrm>
            <a:off x="0" y="0"/>
            <a:ext cx="40200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</a:rPr>
              <a:t>Conduct pilot test &amp; Measure recovery conditions</a:t>
            </a:r>
            <a:endParaRPr sz="1200" b="1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/>
          <p:nvPr/>
        </p:nvSpPr>
        <p:spPr>
          <a:xfrm>
            <a:off x="397625" y="2822400"/>
            <a:ext cx="8046300" cy="66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Shape 62"/>
          <p:cNvSpPr txBox="1"/>
          <p:nvPr/>
        </p:nvSpPr>
        <p:spPr>
          <a:xfrm>
            <a:off x="397625" y="795275"/>
            <a:ext cx="8451600" cy="29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The Weber River Basin Aquifer Storage and Recovery Pilot Project</a:t>
            </a:r>
            <a:endParaRPr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Hurlow and others</a:t>
            </a:r>
            <a:endParaRPr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Surface application of water to recharge aquifer</a:t>
            </a:r>
            <a:endParaRPr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https://ugspub.nr.utah.gov/publications/special_studies/SS-136/ss-136_booklet.pdf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Cache Valley Aquifer Storage and Recovery - Phases I and II</a:t>
            </a:r>
            <a:endParaRPr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Inkenbrandt and Thomas</a:t>
            </a:r>
            <a:endParaRPr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https://ugspub.nr.utah.gov/publications/open_file_reports/OFR-615.pdf</a:t>
            </a:r>
            <a:r>
              <a:rPr lang="en-US"/>
              <a:t> 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Aquifer Storage and Recovery in Millville, Cache County, Utah</a:t>
            </a:r>
            <a:endParaRPr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Inkenbrandt</a:t>
            </a:r>
            <a:endParaRPr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Injection of water to recharge aquifer</a:t>
            </a:r>
            <a:endParaRPr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 u="sng">
                <a:solidFill>
                  <a:schemeClr val="hlink"/>
                </a:solidFill>
                <a:hlinkClick r:id="rId5"/>
              </a:rPr>
              <a:t>https://ugspub.nr.utah.gov/publications/reports_of_investigations/ri-275.pdf</a:t>
            </a:r>
            <a:r>
              <a:rPr lang="en-US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Shape 63"/>
          <p:cNvSpPr/>
          <p:nvPr/>
        </p:nvSpPr>
        <p:spPr>
          <a:xfrm>
            <a:off x="0" y="36612"/>
            <a:ext cx="24384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latin typeface="Arial"/>
                <a:ea typeface="Arial"/>
                <a:cs typeface="Arial"/>
                <a:sym typeface="Arial"/>
              </a:rPr>
              <a:t>Background- </a:t>
            </a:r>
            <a:r>
              <a:rPr lang="en-US" sz="1200" b="1"/>
              <a:t>Experience</a:t>
            </a:r>
            <a:endParaRPr/>
          </a:p>
        </p:txBody>
      </p:sp>
      <p:sp>
        <p:nvSpPr>
          <p:cNvPr id="64" name="Shape 64"/>
          <p:cNvSpPr/>
          <p:nvPr/>
        </p:nvSpPr>
        <p:spPr>
          <a:xfrm>
            <a:off x="397625" y="2878275"/>
            <a:ext cx="7032600" cy="12708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/>
          <p:nvPr/>
        </p:nvSpPr>
        <p:spPr>
          <a:xfrm>
            <a:off x="0" y="0"/>
            <a:ext cx="42345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</a:rPr>
              <a:t>Conduct pilot test &amp; Measure recovery conditions</a:t>
            </a:r>
            <a:endParaRPr sz="1200" b="1"/>
          </a:p>
        </p:txBody>
      </p:sp>
      <p:pic>
        <p:nvPicPr>
          <p:cNvPr id="192" name="Shape 1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5400" y="1054125"/>
            <a:ext cx="5839200" cy="28884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Shape 1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625" y="791750"/>
            <a:ext cx="8839199" cy="3799305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Shape 198"/>
          <p:cNvSpPr txBox="1"/>
          <p:nvPr/>
        </p:nvSpPr>
        <p:spPr>
          <a:xfrm>
            <a:off x="0" y="0"/>
            <a:ext cx="39990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</a:rPr>
              <a:t>Conduct pilot test &amp; Measure recovery conditions</a:t>
            </a:r>
            <a:endParaRPr sz="1200" b="1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Shape 2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68361" y="752689"/>
            <a:ext cx="7662900" cy="448290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Shape 204"/>
          <p:cNvSpPr txBox="1"/>
          <p:nvPr/>
        </p:nvSpPr>
        <p:spPr>
          <a:xfrm>
            <a:off x="438150" y="428625"/>
            <a:ext cx="5101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6/7/2016 Alder well nitrate concentration is 8.6 mg/L</a:t>
            </a:r>
            <a:endParaRPr/>
          </a:p>
        </p:txBody>
      </p:sp>
      <p:sp>
        <p:nvSpPr>
          <p:cNvPr id="205" name="Shape 205"/>
          <p:cNvSpPr txBox="1"/>
          <p:nvPr/>
        </p:nvSpPr>
        <p:spPr>
          <a:xfrm>
            <a:off x="0" y="0"/>
            <a:ext cx="4172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</a:rPr>
              <a:t>Conduct pilot test &amp; Measure recovery conditions</a:t>
            </a:r>
            <a:endParaRPr sz="1200" b="1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/>
          <p:nvPr/>
        </p:nvSpPr>
        <p:spPr>
          <a:xfrm>
            <a:off x="0" y="36612"/>
            <a:ext cx="17379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Arial"/>
                <a:ea typeface="Arial"/>
                <a:cs typeface="Arial"/>
                <a:sym typeface="Arial"/>
              </a:rPr>
              <a:t>Modeling - </a:t>
            </a:r>
            <a:r>
              <a:rPr lang="en-US" sz="1200" b="1"/>
              <a:t>Injection</a:t>
            </a:r>
            <a:endParaRPr/>
          </a:p>
        </p:txBody>
      </p:sp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xmlns="" id="{C65F6FEA-43BA-40E3-8003-8C69ADC818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9206" y="520390"/>
            <a:ext cx="8125584" cy="47004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/>
          <p:nvPr/>
        </p:nvSpPr>
        <p:spPr>
          <a:xfrm>
            <a:off x="0" y="20046"/>
            <a:ext cx="19995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Arial"/>
                <a:ea typeface="Arial"/>
                <a:cs typeface="Arial"/>
                <a:sym typeface="Arial"/>
              </a:rPr>
              <a:t>Modeling - </a:t>
            </a:r>
            <a:r>
              <a:rPr lang="en-US" sz="1200" b="1"/>
              <a:t>Nitrate</a:t>
            </a:r>
            <a:endParaRPr/>
          </a:p>
        </p:txBody>
      </p:sp>
      <p:pic>
        <p:nvPicPr>
          <p:cNvPr id="2" name="Media2">
            <a:hlinkClick r:id="" action="ppaction://media"/>
            <a:extLst>
              <a:ext uri="{FF2B5EF4-FFF2-40B4-BE49-F238E27FC236}">
                <a16:creationId xmlns:a16="http://schemas.microsoft.com/office/drawing/2014/main" xmlns="" id="{3B3F28F3-64A3-4697-A008-DF49A54839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1571" y="461900"/>
            <a:ext cx="8146054" cy="47122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/>
          <p:nvPr/>
        </p:nvSpPr>
        <p:spPr>
          <a:xfrm>
            <a:off x="0" y="20046"/>
            <a:ext cx="19995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/>
              <a:t>Summary</a:t>
            </a:r>
            <a:endParaRPr/>
          </a:p>
        </p:txBody>
      </p:sp>
      <p:sp>
        <p:nvSpPr>
          <p:cNvPr id="223" name="Shape 223"/>
          <p:cNvSpPr txBox="1"/>
          <p:nvPr/>
        </p:nvSpPr>
        <p:spPr>
          <a:xfrm>
            <a:off x="1674375" y="996325"/>
            <a:ext cx="50508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</a:rPr>
              <a:t>Summary:</a:t>
            </a:r>
            <a:endParaRPr sz="1800" b="1">
              <a:solidFill>
                <a:schemeClr val="dk1"/>
              </a:solidFill>
            </a:endParaRPr>
          </a:p>
          <a:p>
            <a:pPr marL="45720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en-US" sz="1800">
                <a:solidFill>
                  <a:schemeClr val="dk1"/>
                </a:solidFill>
              </a:rPr>
              <a:t>Background data are essential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en-US" sz="1800">
                <a:solidFill>
                  <a:schemeClr val="dk1"/>
                </a:solidFill>
              </a:rPr>
              <a:t>Key things to measure can be measured in the field (pH, ORP, conductivity, dissolved oxygen)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en-US" sz="1800">
                <a:solidFill>
                  <a:schemeClr val="dk1"/>
                </a:solidFill>
              </a:rPr>
              <a:t>Good well coverage is important (may need a monitoring well)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en-US" sz="1800">
                <a:solidFill>
                  <a:schemeClr val="dk1"/>
                </a:solidFill>
              </a:rPr>
              <a:t>Stable isotopes can be useful for calculating mixing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 txBox="1"/>
          <p:nvPr/>
        </p:nvSpPr>
        <p:spPr>
          <a:xfrm>
            <a:off x="2829825" y="1086250"/>
            <a:ext cx="3890700" cy="5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</a:rPr>
              <a:t>Questions?</a:t>
            </a:r>
            <a:endParaRPr sz="2400" b="1"/>
          </a:p>
        </p:txBody>
      </p:sp>
      <p:pic>
        <p:nvPicPr>
          <p:cNvPr id="229" name="Shape 2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5987" y="2080974"/>
            <a:ext cx="6278376" cy="2859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Shape 2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98000" y="1131950"/>
            <a:ext cx="4963800" cy="405810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Shape 245"/>
          <p:cNvSpPr/>
          <p:nvPr/>
        </p:nvSpPr>
        <p:spPr>
          <a:xfrm>
            <a:off x="0" y="36612"/>
            <a:ext cx="19641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Arial"/>
                <a:ea typeface="Arial"/>
                <a:cs typeface="Arial"/>
                <a:sym typeface="Arial"/>
              </a:rPr>
              <a:t>Background - Nitrate</a:t>
            </a:r>
            <a:endParaRPr/>
          </a:p>
        </p:txBody>
      </p:sp>
      <p:sp>
        <p:nvSpPr>
          <p:cNvPr id="246" name="Shape 246"/>
          <p:cNvSpPr txBox="1"/>
          <p:nvPr/>
        </p:nvSpPr>
        <p:spPr>
          <a:xfrm>
            <a:off x="177150" y="877288"/>
            <a:ext cx="2149800" cy="19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Distribution of septic systems in the area.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High concentration of systems up gradient of Glenridge Well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Shape 247"/>
          <p:cNvSpPr/>
          <p:nvPr/>
        </p:nvSpPr>
        <p:spPr>
          <a:xfrm rot="7163240">
            <a:off x="6484533" y="4128218"/>
            <a:ext cx="411444" cy="1186181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25400" cap="flat" cmpd="sng">
            <a:solidFill>
              <a:srgbClr val="4F81BD"/>
            </a:solidFill>
            <a:prstDash val="solid"/>
            <a:bevel/>
            <a:headEnd type="none" w="sm" len="sm"/>
            <a:tailEnd type="none" w="sm" len="sm"/>
          </a:ln>
          <a:effectLst>
            <a:outerShdw blurRad="381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Shape 248"/>
          <p:cNvSpPr txBox="1"/>
          <p:nvPr/>
        </p:nvSpPr>
        <p:spPr>
          <a:xfrm rot="1298666">
            <a:off x="6232696" y="4561371"/>
            <a:ext cx="915017" cy="319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GW Flow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/>
          <p:nvPr/>
        </p:nvSpPr>
        <p:spPr>
          <a:xfrm>
            <a:off x="249300" y="829850"/>
            <a:ext cx="8645400" cy="34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Questions to answer with a pilot study:</a:t>
            </a:r>
            <a:endParaRPr sz="1800"/>
          </a:p>
          <a:p>
            <a: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Impact to other water rights?</a:t>
            </a:r>
            <a:endParaRPr sz="1800">
              <a:solidFill>
                <a:schemeClr val="dk1"/>
              </a:solidFill>
            </a:endParaRPr>
          </a:p>
          <a:p>
            <a:pPr marL="914400" lvl="1" indent="-3429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</a:rPr>
              <a:t>Quantity?</a:t>
            </a:r>
            <a:endParaRPr sz="1800">
              <a:solidFill>
                <a:schemeClr val="dk1"/>
              </a:solidFill>
            </a:endParaRPr>
          </a:p>
          <a:p>
            <a:pPr marL="914400" lvl="1" indent="-3429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</a:rPr>
              <a:t>Quality?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Where will the water go?</a:t>
            </a:r>
            <a:endParaRPr sz="1800"/>
          </a:p>
          <a:p>
            <a:pPr marL="914400" lvl="1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 sz="1800"/>
              <a:t>Aquifer of interest</a:t>
            </a:r>
            <a:endParaRPr sz="1800"/>
          </a:p>
          <a:p>
            <a:pPr marL="914400" lvl="1" indent="-342900" algn="ctr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 sz="1800"/>
              <a:t>Some person’s basement?</a:t>
            </a:r>
            <a:endParaRPr sz="1800"/>
          </a:p>
          <a:p>
            <a: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Change in groundwater chemistry?</a:t>
            </a:r>
            <a:endParaRPr sz="1800"/>
          </a:p>
          <a:p>
            <a:pPr marL="914400" lvl="1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 sz="1800" u="sng"/>
              <a:t>What is the baseline chemistry</a:t>
            </a:r>
            <a:r>
              <a:rPr lang="en-US" sz="1800"/>
              <a:t>?</a:t>
            </a:r>
            <a:endParaRPr sz="1800"/>
          </a:p>
          <a:p>
            <a:pPr marL="914400" lvl="1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 sz="1800"/>
              <a:t>Will you mobilize contaminants?</a:t>
            </a:r>
            <a:endParaRPr sz="1800"/>
          </a:p>
          <a:p>
            <a: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-US" sz="1800"/>
              <a:t>Amount added, extracted, and recovered?</a:t>
            </a:r>
            <a:endParaRPr sz="180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Shape 70"/>
          <p:cNvSpPr/>
          <p:nvPr/>
        </p:nvSpPr>
        <p:spPr>
          <a:xfrm>
            <a:off x="0" y="36600"/>
            <a:ext cx="35070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latin typeface="Arial"/>
                <a:ea typeface="Arial"/>
                <a:cs typeface="Arial"/>
                <a:sym typeface="Arial"/>
              </a:rPr>
              <a:t>Background-</a:t>
            </a:r>
            <a:r>
              <a:rPr lang="en-US" sz="1200" b="1"/>
              <a:t> Questions you should address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/>
          <p:nvPr/>
        </p:nvSpPr>
        <p:spPr>
          <a:xfrm>
            <a:off x="1963950" y="1021400"/>
            <a:ext cx="5216100" cy="29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/>
              <a:t>Steps for a successful pilot study:</a:t>
            </a:r>
            <a:endParaRPr sz="1800" b="1"/>
          </a:p>
          <a:p>
            <a: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US" sz="1800"/>
              <a:t>Draft Design of Pilot Test</a:t>
            </a:r>
            <a:endParaRPr sz="1800"/>
          </a:p>
          <a:p>
            <a: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US" sz="1800">
                <a:solidFill>
                  <a:schemeClr val="dk1"/>
                </a:solidFill>
              </a:rPr>
              <a:t>Compile existing information</a:t>
            </a:r>
            <a:endParaRPr sz="1800"/>
          </a:p>
          <a:p>
            <a:pPr marL="45720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en-US" sz="1800">
                <a:solidFill>
                  <a:schemeClr val="dk1"/>
                </a:solidFill>
              </a:rPr>
              <a:t>Meet with regulators</a:t>
            </a:r>
            <a:endParaRPr sz="1800"/>
          </a:p>
          <a:p>
            <a: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US" sz="1800"/>
              <a:t>Measure background conditions</a:t>
            </a:r>
            <a:endParaRPr sz="1800"/>
          </a:p>
          <a:p>
            <a: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US" sz="1800"/>
              <a:t>Modify and build infrastructure</a:t>
            </a:r>
            <a:endParaRPr sz="1800"/>
          </a:p>
          <a:p>
            <a: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US" sz="1800"/>
              <a:t>Conduct pilot test</a:t>
            </a:r>
            <a:endParaRPr sz="1800"/>
          </a:p>
          <a:p>
            <a: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US" sz="1800"/>
              <a:t>Measure recovery conditions</a:t>
            </a:r>
            <a:endParaRPr sz="1800"/>
          </a:p>
          <a:p>
            <a: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US" sz="1800"/>
              <a:t>Examine and share results</a:t>
            </a:r>
            <a:endParaRPr sz="1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Shape 76"/>
          <p:cNvSpPr/>
          <p:nvPr/>
        </p:nvSpPr>
        <p:spPr>
          <a:xfrm>
            <a:off x="0" y="36600"/>
            <a:ext cx="35070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latin typeface="Arial"/>
                <a:ea typeface="Arial"/>
                <a:cs typeface="Arial"/>
                <a:sym typeface="Arial"/>
              </a:rPr>
              <a:t>Background-</a:t>
            </a:r>
            <a:r>
              <a:rPr lang="en-US" sz="1200" b="1"/>
              <a:t> Outline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/>
          <p:nvPr/>
        </p:nvSpPr>
        <p:spPr>
          <a:xfrm>
            <a:off x="188900" y="417950"/>
            <a:ext cx="8451600" cy="29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 b="1"/>
              <a:t>Find an adequate place for ASR</a:t>
            </a:r>
            <a:endParaRPr b="1"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-US"/>
              <a:t>Availability of recharge water</a:t>
            </a:r>
            <a:endParaRPr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-US"/>
              <a:t>Location to recharge water</a:t>
            </a:r>
            <a:endParaRPr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-US"/>
              <a:t>Location to recover water</a:t>
            </a:r>
            <a:endParaRPr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 b="1"/>
              <a:t>Determine method of delivery</a:t>
            </a:r>
            <a:endParaRPr b="1"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-US"/>
              <a:t>Injection</a:t>
            </a:r>
            <a:endParaRPr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-US"/>
              <a:t>Surface application</a:t>
            </a:r>
            <a:endParaRPr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 b="1"/>
              <a:t>Determine quantity of water to use in pilot test</a:t>
            </a:r>
            <a:endParaRPr b="1"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-US"/>
              <a:t>enough to measure changes</a:t>
            </a:r>
            <a:endParaRPr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-US"/>
              <a:t>unique to each situation</a:t>
            </a:r>
            <a:endParaRPr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-US"/>
              <a:t>may depend on water availability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Shape 82"/>
          <p:cNvSpPr txBox="1"/>
          <p:nvPr/>
        </p:nvSpPr>
        <p:spPr>
          <a:xfrm>
            <a:off x="0" y="0"/>
            <a:ext cx="4704600" cy="3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</a:rPr>
              <a:t>Draft Design of Pilot Test</a:t>
            </a:r>
            <a:endParaRPr sz="1200" b="1"/>
          </a:p>
        </p:txBody>
      </p:sp>
      <p:sp>
        <p:nvSpPr>
          <p:cNvPr id="83" name="Shape 83"/>
          <p:cNvSpPr txBox="1"/>
          <p:nvPr/>
        </p:nvSpPr>
        <p:spPr>
          <a:xfrm>
            <a:off x="345200" y="3219250"/>
            <a:ext cx="8036100" cy="3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Good Guidance: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http://www.ngwa.org/Advocacy-Awareness/Documents/BSP26-ASR.pdf</a:t>
            </a:r>
            <a:r>
              <a:rPr lang="en-US"/>
              <a:t> </a:t>
            </a:r>
            <a:endParaRPr/>
          </a:p>
        </p:txBody>
      </p:sp>
      <p:pic>
        <p:nvPicPr>
          <p:cNvPr id="84" name="Shape 84"/>
          <p:cNvPicPr preferRelativeResize="0"/>
          <p:nvPr/>
        </p:nvPicPr>
        <p:blipFill rotWithShape="1">
          <a:blip r:embed="rId4">
            <a:alphaModFix/>
          </a:blip>
          <a:srcRect t="21949" b="19938"/>
          <a:stretch/>
        </p:blipFill>
        <p:spPr>
          <a:xfrm>
            <a:off x="0" y="3541325"/>
            <a:ext cx="9143999" cy="21114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Shape 85"/>
          <p:cNvSpPr txBox="1"/>
          <p:nvPr/>
        </p:nvSpPr>
        <p:spPr>
          <a:xfrm>
            <a:off x="6029100" y="0"/>
            <a:ext cx="3066600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 feasibility study is often necessary </a:t>
            </a:r>
            <a:endParaRPr/>
          </a:p>
        </p:txBody>
      </p:sp>
      <p:pic>
        <p:nvPicPr>
          <p:cNvPr id="86" name="Shape 8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80529" y="417950"/>
            <a:ext cx="2258426" cy="2783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/>
          <p:nvPr/>
        </p:nvSpPr>
        <p:spPr>
          <a:xfrm>
            <a:off x="0" y="0"/>
            <a:ext cx="3000000" cy="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</a:rPr>
              <a:t>Compile existing information</a:t>
            </a:r>
            <a:endParaRPr sz="1200" b="1"/>
          </a:p>
        </p:txBody>
      </p:sp>
      <p:sp>
        <p:nvSpPr>
          <p:cNvPr id="92" name="Shape 92"/>
          <p:cNvSpPr txBox="1"/>
          <p:nvPr/>
        </p:nvSpPr>
        <p:spPr>
          <a:xfrm>
            <a:off x="80300" y="377400"/>
            <a:ext cx="8887200" cy="359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Compiling existing info will tell you what data you have and help you figure out what data you will need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u="sng"/>
              <a:t>Existing Studies</a:t>
            </a:r>
            <a:endParaRPr b="1" u="sng"/>
          </a:p>
          <a:p>
            <a: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UGS Online Publications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https://geology.utah.gov/map-pub/publications/</a:t>
            </a:r>
            <a:endParaRPr/>
          </a:p>
          <a:p>
            <a: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USGS Online Publications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https://pubs.er.usgs.gov/</a:t>
            </a:r>
            <a:endParaRPr/>
          </a:p>
          <a:p>
            <a: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Utah Water Rights Online Publications </a:t>
            </a:r>
            <a:r>
              <a:rPr lang="en-US" u="sng">
                <a:solidFill>
                  <a:schemeClr val="hlink"/>
                </a:solidFill>
                <a:hlinkClick r:id="rId5"/>
              </a:rPr>
              <a:t>https://www.waterrights.utah.gov/techinfo/default.asp</a:t>
            </a:r>
            <a:r>
              <a:rPr lang="en-US"/>
              <a:t> 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u="sng"/>
              <a:t>Water Chemistry Data</a:t>
            </a:r>
            <a:endParaRPr b="1" u="sng"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EPA and USGS </a:t>
            </a:r>
            <a:r>
              <a:rPr lang="en-US" u="sng">
                <a:solidFill>
                  <a:schemeClr val="hlink"/>
                </a:solidFill>
                <a:hlinkClick r:id="rId6"/>
              </a:rPr>
              <a:t>https://www.waterqualitydata.us/portal/</a:t>
            </a:r>
            <a:r>
              <a:rPr lang="en-US"/>
              <a:t> 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u="sng"/>
              <a:t>Water Level Data</a:t>
            </a:r>
            <a:endParaRPr b="1" u="sng"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UGS </a:t>
            </a:r>
            <a:r>
              <a:rPr lang="en-US" u="sng">
                <a:solidFill>
                  <a:schemeClr val="hlink"/>
                </a:solidFill>
                <a:hlinkClick r:id="rId7"/>
              </a:rPr>
              <a:t>https://apps.geology.utah.gov/gwdp/</a:t>
            </a:r>
            <a:r>
              <a:rPr lang="en-US"/>
              <a:t> </a:t>
            </a:r>
            <a:endParaRPr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USGS </a:t>
            </a:r>
            <a:r>
              <a:rPr lang="en-US" u="sng">
                <a:solidFill>
                  <a:schemeClr val="hlink"/>
                </a:solidFill>
                <a:hlinkClick r:id="rId8"/>
              </a:rPr>
              <a:t>https://maps.waterdata.usgs.gov/mapper/index.html</a:t>
            </a:r>
            <a:r>
              <a:rPr lang="en-US"/>
              <a:t> 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u="sng"/>
              <a:t>Water Well Data</a:t>
            </a:r>
            <a:endParaRPr b="1" u="sng"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Utah Division of Water Rights WRPOD file </a:t>
            </a:r>
            <a:r>
              <a:rPr lang="en-US" u="sng">
                <a:solidFill>
                  <a:schemeClr val="hlink"/>
                </a:solidFill>
                <a:hlinkClick r:id="rId9"/>
              </a:rPr>
              <a:t>https://waterrights.utah.gov/gisinfo/wrcover.asp</a:t>
            </a:r>
            <a:r>
              <a:rPr lang="en-US"/>
              <a:t> 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Shape 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3563424" y="-241375"/>
            <a:ext cx="5167526" cy="5667176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Shape 98"/>
          <p:cNvSpPr txBox="1"/>
          <p:nvPr/>
        </p:nvSpPr>
        <p:spPr>
          <a:xfrm>
            <a:off x="0" y="0"/>
            <a:ext cx="3000000" cy="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</a:rPr>
              <a:t>Compile existing information</a:t>
            </a:r>
            <a:endParaRPr sz="1200" b="1"/>
          </a:p>
        </p:txBody>
      </p:sp>
      <p:sp>
        <p:nvSpPr>
          <p:cNvPr id="99" name="Shape 99"/>
          <p:cNvSpPr txBox="1"/>
          <p:nvPr/>
        </p:nvSpPr>
        <p:spPr>
          <a:xfrm>
            <a:off x="54600" y="1092213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u="sng">
                <a:solidFill>
                  <a:schemeClr val="dk1"/>
                </a:solidFill>
              </a:rPr>
              <a:t>Water Well Data</a:t>
            </a:r>
            <a:endParaRPr b="1" u="sng">
              <a:solidFill>
                <a:schemeClr val="dk1"/>
              </a:solidFill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solidFill>
                  <a:schemeClr val="dk1"/>
                </a:solidFill>
              </a:rPr>
              <a:t>Utah Division of Water Rights WRPOD file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https://waterrights.utah.gov/gisinfo/wrcover.asp</a:t>
            </a:r>
            <a:r>
              <a:rPr lang="en-US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 u="sng">
                <a:solidFill>
                  <a:schemeClr val="dk1"/>
                </a:solidFill>
              </a:rPr>
              <a:t>Water Level Data</a:t>
            </a:r>
            <a:endParaRPr b="1" u="sng">
              <a:solidFill>
                <a:schemeClr val="dk1"/>
              </a:solidFill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solidFill>
                  <a:schemeClr val="dk1"/>
                </a:solidFill>
              </a:rPr>
              <a:t>UGS </a:t>
            </a:r>
            <a:r>
              <a:rPr lang="en-US" u="sng">
                <a:solidFill>
                  <a:schemeClr val="hlink"/>
                </a:solidFill>
                <a:hlinkClick r:id="rId5"/>
              </a:rPr>
              <a:t>https://apps.geology.utah.gov/gwdp/</a:t>
            </a:r>
            <a:r>
              <a:rPr lang="en-US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solidFill>
                  <a:schemeClr val="dk1"/>
                </a:solidFill>
              </a:rPr>
              <a:t>USGS </a:t>
            </a:r>
            <a:r>
              <a:rPr lang="en-US" u="sng">
                <a:solidFill>
                  <a:schemeClr val="hlink"/>
                </a:solidFill>
                <a:hlinkClick r:id="rId6"/>
              </a:rPr>
              <a:t>https://maps.waterdata.usgs.gov/mapper/index.html</a:t>
            </a:r>
            <a:r>
              <a:rPr lang="en-US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Shape 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07406" y="0"/>
            <a:ext cx="5636593" cy="5714999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 txBox="1"/>
          <p:nvPr/>
        </p:nvSpPr>
        <p:spPr>
          <a:xfrm>
            <a:off x="0" y="0"/>
            <a:ext cx="3000000" cy="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</a:rPr>
              <a:t>Compile existing information</a:t>
            </a:r>
            <a:endParaRPr sz="1200" b="1"/>
          </a:p>
        </p:txBody>
      </p:sp>
      <p:sp>
        <p:nvSpPr>
          <p:cNvPr id="106" name="Shape 106"/>
          <p:cNvSpPr txBox="1"/>
          <p:nvPr/>
        </p:nvSpPr>
        <p:spPr>
          <a:xfrm>
            <a:off x="0" y="0"/>
            <a:ext cx="34587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u="sng">
                <a:solidFill>
                  <a:schemeClr val="dk1"/>
                </a:solidFill>
              </a:rPr>
              <a:t>Water Well Data</a:t>
            </a:r>
            <a:endParaRPr b="1" u="sng">
              <a:solidFill>
                <a:schemeClr val="dk1"/>
              </a:solidFill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solidFill>
                  <a:schemeClr val="dk1"/>
                </a:solidFill>
              </a:rPr>
              <a:t>Utah Division of Water Rights WRPOD file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https://waterrights.utah.gov/gisinfo/wrcover.asp</a:t>
            </a:r>
            <a:r>
              <a:rPr lang="en-US">
                <a:solidFill>
                  <a:schemeClr val="dk1"/>
                </a:solidFill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Shape 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2821725" y="-863175"/>
            <a:ext cx="4334550" cy="7467449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Shape 112"/>
          <p:cNvSpPr txBox="1"/>
          <p:nvPr/>
        </p:nvSpPr>
        <p:spPr>
          <a:xfrm>
            <a:off x="0" y="0"/>
            <a:ext cx="3000000" cy="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</a:rPr>
              <a:t>Compile existing information</a:t>
            </a:r>
            <a:endParaRPr sz="1200" b="1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742</Words>
  <Application>Microsoft Office PowerPoint</Application>
  <PresentationFormat>On-screen Show (16:10)</PresentationFormat>
  <Paragraphs>162</Paragraphs>
  <Slides>28</Slides>
  <Notes>28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Default</vt:lpstr>
      <vt:lpstr>Aquifer Storage &amp; Recovery Pilot Projects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Aquifer Storage &amp; Recovery Pilot Projects</dc:title>
  <dc:creator>Paul Inkenbrandt</dc:creator>
  <cp:lastModifiedBy>Sean Breazeal</cp:lastModifiedBy>
  <cp:revision>1</cp:revision>
  <dcterms:modified xsi:type="dcterms:W3CDTF">2018-02-22T18:46:42Z</dcterms:modified>
</cp:coreProperties>
</file>