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24" r:id="rId3"/>
    <p:sldId id="396" r:id="rId4"/>
    <p:sldId id="394" r:id="rId5"/>
    <p:sldId id="318" r:id="rId6"/>
    <p:sldId id="397" r:id="rId7"/>
    <p:sldId id="398" r:id="rId8"/>
    <p:sldId id="395" r:id="rId9"/>
    <p:sldId id="399" r:id="rId10"/>
    <p:sldId id="400" r:id="rId11"/>
    <p:sldId id="401" r:id="rId12"/>
    <p:sldId id="402" r:id="rId13"/>
    <p:sldId id="403" r:id="rId14"/>
    <p:sldId id="404" r:id="rId15"/>
    <p:sldId id="405" r:id="rId16"/>
    <p:sldId id="406" r:id="rId17"/>
    <p:sldId id="407" r:id="rId18"/>
    <p:sldId id="408" r:id="rId19"/>
    <p:sldId id="409" r:id="rId20"/>
    <p:sldId id="410" r:id="rId21"/>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532" autoAdjust="0"/>
    <p:restoredTop sz="81693" autoAdjust="0"/>
  </p:normalViewPr>
  <p:slideViewPr>
    <p:cSldViewPr>
      <p:cViewPr varScale="1">
        <p:scale>
          <a:sx n="121" d="100"/>
          <a:sy n="121" d="100"/>
        </p:scale>
        <p:origin x="-1260" y="-102"/>
      </p:cViewPr>
      <p:guideLst>
        <p:guide orient="horz" pos="1620"/>
        <p:guide pos="2880"/>
      </p:guideLst>
    </p:cSldViewPr>
  </p:slideViewPr>
  <p:notesTextViewPr>
    <p:cViewPr>
      <p:scale>
        <a:sx n="1" d="1"/>
        <a:sy n="1" d="1"/>
      </p:scale>
      <p:origin x="0" y="0"/>
    </p:cViewPr>
  </p:notesTextViewPr>
  <p:notesViewPr>
    <p:cSldViewPr>
      <p:cViewPr varScale="1">
        <p:scale>
          <a:sx n="84" d="100"/>
          <a:sy n="84" d="100"/>
        </p:scale>
        <p:origin x="-376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30BA208-31F8-46BB-9E3D-8B262FF746F9}" type="datetimeFigureOut">
              <a:rPr lang="en-US" smtClean="0"/>
              <a:t>2/21/2018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26774BD-8E37-49AB-BC77-D2AC2548A474}" type="slidenum">
              <a:rPr lang="en-US" smtClean="0"/>
              <a:t>‹#›</a:t>
            </a:fld>
            <a:endParaRPr lang="en-US"/>
          </a:p>
        </p:txBody>
      </p:sp>
    </p:spTree>
    <p:extLst>
      <p:ext uri="{BB962C8B-B14F-4D97-AF65-F5344CB8AC3E}">
        <p14:creationId xmlns:p14="http://schemas.microsoft.com/office/powerpoint/2010/main" val="1296678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6774BD-8E37-49AB-BC77-D2AC2548A474}" type="slidenum">
              <a:rPr lang="en-US" smtClean="0"/>
              <a:t>1</a:t>
            </a:fld>
            <a:endParaRPr lang="en-US"/>
          </a:p>
        </p:txBody>
      </p:sp>
    </p:spTree>
    <p:extLst>
      <p:ext uri="{BB962C8B-B14F-4D97-AF65-F5344CB8AC3E}">
        <p14:creationId xmlns:p14="http://schemas.microsoft.com/office/powerpoint/2010/main" val="3908245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10</a:t>
            </a:fld>
            <a:endParaRPr lang="en-US"/>
          </a:p>
        </p:txBody>
      </p:sp>
    </p:spTree>
    <p:extLst>
      <p:ext uri="{BB962C8B-B14F-4D97-AF65-F5344CB8AC3E}">
        <p14:creationId xmlns:p14="http://schemas.microsoft.com/office/powerpoint/2010/main" val="1151305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11</a:t>
            </a:fld>
            <a:endParaRPr lang="en-US"/>
          </a:p>
        </p:txBody>
      </p:sp>
    </p:spTree>
    <p:extLst>
      <p:ext uri="{BB962C8B-B14F-4D97-AF65-F5344CB8AC3E}">
        <p14:creationId xmlns:p14="http://schemas.microsoft.com/office/powerpoint/2010/main" val="2581965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12</a:t>
            </a:fld>
            <a:endParaRPr lang="en-US"/>
          </a:p>
        </p:txBody>
      </p:sp>
    </p:spTree>
    <p:extLst>
      <p:ext uri="{BB962C8B-B14F-4D97-AF65-F5344CB8AC3E}">
        <p14:creationId xmlns:p14="http://schemas.microsoft.com/office/powerpoint/2010/main" val="1384055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13</a:t>
            </a:fld>
            <a:endParaRPr lang="en-US"/>
          </a:p>
        </p:txBody>
      </p:sp>
    </p:spTree>
    <p:extLst>
      <p:ext uri="{BB962C8B-B14F-4D97-AF65-F5344CB8AC3E}">
        <p14:creationId xmlns:p14="http://schemas.microsoft.com/office/powerpoint/2010/main" val="1344325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14</a:t>
            </a:fld>
            <a:endParaRPr lang="en-US"/>
          </a:p>
        </p:txBody>
      </p:sp>
    </p:spTree>
    <p:extLst>
      <p:ext uri="{BB962C8B-B14F-4D97-AF65-F5344CB8AC3E}">
        <p14:creationId xmlns:p14="http://schemas.microsoft.com/office/powerpoint/2010/main" val="1716408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15</a:t>
            </a:fld>
            <a:endParaRPr lang="en-US"/>
          </a:p>
        </p:txBody>
      </p:sp>
    </p:spTree>
    <p:extLst>
      <p:ext uri="{BB962C8B-B14F-4D97-AF65-F5344CB8AC3E}">
        <p14:creationId xmlns:p14="http://schemas.microsoft.com/office/powerpoint/2010/main" val="32945557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16</a:t>
            </a:fld>
            <a:endParaRPr lang="en-US"/>
          </a:p>
        </p:txBody>
      </p:sp>
    </p:spTree>
    <p:extLst>
      <p:ext uri="{BB962C8B-B14F-4D97-AF65-F5344CB8AC3E}">
        <p14:creationId xmlns:p14="http://schemas.microsoft.com/office/powerpoint/2010/main" val="2441530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17</a:t>
            </a:fld>
            <a:endParaRPr lang="en-US"/>
          </a:p>
        </p:txBody>
      </p:sp>
    </p:spTree>
    <p:extLst>
      <p:ext uri="{BB962C8B-B14F-4D97-AF65-F5344CB8AC3E}">
        <p14:creationId xmlns:p14="http://schemas.microsoft.com/office/powerpoint/2010/main" val="26703641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Several parts of the Technical Report of the permit application will be included as enforceable attachments to the permit.</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18</a:t>
            </a:fld>
            <a:endParaRPr lang="en-US"/>
          </a:p>
        </p:txBody>
      </p:sp>
    </p:spTree>
    <p:extLst>
      <p:ext uri="{BB962C8B-B14F-4D97-AF65-F5344CB8AC3E}">
        <p14:creationId xmlns:p14="http://schemas.microsoft.com/office/powerpoint/2010/main" val="26203908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19</a:t>
            </a:fld>
            <a:endParaRPr lang="en-US"/>
          </a:p>
        </p:txBody>
      </p:sp>
    </p:spTree>
    <p:extLst>
      <p:ext uri="{BB962C8B-B14F-4D97-AF65-F5344CB8AC3E}">
        <p14:creationId xmlns:p14="http://schemas.microsoft.com/office/powerpoint/2010/main" val="2002818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2</a:t>
            </a:fld>
            <a:endParaRPr lang="en-US"/>
          </a:p>
        </p:txBody>
      </p:sp>
    </p:spTree>
    <p:extLst>
      <p:ext uri="{BB962C8B-B14F-4D97-AF65-F5344CB8AC3E}">
        <p14:creationId xmlns:p14="http://schemas.microsoft.com/office/powerpoint/2010/main" val="3128689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20</a:t>
            </a:fld>
            <a:endParaRPr lang="en-US"/>
          </a:p>
        </p:txBody>
      </p:sp>
    </p:spTree>
    <p:extLst>
      <p:ext uri="{BB962C8B-B14F-4D97-AF65-F5344CB8AC3E}">
        <p14:creationId xmlns:p14="http://schemas.microsoft.com/office/powerpoint/2010/main" val="455343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In July of 1980, EPA promulgated the first rules for the UIC Program under Section 1422 of the Safe Drinking Water Act.  The purpose of the UIC program is to protect drinking water aquifers from contamination by injection activities.  This purpose is codified as the UIC protection standard in 40 CFR 144.12.</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3</a:t>
            </a:fld>
            <a:endParaRPr lang="en-US"/>
          </a:p>
        </p:txBody>
      </p:sp>
    </p:spTree>
    <p:extLst>
      <p:ext uri="{BB962C8B-B14F-4D97-AF65-F5344CB8AC3E}">
        <p14:creationId xmlns:p14="http://schemas.microsoft.com/office/powerpoint/2010/main" val="3299536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The term “underground source of drinking water” or USDW is unique to the UIC Program.  It means: &lt;read slide&gt;</a:t>
            </a:r>
          </a:p>
          <a:p>
            <a:pPr>
              <a:lnSpc>
                <a:spcPct val="114000"/>
              </a:lnSpc>
            </a:pPr>
            <a:endParaRPr lang="en-US" sz="1600" dirty="0">
              <a:latin typeface="Candara" panose="020E0502030303020204" pitchFamily="34" charset="0"/>
            </a:endParaRPr>
          </a:p>
          <a:p>
            <a:pPr>
              <a:lnSpc>
                <a:spcPct val="114000"/>
              </a:lnSpc>
            </a:pPr>
            <a:r>
              <a:rPr lang="en-US" sz="1600" dirty="0">
                <a:latin typeface="Candara" panose="020E0502030303020204" pitchFamily="34" charset="0"/>
              </a:rPr>
              <a:t>EPA has interpreted ‘which contains a sufficient quantity of ground water to supply a public water system’ to mean that the aquifer can deliver water at a sustainable rate of 1 to 2 gallons per minute.</a:t>
            </a:r>
          </a:p>
          <a:p>
            <a:pPr>
              <a:lnSpc>
                <a:spcPct val="114000"/>
              </a:lnSpc>
            </a:pPr>
            <a:endParaRPr lang="en-US" sz="1600" dirty="0">
              <a:latin typeface="Candara" panose="020E0502030303020204" pitchFamily="34" charset="0"/>
            </a:endParaRPr>
          </a:p>
          <a:p>
            <a:pPr>
              <a:lnSpc>
                <a:spcPct val="114000"/>
              </a:lnSpc>
            </a:pPr>
            <a:r>
              <a:rPr lang="en-US" sz="1600" dirty="0">
                <a:latin typeface="Candara" panose="020E0502030303020204" pitchFamily="34" charset="0"/>
              </a:rPr>
              <a:t>I will not discuss ‘exempted aquifers’ today as it is not relevant to our discussion of ASR projects.</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4</a:t>
            </a:fld>
            <a:endParaRPr lang="en-US"/>
          </a:p>
        </p:txBody>
      </p:sp>
    </p:spTree>
    <p:extLst>
      <p:ext uri="{BB962C8B-B14F-4D97-AF65-F5344CB8AC3E}">
        <p14:creationId xmlns:p14="http://schemas.microsoft.com/office/powerpoint/2010/main" val="2328450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Note:  Subsurface penetrations such as wells, dug holes, etc. may seem to meet the definition of an injection well under the UIC Program rules, but they are only injection wells if their purpose is to emplace fluids into the subsurface.</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5</a:t>
            </a:fld>
            <a:endParaRPr lang="en-US"/>
          </a:p>
        </p:txBody>
      </p:sp>
    </p:spTree>
    <p:extLst>
      <p:ext uri="{BB962C8B-B14F-4D97-AF65-F5344CB8AC3E}">
        <p14:creationId xmlns:p14="http://schemas.microsoft.com/office/powerpoint/2010/main" val="2758541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774BD-8E37-49AB-BC77-D2AC2548A474}" type="slidenum">
              <a:rPr lang="en-US" smtClean="0"/>
              <a:t>6</a:t>
            </a:fld>
            <a:endParaRPr lang="en-US"/>
          </a:p>
        </p:txBody>
      </p:sp>
    </p:spTree>
    <p:extLst>
      <p:ext uri="{BB962C8B-B14F-4D97-AF65-F5344CB8AC3E}">
        <p14:creationId xmlns:p14="http://schemas.microsoft.com/office/powerpoint/2010/main" val="2448914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So what role does the UIC Program play in ASR projects?  There are several state agencies with regulatory authority or interests in ASR projects.  They are: &lt;read slide&gt;.  So if you are interested in implementing ASR, your first task will be to meet with these agencies.  Indeed, this is what we are doing today.  I will discuss the UIC permitting process.</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7</a:t>
            </a:fld>
            <a:endParaRPr lang="en-US"/>
          </a:p>
        </p:txBody>
      </p:sp>
    </p:spTree>
    <p:extLst>
      <p:ext uri="{BB962C8B-B14F-4D97-AF65-F5344CB8AC3E}">
        <p14:creationId xmlns:p14="http://schemas.microsoft.com/office/powerpoint/2010/main" val="1977986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You can download the permit application package for a UIC Class V ASR permit here.  Unless the applicant is a municipality, there will be a non-refundable $5,400 permit application fee which will be applied toward the permit fee once a permit is issued.  The permit fee is calculated by multiplying the number of hours UIC staff spend reviewing the permit application and preparing the draft and final permits times $90/hour.  </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8</a:t>
            </a:fld>
            <a:endParaRPr lang="en-US"/>
          </a:p>
        </p:txBody>
      </p:sp>
    </p:spTree>
    <p:extLst>
      <p:ext uri="{BB962C8B-B14F-4D97-AF65-F5344CB8AC3E}">
        <p14:creationId xmlns:p14="http://schemas.microsoft.com/office/powerpoint/2010/main" val="2688311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000"/>
              </a:lnSpc>
            </a:pPr>
            <a:r>
              <a:rPr lang="en-US" sz="1600" dirty="0">
                <a:latin typeface="Candara" panose="020E0502030303020204" pitchFamily="34" charset="0"/>
              </a:rPr>
              <a:t>&lt;read slide&gt;  There are a few items on the permit application form that have been added to facilitate processing of the permit application.</a:t>
            </a:r>
            <a:endParaRPr lang="en-US" sz="1600" dirty="0">
              <a:latin typeface="Candara" panose="020E0502030303020204" pitchFamily="34" charset="0"/>
            </a:endParaRPr>
          </a:p>
        </p:txBody>
      </p:sp>
      <p:sp>
        <p:nvSpPr>
          <p:cNvPr id="4" name="Slide Number Placeholder 3"/>
          <p:cNvSpPr>
            <a:spLocks noGrp="1"/>
          </p:cNvSpPr>
          <p:nvPr>
            <p:ph type="sldNum" sz="quarter" idx="10"/>
          </p:nvPr>
        </p:nvSpPr>
        <p:spPr/>
        <p:txBody>
          <a:bodyPr/>
          <a:lstStyle/>
          <a:p>
            <a:fld id="{E26774BD-8E37-49AB-BC77-D2AC2548A474}" type="slidenum">
              <a:rPr lang="en-US" smtClean="0"/>
              <a:t>9</a:t>
            </a:fld>
            <a:endParaRPr lang="en-US"/>
          </a:p>
        </p:txBody>
      </p:sp>
    </p:spTree>
    <p:extLst>
      <p:ext uri="{BB962C8B-B14F-4D97-AF65-F5344CB8AC3E}">
        <p14:creationId xmlns:p14="http://schemas.microsoft.com/office/powerpoint/2010/main" val="12097332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useBgFill="1">
        <p:nvSpPr>
          <p:cNvPr id="2" name="Title 1"/>
          <p:cNvSpPr>
            <a:spLocks noGrp="1"/>
          </p:cNvSpPr>
          <p:nvPr>
            <p:ph type="ctrTitle"/>
          </p:nvPr>
        </p:nvSpPr>
        <p:spPr>
          <a:xfrm>
            <a:off x="457200" y="457200"/>
            <a:ext cx="8229600" cy="914400"/>
          </a:xfrm>
          <a:prstGeom prst="roundRect">
            <a:avLst/>
          </a:prstGeom>
          <a:ln w="25400">
            <a:solidFill>
              <a:schemeClr val="accent1"/>
            </a:solidFill>
          </a:ln>
          <a:effectLst>
            <a:innerShdw blurRad="317500">
              <a:schemeClr val="accent1"/>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pc="300" dirty="0">
                <a:solidFill>
                  <a:srgbClr val="4F81BD"/>
                </a:solidFill>
                <a:effectLst>
                  <a:outerShdw blurRad="38100" dist="38100" dir="2700000" algn="tl">
                    <a:srgbClr val="000000">
                      <a:alpha val="43137"/>
                    </a:srgbClr>
                  </a:outerShdw>
                </a:effectLst>
                <a:latin typeface="Candara" panose="020E0502030303020204" pitchFamily="34" charset="0"/>
              </a:defRPr>
            </a:lvl1pPr>
          </a:lstStyle>
          <a:p>
            <a:pPr marL="0" lvl="0"/>
            <a:r>
              <a:rPr lang="en-US" dirty="0"/>
              <a:t>Click to edit Master title style</a:t>
            </a:r>
          </a:p>
        </p:txBody>
      </p:sp>
      <p:sp>
        <p:nvSpPr>
          <p:cNvPr id="3" name="Subtitle 2"/>
          <p:cNvSpPr>
            <a:spLocks noGrp="1"/>
          </p:cNvSpPr>
          <p:nvPr>
            <p:ph type="subTitle" idx="1"/>
          </p:nvPr>
        </p:nvSpPr>
        <p:spPr>
          <a:xfrm>
            <a:off x="1371600" y="2103120"/>
            <a:ext cx="6400800" cy="584775"/>
          </a:xfrm>
        </p:spPr>
        <p:txBody>
          <a:bodyPr>
            <a:spAutoFit/>
          </a:bodyPr>
          <a:lstStyle>
            <a:lvl1pPr marL="0" indent="0" algn="ctr">
              <a:buNone/>
              <a:defRPr sz="28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spcBef>
                <a:spcPts val="0"/>
              </a:spcBef>
            </a:pPr>
            <a:r>
              <a:rPr lang="en-US" sz="3200" dirty="0">
                <a:solidFill>
                  <a:schemeClr val="accent1"/>
                </a:solidFill>
                <a:latin typeface="Candara" panose="020E0502030303020204" pitchFamily="34" charset="0"/>
              </a:rPr>
              <a:t>Click to edit Master subtitle style</a:t>
            </a:r>
          </a:p>
        </p:txBody>
      </p:sp>
      <p:sp>
        <p:nvSpPr>
          <p:cNvPr id="6" name="Slide Number Placeholder 5"/>
          <p:cNvSpPr>
            <a:spLocks noGrp="1"/>
          </p:cNvSpPr>
          <p:nvPr>
            <p:ph type="sldNum" sz="quarter" idx="12"/>
          </p:nvPr>
        </p:nvSpPr>
        <p:spPr>
          <a:xfrm>
            <a:off x="76200" y="4781550"/>
            <a:ext cx="1066800" cy="273844"/>
          </a:xfrm>
        </p:spPr>
        <p:txBody>
          <a:bodyPr/>
          <a:lstStyle>
            <a:lvl1pPr algn="l">
              <a:defRPr>
                <a:solidFill>
                  <a:schemeClr val="accent1">
                    <a:lumMod val="50000"/>
                  </a:schemeClr>
                </a:solidFill>
              </a:defRPr>
            </a:lvl1pPr>
          </a:lstStyle>
          <a:p>
            <a:fld id="{C398516E-40AE-4A7B-9735-ED59C09F9AFD}" type="slidenum">
              <a:rPr lang="en-US" smtClean="0"/>
              <a:pPr/>
              <a:t>‹#›</a:t>
            </a:fld>
            <a:endParaRPr lang="en-US" dirty="0"/>
          </a:p>
        </p:txBody>
      </p:sp>
      <p:pic>
        <p:nvPicPr>
          <p:cNvPr id="8" name="Picture 2" descr="C:\Users\ccady\Pictures\DWQ Logos\DEQ_WaterQuality_Final_Primary VerticalCropped.jpg">
            <a:extLst>
              <a:ext uri="{FF2B5EF4-FFF2-40B4-BE49-F238E27FC236}">
                <a16:creationId xmlns="" xmlns:a16="http://schemas.microsoft.com/office/drawing/2014/main" id="{4D680FAF-3ADF-43B5-B953-0EC6BCD8BC65}"/>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12796" y="3683794"/>
            <a:ext cx="1227265"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7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2C5B1-DE94-420C-84C7-0DE54F9B69DB}" type="datetime1">
              <a:rPr lang="en-US" smtClean="0"/>
              <a:t>2/21/2018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384743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E8EA5F-417C-4951-9634-7A622C2E4615}" type="datetime1">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75472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056436-D28D-4BAB-958F-9152689FC85D}" type="datetime1">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11680002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8CC1DD-EDC8-4EE7-AB7E-2E3D20F0A023}" type="datetime1">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2357020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2B92DF-D2B3-4634-B53A-4E954E0877B1}" type="datetime1">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356491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14400"/>
          </a:xfrm>
          <a:prstGeom prst="roundRect">
            <a:avLst/>
          </a:prstGeom>
          <a:solidFill>
            <a:schemeClr val="bg1"/>
          </a:solidFill>
          <a:ln w="25400">
            <a:solidFill>
              <a:schemeClr val="accent1"/>
            </a:solidFill>
          </a:ln>
          <a:effectLst>
            <a:innerShdw blurRad="317500">
              <a:schemeClr val="accent1"/>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a:defRPr lang="en-US" sz="3600" spc="300" dirty="0">
                <a:solidFill>
                  <a:srgbClr val="4F81BD"/>
                </a:solidFill>
                <a:effectLst>
                  <a:outerShdw blurRad="38100" dist="38100" dir="2700000" algn="tl">
                    <a:srgbClr val="000000">
                      <a:alpha val="43137"/>
                    </a:srgbClr>
                  </a:outerShdw>
                </a:effectLst>
                <a:latin typeface="Candara" panose="020E0502030303020204" pitchFamily="34" charset="0"/>
              </a:defRPr>
            </a:lvl1pPr>
          </a:lstStyle>
          <a:p>
            <a:pPr marL="0" lvl="0"/>
            <a:r>
              <a:rPr lang="en-US" dirty="0"/>
              <a:t>Click to edit Master title style</a:t>
            </a:r>
          </a:p>
        </p:txBody>
      </p:sp>
      <p:sp>
        <p:nvSpPr>
          <p:cNvPr id="3" name="Content Placeholder 2"/>
          <p:cNvSpPr>
            <a:spLocks noGrp="1"/>
          </p:cNvSpPr>
          <p:nvPr>
            <p:ph idx="1"/>
          </p:nvPr>
        </p:nvSpPr>
        <p:spPr>
          <a:xfrm>
            <a:off x="228600" y="1280160"/>
            <a:ext cx="8686800" cy="3749040"/>
          </a:xfrm>
        </p:spPr>
        <p:txBody>
          <a:bodyPr>
            <a:noAutofit/>
          </a:bodyPr>
          <a:lstStyle>
            <a:lvl1pPr marL="342900" indent="-342900">
              <a:defRPr lang="en-US" sz="2000" kern="1200" dirty="0" smtClean="0">
                <a:solidFill>
                  <a:schemeClr val="accent1">
                    <a:lumMod val="50000"/>
                  </a:schemeClr>
                </a:solidFill>
                <a:latin typeface="+mn-lt"/>
                <a:ea typeface="+mn-ea"/>
                <a:cs typeface="+mn-cs"/>
              </a:defRPr>
            </a:lvl1pPr>
            <a:lvl2pPr marL="742950" indent="-285750">
              <a:buFont typeface="Wingdings" panose="05000000000000000000" pitchFamily="2" charset="2"/>
              <a:buChar char=""/>
              <a:defRPr sz="1800">
                <a:solidFill>
                  <a:schemeClr val="accent1">
                    <a:lumMod val="50000"/>
                  </a:schemeClr>
                </a:solidFill>
              </a:defRPr>
            </a:lvl2pPr>
            <a:lvl3pPr marL="1143000" indent="-228600">
              <a:buFont typeface="Candara" panose="020E0502030303020204" pitchFamily="34" charset="0"/>
              <a:buChar char="‐"/>
              <a:defRPr lang="en-US" sz="1600" kern="1200" dirty="0" smtClean="0">
                <a:solidFill>
                  <a:schemeClr val="accent1">
                    <a:lumMod val="50000"/>
                  </a:schemeClr>
                </a:solidFill>
                <a:latin typeface="+mn-lt"/>
                <a:ea typeface="+mn-ea"/>
                <a:cs typeface="+mn-cs"/>
              </a:defRPr>
            </a:lvl3pPr>
            <a:lvl4pPr marL="1600200" indent="-228600">
              <a:buFont typeface="Wingdings" panose="05000000000000000000" pitchFamily="2" charset="2"/>
              <a:buChar char="ü"/>
              <a:defRPr lang="en-US" sz="1600" kern="1200" dirty="0" smtClean="0">
                <a:solidFill>
                  <a:schemeClr val="accent1">
                    <a:lumMod val="50000"/>
                  </a:schemeClr>
                </a:solidFill>
                <a:latin typeface="+mn-lt"/>
                <a:ea typeface="+mn-ea"/>
                <a:cs typeface="+mn-cs"/>
              </a:defRPr>
            </a:lvl4pPr>
            <a:lvl5pPr marL="2057400" indent="-228600">
              <a:buFont typeface="Wingdings" panose="05000000000000000000" pitchFamily="2" charset="2"/>
              <a:buChar char="ü"/>
              <a:defRPr sz="1600">
                <a:solidFill>
                  <a:schemeClr val="accent1">
                    <a:lumMod val="50000"/>
                  </a:schemeClr>
                </a:solidFill>
              </a:defRPr>
            </a:lvl5pPr>
          </a:lstStyle>
          <a:p>
            <a:pPr marL="342900" lvl="0" indent="-342900" algn="l" defTabSz="914400" rtl="0" eaLnBrk="1" latinLnBrk="0" hangingPunct="1">
              <a:spcBef>
                <a:spcPct val="20000"/>
              </a:spcBef>
              <a:buFont typeface="Candara" panose="020E0502030303020204" pitchFamily="34" charset="0"/>
              <a:buChar char="•"/>
            </a:pPr>
            <a:r>
              <a:rPr lang="en-US" dirty="0"/>
              <a:t>Click to edit Master text styles</a:t>
            </a:r>
          </a:p>
          <a:p>
            <a:pPr lvl="1"/>
            <a:r>
              <a:rPr lang="en-US" dirty="0"/>
              <a:t>Second level</a:t>
            </a:r>
          </a:p>
          <a:p>
            <a:pPr marL="1143000" lvl="2" indent="-228600" algn="l" defTabSz="914400" rtl="0" eaLnBrk="1" latinLnBrk="0" hangingPunct="1">
              <a:spcBef>
                <a:spcPct val="20000"/>
              </a:spcBef>
              <a:buFont typeface="Wingdings" panose="05000000000000000000" pitchFamily="2" charset="2"/>
              <a:buChar char=""/>
            </a:pPr>
            <a:r>
              <a:rPr lang="en-US" dirty="0"/>
              <a:t>Third level</a:t>
            </a:r>
          </a:p>
          <a:p>
            <a:pPr marL="1600200" lvl="3" indent="-228600" algn="l" defTabSz="914400" rtl="0" eaLnBrk="1" latinLnBrk="0" hangingPunct="1">
              <a:spcBef>
                <a:spcPct val="20000"/>
              </a:spcBef>
              <a:buFont typeface="Wingdings" panose="05000000000000000000" pitchFamily="2" charset="2"/>
              <a:buChar char=""/>
            </a:pPr>
            <a:r>
              <a:rPr lang="en-US" dirty="0"/>
              <a:t>Fourth level</a:t>
            </a:r>
          </a:p>
          <a:p>
            <a:pPr lvl="4"/>
            <a:r>
              <a:rPr lang="en-US" dirty="0"/>
              <a:t>Fifth level</a:t>
            </a:r>
          </a:p>
        </p:txBody>
      </p:sp>
      <p:sp>
        <p:nvSpPr>
          <p:cNvPr id="6" name="Slide Number Placeholder 5"/>
          <p:cNvSpPr>
            <a:spLocks noGrp="1"/>
          </p:cNvSpPr>
          <p:nvPr>
            <p:ph type="sldNum" sz="quarter" idx="12"/>
          </p:nvPr>
        </p:nvSpPr>
        <p:spPr>
          <a:xfrm>
            <a:off x="73152" y="4782312"/>
            <a:ext cx="1069848" cy="273844"/>
          </a:xfrm>
        </p:spPr>
        <p:txBody>
          <a:bodyPr/>
          <a:lstStyle>
            <a:lvl1pPr algn="l">
              <a:defRPr>
                <a:solidFill>
                  <a:schemeClr val="accent1">
                    <a:lumMod val="50000"/>
                  </a:schemeClr>
                </a:solidFill>
              </a:defRPr>
            </a:lvl1pPr>
          </a:lstStyle>
          <a:p>
            <a:fld id="{5C977D0D-7D9E-4D33-ACF0-B663D66AB901}" type="slidenum">
              <a:rPr lang="en-US" smtClean="0"/>
              <a:t>‹#›</a:t>
            </a:fld>
            <a:endParaRPr lang="en-US" dirty="0"/>
          </a:p>
        </p:txBody>
      </p:sp>
      <p:pic>
        <p:nvPicPr>
          <p:cNvPr id="9" name="Picture 2" descr="C:\Users\ccady\Pictures\DWQ Logos\DEQ_WaterQuality_Final_Inter-DepartmentalCropped.jpg">
            <a:extLst>
              <a:ext uri="{FF2B5EF4-FFF2-40B4-BE49-F238E27FC236}">
                <a16:creationId xmlns="" xmlns:a16="http://schemas.microsoft.com/office/drawing/2014/main" id="{0175F9A5-11C7-4ED6-851C-EF51C869BC8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95360" y="4572000"/>
            <a:ext cx="38436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Green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14400"/>
          </a:xfrm>
          <a:prstGeom prst="roundRect">
            <a:avLst/>
          </a:prstGeom>
          <a:solidFill>
            <a:schemeClr val="bg1"/>
          </a:solidFill>
          <a:ln w="25400">
            <a:solidFill>
              <a:schemeClr val="accent3"/>
            </a:solidFill>
          </a:ln>
          <a:effectLst>
            <a:innerShdw blurRad="317500">
              <a:schemeClr val="accent3"/>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3600" spc="300" dirty="0">
                <a:solidFill>
                  <a:schemeClr val="accent3"/>
                </a:solidFill>
                <a:effectLst>
                  <a:outerShdw blurRad="38100" dist="38100" dir="2700000" algn="tl">
                    <a:srgbClr val="000000">
                      <a:alpha val="43137"/>
                    </a:srgbClr>
                  </a:outerShdw>
                </a:effectLst>
                <a:latin typeface="Candara" panose="020E0502030303020204" pitchFamily="34" charset="0"/>
              </a:defRPr>
            </a:lvl1pPr>
          </a:lstStyle>
          <a:p>
            <a:pPr marL="0" lvl="0"/>
            <a:r>
              <a:rPr lang="en-US" dirty="0"/>
              <a:t>Click to edit Master title style</a:t>
            </a:r>
          </a:p>
        </p:txBody>
      </p:sp>
      <p:sp>
        <p:nvSpPr>
          <p:cNvPr id="3" name="Content Placeholder 2"/>
          <p:cNvSpPr>
            <a:spLocks noGrp="1"/>
          </p:cNvSpPr>
          <p:nvPr>
            <p:ph idx="1"/>
          </p:nvPr>
        </p:nvSpPr>
        <p:spPr>
          <a:xfrm>
            <a:off x="228600" y="1280160"/>
            <a:ext cx="8686800" cy="3749040"/>
          </a:xfrm>
        </p:spPr>
        <p:txBody>
          <a:bodyPr>
            <a:noAutofit/>
          </a:bodyPr>
          <a:lstStyle>
            <a:lvl1pPr marL="342900" indent="-342900">
              <a:buFont typeface="Candara" panose="020E0502030303020204" pitchFamily="34" charset="0"/>
              <a:buChar char="•"/>
              <a:defRPr sz="2000">
                <a:solidFill>
                  <a:schemeClr val="accent3">
                    <a:lumMod val="50000"/>
                  </a:schemeClr>
                </a:solidFill>
              </a:defRPr>
            </a:lvl1pPr>
            <a:lvl2pPr marL="742950" indent="-285750">
              <a:buFont typeface="Wingdings" panose="05000000000000000000" pitchFamily="2" charset="2"/>
              <a:buChar char=""/>
              <a:defRPr sz="1800">
                <a:solidFill>
                  <a:schemeClr val="accent3">
                    <a:lumMod val="50000"/>
                  </a:schemeClr>
                </a:solidFill>
              </a:defRPr>
            </a:lvl2pPr>
            <a:lvl3pPr marL="1143000" indent="-228600">
              <a:buFont typeface="Wingdings" panose="05000000000000000000" pitchFamily="2" charset="2"/>
              <a:buChar char=""/>
              <a:defRPr sz="1600">
                <a:solidFill>
                  <a:schemeClr val="accent3">
                    <a:lumMod val="50000"/>
                  </a:schemeClr>
                </a:solidFill>
              </a:defRPr>
            </a:lvl3pPr>
            <a:lvl4pPr marL="1600200" indent="-228600">
              <a:buFont typeface="Wingdings" panose="05000000000000000000" pitchFamily="2" charset="2"/>
              <a:buChar char=""/>
              <a:defRPr sz="1600">
                <a:solidFill>
                  <a:schemeClr val="accent3">
                    <a:lumMod val="50000"/>
                  </a:schemeClr>
                </a:solidFill>
              </a:defRPr>
            </a:lvl4pPr>
            <a:lvl5pPr marL="2057400" indent="-228600">
              <a:buFont typeface="Wingdings" panose="05000000000000000000" pitchFamily="2" charset="2"/>
              <a:buChar char="ü"/>
              <a:defRPr sz="1600">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3152" y="4782312"/>
            <a:ext cx="1069848" cy="273844"/>
          </a:xfrm>
        </p:spPr>
        <p:txBody>
          <a:bodyPr/>
          <a:lstStyle>
            <a:lvl1pPr algn="l">
              <a:defRPr>
                <a:solidFill>
                  <a:schemeClr val="accent3">
                    <a:lumMod val="50000"/>
                  </a:schemeClr>
                </a:solidFill>
              </a:defRPr>
            </a:lvl1pPr>
          </a:lstStyle>
          <a:p>
            <a:fld id="{E04EB3C5-FA28-4994-84A4-8A0B9115E291}" type="slidenum">
              <a:rPr lang="en-US" smtClean="0"/>
              <a:pPr/>
              <a:t>‹#›</a:t>
            </a:fld>
            <a:endParaRPr lang="en-US" dirty="0"/>
          </a:p>
        </p:txBody>
      </p:sp>
      <p:pic>
        <p:nvPicPr>
          <p:cNvPr id="9" name="Picture 2" descr="C:\Users\ccady\Pictures\DWQ Logos\DEQ_WaterQuality_Final_Inter-DepartmentalCropped.jpg">
            <a:extLst>
              <a:ext uri="{FF2B5EF4-FFF2-40B4-BE49-F238E27FC236}">
                <a16:creationId xmlns="" xmlns:a16="http://schemas.microsoft.com/office/drawing/2014/main" id="{0175F9A5-11C7-4ED6-851C-EF51C869BC8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95360" y="4572000"/>
            <a:ext cx="38436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2491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Purple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14400"/>
          </a:xfrm>
          <a:prstGeom prst="roundRect">
            <a:avLst/>
          </a:prstGeom>
          <a:solidFill>
            <a:schemeClr val="bg1"/>
          </a:solidFill>
          <a:ln w="25400">
            <a:solidFill>
              <a:schemeClr val="accent4"/>
            </a:solidFill>
          </a:ln>
          <a:effectLst>
            <a:innerShdw blurRad="317500">
              <a:schemeClr val="accent4"/>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a:defRPr lang="en-US" sz="3600" spc="300" dirty="0">
                <a:solidFill>
                  <a:schemeClr val="accent4"/>
                </a:solidFill>
                <a:effectLst>
                  <a:outerShdw blurRad="38100" dist="38100" dir="2700000" algn="tl">
                    <a:srgbClr val="000000">
                      <a:alpha val="43137"/>
                    </a:srgbClr>
                  </a:outerShdw>
                </a:effectLst>
                <a:latin typeface="Candara" panose="020E0502030303020204" pitchFamily="34" charset="0"/>
              </a:defRPr>
            </a:lvl1pPr>
          </a:lstStyle>
          <a:p>
            <a:pPr marL="0" lvl="0"/>
            <a:r>
              <a:rPr lang="en-US" dirty="0"/>
              <a:t>Click to edit Master title style</a:t>
            </a:r>
          </a:p>
        </p:txBody>
      </p:sp>
      <p:sp>
        <p:nvSpPr>
          <p:cNvPr id="3" name="Content Placeholder 2"/>
          <p:cNvSpPr>
            <a:spLocks noGrp="1"/>
          </p:cNvSpPr>
          <p:nvPr>
            <p:ph idx="1"/>
          </p:nvPr>
        </p:nvSpPr>
        <p:spPr>
          <a:xfrm>
            <a:off x="228600" y="1280160"/>
            <a:ext cx="8686800" cy="3749040"/>
          </a:xfrm>
        </p:spPr>
        <p:txBody>
          <a:bodyPr>
            <a:noAutofit/>
          </a:bodyPr>
          <a:lstStyle>
            <a:lvl1pPr marL="342900" indent="-342900">
              <a:buFont typeface="Candara" panose="020E0502030303020204" pitchFamily="34" charset="0"/>
              <a:buChar char="•"/>
              <a:defRPr sz="2000">
                <a:solidFill>
                  <a:schemeClr val="accent4">
                    <a:lumMod val="50000"/>
                  </a:schemeClr>
                </a:solidFill>
              </a:defRPr>
            </a:lvl1pPr>
            <a:lvl2pPr marL="742950" indent="-285750">
              <a:buFont typeface="Wingdings" panose="05000000000000000000" pitchFamily="2" charset="2"/>
              <a:buChar char=""/>
              <a:defRPr sz="1800">
                <a:solidFill>
                  <a:schemeClr val="accent4">
                    <a:lumMod val="50000"/>
                  </a:schemeClr>
                </a:solidFill>
              </a:defRPr>
            </a:lvl2pPr>
            <a:lvl3pPr marL="1143000" indent="-228600">
              <a:buFont typeface="Wingdings" panose="05000000000000000000" pitchFamily="2" charset="2"/>
              <a:buChar char=""/>
              <a:defRPr sz="1600">
                <a:solidFill>
                  <a:schemeClr val="accent4">
                    <a:lumMod val="50000"/>
                  </a:schemeClr>
                </a:solidFill>
              </a:defRPr>
            </a:lvl3pPr>
            <a:lvl4pPr marL="1600200" indent="-228600">
              <a:buFont typeface="Wingdings" panose="05000000000000000000" pitchFamily="2" charset="2"/>
              <a:buChar char=""/>
              <a:defRPr sz="1600">
                <a:solidFill>
                  <a:schemeClr val="accent4">
                    <a:lumMod val="50000"/>
                  </a:schemeClr>
                </a:solidFill>
              </a:defRPr>
            </a:lvl4pPr>
            <a:lvl5pPr marL="2057400" indent="-228600">
              <a:buFont typeface="Wingdings" panose="05000000000000000000" pitchFamily="2" charset="2"/>
              <a:buChar char="ü"/>
              <a:defRPr sz="1600">
                <a:solidFill>
                  <a:schemeClr val="accent4">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3152" y="4782312"/>
            <a:ext cx="1069848" cy="273844"/>
          </a:xfrm>
        </p:spPr>
        <p:txBody>
          <a:bodyPr/>
          <a:lstStyle>
            <a:lvl1pPr algn="l">
              <a:defRPr>
                <a:solidFill>
                  <a:schemeClr val="accent4">
                    <a:lumMod val="75000"/>
                  </a:schemeClr>
                </a:solidFill>
              </a:defRPr>
            </a:lvl1pPr>
          </a:lstStyle>
          <a:p>
            <a:fld id="{E04EB3C5-FA28-4994-84A4-8A0B9115E291}" type="slidenum">
              <a:rPr lang="en-US" smtClean="0"/>
              <a:pPr/>
              <a:t>‹#›</a:t>
            </a:fld>
            <a:endParaRPr lang="en-US" dirty="0"/>
          </a:p>
        </p:txBody>
      </p:sp>
      <p:pic>
        <p:nvPicPr>
          <p:cNvPr id="9" name="Picture 2" descr="C:\Users\ccady\Pictures\DWQ Logos\DEQ_WaterQuality_Final_Inter-DepartmentalCropped.jpg">
            <a:extLst>
              <a:ext uri="{FF2B5EF4-FFF2-40B4-BE49-F238E27FC236}">
                <a16:creationId xmlns="" xmlns:a16="http://schemas.microsoft.com/office/drawing/2014/main" id="{0175F9A5-11C7-4ED6-851C-EF51C869BC8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95360" y="4572000"/>
            <a:ext cx="38436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72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ust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14400"/>
          </a:xfrm>
          <a:prstGeom prst="roundRect">
            <a:avLst/>
          </a:prstGeom>
          <a:solidFill>
            <a:schemeClr val="bg1"/>
          </a:solidFill>
          <a:ln w="25400">
            <a:solidFill>
              <a:schemeClr val="accent6"/>
            </a:solidFill>
          </a:ln>
          <a:effectLst>
            <a:innerShdw blurRad="317500">
              <a:schemeClr val="accent6">
                <a:lumMod val="7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a:defRPr lang="en-US" sz="3600" spc="300" dirty="0">
                <a:solidFill>
                  <a:schemeClr val="accent6">
                    <a:lumMod val="75000"/>
                  </a:schemeClr>
                </a:solidFill>
                <a:effectLst>
                  <a:outerShdw blurRad="38100" dist="38100" dir="2700000" algn="tl">
                    <a:srgbClr val="000000">
                      <a:alpha val="43137"/>
                    </a:srgbClr>
                  </a:outerShdw>
                </a:effectLst>
                <a:latin typeface="Candara" panose="020E0502030303020204" pitchFamily="34" charset="0"/>
              </a:defRPr>
            </a:lvl1pPr>
          </a:lstStyle>
          <a:p>
            <a:pPr marL="0" lvl="0"/>
            <a:r>
              <a:rPr lang="en-US" dirty="0"/>
              <a:t>Click to edit Master title style</a:t>
            </a:r>
          </a:p>
        </p:txBody>
      </p:sp>
      <p:sp>
        <p:nvSpPr>
          <p:cNvPr id="3" name="Content Placeholder 2"/>
          <p:cNvSpPr>
            <a:spLocks noGrp="1"/>
          </p:cNvSpPr>
          <p:nvPr>
            <p:ph idx="1"/>
          </p:nvPr>
        </p:nvSpPr>
        <p:spPr>
          <a:xfrm>
            <a:off x="228600" y="1280160"/>
            <a:ext cx="8686800" cy="3749040"/>
          </a:xfrm>
        </p:spPr>
        <p:txBody>
          <a:bodyPr>
            <a:noAutofit/>
          </a:bodyPr>
          <a:lstStyle>
            <a:lvl1pPr marL="342900" indent="-342900">
              <a:buFont typeface="Candara" panose="020E0502030303020204" pitchFamily="34" charset="0"/>
              <a:buChar char="•"/>
              <a:defRPr sz="2000">
                <a:solidFill>
                  <a:schemeClr val="accent6">
                    <a:lumMod val="50000"/>
                  </a:schemeClr>
                </a:solidFill>
              </a:defRPr>
            </a:lvl1pPr>
            <a:lvl2pPr marL="742950" indent="-285750">
              <a:buFont typeface="Wingdings" panose="05000000000000000000" pitchFamily="2" charset="2"/>
              <a:buChar char=""/>
              <a:defRPr sz="1800">
                <a:solidFill>
                  <a:schemeClr val="accent6">
                    <a:lumMod val="50000"/>
                  </a:schemeClr>
                </a:solidFill>
              </a:defRPr>
            </a:lvl2pPr>
            <a:lvl3pPr marL="1143000" indent="-228600">
              <a:buFont typeface="Wingdings" panose="05000000000000000000" pitchFamily="2" charset="2"/>
              <a:buChar char=""/>
              <a:defRPr sz="1600">
                <a:solidFill>
                  <a:schemeClr val="accent6">
                    <a:lumMod val="50000"/>
                  </a:schemeClr>
                </a:solidFill>
              </a:defRPr>
            </a:lvl3pPr>
            <a:lvl4pPr marL="1600200" indent="-228600">
              <a:buFont typeface="Wingdings" panose="05000000000000000000" pitchFamily="2" charset="2"/>
              <a:buChar char=""/>
              <a:defRPr sz="1600">
                <a:solidFill>
                  <a:schemeClr val="accent6">
                    <a:lumMod val="50000"/>
                  </a:schemeClr>
                </a:solidFill>
              </a:defRPr>
            </a:lvl4pPr>
            <a:lvl5pPr marL="2057400" indent="-228600">
              <a:buFont typeface="Wingdings" panose="05000000000000000000" pitchFamily="2" charset="2"/>
              <a:buChar char="ü"/>
              <a:defRPr sz="1600">
                <a:solidFill>
                  <a:schemeClr val="accent6">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3152" y="4782312"/>
            <a:ext cx="1069848" cy="273844"/>
          </a:xfrm>
        </p:spPr>
        <p:txBody>
          <a:bodyPr/>
          <a:lstStyle>
            <a:lvl1pPr algn="l">
              <a:defRPr>
                <a:solidFill>
                  <a:schemeClr val="accent4">
                    <a:lumMod val="75000"/>
                  </a:schemeClr>
                </a:solidFill>
              </a:defRPr>
            </a:lvl1pPr>
          </a:lstStyle>
          <a:p>
            <a:fld id="{E04EB3C5-FA28-4994-84A4-8A0B9115E291}" type="slidenum">
              <a:rPr lang="en-US" smtClean="0"/>
              <a:pPr/>
              <a:t>‹#›</a:t>
            </a:fld>
            <a:endParaRPr lang="en-US" dirty="0"/>
          </a:p>
        </p:txBody>
      </p:sp>
      <p:pic>
        <p:nvPicPr>
          <p:cNvPr id="9" name="Picture 2" descr="C:\Users\ccady\Pictures\DWQ Logos\DEQ_WaterQuality_Final_Inter-DepartmentalCropped.jpg">
            <a:extLst>
              <a:ext uri="{FF2B5EF4-FFF2-40B4-BE49-F238E27FC236}">
                <a16:creationId xmlns="" xmlns:a16="http://schemas.microsoft.com/office/drawing/2014/main" id="{0175F9A5-11C7-4ED6-851C-EF51C869BC8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95360" y="4572000"/>
            <a:ext cx="38436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12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3C3DBD-A7E9-4D03-9ED2-3693D23DE24A}" type="datetime1">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159441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501A6B-445C-4F30-A06A-8D019A0DEBC1}" type="datetime1">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398593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7A9FA9-C72C-4C55-A26C-9F86768F3DA1}" type="datetime1">
              <a:rPr lang="en-US" smtClean="0"/>
              <a:t>2/21/2018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260968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EBEA81-A3ED-44FB-AEBE-CF417D6CC12F}" type="datetime1">
              <a:rPr lang="en-US" smtClean="0"/>
              <a:t>2/21/2018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312146-33E6-4758-BCBA-22C1B1ED1DEF}" type="slidenum">
              <a:rPr lang="en-US" smtClean="0"/>
              <a:t>‹#›</a:t>
            </a:fld>
            <a:endParaRPr lang="en-US"/>
          </a:p>
        </p:txBody>
      </p:sp>
    </p:spTree>
    <p:extLst>
      <p:ext uri="{BB962C8B-B14F-4D97-AF65-F5344CB8AC3E}">
        <p14:creationId xmlns:p14="http://schemas.microsoft.com/office/powerpoint/2010/main" val="1646892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B385D78-306A-460D-B3B6-2F89175D1993}" type="datetime1">
              <a:rPr lang="en-US" smtClean="0"/>
              <a:t>2/21/2018</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312146-33E6-4758-BCBA-22C1B1ED1DEF}" type="slidenum">
              <a:rPr lang="en-US" smtClean="0"/>
              <a:t>‹#›</a:t>
            </a:fld>
            <a:endParaRPr lang="en-US"/>
          </a:p>
        </p:txBody>
      </p:sp>
    </p:spTree>
    <p:extLst>
      <p:ext uri="{BB962C8B-B14F-4D97-AF65-F5344CB8AC3E}">
        <p14:creationId xmlns:p14="http://schemas.microsoft.com/office/powerpoint/2010/main" val="3688782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ccady@utah.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eq.utah.gov/ProgramsServices/programs/water/uic/UICForms.htm#ClassVFrm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714750"/>
            <a:ext cx="8686800" cy="1207770"/>
          </a:xfrm>
        </p:spPr>
        <p:txBody>
          <a:bodyPr>
            <a:noAutofit/>
          </a:bodyPr>
          <a:lstStyle/>
          <a:p>
            <a:pPr>
              <a:spcBef>
                <a:spcPts val="0"/>
              </a:spcBef>
            </a:pPr>
            <a:endParaRPr lang="en-US" sz="2000" dirty="0">
              <a:latin typeface="Candara" panose="020E0502030303020204" pitchFamily="34" charset="0"/>
            </a:endParaRPr>
          </a:p>
          <a:p>
            <a:pPr>
              <a:spcBef>
                <a:spcPts val="0"/>
              </a:spcBef>
            </a:pPr>
            <a:r>
              <a:rPr lang="en-US" sz="2400" dirty="0">
                <a:latin typeface="Candara" panose="020E0502030303020204" pitchFamily="34" charset="0"/>
              </a:rPr>
              <a:t>Prepared by Candace </a:t>
            </a:r>
            <a:r>
              <a:rPr lang="en-US" sz="2400" dirty="0" smtClean="0">
                <a:latin typeface="Candara" panose="020E0502030303020204" pitchFamily="34" charset="0"/>
              </a:rPr>
              <a:t>Cady, PG</a:t>
            </a:r>
            <a:endParaRPr lang="en-US" sz="2400" dirty="0">
              <a:latin typeface="Candara" panose="020E0502030303020204" pitchFamily="34" charset="0"/>
            </a:endParaRPr>
          </a:p>
          <a:p>
            <a:pPr>
              <a:spcBef>
                <a:spcPts val="0"/>
              </a:spcBef>
            </a:pPr>
            <a:r>
              <a:rPr lang="en-US" sz="2400" dirty="0">
                <a:solidFill>
                  <a:schemeClr val="accent1"/>
                </a:solidFill>
                <a:latin typeface="Candara" panose="020E0502030303020204" pitchFamily="34" charset="0"/>
              </a:rPr>
              <a:t>21 February 2018</a:t>
            </a:r>
            <a:endParaRPr lang="en-US" sz="1400" dirty="0">
              <a:solidFill>
                <a:schemeClr val="accent1"/>
              </a:solidFill>
              <a:latin typeface="Candara" panose="020E0502030303020204" pitchFamily="34" charset="0"/>
            </a:endParaRPr>
          </a:p>
          <a:p>
            <a:pPr>
              <a:spcBef>
                <a:spcPts val="0"/>
              </a:spcBef>
            </a:pPr>
            <a:endParaRPr lang="en-US" sz="2400" dirty="0">
              <a:solidFill>
                <a:schemeClr val="accent1"/>
              </a:solidFill>
              <a:latin typeface="Candara" panose="020E0502030303020204" pitchFamily="34" charset="0"/>
            </a:endParaRPr>
          </a:p>
        </p:txBody>
      </p:sp>
      <p:sp useBgFill="1">
        <p:nvSpPr>
          <p:cNvPr id="5" name="Rounded Rectangle 4"/>
          <p:cNvSpPr/>
          <p:nvPr/>
        </p:nvSpPr>
        <p:spPr>
          <a:xfrm>
            <a:off x="457200" y="457200"/>
            <a:ext cx="8229600" cy="3028950"/>
          </a:xfrm>
          <a:prstGeom prst="roundRect">
            <a:avLst/>
          </a:prstGeom>
          <a:ln w="25400">
            <a:solidFill>
              <a:schemeClr val="accent1"/>
            </a:solidFill>
          </a:ln>
          <a:effectLst>
            <a:innerShdw blurRad="317500">
              <a:schemeClr val="accent1"/>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spc="300" dirty="0">
                <a:solidFill>
                  <a:srgbClr val="4F81BD"/>
                </a:solidFill>
                <a:effectLst>
                  <a:outerShdw blurRad="38100" dist="38100" dir="2700000" algn="tl">
                    <a:srgbClr val="000000">
                      <a:alpha val="43137"/>
                    </a:srgbClr>
                  </a:outerShdw>
                </a:effectLst>
                <a:latin typeface="Candara" panose="020E0502030303020204" pitchFamily="34" charset="0"/>
              </a:rPr>
              <a:t>Underground Injection Control (UIC) Program:</a:t>
            </a:r>
          </a:p>
          <a:p>
            <a:pPr algn="ctr"/>
            <a:r>
              <a:rPr lang="en-US" sz="3200" spc="300" dirty="0">
                <a:solidFill>
                  <a:srgbClr val="4F81BD"/>
                </a:solidFill>
                <a:effectLst>
                  <a:outerShdw blurRad="38100" dist="38100" dir="2700000" algn="tl">
                    <a:srgbClr val="000000">
                      <a:alpha val="43137"/>
                    </a:srgbClr>
                  </a:outerShdw>
                </a:effectLst>
                <a:latin typeface="Candara" panose="020E0502030303020204" pitchFamily="34" charset="0"/>
              </a:rPr>
              <a:t>Permitting Aquifer Storage &amp; Recovery (ASR) and Aquifer Recharge (AR)Projects</a:t>
            </a:r>
            <a:endParaRPr lang="en-US" sz="1200" spc="300" dirty="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98F22D93-7344-4403-8A08-098C2DC64908}" type="slidenum">
              <a:rPr lang="en-US" smtClean="0"/>
              <a:t>1</a:t>
            </a:fld>
            <a:endParaRPr lang="en-US" dirty="0"/>
          </a:p>
        </p:txBody>
      </p:sp>
    </p:spTree>
    <p:extLst>
      <p:ext uri="{BB962C8B-B14F-4D97-AF65-F5344CB8AC3E}">
        <p14:creationId xmlns:p14="http://schemas.microsoft.com/office/powerpoint/2010/main" val="2938238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Permit Application Form</a:t>
            </a:r>
          </a:p>
        </p:txBody>
      </p:sp>
      <p:sp>
        <p:nvSpPr>
          <p:cNvPr id="3" name="Content Placeholder 2"/>
          <p:cNvSpPr>
            <a:spLocks noGrp="1"/>
          </p:cNvSpPr>
          <p:nvPr>
            <p:ph idx="1"/>
          </p:nvPr>
        </p:nvSpPr>
        <p:spPr>
          <a:xfrm>
            <a:off x="228600" y="1280160"/>
            <a:ext cx="8686800" cy="3634740"/>
          </a:xfrm>
        </p:spPr>
        <p:txBody>
          <a:bodyPr/>
          <a:lstStyle/>
          <a:p>
            <a:pPr marL="457200" indent="-457200">
              <a:spcBef>
                <a:spcPts val="0"/>
              </a:spcBef>
              <a:spcAft>
                <a:spcPts val="1200"/>
              </a:spcAft>
              <a:buFont typeface="+mj-lt"/>
              <a:buAutoNum type="arabicPeriod"/>
            </a:pPr>
            <a:r>
              <a:rPr lang="en-US" sz="2200" dirty="0"/>
              <a:t>Type of Permit Application – Initial, Permit Renewal, Permit Modification</a:t>
            </a:r>
          </a:p>
          <a:p>
            <a:pPr marL="457200" indent="-457200">
              <a:spcBef>
                <a:spcPts val="0"/>
              </a:spcBef>
              <a:spcAft>
                <a:spcPts val="1200"/>
              </a:spcAft>
              <a:buFont typeface="+mj-lt"/>
              <a:buAutoNum type="arabicPeriod"/>
            </a:pPr>
            <a:r>
              <a:rPr lang="en-US" sz="2200" dirty="0"/>
              <a:t>Type of Permit – Individual or Area </a:t>
            </a:r>
          </a:p>
          <a:p>
            <a:pPr marL="457200" indent="-457200">
              <a:spcBef>
                <a:spcPts val="0"/>
              </a:spcBef>
              <a:spcAft>
                <a:spcPts val="1200"/>
              </a:spcAft>
              <a:buFont typeface="+mj-lt"/>
              <a:buAutoNum type="arabicPeriod"/>
            </a:pPr>
            <a:r>
              <a:rPr lang="en-US" sz="2200" dirty="0"/>
              <a:t>Facility Operator</a:t>
            </a:r>
          </a:p>
          <a:p>
            <a:pPr marL="457200" indent="-457200">
              <a:spcBef>
                <a:spcPts val="0"/>
              </a:spcBef>
              <a:spcAft>
                <a:spcPts val="1200"/>
              </a:spcAft>
              <a:buFont typeface="+mj-lt"/>
              <a:buAutoNum type="arabicPeriod"/>
            </a:pPr>
            <a:r>
              <a:rPr lang="en-US" sz="2200" dirty="0"/>
              <a:t>Facility Owner</a:t>
            </a:r>
          </a:p>
          <a:p>
            <a:pPr marL="457200" indent="-457200">
              <a:spcBef>
                <a:spcPts val="0"/>
              </a:spcBef>
              <a:spcAft>
                <a:spcPts val="1200"/>
              </a:spcAft>
              <a:buFont typeface="+mj-lt"/>
              <a:buAutoNum type="arabicPeriod"/>
            </a:pPr>
            <a:r>
              <a:rPr lang="en-US" sz="2200" dirty="0"/>
              <a:t>Facility Status – Federal, State, Private, Public, Other</a:t>
            </a:r>
          </a:p>
          <a:p>
            <a:pPr marL="457200" indent="-457200">
              <a:spcBef>
                <a:spcPts val="0"/>
              </a:spcBef>
              <a:spcAft>
                <a:spcPts val="1200"/>
              </a:spcAft>
              <a:buFont typeface="+mj-lt"/>
              <a:buAutoNum type="arabicPeriod"/>
            </a:pPr>
            <a:r>
              <a:rPr lang="en-US" sz="2200" dirty="0"/>
              <a:t>List of persons authorized to act for the applicant during the processing of the permit application.</a:t>
            </a:r>
          </a:p>
        </p:txBody>
      </p:sp>
      <p:sp>
        <p:nvSpPr>
          <p:cNvPr id="4" name="Slide Number Placeholder 3"/>
          <p:cNvSpPr>
            <a:spLocks noGrp="1"/>
          </p:cNvSpPr>
          <p:nvPr>
            <p:ph type="sldNum" sz="quarter" idx="12"/>
          </p:nvPr>
        </p:nvSpPr>
        <p:spPr/>
        <p:txBody>
          <a:bodyPr/>
          <a:lstStyle/>
          <a:p>
            <a:fld id="{5C977D0D-7D9E-4D33-ACF0-B663D66AB901}" type="slidenum">
              <a:rPr lang="en-US" smtClean="0"/>
              <a:t>10</a:t>
            </a:fld>
            <a:endParaRPr lang="en-US" dirty="0"/>
          </a:p>
        </p:txBody>
      </p:sp>
    </p:spTree>
    <p:extLst>
      <p:ext uri="{BB962C8B-B14F-4D97-AF65-F5344CB8AC3E}">
        <p14:creationId xmlns:p14="http://schemas.microsoft.com/office/powerpoint/2010/main" val="999262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Permit Application Form (cont.)</a:t>
            </a:r>
          </a:p>
        </p:txBody>
      </p:sp>
      <p:sp>
        <p:nvSpPr>
          <p:cNvPr id="3" name="Content Placeholder 2"/>
          <p:cNvSpPr>
            <a:spLocks noGrp="1"/>
          </p:cNvSpPr>
          <p:nvPr>
            <p:ph idx="1"/>
          </p:nvPr>
        </p:nvSpPr>
        <p:spPr>
          <a:xfrm>
            <a:off x="228600" y="1280160"/>
            <a:ext cx="8686800" cy="3634740"/>
          </a:xfrm>
        </p:spPr>
        <p:txBody>
          <a:bodyPr/>
          <a:lstStyle/>
          <a:p>
            <a:pPr marL="457200" indent="-457200">
              <a:spcBef>
                <a:spcPts val="0"/>
              </a:spcBef>
              <a:spcAft>
                <a:spcPts val="1200"/>
              </a:spcAft>
              <a:buFont typeface="+mj-lt"/>
              <a:buAutoNum type="arabicPeriod" startAt="7"/>
            </a:pPr>
            <a:r>
              <a:rPr lang="en-US" sz="2200" dirty="0"/>
              <a:t>List of activities conducted at facility that require an environmental permit under federal, state, or local statutes, rules, or ordinances.</a:t>
            </a:r>
          </a:p>
          <a:p>
            <a:pPr marL="457200" indent="-457200">
              <a:spcBef>
                <a:spcPts val="0"/>
              </a:spcBef>
              <a:spcAft>
                <a:spcPts val="1200"/>
              </a:spcAft>
              <a:buFont typeface="+mj-lt"/>
              <a:buAutoNum type="arabicPeriod" startAt="7"/>
            </a:pPr>
            <a:r>
              <a:rPr lang="en-US" sz="2200" dirty="0"/>
              <a:t>List all environmental permits or construction approvals received or applied for relevant to this facility or this location under federal, state, or local statutes, rules or ordinances.</a:t>
            </a:r>
          </a:p>
          <a:p>
            <a:pPr marL="457200" indent="-457200">
              <a:spcBef>
                <a:spcPts val="0"/>
              </a:spcBef>
              <a:spcAft>
                <a:spcPts val="1200"/>
              </a:spcAft>
              <a:buFont typeface="+mj-lt"/>
              <a:buAutoNum type="arabicPeriod" startAt="9"/>
            </a:pPr>
            <a:r>
              <a:rPr lang="en-US" sz="2200" dirty="0"/>
              <a:t>Provide a brief description of the ASR or AR project.</a:t>
            </a:r>
          </a:p>
          <a:p>
            <a:pPr marL="457200" indent="-457200">
              <a:spcBef>
                <a:spcPts val="0"/>
              </a:spcBef>
              <a:spcAft>
                <a:spcPts val="1200"/>
              </a:spcAft>
              <a:buFont typeface="+mj-lt"/>
              <a:buAutoNum type="arabicPeriod" startAt="9"/>
            </a:pPr>
            <a:r>
              <a:rPr lang="en-US" sz="2200" dirty="0"/>
              <a:t>Location of proposed ASR or AR project</a:t>
            </a:r>
          </a:p>
          <a:p>
            <a:pPr marL="0" indent="0">
              <a:spcBef>
                <a:spcPts val="0"/>
              </a:spcBef>
              <a:spcAft>
                <a:spcPts val="1200"/>
              </a:spcAft>
              <a:buNone/>
            </a:pPr>
            <a:endParaRPr lang="en-US" sz="2200" dirty="0"/>
          </a:p>
          <a:p>
            <a:pPr marL="457200" indent="-457200">
              <a:spcBef>
                <a:spcPts val="0"/>
              </a:spcBef>
              <a:spcAft>
                <a:spcPts val="1200"/>
              </a:spcAft>
              <a:buFont typeface="+mj-lt"/>
              <a:buAutoNum type="arabicPeriod" startAt="7"/>
            </a:pPr>
            <a:endParaRPr lang="en-US" sz="2200" dirty="0"/>
          </a:p>
        </p:txBody>
      </p:sp>
      <p:sp>
        <p:nvSpPr>
          <p:cNvPr id="4" name="Slide Number Placeholder 3"/>
          <p:cNvSpPr>
            <a:spLocks noGrp="1"/>
          </p:cNvSpPr>
          <p:nvPr>
            <p:ph type="sldNum" sz="quarter" idx="12"/>
          </p:nvPr>
        </p:nvSpPr>
        <p:spPr/>
        <p:txBody>
          <a:bodyPr/>
          <a:lstStyle/>
          <a:p>
            <a:fld id="{5C977D0D-7D9E-4D33-ACF0-B663D66AB901}" type="slidenum">
              <a:rPr lang="en-US" smtClean="0"/>
              <a:t>11</a:t>
            </a:fld>
            <a:endParaRPr lang="en-US" dirty="0"/>
          </a:p>
        </p:txBody>
      </p:sp>
    </p:spTree>
    <p:extLst>
      <p:ext uri="{BB962C8B-B14F-4D97-AF65-F5344CB8AC3E}">
        <p14:creationId xmlns:p14="http://schemas.microsoft.com/office/powerpoint/2010/main" val="1995242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Permit Application Form (cont.)</a:t>
            </a:r>
          </a:p>
        </p:txBody>
      </p:sp>
      <p:sp>
        <p:nvSpPr>
          <p:cNvPr id="3" name="Content Placeholder 2"/>
          <p:cNvSpPr>
            <a:spLocks noGrp="1"/>
          </p:cNvSpPr>
          <p:nvPr>
            <p:ph idx="1"/>
          </p:nvPr>
        </p:nvSpPr>
        <p:spPr>
          <a:xfrm>
            <a:off x="228600" y="1280160"/>
            <a:ext cx="8686800" cy="3634740"/>
          </a:xfrm>
        </p:spPr>
        <p:txBody>
          <a:bodyPr/>
          <a:lstStyle/>
          <a:p>
            <a:pPr marL="457200" indent="-457200">
              <a:spcBef>
                <a:spcPts val="0"/>
              </a:spcBef>
              <a:spcAft>
                <a:spcPts val="1200"/>
              </a:spcAft>
              <a:buFont typeface="+mj-lt"/>
              <a:buAutoNum type="arabicPeriod" startAt="11"/>
            </a:pPr>
            <a:r>
              <a:rPr lang="en-US" sz="2200" dirty="0" smtClean="0"/>
              <a:t>Is </a:t>
            </a:r>
            <a:r>
              <a:rPr lang="en-US" sz="2200" dirty="0"/>
              <a:t>the proposed ASR or AR project located on Indian lands?</a:t>
            </a:r>
          </a:p>
          <a:p>
            <a:pPr marL="457200" indent="-457200">
              <a:spcBef>
                <a:spcPts val="0"/>
              </a:spcBef>
              <a:spcAft>
                <a:spcPts val="1200"/>
              </a:spcAft>
              <a:buFont typeface="+mj-lt"/>
              <a:buAutoNum type="arabicPeriod" startAt="11"/>
            </a:pPr>
            <a:r>
              <a:rPr lang="en-US" sz="2200" dirty="0" smtClean="0"/>
              <a:t>Certification</a:t>
            </a:r>
          </a:p>
          <a:p>
            <a:pPr marL="0" indent="0">
              <a:lnSpc>
                <a:spcPct val="114000"/>
              </a:lnSpc>
              <a:spcBef>
                <a:spcPts val="0"/>
              </a:spcBef>
              <a:spcAft>
                <a:spcPts val="1200"/>
              </a:spcAft>
              <a:buNone/>
            </a:pPr>
            <a:r>
              <a:rPr lang="en-US" dirty="0"/>
              <a:t>Note: </a:t>
            </a:r>
            <a:r>
              <a:rPr lang="en-US" dirty="0" smtClean="0"/>
              <a:t> All </a:t>
            </a:r>
            <a:r>
              <a:rPr lang="en-US" dirty="0"/>
              <a:t>applications for a Utah UIC permit, including any required Technical Report including technical information necessary for the adequate evaluation of any permit application, or any permit renewal applications and associated Technical Reports that are significantly different from the original permit application, must be prepared by or under the direction, and bear the seal, of a professional geologist or professional engineer.   (R317-7-6.9).</a:t>
            </a:r>
          </a:p>
        </p:txBody>
      </p:sp>
      <p:sp>
        <p:nvSpPr>
          <p:cNvPr id="4" name="Slide Number Placeholder 3"/>
          <p:cNvSpPr>
            <a:spLocks noGrp="1"/>
          </p:cNvSpPr>
          <p:nvPr>
            <p:ph type="sldNum" sz="quarter" idx="12"/>
          </p:nvPr>
        </p:nvSpPr>
        <p:spPr/>
        <p:txBody>
          <a:bodyPr/>
          <a:lstStyle/>
          <a:p>
            <a:fld id="{5C977D0D-7D9E-4D33-ACF0-B663D66AB901}" type="slidenum">
              <a:rPr lang="en-US" smtClean="0"/>
              <a:t>12</a:t>
            </a:fld>
            <a:endParaRPr lang="en-US" dirty="0"/>
          </a:p>
        </p:txBody>
      </p:sp>
    </p:spTree>
    <p:extLst>
      <p:ext uri="{BB962C8B-B14F-4D97-AF65-F5344CB8AC3E}">
        <p14:creationId xmlns:p14="http://schemas.microsoft.com/office/powerpoint/2010/main" val="511818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Technical Report Outline</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200"/>
              </a:spcAft>
              <a:buNone/>
            </a:pPr>
            <a:r>
              <a:rPr lang="en-US" sz="2200" dirty="0"/>
              <a:t>Part A – Determination of Area of Review (</a:t>
            </a:r>
            <a:r>
              <a:rPr lang="en-US" sz="2200" dirty="0" err="1"/>
              <a:t>AoR</a:t>
            </a:r>
            <a:r>
              <a:rPr lang="en-US" sz="2200" dirty="0"/>
              <a:t>)</a:t>
            </a:r>
          </a:p>
          <a:p>
            <a:pPr marL="0" indent="0">
              <a:spcBef>
                <a:spcPts val="0"/>
              </a:spcBef>
              <a:spcAft>
                <a:spcPts val="1200"/>
              </a:spcAft>
              <a:buNone/>
            </a:pPr>
            <a:r>
              <a:rPr lang="en-US" sz="2200" dirty="0"/>
              <a:t>Part B – Permit Application Maps</a:t>
            </a:r>
          </a:p>
          <a:p>
            <a:pPr marL="914400" indent="-457200">
              <a:spcBef>
                <a:spcPts val="0"/>
              </a:spcBef>
              <a:spcAft>
                <a:spcPts val="1200"/>
              </a:spcAft>
              <a:buAutoNum type="arabicPeriod"/>
            </a:pPr>
            <a:r>
              <a:rPr lang="en-US" dirty="0"/>
              <a:t>Map of Facility and Well (or Project Area)</a:t>
            </a:r>
          </a:p>
          <a:p>
            <a:pPr marL="914400" indent="-457200">
              <a:spcBef>
                <a:spcPts val="0"/>
              </a:spcBef>
              <a:spcAft>
                <a:spcPts val="1200"/>
              </a:spcAft>
              <a:buAutoNum type="arabicPeriod"/>
            </a:pPr>
            <a:r>
              <a:rPr lang="en-US" dirty="0"/>
              <a:t>Map of Area of Review (</a:t>
            </a:r>
            <a:r>
              <a:rPr lang="en-US" dirty="0" err="1"/>
              <a:t>AoR</a:t>
            </a:r>
            <a:r>
              <a:rPr lang="en-US" dirty="0"/>
              <a:t>)</a:t>
            </a:r>
          </a:p>
          <a:p>
            <a:pPr marL="914400" indent="-457200">
              <a:spcBef>
                <a:spcPts val="0"/>
              </a:spcBef>
              <a:spcAft>
                <a:spcPts val="1200"/>
              </a:spcAft>
              <a:buAutoNum type="arabicPeriod"/>
            </a:pPr>
            <a:r>
              <a:rPr lang="en-US" dirty="0"/>
              <a:t>Maps and Cross Sections of USDWs</a:t>
            </a:r>
          </a:p>
          <a:p>
            <a:pPr marL="914400" indent="-457200">
              <a:spcBef>
                <a:spcPts val="0"/>
              </a:spcBef>
              <a:spcAft>
                <a:spcPts val="1200"/>
              </a:spcAft>
              <a:buAutoNum type="arabicPeriod"/>
            </a:pPr>
            <a:r>
              <a:rPr lang="en-US" dirty="0"/>
              <a:t>Maps and Cross Sections of Local Geologic Structure and Lithology</a:t>
            </a:r>
          </a:p>
          <a:p>
            <a:pPr marL="914400" indent="-457200">
              <a:spcBef>
                <a:spcPts val="0"/>
              </a:spcBef>
              <a:spcAft>
                <a:spcPts val="1200"/>
              </a:spcAft>
              <a:buAutoNum type="arabicPeriod"/>
            </a:pPr>
            <a:r>
              <a:rPr lang="en-US" dirty="0"/>
              <a:t>Maps and Cross Sections of Regional Geologic and Hydrologic Setting</a:t>
            </a:r>
          </a:p>
        </p:txBody>
      </p:sp>
      <p:sp>
        <p:nvSpPr>
          <p:cNvPr id="4" name="Slide Number Placeholder 3"/>
          <p:cNvSpPr>
            <a:spLocks noGrp="1"/>
          </p:cNvSpPr>
          <p:nvPr>
            <p:ph type="sldNum" sz="quarter" idx="12"/>
          </p:nvPr>
        </p:nvSpPr>
        <p:spPr/>
        <p:txBody>
          <a:bodyPr/>
          <a:lstStyle/>
          <a:p>
            <a:fld id="{5C977D0D-7D9E-4D33-ACF0-B663D66AB901}" type="slidenum">
              <a:rPr lang="en-US" smtClean="0"/>
              <a:t>13</a:t>
            </a:fld>
            <a:endParaRPr lang="en-US" dirty="0"/>
          </a:p>
        </p:txBody>
      </p:sp>
    </p:spTree>
    <p:extLst>
      <p:ext uri="{BB962C8B-B14F-4D97-AF65-F5344CB8AC3E}">
        <p14:creationId xmlns:p14="http://schemas.microsoft.com/office/powerpoint/2010/main" val="558453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Technical Report Outline (cont.)</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200"/>
              </a:spcAft>
              <a:buNone/>
            </a:pPr>
            <a:r>
              <a:rPr lang="en-US" sz="2200" dirty="0"/>
              <a:t>Part C – Tabulation of Artificial Penetration Data</a:t>
            </a:r>
          </a:p>
          <a:p>
            <a:pPr marL="0" indent="0">
              <a:spcBef>
                <a:spcPts val="0"/>
              </a:spcBef>
              <a:spcAft>
                <a:spcPts val="1200"/>
              </a:spcAft>
              <a:buNone/>
            </a:pPr>
            <a:r>
              <a:rPr lang="en-US" sz="2200" dirty="0"/>
              <a:t>Part D – Corrective Action Plan</a:t>
            </a:r>
          </a:p>
          <a:p>
            <a:pPr marL="0" indent="0">
              <a:spcBef>
                <a:spcPts val="0"/>
              </a:spcBef>
              <a:spcAft>
                <a:spcPts val="1200"/>
              </a:spcAft>
              <a:buNone/>
            </a:pPr>
            <a:r>
              <a:rPr lang="en-US" sz="2200" dirty="0"/>
              <a:t>Part E – Formation Testing Program</a:t>
            </a:r>
          </a:p>
          <a:p>
            <a:pPr marL="0" indent="0">
              <a:spcBef>
                <a:spcPts val="0"/>
              </a:spcBef>
              <a:spcAft>
                <a:spcPts val="1200"/>
              </a:spcAft>
              <a:buNone/>
            </a:pPr>
            <a:r>
              <a:rPr lang="en-US" sz="2200" dirty="0"/>
              <a:t>Part F – Well Stimulation Program</a:t>
            </a:r>
          </a:p>
          <a:p>
            <a:pPr marL="0" indent="0">
              <a:spcBef>
                <a:spcPts val="0"/>
              </a:spcBef>
              <a:spcAft>
                <a:spcPts val="1200"/>
              </a:spcAft>
              <a:buNone/>
            </a:pPr>
            <a:r>
              <a:rPr lang="en-US" sz="2200" dirty="0"/>
              <a:t>Part G – Injection Well Construction Plan</a:t>
            </a:r>
          </a:p>
          <a:p>
            <a:pPr marL="0" indent="0">
              <a:spcBef>
                <a:spcPts val="0"/>
              </a:spcBef>
              <a:spcAft>
                <a:spcPts val="1200"/>
              </a:spcAft>
              <a:buNone/>
            </a:pPr>
            <a:r>
              <a:rPr lang="en-US" sz="2200" dirty="0"/>
              <a:t>Part H – Injection Well Construction Details</a:t>
            </a:r>
          </a:p>
          <a:p>
            <a:pPr marL="0" indent="0">
              <a:spcBef>
                <a:spcPts val="0"/>
              </a:spcBef>
              <a:spcAft>
                <a:spcPts val="1200"/>
              </a:spcAft>
              <a:buNone/>
            </a:pPr>
            <a:r>
              <a:rPr lang="en-US" sz="2200" dirty="0"/>
              <a:t>Part I – Injection Well Operation Plan and Procedures</a:t>
            </a:r>
          </a:p>
        </p:txBody>
      </p:sp>
      <p:sp>
        <p:nvSpPr>
          <p:cNvPr id="4" name="Slide Number Placeholder 3"/>
          <p:cNvSpPr>
            <a:spLocks noGrp="1"/>
          </p:cNvSpPr>
          <p:nvPr>
            <p:ph type="sldNum" sz="quarter" idx="12"/>
          </p:nvPr>
        </p:nvSpPr>
        <p:spPr/>
        <p:txBody>
          <a:bodyPr/>
          <a:lstStyle/>
          <a:p>
            <a:fld id="{5C977D0D-7D9E-4D33-ACF0-B663D66AB901}" type="slidenum">
              <a:rPr lang="en-US" smtClean="0"/>
              <a:t>14</a:t>
            </a:fld>
            <a:endParaRPr lang="en-US" dirty="0"/>
          </a:p>
        </p:txBody>
      </p:sp>
    </p:spTree>
    <p:extLst>
      <p:ext uri="{BB962C8B-B14F-4D97-AF65-F5344CB8AC3E}">
        <p14:creationId xmlns:p14="http://schemas.microsoft.com/office/powerpoint/2010/main" val="1342546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Technical Report Outline (cont.)</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200"/>
              </a:spcAft>
              <a:buNone/>
            </a:pPr>
            <a:r>
              <a:rPr lang="en-US" sz="2200" dirty="0"/>
              <a:t>Part J – Monitoring, Recording, and Reporting Plan</a:t>
            </a:r>
          </a:p>
          <a:p>
            <a:pPr marL="0" indent="0">
              <a:spcBef>
                <a:spcPts val="0"/>
              </a:spcBef>
              <a:spcAft>
                <a:spcPts val="1200"/>
              </a:spcAft>
              <a:buNone/>
            </a:pPr>
            <a:r>
              <a:rPr lang="en-US" sz="2200" dirty="0"/>
              <a:t>Part K – Contingency Plan</a:t>
            </a:r>
          </a:p>
          <a:p>
            <a:pPr marL="0" indent="0">
              <a:spcBef>
                <a:spcPts val="0"/>
              </a:spcBef>
              <a:spcAft>
                <a:spcPts val="1200"/>
              </a:spcAft>
              <a:buNone/>
            </a:pPr>
            <a:r>
              <a:rPr lang="en-US" sz="2200" dirty="0"/>
              <a:t>Part L – Plugging and Abandonment Plan</a:t>
            </a:r>
          </a:p>
          <a:p>
            <a:pPr marL="0" indent="0">
              <a:spcBef>
                <a:spcPts val="0"/>
              </a:spcBef>
              <a:spcAft>
                <a:spcPts val="1200"/>
              </a:spcAft>
              <a:buNone/>
            </a:pPr>
            <a:r>
              <a:rPr lang="en-US" sz="2200" dirty="0"/>
              <a:t>Part M – Financial Responsibility</a:t>
            </a:r>
          </a:p>
          <a:p>
            <a:pPr marL="0" indent="0">
              <a:spcBef>
                <a:spcPts val="0"/>
              </a:spcBef>
              <a:spcAft>
                <a:spcPts val="1200"/>
              </a:spcAft>
              <a:buNone/>
            </a:pPr>
            <a:r>
              <a:rPr lang="en-US" sz="2200" dirty="0"/>
              <a:t>Part N – Other Information</a:t>
            </a:r>
          </a:p>
          <a:p>
            <a:pPr marL="914400" indent="-457200">
              <a:spcBef>
                <a:spcPts val="0"/>
              </a:spcBef>
              <a:spcAft>
                <a:spcPts val="1200"/>
              </a:spcAft>
              <a:buFont typeface="Arial" panose="020B0604020202020204" pitchFamily="34" charset="0"/>
              <a:buAutoNum type="arabicPeriod"/>
            </a:pPr>
            <a:r>
              <a:rPr lang="en-US" dirty="0"/>
              <a:t>Hydrogeologic Assessment Report / Plan</a:t>
            </a:r>
          </a:p>
          <a:p>
            <a:pPr marL="914400" indent="-457200">
              <a:spcBef>
                <a:spcPts val="0"/>
              </a:spcBef>
              <a:spcAft>
                <a:spcPts val="1200"/>
              </a:spcAft>
              <a:buFont typeface="Arial" panose="020B0604020202020204" pitchFamily="34" charset="0"/>
              <a:buAutoNum type="arabicPeriod"/>
            </a:pPr>
            <a:r>
              <a:rPr lang="en-US" dirty="0"/>
              <a:t>Geochemical Assessment Report / Plan</a:t>
            </a:r>
          </a:p>
        </p:txBody>
      </p:sp>
      <p:sp>
        <p:nvSpPr>
          <p:cNvPr id="4" name="Slide Number Placeholder 3"/>
          <p:cNvSpPr>
            <a:spLocks noGrp="1"/>
          </p:cNvSpPr>
          <p:nvPr>
            <p:ph type="sldNum" sz="quarter" idx="12"/>
          </p:nvPr>
        </p:nvSpPr>
        <p:spPr/>
        <p:txBody>
          <a:bodyPr/>
          <a:lstStyle/>
          <a:p>
            <a:fld id="{5C977D0D-7D9E-4D33-ACF0-B663D66AB901}" type="slidenum">
              <a:rPr lang="en-US" smtClean="0"/>
              <a:t>15</a:t>
            </a:fld>
            <a:endParaRPr lang="en-US" dirty="0"/>
          </a:p>
        </p:txBody>
      </p:sp>
    </p:spTree>
    <p:extLst>
      <p:ext uri="{BB962C8B-B14F-4D97-AF65-F5344CB8AC3E}">
        <p14:creationId xmlns:p14="http://schemas.microsoft.com/office/powerpoint/2010/main" val="17036567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Class V ASR Permit</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200"/>
              </a:spcAft>
              <a:buNone/>
            </a:pPr>
            <a:r>
              <a:rPr lang="en-US" sz="2200" dirty="0"/>
              <a:t>Part I – Authorization to Construct or Inject</a:t>
            </a:r>
          </a:p>
          <a:p>
            <a:pPr marL="0" indent="0">
              <a:spcBef>
                <a:spcPts val="0"/>
              </a:spcBef>
              <a:spcAft>
                <a:spcPts val="1200"/>
              </a:spcAft>
              <a:buNone/>
            </a:pPr>
            <a:r>
              <a:rPr lang="en-US" sz="2200" dirty="0"/>
              <a:t>Part II – General Permit Conditions</a:t>
            </a:r>
          </a:p>
          <a:p>
            <a:pPr marL="0" indent="0">
              <a:spcBef>
                <a:spcPts val="0"/>
              </a:spcBef>
              <a:spcAft>
                <a:spcPts val="1200"/>
              </a:spcAft>
              <a:buNone/>
            </a:pPr>
            <a:r>
              <a:rPr lang="en-US" sz="2200" dirty="0"/>
              <a:t>Part III – Specific Permit Conditions</a:t>
            </a:r>
          </a:p>
          <a:p>
            <a:pPr marL="914400" indent="-457200">
              <a:spcBef>
                <a:spcPts val="0"/>
              </a:spcBef>
              <a:spcAft>
                <a:spcPts val="1200"/>
              </a:spcAft>
              <a:buFont typeface="+mj-lt"/>
              <a:buAutoNum type="alphaUcPeriod"/>
            </a:pPr>
            <a:r>
              <a:rPr lang="en-US" dirty="0"/>
              <a:t>Duration of Permit</a:t>
            </a:r>
          </a:p>
          <a:p>
            <a:pPr marL="914400" indent="-457200">
              <a:spcBef>
                <a:spcPts val="0"/>
              </a:spcBef>
              <a:spcAft>
                <a:spcPts val="1200"/>
              </a:spcAft>
              <a:buFont typeface="+mj-lt"/>
              <a:buAutoNum type="alphaUcPeriod"/>
            </a:pPr>
            <a:r>
              <a:rPr lang="en-US" dirty="0"/>
              <a:t>Compliance Schedule</a:t>
            </a:r>
          </a:p>
          <a:p>
            <a:pPr marL="914400" indent="-457200">
              <a:spcBef>
                <a:spcPts val="0"/>
              </a:spcBef>
              <a:spcAft>
                <a:spcPts val="1200"/>
              </a:spcAft>
              <a:buFont typeface="+mj-lt"/>
              <a:buAutoNum type="alphaUcPeriod"/>
            </a:pPr>
            <a:r>
              <a:rPr lang="en-US" dirty="0"/>
              <a:t>Construction Requirements</a:t>
            </a:r>
          </a:p>
          <a:p>
            <a:pPr marL="914400" indent="-457200">
              <a:spcBef>
                <a:spcPts val="0"/>
              </a:spcBef>
              <a:spcAft>
                <a:spcPts val="1200"/>
              </a:spcAft>
              <a:buFont typeface="+mj-lt"/>
              <a:buAutoNum type="alphaUcPeriod"/>
            </a:pPr>
            <a:r>
              <a:rPr lang="en-US" dirty="0"/>
              <a:t>Requirements Prior to Injection</a:t>
            </a:r>
          </a:p>
        </p:txBody>
      </p:sp>
      <p:sp>
        <p:nvSpPr>
          <p:cNvPr id="4" name="Slide Number Placeholder 3"/>
          <p:cNvSpPr>
            <a:spLocks noGrp="1"/>
          </p:cNvSpPr>
          <p:nvPr>
            <p:ph type="sldNum" sz="quarter" idx="12"/>
          </p:nvPr>
        </p:nvSpPr>
        <p:spPr/>
        <p:txBody>
          <a:bodyPr/>
          <a:lstStyle/>
          <a:p>
            <a:fld id="{5C977D0D-7D9E-4D33-ACF0-B663D66AB901}" type="slidenum">
              <a:rPr lang="en-US" smtClean="0"/>
              <a:t>16</a:t>
            </a:fld>
            <a:endParaRPr lang="en-US" dirty="0"/>
          </a:p>
        </p:txBody>
      </p:sp>
    </p:spTree>
    <p:extLst>
      <p:ext uri="{BB962C8B-B14F-4D97-AF65-F5344CB8AC3E}">
        <p14:creationId xmlns:p14="http://schemas.microsoft.com/office/powerpoint/2010/main" val="7474557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Class V ASR Permit (cont.)</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200"/>
              </a:spcAft>
              <a:buNone/>
            </a:pPr>
            <a:r>
              <a:rPr lang="en-US" sz="2200" dirty="0"/>
              <a:t>Part III – Specific Permit Conditions (cont.)</a:t>
            </a:r>
          </a:p>
          <a:p>
            <a:pPr marL="914400" indent="-457200">
              <a:spcBef>
                <a:spcPts val="0"/>
              </a:spcBef>
              <a:spcAft>
                <a:spcPts val="1200"/>
              </a:spcAft>
              <a:buFont typeface="+mj-lt"/>
              <a:buAutoNum type="alphaUcPeriod" startAt="5"/>
            </a:pPr>
            <a:r>
              <a:rPr lang="en-US" dirty="0"/>
              <a:t>Operating Requirements</a:t>
            </a:r>
          </a:p>
          <a:p>
            <a:pPr marL="914400" indent="-457200">
              <a:spcBef>
                <a:spcPts val="0"/>
              </a:spcBef>
              <a:spcAft>
                <a:spcPts val="1200"/>
              </a:spcAft>
              <a:buFont typeface="+mj-lt"/>
              <a:buAutoNum type="alphaUcPeriod" startAt="5"/>
            </a:pPr>
            <a:r>
              <a:rPr lang="en-US" dirty="0"/>
              <a:t>Monitoring and Recording Requirements</a:t>
            </a:r>
          </a:p>
          <a:p>
            <a:pPr marL="914400" indent="-457200">
              <a:spcBef>
                <a:spcPts val="0"/>
              </a:spcBef>
              <a:spcAft>
                <a:spcPts val="1200"/>
              </a:spcAft>
              <a:buFont typeface="+mj-lt"/>
              <a:buAutoNum type="alphaUcPeriod" startAt="5"/>
            </a:pPr>
            <a:r>
              <a:rPr lang="en-US" dirty="0"/>
              <a:t>Reporting Requirements</a:t>
            </a:r>
          </a:p>
          <a:p>
            <a:pPr marL="914400" indent="-457200">
              <a:spcBef>
                <a:spcPts val="0"/>
              </a:spcBef>
              <a:spcAft>
                <a:spcPts val="1200"/>
              </a:spcAft>
              <a:buFont typeface="+mj-lt"/>
              <a:buAutoNum type="alphaUcPeriod" startAt="5"/>
            </a:pPr>
            <a:r>
              <a:rPr lang="en-US" dirty="0"/>
              <a:t>Plugging and Abandonment Requirements</a:t>
            </a:r>
          </a:p>
          <a:p>
            <a:pPr marL="914400" indent="-457200">
              <a:spcBef>
                <a:spcPts val="0"/>
              </a:spcBef>
              <a:spcAft>
                <a:spcPts val="1200"/>
              </a:spcAft>
              <a:buFont typeface="+mj-lt"/>
              <a:buAutoNum type="alphaUcPeriod" startAt="5"/>
            </a:pPr>
            <a:r>
              <a:rPr lang="en-US" dirty="0"/>
              <a:t>Financial </a:t>
            </a:r>
            <a:r>
              <a:rPr lang="en-US" dirty="0" smtClean="0"/>
              <a:t>Responsibility</a:t>
            </a:r>
            <a:endParaRPr lang="en-US" dirty="0"/>
          </a:p>
        </p:txBody>
      </p:sp>
      <p:sp>
        <p:nvSpPr>
          <p:cNvPr id="4" name="Slide Number Placeholder 3"/>
          <p:cNvSpPr>
            <a:spLocks noGrp="1"/>
          </p:cNvSpPr>
          <p:nvPr>
            <p:ph type="sldNum" sz="quarter" idx="12"/>
          </p:nvPr>
        </p:nvSpPr>
        <p:spPr/>
        <p:txBody>
          <a:bodyPr/>
          <a:lstStyle/>
          <a:p>
            <a:fld id="{5C977D0D-7D9E-4D33-ACF0-B663D66AB901}" type="slidenum">
              <a:rPr lang="en-US" smtClean="0"/>
              <a:t>17</a:t>
            </a:fld>
            <a:endParaRPr lang="en-US" dirty="0"/>
          </a:p>
        </p:txBody>
      </p:sp>
    </p:spTree>
    <p:extLst>
      <p:ext uri="{BB962C8B-B14F-4D97-AF65-F5344CB8AC3E}">
        <p14:creationId xmlns:p14="http://schemas.microsoft.com/office/powerpoint/2010/main" val="1625295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Class V ASR Permit (cont.)</a:t>
            </a:r>
          </a:p>
        </p:txBody>
      </p:sp>
      <p:sp>
        <p:nvSpPr>
          <p:cNvPr id="3" name="Content Placeholder 2"/>
          <p:cNvSpPr>
            <a:spLocks noGrp="1"/>
          </p:cNvSpPr>
          <p:nvPr>
            <p:ph idx="1"/>
          </p:nvPr>
        </p:nvSpPr>
        <p:spPr>
          <a:xfrm>
            <a:off x="228600" y="1280160"/>
            <a:ext cx="8686800" cy="3634740"/>
          </a:xfrm>
        </p:spPr>
        <p:txBody>
          <a:bodyPr/>
          <a:lstStyle/>
          <a:p>
            <a:pPr marL="457200" indent="0">
              <a:spcBef>
                <a:spcPts val="0"/>
              </a:spcBef>
              <a:spcAft>
                <a:spcPts val="1200"/>
              </a:spcAft>
              <a:buNone/>
            </a:pPr>
            <a:r>
              <a:rPr lang="en-US" sz="2200" dirty="0"/>
              <a:t>Attachment A – General Location Map</a:t>
            </a:r>
          </a:p>
          <a:p>
            <a:pPr marL="457200" indent="0">
              <a:spcBef>
                <a:spcPts val="0"/>
              </a:spcBef>
              <a:spcAft>
                <a:spcPts val="1200"/>
              </a:spcAft>
              <a:buNone/>
            </a:pPr>
            <a:r>
              <a:rPr lang="en-US" sz="2200" dirty="0"/>
              <a:t>Attachment B – Map of the UIC Area of Review</a:t>
            </a:r>
          </a:p>
          <a:p>
            <a:pPr marL="457200" indent="0">
              <a:spcBef>
                <a:spcPts val="0"/>
              </a:spcBef>
              <a:spcAft>
                <a:spcPts val="1200"/>
              </a:spcAft>
              <a:buNone/>
            </a:pPr>
            <a:r>
              <a:rPr lang="en-US" sz="2200" dirty="0"/>
              <a:t>Attachment C – Corrective Action Plan for Artificial Penetrations into Injection Zone within Area of Review</a:t>
            </a:r>
          </a:p>
          <a:p>
            <a:pPr marL="457200" indent="0">
              <a:spcBef>
                <a:spcPts val="0"/>
              </a:spcBef>
              <a:spcAft>
                <a:spcPts val="1200"/>
              </a:spcAft>
              <a:buNone/>
            </a:pPr>
            <a:r>
              <a:rPr lang="en-US" sz="2200" dirty="0"/>
              <a:t>Attachment D – Injection Well Details</a:t>
            </a:r>
          </a:p>
          <a:p>
            <a:pPr marL="457200" indent="0">
              <a:spcBef>
                <a:spcPts val="0"/>
              </a:spcBef>
              <a:spcAft>
                <a:spcPts val="1200"/>
              </a:spcAft>
              <a:buNone/>
            </a:pPr>
            <a:r>
              <a:rPr lang="en-US" sz="2200" dirty="0"/>
              <a:t>Attachment E – Injection Well Operating Plan and Procedures</a:t>
            </a:r>
          </a:p>
          <a:p>
            <a:pPr marL="457200" indent="0">
              <a:spcBef>
                <a:spcPts val="0"/>
              </a:spcBef>
              <a:spcAft>
                <a:spcPts val="1200"/>
              </a:spcAft>
              <a:buNone/>
            </a:pPr>
            <a:r>
              <a:rPr lang="en-US" sz="2200" dirty="0"/>
              <a:t>Attachment F – Monitoring, Recording, and Reporting Plan</a:t>
            </a:r>
          </a:p>
          <a:p>
            <a:pPr marL="457200" indent="0">
              <a:spcBef>
                <a:spcPts val="0"/>
              </a:spcBef>
              <a:spcAft>
                <a:spcPts val="1200"/>
              </a:spcAft>
              <a:buNone/>
            </a:pPr>
            <a:r>
              <a:rPr lang="en-US" sz="2200" dirty="0"/>
              <a:t>Attachment G – Monitoring Parameters </a:t>
            </a:r>
            <a:r>
              <a:rPr lang="en-US" sz="2200"/>
              <a:t>and Schedule</a:t>
            </a:r>
            <a:endParaRPr lang="en-US" sz="2200" dirty="0"/>
          </a:p>
          <a:p>
            <a:pPr marL="457200" indent="0">
              <a:spcBef>
                <a:spcPts val="0"/>
              </a:spcBef>
              <a:spcAft>
                <a:spcPts val="1200"/>
              </a:spcAft>
              <a:buNone/>
            </a:pPr>
            <a:endParaRPr lang="en-US" sz="2200" dirty="0"/>
          </a:p>
          <a:p>
            <a:pPr marL="457200" indent="0">
              <a:spcBef>
                <a:spcPts val="0"/>
              </a:spcBef>
              <a:spcAft>
                <a:spcPts val="1200"/>
              </a:spcAft>
              <a:buNone/>
            </a:pPr>
            <a:endParaRPr lang="en-US" sz="2200" dirty="0"/>
          </a:p>
          <a:p>
            <a:pPr marL="0" indent="0">
              <a:spcBef>
                <a:spcPts val="0"/>
              </a:spcBef>
              <a:spcAft>
                <a:spcPts val="1200"/>
              </a:spcAft>
              <a:buNone/>
            </a:pPr>
            <a:endParaRPr lang="en-US" dirty="0"/>
          </a:p>
        </p:txBody>
      </p:sp>
      <p:sp>
        <p:nvSpPr>
          <p:cNvPr id="4" name="Slide Number Placeholder 3"/>
          <p:cNvSpPr>
            <a:spLocks noGrp="1"/>
          </p:cNvSpPr>
          <p:nvPr>
            <p:ph type="sldNum" sz="quarter" idx="12"/>
          </p:nvPr>
        </p:nvSpPr>
        <p:spPr/>
        <p:txBody>
          <a:bodyPr/>
          <a:lstStyle/>
          <a:p>
            <a:fld id="{5C977D0D-7D9E-4D33-ACF0-B663D66AB901}" type="slidenum">
              <a:rPr lang="en-US" smtClean="0"/>
              <a:t>18</a:t>
            </a:fld>
            <a:endParaRPr lang="en-US" dirty="0"/>
          </a:p>
        </p:txBody>
      </p:sp>
    </p:spTree>
    <p:extLst>
      <p:ext uri="{BB962C8B-B14F-4D97-AF65-F5344CB8AC3E}">
        <p14:creationId xmlns:p14="http://schemas.microsoft.com/office/powerpoint/2010/main" val="1913351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200150"/>
          </a:xfrm>
        </p:spPr>
        <p:txBody>
          <a:bodyPr>
            <a:noAutofit/>
          </a:bodyPr>
          <a:lstStyle/>
          <a:p>
            <a:r>
              <a:rPr lang="en-US" sz="3200" dirty="0" smtClean="0"/>
              <a:t>Table of Monitoring Parameters &amp; Monitoring Schedule</a:t>
            </a:r>
            <a:endParaRPr lang="en-US" sz="3200" dirty="0"/>
          </a:p>
        </p:txBody>
      </p:sp>
      <p:sp>
        <p:nvSpPr>
          <p:cNvPr id="3" name="Content Placeholder 2"/>
          <p:cNvSpPr>
            <a:spLocks noGrp="1"/>
          </p:cNvSpPr>
          <p:nvPr>
            <p:ph idx="1"/>
          </p:nvPr>
        </p:nvSpPr>
        <p:spPr>
          <a:xfrm>
            <a:off x="228600" y="1504950"/>
            <a:ext cx="8686800" cy="3409950"/>
          </a:xfrm>
        </p:spPr>
        <p:txBody>
          <a:bodyPr/>
          <a:lstStyle/>
          <a:p>
            <a:pPr marL="457200" indent="0">
              <a:spcBef>
                <a:spcPts val="0"/>
              </a:spcBef>
              <a:spcAft>
                <a:spcPts val="1200"/>
              </a:spcAft>
              <a:buNone/>
            </a:pPr>
            <a:endParaRPr lang="en-US" sz="2200" dirty="0"/>
          </a:p>
          <a:p>
            <a:pPr marL="457200" indent="0">
              <a:spcBef>
                <a:spcPts val="0"/>
              </a:spcBef>
              <a:spcAft>
                <a:spcPts val="1200"/>
              </a:spcAft>
              <a:buNone/>
            </a:pPr>
            <a:endParaRPr lang="en-US" sz="2200" dirty="0"/>
          </a:p>
          <a:p>
            <a:pPr marL="0" indent="0">
              <a:spcBef>
                <a:spcPts val="0"/>
              </a:spcBef>
              <a:spcAft>
                <a:spcPts val="1200"/>
              </a:spcAft>
              <a:buNone/>
            </a:pPr>
            <a:endParaRPr lang="en-US" dirty="0"/>
          </a:p>
        </p:txBody>
      </p:sp>
      <p:sp>
        <p:nvSpPr>
          <p:cNvPr id="4" name="Slide Number Placeholder 3"/>
          <p:cNvSpPr>
            <a:spLocks noGrp="1"/>
          </p:cNvSpPr>
          <p:nvPr>
            <p:ph type="sldNum" sz="quarter" idx="12"/>
          </p:nvPr>
        </p:nvSpPr>
        <p:spPr/>
        <p:txBody>
          <a:bodyPr/>
          <a:lstStyle/>
          <a:p>
            <a:fld id="{5C977D0D-7D9E-4D33-ACF0-B663D66AB901}" type="slidenum">
              <a:rPr lang="en-US" smtClean="0"/>
              <a:t>19</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04950"/>
            <a:ext cx="8595360" cy="26408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7631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Outline of Presentation</a:t>
            </a:r>
          </a:p>
        </p:txBody>
      </p:sp>
      <p:sp>
        <p:nvSpPr>
          <p:cNvPr id="3" name="Content Placeholder 2"/>
          <p:cNvSpPr>
            <a:spLocks noGrp="1"/>
          </p:cNvSpPr>
          <p:nvPr>
            <p:ph idx="1"/>
          </p:nvPr>
        </p:nvSpPr>
        <p:spPr/>
        <p:txBody>
          <a:bodyPr/>
          <a:lstStyle/>
          <a:p>
            <a:pPr>
              <a:spcBef>
                <a:spcPts val="0"/>
              </a:spcBef>
              <a:spcAft>
                <a:spcPts val="1800"/>
              </a:spcAft>
              <a:buFont typeface="+mj-lt"/>
              <a:buAutoNum type="arabicPeriod"/>
            </a:pPr>
            <a:r>
              <a:rPr lang="en-US" sz="2400" dirty="0"/>
              <a:t>Brief Overview of the Underground Injection Control (UIC) Program</a:t>
            </a:r>
          </a:p>
          <a:p>
            <a:pPr>
              <a:spcBef>
                <a:spcPts val="0"/>
              </a:spcBef>
              <a:spcAft>
                <a:spcPts val="1800"/>
              </a:spcAft>
              <a:buFont typeface="+mj-lt"/>
              <a:buAutoNum type="arabicPeriod"/>
            </a:pPr>
            <a:r>
              <a:rPr lang="en-US" sz="2400" dirty="0"/>
              <a:t>What Role does the UIC Program Play in ASR Projects?</a:t>
            </a:r>
          </a:p>
          <a:p>
            <a:pPr>
              <a:spcBef>
                <a:spcPts val="0"/>
              </a:spcBef>
              <a:spcAft>
                <a:spcPts val="1800"/>
              </a:spcAft>
              <a:buFont typeface="+mj-lt"/>
              <a:buAutoNum type="arabicPeriod"/>
            </a:pPr>
            <a:r>
              <a:rPr lang="en-US" sz="2400" dirty="0"/>
              <a:t>Overview of UIC Class V ASR Permit </a:t>
            </a:r>
            <a:r>
              <a:rPr lang="en-US" sz="2400" dirty="0" smtClean="0"/>
              <a:t>Application</a:t>
            </a:r>
          </a:p>
          <a:p>
            <a:pPr>
              <a:spcBef>
                <a:spcPts val="0"/>
              </a:spcBef>
              <a:spcAft>
                <a:spcPts val="1800"/>
              </a:spcAft>
              <a:buFont typeface="+mj-lt"/>
              <a:buAutoNum type="arabicPeriod"/>
            </a:pPr>
            <a:r>
              <a:rPr lang="en-US" sz="2400" dirty="0" smtClean="0"/>
              <a:t>Overview of the UIC Class ASR Permit</a:t>
            </a:r>
            <a:endParaRPr lang="en-US" sz="2400" dirty="0"/>
          </a:p>
        </p:txBody>
      </p:sp>
      <p:sp>
        <p:nvSpPr>
          <p:cNvPr id="4" name="Slide Number Placeholder 3"/>
          <p:cNvSpPr>
            <a:spLocks noGrp="1"/>
          </p:cNvSpPr>
          <p:nvPr>
            <p:ph type="sldNum" sz="quarter" idx="12"/>
          </p:nvPr>
        </p:nvSpPr>
        <p:spPr/>
        <p:txBody>
          <a:bodyPr/>
          <a:lstStyle/>
          <a:p>
            <a:fld id="{5C977D0D-7D9E-4D33-ACF0-B663D66AB901}" type="slidenum">
              <a:rPr lang="en-US" smtClean="0"/>
              <a:t>2</a:t>
            </a:fld>
            <a:endParaRPr lang="en-US" dirty="0"/>
          </a:p>
        </p:txBody>
      </p:sp>
    </p:spTree>
    <p:extLst>
      <p:ext uri="{BB962C8B-B14F-4D97-AF65-F5344CB8AC3E}">
        <p14:creationId xmlns:p14="http://schemas.microsoft.com/office/powerpoint/2010/main" val="38402757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4171950"/>
          </a:xfrm>
        </p:spPr>
        <p:txBody>
          <a:bodyPr>
            <a:noAutofit/>
          </a:bodyPr>
          <a:lstStyle/>
          <a:p>
            <a:r>
              <a:rPr lang="en-US" sz="4000" dirty="0" smtClean="0"/>
              <a:t>? ? Questions ? ?</a:t>
            </a:r>
            <a:br>
              <a:rPr lang="en-US" sz="4000" dirty="0" smtClean="0"/>
            </a:br>
            <a:r>
              <a:rPr lang="en-US" sz="3200" dirty="0" smtClean="0"/>
              <a:t/>
            </a:r>
            <a:br>
              <a:rPr lang="en-US" sz="3200" dirty="0" smtClean="0"/>
            </a:br>
            <a:r>
              <a:rPr lang="en-US" sz="3200" dirty="0" smtClean="0"/>
              <a:t>Candace Cady</a:t>
            </a:r>
            <a:br>
              <a:rPr lang="en-US" sz="3200" dirty="0" smtClean="0"/>
            </a:br>
            <a:r>
              <a:rPr lang="en-US" sz="3200" dirty="0" smtClean="0">
                <a:hlinkClick r:id="rId3"/>
              </a:rPr>
              <a:t>ccady@utah.gov</a:t>
            </a:r>
            <a:r>
              <a:rPr lang="en-US" sz="3200" dirty="0" smtClean="0"/>
              <a:t/>
            </a:r>
            <a:br>
              <a:rPr lang="en-US" sz="3200" dirty="0" smtClean="0"/>
            </a:br>
            <a:r>
              <a:rPr lang="en-US" sz="3200" dirty="0" smtClean="0"/>
              <a:t>801.536.4352</a:t>
            </a:r>
            <a:endParaRPr lang="en-US" sz="3200" dirty="0"/>
          </a:p>
        </p:txBody>
      </p:sp>
      <p:sp>
        <p:nvSpPr>
          <p:cNvPr id="4" name="Slide Number Placeholder 3"/>
          <p:cNvSpPr>
            <a:spLocks noGrp="1"/>
          </p:cNvSpPr>
          <p:nvPr>
            <p:ph type="sldNum" sz="quarter" idx="12"/>
          </p:nvPr>
        </p:nvSpPr>
        <p:spPr/>
        <p:txBody>
          <a:bodyPr/>
          <a:lstStyle/>
          <a:p>
            <a:fld id="{5C977D0D-7D9E-4D33-ACF0-B663D66AB901}" type="slidenum">
              <a:rPr lang="en-US" smtClean="0"/>
              <a:t>20</a:t>
            </a:fld>
            <a:endParaRPr lang="en-US" dirty="0"/>
          </a:p>
        </p:txBody>
      </p:sp>
    </p:spTree>
    <p:extLst>
      <p:ext uri="{BB962C8B-B14F-4D97-AF65-F5344CB8AC3E}">
        <p14:creationId xmlns:p14="http://schemas.microsoft.com/office/powerpoint/2010/main" val="1139917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Program Protection Standard</a:t>
            </a:r>
          </a:p>
        </p:txBody>
      </p:sp>
      <p:sp>
        <p:nvSpPr>
          <p:cNvPr id="3" name="Content Placeholder 2"/>
          <p:cNvSpPr>
            <a:spLocks noGrp="1"/>
          </p:cNvSpPr>
          <p:nvPr>
            <p:ph idx="1"/>
          </p:nvPr>
        </p:nvSpPr>
        <p:spPr/>
        <p:txBody>
          <a:bodyPr/>
          <a:lstStyle/>
          <a:p>
            <a:pPr marL="0" indent="0">
              <a:spcBef>
                <a:spcPts val="0"/>
              </a:spcBef>
              <a:spcAft>
                <a:spcPts val="1800"/>
              </a:spcAft>
              <a:buNone/>
            </a:pPr>
            <a:r>
              <a:rPr lang="en-US" sz="2400" dirty="0"/>
              <a:t>The UIC Program prohibits any underground injection: </a:t>
            </a:r>
          </a:p>
          <a:p>
            <a:pPr marL="0" indent="0">
              <a:lnSpc>
                <a:spcPct val="114000"/>
              </a:lnSpc>
              <a:spcBef>
                <a:spcPts val="0"/>
              </a:spcBef>
              <a:spcAft>
                <a:spcPts val="600"/>
              </a:spcAft>
              <a:buNone/>
            </a:pPr>
            <a:r>
              <a:rPr lang="en-US" sz="2400" dirty="0"/>
              <a:t>“ which would allow movement of fluid containing any contaminant [constituent] into underground sources of drinking water (USDW) if the presence of that contaminant [constituent] may cause a violation of any primary drinking water regulation (40 CFR Part 141 and Utah Primary Drinking Water Standards R309-200-5), or which may adversely affect the health of persons</a:t>
            </a:r>
            <a:r>
              <a:rPr lang="en-US" sz="2400" dirty="0" smtClean="0"/>
              <a:t>.”</a:t>
            </a:r>
          </a:p>
          <a:p>
            <a:pPr marL="0" indent="0" algn="ctr">
              <a:lnSpc>
                <a:spcPct val="114000"/>
              </a:lnSpc>
              <a:spcBef>
                <a:spcPts val="0"/>
              </a:spcBef>
              <a:spcAft>
                <a:spcPts val="1800"/>
              </a:spcAft>
              <a:buNone/>
            </a:pPr>
            <a:r>
              <a:rPr lang="en-US" sz="2400" dirty="0" smtClean="0"/>
              <a:t>40 CFR 144.12 </a:t>
            </a:r>
            <a:endParaRPr lang="en-US" sz="2400" dirty="0"/>
          </a:p>
        </p:txBody>
      </p:sp>
      <p:sp>
        <p:nvSpPr>
          <p:cNvPr id="4" name="Slide Number Placeholder 3"/>
          <p:cNvSpPr>
            <a:spLocks noGrp="1"/>
          </p:cNvSpPr>
          <p:nvPr>
            <p:ph type="sldNum" sz="quarter" idx="12"/>
          </p:nvPr>
        </p:nvSpPr>
        <p:spPr/>
        <p:txBody>
          <a:bodyPr/>
          <a:lstStyle/>
          <a:p>
            <a:fld id="{5C977D0D-7D9E-4D33-ACF0-B663D66AB901}" type="slidenum">
              <a:rPr lang="en-US" smtClean="0"/>
              <a:t>3</a:t>
            </a:fld>
            <a:endParaRPr lang="en-US" dirty="0"/>
          </a:p>
        </p:txBody>
      </p:sp>
    </p:spTree>
    <p:extLst>
      <p:ext uri="{BB962C8B-B14F-4D97-AF65-F5344CB8AC3E}">
        <p14:creationId xmlns:p14="http://schemas.microsoft.com/office/powerpoint/2010/main" val="2812539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USDW?</a:t>
            </a:r>
          </a:p>
        </p:txBody>
      </p:sp>
      <p:sp>
        <p:nvSpPr>
          <p:cNvPr id="3" name="Content Placeholder 2"/>
          <p:cNvSpPr>
            <a:spLocks noGrp="1"/>
          </p:cNvSpPr>
          <p:nvPr>
            <p:ph idx="1"/>
          </p:nvPr>
        </p:nvSpPr>
        <p:spPr/>
        <p:txBody>
          <a:bodyPr/>
          <a:lstStyle/>
          <a:p>
            <a:pPr marL="0" indent="0">
              <a:spcBef>
                <a:spcPts val="0"/>
              </a:spcBef>
              <a:spcAft>
                <a:spcPts val="1200"/>
              </a:spcAft>
              <a:buNone/>
            </a:pPr>
            <a:r>
              <a:rPr lang="en-US" sz="2400" dirty="0"/>
              <a:t>An aquifer or a portion thereof which:</a:t>
            </a:r>
          </a:p>
          <a:p>
            <a:pPr marL="0" indent="0" algn="just">
              <a:spcBef>
                <a:spcPts val="0"/>
              </a:spcBef>
              <a:spcAft>
                <a:spcPts val="1200"/>
              </a:spcAft>
              <a:buNone/>
            </a:pPr>
            <a:r>
              <a:rPr lang="en-US" sz="2200" dirty="0"/>
              <a:t>A. Supplies any public water system, </a:t>
            </a:r>
            <a:r>
              <a:rPr lang="en-US" sz="2200" b="1" dirty="0"/>
              <a:t>or</a:t>
            </a:r>
            <a:r>
              <a:rPr lang="en-US" sz="2200" dirty="0"/>
              <a:t> which contains a sufficient quantity of ground water to supply a public water system; </a:t>
            </a:r>
            <a:r>
              <a:rPr lang="en-US" sz="2200" b="1" dirty="0"/>
              <a:t>and</a:t>
            </a:r>
          </a:p>
          <a:p>
            <a:pPr marL="457200" indent="0" algn="just">
              <a:spcBef>
                <a:spcPts val="0"/>
              </a:spcBef>
              <a:spcAft>
                <a:spcPts val="1200"/>
              </a:spcAft>
              <a:buNone/>
            </a:pPr>
            <a:r>
              <a:rPr lang="en-US" sz="2200" dirty="0"/>
              <a:t>1. currently supplies drinking water for human consumption; </a:t>
            </a:r>
            <a:r>
              <a:rPr lang="en-US" sz="2200" b="1" dirty="0"/>
              <a:t>or</a:t>
            </a:r>
          </a:p>
          <a:p>
            <a:pPr marL="457200" indent="0" algn="just">
              <a:spcBef>
                <a:spcPts val="0"/>
              </a:spcBef>
              <a:spcAft>
                <a:spcPts val="1200"/>
              </a:spcAft>
              <a:buNone/>
            </a:pPr>
            <a:r>
              <a:rPr lang="en-US" sz="2200" dirty="0"/>
              <a:t>2. contains fewer than 10,000 mg/l total dissolved solids (TDS); </a:t>
            </a:r>
            <a:r>
              <a:rPr lang="en-US" sz="2200" b="1" dirty="0"/>
              <a:t>and</a:t>
            </a:r>
          </a:p>
          <a:p>
            <a:pPr marL="0" indent="0" algn="just">
              <a:spcBef>
                <a:spcPts val="0"/>
              </a:spcBef>
              <a:spcAft>
                <a:spcPts val="1200"/>
              </a:spcAft>
              <a:buNone/>
            </a:pPr>
            <a:r>
              <a:rPr lang="en-US" sz="2200" dirty="0"/>
              <a:t>B. is not an exempted aquifer.</a:t>
            </a:r>
          </a:p>
        </p:txBody>
      </p:sp>
      <p:sp>
        <p:nvSpPr>
          <p:cNvPr id="4" name="Slide Number Placeholder 3"/>
          <p:cNvSpPr>
            <a:spLocks noGrp="1"/>
          </p:cNvSpPr>
          <p:nvPr>
            <p:ph type="sldNum" sz="quarter" idx="12"/>
          </p:nvPr>
        </p:nvSpPr>
        <p:spPr/>
        <p:txBody>
          <a:bodyPr/>
          <a:lstStyle/>
          <a:p>
            <a:fld id="{5C977D0D-7D9E-4D33-ACF0-B663D66AB901}" type="slidenum">
              <a:rPr lang="en-US" smtClean="0"/>
              <a:t>4</a:t>
            </a:fld>
            <a:endParaRPr lang="en-US" dirty="0"/>
          </a:p>
        </p:txBody>
      </p:sp>
    </p:spTree>
    <p:extLst>
      <p:ext uri="{BB962C8B-B14F-4D97-AF65-F5344CB8AC3E}">
        <p14:creationId xmlns:p14="http://schemas.microsoft.com/office/powerpoint/2010/main" val="48380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Injection Well?</a:t>
            </a:r>
          </a:p>
        </p:txBody>
      </p:sp>
      <p:sp>
        <p:nvSpPr>
          <p:cNvPr id="3" name="Content Placeholder 2"/>
          <p:cNvSpPr>
            <a:spLocks noGrp="1"/>
          </p:cNvSpPr>
          <p:nvPr>
            <p:ph idx="1"/>
          </p:nvPr>
        </p:nvSpPr>
        <p:spPr/>
        <p:txBody>
          <a:bodyPr/>
          <a:lstStyle/>
          <a:p>
            <a:pPr marL="0" indent="0">
              <a:lnSpc>
                <a:spcPct val="150000"/>
              </a:lnSpc>
              <a:spcBef>
                <a:spcPts val="0"/>
              </a:spcBef>
              <a:buNone/>
            </a:pPr>
            <a:r>
              <a:rPr lang="en-US" sz="2200" dirty="0">
                <a:latin typeface="Candara" panose="020E0502030303020204" pitchFamily="34" charset="0"/>
              </a:rPr>
              <a:t>An injection well is defined </a:t>
            </a:r>
            <a:r>
              <a:rPr lang="en-US" sz="2200" dirty="0" smtClean="0">
                <a:latin typeface="Candara" panose="020E0502030303020204" pitchFamily="34" charset="0"/>
              </a:rPr>
              <a:t>in the UIC regulations as</a:t>
            </a:r>
            <a:r>
              <a:rPr lang="en-US" sz="2200" dirty="0">
                <a:latin typeface="Candara" panose="020E0502030303020204" pitchFamily="34" charset="0"/>
              </a:rPr>
              <a:t>:</a:t>
            </a:r>
          </a:p>
          <a:p>
            <a:pPr marL="688975" indent="-222250" defTabSz="746125">
              <a:spcBef>
                <a:spcPts val="0"/>
              </a:spcBef>
              <a:spcAft>
                <a:spcPts val="1200"/>
              </a:spcAft>
            </a:pPr>
            <a:r>
              <a:rPr lang="en-US" sz="2200" dirty="0"/>
              <a:t>a bored, drilled or driven shaft whose depth is greater than the largest surface dimension; </a:t>
            </a:r>
            <a:r>
              <a:rPr lang="en-US" sz="2200" b="1" dirty="0"/>
              <a:t>or </a:t>
            </a:r>
          </a:p>
          <a:p>
            <a:pPr marL="688975" indent="-222250" defTabSz="746125">
              <a:spcBef>
                <a:spcPts val="0"/>
              </a:spcBef>
              <a:spcAft>
                <a:spcPts val="1200"/>
              </a:spcAft>
            </a:pPr>
            <a:r>
              <a:rPr lang="en-US" sz="2200" dirty="0"/>
              <a:t>a dug hole whose depth is greater than the largest surface dimension; </a:t>
            </a:r>
            <a:r>
              <a:rPr lang="en-US" sz="2200" b="1" dirty="0"/>
              <a:t>or</a:t>
            </a:r>
            <a:r>
              <a:rPr lang="en-US" sz="2200" dirty="0"/>
              <a:t> </a:t>
            </a:r>
          </a:p>
          <a:p>
            <a:pPr marL="688975" indent="-222250" defTabSz="746125">
              <a:spcBef>
                <a:spcPts val="0"/>
              </a:spcBef>
              <a:spcAft>
                <a:spcPts val="1200"/>
              </a:spcAft>
            </a:pPr>
            <a:r>
              <a:rPr lang="en-US" sz="2200" dirty="0"/>
              <a:t>an improved sinkhole; </a:t>
            </a:r>
            <a:r>
              <a:rPr lang="en-US" sz="2200" b="1" dirty="0"/>
              <a:t>or</a:t>
            </a:r>
            <a:r>
              <a:rPr lang="en-US" sz="2200" dirty="0"/>
              <a:t> </a:t>
            </a:r>
          </a:p>
          <a:p>
            <a:pPr marL="688975" indent="-222250" defTabSz="746125">
              <a:spcBef>
                <a:spcPts val="0"/>
              </a:spcBef>
              <a:spcAft>
                <a:spcPts val="1200"/>
              </a:spcAft>
            </a:pPr>
            <a:r>
              <a:rPr lang="en-US" sz="2200" dirty="0"/>
              <a:t>a subsurface fluid distribution system (e.g. drain field, tile drain, etc.).</a:t>
            </a:r>
            <a:endParaRPr lang="en-US" sz="2200" dirty="0">
              <a:latin typeface="Candara" panose="020E0502030303020204"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fld id="{5C977D0D-7D9E-4D33-ACF0-B663D66AB901}" type="slidenum">
              <a:rPr lang="en-US" smtClean="0"/>
              <a:t>5</a:t>
            </a:fld>
            <a:endParaRPr lang="en-US" dirty="0"/>
          </a:p>
        </p:txBody>
      </p:sp>
    </p:spTree>
    <p:extLst>
      <p:ext uri="{BB962C8B-B14F-4D97-AF65-F5344CB8AC3E}">
        <p14:creationId xmlns:p14="http://schemas.microsoft.com/office/powerpoint/2010/main" val="8249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276350"/>
          </a:xfrm>
        </p:spPr>
        <p:txBody>
          <a:bodyPr>
            <a:noAutofit/>
          </a:bodyPr>
          <a:lstStyle/>
          <a:p>
            <a:r>
              <a:rPr lang="en-US" dirty="0"/>
              <a:t>Link to Utah Ground Water Quality</a:t>
            </a:r>
            <a:br>
              <a:rPr lang="en-US" dirty="0"/>
            </a:br>
            <a:r>
              <a:rPr lang="en-US" dirty="0"/>
              <a:t>Protection Program Rules (R317-6)</a:t>
            </a:r>
          </a:p>
        </p:txBody>
      </p:sp>
      <p:sp>
        <p:nvSpPr>
          <p:cNvPr id="3" name="Content Placeholder 2"/>
          <p:cNvSpPr>
            <a:spLocks noGrp="1"/>
          </p:cNvSpPr>
          <p:nvPr>
            <p:ph idx="1"/>
          </p:nvPr>
        </p:nvSpPr>
        <p:spPr>
          <a:xfrm>
            <a:off x="228600" y="1657350"/>
            <a:ext cx="8686800" cy="3371850"/>
          </a:xfrm>
        </p:spPr>
        <p:txBody>
          <a:bodyPr/>
          <a:lstStyle/>
          <a:p>
            <a:pPr marL="0" indent="0">
              <a:spcBef>
                <a:spcPts val="0"/>
              </a:spcBef>
              <a:spcAft>
                <a:spcPts val="600"/>
              </a:spcAft>
              <a:buNone/>
            </a:pPr>
            <a:r>
              <a:rPr lang="en-US" sz="2200" dirty="0"/>
              <a:t>R317-6 states that : </a:t>
            </a:r>
          </a:p>
          <a:p>
            <a:pPr marL="0" indent="0">
              <a:lnSpc>
                <a:spcPct val="114000"/>
              </a:lnSpc>
              <a:spcBef>
                <a:spcPts val="0"/>
              </a:spcBef>
              <a:buNone/>
            </a:pPr>
            <a:r>
              <a:rPr lang="en-US" sz="2200" dirty="0"/>
              <a:t>“no facility permitted by rule under R317-6-6.2.A [including UIC regulated wells and facilities] may cause ground water to exceed ground water quality standards or the applicable class TDS limits in R317-6-3.1 to R317-6-3.7.  If the background concentration for affected ground water exceeds the ground water quality standard, the facility may not cause an increase over background.”   (Utah Administrative Code R316-6-6.2.A(8))</a:t>
            </a:r>
          </a:p>
        </p:txBody>
      </p:sp>
      <p:sp>
        <p:nvSpPr>
          <p:cNvPr id="4" name="Slide Number Placeholder 3"/>
          <p:cNvSpPr>
            <a:spLocks noGrp="1"/>
          </p:cNvSpPr>
          <p:nvPr>
            <p:ph type="sldNum" sz="quarter" idx="12"/>
          </p:nvPr>
        </p:nvSpPr>
        <p:spPr/>
        <p:txBody>
          <a:bodyPr/>
          <a:lstStyle/>
          <a:p>
            <a:fld id="{5C977D0D-7D9E-4D33-ACF0-B663D66AB901}" type="slidenum">
              <a:rPr lang="en-US" smtClean="0"/>
              <a:t>6</a:t>
            </a:fld>
            <a:endParaRPr lang="en-US" dirty="0"/>
          </a:p>
        </p:txBody>
      </p:sp>
    </p:spTree>
    <p:extLst>
      <p:ext uri="{BB962C8B-B14F-4D97-AF65-F5344CB8AC3E}">
        <p14:creationId xmlns:p14="http://schemas.microsoft.com/office/powerpoint/2010/main" val="321286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Circle the State Water Agencies</a:t>
            </a:r>
          </a:p>
        </p:txBody>
      </p:sp>
      <p:sp>
        <p:nvSpPr>
          <p:cNvPr id="3" name="Content Placeholder 2"/>
          <p:cNvSpPr>
            <a:spLocks noGrp="1"/>
          </p:cNvSpPr>
          <p:nvPr>
            <p:ph idx="1"/>
          </p:nvPr>
        </p:nvSpPr>
        <p:spPr/>
        <p:txBody>
          <a:bodyPr/>
          <a:lstStyle/>
          <a:p>
            <a:pPr>
              <a:spcBef>
                <a:spcPts val="0"/>
              </a:spcBef>
              <a:spcAft>
                <a:spcPts val="1800"/>
              </a:spcAft>
              <a:buFont typeface="+mj-lt"/>
              <a:buAutoNum type="arabicPeriod"/>
            </a:pPr>
            <a:r>
              <a:rPr lang="en-US" sz="2400" dirty="0"/>
              <a:t>DNR, Water Rights </a:t>
            </a:r>
          </a:p>
          <a:p>
            <a:pPr>
              <a:spcBef>
                <a:spcPts val="0"/>
              </a:spcBef>
              <a:spcAft>
                <a:spcPts val="1800"/>
              </a:spcAft>
              <a:buFont typeface="+mj-lt"/>
              <a:buAutoNum type="arabicPeriod"/>
            </a:pPr>
            <a:r>
              <a:rPr lang="en-US" sz="2400" dirty="0"/>
              <a:t>DNR, Water Resources  </a:t>
            </a:r>
          </a:p>
          <a:p>
            <a:pPr>
              <a:spcBef>
                <a:spcPts val="0"/>
              </a:spcBef>
              <a:spcAft>
                <a:spcPts val="1800"/>
              </a:spcAft>
              <a:buFont typeface="+mj-lt"/>
              <a:buAutoNum type="arabicPeriod"/>
            </a:pPr>
            <a:r>
              <a:rPr lang="en-US" sz="2400" dirty="0"/>
              <a:t>DNR, Utah Geological Survey </a:t>
            </a:r>
          </a:p>
          <a:p>
            <a:pPr>
              <a:spcBef>
                <a:spcPts val="0"/>
              </a:spcBef>
              <a:spcAft>
                <a:spcPts val="1800"/>
              </a:spcAft>
              <a:buFont typeface="+mj-lt"/>
              <a:buAutoNum type="arabicPeriod"/>
            </a:pPr>
            <a:r>
              <a:rPr lang="en-US" sz="2400" dirty="0"/>
              <a:t>DEQ, Drinking Water </a:t>
            </a:r>
          </a:p>
          <a:p>
            <a:pPr>
              <a:spcBef>
                <a:spcPts val="0"/>
              </a:spcBef>
              <a:spcAft>
                <a:spcPts val="1800"/>
              </a:spcAft>
              <a:buFont typeface="+mj-lt"/>
              <a:buAutoNum type="arabicPeriod"/>
            </a:pPr>
            <a:r>
              <a:rPr lang="en-US" sz="2400" dirty="0"/>
              <a:t>DEQ, Water Quality – Underground Injection Control (UIC) Program</a:t>
            </a:r>
          </a:p>
        </p:txBody>
      </p:sp>
      <p:sp>
        <p:nvSpPr>
          <p:cNvPr id="4" name="Slide Number Placeholder 3"/>
          <p:cNvSpPr>
            <a:spLocks noGrp="1"/>
          </p:cNvSpPr>
          <p:nvPr>
            <p:ph type="sldNum" sz="quarter" idx="12"/>
          </p:nvPr>
        </p:nvSpPr>
        <p:spPr/>
        <p:txBody>
          <a:bodyPr/>
          <a:lstStyle/>
          <a:p>
            <a:fld id="{5C977D0D-7D9E-4D33-ACF0-B663D66AB901}" type="slidenum">
              <a:rPr lang="en-US" smtClean="0"/>
              <a:t>7</a:t>
            </a:fld>
            <a:endParaRPr lang="en-US" dirty="0"/>
          </a:p>
        </p:txBody>
      </p:sp>
    </p:spTree>
    <p:extLst>
      <p:ext uri="{BB962C8B-B14F-4D97-AF65-F5344CB8AC3E}">
        <p14:creationId xmlns:p14="http://schemas.microsoft.com/office/powerpoint/2010/main" val="889004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Class V ASR Permit Application</a:t>
            </a:r>
          </a:p>
        </p:txBody>
      </p:sp>
      <p:sp>
        <p:nvSpPr>
          <p:cNvPr id="3" name="Content Placeholder 2"/>
          <p:cNvSpPr>
            <a:spLocks noGrp="1"/>
          </p:cNvSpPr>
          <p:nvPr>
            <p:ph idx="1"/>
          </p:nvPr>
        </p:nvSpPr>
        <p:spPr>
          <a:xfrm>
            <a:off x="228600" y="1280160"/>
            <a:ext cx="8686800" cy="377190"/>
          </a:xfrm>
        </p:spPr>
        <p:txBody>
          <a:bodyPr/>
          <a:lstStyle/>
          <a:p>
            <a:pPr marL="0" indent="0">
              <a:spcBef>
                <a:spcPts val="0"/>
              </a:spcBef>
              <a:spcAft>
                <a:spcPts val="1800"/>
              </a:spcAft>
              <a:buNone/>
            </a:pPr>
            <a:r>
              <a:rPr lang="en-US" sz="1800" dirty="0">
                <a:hlinkClick r:id="rId3"/>
              </a:rPr>
              <a:t>https://deq.utah.gov/ProgramsServices/programs/water/uic/UICForms.htm#ClassVFrms</a:t>
            </a:r>
            <a:endParaRPr lang="en-US" sz="1800" dirty="0"/>
          </a:p>
        </p:txBody>
      </p:sp>
      <p:sp>
        <p:nvSpPr>
          <p:cNvPr id="4" name="Slide Number Placeholder 3"/>
          <p:cNvSpPr>
            <a:spLocks noGrp="1"/>
          </p:cNvSpPr>
          <p:nvPr>
            <p:ph type="sldNum" sz="quarter" idx="12"/>
          </p:nvPr>
        </p:nvSpPr>
        <p:spPr/>
        <p:txBody>
          <a:bodyPr/>
          <a:lstStyle/>
          <a:p>
            <a:fld id="{5C977D0D-7D9E-4D33-ACF0-B663D66AB901}" type="slidenum">
              <a:rPr lang="en-US" smtClean="0"/>
              <a:t>8</a:t>
            </a:fld>
            <a:endParaRPr lang="en-US"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595" y="2101720"/>
            <a:ext cx="8286750" cy="2152650"/>
          </a:xfrm>
          <a:prstGeom prst="rect">
            <a:avLst/>
          </a:prstGeom>
          <a:noFill/>
          <a:ln w="6350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xtLst>
            <a:ext uri="{909E8E84-426E-40DD-AFC4-6F175D3DCCD1}">
              <a14:hiddenFill xmlns:a14="http://schemas.microsoft.com/office/drawing/2010/main">
                <a:solidFill>
                  <a:schemeClr val="accent1"/>
                </a:solidFill>
              </a14:hiddenFill>
            </a:ext>
          </a:extLst>
        </p:spPr>
      </p:pic>
      <p:cxnSp>
        <p:nvCxnSpPr>
          <p:cNvPr id="8" name="Curved Connector 7"/>
          <p:cNvCxnSpPr/>
          <p:nvPr/>
        </p:nvCxnSpPr>
        <p:spPr>
          <a:xfrm rot="5400000">
            <a:off x="3879785" y="1663765"/>
            <a:ext cx="1689230" cy="1524000"/>
          </a:xfrm>
          <a:prstGeom prst="curvedConnector3">
            <a:avLst/>
          </a:prstGeom>
          <a:ln w="63500">
            <a:gradFill>
              <a:gsLst>
                <a:gs pos="0">
                  <a:schemeClr val="accent2">
                    <a:alpha val="35000"/>
                  </a:schemeClr>
                </a:gs>
                <a:gs pos="100000">
                  <a:schemeClr val="accent2"/>
                </a:gs>
              </a:gsLst>
              <a:lin ang="540000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81000" y="3489512"/>
            <a:ext cx="838200" cy="369332"/>
          </a:xfrm>
          <a:prstGeom prst="rect">
            <a:avLst/>
          </a:prstGeom>
          <a:noFill/>
        </p:spPr>
        <p:txBody>
          <a:bodyPr wrap="square" rtlCol="0">
            <a:spAutoFit/>
          </a:bodyPr>
          <a:lstStyle/>
          <a:p>
            <a:r>
              <a:rPr lang="en-US" b="1" dirty="0" smtClean="0">
                <a:solidFill>
                  <a:srgbClr val="FF0000"/>
                </a:solidFill>
              </a:rPr>
              <a:t>$5,400</a:t>
            </a:r>
            <a:endParaRPr lang="en-US" b="1" dirty="0">
              <a:solidFill>
                <a:srgbClr val="FF0000"/>
              </a:solidFill>
            </a:endParaRPr>
          </a:p>
        </p:txBody>
      </p:sp>
    </p:spTree>
    <p:extLst>
      <p:ext uri="{BB962C8B-B14F-4D97-AF65-F5344CB8AC3E}">
        <p14:creationId xmlns:p14="http://schemas.microsoft.com/office/powerpoint/2010/main" val="2557890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UIC Class V ASR Permit Application</a:t>
            </a:r>
          </a:p>
        </p:txBody>
      </p:sp>
      <p:sp>
        <p:nvSpPr>
          <p:cNvPr id="3" name="Content Placeholder 2"/>
          <p:cNvSpPr>
            <a:spLocks noGrp="1"/>
          </p:cNvSpPr>
          <p:nvPr>
            <p:ph idx="1"/>
          </p:nvPr>
        </p:nvSpPr>
        <p:spPr>
          <a:xfrm>
            <a:off x="228600" y="1280160"/>
            <a:ext cx="8686800" cy="3634740"/>
          </a:xfrm>
        </p:spPr>
        <p:txBody>
          <a:bodyPr/>
          <a:lstStyle/>
          <a:p>
            <a:pPr marL="0" indent="0">
              <a:spcBef>
                <a:spcPts val="0"/>
              </a:spcBef>
              <a:spcAft>
                <a:spcPts val="1800"/>
              </a:spcAft>
              <a:buNone/>
            </a:pPr>
            <a:r>
              <a:rPr lang="en-US" sz="2200" dirty="0"/>
              <a:t>2 Parts of the Permit Application:</a:t>
            </a:r>
          </a:p>
          <a:p>
            <a:pPr marL="457200" indent="-228600">
              <a:spcBef>
                <a:spcPts val="0"/>
              </a:spcBef>
              <a:spcAft>
                <a:spcPts val="1800"/>
              </a:spcAft>
            </a:pPr>
            <a:r>
              <a:rPr lang="en-US" sz="2200" dirty="0"/>
              <a:t>Permit Application Form</a:t>
            </a:r>
          </a:p>
          <a:p>
            <a:pPr marL="457200" indent="-228600">
              <a:spcBef>
                <a:spcPts val="0"/>
              </a:spcBef>
              <a:spcAft>
                <a:spcPts val="1800"/>
              </a:spcAft>
            </a:pPr>
            <a:r>
              <a:rPr lang="en-US" sz="2200" dirty="0"/>
              <a:t>Technical Report</a:t>
            </a:r>
          </a:p>
          <a:p>
            <a:pPr marL="0" indent="0">
              <a:spcBef>
                <a:spcPts val="0"/>
              </a:spcBef>
              <a:spcAft>
                <a:spcPts val="1800"/>
              </a:spcAft>
              <a:buNone/>
            </a:pPr>
            <a:r>
              <a:rPr lang="en-US" sz="2200" dirty="0"/>
              <a:t>All information requested on the permit application form and in the technical report is required in the Utah Administrative Rule for the UIC Program (UAC R317-7) or by those parts of the code of federal regulations (CFRs) that are incorporated by reference in the Utah rule.</a:t>
            </a:r>
          </a:p>
          <a:p>
            <a:pPr marL="0" indent="0">
              <a:spcBef>
                <a:spcPts val="0"/>
              </a:spcBef>
              <a:spcAft>
                <a:spcPts val="1800"/>
              </a:spcAft>
              <a:buNone/>
            </a:pPr>
            <a:endParaRPr lang="en-US" sz="1800" dirty="0"/>
          </a:p>
        </p:txBody>
      </p:sp>
      <p:sp>
        <p:nvSpPr>
          <p:cNvPr id="4" name="Slide Number Placeholder 3"/>
          <p:cNvSpPr>
            <a:spLocks noGrp="1"/>
          </p:cNvSpPr>
          <p:nvPr>
            <p:ph type="sldNum" sz="quarter" idx="12"/>
          </p:nvPr>
        </p:nvSpPr>
        <p:spPr/>
        <p:txBody>
          <a:bodyPr/>
          <a:lstStyle/>
          <a:p>
            <a:fld id="{5C977D0D-7D9E-4D33-ACF0-B663D66AB901}" type="slidenum">
              <a:rPr lang="en-US" smtClean="0"/>
              <a:t>9</a:t>
            </a:fld>
            <a:endParaRPr lang="en-US" dirty="0"/>
          </a:p>
        </p:txBody>
      </p:sp>
    </p:spTree>
    <p:extLst>
      <p:ext uri="{BB962C8B-B14F-4D97-AF65-F5344CB8AC3E}">
        <p14:creationId xmlns:p14="http://schemas.microsoft.com/office/powerpoint/2010/main" val="2524304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8470</TotalTime>
  <Words>1440</Words>
  <Application>Microsoft Office PowerPoint</Application>
  <PresentationFormat>On-screen Show (16:9)</PresentationFormat>
  <Paragraphs>161</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Outline of Presentation</vt:lpstr>
      <vt:lpstr>UIC Program Protection Standard</vt:lpstr>
      <vt:lpstr>What is a USDW?</vt:lpstr>
      <vt:lpstr>What is an Injection Well?</vt:lpstr>
      <vt:lpstr>Link to Utah Ground Water Quality Protection Program Rules (R317-6)</vt:lpstr>
      <vt:lpstr>Circle the State Water Agencies</vt:lpstr>
      <vt:lpstr>UIC Class V ASR Permit Application</vt:lpstr>
      <vt:lpstr>UIC Class V ASR Permit Application</vt:lpstr>
      <vt:lpstr>Permit Application Form</vt:lpstr>
      <vt:lpstr>Permit Application Form (cont.)</vt:lpstr>
      <vt:lpstr>Permit Application Form (cont.)</vt:lpstr>
      <vt:lpstr>Technical Report Outline</vt:lpstr>
      <vt:lpstr>Technical Report Outline (cont.)</vt:lpstr>
      <vt:lpstr>Technical Report Outline (cont.)</vt:lpstr>
      <vt:lpstr>UIC Class V ASR Permit</vt:lpstr>
      <vt:lpstr>UIC Class V ASR Permit (cont.)</vt:lpstr>
      <vt:lpstr>UIC Class V ASR Permit (cont.)</vt:lpstr>
      <vt:lpstr>Table of Monitoring Parameters &amp; Monitoring Schedule</vt:lpstr>
      <vt:lpstr>? ? Questions ? ?  Candace Cady ccady@utah.gov 801.536.4352</vt:lpstr>
    </vt:vector>
  </TitlesOfParts>
  <Company>State of 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UIC Class VI Requirements</dc:title>
  <dc:creator>Candace Cady</dc:creator>
  <cp:lastModifiedBy>Candace Cady</cp:lastModifiedBy>
  <cp:revision>350</cp:revision>
  <cp:lastPrinted>2018-02-21T14:34:49Z</cp:lastPrinted>
  <dcterms:created xsi:type="dcterms:W3CDTF">2017-11-01T20:37:44Z</dcterms:created>
  <dcterms:modified xsi:type="dcterms:W3CDTF">2018-02-21T14:36:37Z</dcterms:modified>
</cp:coreProperties>
</file>