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08" r:id="rId2"/>
    <p:sldId id="259" r:id="rId3"/>
    <p:sldId id="409" r:id="rId4"/>
    <p:sldId id="477" r:id="rId5"/>
    <p:sldId id="514" r:id="rId6"/>
    <p:sldId id="512" r:id="rId7"/>
    <p:sldId id="515" r:id="rId8"/>
    <p:sldId id="526" r:id="rId9"/>
    <p:sldId id="516" r:id="rId10"/>
    <p:sldId id="517" r:id="rId11"/>
    <p:sldId id="519" r:id="rId12"/>
    <p:sldId id="518" r:id="rId13"/>
    <p:sldId id="520" r:id="rId14"/>
    <p:sldId id="521" r:id="rId15"/>
    <p:sldId id="533" r:id="rId16"/>
    <p:sldId id="522" r:id="rId17"/>
    <p:sldId id="524" r:id="rId18"/>
    <p:sldId id="525" r:id="rId19"/>
    <p:sldId id="523" r:id="rId20"/>
    <p:sldId id="532" r:id="rId21"/>
    <p:sldId id="534" r:id="rId22"/>
    <p:sldId id="535" r:id="rId23"/>
    <p:sldId id="536" r:id="rId24"/>
    <p:sldId id="537" r:id="rId25"/>
    <p:sldId id="531" r:id="rId26"/>
    <p:sldId id="538" r:id="rId27"/>
    <p:sldId id="539" r:id="rId28"/>
    <p:sldId id="540" r:id="rId29"/>
    <p:sldId id="541" r:id="rId30"/>
    <p:sldId id="542" r:id="rId31"/>
    <p:sldId id="543" r:id="rId32"/>
    <p:sldId id="544" r:id="rId33"/>
    <p:sldId id="546" r:id="rId34"/>
    <p:sldId id="545" r:id="rId35"/>
    <p:sldId id="548" r:id="rId36"/>
    <p:sldId id="547" r:id="rId37"/>
    <p:sldId id="549" r:id="rId38"/>
    <p:sldId id="428" r:id="rId39"/>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FF3300"/>
    <a:srgbClr val="33CC33"/>
    <a:srgbClr val="4D4D4D"/>
    <a:srgbClr val="777777"/>
    <a:srgbClr val="29292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9643" autoAdjust="0"/>
  </p:normalViewPr>
  <p:slideViewPr>
    <p:cSldViewPr>
      <p:cViewPr>
        <p:scale>
          <a:sx n="100" d="100"/>
          <a:sy n="100" d="100"/>
        </p:scale>
        <p:origin x="-660" y="-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ltLang="en-US"/>
          </a:p>
        </p:txBody>
      </p:sp>
      <p:sp>
        <p:nvSpPr>
          <p:cNvPr id="34819" name="Rectangle 3"/>
          <p:cNvSpPr>
            <a:spLocks noGrp="1" noChangeArrowheads="1"/>
          </p:cNvSpPr>
          <p:nvPr>
            <p:ph type="dt" sz="quarter" idx="1"/>
          </p:nvPr>
        </p:nvSpPr>
        <p:spPr bwMode="auto">
          <a:xfrm>
            <a:off x="389907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ltLang="en-US"/>
          </a:p>
        </p:txBody>
      </p:sp>
      <p:sp>
        <p:nvSpPr>
          <p:cNvPr id="34820" name="Rectangle 4"/>
          <p:cNvSpPr>
            <a:spLocks noGrp="1" noChangeArrowheads="1"/>
          </p:cNvSpPr>
          <p:nvPr>
            <p:ph type="ftr" sz="quarter" idx="2"/>
          </p:nvPr>
        </p:nvSpPr>
        <p:spPr bwMode="auto">
          <a:xfrm>
            <a:off x="1" y="8831264"/>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ltLang="en-US"/>
          </a:p>
        </p:txBody>
      </p:sp>
      <p:sp>
        <p:nvSpPr>
          <p:cNvPr id="34821" name="Rectangle 5"/>
          <p:cNvSpPr>
            <a:spLocks noGrp="1" noChangeArrowheads="1"/>
          </p:cNvSpPr>
          <p:nvPr>
            <p:ph type="sldNum" sz="quarter" idx="3"/>
          </p:nvPr>
        </p:nvSpPr>
        <p:spPr bwMode="auto">
          <a:xfrm>
            <a:off x="3899071" y="8831264"/>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39C53E2F-E619-4FC2-9EEF-6B8F112C4932}" type="slidenum">
              <a:rPr lang="en-US" altLang="en-US"/>
              <a:pPr>
                <a:defRPr/>
              </a:pPr>
              <a:t>‹#›</a:t>
            </a:fld>
            <a:endParaRPr lang="en-US" altLang="en-US"/>
          </a:p>
        </p:txBody>
      </p:sp>
    </p:spTree>
    <p:extLst>
      <p:ext uri="{BB962C8B-B14F-4D97-AF65-F5344CB8AC3E}">
        <p14:creationId xmlns:p14="http://schemas.microsoft.com/office/powerpoint/2010/main" val="2736552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1026"/>
          <p:cNvSpPr>
            <a:spLocks noGrp="1" noChangeArrowheads="1"/>
          </p:cNvSpPr>
          <p:nvPr>
            <p:ph type="hdr" sz="quarter"/>
          </p:nvPr>
        </p:nvSpPr>
        <p:spPr bwMode="auto">
          <a:xfrm>
            <a:off x="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ltLang="en-US"/>
          </a:p>
        </p:txBody>
      </p:sp>
      <p:sp>
        <p:nvSpPr>
          <p:cNvPr id="166915" name="Rectangle 1027"/>
          <p:cNvSpPr>
            <a:spLocks noGrp="1" noChangeArrowheads="1"/>
          </p:cNvSpPr>
          <p:nvPr>
            <p:ph type="dt" idx="1"/>
          </p:nvPr>
        </p:nvSpPr>
        <p:spPr bwMode="auto">
          <a:xfrm>
            <a:off x="3899071" y="0"/>
            <a:ext cx="298274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ltLang="en-US"/>
          </a:p>
        </p:txBody>
      </p:sp>
      <p:sp>
        <p:nvSpPr>
          <p:cNvPr id="146436" name="Rectangle 1028"/>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6917" name="Rectangle 1029"/>
          <p:cNvSpPr>
            <a:spLocks noGrp="1" noChangeArrowheads="1"/>
          </p:cNvSpPr>
          <p:nvPr>
            <p:ph type="body" sz="quarter" idx="3"/>
          </p:nvPr>
        </p:nvSpPr>
        <p:spPr bwMode="auto">
          <a:xfrm>
            <a:off x="917887" y="4416426"/>
            <a:ext cx="504604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6918" name="Rectangle 1030"/>
          <p:cNvSpPr>
            <a:spLocks noGrp="1" noChangeArrowheads="1"/>
          </p:cNvSpPr>
          <p:nvPr>
            <p:ph type="ftr" sz="quarter" idx="4"/>
          </p:nvPr>
        </p:nvSpPr>
        <p:spPr bwMode="auto">
          <a:xfrm>
            <a:off x="1" y="8831264"/>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ltLang="en-US"/>
          </a:p>
        </p:txBody>
      </p:sp>
      <p:sp>
        <p:nvSpPr>
          <p:cNvPr id="166919" name="Rectangle 1031"/>
          <p:cNvSpPr>
            <a:spLocks noGrp="1" noChangeArrowheads="1"/>
          </p:cNvSpPr>
          <p:nvPr>
            <p:ph type="sldNum" sz="quarter" idx="5"/>
          </p:nvPr>
        </p:nvSpPr>
        <p:spPr bwMode="auto">
          <a:xfrm>
            <a:off x="3899071" y="8831264"/>
            <a:ext cx="298274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C88D9FD4-800F-4B64-A243-25F5174C841D}" type="slidenum">
              <a:rPr lang="en-US" altLang="en-US"/>
              <a:pPr>
                <a:defRPr/>
              </a:pPr>
              <a:t>‹#›</a:t>
            </a:fld>
            <a:endParaRPr lang="en-US" altLang="en-US"/>
          </a:p>
        </p:txBody>
      </p:sp>
    </p:spTree>
    <p:extLst>
      <p:ext uri="{BB962C8B-B14F-4D97-AF65-F5344CB8AC3E}">
        <p14:creationId xmlns:p14="http://schemas.microsoft.com/office/powerpoint/2010/main" val="57434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31"/>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260AA42-564E-4ECD-A523-8D0EF2F885E8}" type="slidenum">
              <a:rPr lang="en-US" altLang="en-US" smtClean="0"/>
              <a:pPr eaLnBrk="1" hangingPunct="1">
                <a:spcBef>
                  <a:spcPct val="0"/>
                </a:spcBef>
              </a:pPr>
              <a:t>1</a:t>
            </a:fld>
            <a:endParaRPr lang="en-US" altLang="en-US" smtClean="0"/>
          </a:p>
        </p:txBody>
      </p:sp>
      <p:sp>
        <p:nvSpPr>
          <p:cNvPr id="147459" name="Rectangle 2"/>
          <p:cNvSpPr>
            <a:spLocks noGrp="1" noRot="1" noChangeAspect="1" noChangeArrowheads="1" noTextEdit="1"/>
          </p:cNvSpPr>
          <p:nvPr>
            <p:ph type="sldImg"/>
          </p:nvPr>
        </p:nvSpPr>
        <p:spPr>
          <a:xfrm>
            <a:off x="1130300" y="692150"/>
            <a:ext cx="4621213" cy="3467100"/>
          </a:xfrm>
          <a:solidFill>
            <a:srgbClr val="FFFFFF"/>
          </a:solidFill>
          <a:ln/>
        </p:spPr>
      </p:sp>
      <p:sp>
        <p:nvSpPr>
          <p:cNvPr id="147460" name="Rectangle 3"/>
          <p:cNvSpPr>
            <a:spLocks noGrp="1" noChangeArrowheads="1"/>
          </p:cNvSpPr>
          <p:nvPr>
            <p:ph type="body" idx="1"/>
          </p:nvPr>
        </p:nvSpPr>
        <p:spPr>
          <a:xfrm>
            <a:off x="917887" y="4389438"/>
            <a:ext cx="5046040" cy="423545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031"/>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941E099-D376-4A4D-868D-79C990F5D50B}" type="slidenum">
              <a:rPr lang="en-US" altLang="en-US" smtClean="0"/>
              <a:pPr eaLnBrk="1" hangingPunct="1">
                <a:spcBef>
                  <a:spcPct val="0"/>
                </a:spcBef>
              </a:pPr>
              <a:t>3</a:t>
            </a:fld>
            <a:endParaRPr lang="en-US" altLang="en-US" smtClean="0"/>
          </a:p>
        </p:txBody>
      </p:sp>
      <p:sp>
        <p:nvSpPr>
          <p:cNvPr id="148483" name="Rectangle 2"/>
          <p:cNvSpPr>
            <a:spLocks noGrp="1" noRot="1" noChangeAspect="1" noChangeArrowheads="1" noTextEdit="1"/>
          </p:cNvSpPr>
          <p:nvPr>
            <p:ph type="sldImg"/>
          </p:nvPr>
        </p:nvSpPr>
        <p:spPr>
          <a:xfrm>
            <a:off x="1130300" y="692150"/>
            <a:ext cx="4621213" cy="3467100"/>
          </a:xfrm>
          <a:solidFill>
            <a:srgbClr val="FFFFFF"/>
          </a:solidFill>
          <a:ln/>
        </p:spPr>
      </p:sp>
      <p:sp>
        <p:nvSpPr>
          <p:cNvPr id="148484" name="Rectangle 3"/>
          <p:cNvSpPr>
            <a:spLocks noGrp="1" noChangeArrowheads="1"/>
          </p:cNvSpPr>
          <p:nvPr>
            <p:ph type="body" idx="1"/>
          </p:nvPr>
        </p:nvSpPr>
        <p:spPr>
          <a:xfrm>
            <a:off x="917887" y="4389438"/>
            <a:ext cx="5046040" cy="423545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8D9FD4-800F-4B64-A243-25F5174C841D}" type="slidenum">
              <a:rPr lang="en-US" altLang="en-US" smtClean="0"/>
              <a:pPr>
                <a:defRPr/>
              </a:pPr>
              <a:t>23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change </a:t>
            </a:r>
            <a:r>
              <a:rPr lang="en-US" smtClean="0"/>
              <a:t>application review</a:t>
            </a:r>
            <a:endParaRPr lang="en-US"/>
          </a:p>
        </p:txBody>
      </p:sp>
      <p:sp>
        <p:nvSpPr>
          <p:cNvPr id="4" name="Slide Number Placeholder 3"/>
          <p:cNvSpPr>
            <a:spLocks noGrp="1"/>
          </p:cNvSpPr>
          <p:nvPr>
            <p:ph type="sldNum" sz="quarter" idx="10"/>
          </p:nvPr>
        </p:nvSpPr>
        <p:spPr/>
        <p:txBody>
          <a:bodyPr/>
          <a:lstStyle/>
          <a:p>
            <a:pPr>
              <a:defRPr/>
            </a:pPr>
            <a:fld id="{C88D9FD4-800F-4B64-A243-25F5174C841D}" type="slidenum">
              <a:rPr lang="en-US" altLang="en-US" smtClean="0"/>
              <a:pPr>
                <a:defRPr/>
              </a:pPr>
              <a:t>24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031"/>
          <p:cNvSpPr>
            <a:spLocks noGrp="1" noChangeArrowheads="1"/>
          </p:cNvSpPr>
          <p:nvPr>
            <p:ph type="sldNum" sz="quarter" idx="5"/>
          </p:nvPr>
        </p:nvSpPr>
        <p:spPr>
          <a:noFill/>
        </p:spPr>
        <p:txBody>
          <a:bodyPr/>
          <a:lstStyle>
            <a:lvl1pPr defTabSz="931863" eaLnBrk="0" hangingPunct="0">
              <a:spcBef>
                <a:spcPct val="30000"/>
              </a:spcBef>
              <a:defRPr sz="1200">
                <a:solidFill>
                  <a:schemeClr val="tx1"/>
                </a:solidFill>
                <a:latin typeface="Times New Roman" pitchFamily="18" charset="0"/>
              </a:defRPr>
            </a:lvl1pPr>
            <a:lvl2pPr marL="742950" indent="-285750" defTabSz="931863" eaLnBrk="0" hangingPunct="0">
              <a:spcBef>
                <a:spcPct val="30000"/>
              </a:spcBef>
              <a:defRPr sz="1200">
                <a:solidFill>
                  <a:schemeClr val="tx1"/>
                </a:solidFill>
                <a:latin typeface="Times New Roman" pitchFamily="18" charset="0"/>
              </a:defRPr>
            </a:lvl2pPr>
            <a:lvl3pPr marL="1143000" indent="-228600" defTabSz="931863" eaLnBrk="0" hangingPunct="0">
              <a:spcBef>
                <a:spcPct val="30000"/>
              </a:spcBef>
              <a:defRPr sz="1200">
                <a:solidFill>
                  <a:schemeClr val="tx1"/>
                </a:solidFill>
                <a:latin typeface="Times New Roman" pitchFamily="18" charset="0"/>
              </a:defRPr>
            </a:lvl3pPr>
            <a:lvl4pPr marL="1600200" indent="-228600" defTabSz="931863" eaLnBrk="0" hangingPunct="0">
              <a:spcBef>
                <a:spcPct val="30000"/>
              </a:spcBef>
              <a:defRPr sz="1200">
                <a:solidFill>
                  <a:schemeClr val="tx1"/>
                </a:solidFill>
                <a:latin typeface="Times New Roman" pitchFamily="18" charset="0"/>
              </a:defRPr>
            </a:lvl4pPr>
            <a:lvl5pPr marL="2057400" indent="-228600" defTabSz="931863" eaLnBrk="0" hangingPunct="0">
              <a:spcBef>
                <a:spcPct val="30000"/>
              </a:spcBef>
              <a:defRPr sz="1200">
                <a:solidFill>
                  <a:schemeClr val="tx1"/>
                </a:solidFill>
                <a:latin typeface="Times New Roman" pitchFamily="18" charset="0"/>
              </a:defRPr>
            </a:lvl5pPr>
            <a:lvl6pPr marL="2514600" indent="-228600" defTabSz="931863" eaLnBrk="0" fontAlgn="base" hangingPunct="0">
              <a:spcBef>
                <a:spcPct val="30000"/>
              </a:spcBef>
              <a:spcAft>
                <a:spcPct val="0"/>
              </a:spcAft>
              <a:defRPr sz="1200">
                <a:solidFill>
                  <a:schemeClr val="tx1"/>
                </a:solidFill>
                <a:latin typeface="Times New Roman" pitchFamily="18" charset="0"/>
              </a:defRPr>
            </a:lvl6pPr>
            <a:lvl7pPr marL="2971800" indent="-228600" defTabSz="931863" eaLnBrk="0" fontAlgn="base" hangingPunct="0">
              <a:spcBef>
                <a:spcPct val="30000"/>
              </a:spcBef>
              <a:spcAft>
                <a:spcPct val="0"/>
              </a:spcAft>
              <a:defRPr sz="1200">
                <a:solidFill>
                  <a:schemeClr val="tx1"/>
                </a:solidFill>
                <a:latin typeface="Times New Roman" pitchFamily="18" charset="0"/>
              </a:defRPr>
            </a:lvl7pPr>
            <a:lvl8pPr marL="3429000" indent="-228600" defTabSz="931863" eaLnBrk="0" fontAlgn="base" hangingPunct="0">
              <a:spcBef>
                <a:spcPct val="30000"/>
              </a:spcBef>
              <a:spcAft>
                <a:spcPct val="0"/>
              </a:spcAft>
              <a:defRPr sz="1200">
                <a:solidFill>
                  <a:schemeClr val="tx1"/>
                </a:solidFill>
                <a:latin typeface="Times New Roman" pitchFamily="18" charset="0"/>
              </a:defRPr>
            </a:lvl8pPr>
            <a:lvl9pPr marL="3886200" indent="-228600" defTabSz="931863"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8FA0F48-6BC0-4D14-8007-7A71C2AEFD56}" type="slidenum">
              <a:rPr lang="en-US" altLang="en-US" smtClean="0"/>
              <a:pPr eaLnBrk="1" hangingPunct="1">
                <a:spcBef>
                  <a:spcPct val="0"/>
                </a:spcBef>
              </a:pPr>
              <a:t>38</a:t>
            </a:fld>
            <a:endParaRPr lang="en-US" altLang="en-US" smtClean="0"/>
          </a:p>
        </p:txBody>
      </p:sp>
      <p:sp>
        <p:nvSpPr>
          <p:cNvPr id="166915" name="Rectangle 2"/>
          <p:cNvSpPr>
            <a:spLocks noGrp="1" noRot="1" noChangeAspect="1" noChangeArrowheads="1" noTextEdit="1"/>
          </p:cNvSpPr>
          <p:nvPr>
            <p:ph type="sldImg"/>
          </p:nvPr>
        </p:nvSpPr>
        <p:spPr>
          <a:xfrm>
            <a:off x="1130300" y="692150"/>
            <a:ext cx="4621213" cy="3467100"/>
          </a:xfrm>
          <a:solidFill>
            <a:srgbClr val="FFFFFF"/>
          </a:solidFill>
          <a:ln/>
        </p:spPr>
      </p:sp>
      <p:sp>
        <p:nvSpPr>
          <p:cNvPr id="166916" name="Rectangle 3"/>
          <p:cNvSpPr>
            <a:spLocks noGrp="1" noChangeArrowheads="1"/>
          </p:cNvSpPr>
          <p:nvPr>
            <p:ph type="body" idx="1"/>
          </p:nvPr>
        </p:nvSpPr>
        <p:spPr>
          <a:xfrm>
            <a:off x="917887" y="4389438"/>
            <a:ext cx="5046040" cy="4235450"/>
          </a:xfrm>
          <a:solidFill>
            <a:srgbClr val="FFFFFF"/>
          </a:solidFill>
          <a:ln>
            <a:solidFill>
              <a:srgbClr val="000000"/>
            </a:solidFill>
            <a:miter lim="800000"/>
            <a:headEnd/>
            <a:tailEnd/>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FD95B53-2AC6-41E6-B58C-451F174EA2BA}" type="slidenum">
              <a:rPr lang="en-US" altLang="en-US"/>
              <a:pPr>
                <a:defRPr/>
              </a:pPr>
              <a:t>‹#›</a:t>
            </a:fld>
            <a:endParaRPr lang="en-US" altLang="en-US"/>
          </a:p>
        </p:txBody>
      </p:sp>
    </p:spTree>
    <p:extLst>
      <p:ext uri="{BB962C8B-B14F-4D97-AF65-F5344CB8AC3E}">
        <p14:creationId xmlns:p14="http://schemas.microsoft.com/office/powerpoint/2010/main" val="118917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3B784F-0973-4280-9874-A83905BA6A0E}" type="slidenum">
              <a:rPr lang="en-US" altLang="en-US"/>
              <a:pPr>
                <a:defRPr/>
              </a:pPr>
              <a:t>‹#›</a:t>
            </a:fld>
            <a:endParaRPr lang="en-US" altLang="en-US"/>
          </a:p>
        </p:txBody>
      </p:sp>
    </p:spTree>
    <p:extLst>
      <p:ext uri="{BB962C8B-B14F-4D97-AF65-F5344CB8AC3E}">
        <p14:creationId xmlns:p14="http://schemas.microsoft.com/office/powerpoint/2010/main" val="15074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25663F2-94D8-4A79-86EE-3BED8993ACE6}" type="slidenum">
              <a:rPr lang="en-US" altLang="en-US"/>
              <a:pPr>
                <a:defRPr/>
              </a:pPr>
              <a:t>‹#›</a:t>
            </a:fld>
            <a:endParaRPr lang="en-US" altLang="en-US"/>
          </a:p>
        </p:txBody>
      </p:sp>
    </p:spTree>
    <p:extLst>
      <p:ext uri="{BB962C8B-B14F-4D97-AF65-F5344CB8AC3E}">
        <p14:creationId xmlns:p14="http://schemas.microsoft.com/office/powerpoint/2010/main" val="200570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758D457-DEE6-4532-9FC7-73E0F8662055}" type="slidenum">
              <a:rPr lang="en-US" altLang="en-US"/>
              <a:pPr>
                <a:defRPr/>
              </a:pPr>
              <a:t>‹#›</a:t>
            </a:fld>
            <a:endParaRPr lang="en-US" altLang="en-US"/>
          </a:p>
        </p:txBody>
      </p:sp>
    </p:spTree>
    <p:extLst>
      <p:ext uri="{BB962C8B-B14F-4D97-AF65-F5344CB8AC3E}">
        <p14:creationId xmlns:p14="http://schemas.microsoft.com/office/powerpoint/2010/main" val="3150135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A3158F-9E15-453E-AB80-DFBBB8D180E8}" type="slidenum">
              <a:rPr lang="en-US" altLang="en-US"/>
              <a:pPr>
                <a:defRPr/>
              </a:pPr>
              <a:t>‹#›</a:t>
            </a:fld>
            <a:endParaRPr lang="en-US" altLang="en-US"/>
          </a:p>
        </p:txBody>
      </p:sp>
    </p:spTree>
    <p:extLst>
      <p:ext uri="{BB962C8B-B14F-4D97-AF65-F5344CB8AC3E}">
        <p14:creationId xmlns:p14="http://schemas.microsoft.com/office/powerpoint/2010/main" val="307766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F9224D1-3CA8-4108-843A-A4AE6F51CC44}" type="slidenum">
              <a:rPr lang="en-US" altLang="en-US"/>
              <a:pPr>
                <a:defRPr/>
              </a:pPr>
              <a:t>‹#›</a:t>
            </a:fld>
            <a:endParaRPr lang="en-US" altLang="en-US"/>
          </a:p>
        </p:txBody>
      </p:sp>
    </p:spTree>
    <p:extLst>
      <p:ext uri="{BB962C8B-B14F-4D97-AF65-F5344CB8AC3E}">
        <p14:creationId xmlns:p14="http://schemas.microsoft.com/office/powerpoint/2010/main" val="333190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F0398A0-654F-4413-BC50-B320EEE41CBB}" type="slidenum">
              <a:rPr lang="en-US" altLang="en-US"/>
              <a:pPr>
                <a:defRPr/>
              </a:pPr>
              <a:t>‹#›</a:t>
            </a:fld>
            <a:endParaRPr lang="en-US" altLang="en-US"/>
          </a:p>
        </p:txBody>
      </p:sp>
    </p:spTree>
    <p:extLst>
      <p:ext uri="{BB962C8B-B14F-4D97-AF65-F5344CB8AC3E}">
        <p14:creationId xmlns:p14="http://schemas.microsoft.com/office/powerpoint/2010/main" val="176232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E597FC3-750F-4D9D-A8EE-A683FAD2759C}" type="slidenum">
              <a:rPr lang="en-US" altLang="en-US"/>
              <a:pPr>
                <a:defRPr/>
              </a:pPr>
              <a:t>‹#›</a:t>
            </a:fld>
            <a:endParaRPr lang="en-US" altLang="en-US"/>
          </a:p>
        </p:txBody>
      </p:sp>
    </p:spTree>
    <p:extLst>
      <p:ext uri="{BB962C8B-B14F-4D97-AF65-F5344CB8AC3E}">
        <p14:creationId xmlns:p14="http://schemas.microsoft.com/office/powerpoint/2010/main" val="384740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9BD8340-A0E3-4945-B0FC-433D192843FE}" type="slidenum">
              <a:rPr lang="en-US" altLang="en-US"/>
              <a:pPr>
                <a:defRPr/>
              </a:pPr>
              <a:t>‹#›</a:t>
            </a:fld>
            <a:endParaRPr lang="en-US" altLang="en-US"/>
          </a:p>
        </p:txBody>
      </p:sp>
    </p:spTree>
    <p:extLst>
      <p:ext uri="{BB962C8B-B14F-4D97-AF65-F5344CB8AC3E}">
        <p14:creationId xmlns:p14="http://schemas.microsoft.com/office/powerpoint/2010/main" val="3218927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22B1210-72E7-4329-A33C-A5C598559746}" type="slidenum">
              <a:rPr lang="en-US" altLang="en-US"/>
              <a:pPr>
                <a:defRPr/>
              </a:pPr>
              <a:t>‹#›</a:t>
            </a:fld>
            <a:endParaRPr lang="en-US" altLang="en-US"/>
          </a:p>
        </p:txBody>
      </p:sp>
    </p:spTree>
    <p:extLst>
      <p:ext uri="{BB962C8B-B14F-4D97-AF65-F5344CB8AC3E}">
        <p14:creationId xmlns:p14="http://schemas.microsoft.com/office/powerpoint/2010/main" val="357461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6B7DD98-10DA-4397-A066-1A88D3161425}" type="slidenum">
              <a:rPr lang="en-US" altLang="en-US"/>
              <a:pPr>
                <a:defRPr/>
              </a:pPr>
              <a:t>‹#›</a:t>
            </a:fld>
            <a:endParaRPr lang="en-US" altLang="en-US"/>
          </a:p>
        </p:txBody>
      </p:sp>
    </p:spTree>
    <p:extLst>
      <p:ext uri="{BB962C8B-B14F-4D97-AF65-F5344CB8AC3E}">
        <p14:creationId xmlns:p14="http://schemas.microsoft.com/office/powerpoint/2010/main" val="422074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rgbClr val="3B3B3B"/>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F39EF38-4D7D-4087-980C-8A0D81E0CB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1026" descr="C:\A.MKStilson\Photos\2009 Best Photos\IMG_40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33400"/>
            <a:ext cx="8610600" cy="587692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051" name="Rectangle 1027"/>
          <p:cNvSpPr>
            <a:spLocks noGrp="1" noChangeArrowheads="1"/>
          </p:cNvSpPr>
          <p:nvPr>
            <p:ph type="ctrTitle"/>
          </p:nvPr>
        </p:nvSpPr>
        <p:spPr>
          <a:xfrm>
            <a:off x="247650" y="1143000"/>
            <a:ext cx="8591550" cy="838200"/>
          </a:xfrm>
        </p:spPr>
        <p:txBody>
          <a:bodyPr/>
          <a:lstStyle/>
          <a:p>
            <a:pPr eaLnBrk="1" hangingPunct="1"/>
            <a:r>
              <a:rPr lang="en-US" altLang="en-US" b="1" dirty="0" smtClean="0">
                <a:solidFill>
                  <a:srgbClr val="FF0000"/>
                </a:solidFill>
              </a:rPr>
              <a:t>Declarations of Beneficial Use</a:t>
            </a:r>
          </a:p>
        </p:txBody>
      </p:sp>
      <p:sp>
        <p:nvSpPr>
          <p:cNvPr id="2052" name="Rectangle 1028"/>
          <p:cNvSpPr>
            <a:spLocks noGrp="1" noChangeArrowheads="1"/>
          </p:cNvSpPr>
          <p:nvPr>
            <p:ph type="subTitle" idx="1"/>
          </p:nvPr>
        </p:nvSpPr>
        <p:spPr>
          <a:xfrm>
            <a:off x="285750" y="1828800"/>
            <a:ext cx="8553450" cy="1295400"/>
          </a:xfrm>
        </p:spPr>
        <p:txBody>
          <a:bodyPr/>
          <a:lstStyle/>
          <a:p>
            <a:pPr eaLnBrk="1" hangingPunct="1"/>
            <a:r>
              <a:rPr lang="en-US" altLang="en-US" sz="2400" b="1" dirty="0" smtClean="0">
                <a:solidFill>
                  <a:srgbClr val="FF0000"/>
                </a:solidFill>
              </a:rPr>
              <a:t>Utah Division of Water Rights</a:t>
            </a:r>
            <a:br>
              <a:rPr lang="en-US" altLang="en-US" sz="2400" b="1" dirty="0" smtClean="0">
                <a:solidFill>
                  <a:srgbClr val="FF0000"/>
                </a:solidFill>
              </a:rPr>
            </a:br>
            <a:r>
              <a:rPr lang="en-US" altLang="en-US" sz="2400" b="1" dirty="0" smtClean="0">
                <a:solidFill>
                  <a:srgbClr val="FF0000"/>
                </a:solidFill>
              </a:rPr>
              <a:t>    </a:t>
            </a:r>
            <a:r>
              <a:rPr lang="en-US" sz="2400" b="1" dirty="0">
                <a:solidFill>
                  <a:srgbClr val="FF0000"/>
                </a:solidFill>
              </a:rPr>
              <a:t>Supplemental Water Rights and Database </a:t>
            </a:r>
            <a:r>
              <a:rPr lang="en-US" sz="2400" b="1" dirty="0" smtClean="0">
                <a:solidFill>
                  <a:srgbClr val="FF0000"/>
                </a:solidFill>
              </a:rPr>
              <a:t>Groups</a:t>
            </a:r>
          </a:p>
          <a:p>
            <a:pPr eaLnBrk="1" hangingPunct="1"/>
            <a:r>
              <a:rPr lang="en-US" altLang="en-US" sz="2400" b="1" dirty="0" smtClean="0">
                <a:solidFill>
                  <a:srgbClr val="FF0000"/>
                </a:solidFill>
              </a:rPr>
              <a:t>November 2017</a:t>
            </a:r>
          </a:p>
        </p:txBody>
      </p:sp>
      <p:graphicFrame>
        <p:nvGraphicFramePr>
          <p:cNvPr id="2053" name="Object 1029"/>
          <p:cNvGraphicFramePr>
            <a:graphicFrameLocks noChangeAspect="1"/>
          </p:cNvGraphicFramePr>
          <p:nvPr>
            <p:extLst>
              <p:ext uri="{D42A27DB-BD31-4B8C-83A1-F6EECF244321}">
                <p14:modId xmlns:p14="http://schemas.microsoft.com/office/powerpoint/2010/main" val="2183168323"/>
              </p:ext>
            </p:extLst>
          </p:nvPr>
        </p:nvGraphicFramePr>
        <p:xfrm>
          <a:off x="533400" y="4572000"/>
          <a:ext cx="1476375" cy="1595437"/>
        </p:xfrm>
        <a:graphic>
          <a:graphicData uri="http://schemas.openxmlformats.org/presentationml/2006/ole">
            <mc:AlternateContent xmlns:mc="http://schemas.openxmlformats.org/markup-compatibility/2006">
              <mc:Choice xmlns:v="urn:schemas-microsoft-com:vml" Requires="v">
                <p:oleObj spid="_x0000_s2157" name="Photo Editor Photo" r:id="rId6" imgW="2247619" imgH="2429214" progId="">
                  <p:embed/>
                </p:oleObj>
              </mc:Choice>
              <mc:Fallback>
                <p:oleObj name="Photo Editor Photo" r:id="rId6" imgW="2247619" imgH="2429214" progId="">
                  <p:embed/>
                  <p:pic>
                    <p:nvPicPr>
                      <p:cNvPr id="0" name="Picture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572000"/>
                        <a:ext cx="1476375"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Basics</a:t>
            </a:r>
          </a:p>
        </p:txBody>
      </p:sp>
      <p:sp>
        <p:nvSpPr>
          <p:cNvPr id="8195" name="Rectangle 3"/>
          <p:cNvSpPr>
            <a:spLocks noGrp="1" noChangeArrowheads="1"/>
          </p:cNvSpPr>
          <p:nvPr>
            <p:ph type="body" idx="1"/>
          </p:nvPr>
        </p:nvSpPr>
        <p:spPr>
          <a:xfrm>
            <a:off x="685800" y="1752600"/>
            <a:ext cx="7772400" cy="3429000"/>
          </a:xfrm>
        </p:spPr>
        <p:txBody>
          <a:bodyPr/>
          <a:lstStyle/>
          <a:p>
            <a:pPr eaLnBrk="1" hangingPunct="1"/>
            <a:r>
              <a:rPr lang="en-US" altLang="en-US" dirty="0" smtClean="0">
                <a:solidFill>
                  <a:schemeClr val="bg1"/>
                </a:solidFill>
              </a:rPr>
              <a:t>The DOBU shall apportion the beneficial use amount of a water right in the Water Use Group</a:t>
            </a:r>
          </a:p>
          <a:p>
            <a:pPr eaLnBrk="1" hangingPunct="1"/>
            <a:r>
              <a:rPr lang="en-US" altLang="en-US" dirty="0" smtClean="0">
                <a:solidFill>
                  <a:schemeClr val="bg1"/>
                </a:solidFill>
              </a:rPr>
              <a:t>All parties must acknowledge that the beneficial use amounts declared are not a general adjudication of the water rights</a:t>
            </a:r>
          </a:p>
        </p:txBody>
      </p:sp>
    </p:spTree>
    <p:extLst>
      <p:ext uri="{BB962C8B-B14F-4D97-AF65-F5344CB8AC3E}">
        <p14:creationId xmlns:p14="http://schemas.microsoft.com/office/powerpoint/2010/main" val="2347944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Basics</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altLang="en-US" dirty="0" smtClean="0">
                <a:solidFill>
                  <a:schemeClr val="bg1"/>
                </a:solidFill>
              </a:rPr>
              <a:t>Let’s Practice!</a:t>
            </a:r>
          </a:p>
          <a:p>
            <a:pPr eaLnBrk="1" hangingPunct="1"/>
            <a:r>
              <a:rPr lang="en-US" altLang="en-US" dirty="0" smtClean="0">
                <a:solidFill>
                  <a:schemeClr val="bg1"/>
                </a:solidFill>
              </a:rPr>
              <a:t>Water Use Group 420187 is comprised of Water Right 57-1, 57-2, and 57-3 for irrigation of 2.0 acres, 3 EDUs and 15 ELUs how can you apportion these rights?</a:t>
            </a:r>
          </a:p>
        </p:txBody>
      </p:sp>
      <p:pic>
        <p:nvPicPr>
          <p:cNvPr id="4" name="Picture 2" descr="E:\ericjones\Presentations\DOBU\Images\Star-Wars-Battlefron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419600"/>
            <a:ext cx="4343401" cy="226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18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70209849"/>
              </p:ext>
            </p:extLst>
          </p:nvPr>
        </p:nvGraphicFramePr>
        <p:xfrm>
          <a:off x="0" y="2514600"/>
          <a:ext cx="9144000" cy="2926080"/>
        </p:xfrm>
        <a:graphic>
          <a:graphicData uri="http://schemas.openxmlformats.org/drawingml/2006/table">
            <a:tbl>
              <a:tblPr firstRow="1" bandRow="1">
                <a:tableStyleId>{5C22544A-7EE6-4342-B048-85BDC9FD1C3A}</a:tableStyleId>
              </a:tblPr>
              <a:tblGrid>
                <a:gridCol w="914400"/>
                <a:gridCol w="2362200"/>
                <a:gridCol w="1676400"/>
                <a:gridCol w="4191000"/>
              </a:tblGrid>
              <a:tr h="370840">
                <a:tc>
                  <a:txBody>
                    <a:bodyPr/>
                    <a:lstStyle/>
                    <a:p>
                      <a:r>
                        <a:rPr lang="en-US" sz="2400" dirty="0" smtClean="0">
                          <a:solidFill>
                            <a:schemeClr val="bg1"/>
                          </a:solidFill>
                        </a:rPr>
                        <a:t>WR#</a:t>
                      </a:r>
                      <a:endParaRPr lang="en-US" sz="2400" dirty="0">
                        <a:solidFill>
                          <a:schemeClr val="bg1"/>
                        </a:solidFill>
                      </a:endParaRPr>
                    </a:p>
                  </a:txBody>
                  <a:tcPr>
                    <a:noFill/>
                  </a:tcPr>
                </a:tc>
                <a:tc>
                  <a:txBody>
                    <a:bodyPr/>
                    <a:lstStyle/>
                    <a:p>
                      <a:r>
                        <a:rPr lang="en-US" sz="2400" dirty="0" smtClean="0">
                          <a:solidFill>
                            <a:schemeClr val="bg1"/>
                          </a:solidFill>
                        </a:rPr>
                        <a:t>Document</a:t>
                      </a:r>
                      <a:endParaRPr lang="en-US" sz="2400" dirty="0">
                        <a:solidFill>
                          <a:schemeClr val="bg1"/>
                        </a:solidFill>
                      </a:endParaRPr>
                    </a:p>
                  </a:txBody>
                  <a:tcPr>
                    <a:noFill/>
                  </a:tcPr>
                </a:tc>
                <a:tc>
                  <a:txBody>
                    <a:bodyPr/>
                    <a:lstStyle/>
                    <a:p>
                      <a:r>
                        <a:rPr lang="en-US" sz="2400" dirty="0" smtClean="0">
                          <a:solidFill>
                            <a:schemeClr val="bg1"/>
                          </a:solidFill>
                        </a:rPr>
                        <a:t>Date</a:t>
                      </a:r>
                      <a:endParaRPr lang="en-US" sz="2400" dirty="0">
                        <a:solidFill>
                          <a:schemeClr val="bg1"/>
                        </a:solidFill>
                      </a:endParaRPr>
                    </a:p>
                  </a:txBody>
                  <a:tcPr>
                    <a:noFill/>
                  </a:tcPr>
                </a:tc>
                <a:tc>
                  <a:txBody>
                    <a:bodyPr/>
                    <a:lstStyle/>
                    <a:p>
                      <a:r>
                        <a:rPr lang="en-US" sz="2400" dirty="0" smtClean="0">
                          <a:solidFill>
                            <a:schemeClr val="bg1"/>
                          </a:solidFill>
                        </a:rPr>
                        <a:t>Uses</a:t>
                      </a:r>
                      <a:endParaRPr lang="en-US" sz="2400" dirty="0">
                        <a:solidFill>
                          <a:schemeClr val="bg1"/>
                        </a:solidFill>
                      </a:endParaRPr>
                    </a:p>
                  </a:txBody>
                  <a:tcPr>
                    <a:noFill/>
                  </a:tcPr>
                </a:tc>
              </a:tr>
              <a:tr h="370840">
                <a:tc>
                  <a:txBody>
                    <a:bodyPr/>
                    <a:lstStyle/>
                    <a:p>
                      <a:r>
                        <a:rPr lang="en-US" sz="2400" dirty="0" smtClean="0">
                          <a:solidFill>
                            <a:schemeClr val="bg1"/>
                          </a:solidFill>
                        </a:rPr>
                        <a:t>57-1</a:t>
                      </a:r>
                      <a:endParaRPr lang="en-US" sz="2400" dirty="0">
                        <a:solidFill>
                          <a:schemeClr val="bg1"/>
                        </a:solidFill>
                      </a:endParaRPr>
                    </a:p>
                  </a:txBody>
                  <a:tcPr>
                    <a:noFill/>
                  </a:tcPr>
                </a:tc>
                <a:tc>
                  <a:txBody>
                    <a:bodyPr/>
                    <a:lstStyle/>
                    <a:p>
                      <a:r>
                        <a:rPr lang="en-US" sz="2400" dirty="0" smtClean="0">
                          <a:solidFill>
                            <a:schemeClr val="bg1"/>
                          </a:solidFill>
                        </a:rPr>
                        <a:t>App</a:t>
                      </a:r>
                      <a:r>
                        <a:rPr lang="en-US" sz="2400" baseline="0" dirty="0" smtClean="0">
                          <a:solidFill>
                            <a:schemeClr val="bg1"/>
                          </a:solidFill>
                        </a:rPr>
                        <a:t> to App</a:t>
                      </a:r>
                    </a:p>
                    <a:p>
                      <a:r>
                        <a:rPr lang="en-US" sz="2400" baseline="0" dirty="0" smtClean="0">
                          <a:solidFill>
                            <a:schemeClr val="bg1"/>
                          </a:solidFill>
                        </a:rPr>
                        <a:t>Certificate</a:t>
                      </a:r>
                    </a:p>
                    <a:p>
                      <a:r>
                        <a:rPr lang="en-US" sz="2400" baseline="0" dirty="0" smtClean="0">
                          <a:solidFill>
                            <a:schemeClr val="bg1"/>
                          </a:solidFill>
                        </a:rPr>
                        <a:t>Signed WUC</a:t>
                      </a:r>
                      <a:endParaRPr lang="en-US" sz="2400" dirty="0">
                        <a:solidFill>
                          <a:schemeClr val="bg1"/>
                        </a:solidFill>
                      </a:endParaRPr>
                    </a:p>
                  </a:txBody>
                  <a:tcPr>
                    <a:noFill/>
                  </a:tcPr>
                </a:tc>
                <a:tc>
                  <a:txBody>
                    <a:bodyPr/>
                    <a:lstStyle/>
                    <a:p>
                      <a:r>
                        <a:rPr lang="en-US" sz="2400" dirty="0" smtClean="0">
                          <a:solidFill>
                            <a:schemeClr val="bg1"/>
                          </a:solidFill>
                        </a:rPr>
                        <a:t>8/16/1956</a:t>
                      </a:r>
                    </a:p>
                    <a:p>
                      <a:r>
                        <a:rPr lang="en-US" sz="2400" dirty="0" smtClean="0">
                          <a:solidFill>
                            <a:schemeClr val="bg1"/>
                          </a:solidFill>
                        </a:rPr>
                        <a:t>9/30/1960</a:t>
                      </a:r>
                    </a:p>
                    <a:p>
                      <a:r>
                        <a:rPr lang="en-US" sz="2400" dirty="0" smtClean="0">
                          <a:solidFill>
                            <a:schemeClr val="bg1"/>
                          </a:solidFill>
                        </a:rPr>
                        <a:t>10/31/1978</a:t>
                      </a:r>
                      <a:endParaRPr lang="en-US" sz="2400" dirty="0">
                        <a:solidFill>
                          <a:schemeClr val="bg1"/>
                        </a:solidFill>
                      </a:endParaRPr>
                    </a:p>
                  </a:txBody>
                  <a:tcPr>
                    <a:noFill/>
                  </a:tcPr>
                </a:tc>
                <a:tc>
                  <a:txBody>
                    <a:bodyPr/>
                    <a:lstStyle/>
                    <a:p>
                      <a:r>
                        <a:rPr lang="en-US" sz="2400" dirty="0" smtClean="0">
                          <a:solidFill>
                            <a:schemeClr val="bg1"/>
                          </a:solidFill>
                        </a:rPr>
                        <a:t>3 EDUs</a:t>
                      </a:r>
                      <a:r>
                        <a:rPr lang="en-US" sz="2400" baseline="0" dirty="0" smtClean="0">
                          <a:solidFill>
                            <a:schemeClr val="bg1"/>
                          </a:solidFill>
                        </a:rPr>
                        <a:t> and 5 ELUs</a:t>
                      </a:r>
                    </a:p>
                    <a:p>
                      <a:r>
                        <a:rPr lang="en-US" sz="2400" dirty="0" smtClean="0">
                          <a:solidFill>
                            <a:schemeClr val="bg1"/>
                          </a:solidFill>
                        </a:rPr>
                        <a:t>3 EDUs</a:t>
                      </a:r>
                      <a:r>
                        <a:rPr lang="en-US" sz="2400" baseline="0" dirty="0" smtClean="0">
                          <a:solidFill>
                            <a:schemeClr val="bg1"/>
                          </a:solidFill>
                        </a:rPr>
                        <a:t> and 5 ELUs</a:t>
                      </a:r>
                    </a:p>
                    <a:p>
                      <a:r>
                        <a:rPr lang="en-US" sz="2400" dirty="0" smtClean="0">
                          <a:solidFill>
                            <a:schemeClr val="bg1"/>
                          </a:solidFill>
                        </a:rPr>
                        <a:t>2.0 acres,</a:t>
                      </a:r>
                      <a:r>
                        <a:rPr lang="en-US" sz="2400" baseline="0" dirty="0" smtClean="0">
                          <a:solidFill>
                            <a:schemeClr val="bg1"/>
                          </a:solidFill>
                        </a:rPr>
                        <a:t> 3 EDUs and 15 ELUs</a:t>
                      </a:r>
                      <a:endParaRPr lang="en-US" sz="2400" dirty="0">
                        <a:solidFill>
                          <a:schemeClr val="bg1"/>
                        </a:solidFill>
                      </a:endParaRPr>
                    </a:p>
                  </a:txBody>
                  <a:tcPr>
                    <a:noFill/>
                  </a:tcPr>
                </a:tc>
              </a:tr>
              <a:tr h="370840">
                <a:tc>
                  <a:txBody>
                    <a:bodyPr/>
                    <a:lstStyle/>
                    <a:p>
                      <a:r>
                        <a:rPr lang="en-US" sz="2400" dirty="0" smtClean="0">
                          <a:solidFill>
                            <a:schemeClr val="bg1"/>
                          </a:solidFill>
                        </a:rPr>
                        <a:t>57-2</a:t>
                      </a:r>
                      <a:endParaRPr lang="en-US" sz="2400" dirty="0">
                        <a:solidFill>
                          <a:schemeClr val="bg1"/>
                        </a:solidFill>
                      </a:endParaRPr>
                    </a:p>
                  </a:txBody>
                  <a:tcPr>
                    <a:noFill/>
                  </a:tcPr>
                </a:tc>
                <a:tc>
                  <a:txBody>
                    <a:bodyPr/>
                    <a:lstStyle/>
                    <a:p>
                      <a:r>
                        <a:rPr lang="en-US" sz="2400" dirty="0" smtClean="0">
                          <a:solidFill>
                            <a:schemeClr val="bg1"/>
                          </a:solidFill>
                        </a:rPr>
                        <a:t>Diligence Claim</a:t>
                      </a:r>
                    </a:p>
                    <a:p>
                      <a:r>
                        <a:rPr lang="en-US" sz="2400" dirty="0" smtClean="0">
                          <a:solidFill>
                            <a:schemeClr val="bg1"/>
                          </a:solidFill>
                        </a:rPr>
                        <a:t>Signed</a:t>
                      </a:r>
                      <a:r>
                        <a:rPr lang="en-US" sz="2400" baseline="0" dirty="0" smtClean="0">
                          <a:solidFill>
                            <a:schemeClr val="bg1"/>
                          </a:solidFill>
                        </a:rPr>
                        <a:t> WUC</a:t>
                      </a:r>
                      <a:endParaRPr lang="en-US" sz="2400" dirty="0">
                        <a:solidFill>
                          <a:schemeClr val="bg1"/>
                        </a:solidFill>
                      </a:endParaRPr>
                    </a:p>
                  </a:txBody>
                  <a:tcPr>
                    <a:noFill/>
                  </a:tcPr>
                </a:tc>
                <a:tc>
                  <a:txBody>
                    <a:bodyPr/>
                    <a:lstStyle/>
                    <a:p>
                      <a:r>
                        <a:rPr lang="en-US" sz="2400" dirty="0" smtClean="0">
                          <a:solidFill>
                            <a:schemeClr val="bg1"/>
                          </a:solidFill>
                        </a:rPr>
                        <a:t> / /1895</a:t>
                      </a:r>
                    </a:p>
                    <a:p>
                      <a:r>
                        <a:rPr lang="en-US" sz="2400" dirty="0" smtClean="0">
                          <a:solidFill>
                            <a:schemeClr val="bg1"/>
                          </a:solidFill>
                        </a:rPr>
                        <a:t>10/31/1978</a:t>
                      </a:r>
                      <a:endParaRPr lang="en-US" sz="2400" dirty="0">
                        <a:solidFill>
                          <a:schemeClr val="bg1"/>
                        </a:solidFill>
                      </a:endParaRPr>
                    </a:p>
                  </a:txBody>
                  <a:tcPr>
                    <a:noFill/>
                  </a:tcPr>
                </a:tc>
                <a:tc>
                  <a:txBody>
                    <a:bodyPr/>
                    <a:lstStyle/>
                    <a:p>
                      <a:r>
                        <a:rPr lang="en-US" sz="2400" dirty="0" smtClean="0">
                          <a:solidFill>
                            <a:schemeClr val="bg1"/>
                          </a:solidFill>
                        </a:rPr>
                        <a:t>1.0 acre and 5 ELUs</a:t>
                      </a:r>
                    </a:p>
                    <a:p>
                      <a:r>
                        <a:rPr lang="en-US" sz="2400" dirty="0" smtClean="0">
                          <a:solidFill>
                            <a:schemeClr val="bg1"/>
                          </a:solidFill>
                        </a:rPr>
                        <a:t>2.0 acres,</a:t>
                      </a:r>
                      <a:r>
                        <a:rPr lang="en-US" sz="2400" baseline="0" dirty="0" smtClean="0">
                          <a:solidFill>
                            <a:schemeClr val="bg1"/>
                          </a:solidFill>
                        </a:rPr>
                        <a:t> 3 EDUs and 15 ELUs</a:t>
                      </a:r>
                      <a:endParaRPr lang="en-US" sz="2400" dirty="0">
                        <a:solidFill>
                          <a:schemeClr val="bg1"/>
                        </a:solidFill>
                      </a:endParaRPr>
                    </a:p>
                  </a:txBody>
                  <a:tcPr>
                    <a:noFill/>
                  </a:tcPr>
                </a:tc>
              </a:tr>
              <a:tr h="370840">
                <a:tc>
                  <a:txBody>
                    <a:bodyPr/>
                    <a:lstStyle/>
                    <a:p>
                      <a:r>
                        <a:rPr lang="en-US" sz="2400" dirty="0" smtClean="0">
                          <a:solidFill>
                            <a:schemeClr val="bg1"/>
                          </a:solidFill>
                        </a:rPr>
                        <a:t>57-3</a:t>
                      </a:r>
                      <a:endParaRPr lang="en-US" sz="2400" dirty="0">
                        <a:solidFill>
                          <a:schemeClr val="bg1"/>
                        </a:solidFill>
                      </a:endParaRPr>
                    </a:p>
                  </a:txBody>
                  <a:tcPr>
                    <a:noFill/>
                  </a:tcPr>
                </a:tc>
                <a:tc>
                  <a:txBody>
                    <a:bodyPr/>
                    <a:lstStyle/>
                    <a:p>
                      <a:r>
                        <a:rPr lang="en-US" sz="2400" dirty="0" smtClean="0">
                          <a:solidFill>
                            <a:schemeClr val="bg1"/>
                          </a:solidFill>
                        </a:rPr>
                        <a:t>Signed</a:t>
                      </a:r>
                      <a:r>
                        <a:rPr lang="en-US" sz="2400" baseline="0" dirty="0" smtClean="0">
                          <a:solidFill>
                            <a:schemeClr val="bg1"/>
                          </a:solidFill>
                        </a:rPr>
                        <a:t> WUC</a:t>
                      </a:r>
                      <a:endParaRPr lang="en-US" sz="2400" dirty="0">
                        <a:solidFill>
                          <a:schemeClr val="bg1"/>
                        </a:solidFill>
                      </a:endParaRPr>
                    </a:p>
                  </a:txBody>
                  <a:tcPr>
                    <a:noFill/>
                  </a:tcPr>
                </a:tc>
                <a:tc>
                  <a:txBody>
                    <a:bodyPr/>
                    <a:lstStyle/>
                    <a:p>
                      <a:r>
                        <a:rPr lang="en-US" sz="2400" dirty="0" smtClean="0">
                          <a:solidFill>
                            <a:schemeClr val="bg1"/>
                          </a:solidFill>
                        </a:rPr>
                        <a:t>10/31/1978</a:t>
                      </a:r>
                      <a:endParaRPr lang="en-US" sz="2400" dirty="0">
                        <a:solidFill>
                          <a:schemeClr val="bg1"/>
                        </a:solidFill>
                      </a:endParaRPr>
                    </a:p>
                  </a:txBody>
                  <a:tcPr>
                    <a:noFill/>
                  </a:tcPr>
                </a:tc>
                <a:tc>
                  <a:txBody>
                    <a:bodyPr/>
                    <a:lstStyle/>
                    <a:p>
                      <a:r>
                        <a:rPr lang="en-US" sz="2400" dirty="0" smtClean="0">
                          <a:solidFill>
                            <a:schemeClr val="bg1"/>
                          </a:solidFill>
                        </a:rPr>
                        <a:t>2.0 acres,</a:t>
                      </a:r>
                      <a:r>
                        <a:rPr lang="en-US" sz="2400" baseline="0" dirty="0" smtClean="0">
                          <a:solidFill>
                            <a:schemeClr val="bg1"/>
                          </a:solidFill>
                        </a:rPr>
                        <a:t> 3 EDUs and 15 ELUs</a:t>
                      </a:r>
                      <a:endParaRPr lang="en-US" sz="2400" dirty="0">
                        <a:solidFill>
                          <a:schemeClr val="bg1"/>
                        </a:solidFill>
                      </a:endParaRPr>
                    </a:p>
                  </a:txBody>
                  <a:tcPr>
                    <a:noFill/>
                  </a:tcPr>
                </a:tc>
              </a:tr>
            </a:tbl>
          </a:graphicData>
        </a:graphic>
      </p:graphicFrame>
      <p:sp>
        <p:nvSpPr>
          <p:cNvPr id="7" name="Rectangle 2"/>
          <p:cNvSpPr>
            <a:spLocks noGrp="1" noChangeArrowheads="1"/>
          </p:cNvSpPr>
          <p:nvPr>
            <p:ph type="title"/>
          </p:nvPr>
        </p:nvSpPr>
        <p:spPr>
          <a:xfrm>
            <a:off x="685800" y="609600"/>
            <a:ext cx="7772400" cy="1143000"/>
          </a:xfrm>
        </p:spPr>
        <p:txBody>
          <a:bodyPr/>
          <a:lstStyle/>
          <a:p>
            <a:pPr eaLnBrk="1" hangingPunct="1"/>
            <a:r>
              <a:rPr lang="en-US" altLang="en-US" dirty="0" smtClean="0">
                <a:solidFill>
                  <a:schemeClr val="bg1"/>
                </a:solidFill>
              </a:rPr>
              <a:t>DOBU Basics</a:t>
            </a:r>
          </a:p>
        </p:txBody>
      </p:sp>
    </p:spTree>
    <p:extLst>
      <p:ext uri="{BB962C8B-B14F-4D97-AF65-F5344CB8AC3E}">
        <p14:creationId xmlns:p14="http://schemas.microsoft.com/office/powerpoint/2010/main" val="1608576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Basics</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altLang="en-US" dirty="0" smtClean="0">
                <a:solidFill>
                  <a:schemeClr val="bg1"/>
                </a:solidFill>
              </a:rPr>
              <a:t>The State Engineer may require additional documentation to support the Beneficial Use Amounts declared</a:t>
            </a:r>
          </a:p>
        </p:txBody>
      </p:sp>
      <p:pic>
        <p:nvPicPr>
          <p:cNvPr id="6146" name="Picture 2" descr="E:\ericjones\Presentations\DOBU\Images\garb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43200"/>
            <a:ext cx="2614536"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18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Basics</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altLang="en-US" dirty="0" smtClean="0">
                <a:solidFill>
                  <a:schemeClr val="bg1"/>
                </a:solidFill>
              </a:rPr>
              <a:t>When do you need to file a DOBU?</a:t>
            </a:r>
          </a:p>
        </p:txBody>
      </p:sp>
      <p:pic>
        <p:nvPicPr>
          <p:cNvPr id="7170" name="Picture 2" descr="E:\ericjones\Presentations\DOBU\Images\star-wars-rpg-1401x788-bf5fde32-b497-4b52-8a6f-45aa36325018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7366000"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18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Basics</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altLang="en-US" dirty="0" smtClean="0">
                <a:solidFill>
                  <a:schemeClr val="bg1"/>
                </a:solidFill>
              </a:rPr>
              <a:t>The following applies when you want to file a change application or proof of beneficial use</a:t>
            </a:r>
          </a:p>
        </p:txBody>
      </p:sp>
      <p:pic>
        <p:nvPicPr>
          <p:cNvPr id="8194" name="Picture 2" descr="E:\ericjones\Presentations\DOBU\Images\help me obi w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57600"/>
            <a:ext cx="6858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218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Basics</a:t>
            </a:r>
          </a:p>
        </p:txBody>
      </p:sp>
      <p:sp>
        <p:nvSpPr>
          <p:cNvPr id="8195" name="Rectangle 3"/>
          <p:cNvSpPr>
            <a:spLocks noGrp="1" noChangeArrowheads="1"/>
          </p:cNvSpPr>
          <p:nvPr>
            <p:ph type="body" idx="1"/>
          </p:nvPr>
        </p:nvSpPr>
        <p:spPr>
          <a:xfrm>
            <a:off x="685800" y="1752600"/>
            <a:ext cx="8305800" cy="4800600"/>
          </a:xfrm>
        </p:spPr>
        <p:txBody>
          <a:bodyPr/>
          <a:lstStyle/>
          <a:p>
            <a:pPr eaLnBrk="1" hangingPunct="1"/>
            <a:r>
              <a:rPr lang="en-US" altLang="en-US" dirty="0" smtClean="0">
                <a:solidFill>
                  <a:schemeClr val="bg1"/>
                </a:solidFill>
              </a:rPr>
              <a:t>is filed on fewer than all of the water rights in a Water Use Group</a:t>
            </a:r>
          </a:p>
          <a:p>
            <a:pPr eaLnBrk="1" hangingPunct="1"/>
            <a:r>
              <a:rPr lang="en-US" altLang="en-US" dirty="0" smtClean="0">
                <a:solidFill>
                  <a:schemeClr val="bg1"/>
                </a:solidFill>
              </a:rPr>
              <a:t>The Change application seeks to remove a water right from a Water Use Group</a:t>
            </a:r>
          </a:p>
          <a:p>
            <a:pPr eaLnBrk="1" hangingPunct="1"/>
            <a:r>
              <a:rPr lang="en-US" altLang="en-US" dirty="0" smtClean="0">
                <a:solidFill>
                  <a:schemeClr val="bg1"/>
                </a:solidFill>
              </a:rPr>
              <a:t>The Beneficial Use Amount of said water right to be acted upon has not been quantified</a:t>
            </a:r>
          </a:p>
          <a:p>
            <a:pPr eaLnBrk="1" hangingPunct="1"/>
            <a:r>
              <a:rPr lang="en-US" altLang="en-US" dirty="0" smtClean="0">
                <a:solidFill>
                  <a:schemeClr val="bg1"/>
                </a:solidFill>
              </a:rPr>
              <a:t>The nature of the change requires a quantification of the Sole Supply of the water right being changed</a:t>
            </a:r>
          </a:p>
        </p:txBody>
      </p:sp>
    </p:spTree>
    <p:extLst>
      <p:ext uri="{BB962C8B-B14F-4D97-AF65-F5344CB8AC3E}">
        <p14:creationId xmlns:p14="http://schemas.microsoft.com/office/powerpoint/2010/main" val="1846202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Basics</a:t>
            </a:r>
          </a:p>
        </p:txBody>
      </p:sp>
      <p:sp>
        <p:nvSpPr>
          <p:cNvPr id="8195" name="Rectangle 3"/>
          <p:cNvSpPr>
            <a:spLocks noGrp="1" noChangeArrowheads="1"/>
          </p:cNvSpPr>
          <p:nvPr>
            <p:ph type="body" idx="1"/>
          </p:nvPr>
        </p:nvSpPr>
        <p:spPr>
          <a:xfrm>
            <a:off x="685800" y="1752600"/>
            <a:ext cx="7772400" cy="2971800"/>
          </a:xfrm>
        </p:spPr>
        <p:txBody>
          <a:bodyPr/>
          <a:lstStyle/>
          <a:p>
            <a:r>
              <a:rPr lang="en-US" dirty="0">
                <a:solidFill>
                  <a:schemeClr val="bg1"/>
                </a:solidFill>
              </a:rPr>
              <a:t>Shall be prepared for each Water Use Group to which the water right or the portion of the water right </a:t>
            </a:r>
            <a:r>
              <a:rPr lang="en-US" dirty="0" smtClean="0">
                <a:solidFill>
                  <a:schemeClr val="bg1"/>
                </a:solidFill>
              </a:rPr>
              <a:t>has </a:t>
            </a:r>
            <a:r>
              <a:rPr lang="en-US" dirty="0">
                <a:solidFill>
                  <a:schemeClr val="bg1"/>
                </a:solidFill>
              </a:rPr>
              <a:t>been assigned.</a:t>
            </a:r>
          </a:p>
          <a:p>
            <a:r>
              <a:rPr lang="en-US" dirty="0" smtClean="0">
                <a:solidFill>
                  <a:schemeClr val="bg1"/>
                </a:solidFill>
              </a:rPr>
              <a:t>May </a:t>
            </a:r>
            <a:r>
              <a:rPr lang="en-US" dirty="0">
                <a:solidFill>
                  <a:schemeClr val="bg1"/>
                </a:solidFill>
              </a:rPr>
              <a:t>quantify only the Beneficial Use Amount of the water right that would be the subject of </a:t>
            </a:r>
            <a:r>
              <a:rPr lang="en-US" dirty="0" smtClean="0">
                <a:solidFill>
                  <a:schemeClr val="bg1"/>
                </a:solidFill>
              </a:rPr>
              <a:t>an action.</a:t>
            </a:r>
            <a:endParaRPr lang="en-US" dirty="0">
              <a:solidFill>
                <a:schemeClr val="bg1"/>
              </a:solidFill>
            </a:endParaRPr>
          </a:p>
          <a:p>
            <a:pPr marL="0" indent="0" eaLnBrk="1" hangingPunct="1">
              <a:buNone/>
            </a:pPr>
            <a:endParaRPr lang="en-US" altLang="en-US" dirty="0" smtClean="0">
              <a:solidFill>
                <a:schemeClr val="bg1"/>
              </a:solidFill>
            </a:endParaRPr>
          </a:p>
        </p:txBody>
      </p:sp>
    </p:spTree>
    <p:extLst>
      <p:ext uri="{BB962C8B-B14F-4D97-AF65-F5344CB8AC3E}">
        <p14:creationId xmlns:p14="http://schemas.microsoft.com/office/powerpoint/2010/main" val="1846202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Basics</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dirty="0">
                <a:solidFill>
                  <a:schemeClr val="bg1"/>
                </a:solidFill>
              </a:rPr>
              <a:t>Must, together with any other Declarations required by the Change Application, if the water right has been assigned to more than one Water Use Group, declare the Sole Supply of the water right or the portion of the water right to be changed.</a:t>
            </a:r>
          </a:p>
        </p:txBody>
      </p:sp>
    </p:spTree>
    <p:extLst>
      <p:ext uri="{BB962C8B-B14F-4D97-AF65-F5344CB8AC3E}">
        <p14:creationId xmlns:p14="http://schemas.microsoft.com/office/powerpoint/2010/main" val="2254264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Random DOBU Question</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altLang="en-US" dirty="0" smtClean="0">
                <a:solidFill>
                  <a:schemeClr val="bg1"/>
                </a:solidFill>
              </a:rPr>
              <a:t>Can you use one DOBU form for more than one Water Use Group?</a:t>
            </a:r>
          </a:p>
        </p:txBody>
      </p:sp>
      <p:pic>
        <p:nvPicPr>
          <p:cNvPr id="9218" name="Picture 2" descr="E:\ericjones\Presentations\DOBU\Images\zavi_newh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048000"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202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152400"/>
            <a:ext cx="7772400" cy="1143000"/>
          </a:xfrm>
        </p:spPr>
        <p:txBody>
          <a:bodyPr/>
          <a:lstStyle/>
          <a:p>
            <a:pPr eaLnBrk="1" hangingPunct="1"/>
            <a:r>
              <a:rPr lang="en-US" altLang="en-US" dirty="0" smtClean="0">
                <a:solidFill>
                  <a:srgbClr val="FFFFFF"/>
                </a:solidFill>
              </a:rPr>
              <a:t>Overview</a:t>
            </a:r>
          </a:p>
        </p:txBody>
      </p:sp>
      <p:sp>
        <p:nvSpPr>
          <p:cNvPr id="5123" name="Rectangle 3"/>
          <p:cNvSpPr>
            <a:spLocks noGrp="1" noChangeArrowheads="1"/>
          </p:cNvSpPr>
          <p:nvPr>
            <p:ph type="body" idx="1"/>
          </p:nvPr>
        </p:nvSpPr>
        <p:spPr>
          <a:xfrm>
            <a:off x="685800" y="1219200"/>
            <a:ext cx="7772400" cy="2971800"/>
          </a:xfrm>
        </p:spPr>
        <p:txBody>
          <a:bodyPr/>
          <a:lstStyle/>
          <a:p>
            <a:pPr eaLnBrk="1" hangingPunct="1"/>
            <a:r>
              <a:rPr lang="en-US" altLang="en-US" dirty="0" smtClean="0">
                <a:solidFill>
                  <a:srgbClr val="FFFFFF"/>
                </a:solidFill>
              </a:rPr>
              <a:t>Declaration of Beneficial Use</a:t>
            </a:r>
          </a:p>
          <a:p>
            <a:pPr eaLnBrk="1" hangingPunct="1"/>
            <a:r>
              <a:rPr lang="en-US" altLang="en-US" dirty="0" smtClean="0">
                <a:solidFill>
                  <a:srgbClr val="FFFFFF"/>
                </a:solidFill>
              </a:rPr>
              <a:t>DOBU Basics</a:t>
            </a:r>
            <a:endParaRPr lang="en-US" altLang="en-US" dirty="0">
              <a:solidFill>
                <a:srgbClr val="FFFFFF"/>
              </a:solidFill>
            </a:endParaRPr>
          </a:p>
          <a:p>
            <a:pPr eaLnBrk="1" hangingPunct="1"/>
            <a:r>
              <a:rPr lang="en-US" altLang="en-US" dirty="0" smtClean="0">
                <a:solidFill>
                  <a:srgbClr val="FFFFFF"/>
                </a:solidFill>
              </a:rPr>
              <a:t>Database Corrections </a:t>
            </a:r>
          </a:p>
          <a:p>
            <a:pPr eaLnBrk="1" hangingPunct="1"/>
            <a:r>
              <a:rPr lang="en-US" altLang="en-US" dirty="0" smtClean="0">
                <a:solidFill>
                  <a:srgbClr val="FFFFFF"/>
                </a:solidFill>
              </a:rPr>
              <a:t>Apportionment of Beneficial Use</a:t>
            </a:r>
          </a:p>
          <a:p>
            <a:pPr eaLnBrk="1" hangingPunct="1"/>
            <a:r>
              <a:rPr lang="en-US" altLang="en-US" dirty="0" smtClean="0">
                <a:solidFill>
                  <a:srgbClr val="FFFFFF"/>
                </a:solidFill>
              </a:rPr>
              <a:t>Examples</a:t>
            </a:r>
          </a:p>
          <a:p>
            <a:pPr eaLnBrk="1" hangingPunct="1"/>
            <a:endParaRPr lang="en-US" altLang="en-US" dirty="0" smtClean="0">
              <a:solidFill>
                <a:srgbClr val="FFFFFF"/>
              </a:solidFill>
            </a:endParaRPr>
          </a:p>
        </p:txBody>
      </p:sp>
      <p:pic>
        <p:nvPicPr>
          <p:cNvPr id="184322" name="Picture 2" descr="G:\_WRT Photo Contests (all years)\2016 WRT Photo Contest\41. Land of the Fre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530600"/>
            <a:ext cx="4648200" cy="309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Evaluation</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altLang="en-US" dirty="0" smtClean="0">
                <a:solidFill>
                  <a:schemeClr val="bg1"/>
                </a:solidFill>
              </a:rPr>
              <a:t>Staff looks to make sure the DOBU is signed by all parties</a:t>
            </a:r>
          </a:p>
          <a:p>
            <a:pPr eaLnBrk="1" hangingPunct="1"/>
            <a:r>
              <a:rPr lang="en-US" altLang="en-US" dirty="0" smtClean="0">
                <a:solidFill>
                  <a:schemeClr val="bg1"/>
                </a:solidFill>
              </a:rPr>
              <a:t>Consistency with the water right information in the State Engineer’s records</a:t>
            </a:r>
          </a:p>
          <a:p>
            <a:pPr eaLnBrk="1" hangingPunct="1"/>
            <a:r>
              <a:rPr lang="en-US" altLang="en-US" dirty="0" smtClean="0">
                <a:solidFill>
                  <a:schemeClr val="bg1"/>
                </a:solidFill>
              </a:rPr>
              <a:t>Inconsistent, DOBU will be returned</a:t>
            </a:r>
          </a:p>
          <a:p>
            <a:pPr eaLnBrk="1" hangingPunct="1"/>
            <a:r>
              <a:rPr lang="en-US" altLang="en-US" dirty="0" smtClean="0">
                <a:solidFill>
                  <a:schemeClr val="bg1"/>
                </a:solidFill>
              </a:rPr>
              <a:t>Consistent, State Engineer’s records will be updated and memo will be written and placed on all affected water rights</a:t>
            </a:r>
          </a:p>
        </p:txBody>
      </p:sp>
    </p:spTree>
    <p:extLst>
      <p:ext uri="{BB962C8B-B14F-4D97-AF65-F5344CB8AC3E}">
        <p14:creationId xmlns:p14="http://schemas.microsoft.com/office/powerpoint/2010/main" val="409144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Random DOBU Question</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altLang="en-US" dirty="0" smtClean="0">
                <a:solidFill>
                  <a:schemeClr val="bg1"/>
                </a:solidFill>
              </a:rPr>
              <a:t>If you find an error on our database, what can be done to correct the error?</a:t>
            </a:r>
          </a:p>
        </p:txBody>
      </p:sp>
      <p:pic>
        <p:nvPicPr>
          <p:cNvPr id="4" name="Picture 2" descr="E:\ericjones\Presentations\DOBU\Images\Back To Fu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813888"/>
            <a:ext cx="6881479" cy="3872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44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Database Corrections</a:t>
            </a:r>
          </a:p>
        </p:txBody>
      </p:sp>
      <p:sp>
        <p:nvSpPr>
          <p:cNvPr id="8195" name="Rectangle 3"/>
          <p:cNvSpPr>
            <a:spLocks noGrp="1" noChangeArrowheads="1"/>
          </p:cNvSpPr>
          <p:nvPr>
            <p:ph type="body" idx="1"/>
          </p:nvPr>
        </p:nvSpPr>
        <p:spPr>
          <a:xfrm>
            <a:off x="685800" y="1752600"/>
            <a:ext cx="7772400" cy="3657600"/>
          </a:xfrm>
        </p:spPr>
        <p:txBody>
          <a:bodyPr/>
          <a:lstStyle/>
          <a:p>
            <a:pPr eaLnBrk="1" hangingPunct="1"/>
            <a:r>
              <a:rPr lang="en-US" altLang="en-US" dirty="0" smtClean="0">
                <a:solidFill>
                  <a:schemeClr val="bg1"/>
                </a:solidFill>
              </a:rPr>
              <a:t>Submit request in writing identifying the error</a:t>
            </a:r>
          </a:p>
          <a:p>
            <a:pPr eaLnBrk="1" hangingPunct="1"/>
            <a:r>
              <a:rPr lang="en-US" altLang="en-US" dirty="0" smtClean="0">
                <a:solidFill>
                  <a:schemeClr val="bg1"/>
                </a:solidFill>
              </a:rPr>
              <a:t>Offer a solution on how you believe the database should be adjusted</a:t>
            </a:r>
          </a:p>
          <a:p>
            <a:pPr eaLnBrk="1" hangingPunct="1"/>
            <a:r>
              <a:rPr lang="en-US" altLang="en-US" dirty="0" smtClean="0">
                <a:solidFill>
                  <a:schemeClr val="bg1"/>
                </a:solidFill>
              </a:rPr>
              <a:t>The State Engineer shall complete a review of the water rights and make corrections if consistent with records</a:t>
            </a:r>
          </a:p>
        </p:txBody>
      </p:sp>
    </p:spTree>
    <p:extLst>
      <p:ext uri="{BB962C8B-B14F-4D97-AF65-F5344CB8AC3E}">
        <p14:creationId xmlns:p14="http://schemas.microsoft.com/office/powerpoint/2010/main" val="409144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Database Corrections</a:t>
            </a:r>
          </a:p>
        </p:txBody>
      </p:sp>
      <p:sp>
        <p:nvSpPr>
          <p:cNvPr id="8195" name="Rectangle 3"/>
          <p:cNvSpPr>
            <a:spLocks noGrp="1" noChangeArrowheads="1"/>
          </p:cNvSpPr>
          <p:nvPr>
            <p:ph type="body" idx="1"/>
          </p:nvPr>
        </p:nvSpPr>
        <p:spPr>
          <a:xfrm>
            <a:off x="685800" y="1752600"/>
            <a:ext cx="7772400" cy="3657600"/>
          </a:xfrm>
        </p:spPr>
        <p:txBody>
          <a:bodyPr/>
          <a:lstStyle/>
          <a:p>
            <a:pPr eaLnBrk="1" hangingPunct="1"/>
            <a:r>
              <a:rPr lang="en-US" altLang="en-US" dirty="0" smtClean="0">
                <a:solidFill>
                  <a:schemeClr val="bg1"/>
                </a:solidFill>
              </a:rPr>
              <a:t>The State Engineer may make corrections to the database any time to resolve errors</a:t>
            </a:r>
          </a:p>
        </p:txBody>
      </p:sp>
      <p:pic>
        <p:nvPicPr>
          <p:cNvPr id="11266" name="Picture 2" descr="E:\ericjones\Presentations\DOBU\Images\BTT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225" y="2819400"/>
            <a:ext cx="7044266"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44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Database Corrections</a:t>
            </a:r>
          </a:p>
        </p:txBody>
      </p:sp>
      <p:sp>
        <p:nvSpPr>
          <p:cNvPr id="8195" name="Rectangle 3"/>
          <p:cNvSpPr>
            <a:spLocks noGrp="1" noChangeArrowheads="1"/>
          </p:cNvSpPr>
          <p:nvPr>
            <p:ph type="body" idx="1"/>
          </p:nvPr>
        </p:nvSpPr>
        <p:spPr>
          <a:xfrm>
            <a:off x="685800" y="1752600"/>
            <a:ext cx="7772400" cy="1066800"/>
          </a:xfrm>
        </p:spPr>
        <p:txBody>
          <a:bodyPr/>
          <a:lstStyle/>
          <a:p>
            <a:pPr eaLnBrk="1" hangingPunct="1"/>
            <a:r>
              <a:rPr lang="en-US" altLang="en-US" dirty="0" smtClean="0">
                <a:solidFill>
                  <a:schemeClr val="bg1"/>
                </a:solidFill>
              </a:rPr>
              <a:t>For Example Change application review of two water rights</a:t>
            </a:r>
          </a:p>
        </p:txBody>
      </p:sp>
      <p:sp>
        <p:nvSpPr>
          <p:cNvPr id="4" name="TextBox 3"/>
          <p:cNvSpPr txBox="1"/>
          <p:nvPr/>
        </p:nvSpPr>
        <p:spPr>
          <a:xfrm>
            <a:off x="152400" y="2895600"/>
            <a:ext cx="4038600" cy="1569660"/>
          </a:xfrm>
          <a:prstGeom prst="rect">
            <a:avLst/>
          </a:prstGeom>
          <a:noFill/>
        </p:spPr>
        <p:txBody>
          <a:bodyPr wrap="square" rtlCol="0">
            <a:spAutoFit/>
          </a:bodyPr>
          <a:lstStyle/>
          <a:p>
            <a:r>
              <a:rPr lang="en-US" dirty="0" smtClean="0">
                <a:solidFill>
                  <a:schemeClr val="bg1"/>
                </a:solidFill>
              </a:rPr>
              <a:t>WRNUM 1</a:t>
            </a:r>
          </a:p>
          <a:p>
            <a:r>
              <a:rPr lang="en-US" dirty="0" smtClean="0">
                <a:solidFill>
                  <a:schemeClr val="bg1"/>
                </a:solidFill>
              </a:rPr>
              <a:t>Certificated 1979 for </a:t>
            </a:r>
          </a:p>
          <a:p>
            <a:r>
              <a:rPr lang="en-US" dirty="0" smtClean="0">
                <a:solidFill>
                  <a:schemeClr val="bg1"/>
                </a:solidFill>
              </a:rPr>
              <a:t>Irrigation, ELUs, and EDU</a:t>
            </a:r>
          </a:p>
          <a:p>
            <a:r>
              <a:rPr lang="en-US" dirty="0" smtClean="0">
                <a:solidFill>
                  <a:schemeClr val="bg1"/>
                </a:solidFill>
              </a:rPr>
              <a:t>Not Supplemental</a:t>
            </a:r>
            <a:endParaRPr lang="en-US" dirty="0">
              <a:solidFill>
                <a:schemeClr val="bg1"/>
              </a:solidFill>
            </a:endParaRPr>
          </a:p>
        </p:txBody>
      </p:sp>
      <p:sp>
        <p:nvSpPr>
          <p:cNvPr id="5" name="TextBox 4"/>
          <p:cNvSpPr txBox="1"/>
          <p:nvPr/>
        </p:nvSpPr>
        <p:spPr>
          <a:xfrm>
            <a:off x="3962400" y="2895600"/>
            <a:ext cx="5181600" cy="1200329"/>
          </a:xfrm>
          <a:prstGeom prst="rect">
            <a:avLst/>
          </a:prstGeom>
          <a:noFill/>
        </p:spPr>
        <p:txBody>
          <a:bodyPr wrap="square" rtlCol="0">
            <a:spAutoFit/>
          </a:bodyPr>
          <a:lstStyle/>
          <a:p>
            <a:r>
              <a:rPr lang="en-US" dirty="0" smtClean="0">
                <a:solidFill>
                  <a:schemeClr val="bg1"/>
                </a:solidFill>
              </a:rPr>
              <a:t>WRNUM 2</a:t>
            </a:r>
          </a:p>
          <a:p>
            <a:r>
              <a:rPr lang="en-US" dirty="0" smtClean="0">
                <a:solidFill>
                  <a:schemeClr val="bg1"/>
                </a:solidFill>
              </a:rPr>
              <a:t>Certificated 1981 for Irrigation and </a:t>
            </a:r>
          </a:p>
          <a:p>
            <a:r>
              <a:rPr lang="en-US" dirty="0" smtClean="0">
                <a:solidFill>
                  <a:schemeClr val="bg1"/>
                </a:solidFill>
              </a:rPr>
              <a:t>ELUs Supplemental with WRNUM 1</a:t>
            </a:r>
            <a:endParaRPr lang="en-US" dirty="0">
              <a:solidFill>
                <a:schemeClr val="bg1"/>
              </a:solidFill>
            </a:endParaRPr>
          </a:p>
        </p:txBody>
      </p:sp>
      <p:sp>
        <p:nvSpPr>
          <p:cNvPr id="6" name="TextBox 5"/>
          <p:cNvSpPr txBox="1"/>
          <p:nvPr/>
        </p:nvSpPr>
        <p:spPr>
          <a:xfrm>
            <a:off x="228600" y="4724400"/>
            <a:ext cx="3200400" cy="1200329"/>
          </a:xfrm>
          <a:prstGeom prst="rect">
            <a:avLst/>
          </a:prstGeom>
          <a:noFill/>
        </p:spPr>
        <p:txBody>
          <a:bodyPr wrap="square" rtlCol="0">
            <a:spAutoFit/>
          </a:bodyPr>
          <a:lstStyle/>
          <a:p>
            <a:r>
              <a:rPr lang="en-US" dirty="0" smtClean="0">
                <a:solidFill>
                  <a:schemeClr val="bg1"/>
                </a:solidFill>
              </a:rPr>
              <a:t>Database had one water use group for Irrigation, ELUs, and EDU</a:t>
            </a:r>
            <a:endParaRPr lang="en-US" dirty="0">
              <a:solidFill>
                <a:schemeClr val="bg1"/>
              </a:solidFill>
            </a:endParaRPr>
          </a:p>
        </p:txBody>
      </p:sp>
      <p:sp>
        <p:nvSpPr>
          <p:cNvPr id="7" name="TextBox 6"/>
          <p:cNvSpPr txBox="1"/>
          <p:nvPr/>
        </p:nvSpPr>
        <p:spPr>
          <a:xfrm>
            <a:off x="3962400" y="4800600"/>
            <a:ext cx="4876800" cy="1569660"/>
          </a:xfrm>
          <a:prstGeom prst="rect">
            <a:avLst/>
          </a:prstGeom>
          <a:noFill/>
        </p:spPr>
        <p:txBody>
          <a:bodyPr wrap="square" rtlCol="0">
            <a:spAutoFit/>
          </a:bodyPr>
          <a:lstStyle/>
          <a:p>
            <a:r>
              <a:rPr lang="en-US" dirty="0" smtClean="0">
                <a:solidFill>
                  <a:schemeClr val="bg1"/>
                </a:solidFill>
              </a:rPr>
              <a:t>Database now has two water use groups Group 1 for WRNUM 1 &amp; 2 Irrigation, ELUs and Group 2 for WRNUM 1 EDU</a:t>
            </a:r>
            <a:endParaRPr lang="en-US" dirty="0">
              <a:solidFill>
                <a:schemeClr val="bg1"/>
              </a:solidFill>
            </a:endParaRPr>
          </a:p>
        </p:txBody>
      </p:sp>
    </p:spTree>
    <p:extLst>
      <p:ext uri="{BB962C8B-B14F-4D97-AF65-F5344CB8AC3E}">
        <p14:creationId xmlns:p14="http://schemas.microsoft.com/office/powerpoint/2010/main" val="409144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Random DOBU Question</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altLang="en-US" dirty="0" smtClean="0">
                <a:solidFill>
                  <a:schemeClr val="bg1"/>
                </a:solidFill>
              </a:rPr>
              <a:t>Do you have to have all parties sign if you want to declare a zero for the water right held in your name?</a:t>
            </a:r>
          </a:p>
        </p:txBody>
      </p:sp>
      <p:pic>
        <p:nvPicPr>
          <p:cNvPr id="5" name="Picture 3" descr="E:\ericjones\Presentations\DOBU\Images\disapear.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76598"/>
            <a:ext cx="5965372" cy="334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44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Basics +</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dirty="0" smtClean="0">
                <a:solidFill>
                  <a:schemeClr val="bg1"/>
                </a:solidFill>
              </a:rPr>
              <a:t>So you filed or tried to file a DOBU and just couldn’t make it work</a:t>
            </a:r>
          </a:p>
          <a:p>
            <a:pPr eaLnBrk="1" hangingPunct="1"/>
            <a:r>
              <a:rPr lang="en-US" dirty="0" smtClean="0">
                <a:solidFill>
                  <a:schemeClr val="bg1"/>
                </a:solidFill>
              </a:rPr>
              <a:t>Reasons why</a:t>
            </a:r>
          </a:p>
          <a:p>
            <a:pPr lvl="1" eaLnBrk="1" hangingPunct="1"/>
            <a:r>
              <a:rPr lang="en-US" dirty="0" smtClean="0">
                <a:solidFill>
                  <a:schemeClr val="bg1"/>
                </a:solidFill>
              </a:rPr>
              <a:t>One of the water right holders is deceased</a:t>
            </a:r>
          </a:p>
          <a:p>
            <a:pPr lvl="1" eaLnBrk="1" hangingPunct="1"/>
            <a:r>
              <a:rPr lang="en-US" dirty="0" smtClean="0">
                <a:solidFill>
                  <a:schemeClr val="bg1"/>
                </a:solidFill>
              </a:rPr>
              <a:t>One of the water right holders don’t want to sign</a:t>
            </a:r>
          </a:p>
          <a:p>
            <a:pPr lvl="1" eaLnBrk="1" hangingPunct="1"/>
            <a:r>
              <a:rPr lang="en-US" dirty="0" smtClean="0">
                <a:solidFill>
                  <a:schemeClr val="bg1"/>
                </a:solidFill>
              </a:rPr>
              <a:t>Any other reason(s)</a:t>
            </a:r>
          </a:p>
          <a:p>
            <a:pPr eaLnBrk="1" hangingPunct="1"/>
            <a:r>
              <a:rPr lang="en-US" dirty="0" smtClean="0">
                <a:solidFill>
                  <a:schemeClr val="bg1"/>
                </a:solidFill>
              </a:rPr>
              <a:t>Must document attempts and provide justification</a:t>
            </a:r>
          </a:p>
          <a:p>
            <a:pPr lvl="1" eaLnBrk="1" hangingPunct="1">
              <a:buNone/>
            </a:pPr>
            <a:endParaRPr lang="en-US" dirty="0" smtClean="0">
              <a:solidFill>
                <a:schemeClr val="bg1"/>
              </a:solidFill>
            </a:endParaRPr>
          </a:p>
        </p:txBody>
      </p:sp>
    </p:spTree>
    <p:extLst>
      <p:ext uri="{BB962C8B-B14F-4D97-AF65-F5344CB8AC3E}">
        <p14:creationId xmlns:p14="http://schemas.microsoft.com/office/powerpoint/2010/main" val="2254264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Apportionment</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dirty="0" smtClean="0">
                <a:solidFill>
                  <a:schemeClr val="bg1"/>
                </a:solidFill>
              </a:rPr>
              <a:t>Application for Apportionment of Beneficial Use shall be made on a form provided by the State Engineer and shall comply with Chapter 63G-4-201</a:t>
            </a:r>
          </a:p>
          <a:p>
            <a:pPr eaLnBrk="1" hangingPunct="1"/>
            <a:r>
              <a:rPr lang="en-US" dirty="0" smtClean="0">
                <a:solidFill>
                  <a:schemeClr val="bg1"/>
                </a:solidFill>
              </a:rPr>
              <a:t>Commencement of adjudicative proceedings</a:t>
            </a:r>
          </a:p>
          <a:p>
            <a:pPr lvl="1" eaLnBrk="1" hangingPunct="1">
              <a:buNone/>
            </a:pPr>
            <a:endParaRPr lang="en-US" dirty="0" smtClean="0">
              <a:solidFill>
                <a:schemeClr val="bg1"/>
              </a:solidFill>
            </a:endParaRPr>
          </a:p>
        </p:txBody>
      </p:sp>
      <p:pic>
        <p:nvPicPr>
          <p:cNvPr id="13314" name="Picture 2" descr="E:\ericjones\Presentations\DOBU\Images\mar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429000"/>
            <a:ext cx="2209800" cy="331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64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Apportionment</a:t>
            </a:r>
          </a:p>
        </p:txBody>
      </p:sp>
      <p:sp>
        <p:nvSpPr>
          <p:cNvPr id="8195" name="Rectangle 3"/>
          <p:cNvSpPr>
            <a:spLocks noGrp="1" noChangeArrowheads="1"/>
          </p:cNvSpPr>
          <p:nvPr>
            <p:ph type="body" idx="1"/>
          </p:nvPr>
        </p:nvSpPr>
        <p:spPr>
          <a:xfrm>
            <a:off x="685800" y="1752600"/>
            <a:ext cx="7772400" cy="3962400"/>
          </a:xfrm>
        </p:spPr>
        <p:txBody>
          <a:bodyPr/>
          <a:lstStyle/>
          <a:p>
            <a:pPr eaLnBrk="1" hangingPunct="1"/>
            <a:r>
              <a:rPr lang="en-US" dirty="0" smtClean="0">
                <a:solidFill>
                  <a:schemeClr val="bg1"/>
                </a:solidFill>
              </a:rPr>
              <a:t>Applicant shall provide </a:t>
            </a:r>
          </a:p>
          <a:p>
            <a:pPr lvl="1" eaLnBrk="1" hangingPunct="1"/>
            <a:r>
              <a:rPr lang="en-US" dirty="0" smtClean="0">
                <a:solidFill>
                  <a:schemeClr val="bg1"/>
                </a:solidFill>
              </a:rPr>
              <a:t>All information requested</a:t>
            </a:r>
          </a:p>
          <a:p>
            <a:pPr lvl="2" eaLnBrk="1" hangingPunct="1"/>
            <a:r>
              <a:rPr lang="en-US" dirty="0" smtClean="0">
                <a:solidFill>
                  <a:schemeClr val="bg1"/>
                </a:solidFill>
              </a:rPr>
              <a:t>All affidavits and documentation gathered in effort to file the DOBU</a:t>
            </a:r>
          </a:p>
          <a:p>
            <a:pPr lvl="1" eaLnBrk="1" hangingPunct="1"/>
            <a:r>
              <a:rPr lang="en-US" dirty="0" smtClean="0">
                <a:solidFill>
                  <a:schemeClr val="bg1"/>
                </a:solidFill>
              </a:rPr>
              <a:t>Acknowledgement that this action is not a general adjudication </a:t>
            </a:r>
          </a:p>
          <a:p>
            <a:pPr lvl="1" eaLnBrk="1" hangingPunct="1"/>
            <a:r>
              <a:rPr lang="en-US" dirty="0" smtClean="0">
                <a:solidFill>
                  <a:schemeClr val="bg1"/>
                </a:solidFill>
              </a:rPr>
              <a:t>Notice to other parties pursuant to Chapter 63G-4-201(3)(b)</a:t>
            </a:r>
          </a:p>
          <a:p>
            <a:pPr lvl="1" eaLnBrk="1" hangingPunct="1">
              <a:buNone/>
            </a:pPr>
            <a:endParaRPr lang="en-US" dirty="0" smtClean="0">
              <a:solidFill>
                <a:schemeClr val="bg1"/>
              </a:solidFill>
            </a:endParaRPr>
          </a:p>
        </p:txBody>
      </p:sp>
    </p:spTree>
    <p:extLst>
      <p:ext uri="{BB962C8B-B14F-4D97-AF65-F5344CB8AC3E}">
        <p14:creationId xmlns:p14="http://schemas.microsoft.com/office/powerpoint/2010/main" val="2254264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Apportionment</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dirty="0" smtClean="0">
                <a:solidFill>
                  <a:schemeClr val="bg1"/>
                </a:solidFill>
              </a:rPr>
              <a:t>The State Engineer shall</a:t>
            </a:r>
          </a:p>
          <a:p>
            <a:pPr lvl="1" eaLnBrk="1" hangingPunct="1"/>
            <a:r>
              <a:rPr lang="en-US" dirty="0" smtClean="0">
                <a:solidFill>
                  <a:schemeClr val="bg1"/>
                </a:solidFill>
              </a:rPr>
              <a:t>Review the application</a:t>
            </a:r>
          </a:p>
          <a:p>
            <a:pPr lvl="1" eaLnBrk="1" hangingPunct="1"/>
            <a:r>
              <a:rPr lang="en-US" dirty="0" smtClean="0">
                <a:solidFill>
                  <a:schemeClr val="bg1"/>
                </a:solidFill>
              </a:rPr>
              <a:t>If incomplete or does not meet the criteria, will return the form</a:t>
            </a:r>
          </a:p>
          <a:p>
            <a:pPr lvl="1" eaLnBrk="1" hangingPunct="1"/>
            <a:r>
              <a:rPr lang="en-US" dirty="0" smtClean="0">
                <a:solidFill>
                  <a:schemeClr val="bg1"/>
                </a:solidFill>
              </a:rPr>
              <a:t>If complete, will accept the form </a:t>
            </a:r>
          </a:p>
          <a:p>
            <a:pPr lvl="1" eaLnBrk="1" hangingPunct="1"/>
            <a:endParaRPr lang="en-US" dirty="0" smtClean="0">
              <a:solidFill>
                <a:schemeClr val="bg1"/>
              </a:solidFill>
            </a:endParaRPr>
          </a:p>
          <a:p>
            <a:pPr lvl="1" eaLnBrk="1" hangingPunct="1">
              <a:buNone/>
            </a:pPr>
            <a:endParaRPr lang="en-US" dirty="0" smtClean="0">
              <a:solidFill>
                <a:schemeClr val="bg1"/>
              </a:solidFill>
            </a:endParaRPr>
          </a:p>
        </p:txBody>
      </p:sp>
      <p:pic>
        <p:nvPicPr>
          <p:cNvPr id="6" name="Picture 2" descr="E:\ericjones\Presentations\DOBU\Images\delore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14825"/>
            <a:ext cx="3505200" cy="237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64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solidFill>
                  <a:schemeClr val="bg1"/>
                </a:solidFill>
              </a:rPr>
              <a:t>Declaration of Beneficial Use</a:t>
            </a:r>
          </a:p>
        </p:txBody>
      </p:sp>
      <p:sp>
        <p:nvSpPr>
          <p:cNvPr id="4099" name="Rectangle 3"/>
          <p:cNvSpPr>
            <a:spLocks noGrp="1" noChangeArrowheads="1"/>
          </p:cNvSpPr>
          <p:nvPr>
            <p:ph type="body" idx="1"/>
          </p:nvPr>
        </p:nvSpPr>
        <p:spPr/>
        <p:txBody>
          <a:bodyPr/>
          <a:lstStyle/>
          <a:p>
            <a:r>
              <a:rPr lang="en-US" dirty="0">
                <a:solidFill>
                  <a:schemeClr val="bg1"/>
                </a:solidFill>
              </a:rPr>
              <a:t>A Declaration of Beneficial Use Amounts declares the beneficial use </a:t>
            </a:r>
            <a:r>
              <a:rPr lang="en-US" dirty="0" smtClean="0">
                <a:solidFill>
                  <a:schemeClr val="bg1"/>
                </a:solidFill>
              </a:rPr>
              <a:t>amount on </a:t>
            </a:r>
            <a:r>
              <a:rPr lang="en-US" dirty="0">
                <a:solidFill>
                  <a:schemeClr val="bg1"/>
                </a:solidFill>
              </a:rPr>
              <a:t>one or more of the water rights in a water use </a:t>
            </a:r>
            <a:r>
              <a:rPr lang="en-US" dirty="0" smtClean="0">
                <a:solidFill>
                  <a:schemeClr val="bg1"/>
                </a:solidFill>
              </a:rPr>
              <a:t>group</a:t>
            </a:r>
            <a:r>
              <a:rPr lang="en-US" dirty="0">
                <a:solidFill>
                  <a:schemeClr val="bg1"/>
                </a:solidFill>
              </a:rPr>
              <a:t> </a:t>
            </a:r>
            <a:r>
              <a:rPr lang="en-US" altLang="en-US" dirty="0">
                <a:solidFill>
                  <a:schemeClr val="bg1"/>
                </a:solidFill>
              </a:rPr>
              <a:t>aka ‘DOBU</a:t>
            </a:r>
            <a:r>
              <a:rPr lang="en-US" altLang="en-US" dirty="0" smtClean="0">
                <a:solidFill>
                  <a:schemeClr val="bg1"/>
                </a:solidFill>
              </a:rPr>
              <a:t>’</a:t>
            </a:r>
            <a:endParaRPr lang="en-US" dirty="0" smtClean="0">
              <a:solidFill>
                <a:schemeClr val="bg1"/>
              </a:solidFill>
            </a:endParaRPr>
          </a:p>
          <a:p>
            <a:r>
              <a:rPr lang="en-US" altLang="en-US" dirty="0">
                <a:solidFill>
                  <a:schemeClr val="bg1"/>
                </a:solidFill>
              </a:rPr>
              <a:t>Beneficial Use is the measure and limit of all water rights (73-1-3</a:t>
            </a:r>
            <a:r>
              <a:rPr lang="en-US" altLang="en-US" dirty="0" smtClean="0">
                <a:solidFill>
                  <a:schemeClr val="bg1"/>
                </a:solidFill>
              </a:rPr>
              <a:t>)</a:t>
            </a:r>
            <a:endParaRPr lang="en-US" altLang="en-US"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Apportionment</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dirty="0" smtClean="0">
                <a:solidFill>
                  <a:schemeClr val="bg1"/>
                </a:solidFill>
              </a:rPr>
              <a:t>The process</a:t>
            </a:r>
          </a:p>
          <a:p>
            <a:pPr eaLnBrk="1" hangingPunct="1"/>
            <a:r>
              <a:rPr lang="en-US" dirty="0" smtClean="0">
                <a:solidFill>
                  <a:schemeClr val="bg1"/>
                </a:solidFill>
              </a:rPr>
              <a:t>The State Engineer shall</a:t>
            </a:r>
          </a:p>
          <a:p>
            <a:pPr lvl="1" eaLnBrk="1" hangingPunct="1"/>
            <a:r>
              <a:rPr lang="en-US" dirty="0" smtClean="0">
                <a:solidFill>
                  <a:schemeClr val="bg1"/>
                </a:solidFill>
              </a:rPr>
              <a:t>Notify all parties</a:t>
            </a:r>
          </a:p>
          <a:p>
            <a:pPr lvl="1" eaLnBrk="1" hangingPunct="1"/>
            <a:r>
              <a:rPr lang="en-US" dirty="0" smtClean="0">
                <a:solidFill>
                  <a:schemeClr val="bg1"/>
                </a:solidFill>
              </a:rPr>
              <a:t>30 days</a:t>
            </a:r>
          </a:p>
          <a:p>
            <a:pPr lvl="1" eaLnBrk="1" hangingPunct="1"/>
            <a:r>
              <a:rPr lang="en-US" dirty="0" smtClean="0">
                <a:solidFill>
                  <a:schemeClr val="bg1"/>
                </a:solidFill>
              </a:rPr>
              <a:t>Review all information received</a:t>
            </a:r>
          </a:p>
          <a:p>
            <a:pPr lvl="1" eaLnBrk="1" hangingPunct="1"/>
            <a:r>
              <a:rPr lang="en-US" dirty="0" smtClean="0">
                <a:solidFill>
                  <a:schemeClr val="bg1"/>
                </a:solidFill>
              </a:rPr>
              <a:t>Based on all information a preliminary apportionment</a:t>
            </a:r>
          </a:p>
          <a:p>
            <a:pPr lvl="1" eaLnBrk="1" hangingPunct="1"/>
            <a:r>
              <a:rPr lang="en-US" dirty="0" smtClean="0">
                <a:solidFill>
                  <a:schemeClr val="bg1"/>
                </a:solidFill>
              </a:rPr>
              <a:t>Notify all parties of preliminary apportionment</a:t>
            </a:r>
          </a:p>
          <a:p>
            <a:pPr lvl="1" eaLnBrk="1" hangingPunct="1"/>
            <a:r>
              <a:rPr lang="en-US" dirty="0" smtClean="0">
                <a:solidFill>
                  <a:schemeClr val="bg1"/>
                </a:solidFill>
              </a:rPr>
              <a:t>30 days</a:t>
            </a:r>
          </a:p>
          <a:p>
            <a:pPr lvl="1" eaLnBrk="1" hangingPunct="1"/>
            <a:endParaRPr lang="en-US" dirty="0" smtClean="0">
              <a:solidFill>
                <a:schemeClr val="bg1"/>
              </a:solidFill>
            </a:endParaRPr>
          </a:p>
          <a:p>
            <a:pPr lvl="1" eaLnBrk="1" hangingPunct="1">
              <a:buNone/>
            </a:pPr>
            <a:endParaRPr lang="en-US" dirty="0" smtClean="0">
              <a:solidFill>
                <a:schemeClr val="bg1"/>
              </a:solidFill>
            </a:endParaRPr>
          </a:p>
        </p:txBody>
      </p:sp>
      <p:pic>
        <p:nvPicPr>
          <p:cNvPr id="15364" name="Picture 4" descr="E:\ericjones\Presentations\DOBU\Images\the-goonies-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98845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64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Apportionment</a:t>
            </a:r>
          </a:p>
        </p:txBody>
      </p:sp>
      <p:sp>
        <p:nvSpPr>
          <p:cNvPr id="8195" name="Rectangle 3"/>
          <p:cNvSpPr>
            <a:spLocks noGrp="1" noChangeArrowheads="1"/>
          </p:cNvSpPr>
          <p:nvPr>
            <p:ph type="body" idx="1"/>
          </p:nvPr>
        </p:nvSpPr>
        <p:spPr>
          <a:xfrm>
            <a:off x="685800" y="1752600"/>
            <a:ext cx="7772400" cy="3505200"/>
          </a:xfrm>
        </p:spPr>
        <p:txBody>
          <a:bodyPr/>
          <a:lstStyle/>
          <a:p>
            <a:pPr eaLnBrk="1" hangingPunct="1"/>
            <a:r>
              <a:rPr lang="en-US" dirty="0" smtClean="0">
                <a:solidFill>
                  <a:schemeClr val="bg1"/>
                </a:solidFill>
              </a:rPr>
              <a:t>The State Engineer may hold a hearing</a:t>
            </a:r>
          </a:p>
          <a:p>
            <a:pPr eaLnBrk="1" hangingPunct="1"/>
            <a:r>
              <a:rPr lang="en-US" dirty="0" smtClean="0">
                <a:solidFill>
                  <a:schemeClr val="bg1"/>
                </a:solidFill>
              </a:rPr>
              <a:t>The State Engineer shall</a:t>
            </a:r>
          </a:p>
          <a:p>
            <a:pPr lvl="1" eaLnBrk="1" hangingPunct="1"/>
            <a:r>
              <a:rPr lang="en-US" dirty="0" smtClean="0">
                <a:solidFill>
                  <a:schemeClr val="bg1"/>
                </a:solidFill>
              </a:rPr>
              <a:t>Review any further information</a:t>
            </a:r>
          </a:p>
          <a:p>
            <a:pPr lvl="1" eaLnBrk="1" hangingPunct="1"/>
            <a:r>
              <a:rPr lang="en-US" dirty="0" smtClean="0">
                <a:solidFill>
                  <a:schemeClr val="bg1"/>
                </a:solidFill>
              </a:rPr>
              <a:t>Issue an Order setting forth the beneficial use amounts of each water right apportioned</a:t>
            </a:r>
          </a:p>
          <a:p>
            <a:pPr eaLnBrk="1" hangingPunct="1"/>
            <a:r>
              <a:rPr lang="en-US" dirty="0" smtClean="0">
                <a:solidFill>
                  <a:schemeClr val="bg1"/>
                </a:solidFill>
              </a:rPr>
              <a:t>Orders shall be subject to the applicable law</a:t>
            </a:r>
          </a:p>
          <a:p>
            <a:pPr eaLnBrk="1" hangingPunct="1"/>
            <a:r>
              <a:rPr lang="en-US" dirty="0" smtClean="0">
                <a:solidFill>
                  <a:schemeClr val="bg1"/>
                </a:solidFill>
              </a:rPr>
              <a:t>Once opportunity for review has passed the database is updated</a:t>
            </a:r>
          </a:p>
          <a:p>
            <a:pPr lvl="1" eaLnBrk="1" hangingPunct="1">
              <a:buNone/>
            </a:pPr>
            <a:endParaRPr lang="en-US" dirty="0" smtClean="0">
              <a:solidFill>
                <a:schemeClr val="bg1"/>
              </a:solidFill>
            </a:endParaRPr>
          </a:p>
        </p:txBody>
      </p:sp>
    </p:spTree>
    <p:extLst>
      <p:ext uri="{BB962C8B-B14F-4D97-AF65-F5344CB8AC3E}">
        <p14:creationId xmlns:p14="http://schemas.microsoft.com/office/powerpoint/2010/main" val="2254264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Exceptions</a:t>
            </a:r>
          </a:p>
        </p:txBody>
      </p:sp>
      <p:sp>
        <p:nvSpPr>
          <p:cNvPr id="8195" name="Rectangle 3"/>
          <p:cNvSpPr>
            <a:spLocks noGrp="1" noChangeArrowheads="1"/>
          </p:cNvSpPr>
          <p:nvPr>
            <p:ph type="body" idx="1"/>
          </p:nvPr>
        </p:nvSpPr>
        <p:spPr>
          <a:xfrm>
            <a:off x="685800" y="1752600"/>
            <a:ext cx="7772400" cy="4648200"/>
          </a:xfrm>
        </p:spPr>
        <p:txBody>
          <a:bodyPr/>
          <a:lstStyle/>
          <a:p>
            <a:pPr eaLnBrk="1" hangingPunct="1"/>
            <a:r>
              <a:rPr lang="en-US" dirty="0" smtClean="0">
                <a:solidFill>
                  <a:schemeClr val="bg1"/>
                </a:solidFill>
              </a:rPr>
              <a:t>Public Water Suppliers</a:t>
            </a:r>
          </a:p>
          <a:p>
            <a:pPr eaLnBrk="1" hangingPunct="1"/>
            <a:r>
              <a:rPr lang="en-US" dirty="0" smtClean="0">
                <a:solidFill>
                  <a:schemeClr val="bg1"/>
                </a:solidFill>
              </a:rPr>
              <a:t>During the Change Application or Proof Process</a:t>
            </a:r>
          </a:p>
          <a:p>
            <a:pPr eaLnBrk="1" hangingPunct="1"/>
            <a:r>
              <a:rPr lang="en-US" dirty="0" smtClean="0">
                <a:solidFill>
                  <a:schemeClr val="bg1"/>
                </a:solidFill>
              </a:rPr>
              <a:t>Water Right Holder wishes to declare zero</a:t>
            </a:r>
          </a:p>
          <a:p>
            <a:pPr eaLnBrk="1" hangingPunct="1"/>
            <a:r>
              <a:rPr lang="en-US" dirty="0" smtClean="0">
                <a:solidFill>
                  <a:schemeClr val="bg1"/>
                </a:solidFill>
              </a:rPr>
              <a:t>Beneficial use amounts determined by a court order</a:t>
            </a:r>
          </a:p>
          <a:p>
            <a:pPr eaLnBrk="1" hangingPunct="1"/>
            <a:r>
              <a:rPr lang="en-US" dirty="0" smtClean="0">
                <a:solidFill>
                  <a:schemeClr val="bg1"/>
                </a:solidFill>
              </a:rPr>
              <a:t>Administratively cancel the assignment</a:t>
            </a:r>
          </a:p>
          <a:p>
            <a:pPr eaLnBrk="1" hangingPunct="1"/>
            <a:r>
              <a:rPr lang="en-US" dirty="0" smtClean="0">
                <a:solidFill>
                  <a:schemeClr val="bg1"/>
                </a:solidFill>
              </a:rPr>
              <a:t>Temporary change application</a:t>
            </a:r>
          </a:p>
          <a:p>
            <a:pPr eaLnBrk="1" hangingPunct="1"/>
            <a:endParaRPr lang="en-US" dirty="0" smtClean="0">
              <a:solidFill>
                <a:schemeClr val="bg1"/>
              </a:solidFill>
            </a:endParaRPr>
          </a:p>
          <a:p>
            <a:pPr lvl="1" eaLnBrk="1" hangingPunct="1">
              <a:buNone/>
            </a:pPr>
            <a:endParaRPr lang="en-US" dirty="0" smtClean="0">
              <a:solidFill>
                <a:schemeClr val="bg1"/>
              </a:solidFill>
            </a:endParaRPr>
          </a:p>
        </p:txBody>
      </p:sp>
    </p:spTree>
    <p:extLst>
      <p:ext uri="{BB962C8B-B14F-4D97-AF65-F5344CB8AC3E}">
        <p14:creationId xmlns:p14="http://schemas.microsoft.com/office/powerpoint/2010/main" val="2254264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Examples</a:t>
            </a:r>
          </a:p>
        </p:txBody>
      </p:sp>
      <p:sp>
        <p:nvSpPr>
          <p:cNvPr id="8195" name="Rectangle 3"/>
          <p:cNvSpPr>
            <a:spLocks noGrp="1" noChangeArrowheads="1"/>
          </p:cNvSpPr>
          <p:nvPr>
            <p:ph type="body" idx="1"/>
          </p:nvPr>
        </p:nvSpPr>
        <p:spPr>
          <a:xfrm>
            <a:off x="685800" y="1752600"/>
            <a:ext cx="7772400" cy="4648200"/>
          </a:xfrm>
        </p:spPr>
        <p:txBody>
          <a:bodyPr/>
          <a:lstStyle/>
          <a:p>
            <a:pPr eaLnBrk="1" hangingPunct="1"/>
            <a:r>
              <a:rPr lang="en-US" dirty="0" smtClean="0">
                <a:solidFill>
                  <a:schemeClr val="bg1"/>
                </a:solidFill>
              </a:rPr>
              <a:t>This </a:t>
            </a:r>
            <a:r>
              <a:rPr lang="en-US" dirty="0">
                <a:solidFill>
                  <a:schemeClr val="bg1"/>
                </a:solidFill>
              </a:rPr>
              <a:t>is a true story. The events depicted in this </a:t>
            </a:r>
            <a:r>
              <a:rPr lang="en-US" dirty="0" smtClean="0">
                <a:solidFill>
                  <a:schemeClr val="bg1"/>
                </a:solidFill>
              </a:rPr>
              <a:t>example </a:t>
            </a:r>
            <a:r>
              <a:rPr lang="en-US" dirty="0">
                <a:solidFill>
                  <a:schemeClr val="bg1"/>
                </a:solidFill>
              </a:rPr>
              <a:t>took place in </a:t>
            </a:r>
            <a:r>
              <a:rPr lang="en-US" dirty="0" smtClean="0">
                <a:solidFill>
                  <a:schemeClr val="bg1"/>
                </a:solidFill>
              </a:rPr>
              <a:t>Utah. </a:t>
            </a:r>
            <a:r>
              <a:rPr lang="en-US" dirty="0">
                <a:solidFill>
                  <a:schemeClr val="bg1"/>
                </a:solidFill>
              </a:rPr>
              <a:t>At the request of the survivors, the names have been changed. Out of respect for the dead, the rest has been told exactly as it occurred.</a:t>
            </a:r>
            <a:endParaRPr lang="en-US" dirty="0" smtClean="0">
              <a:solidFill>
                <a:schemeClr val="bg1"/>
              </a:solidFill>
            </a:endParaRPr>
          </a:p>
          <a:p>
            <a:pPr eaLnBrk="1" hangingPunct="1"/>
            <a:endParaRPr lang="en-US" dirty="0" smtClean="0">
              <a:solidFill>
                <a:schemeClr val="bg1"/>
              </a:solidFill>
            </a:endParaRPr>
          </a:p>
          <a:p>
            <a:pPr lvl="1" eaLnBrk="1" hangingPunct="1">
              <a:buNone/>
            </a:pPr>
            <a:endParaRPr lang="en-US" dirty="0" smtClean="0">
              <a:solidFill>
                <a:schemeClr val="bg1"/>
              </a:solidFill>
            </a:endParaRPr>
          </a:p>
        </p:txBody>
      </p:sp>
      <p:pic>
        <p:nvPicPr>
          <p:cNvPr id="16386" name="Picture 2" descr="E:\ericjones\Presentations\DOBU\Images\o-CHUNK-THE-GOONIES-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343400"/>
            <a:ext cx="47244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4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Example</a:t>
            </a:r>
          </a:p>
        </p:txBody>
      </p:sp>
      <p:sp>
        <p:nvSpPr>
          <p:cNvPr id="8195" name="Rectangle 3"/>
          <p:cNvSpPr>
            <a:spLocks noGrp="1" noChangeArrowheads="1"/>
          </p:cNvSpPr>
          <p:nvPr>
            <p:ph type="body" idx="1"/>
          </p:nvPr>
        </p:nvSpPr>
        <p:spPr>
          <a:xfrm>
            <a:off x="685800" y="1752600"/>
            <a:ext cx="7772400" cy="4648200"/>
          </a:xfrm>
        </p:spPr>
        <p:txBody>
          <a:bodyPr/>
          <a:lstStyle/>
          <a:p>
            <a:pPr eaLnBrk="1" hangingPunct="1"/>
            <a:r>
              <a:rPr lang="en-US" dirty="0" smtClean="0">
                <a:solidFill>
                  <a:schemeClr val="bg1"/>
                </a:solidFill>
              </a:rPr>
              <a:t>WRNUM 51-2098</a:t>
            </a:r>
          </a:p>
          <a:p>
            <a:pPr eaLnBrk="1" hangingPunct="1"/>
            <a:r>
              <a:rPr lang="en-US" dirty="0" smtClean="0">
                <a:solidFill>
                  <a:schemeClr val="bg1"/>
                </a:solidFill>
              </a:rPr>
              <a:t>2 Water Use Groups</a:t>
            </a:r>
          </a:p>
          <a:p>
            <a:pPr eaLnBrk="1" hangingPunct="1"/>
            <a:r>
              <a:rPr lang="en-US" dirty="0" smtClean="0">
                <a:solidFill>
                  <a:schemeClr val="bg1"/>
                </a:solidFill>
              </a:rPr>
              <a:t>Wanting to file change application</a:t>
            </a:r>
          </a:p>
          <a:p>
            <a:pPr marL="0" indent="0" eaLnBrk="1" hangingPunct="1">
              <a:buNone/>
            </a:pPr>
            <a:endParaRPr lang="en-US" dirty="0" smtClean="0">
              <a:solidFill>
                <a:schemeClr val="bg1"/>
              </a:solidFill>
            </a:endParaRPr>
          </a:p>
          <a:p>
            <a:pPr lvl="1" eaLnBrk="1" hangingPunct="1">
              <a:buNone/>
            </a:pPr>
            <a:endParaRPr lang="en-US" dirty="0" smtClean="0">
              <a:solidFill>
                <a:schemeClr val="bg1"/>
              </a:solidFill>
            </a:endParaRPr>
          </a:p>
        </p:txBody>
      </p:sp>
      <p:pic>
        <p:nvPicPr>
          <p:cNvPr id="4" name="Picture 2" descr="E:\ericjones\Presentations\DOBU\Images\map goon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81399"/>
            <a:ext cx="5257800" cy="2958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641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Example</a:t>
            </a:r>
          </a:p>
        </p:txBody>
      </p:sp>
      <p:sp>
        <p:nvSpPr>
          <p:cNvPr id="8195" name="Rectangle 3"/>
          <p:cNvSpPr>
            <a:spLocks noGrp="1" noChangeArrowheads="1"/>
          </p:cNvSpPr>
          <p:nvPr>
            <p:ph type="body" idx="1"/>
          </p:nvPr>
        </p:nvSpPr>
        <p:spPr>
          <a:xfrm>
            <a:off x="685800" y="1752600"/>
            <a:ext cx="7772400" cy="4648200"/>
          </a:xfrm>
        </p:spPr>
        <p:txBody>
          <a:bodyPr/>
          <a:lstStyle/>
          <a:p>
            <a:pPr eaLnBrk="1" hangingPunct="1"/>
            <a:r>
              <a:rPr lang="en-US" dirty="0" smtClean="0">
                <a:solidFill>
                  <a:schemeClr val="bg1"/>
                </a:solidFill>
              </a:rPr>
              <a:t>Water Use Group 228375</a:t>
            </a:r>
          </a:p>
          <a:p>
            <a:pPr eaLnBrk="1" hangingPunct="1"/>
            <a:r>
              <a:rPr lang="en-US" dirty="0" smtClean="0">
                <a:solidFill>
                  <a:schemeClr val="bg1"/>
                </a:solidFill>
              </a:rPr>
              <a:t>Supplemental with 51-2097 for 46.0 ELUs</a:t>
            </a:r>
          </a:p>
          <a:p>
            <a:pPr eaLnBrk="1" hangingPunct="1"/>
            <a:r>
              <a:rPr lang="en-US" dirty="0" smtClean="0">
                <a:solidFill>
                  <a:schemeClr val="bg1"/>
                </a:solidFill>
              </a:rPr>
              <a:t>Water Use Group 228376</a:t>
            </a:r>
          </a:p>
          <a:p>
            <a:pPr eaLnBrk="1" hangingPunct="1"/>
            <a:r>
              <a:rPr lang="en-US" dirty="0" smtClean="0">
                <a:solidFill>
                  <a:schemeClr val="bg1"/>
                </a:solidFill>
              </a:rPr>
              <a:t>Supplemental with Lake Shore Irrigation Company for 0.25 acre</a:t>
            </a:r>
          </a:p>
          <a:p>
            <a:pPr marL="0" indent="0" eaLnBrk="1" hangingPunct="1">
              <a:buNone/>
            </a:pPr>
            <a:endParaRPr lang="en-US" dirty="0" smtClean="0">
              <a:solidFill>
                <a:schemeClr val="bg1"/>
              </a:solidFill>
            </a:endParaRPr>
          </a:p>
          <a:p>
            <a:pPr lvl="1" eaLnBrk="1" hangingPunct="1">
              <a:buNone/>
            </a:pPr>
            <a:endParaRPr lang="en-US" dirty="0" smtClean="0">
              <a:solidFill>
                <a:schemeClr val="bg1"/>
              </a:solidFill>
            </a:endParaRPr>
          </a:p>
        </p:txBody>
      </p:sp>
    </p:spTree>
    <p:extLst>
      <p:ext uri="{BB962C8B-B14F-4D97-AF65-F5344CB8AC3E}">
        <p14:creationId xmlns:p14="http://schemas.microsoft.com/office/powerpoint/2010/main" val="438003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Example</a:t>
            </a:r>
          </a:p>
        </p:txBody>
      </p:sp>
      <p:sp>
        <p:nvSpPr>
          <p:cNvPr id="8195" name="Rectangle 3"/>
          <p:cNvSpPr>
            <a:spLocks noGrp="1" noChangeArrowheads="1"/>
          </p:cNvSpPr>
          <p:nvPr>
            <p:ph type="body" idx="1"/>
          </p:nvPr>
        </p:nvSpPr>
        <p:spPr>
          <a:xfrm>
            <a:off x="685800" y="1752600"/>
            <a:ext cx="7772400" cy="4648200"/>
          </a:xfrm>
        </p:spPr>
        <p:txBody>
          <a:bodyPr/>
          <a:lstStyle/>
          <a:p>
            <a:pPr eaLnBrk="1" hangingPunct="1"/>
            <a:r>
              <a:rPr lang="en-US" dirty="0" smtClean="0">
                <a:solidFill>
                  <a:schemeClr val="bg1"/>
                </a:solidFill>
              </a:rPr>
              <a:t>WRNUM 51-3682</a:t>
            </a:r>
          </a:p>
          <a:p>
            <a:pPr eaLnBrk="1" hangingPunct="1"/>
            <a:r>
              <a:rPr lang="en-US" dirty="0" smtClean="0">
                <a:solidFill>
                  <a:schemeClr val="bg1"/>
                </a:solidFill>
              </a:rPr>
              <a:t>3 Water Use Groups</a:t>
            </a:r>
          </a:p>
          <a:p>
            <a:pPr eaLnBrk="1" hangingPunct="1"/>
            <a:r>
              <a:rPr lang="en-US" dirty="0" smtClean="0">
                <a:solidFill>
                  <a:schemeClr val="bg1"/>
                </a:solidFill>
              </a:rPr>
              <a:t>Wanting to file change application</a:t>
            </a:r>
          </a:p>
          <a:p>
            <a:pPr marL="0" indent="0" eaLnBrk="1" hangingPunct="1">
              <a:buNone/>
            </a:pPr>
            <a:endParaRPr lang="en-US" dirty="0" smtClean="0">
              <a:solidFill>
                <a:schemeClr val="bg1"/>
              </a:solidFill>
            </a:endParaRPr>
          </a:p>
          <a:p>
            <a:pPr lvl="1" eaLnBrk="1" hangingPunct="1">
              <a:buNone/>
            </a:pPr>
            <a:endParaRPr lang="en-US" dirty="0" smtClean="0">
              <a:solidFill>
                <a:schemeClr val="bg1"/>
              </a:solidFill>
            </a:endParaRPr>
          </a:p>
        </p:txBody>
      </p:sp>
      <p:pic>
        <p:nvPicPr>
          <p:cNvPr id="5" name="Picture 2" descr="E:\ericjones\Presentations\DOBU\Images\buck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581400"/>
            <a:ext cx="4572000" cy="3095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5952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Example</a:t>
            </a:r>
          </a:p>
        </p:txBody>
      </p:sp>
      <p:sp>
        <p:nvSpPr>
          <p:cNvPr id="8195" name="Rectangle 3"/>
          <p:cNvSpPr>
            <a:spLocks noGrp="1" noChangeArrowheads="1"/>
          </p:cNvSpPr>
          <p:nvPr>
            <p:ph type="body" idx="1"/>
          </p:nvPr>
        </p:nvSpPr>
        <p:spPr>
          <a:xfrm>
            <a:off x="685800" y="1752600"/>
            <a:ext cx="7772400" cy="4648200"/>
          </a:xfrm>
        </p:spPr>
        <p:txBody>
          <a:bodyPr/>
          <a:lstStyle/>
          <a:p>
            <a:pPr eaLnBrk="1" hangingPunct="1"/>
            <a:r>
              <a:rPr lang="en-US" dirty="0" smtClean="0">
                <a:solidFill>
                  <a:schemeClr val="bg1"/>
                </a:solidFill>
              </a:rPr>
              <a:t>Water Use Group 229952</a:t>
            </a:r>
          </a:p>
          <a:p>
            <a:pPr eaLnBrk="1" hangingPunct="1"/>
            <a:r>
              <a:rPr lang="en-US" dirty="0" smtClean="0">
                <a:solidFill>
                  <a:schemeClr val="bg1"/>
                </a:solidFill>
              </a:rPr>
              <a:t>Supplemental with 51-3683 and 51-3684 for 116.0 ELUs</a:t>
            </a:r>
          </a:p>
          <a:p>
            <a:pPr eaLnBrk="1" hangingPunct="1"/>
            <a:r>
              <a:rPr lang="en-US" dirty="0" smtClean="0">
                <a:solidFill>
                  <a:schemeClr val="bg1"/>
                </a:solidFill>
              </a:rPr>
              <a:t>Water Use Group 636844</a:t>
            </a:r>
          </a:p>
          <a:p>
            <a:pPr eaLnBrk="1" hangingPunct="1"/>
            <a:r>
              <a:rPr lang="en-US" dirty="0" smtClean="0">
                <a:solidFill>
                  <a:schemeClr val="bg1"/>
                </a:solidFill>
              </a:rPr>
              <a:t>Supplemental with Spanish Fork West </a:t>
            </a:r>
            <a:r>
              <a:rPr lang="en-US" dirty="0" err="1" smtClean="0">
                <a:solidFill>
                  <a:schemeClr val="bg1"/>
                </a:solidFill>
              </a:rPr>
              <a:t>Irrg</a:t>
            </a:r>
            <a:r>
              <a:rPr lang="en-US" dirty="0" smtClean="0">
                <a:solidFill>
                  <a:schemeClr val="bg1"/>
                </a:solidFill>
              </a:rPr>
              <a:t>. Co. for 22.1 acres</a:t>
            </a:r>
          </a:p>
          <a:p>
            <a:pPr eaLnBrk="1" hangingPunct="1"/>
            <a:r>
              <a:rPr lang="en-US" dirty="0">
                <a:solidFill>
                  <a:schemeClr val="bg1"/>
                </a:solidFill>
              </a:rPr>
              <a:t>Water Use Group </a:t>
            </a:r>
            <a:r>
              <a:rPr lang="en-US" dirty="0" smtClean="0">
                <a:solidFill>
                  <a:schemeClr val="bg1"/>
                </a:solidFill>
              </a:rPr>
              <a:t>637003</a:t>
            </a:r>
            <a:endParaRPr lang="en-US" dirty="0">
              <a:solidFill>
                <a:schemeClr val="bg1"/>
              </a:solidFill>
            </a:endParaRPr>
          </a:p>
          <a:p>
            <a:pPr eaLnBrk="1" hangingPunct="1"/>
            <a:r>
              <a:rPr lang="en-US" dirty="0">
                <a:solidFill>
                  <a:schemeClr val="bg1"/>
                </a:solidFill>
              </a:rPr>
              <a:t>Supplemental with </a:t>
            </a:r>
            <a:r>
              <a:rPr lang="en-US" dirty="0" smtClean="0">
                <a:solidFill>
                  <a:schemeClr val="bg1"/>
                </a:solidFill>
              </a:rPr>
              <a:t>Strawberry and Spanish Fork West </a:t>
            </a:r>
            <a:r>
              <a:rPr lang="en-US" dirty="0" err="1">
                <a:solidFill>
                  <a:schemeClr val="bg1"/>
                </a:solidFill>
              </a:rPr>
              <a:t>Irrg</a:t>
            </a:r>
            <a:r>
              <a:rPr lang="en-US" dirty="0">
                <a:solidFill>
                  <a:schemeClr val="bg1"/>
                </a:solidFill>
              </a:rPr>
              <a:t>. Co. for </a:t>
            </a:r>
            <a:r>
              <a:rPr lang="en-US" dirty="0" smtClean="0">
                <a:solidFill>
                  <a:schemeClr val="bg1"/>
                </a:solidFill>
              </a:rPr>
              <a:t>9.0 </a:t>
            </a:r>
            <a:r>
              <a:rPr lang="en-US" dirty="0">
                <a:solidFill>
                  <a:schemeClr val="bg1"/>
                </a:solidFill>
              </a:rPr>
              <a:t>acres</a:t>
            </a:r>
          </a:p>
          <a:p>
            <a:pPr marL="0" indent="0" eaLnBrk="1" hangingPunct="1">
              <a:buNone/>
            </a:pPr>
            <a:endParaRPr lang="en-US" dirty="0" smtClean="0">
              <a:solidFill>
                <a:schemeClr val="bg1"/>
              </a:solidFill>
            </a:endParaRPr>
          </a:p>
          <a:p>
            <a:pPr marL="0" indent="0" eaLnBrk="1" hangingPunct="1">
              <a:buNone/>
            </a:pPr>
            <a:endParaRPr lang="en-US" dirty="0" smtClean="0">
              <a:solidFill>
                <a:schemeClr val="bg1"/>
              </a:solidFill>
            </a:endParaRPr>
          </a:p>
          <a:p>
            <a:pPr lvl="1" eaLnBrk="1" hangingPunct="1">
              <a:buNone/>
            </a:pPr>
            <a:endParaRPr lang="en-US" dirty="0" smtClean="0">
              <a:solidFill>
                <a:schemeClr val="bg1"/>
              </a:solidFill>
            </a:endParaRPr>
          </a:p>
        </p:txBody>
      </p:sp>
    </p:spTree>
    <p:extLst>
      <p:ext uri="{BB962C8B-B14F-4D97-AF65-F5344CB8AC3E}">
        <p14:creationId xmlns:p14="http://schemas.microsoft.com/office/powerpoint/2010/main" val="28192225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E:\ericjones\Presentations\any ques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1000"/>
            <a:ext cx="5628742" cy="5962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Rules</a:t>
            </a:r>
          </a:p>
        </p:txBody>
      </p:sp>
      <p:sp>
        <p:nvSpPr>
          <p:cNvPr id="8195" name="Rectangle 3"/>
          <p:cNvSpPr>
            <a:spLocks noGrp="1" noChangeArrowheads="1"/>
          </p:cNvSpPr>
          <p:nvPr>
            <p:ph type="body" idx="1"/>
          </p:nvPr>
        </p:nvSpPr>
        <p:spPr>
          <a:xfrm>
            <a:off x="685800" y="1752600"/>
            <a:ext cx="7772400" cy="3352800"/>
          </a:xfrm>
        </p:spPr>
        <p:txBody>
          <a:bodyPr/>
          <a:lstStyle/>
          <a:p>
            <a:pPr eaLnBrk="1" hangingPunct="1"/>
            <a:r>
              <a:rPr lang="en-US" altLang="en-US" dirty="0" smtClean="0">
                <a:solidFill>
                  <a:schemeClr val="bg1"/>
                </a:solidFill>
              </a:rPr>
              <a:t>Rule R655-16 Administrative Procedures for Declaring Beneficial Use Limitations for Supplemental Water Rights</a:t>
            </a:r>
          </a:p>
          <a:p>
            <a:pPr eaLnBrk="1" hangingPunct="1"/>
            <a:r>
              <a:rPr lang="en-US" altLang="en-US" dirty="0" smtClean="0">
                <a:solidFill>
                  <a:schemeClr val="bg1"/>
                </a:solidFill>
              </a:rPr>
              <a:t>April 7, 2010</a:t>
            </a:r>
          </a:p>
        </p:txBody>
      </p:sp>
      <p:pic>
        <p:nvPicPr>
          <p:cNvPr id="3074" name="Picture 2" descr="E:\ericjones\Presentations\DOBU\Images\starwars.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971800"/>
            <a:ext cx="2667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86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Authority</a:t>
            </a:r>
          </a:p>
        </p:txBody>
      </p:sp>
      <p:sp>
        <p:nvSpPr>
          <p:cNvPr id="8195" name="Rectangle 3"/>
          <p:cNvSpPr>
            <a:spLocks noGrp="1" noChangeArrowheads="1"/>
          </p:cNvSpPr>
          <p:nvPr>
            <p:ph type="body" idx="1"/>
          </p:nvPr>
        </p:nvSpPr>
        <p:spPr>
          <a:xfrm>
            <a:off x="685800" y="1752600"/>
            <a:ext cx="7772400" cy="3886200"/>
          </a:xfrm>
        </p:spPr>
        <p:txBody>
          <a:bodyPr/>
          <a:lstStyle/>
          <a:p>
            <a:pPr eaLnBrk="1" hangingPunct="1"/>
            <a:r>
              <a:rPr lang="en-US" altLang="en-US" dirty="0" smtClean="0">
                <a:solidFill>
                  <a:schemeClr val="bg1"/>
                </a:solidFill>
              </a:rPr>
              <a:t>Utah Code 73-2-1(3) The State Engineer shall be responsible for the general administrative supervision of the waters of the state…</a:t>
            </a:r>
          </a:p>
          <a:p>
            <a:pPr eaLnBrk="1" hangingPunct="1"/>
            <a:r>
              <a:rPr lang="en-US" altLang="en-US" dirty="0">
                <a:solidFill>
                  <a:schemeClr val="bg1"/>
                </a:solidFill>
              </a:rPr>
              <a:t>Utah Code </a:t>
            </a:r>
            <a:r>
              <a:rPr lang="en-US" altLang="en-US" dirty="0" smtClean="0">
                <a:solidFill>
                  <a:schemeClr val="bg1"/>
                </a:solidFill>
              </a:rPr>
              <a:t>73-2-1(5)(g) </a:t>
            </a:r>
            <a:r>
              <a:rPr lang="en-US" altLang="en-US" dirty="0">
                <a:solidFill>
                  <a:schemeClr val="bg1"/>
                </a:solidFill>
              </a:rPr>
              <a:t>The State </a:t>
            </a:r>
            <a:r>
              <a:rPr lang="en-US" altLang="en-US" dirty="0" smtClean="0">
                <a:solidFill>
                  <a:schemeClr val="bg1"/>
                </a:solidFill>
              </a:rPr>
              <a:t>Engineer may make rules…[for] the determination of water rights</a:t>
            </a:r>
          </a:p>
        </p:txBody>
      </p:sp>
    </p:spTree>
    <p:extLst>
      <p:ext uri="{BB962C8B-B14F-4D97-AF65-F5344CB8AC3E}">
        <p14:creationId xmlns:p14="http://schemas.microsoft.com/office/powerpoint/2010/main" val="1663553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Justification and Purpose</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altLang="en-US" dirty="0" smtClean="0">
                <a:solidFill>
                  <a:schemeClr val="bg1"/>
                </a:solidFill>
              </a:rPr>
              <a:t>This rule provides for a DOBU form to enable Water Right Holders to declare the beneficial use information and document agreement with the holders of supplemental water rights. </a:t>
            </a:r>
          </a:p>
        </p:txBody>
      </p:sp>
      <p:pic>
        <p:nvPicPr>
          <p:cNvPr id="4098" name="Picture 2" descr="E:\ericjones\Presentations\DOBU\Images\star-wa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886200"/>
            <a:ext cx="4699001" cy="264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17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Application of Rule</a:t>
            </a:r>
          </a:p>
        </p:txBody>
      </p:sp>
      <p:sp>
        <p:nvSpPr>
          <p:cNvPr id="8195" name="Rectangle 3"/>
          <p:cNvSpPr>
            <a:spLocks noGrp="1" noChangeArrowheads="1"/>
          </p:cNvSpPr>
          <p:nvPr>
            <p:ph type="body" idx="1"/>
          </p:nvPr>
        </p:nvSpPr>
        <p:spPr>
          <a:xfrm>
            <a:off x="685800" y="1752600"/>
            <a:ext cx="7772400" cy="2971800"/>
          </a:xfrm>
        </p:spPr>
        <p:txBody>
          <a:bodyPr/>
          <a:lstStyle/>
          <a:p>
            <a:pPr eaLnBrk="1" hangingPunct="1"/>
            <a:r>
              <a:rPr lang="en-US" altLang="en-US" dirty="0" smtClean="0">
                <a:solidFill>
                  <a:schemeClr val="bg1"/>
                </a:solidFill>
              </a:rPr>
              <a:t>This rule applies to all Water Use Groups defined in the State Engineer’s water right records for which Beneficial Use Amount of each of the individual water rights has not been established.</a:t>
            </a:r>
          </a:p>
          <a:p>
            <a:pPr eaLnBrk="1" hangingPunct="1"/>
            <a:r>
              <a:rPr lang="en-US" altLang="en-US" dirty="0" smtClean="0">
                <a:solidFill>
                  <a:schemeClr val="bg1"/>
                </a:solidFill>
              </a:rPr>
              <a:t>If a water right is of record with the State Engineer, in a water use group and not evaluated</a:t>
            </a:r>
          </a:p>
        </p:txBody>
      </p:sp>
    </p:spTree>
    <p:extLst>
      <p:ext uri="{BB962C8B-B14F-4D97-AF65-F5344CB8AC3E}">
        <p14:creationId xmlns:p14="http://schemas.microsoft.com/office/powerpoint/2010/main" val="2347944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6858000"/>
          </a:xfrm>
        </p:spPr>
        <p:txBody>
          <a:bodyPr/>
          <a:lstStyle/>
          <a:p>
            <a:pPr eaLnBrk="1" hangingPunct="1"/>
            <a:r>
              <a:rPr lang="en-US" altLang="en-US" dirty="0" smtClean="0">
                <a:solidFill>
                  <a:schemeClr val="bg1"/>
                </a:solidFill>
              </a:rPr>
              <a:t>DOBU Basics</a:t>
            </a:r>
          </a:p>
        </p:txBody>
      </p:sp>
    </p:spTree>
    <p:extLst>
      <p:ext uri="{BB962C8B-B14F-4D97-AF65-F5344CB8AC3E}">
        <p14:creationId xmlns:p14="http://schemas.microsoft.com/office/powerpoint/2010/main" val="1191188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solidFill>
                  <a:schemeClr val="bg1"/>
                </a:solidFill>
              </a:rPr>
              <a:t>DOBU Basics</a:t>
            </a:r>
          </a:p>
        </p:txBody>
      </p:sp>
      <p:sp>
        <p:nvSpPr>
          <p:cNvPr id="8195" name="Rectangle 3"/>
          <p:cNvSpPr>
            <a:spLocks noGrp="1" noChangeArrowheads="1"/>
          </p:cNvSpPr>
          <p:nvPr>
            <p:ph type="body" idx="1"/>
          </p:nvPr>
        </p:nvSpPr>
        <p:spPr>
          <a:xfrm>
            <a:off x="685800" y="1752600"/>
            <a:ext cx="7772400" cy="3886200"/>
          </a:xfrm>
        </p:spPr>
        <p:txBody>
          <a:bodyPr/>
          <a:lstStyle/>
          <a:p>
            <a:pPr eaLnBrk="1" hangingPunct="1"/>
            <a:r>
              <a:rPr lang="en-US" altLang="en-US" dirty="0" smtClean="0">
                <a:solidFill>
                  <a:schemeClr val="bg1"/>
                </a:solidFill>
              </a:rPr>
              <a:t>Prepared by Water Right Holders on the provided form or an alternative document containing the same information</a:t>
            </a:r>
          </a:p>
          <a:p>
            <a:pPr eaLnBrk="1" hangingPunct="1"/>
            <a:r>
              <a:rPr lang="en-US" altLang="en-US" dirty="0" smtClean="0">
                <a:solidFill>
                  <a:schemeClr val="bg1"/>
                </a:solidFill>
              </a:rPr>
              <a:t>Must be signed by all Water Right Holders in the Water Use Group</a:t>
            </a:r>
          </a:p>
          <a:p>
            <a:pPr eaLnBrk="1" hangingPunct="1"/>
            <a:r>
              <a:rPr lang="en-US" altLang="en-US" dirty="0" smtClean="0">
                <a:solidFill>
                  <a:schemeClr val="bg1"/>
                </a:solidFill>
              </a:rPr>
              <a:t>and include documentation supporting the Beneficial Use Amounts declared</a:t>
            </a:r>
          </a:p>
          <a:p>
            <a:pPr marL="0" indent="0" eaLnBrk="1" hangingPunct="1">
              <a:buNone/>
            </a:pPr>
            <a:endParaRPr lang="en-US" altLang="en-US" dirty="0" smtClean="0">
              <a:solidFill>
                <a:schemeClr val="bg1"/>
              </a:solidFill>
            </a:endParaRPr>
          </a:p>
        </p:txBody>
      </p:sp>
    </p:spTree>
    <p:extLst>
      <p:ext uri="{BB962C8B-B14F-4D97-AF65-F5344CB8AC3E}">
        <p14:creationId xmlns:p14="http://schemas.microsoft.com/office/powerpoint/2010/main" val="2347944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10838</TotalTime>
  <Words>1263</Words>
  <Application>Microsoft Office PowerPoint</Application>
  <PresentationFormat>On-screen Show (4:3)</PresentationFormat>
  <Paragraphs>177</Paragraphs>
  <Slides>38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Default Design</vt:lpstr>
      <vt:lpstr>Photo Editor Photo</vt:lpstr>
      <vt:lpstr>Declarations of Beneficial Use</vt:lpstr>
      <vt:lpstr>Overview</vt:lpstr>
      <vt:lpstr>Declaration of Beneficial Use</vt:lpstr>
      <vt:lpstr>Rules</vt:lpstr>
      <vt:lpstr>Authority</vt:lpstr>
      <vt:lpstr>Justification and Purpose</vt:lpstr>
      <vt:lpstr>Application of Rule</vt:lpstr>
      <vt:lpstr>DOBU Basics</vt:lpstr>
      <vt:lpstr>DOBU Basics</vt:lpstr>
      <vt:lpstr>DOBU Basics</vt:lpstr>
      <vt:lpstr>DOBU Basics</vt:lpstr>
      <vt:lpstr>DOBU Basics</vt:lpstr>
      <vt:lpstr>DOBU Basics</vt:lpstr>
      <vt:lpstr>DOBU Basics</vt:lpstr>
      <vt:lpstr>DOBU Basics</vt:lpstr>
      <vt:lpstr>DOBU Basics</vt:lpstr>
      <vt:lpstr>DOBU Basics</vt:lpstr>
      <vt:lpstr>DOBU Basics</vt:lpstr>
      <vt:lpstr>Random DOBU Question</vt:lpstr>
      <vt:lpstr>DOBU Evaluation</vt:lpstr>
      <vt:lpstr>Random DOBU Question</vt:lpstr>
      <vt:lpstr>Database Corrections</vt:lpstr>
      <vt:lpstr>Database Corrections</vt:lpstr>
      <vt:lpstr>Database Corrections</vt:lpstr>
      <vt:lpstr>Random DOBU Question</vt:lpstr>
      <vt:lpstr>DOBU Basics +</vt:lpstr>
      <vt:lpstr>Apportionment</vt:lpstr>
      <vt:lpstr>Apportionment</vt:lpstr>
      <vt:lpstr>Apportionment</vt:lpstr>
      <vt:lpstr>Apportionment</vt:lpstr>
      <vt:lpstr>Apportionment</vt:lpstr>
      <vt:lpstr>Exceptions</vt:lpstr>
      <vt:lpstr>Examples</vt:lpstr>
      <vt:lpstr>Example</vt:lpstr>
      <vt:lpstr>Example</vt:lpstr>
      <vt:lpstr>Example</vt:lpstr>
      <vt:lpstr>Example</vt:lpstr>
      <vt:lpstr>PowerPoint Presentation</vt:lpstr>
    </vt:vector>
  </TitlesOfParts>
  <Company>Natural Resources / Division of Water Rights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Proofs of Beneficial Use of Water</dc:title>
  <dc:creator>David Horsley</dc:creator>
  <cp:lastModifiedBy>Teresa Wilhelmsen</cp:lastModifiedBy>
  <cp:revision>292</cp:revision>
  <cp:lastPrinted>2017-09-08T19:22:06Z</cp:lastPrinted>
  <dcterms:created xsi:type="dcterms:W3CDTF">2004-06-09T23:03:56Z</dcterms:created>
  <dcterms:modified xsi:type="dcterms:W3CDTF">2017-11-15T23:01:48Z</dcterms:modified>
</cp:coreProperties>
</file>