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47" r:id="rId4"/>
    <p:sldMasterId id="2147483761" r:id="rId5"/>
    <p:sldMasterId id="2147483787" r:id="rId6"/>
  </p:sldMasterIdLst>
  <p:notesMasterIdLst>
    <p:notesMasterId r:id="rId46"/>
  </p:notesMasterIdLst>
  <p:handoutMasterIdLst>
    <p:handoutMasterId r:id="rId47"/>
  </p:handoutMasterIdLst>
  <p:sldIdLst>
    <p:sldId id="257" r:id="rId7"/>
    <p:sldId id="335" r:id="rId8"/>
    <p:sldId id="269" r:id="rId9"/>
    <p:sldId id="340" r:id="rId10"/>
    <p:sldId id="334" r:id="rId11"/>
    <p:sldId id="272" r:id="rId12"/>
    <p:sldId id="273" r:id="rId13"/>
    <p:sldId id="274" r:id="rId14"/>
    <p:sldId id="275" r:id="rId15"/>
    <p:sldId id="276" r:id="rId16"/>
    <p:sldId id="277" r:id="rId17"/>
    <p:sldId id="338" r:id="rId18"/>
    <p:sldId id="278" r:id="rId19"/>
    <p:sldId id="279" r:id="rId20"/>
    <p:sldId id="342" r:id="rId21"/>
    <p:sldId id="280" r:id="rId22"/>
    <p:sldId id="343" r:id="rId23"/>
    <p:sldId id="337" r:id="rId24"/>
    <p:sldId id="344" r:id="rId25"/>
    <p:sldId id="281" r:id="rId26"/>
    <p:sldId id="345" r:id="rId27"/>
    <p:sldId id="282" r:id="rId28"/>
    <p:sldId id="283" r:id="rId29"/>
    <p:sldId id="339" r:id="rId30"/>
    <p:sldId id="284" r:id="rId31"/>
    <p:sldId id="285" r:id="rId32"/>
    <p:sldId id="346" r:id="rId33"/>
    <p:sldId id="286" r:id="rId34"/>
    <p:sldId id="287" r:id="rId35"/>
    <p:sldId id="347" r:id="rId36"/>
    <p:sldId id="288" r:id="rId37"/>
    <p:sldId id="351" r:id="rId38"/>
    <p:sldId id="289" r:id="rId39"/>
    <p:sldId id="349" r:id="rId40"/>
    <p:sldId id="290" r:id="rId41"/>
    <p:sldId id="291" r:id="rId42"/>
    <p:sldId id="292" r:id="rId43"/>
    <p:sldId id="293" r:id="rId44"/>
    <p:sldId id="294" r:id="rId45"/>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81" autoAdjust="0"/>
  </p:normalViewPr>
  <p:slideViewPr>
    <p:cSldViewPr>
      <p:cViewPr>
        <p:scale>
          <a:sx n="97" d="100"/>
          <a:sy n="97" d="100"/>
        </p:scale>
        <p:origin x="-1314" y="-33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slide" Target="slides/slide1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UTAH\WRT\USERS\jimgoddard\Utah%20Annual%20Well%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Utah Wells Drilled</a:t>
            </a:r>
            <a:r>
              <a:rPr lang="en-US" baseline="0"/>
              <a:t> by Year</a:t>
            </a:r>
            <a:endParaRPr lang="en-US"/>
          </a:p>
        </c:rich>
      </c:tx>
      <c:layout>
        <c:manualLayout>
          <c:xMode val="edge"/>
          <c:yMode val="edge"/>
          <c:x val="0.36148261154855638"/>
          <c:y val="0"/>
        </c:manualLayout>
      </c:layout>
      <c:overlay val="0"/>
    </c:title>
    <c:autoTitleDeleted val="0"/>
    <c:plotArea>
      <c:layout>
        <c:manualLayout>
          <c:layoutTarget val="inner"/>
          <c:xMode val="edge"/>
          <c:yMode val="edge"/>
          <c:x val="6.3068994763327932E-2"/>
          <c:y val="4.2608140943989452E-2"/>
          <c:w val="0.9025096560722069"/>
          <c:h val="0.87254785585219674"/>
        </c:manualLayout>
      </c:layout>
      <c:barChart>
        <c:barDir val="col"/>
        <c:grouping val="clustered"/>
        <c:varyColors val="0"/>
        <c:ser>
          <c:idx val="1"/>
          <c:order val="0"/>
          <c:tx>
            <c:v>Production Wells</c:v>
          </c:tx>
          <c:invertIfNegative val="0"/>
          <c:dLbls>
            <c:showLegendKey val="0"/>
            <c:showVal val="1"/>
            <c:showCatName val="0"/>
            <c:showSerName val="0"/>
            <c:showPercent val="0"/>
            <c:showBubbleSize val="0"/>
            <c:showLeaderLines val="0"/>
          </c:dLbls>
          <c:cat>
            <c:numRef>
              <c:f>Sheet1!$A$1:$A$15</c:f>
              <c:numCache>
                <c:formatCode>General</c:formatCode>
                <c:ptCount val="15"/>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numCache>
            </c:numRef>
          </c:cat>
          <c:val>
            <c:numRef>
              <c:f>Sheet1!$B$1:$B$15</c:f>
              <c:numCache>
                <c:formatCode>General</c:formatCode>
                <c:ptCount val="15"/>
                <c:pt idx="0">
                  <c:v>967</c:v>
                </c:pt>
                <c:pt idx="1">
                  <c:v>962</c:v>
                </c:pt>
                <c:pt idx="2">
                  <c:v>720</c:v>
                </c:pt>
                <c:pt idx="3">
                  <c:v>603</c:v>
                </c:pt>
                <c:pt idx="4">
                  <c:v>622</c:v>
                </c:pt>
                <c:pt idx="5">
                  <c:v>682</c:v>
                </c:pt>
                <c:pt idx="6">
                  <c:v>604</c:v>
                </c:pt>
                <c:pt idx="7">
                  <c:v>417</c:v>
                </c:pt>
                <c:pt idx="8">
                  <c:v>350</c:v>
                </c:pt>
                <c:pt idx="9">
                  <c:v>291</c:v>
                </c:pt>
                <c:pt idx="10">
                  <c:v>331</c:v>
                </c:pt>
                <c:pt idx="11">
                  <c:v>367</c:v>
                </c:pt>
                <c:pt idx="12">
                  <c:v>357</c:v>
                </c:pt>
                <c:pt idx="13">
                  <c:v>405</c:v>
                </c:pt>
                <c:pt idx="14">
                  <c:v>400</c:v>
                </c:pt>
              </c:numCache>
            </c:numRef>
          </c:val>
        </c:ser>
        <c:ser>
          <c:idx val="2"/>
          <c:order val="1"/>
          <c:tx>
            <c:v>Non-Production Wells</c:v>
          </c:tx>
          <c:invertIfNegative val="0"/>
          <c:dLbls>
            <c:showLegendKey val="0"/>
            <c:showVal val="1"/>
            <c:showCatName val="0"/>
            <c:showSerName val="0"/>
            <c:showPercent val="0"/>
            <c:showBubbleSize val="0"/>
            <c:showLeaderLines val="0"/>
          </c:dLbls>
          <c:cat>
            <c:numRef>
              <c:f>Sheet1!$A$1:$A$15</c:f>
              <c:numCache>
                <c:formatCode>General</c:formatCode>
                <c:ptCount val="15"/>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numCache>
            </c:numRef>
          </c:cat>
          <c:val>
            <c:numRef>
              <c:f>Sheet1!$C$1:$C$15</c:f>
              <c:numCache>
                <c:formatCode>General</c:formatCode>
                <c:ptCount val="15"/>
                <c:pt idx="0">
                  <c:v>254</c:v>
                </c:pt>
                <c:pt idx="1">
                  <c:v>385</c:v>
                </c:pt>
                <c:pt idx="2">
                  <c:v>851</c:v>
                </c:pt>
                <c:pt idx="3">
                  <c:v>1273</c:v>
                </c:pt>
                <c:pt idx="4">
                  <c:v>1245</c:v>
                </c:pt>
                <c:pt idx="5">
                  <c:v>1769</c:v>
                </c:pt>
                <c:pt idx="6">
                  <c:v>1830</c:v>
                </c:pt>
                <c:pt idx="7">
                  <c:v>1938</c:v>
                </c:pt>
                <c:pt idx="8">
                  <c:v>1080</c:v>
                </c:pt>
                <c:pt idx="9">
                  <c:v>1086</c:v>
                </c:pt>
                <c:pt idx="10">
                  <c:v>1800</c:v>
                </c:pt>
                <c:pt idx="11">
                  <c:v>1194</c:v>
                </c:pt>
                <c:pt idx="12">
                  <c:v>1920</c:v>
                </c:pt>
                <c:pt idx="13">
                  <c:v>650</c:v>
                </c:pt>
                <c:pt idx="14">
                  <c:v>882</c:v>
                </c:pt>
              </c:numCache>
            </c:numRef>
          </c:val>
        </c:ser>
        <c:dLbls>
          <c:showLegendKey val="0"/>
          <c:showVal val="0"/>
          <c:showCatName val="0"/>
          <c:showSerName val="0"/>
          <c:showPercent val="0"/>
          <c:showBubbleSize val="0"/>
        </c:dLbls>
        <c:gapWidth val="150"/>
        <c:axId val="96295552"/>
        <c:axId val="96315648"/>
      </c:barChart>
      <c:catAx>
        <c:axId val="96295552"/>
        <c:scaling>
          <c:orientation val="minMax"/>
        </c:scaling>
        <c:delete val="0"/>
        <c:axPos val="b"/>
        <c:numFmt formatCode="General" sourceLinked="1"/>
        <c:majorTickMark val="out"/>
        <c:minorTickMark val="none"/>
        <c:tickLblPos val="nextTo"/>
        <c:crossAx val="96315648"/>
        <c:crossesAt val="0"/>
        <c:auto val="1"/>
        <c:lblAlgn val="ctr"/>
        <c:lblOffset val="100"/>
        <c:noMultiLvlLbl val="0"/>
      </c:catAx>
      <c:valAx>
        <c:axId val="96315648"/>
        <c:scaling>
          <c:orientation val="minMax"/>
          <c:max val="2200"/>
          <c:min val="0"/>
        </c:scaling>
        <c:delete val="0"/>
        <c:axPos val="l"/>
        <c:majorGridlines/>
        <c:title>
          <c:tx>
            <c:rich>
              <a:bodyPr rot="-5400000" vert="horz"/>
              <a:lstStyle/>
              <a:p>
                <a:pPr>
                  <a:defRPr/>
                </a:pPr>
                <a:r>
                  <a:rPr lang="en-US" sz="1400" dirty="0"/>
                  <a:t>Number</a:t>
                </a:r>
                <a:r>
                  <a:rPr lang="en-US" sz="1400" baseline="0" dirty="0"/>
                  <a:t> </a:t>
                </a:r>
                <a:r>
                  <a:rPr lang="en-US" sz="1400" baseline="0" dirty="0" smtClean="0"/>
                  <a:t>of Wells </a:t>
                </a:r>
                <a:r>
                  <a:rPr lang="en-US" sz="1400" baseline="0" dirty="0"/>
                  <a:t>Drilled</a:t>
                </a:r>
                <a:endParaRPr lang="en-US" sz="1400" dirty="0"/>
              </a:p>
            </c:rich>
          </c:tx>
          <c:layout/>
          <c:overlay val="0"/>
        </c:title>
        <c:numFmt formatCode="General" sourceLinked="1"/>
        <c:majorTickMark val="out"/>
        <c:minorTickMark val="out"/>
        <c:tickLblPos val="nextTo"/>
        <c:crossAx val="96295552"/>
        <c:crosses val="autoZero"/>
        <c:crossBetween val="between"/>
        <c:majorUnit val="200"/>
        <c:minorUnit val="50"/>
      </c:valAx>
    </c:plotArea>
    <c:legend>
      <c:legendPos val="r"/>
      <c:layout>
        <c:manualLayout>
          <c:xMode val="edge"/>
          <c:yMode val="edge"/>
          <c:x val="6.4481846019247599E-2"/>
          <c:y val="4.2211869349664623E-2"/>
          <c:w val="0.22014264505330447"/>
          <c:h val="0.13151188468862213"/>
        </c:manualLayout>
      </c:layout>
      <c:overlay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sz="1800" b="1" i="0" u="none" strike="noStrike" baseline="0">
                <a:effectLst/>
              </a:rPr>
              <a:t>Number of Production Wells Drilled by Year</a:t>
            </a:r>
            <a:endParaRPr lang="en-US"/>
          </a:p>
        </c:rich>
      </c:tx>
      <c:layout/>
      <c:overlay val="0"/>
    </c:title>
    <c:autoTitleDeleted val="0"/>
    <c:plotArea>
      <c:layout/>
      <c:barChart>
        <c:barDir val="col"/>
        <c:grouping val="clustered"/>
        <c:varyColors val="0"/>
        <c:ser>
          <c:idx val="0"/>
          <c:order val="0"/>
          <c:tx>
            <c:v>sdfsdf+'Utah Annual Well Data'!$B$2:$B$84</c:v>
          </c:tx>
          <c:spPr>
            <a:solidFill>
              <a:schemeClr val="tx2"/>
            </a:solidFill>
          </c:spPr>
          <c:invertIfNegative val="0"/>
          <c:cat>
            <c:numRef>
              <c:f>'Utah Annual Well Data'!$A$2:$A$85</c:f>
              <c:numCache>
                <c:formatCode>General</c:formatCode>
                <c:ptCount val="84"/>
                <c:pt idx="0">
                  <c:v>1933</c:v>
                </c:pt>
                <c:pt idx="1">
                  <c:v>1934</c:v>
                </c:pt>
                <c:pt idx="2">
                  <c:v>1935</c:v>
                </c:pt>
                <c:pt idx="3">
                  <c:v>1936</c:v>
                </c:pt>
                <c:pt idx="4">
                  <c:v>1937</c:v>
                </c:pt>
                <c:pt idx="5">
                  <c:v>1938</c:v>
                </c:pt>
                <c:pt idx="6">
                  <c:v>1939</c:v>
                </c:pt>
                <c:pt idx="7">
                  <c:v>1940</c:v>
                </c:pt>
                <c:pt idx="8">
                  <c:v>1941</c:v>
                </c:pt>
                <c:pt idx="9">
                  <c:v>1942</c:v>
                </c:pt>
                <c:pt idx="10">
                  <c:v>1943</c:v>
                </c:pt>
                <c:pt idx="11">
                  <c:v>1944</c:v>
                </c:pt>
                <c:pt idx="12">
                  <c:v>1945</c:v>
                </c:pt>
                <c:pt idx="13">
                  <c:v>1946</c:v>
                </c:pt>
                <c:pt idx="14">
                  <c:v>1947</c:v>
                </c:pt>
                <c:pt idx="15">
                  <c:v>1948</c:v>
                </c:pt>
                <c:pt idx="16">
                  <c:v>1949</c:v>
                </c:pt>
                <c:pt idx="17">
                  <c:v>1950</c:v>
                </c:pt>
                <c:pt idx="18">
                  <c:v>1951</c:v>
                </c:pt>
                <c:pt idx="19">
                  <c:v>1952</c:v>
                </c:pt>
                <c:pt idx="20">
                  <c:v>1953</c:v>
                </c:pt>
                <c:pt idx="21">
                  <c:v>1954</c:v>
                </c:pt>
                <c:pt idx="22">
                  <c:v>1955</c:v>
                </c:pt>
                <c:pt idx="23">
                  <c:v>1956</c:v>
                </c:pt>
                <c:pt idx="24">
                  <c:v>1957</c:v>
                </c:pt>
                <c:pt idx="25">
                  <c:v>1958</c:v>
                </c:pt>
                <c:pt idx="26">
                  <c:v>1959</c:v>
                </c:pt>
                <c:pt idx="27">
                  <c:v>1960</c:v>
                </c:pt>
                <c:pt idx="28">
                  <c:v>1961</c:v>
                </c:pt>
                <c:pt idx="29">
                  <c:v>1962</c:v>
                </c:pt>
                <c:pt idx="30">
                  <c:v>1963</c:v>
                </c:pt>
                <c:pt idx="31">
                  <c:v>1964</c:v>
                </c:pt>
                <c:pt idx="32">
                  <c:v>1965</c:v>
                </c:pt>
                <c:pt idx="33">
                  <c:v>1966</c:v>
                </c:pt>
                <c:pt idx="34">
                  <c:v>1967</c:v>
                </c:pt>
                <c:pt idx="35">
                  <c:v>1968</c:v>
                </c:pt>
                <c:pt idx="36">
                  <c:v>1969</c:v>
                </c:pt>
                <c:pt idx="37">
                  <c:v>1970</c:v>
                </c:pt>
                <c:pt idx="38">
                  <c:v>1971</c:v>
                </c:pt>
                <c:pt idx="39">
                  <c:v>1972</c:v>
                </c:pt>
                <c:pt idx="40">
                  <c:v>1973</c:v>
                </c:pt>
                <c:pt idx="41">
                  <c:v>1974</c:v>
                </c:pt>
                <c:pt idx="42">
                  <c:v>1975</c:v>
                </c:pt>
                <c:pt idx="43">
                  <c:v>1976</c:v>
                </c:pt>
                <c:pt idx="44">
                  <c:v>1977</c:v>
                </c:pt>
                <c:pt idx="45">
                  <c:v>1978</c:v>
                </c:pt>
                <c:pt idx="46">
                  <c:v>1979</c:v>
                </c:pt>
                <c:pt idx="47">
                  <c:v>1980</c:v>
                </c:pt>
                <c:pt idx="48">
                  <c:v>1981</c:v>
                </c:pt>
                <c:pt idx="49">
                  <c:v>1982</c:v>
                </c:pt>
                <c:pt idx="50">
                  <c:v>1983</c:v>
                </c:pt>
                <c:pt idx="51">
                  <c:v>1984</c:v>
                </c:pt>
                <c:pt idx="52">
                  <c:v>1985</c:v>
                </c:pt>
                <c:pt idx="53">
                  <c:v>1986</c:v>
                </c:pt>
                <c:pt idx="54">
                  <c:v>1987</c:v>
                </c:pt>
                <c:pt idx="55">
                  <c:v>1988</c:v>
                </c:pt>
                <c:pt idx="56">
                  <c:v>1989</c:v>
                </c:pt>
                <c:pt idx="57">
                  <c:v>1990</c:v>
                </c:pt>
                <c:pt idx="58">
                  <c:v>1991</c:v>
                </c:pt>
                <c:pt idx="59">
                  <c:v>1992</c:v>
                </c:pt>
                <c:pt idx="60">
                  <c:v>1993</c:v>
                </c:pt>
                <c:pt idx="61">
                  <c:v>1994</c:v>
                </c:pt>
                <c:pt idx="62">
                  <c:v>1995</c:v>
                </c:pt>
                <c:pt idx="63">
                  <c:v>1996</c:v>
                </c:pt>
                <c:pt idx="64">
                  <c:v>1997</c:v>
                </c:pt>
                <c:pt idx="65">
                  <c:v>1998</c:v>
                </c:pt>
                <c:pt idx="66">
                  <c:v>1999</c:v>
                </c:pt>
                <c:pt idx="67">
                  <c:v>2000</c:v>
                </c:pt>
                <c:pt idx="68">
                  <c:v>2001</c:v>
                </c:pt>
                <c:pt idx="69">
                  <c:v>2002</c:v>
                </c:pt>
                <c:pt idx="70">
                  <c:v>2003</c:v>
                </c:pt>
                <c:pt idx="71">
                  <c:v>2004</c:v>
                </c:pt>
                <c:pt idx="72">
                  <c:v>2005</c:v>
                </c:pt>
                <c:pt idx="73">
                  <c:v>2006</c:v>
                </c:pt>
                <c:pt idx="74">
                  <c:v>2007</c:v>
                </c:pt>
                <c:pt idx="75">
                  <c:v>2008</c:v>
                </c:pt>
                <c:pt idx="76">
                  <c:v>2009</c:v>
                </c:pt>
                <c:pt idx="77">
                  <c:v>2010</c:v>
                </c:pt>
                <c:pt idx="78">
                  <c:v>2011</c:v>
                </c:pt>
                <c:pt idx="79">
                  <c:v>2012</c:v>
                </c:pt>
                <c:pt idx="80">
                  <c:v>2013</c:v>
                </c:pt>
                <c:pt idx="81">
                  <c:v>2014</c:v>
                </c:pt>
                <c:pt idx="82">
                  <c:v>2015</c:v>
                </c:pt>
                <c:pt idx="83">
                  <c:v>2016</c:v>
                </c:pt>
              </c:numCache>
            </c:numRef>
          </c:cat>
          <c:val>
            <c:numRef>
              <c:f>'Utah Annual Well Data'!$B$2:$B$85</c:f>
              <c:numCache>
                <c:formatCode>General</c:formatCode>
                <c:ptCount val="84"/>
                <c:pt idx="0">
                  <c:v>3</c:v>
                </c:pt>
                <c:pt idx="1">
                  <c:v>24</c:v>
                </c:pt>
                <c:pt idx="2">
                  <c:v>29</c:v>
                </c:pt>
                <c:pt idx="3">
                  <c:v>29</c:v>
                </c:pt>
                <c:pt idx="4">
                  <c:v>18</c:v>
                </c:pt>
                <c:pt idx="5">
                  <c:v>15</c:v>
                </c:pt>
                <c:pt idx="6">
                  <c:v>17</c:v>
                </c:pt>
                <c:pt idx="7">
                  <c:v>41</c:v>
                </c:pt>
                <c:pt idx="8">
                  <c:v>36</c:v>
                </c:pt>
                <c:pt idx="9">
                  <c:v>29</c:v>
                </c:pt>
                <c:pt idx="10">
                  <c:v>32</c:v>
                </c:pt>
                <c:pt idx="11">
                  <c:v>51</c:v>
                </c:pt>
                <c:pt idx="12">
                  <c:v>71</c:v>
                </c:pt>
                <c:pt idx="13">
                  <c:v>93</c:v>
                </c:pt>
                <c:pt idx="14">
                  <c:v>69</c:v>
                </c:pt>
                <c:pt idx="15">
                  <c:v>76</c:v>
                </c:pt>
                <c:pt idx="16">
                  <c:v>80</c:v>
                </c:pt>
                <c:pt idx="17">
                  <c:v>93</c:v>
                </c:pt>
                <c:pt idx="18">
                  <c:v>79</c:v>
                </c:pt>
                <c:pt idx="19">
                  <c:v>97</c:v>
                </c:pt>
                <c:pt idx="20">
                  <c:v>91</c:v>
                </c:pt>
                <c:pt idx="21">
                  <c:v>94</c:v>
                </c:pt>
                <c:pt idx="22">
                  <c:v>95</c:v>
                </c:pt>
                <c:pt idx="23">
                  <c:v>113</c:v>
                </c:pt>
                <c:pt idx="24">
                  <c:v>96</c:v>
                </c:pt>
                <c:pt idx="25">
                  <c:v>130</c:v>
                </c:pt>
                <c:pt idx="26">
                  <c:v>214</c:v>
                </c:pt>
                <c:pt idx="27">
                  <c:v>244</c:v>
                </c:pt>
                <c:pt idx="28">
                  <c:v>421</c:v>
                </c:pt>
                <c:pt idx="29">
                  <c:v>298</c:v>
                </c:pt>
                <c:pt idx="30">
                  <c:v>280</c:v>
                </c:pt>
                <c:pt idx="31">
                  <c:v>256</c:v>
                </c:pt>
                <c:pt idx="32">
                  <c:v>233</c:v>
                </c:pt>
                <c:pt idx="33">
                  <c:v>189</c:v>
                </c:pt>
                <c:pt idx="34">
                  <c:v>222</c:v>
                </c:pt>
                <c:pt idx="35">
                  <c:v>238</c:v>
                </c:pt>
                <c:pt idx="36">
                  <c:v>245</c:v>
                </c:pt>
                <c:pt idx="37">
                  <c:v>319</c:v>
                </c:pt>
                <c:pt idx="38">
                  <c:v>327</c:v>
                </c:pt>
                <c:pt idx="39">
                  <c:v>360</c:v>
                </c:pt>
                <c:pt idx="40">
                  <c:v>461</c:v>
                </c:pt>
                <c:pt idx="41">
                  <c:v>496</c:v>
                </c:pt>
                <c:pt idx="42">
                  <c:v>451</c:v>
                </c:pt>
                <c:pt idx="43">
                  <c:v>540</c:v>
                </c:pt>
                <c:pt idx="44">
                  <c:v>957</c:v>
                </c:pt>
                <c:pt idx="45">
                  <c:v>801</c:v>
                </c:pt>
                <c:pt idx="46">
                  <c:v>724</c:v>
                </c:pt>
                <c:pt idx="47">
                  <c:v>594</c:v>
                </c:pt>
                <c:pt idx="48">
                  <c:v>486</c:v>
                </c:pt>
                <c:pt idx="49">
                  <c:v>413</c:v>
                </c:pt>
                <c:pt idx="50">
                  <c:v>404</c:v>
                </c:pt>
                <c:pt idx="51">
                  <c:v>264</c:v>
                </c:pt>
                <c:pt idx="52">
                  <c:v>128</c:v>
                </c:pt>
                <c:pt idx="53">
                  <c:v>341</c:v>
                </c:pt>
                <c:pt idx="54">
                  <c:v>309</c:v>
                </c:pt>
                <c:pt idx="55">
                  <c:v>107</c:v>
                </c:pt>
                <c:pt idx="56">
                  <c:v>131</c:v>
                </c:pt>
                <c:pt idx="57">
                  <c:v>137</c:v>
                </c:pt>
                <c:pt idx="58">
                  <c:v>290</c:v>
                </c:pt>
                <c:pt idx="59">
                  <c:v>579</c:v>
                </c:pt>
                <c:pt idx="60">
                  <c:v>636</c:v>
                </c:pt>
                <c:pt idx="61">
                  <c:v>789</c:v>
                </c:pt>
                <c:pt idx="62">
                  <c:v>777</c:v>
                </c:pt>
                <c:pt idx="63">
                  <c:v>901</c:v>
                </c:pt>
                <c:pt idx="64">
                  <c:v>748</c:v>
                </c:pt>
                <c:pt idx="65">
                  <c:v>744</c:v>
                </c:pt>
                <c:pt idx="66">
                  <c:v>839</c:v>
                </c:pt>
                <c:pt idx="67">
                  <c:v>901</c:v>
                </c:pt>
                <c:pt idx="68">
                  <c:v>743</c:v>
                </c:pt>
                <c:pt idx="69">
                  <c:v>967</c:v>
                </c:pt>
                <c:pt idx="70">
                  <c:v>962</c:v>
                </c:pt>
                <c:pt idx="71">
                  <c:v>712</c:v>
                </c:pt>
                <c:pt idx="72">
                  <c:v>603</c:v>
                </c:pt>
                <c:pt idx="73">
                  <c:v>621</c:v>
                </c:pt>
                <c:pt idx="74">
                  <c:v>681</c:v>
                </c:pt>
                <c:pt idx="75">
                  <c:v>603</c:v>
                </c:pt>
                <c:pt idx="76">
                  <c:v>411</c:v>
                </c:pt>
                <c:pt idx="77">
                  <c:v>345</c:v>
                </c:pt>
                <c:pt idx="78">
                  <c:v>290</c:v>
                </c:pt>
                <c:pt idx="79">
                  <c:v>328</c:v>
                </c:pt>
                <c:pt idx="80">
                  <c:v>356</c:v>
                </c:pt>
                <c:pt idx="81">
                  <c:v>338</c:v>
                </c:pt>
                <c:pt idx="82">
                  <c:v>385</c:v>
                </c:pt>
                <c:pt idx="83">
                  <c:v>400</c:v>
                </c:pt>
              </c:numCache>
            </c:numRef>
          </c:val>
        </c:ser>
        <c:dLbls>
          <c:showLegendKey val="0"/>
          <c:showVal val="0"/>
          <c:showCatName val="0"/>
          <c:showSerName val="0"/>
          <c:showPercent val="0"/>
          <c:showBubbleSize val="0"/>
        </c:dLbls>
        <c:gapWidth val="150"/>
        <c:axId val="91941120"/>
        <c:axId val="91942912"/>
      </c:barChart>
      <c:catAx>
        <c:axId val="91941120"/>
        <c:scaling>
          <c:orientation val="minMax"/>
        </c:scaling>
        <c:delete val="0"/>
        <c:axPos val="b"/>
        <c:numFmt formatCode="General" sourceLinked="1"/>
        <c:majorTickMark val="out"/>
        <c:minorTickMark val="none"/>
        <c:tickLblPos val="nextTo"/>
        <c:crossAx val="91942912"/>
        <c:crosses val="autoZero"/>
        <c:auto val="1"/>
        <c:lblAlgn val="ctr"/>
        <c:lblOffset val="100"/>
        <c:noMultiLvlLbl val="0"/>
      </c:catAx>
      <c:valAx>
        <c:axId val="91942912"/>
        <c:scaling>
          <c:orientation val="minMax"/>
          <c:max val="1000"/>
        </c:scaling>
        <c:delete val="0"/>
        <c:axPos val="l"/>
        <c:majorGridlines>
          <c:spPr>
            <a:ln>
              <a:solidFill>
                <a:schemeClr val="accent5">
                  <a:alpha val="58000"/>
                </a:schemeClr>
              </a:solidFill>
              <a:prstDash val="sysDot"/>
            </a:ln>
          </c:spPr>
        </c:majorGridlines>
        <c:numFmt formatCode="General" sourceLinked="1"/>
        <c:majorTickMark val="out"/>
        <c:minorTickMark val="out"/>
        <c:tickLblPos val="nextTo"/>
        <c:crossAx val="91941120"/>
        <c:crosses val="autoZero"/>
        <c:crossBetween val="between"/>
        <c:majorUnit val="50"/>
        <c:minorUnit val="10"/>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dirty="0"/>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dirty="0"/>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338966-2387-4825-BE87-4DDA86C718D2}" type="datetimeFigureOut">
              <a:rPr lang="en-US" smtClean="0"/>
              <a:t>4/6/2017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2D2286-DBAB-496F-93F0-31474206199A}" type="slidenum">
              <a:rPr lang="en-US" smtClean="0"/>
              <a:t>‹#›</a:t>
            </a:fld>
            <a:endParaRPr lang="en-US"/>
          </a:p>
        </p:txBody>
      </p:sp>
    </p:spTree>
    <p:extLst>
      <p:ext uri="{BB962C8B-B14F-4D97-AF65-F5344CB8AC3E}">
        <p14:creationId xmlns:p14="http://schemas.microsoft.com/office/powerpoint/2010/main" val="107959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dirty="0"/>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dirty="0"/>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dirty="0"/>
          </a:p>
        </p:txBody>
      </p:sp>
    </p:spTree>
    <p:extLst>
      <p:ext uri="{BB962C8B-B14F-4D97-AF65-F5344CB8AC3E}">
        <p14:creationId xmlns:p14="http://schemas.microsoft.com/office/powerpoint/2010/main" val="44587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4A936D4D-A9A5-49B4-8BA9-170F57B46BF1}" type="datetime1">
              <a:rPr lang="en-US">
                <a:solidFill>
                  <a:srgbClr val="00264C"/>
                </a:solidFill>
              </a:rPr>
              <a:pPr>
                <a:defRPr/>
              </a:pPr>
              <a:t>4/6/2017</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bwMode="auto">
          <a:xfrm>
            <a:off x="65532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400" smtClean="0"/>
            </a:lvl1pPr>
          </a:lstStyle>
          <a:p>
            <a:pPr>
              <a:defRPr/>
            </a:pPr>
            <a:fld id="{A9855F8A-C930-4300-A533-19E40E2B2B8F}"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179329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F2A2849-4366-45CF-A90A-61B098690906}"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840778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281F39D-4B41-4E32-A0E5-6E5387621606}"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13188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2CA4395-3A7F-408B-A2B9-4D259A03994A}"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964108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F3D8B11-C279-48C0-AF07-4B742178530F}" type="datetime1">
              <a:rPr lang="en-US">
                <a:solidFill>
                  <a:srgbClr val="00264C"/>
                </a:solidFill>
              </a:rPr>
              <a:pPr>
                <a:defRPr/>
              </a:pPr>
              <a:t>4/6/2017</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4257979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314BE51-CED2-4B69-A900-0A6EB3C4E492}" type="datetime1">
              <a:rPr lang="en-US">
                <a:solidFill>
                  <a:srgbClr val="00264C"/>
                </a:solidFill>
              </a:rPr>
              <a:pPr>
                <a:defRPr/>
              </a:pPr>
              <a:t>4/6/2017</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061974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98ACC40-F1FE-41DA-A834-3BAEDD030834}" type="datetime1">
              <a:rPr lang="en-US">
                <a:solidFill>
                  <a:srgbClr val="00264C"/>
                </a:solidFill>
              </a:rPr>
              <a:pPr>
                <a:defRPr/>
              </a:pPr>
              <a:t>4/6/2017</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123896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7958759-5669-40C4-830C-EC5EA2E41362}"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366027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dirty="0"/>
          </a:p>
        </p:txBody>
      </p:sp>
    </p:spTree>
    <p:extLst>
      <p:ext uri="{BB962C8B-B14F-4D97-AF65-F5344CB8AC3E}">
        <p14:creationId xmlns:p14="http://schemas.microsoft.com/office/powerpoint/2010/main" val="4180273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AD19CD6-82E6-4622-B6A1-73CCBA6F2332}"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1013220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219BF72-E1E1-4B1A-A2C1-D56C32E03DD0}"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136205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598E32E-6840-40F6-A293-944F1AE7158A}"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80897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7" y="5783331"/>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118"/>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D47784D8-C2FC-4431-B6B9-14FE59F09165}" type="datetime1">
              <a:rPr lang="en-US">
                <a:solidFill>
                  <a:srgbClr val="00264C"/>
                </a:solidFill>
              </a:rPr>
              <a:pPr>
                <a:defRPr/>
              </a:pPr>
              <a:t>4/6/2017</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smtClean="0">
                <a:solidFill>
                  <a:schemeClr val="tx1"/>
                </a:solidFill>
              </a:defRPr>
            </a:lvl1pPr>
          </a:lstStyle>
          <a:p>
            <a:pPr>
              <a:defRPr/>
            </a:pPr>
            <a:fld id="{A23D4FB2-099E-4219-8B2E-771DD908A3F8}"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3485940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92CC20A-5BF0-47BF-8A11-77BE7BFB8BB6}"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B153E13D-E7D9-4AC2-A9CC-0312A3C50826}"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3203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34DDD9-D922-48A3-86D6-64CA28448ED7}"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0EA7C81-8B1A-4559-9133-216767180AD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213915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6E6E948-E59D-4ED2-B351-D808F5C95CD1}"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5CF54BC-1468-47D5-A032-A5B19E4D7F9C}"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045707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8C248A-B4DD-4557-A027-C35E5E783AAB}" type="datetime1">
              <a:rPr lang="en-US">
                <a:solidFill>
                  <a:srgbClr val="00264C"/>
                </a:solidFill>
              </a:rPr>
              <a:pPr>
                <a:defRPr/>
              </a:pPr>
              <a:t>4/6/2017</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48FCABE7-51F5-4051-B612-C89B8B0BC14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748505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2BAC23C-0482-4BE5-A3EA-722E4ABDBC36}" type="datetime1">
              <a:rPr lang="en-US">
                <a:solidFill>
                  <a:srgbClr val="00264C"/>
                </a:solidFill>
              </a:rPr>
              <a:pPr>
                <a:defRPr/>
              </a:pPr>
              <a:t>4/6/2017</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B97E8412-42AB-46AA-A058-6A3D1A0F9ED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486372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A450F8-2F04-4CEE-8D9B-30F105624160}" type="datetime1">
              <a:rPr lang="en-US">
                <a:solidFill>
                  <a:srgbClr val="00264C"/>
                </a:solidFill>
              </a:rPr>
              <a:pPr>
                <a:defRPr/>
              </a:pPr>
              <a:t>4/6/2017</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03319AFB-3671-417F-BD2C-2E4C4A8E29C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52927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dirty="0"/>
          </a:p>
        </p:txBody>
      </p:sp>
    </p:spTree>
    <p:extLst>
      <p:ext uri="{BB962C8B-B14F-4D97-AF65-F5344CB8AC3E}">
        <p14:creationId xmlns:p14="http://schemas.microsoft.com/office/powerpoint/2010/main" val="3430246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9B3E29-9B5E-4033-A9E8-84D91DABE10F}"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31054F1-5E1F-42A8-B5B9-CAFDF83611E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782772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12DC45-5B97-4B6C-A76B-B2D8FE7A3ABE}"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E6442B1-F062-47B6-96B5-4043BF52248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222961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115EED-7B80-49BA-8C3E-F9B90C70B001}"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EE01A54F-CE28-4ED1-95CD-4988934CDDD9}"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573830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6"/>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166"/>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EF9A959-0FA3-4914-B904-4CD44AB40CA5}"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A7731EED-A72E-4D1C-8497-335A1DD350A7}"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356228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166"/>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758C5F8-0EF9-4667-9037-EAB6D5F4920B}" type="datetime1">
              <a:rPr lang="en-US">
                <a:solidFill>
                  <a:srgbClr val="00264C"/>
                </a:solidFill>
              </a:rPr>
              <a:pPr>
                <a:defRPr/>
              </a:pPr>
              <a:t>4/6/2017</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648451FF-EDA6-4745-B57A-063AA3F5FCF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856914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A3929D3-1D9E-4C41-A1B3-4AC441996AAB}"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594EA17D-025E-4E6A-A35C-980EE6E8F8FB}"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07592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D47784D8-C2FC-4431-B6B9-14FE59F09165}" type="datetime1">
              <a:rPr lang="en-US">
                <a:solidFill>
                  <a:srgbClr val="00264C"/>
                </a:solidFill>
              </a:rPr>
              <a:pPr>
                <a:defRPr/>
              </a:pPr>
              <a:t>4/6/2017</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smtClean="0">
                <a:solidFill>
                  <a:schemeClr val="tx1"/>
                </a:solidFill>
              </a:defRPr>
            </a:lvl1pPr>
          </a:lstStyle>
          <a:p>
            <a:pPr>
              <a:defRPr/>
            </a:pPr>
            <a:fld id="{A23D4FB2-099E-4219-8B2E-771DD908A3F8}"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2421507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92CC20A-5BF0-47BF-8A11-77BE7BFB8BB6}"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B153E13D-E7D9-4AC2-A9CC-0312A3C50826}"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494881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34DDD9-D922-48A3-86D6-64CA28448ED7}"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0EA7C81-8B1A-4559-9133-216767180AD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373017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6E6E948-E59D-4ED2-B351-D808F5C95CD1}"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5CF54BC-1468-47D5-A032-A5B19E4D7F9C}"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26394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dirty="0"/>
          </a:p>
        </p:txBody>
      </p:sp>
    </p:spTree>
    <p:extLst>
      <p:ext uri="{BB962C8B-B14F-4D97-AF65-F5344CB8AC3E}">
        <p14:creationId xmlns:p14="http://schemas.microsoft.com/office/powerpoint/2010/main" val="89172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8C248A-B4DD-4557-A027-C35E5E783AAB}" type="datetime1">
              <a:rPr lang="en-US">
                <a:solidFill>
                  <a:srgbClr val="00264C"/>
                </a:solidFill>
              </a:rPr>
              <a:pPr>
                <a:defRPr/>
              </a:pPr>
              <a:t>4/6/2017</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48FCABE7-51F5-4051-B612-C89B8B0BC14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648666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2BAC23C-0482-4BE5-A3EA-722E4ABDBC36}" type="datetime1">
              <a:rPr lang="en-US">
                <a:solidFill>
                  <a:srgbClr val="00264C"/>
                </a:solidFill>
              </a:rPr>
              <a:pPr>
                <a:defRPr/>
              </a:pPr>
              <a:t>4/6/2017</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B97E8412-42AB-46AA-A058-6A3D1A0F9ED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2312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A450F8-2F04-4CEE-8D9B-30F105624160}" type="datetime1">
              <a:rPr lang="en-US">
                <a:solidFill>
                  <a:srgbClr val="00264C"/>
                </a:solidFill>
              </a:rPr>
              <a:pPr>
                <a:defRPr/>
              </a:pPr>
              <a:t>4/6/2017</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03319AFB-3671-417F-BD2C-2E4C4A8E29C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341953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9B3E29-9B5E-4033-A9E8-84D91DABE10F}"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31054F1-5E1F-42A8-B5B9-CAFDF83611E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05672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12DC45-5B97-4B6C-A76B-B2D8FE7A3ABE}"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E6442B1-F062-47B6-96B5-4043BF52248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208828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115EED-7B80-49BA-8C3E-F9B90C70B001}"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EE01A54F-CE28-4ED1-95CD-4988934CDDD9}"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819466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EF9A959-0FA3-4914-B904-4CD44AB40CA5}" type="datetime1">
              <a:rPr lang="en-US">
                <a:solidFill>
                  <a:srgbClr val="00264C"/>
                </a:solidFill>
              </a:rPr>
              <a:pPr>
                <a:defRPr/>
              </a:pPr>
              <a:t>4/6/2017</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A7731EED-A72E-4D1C-8497-335A1DD350A7}"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426646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84163"/>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758C5F8-0EF9-4667-9037-EAB6D5F4920B}" type="datetime1">
              <a:rPr lang="en-US">
                <a:solidFill>
                  <a:srgbClr val="00264C"/>
                </a:solidFill>
              </a:rPr>
              <a:pPr>
                <a:defRPr/>
              </a:pPr>
              <a:t>4/6/2017</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648451FF-EDA6-4745-B57A-063AA3F5FCF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739046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A3929D3-1D9E-4C41-A1B3-4AC441996AAB}" type="datetime1">
              <a:rPr lang="en-US">
                <a:solidFill>
                  <a:srgbClr val="00264C"/>
                </a:solidFill>
              </a:rPr>
              <a:pPr>
                <a:defRPr/>
              </a:pPr>
              <a:t>4/6/2017</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594EA17D-025E-4E6A-A35C-980EE6E8F8FB}"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9314228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5"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7" name="AutoShape 7"/>
          <p:cNvSpPr>
            <a:spLocks noChangeArrowheads="1"/>
          </p:cNvSpPr>
          <p:nvPr/>
        </p:nvSpPr>
        <p:spPr bwMode="ltGray">
          <a:xfrm>
            <a:off x="2830517" y="5783385"/>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8" name="Rectangle 8" descr="Large confetti"/>
          <p:cNvSpPr>
            <a:spLocks noChangeArrowheads="1"/>
          </p:cNvSpPr>
          <p:nvPr/>
        </p:nvSpPr>
        <p:spPr bwMode="ltGray">
          <a:xfrm>
            <a:off x="4095750" y="5734172"/>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B8C93C19-3A7E-473B-AEA5-1065BEF0D40D}" type="datetime1">
              <a:rPr lang="en-US">
                <a:solidFill>
                  <a:srgbClr val="00264C"/>
                </a:solidFill>
              </a:rPr>
              <a:pPr/>
              <a:t>4/6/2017</a:t>
            </a:fld>
            <a:endParaRPr lang="en-US" dirty="0">
              <a:solidFill>
                <a:srgbClr val="00264C"/>
              </a:solidFill>
            </a:endParaRPr>
          </a:p>
        </p:txBody>
      </p:sp>
      <p:sp>
        <p:nvSpPr>
          <p:cNvPr id="35852" name="Rectangle 12"/>
          <p:cNvSpPr>
            <a:spLocks noGrp="1" noChangeArrowheads="1"/>
          </p:cNvSpPr>
          <p:nvPr>
            <p:ph type="ftr" sz="quarter" idx="3"/>
          </p:nvPr>
        </p:nvSpPr>
        <p:spPr/>
        <p:txBody>
          <a:bodyPr/>
          <a:lstStyle>
            <a:lvl1pPr>
              <a:defRPr/>
            </a:lvl1pPr>
          </a:lstStyle>
          <a:p>
            <a:r>
              <a:rPr lang="en-US" dirty="0">
                <a:solidFill>
                  <a:srgbClr val="00264C"/>
                </a:solidFill>
              </a:rPr>
              <a:t>Water Well Drilling Discharges</a:t>
            </a:r>
          </a:p>
        </p:txBody>
      </p:sp>
      <p:sp>
        <p:nvSpPr>
          <p:cNvPr id="35853" name="Rectangle 13"/>
          <p:cNvSpPr>
            <a:spLocks noGrp="1" noChangeArrowheads="1"/>
          </p:cNvSpPr>
          <p:nvPr>
            <p:ph type="sldNum" sz="quarter" idx="4"/>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a:solidFill>
                  <a:schemeClr val="tx1"/>
                </a:solidFill>
              </a:defRPr>
            </a:lvl1pPr>
          </a:lstStyle>
          <a:p>
            <a:fld id="{25CF5CB0-FB37-4351-AC81-992DA2BB30C6}" type="slidenum">
              <a:rPr lang="en-US">
                <a:solidFill>
                  <a:srgbClr val="00264C"/>
                </a:solidFill>
              </a:rPr>
              <a:pPr/>
              <a:t>‹#›</a:t>
            </a:fld>
            <a:endParaRPr lang="en-US" dirty="0">
              <a:solidFill>
                <a:srgbClr val="00264C"/>
              </a:solidFill>
            </a:endParaRPr>
          </a:p>
        </p:txBody>
      </p:sp>
    </p:spTree>
    <p:extLst>
      <p:ext uri="{BB962C8B-B14F-4D97-AF65-F5344CB8AC3E}">
        <p14:creationId xmlns:p14="http://schemas.microsoft.com/office/powerpoint/2010/main" val="105660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dirty="0"/>
          </a:p>
        </p:txBody>
      </p:sp>
    </p:spTree>
    <p:extLst>
      <p:ext uri="{BB962C8B-B14F-4D97-AF65-F5344CB8AC3E}">
        <p14:creationId xmlns:p14="http://schemas.microsoft.com/office/powerpoint/2010/main" val="373029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3C0B23F-8D53-4E03-87A4-2F255AF4597C}" type="datetime1">
              <a:rPr lang="en-US">
                <a:solidFill>
                  <a:srgbClr val="00264C"/>
                </a:solidFill>
              </a:rPr>
              <a:pPr/>
              <a:t>4/6/2017</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966197CF-205B-4312-99A8-C975E4B2DC48}"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119162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1AE84BC-8409-4245-B4C3-ED052FF7BE45}" type="datetime1">
              <a:rPr lang="en-US">
                <a:solidFill>
                  <a:srgbClr val="00264C"/>
                </a:solidFill>
              </a:rPr>
              <a:pPr/>
              <a:t>4/6/2017</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2B078D48-68EF-41E0-9823-D0D58C3EF386}"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677934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623797-B14A-42AB-B6C5-62D9A4BF9C68}" type="datetime1">
              <a:rPr lang="en-US">
                <a:solidFill>
                  <a:srgbClr val="00264C"/>
                </a:solidFill>
              </a:rPr>
              <a:pPr/>
              <a:t>4/6/2017</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CD0FFA7-D77E-4BD7-BB9B-A5317B25C4BF}"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228219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F84A322E-EAFA-4B51-B82A-821B37BA86C6}" type="datetime1">
              <a:rPr lang="en-US">
                <a:solidFill>
                  <a:srgbClr val="00264C"/>
                </a:solidFill>
              </a:rPr>
              <a:pPr/>
              <a:t>4/6/2017</a:t>
            </a:fld>
            <a:endParaRPr lang="en-US" dirty="0">
              <a:solidFill>
                <a:srgbClr val="00264C"/>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9" name="Slide Number Placeholder 8"/>
          <p:cNvSpPr>
            <a:spLocks noGrp="1"/>
          </p:cNvSpPr>
          <p:nvPr>
            <p:ph type="sldNum" sz="quarter" idx="12"/>
          </p:nvPr>
        </p:nvSpPr>
        <p:spPr/>
        <p:txBody>
          <a:bodyPr/>
          <a:lstStyle>
            <a:lvl1pPr>
              <a:defRPr/>
            </a:lvl1pPr>
          </a:lstStyle>
          <a:p>
            <a:fld id="{2B738290-0E3F-4A5D-AB88-919D10B67D90}"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739074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5AB4601-7CDD-44FA-80AF-B4B6B6B3A09E}" type="datetime1">
              <a:rPr lang="en-US">
                <a:solidFill>
                  <a:srgbClr val="00264C"/>
                </a:solidFill>
              </a:rPr>
              <a:pPr/>
              <a:t>4/6/2017</a:t>
            </a:fld>
            <a:endParaRPr lang="en-US" dirty="0">
              <a:solidFill>
                <a:srgbClr val="00264C"/>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p:txBody>
          <a:bodyPr/>
          <a:lstStyle>
            <a:lvl1pPr>
              <a:defRPr/>
            </a:lvl1pPr>
          </a:lstStyle>
          <a:p>
            <a:fld id="{C04F80F1-43BA-4D9B-8673-9516570E0A6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823374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F3FD60-431D-45DA-A5B8-249056FE9643}" type="datetime1">
              <a:rPr lang="en-US">
                <a:solidFill>
                  <a:srgbClr val="00264C"/>
                </a:solidFill>
              </a:rPr>
              <a:pPr/>
              <a:t>4/6/2017</a:t>
            </a:fld>
            <a:endParaRPr lang="en-US" dirty="0">
              <a:solidFill>
                <a:srgbClr val="00264C"/>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4" name="Slide Number Placeholder 3"/>
          <p:cNvSpPr>
            <a:spLocks noGrp="1"/>
          </p:cNvSpPr>
          <p:nvPr>
            <p:ph type="sldNum" sz="quarter" idx="12"/>
          </p:nvPr>
        </p:nvSpPr>
        <p:spPr/>
        <p:txBody>
          <a:bodyPr/>
          <a:lstStyle>
            <a:lvl1pPr>
              <a:defRPr/>
            </a:lvl1pPr>
          </a:lstStyle>
          <a:p>
            <a:fld id="{A4E0A7D9-76B2-449D-883D-ECB73781B1B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317137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364877E-29C7-45BD-B862-E944D15E8795}" type="datetime1">
              <a:rPr lang="en-US">
                <a:solidFill>
                  <a:srgbClr val="00264C"/>
                </a:solidFill>
              </a:rPr>
              <a:pPr/>
              <a:t>4/6/2017</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F216CE09-123D-4E6D-818A-3736A9971631}"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407163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D537E14-D409-4A3D-AACA-504A14D1368B}" type="datetime1">
              <a:rPr lang="en-US">
                <a:solidFill>
                  <a:srgbClr val="00264C"/>
                </a:solidFill>
              </a:rPr>
              <a:pPr/>
              <a:t>4/6/2017</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097E25F-4203-46B9-8581-66FFA3FA8ED5}"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598558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2680B3C-7DC5-4D05-B7C0-02A4D55C7BDE}" type="datetime1">
              <a:rPr lang="en-US">
                <a:solidFill>
                  <a:srgbClr val="00264C"/>
                </a:solidFill>
              </a:rPr>
              <a:pPr/>
              <a:t>4/6/2017</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4A9D993A-51D0-4116-8EFC-E0691804D63E}"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330556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220"/>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220"/>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4D6D78-1605-4428-8EA0-55470B98285B}" type="datetime1">
              <a:rPr lang="en-US">
                <a:solidFill>
                  <a:srgbClr val="00264C"/>
                </a:solidFill>
              </a:rPr>
              <a:pPr/>
              <a:t>4/6/2017</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B9E82C28-5557-4BF4-9A4B-551C931D699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001268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dirty="0"/>
          </a:p>
        </p:txBody>
      </p:sp>
    </p:spTree>
    <p:extLst>
      <p:ext uri="{BB962C8B-B14F-4D97-AF65-F5344CB8AC3E}">
        <p14:creationId xmlns:p14="http://schemas.microsoft.com/office/powerpoint/2010/main" val="24225614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220"/>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4863F83-34D6-4B07-851B-2751B1C0A758}" type="datetime1">
              <a:rPr lang="en-US">
                <a:solidFill>
                  <a:srgbClr val="00264C"/>
                </a:solidFill>
              </a:rPr>
              <a:pPr/>
              <a:t>4/6/2017</a:t>
            </a:fld>
            <a:endParaRPr lang="en-US" dirty="0">
              <a:solidFill>
                <a:srgbClr val="00264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a:xfrm>
            <a:off x="8216900" y="6248400"/>
            <a:ext cx="533400" cy="609600"/>
          </a:xfrm>
        </p:spPr>
        <p:txBody>
          <a:bodyPr/>
          <a:lstStyle>
            <a:lvl1pPr>
              <a:defRPr/>
            </a:lvl1pPr>
          </a:lstStyle>
          <a:p>
            <a:fld id="{D5396C01-0AE9-43FE-A551-CF11B7942E3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746158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5"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7" name="AutoShape 7"/>
          <p:cNvSpPr>
            <a:spLocks noChangeArrowheads="1"/>
          </p:cNvSpPr>
          <p:nvPr/>
        </p:nvSpPr>
        <p:spPr bwMode="ltGray">
          <a:xfrm>
            <a:off x="2830517" y="5783331"/>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8" name="Rectangle 8" descr="Large confetti"/>
          <p:cNvSpPr>
            <a:spLocks noChangeArrowheads="1"/>
          </p:cNvSpPr>
          <p:nvPr/>
        </p:nvSpPr>
        <p:spPr bwMode="ltGray">
          <a:xfrm>
            <a:off x="4095750" y="5734118"/>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B8C93C19-3A7E-473B-AEA5-1065BEF0D40D}" type="datetime1">
              <a:rPr lang="en-US">
                <a:solidFill>
                  <a:srgbClr val="00264C"/>
                </a:solidFill>
              </a:rPr>
              <a:pPr/>
              <a:t>4/6/2017</a:t>
            </a:fld>
            <a:endParaRPr lang="en-US" dirty="0">
              <a:solidFill>
                <a:srgbClr val="00264C"/>
              </a:solidFill>
            </a:endParaRPr>
          </a:p>
        </p:txBody>
      </p:sp>
      <p:sp>
        <p:nvSpPr>
          <p:cNvPr id="35852" name="Rectangle 12"/>
          <p:cNvSpPr>
            <a:spLocks noGrp="1" noChangeArrowheads="1"/>
          </p:cNvSpPr>
          <p:nvPr>
            <p:ph type="ftr" sz="quarter" idx="3"/>
          </p:nvPr>
        </p:nvSpPr>
        <p:spPr/>
        <p:txBody>
          <a:bodyPr/>
          <a:lstStyle>
            <a:lvl1pPr>
              <a:defRPr/>
            </a:lvl1pPr>
          </a:lstStyle>
          <a:p>
            <a:r>
              <a:rPr lang="en-US" dirty="0">
                <a:solidFill>
                  <a:srgbClr val="00264C"/>
                </a:solidFill>
              </a:rPr>
              <a:t>Water Well Drilling Discharges</a:t>
            </a:r>
          </a:p>
        </p:txBody>
      </p:sp>
      <p:sp>
        <p:nvSpPr>
          <p:cNvPr id="35853" name="Rectangle 13"/>
          <p:cNvSpPr>
            <a:spLocks noGrp="1" noChangeArrowheads="1"/>
          </p:cNvSpPr>
          <p:nvPr>
            <p:ph type="sldNum" sz="quarter" idx="4"/>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a:solidFill>
                  <a:schemeClr val="tx1"/>
                </a:solidFill>
              </a:defRPr>
            </a:lvl1pPr>
          </a:lstStyle>
          <a:p>
            <a:fld id="{25CF5CB0-FB37-4351-AC81-992DA2BB30C6}" type="slidenum">
              <a:rPr lang="en-US">
                <a:solidFill>
                  <a:srgbClr val="00264C"/>
                </a:solidFill>
              </a:rPr>
              <a:pPr/>
              <a:t>‹#›</a:t>
            </a:fld>
            <a:endParaRPr lang="en-US" dirty="0">
              <a:solidFill>
                <a:srgbClr val="00264C"/>
              </a:solidFill>
            </a:endParaRPr>
          </a:p>
        </p:txBody>
      </p:sp>
    </p:spTree>
    <p:extLst>
      <p:ext uri="{BB962C8B-B14F-4D97-AF65-F5344CB8AC3E}">
        <p14:creationId xmlns:p14="http://schemas.microsoft.com/office/powerpoint/2010/main" val="13352322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3C0B23F-8D53-4E03-87A4-2F255AF4597C}" type="datetime1">
              <a:rPr lang="en-US">
                <a:solidFill>
                  <a:srgbClr val="00264C"/>
                </a:solidFill>
              </a:rPr>
              <a:pPr/>
              <a:t>4/6/2017</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966197CF-205B-4312-99A8-C975E4B2DC48}"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696687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1AE84BC-8409-4245-B4C3-ED052FF7BE45}" type="datetime1">
              <a:rPr lang="en-US">
                <a:solidFill>
                  <a:srgbClr val="00264C"/>
                </a:solidFill>
              </a:rPr>
              <a:pPr/>
              <a:t>4/6/2017</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2B078D48-68EF-41E0-9823-D0D58C3EF386}"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8702033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623797-B14A-42AB-B6C5-62D9A4BF9C68}" type="datetime1">
              <a:rPr lang="en-US">
                <a:solidFill>
                  <a:srgbClr val="00264C"/>
                </a:solidFill>
              </a:rPr>
              <a:pPr/>
              <a:t>4/6/2017</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CD0FFA7-D77E-4BD7-BB9B-A5317B25C4BF}"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935480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F84A322E-EAFA-4B51-B82A-821B37BA86C6}" type="datetime1">
              <a:rPr lang="en-US">
                <a:solidFill>
                  <a:srgbClr val="00264C"/>
                </a:solidFill>
              </a:rPr>
              <a:pPr/>
              <a:t>4/6/2017</a:t>
            </a:fld>
            <a:endParaRPr lang="en-US" dirty="0">
              <a:solidFill>
                <a:srgbClr val="00264C"/>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9" name="Slide Number Placeholder 8"/>
          <p:cNvSpPr>
            <a:spLocks noGrp="1"/>
          </p:cNvSpPr>
          <p:nvPr>
            <p:ph type="sldNum" sz="quarter" idx="12"/>
          </p:nvPr>
        </p:nvSpPr>
        <p:spPr/>
        <p:txBody>
          <a:bodyPr/>
          <a:lstStyle>
            <a:lvl1pPr>
              <a:defRPr/>
            </a:lvl1pPr>
          </a:lstStyle>
          <a:p>
            <a:fld id="{2B738290-0E3F-4A5D-AB88-919D10B67D90}"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113497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5AB4601-7CDD-44FA-80AF-B4B6B6B3A09E}" type="datetime1">
              <a:rPr lang="en-US">
                <a:solidFill>
                  <a:srgbClr val="00264C"/>
                </a:solidFill>
              </a:rPr>
              <a:pPr/>
              <a:t>4/6/2017</a:t>
            </a:fld>
            <a:endParaRPr lang="en-US" dirty="0">
              <a:solidFill>
                <a:srgbClr val="00264C"/>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p:txBody>
          <a:bodyPr/>
          <a:lstStyle>
            <a:lvl1pPr>
              <a:defRPr/>
            </a:lvl1pPr>
          </a:lstStyle>
          <a:p>
            <a:fld id="{C04F80F1-43BA-4D9B-8673-9516570E0A6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124329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F3FD60-431D-45DA-A5B8-249056FE9643}" type="datetime1">
              <a:rPr lang="en-US">
                <a:solidFill>
                  <a:srgbClr val="00264C"/>
                </a:solidFill>
              </a:rPr>
              <a:pPr/>
              <a:t>4/6/2017</a:t>
            </a:fld>
            <a:endParaRPr lang="en-US" dirty="0">
              <a:solidFill>
                <a:srgbClr val="00264C"/>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4" name="Slide Number Placeholder 3"/>
          <p:cNvSpPr>
            <a:spLocks noGrp="1"/>
          </p:cNvSpPr>
          <p:nvPr>
            <p:ph type="sldNum" sz="quarter" idx="12"/>
          </p:nvPr>
        </p:nvSpPr>
        <p:spPr/>
        <p:txBody>
          <a:bodyPr/>
          <a:lstStyle>
            <a:lvl1pPr>
              <a:defRPr/>
            </a:lvl1pPr>
          </a:lstStyle>
          <a:p>
            <a:fld id="{A4E0A7D9-76B2-449D-883D-ECB73781B1B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947939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364877E-29C7-45BD-B862-E944D15E8795}" type="datetime1">
              <a:rPr lang="en-US">
                <a:solidFill>
                  <a:srgbClr val="00264C"/>
                </a:solidFill>
              </a:rPr>
              <a:pPr/>
              <a:t>4/6/2017</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F216CE09-123D-4E6D-818A-3736A9971631}"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5296157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D537E14-D409-4A3D-AACA-504A14D1368B}" type="datetime1">
              <a:rPr lang="en-US">
                <a:solidFill>
                  <a:srgbClr val="00264C"/>
                </a:solidFill>
              </a:rPr>
              <a:pPr/>
              <a:t>4/6/2017</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097E25F-4203-46B9-8581-66FFA3FA8ED5}"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30742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dirty="0"/>
          </a:p>
        </p:txBody>
      </p:sp>
    </p:spTree>
    <p:extLst>
      <p:ext uri="{BB962C8B-B14F-4D97-AF65-F5344CB8AC3E}">
        <p14:creationId xmlns:p14="http://schemas.microsoft.com/office/powerpoint/2010/main" val="987944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2680B3C-7DC5-4D05-B7C0-02A4D55C7BDE}" type="datetime1">
              <a:rPr lang="en-US">
                <a:solidFill>
                  <a:srgbClr val="00264C"/>
                </a:solidFill>
              </a:rPr>
              <a:pPr/>
              <a:t>4/6/2017</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4A9D993A-51D0-4116-8EFC-E0691804D63E}"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616913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6"/>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166"/>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4D6D78-1605-4428-8EA0-55470B98285B}" type="datetime1">
              <a:rPr lang="en-US">
                <a:solidFill>
                  <a:srgbClr val="00264C"/>
                </a:solidFill>
              </a:rPr>
              <a:pPr/>
              <a:t>4/6/2017</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B9E82C28-5557-4BF4-9A4B-551C931D699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36718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166"/>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4863F83-34D6-4B07-851B-2751B1C0A758}" type="datetime1">
              <a:rPr lang="en-US">
                <a:solidFill>
                  <a:srgbClr val="00264C"/>
                </a:solidFill>
              </a:rPr>
              <a:pPr/>
              <a:t>4/6/2017</a:t>
            </a:fld>
            <a:endParaRPr lang="en-US" dirty="0">
              <a:solidFill>
                <a:srgbClr val="00264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a:xfrm>
            <a:off x="8216900" y="6248400"/>
            <a:ext cx="533400" cy="609600"/>
          </a:xfrm>
        </p:spPr>
        <p:txBody>
          <a:bodyPr/>
          <a:lstStyle>
            <a:lvl1pPr>
              <a:defRPr/>
            </a:lvl1pPr>
          </a:lstStyle>
          <a:p>
            <a:fld id="{D5396C01-0AE9-43FE-A551-CF11B7942E3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1687556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3B87485C-3742-4553-8149-403215E288E2}" type="datetime1">
              <a:rPr lang="en-US">
                <a:solidFill>
                  <a:srgbClr val="00264C"/>
                </a:solidFill>
              </a:rPr>
              <a:pPr/>
              <a:t>4/6/2017</a:t>
            </a:fld>
            <a:endParaRPr lang="en-US" dirty="0">
              <a:solidFill>
                <a:srgbClr val="00264C"/>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a:xfrm>
            <a:off x="8216900" y="6248400"/>
            <a:ext cx="533400" cy="609600"/>
          </a:xfrm>
        </p:spPr>
        <p:txBody>
          <a:bodyPr/>
          <a:lstStyle>
            <a:lvl1pPr>
              <a:defRPr/>
            </a:lvl1pPr>
          </a:lstStyle>
          <a:p>
            <a:fld id="{A7FCA844-A71C-4A2D-9BAF-2BC01433EE3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40322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dirty="0"/>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dirty="0"/>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2.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7E07DA24-224E-47ED-88FA-90C39A91E4B6}" type="datetime1">
              <a:rPr lang="en-US">
                <a:solidFill>
                  <a:srgbClr val="00264C"/>
                </a:solidFill>
              </a:rPr>
              <a:pPr>
                <a:defRPr/>
              </a:pPr>
              <a:t>4/6/2017</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Tree>
    <p:extLst>
      <p:ext uri="{BB962C8B-B14F-4D97-AF65-F5344CB8AC3E}">
        <p14:creationId xmlns:p14="http://schemas.microsoft.com/office/powerpoint/2010/main" val="25557145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96D3961D-BB1C-4ECD-BF02-0A3266B5CF6C}" type="datetime1">
              <a:rPr lang="en-US">
                <a:solidFill>
                  <a:srgbClr val="00264C"/>
                </a:solidFill>
              </a:rPr>
              <a:pPr>
                <a:defRPr/>
              </a:pPr>
              <a:t>4/6/2017</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2" name="Rectangle 8"/>
          <p:cNvSpPr>
            <a:spLocks noChangeArrowheads="1"/>
          </p:cNvSpPr>
          <p:nvPr/>
        </p:nvSpPr>
        <p:spPr bwMode="auto">
          <a:xfrm>
            <a:off x="7067550" y="6553268"/>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smtClean="0">
                <a:solidFill>
                  <a:schemeClr val="bg1"/>
                </a:solidFill>
              </a:defRPr>
            </a:lvl1pPr>
          </a:lstStyle>
          <a:p>
            <a:pPr>
              <a:defRPr/>
            </a:pPr>
            <a:fld id="{F107EC6B-821D-41FD-8D22-A34F5C762261}"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7907500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96D3961D-BB1C-4ECD-BF02-0A3266B5CF6C}" type="datetime1">
              <a:rPr lang="en-US">
                <a:solidFill>
                  <a:srgbClr val="00264C"/>
                </a:solidFill>
              </a:rPr>
              <a:pPr>
                <a:defRPr/>
              </a:pPr>
              <a:t>4/6/2017</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2" name="Rectangle 8"/>
          <p:cNvSpPr>
            <a:spLocks noChangeArrowheads="1"/>
          </p:cNvSpPr>
          <p:nvPr/>
        </p:nvSpPr>
        <p:spPr bwMode="auto">
          <a:xfrm>
            <a:off x="7067550" y="6553200"/>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smtClean="0">
                <a:solidFill>
                  <a:schemeClr val="bg1"/>
                </a:solidFill>
              </a:defRPr>
            </a:lvl1pPr>
          </a:lstStyle>
          <a:p>
            <a:pPr>
              <a:defRPr/>
            </a:pPr>
            <a:fld id="{F107EC6B-821D-41FD-8D22-A34F5C762261}"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95612634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4F0B8E7E-5A9E-4761-83B9-B05832535BCF}" type="datetime1">
              <a:rPr lang="en-US">
                <a:solidFill>
                  <a:srgbClr val="00264C"/>
                </a:solidFill>
              </a:rPr>
              <a:pPr/>
              <a:t>4/6/2017</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solidFill>
                  <a:srgbClr val="00264C"/>
                </a:solidFill>
              </a:rPr>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3"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4" name="Rectangle 8"/>
          <p:cNvSpPr>
            <a:spLocks noChangeArrowheads="1"/>
          </p:cNvSpPr>
          <p:nvPr/>
        </p:nvSpPr>
        <p:spPr bwMode="auto">
          <a:xfrm>
            <a:off x="7067550" y="6553322"/>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a:solidFill>
                  <a:schemeClr val="bg1"/>
                </a:solidFill>
              </a:defRPr>
            </a:lvl1pPr>
          </a:lstStyle>
          <a:p>
            <a:fld id="{4CD11D1A-F015-4337-89E0-57EB16351472}"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31283201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4F0B8E7E-5A9E-4761-83B9-B05832535BCF}" type="datetime1">
              <a:rPr lang="en-US">
                <a:solidFill>
                  <a:srgbClr val="00264C"/>
                </a:solidFill>
              </a:rPr>
              <a:pPr/>
              <a:t>4/6/2017</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solidFill>
                  <a:srgbClr val="00264C"/>
                </a:solidFill>
              </a:rPr>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3"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4" name="Rectangle 8"/>
          <p:cNvSpPr>
            <a:spLocks noChangeArrowheads="1"/>
          </p:cNvSpPr>
          <p:nvPr/>
        </p:nvSpPr>
        <p:spPr bwMode="auto">
          <a:xfrm>
            <a:off x="7067550" y="6553268"/>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a:solidFill>
                  <a:schemeClr val="bg1"/>
                </a:solidFill>
              </a:defRPr>
            </a:lvl1pPr>
          </a:lstStyle>
          <a:p>
            <a:fld id="{4CD11D1A-F015-4337-89E0-57EB16351472}"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61146848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2.emf"/><Relationship Id="rId4" Type="http://schemas.openxmlformats.org/officeDocument/2006/relationships/oleObject" Target="../embeddings/Microsoft_Excel_97-2003_Worksheet1.xls"/></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waterrights.utah.gov/wrinfo/forms/default.as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7.xml"/><Relationship Id="rId1" Type="http://schemas.openxmlformats.org/officeDocument/2006/relationships/vmlDrawing" Target="../drawings/vmlDrawing4.v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www.waterrights.utah.gov/wrinfo/forms/default.as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www.waterrights.utah.gov/wrinfo/forms/default.asp"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www.waterrights.utah.gov/wellinfo/welldrilling/nonProdWellsList.as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1.png"/><Relationship Id="rId5" Type="http://schemas.openxmlformats.org/officeDocument/2006/relationships/oleObject" Target="../embeddings/oleObject6.bin"/><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2.xml"/><Relationship Id="rId1" Type="http://schemas.openxmlformats.org/officeDocument/2006/relationships/vmlDrawing" Target="../drawings/vmlDrawing8.v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8.png"/><Relationship Id="rId4" Type="http://schemas.openxmlformats.org/officeDocument/2006/relationships/oleObject" Target="../embeddings/oleObject8.bin"/></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9.png"/><Relationship Id="rId5" Type="http://schemas.openxmlformats.org/officeDocument/2006/relationships/oleObject" Target="../embeddings/oleObject9.bin"/><Relationship Id="rId4" Type="http://schemas.openxmlformats.org/officeDocument/2006/relationships/hyperlink" Target="http://www.waterrights.utah.gov/"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jimgoddard@utah.gov"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hyperlink" Target="http://www.waterrights.utah.gov/wellinfo/stats2k/default.asp" TargetMode="External"/><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240835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latin typeface="+mn-lt"/>
                <a:ea typeface="ヒラギノ角ゴ Pro W3" charset="-128"/>
                <a:sym typeface="Gill Sans" charset="0"/>
              </a:rPr>
              <a:t>Permitting &amp; Regulation          </a:t>
            </a:r>
            <a:endParaRPr lang="en-US" altLang="en-US" b="1" dirty="0">
              <a:latin typeface="+mn-lt"/>
              <a:ea typeface="ヒラギノ角ゴ Pro W3" charset="-128"/>
              <a:sym typeface="Gill Sans" charset="0"/>
            </a:endParaRPr>
          </a:p>
          <a:p>
            <a:pPr algn="ctr" eaLnBrk="1" hangingPunct="1">
              <a:spcBef>
                <a:spcPct val="50000"/>
              </a:spcBef>
              <a:buFontTx/>
              <a:buNone/>
            </a:pPr>
            <a:r>
              <a:rPr lang="en-US" altLang="en-US" sz="2400" dirty="0" smtClean="0">
                <a:latin typeface="+mn-lt"/>
                <a:ea typeface="ヒラギノ角ゴ Pro W3" charset="-128"/>
                <a:sym typeface="Gill Sans" charset="0"/>
              </a:rPr>
              <a:t>Jim </a:t>
            </a:r>
            <a:r>
              <a:rPr lang="en-US" altLang="en-US" sz="2400" smtClean="0">
                <a:latin typeface="+mn-lt"/>
                <a:ea typeface="ヒラギノ角ゴ Pro W3" charset="-128"/>
                <a:sym typeface="Gill Sans" charset="0"/>
              </a:rPr>
              <a:t>Goddard—April 2017</a:t>
            </a:r>
            <a:endParaRPr lang="en-US" altLang="en-US" sz="2400" dirty="0">
              <a:latin typeface="+mn-lt"/>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113366" y="1828800"/>
            <a:ext cx="46863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6000" b="1" dirty="0" smtClean="0">
                <a:solidFill>
                  <a:schemeClr val="tx2"/>
                </a:solidFill>
                <a:latin typeface="Times New Roman" pitchFamily="18" charset="0"/>
              </a:rPr>
              <a:t>Water Wells</a:t>
            </a:r>
            <a:endParaRPr lang="en-US" altLang="en-US" sz="4000"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 Fees</a:t>
            </a:r>
            <a:endParaRPr lang="en-US" altLang="en-US" b="1" dirty="0" smtClean="0">
              <a:solidFill>
                <a:schemeClr val="tx2"/>
              </a:solidFill>
            </a:endParaRPr>
          </a:p>
        </p:txBody>
      </p:sp>
      <p:sp>
        <p:nvSpPr>
          <p:cNvPr id="3076" name="Content Placeholder 2"/>
          <p:cNvSpPr>
            <a:spLocks noGrp="1"/>
          </p:cNvSpPr>
          <p:nvPr>
            <p:ph sz="half" idx="1"/>
          </p:nvPr>
        </p:nvSpPr>
        <p:spPr>
          <a:xfrm>
            <a:off x="457200" y="1600200"/>
            <a:ext cx="4648200" cy="4525963"/>
          </a:xfrm>
        </p:spPr>
        <p:txBody>
          <a:bodyPr/>
          <a:lstStyle/>
          <a:p>
            <a:pPr lvl="0" eaLnBrk="1" hangingPunct="1">
              <a:buSzPct val="85000"/>
              <a:buFont typeface="Arial" panose="020B0604020202020204" pitchFamily="34" charset="0"/>
              <a:buChar char="•"/>
            </a:pPr>
            <a:r>
              <a:rPr lang="en-US" sz="2800" kern="0" dirty="0">
                <a:solidFill>
                  <a:schemeClr val="tx2"/>
                </a:solidFill>
                <a:latin typeface="+mj-lt"/>
              </a:rPr>
              <a:t>Fee is based on quantity </a:t>
            </a:r>
            <a:r>
              <a:rPr lang="en-US" sz="2800" kern="0" dirty="0" smtClean="0">
                <a:solidFill>
                  <a:schemeClr val="tx2"/>
                </a:solidFill>
                <a:latin typeface="+mj-lt"/>
              </a:rPr>
              <a:t>of</a:t>
            </a:r>
            <a:br>
              <a:rPr lang="en-US" sz="2800" kern="0" dirty="0" smtClean="0">
                <a:solidFill>
                  <a:schemeClr val="tx2"/>
                </a:solidFill>
                <a:latin typeface="+mj-lt"/>
              </a:rPr>
            </a:br>
            <a:r>
              <a:rPr lang="en-US" sz="2800" kern="0" dirty="0" smtClean="0">
                <a:solidFill>
                  <a:schemeClr val="tx2"/>
                </a:solidFill>
                <a:latin typeface="+mj-lt"/>
              </a:rPr>
              <a:t>water </a:t>
            </a:r>
            <a:r>
              <a:rPr lang="en-US" sz="2800" kern="0" dirty="0">
                <a:solidFill>
                  <a:schemeClr val="tx2"/>
                </a:solidFill>
                <a:latin typeface="+mj-lt"/>
              </a:rPr>
              <a:t>right for </a:t>
            </a:r>
            <a:r>
              <a:rPr lang="en-US" sz="2800" kern="0" dirty="0" smtClean="0">
                <a:solidFill>
                  <a:schemeClr val="tx2"/>
                </a:solidFill>
                <a:latin typeface="+mj-lt"/>
              </a:rPr>
              <a:t>Production</a:t>
            </a:r>
            <a:br>
              <a:rPr lang="en-US" sz="2800" kern="0" dirty="0" smtClean="0">
                <a:solidFill>
                  <a:schemeClr val="tx2"/>
                </a:solidFill>
                <a:latin typeface="+mj-lt"/>
              </a:rPr>
            </a:br>
            <a:r>
              <a:rPr lang="en-US" sz="2800" kern="0" dirty="0" smtClean="0">
                <a:solidFill>
                  <a:schemeClr val="tx2"/>
                </a:solidFill>
                <a:latin typeface="+mj-lt"/>
              </a:rPr>
              <a:t>Wells </a:t>
            </a:r>
            <a:r>
              <a:rPr lang="en-US" sz="2800" kern="0" dirty="0">
                <a:solidFill>
                  <a:schemeClr val="tx2"/>
                </a:solidFill>
                <a:latin typeface="+mj-lt"/>
              </a:rPr>
              <a:t>(see table</a:t>
            </a:r>
            <a:r>
              <a:rPr lang="en-US" sz="2800" kern="0" dirty="0" smtClean="0">
                <a:solidFill>
                  <a:schemeClr val="tx2"/>
                </a:solidFill>
                <a:latin typeface="+mj-lt"/>
              </a:rPr>
              <a:t>)</a:t>
            </a:r>
          </a:p>
          <a:p>
            <a:pPr lvl="0" eaLnBrk="1" hangingPunct="1">
              <a:buSzPct val="85000"/>
              <a:buFont typeface="Arial" panose="020B0604020202020204" pitchFamily="34" charset="0"/>
              <a:buChar char="•"/>
            </a:pPr>
            <a:endParaRPr lang="en-US" sz="1400" kern="0" dirty="0">
              <a:solidFill>
                <a:schemeClr val="tx2"/>
              </a:solidFill>
              <a:latin typeface="+mj-lt"/>
            </a:endParaRPr>
          </a:p>
          <a:p>
            <a:pPr lvl="0" eaLnBrk="1" hangingPunct="1">
              <a:buSzPct val="85000"/>
              <a:buFont typeface="Arial" panose="020B0604020202020204" pitchFamily="34" charset="0"/>
              <a:buChar char="•"/>
            </a:pPr>
            <a:r>
              <a:rPr lang="en-US" sz="2800" kern="0" dirty="0">
                <a:solidFill>
                  <a:schemeClr val="tx2"/>
                </a:solidFill>
                <a:latin typeface="+mj-lt"/>
              </a:rPr>
              <a:t>No fee for </a:t>
            </a:r>
            <a:r>
              <a:rPr lang="en-US" sz="2800" kern="0" dirty="0" smtClean="0">
                <a:solidFill>
                  <a:schemeClr val="tx2"/>
                </a:solidFill>
                <a:latin typeface="+mj-lt"/>
              </a:rPr>
              <a:t>Non-production</a:t>
            </a:r>
            <a:br>
              <a:rPr lang="en-US" sz="2800" kern="0" dirty="0" smtClean="0">
                <a:solidFill>
                  <a:schemeClr val="tx2"/>
                </a:solidFill>
                <a:latin typeface="+mj-lt"/>
              </a:rPr>
            </a:br>
            <a:r>
              <a:rPr lang="en-US" sz="2800" kern="0" dirty="0" smtClean="0">
                <a:solidFill>
                  <a:schemeClr val="tx2"/>
                </a:solidFill>
                <a:latin typeface="+mj-lt"/>
              </a:rPr>
              <a:t>well permits</a:t>
            </a:r>
          </a:p>
          <a:p>
            <a:pPr lvl="0" eaLnBrk="1" hangingPunct="1">
              <a:buSzPct val="85000"/>
              <a:buFont typeface="Arial" panose="020B0604020202020204" pitchFamily="34" charset="0"/>
              <a:buChar char="•"/>
            </a:pPr>
            <a:endParaRPr lang="en-US" sz="1600" kern="0" dirty="0">
              <a:solidFill>
                <a:schemeClr val="tx2"/>
              </a:solidFill>
              <a:latin typeface="+mj-lt"/>
            </a:endParaRPr>
          </a:p>
          <a:p>
            <a:pPr lvl="0" eaLnBrk="1" hangingPunct="1">
              <a:buSzPct val="85000"/>
              <a:buFont typeface="Arial" panose="020B0604020202020204" pitchFamily="34" charset="0"/>
              <a:buChar char="•"/>
            </a:pPr>
            <a:r>
              <a:rPr lang="en-US" sz="2800" kern="0" dirty="0">
                <a:solidFill>
                  <a:schemeClr val="tx2"/>
                </a:solidFill>
                <a:latin typeface="+mj-lt"/>
              </a:rPr>
              <a:t>No fee for permit </a:t>
            </a:r>
            <a:r>
              <a:rPr lang="en-US" sz="2800" kern="0" dirty="0" smtClean="0">
                <a:solidFill>
                  <a:schemeClr val="tx2"/>
                </a:solidFill>
                <a:latin typeface="+mj-lt"/>
              </a:rPr>
              <a:t>to</a:t>
            </a:r>
            <a:br>
              <a:rPr lang="en-US" sz="2800" kern="0" dirty="0" smtClean="0">
                <a:solidFill>
                  <a:schemeClr val="tx2"/>
                </a:solidFill>
                <a:latin typeface="+mj-lt"/>
              </a:rPr>
            </a:br>
            <a:r>
              <a:rPr lang="en-US" sz="2800" kern="0" dirty="0" smtClean="0">
                <a:solidFill>
                  <a:schemeClr val="tx2"/>
                </a:solidFill>
                <a:latin typeface="+mj-lt"/>
              </a:rPr>
              <a:t>renovate </a:t>
            </a:r>
            <a:r>
              <a:rPr lang="en-US" sz="2800" kern="0" dirty="0">
                <a:solidFill>
                  <a:schemeClr val="tx2"/>
                </a:solidFill>
                <a:latin typeface="+mj-lt"/>
              </a:rPr>
              <a:t>and replace a well</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2884392170"/>
              </p:ext>
            </p:extLst>
          </p:nvPr>
        </p:nvGraphicFramePr>
        <p:xfrm>
          <a:off x="5562600" y="1371600"/>
          <a:ext cx="3034291" cy="5038096"/>
        </p:xfrm>
        <a:graphic>
          <a:graphicData uri="http://schemas.openxmlformats.org/presentationml/2006/ole">
            <mc:AlternateContent xmlns:mc="http://schemas.openxmlformats.org/markup-compatibility/2006">
              <mc:Choice xmlns:v="urn:schemas-microsoft-com:vml" Requires="v">
                <p:oleObj spid="_x0000_s3114" name="Worksheet" r:id="rId4" imgW="3667680" imgH="6378840" progId="Excel.Sheet.8">
                  <p:embed/>
                </p:oleObj>
              </mc:Choice>
              <mc:Fallback>
                <p:oleObj name="Worksheet" r:id="rId4" imgW="3667680" imgH="637884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371600"/>
                        <a:ext cx="3034291" cy="5038096"/>
                      </a:xfrm>
                      <a:prstGeom prst="rect">
                        <a:avLst/>
                      </a:prstGeom>
                      <a:noFill/>
                      <a:ln>
                        <a:solidFill>
                          <a:schemeClr val="tx1">
                            <a:lumMod val="50000"/>
                            <a:lumOff val="50000"/>
                          </a:schemeClr>
                        </a:solidFill>
                      </a:ln>
                      <a:effec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gw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2844"/>
            <a:ext cx="4648200" cy="615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4891548" y="1752600"/>
            <a:ext cx="38862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State Engineer’s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Water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Appropriation Policy</a:t>
            </a: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_WRT Photo Contests (all years)\2014 WRT Photo Contest\53.  Boart Longyear Magnum Gas Well near IPP.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533400"/>
            <a:ext cx="7772400" cy="1362075"/>
          </a:xfrm>
        </p:spPr>
        <p:txBody>
          <a:bodyPr/>
          <a:lstStyle/>
          <a:p>
            <a:r>
              <a:rPr lang="en-US"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Application Process</a:t>
            </a:r>
            <a:endPar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0" y="152400"/>
            <a:ext cx="7772400" cy="457200"/>
          </a:xfrm>
        </p:spPr>
        <p:txBody>
          <a:bodyPr/>
          <a:lstStyle/>
          <a:p>
            <a:r>
              <a:rPr lang="en-US" i="1" dirty="0" smtClean="0">
                <a:solidFill>
                  <a:schemeClr val="bg1"/>
                </a:solidFill>
                <a:effectLst>
                  <a:outerShdw blurRad="38100" dist="38100" dir="2700000" algn="tl">
                    <a:srgbClr val="000000">
                      <a:alpha val="43137"/>
                    </a:srgbClr>
                  </a:outerShdw>
                </a:effectLst>
              </a:rPr>
              <a:t>When and what forms are filed</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4631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Application to Renovate</a:t>
            </a:r>
            <a:endParaRPr lang="en-US" altLang="en-US" b="1" dirty="0" smtClean="0">
              <a:solidFill>
                <a:schemeClr val="tx2"/>
              </a:solidFill>
            </a:endParaRPr>
          </a:p>
        </p:txBody>
      </p:sp>
      <p:sp>
        <p:nvSpPr>
          <p:cNvPr id="3076" name="Content Placeholder 2"/>
          <p:cNvSpPr>
            <a:spLocks noGrp="1"/>
          </p:cNvSpPr>
          <p:nvPr>
            <p:ph idx="1"/>
          </p:nvPr>
        </p:nvSpPr>
        <p:spPr/>
        <p:txBody>
          <a:bodyPr/>
          <a:lstStyle/>
          <a:p>
            <a:pPr lvl="0" eaLnBrk="1" hangingPunct="1">
              <a:buSzPct val="85000"/>
              <a:buFont typeface="Arial" panose="020B0604020202020204" pitchFamily="34" charset="0"/>
              <a:buChar char="•"/>
            </a:pPr>
            <a:r>
              <a:rPr lang="en-US" sz="2800" kern="0" dirty="0">
                <a:solidFill>
                  <a:schemeClr val="tx2"/>
                </a:solidFill>
                <a:latin typeface="+mj-lt"/>
                <a:hlinkClick r:id="rId3"/>
              </a:rPr>
              <a:t>Application to Renovate An Existing Well</a:t>
            </a:r>
            <a:endParaRPr lang="en-US" sz="2800" kern="0" dirty="0">
              <a:solidFill>
                <a:schemeClr val="tx2"/>
              </a:solidFill>
              <a:latin typeface="+mj-lt"/>
            </a:endParaRPr>
          </a:p>
          <a:p>
            <a:pPr lvl="1" eaLnBrk="1" hangingPunct="1">
              <a:buClr>
                <a:srgbClr val="333333"/>
              </a:buClr>
              <a:buSzPct val="70000"/>
              <a:buFont typeface="Courier New" panose="02070309020205020404" pitchFamily="49" charset="0"/>
              <a:buChar char="o"/>
            </a:pPr>
            <a:r>
              <a:rPr lang="en-US" sz="2400" kern="0" dirty="0">
                <a:solidFill>
                  <a:schemeClr val="tx2"/>
                </a:solidFill>
                <a:latin typeface="+mj-lt"/>
              </a:rPr>
              <a:t>Modification to well (deepen, liners, screens, perforations, casing repair, pitless, seal, etc.)</a:t>
            </a:r>
          </a:p>
          <a:p>
            <a:pPr lvl="0" eaLnBrk="1" hangingPunct="1">
              <a:buSzPct val="85000"/>
              <a:buFont typeface="Arial" panose="020B0604020202020204" pitchFamily="34" charset="0"/>
              <a:buChar char="•"/>
            </a:pPr>
            <a:r>
              <a:rPr lang="en-US" sz="2800" kern="0" dirty="0">
                <a:solidFill>
                  <a:schemeClr val="tx2"/>
                </a:solidFill>
                <a:latin typeface="+mj-lt"/>
              </a:rPr>
              <a:t>DOES NOT grant approval to replace</a:t>
            </a:r>
          </a:p>
          <a:p>
            <a:pPr lvl="0" eaLnBrk="1" hangingPunct="1">
              <a:buSzPct val="85000"/>
              <a:buFont typeface="Arial" panose="020B0604020202020204" pitchFamily="34" charset="0"/>
              <a:buChar char="•"/>
            </a:pPr>
            <a:r>
              <a:rPr lang="en-US" sz="2800" kern="0" dirty="0">
                <a:solidFill>
                  <a:schemeClr val="tx2"/>
                </a:solidFill>
                <a:latin typeface="+mj-lt"/>
              </a:rPr>
              <a:t>No Application fee</a:t>
            </a:r>
          </a:p>
          <a:p>
            <a:pPr lvl="0" eaLnBrk="1" hangingPunct="1">
              <a:buSzPct val="85000"/>
              <a:buFont typeface="Arial" panose="020B0604020202020204" pitchFamily="34" charset="0"/>
              <a:buChar char="•"/>
            </a:pPr>
            <a:r>
              <a:rPr lang="en-US" sz="2800" kern="0" dirty="0">
                <a:solidFill>
                  <a:schemeClr val="tx2"/>
                </a:solidFill>
                <a:latin typeface="+mj-lt"/>
              </a:rPr>
              <a:t>Title and ownership must be current</a:t>
            </a:r>
          </a:p>
          <a:p>
            <a:pPr lvl="0" eaLnBrk="1" hangingPunct="1">
              <a:buSzPct val="85000"/>
              <a:buFont typeface="Arial" panose="020B0604020202020204" pitchFamily="34" charset="0"/>
              <a:buChar char="•"/>
            </a:pPr>
            <a:r>
              <a:rPr lang="en-US" sz="2800" kern="0" dirty="0">
                <a:solidFill>
                  <a:schemeClr val="tx2"/>
                </a:solidFill>
                <a:latin typeface="+mj-lt"/>
              </a:rPr>
              <a:t>Allows for repair, renovation, and/or deepening</a:t>
            </a:r>
          </a:p>
          <a:p>
            <a:pPr lvl="0" eaLnBrk="1" hangingPunct="1">
              <a:buSzPct val="85000"/>
              <a:buFont typeface="Arial" panose="020B0604020202020204" pitchFamily="34" charset="0"/>
              <a:buChar char="•"/>
            </a:pPr>
            <a:r>
              <a:rPr lang="en-US" sz="2800" kern="0" dirty="0">
                <a:solidFill>
                  <a:schemeClr val="tx2"/>
                </a:solidFill>
                <a:latin typeface="+mj-lt"/>
              </a:rPr>
              <a:t>Need separate application to replace well</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228600" y="274638"/>
            <a:ext cx="8686800" cy="1143000"/>
          </a:xfrm>
        </p:spPr>
        <p:txBody>
          <a:bodyPr/>
          <a:lstStyle/>
          <a:p>
            <a:pPr eaLnBrk="1" hangingPunct="1"/>
            <a:r>
              <a:rPr lang="en-US" sz="4000" dirty="0" smtClean="0">
                <a:solidFill>
                  <a:schemeClr val="tx2"/>
                </a:solidFill>
                <a:effectLst>
                  <a:outerShdw blurRad="38100" dist="38100" dir="2700000" algn="tl">
                    <a:srgbClr val="FFFFFF"/>
                  </a:outerShdw>
                </a:effectLst>
              </a:rPr>
              <a:t>When a Renovation Permit is Needed</a:t>
            </a:r>
            <a:endParaRPr lang="en-US" altLang="en-US" sz="4000" b="1" dirty="0" smtClean="0">
              <a:solidFill>
                <a:schemeClr val="tx2"/>
              </a:solidFill>
            </a:endParaRPr>
          </a:p>
        </p:txBody>
      </p:sp>
      <p:sp>
        <p:nvSpPr>
          <p:cNvPr id="3076" name="Content Placeholder 2"/>
          <p:cNvSpPr>
            <a:spLocks noGrp="1"/>
          </p:cNvSpPr>
          <p:nvPr>
            <p:ph sz="half" idx="1"/>
          </p:nvPr>
        </p:nvSpPr>
        <p:spPr>
          <a:xfrm>
            <a:off x="457200" y="1981200"/>
            <a:ext cx="4495800" cy="4144963"/>
          </a:xfrm>
        </p:spPr>
        <p:txBody>
          <a:bodyPr/>
          <a:lstStyle/>
          <a:p>
            <a:pPr lvl="0" eaLnBrk="1" hangingPunct="1">
              <a:lnSpc>
                <a:spcPct val="90000"/>
              </a:lnSpc>
              <a:buSzPct val="85000"/>
              <a:buFont typeface="Arial" panose="020B0604020202020204" pitchFamily="34" charset="0"/>
              <a:buChar char="•"/>
            </a:pPr>
            <a:r>
              <a:rPr lang="en-US" sz="2600" kern="0" dirty="0" smtClean="0">
                <a:solidFill>
                  <a:schemeClr val="tx2"/>
                </a:solidFill>
                <a:effectLst>
                  <a:outerShdw blurRad="38100" dist="38100" dir="2700000" algn="tl">
                    <a:srgbClr val="FFFFFF"/>
                  </a:outerShdw>
                </a:effectLst>
                <a:latin typeface="+mj-lt"/>
              </a:rPr>
              <a:t>Renovate Permit Needed</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Deepening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Well Repair/Renovation</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Anytime the well itself is modified</a:t>
            </a:r>
            <a:endParaRPr lang="en-US" sz="2600" kern="0" dirty="0" smtClean="0">
              <a:solidFill>
                <a:schemeClr val="tx2"/>
              </a:solidFill>
              <a:effectLst>
                <a:outerShdw blurRad="38100" dist="38100" dir="2700000" algn="tl">
                  <a:srgbClr val="FFFFFF"/>
                </a:outerShdw>
              </a:effectLst>
              <a:latin typeface="+mj-lt"/>
            </a:endParaRPr>
          </a:p>
          <a:p>
            <a:pPr lvl="0" eaLnBrk="1" hangingPunct="1">
              <a:lnSpc>
                <a:spcPct val="90000"/>
              </a:lnSpc>
              <a:buSzPct val="85000"/>
              <a:buFont typeface="Arial" panose="020B0604020202020204" pitchFamily="34" charset="0"/>
              <a:buChar char="•"/>
            </a:pPr>
            <a:r>
              <a:rPr lang="en-US" sz="2600" kern="0" dirty="0" smtClean="0">
                <a:solidFill>
                  <a:schemeClr val="tx2"/>
                </a:solidFill>
                <a:effectLst>
                  <a:outerShdw blurRad="38100" dist="38100" dir="2700000" algn="tl">
                    <a:srgbClr val="FFFFFF"/>
                  </a:outerShdw>
                </a:effectLst>
                <a:latin typeface="+mj-lt"/>
              </a:rPr>
              <a:t>Renovate Permit Not Needed</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Cleaning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Development</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Disinfection</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Testing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Pump Work</a:t>
            </a:r>
          </a:p>
        </p:txBody>
      </p:sp>
      <p:sp>
        <p:nvSpPr>
          <p:cNvPr id="2" name="Content Placeholder 1"/>
          <p:cNvSpPr>
            <a:spLocks noGrp="1"/>
          </p:cNvSpPr>
          <p:nvPr>
            <p:ph sz="half" idx="2"/>
          </p:nvPr>
        </p:nvSpPr>
        <p:spPr>
          <a:xfrm>
            <a:off x="5029200" y="1981201"/>
            <a:ext cx="3657600" cy="4114800"/>
          </a:xfrm>
        </p:spPr>
        <p:txBody>
          <a:bodyPr/>
          <a:lstStyle/>
          <a:p>
            <a:pPr lvl="0" eaLnBrk="1" hangingPunct="1">
              <a:lnSpc>
                <a:spcPct val="90000"/>
              </a:lnSpc>
              <a:buSzPct val="85000"/>
              <a:buFont typeface="Arial" panose="020B0604020202020204" pitchFamily="34" charset="0"/>
              <a:buChar char="•"/>
            </a:pPr>
            <a:r>
              <a:rPr lang="en-US" kern="0" dirty="0">
                <a:solidFill>
                  <a:schemeClr val="tx2"/>
                </a:solidFill>
                <a:effectLst>
                  <a:outerShdw blurRad="38100" dist="38100" dir="2700000" algn="tl">
                    <a:srgbClr val="FFFFFF"/>
                  </a:outerShdw>
                </a:effectLst>
              </a:rPr>
              <a:t>Still needs to be done by a licensed Driller or Pump </a:t>
            </a:r>
            <a:r>
              <a:rPr lang="en-US" kern="0" dirty="0" smtClean="0">
                <a:solidFill>
                  <a:schemeClr val="tx2"/>
                </a:solidFill>
                <a:effectLst>
                  <a:outerShdw blurRad="38100" dist="38100" dir="2700000" algn="tl">
                    <a:srgbClr val="FFFFFF"/>
                  </a:outerShdw>
                </a:effectLst>
              </a:rPr>
              <a:t>Installer</a:t>
            </a:r>
          </a:p>
          <a:p>
            <a:pPr lvl="0" eaLnBrk="1" hangingPunct="1">
              <a:lnSpc>
                <a:spcPct val="90000"/>
              </a:lnSpc>
              <a:buSzPct val="85000"/>
              <a:buFont typeface="Arial" panose="020B0604020202020204" pitchFamily="34" charset="0"/>
              <a:buChar char="•"/>
            </a:pPr>
            <a:endParaRPr lang="en-US" sz="1800" kern="0" dirty="0">
              <a:solidFill>
                <a:schemeClr val="tx2"/>
              </a:solidFill>
              <a:effectLst>
                <a:outerShdw blurRad="38100" dist="38100" dir="2700000" algn="tl">
                  <a:srgbClr val="FFFFFF"/>
                </a:outerShdw>
              </a:effectLst>
            </a:endParaRPr>
          </a:p>
          <a:p>
            <a:pPr lvl="0" eaLnBrk="1" hangingPunct="1">
              <a:lnSpc>
                <a:spcPct val="90000"/>
              </a:lnSpc>
              <a:buSzPct val="85000"/>
              <a:buFont typeface="Arial" panose="020B0604020202020204" pitchFamily="34" charset="0"/>
              <a:buChar char="•"/>
            </a:pPr>
            <a:r>
              <a:rPr lang="en-US" kern="0" dirty="0">
                <a:solidFill>
                  <a:schemeClr val="tx2"/>
                </a:solidFill>
                <a:effectLst>
                  <a:outerShdw blurRad="38100" dist="38100" dir="2700000" algn="tl">
                    <a:srgbClr val="FFFFFF"/>
                  </a:outerShdw>
                </a:effectLst>
              </a:rPr>
              <a:t>Still need to submit a pump log to report this information</a:t>
            </a:r>
            <a:endParaRPr lang="en-US" altLang="en-US" sz="3200" dirty="0">
              <a:solidFill>
                <a:schemeClr val="tx2"/>
              </a:solidFill>
            </a:endParaRPr>
          </a:p>
          <a:p>
            <a:endParaRPr lang="en-US" dirty="0"/>
          </a:p>
        </p:txBody>
      </p:sp>
      <p:cxnSp>
        <p:nvCxnSpPr>
          <p:cNvPr id="4" name="Straight Arrow Connector 3"/>
          <p:cNvCxnSpPr/>
          <p:nvPr/>
        </p:nvCxnSpPr>
        <p:spPr>
          <a:xfrm flipV="1">
            <a:off x="4267200" y="2362200"/>
            <a:ext cx="838200" cy="1524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267200" y="3810000"/>
            <a:ext cx="762000" cy="76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204" name="Photo Editor Photo" r:id="rId3" imgW="24685714" imgH="18514286" progId="MSPhotoEd.3">
                  <p:embed/>
                </p:oleObj>
              </mc:Choice>
              <mc:Fallback>
                <p:oleObj name="Photo Editor Photo" r:id="rId3" imgW="24685714" imgH="185142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25790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228600" y="274638"/>
            <a:ext cx="8686800" cy="1143000"/>
          </a:xfrm>
        </p:spPr>
        <p:txBody>
          <a:bodyPr/>
          <a:lstStyle/>
          <a:p>
            <a:pPr eaLnBrk="1" hangingPunct="1"/>
            <a:r>
              <a:rPr lang="en-US" sz="4000" dirty="0" smtClean="0">
                <a:solidFill>
                  <a:schemeClr val="tx2"/>
                </a:solidFill>
              </a:rPr>
              <a:t>Application for Well Replacement</a:t>
            </a:r>
            <a:endParaRPr lang="en-US" altLang="en-US" sz="4000" b="1" dirty="0" smtClean="0">
              <a:solidFill>
                <a:schemeClr val="tx2"/>
              </a:solidFill>
            </a:endParaRPr>
          </a:p>
        </p:txBody>
      </p:sp>
      <p:sp>
        <p:nvSpPr>
          <p:cNvPr id="3076" name="Content Placeholder 2"/>
          <p:cNvSpPr>
            <a:spLocks noGrp="1"/>
          </p:cNvSpPr>
          <p:nvPr>
            <p:ph idx="1"/>
          </p:nvPr>
        </p:nvSpPr>
        <p:spPr/>
        <p:txBody>
          <a:bodyPr/>
          <a:lstStyle/>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a:t>
            </a:r>
            <a:r>
              <a:rPr lang="en-US" sz="2700" kern="0" dirty="0">
                <a:solidFill>
                  <a:schemeClr val="tx2"/>
                </a:solidFill>
                <a:latin typeface="+mj-lt"/>
                <a:hlinkClick r:id="rId3"/>
              </a:rPr>
              <a:t>Application to Replace an Existing Well</a:t>
            </a:r>
            <a:r>
              <a:rPr lang="en-US" sz="2700" kern="0" dirty="0">
                <a:solidFill>
                  <a:schemeClr val="tx2"/>
                </a:solidFill>
                <a:latin typeface="+mj-lt"/>
              </a:rPr>
              <a:t>”</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Replacement well must be within 150 feet of old well for this process</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Over 150 feet  goes to change application process</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Owner responsible to have licensed driller abandon existing well</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No Application fee</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Title and ownership must be current</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Abandonment of existing well a condition of approval</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Well log and abandonment log are tracked and both must be returned by Driller</a:t>
            </a:r>
          </a:p>
          <a:p>
            <a:pPr eaLnBrk="1" hangingPunct="1"/>
            <a:endParaRPr lang="en-US" altLang="en-US" sz="27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7332" name="Object 4"/>
          <p:cNvGraphicFramePr>
            <a:graphicFrameLocks noChangeAspect="1"/>
          </p:cNvGraphicFramePr>
          <p:nvPr>
            <p:extLst>
              <p:ext uri="{D42A27DB-BD31-4B8C-83A1-F6EECF244321}">
                <p14:modId xmlns:p14="http://schemas.microsoft.com/office/powerpoint/2010/main" val="3602554728"/>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9228" name="Photo Editor Photo" r:id="rId3" imgW="6095238" imgH="4571429" progId="MSPhotoEd.3">
                  <p:embed/>
                </p:oleObj>
              </mc:Choice>
              <mc:Fallback>
                <p:oleObj name="Photo Editor Photo" r:id="rId3" imgW="6095238"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28866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Abandonment Process</a:t>
            </a:r>
            <a:endParaRPr lang="en-US" altLang="en-US" b="1" dirty="0" smtClean="0">
              <a:solidFill>
                <a:schemeClr val="tx2"/>
              </a:solidFill>
            </a:endParaRPr>
          </a:p>
        </p:txBody>
      </p:sp>
      <p:sp>
        <p:nvSpPr>
          <p:cNvPr id="3076" name="Content Placeholder 2"/>
          <p:cNvSpPr>
            <a:spLocks noGrp="1"/>
          </p:cNvSpPr>
          <p:nvPr>
            <p:ph idx="1"/>
          </p:nvPr>
        </p:nvSpPr>
        <p:spPr>
          <a:xfrm>
            <a:off x="228600" y="1600200"/>
            <a:ext cx="8686800" cy="5029200"/>
          </a:xfrm>
        </p:spPr>
        <p:txBody>
          <a:bodyPr/>
          <a:lstStyle/>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To abandon means to seal the well bottom to top with approved sealing materials</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A well must be abandoned by a licensed well driller</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Temporary </a:t>
            </a:r>
            <a:r>
              <a:rPr lang="en-US" sz="2700" kern="0" dirty="0">
                <a:solidFill>
                  <a:schemeClr val="tx2"/>
                </a:solidFill>
                <a:latin typeface="+mj-lt"/>
              </a:rPr>
              <a:t>versus Permanent Abandonments</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When </a:t>
            </a:r>
            <a:r>
              <a:rPr lang="en-US" sz="2700" kern="0" dirty="0">
                <a:solidFill>
                  <a:schemeClr val="tx2"/>
                </a:solidFill>
                <a:latin typeface="+mj-lt"/>
              </a:rPr>
              <a:t>a well is replaced, the old well must be </a:t>
            </a:r>
            <a:r>
              <a:rPr lang="en-US" sz="2700" kern="0" dirty="0" smtClean="0">
                <a:solidFill>
                  <a:schemeClr val="tx2"/>
                </a:solidFill>
                <a:latin typeface="+mj-lt"/>
              </a:rPr>
              <a:t>abandoned as a condition of approval</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For a stand-alone abandonment, a permit is not required</a:t>
            </a:r>
          </a:p>
          <a:p>
            <a:pPr lvl="1" eaLnBrk="1" hangingPunct="1">
              <a:lnSpc>
                <a:spcPct val="90000"/>
              </a:lnSpc>
              <a:buSzPct val="85000"/>
              <a:buFont typeface="Courier New" panose="02070309020205020404" pitchFamily="49" charset="0"/>
              <a:buChar char="o"/>
            </a:pPr>
            <a:r>
              <a:rPr lang="en-US" sz="2300" kern="0" dirty="0" smtClean="0">
                <a:solidFill>
                  <a:schemeClr val="tx2"/>
                </a:solidFill>
                <a:latin typeface="+mj-lt"/>
              </a:rPr>
              <a:t>However, Water Rights must be notified prior to abandonment by the licensed driller</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The licensed driller submits a certified abandonment log to Water Rights which becomes part of the water right record</a:t>
            </a:r>
            <a:endParaRPr lang="en-US" altLang="en-US" sz="2700" dirty="0" smtClean="0">
              <a:solidFill>
                <a:schemeClr val="tx2"/>
              </a:solidFill>
              <a:latin typeface="+mj-lt"/>
            </a:endParaRPr>
          </a:p>
        </p:txBody>
      </p:sp>
    </p:spTree>
    <p:extLst>
      <p:ext uri="{BB962C8B-B14F-4D97-AF65-F5344CB8AC3E}">
        <p14:creationId xmlns:p14="http://schemas.microsoft.com/office/powerpoint/2010/main" val="1327981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0" y="0"/>
          <a:ext cx="9144000" cy="6856413"/>
        </p:xfrm>
        <a:graphic>
          <a:graphicData uri="http://schemas.openxmlformats.org/presentationml/2006/ole">
            <mc:AlternateContent xmlns:mc="http://schemas.openxmlformats.org/markup-compatibility/2006">
              <mc:Choice xmlns:v="urn:schemas-microsoft-com:vml" Requires="v">
                <p:oleObj spid="_x0000_s10252" name="Photo Editor Photo" r:id="rId3" imgW="12193702" imgH="9142857" progId="MSPhotoEd.3">
                  <p:embed/>
                </p:oleObj>
              </mc:Choice>
              <mc:Fallback>
                <p:oleObj name="Photo Editor Photo" r:id="rId3" imgW="12193702" imgH="91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3" name="Picture 3" descr="WaterRightsLargeR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275"/>
            <a:ext cx="9032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67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 Topics</a:t>
            </a:r>
            <a:endParaRPr lang="en-US" altLang="en-US" b="1" dirty="0" smtClean="0">
              <a:solidFill>
                <a:schemeClr val="tx2"/>
              </a:solidFill>
            </a:endParaRPr>
          </a:p>
        </p:txBody>
      </p:sp>
      <p:sp>
        <p:nvSpPr>
          <p:cNvPr id="3076" name="Content Placeholder 2"/>
          <p:cNvSpPr>
            <a:spLocks noGrp="1"/>
          </p:cNvSpPr>
          <p:nvPr>
            <p:ph sz="half" idx="1"/>
          </p:nvPr>
        </p:nvSpPr>
        <p:spPr>
          <a:xfrm>
            <a:off x="457200" y="1600200"/>
            <a:ext cx="4572000" cy="4525963"/>
          </a:xfrm>
        </p:spPr>
        <p:txBody>
          <a:bodyPr/>
          <a:lstStyle/>
          <a:p>
            <a:pPr lvl="0" eaLnBrk="1" hangingPunct="1">
              <a:lnSpc>
                <a:spcPct val="90000"/>
              </a:lnSpc>
              <a:buSzPct val="85000"/>
              <a:buFont typeface="Arial" panose="020B0604020202020204" pitchFamily="34" charset="0"/>
              <a:buChar char="•"/>
            </a:pPr>
            <a:r>
              <a:rPr lang="en-US" sz="2400" kern="0" dirty="0" smtClean="0">
                <a:solidFill>
                  <a:srgbClr val="00264C"/>
                </a:solidFill>
              </a:rPr>
              <a:t>The Well Drilling Situation in Utah</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Permitting Mechanisms and Process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Renovation, Replacement, &amp; Abandonment Process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Non-Production Well Permitting</a:t>
            </a:r>
          </a:p>
          <a:p>
            <a:pPr lvl="0" eaLnBrk="1" hangingPunct="1">
              <a:lnSpc>
                <a:spcPct val="90000"/>
              </a:lnSpc>
              <a:buSzPct val="85000"/>
              <a:buFont typeface="Arial" panose="020B0604020202020204" pitchFamily="34" charset="0"/>
              <a:buChar char="•"/>
            </a:pPr>
            <a:r>
              <a:rPr lang="en-US" sz="2400" kern="0" dirty="0" smtClean="0">
                <a:solidFill>
                  <a:srgbClr val="00264C"/>
                </a:solidFill>
              </a:rPr>
              <a:t>Pump Installation Requirements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General Administrative Rules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General Construction Rules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Info On Our Website</a:t>
            </a:r>
            <a:endParaRPr lang="en-US" sz="2800" kern="0" dirty="0" smtClean="0">
              <a:solidFill>
                <a:srgbClr val="00264C"/>
              </a:solidFill>
            </a:endParaRPr>
          </a:p>
        </p:txBody>
      </p:sp>
      <p:pic>
        <p:nvPicPr>
          <p:cNvPr id="7" name="Picture 2" descr="C:\Documents and Settings\Administrator\Desktop\Photo Contests\Images\Water Rights\Water At Work\Jim Goddard\Water at Work_Water is struck in a new well in Evergreen.JPG"/>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sharpenSoften amount="5000"/>
                    </a14:imgEffect>
                    <a14:imgEffect>
                      <a14:saturation sat="110000"/>
                    </a14:imgEffect>
                    <a14:imgEffect>
                      <a14:brightnessContrast bright="15000" contrast="10000"/>
                    </a14:imgEffect>
                  </a14:imgLayer>
                </a14:imgProps>
              </a:ext>
              <a:ext uri="{28A0092B-C50C-407E-A947-70E740481C1C}">
                <a14:useLocalDpi xmlns:a14="http://schemas.microsoft.com/office/drawing/2010/main" val="0"/>
              </a:ext>
            </a:extLst>
          </a:blip>
          <a:srcRect l="24892" r="13512"/>
          <a:stretch/>
        </p:blipFill>
        <p:spPr bwMode="auto">
          <a:xfrm>
            <a:off x="5181600" y="1676400"/>
            <a:ext cx="3415183" cy="415845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863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sz="4000" dirty="0" smtClean="0">
                <a:solidFill>
                  <a:schemeClr val="tx2"/>
                </a:solidFill>
              </a:rPr>
              <a:t>Application for Non-Production Wells (NPW)</a:t>
            </a:r>
            <a:endParaRPr lang="en-US" altLang="en-US" sz="4000" b="1" dirty="0" smtClean="0">
              <a:solidFill>
                <a:schemeClr val="tx2"/>
              </a:solidFill>
            </a:endParaRPr>
          </a:p>
        </p:txBody>
      </p:sp>
      <p:sp>
        <p:nvSpPr>
          <p:cNvPr id="3076" name="Content Placeholder 2"/>
          <p:cNvSpPr>
            <a:spLocks noGrp="1"/>
          </p:cNvSpPr>
          <p:nvPr>
            <p:ph idx="1"/>
          </p:nvPr>
        </p:nvSpPr>
        <p:spPr>
          <a:xfrm>
            <a:off x="762000" y="1828800"/>
            <a:ext cx="7620000" cy="4297363"/>
          </a:xfrm>
        </p:spPr>
        <p:txBody>
          <a:bodyPr/>
          <a:lstStyle/>
          <a:p>
            <a:pPr eaLnBrk="1" hangingPunct="1"/>
            <a:r>
              <a:rPr lang="en-US" sz="2800" dirty="0">
                <a:solidFill>
                  <a:schemeClr val="tx2"/>
                </a:solidFill>
              </a:rPr>
              <a:t>Types of wells </a:t>
            </a:r>
            <a:r>
              <a:rPr lang="en-US" sz="2800" dirty="0" smtClean="0">
                <a:solidFill>
                  <a:schemeClr val="tx2"/>
                </a:solidFill>
              </a:rPr>
              <a:t>included:</a:t>
            </a:r>
            <a:endParaRPr lang="en-US" sz="2800" dirty="0">
              <a:solidFill>
                <a:schemeClr val="tx2"/>
              </a:solidFill>
            </a:endParaRPr>
          </a:p>
          <a:p>
            <a:pPr lvl="1" eaLnBrk="1" hangingPunct="1">
              <a:buFont typeface="Courier New" panose="02070309020205020404" pitchFamily="49" charset="0"/>
              <a:buChar char="o"/>
            </a:pPr>
            <a:r>
              <a:rPr lang="en-US" sz="2400" dirty="0">
                <a:solidFill>
                  <a:schemeClr val="tx2"/>
                </a:solidFill>
              </a:rPr>
              <a:t>Test Wells (No WR Application filed)</a:t>
            </a:r>
          </a:p>
          <a:p>
            <a:pPr lvl="2" eaLnBrk="1" hangingPunct="1">
              <a:buFont typeface="Wingdings" panose="05000000000000000000" pitchFamily="2" charset="2"/>
              <a:buChar char="§"/>
            </a:pPr>
            <a:r>
              <a:rPr lang="en-US" sz="2000" dirty="0">
                <a:solidFill>
                  <a:schemeClr val="tx2"/>
                </a:solidFill>
              </a:rPr>
              <a:t>Provisional (Rush) wells do NOT use this form</a:t>
            </a:r>
          </a:p>
          <a:p>
            <a:pPr lvl="1" eaLnBrk="1" hangingPunct="1">
              <a:buFont typeface="Courier New" panose="02070309020205020404" pitchFamily="49" charset="0"/>
              <a:buChar char="o"/>
            </a:pPr>
            <a:r>
              <a:rPr lang="en-US" sz="2400" dirty="0">
                <a:solidFill>
                  <a:schemeClr val="tx2"/>
                </a:solidFill>
              </a:rPr>
              <a:t>Cathodic Protection Wells (&gt;30')</a:t>
            </a:r>
          </a:p>
          <a:p>
            <a:pPr lvl="1" eaLnBrk="1" hangingPunct="1">
              <a:buFont typeface="Courier New" panose="02070309020205020404" pitchFamily="49" charset="0"/>
              <a:buChar char="o"/>
            </a:pPr>
            <a:r>
              <a:rPr lang="en-US" sz="2400" dirty="0">
                <a:solidFill>
                  <a:schemeClr val="tx2"/>
                </a:solidFill>
              </a:rPr>
              <a:t>Closed Loop Heat Exchange Wells (&gt;30')</a:t>
            </a:r>
          </a:p>
          <a:p>
            <a:pPr lvl="1" eaLnBrk="1" hangingPunct="1">
              <a:buFont typeface="Courier New" panose="02070309020205020404" pitchFamily="49" charset="0"/>
              <a:buChar char="o"/>
            </a:pPr>
            <a:r>
              <a:rPr lang="en-US" sz="2400" dirty="0">
                <a:solidFill>
                  <a:schemeClr val="tx2"/>
                </a:solidFill>
              </a:rPr>
              <a:t>Monitor Wells (&gt;30')</a:t>
            </a:r>
          </a:p>
          <a:p>
            <a:pPr eaLnBrk="1" hangingPunct="1"/>
            <a:r>
              <a:rPr lang="en-US" sz="2800" dirty="0">
                <a:solidFill>
                  <a:schemeClr val="tx2"/>
                </a:solidFill>
              </a:rPr>
              <a:t> Approval to construct (</a:t>
            </a:r>
            <a:r>
              <a:rPr lang="en-US" sz="2800" dirty="0">
                <a:solidFill>
                  <a:schemeClr val="tx2"/>
                </a:solidFill>
                <a:hlinkClick r:id="rId3"/>
              </a:rPr>
              <a:t>NPW Form</a:t>
            </a:r>
            <a:r>
              <a:rPr lang="en-US" sz="2800" dirty="0">
                <a:solidFill>
                  <a:schemeClr val="tx2"/>
                </a:solidFill>
              </a:rPr>
              <a:t>; No Fee)</a:t>
            </a:r>
          </a:p>
          <a:p>
            <a:pPr lvl="1" eaLnBrk="1" hangingPunct="1">
              <a:buFont typeface="Courier New" panose="02070309020205020404" pitchFamily="49" charset="0"/>
              <a:buChar char="o"/>
            </a:pPr>
            <a:r>
              <a:rPr lang="en-US" sz="2400" dirty="0">
                <a:solidFill>
                  <a:schemeClr val="tx2"/>
                </a:solidFill>
              </a:rPr>
              <a:t>Given by Well Drilling and/or Regional Offices</a:t>
            </a:r>
          </a:p>
          <a:p>
            <a:pPr lvl="1" eaLnBrk="1" hangingPunct="1">
              <a:buFont typeface="Courier New" panose="02070309020205020404" pitchFamily="49" charset="0"/>
              <a:buChar char="o"/>
            </a:pPr>
            <a:r>
              <a:rPr lang="en-US" sz="2400" dirty="0">
                <a:solidFill>
                  <a:schemeClr val="tx2"/>
                </a:solidFill>
              </a:rPr>
              <a:t>Up to 14-day review</a:t>
            </a:r>
          </a:p>
          <a:p>
            <a:pPr lvl="1" eaLnBrk="1" hangingPunct="1">
              <a:buFont typeface="Courier New" panose="02070309020205020404" pitchFamily="49" charset="0"/>
              <a:buChar char="o"/>
            </a:pPr>
            <a:r>
              <a:rPr lang="en-US" sz="2400" dirty="0">
                <a:solidFill>
                  <a:schemeClr val="tx2"/>
                </a:solidFill>
                <a:hlinkClick r:id="rId4"/>
              </a:rPr>
              <a:t>NPW Public Listing</a:t>
            </a:r>
            <a:endParaRPr lang="en-US" sz="2400" dirty="0">
              <a:solidFill>
                <a:schemeClr val="tx2"/>
              </a:solidFill>
            </a:endParaRPr>
          </a:p>
          <a:p>
            <a:pPr eaLnBrk="1" hangingPunct="1"/>
            <a:endParaRPr lang="en-US" altLang="en-US" sz="28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22" name="Picture 2" descr="C:\Users\JIMGODDARD\Desktop\water-wells-flus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977" y="4327"/>
            <a:ext cx="6862046" cy="686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638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Provisional Wells</a:t>
            </a:r>
            <a:br>
              <a:rPr lang="en-US" dirty="0" smtClean="0">
                <a:solidFill>
                  <a:schemeClr val="tx2"/>
                </a:solidFill>
              </a:rPr>
            </a:br>
            <a:r>
              <a:rPr lang="en-US" sz="2800" i="1" dirty="0" smtClean="0">
                <a:solidFill>
                  <a:schemeClr val="tx2"/>
                </a:solidFill>
              </a:rPr>
              <a:t>A.K.A. “RUSH LETTER”</a:t>
            </a:r>
            <a:endParaRPr lang="en-US" altLang="en-US" sz="2800" b="1" i="1" dirty="0" smtClean="0">
              <a:solidFill>
                <a:schemeClr val="tx2"/>
              </a:solidFill>
            </a:endParaRPr>
          </a:p>
        </p:txBody>
      </p:sp>
      <p:sp>
        <p:nvSpPr>
          <p:cNvPr id="3076" name="Content Placeholder 2"/>
          <p:cNvSpPr>
            <a:spLocks noGrp="1"/>
          </p:cNvSpPr>
          <p:nvPr>
            <p:ph idx="1"/>
          </p:nvPr>
        </p:nvSpPr>
        <p:spPr>
          <a:xfrm>
            <a:off x="457200" y="1676400"/>
            <a:ext cx="8229600" cy="4373563"/>
          </a:xfrm>
        </p:spPr>
        <p:txBody>
          <a:bodyPr/>
          <a:lstStyle/>
          <a:p>
            <a:pPr eaLnBrk="1" hangingPunct="1">
              <a:lnSpc>
                <a:spcPct val="90000"/>
              </a:lnSpc>
            </a:pPr>
            <a:r>
              <a:rPr lang="en-US" sz="2700" dirty="0">
                <a:solidFill>
                  <a:schemeClr val="tx2"/>
                </a:solidFill>
              </a:rPr>
              <a:t>Permission to drill before WR-related application approved</a:t>
            </a:r>
          </a:p>
          <a:p>
            <a:pPr eaLnBrk="1" hangingPunct="1">
              <a:lnSpc>
                <a:spcPct val="90000"/>
              </a:lnSpc>
            </a:pPr>
            <a:r>
              <a:rPr lang="en-US" sz="2700" dirty="0">
                <a:solidFill>
                  <a:schemeClr val="tx2"/>
                </a:solidFill>
              </a:rPr>
              <a:t>Granted at owners risk</a:t>
            </a:r>
          </a:p>
          <a:p>
            <a:pPr eaLnBrk="1" hangingPunct="1">
              <a:lnSpc>
                <a:spcPct val="90000"/>
              </a:lnSpc>
            </a:pPr>
            <a:r>
              <a:rPr lang="en-US" sz="2700" dirty="0">
                <a:solidFill>
                  <a:schemeClr val="tx2"/>
                </a:solidFill>
              </a:rPr>
              <a:t>Authorization to drill, construct, and test, but not put into production or beneficial use</a:t>
            </a:r>
          </a:p>
          <a:p>
            <a:pPr eaLnBrk="1" hangingPunct="1">
              <a:lnSpc>
                <a:spcPct val="90000"/>
              </a:lnSpc>
            </a:pPr>
            <a:r>
              <a:rPr lang="en-US" sz="2700" dirty="0">
                <a:solidFill>
                  <a:schemeClr val="tx2"/>
                </a:solidFill>
              </a:rPr>
              <a:t>Linked to WR application and processed through WR database</a:t>
            </a:r>
          </a:p>
          <a:p>
            <a:pPr eaLnBrk="1" hangingPunct="1">
              <a:lnSpc>
                <a:spcPct val="90000"/>
              </a:lnSpc>
            </a:pPr>
            <a:r>
              <a:rPr lang="en-US" sz="2700" dirty="0">
                <a:solidFill>
                  <a:schemeClr val="tx2"/>
                </a:solidFill>
              </a:rPr>
              <a:t>Owner files application (e.g., new, change, exchange) first, then submits </a:t>
            </a:r>
            <a:r>
              <a:rPr lang="en-US" sz="2700" dirty="0" smtClean="0">
                <a:solidFill>
                  <a:schemeClr val="tx2"/>
                </a:solidFill>
              </a:rPr>
              <a:t>written request to </a:t>
            </a:r>
            <a:r>
              <a:rPr lang="en-US" sz="2700" dirty="0">
                <a:solidFill>
                  <a:schemeClr val="tx2"/>
                </a:solidFill>
              </a:rPr>
              <a:t>start drilling</a:t>
            </a:r>
          </a:p>
          <a:p>
            <a:pPr eaLnBrk="1" hangingPunct="1">
              <a:lnSpc>
                <a:spcPct val="90000"/>
              </a:lnSpc>
            </a:pPr>
            <a:r>
              <a:rPr lang="en-US" sz="2700" dirty="0">
                <a:solidFill>
                  <a:schemeClr val="tx2"/>
                </a:solidFill>
              </a:rPr>
              <a:t>Requests reviewed and approved by Regional Engineer</a:t>
            </a:r>
            <a:endParaRPr lang="en-US" altLang="en-US" sz="2700" dirty="0" smtClean="0">
              <a:solidFill>
                <a:schemeClr val="tx2"/>
              </a:solidFill>
            </a:endParaRP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Content Placeholder 2"/>
          <p:cNvSpPr>
            <a:spLocks noGrp="1"/>
          </p:cNvSpPr>
          <p:nvPr>
            <p:ph idx="1"/>
          </p:nvPr>
        </p:nvSpPr>
        <p:spPr>
          <a:xfrm>
            <a:off x="609600" y="457200"/>
            <a:ext cx="7772400" cy="5653881"/>
          </a:xfrm>
        </p:spPr>
        <p:txBody>
          <a:bodyPr/>
          <a:lstStyle/>
          <a:p>
            <a:pPr marL="0" indent="0" algn="ctr" eaLnBrk="1" hangingPunct="1">
              <a:buNone/>
            </a:pPr>
            <a:r>
              <a:rPr lang="en-US" sz="2600" b="1" dirty="0">
                <a:solidFill>
                  <a:schemeClr val="tx2"/>
                </a:solidFill>
              </a:rPr>
              <a:t>Utah Code Section 73-3-5(4) provides that the state engineer may issue a temporary receipt to drill a well at any time after the filing of an application to appropriate water therefrom... provided in the judgment of the state engineer there is unappropriated water available in the proposed source and there is no likelihood of impairment of existing rights. </a:t>
            </a:r>
            <a:endParaRPr lang="en-US" sz="2600" b="1" dirty="0" smtClean="0">
              <a:solidFill>
                <a:schemeClr val="tx2"/>
              </a:solidFill>
            </a:endParaRPr>
          </a:p>
          <a:p>
            <a:pPr marL="0" indent="0" algn="ctr" eaLnBrk="1" hangingPunct="1">
              <a:buNone/>
            </a:pPr>
            <a:endParaRPr lang="en-US" sz="2600" b="1" dirty="0">
              <a:solidFill>
                <a:schemeClr val="tx2"/>
              </a:solidFill>
            </a:endParaRPr>
          </a:p>
          <a:p>
            <a:pPr eaLnBrk="1" hangingPunct="1"/>
            <a:r>
              <a:rPr lang="en-US" sz="2600" dirty="0">
                <a:solidFill>
                  <a:schemeClr val="tx2"/>
                </a:solidFill>
              </a:rPr>
              <a:t>Water right process must still be followed</a:t>
            </a:r>
          </a:p>
          <a:p>
            <a:pPr eaLnBrk="1" hangingPunct="1"/>
            <a:r>
              <a:rPr lang="en-US" sz="2600" dirty="0">
                <a:solidFill>
                  <a:schemeClr val="tx2"/>
                </a:solidFill>
              </a:rPr>
              <a:t>Written request with or after WR application</a:t>
            </a:r>
          </a:p>
          <a:p>
            <a:pPr eaLnBrk="1" hangingPunct="1"/>
            <a:r>
              <a:rPr lang="en-US" sz="2600" dirty="0">
                <a:solidFill>
                  <a:schemeClr val="tx2"/>
                </a:solidFill>
              </a:rPr>
              <a:t>Approval to drill, construct, and test, but cannot divert the well water or put to beneficial use until after the WR application has been approved</a:t>
            </a:r>
          </a:p>
          <a:p>
            <a:pPr eaLnBrk="1" hangingPunct="1"/>
            <a:endParaRPr lang="en-US" altLang="en-US" sz="26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_WRT Photo Contests (all years)\2011 WRT Photo Contest\Water at Work_15.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
                    </a14:imgEffect>
                    <a14:imgEffect>
                      <a14:colorTemperature colorTemp="7100"/>
                    </a14:imgEffect>
                    <a14:imgEffect>
                      <a14:saturation sat="110000"/>
                    </a14:imgEffect>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 y="4915"/>
            <a:ext cx="9220201" cy="6915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00" y="5553075"/>
            <a:ext cx="7772400" cy="1362075"/>
          </a:xfrm>
        </p:spPr>
        <p:txBody>
          <a:bodyPr/>
          <a:lstStyle/>
          <a:p>
            <a:r>
              <a:rPr lang="en-US" i="1"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Well Drilling Rules</a:t>
            </a:r>
            <a:endParaRPr lang="en-US" i="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304800" y="4114800"/>
            <a:ext cx="7772400" cy="1500187"/>
          </a:xfrm>
        </p:spPr>
        <p:txBody>
          <a:bodyPr/>
          <a:lstStyle/>
          <a:p>
            <a:endParaRPr lang="en-US" dirty="0"/>
          </a:p>
        </p:txBody>
      </p:sp>
    </p:spTree>
    <p:extLst>
      <p:ext uri="{BB962C8B-B14F-4D97-AF65-F5344CB8AC3E}">
        <p14:creationId xmlns:p14="http://schemas.microsoft.com/office/powerpoint/2010/main" val="1944892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1554162"/>
          </a:xfrm>
        </p:spPr>
        <p:txBody>
          <a:bodyPr/>
          <a:lstStyle/>
          <a:p>
            <a:pPr marL="342900" indent="-342900"/>
            <a:r>
              <a:rPr lang="en-US" sz="4000" dirty="0">
                <a:solidFill>
                  <a:schemeClr val="tx2"/>
                </a:solidFill>
              </a:rPr>
              <a:t>Administrative Rules for Water Wells</a:t>
            </a:r>
            <a:r>
              <a:rPr lang="en-US" dirty="0">
                <a:solidFill>
                  <a:schemeClr val="tx2"/>
                </a:solidFill>
              </a:rPr>
              <a:t/>
            </a:r>
            <a:br>
              <a:rPr lang="en-US" dirty="0">
                <a:solidFill>
                  <a:schemeClr val="tx2"/>
                </a:solidFill>
              </a:rPr>
            </a:br>
            <a:r>
              <a:rPr lang="en-US" sz="2800" i="1" dirty="0" smtClean="0">
                <a:solidFill>
                  <a:schemeClr val="tx2"/>
                </a:solidFill>
              </a:rPr>
              <a:t>R655-4 </a:t>
            </a:r>
            <a:r>
              <a:rPr lang="en-US" sz="2800" i="1" dirty="0">
                <a:solidFill>
                  <a:schemeClr val="tx2"/>
                </a:solidFill>
              </a:rPr>
              <a:t>Utah Administrative </a:t>
            </a:r>
            <a:r>
              <a:rPr lang="en-US" sz="2800" i="1" dirty="0" smtClean="0">
                <a:solidFill>
                  <a:schemeClr val="tx2"/>
                </a:solidFill>
              </a:rPr>
              <a:t>Code</a:t>
            </a:r>
            <a:endParaRPr lang="en-US" altLang="en-US" b="1" i="1" dirty="0" smtClean="0">
              <a:solidFill>
                <a:schemeClr val="tx2"/>
              </a:solidFill>
            </a:endParaRPr>
          </a:p>
        </p:txBody>
      </p:sp>
      <p:sp>
        <p:nvSpPr>
          <p:cNvPr id="5" name="Rectangle 16"/>
          <p:cNvSpPr txBox="1">
            <a:spLocks noChangeArrowheads="1"/>
          </p:cNvSpPr>
          <p:nvPr/>
        </p:nvSpPr>
        <p:spPr bwMode="auto">
          <a:xfrm>
            <a:off x="3733800" y="2362200"/>
            <a:ext cx="507682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lgn="ctr">
              <a:buFont typeface="Wingdings" pitchFamily="2" charset="2"/>
              <a:buNone/>
            </a:pPr>
            <a:r>
              <a:rPr lang="en-US" sz="3600" b="1" kern="0" dirty="0" smtClean="0">
                <a:solidFill>
                  <a:schemeClr val="tx2"/>
                </a:solidFill>
                <a:cs typeface="Times New Roman" pitchFamily="18" charset="0"/>
              </a:rPr>
              <a:t>“Provide</a:t>
            </a:r>
            <a:br>
              <a:rPr lang="en-US" sz="3600" b="1" kern="0" dirty="0" smtClean="0">
                <a:solidFill>
                  <a:schemeClr val="tx2"/>
                </a:solidFill>
                <a:cs typeface="Times New Roman" pitchFamily="18" charset="0"/>
              </a:rPr>
            </a:br>
            <a:r>
              <a:rPr lang="en-US" sz="3600" b="1" kern="0" dirty="0" smtClean="0">
                <a:solidFill>
                  <a:schemeClr val="tx2"/>
                </a:solidFill>
                <a:cs typeface="Times New Roman" pitchFamily="18" charset="0"/>
              </a:rPr>
              <a:t>order and certainty</a:t>
            </a:r>
            <a:br>
              <a:rPr lang="en-US" sz="3600" b="1" kern="0" dirty="0" smtClean="0">
                <a:solidFill>
                  <a:schemeClr val="tx2"/>
                </a:solidFill>
                <a:cs typeface="Times New Roman" pitchFamily="18" charset="0"/>
              </a:rPr>
            </a:br>
            <a:r>
              <a:rPr lang="en-US" sz="3600" b="1" kern="0" dirty="0" smtClean="0">
                <a:solidFill>
                  <a:schemeClr val="tx2"/>
                </a:solidFill>
                <a:cs typeface="Times New Roman" pitchFamily="18" charset="0"/>
              </a:rPr>
              <a:t>in the beneficial use</a:t>
            </a:r>
            <a:br>
              <a:rPr lang="en-US" sz="3600" b="1" kern="0" dirty="0" smtClean="0">
                <a:solidFill>
                  <a:schemeClr val="tx2"/>
                </a:solidFill>
                <a:cs typeface="Times New Roman" pitchFamily="18" charset="0"/>
              </a:rPr>
            </a:br>
            <a:r>
              <a:rPr lang="en-US" sz="3600" b="1" kern="0" dirty="0" smtClean="0">
                <a:solidFill>
                  <a:schemeClr val="tx2"/>
                </a:solidFill>
                <a:cs typeface="Times New Roman" pitchFamily="18" charset="0"/>
              </a:rPr>
              <a:t>of Utah’s water”</a:t>
            </a:r>
            <a:endParaRPr lang="en-US" sz="3600" b="1" kern="0" dirty="0">
              <a:solidFill>
                <a:schemeClr val="tx2"/>
              </a:solidFill>
              <a:cs typeface="Times New Roman" pitchFamily="18" charset="0"/>
            </a:endParaRPr>
          </a:p>
        </p:txBody>
      </p:sp>
      <p:grpSp>
        <p:nvGrpSpPr>
          <p:cNvPr id="6" name="Group 14"/>
          <p:cNvGrpSpPr>
            <a:grpSpLocks/>
          </p:cNvGrpSpPr>
          <p:nvPr/>
        </p:nvGrpSpPr>
        <p:grpSpPr bwMode="auto">
          <a:xfrm>
            <a:off x="489155" y="2057400"/>
            <a:ext cx="3854245" cy="4397735"/>
            <a:chOff x="1464" y="1586"/>
            <a:chExt cx="1985" cy="2560"/>
          </a:xfrm>
        </p:grpSpPr>
        <p:graphicFrame>
          <p:nvGraphicFramePr>
            <p:cNvPr id="7" name="Object 10"/>
            <p:cNvGraphicFramePr>
              <a:graphicFrameLocks noChangeAspect="1"/>
            </p:cNvGraphicFramePr>
            <p:nvPr/>
          </p:nvGraphicFramePr>
          <p:xfrm>
            <a:off x="1470" y="1586"/>
            <a:ext cx="1979" cy="2560"/>
          </p:xfrm>
          <a:graphic>
            <a:graphicData uri="http://schemas.openxmlformats.org/presentationml/2006/ole">
              <mc:AlternateContent xmlns:mc="http://schemas.openxmlformats.org/markup-compatibility/2006">
                <mc:Choice xmlns:v="urn:schemas-microsoft-com:vml" Requires="v">
                  <p:oleObj spid="_x0000_s6185" name="Acrobat Document" r:id="rId5" imgW="5830114" imgH="7542857" progId="AcroExch.Document.7">
                    <p:embed/>
                  </p:oleObj>
                </mc:Choice>
                <mc:Fallback>
                  <p:oleObj name="Acrobat Document" r:id="rId5" imgW="5830114" imgH="7542857"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0" y="1586"/>
                          <a:ext cx="1979" cy="2560"/>
                        </a:xfrm>
                        <a:prstGeom prst="rect">
                          <a:avLst/>
                        </a:prstGeom>
                        <a:solidFill>
                          <a:srgbClr val="CC99FF">
                            <a:alpha val="5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13"/>
            <p:cNvSpPr>
              <a:spLocks noChangeArrowheads="1"/>
            </p:cNvSpPr>
            <p:nvPr/>
          </p:nvSpPr>
          <p:spPr bwMode="auto">
            <a:xfrm>
              <a:off x="1464" y="1587"/>
              <a:ext cx="1980" cy="2553"/>
            </a:xfrm>
            <a:prstGeom prst="rect">
              <a:avLst/>
            </a:prstGeom>
            <a:solidFill>
              <a:srgbClr val="CC99FF">
                <a:alpha val="50000"/>
              </a:srgbClr>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333333"/>
                </a:buClr>
              </a:pPr>
              <a:endParaRPr lang="en-US" dirty="0">
                <a:solidFill>
                  <a:srgbClr val="00264C"/>
                </a:solidFill>
              </a:endParaRPr>
            </a:p>
          </p:txBody>
        </p:sp>
      </p:gr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Scope of Rules</a:t>
            </a:r>
            <a:r>
              <a:rPr lang="en-US" dirty="0">
                <a:solidFill>
                  <a:schemeClr val="tx2"/>
                </a:solidFill>
              </a:rPr>
              <a:t/>
            </a:r>
            <a:br>
              <a:rPr lang="en-US" dirty="0">
                <a:solidFill>
                  <a:schemeClr val="tx2"/>
                </a:solidFill>
              </a:rPr>
            </a:br>
            <a:r>
              <a:rPr lang="en-US" sz="2800" i="1" dirty="0" smtClean="0">
                <a:solidFill>
                  <a:schemeClr val="tx2"/>
                </a:solidFill>
              </a:rPr>
              <a:t>Regulated </a:t>
            </a:r>
            <a:r>
              <a:rPr lang="en-US" sz="2800" i="1" dirty="0">
                <a:solidFill>
                  <a:schemeClr val="tx2"/>
                </a:solidFill>
              </a:rPr>
              <a:t>Wells/License </a:t>
            </a:r>
            <a:r>
              <a:rPr lang="en-US" sz="2800" i="1" dirty="0" smtClean="0">
                <a:solidFill>
                  <a:schemeClr val="tx2"/>
                </a:solidFill>
              </a:rPr>
              <a:t>Required</a:t>
            </a:r>
            <a:endParaRPr lang="en-US" altLang="en-US" sz="2800" i="1" dirty="0" smtClean="0">
              <a:solidFill>
                <a:schemeClr val="tx2"/>
              </a:solidFill>
            </a:endParaRPr>
          </a:p>
        </p:txBody>
      </p:sp>
      <p:sp>
        <p:nvSpPr>
          <p:cNvPr id="3076" name="Content Placeholder 2"/>
          <p:cNvSpPr>
            <a:spLocks noGrp="1"/>
          </p:cNvSpPr>
          <p:nvPr>
            <p:ph sz="half" idx="1"/>
          </p:nvPr>
        </p:nvSpPr>
        <p:spPr>
          <a:xfrm>
            <a:off x="304800" y="1752600"/>
            <a:ext cx="4191000" cy="4373563"/>
          </a:xfrm>
        </p:spPr>
        <p:txBody>
          <a:bodyPr/>
          <a:lstStyle/>
          <a:p>
            <a:pPr marL="0" lvl="0" indent="0" eaLnBrk="1" hangingPunct="1">
              <a:lnSpc>
                <a:spcPct val="90000"/>
              </a:lnSpc>
              <a:buSzPct val="85000"/>
              <a:buNone/>
            </a:pPr>
            <a:r>
              <a:rPr lang="en-US" sz="2400" kern="0" dirty="0">
                <a:solidFill>
                  <a:schemeClr val="tx2"/>
                </a:solidFill>
                <a:latin typeface="+mj-lt"/>
              </a:rPr>
              <a:t>Production Wells Greater than 30 feet deep</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Permitted through WR Process in WR database and associated with a WR#</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Domestic</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Irrigation</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Stock</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Public supply</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Commercial/industrial</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Open Loop Heat Exchange Wells</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Well Renovation &amp; Replacement</a:t>
            </a:r>
          </a:p>
          <a:p>
            <a:pPr eaLnBrk="1" hangingPunct="1"/>
            <a:endParaRPr lang="en-US" altLang="en-US" sz="2400" dirty="0" smtClean="0"/>
          </a:p>
        </p:txBody>
      </p:sp>
      <p:sp>
        <p:nvSpPr>
          <p:cNvPr id="2" name="Content Placeholder 1"/>
          <p:cNvSpPr>
            <a:spLocks noGrp="1"/>
          </p:cNvSpPr>
          <p:nvPr>
            <p:ph sz="half" idx="2"/>
          </p:nvPr>
        </p:nvSpPr>
        <p:spPr>
          <a:xfrm>
            <a:off x="4648200" y="1752600"/>
            <a:ext cx="4114800" cy="4373563"/>
          </a:xfrm>
        </p:spPr>
        <p:txBody>
          <a:bodyPr/>
          <a:lstStyle/>
          <a:p>
            <a:pPr marL="0" lvl="0" indent="0" eaLnBrk="1" hangingPunct="1">
              <a:lnSpc>
                <a:spcPct val="90000"/>
              </a:lnSpc>
              <a:buSzPct val="85000"/>
              <a:buNone/>
            </a:pPr>
            <a:r>
              <a:rPr lang="en-US" sz="2400" kern="0" dirty="0">
                <a:solidFill>
                  <a:schemeClr val="tx2"/>
                </a:solidFill>
              </a:rPr>
              <a:t>Non-Production Wells (NPW) greater than 30 feet</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rPr>
              <a:t>Permitted through NPW process in well drilling database and associated with a NPW number (aka M00 #)</a:t>
            </a:r>
          </a:p>
          <a:p>
            <a:pPr lvl="2" eaLnBrk="1" hangingPunct="1">
              <a:lnSpc>
                <a:spcPct val="90000"/>
              </a:lnSpc>
              <a:buSzPct val="70000"/>
              <a:buFont typeface="Wingdings" panose="05000000000000000000" pitchFamily="2" charset="2"/>
              <a:buChar char="§"/>
            </a:pPr>
            <a:r>
              <a:rPr lang="en-US" kern="0" dirty="0">
                <a:solidFill>
                  <a:schemeClr val="tx2"/>
                </a:solidFill>
              </a:rPr>
              <a:t>Test Wells</a:t>
            </a:r>
          </a:p>
          <a:p>
            <a:pPr lvl="2" eaLnBrk="1" hangingPunct="1">
              <a:lnSpc>
                <a:spcPct val="90000"/>
              </a:lnSpc>
              <a:buSzPct val="70000"/>
              <a:buFont typeface="Wingdings" panose="05000000000000000000" pitchFamily="2" charset="2"/>
              <a:buChar char="§"/>
            </a:pPr>
            <a:r>
              <a:rPr lang="en-US" kern="0" dirty="0">
                <a:solidFill>
                  <a:schemeClr val="tx2"/>
                </a:solidFill>
              </a:rPr>
              <a:t>Monitoring Wells</a:t>
            </a:r>
          </a:p>
          <a:p>
            <a:pPr lvl="2" eaLnBrk="1" hangingPunct="1">
              <a:lnSpc>
                <a:spcPct val="90000"/>
              </a:lnSpc>
              <a:buSzPct val="70000"/>
              <a:buFont typeface="Wingdings" panose="05000000000000000000" pitchFamily="2" charset="2"/>
              <a:buChar char="§"/>
            </a:pPr>
            <a:r>
              <a:rPr lang="en-US" kern="0" dirty="0">
                <a:solidFill>
                  <a:schemeClr val="tx2"/>
                </a:solidFill>
              </a:rPr>
              <a:t>Cathodic Protection Wells</a:t>
            </a:r>
          </a:p>
          <a:p>
            <a:pPr lvl="2" eaLnBrk="1" hangingPunct="1">
              <a:lnSpc>
                <a:spcPct val="90000"/>
              </a:lnSpc>
              <a:buSzPct val="70000"/>
              <a:buFont typeface="Wingdings" panose="05000000000000000000" pitchFamily="2" charset="2"/>
              <a:buChar char="§"/>
            </a:pPr>
            <a:r>
              <a:rPr lang="en-US" kern="0" dirty="0">
                <a:solidFill>
                  <a:schemeClr val="tx2"/>
                </a:solidFill>
              </a:rPr>
              <a:t>Closed Loop Heat Exchange Wells</a:t>
            </a:r>
          </a:p>
          <a:p>
            <a:pPr lvl="2" eaLnBrk="1" hangingPunct="1">
              <a:lnSpc>
                <a:spcPct val="90000"/>
              </a:lnSpc>
              <a:buSzPct val="70000"/>
              <a:buFont typeface="Wingdings" panose="05000000000000000000" pitchFamily="2" charset="2"/>
              <a:buChar char="§"/>
            </a:pPr>
            <a:r>
              <a:rPr lang="en-US" kern="0" dirty="0">
                <a:solidFill>
                  <a:schemeClr val="tx2"/>
                </a:solidFill>
              </a:rPr>
              <a:t>Misc. Wells (Piezometers, inclinometers, anode)</a:t>
            </a:r>
          </a:p>
          <a:p>
            <a:endParaRPr lang="en-US" dirty="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394" name="Picture 2" descr="G:\WELL DRILLING\Driller Photos\Contest\Water at Work\Gardner-West Dese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4501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Wells </a:t>
            </a:r>
            <a:r>
              <a:rPr lang="en-US" dirty="0">
                <a:solidFill>
                  <a:schemeClr val="tx2"/>
                </a:solidFill>
              </a:rPr>
              <a:t>Excluded from t</a:t>
            </a:r>
            <a:r>
              <a:rPr lang="en-US" dirty="0" smtClean="0">
                <a:solidFill>
                  <a:schemeClr val="tx2"/>
                </a:solidFill>
              </a:rPr>
              <a:t>he Rules</a:t>
            </a:r>
            <a:endParaRPr lang="en-US" altLang="en-US" b="1" dirty="0" smtClean="0">
              <a:solidFill>
                <a:schemeClr val="tx2"/>
              </a:solidFill>
            </a:endParaRPr>
          </a:p>
        </p:txBody>
      </p:sp>
      <p:sp>
        <p:nvSpPr>
          <p:cNvPr id="3076" name="Content Placeholder 2"/>
          <p:cNvSpPr>
            <a:spLocks noGrp="1"/>
          </p:cNvSpPr>
          <p:nvPr>
            <p:ph idx="1"/>
          </p:nvPr>
        </p:nvSpPr>
        <p:spPr/>
        <p:txBody>
          <a:bodyPr/>
          <a:lstStyle/>
          <a:p>
            <a:pPr eaLnBrk="1" hangingPunct="1"/>
            <a:r>
              <a:rPr lang="en-US" dirty="0">
                <a:solidFill>
                  <a:schemeClr val="tx2"/>
                </a:solidFill>
              </a:rPr>
              <a:t>Any well less than 30 feet</a:t>
            </a:r>
          </a:p>
          <a:p>
            <a:pPr lvl="1" eaLnBrk="1" hangingPunct="1">
              <a:buFont typeface="Courier New" panose="02070309020205020404" pitchFamily="49" charset="0"/>
              <a:buChar char="o"/>
            </a:pPr>
            <a:r>
              <a:rPr lang="en-US" dirty="0">
                <a:solidFill>
                  <a:schemeClr val="tx2"/>
                </a:solidFill>
              </a:rPr>
              <a:t>IMPORTANT: Production wells less than 30 feet deep still need a Water Right</a:t>
            </a:r>
          </a:p>
          <a:p>
            <a:pPr eaLnBrk="1" hangingPunct="1"/>
            <a:r>
              <a:rPr lang="en-US" dirty="0">
                <a:solidFill>
                  <a:schemeClr val="tx2"/>
                </a:solidFill>
              </a:rPr>
              <a:t>Geothermal Wells (Regulated by R655-1 UAC)</a:t>
            </a:r>
          </a:p>
          <a:p>
            <a:pPr eaLnBrk="1" hangingPunct="1"/>
            <a:r>
              <a:rPr lang="en-US" dirty="0">
                <a:solidFill>
                  <a:schemeClr val="tx2"/>
                </a:solidFill>
              </a:rPr>
              <a:t>Exploratory or geotechnical borings</a:t>
            </a:r>
          </a:p>
          <a:p>
            <a:pPr eaLnBrk="1" hangingPunct="1"/>
            <a:r>
              <a:rPr lang="en-US" dirty="0">
                <a:solidFill>
                  <a:schemeClr val="tx2"/>
                </a:solidFill>
              </a:rPr>
              <a:t>Structure monitoring wells if aquifer not impacted</a:t>
            </a:r>
          </a:p>
          <a:p>
            <a:pPr eaLnBrk="1" hangingPunct="1"/>
            <a:r>
              <a:rPr lang="en-US" dirty="0">
                <a:solidFill>
                  <a:schemeClr val="tx2"/>
                </a:solidFill>
              </a:rPr>
              <a:t>Dewatering wells if aquifer not impacted</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a:t>
            </a:r>
            <a:br>
              <a:rPr lang="en-US" dirty="0" smtClean="0">
                <a:solidFill>
                  <a:schemeClr val="tx2"/>
                </a:solidFill>
              </a:rPr>
            </a:br>
            <a:r>
              <a:rPr lang="en-US" sz="2800" i="1" dirty="0" smtClean="0">
                <a:solidFill>
                  <a:schemeClr val="tx2"/>
                </a:solidFill>
              </a:rPr>
              <a:t>Regulatory Definition</a:t>
            </a:r>
            <a:endParaRPr lang="en-US" altLang="en-US" b="1" i="1" dirty="0" smtClean="0">
              <a:solidFill>
                <a:schemeClr val="tx2"/>
              </a:solidFill>
            </a:endParaRPr>
          </a:p>
        </p:txBody>
      </p:sp>
      <p:sp>
        <p:nvSpPr>
          <p:cNvPr id="3076" name="Content Placeholder 2"/>
          <p:cNvSpPr>
            <a:spLocks noGrp="1"/>
          </p:cNvSpPr>
          <p:nvPr>
            <p:ph sz="half" idx="1"/>
          </p:nvPr>
        </p:nvSpPr>
        <p:spPr>
          <a:xfrm>
            <a:off x="457200" y="1676400"/>
            <a:ext cx="4038600" cy="4449763"/>
          </a:xfrm>
        </p:spPr>
        <p:txBody>
          <a:bodyPr/>
          <a:lstStyle/>
          <a:p>
            <a:pPr lvl="0" eaLnBrk="1" hangingPunct="1">
              <a:buSzPct val="85000"/>
              <a:buFont typeface="Wingdings" panose="05000000000000000000" pitchFamily="2" charset="2"/>
              <a:buChar char="§"/>
            </a:pPr>
            <a:r>
              <a:rPr lang="en-US" kern="0" dirty="0">
                <a:solidFill>
                  <a:schemeClr val="tx2"/>
                </a:solidFill>
                <a:latin typeface="Times New Roman"/>
                <a:cs typeface="Times New Roman" pitchFamily="18" charset="0"/>
              </a:rPr>
              <a:t>Well drilling means the act of drilling, constructing, repairing, renovating, deepening, cleaning, developing, or abandoning a well </a:t>
            </a:r>
          </a:p>
          <a:p>
            <a:pPr lvl="0" eaLnBrk="1" hangingPunct="1">
              <a:buSzPct val="85000"/>
              <a:buFont typeface="Wingdings" panose="05000000000000000000" pitchFamily="2" charset="2"/>
              <a:buChar char="§"/>
            </a:pPr>
            <a:r>
              <a:rPr lang="en-US" kern="0" dirty="0">
                <a:solidFill>
                  <a:schemeClr val="tx2"/>
                </a:solidFill>
                <a:latin typeface="Times New Roman"/>
                <a:cs typeface="Times New Roman" pitchFamily="18" charset="0"/>
              </a:rPr>
              <a:t>Pump installation and repair is now regulated by the Rules</a:t>
            </a:r>
          </a:p>
          <a:p>
            <a:pPr eaLnBrk="1" hangingPunct="1"/>
            <a:endParaRPr lang="en-US" altLang="en-US" dirty="0" smtClean="0"/>
          </a:p>
        </p:txBody>
      </p:sp>
      <p:pic>
        <p:nvPicPr>
          <p:cNvPr id="10243" name="Picture 3" descr="G:\_WRT Photo Contests (all years)\2009 WRT Photo Contest\Employees At Work\Curlew    MHand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40" r="24475"/>
          <a:stretch/>
        </p:blipFill>
        <p:spPr bwMode="auto">
          <a:xfrm>
            <a:off x="4849744" y="1676400"/>
            <a:ext cx="3893589" cy="473398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Utah Well Drilling Data</a:t>
            </a:r>
            <a:endParaRPr lang="en-US" altLang="en-US" b="1" dirty="0" smtClean="0">
              <a:solidFill>
                <a:schemeClr val="tx2"/>
              </a:solidFill>
            </a:endParaRPr>
          </a:p>
        </p:txBody>
      </p:sp>
      <p:sp>
        <p:nvSpPr>
          <p:cNvPr id="3076" name="Content Placeholder 2"/>
          <p:cNvSpPr>
            <a:spLocks noGrp="1"/>
          </p:cNvSpPr>
          <p:nvPr>
            <p:ph idx="1"/>
          </p:nvPr>
        </p:nvSpPr>
        <p:spPr>
          <a:xfrm>
            <a:off x="457200" y="1371600"/>
            <a:ext cx="8229600" cy="4525963"/>
          </a:xfrm>
        </p:spPr>
        <p:txBody>
          <a:bodyPr/>
          <a:lstStyle/>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154 </a:t>
            </a:r>
            <a:r>
              <a:rPr lang="en-US" sz="2600" dirty="0">
                <a:solidFill>
                  <a:schemeClr val="tx2"/>
                </a:solidFill>
                <a:latin typeface="+mj-lt"/>
              </a:rPr>
              <a:t>licensed well drillers, </a:t>
            </a:r>
            <a:r>
              <a:rPr lang="en-US" sz="2600" dirty="0" smtClean="0">
                <a:solidFill>
                  <a:schemeClr val="tx2"/>
                </a:solidFill>
                <a:latin typeface="+mj-lt"/>
              </a:rPr>
              <a:t>134 </a:t>
            </a:r>
            <a:r>
              <a:rPr lang="en-US" sz="2600" dirty="0">
                <a:solidFill>
                  <a:schemeClr val="tx2"/>
                </a:solidFill>
                <a:latin typeface="+mj-lt"/>
              </a:rPr>
              <a:t>Licensed Pump Installers, and </a:t>
            </a:r>
            <a:r>
              <a:rPr lang="en-US" sz="2600" dirty="0" smtClean="0">
                <a:solidFill>
                  <a:schemeClr val="tx2"/>
                </a:solidFill>
                <a:latin typeface="+mj-lt"/>
              </a:rPr>
              <a:t>239 Registered </a:t>
            </a:r>
            <a:r>
              <a:rPr lang="en-US" sz="2600" dirty="0">
                <a:solidFill>
                  <a:schemeClr val="tx2"/>
                </a:solidFill>
                <a:latin typeface="+mj-lt"/>
              </a:rPr>
              <a:t>Operators</a:t>
            </a:r>
          </a:p>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882 Non-Production </a:t>
            </a:r>
            <a:r>
              <a:rPr lang="en-US" sz="2600" dirty="0">
                <a:solidFill>
                  <a:schemeClr val="tx2"/>
                </a:solidFill>
                <a:latin typeface="+mj-lt"/>
              </a:rPr>
              <a:t>Wells </a:t>
            </a:r>
            <a:r>
              <a:rPr lang="en-US" sz="2600" dirty="0" smtClean="0">
                <a:solidFill>
                  <a:schemeClr val="tx2"/>
                </a:solidFill>
                <a:latin typeface="+mj-lt"/>
              </a:rPr>
              <a:t>last year (604 heat pump)</a:t>
            </a:r>
            <a:endParaRPr lang="en-US" sz="2600" dirty="0">
              <a:solidFill>
                <a:schemeClr val="tx2"/>
              </a:solidFill>
              <a:latin typeface="+mj-lt"/>
            </a:endParaRPr>
          </a:p>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400 Production </a:t>
            </a:r>
            <a:r>
              <a:rPr lang="en-US" sz="2600" dirty="0">
                <a:solidFill>
                  <a:schemeClr val="tx2"/>
                </a:solidFill>
                <a:latin typeface="+mj-lt"/>
              </a:rPr>
              <a:t>Wells </a:t>
            </a:r>
            <a:r>
              <a:rPr lang="en-US" sz="2600" dirty="0" smtClean="0">
                <a:solidFill>
                  <a:schemeClr val="tx2"/>
                </a:solidFill>
                <a:latin typeface="+mj-lt"/>
              </a:rPr>
              <a:t>last year </a:t>
            </a:r>
            <a:r>
              <a:rPr lang="en-US" sz="2600" dirty="0">
                <a:solidFill>
                  <a:schemeClr val="tx2"/>
                </a:solidFill>
                <a:latin typeface="+mj-lt"/>
              </a:rPr>
              <a:t>(</a:t>
            </a:r>
            <a:r>
              <a:rPr lang="en-US" sz="2600" dirty="0" smtClean="0">
                <a:solidFill>
                  <a:schemeClr val="tx2"/>
                </a:solidFill>
                <a:latin typeface="+mj-lt"/>
              </a:rPr>
              <a:t>49% </a:t>
            </a:r>
            <a:r>
              <a:rPr lang="en-US" sz="2600" dirty="0">
                <a:solidFill>
                  <a:schemeClr val="tx2"/>
                </a:solidFill>
                <a:latin typeface="+mj-lt"/>
              </a:rPr>
              <a:t>Air</a:t>
            </a:r>
            <a:r>
              <a:rPr lang="en-US" sz="2600" dirty="0" smtClean="0">
                <a:solidFill>
                  <a:schemeClr val="tx2"/>
                </a:solidFill>
                <a:latin typeface="+mj-lt"/>
              </a:rPr>
              <a:t>,</a:t>
            </a:r>
            <a:r>
              <a:rPr lang="en-US" sz="2600" dirty="0">
                <a:solidFill>
                  <a:schemeClr val="tx2"/>
                </a:solidFill>
                <a:latin typeface="+mj-lt"/>
              </a:rPr>
              <a:t/>
            </a:r>
            <a:br>
              <a:rPr lang="en-US" sz="2600" dirty="0">
                <a:solidFill>
                  <a:schemeClr val="tx2"/>
                </a:solidFill>
                <a:latin typeface="+mj-lt"/>
              </a:rPr>
            </a:br>
            <a:r>
              <a:rPr lang="en-US" sz="2600" dirty="0" smtClean="0">
                <a:solidFill>
                  <a:schemeClr val="tx2"/>
                </a:solidFill>
                <a:latin typeface="+mj-lt"/>
              </a:rPr>
              <a:t>21% </a:t>
            </a:r>
            <a:r>
              <a:rPr lang="en-US" sz="2600" dirty="0">
                <a:solidFill>
                  <a:schemeClr val="tx2"/>
                </a:solidFill>
                <a:latin typeface="+mj-lt"/>
              </a:rPr>
              <a:t>Cable Tool, </a:t>
            </a:r>
            <a:r>
              <a:rPr lang="en-US" sz="2600" dirty="0" smtClean="0">
                <a:solidFill>
                  <a:schemeClr val="tx2"/>
                </a:solidFill>
                <a:latin typeface="+mj-lt"/>
              </a:rPr>
              <a:t>19% </a:t>
            </a:r>
            <a:r>
              <a:rPr lang="en-US" sz="2600" dirty="0">
                <a:solidFill>
                  <a:schemeClr val="tx2"/>
                </a:solidFill>
                <a:latin typeface="+mj-lt"/>
              </a:rPr>
              <a:t>Mud)</a:t>
            </a:r>
          </a:p>
          <a:p>
            <a:pPr lvl="1" eaLnBrk="1" hangingPunct="1">
              <a:lnSpc>
                <a:spcPct val="90000"/>
              </a:lnSpc>
              <a:buClr>
                <a:srgbClr val="333333"/>
              </a:buClr>
              <a:buSzPct val="70000"/>
              <a:buFont typeface="Courier New" panose="02070309020205020404" pitchFamily="49" charset="0"/>
              <a:buChar char="o"/>
            </a:pPr>
            <a:r>
              <a:rPr lang="en-US" sz="2400" dirty="0" smtClean="0">
                <a:solidFill>
                  <a:schemeClr val="tx2"/>
                </a:solidFill>
                <a:latin typeface="+mj-lt"/>
              </a:rPr>
              <a:t>83% </a:t>
            </a:r>
            <a:r>
              <a:rPr lang="en-US" sz="2400" dirty="0">
                <a:solidFill>
                  <a:schemeClr val="tx2"/>
                </a:solidFill>
                <a:latin typeface="+mj-lt"/>
              </a:rPr>
              <a:t>DOM/IRR/STK Wells</a:t>
            </a:r>
          </a:p>
          <a:p>
            <a:pPr lvl="1" eaLnBrk="1" hangingPunct="1">
              <a:lnSpc>
                <a:spcPct val="90000"/>
              </a:lnSpc>
              <a:buClr>
                <a:srgbClr val="333333"/>
              </a:buClr>
              <a:buSzPct val="70000"/>
              <a:buFont typeface="Courier New" panose="02070309020205020404" pitchFamily="49" charset="0"/>
              <a:buChar char="o"/>
            </a:pPr>
            <a:r>
              <a:rPr lang="en-US" sz="2400" dirty="0" smtClean="0">
                <a:solidFill>
                  <a:schemeClr val="tx2"/>
                </a:solidFill>
                <a:latin typeface="+mj-lt"/>
              </a:rPr>
              <a:t>7% </a:t>
            </a:r>
            <a:r>
              <a:rPr lang="en-US" sz="2400" dirty="0">
                <a:solidFill>
                  <a:schemeClr val="tx2"/>
                </a:solidFill>
                <a:latin typeface="+mj-lt"/>
              </a:rPr>
              <a:t>Irrigation Wells</a:t>
            </a:r>
          </a:p>
          <a:p>
            <a:pPr lvl="1" eaLnBrk="1" hangingPunct="1">
              <a:lnSpc>
                <a:spcPct val="90000"/>
              </a:lnSpc>
              <a:buClr>
                <a:srgbClr val="333333"/>
              </a:buClr>
              <a:buSzPct val="70000"/>
              <a:buFont typeface="Courier New" panose="02070309020205020404" pitchFamily="49" charset="0"/>
              <a:buChar char="o"/>
            </a:pPr>
            <a:r>
              <a:rPr lang="en-US" sz="2400" dirty="0" smtClean="0">
                <a:solidFill>
                  <a:schemeClr val="tx2"/>
                </a:solidFill>
                <a:latin typeface="+mj-lt"/>
              </a:rPr>
              <a:t>5% </a:t>
            </a:r>
            <a:r>
              <a:rPr lang="en-US" sz="2400" dirty="0">
                <a:solidFill>
                  <a:schemeClr val="tx2"/>
                </a:solidFill>
                <a:latin typeface="+mj-lt"/>
              </a:rPr>
              <a:t>Stockwater Wells</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3% Public Supply Wells</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2% Commercial/Industrial Wells</a:t>
            </a:r>
          </a:p>
          <a:p>
            <a:pPr lvl="0" eaLnBrk="1" hangingPunct="1">
              <a:lnSpc>
                <a:spcPct val="90000"/>
              </a:lnSpc>
              <a:buSzPct val="85000"/>
              <a:buFont typeface="Arial" panose="020B0604020202020204" pitchFamily="34" charset="0"/>
              <a:buChar char="•"/>
            </a:pPr>
            <a:r>
              <a:rPr lang="en-US" sz="2600" dirty="0" smtClean="0">
                <a:solidFill>
                  <a:schemeClr val="tx2"/>
                </a:solidFill>
                <a:latin typeface="+mj-lt"/>
              </a:rPr>
              <a:t>65% </a:t>
            </a:r>
            <a:r>
              <a:rPr lang="en-US" sz="2600" dirty="0">
                <a:solidFill>
                  <a:schemeClr val="tx2"/>
                </a:solidFill>
                <a:latin typeface="+mj-lt"/>
              </a:rPr>
              <a:t>of water wells were 4-6 </a:t>
            </a:r>
            <a:r>
              <a:rPr lang="en-US" sz="2600" dirty="0" smtClean="0">
                <a:solidFill>
                  <a:schemeClr val="tx2"/>
                </a:solidFill>
                <a:latin typeface="+mj-lt"/>
              </a:rPr>
              <a:t>inch dia.</a:t>
            </a:r>
            <a:endParaRPr lang="en-US" altLang="en-US" dirty="0" smtClean="0"/>
          </a:p>
        </p:txBody>
      </p:sp>
      <p:pic>
        <p:nvPicPr>
          <p:cNvPr id="5" name="Picture 1030" descr="1194993281483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76" r="10486"/>
          <a:stretch/>
        </p:blipFill>
        <p:spPr bwMode="auto">
          <a:xfrm>
            <a:off x="6324600" y="2667000"/>
            <a:ext cx="2428568" cy="315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2066" name="Picture 2" descr="G:\WELL DRILLING\Driller Photos\Contest\Water at Work\Old Cable T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215" y="6441"/>
            <a:ext cx="5115569" cy="6892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3930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Administrative Rules</a:t>
            </a:r>
            <a:endParaRPr lang="en-US" altLang="en-US" b="1" dirty="0" smtClean="0">
              <a:solidFill>
                <a:schemeClr val="tx2"/>
              </a:solidFill>
            </a:endParaRPr>
          </a:p>
        </p:txBody>
      </p:sp>
      <p:sp>
        <p:nvSpPr>
          <p:cNvPr id="3076" name="Content Placeholder 2"/>
          <p:cNvSpPr>
            <a:spLocks noGrp="1"/>
          </p:cNvSpPr>
          <p:nvPr>
            <p:ph sz="half" idx="1"/>
          </p:nvPr>
        </p:nvSpPr>
        <p:spPr>
          <a:xfrm>
            <a:off x="228600" y="1600200"/>
            <a:ext cx="4267200" cy="4525963"/>
          </a:xfrm>
        </p:spPr>
        <p:txBody>
          <a:bodyPr/>
          <a:lstStyle/>
          <a:p>
            <a:pPr lvl="0" eaLnBrk="1" hangingPunct="1">
              <a:buSzPct val="85000"/>
              <a:buFont typeface="Arial" panose="020B0604020202020204" pitchFamily="34" charset="0"/>
              <a:buChar char="•"/>
            </a:pPr>
            <a:r>
              <a:rPr lang="en-US" sz="2000" kern="0" dirty="0">
                <a:solidFill>
                  <a:schemeClr val="tx2"/>
                </a:solidFill>
                <a:latin typeface="+mj-lt"/>
              </a:rPr>
              <a:t>License required for drillers and pump installers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Experience, testing, bonding, continuing education, renewal</a:t>
            </a:r>
          </a:p>
          <a:p>
            <a:pPr lvl="0" eaLnBrk="1" hangingPunct="1">
              <a:buSzPct val="85000"/>
              <a:buFont typeface="Arial" panose="020B0604020202020204" pitchFamily="34" charset="0"/>
              <a:buChar char="•"/>
            </a:pPr>
            <a:r>
              <a:rPr lang="en-US" sz="2000" kern="0" dirty="0">
                <a:solidFill>
                  <a:schemeClr val="tx2"/>
                </a:solidFill>
                <a:latin typeface="+mj-lt"/>
              </a:rPr>
              <a:t>Registration required for rig operators</a:t>
            </a:r>
          </a:p>
          <a:p>
            <a:pPr lvl="0" eaLnBrk="1" hangingPunct="1">
              <a:buSzPct val="85000"/>
              <a:buFont typeface="Arial" panose="020B0604020202020204" pitchFamily="34" charset="0"/>
              <a:buChar char="•"/>
            </a:pPr>
            <a:r>
              <a:rPr lang="en-US" sz="2000" kern="0" dirty="0">
                <a:solidFill>
                  <a:schemeClr val="tx2"/>
                </a:solidFill>
                <a:latin typeface="+mj-lt"/>
              </a:rPr>
              <a:t>Violations, Infractions, and Enforcement</a:t>
            </a:r>
          </a:p>
          <a:p>
            <a:pPr lvl="0" eaLnBrk="1" hangingPunct="1">
              <a:buSzPct val="85000"/>
              <a:buFont typeface="Arial" panose="020B0604020202020204" pitchFamily="34" charset="0"/>
              <a:buChar char="•"/>
            </a:pPr>
            <a:r>
              <a:rPr lang="en-US" sz="2000" kern="0" dirty="0">
                <a:solidFill>
                  <a:schemeClr val="tx2"/>
                </a:solidFill>
                <a:latin typeface="+mj-lt"/>
              </a:rPr>
              <a:t>Removing Drill Rig from Site</a:t>
            </a:r>
          </a:p>
          <a:p>
            <a:pPr lvl="0" eaLnBrk="1" hangingPunct="1">
              <a:buSzPct val="85000"/>
              <a:buFont typeface="Arial" panose="020B0604020202020204" pitchFamily="34" charset="0"/>
              <a:buChar char="•"/>
            </a:pPr>
            <a:r>
              <a:rPr lang="en-US" sz="2000" kern="0" dirty="0">
                <a:solidFill>
                  <a:schemeClr val="tx2"/>
                </a:solidFill>
                <a:latin typeface="+mj-lt"/>
              </a:rPr>
              <a:t>Requirements During Construction</a:t>
            </a:r>
          </a:p>
          <a:p>
            <a:pPr marL="628650" lvl="1" indent="-171450" eaLnBrk="1" hangingPunct="1">
              <a:buClr>
                <a:srgbClr val="333333"/>
              </a:buClr>
              <a:buSzPct val="70000"/>
              <a:buFont typeface="Courier New" panose="02070309020205020404" pitchFamily="49" charset="0"/>
              <a:buChar char="o"/>
            </a:pPr>
            <a:r>
              <a:rPr lang="en-US" sz="1800" kern="0" dirty="0" smtClean="0">
                <a:solidFill>
                  <a:schemeClr val="tx2"/>
                </a:solidFill>
                <a:latin typeface="+mj-lt"/>
              </a:rPr>
              <a:t>Drill at approved location</a:t>
            </a:r>
          </a:p>
          <a:p>
            <a:pPr marL="628650" lvl="1" indent="-171450" eaLnBrk="1" hangingPunct="1">
              <a:buClr>
                <a:srgbClr val="333333"/>
              </a:buClr>
              <a:buSzPct val="70000"/>
              <a:buFont typeface="Courier New" panose="02070309020205020404" pitchFamily="49" charset="0"/>
              <a:buChar char="o"/>
            </a:pPr>
            <a:r>
              <a:rPr lang="en-US" sz="1800" kern="0" dirty="0" smtClean="0">
                <a:solidFill>
                  <a:schemeClr val="tx2"/>
                </a:solidFill>
                <a:latin typeface="+mj-lt"/>
              </a:rPr>
              <a:t>License </a:t>
            </a:r>
            <a:r>
              <a:rPr lang="en-US" sz="1800" kern="0" dirty="0">
                <a:solidFill>
                  <a:schemeClr val="tx2"/>
                </a:solidFill>
                <a:latin typeface="+mj-lt"/>
              </a:rPr>
              <a:t>No. or Company name on rig</a:t>
            </a:r>
          </a:p>
          <a:p>
            <a:pPr marL="628650" lvl="1" indent="-171450" eaLnBrk="1" hangingPunct="1">
              <a:buClr>
                <a:srgbClr val="333333"/>
              </a:buClr>
              <a:buSzPct val="70000"/>
              <a:buFont typeface="Courier New" panose="02070309020205020404" pitchFamily="49" charset="0"/>
              <a:buChar char="o"/>
            </a:pPr>
            <a:r>
              <a:rPr lang="en-US" sz="1800" kern="0" dirty="0">
                <a:solidFill>
                  <a:schemeClr val="tx2"/>
                </a:solidFill>
                <a:latin typeface="+mj-lt"/>
              </a:rPr>
              <a:t>Licensed driller or registered operator on </a:t>
            </a:r>
            <a:r>
              <a:rPr lang="en-US" sz="1800" kern="0" dirty="0" smtClean="0">
                <a:solidFill>
                  <a:schemeClr val="tx2"/>
                </a:solidFill>
                <a:latin typeface="+mj-lt"/>
              </a:rPr>
              <a:t>site</a:t>
            </a:r>
            <a:endParaRPr lang="en-US" sz="1800" kern="0" dirty="0">
              <a:solidFill>
                <a:schemeClr val="tx2"/>
              </a:solidFill>
              <a:latin typeface="+mj-lt"/>
            </a:endParaRPr>
          </a:p>
        </p:txBody>
      </p:sp>
      <p:sp>
        <p:nvSpPr>
          <p:cNvPr id="2" name="Content Placeholder 1"/>
          <p:cNvSpPr>
            <a:spLocks noGrp="1"/>
          </p:cNvSpPr>
          <p:nvPr>
            <p:ph sz="half" idx="2"/>
          </p:nvPr>
        </p:nvSpPr>
        <p:spPr>
          <a:xfrm>
            <a:off x="4648200" y="1600200"/>
            <a:ext cx="4267200" cy="4525963"/>
          </a:xfrm>
        </p:spPr>
        <p:txBody>
          <a:bodyPr/>
          <a:lstStyle/>
          <a:p>
            <a:pPr lvl="0" eaLnBrk="1" hangingPunct="1">
              <a:buSzPct val="85000"/>
              <a:buFont typeface="Arial" panose="020B0604020202020204" pitchFamily="34" charset="0"/>
              <a:buChar char="•"/>
            </a:pPr>
            <a:r>
              <a:rPr lang="en-US" sz="2000" kern="0" dirty="0" smtClean="0">
                <a:solidFill>
                  <a:schemeClr val="tx2"/>
                </a:solidFill>
                <a:latin typeface="+mj-lt"/>
              </a:rPr>
              <a:t>Reporting </a:t>
            </a:r>
            <a:r>
              <a:rPr lang="en-US" sz="2000" kern="0" dirty="0">
                <a:solidFill>
                  <a:schemeClr val="tx2"/>
                </a:solidFill>
                <a:latin typeface="+mj-lt"/>
              </a:rPr>
              <a:t>Requirements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Start Card Submitted for starting regulated work</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Well log - 30 days after completion of well</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Specific log for each well</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Pump Logs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Abandonment reports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APPLICANT CARD</a:t>
            </a:r>
          </a:p>
          <a:p>
            <a:endParaRPr lang="en-US" dirty="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6163" name="Picture 3" descr="G:\WELL DRILLING\Driller Photos\Contest\Water at Work\DSC067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80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a:solidFill>
                  <a:schemeClr val="tx2"/>
                </a:solidFill>
                <a:effectLst>
                  <a:outerShdw blurRad="38100" dist="38100" dir="2700000" algn="tl">
                    <a:srgbClr val="FFFFFF"/>
                  </a:outerShdw>
                </a:effectLst>
              </a:rPr>
              <a:t>Pump Installation Rules</a:t>
            </a:r>
            <a:endParaRPr lang="en-US" altLang="en-US" b="1" dirty="0" smtClean="0">
              <a:solidFill>
                <a:schemeClr val="tx2"/>
              </a:solidFill>
            </a:endParaRPr>
          </a:p>
        </p:txBody>
      </p:sp>
      <p:sp>
        <p:nvSpPr>
          <p:cNvPr id="2" name="Content Placeholder 1"/>
          <p:cNvSpPr>
            <a:spLocks noGrp="1"/>
          </p:cNvSpPr>
          <p:nvPr>
            <p:ph sz="half" idx="2"/>
          </p:nvPr>
        </p:nvSpPr>
        <p:spPr>
          <a:xfrm>
            <a:off x="4579374" y="1600200"/>
            <a:ext cx="4038600" cy="4525963"/>
          </a:xfrm>
        </p:spPr>
        <p:txBody>
          <a:bodyPr/>
          <a:lstStyle/>
          <a:p>
            <a:pPr lvl="0" eaLnBrk="1" hangingPunct="1">
              <a:lnSpc>
                <a:spcPct val="90000"/>
              </a:lnSpc>
              <a:buSzPct val="85000"/>
              <a:buFont typeface="Arial" panose="020B0604020202020204" pitchFamily="34" charset="0"/>
              <a:buChar char="•"/>
            </a:pPr>
            <a:r>
              <a:rPr lang="en-US" sz="2400" kern="0" dirty="0">
                <a:solidFill>
                  <a:schemeClr val="tx2"/>
                </a:solidFill>
                <a:latin typeface="Times New Roman"/>
                <a:cs typeface="Times New Roman" pitchFamily="18" charset="0"/>
              </a:rPr>
              <a:t>License required of those doing work professionally for </a:t>
            </a:r>
            <a:r>
              <a:rPr lang="en-US" sz="2400" kern="0" dirty="0" smtClean="0">
                <a:solidFill>
                  <a:schemeClr val="tx2"/>
                </a:solidFill>
                <a:latin typeface="Times New Roman"/>
                <a:cs typeface="Times New Roman" pitchFamily="18" charset="0"/>
              </a:rPr>
              <a:t>compensation</a:t>
            </a:r>
          </a:p>
          <a:p>
            <a:pPr lvl="0" eaLnBrk="1" hangingPunct="1">
              <a:lnSpc>
                <a:spcPct val="90000"/>
              </a:lnSpc>
              <a:buSzPct val="85000"/>
              <a:buFont typeface="Arial" panose="020B0604020202020204" pitchFamily="34" charset="0"/>
              <a:buChar char="•"/>
            </a:pPr>
            <a:endParaRPr lang="en-US" sz="1050" kern="0" dirty="0">
              <a:solidFill>
                <a:schemeClr val="tx2"/>
              </a:solidFill>
              <a:latin typeface="Times New Roman"/>
              <a:cs typeface="Times New Roman" pitchFamily="18" charset="0"/>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Doing own work on own property on own well does not require a </a:t>
            </a:r>
            <a:r>
              <a:rPr lang="en-US" sz="2400" kern="0" dirty="0" smtClean="0">
                <a:solidFill>
                  <a:schemeClr val="tx2"/>
                </a:solidFill>
                <a:effectLst>
                  <a:outerShdw blurRad="38100" dist="38100" dir="2700000" algn="tl">
                    <a:srgbClr val="FFFFFF"/>
                  </a:outerShdw>
                </a:effectLst>
                <a:latin typeface="Times New Roman"/>
              </a:rPr>
              <a:t>license</a:t>
            </a:r>
          </a:p>
          <a:p>
            <a:pPr lvl="0" eaLnBrk="1" hangingPunct="1">
              <a:lnSpc>
                <a:spcPct val="90000"/>
              </a:lnSpc>
              <a:buSzPct val="85000"/>
              <a:buFont typeface="Arial" panose="020B0604020202020204" pitchFamily="34" charset="0"/>
              <a:buChar char="•"/>
            </a:pPr>
            <a:endParaRPr lang="en-US" sz="1050" kern="0" dirty="0">
              <a:solidFill>
                <a:schemeClr val="tx2"/>
              </a:solidFill>
              <a:effectLst>
                <a:outerShdw blurRad="38100" dist="38100" dir="2700000" algn="tl">
                  <a:srgbClr val="FFFFFF"/>
                </a:outerShdw>
              </a:effectLst>
              <a:latin typeface="Times New Roman"/>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No permits or start cards </a:t>
            </a:r>
            <a:br>
              <a:rPr lang="en-US" sz="2400" kern="0" dirty="0">
                <a:solidFill>
                  <a:schemeClr val="tx2"/>
                </a:solidFill>
                <a:effectLst>
                  <a:outerShdw blurRad="38100" dist="38100" dir="2700000" algn="tl">
                    <a:srgbClr val="FFFFFF"/>
                  </a:outerShdw>
                </a:effectLst>
                <a:latin typeface="Times New Roman"/>
              </a:rPr>
            </a:br>
            <a:r>
              <a:rPr lang="en-US" sz="2400" kern="0" dirty="0" smtClean="0">
                <a:solidFill>
                  <a:schemeClr val="tx2"/>
                </a:solidFill>
                <a:effectLst>
                  <a:outerShdw blurRad="38100" dist="38100" dir="2700000" algn="tl">
                    <a:srgbClr val="FFFFFF"/>
                  </a:outerShdw>
                </a:effectLst>
                <a:latin typeface="Times New Roman"/>
              </a:rPr>
              <a:t>required</a:t>
            </a:r>
          </a:p>
          <a:p>
            <a:pPr lvl="0" eaLnBrk="1" hangingPunct="1">
              <a:lnSpc>
                <a:spcPct val="90000"/>
              </a:lnSpc>
              <a:buSzPct val="85000"/>
              <a:buFont typeface="Arial" panose="020B0604020202020204" pitchFamily="34" charset="0"/>
              <a:buChar char="•"/>
            </a:pPr>
            <a:endParaRPr lang="en-US" sz="1050" kern="0" dirty="0">
              <a:solidFill>
                <a:schemeClr val="tx2"/>
              </a:solidFill>
              <a:effectLst>
                <a:outerShdw blurRad="38100" dist="38100" dir="2700000" algn="tl">
                  <a:srgbClr val="FFFFFF"/>
                </a:outerShdw>
              </a:effectLst>
              <a:latin typeface="Times New Roman"/>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Required reporting to </a:t>
            </a:r>
            <a:br>
              <a:rPr lang="en-US" sz="2400" kern="0" dirty="0">
                <a:solidFill>
                  <a:schemeClr val="tx2"/>
                </a:solidFill>
                <a:effectLst>
                  <a:outerShdw blurRad="38100" dist="38100" dir="2700000" algn="tl">
                    <a:srgbClr val="FFFFFF"/>
                  </a:outerShdw>
                </a:effectLst>
                <a:latin typeface="Times New Roman"/>
              </a:rPr>
            </a:br>
            <a:r>
              <a:rPr lang="en-US" sz="2400" kern="0" dirty="0">
                <a:solidFill>
                  <a:schemeClr val="tx2"/>
                </a:solidFill>
                <a:effectLst>
                  <a:outerShdw blurRad="38100" dist="38100" dir="2700000" algn="tl">
                    <a:srgbClr val="FFFFFF"/>
                  </a:outerShdw>
                </a:effectLst>
                <a:latin typeface="Times New Roman"/>
              </a:rPr>
              <a:t>include a Pump Log </a:t>
            </a:r>
            <a:endParaRPr lang="en-US" altLang="en-US" sz="2400" dirty="0">
              <a:solidFill>
                <a:schemeClr val="tx2"/>
              </a:solidFill>
            </a:endParaRPr>
          </a:p>
          <a:p>
            <a:endParaRPr lang="en-US" sz="2400" dirty="0"/>
          </a:p>
        </p:txBody>
      </p:sp>
      <p:pic>
        <p:nvPicPr>
          <p:cNvPr id="7" name="Picture 2" descr="G:\2011 WRT Photo Contest\Photos_2011\Employees_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2126" r="11184" b="23254"/>
          <a:stretch/>
        </p:blipFill>
        <p:spPr bwMode="auto">
          <a:xfrm>
            <a:off x="280217" y="1981199"/>
            <a:ext cx="4291781" cy="32205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276" name="Photo Editor Photo" r:id="rId3" imgW="6095238" imgH="4571429" progId="MSPhotoEd.3">
                  <p:embed/>
                </p:oleObj>
              </mc:Choice>
              <mc:Fallback>
                <p:oleObj name="Photo Editor Photo" r:id="rId3" imgW="6095238"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44564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sz="4000" dirty="0">
                <a:solidFill>
                  <a:schemeClr val="tx2"/>
                </a:solidFill>
              </a:rPr>
              <a:t>Additional Permitting for </a:t>
            </a:r>
            <a:r>
              <a:rPr lang="en-US" sz="4000" dirty="0" smtClean="0">
                <a:solidFill>
                  <a:schemeClr val="tx2"/>
                </a:solidFill>
              </a:rPr>
              <a:t/>
            </a:r>
            <a:br>
              <a:rPr lang="en-US" sz="4000" dirty="0" smtClean="0">
                <a:solidFill>
                  <a:schemeClr val="tx2"/>
                </a:solidFill>
              </a:rPr>
            </a:br>
            <a:r>
              <a:rPr lang="en-US" sz="4000" dirty="0" smtClean="0">
                <a:solidFill>
                  <a:schemeClr val="tx2"/>
                </a:solidFill>
              </a:rPr>
              <a:t>Public </a:t>
            </a:r>
            <a:r>
              <a:rPr lang="en-US" sz="4000" dirty="0">
                <a:solidFill>
                  <a:schemeClr val="tx2"/>
                </a:solidFill>
              </a:rPr>
              <a:t>Supply Wells</a:t>
            </a:r>
            <a:endParaRPr lang="en-US" altLang="en-US" sz="4000" b="1" dirty="0" smtClean="0">
              <a:solidFill>
                <a:schemeClr val="tx2"/>
              </a:solidFill>
            </a:endParaRPr>
          </a:p>
        </p:txBody>
      </p:sp>
      <p:sp>
        <p:nvSpPr>
          <p:cNvPr id="3076" name="Content Placeholder 2"/>
          <p:cNvSpPr>
            <a:spLocks noGrp="1"/>
          </p:cNvSpPr>
          <p:nvPr>
            <p:ph idx="1"/>
          </p:nvPr>
        </p:nvSpPr>
        <p:spPr>
          <a:xfrm>
            <a:off x="457200" y="1600200"/>
            <a:ext cx="8382000" cy="4525963"/>
          </a:xfrm>
        </p:spPr>
        <p:txBody>
          <a:bodyPr/>
          <a:lstStyle/>
          <a:p>
            <a:pPr lvl="0" eaLnBrk="1" hangingPunct="1">
              <a:buSzPct val="85000"/>
              <a:buFont typeface="Arial" panose="020B0604020202020204" pitchFamily="34" charset="0"/>
              <a:buChar char="•"/>
            </a:pPr>
            <a:r>
              <a:rPr lang="en-US" sz="2400" kern="0" dirty="0">
                <a:solidFill>
                  <a:schemeClr val="tx2"/>
                </a:solidFill>
                <a:latin typeface="+mj-lt"/>
              </a:rPr>
              <a:t>Regulated through the Division of Drinking Water (R309-515)</a:t>
            </a:r>
          </a:p>
          <a:p>
            <a:pPr lvl="0" eaLnBrk="1" hangingPunct="1">
              <a:buSzPct val="85000"/>
              <a:buFont typeface="Arial" panose="020B0604020202020204" pitchFamily="34" charset="0"/>
              <a:buChar char="•"/>
            </a:pPr>
            <a:r>
              <a:rPr lang="en-US" sz="2400" kern="0" dirty="0">
                <a:solidFill>
                  <a:schemeClr val="tx2"/>
                </a:solidFill>
                <a:latin typeface="+mj-lt"/>
              </a:rPr>
              <a:t>Project Notification</a:t>
            </a:r>
          </a:p>
          <a:p>
            <a:pPr lvl="0" eaLnBrk="1" hangingPunct="1">
              <a:buSzPct val="85000"/>
              <a:buFont typeface="Arial" panose="020B0604020202020204" pitchFamily="34" charset="0"/>
              <a:buChar char="•"/>
            </a:pPr>
            <a:r>
              <a:rPr lang="en-US" sz="2400" kern="0" dirty="0">
                <a:solidFill>
                  <a:schemeClr val="tx2"/>
                </a:solidFill>
                <a:latin typeface="+mj-lt"/>
              </a:rPr>
              <a:t>Preliminary Evaluation Report/Drinking Water Source Protection Plan</a:t>
            </a:r>
          </a:p>
          <a:p>
            <a:pPr lvl="0" eaLnBrk="1" hangingPunct="1">
              <a:buSzPct val="85000"/>
              <a:buFont typeface="Arial" panose="020B0604020202020204" pitchFamily="34" charset="0"/>
              <a:buChar char="•"/>
            </a:pPr>
            <a:r>
              <a:rPr lang="en-US" sz="2400" kern="0" dirty="0">
                <a:solidFill>
                  <a:schemeClr val="tx2"/>
                </a:solidFill>
                <a:latin typeface="+mj-lt"/>
              </a:rPr>
              <a:t>Preapproval of Plans/Specifications</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Drilling/Construction Materials and Methods</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Certified Sealing</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Pump Testing and Water Quality</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Disinfection</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Submitted by Licensed Driller, Professional Engineer, or Professional Geologist</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Fines for submitting this info after the fact</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868362"/>
          </a:xfrm>
        </p:spPr>
        <p:txBody>
          <a:bodyPr/>
          <a:lstStyle/>
          <a:p>
            <a:pPr eaLnBrk="1" hangingPunct="1"/>
            <a:r>
              <a:rPr lang="en-US" dirty="0" smtClean="0">
                <a:solidFill>
                  <a:schemeClr val="tx2"/>
                </a:solidFill>
              </a:rPr>
              <a:t>Construction Requirements</a:t>
            </a:r>
            <a:endParaRPr lang="en-US" altLang="en-US" b="1" dirty="0" smtClean="0">
              <a:solidFill>
                <a:schemeClr val="tx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65112968"/>
              </p:ext>
            </p:extLst>
          </p:nvPr>
        </p:nvGraphicFramePr>
        <p:xfrm>
          <a:off x="1331149" y="1295400"/>
          <a:ext cx="6481701" cy="5039974"/>
        </p:xfrm>
        <a:graphic>
          <a:graphicData uri="http://schemas.openxmlformats.org/presentationml/2006/ole">
            <mc:AlternateContent xmlns:mc="http://schemas.openxmlformats.org/markup-compatibility/2006">
              <mc:Choice xmlns:v="urn:schemas-microsoft-com:vml" Requires="v">
                <p:oleObj spid="_x0000_s5161" name="Drawing" r:id="rId4" imgW="7104888" imgH="5524564" progId="WPDraw30.Drawing">
                  <p:embed/>
                </p:oleObj>
              </mc:Choice>
              <mc:Fallback>
                <p:oleObj name="Drawing" r:id="rId4" imgW="7104888" imgH="5524564" progId="WPDraw30.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149" y="1295400"/>
                        <a:ext cx="6481701" cy="5039974"/>
                      </a:xfrm>
                      <a:prstGeom prst="rect">
                        <a:avLst/>
                      </a:prstGeom>
                      <a:noFill/>
                      <a:ln>
                        <a:solidFill>
                          <a:schemeClr val="tx1">
                            <a:lumMod val="50000"/>
                            <a:lumOff val="50000"/>
                          </a:schemeClr>
                        </a:solidFill>
                      </a:ln>
                      <a:effectLst/>
                      <a:ex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Main Components</a:t>
            </a:r>
            <a:endParaRPr lang="en-US" altLang="en-US" b="1" dirty="0" smtClean="0">
              <a:solidFill>
                <a:schemeClr val="tx2"/>
              </a:solidFill>
            </a:endParaRPr>
          </a:p>
        </p:txBody>
      </p:sp>
      <p:sp>
        <p:nvSpPr>
          <p:cNvPr id="3076" name="Content Placeholder 2"/>
          <p:cNvSpPr>
            <a:spLocks noGrp="1"/>
          </p:cNvSpPr>
          <p:nvPr>
            <p:ph idx="1"/>
          </p:nvPr>
        </p:nvSpPr>
        <p:spPr>
          <a:xfrm>
            <a:off x="1066800" y="1524000"/>
            <a:ext cx="7086600" cy="4297363"/>
          </a:xfrm>
        </p:spPr>
        <p:txBody>
          <a:bodyPr/>
          <a:lstStyle/>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Well Casing, Joints, Screens, &amp; Perforations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Surface and Interval Seals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Formation Stabilizers – Gravel (Filter) Pack</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Aquifer Protection (Fluids, Chemicals, LCMs, Cross-contamination, Disinfection)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Surface Completion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Special Wells &amp; Monitoring Wells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Deepening, Rehab, and Renovation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Well Abandonment</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Pump Installation and Repair</a:t>
            </a:r>
          </a:p>
          <a:p>
            <a:pPr eaLnBrk="1" hangingPunct="1"/>
            <a:endParaRPr lang="en-US" altLang="en-US" sz="28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a:solidFill>
                  <a:schemeClr val="tx2"/>
                </a:solidFill>
                <a:effectLst>
                  <a:outerShdw blurRad="38100" dist="38100" dir="2700000" algn="tl">
                    <a:srgbClr val="FFFFFF"/>
                  </a:outerShdw>
                </a:effectLst>
              </a:rPr>
              <a:t>Well Drilling Web </a:t>
            </a:r>
            <a:r>
              <a:rPr lang="en-US" dirty="0" smtClean="0">
                <a:solidFill>
                  <a:schemeClr val="tx2"/>
                </a:solidFill>
                <a:effectLst>
                  <a:outerShdw blurRad="38100" dist="38100" dir="2700000" algn="tl">
                    <a:srgbClr val="FFFFFF"/>
                  </a:outerShdw>
                </a:effectLst>
              </a:rPr>
              <a:t>Features</a:t>
            </a:r>
            <a:br>
              <a:rPr lang="en-US" dirty="0" smtClean="0">
                <a:solidFill>
                  <a:schemeClr val="tx2"/>
                </a:solidFill>
                <a:effectLst>
                  <a:outerShdw blurRad="38100" dist="38100" dir="2700000" algn="tl">
                    <a:srgbClr val="FFFFFF"/>
                  </a:outerShdw>
                </a:effectLst>
              </a:rPr>
            </a:br>
            <a:r>
              <a:rPr lang="en-US" sz="2800" i="1" dirty="0" smtClean="0">
                <a:solidFill>
                  <a:schemeClr val="tx2"/>
                </a:solidFill>
                <a:effectLst>
                  <a:outerShdw blurRad="38100" dist="38100" dir="2700000" algn="tl">
                    <a:srgbClr val="000000">
                      <a:alpha val="43137"/>
                    </a:srgbClr>
                  </a:outerShdw>
                </a:effectLst>
                <a:hlinkClick r:id="rId4"/>
              </a:rPr>
              <a:t>www.waterrights.utah.gov</a:t>
            </a:r>
            <a:endParaRPr lang="en-US" altLang="en-US" i="1" dirty="0" smtClean="0">
              <a:solidFill>
                <a:schemeClr val="tx2"/>
              </a:solidFill>
              <a:effectLst>
                <a:outerShdw blurRad="38100" dist="38100" dir="2700000" algn="tl">
                  <a:srgbClr val="000000">
                    <a:alpha val="43137"/>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28077539"/>
              </p:ext>
            </p:extLst>
          </p:nvPr>
        </p:nvGraphicFramePr>
        <p:xfrm>
          <a:off x="990600" y="2133600"/>
          <a:ext cx="6999312" cy="4119178"/>
        </p:xfrm>
        <a:graphic>
          <a:graphicData uri="http://schemas.openxmlformats.org/presentationml/2006/ole">
            <mc:AlternateContent xmlns:mc="http://schemas.openxmlformats.org/markup-compatibility/2006">
              <mc:Choice xmlns:v="urn:schemas-microsoft-com:vml" Requires="v">
                <p:oleObj spid="_x0000_s7209" name="Photo Editor Photo" r:id="rId5" imgW="4761905" imgH="3572374" progId="MSPhotoEd.3">
                  <p:embed/>
                </p:oleObj>
              </mc:Choice>
              <mc:Fallback>
                <p:oleObj name="Photo Editor Photo" r:id="rId5" imgW="4761905" imgH="3572374" progId="MSPhotoEd.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133600"/>
                        <a:ext cx="6999312" cy="4119178"/>
                      </a:xfrm>
                      <a:prstGeom prst="rect">
                        <a:avLst/>
                      </a:prstGeom>
                      <a:noFill/>
                      <a:ln>
                        <a:solidFill>
                          <a:schemeClr val="tx1">
                            <a:lumMod val="50000"/>
                            <a:lumOff val="50000"/>
                          </a:schemeClr>
                        </a:solidFill>
                      </a:ln>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4038600" cy="1143000"/>
          </a:xfrm>
        </p:spPr>
        <p:txBody>
          <a:bodyPr/>
          <a:lstStyle/>
          <a:p>
            <a:pPr eaLnBrk="1" hangingPunct="1"/>
            <a:r>
              <a:rPr lang="en-US" sz="4800" dirty="0">
                <a:solidFill>
                  <a:schemeClr val="tx2"/>
                </a:solidFill>
              </a:rPr>
              <a:t>QUESTIONS?</a:t>
            </a:r>
            <a:endParaRPr lang="en-US" altLang="en-US" sz="4800" dirty="0" smtClean="0">
              <a:solidFill>
                <a:schemeClr val="tx2"/>
              </a:solidFill>
            </a:endParaRPr>
          </a:p>
        </p:txBody>
      </p:sp>
      <p:sp>
        <p:nvSpPr>
          <p:cNvPr id="3076" name="Content Placeholder 2"/>
          <p:cNvSpPr>
            <a:spLocks noGrp="1"/>
          </p:cNvSpPr>
          <p:nvPr>
            <p:ph idx="1"/>
          </p:nvPr>
        </p:nvSpPr>
        <p:spPr>
          <a:xfrm>
            <a:off x="153829" y="1524000"/>
            <a:ext cx="4572000" cy="5181600"/>
          </a:xfrm>
        </p:spPr>
        <p:txBody>
          <a:bodyPr/>
          <a:lstStyle/>
          <a:p>
            <a:pPr marL="0" lvl="0" indent="0" algn="ctr" eaLnBrk="1" hangingPunct="1">
              <a:buSzPct val="85000"/>
              <a:buNone/>
            </a:pPr>
            <a:endParaRPr lang="en-US" sz="2800" dirty="0" smtClean="0">
              <a:solidFill>
                <a:srgbClr val="00264C"/>
              </a:solidFill>
              <a:latin typeface="Times New Roman" pitchFamily="18" charset="0"/>
            </a:endParaRPr>
          </a:p>
          <a:p>
            <a:pPr marL="0" lvl="0" indent="0" algn="ctr" eaLnBrk="1" hangingPunct="1">
              <a:buSzPct val="85000"/>
              <a:buNone/>
            </a:pPr>
            <a:r>
              <a:rPr lang="en-US" sz="2800" dirty="0" smtClean="0">
                <a:solidFill>
                  <a:schemeClr val="tx2"/>
                </a:solidFill>
                <a:latin typeface="Times New Roman" pitchFamily="18" charset="0"/>
              </a:rPr>
              <a:t>Jim </a:t>
            </a:r>
            <a:r>
              <a:rPr lang="en-US" sz="2800" dirty="0">
                <a:solidFill>
                  <a:schemeClr val="tx2"/>
                </a:solidFill>
                <a:latin typeface="Times New Roman" pitchFamily="18" charset="0"/>
              </a:rPr>
              <a:t>Goddard</a:t>
            </a:r>
          </a:p>
          <a:p>
            <a:pPr marL="0" lvl="0" indent="0" algn="ctr" eaLnBrk="1" hangingPunct="1">
              <a:buSzPct val="85000"/>
              <a:buNone/>
            </a:pPr>
            <a:r>
              <a:rPr lang="en-US" sz="2000" dirty="0">
                <a:solidFill>
                  <a:schemeClr val="tx2"/>
                </a:solidFill>
                <a:latin typeface="Times New Roman" pitchFamily="18" charset="0"/>
              </a:rPr>
              <a:t>Office: 801-538-7314</a:t>
            </a:r>
          </a:p>
          <a:p>
            <a:pPr marL="0" lvl="0" indent="0" algn="ctr" eaLnBrk="1" hangingPunct="1">
              <a:buSzPct val="85000"/>
              <a:buNone/>
            </a:pPr>
            <a:r>
              <a:rPr lang="en-US" sz="2000" dirty="0">
                <a:solidFill>
                  <a:schemeClr val="tx2"/>
                </a:solidFill>
                <a:latin typeface="Times New Roman" pitchFamily="18" charset="0"/>
              </a:rPr>
              <a:t>Cell: 801-505-8677</a:t>
            </a:r>
          </a:p>
          <a:p>
            <a:pPr marL="0" lvl="0" indent="0" algn="ctr" eaLnBrk="1" hangingPunct="1">
              <a:buSzPct val="85000"/>
              <a:buNone/>
            </a:pPr>
            <a:r>
              <a:rPr lang="en-US" sz="2000" dirty="0">
                <a:solidFill>
                  <a:schemeClr val="tx2"/>
                </a:solidFill>
                <a:latin typeface="Times New Roman" pitchFamily="18" charset="0"/>
              </a:rPr>
              <a:t>Email: </a:t>
            </a:r>
            <a:r>
              <a:rPr lang="en-US" sz="2000" dirty="0">
                <a:solidFill>
                  <a:schemeClr val="tx2"/>
                </a:solidFill>
                <a:latin typeface="Times New Roman" pitchFamily="18" charset="0"/>
                <a:hlinkClick r:id="rId3"/>
              </a:rPr>
              <a:t>jimgoddard@utah.gov</a:t>
            </a:r>
            <a:endParaRPr lang="en-US" sz="2000" dirty="0">
              <a:solidFill>
                <a:schemeClr val="tx2"/>
              </a:solidFill>
              <a:latin typeface="Times New Roman" pitchFamily="18" charset="0"/>
            </a:endParaRPr>
          </a:p>
          <a:p>
            <a:pPr marL="0" lvl="0" indent="0" algn="ctr" eaLnBrk="1" hangingPunct="1">
              <a:buSzPct val="85000"/>
              <a:buNone/>
            </a:pPr>
            <a:r>
              <a:rPr lang="en-US" sz="2000" dirty="0">
                <a:solidFill>
                  <a:schemeClr val="tx2"/>
                </a:solidFill>
                <a:latin typeface="Times New Roman" pitchFamily="18" charset="0"/>
              </a:rPr>
              <a:t>Web: </a:t>
            </a:r>
            <a:r>
              <a:rPr lang="en-US" sz="2000" dirty="0" smtClean="0">
                <a:solidFill>
                  <a:schemeClr val="tx2"/>
                </a:solidFill>
                <a:latin typeface="Times New Roman" pitchFamily="18" charset="0"/>
              </a:rPr>
              <a:t>waterrights.utah.gov</a:t>
            </a:r>
          </a:p>
          <a:p>
            <a:pPr marL="0" lvl="0" indent="0" algn="ctr" eaLnBrk="1" hangingPunct="1">
              <a:buSzPct val="85000"/>
              <a:buNone/>
            </a:pPr>
            <a:endParaRPr lang="en-US" sz="2800" dirty="0">
              <a:solidFill>
                <a:schemeClr val="tx2"/>
              </a:solidFill>
              <a:latin typeface="Times New Roman" pitchFamily="18" charset="0"/>
            </a:endParaRPr>
          </a:p>
          <a:p>
            <a:pPr marL="0" indent="0" algn="ctr" eaLnBrk="1" hangingPunct="1">
              <a:buSzPct val="85000"/>
              <a:buNone/>
            </a:pPr>
            <a:r>
              <a:rPr lang="en-US" sz="2800" i="1" dirty="0"/>
              <a:t>“When the well is dry, we know the worth of water”</a:t>
            </a:r>
            <a:br>
              <a:rPr lang="en-US" sz="2800" i="1" dirty="0"/>
            </a:br>
            <a:r>
              <a:rPr lang="en-US" sz="2800" i="1" dirty="0"/>
              <a:t>…B. Franklin</a:t>
            </a:r>
          </a:p>
          <a:p>
            <a:pPr marL="0" lvl="0" indent="0" algn="ctr" eaLnBrk="1" hangingPunct="1">
              <a:buSzPct val="85000"/>
              <a:buNone/>
            </a:pPr>
            <a:endParaRPr lang="en-US" sz="2800" dirty="0">
              <a:solidFill>
                <a:srgbClr val="00264C"/>
              </a:solidFill>
              <a:latin typeface="Times New Roman" pitchFamily="18" charset="0"/>
            </a:endParaRPr>
          </a:p>
          <a:p>
            <a:pPr eaLnBrk="1" hangingPunct="1"/>
            <a:endParaRPr lang="en-US" altLang="en-US" dirty="0" smtClean="0"/>
          </a:p>
        </p:txBody>
      </p:sp>
      <p:pic>
        <p:nvPicPr>
          <p:cNvPr id="5" name="Picture 4" descr="becker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30000"/>
                    </a14:imgEffect>
                    <a14:imgEffect>
                      <a14:colorTemperature colorTemp="7200"/>
                    </a14:imgEffect>
                    <a14:imgEffect>
                      <a14:saturation sat="115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4760243" y="419100"/>
            <a:ext cx="4011806" cy="60198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13425993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8396653" y="28196"/>
            <a:ext cx="668215" cy="175433"/>
          </a:xfrm>
          <a:prstGeom prst="rect">
            <a:avLst/>
          </a:prstGeom>
        </p:spPr>
        <p:txBody>
          <a:bodyPr wrap="square">
            <a:spAutoFit/>
          </a:bodyPr>
          <a:lstStyle/>
          <a:p>
            <a:pPr>
              <a:lnSpc>
                <a:spcPct val="90000"/>
              </a:lnSpc>
              <a:spcBef>
                <a:spcPct val="20000"/>
              </a:spcBef>
              <a:buClr>
                <a:srgbClr val="333333"/>
              </a:buClr>
              <a:buSzPct val="70000"/>
              <a:buFont typeface="Wingdings" pitchFamily="2" charset="2"/>
              <a:buChar char="n"/>
            </a:pPr>
            <a:r>
              <a:rPr lang="en-US" sz="300" dirty="0">
                <a:solidFill>
                  <a:srgbClr val="00264C"/>
                </a:solidFill>
              </a:rPr>
              <a:t>http://</a:t>
            </a:r>
            <a:r>
              <a:rPr lang="en-US" sz="300" dirty="0">
                <a:solidFill>
                  <a:srgbClr val="00264C"/>
                </a:solidFill>
                <a:hlinkClick r:id="rId3"/>
              </a:rPr>
              <a:t>www.waterrights.utah.gov/wellinfo/stats2k/default.asp</a:t>
            </a:r>
            <a:endParaRPr lang="en-US" sz="300" dirty="0">
              <a:solidFill>
                <a:srgbClr val="00264C"/>
              </a:solidFill>
            </a:endParaRPr>
          </a:p>
        </p:txBody>
      </p:sp>
    </p:spTree>
    <p:extLst>
      <p:ext uri="{BB962C8B-B14F-4D97-AF65-F5344CB8AC3E}">
        <p14:creationId xmlns:p14="http://schemas.microsoft.com/office/powerpoint/2010/main" val="707382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77959075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8025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1020762"/>
          </a:xfrm>
        </p:spPr>
        <p:txBody>
          <a:bodyPr/>
          <a:lstStyle/>
          <a:p>
            <a:pPr eaLnBrk="1" hangingPunct="1"/>
            <a:r>
              <a:rPr lang="en-US" sz="4000" dirty="0" smtClean="0">
                <a:solidFill>
                  <a:schemeClr val="tx2"/>
                </a:solidFill>
              </a:rPr>
              <a:t>Common Utah Drilling Methods</a:t>
            </a:r>
            <a:endParaRPr lang="en-US" altLang="en-US" sz="4000" b="1" dirty="0" smtClean="0">
              <a:solidFill>
                <a:schemeClr val="tx2"/>
              </a:solidFill>
            </a:endParaRPr>
          </a:p>
        </p:txBody>
      </p:sp>
      <p:sp>
        <p:nvSpPr>
          <p:cNvPr id="3076" name="Content Placeholder 2"/>
          <p:cNvSpPr>
            <a:spLocks noGrp="1"/>
          </p:cNvSpPr>
          <p:nvPr>
            <p:ph idx="1"/>
          </p:nvPr>
        </p:nvSpPr>
        <p:spPr>
          <a:xfrm>
            <a:off x="457200" y="1524000"/>
            <a:ext cx="8229600" cy="4525963"/>
          </a:xfrm>
        </p:spPr>
        <p:txBody>
          <a:bodyPr/>
          <a:lstStyle/>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Mud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Cable Tool</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Air Rotary</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Down-hole Hammer</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Drill-through Casing Drivers</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Under-reamer Systems</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Dual Rotary</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Reverse Air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Flooded Reverse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Other Methods (Jetting, Direct Push, Sonic, Percussion Hammer, Hollow Stem Auger, Coring, Horizontal, Bucket Auger, etc.)</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3572093943"/>
              </p:ext>
            </p:extLst>
          </p:nvPr>
        </p:nvGraphicFramePr>
        <p:xfrm>
          <a:off x="4419600" y="1447800"/>
          <a:ext cx="4234781" cy="2819400"/>
        </p:xfrm>
        <a:graphic>
          <a:graphicData uri="http://schemas.openxmlformats.org/presentationml/2006/ole">
            <mc:AlternateContent xmlns:mc="http://schemas.openxmlformats.org/markup-compatibility/2006">
              <mc:Choice xmlns:v="urn:schemas-microsoft-com:vml" Requires="v">
                <p:oleObj spid="_x0000_s1066" name="Chart" r:id="rId4" imgW="11475000" imgH="7357680" progId="Excel.Chart.8">
                  <p:embed/>
                </p:oleObj>
              </mc:Choice>
              <mc:Fallback>
                <p:oleObj name="Chart" r:id="rId4" imgW="11475000" imgH="7357680"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447800"/>
                        <a:ext cx="4234781" cy="2819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3458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228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6200"/>
                    </a14:imgEffect>
                    <a14:imgEffect>
                      <a14:saturation sat="120000"/>
                    </a14:imgEffect>
                  </a14:imgLayer>
                </a14:imgProps>
              </a:ext>
              <a:ext uri="{28A0092B-C50C-407E-A947-70E740481C1C}">
                <a14:useLocalDpi xmlns:a14="http://schemas.microsoft.com/office/drawing/2010/main" val="0"/>
              </a:ext>
            </a:extLst>
          </a:blip>
          <a:srcRect/>
          <a:stretch>
            <a:fillRect/>
          </a:stretch>
        </p:blipFill>
        <p:spPr bwMode="auto">
          <a:xfrm>
            <a:off x="0" y="1966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title"/>
          </p:nvPr>
        </p:nvSpPr>
        <p:spPr>
          <a:xfrm>
            <a:off x="228600" y="4876800"/>
            <a:ext cx="7772400" cy="1362075"/>
          </a:xfrm>
        </p:spPr>
        <p:txBody>
          <a:bodyPr/>
          <a:lstStyle/>
          <a:p>
            <a:pPr marL="342900" indent="-342900"/>
            <a:r>
              <a:rPr lang="en-US" sz="4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Activity Permitting</a:t>
            </a:r>
            <a:endParaRPr lang="en-US" altLang="en-US" sz="4800" b="1"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 Placeholder 1"/>
          <p:cNvSpPr>
            <a:spLocks noGrp="1"/>
          </p:cNvSpPr>
          <p:nvPr>
            <p:ph type="body" idx="1"/>
          </p:nvPr>
        </p:nvSpPr>
        <p:spPr>
          <a:xfrm>
            <a:off x="304800" y="3438833"/>
            <a:ext cx="7772400" cy="1666567"/>
          </a:xfrm>
        </p:spPr>
        <p:txBody>
          <a:bodyPr/>
          <a:lstStyle/>
          <a:p>
            <a:r>
              <a:rPr lang="en-US" i="1" dirty="0" smtClean="0">
                <a:solidFill>
                  <a:schemeClr val="bg1"/>
                </a:solidFill>
                <a:effectLst>
                  <a:outerShdw blurRad="38100" dist="38100" dir="2700000" algn="tl">
                    <a:srgbClr val="000000">
                      <a:alpha val="43137"/>
                    </a:srgbClr>
                  </a:outerShdw>
                </a:effectLst>
              </a:rPr>
              <a:t>Well Drilling</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Permitting Mechanisms</a:t>
            </a:r>
            <a:endParaRPr lang="en-US" altLang="en-US" b="1" dirty="0" smtClean="0">
              <a:solidFill>
                <a:schemeClr val="tx2"/>
              </a:solidFill>
            </a:endParaRPr>
          </a:p>
        </p:txBody>
      </p:sp>
      <p:sp>
        <p:nvSpPr>
          <p:cNvPr id="3076" name="Content Placeholder 2"/>
          <p:cNvSpPr>
            <a:spLocks noGrp="1"/>
          </p:cNvSpPr>
          <p:nvPr>
            <p:ph sz="half" idx="1"/>
          </p:nvPr>
        </p:nvSpPr>
        <p:spPr>
          <a:xfrm>
            <a:off x="457200" y="1447800"/>
            <a:ext cx="5029200" cy="4678363"/>
          </a:xfrm>
        </p:spPr>
        <p:txBody>
          <a:bodyPr/>
          <a:lstStyle/>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Application to Appropriate</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Exchange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Temporary 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Provisional (Rush Letter)</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Well Renovation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Well Replacement</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Non-Production Well</a:t>
            </a:r>
          </a:p>
          <a:p>
            <a:pPr lvl="1" eaLnBrk="1" hangingPunct="1">
              <a:lnSpc>
                <a:spcPct val="90000"/>
              </a:lnSpc>
              <a:buClr>
                <a:srgbClr val="333333"/>
              </a:buClr>
              <a:buSzPct val="70000"/>
              <a:buFont typeface="Courier New" panose="02070309020205020404" pitchFamily="49" charset="0"/>
              <a:buChar char="o"/>
            </a:pPr>
            <a:r>
              <a:rPr lang="en-US" sz="2400" kern="0" dirty="0">
                <a:solidFill>
                  <a:schemeClr val="tx2"/>
                </a:solidFill>
                <a:latin typeface="Times New Roman"/>
              </a:rPr>
              <a:t>Test, Monitor, Cathodic, Heat Pump, Dewater, etc.</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29256193"/>
              </p:ext>
            </p:extLst>
          </p:nvPr>
        </p:nvGraphicFramePr>
        <p:xfrm>
          <a:off x="5410200" y="1447800"/>
          <a:ext cx="3214337" cy="4786923"/>
        </p:xfrm>
        <a:graphic>
          <a:graphicData uri="http://schemas.openxmlformats.org/presentationml/2006/ole">
            <mc:AlternateContent xmlns:mc="http://schemas.openxmlformats.org/markup-compatibility/2006">
              <mc:Choice xmlns:v="urn:schemas-microsoft-com:vml" Requires="v">
                <p:oleObj spid="_x0000_s2091" name="Photo Editor Photo" r:id="rId4" imgW="9142857" imgH="12193702" progId="MSPhotoEd.3">
                  <p:embed/>
                </p:oleObj>
              </mc:Choice>
              <mc:Fallback>
                <p:oleObj name="Photo Editor Photo" r:id="rId4" imgW="9142857" imgH="12193702"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447800"/>
                        <a:ext cx="3214337" cy="4786923"/>
                      </a:xfrm>
                      <a:prstGeom prst="rect">
                        <a:avLst/>
                      </a:prstGeom>
                      <a:noFill/>
                      <a:ln>
                        <a:solidFill>
                          <a:schemeClr val="tx1">
                            <a:lumMod val="50000"/>
                            <a:lumOff val="50000"/>
                          </a:schemeClr>
                        </a:solidFill>
                      </a:ln>
                      <a:effec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Application Process</a:t>
            </a:r>
            <a:r>
              <a:rPr lang="en-US" dirty="0">
                <a:solidFill>
                  <a:schemeClr val="tx2"/>
                </a:solidFill>
              </a:rPr>
              <a:t/>
            </a:r>
            <a:br>
              <a:rPr lang="en-US" dirty="0">
                <a:solidFill>
                  <a:schemeClr val="tx2"/>
                </a:solidFill>
              </a:rPr>
            </a:br>
            <a:r>
              <a:rPr lang="en-US" sz="2800" i="1" dirty="0" smtClean="0">
                <a:solidFill>
                  <a:schemeClr val="tx2"/>
                </a:solidFill>
              </a:rPr>
              <a:t>New </a:t>
            </a:r>
            <a:r>
              <a:rPr lang="en-US" sz="2800" i="1" dirty="0">
                <a:solidFill>
                  <a:schemeClr val="tx2"/>
                </a:solidFill>
              </a:rPr>
              <a:t>Water Production </a:t>
            </a:r>
            <a:r>
              <a:rPr lang="en-US" sz="2800" i="1" dirty="0" smtClean="0">
                <a:solidFill>
                  <a:schemeClr val="tx2"/>
                </a:solidFill>
              </a:rPr>
              <a:t>Wells</a:t>
            </a:r>
            <a:endParaRPr lang="en-US" altLang="en-US" sz="2800" b="1" i="1" dirty="0" smtClean="0">
              <a:solidFill>
                <a:schemeClr val="tx2"/>
              </a:solidFill>
            </a:endParaRPr>
          </a:p>
        </p:txBody>
      </p:sp>
      <p:sp>
        <p:nvSpPr>
          <p:cNvPr id="2" name="Content Placeholder 1"/>
          <p:cNvSpPr>
            <a:spLocks noGrp="1"/>
          </p:cNvSpPr>
          <p:nvPr>
            <p:ph sz="half" idx="2"/>
          </p:nvPr>
        </p:nvSpPr>
        <p:spPr>
          <a:xfrm>
            <a:off x="4419600" y="1752600"/>
            <a:ext cx="4191000" cy="4373563"/>
          </a:xfrm>
        </p:spPr>
        <p:txBody>
          <a:bodyPr/>
          <a:lstStyle/>
          <a:p>
            <a:pPr lvl="0" eaLnBrk="1" hangingPunct="1">
              <a:buSzPct val="85000"/>
              <a:buFont typeface="Arial" panose="020B0604020202020204" pitchFamily="34" charset="0"/>
              <a:buChar char="•"/>
            </a:pPr>
            <a:r>
              <a:rPr lang="en-US" kern="0" dirty="0">
                <a:solidFill>
                  <a:schemeClr val="tx2"/>
                </a:solidFill>
                <a:latin typeface="+mj-lt"/>
              </a:rPr>
              <a:t>Approval </a:t>
            </a:r>
            <a:r>
              <a:rPr lang="en-US" kern="0" dirty="0" smtClean="0">
                <a:solidFill>
                  <a:schemeClr val="tx2"/>
                </a:solidFill>
                <a:latin typeface="+mj-lt"/>
              </a:rPr>
              <a:t>                        </a:t>
            </a:r>
            <a:r>
              <a:rPr lang="en-US" sz="2000" i="1" kern="0" dirty="0" smtClean="0">
                <a:solidFill>
                  <a:schemeClr val="tx2"/>
                </a:solidFill>
                <a:latin typeface="+mj-lt"/>
              </a:rPr>
              <a:t>(</a:t>
            </a:r>
            <a:r>
              <a:rPr lang="en-US" sz="2000" i="1" kern="0" dirty="0">
                <a:solidFill>
                  <a:schemeClr val="tx2"/>
                </a:solidFill>
                <a:latin typeface="+mj-lt"/>
              </a:rPr>
              <a:t>New, Change, Exchange)</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Application</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Review &amp; Advertise</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Protest Period</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Hearing</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Memo Decision, Approval letter, Start Cards</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Durations varies (weeks to months…or longer)</a:t>
            </a:r>
          </a:p>
          <a:p>
            <a:endParaRPr lang="en-US" dirty="0"/>
          </a:p>
        </p:txBody>
      </p:sp>
      <p:pic>
        <p:nvPicPr>
          <p:cNvPr id="8194" name="Picture 2" descr="G:\_WRT Photo Contests (all years)\2011 WRT Photo Contest\Scenic_1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112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36056" r="2836"/>
          <a:stretch/>
        </p:blipFill>
        <p:spPr bwMode="auto">
          <a:xfrm>
            <a:off x="457201" y="1741992"/>
            <a:ext cx="3733800" cy="458260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4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6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8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0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5538</TotalTime>
  <Words>1185</Words>
  <Application>Microsoft Office PowerPoint</Application>
  <PresentationFormat>On-screen Show (4:3)</PresentationFormat>
  <Paragraphs>220</Paragraphs>
  <Slides>39</Slides>
  <Notes>0</Notes>
  <HiddenSlides>0</HiddenSlides>
  <MMClips>0</MMClips>
  <ScaleCrop>false</ScaleCrop>
  <HeadingPairs>
    <vt:vector size="6" baseType="variant">
      <vt:variant>
        <vt:lpstr>Theme</vt:lpstr>
      </vt:variant>
      <vt:variant>
        <vt:i4>6</vt:i4>
      </vt:variant>
      <vt:variant>
        <vt:lpstr>Embedded OLE Servers</vt:lpstr>
      </vt:variant>
      <vt:variant>
        <vt:i4>5</vt:i4>
      </vt:variant>
      <vt:variant>
        <vt:lpstr>Slide Titles</vt:lpstr>
      </vt:variant>
      <vt:variant>
        <vt:i4>39</vt:i4>
      </vt:variant>
    </vt:vector>
  </HeadingPairs>
  <TitlesOfParts>
    <vt:vector size="50" baseType="lpstr">
      <vt:lpstr>Office Theme</vt:lpstr>
      <vt:lpstr>24_RICEPAPR</vt:lpstr>
      <vt:lpstr>16_RICEPAPR</vt:lpstr>
      <vt:lpstr>10_RICEPAPR</vt:lpstr>
      <vt:lpstr>28_RICEPAPR</vt:lpstr>
      <vt:lpstr>30_RICEPAPR</vt:lpstr>
      <vt:lpstr>Chart</vt:lpstr>
      <vt:lpstr>Photo Editor Photo</vt:lpstr>
      <vt:lpstr>Worksheet</vt:lpstr>
      <vt:lpstr>Acrobat Document</vt:lpstr>
      <vt:lpstr>Drawing</vt:lpstr>
      <vt:lpstr>PowerPoint Presentation</vt:lpstr>
      <vt:lpstr>Well Drilling Topics</vt:lpstr>
      <vt:lpstr>Utah Well Drilling Data</vt:lpstr>
      <vt:lpstr>PowerPoint Presentation</vt:lpstr>
      <vt:lpstr>PowerPoint Presentation</vt:lpstr>
      <vt:lpstr>Common Utah Drilling Methods</vt:lpstr>
      <vt:lpstr>Activity Permitting</vt:lpstr>
      <vt:lpstr>Well Permitting Mechanisms</vt:lpstr>
      <vt:lpstr>Application Process New Water Production Wells</vt:lpstr>
      <vt:lpstr>Well Drilling Fees</vt:lpstr>
      <vt:lpstr>PowerPoint Presentation</vt:lpstr>
      <vt:lpstr>Application Process</vt:lpstr>
      <vt:lpstr>Application to Renovate</vt:lpstr>
      <vt:lpstr>When a Renovation Permit is Needed</vt:lpstr>
      <vt:lpstr>PowerPoint Presentation</vt:lpstr>
      <vt:lpstr>Application for Well Replacement</vt:lpstr>
      <vt:lpstr>PowerPoint Presentation</vt:lpstr>
      <vt:lpstr>Well Abandonment Process</vt:lpstr>
      <vt:lpstr>PowerPoint Presentation</vt:lpstr>
      <vt:lpstr>Application for Non-Production Wells (NPW)</vt:lpstr>
      <vt:lpstr>PowerPoint Presentation</vt:lpstr>
      <vt:lpstr>Provisional Wells A.K.A. “RUSH LETTER”</vt:lpstr>
      <vt:lpstr>PowerPoint Presentation</vt:lpstr>
      <vt:lpstr>Well Drilling Rules</vt:lpstr>
      <vt:lpstr>Administrative Rules for Water Wells R655-4 Utah Administrative Code</vt:lpstr>
      <vt:lpstr>Scope of Rules Regulated Wells/License Required</vt:lpstr>
      <vt:lpstr>PowerPoint Presentation</vt:lpstr>
      <vt:lpstr>Wells Excluded from the Rules</vt:lpstr>
      <vt:lpstr>“Well Drilling” Regulatory Definition</vt:lpstr>
      <vt:lpstr>PowerPoint Presentation</vt:lpstr>
      <vt:lpstr>Administrative Rules</vt:lpstr>
      <vt:lpstr>PowerPoint Presentation</vt:lpstr>
      <vt:lpstr>Pump Installation Rules</vt:lpstr>
      <vt:lpstr>PowerPoint Presentation</vt:lpstr>
      <vt:lpstr>Additional Permitting for  Public Supply Wells</vt:lpstr>
      <vt:lpstr>Construction Requirements</vt:lpstr>
      <vt:lpstr>Main Components</vt:lpstr>
      <vt:lpstr>Well Drilling Web Features www.waterrights.utah.gov</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Jim Goddard</cp:lastModifiedBy>
  <cp:revision>109</cp:revision>
  <cp:lastPrinted>2015-04-27T15:50:43Z</cp:lastPrinted>
  <dcterms:created xsi:type="dcterms:W3CDTF">2004-06-09T23:03:56Z</dcterms:created>
  <dcterms:modified xsi:type="dcterms:W3CDTF">2017-04-06T18:39:25Z</dcterms:modified>
</cp:coreProperties>
</file>