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283" r:id="rId2"/>
    <p:sldId id="294" r:id="rId3"/>
    <p:sldId id="295" r:id="rId4"/>
    <p:sldId id="290" r:id="rId5"/>
    <p:sldId id="287" r:id="rId6"/>
    <p:sldId id="302" r:id="rId7"/>
    <p:sldId id="291" r:id="rId8"/>
    <p:sldId id="299" r:id="rId9"/>
    <p:sldId id="300" r:id="rId10"/>
    <p:sldId id="292" r:id="rId11"/>
    <p:sldId id="293" r:id="rId12"/>
    <p:sldId id="301" r:id="rId13"/>
    <p:sldId id="289" r:id="rId14"/>
    <p:sldId id="296" r:id="rId15"/>
    <p:sldId id="297" r:id="rId16"/>
    <p:sldId id="298" r:id="rId17"/>
    <p:sldId id="282" r:id="rId18"/>
  </p:sldIdLst>
  <p:sldSz cx="9144000" cy="6858000" type="screen4x3"/>
  <p:notesSz cx="6881813"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6975" algn="l" rtl="0" fontAlgn="base">
      <a:spcBef>
        <a:spcPct val="0"/>
      </a:spcBef>
      <a:spcAft>
        <a:spcPct val="0"/>
      </a:spcAft>
      <a:defRPr sz="3200" kern="1200">
        <a:solidFill>
          <a:schemeClr val="bg1"/>
        </a:solidFill>
        <a:latin typeface="Times New Roman" pitchFamily="18" charset="0"/>
        <a:ea typeface="+mn-ea"/>
        <a:cs typeface="+mn-cs"/>
      </a:defRPr>
    </a:lvl2pPr>
    <a:lvl3pPr marL="913950" algn="l" rtl="0" fontAlgn="base">
      <a:spcBef>
        <a:spcPct val="0"/>
      </a:spcBef>
      <a:spcAft>
        <a:spcPct val="0"/>
      </a:spcAft>
      <a:defRPr sz="3200" kern="1200">
        <a:solidFill>
          <a:schemeClr val="bg1"/>
        </a:solidFill>
        <a:latin typeface="Times New Roman" pitchFamily="18" charset="0"/>
        <a:ea typeface="+mn-ea"/>
        <a:cs typeface="+mn-cs"/>
      </a:defRPr>
    </a:lvl3pPr>
    <a:lvl4pPr marL="1370925" algn="l" rtl="0" fontAlgn="base">
      <a:spcBef>
        <a:spcPct val="0"/>
      </a:spcBef>
      <a:spcAft>
        <a:spcPct val="0"/>
      </a:spcAft>
      <a:defRPr sz="3200" kern="1200">
        <a:solidFill>
          <a:schemeClr val="bg1"/>
        </a:solidFill>
        <a:latin typeface="Times New Roman" pitchFamily="18" charset="0"/>
        <a:ea typeface="+mn-ea"/>
        <a:cs typeface="+mn-cs"/>
      </a:defRPr>
    </a:lvl4pPr>
    <a:lvl5pPr marL="1827900" algn="l" rtl="0" fontAlgn="base">
      <a:spcBef>
        <a:spcPct val="0"/>
      </a:spcBef>
      <a:spcAft>
        <a:spcPct val="0"/>
      </a:spcAft>
      <a:defRPr sz="3200" kern="1200">
        <a:solidFill>
          <a:schemeClr val="bg1"/>
        </a:solidFill>
        <a:latin typeface="Times New Roman" pitchFamily="18" charset="0"/>
        <a:ea typeface="+mn-ea"/>
        <a:cs typeface="+mn-cs"/>
      </a:defRPr>
    </a:lvl5pPr>
    <a:lvl6pPr marL="2284875" algn="l" defTabSz="913950" rtl="0" eaLnBrk="1" latinLnBrk="0" hangingPunct="1">
      <a:defRPr sz="3200" kern="1200">
        <a:solidFill>
          <a:schemeClr val="bg1"/>
        </a:solidFill>
        <a:latin typeface="Times New Roman" pitchFamily="18" charset="0"/>
        <a:ea typeface="+mn-ea"/>
        <a:cs typeface="+mn-cs"/>
      </a:defRPr>
    </a:lvl6pPr>
    <a:lvl7pPr marL="2741850" algn="l" defTabSz="913950" rtl="0" eaLnBrk="1" latinLnBrk="0" hangingPunct="1">
      <a:defRPr sz="3200" kern="1200">
        <a:solidFill>
          <a:schemeClr val="bg1"/>
        </a:solidFill>
        <a:latin typeface="Times New Roman" pitchFamily="18" charset="0"/>
        <a:ea typeface="+mn-ea"/>
        <a:cs typeface="+mn-cs"/>
      </a:defRPr>
    </a:lvl7pPr>
    <a:lvl8pPr marL="3198800" algn="l" defTabSz="913950" rtl="0" eaLnBrk="1" latinLnBrk="0" hangingPunct="1">
      <a:defRPr sz="3200" kern="1200">
        <a:solidFill>
          <a:schemeClr val="bg1"/>
        </a:solidFill>
        <a:latin typeface="Times New Roman" pitchFamily="18" charset="0"/>
        <a:ea typeface="+mn-ea"/>
        <a:cs typeface="+mn-cs"/>
      </a:defRPr>
    </a:lvl8pPr>
    <a:lvl9pPr marL="3655796" algn="l" defTabSz="91395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p:cViewPr>
        <p:scale>
          <a:sx n="80" d="100"/>
          <a:sy n="80" d="100"/>
        </p:scale>
        <p:origin x="-1356"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CAD785F-74DA-4046-88EC-B9FE67ADFBED}" type="datetimeFigureOut">
              <a:rPr lang="en-US" smtClean="0"/>
              <a:t>3/16/2017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AD7CC60-21E2-482C-B762-E29021A65904}" type="slidenum">
              <a:rPr lang="en-US" smtClean="0"/>
              <a:t>‹#›</a:t>
            </a:fld>
            <a:endParaRPr lang="en-US"/>
          </a:p>
        </p:txBody>
      </p:sp>
    </p:spTree>
    <p:extLst>
      <p:ext uri="{BB962C8B-B14F-4D97-AF65-F5344CB8AC3E}">
        <p14:creationId xmlns:p14="http://schemas.microsoft.com/office/powerpoint/2010/main" val="2214154772"/>
      </p:ext>
    </p:extLst>
  </p:cSld>
  <p:clrMap bg1="lt1" tx1="dk1" bg2="lt2" tx2="dk2" accent1="accent1" accent2="accent2" accent3="accent3" accent4="accent4" accent5="accent5" accent6="accent6" hlink="hlink" folHlink="folHlink"/>
  <p:notesStyle>
    <a:lvl1pPr marL="0" algn="l" defTabSz="913950" rtl="0" eaLnBrk="1" latinLnBrk="0" hangingPunct="1">
      <a:defRPr sz="1200" kern="1200">
        <a:solidFill>
          <a:schemeClr val="tx1"/>
        </a:solidFill>
        <a:latin typeface="+mn-lt"/>
        <a:ea typeface="+mn-ea"/>
        <a:cs typeface="+mn-cs"/>
      </a:defRPr>
    </a:lvl1pPr>
    <a:lvl2pPr marL="456975" algn="l" defTabSz="913950" rtl="0" eaLnBrk="1" latinLnBrk="0" hangingPunct="1">
      <a:defRPr sz="1200" kern="1200">
        <a:solidFill>
          <a:schemeClr val="tx1"/>
        </a:solidFill>
        <a:latin typeface="+mn-lt"/>
        <a:ea typeface="+mn-ea"/>
        <a:cs typeface="+mn-cs"/>
      </a:defRPr>
    </a:lvl2pPr>
    <a:lvl3pPr marL="913950" algn="l" defTabSz="913950" rtl="0" eaLnBrk="1" latinLnBrk="0" hangingPunct="1">
      <a:defRPr sz="1200" kern="1200">
        <a:solidFill>
          <a:schemeClr val="tx1"/>
        </a:solidFill>
        <a:latin typeface="+mn-lt"/>
        <a:ea typeface="+mn-ea"/>
        <a:cs typeface="+mn-cs"/>
      </a:defRPr>
    </a:lvl3pPr>
    <a:lvl4pPr marL="1370925" algn="l" defTabSz="913950" rtl="0" eaLnBrk="1" latinLnBrk="0" hangingPunct="1">
      <a:defRPr sz="1200" kern="1200">
        <a:solidFill>
          <a:schemeClr val="tx1"/>
        </a:solidFill>
        <a:latin typeface="+mn-lt"/>
        <a:ea typeface="+mn-ea"/>
        <a:cs typeface="+mn-cs"/>
      </a:defRPr>
    </a:lvl4pPr>
    <a:lvl5pPr marL="1827900" algn="l" defTabSz="913950" rtl="0" eaLnBrk="1" latinLnBrk="0" hangingPunct="1">
      <a:defRPr sz="1200" kern="1200">
        <a:solidFill>
          <a:schemeClr val="tx1"/>
        </a:solidFill>
        <a:latin typeface="+mn-lt"/>
        <a:ea typeface="+mn-ea"/>
        <a:cs typeface="+mn-cs"/>
      </a:defRPr>
    </a:lvl5pPr>
    <a:lvl6pPr marL="2284875" algn="l" defTabSz="913950" rtl="0" eaLnBrk="1" latinLnBrk="0" hangingPunct="1">
      <a:defRPr sz="1200" kern="1200">
        <a:solidFill>
          <a:schemeClr val="tx1"/>
        </a:solidFill>
        <a:latin typeface="+mn-lt"/>
        <a:ea typeface="+mn-ea"/>
        <a:cs typeface="+mn-cs"/>
      </a:defRPr>
    </a:lvl6pPr>
    <a:lvl7pPr marL="2741850" algn="l" defTabSz="913950" rtl="0" eaLnBrk="1" latinLnBrk="0" hangingPunct="1">
      <a:defRPr sz="1200" kern="1200">
        <a:solidFill>
          <a:schemeClr val="tx1"/>
        </a:solidFill>
        <a:latin typeface="+mn-lt"/>
        <a:ea typeface="+mn-ea"/>
        <a:cs typeface="+mn-cs"/>
      </a:defRPr>
    </a:lvl7pPr>
    <a:lvl8pPr marL="3198800" algn="l" defTabSz="913950" rtl="0" eaLnBrk="1" latinLnBrk="0" hangingPunct="1">
      <a:defRPr sz="1200" kern="1200">
        <a:solidFill>
          <a:schemeClr val="tx1"/>
        </a:solidFill>
        <a:latin typeface="+mn-lt"/>
        <a:ea typeface="+mn-ea"/>
        <a:cs typeface="+mn-cs"/>
      </a:defRPr>
    </a:lvl8pPr>
    <a:lvl9pPr marL="3655796" algn="l" defTabSz="9139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594" indent="-174594">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594" indent="-174594">
              <a:buFontTx/>
              <a:buChar char="•"/>
            </a:pPr>
            <a:endParaRPr lang="en-US" sz="800" dirty="0">
              <a:latin typeface="Gill Sans"/>
            </a:endParaRPr>
          </a:p>
          <a:p>
            <a:pPr marL="174594" indent="-174594">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594" indent="-174594">
              <a:buFontTx/>
              <a:buChar char="•"/>
            </a:pPr>
            <a:endParaRPr lang="en-US" sz="800" dirty="0">
              <a:latin typeface="Gill Sans"/>
            </a:endParaRPr>
          </a:p>
          <a:p>
            <a:pPr marL="639647" lvl="1" indent="-174594">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594" indent="-174594">
              <a:buFontTx/>
              <a:buChar char="•"/>
            </a:pPr>
            <a:endParaRPr lang="en-US" sz="800" dirty="0">
              <a:latin typeface="Gill Sans"/>
            </a:endParaRPr>
          </a:p>
          <a:p>
            <a:pPr marL="174594" indent="-174594">
              <a:buFontTx/>
              <a:buChar char="•"/>
            </a:pPr>
            <a:r>
              <a:rPr lang="en-US" sz="800" dirty="0">
                <a:latin typeface="Gill Sans"/>
              </a:rPr>
              <a:t>The General Stream Adjudication process is outlined in Title 73, Chapter 4 of the Utah State Code.</a:t>
            </a:r>
          </a:p>
          <a:p>
            <a:pPr marL="174594" indent="-174594">
              <a:buFontTx/>
              <a:buChar char="•"/>
            </a:pPr>
            <a:endParaRPr lang="en-US" sz="800" dirty="0">
              <a:latin typeface="Gill Sans"/>
            </a:endParaRPr>
          </a:p>
          <a:p>
            <a:pPr marL="174594" indent="-174594">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594" indent="-174594">
              <a:buFontTx/>
              <a:buChar char="•"/>
            </a:pPr>
            <a:endParaRPr lang="en-US" sz="800" dirty="0">
              <a:latin typeface="Gill Sans"/>
            </a:endParaRPr>
          </a:p>
          <a:p>
            <a:pPr marL="174594" indent="-174594">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4610" indent="-174610">
              <a:buFontTx/>
              <a:buChar char="•"/>
            </a:pPr>
            <a:r>
              <a:rPr lang="en-US" dirty="0" smtClean="0">
                <a:latin typeface="Gill Sans"/>
              </a:rPr>
              <a:t>As mentioned before, in the early days, there was one Proposed Determination for each large river drainage basin; however, as Utah has increased in population and natural resource development, the number of water rights has increased beyond the ability of the State Engineer to tackle each basin at a time—resulting in the smaller subdivisions.  In parallel with preparation of proposed determinations for smaller geographical areas within the larger drainage, we petition the court for an Interlocutory or Partial Decree.  An Interlocutory Decree is an transitional decree which is used to settle the issues within that particular book.  Once all subdivisions have an interlocutory decree, the court is petitioned to issue a decree on the entire drainage.</a:t>
            </a:r>
          </a:p>
          <a:p>
            <a:pPr marL="174610" indent="-174610">
              <a:buFontTx/>
              <a:buChar char="•"/>
            </a:pPr>
            <a:endParaRPr lang="en-US" dirty="0" smtClean="0">
              <a:latin typeface="Gill Sans"/>
            </a:endParaRPr>
          </a:p>
          <a:p>
            <a:pPr marL="174610" indent="-174610">
              <a:buFontTx/>
              <a:buChar char="•"/>
            </a:pPr>
            <a:r>
              <a:rPr lang="en-US" dirty="0" smtClean="0">
                <a:latin typeface="Gill Sans"/>
              </a:rPr>
              <a:t>As a result of a 1908 Supreme Court decision in </a:t>
            </a:r>
            <a:r>
              <a:rPr lang="en-US" b="1" dirty="0" smtClean="0">
                <a:latin typeface="Gill Sans"/>
              </a:rPr>
              <a:t>Winters v. United States</a:t>
            </a:r>
            <a:r>
              <a:rPr lang="en-US" dirty="0" smtClean="0">
                <a:latin typeface="Gill Sans"/>
              </a:rPr>
              <a:t>, the court ruled that by creation if the </a:t>
            </a:r>
            <a:r>
              <a:rPr lang="en-US" b="1" dirty="0" smtClean="0">
                <a:latin typeface="Gill Sans"/>
              </a:rPr>
              <a:t>Fort Belknap Indian Reservation</a:t>
            </a:r>
            <a:r>
              <a:rPr lang="en-US" dirty="0" smtClean="0">
                <a:latin typeface="Gill Sans"/>
              </a:rPr>
              <a:t>, there was an implied water right for the amount of water for the reservation to be </a:t>
            </a:r>
            <a:r>
              <a:rPr lang="en-US" b="1" dirty="0" smtClean="0">
                <a:latin typeface="Gill Sans"/>
              </a:rPr>
              <a:t>self-sufficient</a:t>
            </a:r>
            <a:r>
              <a:rPr lang="en-US" dirty="0" smtClean="0">
                <a:latin typeface="Gill Sans"/>
              </a:rPr>
              <a:t>.  Today, federal reserved water rights can be </a:t>
            </a:r>
            <a:r>
              <a:rPr lang="en-US" b="1" dirty="0" smtClean="0">
                <a:latin typeface="Gill Sans"/>
              </a:rPr>
              <a:t>asserted on most lands managed by the federal government</a:t>
            </a:r>
            <a:r>
              <a:rPr lang="en-US" dirty="0" smtClean="0">
                <a:latin typeface="Gill Sans"/>
              </a:rPr>
              <a:t>. Reserved rights are, for the most part, </a:t>
            </a:r>
            <a:r>
              <a:rPr lang="en-US" b="1" dirty="0" smtClean="0">
                <a:latin typeface="Gill Sans"/>
              </a:rPr>
              <a:t>immune from state water laws </a:t>
            </a:r>
            <a:r>
              <a:rPr lang="en-US" dirty="0" smtClean="0">
                <a:latin typeface="Gill Sans"/>
              </a:rPr>
              <a:t>and therefore, are not subject to diversion and beneficial use requirements and cannot be lost by non-use. The federal government, however, is required to submit all reserved water rights claims to the state’s adjudication process, and are limited by the "primary purpose" and "minimal needs" requirements. In addition, federal reserved water rights are nontransferable. By law, these rights can only exist on lands owned by the federal government. If a land transfer occurs, any existing federal reserved water right becomes invalid.</a:t>
            </a:r>
          </a:p>
          <a:p>
            <a:pPr marL="174610" indent="-174610">
              <a:buFontTx/>
              <a:buChar char="•"/>
            </a:pPr>
            <a:endParaRPr lang="en-US" dirty="0" smtClean="0">
              <a:latin typeface="Gill Sans"/>
            </a:endParaRPr>
          </a:p>
          <a:p>
            <a:pPr marL="174610" indent="-174610">
              <a:buFontTx/>
              <a:buChar char="•"/>
            </a:pPr>
            <a:r>
              <a:rPr lang="en-US" dirty="0" smtClean="0">
                <a:latin typeface="Gill Sans"/>
              </a:rPr>
              <a:t>The McCarran Amendment, a 1953 law, waives U.S. sovereign immunity and allows states to determine Federal water rights in state courts.  Hence, federal water claims may be quantified in state stream adjudications, but only if such proceedings are comprehensive (meaning that all claimants to a specific water body are joined in the suit).  As a result, the Federal Government is purposefully exempted from the Interlocutory Decrees (although their water rights are recognized in the Proposed Determination).  Once an entire drainage has interlocutory decrees, the Federal Government is then joined as a party to the action just like any other water user and formally adjudicated.</a:t>
            </a:r>
          </a:p>
          <a:p>
            <a:pPr marL="174610" indent="-174610">
              <a:buFontTx/>
              <a:buChar char="•"/>
            </a:pPr>
            <a:endParaRPr lang="en-US" dirty="0" smtClean="0">
              <a:latin typeface="Gill Sans"/>
            </a:endParaRPr>
          </a:p>
          <a:p>
            <a:pPr marL="174610" indent="-174610">
              <a:buFontTx/>
              <a:buChar char="•"/>
            </a:pPr>
            <a:r>
              <a:rPr lang="en-US" dirty="0" smtClean="0">
                <a:latin typeface="Gill Sans"/>
              </a:rPr>
              <a:t>When a court issues an Interlocutory Decree, it will often include language which closes the respective basin from further assertion of diligence claims… which is the primary purpose of a General Stream Adjudication.</a:t>
            </a:r>
          </a:p>
          <a:p>
            <a:pPr marL="174610" indent="-174610">
              <a:buFontTx/>
              <a:buChar char="•"/>
            </a:pPr>
            <a:endParaRPr lang="en-US" dirty="0" smtClean="0">
              <a:latin typeface="Gill Sans"/>
            </a:endParaRPr>
          </a:p>
          <a:p>
            <a:pPr marL="174610" indent="-174610"/>
            <a:endParaRPr lang="en-US" dirty="0" smtClean="0">
              <a:latin typeface="Gill Sans"/>
            </a:endParaRPr>
          </a:p>
          <a:p>
            <a:pPr marL="174610" indent="-174610"/>
            <a:endParaRPr lang="en-US" dirty="0" smtClean="0">
              <a:latin typeface="Gill Sans"/>
            </a:endParaRPr>
          </a:p>
        </p:txBody>
      </p:sp>
      <p:sp>
        <p:nvSpPr>
          <p:cNvPr id="4" name="Slide Number Placeholder 3"/>
          <p:cNvSpPr>
            <a:spLocks noGrp="1"/>
          </p:cNvSpPr>
          <p:nvPr>
            <p:ph type="sldNum" sz="quarter" idx="5"/>
          </p:nvPr>
        </p:nvSpPr>
        <p:spPr/>
        <p:txBody>
          <a:bodyPr/>
          <a:lstStyle/>
          <a:p>
            <a:pPr>
              <a:defRPr/>
            </a:pPr>
            <a:fld id="{58BB8F2F-8F6D-4AC4-93E4-7BDC5A31C93D}"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a:pPr eaLnBrk="1" hangingPunct="1"/>
              <a:t>15</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174622" indent="-174622">
              <a:buFontTx/>
              <a:buChar char="•"/>
            </a:pPr>
            <a:r>
              <a:rPr lang="en-US" smtClean="0">
                <a:latin typeface="Gill Sans"/>
              </a:rPr>
              <a:t>When the Adjudication Program goes into an area, one of the most prominent questions is whether or not a water users will lose their water right.  It should be noted that the State Engineer does not have the authority to take a water right away.  We can only recommend to the court that the water right be disallowed in the Proposed Determination.  </a:t>
            </a:r>
          </a:p>
          <a:p>
            <a:pPr marL="174622" indent="-174622">
              <a:buFontTx/>
              <a:buChar char="•"/>
            </a:pPr>
            <a:endParaRPr lang="en-US" smtClean="0">
              <a:latin typeface="Gill Sans"/>
            </a:endParaRPr>
          </a:p>
          <a:p>
            <a:pPr marL="174622" indent="-174622">
              <a:buFontTx/>
              <a:buChar char="•"/>
            </a:pPr>
            <a:r>
              <a:rPr lang="en-US" smtClean="0">
                <a:latin typeface="Gill Sans"/>
              </a:rPr>
              <a:t>Ultimately, individuals who are using their water right in conformance with the records on file with the Division of Water Rights have nothing to fear.  </a:t>
            </a:r>
          </a:p>
          <a:p>
            <a:pPr marL="174622" indent="-174622">
              <a:buFontTx/>
              <a:buChar char="•"/>
            </a:pPr>
            <a:endParaRPr lang="en-US" smtClean="0">
              <a:latin typeface="Gill Sans"/>
            </a:endParaRPr>
          </a:p>
          <a:p>
            <a:pPr marL="174622" indent="-174622">
              <a:buFontTx/>
              <a:buChar char="•"/>
            </a:pPr>
            <a:r>
              <a:rPr lang="en-US" smtClean="0">
                <a:latin typeface="Gill Sans"/>
              </a:rPr>
              <a:t>Those who are using water without a right of record are required to submit a claim during the process or risk being barred by the court from asserting a right. </a:t>
            </a:r>
          </a:p>
          <a:p>
            <a:pPr marL="174622" indent="-174622">
              <a:buFontTx/>
              <a:buChar char="•"/>
            </a:pPr>
            <a:endParaRPr lang="en-US" smtClean="0">
              <a:latin typeface="Gill Sans"/>
            </a:endParaRPr>
          </a:p>
          <a:p>
            <a:pPr marL="174622" indent="-174622">
              <a:buFontTx/>
              <a:buChar char="•"/>
            </a:pPr>
            <a:r>
              <a:rPr lang="en-US" smtClean="0">
                <a:latin typeface="Gill Sans"/>
              </a:rPr>
              <a:t>When a water right, or portion of it, has fallen out of use for more than 7 years, the water right (or the un-used portion) may be recommended to be disallowed in the Proposed Determination.  This ensures that water which is not being used, returns to the public for future appropriation or sustainment of other rights.  We will often give a water user the benefit of the doubt in order to prevent unnecessary constraints on water users.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68" indent="-285718" eaLnBrk="0" hangingPunct="0">
              <a:defRPr sz="3200">
                <a:solidFill>
                  <a:srgbClr val="000000"/>
                </a:solidFill>
                <a:latin typeface="Gill Sans"/>
                <a:ea typeface="ヒラギノ角ゴ Pro W3"/>
                <a:cs typeface="ヒラギノ角ゴ Pro W3"/>
                <a:sym typeface="Gill Sans"/>
              </a:defRPr>
            </a:lvl2pPr>
            <a:lvl3pPr marL="1142871" indent="-228574" eaLnBrk="0" hangingPunct="0">
              <a:defRPr sz="3200">
                <a:solidFill>
                  <a:srgbClr val="000000"/>
                </a:solidFill>
                <a:latin typeface="Gill Sans"/>
                <a:ea typeface="ヒラギノ角ゴ Pro W3"/>
                <a:cs typeface="ヒラギノ角ゴ Pro W3"/>
                <a:sym typeface="Gill Sans"/>
              </a:defRPr>
            </a:lvl3pPr>
            <a:lvl4pPr marL="1600020" indent="-228574" eaLnBrk="0" hangingPunct="0">
              <a:defRPr sz="3200">
                <a:solidFill>
                  <a:srgbClr val="000000"/>
                </a:solidFill>
                <a:latin typeface="Gill Sans"/>
                <a:ea typeface="ヒラギノ角ゴ Pro W3"/>
                <a:cs typeface="ヒラギノ角ゴ Pro W3"/>
                <a:sym typeface="Gill Sans"/>
              </a:defRPr>
            </a:lvl4pPr>
            <a:lvl5pPr marL="2057168" indent="-228574" eaLnBrk="0" hangingPunct="0">
              <a:defRPr sz="3200">
                <a:solidFill>
                  <a:srgbClr val="000000"/>
                </a:solidFill>
                <a:latin typeface="Gill Sans"/>
                <a:ea typeface="ヒラギノ角ゴ Pro W3"/>
                <a:cs typeface="ヒラギノ角ゴ Pro W3"/>
                <a:sym typeface="Gill Sans"/>
              </a:defRPr>
            </a:lvl5pPr>
            <a:lvl6pPr marL="2514317"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464"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13"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762"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16</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17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594" indent="-174594">
              <a:buFontTx/>
              <a:buChar char="•"/>
            </a:pPr>
            <a:r>
              <a:rPr lang="en-US" sz="800" dirty="0">
                <a:latin typeface="Gill Sans"/>
              </a:rPr>
              <a:t>So, in an attempt to illustrate the importance of the foregoing critical questions, let’s pose the question, “Why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594" indent="-174594">
              <a:buFontTx/>
              <a:buChar char="•"/>
            </a:pPr>
            <a:endParaRPr lang="en-US" sz="800" dirty="0">
              <a:latin typeface="Gill Sans"/>
            </a:endParaRPr>
          </a:p>
          <a:p>
            <a:pPr marL="174594" indent="-174594">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594" indent="-174594">
              <a:buFontTx/>
              <a:buChar char="•"/>
            </a:pPr>
            <a:endParaRPr lang="en-US" sz="800" dirty="0">
              <a:latin typeface="Gill Sans"/>
            </a:endParaRPr>
          </a:p>
          <a:p>
            <a:pPr marL="174594" indent="-174594">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594" indent="-174594">
              <a:buFontTx/>
              <a:buChar char="•"/>
            </a:pPr>
            <a:endParaRPr lang="en-US" sz="800" dirty="0">
              <a:latin typeface="Gill Sans"/>
            </a:endParaRPr>
          </a:p>
          <a:p>
            <a:pPr marL="174594" indent="-174594">
              <a:buFontTx/>
              <a:buChar char="•"/>
            </a:pPr>
            <a:r>
              <a:rPr lang="en-US" sz="800" dirty="0">
                <a:latin typeface="Gill Sans"/>
              </a:rPr>
              <a:t>Some other benefits of a general adjudication is the consolidation and settlement of multiple controversies and bringing clarity to the overall water rights picture by joining all water users within a given system (as opposed to piecemeal litigation), defining supplemental relationships, removing forfeited rights from the record, and obtaining final decrees on all rights within the drainage.</a:t>
            </a:r>
          </a:p>
          <a:p>
            <a:pPr marL="174594" indent="-174594">
              <a:buFontTx/>
              <a:buChar char="•"/>
            </a:pPr>
            <a:endParaRPr lang="en-US" sz="800" dirty="0">
              <a:latin typeface="Gill Sans"/>
            </a:endParaRPr>
          </a:p>
          <a:p>
            <a:pPr marL="174594" indent="-174594">
              <a:buFontTx/>
              <a:buChar char="•"/>
            </a:pPr>
            <a:endParaRPr lang="en-US" sz="800" i="1" dirty="0">
              <a:latin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7</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9FB9F775-4DE7-4D8D-8466-46649D4768F9}" type="slidenum">
              <a:rPr lang="en-US" sz="1200"/>
              <a:pPr eaLnBrk="1" hangingPunct="1"/>
              <a:t>8</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p:spPr>
        <p:txBody>
          <a:bodyPr/>
          <a:lstStyle/>
          <a:p>
            <a:pPr marL="174622" indent="-174622">
              <a:buFontTx/>
              <a:buChar char="•"/>
            </a:pPr>
            <a:r>
              <a:rPr lang="en-US" smtClean="0">
                <a:latin typeface="Gill Sans"/>
              </a:rPr>
              <a:t>The statue states that water users are responsible for completing a Water User’s Claim and filing it with the court; however, through years of experience, we’ve determined that it saves time, energy, and money to assist water users in filling out a claim due to the lack of understanding on what some of the technical terms mean or in what manner to describe their water right.  </a:t>
            </a:r>
          </a:p>
          <a:p>
            <a:pPr marL="174622" indent="-174622">
              <a:buFontTx/>
              <a:buChar char="•"/>
            </a:pPr>
            <a:endParaRPr lang="en-US" smtClean="0">
              <a:latin typeface="Gill Sans"/>
            </a:endParaRPr>
          </a:p>
          <a:p>
            <a:pPr marL="174622" indent="-174622">
              <a:buFontTx/>
              <a:buChar char="•"/>
            </a:pPr>
            <a:r>
              <a:rPr lang="en-US" smtClean="0">
                <a:latin typeface="Gill Sans"/>
              </a:rPr>
              <a:t>We also accept the Water User’s Claims and file them with the court at the completion of the Proposed Determination.  Water User’s are welcome to opt out of the assistance of the Adjudication Staff at their leisure.</a:t>
            </a:r>
          </a:p>
          <a:p>
            <a:pPr marL="174622" indent="-174622">
              <a:buFontTx/>
              <a:buChar char="•"/>
            </a:pPr>
            <a:endParaRPr lang="en-US" smtClean="0">
              <a:latin typeface="Gill Sans"/>
            </a:endParaRPr>
          </a:p>
          <a:p>
            <a:pPr marL="174622" indent="-174622">
              <a:buFontTx/>
              <a:buChar char="•"/>
            </a:pPr>
            <a:r>
              <a:rPr lang="en-US" smtClean="0">
                <a:latin typeface="Gill Sans"/>
              </a:rPr>
              <a:t>Water User’s Claims are only taken on rights which have been perfected (certificated), previously decreed, or qualify as diligence claims.</a:t>
            </a:r>
          </a:p>
          <a:p>
            <a:pPr marL="174622" indent="-174622">
              <a:buFontTx/>
              <a:buChar char="•"/>
            </a:pPr>
            <a:endParaRPr lang="en-US" smtClean="0">
              <a:latin typeface="Gill Sans"/>
            </a:endParaRPr>
          </a:p>
          <a:p>
            <a:pPr marL="174622" indent="-174622">
              <a:buFontTx/>
              <a:buChar char="•"/>
            </a:pPr>
            <a:r>
              <a:rPr lang="en-US" smtClean="0">
                <a:latin typeface="Gill Sans"/>
              </a:rPr>
              <a:t>Occasionally, a water user wants to make a claim that is inconsistent with what the Adjudication Staff observe in the field.  When this occurs, a “State Engineer’s Recommendation” is filed with the court and published in the proposed determination in the place of the claim.  Water users will have the opportunity to object to any perceived errors in the Proposed Determination, which will be discussed shortly.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E50E6D3-D640-48E7-A2F7-D4F350912064}" type="slidenum">
              <a:rPr lang="en-US" sz="1200"/>
              <a:pPr eaLnBrk="1" hangingPunct="1"/>
              <a:t>9</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p:cNvSpPr>
          <p:nvPr>
            <p:ph type="body" idx="1"/>
          </p:nvPr>
        </p:nvSpPr>
        <p:spPr>
          <a:noFill/>
        </p:spPr>
        <p:txBody>
          <a:bodyPr/>
          <a:lstStyle/>
          <a:p>
            <a:pPr marL="174622" indent="-174622">
              <a:buFontTx/>
              <a:buChar char="•"/>
            </a:pPr>
            <a:r>
              <a:rPr lang="en-US" dirty="0" smtClean="0">
                <a:latin typeface="Gill Sans"/>
              </a:rPr>
              <a:t>The Adjudication staff use the information which they’ve gathered through extensive field reviews and produce a Hydrographic Survey map which identifies the location of the POD and the extent of the use.</a:t>
            </a:r>
          </a:p>
          <a:p>
            <a:pPr marL="174622" indent="-174622">
              <a:buFontTx/>
              <a:buChar char="•"/>
            </a:pPr>
            <a:endParaRPr lang="en-US" dirty="0" smtClean="0">
              <a:latin typeface="Gill Sans"/>
            </a:endParaRPr>
          </a:p>
          <a:p>
            <a:pPr marL="174622" indent="-174622">
              <a:buFontTx/>
              <a:buChar char="•"/>
            </a:pPr>
            <a:r>
              <a:rPr lang="en-US" dirty="0" smtClean="0">
                <a:latin typeface="Gill Sans"/>
              </a:rPr>
              <a:t>This is one of the first hydrographic survey maps completed, from the Weber River adjudication.  As you look at the map, see if you can figure out where it is.  Any ideas?  It appears to be near the confluence of the North Fork of the Ogden River and the Middle Fork near a three-way road junction which leads to Ogden, </a:t>
            </a:r>
            <a:r>
              <a:rPr lang="en-US" dirty="0" err="1" smtClean="0">
                <a:latin typeface="Gill Sans"/>
              </a:rPr>
              <a:t>Hunstville</a:t>
            </a:r>
            <a:r>
              <a:rPr lang="en-US" dirty="0" smtClean="0">
                <a:latin typeface="Gill Sans"/>
              </a:rPr>
              <a:t>, and Eden. As you may surmise, this is in the middle of present-day </a:t>
            </a:r>
            <a:r>
              <a:rPr lang="en-US" dirty="0" err="1" smtClean="0">
                <a:latin typeface="Gill Sans"/>
              </a:rPr>
              <a:t>Pineview</a:t>
            </a:r>
            <a:r>
              <a:rPr lang="en-US" dirty="0" smtClean="0">
                <a:latin typeface="Gill Sans"/>
              </a:rPr>
              <a:t> Reservoir.  So, some of these hydrographic survey maps not only aid in the determination of water rights, but they also represent a historical snap-shot in time which can be helpful and interesting.</a:t>
            </a:r>
          </a:p>
          <a:p>
            <a:pPr marL="174622" indent="-174622">
              <a:buFontTx/>
              <a:buChar char="•"/>
            </a:pPr>
            <a:endParaRPr lang="en-US" dirty="0" smtClean="0">
              <a:latin typeface="Gill Sans"/>
            </a:endParaRPr>
          </a:p>
          <a:p>
            <a:pPr marL="174622" indent="-174622">
              <a:buFontTx/>
              <a:buChar char="•"/>
            </a:pPr>
            <a:r>
              <a:rPr lang="en-US" dirty="0" smtClean="0">
                <a:latin typeface="Gill Sans"/>
              </a:rPr>
              <a:t>You can view these hydrographic survey maps at the regional offices, or the Salt Lake office, or from the comfort of your own office by viewing them online at the address shown.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10</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11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6F84F3-2FE9-41E5-B9DF-B6F758B1E9F6}" type="slidenum">
              <a:rPr lang="en-US" sz="1200"/>
              <a:pPr eaLnBrk="1" hangingPunct="1"/>
              <a:t>12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p:cNvSpPr>
          <p:nvPr>
            <p:ph type="body" idx="1"/>
          </p:nvPr>
        </p:nvSpPr>
        <p:spPr>
          <a:noFill/>
        </p:spPr>
        <p:txBody>
          <a:bodyPr/>
          <a:lstStyle/>
          <a:p>
            <a:pPr marL="174622" indent="-174622">
              <a:buFontTx/>
              <a:buChar char="•"/>
            </a:pPr>
            <a:r>
              <a:rPr lang="en-US" smtClean="0">
                <a:latin typeface="Gill Sans"/>
              </a:rPr>
              <a:t>Once the Hydrographic Survey, Water User’s Claims, and State Engineer’s Recommendations have been finalized, the Proposed Determination is published, distributed to the water users, and filed with the court.  Each book has a unique name and number.  The name typically incorporates some geographic aspect of the respective subdivision.  The number reflects the Area number (which corresponds with the various drainage numbers used by the State Engineer’s Office) and a book number.  </a:t>
            </a:r>
          </a:p>
          <a:p>
            <a:pPr marL="174622" indent="-174622">
              <a:buFontTx/>
              <a:buChar char="•"/>
            </a:pPr>
            <a:endParaRPr lang="en-US" smtClean="0">
              <a:latin typeface="Gill Sans"/>
            </a:endParaRPr>
          </a:p>
          <a:p>
            <a:pPr marL="174622" indent="-174622">
              <a:buFontTx/>
              <a:buChar char="•"/>
            </a:pPr>
            <a:r>
              <a:rPr lang="en-US" smtClean="0">
                <a:latin typeface="Gill Sans"/>
              </a:rPr>
              <a:t>As shown, this is the Tooele City Subdivision, Book 15-4.  On the right is what our current Proposed Determination format looks like.  For the most part it mirrors the same information that you would see when viewing the water right on the Division’s database.  Earlier Proposed Determinations have different formats depending on the vintage.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31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50"/>
            <a:ext cx="6400800" cy="1753077"/>
          </a:xfrm>
        </p:spPr>
        <p:txBody>
          <a:bodyPr/>
          <a:lstStyle>
            <a:lvl1pPr marL="0" indent="0" algn="ctr">
              <a:buNone/>
              <a:defRPr/>
            </a:lvl1pPr>
            <a:lvl2pPr marL="411280" indent="0" algn="ctr">
              <a:buNone/>
              <a:defRPr/>
            </a:lvl2pPr>
            <a:lvl3pPr marL="822515" indent="0" algn="ctr">
              <a:buNone/>
              <a:defRPr/>
            </a:lvl3pPr>
            <a:lvl4pPr marL="1233839" indent="0" algn="ctr">
              <a:buNone/>
              <a:defRPr/>
            </a:lvl4pPr>
            <a:lvl5pPr marL="1645095" indent="0" algn="ctr">
              <a:buNone/>
              <a:defRPr/>
            </a:lvl5pPr>
            <a:lvl6pPr marL="2056371" indent="0" algn="ctr">
              <a:buNone/>
              <a:defRPr/>
            </a:lvl6pPr>
            <a:lvl7pPr marL="2467643" indent="0" algn="ctr">
              <a:buNone/>
              <a:defRPr/>
            </a:lvl7pPr>
            <a:lvl8pPr marL="2878920" indent="0" algn="ctr">
              <a:buNone/>
              <a:defRPr/>
            </a:lvl8pPr>
            <a:lvl9pPr marL="329019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79252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9303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280" indent="0">
              <a:buNone/>
              <a:defRPr sz="1600"/>
            </a:lvl2pPr>
            <a:lvl3pPr marL="822515" indent="0">
              <a:buNone/>
              <a:defRPr sz="1400"/>
            </a:lvl3pPr>
            <a:lvl4pPr marL="1233839" indent="0">
              <a:buNone/>
              <a:defRPr sz="1300"/>
            </a:lvl4pPr>
            <a:lvl5pPr marL="1645095" indent="0">
              <a:buNone/>
              <a:defRPr sz="1300"/>
            </a:lvl5pPr>
            <a:lvl6pPr marL="2056371" indent="0">
              <a:buNone/>
              <a:defRPr sz="1300"/>
            </a:lvl6pPr>
            <a:lvl7pPr marL="2467643" indent="0">
              <a:buNone/>
              <a:defRPr sz="1300"/>
            </a:lvl7pPr>
            <a:lvl8pPr marL="2878920" indent="0">
              <a:buNone/>
              <a:defRPr sz="1300"/>
            </a:lvl8pPr>
            <a:lvl9pPr marL="3290190" indent="0">
              <a:buNone/>
              <a:defRPr sz="1300"/>
            </a:lvl9pPr>
          </a:lstStyle>
          <a:p>
            <a:pPr lvl="0"/>
            <a:r>
              <a:rPr lang="en-US" smtClean="0"/>
              <a:t>Click to edit Master text styles</a:t>
            </a:r>
          </a:p>
        </p:txBody>
      </p:sp>
    </p:spTree>
    <p:extLst>
      <p:ext uri="{BB962C8B-B14F-4D97-AF65-F5344CB8AC3E}">
        <p14:creationId xmlns:p14="http://schemas.microsoft.com/office/powerpoint/2010/main" val="13502969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8496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280" indent="0">
              <a:buNone/>
              <a:defRPr sz="1800" b="1"/>
            </a:lvl2pPr>
            <a:lvl3pPr marL="822515" indent="0">
              <a:buNone/>
              <a:defRPr sz="1600" b="1"/>
            </a:lvl3pPr>
            <a:lvl4pPr marL="1233839" indent="0">
              <a:buNone/>
              <a:defRPr sz="1400" b="1"/>
            </a:lvl4pPr>
            <a:lvl5pPr marL="1645095" indent="0">
              <a:buNone/>
              <a:defRPr sz="1400" b="1"/>
            </a:lvl5pPr>
            <a:lvl6pPr marL="2056371" indent="0">
              <a:buNone/>
              <a:defRPr sz="1400" b="1"/>
            </a:lvl6pPr>
            <a:lvl7pPr marL="2467643" indent="0">
              <a:buNone/>
              <a:defRPr sz="1400" b="1"/>
            </a:lvl7pPr>
            <a:lvl8pPr marL="2878920" indent="0">
              <a:buNone/>
              <a:defRPr sz="1400" b="1"/>
            </a:lvl8pPr>
            <a:lvl9pPr marL="329019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17" y="1534478"/>
            <a:ext cx="4041933" cy="640080"/>
          </a:xfrm>
        </p:spPr>
        <p:txBody>
          <a:bodyPr anchor="b"/>
          <a:lstStyle>
            <a:lvl1pPr marL="0" indent="0">
              <a:buNone/>
              <a:defRPr sz="2200" b="1"/>
            </a:lvl1pPr>
            <a:lvl2pPr marL="411280" indent="0">
              <a:buNone/>
              <a:defRPr sz="1800" b="1"/>
            </a:lvl2pPr>
            <a:lvl3pPr marL="822515" indent="0">
              <a:buNone/>
              <a:defRPr sz="1600" b="1"/>
            </a:lvl3pPr>
            <a:lvl4pPr marL="1233839" indent="0">
              <a:buNone/>
              <a:defRPr sz="1400" b="1"/>
            </a:lvl4pPr>
            <a:lvl5pPr marL="1645095" indent="0">
              <a:buNone/>
              <a:defRPr sz="1400" b="1"/>
            </a:lvl5pPr>
            <a:lvl6pPr marL="2056371" indent="0">
              <a:buNone/>
              <a:defRPr sz="1400" b="1"/>
            </a:lvl6pPr>
            <a:lvl7pPr marL="2467643" indent="0">
              <a:buNone/>
              <a:defRPr sz="1400" b="1"/>
            </a:lvl7pPr>
            <a:lvl8pPr marL="2878920" indent="0">
              <a:buNone/>
              <a:defRPr sz="1400" b="1"/>
            </a:lvl8pPr>
            <a:lvl9pPr marL="329019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17"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13066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4581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25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2942"/>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280" indent="0">
              <a:buNone/>
              <a:defRPr sz="1100"/>
            </a:lvl2pPr>
            <a:lvl3pPr marL="822515" indent="0">
              <a:buNone/>
              <a:defRPr sz="900"/>
            </a:lvl3pPr>
            <a:lvl4pPr marL="1233839" indent="0">
              <a:buNone/>
              <a:defRPr sz="800"/>
            </a:lvl4pPr>
            <a:lvl5pPr marL="1645095" indent="0">
              <a:buNone/>
              <a:defRPr sz="800"/>
            </a:lvl5pPr>
            <a:lvl6pPr marL="2056371" indent="0">
              <a:buNone/>
              <a:defRPr sz="800"/>
            </a:lvl6pPr>
            <a:lvl7pPr marL="2467643" indent="0">
              <a:buNone/>
              <a:defRPr sz="800"/>
            </a:lvl7pPr>
            <a:lvl8pPr marL="2878920" indent="0">
              <a:buNone/>
              <a:defRPr sz="800"/>
            </a:lvl8pPr>
            <a:lvl9pPr marL="3290190" indent="0">
              <a:buNone/>
              <a:defRPr sz="800"/>
            </a:lvl9pPr>
          </a:lstStyle>
          <a:p>
            <a:pPr lvl="0"/>
            <a:r>
              <a:rPr lang="en-US" smtClean="0"/>
              <a:t>Click to edit Master text styles</a:t>
            </a:r>
          </a:p>
        </p:txBody>
      </p:sp>
    </p:spTree>
    <p:extLst>
      <p:ext uri="{BB962C8B-B14F-4D97-AF65-F5344CB8AC3E}">
        <p14:creationId xmlns:p14="http://schemas.microsoft.com/office/powerpoint/2010/main" val="38845312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1653"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280" indent="0">
              <a:buNone/>
              <a:defRPr sz="2500"/>
            </a:lvl2pPr>
            <a:lvl3pPr marL="822515" indent="0">
              <a:buNone/>
              <a:defRPr sz="2200"/>
            </a:lvl3pPr>
            <a:lvl4pPr marL="1233839" indent="0">
              <a:buNone/>
              <a:defRPr sz="1800"/>
            </a:lvl4pPr>
            <a:lvl5pPr marL="1645095" indent="0">
              <a:buNone/>
              <a:defRPr sz="1800"/>
            </a:lvl5pPr>
            <a:lvl6pPr marL="2056371" indent="0">
              <a:buNone/>
              <a:defRPr sz="1800"/>
            </a:lvl6pPr>
            <a:lvl7pPr marL="2467643" indent="0">
              <a:buNone/>
              <a:defRPr sz="1800"/>
            </a:lvl7pPr>
            <a:lvl8pPr marL="2878920" indent="0">
              <a:buNone/>
              <a:defRPr sz="1800"/>
            </a:lvl8pPr>
            <a:lvl9pPr marL="3290190" indent="0">
              <a:buNone/>
              <a:defRPr sz="1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280" indent="0">
              <a:buNone/>
              <a:defRPr sz="1100"/>
            </a:lvl2pPr>
            <a:lvl3pPr marL="822515" indent="0">
              <a:buNone/>
              <a:defRPr sz="900"/>
            </a:lvl3pPr>
            <a:lvl4pPr marL="1233839" indent="0">
              <a:buNone/>
              <a:defRPr sz="800"/>
            </a:lvl4pPr>
            <a:lvl5pPr marL="1645095" indent="0">
              <a:buNone/>
              <a:defRPr sz="800"/>
            </a:lvl5pPr>
            <a:lvl6pPr marL="2056371" indent="0">
              <a:buNone/>
              <a:defRPr sz="800"/>
            </a:lvl6pPr>
            <a:lvl7pPr marL="2467643" indent="0">
              <a:buNone/>
              <a:defRPr sz="800"/>
            </a:lvl7pPr>
            <a:lvl8pPr marL="2878920" indent="0">
              <a:buNone/>
              <a:defRPr sz="800"/>
            </a:lvl8pPr>
            <a:lvl9pPr marL="3290190" indent="0">
              <a:buNone/>
              <a:defRPr sz="800"/>
            </a:lvl9pPr>
          </a:lstStyle>
          <a:p>
            <a:pPr lvl="0"/>
            <a:r>
              <a:rPr lang="en-US" smtClean="0"/>
              <a:t>Click to edit Master text styles</a:t>
            </a:r>
          </a:p>
        </p:txBody>
      </p:sp>
    </p:spTree>
    <p:extLst>
      <p:ext uri="{BB962C8B-B14F-4D97-AF65-F5344CB8AC3E}">
        <p14:creationId xmlns:p14="http://schemas.microsoft.com/office/powerpoint/2010/main" val="4390543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1540" y="3531870"/>
            <a:ext cx="736092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891540" y="1154430"/>
            <a:ext cx="7360920" cy="2320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0218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txStyles>
    <p:titleStyle>
      <a:lvl1pPr algn="ctr" rtl="0" eaLnBrk="0" fontAlgn="base" hangingPunct="0">
        <a:spcBef>
          <a:spcPct val="0"/>
        </a:spcBef>
        <a:spcAft>
          <a:spcPct val="0"/>
        </a:spcAft>
        <a:defRPr sz="58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5pPr>
      <a:lvl6pPr marL="411280" algn="ctr" rtl="0" fontAlgn="base">
        <a:spcBef>
          <a:spcPct val="0"/>
        </a:spcBef>
        <a:spcAft>
          <a:spcPct val="0"/>
        </a:spcAft>
        <a:defRPr sz="5800">
          <a:solidFill>
            <a:schemeClr val="tx1"/>
          </a:solidFill>
          <a:latin typeface="Gill Sans" charset="0"/>
          <a:ea typeface="ヒラギノ角ゴ Pro W3" charset="-128"/>
          <a:sym typeface="Gill Sans" charset="0"/>
        </a:defRPr>
      </a:lvl6pPr>
      <a:lvl7pPr marL="822515" algn="ctr" rtl="0" fontAlgn="base">
        <a:spcBef>
          <a:spcPct val="0"/>
        </a:spcBef>
        <a:spcAft>
          <a:spcPct val="0"/>
        </a:spcAft>
        <a:defRPr sz="5800">
          <a:solidFill>
            <a:schemeClr val="tx1"/>
          </a:solidFill>
          <a:latin typeface="Gill Sans" charset="0"/>
          <a:ea typeface="ヒラギノ角ゴ Pro W3" charset="-128"/>
          <a:sym typeface="Gill Sans" charset="0"/>
        </a:defRPr>
      </a:lvl7pPr>
      <a:lvl8pPr marL="1233839" algn="ctr" rtl="0" fontAlgn="base">
        <a:spcBef>
          <a:spcPct val="0"/>
        </a:spcBef>
        <a:spcAft>
          <a:spcPct val="0"/>
        </a:spcAft>
        <a:defRPr sz="5800">
          <a:solidFill>
            <a:schemeClr val="tx1"/>
          </a:solidFill>
          <a:latin typeface="Gill Sans" charset="0"/>
          <a:ea typeface="ヒラギノ角ゴ Pro W3" charset="-128"/>
          <a:sym typeface="Gill Sans" charset="0"/>
        </a:defRPr>
      </a:lvl8pPr>
      <a:lvl9pPr marL="1645095" algn="ctr" rtl="0" fontAlgn="base">
        <a:spcBef>
          <a:spcPct val="0"/>
        </a:spcBef>
        <a:spcAft>
          <a:spcPct val="0"/>
        </a:spcAft>
        <a:defRPr sz="5800">
          <a:solidFill>
            <a:schemeClr val="tx1"/>
          </a:solidFill>
          <a:latin typeface="Gill Sans" charset="0"/>
          <a:ea typeface="ヒラギノ角ゴ Pro W3" charset="-128"/>
          <a:sym typeface="Gill Sans" charset="0"/>
        </a:defRPr>
      </a:lvl9pPr>
    </p:titleStyle>
    <p:bodyStyle>
      <a:lvl1pPr marL="308460" indent="-308460" algn="ctr" rtl="0" eaLnBrk="0" fontAlgn="base" hangingPunct="0">
        <a:spcBef>
          <a:spcPct val="0"/>
        </a:spcBef>
        <a:spcAft>
          <a:spcPct val="0"/>
        </a:spcAft>
        <a:defRPr sz="2500">
          <a:solidFill>
            <a:schemeClr val="tx1"/>
          </a:solidFill>
          <a:latin typeface="+mn-lt"/>
          <a:ea typeface="+mn-ea"/>
          <a:cs typeface="ヒラギノ角ゴ Pro W3"/>
          <a:sym typeface="Gill Sans"/>
        </a:defRPr>
      </a:lvl1pPr>
      <a:lvl2pPr marL="668318" indent="-257046" algn="ctr" rtl="0" eaLnBrk="0" fontAlgn="base" hangingPunct="0">
        <a:spcBef>
          <a:spcPct val="0"/>
        </a:spcBef>
        <a:spcAft>
          <a:spcPct val="0"/>
        </a:spcAft>
        <a:defRPr sz="2500">
          <a:solidFill>
            <a:schemeClr val="tx1"/>
          </a:solidFill>
          <a:latin typeface="+mn-lt"/>
          <a:ea typeface="+mn-ea"/>
          <a:cs typeface="ヒラギノ角ゴ Pro W3"/>
          <a:sym typeface="Gill Sans"/>
        </a:defRPr>
      </a:lvl2pPr>
      <a:lvl3pPr marL="1028193"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3pPr>
      <a:lvl4pPr marL="1439460"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4pPr>
      <a:lvl5pPr marL="1850756"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5pPr>
      <a:lvl6pPr marL="411280" algn="ctr" rtl="0" fontAlgn="base">
        <a:spcBef>
          <a:spcPct val="0"/>
        </a:spcBef>
        <a:spcAft>
          <a:spcPct val="0"/>
        </a:spcAft>
        <a:defRPr sz="2500">
          <a:solidFill>
            <a:schemeClr val="tx1"/>
          </a:solidFill>
          <a:latin typeface="+mn-lt"/>
          <a:ea typeface="+mn-ea"/>
          <a:sym typeface="Gill Sans" charset="0"/>
        </a:defRPr>
      </a:lvl6pPr>
      <a:lvl7pPr marL="822515" algn="ctr" rtl="0" fontAlgn="base">
        <a:spcBef>
          <a:spcPct val="0"/>
        </a:spcBef>
        <a:spcAft>
          <a:spcPct val="0"/>
        </a:spcAft>
        <a:defRPr sz="2500">
          <a:solidFill>
            <a:schemeClr val="tx1"/>
          </a:solidFill>
          <a:latin typeface="+mn-lt"/>
          <a:ea typeface="+mn-ea"/>
          <a:sym typeface="Gill Sans" charset="0"/>
        </a:defRPr>
      </a:lvl7pPr>
      <a:lvl8pPr marL="1233839" algn="ctr" rtl="0" fontAlgn="base">
        <a:spcBef>
          <a:spcPct val="0"/>
        </a:spcBef>
        <a:spcAft>
          <a:spcPct val="0"/>
        </a:spcAft>
        <a:defRPr sz="2500">
          <a:solidFill>
            <a:schemeClr val="tx1"/>
          </a:solidFill>
          <a:latin typeface="+mn-lt"/>
          <a:ea typeface="+mn-ea"/>
          <a:sym typeface="Gill Sans" charset="0"/>
        </a:defRPr>
      </a:lvl8pPr>
      <a:lvl9pPr marL="1645095" algn="ctr" rtl="0" fontAlgn="base">
        <a:spcBef>
          <a:spcPct val="0"/>
        </a:spcBef>
        <a:spcAft>
          <a:spcPct val="0"/>
        </a:spcAft>
        <a:defRPr sz="2500">
          <a:solidFill>
            <a:schemeClr val="tx1"/>
          </a:solidFill>
          <a:latin typeface="+mn-lt"/>
          <a:ea typeface="+mn-ea"/>
          <a:sym typeface="Gill Sans" charset="0"/>
        </a:defRPr>
      </a:lvl9pPr>
    </p:bodyStyle>
    <p:otherStyle>
      <a:defPPr>
        <a:defRPr lang="en-US"/>
      </a:defPPr>
      <a:lvl1pPr marL="0" algn="l" defTabSz="822515" rtl="0" eaLnBrk="1" latinLnBrk="0" hangingPunct="1">
        <a:defRPr sz="1600" kern="1200">
          <a:solidFill>
            <a:schemeClr val="tx1"/>
          </a:solidFill>
          <a:latin typeface="+mn-lt"/>
          <a:ea typeface="+mn-ea"/>
          <a:cs typeface="+mn-cs"/>
        </a:defRPr>
      </a:lvl1pPr>
      <a:lvl2pPr marL="411280" algn="l" defTabSz="822515" rtl="0" eaLnBrk="1" latinLnBrk="0" hangingPunct="1">
        <a:defRPr sz="1600" kern="1200">
          <a:solidFill>
            <a:schemeClr val="tx1"/>
          </a:solidFill>
          <a:latin typeface="+mn-lt"/>
          <a:ea typeface="+mn-ea"/>
          <a:cs typeface="+mn-cs"/>
        </a:defRPr>
      </a:lvl2pPr>
      <a:lvl3pPr marL="822515" algn="l" defTabSz="822515" rtl="0" eaLnBrk="1" latinLnBrk="0" hangingPunct="1">
        <a:defRPr sz="1600" kern="1200">
          <a:solidFill>
            <a:schemeClr val="tx1"/>
          </a:solidFill>
          <a:latin typeface="+mn-lt"/>
          <a:ea typeface="+mn-ea"/>
          <a:cs typeface="+mn-cs"/>
        </a:defRPr>
      </a:lvl3pPr>
      <a:lvl4pPr marL="1233839" algn="l" defTabSz="822515" rtl="0" eaLnBrk="1" latinLnBrk="0" hangingPunct="1">
        <a:defRPr sz="1600" kern="1200">
          <a:solidFill>
            <a:schemeClr val="tx1"/>
          </a:solidFill>
          <a:latin typeface="+mn-lt"/>
          <a:ea typeface="+mn-ea"/>
          <a:cs typeface="+mn-cs"/>
        </a:defRPr>
      </a:lvl4pPr>
      <a:lvl5pPr marL="1645095" algn="l" defTabSz="822515" rtl="0" eaLnBrk="1" latinLnBrk="0" hangingPunct="1">
        <a:defRPr sz="1600" kern="1200">
          <a:solidFill>
            <a:schemeClr val="tx1"/>
          </a:solidFill>
          <a:latin typeface="+mn-lt"/>
          <a:ea typeface="+mn-ea"/>
          <a:cs typeface="+mn-cs"/>
        </a:defRPr>
      </a:lvl5pPr>
      <a:lvl6pPr marL="2056371" algn="l" defTabSz="822515" rtl="0" eaLnBrk="1" latinLnBrk="0" hangingPunct="1">
        <a:defRPr sz="1600" kern="1200">
          <a:solidFill>
            <a:schemeClr val="tx1"/>
          </a:solidFill>
          <a:latin typeface="+mn-lt"/>
          <a:ea typeface="+mn-ea"/>
          <a:cs typeface="+mn-cs"/>
        </a:defRPr>
      </a:lvl6pPr>
      <a:lvl7pPr marL="2467643" algn="l" defTabSz="822515" rtl="0" eaLnBrk="1" latinLnBrk="0" hangingPunct="1">
        <a:defRPr sz="1600" kern="1200">
          <a:solidFill>
            <a:schemeClr val="tx1"/>
          </a:solidFill>
          <a:latin typeface="+mn-lt"/>
          <a:ea typeface="+mn-ea"/>
          <a:cs typeface="+mn-cs"/>
        </a:defRPr>
      </a:lvl7pPr>
      <a:lvl8pPr marL="2878920" algn="l" defTabSz="822515" rtl="0" eaLnBrk="1" latinLnBrk="0" hangingPunct="1">
        <a:defRPr sz="1600" kern="1200">
          <a:solidFill>
            <a:schemeClr val="tx1"/>
          </a:solidFill>
          <a:latin typeface="+mn-lt"/>
          <a:ea typeface="+mn-ea"/>
          <a:cs typeface="+mn-cs"/>
        </a:defRPr>
      </a:lvl8pPr>
      <a:lvl9pPr marL="3290190" algn="l" defTabSz="82251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ikehandy@utah.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carissabrandt@utah.gov" TargetMode="External"/><Relationship Id="rId5" Type="http://schemas.openxmlformats.org/officeDocument/2006/relationships/hyperlink" Target="http://www.waterrights.utah.gov/" TargetMode="External"/><Relationship Id="rId4" Type="http://schemas.openxmlformats.org/officeDocument/2006/relationships/hyperlink" Target="mailto:joshzimmerman@utah.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1.jpe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jpeg"/><Relationship Id="rId4" Type="http://schemas.openxmlformats.org/officeDocument/2006/relationships/image" Target="../media/image2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86"/>
            <a:ext cx="8001000" cy="5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ea typeface="+mn-ea"/>
                <a:cs typeface="+mn-cs"/>
              </a:rPr>
              <a:t>Utah Division of Water Rights</a:t>
            </a:r>
          </a:p>
        </p:txBody>
      </p:sp>
      <p:sp>
        <p:nvSpPr>
          <p:cNvPr id="2051" name="Text Box 4"/>
          <p:cNvSpPr txBox="1">
            <a:spLocks noChangeArrowheads="1"/>
          </p:cNvSpPr>
          <p:nvPr/>
        </p:nvSpPr>
        <p:spPr bwMode="auto">
          <a:xfrm>
            <a:off x="4108455"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66362" y="6035681"/>
            <a:ext cx="1993814" cy="8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52400" y="4267250"/>
            <a:ext cx="8763000" cy="241219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i="1" dirty="0" smtClean="0">
                <a:latin typeface="Verdana" panose="020B0604030504040204" pitchFamily="34" charset="0"/>
                <a:ea typeface="Verdana" panose="020B0604030504040204" pitchFamily="34" charset="0"/>
                <a:cs typeface="Verdana" panose="020B0604030504040204" pitchFamily="34" charset="0"/>
                <a:sym typeface="Gill Sans" charset="0"/>
              </a:rPr>
              <a:t>Water Right Adjudications</a:t>
            </a:r>
            <a:r>
              <a:rPr lang="en-US" altLang="en-US" sz="3600" b="1" i="1" dirty="0">
                <a:latin typeface="Verdana" panose="020B0604030504040204" pitchFamily="34" charset="0"/>
                <a:ea typeface="Verdana" panose="020B0604030504040204" pitchFamily="34" charset="0"/>
                <a:cs typeface="Verdana" panose="020B0604030504040204" pitchFamily="34" charset="0"/>
                <a:sym typeface="Gill Sans" charset="0"/>
              </a:rPr>
              <a:t>          </a:t>
            </a:r>
          </a:p>
          <a:p>
            <a:pPr algn="ctr" eaLnBrk="1" hangingPunct="1">
              <a:spcBef>
                <a:spcPct val="50000"/>
              </a:spcBef>
              <a:buFontTx/>
              <a:buNone/>
            </a:pPr>
            <a:r>
              <a:rPr lang="en-US" altLang="en-US" sz="2200" dirty="0" smtClean="0">
                <a:latin typeface="Verdana" panose="020B0604030504040204" pitchFamily="34" charset="0"/>
                <a:ea typeface="Verdana" panose="020B0604030504040204" pitchFamily="34" charset="0"/>
                <a:cs typeface="Verdana" panose="020B0604030504040204" pitchFamily="34" charset="0"/>
                <a:sym typeface="Gill Sans" charset="0"/>
              </a:rPr>
              <a:t>Josh Zimmerman — April 7, 2017</a:t>
            </a:r>
            <a:endParaRPr lang="en-US" altLang="en-US" sz="2200" dirty="0">
              <a:latin typeface="Verdana" panose="020B0604030504040204" pitchFamily="34" charset="0"/>
              <a:ea typeface="Verdana" panose="020B0604030504040204" pitchFamily="34" charset="0"/>
              <a:cs typeface="Verdana" panose="020B0604030504040204" pitchFamily="34" charset="0"/>
              <a:sym typeface="Gill Sans" charset="0"/>
            </a:endParaRPr>
          </a:p>
          <a:p>
            <a:pPr eaLnBrk="1" hangingPunct="1">
              <a:spcBef>
                <a:spcPct val="50000"/>
              </a:spcBef>
              <a:buFontTx/>
              <a:buNone/>
            </a:pPr>
            <a:endParaRPr lang="en-US" altLang="en-US" sz="5500"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2055" name="Text Box 8"/>
          <p:cNvSpPr txBox="1">
            <a:spLocks noChangeArrowheads="1"/>
          </p:cNvSpPr>
          <p:nvPr/>
        </p:nvSpPr>
        <p:spPr bwMode="auto">
          <a:xfrm>
            <a:off x="4064241" y="1219201"/>
            <a:ext cx="4686300"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a:latin typeface="Verdana" panose="020B0604030504040204" pitchFamily="34" charset="0"/>
                <a:ea typeface="Verdana" panose="020B0604030504040204" pitchFamily="34" charset="0"/>
                <a:cs typeface="Verdana" panose="020B0604030504040204" pitchFamily="34" charset="0"/>
              </a:rPr>
              <a:t>Adjudication</a:t>
            </a:r>
          </a:p>
          <a:p>
            <a:pPr eaLnBrk="1" hangingPunct="1">
              <a:spcBef>
                <a:spcPct val="50000"/>
              </a:spcBef>
              <a:buFontTx/>
              <a:buNone/>
            </a:pP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82812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6" name="Group 5"/>
          <p:cNvGrpSpPr/>
          <p:nvPr/>
        </p:nvGrpSpPr>
        <p:grpSpPr>
          <a:xfrm>
            <a:off x="4723079" y="1028705"/>
            <a:ext cx="3072181" cy="2557053"/>
            <a:chOff x="5247866" y="1143000"/>
            <a:chExt cx="3413534" cy="2841170"/>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47866" y="1143000"/>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Objections to the L.U.R.</a:t>
              </a:r>
            </a:p>
          </p:txBody>
        </p:sp>
        <p:sp>
          <p:nvSpPr>
            <p:cNvPr id="25" name="TextBox 24"/>
            <p:cNvSpPr txBox="1"/>
            <p:nvPr/>
          </p:nvSpPr>
          <p:spPr>
            <a:xfrm>
              <a:off x="5341477" y="2932081"/>
              <a:ext cx="3213205" cy="1000273"/>
            </a:xfrm>
            <a:prstGeom prst="rect">
              <a:avLst/>
            </a:prstGeom>
            <a:noFill/>
          </p:spPr>
          <p:txBody>
            <a:bodyPr wrap="square" rtlCol="0">
              <a:spAutoFit/>
            </a:bodyPr>
            <a:lstStyle/>
            <a:p>
              <a:pPr algn="ctr"/>
              <a:r>
                <a:rPr lang="en-US" sz="1050" dirty="0">
                  <a:solidFill>
                    <a:srgbClr val="000000"/>
                  </a:solidFill>
                  <a:latin typeface="Verdana" pitchFamily="34" charset="0"/>
                  <a:sym typeface="Verdana" pitchFamily="34" charset="0"/>
                </a:rPr>
                <a:t>Claimants will have 90 days to file an </a:t>
              </a:r>
              <a:r>
                <a:rPr lang="en-US" sz="1050" b="1" i="1" dirty="0">
                  <a:solidFill>
                    <a:srgbClr val="000000"/>
                  </a:solidFill>
                  <a:latin typeface="Verdana" pitchFamily="34" charset="0"/>
                  <a:sym typeface="Verdana" pitchFamily="34" charset="0"/>
                </a:rPr>
                <a:t>objection</a:t>
              </a:r>
              <a:r>
                <a:rPr lang="en-US" sz="1050" dirty="0">
                  <a:solidFill>
                    <a:srgbClr val="000000"/>
                  </a:solidFill>
                  <a:latin typeface="Verdana" pitchFamily="34" charset="0"/>
                  <a:sym typeface="Verdana" pitchFamily="34" charset="0"/>
                </a:rPr>
                <a:t> to the List of Unclaimed Rights with the District Court. They must also file</a:t>
              </a:r>
              <a:r>
                <a:rPr lang="en-US" sz="1050" b="1" i="1" dirty="0">
                  <a:solidFill>
                    <a:srgbClr val="000000"/>
                  </a:solidFill>
                  <a:latin typeface="Verdana" pitchFamily="34" charset="0"/>
                  <a:sym typeface="Verdana" pitchFamily="34" charset="0"/>
                </a:rPr>
                <a:t> a water user’s claim</a:t>
              </a:r>
              <a:r>
                <a:rPr lang="en-US" sz="1050" dirty="0">
                  <a:solidFill>
                    <a:srgbClr val="000000"/>
                  </a:solidFill>
                  <a:latin typeface="Verdana" pitchFamily="34" charset="0"/>
                  <a:sym typeface="Verdana" pitchFamily="34" charset="0"/>
                </a:rPr>
                <a:t> with the court and the State Engineer.</a:t>
              </a:r>
              <a:endParaRPr lang="en-US" sz="2400" dirty="0">
                <a:solidFill>
                  <a:srgbClr val="000000"/>
                </a:solidFill>
                <a:latin typeface="Gill Sans"/>
                <a:sym typeface="Gill Sans"/>
              </a:endParaRPr>
            </a:p>
          </p:txBody>
        </p:sp>
        <p:grpSp>
          <p:nvGrpSpPr>
            <p:cNvPr id="14" name="Group 13"/>
            <p:cNvGrpSpPr/>
            <p:nvPr/>
          </p:nvGrpSpPr>
          <p:grpSpPr>
            <a:xfrm>
              <a:off x="5628624" y="1786237"/>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013200" y="4948908"/>
                <a:ext cx="1400541" cy="897681"/>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a:t>
                </a:r>
              </a:p>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&amp;</a:t>
                </a:r>
              </a:p>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6</a:t>
              </a:r>
            </a:p>
          </p:txBody>
        </p:sp>
        <p:grpSp>
          <p:nvGrpSpPr>
            <p:cNvPr id="19" name="Group 18"/>
            <p:cNvGrpSpPr/>
            <p:nvPr/>
          </p:nvGrpSpPr>
          <p:grpSpPr>
            <a:xfrm>
              <a:off x="6817342" y="1848948"/>
              <a:ext cx="731511" cy="955223"/>
              <a:chOff x="6634463" y="1848948"/>
              <a:chExt cx="731511" cy="955223"/>
            </a:xfrm>
          </p:grpSpPr>
          <p:sp>
            <p:nvSpPr>
              <p:cNvPr id="117" name="Right Arrow 116"/>
              <p:cNvSpPr/>
              <p:nvPr/>
            </p:nvSpPr>
            <p:spPr bwMode="auto">
              <a:xfrm>
                <a:off x="6634463" y="1848948"/>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18" name="Group 117"/>
              <p:cNvGrpSpPr/>
              <p:nvPr/>
            </p:nvGrpSpPr>
            <p:grpSpPr>
              <a:xfrm>
                <a:off x="6634463" y="2000757"/>
                <a:ext cx="599552" cy="620536"/>
                <a:chOff x="6636619" y="2047360"/>
                <a:chExt cx="599552" cy="620536"/>
              </a:xfrm>
            </p:grpSpPr>
            <p:pic>
              <p:nvPicPr>
                <p:cNvPr id="119" name="Picture 6" descr="https://upload.wikimedia.org/wikipedia/commons/thumb/c/ca/Calendar_icon_2.svg/2000px-Calendar_icon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sp>
          <p:nvSpPr>
            <p:cNvPr id="121" name="TextBox 120"/>
            <p:cNvSpPr txBox="1"/>
            <p:nvPr/>
          </p:nvSpPr>
          <p:spPr>
            <a:xfrm>
              <a:off x="7297746" y="1798342"/>
              <a:ext cx="1256937"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 </a:t>
              </a:r>
            </a:p>
            <a:p>
              <a:pPr algn="ctr"/>
              <a:r>
                <a:rPr lang="en-US" sz="1100" b="1" i="1" dirty="0">
                  <a:solidFill>
                    <a:srgbClr val="000000"/>
                  </a:solidFill>
                  <a:latin typeface="Verdana" pitchFamily="34" charset="0"/>
                  <a:sym typeface="Verdana" pitchFamily="34" charset="0"/>
                </a:rPr>
                <a:t>Court</a:t>
              </a:r>
            </a:p>
            <a:p>
              <a:pPr algn="ctr"/>
              <a:r>
                <a:rPr lang="en-US" sz="1100" b="1" i="1" dirty="0">
                  <a:solidFill>
                    <a:srgbClr val="000000"/>
                  </a:solidFill>
                  <a:latin typeface="Verdana" pitchFamily="34" charset="0"/>
                  <a:sym typeface="Verdana" pitchFamily="34" charset="0"/>
                </a:rPr>
                <a:t>&amp;</a:t>
              </a:r>
            </a:p>
            <a:p>
              <a:pPr algn="ctr"/>
              <a:r>
                <a:rPr lang="en-US" sz="1100" b="1" i="1" dirty="0">
                  <a:solidFill>
                    <a:srgbClr val="000000"/>
                  </a:solidFill>
                  <a:latin typeface="Verdana" pitchFamily="34" charset="0"/>
                  <a:sym typeface="Verdana" pitchFamily="34" charset="0"/>
                </a:rPr>
                <a:t>State Engineer </a:t>
              </a:r>
            </a:p>
          </p:txBody>
        </p:sp>
      </p:grpSp>
      <p:grpSp>
        <p:nvGrpSpPr>
          <p:cNvPr id="7" name="Group 6"/>
          <p:cNvGrpSpPr/>
          <p:nvPr/>
        </p:nvGrpSpPr>
        <p:grpSpPr>
          <a:xfrm>
            <a:off x="937260" y="3814568"/>
            <a:ext cx="3223265" cy="2594033"/>
            <a:chOff x="1041400" y="4238353"/>
            <a:chExt cx="3581405" cy="2882259"/>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041400" y="4238353"/>
              <a:ext cx="3581405" cy="348813"/>
            </a:xfrm>
            <a:prstGeom prst="rect">
              <a:avLst/>
            </a:prstGeom>
            <a:noFill/>
          </p:spPr>
          <p:txBody>
            <a:bodyPr wrap="square" rtlCol="0">
              <a:spAutoFit/>
            </a:bodyPr>
            <a:lstStyle/>
            <a:p>
              <a:pPr algn="ctr">
                <a:lnSpc>
                  <a:spcPct val="120000"/>
                </a:lnSpc>
              </a:pPr>
              <a:r>
                <a:rPr lang="en-US" sz="1200" b="1" i="1" dirty="0">
                  <a:solidFill>
                    <a:srgbClr val="FF9900"/>
                  </a:solidFill>
                  <a:latin typeface="Verdana" pitchFamily="34" charset="0"/>
                  <a:sym typeface="Verdana" pitchFamily="34" charset="0"/>
                </a:rPr>
                <a:t>Objection Resolution (as needed)</a:t>
              </a:r>
            </a:p>
          </p:txBody>
        </p:sp>
        <p:sp>
          <p:nvSpPr>
            <p:cNvPr id="51" name="TextBox 50"/>
            <p:cNvSpPr txBox="1"/>
            <p:nvPr/>
          </p:nvSpPr>
          <p:spPr>
            <a:xfrm>
              <a:off x="1117599" y="6163085"/>
              <a:ext cx="3424209" cy="957527"/>
            </a:xfrm>
            <a:prstGeom prst="rect">
              <a:avLst/>
            </a:prstGeom>
            <a:noFill/>
          </p:spPr>
          <p:txBody>
            <a:bodyPr wrap="square" lIns="45720" rIns="45720" rtlCol="0">
              <a:spAutoFit/>
            </a:bodyPr>
            <a:lstStyle/>
            <a:p>
              <a:pPr algn="ctr"/>
              <a:r>
                <a:rPr lang="en-US" sz="1000" dirty="0">
                  <a:solidFill>
                    <a:srgbClr val="000000"/>
                  </a:solidFill>
                  <a:latin typeface="Verdana" pitchFamily="34" charset="0"/>
                  <a:sym typeface="Verdana" pitchFamily="34" charset="0"/>
                </a:rPr>
                <a:t>The State Engineer may choose to </a:t>
              </a:r>
              <a:r>
                <a:rPr lang="en-US" sz="1000" b="1" i="1" dirty="0">
                  <a:solidFill>
                    <a:srgbClr val="000000"/>
                  </a:solidFill>
                  <a:latin typeface="Verdana" pitchFamily="34" charset="0"/>
                  <a:sym typeface="Verdana" pitchFamily="34" charset="0"/>
                </a:rPr>
                <a:t>litigate</a:t>
              </a:r>
              <a:r>
                <a:rPr lang="en-US" sz="1000" dirty="0">
                  <a:solidFill>
                    <a:srgbClr val="000000"/>
                  </a:solidFill>
                  <a:latin typeface="Verdana" pitchFamily="34" charset="0"/>
                  <a:sym typeface="Verdana" pitchFamily="34" charset="0"/>
                </a:rPr>
                <a:t>, file a </a:t>
              </a:r>
              <a:r>
                <a:rPr lang="en-US" sz="1000" b="1" i="1" dirty="0">
                  <a:solidFill>
                    <a:srgbClr val="000000"/>
                  </a:solidFill>
                  <a:latin typeface="Verdana" pitchFamily="34" charset="0"/>
                  <a:sym typeface="Verdana" pitchFamily="34" charset="0"/>
                </a:rPr>
                <a:t>concurring motion, </a:t>
              </a:r>
              <a:r>
                <a:rPr lang="en-US" sz="1000" dirty="0">
                  <a:solidFill>
                    <a:srgbClr val="000000"/>
                  </a:solidFill>
                  <a:latin typeface="Verdana" pitchFamily="34" charset="0"/>
                  <a:sym typeface="Verdana" pitchFamily="34" charset="0"/>
                </a:rPr>
                <a:t>or</a:t>
              </a:r>
              <a:r>
                <a:rPr lang="en-US" sz="1000" b="1" i="1" dirty="0">
                  <a:solidFill>
                    <a:srgbClr val="000000"/>
                  </a:solidFill>
                  <a:latin typeface="Verdana" pitchFamily="34" charset="0"/>
                  <a:sym typeface="Verdana" pitchFamily="34" charset="0"/>
                </a:rPr>
                <a:t> remain silent</a:t>
              </a:r>
              <a:r>
                <a:rPr lang="en-US" sz="1000" dirty="0">
                  <a:solidFill>
                    <a:srgbClr val="000000"/>
                  </a:solidFill>
                  <a:latin typeface="Verdana" pitchFamily="34" charset="0"/>
                  <a:sym typeface="Verdana" pitchFamily="34" charset="0"/>
                </a:rPr>
                <a:t>. If the court allows the claim, the State Engineer will evaluate the claim in the Proposed Determination.   </a:t>
              </a:r>
              <a:endParaRPr lang="en-US" sz="2500"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7</a:t>
              </a:r>
            </a:p>
          </p:txBody>
        </p:sp>
        <p:grpSp>
          <p:nvGrpSpPr>
            <p:cNvPr id="124" name="Group 123"/>
            <p:cNvGrpSpPr>
              <a:grpSpLocks noChangeAspect="1"/>
            </p:cNvGrpSpPr>
            <p:nvPr/>
          </p:nvGrpSpPr>
          <p:grpSpPr>
            <a:xfrm>
              <a:off x="2162110" y="4760158"/>
              <a:ext cx="1398388" cy="1335817"/>
              <a:chOff x="3285610" y="5361129"/>
              <a:chExt cx="831862" cy="794640"/>
            </a:xfrm>
          </p:grpSpPr>
          <p:sp>
            <p:nvSpPr>
              <p:cNvPr id="137" name="Freeform 136"/>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8"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9"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0"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1" name="Oval 140"/>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2"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3"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4" name="Rectangle 143"/>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5"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6"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7"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8"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9"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0" name="Oval 149"/>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1"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2"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3"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4"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8" name="Group 7"/>
          <p:cNvGrpSpPr/>
          <p:nvPr/>
        </p:nvGrpSpPr>
        <p:grpSpPr>
          <a:xfrm>
            <a:off x="4734880" y="3814518"/>
            <a:ext cx="3060383" cy="2573410"/>
            <a:chOff x="5260975" y="4238353"/>
            <a:chExt cx="3400425" cy="2859345"/>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69332"/>
            </a:xfrm>
            <a:prstGeom prst="rect">
              <a:avLst/>
            </a:prstGeom>
            <a:noFill/>
          </p:spPr>
          <p:txBody>
            <a:bodyPr wrap="square" rtlCol="0">
              <a:spAutoFit/>
            </a:bodyPr>
            <a:lstStyle/>
            <a:p>
              <a:pPr algn="ctr">
                <a:lnSpc>
                  <a:spcPct val="120000"/>
                </a:lnSpc>
              </a:pPr>
              <a:r>
                <a:rPr lang="en-US" sz="1300" b="1" i="1" dirty="0">
                  <a:solidFill>
                    <a:srgbClr val="C00000"/>
                  </a:solidFill>
                  <a:latin typeface="Verdana" pitchFamily="34" charset="0"/>
                  <a:sym typeface="Verdana" pitchFamily="34" charset="0"/>
                </a:rPr>
                <a:t>Judicial Decree</a:t>
              </a:r>
            </a:p>
          </p:txBody>
        </p:sp>
        <p:sp>
          <p:nvSpPr>
            <p:cNvPr id="75" name="TextBox 74"/>
            <p:cNvSpPr txBox="1"/>
            <p:nvPr/>
          </p:nvSpPr>
          <p:spPr>
            <a:xfrm>
              <a:off x="5341476" y="5969183"/>
              <a:ext cx="3319923" cy="1128515"/>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Once objections (if any) are resolved, the court renders a judgment that the </a:t>
              </a:r>
              <a:r>
                <a:rPr lang="en-US" sz="1000" b="1" i="1" dirty="0">
                  <a:solidFill>
                    <a:srgbClr val="000000"/>
                  </a:solidFill>
                  <a:latin typeface="Verdana" pitchFamily="34" charset="0"/>
                  <a:sym typeface="Verdana" pitchFamily="34" charset="0"/>
                </a:rPr>
                <a:t>rights on the L.U.R. are abandoned</a:t>
              </a:r>
              <a:r>
                <a:rPr lang="en-US" sz="1000" dirty="0">
                  <a:solidFill>
                    <a:srgbClr val="000000"/>
                  </a:solidFill>
                  <a:latin typeface="Verdana" pitchFamily="34" charset="0"/>
                  <a:sym typeface="Verdana" pitchFamily="34" charset="0"/>
                </a:rPr>
                <a:t> with the exception of those allowed as a result of a successful objection. It may also </a:t>
              </a:r>
              <a:r>
                <a:rPr lang="en-US" sz="1000" b="1" i="1" dirty="0">
                  <a:solidFill>
                    <a:srgbClr val="000000"/>
                  </a:solidFill>
                  <a:latin typeface="Verdana" pitchFamily="34" charset="0"/>
                  <a:sym typeface="Verdana" pitchFamily="34" charset="0"/>
                </a:rPr>
                <a:t>prohibit future diligence claims </a:t>
              </a:r>
              <a:r>
                <a:rPr lang="en-US" sz="1000" dirty="0">
                  <a:solidFill>
                    <a:srgbClr val="000000"/>
                  </a:solidFill>
                  <a:latin typeface="Verdana" pitchFamily="34" charset="0"/>
                  <a:sym typeface="Verdana" pitchFamily="34" charset="0"/>
                </a:rPr>
                <a:t>from being filed.</a:t>
              </a:r>
              <a:endParaRPr lang="en-US" sz="1000" dirty="0">
                <a:solidFill>
                  <a:srgbClr val="000000"/>
                </a:solidFill>
                <a:latin typeface="Gill Sans"/>
                <a:sym typeface="Gill Sans"/>
              </a:endParaRPr>
            </a:p>
          </p:txBody>
        </p:sp>
        <p:grpSp>
          <p:nvGrpSpPr>
            <p:cNvPr id="76" name="Group 75"/>
            <p:cNvGrpSpPr/>
            <p:nvPr/>
          </p:nvGrpSpPr>
          <p:grpSpPr>
            <a:xfrm>
              <a:off x="7213600" y="4861560"/>
              <a:ext cx="914400" cy="1005840"/>
              <a:chOff x="4013200" y="4572000"/>
              <a:chExt cx="1400541" cy="1600200"/>
            </a:xfrm>
          </p:grpSpPr>
          <p:sp>
            <p:nvSpPr>
              <p:cNvPr id="79" name="Rounded Rectangle 78"/>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0" name="TextBox 79"/>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81" name="Straight Connector 80"/>
              <p:cNvCxnSpPr/>
              <p:nvPr/>
            </p:nvCxnSpPr>
            <p:spPr bwMode="auto">
              <a:xfrm>
                <a:off x="4172133" y="53721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172133" y="56769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172133" y="59817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5" name="Rectangle 84"/>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6" name="Rectangle 85"/>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8</a:t>
              </a:r>
            </a:p>
          </p:txBody>
        </p:sp>
        <p:grpSp>
          <p:nvGrpSpPr>
            <p:cNvPr id="127" name="Group 126"/>
            <p:cNvGrpSpPr>
              <a:grpSpLocks noChangeAspect="1"/>
            </p:cNvGrpSpPr>
            <p:nvPr/>
          </p:nvGrpSpPr>
          <p:grpSpPr>
            <a:xfrm>
              <a:off x="5652630" y="5040579"/>
              <a:ext cx="1384116" cy="799202"/>
              <a:chOff x="8296536" y="6302105"/>
              <a:chExt cx="962739" cy="555895"/>
            </a:xfrm>
          </p:grpSpPr>
          <p:grpSp>
            <p:nvGrpSpPr>
              <p:cNvPr id="128" name="Group 127"/>
              <p:cNvGrpSpPr>
                <a:grpSpLocks/>
              </p:cNvGrpSpPr>
              <p:nvPr/>
            </p:nvGrpSpPr>
            <p:grpSpPr bwMode="auto">
              <a:xfrm rot="18653719">
                <a:off x="8645681" y="6098184"/>
                <a:ext cx="409674" cy="817515"/>
                <a:chOff x="3580" y="3509"/>
                <a:chExt cx="2404" cy="5748"/>
              </a:xfrm>
            </p:grpSpPr>
            <p:sp>
              <p:nvSpPr>
                <p:cNvPr id="131"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2" name="Rectangle 131"/>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3"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4"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5"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6"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29"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0" name="Rectangle 129"/>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3" name="Group 2"/>
          <p:cNvGrpSpPr/>
          <p:nvPr/>
        </p:nvGrpSpPr>
        <p:grpSpPr>
          <a:xfrm>
            <a:off x="937266" y="1028749"/>
            <a:ext cx="3150367" cy="2577763"/>
            <a:chOff x="1041401" y="1143000"/>
            <a:chExt cx="3500408" cy="2864182"/>
          </a:xfrm>
        </p:grpSpPr>
        <p:sp>
          <p:nvSpPr>
            <p:cNvPr id="4" name="Round Diagonal Corner Rectangle 3"/>
            <p:cNvSpPr/>
            <p:nvPr/>
          </p:nvSpPr>
          <p:spPr bwMode="auto">
            <a:xfrm flipH="1">
              <a:off x="1117600" y="1482725"/>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6" name="TextBox 15"/>
            <p:cNvSpPr txBox="1"/>
            <p:nvPr/>
          </p:nvSpPr>
          <p:spPr>
            <a:xfrm>
              <a:off x="1041401" y="1143000"/>
              <a:ext cx="3500408" cy="369332"/>
            </a:xfrm>
            <a:prstGeom prst="rect">
              <a:avLst/>
            </a:prstGeom>
            <a:noFill/>
          </p:spPr>
          <p:txBody>
            <a:bodyPr wrap="square" lIns="0" rIns="0" rtlCol="0">
              <a:spAutoFit/>
            </a:bodyPr>
            <a:lstStyle/>
            <a:p>
              <a:pPr algn="ctr">
                <a:lnSpc>
                  <a:spcPct val="120000"/>
                </a:lnSpc>
              </a:pPr>
              <a:r>
                <a:rPr lang="en-US" sz="1300" b="1" i="1" dirty="0">
                  <a:solidFill>
                    <a:srgbClr val="3366CC"/>
                  </a:solidFill>
                  <a:latin typeface="Verdana" pitchFamily="34" charset="0"/>
                  <a:sym typeface="Verdana" pitchFamily="34" charset="0"/>
                </a:rPr>
                <a:t>List of Unclaimed Rights (L.U.R.)</a:t>
              </a:r>
            </a:p>
          </p:txBody>
        </p:sp>
        <p:sp>
          <p:nvSpPr>
            <p:cNvPr id="18" name="TextBox 17"/>
            <p:cNvSpPr txBox="1"/>
            <p:nvPr/>
          </p:nvSpPr>
          <p:spPr>
            <a:xfrm>
              <a:off x="1117600" y="2878667"/>
              <a:ext cx="3378466" cy="1128515"/>
            </a:xfrm>
            <a:prstGeom prst="rect">
              <a:avLst/>
            </a:prstGeom>
            <a:noFill/>
          </p:spPr>
          <p:txBody>
            <a:bodyPr wrap="square" rtlCol="0">
              <a:spAutoFit/>
            </a:bodyPr>
            <a:lstStyle/>
            <a:p>
              <a:pPr marL="0" lvl="1" algn="ctr"/>
              <a:r>
                <a:rPr lang="en-US" sz="1000" dirty="0">
                  <a:solidFill>
                    <a:srgbClr val="000000"/>
                  </a:solidFill>
                  <a:latin typeface="Verdana" pitchFamily="34" charset="0"/>
                  <a:sym typeface="Verdana" pitchFamily="34" charset="0"/>
                </a:rPr>
                <a:t>Water rights of record for which </a:t>
              </a:r>
              <a:r>
                <a:rPr lang="en-US" sz="1000" b="1" i="1" dirty="0">
                  <a:solidFill>
                    <a:srgbClr val="000000"/>
                  </a:solidFill>
                  <a:latin typeface="Verdana" pitchFamily="34" charset="0"/>
                  <a:sym typeface="Verdana" pitchFamily="34" charset="0"/>
                </a:rPr>
                <a:t>no claim was filed</a:t>
              </a:r>
              <a:r>
                <a:rPr lang="en-US" sz="1000" dirty="0">
                  <a:solidFill>
                    <a:srgbClr val="000000"/>
                  </a:solidFill>
                  <a:latin typeface="Verdana" pitchFamily="34" charset="0"/>
                  <a:sym typeface="Verdana" pitchFamily="34" charset="0"/>
                </a:rPr>
                <a:t> within the 90-day period will be included in the </a:t>
              </a:r>
              <a:r>
                <a:rPr lang="en-US" sz="1000" b="1" i="1" dirty="0">
                  <a:solidFill>
                    <a:srgbClr val="000000"/>
                  </a:solidFill>
                  <a:latin typeface="Verdana" pitchFamily="34" charset="0"/>
                  <a:sym typeface="Verdana" pitchFamily="34" charset="0"/>
                </a:rPr>
                <a:t>List of Unclaimed Rights</a:t>
              </a:r>
              <a:r>
                <a:rPr lang="en-US" sz="1000" dirty="0">
                  <a:solidFill>
                    <a:srgbClr val="000000"/>
                  </a:solidFill>
                  <a:latin typeface="Verdana" pitchFamily="34" charset="0"/>
                  <a:sym typeface="Verdana" pitchFamily="34" charset="0"/>
                </a:rPr>
                <a:t>. A </a:t>
              </a:r>
              <a:r>
                <a:rPr lang="en-US" sz="1000" b="1" i="1" dirty="0">
                  <a:solidFill>
                    <a:srgbClr val="000000"/>
                  </a:solidFill>
                  <a:latin typeface="Verdana" pitchFamily="34" charset="0"/>
                  <a:sym typeface="Verdana" pitchFamily="34" charset="0"/>
                </a:rPr>
                <a:t>public meeting</a:t>
              </a:r>
              <a:r>
                <a:rPr lang="en-US" sz="1000" dirty="0">
                  <a:solidFill>
                    <a:srgbClr val="000000"/>
                  </a:solidFill>
                  <a:latin typeface="Verdana" pitchFamily="34" charset="0"/>
                  <a:sym typeface="Verdana" pitchFamily="34" charset="0"/>
                </a:rPr>
                <a:t> is held once the List of Unclaimed Rights is published / filed with the court.</a:t>
              </a:r>
            </a:p>
          </p:txBody>
        </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5</a:t>
              </a:r>
            </a:p>
          </p:txBody>
        </p:sp>
        <p:grpSp>
          <p:nvGrpSpPr>
            <p:cNvPr id="95" name="Group 94"/>
            <p:cNvGrpSpPr>
              <a:grpSpLocks noChangeAspect="1"/>
            </p:cNvGrpSpPr>
            <p:nvPr/>
          </p:nvGrpSpPr>
          <p:grpSpPr>
            <a:xfrm>
              <a:off x="1478287" y="1694126"/>
              <a:ext cx="1592556" cy="1072437"/>
              <a:chOff x="10455606" y="1138633"/>
              <a:chExt cx="1138047" cy="766367"/>
            </a:xfrm>
          </p:grpSpPr>
          <p:sp>
            <p:nvSpPr>
              <p:cNvPr id="96" name="Rounded Rectangle 95"/>
              <p:cNvSpPr/>
              <p:nvPr/>
            </p:nvSpPr>
            <p:spPr bwMode="auto">
              <a:xfrm>
                <a:off x="10492486" y="1143000"/>
                <a:ext cx="1101167" cy="762000"/>
              </a:xfrm>
              <a:prstGeom prst="roundRect">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97" name="Straight Connector 96"/>
              <p:cNvCxnSpPr/>
              <p:nvPr/>
            </p:nvCxnSpPr>
            <p:spPr bwMode="auto">
              <a:xfrm>
                <a:off x="10760936" y="18288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10760936" y="16764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10760936" y="15240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 Box 256"/>
              <p:cNvSpPr txBox="1">
                <a:spLocks noChangeArrowheads="1"/>
              </p:cNvSpPr>
              <p:nvPr/>
            </p:nvSpPr>
            <p:spPr bwMode="auto">
              <a:xfrm>
                <a:off x="10535313" y="1138633"/>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UNCLAIMED RIGHTS</a:t>
                </a:r>
                <a:endParaRPr lang="en-US" sz="11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101" name="Rectangle 100"/>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2" name="Rectangle 10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3" name="Rectangle 102"/>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104" name="Straight Connector 103"/>
              <p:cNvCxnSpPr/>
              <p:nvPr/>
            </p:nvCxnSpPr>
            <p:spPr bwMode="auto">
              <a:xfrm>
                <a:off x="10455606" y="1264181"/>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10455606" y="1350664"/>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10455606" y="1437147"/>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10455606" y="152363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10455606" y="1610113"/>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10455606" y="1696596"/>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10455606" y="178308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 name="Group 112"/>
            <p:cNvGrpSpPr>
              <a:grpSpLocks noChangeAspect="1"/>
            </p:cNvGrpSpPr>
            <p:nvPr/>
          </p:nvGrpSpPr>
          <p:grpSpPr bwMode="auto">
            <a:xfrm>
              <a:off x="3159781" y="1675654"/>
              <a:ext cx="1075225" cy="1078231"/>
              <a:chOff x="12199" y="6038"/>
              <a:chExt cx="1886" cy="1688"/>
            </a:xfrm>
          </p:grpSpPr>
          <p:sp>
            <p:nvSpPr>
              <p:cNvPr id="115" name="Rectangle 114"/>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6" name="Freeform 115"/>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2" name="Freeform 12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5" name="Freeform 1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6" name="Freeform 155"/>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7" name="Freeform 1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8" name="Freeform 157"/>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9" name="Freeform 1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0" name="Freeform 159"/>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1" name="Freeform 1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2" name="Freeform 161"/>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3" name="Freeform 1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4" name="Freeform 163"/>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5" name="Freeform 1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6" name="Freeform 165"/>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7" name="Freeform 1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8" name="Freeform 167"/>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9" name="Freeform 1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0" name="Freeform 169"/>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1" name="Freeform 1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2" name="Freeform 171"/>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3" name="Freeform 1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4" name="Freeform 173"/>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5" name="Freeform 1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6" name="Freeform 175"/>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7" name="Freeform 1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178" name="Rectangle 3"/>
          <p:cNvSpPr>
            <a:spLocks/>
          </p:cNvSpPr>
          <p:nvPr/>
        </p:nvSpPr>
        <p:spPr bwMode="auto">
          <a:xfrm>
            <a:off x="900675"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List of Unclaimed Rights</a:t>
            </a:r>
          </a:p>
        </p:txBody>
      </p:sp>
    </p:spTree>
    <p:extLst>
      <p:ext uri="{BB962C8B-B14F-4D97-AF65-F5344CB8AC3E}">
        <p14:creationId xmlns:p14="http://schemas.microsoft.com/office/powerpoint/2010/main" val="32116016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5" name="Group 4"/>
          <p:cNvGrpSpPr/>
          <p:nvPr/>
        </p:nvGrpSpPr>
        <p:grpSpPr>
          <a:xfrm>
            <a:off x="4723080" y="1028705"/>
            <a:ext cx="3171011" cy="2557053"/>
            <a:chOff x="5247866" y="1143000"/>
            <a:chExt cx="3523346" cy="2841170"/>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47866" y="1143000"/>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Objections to the P.D.</a:t>
              </a:r>
            </a:p>
          </p:txBody>
        </p:sp>
        <p:sp>
          <p:nvSpPr>
            <p:cNvPr id="25" name="TextBox 24"/>
            <p:cNvSpPr txBox="1"/>
            <p:nvPr/>
          </p:nvSpPr>
          <p:spPr>
            <a:xfrm>
              <a:off x="5341477" y="3255108"/>
              <a:ext cx="3213205" cy="666849"/>
            </a:xfrm>
            <a:prstGeom prst="rect">
              <a:avLst/>
            </a:prstGeom>
            <a:noFill/>
          </p:spPr>
          <p:txBody>
            <a:bodyPr wrap="square" rtlCol="0">
              <a:spAutoFit/>
            </a:bodyPr>
            <a:lstStyle/>
            <a:p>
              <a:pPr algn="ctr"/>
              <a:r>
                <a:rPr lang="en-US" sz="1100" dirty="0">
                  <a:solidFill>
                    <a:srgbClr val="FF0000"/>
                  </a:solidFill>
                  <a:latin typeface="Verdana" pitchFamily="34" charset="0"/>
                  <a:sym typeface="Verdana" pitchFamily="34" charset="0"/>
                </a:rPr>
                <a:t>Claimants will have 90 days to file an </a:t>
              </a:r>
              <a:r>
                <a:rPr lang="en-US" sz="1100" b="1" i="1" dirty="0">
                  <a:solidFill>
                    <a:srgbClr val="FF0000"/>
                  </a:solidFill>
                  <a:latin typeface="Verdana" pitchFamily="34" charset="0"/>
                  <a:sym typeface="Verdana" pitchFamily="34" charset="0"/>
                </a:rPr>
                <a:t>objection</a:t>
              </a:r>
              <a:r>
                <a:rPr lang="en-US" sz="1100" dirty="0">
                  <a:solidFill>
                    <a:srgbClr val="FF0000"/>
                  </a:solidFill>
                  <a:latin typeface="Verdana" pitchFamily="34" charset="0"/>
                  <a:sym typeface="Verdana" pitchFamily="34" charset="0"/>
                </a:rPr>
                <a:t> to the Proposed Determination with the District Court. </a:t>
              </a:r>
              <a:endParaRPr lang="en-US" dirty="0">
                <a:solidFill>
                  <a:srgbClr val="FF0000"/>
                </a:solidFill>
                <a:latin typeface="Gill Sans"/>
                <a:sym typeface="Gill Sans"/>
              </a:endParaRPr>
            </a:p>
          </p:txBody>
        </p:sp>
        <p:grpSp>
          <p:nvGrpSpPr>
            <p:cNvPr id="14" name="Group 13"/>
            <p:cNvGrpSpPr/>
            <p:nvPr/>
          </p:nvGrpSpPr>
          <p:grpSpPr>
            <a:xfrm>
              <a:off x="5628624" y="1786237"/>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013200" y="5193727"/>
                <a:ext cx="1400541" cy="408036"/>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a:t>
                </a:r>
              </a:p>
            </p:txBody>
          </p:sp>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10</a:t>
              </a:r>
            </a:p>
          </p:txBody>
        </p:sp>
        <p:grpSp>
          <p:nvGrpSpPr>
            <p:cNvPr id="19" name="Group 18"/>
            <p:cNvGrpSpPr/>
            <p:nvPr/>
          </p:nvGrpSpPr>
          <p:grpSpPr>
            <a:xfrm>
              <a:off x="6817342" y="1848948"/>
              <a:ext cx="731511" cy="955223"/>
              <a:chOff x="6634463" y="1848948"/>
              <a:chExt cx="731511" cy="955223"/>
            </a:xfrm>
          </p:grpSpPr>
          <p:sp>
            <p:nvSpPr>
              <p:cNvPr id="117" name="Right Arrow 116"/>
              <p:cNvSpPr/>
              <p:nvPr/>
            </p:nvSpPr>
            <p:spPr bwMode="auto">
              <a:xfrm>
                <a:off x="6634463" y="1848948"/>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18" name="Group 117"/>
              <p:cNvGrpSpPr/>
              <p:nvPr/>
            </p:nvGrpSpPr>
            <p:grpSpPr>
              <a:xfrm>
                <a:off x="6634463" y="2000757"/>
                <a:ext cx="599552" cy="620536"/>
                <a:chOff x="6636619" y="2047360"/>
                <a:chExt cx="599552" cy="620536"/>
              </a:xfrm>
            </p:grpSpPr>
            <p:pic>
              <p:nvPicPr>
                <p:cNvPr id="119" name="Picture 6" descr="https://upload.wikimedia.org/wikipedia/commons/thumb/c/ca/Calendar_icon_2.svg/2000px-Calendar_icon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sp>
          <p:nvSpPr>
            <p:cNvPr id="121" name="TextBox 120"/>
            <p:cNvSpPr txBox="1"/>
            <p:nvPr/>
          </p:nvSpPr>
          <p:spPr>
            <a:xfrm>
              <a:off x="7297746" y="2113026"/>
              <a:ext cx="1473466" cy="478763"/>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 </a:t>
              </a:r>
            </a:p>
            <a:p>
              <a:pPr algn="ctr"/>
              <a:r>
                <a:rPr lang="en-US" sz="1100" b="1" i="1" dirty="0">
                  <a:solidFill>
                    <a:srgbClr val="000000"/>
                  </a:solidFill>
                  <a:latin typeface="Verdana" pitchFamily="34" charset="0"/>
                  <a:sym typeface="Verdana" pitchFamily="34" charset="0"/>
                </a:rPr>
                <a:t>Court </a:t>
              </a:r>
            </a:p>
          </p:txBody>
        </p:sp>
      </p:grpSp>
      <p:grpSp>
        <p:nvGrpSpPr>
          <p:cNvPr id="6" name="Group 5"/>
          <p:cNvGrpSpPr/>
          <p:nvPr/>
        </p:nvGrpSpPr>
        <p:grpSpPr>
          <a:xfrm>
            <a:off x="937260" y="3814518"/>
            <a:ext cx="3223265" cy="2563422"/>
            <a:chOff x="1041400" y="4238353"/>
            <a:chExt cx="3581405" cy="2848247"/>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041400" y="4238353"/>
              <a:ext cx="3581405" cy="348813"/>
            </a:xfrm>
            <a:prstGeom prst="rect">
              <a:avLst/>
            </a:prstGeom>
            <a:noFill/>
          </p:spPr>
          <p:txBody>
            <a:bodyPr wrap="square" rtlCol="0">
              <a:spAutoFit/>
            </a:bodyPr>
            <a:lstStyle/>
            <a:p>
              <a:pPr algn="ctr">
                <a:lnSpc>
                  <a:spcPct val="120000"/>
                </a:lnSpc>
              </a:pPr>
              <a:r>
                <a:rPr lang="en-US" sz="1200" b="1" i="1" dirty="0">
                  <a:solidFill>
                    <a:srgbClr val="FF9900"/>
                  </a:solidFill>
                  <a:latin typeface="Verdana" pitchFamily="34" charset="0"/>
                  <a:sym typeface="Verdana" pitchFamily="34" charset="0"/>
                </a:rPr>
                <a:t>Objection Resolution (as needed)</a:t>
              </a:r>
            </a:p>
          </p:txBody>
        </p:sp>
        <p:sp>
          <p:nvSpPr>
            <p:cNvPr id="51" name="TextBox 50"/>
            <p:cNvSpPr txBox="1"/>
            <p:nvPr/>
          </p:nvSpPr>
          <p:spPr>
            <a:xfrm>
              <a:off x="1117599" y="6278853"/>
              <a:ext cx="3378467" cy="786540"/>
            </a:xfrm>
            <a:prstGeom prst="rect">
              <a:avLst/>
            </a:prstGeom>
            <a:noFill/>
          </p:spPr>
          <p:txBody>
            <a:bodyPr wrap="square" lIns="45720" rIns="45720" rtlCol="0">
              <a:spAutoFit/>
            </a:bodyPr>
            <a:lstStyle/>
            <a:p>
              <a:pPr algn="ctr"/>
              <a:r>
                <a:rPr lang="en-US" sz="1000" dirty="0">
                  <a:solidFill>
                    <a:srgbClr val="000000"/>
                  </a:solidFill>
                  <a:latin typeface="Verdana" pitchFamily="34" charset="0"/>
                  <a:sym typeface="Verdana" pitchFamily="34" charset="0"/>
                </a:rPr>
                <a:t>The State Engineer may choose to </a:t>
              </a:r>
              <a:r>
                <a:rPr lang="en-US" sz="1000" b="1" i="1" dirty="0">
                  <a:solidFill>
                    <a:srgbClr val="000000"/>
                  </a:solidFill>
                  <a:latin typeface="Verdana" pitchFamily="34" charset="0"/>
                  <a:sym typeface="Verdana" pitchFamily="34" charset="0"/>
                </a:rPr>
                <a:t>litigate</a:t>
              </a:r>
              <a:r>
                <a:rPr lang="en-US" sz="1000" dirty="0">
                  <a:solidFill>
                    <a:srgbClr val="000000"/>
                  </a:solidFill>
                  <a:latin typeface="Verdana" pitchFamily="34" charset="0"/>
                  <a:sym typeface="Verdana" pitchFamily="34" charset="0"/>
                </a:rPr>
                <a:t> against any objections, </a:t>
              </a:r>
              <a:r>
                <a:rPr lang="en-US" sz="1000" b="1" i="1" dirty="0">
                  <a:solidFill>
                    <a:srgbClr val="000000"/>
                  </a:solidFill>
                  <a:latin typeface="Verdana" pitchFamily="34" charset="0"/>
                  <a:sym typeface="Verdana" pitchFamily="34" charset="0"/>
                </a:rPr>
                <a:t>negotiate</a:t>
              </a:r>
              <a:r>
                <a:rPr lang="en-US" sz="1000" dirty="0">
                  <a:solidFill>
                    <a:srgbClr val="000000"/>
                  </a:solidFill>
                  <a:latin typeface="Verdana" pitchFamily="34" charset="0"/>
                  <a:sym typeface="Verdana" pitchFamily="34" charset="0"/>
                </a:rPr>
                <a:t> a settlement, or </a:t>
              </a:r>
              <a:r>
                <a:rPr lang="en-US" sz="1000" b="1" i="1" dirty="0">
                  <a:solidFill>
                    <a:srgbClr val="000000"/>
                  </a:solidFill>
                  <a:latin typeface="Verdana" pitchFamily="34" charset="0"/>
                  <a:sym typeface="Verdana" pitchFamily="34" charset="0"/>
                </a:rPr>
                <a:t>seek a voluntary withdrawal</a:t>
              </a:r>
              <a:r>
                <a:rPr lang="en-US" sz="1000" dirty="0">
                  <a:solidFill>
                    <a:srgbClr val="000000"/>
                  </a:solidFill>
                  <a:latin typeface="Verdana" pitchFamily="34" charset="0"/>
                  <a:sym typeface="Verdana" pitchFamily="34" charset="0"/>
                </a:rPr>
                <a:t>. </a:t>
              </a:r>
              <a:endParaRPr lang="en-US" sz="2500"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11</a:t>
              </a:r>
            </a:p>
          </p:txBody>
        </p:sp>
        <p:grpSp>
          <p:nvGrpSpPr>
            <p:cNvPr id="124" name="Group 123"/>
            <p:cNvGrpSpPr>
              <a:grpSpLocks noChangeAspect="1"/>
            </p:cNvGrpSpPr>
            <p:nvPr/>
          </p:nvGrpSpPr>
          <p:grpSpPr>
            <a:xfrm>
              <a:off x="2162110" y="4760158"/>
              <a:ext cx="1398388" cy="1335817"/>
              <a:chOff x="3285610" y="5361129"/>
              <a:chExt cx="831862" cy="794640"/>
            </a:xfrm>
          </p:grpSpPr>
          <p:sp>
            <p:nvSpPr>
              <p:cNvPr id="137" name="Freeform 136"/>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8"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9"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0"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1" name="Oval 140"/>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2"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3"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4" name="Rectangle 143"/>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5"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6"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7"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8"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9"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0" name="Oval 149"/>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1"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2"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3"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4"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7" name="Group 6"/>
          <p:cNvGrpSpPr/>
          <p:nvPr/>
        </p:nvGrpSpPr>
        <p:grpSpPr>
          <a:xfrm>
            <a:off x="4734880" y="3814518"/>
            <a:ext cx="3060383" cy="2563422"/>
            <a:chOff x="5260975" y="4238353"/>
            <a:chExt cx="3400425" cy="2848247"/>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69332"/>
            </a:xfrm>
            <a:prstGeom prst="rect">
              <a:avLst/>
            </a:prstGeom>
            <a:noFill/>
          </p:spPr>
          <p:txBody>
            <a:bodyPr wrap="square" rtlCol="0">
              <a:spAutoFit/>
            </a:bodyPr>
            <a:lstStyle/>
            <a:p>
              <a:pPr algn="ctr">
                <a:lnSpc>
                  <a:spcPct val="120000"/>
                </a:lnSpc>
              </a:pPr>
              <a:r>
                <a:rPr lang="en-US" sz="1300" b="1" i="1" dirty="0">
                  <a:solidFill>
                    <a:srgbClr val="C00000"/>
                  </a:solidFill>
                  <a:latin typeface="Verdana" pitchFamily="34" charset="0"/>
                  <a:sym typeface="Verdana" pitchFamily="34" charset="0"/>
                </a:rPr>
                <a:t>Judicial Decree</a:t>
              </a:r>
            </a:p>
          </p:txBody>
        </p:sp>
        <p:sp>
          <p:nvSpPr>
            <p:cNvPr id="75" name="TextBox 74"/>
            <p:cNvSpPr txBox="1"/>
            <p:nvPr/>
          </p:nvSpPr>
          <p:spPr>
            <a:xfrm>
              <a:off x="5341476" y="6240924"/>
              <a:ext cx="3319923" cy="786540"/>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Once objections (if any) are resolved, the court renders a judgment </a:t>
              </a:r>
              <a:r>
                <a:rPr lang="en-US" sz="1000" b="1" i="1" dirty="0">
                  <a:solidFill>
                    <a:srgbClr val="000000"/>
                  </a:solidFill>
                  <a:latin typeface="Verdana" pitchFamily="34" charset="0"/>
                  <a:sym typeface="Verdana" pitchFamily="34" charset="0"/>
                </a:rPr>
                <a:t>confirming</a:t>
              </a:r>
              <a:r>
                <a:rPr lang="en-US" sz="1000" dirty="0">
                  <a:solidFill>
                    <a:srgbClr val="000000"/>
                  </a:solidFill>
                  <a:latin typeface="Verdana" pitchFamily="34" charset="0"/>
                  <a:sym typeface="Verdana" pitchFamily="34" charset="0"/>
                </a:rPr>
                <a:t> the Proposed Determination or </a:t>
              </a:r>
              <a:r>
                <a:rPr lang="en-US" sz="1000" b="1" i="1" dirty="0">
                  <a:solidFill>
                    <a:srgbClr val="000000"/>
                  </a:solidFill>
                  <a:latin typeface="Verdana" pitchFamily="34" charset="0"/>
                  <a:sym typeface="Verdana" pitchFamily="34" charset="0"/>
                </a:rPr>
                <a:t>modifying</a:t>
              </a:r>
              <a:r>
                <a:rPr lang="en-US" sz="1000" dirty="0">
                  <a:solidFill>
                    <a:srgbClr val="000000"/>
                  </a:solidFill>
                  <a:latin typeface="Verdana" pitchFamily="34" charset="0"/>
                  <a:sym typeface="Verdana" pitchFamily="34" charset="0"/>
                </a:rPr>
                <a:t> it based on any objections filed.</a:t>
              </a:r>
              <a:endParaRPr lang="en-US" sz="1000" dirty="0">
                <a:solidFill>
                  <a:srgbClr val="000000"/>
                </a:solidFill>
                <a:latin typeface="Gill Sans"/>
                <a:sym typeface="Gill Sans"/>
              </a:endParaRPr>
            </a:p>
          </p:txBody>
        </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12</a:t>
              </a:r>
            </a:p>
          </p:txBody>
        </p:sp>
        <p:grpSp>
          <p:nvGrpSpPr>
            <p:cNvPr id="127" name="Group 126"/>
            <p:cNvGrpSpPr>
              <a:grpSpLocks noChangeAspect="1"/>
            </p:cNvGrpSpPr>
            <p:nvPr/>
          </p:nvGrpSpPr>
          <p:grpSpPr>
            <a:xfrm>
              <a:off x="6177268" y="5092817"/>
              <a:ext cx="1737341" cy="1003158"/>
              <a:chOff x="8296536" y="6302105"/>
              <a:chExt cx="962739" cy="555895"/>
            </a:xfrm>
          </p:grpSpPr>
          <p:grpSp>
            <p:nvGrpSpPr>
              <p:cNvPr id="128" name="Group 127"/>
              <p:cNvGrpSpPr>
                <a:grpSpLocks/>
              </p:cNvGrpSpPr>
              <p:nvPr/>
            </p:nvGrpSpPr>
            <p:grpSpPr bwMode="auto">
              <a:xfrm rot="18653719">
                <a:off x="8645681" y="6098184"/>
                <a:ext cx="409674" cy="817515"/>
                <a:chOff x="3580" y="3509"/>
                <a:chExt cx="2404" cy="5748"/>
              </a:xfrm>
            </p:grpSpPr>
            <p:sp>
              <p:nvSpPr>
                <p:cNvPr id="131"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2" name="Rectangle 131"/>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3"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4"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5"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6"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29"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0" name="Rectangle 129"/>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3" name="Group 2"/>
          <p:cNvGrpSpPr/>
          <p:nvPr/>
        </p:nvGrpSpPr>
        <p:grpSpPr>
          <a:xfrm>
            <a:off x="937266" y="1028749"/>
            <a:ext cx="3150367" cy="2577763"/>
            <a:chOff x="1041401" y="1143000"/>
            <a:chExt cx="3500408" cy="2864182"/>
          </a:xfrm>
        </p:grpSpPr>
        <p:sp>
          <p:nvSpPr>
            <p:cNvPr id="4" name="Round Diagonal Corner Rectangle 3"/>
            <p:cNvSpPr/>
            <p:nvPr/>
          </p:nvSpPr>
          <p:spPr bwMode="auto">
            <a:xfrm flipH="1">
              <a:off x="1117600" y="1482725"/>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6" name="TextBox 15"/>
            <p:cNvSpPr txBox="1"/>
            <p:nvPr/>
          </p:nvSpPr>
          <p:spPr>
            <a:xfrm>
              <a:off x="1041401" y="1143000"/>
              <a:ext cx="3500408" cy="369332"/>
            </a:xfrm>
            <a:prstGeom prst="rect">
              <a:avLst/>
            </a:prstGeom>
            <a:noFill/>
          </p:spPr>
          <p:txBody>
            <a:bodyPr wrap="square" lIns="0" rIns="0" rtlCol="0">
              <a:spAutoFit/>
            </a:bodyPr>
            <a:lstStyle/>
            <a:p>
              <a:pPr algn="ctr">
                <a:lnSpc>
                  <a:spcPct val="120000"/>
                </a:lnSpc>
              </a:pPr>
              <a:r>
                <a:rPr lang="en-US" sz="1300" b="1" i="1" dirty="0">
                  <a:solidFill>
                    <a:srgbClr val="3366CC"/>
                  </a:solidFill>
                  <a:latin typeface="Verdana" pitchFamily="34" charset="0"/>
                  <a:sym typeface="Verdana" pitchFamily="34" charset="0"/>
                </a:rPr>
                <a:t>Proposed Determination (P.D.)</a:t>
              </a:r>
            </a:p>
          </p:txBody>
        </p:sp>
        <p:sp>
          <p:nvSpPr>
            <p:cNvPr id="18" name="TextBox 17"/>
            <p:cNvSpPr txBox="1"/>
            <p:nvPr/>
          </p:nvSpPr>
          <p:spPr>
            <a:xfrm>
              <a:off x="1117600" y="2878667"/>
              <a:ext cx="3378466" cy="1128515"/>
            </a:xfrm>
            <a:prstGeom prst="rect">
              <a:avLst/>
            </a:prstGeom>
            <a:noFill/>
          </p:spPr>
          <p:txBody>
            <a:bodyPr wrap="square" rtlCol="0">
              <a:spAutoFit/>
            </a:bodyPr>
            <a:lstStyle/>
            <a:p>
              <a:pPr marL="0" lvl="1" algn="ctr"/>
              <a:r>
                <a:rPr lang="en-US" sz="1000" dirty="0">
                  <a:solidFill>
                    <a:srgbClr val="000000"/>
                  </a:solidFill>
                  <a:latin typeface="Verdana" pitchFamily="34" charset="0"/>
                  <a:sym typeface="Verdana" pitchFamily="34" charset="0"/>
                </a:rPr>
                <a:t>Water user’s claims that are filed are </a:t>
              </a:r>
              <a:r>
                <a:rPr lang="en-US" sz="1000" b="1" i="1" dirty="0">
                  <a:solidFill>
                    <a:srgbClr val="000000"/>
                  </a:solidFill>
                  <a:latin typeface="Verdana" pitchFamily="34" charset="0"/>
                  <a:sym typeface="Verdana" pitchFamily="34" charset="0"/>
                </a:rPr>
                <a:t>investigated</a:t>
              </a:r>
              <a:r>
                <a:rPr lang="en-US" sz="1000" dirty="0">
                  <a:solidFill>
                    <a:srgbClr val="000000"/>
                  </a:solidFill>
                  <a:latin typeface="Verdana" pitchFamily="34" charset="0"/>
                  <a:sym typeface="Verdana" pitchFamily="34" charset="0"/>
                </a:rPr>
                <a:t> and </a:t>
              </a:r>
              <a:r>
                <a:rPr lang="en-US" sz="1000" b="1" i="1" dirty="0">
                  <a:solidFill>
                    <a:srgbClr val="000000"/>
                  </a:solidFill>
                  <a:latin typeface="Verdana" pitchFamily="34" charset="0"/>
                  <a:sym typeface="Verdana" pitchFamily="34" charset="0"/>
                </a:rPr>
                <a:t>mapped</a:t>
              </a:r>
              <a:r>
                <a:rPr lang="en-US" sz="1000" dirty="0">
                  <a:solidFill>
                    <a:srgbClr val="000000"/>
                  </a:solidFill>
                  <a:latin typeface="Verdana" pitchFamily="34" charset="0"/>
                  <a:sym typeface="Verdana" pitchFamily="34" charset="0"/>
                </a:rPr>
                <a:t> by the State Engineer and included in the Proposed Determination. A </a:t>
              </a:r>
              <a:r>
                <a:rPr lang="en-US" sz="1000" b="1" i="1" dirty="0">
                  <a:solidFill>
                    <a:srgbClr val="000000"/>
                  </a:solidFill>
                  <a:latin typeface="Verdana" pitchFamily="34" charset="0"/>
                  <a:sym typeface="Verdana" pitchFamily="34" charset="0"/>
                </a:rPr>
                <a:t>public meeting </a:t>
              </a:r>
              <a:r>
                <a:rPr lang="en-US" sz="1000" dirty="0">
                  <a:solidFill>
                    <a:srgbClr val="000000"/>
                  </a:solidFill>
                  <a:latin typeface="Verdana" pitchFamily="34" charset="0"/>
                  <a:sym typeface="Verdana" pitchFamily="34" charset="0"/>
                </a:rPr>
                <a:t>is held once the Proposed Determination is published / filed with the court.</a:t>
              </a:r>
            </a:p>
          </p:txBody>
        </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9</a:t>
              </a:r>
              <a:endParaRPr lang="en-US" sz="1800" b="1" i="1" dirty="0">
                <a:solidFill>
                  <a:srgbClr val="FFFFFF"/>
                </a:solidFill>
                <a:latin typeface="Gill Sans" charset="0"/>
                <a:sym typeface="Gill Sans" charset="0"/>
              </a:endParaRPr>
            </a:p>
          </p:txBody>
        </p:sp>
        <p:grpSp>
          <p:nvGrpSpPr>
            <p:cNvPr id="95" name="Group 94"/>
            <p:cNvGrpSpPr>
              <a:grpSpLocks noChangeAspect="1"/>
            </p:cNvGrpSpPr>
            <p:nvPr/>
          </p:nvGrpSpPr>
          <p:grpSpPr>
            <a:xfrm>
              <a:off x="1422440" y="1615464"/>
              <a:ext cx="1665447" cy="1121522"/>
              <a:chOff x="10455606" y="1138633"/>
              <a:chExt cx="1138047" cy="766367"/>
            </a:xfrm>
          </p:grpSpPr>
          <p:sp>
            <p:nvSpPr>
              <p:cNvPr id="96" name="Rounded Rectangle 95"/>
              <p:cNvSpPr/>
              <p:nvPr/>
            </p:nvSpPr>
            <p:spPr bwMode="auto">
              <a:xfrm>
                <a:off x="10492486" y="1143000"/>
                <a:ext cx="1101167" cy="762000"/>
              </a:xfrm>
              <a:prstGeom prst="roundRect">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97" name="Straight Connector 96"/>
              <p:cNvCxnSpPr/>
              <p:nvPr/>
            </p:nvCxnSpPr>
            <p:spPr bwMode="auto">
              <a:xfrm>
                <a:off x="10760936" y="18288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10760936" y="16764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10760936" y="15240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 Box 256"/>
              <p:cNvSpPr txBox="1">
                <a:spLocks noChangeArrowheads="1"/>
              </p:cNvSpPr>
              <p:nvPr/>
            </p:nvSpPr>
            <p:spPr bwMode="auto">
              <a:xfrm>
                <a:off x="10535313" y="1138633"/>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1000" b="1" dirty="0">
                    <a:solidFill>
                      <a:srgbClr val="000000"/>
                    </a:solidFill>
                    <a:latin typeface="Verdana"/>
                    <a:ea typeface="Times New Roman"/>
                    <a:sym typeface="Gill Sans"/>
                  </a:rPr>
                  <a:t>PROPOSED</a:t>
                </a:r>
              </a:p>
              <a:p>
                <a:pPr algn="ctr">
                  <a:spcBef>
                    <a:spcPts val="0"/>
                  </a:spcBef>
                  <a:spcAft>
                    <a:spcPts val="0"/>
                  </a:spcAft>
                </a:pPr>
                <a:r>
                  <a:rPr lang="en-US" sz="1000" b="1" dirty="0">
                    <a:solidFill>
                      <a:srgbClr val="000000"/>
                    </a:solidFill>
                    <a:latin typeface="Verdana"/>
                    <a:ea typeface="Times New Roman"/>
                    <a:sym typeface="Gill Sans"/>
                  </a:rPr>
                  <a:t>DETERMINATION</a:t>
                </a:r>
                <a:endParaRPr lang="en-US" sz="1000" b="1" dirty="0">
                  <a:solidFill>
                    <a:srgbClr val="000000"/>
                  </a:solidFill>
                  <a:latin typeface="Times New Roman"/>
                  <a:ea typeface="Times New Roman"/>
                  <a:sym typeface="Gill Sans"/>
                </a:endParaRPr>
              </a:p>
              <a:p>
                <a:pPr algn="ctr">
                  <a:spcBef>
                    <a:spcPts val="0"/>
                  </a:spcBef>
                  <a:spcAft>
                    <a:spcPts val="0"/>
                  </a:spcAft>
                </a:pPr>
                <a:r>
                  <a:rPr lang="en-US" sz="1000" b="1" dirty="0">
                    <a:solidFill>
                      <a:srgbClr val="000000"/>
                    </a:solidFill>
                    <a:latin typeface="Verdana"/>
                    <a:ea typeface="Times New Roman"/>
                    <a:sym typeface="Gill Sans"/>
                  </a:rPr>
                  <a:t> </a:t>
                </a:r>
                <a:endParaRPr lang="en-US" sz="1000" b="1" dirty="0">
                  <a:solidFill>
                    <a:srgbClr val="000000"/>
                  </a:solidFill>
                  <a:latin typeface="Times New Roman"/>
                  <a:ea typeface="Times New Roman"/>
                  <a:sym typeface="Gill Sans"/>
                </a:endParaRPr>
              </a:p>
            </p:txBody>
          </p:sp>
          <p:sp>
            <p:nvSpPr>
              <p:cNvPr id="101" name="Rectangle 100"/>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2" name="Rectangle 10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3" name="Rectangle 102"/>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104" name="Straight Connector 103"/>
              <p:cNvCxnSpPr/>
              <p:nvPr/>
            </p:nvCxnSpPr>
            <p:spPr bwMode="auto">
              <a:xfrm>
                <a:off x="10455606" y="1264181"/>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10455606" y="1350664"/>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10455606" y="1437147"/>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10455606" y="152363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10455606" y="1610113"/>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10455606" y="1696596"/>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10455606" y="178308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 name="Group 111"/>
            <p:cNvGrpSpPr>
              <a:grpSpLocks noChangeAspect="1"/>
            </p:cNvGrpSpPr>
            <p:nvPr/>
          </p:nvGrpSpPr>
          <p:grpSpPr bwMode="auto">
            <a:xfrm>
              <a:off x="3207536" y="1631275"/>
              <a:ext cx="1112743" cy="1115855"/>
              <a:chOff x="12199" y="6038"/>
              <a:chExt cx="1886" cy="1688"/>
            </a:xfrm>
          </p:grpSpPr>
          <p:sp>
            <p:nvSpPr>
              <p:cNvPr id="114" name="Rectangle 11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5" name="Freeform 11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6" name="Freeform 11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2" name="Freeform 12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3" name="Freeform 12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5" name="Freeform 124"/>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6" name="Freeform 12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5" name="Freeform 15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6" name="Freeform 155"/>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7" name="Freeform 15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8" name="Freeform 157"/>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9" name="Freeform 15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0" name="Freeform 159"/>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1" name="Freeform 16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2" name="Freeform 161"/>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3" name="Freeform 16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4" name="Freeform 163"/>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5" name="Freeform 16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6" name="Freeform 165"/>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7" name="Freeform 16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8" name="Freeform 167"/>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9" name="Freeform 16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0" name="Freeform 169"/>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1" name="Freeform 17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2" name="Freeform 171"/>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3" name="Freeform 17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174" name="Rectangle 3"/>
          <p:cNvSpPr>
            <a:spLocks/>
          </p:cNvSpPr>
          <p:nvPr/>
        </p:nvSpPr>
        <p:spPr bwMode="auto">
          <a:xfrm>
            <a:off x="918966" y="384081"/>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Proposed Determination</a:t>
            </a:r>
          </a:p>
        </p:txBody>
      </p:sp>
    </p:spTree>
    <p:extLst>
      <p:ext uri="{BB962C8B-B14F-4D97-AF65-F5344CB8AC3E}">
        <p14:creationId xmlns:p14="http://schemas.microsoft.com/office/powerpoint/2010/main" val="19130468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Proposed Determination</a:t>
            </a:r>
          </a:p>
        </p:txBody>
      </p:sp>
      <p:pic>
        <p:nvPicPr>
          <p:cNvPr id="49156" name="Picture 4"/>
          <p:cNvPicPr>
            <a:picLocks noChangeAspect="1"/>
          </p:cNvPicPr>
          <p:nvPr/>
        </p:nvPicPr>
        <p:blipFill>
          <a:blip r:embed="rId3"/>
          <a:srcRect/>
          <a:stretch>
            <a:fillRect/>
          </a:stretch>
        </p:blipFill>
        <p:spPr bwMode="auto">
          <a:xfrm>
            <a:off x="937261" y="1051560"/>
            <a:ext cx="4737735" cy="3620453"/>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9155" name="Picture 3"/>
          <p:cNvPicPr>
            <a:picLocks noChangeAspect="1"/>
          </p:cNvPicPr>
          <p:nvPr/>
        </p:nvPicPr>
        <p:blipFill>
          <a:blip r:embed="rId4"/>
          <a:srcRect/>
          <a:stretch>
            <a:fillRect/>
          </a:stretch>
        </p:blipFill>
        <p:spPr bwMode="auto">
          <a:xfrm>
            <a:off x="3826193" y="1578769"/>
            <a:ext cx="4606290" cy="3497580"/>
          </a:xfrm>
          <a:prstGeom prst="rect">
            <a:avLst/>
          </a:prstGeom>
          <a:noFill/>
          <a:ln w="25400">
            <a:solidFill>
              <a:srgbClr val="000000"/>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7653" name="TextBox 5"/>
          <p:cNvSpPr txBox="1">
            <a:spLocks noChangeArrowheads="1"/>
          </p:cNvSpPr>
          <p:nvPr/>
        </p:nvSpPr>
        <p:spPr bwMode="auto">
          <a:xfrm>
            <a:off x="410052" y="5029200"/>
            <a:ext cx="7453788" cy="15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ts val="600"/>
              </a:spcBef>
              <a:buFont typeface="Arial" pitchFamily="34" charset="0"/>
              <a:buChar char="•"/>
            </a:pPr>
            <a:r>
              <a:rPr lang="en-US" sz="1300" dirty="0">
                <a:solidFill>
                  <a:srgbClr val="FF0000"/>
                </a:solidFill>
                <a:latin typeface="Verdana" pitchFamily="34" charset="0"/>
              </a:rPr>
              <a:t>Represents State Engineer’s official recommendation of rights within an adjudication boundary.</a:t>
            </a:r>
          </a:p>
          <a:p>
            <a:pPr eaLnBrk="1" hangingPunct="1">
              <a:spcBef>
                <a:spcPts val="600"/>
              </a:spcBef>
              <a:buFont typeface="Arial" pitchFamily="34" charset="0"/>
              <a:buChar char="•"/>
            </a:pPr>
            <a:r>
              <a:rPr lang="en-US" sz="1300" dirty="0">
                <a:solidFill>
                  <a:schemeClr val="tx1"/>
                </a:solidFill>
                <a:latin typeface="Verdana" pitchFamily="34" charset="0"/>
              </a:rPr>
              <a:t>Filed with the District Court.</a:t>
            </a:r>
          </a:p>
          <a:p>
            <a:pPr eaLnBrk="1" hangingPunct="1">
              <a:spcBef>
                <a:spcPts val="600"/>
              </a:spcBef>
              <a:buFont typeface="Arial" pitchFamily="34" charset="0"/>
              <a:buChar char="•"/>
            </a:pPr>
            <a:r>
              <a:rPr lang="en-US" sz="1300" dirty="0">
                <a:solidFill>
                  <a:schemeClr val="tx1"/>
                </a:solidFill>
                <a:latin typeface="Verdana" pitchFamily="34" charset="0"/>
              </a:rPr>
              <a:t>Distributed to water users within the adjudication boundary.</a:t>
            </a:r>
          </a:p>
          <a:p>
            <a:pPr eaLnBrk="1" hangingPunct="1">
              <a:spcBef>
                <a:spcPts val="600"/>
              </a:spcBef>
              <a:buFont typeface="Arial" pitchFamily="34" charset="0"/>
              <a:buChar char="•"/>
            </a:pPr>
            <a:r>
              <a:rPr lang="en-US" sz="1300" dirty="0">
                <a:solidFill>
                  <a:schemeClr val="tx1"/>
                </a:solidFill>
                <a:latin typeface="Verdana" pitchFamily="34" charset="0"/>
              </a:rPr>
              <a:t>Public meeting held to discuss the proposed determination  and answer questions.</a:t>
            </a:r>
          </a:p>
          <a:p>
            <a:pPr eaLnBrk="1" hangingPunct="1">
              <a:spcBef>
                <a:spcPts val="600"/>
              </a:spcBef>
              <a:buFont typeface="Arial" pitchFamily="34" charset="0"/>
              <a:buChar char="•"/>
            </a:pPr>
            <a:endParaRPr lang="en-US" sz="1300" dirty="0">
              <a:latin typeface="Verdana" pitchFamily="34" charset="0"/>
            </a:endParaRPr>
          </a:p>
        </p:txBody>
      </p:sp>
    </p:spTree>
    <p:extLst>
      <p:ext uri="{BB962C8B-B14F-4D97-AF65-F5344CB8AC3E}">
        <p14:creationId xmlns:p14="http://schemas.microsoft.com/office/powerpoint/2010/main" val="30281765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_WRT Photo Contests (all years)\2015 WRT Photo Contest\22. Arch Sunrise.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5000"/>
                    </a14:imgEffect>
                    <a14:imgEffect>
                      <a14:saturation sat="120000"/>
                    </a14:imgEffect>
                  </a14:imgLayer>
                </a14:imgProps>
              </a:ext>
              <a:ext uri="{28A0092B-C50C-407E-A947-70E740481C1C}">
                <a14:useLocalDpi xmlns:a14="http://schemas.microsoft.com/office/drawing/2010/main" val="0"/>
              </a:ext>
            </a:extLst>
          </a:blip>
          <a:srcRect l="2422" r="3843"/>
          <a:stretch/>
        </p:blipFill>
        <p:spPr bwMode="auto">
          <a:xfrm>
            <a:off x="-24581" y="0"/>
            <a:ext cx="9216576" cy="68653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304850"/>
            <a:ext cx="8229600" cy="1362075"/>
          </a:xfrm>
        </p:spPr>
        <p:txBody>
          <a:bodyPr/>
          <a:lstStyle/>
          <a:p>
            <a:r>
              <a:rPr lang="en-US" sz="3600" i="1" dirty="0">
                <a:latin typeface="Verdana" panose="020B0604030504040204" pitchFamily="34" charset="0"/>
                <a:ea typeface="Verdana" panose="020B0604030504040204" pitchFamily="34" charset="0"/>
                <a:cs typeface="Verdana" panose="020B0604030504040204" pitchFamily="34" charset="0"/>
              </a:rPr>
              <a:t>Moving towards a Decree</a:t>
            </a:r>
          </a:p>
        </p:txBody>
      </p:sp>
    </p:spTree>
    <p:extLst>
      <p:ext uri="{BB962C8B-B14F-4D97-AF65-F5344CB8AC3E}">
        <p14:creationId xmlns:p14="http://schemas.microsoft.com/office/powerpoint/2010/main" val="41490334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Decrees</a:t>
            </a:r>
          </a:p>
        </p:txBody>
      </p:sp>
      <p:sp>
        <p:nvSpPr>
          <p:cNvPr id="29699" name="TextBox 4"/>
          <p:cNvSpPr txBox="1">
            <a:spLocks noChangeArrowheads="1"/>
          </p:cNvSpPr>
          <p:nvPr/>
        </p:nvSpPr>
        <p:spPr bwMode="auto">
          <a:xfrm>
            <a:off x="4572000" y="1115854"/>
            <a:ext cx="4183380" cy="348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300" dirty="0">
                <a:latin typeface="Verdana" pitchFamily="34" charset="0"/>
              </a:rPr>
              <a:t>In the “early” days, one Proposed Determination was published for one river drainage (e.g. Weber &amp; Sevier Rivers).</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b="1" i="1" dirty="0">
                <a:latin typeface="Verdana" pitchFamily="34" charset="0"/>
              </a:rPr>
              <a:t>Interlocutory </a:t>
            </a:r>
            <a:r>
              <a:rPr lang="en-US" sz="1300" dirty="0">
                <a:latin typeface="Verdana" pitchFamily="34" charset="0"/>
              </a:rPr>
              <a:t>or </a:t>
            </a:r>
            <a:r>
              <a:rPr lang="en-US" sz="1300" b="1" i="1" dirty="0">
                <a:latin typeface="Verdana" pitchFamily="34" charset="0"/>
              </a:rPr>
              <a:t>Partial Decrees </a:t>
            </a:r>
            <a:r>
              <a:rPr lang="en-US" sz="1300" dirty="0">
                <a:latin typeface="Verdana" pitchFamily="34" charset="0"/>
              </a:rPr>
              <a:t>are often issued for sub-divisions of the river drainage.</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b="1" i="1" dirty="0">
                <a:latin typeface="Verdana" pitchFamily="34" charset="0"/>
              </a:rPr>
              <a:t>Federal Reserved Water Rights</a:t>
            </a:r>
            <a:r>
              <a:rPr lang="en-US" sz="1300" dirty="0">
                <a:latin typeface="Verdana" pitchFamily="34" charset="0"/>
              </a:rPr>
              <a:t> are often omitted from any interlocutory decree due to on-going negotiations or lack of Federal joinder.</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Decrees often include language </a:t>
            </a:r>
            <a:r>
              <a:rPr lang="en-US" sz="1300" b="1" dirty="0">
                <a:latin typeface="Verdana" pitchFamily="34" charset="0"/>
              </a:rPr>
              <a:t>closing</a:t>
            </a:r>
            <a:r>
              <a:rPr lang="en-US" sz="1300" dirty="0">
                <a:latin typeface="Verdana" pitchFamily="34" charset="0"/>
              </a:rPr>
              <a:t> the respective basin from additional </a:t>
            </a:r>
            <a:r>
              <a:rPr lang="en-US" sz="1300" b="1" dirty="0">
                <a:latin typeface="Verdana" pitchFamily="34" charset="0"/>
              </a:rPr>
              <a:t>diligence</a:t>
            </a:r>
            <a:r>
              <a:rPr lang="en-US" sz="1300" dirty="0">
                <a:latin typeface="Verdana" pitchFamily="34" charset="0"/>
              </a:rPr>
              <a:t> claims.</a:t>
            </a:r>
          </a:p>
          <a:p>
            <a:pPr eaLnBrk="1" hangingPunct="1">
              <a:buFont typeface="Arial" pitchFamily="34" charset="0"/>
              <a:buChar char="•"/>
            </a:pPr>
            <a:endParaRPr lang="en-US" sz="1300" dirty="0">
              <a:latin typeface="Verdana" pitchFamily="34" charset="0"/>
            </a:endParaRPr>
          </a:p>
        </p:txBody>
      </p:sp>
      <p:pic>
        <p:nvPicPr>
          <p:cNvPr id="1030" name="Picture 6" descr="http://t2.gstatic.com/images?q=tbn:ANd9GcRlfVpZu6dznMOY6vjf6TdzCaaNeX8vJ5Y_WyBvH87Ov3-m4YfS"/>
          <p:cNvPicPr>
            <a:picLocks noChangeAspect="1" noChangeArrowheads="1"/>
          </p:cNvPicPr>
          <p:nvPr/>
        </p:nvPicPr>
        <p:blipFill>
          <a:blip r:embed="rId3"/>
          <a:srcRect/>
          <a:stretch>
            <a:fillRect/>
          </a:stretch>
        </p:blipFill>
        <p:spPr bwMode="auto">
          <a:xfrm>
            <a:off x="4622624" y="4781246"/>
            <a:ext cx="1736191" cy="1637826"/>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ectangular Callout 11"/>
          <p:cNvSpPr/>
          <p:nvPr/>
        </p:nvSpPr>
        <p:spPr bwMode="auto">
          <a:xfrm>
            <a:off x="5930702" y="4645012"/>
            <a:ext cx="1460698" cy="384188"/>
          </a:xfrm>
          <a:prstGeom prst="wedgeRectCallout">
            <a:avLst>
              <a:gd name="adj1" fmla="val -75894"/>
              <a:gd name="adj2" fmla="val 9539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82292" tIns="41148" rIns="82292" bIns="41148"/>
          <a:lstStyle/>
          <a:p>
            <a:pPr algn="ctr">
              <a:defRPr/>
            </a:pPr>
            <a:r>
              <a:rPr lang="en-US" sz="1100" b="1" i="1" dirty="0">
                <a:solidFill>
                  <a:srgbClr val="000000"/>
                </a:solidFill>
                <a:sym typeface="Gill Sans" charset="0"/>
              </a:rPr>
              <a:t>…but what about Federal rights?</a:t>
            </a: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0657" y="956043"/>
            <a:ext cx="4089577" cy="5292395"/>
          </a:xfrm>
          <a:prstGeom prst="rect">
            <a:avLst/>
          </a:prstGeom>
        </p:spPr>
      </p:pic>
    </p:spTree>
    <p:extLst>
      <p:ext uri="{BB962C8B-B14F-4D97-AF65-F5344CB8AC3E}">
        <p14:creationId xmlns:p14="http://schemas.microsoft.com/office/powerpoint/2010/main" val="4277582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p:cNvSpPr>
          <p:nvPr/>
        </p:nvSpPr>
        <p:spPr bwMode="auto">
          <a:xfrm>
            <a:off x="922973" y="20574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Frequently Asked Question?</a:t>
            </a:r>
            <a:endParaRPr lang="en-US" sz="1800" b="1" i="1" dirty="0">
              <a:solidFill>
                <a:srgbClr val="000000"/>
              </a:solidFill>
              <a:latin typeface="Verdana" pitchFamily="34" charset="0"/>
              <a:sym typeface="Verdana" pitchFamily="34" charset="0"/>
            </a:endParaRPr>
          </a:p>
        </p:txBody>
      </p:sp>
      <p:sp>
        <p:nvSpPr>
          <p:cNvPr id="30723" name="Rectangle 4"/>
          <p:cNvSpPr>
            <a:spLocks/>
          </p:cNvSpPr>
          <p:nvPr/>
        </p:nvSpPr>
        <p:spPr bwMode="auto">
          <a:xfrm>
            <a:off x="320040" y="1714500"/>
            <a:ext cx="850392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nSpc>
                <a:spcPct val="120000"/>
              </a:lnSpc>
            </a:pPr>
            <a:r>
              <a:rPr lang="en-US" sz="1400" b="1" dirty="0">
                <a:solidFill>
                  <a:srgbClr val="000000"/>
                </a:solidFill>
                <a:latin typeface="Verdana" pitchFamily="34" charset="0"/>
                <a:sym typeface="Verdana" pitchFamily="34" charset="0"/>
              </a:rPr>
              <a:t>What if a water user chooses not to participate in a general adjudication?</a:t>
            </a:r>
          </a:p>
          <a:p>
            <a:pPr marL="621302" lvl="1" indent="-209959">
              <a:lnSpc>
                <a:spcPct val="120000"/>
              </a:lnSpc>
              <a:buFontTx/>
              <a:buChar char="•"/>
            </a:pPr>
            <a:r>
              <a:rPr lang="en-US" sz="1400" i="1" dirty="0">
                <a:solidFill>
                  <a:srgbClr val="FF0000"/>
                </a:solidFill>
                <a:latin typeface="Verdana" pitchFamily="34" charset="0"/>
                <a:sym typeface="Verdana" pitchFamily="34" charset="0"/>
              </a:rPr>
              <a:t>They risk forfeiture of any rights not claimed and the loss of their right to appeal or object to the proposed determination.</a:t>
            </a:r>
          </a:p>
          <a:p>
            <a:pPr>
              <a:lnSpc>
                <a:spcPct val="120000"/>
              </a:lnSpc>
            </a:pPr>
            <a:endParaRPr lang="en-US" sz="1400" dirty="0">
              <a:solidFill>
                <a:srgbClr val="000000"/>
              </a:solidFill>
              <a:latin typeface="Verdana" pitchFamily="34" charset="0"/>
              <a:sym typeface="Verdana" pitchFamily="34" charset="0"/>
            </a:endParaRPr>
          </a:p>
          <a:p>
            <a:pPr>
              <a:lnSpc>
                <a:spcPct val="120000"/>
              </a:lnSpc>
            </a:pPr>
            <a:r>
              <a:rPr lang="en-US" sz="1400" b="1" dirty="0">
                <a:solidFill>
                  <a:srgbClr val="000000"/>
                </a:solidFill>
                <a:latin typeface="Verdana" pitchFamily="34" charset="0"/>
                <a:sym typeface="Verdana" pitchFamily="34" charset="0"/>
              </a:rPr>
              <a:t>What does it mean if the status of a water right says “disallowed”?</a:t>
            </a:r>
          </a:p>
          <a:p>
            <a:pPr marL="621302" lvl="1" indent="-209959">
              <a:lnSpc>
                <a:spcPct val="120000"/>
              </a:lnSpc>
              <a:buFontTx/>
              <a:buChar char="•"/>
            </a:pPr>
            <a:r>
              <a:rPr lang="en-US" sz="1400" i="1" dirty="0">
                <a:solidFill>
                  <a:srgbClr val="FF0000"/>
                </a:solidFill>
                <a:latin typeface="Verdana" pitchFamily="34" charset="0"/>
                <a:sym typeface="Verdana" pitchFamily="34" charset="0"/>
              </a:rPr>
              <a:t>There may be many reasons, but water rights are generally disallowed based on evidence of non-use (i.e., forfeiture).</a:t>
            </a:r>
          </a:p>
          <a:p>
            <a:pPr>
              <a:lnSpc>
                <a:spcPct val="120000"/>
              </a:lnSpc>
            </a:pPr>
            <a:endParaRPr lang="en-US" sz="1400" dirty="0">
              <a:solidFill>
                <a:srgbClr val="FF0000"/>
              </a:solidFill>
              <a:latin typeface="Verdana" pitchFamily="34" charset="0"/>
              <a:sym typeface="Verdana" pitchFamily="34" charset="0"/>
            </a:endParaRPr>
          </a:p>
          <a:p>
            <a:pPr>
              <a:lnSpc>
                <a:spcPct val="120000"/>
              </a:lnSpc>
            </a:pPr>
            <a:r>
              <a:rPr lang="en-US" sz="1400" b="1" dirty="0">
                <a:solidFill>
                  <a:srgbClr val="000000"/>
                </a:solidFill>
                <a:latin typeface="Verdana" pitchFamily="34" charset="0"/>
                <a:sym typeface="Verdana" pitchFamily="34" charset="0"/>
              </a:rPr>
              <a:t>Lastly…</a:t>
            </a:r>
            <a:r>
              <a:rPr lang="en-US" sz="1400" b="1" dirty="0">
                <a:solidFill>
                  <a:srgbClr val="FF0000"/>
                </a:solidFill>
                <a:latin typeface="Verdana" pitchFamily="34" charset="0"/>
                <a:sym typeface="Verdana" pitchFamily="34" charset="0"/>
              </a:rPr>
              <a:t> </a:t>
            </a:r>
          </a:p>
          <a:p>
            <a:pPr marL="621302" lvl="1" indent="-209959">
              <a:lnSpc>
                <a:spcPct val="120000"/>
              </a:lnSpc>
              <a:buFontTx/>
              <a:buChar char="•"/>
            </a:pPr>
            <a:r>
              <a:rPr lang="en-US" sz="1400" i="1" dirty="0">
                <a:solidFill>
                  <a:srgbClr val="FF0000"/>
                </a:solidFill>
                <a:latin typeface="Verdana" pitchFamily="34" charset="0"/>
                <a:sym typeface="Verdana" pitchFamily="34" charset="0"/>
              </a:rPr>
              <a:t>Grand Juries are typically </a:t>
            </a:r>
            <a:r>
              <a:rPr lang="en-US" sz="1400" b="1" i="1" dirty="0">
                <a:solidFill>
                  <a:srgbClr val="FF0000"/>
                </a:solidFill>
                <a:latin typeface="Verdana" pitchFamily="34" charset="0"/>
                <a:sym typeface="Verdana" pitchFamily="34" charset="0"/>
              </a:rPr>
              <a:t>NOT</a:t>
            </a:r>
            <a:r>
              <a:rPr lang="en-US" sz="1400" i="1" dirty="0">
                <a:solidFill>
                  <a:srgbClr val="FF0000"/>
                </a:solidFill>
                <a:latin typeface="Verdana" pitchFamily="34" charset="0"/>
                <a:sym typeface="Verdana" pitchFamily="34" charset="0"/>
              </a:rPr>
              <a:t> a part of the Adjudication Process</a:t>
            </a:r>
          </a:p>
        </p:txBody>
      </p:sp>
    </p:spTree>
    <p:extLst>
      <p:ext uri="{BB962C8B-B14F-4D97-AF65-F5344CB8AC3E}">
        <p14:creationId xmlns:p14="http://schemas.microsoft.com/office/powerpoint/2010/main" val="13332515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922973" y="65151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200" b="1" i="1">
                <a:solidFill>
                  <a:srgbClr val="000000"/>
                </a:solidFill>
                <a:latin typeface="Verdana" pitchFamily="34" charset="0"/>
                <a:sym typeface="Verdana" pitchFamily="34" charset="0"/>
              </a:rPr>
              <a:t>Who can I contact to discuss the </a:t>
            </a:r>
          </a:p>
          <a:p>
            <a:pPr algn="ctr"/>
            <a:r>
              <a:rPr lang="en-US" sz="2200" b="1" i="1">
                <a:solidFill>
                  <a:srgbClr val="000000"/>
                </a:solidFill>
                <a:latin typeface="Verdana" pitchFamily="34" charset="0"/>
                <a:sym typeface="Verdana" pitchFamily="34" charset="0"/>
              </a:rPr>
              <a:t>Adjudication Process?</a:t>
            </a:r>
            <a:endParaRPr lang="en-US" sz="1600" b="1" i="1">
              <a:solidFill>
                <a:srgbClr val="000000"/>
              </a:solidFill>
              <a:latin typeface="Verdana" pitchFamily="34" charset="0"/>
              <a:sym typeface="Verdana" pitchFamily="34" charset="0"/>
            </a:endParaRPr>
          </a:p>
        </p:txBody>
      </p:sp>
      <p:sp>
        <p:nvSpPr>
          <p:cNvPr id="26628" name="Rectangle 4"/>
          <p:cNvSpPr>
            <a:spLocks/>
          </p:cNvSpPr>
          <p:nvPr/>
        </p:nvSpPr>
        <p:spPr bwMode="auto">
          <a:xfrm>
            <a:off x="457200" y="2743200"/>
            <a:ext cx="836676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marL="209973" indent="-209973" algn="ctr">
              <a:lnSpc>
                <a:spcPct val="120000"/>
              </a:lnSpc>
              <a:defRPr/>
            </a:pPr>
            <a:endParaRPr lang="en-US" sz="1400" dirty="0">
              <a:solidFill>
                <a:srgbClr val="000000"/>
              </a:solidFill>
              <a:latin typeface="Verdana" pitchFamily="34" charset="0"/>
              <a:sym typeface="Verdana" pitchFamily="34" charset="0"/>
            </a:endParaRPr>
          </a:p>
          <a:p>
            <a:pPr marL="209973" indent="-209973" algn="ctr">
              <a:lnSpc>
                <a:spcPct val="120000"/>
              </a:lnSpc>
              <a:defRPr/>
            </a:pPr>
            <a:r>
              <a:rPr lang="en-US" sz="1400" b="1" dirty="0">
                <a:solidFill>
                  <a:srgbClr val="000000"/>
                </a:solidFill>
                <a:latin typeface="Verdana" pitchFamily="34" charset="0"/>
                <a:sym typeface="Verdana" pitchFamily="34" charset="0"/>
              </a:rPr>
              <a:t>Mike Handy, P.G.</a:t>
            </a:r>
          </a:p>
          <a:p>
            <a:pPr marL="209973" indent="-209973" algn="ctr">
              <a:lnSpc>
                <a:spcPct val="120000"/>
              </a:lnSpc>
              <a:defRPr/>
            </a:pPr>
            <a:r>
              <a:rPr lang="en-US" sz="1300" i="1" dirty="0">
                <a:solidFill>
                  <a:srgbClr val="000000"/>
                </a:solidFill>
                <a:latin typeface="Verdana" pitchFamily="34" charset="0"/>
                <a:sym typeface="Verdana" pitchFamily="34" charset="0"/>
              </a:rPr>
              <a:t>Adjudication Team Leader</a:t>
            </a:r>
            <a:endParaRPr lang="en-US" sz="1300" b="1" dirty="0">
              <a:solidFill>
                <a:srgbClr val="000000"/>
              </a:solidFill>
              <a:latin typeface="Verdana" pitchFamily="34" charset="0"/>
              <a:sym typeface="Verdana" pitchFamily="34" charset="0"/>
            </a:endParaRPr>
          </a:p>
          <a:p>
            <a:pPr marL="209973" indent="-209973" algn="ctr">
              <a:lnSpc>
                <a:spcPct val="120000"/>
              </a:lnSpc>
              <a:defRPr/>
            </a:pPr>
            <a:r>
              <a:rPr lang="en-US" sz="1400" dirty="0">
                <a:solidFill>
                  <a:srgbClr val="000000"/>
                </a:solidFill>
                <a:latin typeface="Verdana" pitchFamily="34" charset="0"/>
                <a:sym typeface="Verdana" pitchFamily="34" charset="0"/>
              </a:rPr>
              <a:t>Phone: 801-538-7463</a:t>
            </a:r>
          </a:p>
          <a:p>
            <a:pPr marL="209973" indent="-209973" algn="ctr">
              <a:lnSpc>
                <a:spcPct val="120000"/>
              </a:lnSpc>
              <a:defRPr/>
            </a:pPr>
            <a:r>
              <a:rPr lang="en-US" sz="1400" dirty="0">
                <a:solidFill>
                  <a:srgbClr val="000000"/>
                </a:solidFill>
                <a:latin typeface="Verdana" pitchFamily="34" charset="0"/>
                <a:sym typeface="Verdana" pitchFamily="34" charset="0"/>
              </a:rPr>
              <a:t>E-mail: </a:t>
            </a:r>
            <a:r>
              <a:rPr lang="en-US" sz="1400" dirty="0">
                <a:solidFill>
                  <a:srgbClr val="000000"/>
                </a:solidFill>
                <a:latin typeface="Verdana" pitchFamily="34" charset="0"/>
                <a:sym typeface="Verdana" pitchFamily="34" charset="0"/>
                <a:hlinkClick r:id="rId3"/>
              </a:rPr>
              <a:t>mikehandy@utah.gov</a:t>
            </a:r>
            <a:endParaRPr lang="en-US" sz="1400" dirty="0">
              <a:solidFill>
                <a:srgbClr val="000000"/>
              </a:solidFill>
              <a:latin typeface="Verdana" pitchFamily="34" charset="0"/>
              <a:sym typeface="Verdana" pitchFamily="34" charset="0"/>
            </a:endParaRPr>
          </a:p>
          <a:p>
            <a:pPr marL="209973" indent="-209973" algn="ctr">
              <a:lnSpc>
                <a:spcPct val="120000"/>
              </a:lnSpc>
              <a:defRPr/>
            </a:pPr>
            <a:endParaRPr lang="en-US" sz="1400" b="1" dirty="0">
              <a:solidFill>
                <a:srgbClr val="000000"/>
              </a:solidFill>
              <a:latin typeface="Verdana" pitchFamily="34" charset="0"/>
              <a:sym typeface="Verdana" pitchFamily="34" charset="0"/>
            </a:endParaRPr>
          </a:p>
          <a:p>
            <a:pPr marL="209973" indent="-209973" algn="ctr">
              <a:lnSpc>
                <a:spcPct val="120000"/>
              </a:lnSpc>
              <a:defRPr/>
            </a:pPr>
            <a:endParaRPr lang="en-US" sz="1400" b="1" dirty="0">
              <a:solidFill>
                <a:srgbClr val="000000"/>
              </a:solidFill>
              <a:latin typeface="Verdana" pitchFamily="34" charset="0"/>
              <a:sym typeface="Verdana" pitchFamily="34" charset="0"/>
            </a:endParaRPr>
          </a:p>
          <a:p>
            <a:pPr marL="209973" indent="-209973" algn="ctr">
              <a:lnSpc>
                <a:spcPct val="120000"/>
              </a:lnSpc>
              <a:defRPr/>
            </a:pPr>
            <a:endParaRPr lang="en-US" sz="1400" b="1" dirty="0">
              <a:solidFill>
                <a:srgbClr val="000000"/>
              </a:solidFill>
              <a:latin typeface="Verdana" pitchFamily="34" charset="0"/>
              <a:sym typeface="Verdana" pitchFamily="34" charset="0"/>
            </a:endParaRPr>
          </a:p>
          <a:p>
            <a:pPr marL="209973" indent="-209973" algn="ctr">
              <a:lnSpc>
                <a:spcPct val="120000"/>
              </a:lnSpc>
              <a:defRPr/>
            </a:pPr>
            <a:endParaRPr lang="en-US" sz="1400" b="1" dirty="0">
              <a:solidFill>
                <a:srgbClr val="000000"/>
              </a:solidFill>
              <a:latin typeface="Verdana" pitchFamily="34" charset="0"/>
              <a:sym typeface="Verdana" pitchFamily="34" charset="0"/>
            </a:endParaRPr>
          </a:p>
          <a:p>
            <a:pPr marL="209973" indent="-209973" algn="ctr">
              <a:lnSpc>
                <a:spcPct val="120000"/>
              </a:lnSpc>
              <a:defRPr/>
            </a:pPr>
            <a:endParaRPr lang="en-US" sz="1400" b="1" dirty="0">
              <a:solidFill>
                <a:srgbClr val="000000"/>
              </a:solidFill>
              <a:latin typeface="Verdana" pitchFamily="34" charset="0"/>
              <a:sym typeface="Verdana" pitchFamily="34" charset="0"/>
            </a:endParaRPr>
          </a:p>
          <a:p>
            <a:pPr marL="209973" indent="-209973" algn="ctr">
              <a:lnSpc>
                <a:spcPct val="120000"/>
              </a:lnSpc>
              <a:defRPr/>
            </a:pPr>
            <a:endParaRPr lang="en-US" sz="1400" b="1" dirty="0">
              <a:solidFill>
                <a:srgbClr val="000000"/>
              </a:solidFill>
              <a:latin typeface="Verdana" pitchFamily="34" charset="0"/>
              <a:sym typeface="Verdana" pitchFamily="34" charset="0"/>
            </a:endParaRPr>
          </a:p>
          <a:p>
            <a:pPr marL="209973" indent="-209973" algn="ctr">
              <a:lnSpc>
                <a:spcPct val="120000"/>
              </a:lnSpc>
              <a:defRPr/>
            </a:pPr>
            <a:r>
              <a:rPr lang="en-US" sz="1400" b="1" dirty="0">
                <a:solidFill>
                  <a:srgbClr val="000000"/>
                </a:solidFill>
                <a:latin typeface="Verdana" pitchFamily="34" charset="0"/>
                <a:sym typeface="Verdana" pitchFamily="34" charset="0"/>
              </a:rPr>
              <a:t>Josh Zimmerman</a:t>
            </a:r>
          </a:p>
          <a:p>
            <a:pPr marL="209973" indent="-209973" algn="ctr">
              <a:lnSpc>
                <a:spcPct val="120000"/>
              </a:lnSpc>
              <a:defRPr/>
            </a:pPr>
            <a:r>
              <a:rPr lang="en-US" sz="1300" i="1" dirty="0">
                <a:solidFill>
                  <a:srgbClr val="000000"/>
                </a:solidFill>
                <a:latin typeface="Verdana" pitchFamily="34" charset="0"/>
                <a:sym typeface="Verdana" pitchFamily="34" charset="0"/>
              </a:rPr>
              <a:t>Adjudication Team Leader</a:t>
            </a:r>
            <a:endParaRPr lang="en-US" sz="1400" b="1" dirty="0">
              <a:solidFill>
                <a:srgbClr val="000000"/>
              </a:solidFill>
              <a:latin typeface="Verdana" pitchFamily="34" charset="0"/>
              <a:sym typeface="Verdana" pitchFamily="34" charset="0"/>
            </a:endParaRPr>
          </a:p>
          <a:p>
            <a:pPr marL="209973" indent="-209973" algn="ctr">
              <a:lnSpc>
                <a:spcPct val="120000"/>
              </a:lnSpc>
              <a:defRPr/>
            </a:pPr>
            <a:r>
              <a:rPr lang="en-US" sz="1400" dirty="0">
                <a:solidFill>
                  <a:srgbClr val="000000"/>
                </a:solidFill>
                <a:latin typeface="Verdana" pitchFamily="34" charset="0"/>
                <a:sym typeface="Verdana" pitchFamily="34" charset="0"/>
              </a:rPr>
              <a:t>Phone: 801-946-7168</a:t>
            </a:r>
          </a:p>
          <a:p>
            <a:pPr marL="209973" indent="-209973" algn="ctr">
              <a:lnSpc>
                <a:spcPct val="120000"/>
              </a:lnSpc>
              <a:defRPr/>
            </a:pPr>
            <a:r>
              <a:rPr lang="en-US" sz="1400" dirty="0">
                <a:solidFill>
                  <a:srgbClr val="000000"/>
                </a:solidFill>
                <a:latin typeface="Verdana" pitchFamily="34" charset="0"/>
                <a:sym typeface="Verdana" pitchFamily="34" charset="0"/>
              </a:rPr>
              <a:t>E-mail: </a:t>
            </a:r>
            <a:r>
              <a:rPr lang="en-US" sz="1400" dirty="0">
                <a:solidFill>
                  <a:srgbClr val="000000"/>
                </a:solidFill>
                <a:latin typeface="Verdana" pitchFamily="34" charset="0"/>
                <a:sym typeface="Verdana" pitchFamily="34" charset="0"/>
                <a:hlinkClick r:id="rId4"/>
              </a:rPr>
              <a:t>joshzimmerman@utah.gov</a:t>
            </a:r>
            <a:endParaRPr lang="en-US" sz="1400" dirty="0">
              <a:solidFill>
                <a:srgbClr val="000000"/>
              </a:solidFill>
              <a:latin typeface="Verdana" pitchFamily="34" charset="0"/>
              <a:sym typeface="Verdana" pitchFamily="34" charset="0"/>
            </a:endParaRPr>
          </a:p>
          <a:p>
            <a:pPr marL="209973" indent="-209973" algn="ctr">
              <a:lnSpc>
                <a:spcPct val="120000"/>
              </a:lnSpc>
              <a:defRPr/>
            </a:pPr>
            <a:endParaRPr lang="en-US" sz="1400" dirty="0">
              <a:solidFill>
                <a:srgbClr val="000000"/>
              </a:solidFill>
              <a:latin typeface="Verdana" pitchFamily="34" charset="0"/>
              <a:sym typeface="Verdana" pitchFamily="34" charset="0"/>
            </a:endParaRPr>
          </a:p>
          <a:p>
            <a:pPr marL="209973" indent="-209973" algn="ctr">
              <a:lnSpc>
                <a:spcPct val="120000"/>
              </a:lnSpc>
              <a:defRPr/>
            </a:pPr>
            <a:endParaRPr lang="en-US" sz="1400" dirty="0">
              <a:solidFill>
                <a:srgbClr val="000000"/>
              </a:solidFill>
              <a:latin typeface="Verdana" pitchFamily="34" charset="0"/>
              <a:sym typeface="Verdana" pitchFamily="34" charset="0"/>
            </a:endParaRPr>
          </a:p>
          <a:p>
            <a:pPr marL="514215" lvl="1" algn="ctr">
              <a:lnSpc>
                <a:spcPct val="120000"/>
              </a:lnSpc>
              <a:buFontTx/>
              <a:buChar char="•"/>
              <a:defRPr/>
            </a:pPr>
            <a:endParaRPr lang="en-US" sz="1400" dirty="0">
              <a:solidFill>
                <a:srgbClr val="000000"/>
              </a:solidFill>
              <a:latin typeface="Verdana" pitchFamily="34" charset="0"/>
              <a:sym typeface="Verdana" pitchFamily="34" charset="0"/>
            </a:endParaRPr>
          </a:p>
          <a:p>
            <a:pPr marL="209973" indent="-209973" algn="ctr">
              <a:lnSpc>
                <a:spcPct val="120000"/>
              </a:lnSpc>
              <a:buFontTx/>
              <a:buChar char="•"/>
              <a:defRPr/>
            </a:pPr>
            <a:endParaRPr lang="en-US" sz="1400" dirty="0">
              <a:solidFill>
                <a:srgbClr val="000000"/>
              </a:solidFill>
              <a:latin typeface="Verdana" pitchFamily="34" charset="0"/>
              <a:sym typeface="Verdana" pitchFamily="34" charset="0"/>
            </a:endParaRPr>
          </a:p>
          <a:p>
            <a:pPr marL="209973" indent="-209973" algn="ctr">
              <a:lnSpc>
                <a:spcPct val="120000"/>
              </a:lnSpc>
              <a:buFontTx/>
              <a:buChar char="•"/>
              <a:defRPr/>
            </a:pPr>
            <a:endParaRPr lang="en-US" sz="1400" dirty="0">
              <a:solidFill>
                <a:srgbClr val="000000"/>
              </a:solidFill>
              <a:latin typeface="Verdana" pitchFamily="34" charset="0"/>
              <a:sym typeface="Verdana" pitchFamily="34" charset="0"/>
            </a:endParaRPr>
          </a:p>
        </p:txBody>
      </p:sp>
      <p:sp>
        <p:nvSpPr>
          <p:cNvPr id="32772" name="Rectangle 6"/>
          <p:cNvSpPr>
            <a:spLocks/>
          </p:cNvSpPr>
          <p:nvPr/>
        </p:nvSpPr>
        <p:spPr bwMode="auto">
          <a:xfrm>
            <a:off x="1417320" y="5212080"/>
            <a:ext cx="63779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gn="ctr">
              <a:lnSpc>
                <a:spcPct val="120000"/>
              </a:lnSpc>
            </a:pPr>
            <a:r>
              <a:rPr lang="en-US" sz="1300" b="1" i="1" dirty="0">
                <a:solidFill>
                  <a:srgbClr val="0066CC"/>
                </a:solidFill>
                <a:latin typeface="Verdana" pitchFamily="34" charset="0"/>
                <a:sym typeface="Verdana" pitchFamily="34" charset="0"/>
              </a:rPr>
              <a:t>Utah Division of Water Rights</a:t>
            </a:r>
          </a:p>
          <a:p>
            <a:pPr marL="209973" indent="-209973" algn="ctr">
              <a:lnSpc>
                <a:spcPct val="120000"/>
              </a:lnSpc>
            </a:pPr>
            <a:r>
              <a:rPr lang="en-US" sz="1300" b="1" dirty="0">
                <a:solidFill>
                  <a:srgbClr val="000000"/>
                </a:solidFill>
                <a:latin typeface="Verdana" pitchFamily="34" charset="0"/>
                <a:sym typeface="Verdana" pitchFamily="34" charset="0"/>
              </a:rPr>
              <a:t>1594 West North Temple</a:t>
            </a:r>
          </a:p>
          <a:p>
            <a:pPr marL="209973" indent="-209973" algn="ctr">
              <a:lnSpc>
                <a:spcPct val="120000"/>
              </a:lnSpc>
            </a:pPr>
            <a:r>
              <a:rPr lang="en-US" sz="1300" b="1" dirty="0">
                <a:solidFill>
                  <a:srgbClr val="000000"/>
                </a:solidFill>
                <a:latin typeface="Verdana" pitchFamily="34" charset="0"/>
                <a:sym typeface="Verdana" pitchFamily="34" charset="0"/>
              </a:rPr>
              <a:t>Suite 220, PO Box 146300</a:t>
            </a:r>
          </a:p>
          <a:p>
            <a:pPr marL="209973" indent="-209973" algn="ctr">
              <a:lnSpc>
                <a:spcPct val="120000"/>
              </a:lnSpc>
            </a:pPr>
            <a:r>
              <a:rPr lang="en-US" sz="1300" b="1" dirty="0">
                <a:solidFill>
                  <a:srgbClr val="000000"/>
                </a:solidFill>
                <a:latin typeface="Verdana" pitchFamily="34" charset="0"/>
                <a:sym typeface="Verdana" pitchFamily="34" charset="0"/>
              </a:rPr>
              <a:t>Salt Lake City, UT 84114-6300</a:t>
            </a:r>
          </a:p>
          <a:p>
            <a:pPr marL="209973" indent="-209973" algn="ctr">
              <a:lnSpc>
                <a:spcPct val="120000"/>
              </a:lnSpc>
            </a:pPr>
            <a:r>
              <a:rPr lang="en-US" sz="1400" b="1" i="1" dirty="0">
                <a:solidFill>
                  <a:srgbClr val="000000"/>
                </a:solidFill>
                <a:latin typeface="Gill Sans"/>
                <a:sym typeface="Verdana" pitchFamily="34" charset="0"/>
                <a:hlinkClick r:id="rId5"/>
              </a:rPr>
              <a:t>www.waterrights.utah.gov</a:t>
            </a:r>
            <a:endParaRPr lang="en-US" sz="1400" i="1" dirty="0">
              <a:solidFill>
                <a:srgbClr val="000000"/>
              </a:solidFill>
              <a:latin typeface="Verdana" pitchFamily="34" charset="0"/>
              <a:sym typeface="Verdana" pitchFamily="34" charset="0"/>
            </a:endParaRPr>
          </a:p>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
        <p:nvSpPr>
          <p:cNvPr id="32773" name="Rectangle 6"/>
          <p:cNvSpPr>
            <a:spLocks/>
          </p:cNvSpPr>
          <p:nvPr/>
        </p:nvSpPr>
        <p:spPr bwMode="auto">
          <a:xfrm>
            <a:off x="1375887" y="1508760"/>
            <a:ext cx="63779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gn="ctr">
              <a:lnSpc>
                <a:spcPct val="120000"/>
              </a:lnSpc>
            </a:pPr>
            <a:r>
              <a:rPr lang="en-US" sz="1400" b="1" dirty="0">
                <a:solidFill>
                  <a:srgbClr val="000000"/>
                </a:solidFill>
                <a:latin typeface="Verdana" pitchFamily="34" charset="0"/>
                <a:sym typeface="Verdana" pitchFamily="34" charset="0"/>
              </a:rPr>
              <a:t>Blake Bingham, P.E.</a:t>
            </a:r>
          </a:p>
          <a:p>
            <a:pPr marL="209973" indent="-209973" algn="ctr">
              <a:lnSpc>
                <a:spcPct val="120000"/>
              </a:lnSpc>
            </a:pPr>
            <a:r>
              <a:rPr lang="en-US" sz="1300" i="1" dirty="0">
                <a:solidFill>
                  <a:srgbClr val="000000"/>
                </a:solidFill>
                <a:latin typeface="Verdana" pitchFamily="34" charset="0"/>
                <a:sym typeface="Verdana" pitchFamily="34" charset="0"/>
              </a:rPr>
              <a:t>Adjudication Program Manager</a:t>
            </a:r>
          </a:p>
          <a:p>
            <a:pPr marL="209973" indent="-209973" algn="ctr">
              <a:lnSpc>
                <a:spcPct val="120000"/>
              </a:lnSpc>
            </a:pPr>
            <a:r>
              <a:rPr lang="en-US" sz="1400" dirty="0">
                <a:solidFill>
                  <a:srgbClr val="000000"/>
                </a:solidFill>
                <a:latin typeface="Verdana" pitchFamily="34" charset="0"/>
                <a:sym typeface="Verdana" pitchFamily="34" charset="0"/>
              </a:rPr>
              <a:t>Phone: 801-538-7345</a:t>
            </a:r>
          </a:p>
          <a:p>
            <a:pPr marL="209973" indent="-209973" algn="ctr">
              <a:lnSpc>
                <a:spcPct val="120000"/>
              </a:lnSpc>
            </a:pPr>
            <a:r>
              <a:rPr lang="en-US" sz="1400" dirty="0">
                <a:solidFill>
                  <a:srgbClr val="000000"/>
                </a:solidFill>
                <a:latin typeface="Verdana" pitchFamily="34" charset="0"/>
                <a:sym typeface="Verdana" pitchFamily="34" charset="0"/>
              </a:rPr>
              <a:t>E-mail: </a:t>
            </a:r>
            <a:r>
              <a:rPr lang="en-US" sz="1400" dirty="0">
                <a:solidFill>
                  <a:srgbClr val="000000"/>
                </a:solidFill>
                <a:latin typeface="Verdana" pitchFamily="34" charset="0"/>
                <a:sym typeface="Verdana" pitchFamily="34" charset="0"/>
                <a:hlinkClick r:id="rId6"/>
              </a:rPr>
              <a:t>blakebingham@utah.gov</a:t>
            </a:r>
            <a:endParaRPr lang="en-US" sz="1400" dirty="0">
              <a:solidFill>
                <a:srgbClr val="000000"/>
              </a:solidFill>
              <a:latin typeface="Verdana" pitchFamily="34" charset="0"/>
              <a:sym typeface="Verdana" pitchFamily="34" charset="0"/>
            </a:endParaRPr>
          </a:p>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Tree>
    <p:extLst>
      <p:ext uri="{BB962C8B-B14F-4D97-AF65-F5344CB8AC3E}">
        <p14:creationId xmlns:p14="http://schemas.microsoft.com/office/powerpoint/2010/main" val="30010260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937260" y="267462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49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20040" y="1714500"/>
            <a:ext cx="829818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09927" indent="-209927">
              <a:lnSpc>
                <a:spcPct val="120000"/>
              </a:lnSpc>
              <a:buFontTx/>
              <a:buChar char="•"/>
            </a:pPr>
            <a:endParaRPr lang="en-US" sz="1800">
              <a:solidFill>
                <a:schemeClr val="tx1"/>
              </a:solidFill>
              <a:latin typeface="Verdana" pitchFamily="34" charset="0"/>
              <a:sym typeface="Verdana" pitchFamily="34" charset="0"/>
            </a:endParaRPr>
          </a:p>
        </p:txBody>
      </p:sp>
      <p:pic>
        <p:nvPicPr>
          <p:cNvPr id="4098" name="Picture 2" descr="G:\_WRT Photo Contests (all years)\2014 WRT Photo Contest\44. Contemplation.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000"/>
                    </a14:imgEffect>
                    <a14:imgEffect>
                      <a14:colorTemperature colorTemp="5100"/>
                    </a14:imgEffect>
                    <a14:imgEffect>
                      <a14:saturation sat="125000"/>
                    </a14:imgEffect>
                    <a14:imgEffect>
                      <a14:brightnessContrast bright="15000" contrast="-5000"/>
                    </a14:imgEffect>
                  </a14:imgLayer>
                </a14:imgProps>
              </a:ext>
              <a:ext uri="{28A0092B-C50C-407E-A947-70E740481C1C}">
                <a14:useLocalDpi xmlns:a14="http://schemas.microsoft.com/office/drawing/2010/main" val="0"/>
              </a:ext>
            </a:extLst>
          </a:blip>
          <a:srcRect l="4643" r="3151"/>
          <a:stretch/>
        </p:blipFill>
        <p:spPr bwMode="auto">
          <a:xfrm>
            <a:off x="-54534" y="0"/>
            <a:ext cx="92673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6002" y="533450"/>
            <a:ext cx="7772400" cy="1362075"/>
          </a:xfrm>
        </p:spPr>
        <p:txBody>
          <a:bodyPr/>
          <a:lstStyle/>
          <a:p>
            <a:r>
              <a:rPr lang="en-US" i="1" dirty="0" smtClean="0">
                <a:latin typeface="Verdana" panose="020B0604030504040204" pitchFamily="34" charset="0"/>
                <a:ea typeface="Verdana" panose="020B0604030504040204" pitchFamily="34" charset="0"/>
                <a:cs typeface="Verdana" panose="020B0604030504040204" pitchFamily="34" charset="0"/>
              </a:rPr>
              <a:t>Questions?</a:t>
            </a:r>
            <a:endParaRPr lang="en-US"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41844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388620" y="48006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3749040" y="1113043"/>
            <a:ext cx="5006340" cy="284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31" indent="-209931">
              <a:lnSpc>
                <a:spcPct val="120000"/>
              </a:lnSpc>
            </a:pPr>
            <a:r>
              <a:rPr lang="en-US" sz="1600" b="1" dirty="0">
                <a:solidFill>
                  <a:srgbClr val="000000"/>
                </a:solidFill>
                <a:latin typeface="Verdana" pitchFamily="34" charset="0"/>
                <a:sym typeface="Verdana" pitchFamily="34" charset="0"/>
              </a:rPr>
              <a:t>What it </a:t>
            </a:r>
            <a:r>
              <a:rPr lang="en-US" sz="1600" b="1" i="1" dirty="0">
                <a:solidFill>
                  <a:srgbClr val="000000"/>
                </a:solidFill>
                <a:latin typeface="Verdana" pitchFamily="34" charset="0"/>
                <a:sym typeface="Verdana" pitchFamily="34" charset="0"/>
              </a:rPr>
              <a:t>IS</a:t>
            </a:r>
            <a:r>
              <a:rPr lang="en-US" sz="1600" b="1" dirty="0">
                <a:solidFill>
                  <a:srgbClr val="000000"/>
                </a:solidFill>
                <a:latin typeface="Verdana" pitchFamily="34" charset="0"/>
                <a:sym typeface="Verdana" pitchFamily="34" charset="0"/>
              </a:rPr>
              <a:t>…</a:t>
            </a:r>
          </a:p>
          <a:p>
            <a:pPr marL="209931" indent="-209931">
              <a:lnSpc>
                <a:spcPct val="120000"/>
              </a:lnSpc>
              <a:buFontTx/>
              <a:buChar char="•"/>
            </a:pPr>
            <a:r>
              <a:rPr lang="en-US" sz="1600" dirty="0">
                <a:solidFill>
                  <a:srgbClr val="000000"/>
                </a:solidFill>
                <a:latin typeface="Verdana" pitchFamily="34" charset="0"/>
                <a:sym typeface="Verdana" pitchFamily="34" charset="0"/>
              </a:rPr>
              <a:t>Action in State District Court</a:t>
            </a:r>
          </a:p>
          <a:p>
            <a:pPr marL="209931" indent="-209931">
              <a:lnSpc>
                <a:spcPct val="120000"/>
              </a:lnSpc>
              <a:buFontTx/>
              <a:buChar char="•"/>
            </a:pPr>
            <a:r>
              <a:rPr lang="en-US" sz="1600" dirty="0">
                <a:solidFill>
                  <a:srgbClr val="FF0000"/>
                </a:solidFill>
                <a:latin typeface="Verdana" pitchFamily="34" charset="0"/>
                <a:sym typeface="Verdana" pitchFamily="34" charset="0"/>
              </a:rPr>
              <a:t>Joins all water users - including State and federal agencies - and the State Engineer (Division of Water Rights)</a:t>
            </a:r>
          </a:p>
          <a:p>
            <a:pPr marL="209931" indent="-209931">
              <a:lnSpc>
                <a:spcPct val="120000"/>
              </a:lnSpc>
              <a:buFontTx/>
              <a:buChar char="•"/>
            </a:pPr>
            <a:r>
              <a:rPr lang="en-US" sz="1600" dirty="0">
                <a:solidFill>
                  <a:srgbClr val="000000"/>
                </a:solidFill>
                <a:latin typeface="Verdana" pitchFamily="34" charset="0"/>
                <a:sym typeface="Verdana" pitchFamily="34" charset="0"/>
              </a:rPr>
              <a:t>Governed by Utah State Code: Title 73, Chapter 4.</a:t>
            </a:r>
          </a:p>
          <a:p>
            <a:pPr marL="209931" indent="-209931">
              <a:lnSpc>
                <a:spcPct val="120000"/>
              </a:lnSpc>
              <a:buFontTx/>
              <a:buChar char="•"/>
            </a:pPr>
            <a:r>
              <a:rPr lang="en-US" sz="1600" dirty="0">
                <a:solidFill>
                  <a:srgbClr val="000000"/>
                </a:solidFill>
                <a:latin typeface="Verdana" pitchFamily="34" charset="0"/>
                <a:sym typeface="Verdana" pitchFamily="34" charset="0"/>
              </a:rPr>
              <a:t>The first General Stream Adjudications took place in the 1920s – Sevier, Weber and the Virgin River basins. </a:t>
            </a: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6355080" y="4103418"/>
            <a:ext cx="1381602" cy="2267427"/>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3886200" y="4103418"/>
            <a:ext cx="2254568" cy="22674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880" y="1191581"/>
            <a:ext cx="3566160" cy="46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7210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388620" y="48006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Why Do We Conduct General Adjudications?</a:t>
            </a:r>
          </a:p>
        </p:txBody>
      </p:sp>
      <p:sp>
        <p:nvSpPr>
          <p:cNvPr id="20483" name="Rectangle 3"/>
          <p:cNvSpPr>
            <a:spLocks/>
          </p:cNvSpPr>
          <p:nvPr/>
        </p:nvSpPr>
        <p:spPr bwMode="auto">
          <a:xfrm>
            <a:off x="228600" y="1051560"/>
            <a:ext cx="5280662" cy="417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11304" indent="-411304">
              <a:buFont typeface="+mj-lt"/>
              <a:buAutoNum type="arabicPeriod"/>
            </a:pPr>
            <a:r>
              <a:rPr lang="en-US" sz="1400" dirty="0">
                <a:solidFill>
                  <a:srgbClr val="000000"/>
                </a:solidFill>
                <a:latin typeface="Verdana" pitchFamily="34" charset="0"/>
                <a:sym typeface="Verdana" pitchFamily="34" charset="0"/>
              </a:rPr>
              <a:t>Bring all claims on to the permanent record:</a:t>
            </a:r>
          </a:p>
          <a:p>
            <a:pPr marL="411304" indent="-411304">
              <a:buFont typeface="+mj-lt"/>
              <a:buAutoNum type="arabicPeriod"/>
            </a:pPr>
            <a:endParaRPr lang="en-US" sz="1400" dirty="0">
              <a:solidFill>
                <a:srgbClr val="000000"/>
              </a:solidFill>
              <a:latin typeface="Verdana" pitchFamily="34" charset="0"/>
              <a:sym typeface="Verdana" pitchFamily="34" charset="0"/>
            </a:endParaRPr>
          </a:p>
          <a:p>
            <a:pPr marL="719773" lvl="1" indent="-308478">
              <a:buFont typeface="Arial" pitchFamily="34" charset="0"/>
              <a:buChar char="•"/>
            </a:pPr>
            <a:r>
              <a:rPr lang="en-US" sz="1400" u="sng" dirty="0">
                <a:solidFill>
                  <a:srgbClr val="000000"/>
                </a:solidFill>
                <a:latin typeface="Verdana" pitchFamily="34" charset="0"/>
                <a:sym typeface="Verdana" pitchFamily="34" charset="0"/>
              </a:rPr>
              <a:t>Pre-Statutory Claims </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Diligence Claims (1903)</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Underground Water Claims (1935</a:t>
            </a:r>
            <a:r>
              <a:rPr lang="en-US" sz="1300" i="1" dirty="0" smtClean="0">
                <a:solidFill>
                  <a:srgbClr val="000000"/>
                </a:solidFill>
                <a:latin typeface="Verdana" pitchFamily="34" charset="0"/>
                <a:sym typeface="Verdana" pitchFamily="34" charset="0"/>
              </a:rPr>
              <a:t>)</a:t>
            </a:r>
          </a:p>
          <a:p>
            <a:pPr marL="1131075" lvl="2" indent="-308478">
              <a:buFont typeface="Arial" pitchFamily="34" charset="0"/>
              <a:buChar char="•"/>
            </a:pPr>
            <a:endParaRPr lang="en-US" sz="1300" i="1" dirty="0">
              <a:solidFill>
                <a:srgbClr val="000000"/>
              </a:solidFill>
              <a:latin typeface="Verdana" pitchFamily="34" charset="0"/>
              <a:sym typeface="Verdana" pitchFamily="34" charset="0"/>
            </a:endParaRPr>
          </a:p>
          <a:p>
            <a:pPr marL="1131075" lvl="2" indent="-308478">
              <a:buFont typeface="Arial" pitchFamily="34" charset="0"/>
              <a:buChar char="•"/>
            </a:pPr>
            <a:endParaRPr lang="en-US" sz="1300" i="1" dirty="0">
              <a:solidFill>
                <a:srgbClr val="000000"/>
              </a:solidFill>
              <a:latin typeface="Verdana" pitchFamily="34" charset="0"/>
              <a:sym typeface="Verdana" pitchFamily="34" charset="0"/>
            </a:endParaRPr>
          </a:p>
          <a:p>
            <a:pPr marL="719773" lvl="1" indent="-308478">
              <a:buFont typeface="Arial" pitchFamily="34" charset="0"/>
              <a:buChar char="•"/>
            </a:pPr>
            <a:r>
              <a:rPr lang="en-US" sz="1400" u="sng" dirty="0">
                <a:solidFill>
                  <a:srgbClr val="000000"/>
                </a:solidFill>
                <a:latin typeface="Verdana" pitchFamily="34" charset="0"/>
                <a:sym typeface="Verdana" pitchFamily="34" charset="0"/>
              </a:rPr>
              <a:t>Federal Reserve Rights</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Winter’s Doctrine (1908)</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McCarran Amendment (1952)</a:t>
            </a:r>
          </a:p>
          <a:p>
            <a:pPr marL="719773" lvl="1" indent="-308478">
              <a:buFont typeface="Arial" pitchFamily="34" charset="0"/>
              <a:buChar cha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To prevent a “multiplicity of suits” and bring clarity to the water rights picture.</a:t>
            </a:r>
          </a:p>
          <a:p>
            <a:pPr marL="411304" indent="-411304">
              <a:buFont typeface="+mj-lt"/>
              <a:buAutoNum type="arabicPeriod"/>
              <a:defRP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Remove/reduce rights which have been wholly or partially forfeited through non-use.</a:t>
            </a:r>
          </a:p>
          <a:p>
            <a:pPr marL="411304" indent="-411304">
              <a:buFont typeface="+mj-lt"/>
              <a:buAutoNum type="arabicPeriod"/>
              <a:defRP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To obtain final comprehensive decrees on all water rights within the respective drainage.</a:t>
            </a:r>
          </a:p>
          <a:p>
            <a:pPr marL="411304" indent="-411304">
              <a:buFont typeface="+mj-lt"/>
              <a:buAutoNum type="arabicPeriod"/>
              <a:defRPr/>
            </a:pPr>
            <a:endParaRPr lang="en-US" sz="1600" dirty="0">
              <a:solidFill>
                <a:srgbClr val="000000"/>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83917" y="5225796"/>
            <a:ext cx="1601092" cy="1152144"/>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67087" y="5225796"/>
            <a:ext cx="1715333" cy="1152144"/>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6500" y="5225796"/>
            <a:ext cx="1471126" cy="115214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88665" y="5225796"/>
            <a:ext cx="1976973" cy="1152144"/>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149341" y="1333081"/>
            <a:ext cx="2006486" cy="189280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7479950" y="1097280"/>
            <a:ext cx="1275430" cy="6858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82292" tIns="41148" rIns="82292" bIns="41148"/>
          <a:lstStyle/>
          <a:p>
            <a:pPr algn="ctr">
              <a:defRPr/>
            </a:pPr>
            <a:r>
              <a:rPr lang="en-US" sz="1100" b="1" i="1" dirty="0">
                <a:solidFill>
                  <a:srgbClr val="000000"/>
                </a:solidFill>
                <a:sym typeface="Gill Sans" charset="0"/>
              </a:rPr>
              <a:t>…but what about Federal rights?</a:t>
            </a:r>
          </a:p>
        </p:txBody>
      </p:sp>
      <p:pic>
        <p:nvPicPr>
          <p:cNvPr id="12" name="Picture 8" descr="C:\Users\BLAKEBINGHAM\Desktop\CLAIM.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86263" y="1333081"/>
            <a:ext cx="1508760" cy="189280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399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29126" y="545789"/>
            <a:ext cx="1892808" cy="1240192"/>
            <a:chOff x="452947" y="450809"/>
            <a:chExt cx="2103120" cy="1377991"/>
          </a:xfrm>
        </p:grpSpPr>
        <p:grpSp>
          <p:nvGrpSpPr>
            <p:cNvPr id="398" name="Group 397"/>
            <p:cNvGrpSpPr/>
            <p:nvPr/>
          </p:nvGrpSpPr>
          <p:grpSpPr>
            <a:xfrm>
              <a:off x="452947" y="450809"/>
              <a:ext cx="2103120" cy="1377991"/>
              <a:chOff x="386080" y="589209"/>
              <a:chExt cx="2103120" cy="1377991"/>
            </a:xfrm>
          </p:grpSpPr>
          <p:sp>
            <p:nvSpPr>
              <p:cNvPr id="399"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0" name="Rectangle 399"/>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1</a:t>
                </a:r>
                <a:endParaRPr lang="en-US" sz="1000" dirty="0">
                  <a:solidFill>
                    <a:srgbClr val="000000"/>
                  </a:solidFill>
                  <a:latin typeface="Times New Roman"/>
                  <a:ea typeface="Times New Roman"/>
                  <a:sym typeface="Gill Sans"/>
                </a:endParaRPr>
              </a:p>
            </p:txBody>
          </p:sp>
        </p:grpSp>
        <p:grpSp>
          <p:nvGrpSpPr>
            <p:cNvPr id="410" name="Group 409"/>
            <p:cNvGrpSpPr>
              <a:grpSpLocks/>
            </p:cNvGrpSpPr>
            <p:nvPr/>
          </p:nvGrpSpPr>
          <p:grpSpPr bwMode="auto">
            <a:xfrm>
              <a:off x="931352" y="623317"/>
              <a:ext cx="1174476" cy="1039363"/>
              <a:chOff x="1681" y="890"/>
              <a:chExt cx="1688" cy="1311"/>
            </a:xfrm>
          </p:grpSpPr>
          <p:grpSp>
            <p:nvGrpSpPr>
              <p:cNvPr id="411" name="Group 410"/>
              <p:cNvGrpSpPr>
                <a:grpSpLocks/>
              </p:cNvGrpSpPr>
              <p:nvPr/>
            </p:nvGrpSpPr>
            <p:grpSpPr bwMode="auto">
              <a:xfrm>
                <a:off x="1681" y="890"/>
                <a:ext cx="1688" cy="1311"/>
                <a:chOff x="10174" y="2938"/>
                <a:chExt cx="1886" cy="1688"/>
              </a:xfrm>
            </p:grpSpPr>
            <p:sp>
              <p:nvSpPr>
                <p:cNvPr id="413" name="Rectangle 412"/>
                <p:cNvSpPr>
                  <a:spLocks noChangeArrowheads="1"/>
                </p:cNvSpPr>
                <p:nvPr/>
              </p:nvSpPr>
              <p:spPr bwMode="auto">
                <a:xfrm>
                  <a:off x="10267"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4" name="Freeform 413"/>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5" name="Freeform 41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6" name="Freeform 415"/>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7" name="Freeform 41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8" name="Freeform 417"/>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9" name="Freeform 41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0" name="Freeform 419"/>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1" name="Freeform 42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2" name="Freeform 421"/>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3" name="Freeform 42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4" name="Freeform 423"/>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5" name="Freeform 42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6" name="Freeform 425"/>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7" name="Freeform 42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8" name="Freeform 427"/>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9" name="Freeform 42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0" name="Freeform 429"/>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1" name="Freeform 43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2" name="Freeform 431"/>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12"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PETITION</a:t>
                </a:r>
                <a:endParaRPr lang="en-US" sz="900" dirty="0">
                  <a:solidFill>
                    <a:srgbClr val="000000"/>
                  </a:solidFill>
                  <a:latin typeface="Times New Roman"/>
                  <a:ea typeface="Times New Roman"/>
                  <a:sym typeface="Gill Sans"/>
                </a:endParaRPr>
              </a:p>
            </p:txBody>
          </p:sp>
        </p:grpSp>
      </p:grpSp>
      <p:grpSp>
        <p:nvGrpSpPr>
          <p:cNvPr id="22" name="Group 21"/>
          <p:cNvGrpSpPr/>
          <p:nvPr/>
        </p:nvGrpSpPr>
        <p:grpSpPr>
          <a:xfrm>
            <a:off x="4736570" y="545789"/>
            <a:ext cx="1892808" cy="1240192"/>
            <a:chOff x="2839658" y="450809"/>
            <a:chExt cx="2103120" cy="1377991"/>
          </a:xfrm>
        </p:grpSpPr>
        <p:grpSp>
          <p:nvGrpSpPr>
            <p:cNvPr id="401" name="Group 400"/>
            <p:cNvGrpSpPr/>
            <p:nvPr/>
          </p:nvGrpSpPr>
          <p:grpSpPr>
            <a:xfrm>
              <a:off x="2839658" y="450809"/>
              <a:ext cx="2103120" cy="1377991"/>
              <a:chOff x="386080" y="589209"/>
              <a:chExt cx="2103120" cy="1377991"/>
            </a:xfrm>
          </p:grpSpPr>
          <p:sp>
            <p:nvSpPr>
              <p:cNvPr id="402"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3" name="Rectangle 402"/>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2</a:t>
                </a:r>
                <a:endParaRPr lang="en-US" sz="1000" dirty="0">
                  <a:solidFill>
                    <a:srgbClr val="000000"/>
                  </a:solidFill>
                  <a:latin typeface="Times New Roman"/>
                  <a:ea typeface="Times New Roman"/>
                  <a:sym typeface="Gill Sans"/>
                </a:endParaRPr>
              </a:p>
            </p:txBody>
          </p:sp>
        </p:grpSp>
        <p:pic>
          <p:nvPicPr>
            <p:cNvPr id="433" name="Picture 43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285610" y="796849"/>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 name="Text Box 32"/>
            <p:cNvSpPr txBox="1">
              <a:spLocks noChangeArrowheads="1"/>
            </p:cNvSpPr>
            <p:nvPr/>
          </p:nvSpPr>
          <p:spPr bwMode="auto">
            <a:xfrm>
              <a:off x="3110051" y="53510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3" name="Group 22"/>
          <p:cNvGrpSpPr/>
          <p:nvPr/>
        </p:nvGrpSpPr>
        <p:grpSpPr>
          <a:xfrm>
            <a:off x="6892912" y="545789"/>
            <a:ext cx="1892808" cy="1240192"/>
            <a:chOff x="5226369" y="450809"/>
            <a:chExt cx="2103120" cy="1377991"/>
          </a:xfrm>
        </p:grpSpPr>
        <p:grpSp>
          <p:nvGrpSpPr>
            <p:cNvPr id="404" name="Group 403"/>
            <p:cNvGrpSpPr/>
            <p:nvPr/>
          </p:nvGrpSpPr>
          <p:grpSpPr>
            <a:xfrm>
              <a:off x="5226369" y="450809"/>
              <a:ext cx="2103120" cy="1377991"/>
              <a:chOff x="386080" y="589209"/>
              <a:chExt cx="2103120" cy="1377991"/>
            </a:xfrm>
          </p:grpSpPr>
          <p:sp>
            <p:nvSpPr>
              <p:cNvPr id="405"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6" name="Rectangle 405"/>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3</a:t>
                </a:r>
                <a:endParaRPr lang="en-US" sz="1000" dirty="0">
                  <a:solidFill>
                    <a:srgbClr val="000000"/>
                  </a:solidFill>
                  <a:latin typeface="Times New Roman"/>
                  <a:ea typeface="Times New Roman"/>
                  <a:sym typeface="Gill Sans"/>
                </a:endParaRPr>
              </a:p>
            </p:txBody>
          </p:sp>
        </p:grpSp>
        <p:sp>
          <p:nvSpPr>
            <p:cNvPr id="435" name="Text Box 32"/>
            <p:cNvSpPr txBox="1">
              <a:spLocks noChangeArrowheads="1"/>
            </p:cNvSpPr>
            <p:nvPr/>
          </p:nvSpPr>
          <p:spPr bwMode="auto">
            <a:xfrm>
              <a:off x="5488102" y="535106"/>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28" name="Picture 4" descr="http://png-4.vector.me/files/images/3/8/386418/icon_letter_mail_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510" y="956470"/>
              <a:ext cx="1007018" cy="71993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36" descr="icon_-47"/>
            <p:cNvPicPr>
              <a:picLocks/>
            </p:cNvPicPr>
            <p:nvPr/>
          </p:nvPicPr>
          <p:blipFill>
            <a:blip r:embed="rId5" cstate="print">
              <a:extLst>
                <a:ext uri="{28A0092B-C50C-407E-A947-70E740481C1C}">
                  <a14:useLocalDpi xmlns:a14="http://schemas.microsoft.com/office/drawing/2010/main" val="0"/>
                </a:ext>
              </a:extLst>
            </a:blip>
            <a:srcRect l="13428" t="22585" r="14648" b="22585"/>
            <a:stretch>
              <a:fillRect/>
            </a:stretch>
          </p:blipFill>
          <p:spPr bwMode="auto">
            <a:xfrm>
              <a:off x="5317035" y="872325"/>
              <a:ext cx="909599" cy="78371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385087" y="2112282"/>
            <a:ext cx="1892808" cy="1240192"/>
            <a:chOff x="7613080" y="450809"/>
            <a:chExt cx="2103120" cy="1377991"/>
          </a:xfrm>
        </p:grpSpPr>
        <p:grpSp>
          <p:nvGrpSpPr>
            <p:cNvPr id="407" name="Group 406"/>
            <p:cNvGrpSpPr/>
            <p:nvPr/>
          </p:nvGrpSpPr>
          <p:grpSpPr>
            <a:xfrm>
              <a:off x="7613080" y="450809"/>
              <a:ext cx="2103120" cy="1377991"/>
              <a:chOff x="386080" y="589209"/>
              <a:chExt cx="2103120" cy="1377991"/>
            </a:xfrm>
          </p:grpSpPr>
          <p:sp>
            <p:nvSpPr>
              <p:cNvPr id="408"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9" name="Rectangle 408"/>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4</a:t>
                </a:r>
                <a:endParaRPr lang="en-US" sz="1000" dirty="0">
                  <a:solidFill>
                    <a:srgbClr val="000000"/>
                  </a:solidFill>
                  <a:latin typeface="Times New Roman"/>
                  <a:ea typeface="Times New Roman"/>
                  <a:sym typeface="Gill Sans"/>
                </a:endParaRPr>
              </a:p>
            </p:txBody>
          </p:sp>
        </p:grpSp>
        <p:grpSp>
          <p:nvGrpSpPr>
            <p:cNvPr id="438" name="Group 437"/>
            <p:cNvGrpSpPr>
              <a:grpSpLocks noChangeAspect="1"/>
            </p:cNvGrpSpPr>
            <p:nvPr/>
          </p:nvGrpSpPr>
          <p:grpSpPr bwMode="auto">
            <a:xfrm>
              <a:off x="8239032" y="847756"/>
              <a:ext cx="872302" cy="874741"/>
              <a:chOff x="12199" y="6038"/>
              <a:chExt cx="1886" cy="1688"/>
            </a:xfrm>
          </p:grpSpPr>
          <p:sp>
            <p:nvSpPr>
              <p:cNvPr id="439" name="Rectangle 438"/>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0" name="Freeform 439"/>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1" name="Freeform 440"/>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2" name="Freeform 44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3" name="Freeform 44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4" name="Freeform 443"/>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5" name="Freeform 44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6" name="Freeform 44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7" name="Freeform 44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8" name="Freeform 447"/>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9" name="Freeform 44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0" name="Freeform 449"/>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1" name="Freeform 45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2" name="Freeform 451"/>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3" name="Freeform 45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4" name="Freeform 453"/>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5" name="Freeform 45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6" name="Freeform 455"/>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7" name="Freeform 45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8" name="Freeform 457"/>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9" name="Freeform 45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0" name="Freeform 459"/>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1" name="Freeform 46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2" name="Freeform 461"/>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3" name="Freeform 46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4" name="Freeform 463"/>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65" name="Text Box 32"/>
            <p:cNvSpPr txBox="1">
              <a:spLocks noChangeArrowheads="1"/>
            </p:cNvSpPr>
            <p:nvPr/>
          </p:nvSpPr>
          <p:spPr bwMode="auto">
            <a:xfrm>
              <a:off x="7914455" y="53510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30" name="Group 29"/>
          <p:cNvGrpSpPr/>
          <p:nvPr/>
        </p:nvGrpSpPr>
        <p:grpSpPr>
          <a:xfrm>
            <a:off x="385087" y="3667770"/>
            <a:ext cx="1892808" cy="1240192"/>
            <a:chOff x="7632873" y="2088185"/>
            <a:chExt cx="2103120" cy="1377991"/>
          </a:xfrm>
        </p:grpSpPr>
        <p:sp>
          <p:nvSpPr>
            <p:cNvPr id="540" name="AutoShape 4"/>
            <p:cNvSpPr>
              <a:spLocks noChangeArrowheads="1"/>
            </p:cNvSpPr>
            <p:nvPr/>
          </p:nvSpPr>
          <p:spPr bwMode="auto">
            <a:xfrm rot="5400000">
              <a:off x="7998633" y="1728816"/>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41" name="Rectangle 540"/>
            <p:cNvSpPr>
              <a:spLocks noChangeArrowheads="1"/>
            </p:cNvSpPr>
            <p:nvPr/>
          </p:nvSpPr>
          <p:spPr bwMode="auto">
            <a:xfrm>
              <a:off x="7632873" y="208818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8</a:t>
              </a:r>
              <a:endParaRPr lang="en-US" sz="1000" dirty="0">
                <a:solidFill>
                  <a:srgbClr val="DAEDEF"/>
                </a:solidFill>
                <a:latin typeface="Times New Roman"/>
                <a:ea typeface="Times New Roman"/>
                <a:sym typeface="Gill Sans"/>
              </a:endParaRPr>
            </a:p>
          </p:txBody>
        </p:sp>
        <p:grpSp>
          <p:nvGrpSpPr>
            <p:cNvPr id="512" name="Group 511"/>
            <p:cNvGrpSpPr>
              <a:grpSpLocks noChangeAspect="1"/>
            </p:cNvGrpSpPr>
            <p:nvPr/>
          </p:nvGrpSpPr>
          <p:grpSpPr bwMode="auto">
            <a:xfrm>
              <a:off x="8258825" y="2485132"/>
              <a:ext cx="872302" cy="874741"/>
              <a:chOff x="12199" y="6038"/>
              <a:chExt cx="1886" cy="1688"/>
            </a:xfrm>
          </p:grpSpPr>
          <p:sp>
            <p:nvSpPr>
              <p:cNvPr id="514" name="Rectangle 51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5" name="Freeform 51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6" name="Freeform 51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7" name="Freeform 516"/>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8" name="Freeform 51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9" name="Freeform 518"/>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0" name="Freeform 51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1" name="Freeform 520"/>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2" name="Freeform 52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3" name="Freeform 522"/>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4" name="Freeform 52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5" name="Freeform 524"/>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6" name="Freeform 52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7" name="Freeform 526"/>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8" name="Freeform 52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9" name="Freeform 528"/>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0" name="Freeform 52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1" name="Freeform 530"/>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2" name="Freeform 53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3" name="Freeform 532"/>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4" name="Freeform 53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5" name="Freeform 534"/>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6" name="Freeform 53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7" name="Freeform 536"/>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8" name="Freeform 53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9" name="Freeform 538"/>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513" name="Text Box 32"/>
            <p:cNvSpPr txBox="1">
              <a:spLocks noChangeArrowheads="1"/>
            </p:cNvSpPr>
            <p:nvPr/>
          </p:nvSpPr>
          <p:spPr bwMode="auto">
            <a:xfrm>
              <a:off x="7934248" y="2172481"/>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9" name="Group 28"/>
          <p:cNvGrpSpPr/>
          <p:nvPr/>
        </p:nvGrpSpPr>
        <p:grpSpPr>
          <a:xfrm>
            <a:off x="6892912" y="2091348"/>
            <a:ext cx="1892808" cy="1240192"/>
            <a:chOff x="5276832" y="2074369"/>
            <a:chExt cx="2103120" cy="1377991"/>
          </a:xfrm>
        </p:grpSpPr>
        <p:sp>
          <p:nvSpPr>
            <p:cNvPr id="577" name="AutoShape 4"/>
            <p:cNvSpPr>
              <a:spLocks noChangeArrowheads="1"/>
            </p:cNvSpPr>
            <p:nvPr/>
          </p:nvSpPr>
          <p:spPr bwMode="auto">
            <a:xfrm rot="5400000">
              <a:off x="5642592" y="1715000"/>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78" name="Rectangle 577"/>
            <p:cNvSpPr>
              <a:spLocks noChangeArrowheads="1"/>
            </p:cNvSpPr>
            <p:nvPr/>
          </p:nvSpPr>
          <p:spPr bwMode="auto">
            <a:xfrm>
              <a:off x="5276832" y="207436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7</a:t>
              </a:r>
              <a:endParaRPr lang="en-US" sz="1000" dirty="0">
                <a:solidFill>
                  <a:srgbClr val="DAEDEF"/>
                </a:solidFill>
                <a:latin typeface="Times New Roman"/>
                <a:ea typeface="Times New Roman"/>
                <a:sym typeface="Gill Sans"/>
              </a:endParaRPr>
            </a:p>
          </p:txBody>
        </p:sp>
        <p:sp>
          <p:nvSpPr>
            <p:cNvPr id="550" name="Text Box 32"/>
            <p:cNvSpPr txBox="1">
              <a:spLocks noChangeArrowheads="1"/>
            </p:cNvSpPr>
            <p:nvPr/>
          </p:nvSpPr>
          <p:spPr bwMode="auto">
            <a:xfrm>
              <a:off x="5578207" y="215866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30"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22" y="2496658"/>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790" name="Text Box 32"/>
            <p:cNvSpPr txBox="1">
              <a:spLocks noChangeArrowheads="1"/>
            </p:cNvSpPr>
            <p:nvPr/>
          </p:nvSpPr>
          <p:spPr bwMode="auto">
            <a:xfrm>
              <a:off x="5867952" y="2838429"/>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1068" name="Group 1067"/>
          <p:cNvGrpSpPr/>
          <p:nvPr/>
        </p:nvGrpSpPr>
        <p:grpSpPr>
          <a:xfrm>
            <a:off x="2554362" y="2108439"/>
            <a:ext cx="1892808" cy="1240192"/>
            <a:chOff x="464947" y="2057400"/>
            <a:chExt cx="2103120" cy="1377991"/>
          </a:xfrm>
        </p:grpSpPr>
        <p:grpSp>
          <p:nvGrpSpPr>
            <p:cNvPr id="27" name="Group 26"/>
            <p:cNvGrpSpPr/>
            <p:nvPr/>
          </p:nvGrpSpPr>
          <p:grpSpPr>
            <a:xfrm>
              <a:off x="464947" y="2057400"/>
              <a:ext cx="2103120" cy="1377991"/>
              <a:chOff x="464947" y="2057400"/>
              <a:chExt cx="2103120" cy="1377991"/>
            </a:xfrm>
          </p:grpSpPr>
          <p:sp>
            <p:nvSpPr>
              <p:cNvPr id="495" name="AutoShape 4"/>
              <p:cNvSpPr>
                <a:spLocks noChangeArrowheads="1"/>
              </p:cNvSpPr>
              <p:nvPr/>
            </p:nvSpPr>
            <p:spPr bwMode="auto">
              <a:xfrm rot="5400000">
                <a:off x="830707"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96" name="Rectangle 495"/>
              <p:cNvSpPr>
                <a:spLocks noChangeArrowheads="1"/>
              </p:cNvSpPr>
              <p:nvPr/>
            </p:nvSpPr>
            <p:spPr bwMode="auto">
              <a:xfrm>
                <a:off x="464947"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5</a:t>
                </a:r>
                <a:endParaRPr lang="en-US" sz="1000" dirty="0">
                  <a:solidFill>
                    <a:srgbClr val="DAEDEF"/>
                  </a:solidFill>
                  <a:latin typeface="Times New Roman"/>
                  <a:ea typeface="Times New Roman"/>
                  <a:sym typeface="Gill Sans"/>
                </a:endParaRPr>
              </a:p>
            </p:txBody>
          </p:sp>
          <p:sp>
            <p:nvSpPr>
              <p:cNvPr id="542" name="Text Box 32"/>
              <p:cNvSpPr txBox="1">
                <a:spLocks noChangeArrowheads="1"/>
              </p:cNvSpPr>
              <p:nvPr/>
            </p:nvSpPr>
            <p:spPr bwMode="auto">
              <a:xfrm>
                <a:off x="464947" y="2133600"/>
                <a:ext cx="2091119" cy="2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TO FILE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CLAIMS WITHIN 90 DAYS</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543" name="Picture 4" descr="http://png-4.vector.me/files/images/3/8/386418/icon_letter_mail_thum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800" y="2667000"/>
                <a:ext cx="742925" cy="531127"/>
              </a:xfrm>
              <a:prstGeom prst="rect">
                <a:avLst/>
              </a:prstGeom>
              <a:noFill/>
              <a:extLst>
                <a:ext uri="{909E8E84-426E-40DD-AFC4-6F175D3DCCD1}">
                  <a14:hiddenFill xmlns:a14="http://schemas.microsoft.com/office/drawing/2010/main">
                    <a:solidFill>
                      <a:srgbClr val="FFFFFF"/>
                    </a:solidFill>
                  </a14:hiddenFill>
                </a:ext>
              </a:extLst>
            </p:spPr>
          </p:pic>
          <p:pic>
            <p:nvPicPr>
              <p:cNvPr id="544" name="Picture 543" descr="icon_-47"/>
              <p:cNvPicPr>
                <a:picLocks/>
              </p:cNvPicPr>
              <p:nvPr/>
            </p:nvPicPr>
            <p:blipFill>
              <a:blip r:embed="rId8" cstate="print">
                <a:extLst>
                  <a:ext uri="{28A0092B-C50C-407E-A947-70E740481C1C}">
                    <a14:useLocalDpi xmlns:a14="http://schemas.microsoft.com/office/drawing/2010/main" val="0"/>
                  </a:ext>
                </a:extLst>
              </a:blip>
              <a:srcRect l="13428" t="22585" r="14648" b="22585"/>
              <a:stretch>
                <a:fillRect/>
              </a:stretch>
            </p:blipFill>
            <p:spPr bwMode="auto">
              <a:xfrm>
                <a:off x="556386" y="2590800"/>
                <a:ext cx="680729" cy="62393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p:cNvGrpSpPr/>
            <p:nvPr/>
          </p:nvGrpSpPr>
          <p:grpSpPr>
            <a:xfrm>
              <a:off x="1879600" y="2580674"/>
              <a:ext cx="598769" cy="619726"/>
              <a:chOff x="1925925" y="2507469"/>
              <a:chExt cx="598769" cy="619726"/>
            </a:xfrm>
          </p:grpSpPr>
          <p:pic>
            <p:nvPicPr>
              <p:cNvPr id="791"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5925" y="2507469"/>
                <a:ext cx="598769" cy="619726"/>
              </a:xfrm>
              <a:prstGeom prst="rect">
                <a:avLst/>
              </a:prstGeom>
              <a:noFill/>
              <a:extLst>
                <a:ext uri="{909E8E84-426E-40DD-AFC4-6F175D3DCCD1}">
                  <a14:hiddenFill xmlns:a14="http://schemas.microsoft.com/office/drawing/2010/main">
                    <a:solidFill>
                      <a:srgbClr val="FFFFFF"/>
                    </a:solidFill>
                  </a14:hiddenFill>
                </a:ext>
              </a:extLst>
            </p:spPr>
          </p:pic>
          <p:sp>
            <p:nvSpPr>
              <p:cNvPr id="792" name="Text Box 32"/>
              <p:cNvSpPr txBox="1">
                <a:spLocks noChangeArrowheads="1"/>
              </p:cNvSpPr>
              <p:nvPr/>
            </p:nvSpPr>
            <p:spPr bwMode="auto">
              <a:xfrm>
                <a:off x="1944146" y="2712932"/>
                <a:ext cx="580548" cy="36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6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nvGrpSpPr>
          <p:cNvPr id="1040" name="Group 1039"/>
          <p:cNvGrpSpPr/>
          <p:nvPr/>
        </p:nvGrpSpPr>
        <p:grpSpPr>
          <a:xfrm>
            <a:off x="2551900" y="3667770"/>
            <a:ext cx="1900192" cy="1240192"/>
            <a:chOff x="454076" y="3744764"/>
            <a:chExt cx="2111324" cy="1377991"/>
          </a:xfrm>
        </p:grpSpPr>
        <p:sp>
          <p:nvSpPr>
            <p:cNvPr id="823" name="AutoShape 4"/>
            <p:cNvSpPr>
              <a:spLocks noChangeArrowheads="1"/>
            </p:cNvSpPr>
            <p:nvPr/>
          </p:nvSpPr>
          <p:spPr bwMode="auto">
            <a:xfrm rot="5400000">
              <a:off x="824706" y="3385395"/>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1024" name="Group 1023"/>
            <p:cNvGrpSpPr>
              <a:grpSpLocks noChangeAspect="1"/>
            </p:cNvGrpSpPr>
            <p:nvPr/>
          </p:nvGrpSpPr>
          <p:grpSpPr>
            <a:xfrm>
              <a:off x="631454" y="4281310"/>
              <a:ext cx="794857" cy="759291"/>
              <a:chOff x="3285610" y="5361129"/>
              <a:chExt cx="831862" cy="794640"/>
            </a:xfrm>
          </p:grpSpPr>
          <p:sp>
            <p:nvSpPr>
              <p:cNvPr id="801" name="Freeform 800"/>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5"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6"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7"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8" name="Oval 807"/>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9"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0"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1" name="Rectangle 810"/>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2"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3"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4"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5"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6"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7" name="Oval 816"/>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8"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9"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20"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21"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824" name="Rectangle 823"/>
            <p:cNvSpPr>
              <a:spLocks noChangeArrowheads="1"/>
            </p:cNvSpPr>
            <p:nvPr/>
          </p:nvSpPr>
          <p:spPr bwMode="auto">
            <a:xfrm>
              <a:off x="458946" y="37447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9</a:t>
              </a:r>
              <a:endParaRPr lang="en-US" sz="1000" dirty="0">
                <a:solidFill>
                  <a:srgbClr val="DAEDEF"/>
                </a:solidFill>
                <a:latin typeface="Times New Roman"/>
                <a:ea typeface="Times New Roman"/>
                <a:sym typeface="Gill Sans"/>
              </a:endParaRPr>
            </a:p>
          </p:txBody>
        </p:sp>
        <p:sp>
          <p:nvSpPr>
            <p:cNvPr id="826" name="Text Box 32"/>
            <p:cNvSpPr txBox="1">
              <a:spLocks noChangeArrowheads="1"/>
            </p:cNvSpPr>
            <p:nvPr/>
          </p:nvSpPr>
          <p:spPr bwMode="auto">
            <a:xfrm>
              <a:off x="454076" y="3776859"/>
              <a:ext cx="209111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884" name="Group 883"/>
            <p:cNvGrpSpPr>
              <a:grpSpLocks noChangeAspect="1"/>
            </p:cNvGrpSpPr>
            <p:nvPr/>
          </p:nvGrpSpPr>
          <p:grpSpPr>
            <a:xfrm>
              <a:off x="1583929" y="4396324"/>
              <a:ext cx="981471" cy="566711"/>
              <a:chOff x="8296536" y="6302105"/>
              <a:chExt cx="962739" cy="555895"/>
            </a:xfrm>
          </p:grpSpPr>
          <p:grpSp>
            <p:nvGrpSpPr>
              <p:cNvPr id="885" name="Group 884"/>
              <p:cNvGrpSpPr>
                <a:grpSpLocks/>
              </p:cNvGrpSpPr>
              <p:nvPr/>
            </p:nvGrpSpPr>
            <p:grpSpPr bwMode="auto">
              <a:xfrm rot="18653719">
                <a:off x="8645681" y="6098184"/>
                <a:ext cx="409674" cy="817515"/>
                <a:chOff x="3580" y="3509"/>
                <a:chExt cx="2404" cy="5748"/>
              </a:xfrm>
            </p:grpSpPr>
            <p:sp>
              <p:nvSpPr>
                <p:cNvPr id="888"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89" name="Rectangle 888"/>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0"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1"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2"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3"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886"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87" name="Rectangle 886"/>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1066" name="Group 1065"/>
          <p:cNvGrpSpPr/>
          <p:nvPr/>
        </p:nvGrpSpPr>
        <p:grpSpPr>
          <a:xfrm>
            <a:off x="4726098" y="3667770"/>
            <a:ext cx="1892808" cy="1240192"/>
            <a:chOff x="2868907" y="3751155"/>
            <a:chExt cx="2103120" cy="1377991"/>
          </a:xfrm>
        </p:grpSpPr>
        <p:sp>
          <p:nvSpPr>
            <p:cNvPr id="895" name="AutoShape 4"/>
            <p:cNvSpPr>
              <a:spLocks noChangeArrowheads="1"/>
            </p:cNvSpPr>
            <p:nvPr/>
          </p:nvSpPr>
          <p:spPr bwMode="auto">
            <a:xfrm rot="5400000">
              <a:off x="3234667" y="339178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6" name="Rectangle 895"/>
            <p:cNvSpPr>
              <a:spLocks noChangeArrowheads="1"/>
            </p:cNvSpPr>
            <p:nvPr/>
          </p:nvSpPr>
          <p:spPr bwMode="auto">
            <a:xfrm>
              <a:off x="2868907" y="375115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10</a:t>
              </a:r>
              <a:endParaRPr lang="en-US" sz="1000" dirty="0">
                <a:solidFill>
                  <a:srgbClr val="FFCC99"/>
                </a:solidFill>
                <a:latin typeface="Times New Roman"/>
                <a:ea typeface="Times New Roman"/>
                <a:sym typeface="Gill Sans"/>
              </a:endParaRPr>
            </a:p>
          </p:txBody>
        </p:sp>
        <p:sp>
          <p:nvSpPr>
            <p:cNvPr id="897" name="Text Box 32"/>
            <p:cNvSpPr txBox="1">
              <a:spLocks noChangeArrowheads="1"/>
            </p:cNvSpPr>
            <p:nvPr/>
          </p:nvSpPr>
          <p:spPr bwMode="auto">
            <a:xfrm>
              <a:off x="3033369" y="3835451"/>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 INVESTIGATION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376" name="Group 375"/>
            <p:cNvGrpSpPr>
              <a:grpSpLocks noChangeAspect="1"/>
            </p:cNvGrpSpPr>
            <p:nvPr/>
          </p:nvGrpSpPr>
          <p:grpSpPr>
            <a:xfrm rot="1979736">
              <a:off x="3174887" y="4133771"/>
              <a:ext cx="380465" cy="856530"/>
              <a:chOff x="11593653" y="-685800"/>
              <a:chExt cx="1371600" cy="3087841"/>
            </a:xfrm>
          </p:grpSpPr>
          <p:sp>
            <p:nvSpPr>
              <p:cNvPr id="377" name="Donut 376"/>
              <p:cNvSpPr/>
              <p:nvPr/>
            </p:nvSpPr>
            <p:spPr bwMode="auto">
              <a:xfrm>
                <a:off x="11593653" y="-685800"/>
                <a:ext cx="1371600" cy="1371600"/>
              </a:xfrm>
              <a:prstGeom prst="donut">
                <a:avLst>
                  <a:gd name="adj" fmla="val 5544"/>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378" name="Trapezoid 377"/>
              <p:cNvSpPr/>
              <p:nvPr/>
            </p:nvSpPr>
            <p:spPr bwMode="auto">
              <a:xfrm>
                <a:off x="12106921" y="990600"/>
                <a:ext cx="345065" cy="1411441"/>
              </a:xfrm>
              <a:prstGeom prst="trapezoid">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379" name="Rounded Rectangle 378"/>
              <p:cNvSpPr/>
              <p:nvPr/>
            </p:nvSpPr>
            <p:spPr bwMode="auto">
              <a:xfrm>
                <a:off x="12088500" y="762000"/>
                <a:ext cx="381907" cy="139700"/>
              </a:xfrm>
              <a:prstGeom prst="round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380" name="Moon 379"/>
              <p:cNvSpPr/>
              <p:nvPr/>
            </p:nvSpPr>
            <p:spPr bwMode="auto">
              <a:xfrm rot="20143563">
                <a:off x="11810913" y="-386131"/>
                <a:ext cx="450584" cy="979236"/>
              </a:xfrm>
              <a:prstGeom prst="moon">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grpSp>
          <p:nvGrpSpPr>
            <p:cNvPr id="900" name="Group 899"/>
            <p:cNvGrpSpPr/>
            <p:nvPr/>
          </p:nvGrpSpPr>
          <p:grpSpPr>
            <a:xfrm>
              <a:off x="3922603" y="4124080"/>
              <a:ext cx="789560" cy="922770"/>
              <a:chOff x="4013200" y="4572000"/>
              <a:chExt cx="1400541" cy="1600200"/>
            </a:xfrm>
          </p:grpSpPr>
          <p:sp>
            <p:nvSpPr>
              <p:cNvPr id="901" name="Rounded Rectangle 900"/>
              <p:cNvSpPr/>
              <p:nvPr/>
            </p:nvSpPr>
            <p:spPr bwMode="auto">
              <a:xfrm>
                <a:off x="4013200" y="4572000"/>
                <a:ext cx="1400541" cy="1600200"/>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02" name="TextBox 901"/>
              <p:cNvSpPr txBox="1"/>
              <p:nvPr/>
            </p:nvSpPr>
            <p:spPr>
              <a:xfrm>
                <a:off x="4103870" y="4688553"/>
                <a:ext cx="1219199" cy="504072"/>
              </a:xfrm>
              <a:prstGeom prst="rect">
                <a:avLst/>
              </a:prstGeom>
              <a:noFill/>
            </p:spPr>
            <p:txBody>
              <a:bodyPr wrap="square" lIns="0" rIns="0" rtlCol="0" anchor="ctr">
                <a:spAutoFit/>
              </a:bodyPr>
              <a:lstStyle/>
              <a:p>
                <a:pPr algn="ct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903" name="Straight Connector 902"/>
              <p:cNvCxnSpPr/>
              <p:nvPr/>
            </p:nvCxnSpPr>
            <p:spPr bwMode="auto">
              <a:xfrm>
                <a:off x="4172133" y="53721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4" name="Straight Connector 903"/>
              <p:cNvCxnSpPr/>
              <p:nvPr/>
            </p:nvCxnSpPr>
            <p:spPr bwMode="auto">
              <a:xfrm>
                <a:off x="4172133" y="56769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5" name="Straight Connector 904"/>
              <p:cNvCxnSpPr/>
              <p:nvPr/>
            </p:nvCxnSpPr>
            <p:spPr bwMode="auto">
              <a:xfrm>
                <a:off x="4172133" y="59817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6" name="Rectangle 905"/>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07" name="Rectangle 906"/>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08" name="Rectangle 907"/>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909" name="Picture 9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910" name="Picture 90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911" name="Picture 9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pic>
          <p:nvPicPr>
            <p:cNvPr id="912" name="Picture 911"/>
            <p:cNvPicPr>
              <a:picLocks noChangeAspect="1"/>
            </p:cNvPicPr>
            <p:nvPr/>
          </p:nvPicPr>
          <p:blipFill>
            <a:blip r:embed="rId12"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3439498" y="4617992"/>
              <a:ext cx="340761" cy="340761"/>
            </a:xfrm>
            <a:prstGeom prst="rect">
              <a:avLst/>
            </a:prstGeom>
          </p:spPr>
        </p:pic>
      </p:grpSp>
      <p:grpSp>
        <p:nvGrpSpPr>
          <p:cNvPr id="1067" name="Group 1066"/>
          <p:cNvGrpSpPr/>
          <p:nvPr/>
        </p:nvGrpSpPr>
        <p:grpSpPr>
          <a:xfrm>
            <a:off x="4723637" y="2108439"/>
            <a:ext cx="1892808" cy="1240192"/>
            <a:chOff x="2851658" y="2057400"/>
            <a:chExt cx="2103120" cy="1377991"/>
          </a:xfrm>
        </p:grpSpPr>
        <p:sp>
          <p:nvSpPr>
            <p:cNvPr id="501" name="AutoShape 4"/>
            <p:cNvSpPr>
              <a:spLocks noChangeArrowheads="1"/>
            </p:cNvSpPr>
            <p:nvPr/>
          </p:nvSpPr>
          <p:spPr bwMode="auto">
            <a:xfrm rot="5400000">
              <a:off x="3217418"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02" name="Rectangle 501"/>
            <p:cNvSpPr>
              <a:spLocks noChangeArrowheads="1"/>
            </p:cNvSpPr>
            <p:nvPr/>
          </p:nvSpPr>
          <p:spPr bwMode="auto">
            <a:xfrm>
              <a:off x="2851658"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6</a:t>
              </a:r>
              <a:endParaRPr lang="en-US" sz="1000" dirty="0">
                <a:solidFill>
                  <a:srgbClr val="DAEDEF"/>
                </a:solidFill>
                <a:latin typeface="Times New Roman"/>
                <a:ea typeface="Times New Roman"/>
                <a:sym typeface="Gill Sans"/>
              </a:endParaRPr>
            </a:p>
          </p:txBody>
        </p:sp>
        <p:sp>
          <p:nvSpPr>
            <p:cNvPr id="500" name="Text Box 32"/>
            <p:cNvSpPr txBox="1">
              <a:spLocks noChangeArrowheads="1"/>
            </p:cNvSpPr>
            <p:nvPr/>
          </p:nvSpPr>
          <p:spPr bwMode="auto">
            <a:xfrm>
              <a:off x="2943096" y="2141698"/>
              <a:ext cx="1999681" cy="2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LIST OF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UNCLAIMED RIGHTS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1039" name="Group 1038"/>
            <p:cNvGrpSpPr/>
            <p:nvPr/>
          </p:nvGrpSpPr>
          <p:grpSpPr>
            <a:xfrm>
              <a:off x="3285610" y="2558901"/>
              <a:ext cx="1138047" cy="793420"/>
              <a:chOff x="10455606" y="1111580"/>
              <a:chExt cx="1138047" cy="793420"/>
            </a:xfrm>
          </p:grpSpPr>
          <p:sp>
            <p:nvSpPr>
              <p:cNvPr id="1029" name="Rounded Rectangle 1028"/>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938" name="Straight Connector 937"/>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9" name="Straight Connector 938"/>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0" name="Straight Connector 939"/>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1"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UNCLAIMED RIGHTS</a:t>
                </a:r>
                <a:endParaRPr lang="en-US" sz="900" b="1" dirty="0">
                  <a:solidFill>
                    <a:srgbClr val="000000"/>
                  </a:solidFill>
                  <a:latin typeface="Times New Roman"/>
                  <a:ea typeface="Times New Roman"/>
                  <a:sym typeface="Gill Sans"/>
                </a:endParaRPr>
              </a:p>
              <a:p>
                <a:pPr algn="ctr">
                  <a:spcBef>
                    <a:spcPts val="0"/>
                  </a:spcBef>
                  <a:spcAft>
                    <a:spcPts val="0"/>
                  </a:spcAft>
                </a:pPr>
                <a:r>
                  <a:rPr lang="en-US" sz="900" b="1" dirty="0">
                    <a:solidFill>
                      <a:srgbClr val="000000"/>
                    </a:solidFill>
                    <a:latin typeface="Verdana"/>
                    <a:ea typeface="Times New Roman"/>
                    <a:sym typeface="Gill Sans"/>
                  </a:rPr>
                  <a:t> </a:t>
                </a:r>
                <a:endParaRPr lang="en-US" sz="900" b="1" dirty="0">
                  <a:solidFill>
                    <a:srgbClr val="000000"/>
                  </a:solidFill>
                  <a:latin typeface="Times New Roman"/>
                  <a:ea typeface="Times New Roman"/>
                  <a:sym typeface="Gill Sans"/>
                </a:endParaRPr>
              </a:p>
            </p:txBody>
          </p:sp>
          <p:sp>
            <p:nvSpPr>
              <p:cNvPr id="1035" name="Rectangle 1034"/>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42" name="Rectangle 94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44" name="Rectangle 943"/>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1038" name="Straight Connector 1037"/>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6" name="Straight Connector 945"/>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7" name="Straight Connector 946"/>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8" name="Straight Connector 947"/>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9" name="Straight Connector 948"/>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0" name="Straight Connector 949"/>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1" name="Straight Connector 950"/>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65" name="Group 1064"/>
          <p:cNvGrpSpPr/>
          <p:nvPr/>
        </p:nvGrpSpPr>
        <p:grpSpPr>
          <a:xfrm>
            <a:off x="6892912" y="3667770"/>
            <a:ext cx="1892808" cy="1240192"/>
            <a:chOff x="5337063" y="3811844"/>
            <a:chExt cx="2103120" cy="1377991"/>
          </a:xfrm>
        </p:grpSpPr>
        <p:sp>
          <p:nvSpPr>
            <p:cNvPr id="914" name="AutoShape 4"/>
            <p:cNvSpPr>
              <a:spLocks noChangeArrowheads="1"/>
            </p:cNvSpPr>
            <p:nvPr/>
          </p:nvSpPr>
          <p:spPr bwMode="auto">
            <a:xfrm rot="5400000">
              <a:off x="5702823" y="345247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15" name="Rectangle 914"/>
            <p:cNvSpPr>
              <a:spLocks noChangeArrowheads="1"/>
            </p:cNvSpPr>
            <p:nvPr/>
          </p:nvSpPr>
          <p:spPr bwMode="auto">
            <a:xfrm>
              <a:off x="5337063" y="381184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11</a:t>
              </a:r>
              <a:endParaRPr lang="en-US" sz="1000" dirty="0">
                <a:solidFill>
                  <a:srgbClr val="FFCC99"/>
                </a:solidFill>
                <a:latin typeface="Times New Roman"/>
                <a:ea typeface="Times New Roman"/>
                <a:sym typeface="Gill Sans"/>
              </a:endParaRPr>
            </a:p>
          </p:txBody>
        </p:sp>
        <p:sp>
          <p:nvSpPr>
            <p:cNvPr id="916" name="Text Box 32"/>
            <p:cNvSpPr txBox="1">
              <a:spLocks noChangeArrowheads="1"/>
            </p:cNvSpPr>
            <p:nvPr/>
          </p:nvSpPr>
          <p:spPr bwMode="auto">
            <a:xfrm>
              <a:off x="5501525" y="3896140"/>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PROPOSED DETERMINATION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1027" name="Group 1026"/>
            <p:cNvGrpSpPr/>
            <p:nvPr/>
          </p:nvGrpSpPr>
          <p:grpSpPr>
            <a:xfrm>
              <a:off x="5468890" y="4392668"/>
              <a:ext cx="605887" cy="645659"/>
              <a:chOff x="6552756" y="5428629"/>
              <a:chExt cx="605887" cy="645659"/>
            </a:xfrm>
          </p:grpSpPr>
          <p:sp>
            <p:nvSpPr>
              <p:cNvPr id="920" name="Rounded Rectangle 919"/>
              <p:cNvSpPr/>
              <p:nvPr/>
            </p:nvSpPr>
            <p:spPr bwMode="auto">
              <a:xfrm>
                <a:off x="6552756" y="5428629"/>
                <a:ext cx="605887" cy="645659"/>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21" name="TextBox 920"/>
              <p:cNvSpPr txBox="1"/>
              <p:nvPr/>
            </p:nvSpPr>
            <p:spPr>
              <a:xfrm>
                <a:off x="6591980" y="5449110"/>
                <a:ext cx="527437" cy="256480"/>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922" name="Straight Connector 921"/>
              <p:cNvCxnSpPr/>
              <p:nvPr/>
            </p:nvCxnSpPr>
            <p:spPr bwMode="auto">
              <a:xfrm>
                <a:off x="6621512" y="5751459"/>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 name="Straight Connector 922"/>
              <p:cNvCxnSpPr/>
              <p:nvPr/>
            </p:nvCxnSpPr>
            <p:spPr bwMode="auto">
              <a:xfrm>
                <a:off x="6621512" y="5874441"/>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 name="Straight Connector 923"/>
              <p:cNvCxnSpPr/>
              <p:nvPr/>
            </p:nvCxnSpPr>
            <p:spPr bwMode="auto">
              <a:xfrm>
                <a:off x="6621512" y="5997424"/>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5" name="Rectangle 924"/>
              <p:cNvSpPr/>
              <p:nvPr/>
            </p:nvSpPr>
            <p:spPr bwMode="auto">
              <a:xfrm>
                <a:off x="7047228" y="5695323"/>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26" name="Rectangle 925"/>
              <p:cNvSpPr/>
              <p:nvPr/>
            </p:nvSpPr>
            <p:spPr bwMode="auto">
              <a:xfrm>
                <a:off x="7047228" y="5818306"/>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27" name="Rectangle 926"/>
              <p:cNvSpPr/>
              <p:nvPr/>
            </p:nvSpPr>
            <p:spPr bwMode="auto">
              <a:xfrm>
                <a:off x="7047228" y="5941289"/>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928" name="Picture 9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664987"/>
                <a:ext cx="98894" cy="86472"/>
              </a:xfrm>
              <a:prstGeom prst="rect">
                <a:avLst/>
              </a:prstGeom>
            </p:spPr>
          </p:pic>
          <p:pic>
            <p:nvPicPr>
              <p:cNvPr id="929" name="Picture 9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787969"/>
                <a:ext cx="98894" cy="86472"/>
              </a:xfrm>
              <a:prstGeom prst="rect">
                <a:avLst/>
              </a:prstGeom>
            </p:spPr>
          </p:pic>
          <p:pic>
            <p:nvPicPr>
              <p:cNvPr id="930" name="Picture 9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910952"/>
                <a:ext cx="98894" cy="86472"/>
              </a:xfrm>
              <a:prstGeom prst="rect">
                <a:avLst/>
              </a:prstGeom>
            </p:spPr>
          </p:pic>
        </p:grpSp>
        <p:sp>
          <p:nvSpPr>
            <p:cNvPr id="935" name="Right Arrow 934"/>
            <p:cNvSpPr/>
            <p:nvPr/>
          </p:nvSpPr>
          <p:spPr bwMode="auto">
            <a:xfrm>
              <a:off x="6133058" y="4495800"/>
              <a:ext cx="329172" cy="444096"/>
            </a:xfrm>
            <a:prstGeom prst="rightArrow">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nvGrpSpPr>
            <p:cNvPr id="952" name="Group 951"/>
            <p:cNvGrpSpPr>
              <a:grpSpLocks noChangeAspect="1"/>
            </p:cNvGrpSpPr>
            <p:nvPr/>
          </p:nvGrpSpPr>
          <p:grpSpPr>
            <a:xfrm>
              <a:off x="6492494" y="4419600"/>
              <a:ext cx="839854" cy="585527"/>
              <a:chOff x="10455606" y="1111580"/>
              <a:chExt cx="1138047" cy="793420"/>
            </a:xfrm>
          </p:grpSpPr>
          <p:sp>
            <p:nvSpPr>
              <p:cNvPr id="953" name="Rounded Rectangle 952"/>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954" name="Straight Connector 953"/>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5" name="Straight Connector 954"/>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6" name="Straight Connector 955"/>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7"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P.D.</a:t>
                </a:r>
                <a:endParaRPr lang="en-US" sz="9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958" name="Rectangle 957"/>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59" name="Rectangle 958"/>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60" name="Rectangle 959"/>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961" name="Straight Connector 960"/>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 name="Straight Connector 961"/>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3" name="Straight Connector 962"/>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4" name="Straight Connector 963"/>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5" name="Straight Connector 964"/>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6" name="Straight Connector 965"/>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7" name="Straight Connector 966"/>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64" name="Group 1063"/>
          <p:cNvGrpSpPr/>
          <p:nvPr/>
        </p:nvGrpSpPr>
        <p:grpSpPr>
          <a:xfrm>
            <a:off x="2553862" y="5233727"/>
            <a:ext cx="1892808" cy="1240192"/>
            <a:chOff x="7744802" y="3835451"/>
            <a:chExt cx="2103120" cy="1377991"/>
          </a:xfrm>
        </p:grpSpPr>
        <p:sp>
          <p:nvSpPr>
            <p:cNvPr id="969" name="AutoShape 4"/>
            <p:cNvSpPr>
              <a:spLocks noChangeArrowheads="1"/>
            </p:cNvSpPr>
            <p:nvPr/>
          </p:nvSpPr>
          <p:spPr bwMode="auto">
            <a:xfrm rot="5400000">
              <a:off x="8110562" y="3476082"/>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0" name="Rectangle 969"/>
            <p:cNvSpPr>
              <a:spLocks noChangeArrowheads="1"/>
            </p:cNvSpPr>
            <p:nvPr/>
          </p:nvSpPr>
          <p:spPr bwMode="auto">
            <a:xfrm>
              <a:off x="7744802" y="3835451"/>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13</a:t>
              </a:r>
              <a:endParaRPr lang="en-US" sz="1000" dirty="0">
                <a:solidFill>
                  <a:srgbClr val="FFCC99"/>
                </a:solidFill>
                <a:latin typeface="Times New Roman"/>
                <a:ea typeface="Times New Roman"/>
                <a:sym typeface="Gill Sans"/>
              </a:endParaRPr>
            </a:p>
          </p:txBody>
        </p:sp>
        <p:grpSp>
          <p:nvGrpSpPr>
            <p:cNvPr id="971" name="Group 970"/>
            <p:cNvGrpSpPr>
              <a:grpSpLocks noChangeAspect="1"/>
            </p:cNvGrpSpPr>
            <p:nvPr/>
          </p:nvGrpSpPr>
          <p:grpSpPr bwMode="auto">
            <a:xfrm>
              <a:off x="8370754" y="4232398"/>
              <a:ext cx="872302" cy="874741"/>
              <a:chOff x="12199" y="6038"/>
              <a:chExt cx="1886" cy="1688"/>
            </a:xfrm>
          </p:grpSpPr>
          <p:sp>
            <p:nvSpPr>
              <p:cNvPr id="973" name="Rectangle 97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4" name="Freeform 97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5" name="Freeform 97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6" name="Freeform 97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7" name="Freeform 97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8" name="Freeform 97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9" name="Freeform 97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0" name="Freeform 97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1" name="Freeform 98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2" name="Freeform 98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3" name="Freeform 98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4" name="Freeform 98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5" name="Freeform 98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6" name="Freeform 98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7" name="Freeform 98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8" name="Freeform 98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9" name="Freeform 98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0" name="Freeform 98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1" name="Freeform 99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2" name="Freeform 99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3" name="Freeform 99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4" name="Freeform 99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5" name="Freeform 99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6" name="Freeform 99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7" name="Freeform 99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8" name="Freeform 99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972" name="Text Box 32"/>
            <p:cNvSpPr txBox="1">
              <a:spLocks noChangeArrowheads="1"/>
            </p:cNvSpPr>
            <p:nvPr/>
          </p:nvSpPr>
          <p:spPr bwMode="auto">
            <a:xfrm>
              <a:off x="8046177" y="391974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1063" name="Group 1062"/>
          <p:cNvGrpSpPr/>
          <p:nvPr/>
        </p:nvGrpSpPr>
        <p:grpSpPr>
          <a:xfrm>
            <a:off x="385087" y="5233727"/>
            <a:ext cx="1892808" cy="1240192"/>
            <a:chOff x="459161" y="5507537"/>
            <a:chExt cx="2103120" cy="1377991"/>
          </a:xfrm>
        </p:grpSpPr>
        <p:sp>
          <p:nvSpPr>
            <p:cNvPr id="1000" name="AutoShape 4"/>
            <p:cNvSpPr>
              <a:spLocks noChangeArrowheads="1"/>
            </p:cNvSpPr>
            <p:nvPr/>
          </p:nvSpPr>
          <p:spPr bwMode="auto">
            <a:xfrm rot="5400000">
              <a:off x="824921" y="5148168"/>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01" name="Rectangle 1000"/>
            <p:cNvSpPr>
              <a:spLocks noChangeArrowheads="1"/>
            </p:cNvSpPr>
            <p:nvPr/>
          </p:nvSpPr>
          <p:spPr bwMode="auto">
            <a:xfrm>
              <a:off x="459161" y="5507537"/>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12</a:t>
              </a:r>
              <a:endParaRPr lang="en-US" sz="1000" dirty="0">
                <a:solidFill>
                  <a:srgbClr val="FFCC99"/>
                </a:solidFill>
                <a:latin typeface="Times New Roman"/>
                <a:ea typeface="Times New Roman"/>
                <a:sym typeface="Gill Sans"/>
              </a:endParaRPr>
            </a:p>
          </p:txBody>
        </p:sp>
        <p:sp>
          <p:nvSpPr>
            <p:cNvPr id="1002" name="Text Box 32"/>
            <p:cNvSpPr txBox="1">
              <a:spLocks noChangeArrowheads="1"/>
            </p:cNvSpPr>
            <p:nvPr/>
          </p:nvSpPr>
          <p:spPr bwMode="auto">
            <a:xfrm>
              <a:off x="760536" y="5591833"/>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03"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51" y="5929826"/>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1004" name="Text Box 32"/>
            <p:cNvSpPr txBox="1">
              <a:spLocks noChangeArrowheads="1"/>
            </p:cNvSpPr>
            <p:nvPr/>
          </p:nvSpPr>
          <p:spPr bwMode="auto">
            <a:xfrm>
              <a:off x="1050281" y="6271597"/>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1062" name="Group 1061"/>
          <p:cNvGrpSpPr/>
          <p:nvPr/>
        </p:nvGrpSpPr>
        <p:grpSpPr>
          <a:xfrm>
            <a:off x="4722637" y="5233727"/>
            <a:ext cx="1892808" cy="1240192"/>
            <a:chOff x="2878461" y="5572364"/>
            <a:chExt cx="2103120" cy="1377991"/>
          </a:xfrm>
        </p:grpSpPr>
        <p:sp>
          <p:nvSpPr>
            <p:cNvPr id="1009" name="AutoShape 4"/>
            <p:cNvSpPr>
              <a:spLocks noChangeArrowheads="1"/>
            </p:cNvSpPr>
            <p:nvPr/>
          </p:nvSpPr>
          <p:spPr bwMode="auto">
            <a:xfrm rot="5400000">
              <a:off x="3244221" y="521299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10" name="Rectangle 1009"/>
            <p:cNvSpPr>
              <a:spLocks noChangeArrowheads="1"/>
            </p:cNvSpPr>
            <p:nvPr/>
          </p:nvSpPr>
          <p:spPr bwMode="auto">
            <a:xfrm>
              <a:off x="2878461" y="55723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14</a:t>
              </a:r>
              <a:endParaRPr lang="en-US" sz="1000" dirty="0">
                <a:solidFill>
                  <a:srgbClr val="FFCC99"/>
                </a:solidFill>
                <a:latin typeface="Times New Roman"/>
                <a:ea typeface="Times New Roman"/>
                <a:sym typeface="Gill Sans"/>
              </a:endParaRPr>
            </a:p>
          </p:txBody>
        </p:sp>
        <p:pic>
          <p:nvPicPr>
            <p:cNvPr id="1007" name="Picture 1006"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324413" y="5918404"/>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8" name="Text Box 32"/>
            <p:cNvSpPr txBox="1">
              <a:spLocks noChangeArrowheads="1"/>
            </p:cNvSpPr>
            <p:nvPr/>
          </p:nvSpPr>
          <p:spPr bwMode="auto">
            <a:xfrm>
              <a:off x="3148854" y="5656662"/>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FINAL 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1061" name="Group 1060"/>
          <p:cNvGrpSpPr/>
          <p:nvPr/>
        </p:nvGrpSpPr>
        <p:grpSpPr>
          <a:xfrm>
            <a:off x="6891411" y="5233727"/>
            <a:ext cx="1895809" cy="1240192"/>
            <a:chOff x="5321905" y="5521908"/>
            <a:chExt cx="2106454" cy="1377991"/>
          </a:xfrm>
        </p:grpSpPr>
        <p:sp>
          <p:nvSpPr>
            <p:cNvPr id="1012" name="AutoShape 4"/>
            <p:cNvSpPr>
              <a:spLocks noChangeArrowheads="1"/>
            </p:cNvSpPr>
            <p:nvPr/>
          </p:nvSpPr>
          <p:spPr bwMode="auto">
            <a:xfrm rot="5400000">
              <a:off x="5687665" y="5162539"/>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1013" name="Group 1012"/>
            <p:cNvGrpSpPr>
              <a:grpSpLocks noChangeAspect="1"/>
            </p:cNvGrpSpPr>
            <p:nvPr/>
          </p:nvGrpSpPr>
          <p:grpSpPr>
            <a:xfrm>
              <a:off x="5494413" y="6058454"/>
              <a:ext cx="794857" cy="759291"/>
              <a:chOff x="3285610" y="5361129"/>
              <a:chExt cx="831862" cy="794640"/>
            </a:xfrm>
          </p:grpSpPr>
          <p:sp>
            <p:nvSpPr>
              <p:cNvPr id="1043" name="Freeform 1042"/>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4"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5"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6"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7" name="Oval 1046"/>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8"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9"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0" name="Rectangle 1049"/>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1"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2"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3"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4"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5"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6" name="Oval 1055"/>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7"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8"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9"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60"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014" name="Rectangle 1013"/>
            <p:cNvSpPr>
              <a:spLocks noChangeArrowheads="1"/>
            </p:cNvSpPr>
            <p:nvPr/>
          </p:nvSpPr>
          <p:spPr bwMode="auto">
            <a:xfrm>
              <a:off x="5321905" y="5521908"/>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15</a:t>
              </a:r>
              <a:endParaRPr lang="en-US" sz="1000" dirty="0">
                <a:solidFill>
                  <a:srgbClr val="FFCC99"/>
                </a:solidFill>
                <a:latin typeface="Times New Roman"/>
                <a:ea typeface="Times New Roman"/>
                <a:sym typeface="Gill Sans"/>
              </a:endParaRPr>
            </a:p>
          </p:txBody>
        </p:sp>
        <p:sp>
          <p:nvSpPr>
            <p:cNvPr id="1015" name="Text Box 32"/>
            <p:cNvSpPr txBox="1">
              <a:spLocks noChangeArrowheads="1"/>
            </p:cNvSpPr>
            <p:nvPr/>
          </p:nvSpPr>
          <p:spPr bwMode="auto">
            <a:xfrm>
              <a:off x="5371110" y="5529459"/>
              <a:ext cx="200884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1016" name="Group 1015"/>
            <p:cNvGrpSpPr>
              <a:grpSpLocks noChangeAspect="1"/>
            </p:cNvGrpSpPr>
            <p:nvPr/>
          </p:nvGrpSpPr>
          <p:grpSpPr>
            <a:xfrm>
              <a:off x="6446888" y="6173468"/>
              <a:ext cx="981471" cy="566711"/>
              <a:chOff x="8296536" y="6302105"/>
              <a:chExt cx="962739" cy="555895"/>
            </a:xfrm>
          </p:grpSpPr>
          <p:grpSp>
            <p:nvGrpSpPr>
              <p:cNvPr id="1017" name="Group 1016"/>
              <p:cNvGrpSpPr>
                <a:grpSpLocks/>
              </p:cNvGrpSpPr>
              <p:nvPr/>
            </p:nvGrpSpPr>
            <p:grpSpPr bwMode="auto">
              <a:xfrm rot="18653719">
                <a:off x="8645681" y="6098184"/>
                <a:ext cx="409674" cy="817515"/>
                <a:chOff x="3580" y="3509"/>
                <a:chExt cx="2404" cy="5748"/>
              </a:xfrm>
            </p:grpSpPr>
            <p:sp>
              <p:nvSpPr>
                <p:cNvPr id="1020"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21" name="Rectangle 1020"/>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22"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23"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1"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2"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018"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19" name="Rectangle 1018"/>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304" name="Rectangle 3" hidden="1"/>
          <p:cNvSpPr>
            <a:spLocks/>
          </p:cNvSpPr>
          <p:nvPr/>
        </p:nvSpPr>
        <p:spPr bwMode="auto">
          <a:xfrm>
            <a:off x="937260" y="2830445"/>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b="1" i="1" dirty="0">
                <a:solidFill>
                  <a:srgbClr val="000000"/>
                </a:solidFill>
                <a:latin typeface="Verdana" pitchFamily="34" charset="0"/>
                <a:sym typeface="Verdana" pitchFamily="34" charset="0"/>
              </a:rPr>
              <a:t>The Adjudication Process</a:t>
            </a:r>
          </a:p>
        </p:txBody>
      </p:sp>
      <p:sp>
        <p:nvSpPr>
          <p:cNvPr id="2" name="TextBox 1"/>
          <p:cNvSpPr txBox="1"/>
          <p:nvPr/>
        </p:nvSpPr>
        <p:spPr>
          <a:xfrm>
            <a:off x="210363" y="642614"/>
            <a:ext cx="2236471" cy="1163396"/>
          </a:xfrm>
          <a:prstGeom prst="rect">
            <a:avLst/>
          </a:prstGeom>
          <a:noFill/>
        </p:spPr>
        <p:txBody>
          <a:bodyPr wrap="square" lIns="82292" tIns="41148" rIns="82292" bIns="41148" rtlCol="0">
            <a:spAutoFit/>
          </a:bodyPr>
          <a:lstStyle/>
          <a:p>
            <a:pPr algn="ctr"/>
            <a:r>
              <a:rPr lang="en-US" sz="23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The Adjudication Process</a:t>
            </a:r>
          </a:p>
        </p:txBody>
      </p:sp>
    </p:spTree>
    <p:extLst>
      <p:ext uri="{BB962C8B-B14F-4D97-AF65-F5344CB8AC3E}">
        <p14:creationId xmlns:p14="http://schemas.microsoft.com/office/powerpoint/2010/main" val="289356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4"/>
                                        </p:tgtEl>
                                      </p:cBhvr>
                                    </p:animEffect>
                                    <p:set>
                                      <p:cBhvr>
                                        <p:cTn id="7" dur="1" fill="hold">
                                          <p:stCondLst>
                                            <p:cond delay="499"/>
                                          </p:stCondLst>
                                        </p:cTn>
                                        <p:tgtEl>
                                          <p:spTgt spid="30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68"/>
                                        </p:tgtEl>
                                        <p:attrNameLst>
                                          <p:attrName>style.visibility</p:attrName>
                                        </p:attrNameLst>
                                      </p:cBhvr>
                                      <p:to>
                                        <p:strVal val="visible"/>
                                      </p:to>
                                    </p:set>
                                    <p:animEffect transition="in" filter="fade">
                                      <p:cBhvr>
                                        <p:cTn id="24" dur="500"/>
                                        <p:tgtEl>
                                          <p:spTgt spid="1068"/>
                                        </p:tgtEl>
                                      </p:cBhvr>
                                    </p:animEffect>
                                  </p:childTnLst>
                                </p:cTn>
                              </p:par>
                              <p:par>
                                <p:cTn id="25" presetID="10" presetClass="entr" presetSubtype="0" fill="hold" nodeType="withEffect">
                                  <p:stCondLst>
                                    <p:cond delay="0"/>
                                  </p:stCondLst>
                                  <p:childTnLst>
                                    <p:set>
                                      <p:cBhvr>
                                        <p:cTn id="26" dur="1" fill="hold">
                                          <p:stCondLst>
                                            <p:cond delay="0"/>
                                          </p:stCondLst>
                                        </p:cTn>
                                        <p:tgtEl>
                                          <p:spTgt spid="1067"/>
                                        </p:tgtEl>
                                        <p:attrNameLst>
                                          <p:attrName>style.visibility</p:attrName>
                                        </p:attrNameLst>
                                      </p:cBhvr>
                                      <p:to>
                                        <p:strVal val="visible"/>
                                      </p:to>
                                    </p:set>
                                    <p:animEffect transition="in" filter="fade">
                                      <p:cBhvr>
                                        <p:cTn id="27" dur="500"/>
                                        <p:tgtEl>
                                          <p:spTgt spid="1067"/>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1040"/>
                                        </p:tgtEl>
                                        <p:attrNameLst>
                                          <p:attrName>style.visibility</p:attrName>
                                        </p:attrNameLst>
                                      </p:cBhvr>
                                      <p:to>
                                        <p:strVal val="visible"/>
                                      </p:to>
                                    </p:set>
                                    <p:animEffect transition="in" filter="fade">
                                      <p:cBhvr>
                                        <p:cTn id="36" dur="500"/>
                                        <p:tgtEl>
                                          <p:spTgt spid="10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66"/>
                                        </p:tgtEl>
                                        <p:attrNameLst>
                                          <p:attrName>style.visibility</p:attrName>
                                        </p:attrNameLst>
                                      </p:cBhvr>
                                      <p:to>
                                        <p:strVal val="visible"/>
                                      </p:to>
                                    </p:set>
                                    <p:animEffect transition="in" filter="fade">
                                      <p:cBhvr>
                                        <p:cTn id="41" dur="500"/>
                                        <p:tgtEl>
                                          <p:spTgt spid="1066"/>
                                        </p:tgtEl>
                                      </p:cBhvr>
                                    </p:animEffect>
                                  </p:childTnLst>
                                </p:cTn>
                              </p:par>
                              <p:par>
                                <p:cTn id="42" presetID="10" presetClass="entr" presetSubtype="0" fill="hold" nodeType="withEffect">
                                  <p:stCondLst>
                                    <p:cond delay="0"/>
                                  </p:stCondLst>
                                  <p:childTnLst>
                                    <p:set>
                                      <p:cBhvr>
                                        <p:cTn id="43" dur="1" fill="hold">
                                          <p:stCondLst>
                                            <p:cond delay="0"/>
                                          </p:stCondLst>
                                        </p:cTn>
                                        <p:tgtEl>
                                          <p:spTgt spid="1065"/>
                                        </p:tgtEl>
                                        <p:attrNameLst>
                                          <p:attrName>style.visibility</p:attrName>
                                        </p:attrNameLst>
                                      </p:cBhvr>
                                      <p:to>
                                        <p:strVal val="visible"/>
                                      </p:to>
                                    </p:set>
                                    <p:animEffect transition="in" filter="fade">
                                      <p:cBhvr>
                                        <p:cTn id="44" dur="500"/>
                                        <p:tgtEl>
                                          <p:spTgt spid="1065"/>
                                        </p:tgtEl>
                                      </p:cBhvr>
                                    </p:animEffect>
                                  </p:childTnLst>
                                </p:cTn>
                              </p:par>
                              <p:par>
                                <p:cTn id="45" presetID="10" presetClass="entr" presetSubtype="0" fill="hold" nodeType="withEffect">
                                  <p:stCondLst>
                                    <p:cond delay="0"/>
                                  </p:stCondLst>
                                  <p:childTnLst>
                                    <p:set>
                                      <p:cBhvr>
                                        <p:cTn id="46" dur="1" fill="hold">
                                          <p:stCondLst>
                                            <p:cond delay="0"/>
                                          </p:stCondLst>
                                        </p:cTn>
                                        <p:tgtEl>
                                          <p:spTgt spid="1063"/>
                                        </p:tgtEl>
                                        <p:attrNameLst>
                                          <p:attrName>style.visibility</p:attrName>
                                        </p:attrNameLst>
                                      </p:cBhvr>
                                      <p:to>
                                        <p:strVal val="visible"/>
                                      </p:to>
                                    </p:set>
                                    <p:animEffect transition="in" filter="fade">
                                      <p:cBhvr>
                                        <p:cTn id="47" dur="500"/>
                                        <p:tgtEl>
                                          <p:spTgt spid="1063"/>
                                        </p:tgtEl>
                                      </p:cBhvr>
                                    </p:animEffect>
                                  </p:childTnLst>
                                </p:cTn>
                              </p:par>
                              <p:par>
                                <p:cTn id="48" presetID="10" presetClass="entr" presetSubtype="0" fill="hold" nodeType="withEffect">
                                  <p:stCondLst>
                                    <p:cond delay="0"/>
                                  </p:stCondLst>
                                  <p:childTnLst>
                                    <p:set>
                                      <p:cBhvr>
                                        <p:cTn id="49" dur="1" fill="hold">
                                          <p:stCondLst>
                                            <p:cond delay="0"/>
                                          </p:stCondLst>
                                        </p:cTn>
                                        <p:tgtEl>
                                          <p:spTgt spid="1064"/>
                                        </p:tgtEl>
                                        <p:attrNameLst>
                                          <p:attrName>style.visibility</p:attrName>
                                        </p:attrNameLst>
                                      </p:cBhvr>
                                      <p:to>
                                        <p:strVal val="visible"/>
                                      </p:to>
                                    </p:set>
                                    <p:animEffect transition="in" filter="fade">
                                      <p:cBhvr>
                                        <p:cTn id="50" dur="500"/>
                                        <p:tgtEl>
                                          <p:spTgt spid="1064"/>
                                        </p:tgtEl>
                                      </p:cBhvr>
                                    </p:animEffect>
                                  </p:childTnLst>
                                </p:cTn>
                              </p:par>
                              <p:par>
                                <p:cTn id="51" presetID="10" presetClass="entr" presetSubtype="0" fill="hold" nodeType="withEffect">
                                  <p:stCondLst>
                                    <p:cond delay="0"/>
                                  </p:stCondLst>
                                  <p:childTnLst>
                                    <p:set>
                                      <p:cBhvr>
                                        <p:cTn id="52" dur="1" fill="hold">
                                          <p:stCondLst>
                                            <p:cond delay="0"/>
                                          </p:stCondLst>
                                        </p:cTn>
                                        <p:tgtEl>
                                          <p:spTgt spid="1062"/>
                                        </p:tgtEl>
                                        <p:attrNameLst>
                                          <p:attrName>style.visibility</p:attrName>
                                        </p:attrNameLst>
                                      </p:cBhvr>
                                      <p:to>
                                        <p:strVal val="visible"/>
                                      </p:to>
                                    </p:set>
                                    <p:animEffect transition="in" filter="fade">
                                      <p:cBhvr>
                                        <p:cTn id="53" dur="500"/>
                                        <p:tgtEl>
                                          <p:spTgt spid="1062"/>
                                        </p:tgtEl>
                                      </p:cBhvr>
                                    </p:animEffect>
                                  </p:childTnLst>
                                </p:cTn>
                              </p:par>
                              <p:par>
                                <p:cTn id="54" presetID="10" presetClass="entr" presetSubtype="0" fill="hold" nodeType="withEffect">
                                  <p:stCondLst>
                                    <p:cond delay="0"/>
                                  </p:stCondLst>
                                  <p:childTnLst>
                                    <p:set>
                                      <p:cBhvr>
                                        <p:cTn id="55" dur="1" fill="hold">
                                          <p:stCondLst>
                                            <p:cond delay="0"/>
                                          </p:stCondLst>
                                        </p:cTn>
                                        <p:tgtEl>
                                          <p:spTgt spid="1061"/>
                                        </p:tgtEl>
                                        <p:attrNameLst>
                                          <p:attrName>style.visibility</p:attrName>
                                        </p:attrNameLst>
                                      </p:cBhvr>
                                      <p:to>
                                        <p:strVal val="visible"/>
                                      </p:to>
                                    </p:set>
                                    <p:animEffect transition="in" filter="fade">
                                      <p:cBhvr>
                                        <p:cTn id="56" dur="500"/>
                                        <p:tgtEl>
                                          <p:spTgt spid="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1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l="14290"/>
          <a:stretch/>
        </p:blipFill>
        <p:spPr bwMode="auto">
          <a:xfrm>
            <a:off x="0" y="-9832"/>
            <a:ext cx="9144000" cy="68678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6172200"/>
            <a:ext cx="7772400" cy="685800"/>
          </a:xfrm>
        </p:spPr>
        <p:txBody>
          <a:bodyPr/>
          <a:lstStyle/>
          <a:p>
            <a:r>
              <a:rPr lang="en-US"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Adjudication Process</a:t>
            </a:r>
            <a:endParaRPr lang="en-US"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8"/>
          <p:cNvSpPr>
            <a:spLocks noGrp="1"/>
          </p:cNvSpPr>
          <p:nvPr>
            <p:ph type="body" idx="1"/>
          </p:nvPr>
        </p:nvSpPr>
        <p:spPr>
          <a:xfrm>
            <a:off x="152400" y="4800603"/>
            <a:ext cx="7772400" cy="1500187"/>
          </a:xfrm>
        </p:spPr>
        <p:txBody>
          <a:bodyPr/>
          <a:lstStyle/>
          <a:p>
            <a:pPr algn="l"/>
            <a:r>
              <a:rPr lang="en-US"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Where it begins</a:t>
            </a:r>
            <a:endParaRPr lang="en-US"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45730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one or more people, crowd and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16" y="863454"/>
            <a:ext cx="6324600" cy="4743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p:cNvSpPr>
          <p:nvPr/>
        </p:nvSpPr>
        <p:spPr bwMode="auto">
          <a:xfrm>
            <a:off x="900676"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smtClean="0">
                <a:solidFill>
                  <a:srgbClr val="000000"/>
                </a:solidFill>
                <a:latin typeface="Verdana" pitchFamily="34" charset="0"/>
                <a:sym typeface="Verdana" pitchFamily="34" charset="0"/>
              </a:rPr>
              <a:t>Public Meeting</a:t>
            </a:r>
            <a:endParaRPr lang="en-US" sz="2500" b="1" i="1" dirty="0">
              <a:solidFill>
                <a:srgbClr val="000000"/>
              </a:solidFill>
              <a:latin typeface="Verdana" pitchFamily="34" charset="0"/>
              <a:sym typeface="Verdana" pitchFamily="34" charset="0"/>
            </a:endParaRPr>
          </a:p>
        </p:txBody>
      </p:sp>
      <p:sp>
        <p:nvSpPr>
          <p:cNvPr id="4" name="Rectangle 3"/>
          <p:cNvSpPr/>
          <p:nvPr/>
        </p:nvSpPr>
        <p:spPr>
          <a:xfrm>
            <a:off x="381000" y="5729381"/>
            <a:ext cx="7467600" cy="584775"/>
          </a:xfrm>
          <a:prstGeom prst="rect">
            <a:avLst/>
          </a:prstGeom>
        </p:spPr>
        <p:txBody>
          <a:bodyPr wrap="square">
            <a:spAutoFit/>
          </a:bodyPr>
          <a:lstStyle/>
          <a:p>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State law requires the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State Engineer </a:t>
            </a:r>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to hold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an initial Public Meeting in the local area to inform water users about the adjudication process. </a:t>
            </a:r>
          </a:p>
        </p:txBody>
      </p:sp>
    </p:spTree>
    <p:extLst>
      <p:ext uri="{BB962C8B-B14F-4D97-AF65-F5344CB8AC3E}">
        <p14:creationId xmlns:p14="http://schemas.microsoft.com/office/powerpoint/2010/main" val="18640647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30" name="Group 29"/>
          <p:cNvGrpSpPr/>
          <p:nvPr/>
        </p:nvGrpSpPr>
        <p:grpSpPr>
          <a:xfrm>
            <a:off x="1005840" y="1028702"/>
            <a:ext cx="3060383" cy="2617084"/>
            <a:chOff x="1117600" y="1143000"/>
            <a:chExt cx="3400425" cy="2907871"/>
          </a:xfrm>
        </p:grpSpPr>
        <p:grpSp>
          <p:nvGrpSpPr>
            <p:cNvPr id="6" name="Group 5"/>
            <p:cNvGrpSpPr/>
            <p:nvPr/>
          </p:nvGrpSpPr>
          <p:grpSpPr>
            <a:xfrm>
              <a:off x="1117600" y="1143000"/>
              <a:ext cx="3400425" cy="2907871"/>
              <a:chOff x="307975" y="885553"/>
              <a:chExt cx="3400425" cy="2907871"/>
            </a:xfrm>
          </p:grpSpPr>
          <p:sp>
            <p:nvSpPr>
              <p:cNvPr id="4" name="Round Diagonal Corner Rectangle 3"/>
              <p:cNvSpPr/>
              <p:nvPr/>
            </p:nvSpPr>
            <p:spPr bwMode="auto">
              <a:xfrm flipH="1">
                <a:off x="307975" y="1225278"/>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526" y="2229418"/>
                <a:ext cx="1709415" cy="142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375" y="1371600"/>
                <a:ext cx="1295400" cy="12954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307975" y="885553"/>
                <a:ext cx="3400425" cy="369332"/>
              </a:xfrm>
              <a:prstGeom prst="rect">
                <a:avLst/>
              </a:prstGeom>
              <a:noFill/>
            </p:spPr>
            <p:txBody>
              <a:bodyPr wrap="square" rtlCol="0">
                <a:spAutoFit/>
              </a:bodyPr>
              <a:lstStyle/>
              <a:p>
                <a:pPr algn="ctr">
                  <a:lnSpc>
                    <a:spcPct val="120000"/>
                  </a:lnSpc>
                </a:pPr>
                <a:r>
                  <a:rPr lang="en-US" sz="1300" b="1" i="1" dirty="0">
                    <a:solidFill>
                      <a:srgbClr val="3366CC"/>
                    </a:solidFill>
                    <a:latin typeface="Verdana" pitchFamily="34" charset="0"/>
                    <a:sym typeface="Verdana" pitchFamily="34" charset="0"/>
                  </a:rPr>
                  <a:t>Notice to Submit Claims</a:t>
                </a:r>
              </a:p>
            </p:txBody>
          </p:sp>
          <p:sp>
            <p:nvSpPr>
              <p:cNvPr id="17" name="TextBox 16"/>
              <p:cNvSpPr txBox="1"/>
              <p:nvPr/>
            </p:nvSpPr>
            <p:spPr>
              <a:xfrm>
                <a:off x="404576" y="2750403"/>
                <a:ext cx="1470949"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Mailed</a:t>
                </a:r>
                <a:r>
                  <a:rPr lang="en-US" sz="1100" dirty="0">
                    <a:solidFill>
                      <a:srgbClr val="000000"/>
                    </a:solidFill>
                    <a:latin typeface="Verdana" pitchFamily="34" charset="0"/>
                    <a:sym typeface="Verdana" pitchFamily="34" charset="0"/>
                  </a:rPr>
                  <a:t> </a:t>
                </a:r>
              </a:p>
              <a:p>
                <a:pPr algn="ctr"/>
                <a:r>
                  <a:rPr lang="en-US" sz="1100" dirty="0">
                    <a:solidFill>
                      <a:srgbClr val="000000"/>
                    </a:solidFill>
                    <a:latin typeface="Verdana" pitchFamily="34" charset="0"/>
                    <a:sym typeface="Verdana" pitchFamily="34" charset="0"/>
                  </a:rPr>
                  <a:t>to water right owners and property owners</a:t>
                </a:r>
                <a:endParaRPr lang="en-US" dirty="0">
                  <a:solidFill>
                    <a:srgbClr val="000000"/>
                  </a:solidFill>
                  <a:latin typeface="Gill Sans"/>
                  <a:sym typeface="Gill Sans"/>
                </a:endParaRPr>
              </a:p>
            </p:txBody>
          </p:sp>
          <p:sp>
            <p:nvSpPr>
              <p:cNvPr id="18" name="TextBox 17"/>
              <p:cNvSpPr txBox="1"/>
              <p:nvPr/>
            </p:nvSpPr>
            <p:spPr>
              <a:xfrm>
                <a:off x="2008187" y="1449947"/>
                <a:ext cx="1369746" cy="704467"/>
              </a:xfrm>
              <a:prstGeom prst="rect">
                <a:avLst/>
              </a:prstGeom>
              <a:noFill/>
            </p:spPr>
            <p:txBody>
              <a:bodyPr wrap="square" rtlCol="0">
                <a:spAutoFit/>
              </a:bodyPr>
              <a:lstStyle/>
              <a:p>
                <a:pPr marL="0" lvl="1" algn="ctr">
                  <a:lnSpc>
                    <a:spcPct val="120000"/>
                  </a:lnSpc>
                </a:pPr>
                <a:r>
                  <a:rPr lang="en-US" sz="1100" b="1" i="1" dirty="0">
                    <a:solidFill>
                      <a:srgbClr val="000000"/>
                    </a:solidFill>
                    <a:latin typeface="Verdana" pitchFamily="34" charset="0"/>
                    <a:sym typeface="Verdana" pitchFamily="34" charset="0"/>
                  </a:rPr>
                  <a:t>Published</a:t>
                </a:r>
                <a:r>
                  <a:rPr lang="en-US" sz="1100" dirty="0">
                    <a:solidFill>
                      <a:srgbClr val="000000"/>
                    </a:solidFill>
                    <a:latin typeface="Verdana" pitchFamily="34" charset="0"/>
                    <a:sym typeface="Verdana" pitchFamily="34" charset="0"/>
                  </a:rPr>
                  <a:t> </a:t>
                </a:r>
              </a:p>
              <a:p>
                <a:pPr marL="0" lvl="1" algn="ctr"/>
                <a:r>
                  <a:rPr lang="en-US" sz="1100" dirty="0">
                    <a:solidFill>
                      <a:srgbClr val="000000"/>
                    </a:solidFill>
                    <a:latin typeface="Verdana" pitchFamily="34" charset="0"/>
                    <a:sym typeface="Verdana" pitchFamily="34" charset="0"/>
                  </a:rPr>
                  <a:t>in a local newspaper</a:t>
                </a:r>
              </a:p>
            </p:txBody>
          </p:sp>
        </p:gr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1</a:t>
              </a:r>
            </a:p>
          </p:txBody>
        </p:sp>
      </p:grpSp>
      <p:grpSp>
        <p:nvGrpSpPr>
          <p:cNvPr id="9" name="Group 8"/>
          <p:cNvGrpSpPr/>
          <p:nvPr/>
        </p:nvGrpSpPr>
        <p:grpSpPr>
          <a:xfrm>
            <a:off x="4734880" y="1022331"/>
            <a:ext cx="3060383" cy="2563422"/>
            <a:chOff x="5260975" y="1135923"/>
            <a:chExt cx="3400425" cy="2848247"/>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60975" y="1135923"/>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Water User’s Claim Forms</a:t>
              </a:r>
            </a:p>
          </p:txBody>
        </p:sp>
        <p:sp>
          <p:nvSpPr>
            <p:cNvPr id="25" name="TextBox 24"/>
            <p:cNvSpPr txBox="1"/>
            <p:nvPr/>
          </p:nvSpPr>
          <p:spPr>
            <a:xfrm>
              <a:off x="5341477" y="2667000"/>
              <a:ext cx="1603611" cy="1231107"/>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Property Owners</a:t>
              </a:r>
              <a:endParaRPr lang="en-US" sz="1100" dirty="0">
                <a:solidFill>
                  <a:srgbClr val="000000"/>
                </a:solidFill>
                <a:latin typeface="Verdana" pitchFamily="34" charset="0"/>
                <a:sym typeface="Verdana" pitchFamily="34" charset="0"/>
              </a:endParaRPr>
            </a:p>
            <a:p>
              <a:pPr algn="ctr"/>
              <a:r>
                <a:rPr lang="en-US" sz="1100" dirty="0">
                  <a:solidFill>
                    <a:srgbClr val="000000"/>
                  </a:solidFill>
                  <a:latin typeface="Verdana" pitchFamily="34" charset="0"/>
                  <a:sym typeface="Verdana" pitchFamily="34" charset="0"/>
                </a:rPr>
                <a:t>A blank water user’s claim will be mailed to property owners</a:t>
              </a:r>
              <a:endParaRPr lang="en-US" dirty="0">
                <a:solidFill>
                  <a:srgbClr val="000000"/>
                </a:solidFill>
                <a:latin typeface="Gill Sans"/>
                <a:sym typeface="Gill Sans"/>
              </a:endParaRPr>
            </a:p>
          </p:txBody>
        </p:sp>
        <p:sp>
          <p:nvSpPr>
            <p:cNvPr id="26" name="TextBox 25"/>
            <p:cNvSpPr txBox="1"/>
            <p:nvPr/>
          </p:nvSpPr>
          <p:spPr>
            <a:xfrm>
              <a:off x="6961187" y="1588894"/>
              <a:ext cx="1576388" cy="1231107"/>
            </a:xfrm>
            <a:prstGeom prst="rect">
              <a:avLst/>
            </a:prstGeom>
            <a:noFill/>
          </p:spPr>
          <p:txBody>
            <a:bodyPr wrap="square" rtlCol="0">
              <a:spAutoFit/>
            </a:bodyPr>
            <a:lstStyle/>
            <a:p>
              <a:pPr marL="0" lvl="1" algn="ctr"/>
              <a:r>
                <a:rPr lang="en-US" sz="1100" b="1" i="1" dirty="0">
                  <a:solidFill>
                    <a:srgbClr val="000000"/>
                  </a:solidFill>
                  <a:latin typeface="Verdana" pitchFamily="34" charset="0"/>
                  <a:sym typeface="Verdana" pitchFamily="34" charset="0"/>
                </a:rPr>
                <a:t>Water Right Owners</a:t>
              </a:r>
            </a:p>
            <a:p>
              <a:pPr marL="0" lvl="1" algn="ctr"/>
              <a:r>
                <a:rPr lang="en-US" sz="1100" dirty="0">
                  <a:solidFill>
                    <a:srgbClr val="000000"/>
                  </a:solidFill>
                  <a:latin typeface="Verdana" pitchFamily="34" charset="0"/>
                  <a:sym typeface="Verdana" pitchFamily="34" charset="0"/>
                </a:rPr>
                <a:t>A pre-filled water user’s claim </a:t>
              </a:r>
            </a:p>
            <a:p>
              <a:pPr marL="0" lvl="1" algn="ctr"/>
              <a:r>
                <a:rPr lang="en-US" sz="1100" dirty="0">
                  <a:solidFill>
                    <a:srgbClr val="000000"/>
                  </a:solidFill>
                  <a:latin typeface="Verdana" pitchFamily="34" charset="0"/>
                  <a:sym typeface="Verdana" pitchFamily="34" charset="0"/>
                </a:rPr>
                <a:t>mailed to water right owners</a:t>
              </a:r>
            </a:p>
          </p:txBody>
        </p:sp>
        <p:grpSp>
          <p:nvGrpSpPr>
            <p:cNvPr id="15" name="Group 14"/>
            <p:cNvGrpSpPr/>
            <p:nvPr/>
          </p:nvGrpSpPr>
          <p:grpSpPr>
            <a:xfrm>
              <a:off x="5686082" y="1609244"/>
              <a:ext cx="914400" cy="996797"/>
              <a:chOff x="2184400" y="4551336"/>
              <a:chExt cx="1400541" cy="1620864"/>
            </a:xfrm>
          </p:grpSpPr>
          <p:sp>
            <p:nvSpPr>
              <p:cNvPr id="7" name="Rounded Rectangle 6"/>
              <p:cNvSpPr/>
              <p:nvPr/>
            </p:nvSpPr>
            <p:spPr bwMode="auto">
              <a:xfrm>
                <a:off x="21844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 name="TextBox 7"/>
              <p:cNvSpPr txBox="1"/>
              <p:nvPr/>
            </p:nvSpPr>
            <p:spPr>
              <a:xfrm>
                <a:off x="2275070" y="4551336"/>
                <a:ext cx="1219200" cy="778504"/>
              </a:xfrm>
              <a:prstGeom prst="rect">
                <a:avLst/>
              </a:prstGeom>
              <a:noFill/>
            </p:spPr>
            <p:txBody>
              <a:bodyPr wrap="square" rtlCol="0" anchor="ctr">
                <a:spAutoFit/>
              </a:bodyPr>
              <a:lstStyle/>
              <a:p>
                <a:pPr algn="ctr"/>
                <a:r>
                  <a:rPr lang="en-US" sz="1100" b="1" dirty="0">
                    <a:solidFill>
                      <a:srgbClr val="000000"/>
                    </a:solidFill>
                    <a:latin typeface="Gill Sans"/>
                    <a:sym typeface="Gill Sans"/>
                  </a:rPr>
                  <a:t>BLANK W.U.C.</a:t>
                </a:r>
              </a:p>
            </p:txBody>
          </p:sp>
          <p:cxnSp>
            <p:nvCxnSpPr>
              <p:cNvPr id="10" name="Straight Connector 9"/>
              <p:cNvCxnSpPr/>
              <p:nvPr/>
            </p:nvCxnSpPr>
            <p:spPr bwMode="auto">
              <a:xfrm>
                <a:off x="2275070" y="53721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2275070" y="56769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2275070" y="59817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p:cNvGrpSpPr/>
            <p:nvPr/>
          </p:nvGrpSpPr>
          <p:grpSpPr>
            <a:xfrm>
              <a:off x="7385544" y="2804160"/>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37" name="Straight Connector 36"/>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8" name="Rectangle 37"/>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40" name="Rectangle 39"/>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2</a:t>
              </a:r>
            </a:p>
          </p:txBody>
        </p:sp>
      </p:grpSp>
      <p:grpSp>
        <p:nvGrpSpPr>
          <p:cNvPr id="20" name="Group 19"/>
          <p:cNvGrpSpPr/>
          <p:nvPr/>
        </p:nvGrpSpPr>
        <p:grpSpPr>
          <a:xfrm>
            <a:off x="4734880" y="3814518"/>
            <a:ext cx="3060383" cy="2563422"/>
            <a:chOff x="5260975" y="4238353"/>
            <a:chExt cx="3400425" cy="2848247"/>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48813"/>
            </a:xfrm>
            <a:prstGeom prst="rect">
              <a:avLst/>
            </a:prstGeom>
            <a:noFill/>
          </p:spPr>
          <p:txBody>
            <a:bodyPr wrap="square" rtlCol="0">
              <a:spAutoFit/>
            </a:bodyPr>
            <a:lstStyle/>
            <a:p>
              <a:pPr algn="ctr">
                <a:lnSpc>
                  <a:spcPct val="120000"/>
                </a:lnSpc>
              </a:pPr>
              <a:r>
                <a:rPr lang="en-US" sz="1200" b="1" i="1" dirty="0">
                  <a:solidFill>
                    <a:srgbClr val="C00000"/>
                  </a:solidFill>
                  <a:latin typeface="Verdana" pitchFamily="34" charset="0"/>
                  <a:sym typeface="Verdana" pitchFamily="34" charset="0"/>
                </a:rPr>
                <a:t>Field Investigation and Mapping</a:t>
              </a:r>
            </a:p>
          </p:txBody>
        </p:sp>
        <p:sp>
          <p:nvSpPr>
            <p:cNvPr id="75" name="TextBox 74"/>
            <p:cNvSpPr txBox="1"/>
            <p:nvPr/>
          </p:nvSpPr>
          <p:spPr>
            <a:xfrm>
              <a:off x="5341476" y="5969183"/>
              <a:ext cx="3319923" cy="1043021"/>
            </a:xfrm>
            <a:prstGeom prst="rect">
              <a:avLst/>
            </a:prstGeom>
            <a:noFill/>
          </p:spPr>
          <p:txBody>
            <a:bodyPr wrap="square" rtlCol="0">
              <a:spAutoFit/>
            </a:bodyPr>
            <a:lstStyle/>
            <a:p>
              <a:pPr algn="ctr"/>
              <a:r>
                <a:rPr lang="en-US" sz="1100" dirty="0">
                  <a:solidFill>
                    <a:srgbClr val="000000"/>
                  </a:solidFill>
                  <a:latin typeface="Verdana" pitchFamily="34" charset="0"/>
                  <a:sym typeface="Verdana" pitchFamily="34" charset="0"/>
                </a:rPr>
                <a:t>Water user’s claims that are filed are </a:t>
              </a:r>
              <a:r>
                <a:rPr lang="en-US" sz="1100" b="1" i="1" dirty="0">
                  <a:solidFill>
                    <a:srgbClr val="000000"/>
                  </a:solidFill>
                  <a:latin typeface="Verdana" pitchFamily="34" charset="0"/>
                  <a:sym typeface="Verdana" pitchFamily="34" charset="0"/>
                </a:rPr>
                <a:t>investigated</a:t>
              </a:r>
              <a:r>
                <a:rPr lang="en-US" sz="1100" dirty="0">
                  <a:solidFill>
                    <a:srgbClr val="000000"/>
                  </a:solidFill>
                  <a:latin typeface="Verdana" pitchFamily="34" charset="0"/>
                  <a:sym typeface="Verdana" pitchFamily="34" charset="0"/>
                </a:rPr>
                <a:t> and </a:t>
              </a:r>
              <a:r>
                <a:rPr lang="en-US" sz="1100" b="1" i="1" dirty="0">
                  <a:solidFill>
                    <a:srgbClr val="000000"/>
                  </a:solidFill>
                  <a:latin typeface="Verdana" pitchFamily="34" charset="0"/>
                  <a:sym typeface="Verdana" pitchFamily="34" charset="0"/>
                </a:rPr>
                <a:t>mapped</a:t>
              </a:r>
              <a:r>
                <a:rPr lang="en-US" sz="1100" dirty="0">
                  <a:solidFill>
                    <a:srgbClr val="000000"/>
                  </a:solidFill>
                  <a:latin typeface="Verdana" pitchFamily="34" charset="0"/>
                  <a:sym typeface="Verdana" pitchFamily="34" charset="0"/>
                </a:rPr>
                <a:t> by the State Engineer. This investigation forms the basis of the State Engineer’s recommendation to the District Court.</a:t>
              </a:r>
              <a:endParaRPr lang="en-US" dirty="0">
                <a:solidFill>
                  <a:srgbClr val="000000"/>
                </a:solidFill>
                <a:latin typeface="Gill Sans"/>
                <a:sym typeface="Gill Sans"/>
              </a:endParaRPr>
            </a:p>
          </p:txBody>
        </p:sp>
        <p:grpSp>
          <p:nvGrpSpPr>
            <p:cNvPr id="76" name="Group 75"/>
            <p:cNvGrpSpPr/>
            <p:nvPr/>
          </p:nvGrpSpPr>
          <p:grpSpPr>
            <a:xfrm>
              <a:off x="7213600" y="4861560"/>
              <a:ext cx="914400" cy="1005840"/>
              <a:chOff x="4013200" y="4572000"/>
              <a:chExt cx="1400541" cy="1600200"/>
            </a:xfrm>
          </p:grpSpPr>
          <p:sp>
            <p:nvSpPr>
              <p:cNvPr id="79" name="Rounded Rectangle 78"/>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0" name="TextBox 79"/>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81" name="Straight Connector 80"/>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5" name="Rectangle 84"/>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6" name="Rectangle 85"/>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4</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8668" flipH="1">
              <a:off x="5909184" y="4654394"/>
              <a:ext cx="909978" cy="1439453"/>
            </a:xfrm>
            <a:prstGeom prst="rect">
              <a:avLst/>
            </a:prstGeom>
          </p:spPr>
        </p:pic>
        <p:pic>
          <p:nvPicPr>
            <p:cNvPr id="12" name="Picture 11"/>
            <p:cNvPicPr>
              <a:picLocks noChangeAspect="1"/>
            </p:cNvPicPr>
            <p:nvPr/>
          </p:nvPicPr>
          <p:blipFill>
            <a:blip r:embed="rId8"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6600482" y="5320755"/>
              <a:ext cx="551838" cy="551838"/>
            </a:xfrm>
            <a:prstGeom prst="rect">
              <a:avLst/>
            </a:prstGeom>
          </p:spPr>
        </p:pic>
      </p:grpSp>
      <p:grpSp>
        <p:nvGrpSpPr>
          <p:cNvPr id="19" name="Group 18"/>
          <p:cNvGrpSpPr/>
          <p:nvPr/>
        </p:nvGrpSpPr>
        <p:grpSpPr>
          <a:xfrm>
            <a:off x="1005840" y="3814518"/>
            <a:ext cx="3081787" cy="2563422"/>
            <a:chOff x="1117600" y="4238353"/>
            <a:chExt cx="3424208" cy="2848247"/>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117600" y="4238353"/>
              <a:ext cx="3400425" cy="369332"/>
            </a:xfrm>
            <a:prstGeom prst="rect">
              <a:avLst/>
            </a:prstGeom>
            <a:noFill/>
          </p:spPr>
          <p:txBody>
            <a:bodyPr wrap="square" rtlCol="0">
              <a:spAutoFit/>
            </a:bodyPr>
            <a:lstStyle/>
            <a:p>
              <a:pPr algn="ctr">
                <a:lnSpc>
                  <a:spcPct val="120000"/>
                </a:lnSpc>
              </a:pPr>
              <a:r>
                <a:rPr lang="en-US" sz="1300" b="1" i="1" dirty="0">
                  <a:solidFill>
                    <a:srgbClr val="FF9900"/>
                  </a:solidFill>
                  <a:latin typeface="Verdana" pitchFamily="34" charset="0"/>
                  <a:sym typeface="Verdana" pitchFamily="34" charset="0"/>
                </a:rPr>
                <a:t>Filing Your Water User’s Claim</a:t>
              </a:r>
            </a:p>
          </p:txBody>
        </p:sp>
        <p:sp>
          <p:nvSpPr>
            <p:cNvPr id="51" name="TextBox 50"/>
            <p:cNvSpPr txBox="1"/>
            <p:nvPr/>
          </p:nvSpPr>
          <p:spPr>
            <a:xfrm>
              <a:off x="1148123" y="5913097"/>
              <a:ext cx="3378466" cy="1128515"/>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Claimants will have </a:t>
              </a:r>
              <a:r>
                <a:rPr lang="en-US" sz="1000" b="1" i="1" dirty="0">
                  <a:solidFill>
                    <a:srgbClr val="000000"/>
                  </a:solidFill>
                  <a:latin typeface="Verdana" pitchFamily="34" charset="0"/>
                  <a:sym typeface="Verdana" pitchFamily="34" charset="0"/>
                </a:rPr>
                <a:t>90 days </a:t>
              </a:r>
              <a:r>
                <a:rPr lang="en-US" sz="1000" dirty="0">
                  <a:solidFill>
                    <a:srgbClr val="000000"/>
                  </a:solidFill>
                  <a:latin typeface="Verdana" pitchFamily="34" charset="0"/>
                  <a:sym typeface="Verdana" pitchFamily="34" charset="0"/>
                </a:rPr>
                <a:t>to complete/review and file their water user’s claims with the </a:t>
              </a:r>
              <a:r>
                <a:rPr lang="en-US" sz="1000" b="1" i="1" dirty="0">
                  <a:solidFill>
                    <a:srgbClr val="000000"/>
                  </a:solidFill>
                  <a:latin typeface="Verdana" pitchFamily="34" charset="0"/>
                  <a:sym typeface="Verdana" pitchFamily="34" charset="0"/>
                </a:rPr>
                <a:t>District Court </a:t>
              </a:r>
              <a:r>
                <a:rPr lang="en-US" sz="1000" dirty="0">
                  <a:solidFill>
                    <a:srgbClr val="000000"/>
                  </a:solidFill>
                  <a:latin typeface="Verdana" pitchFamily="34" charset="0"/>
                  <a:sym typeface="Verdana" pitchFamily="34" charset="0"/>
                </a:rPr>
                <a:t>or </a:t>
              </a:r>
              <a:r>
                <a:rPr lang="en-US" sz="1000" b="1" i="1" dirty="0">
                  <a:solidFill>
                    <a:srgbClr val="000000"/>
                  </a:solidFill>
                  <a:latin typeface="Verdana" pitchFamily="34" charset="0"/>
                  <a:sym typeface="Verdana" pitchFamily="34" charset="0"/>
                </a:rPr>
                <a:t>State Engineer</a:t>
              </a:r>
              <a:r>
                <a:rPr lang="en-US" sz="1000" dirty="0">
                  <a:solidFill>
                    <a:srgbClr val="000000"/>
                  </a:solidFill>
                  <a:latin typeface="Verdana" pitchFamily="34" charset="0"/>
                  <a:sym typeface="Verdana" pitchFamily="34" charset="0"/>
                </a:rPr>
                <a:t>. Claimants can request one </a:t>
              </a:r>
              <a:r>
                <a:rPr lang="en-US" sz="1000" b="1" i="1" dirty="0">
                  <a:solidFill>
                    <a:srgbClr val="000000"/>
                  </a:solidFill>
                  <a:latin typeface="Verdana" pitchFamily="34" charset="0"/>
                  <a:sym typeface="Verdana" pitchFamily="34" charset="0"/>
                </a:rPr>
                <a:t>30-day extension</a:t>
              </a:r>
              <a:r>
                <a:rPr lang="en-US" sz="1000" dirty="0">
                  <a:solidFill>
                    <a:srgbClr val="000000"/>
                  </a:solidFill>
                  <a:latin typeface="Verdana" pitchFamily="34" charset="0"/>
                  <a:sym typeface="Verdana" pitchFamily="34" charset="0"/>
                </a:rPr>
                <a:t> from the State Engineer prior to the conclusion of the 90-day period.</a:t>
              </a:r>
              <a:endParaRPr lang="en-US" sz="2500" dirty="0">
                <a:solidFill>
                  <a:srgbClr val="000000"/>
                </a:solidFill>
                <a:latin typeface="Gill Sans"/>
                <a:sym typeface="Gill Sans"/>
              </a:endParaRPr>
            </a:p>
          </p:txBody>
        </p:sp>
        <p:grpSp>
          <p:nvGrpSpPr>
            <p:cNvPr id="54" name="Group 53"/>
            <p:cNvGrpSpPr/>
            <p:nvPr/>
          </p:nvGrpSpPr>
          <p:grpSpPr>
            <a:xfrm>
              <a:off x="1422440" y="4907257"/>
              <a:ext cx="914400" cy="1005840"/>
              <a:chOff x="4013200" y="4572000"/>
              <a:chExt cx="1400541" cy="1600200"/>
            </a:xfrm>
          </p:grpSpPr>
          <p:sp>
            <p:nvSpPr>
              <p:cNvPr id="55" name="Rounded Rectangle 5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6" name="TextBox 55"/>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57" name="Straight Connector 56"/>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61" name="Rectangle 60"/>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62" name="Rectangle 61"/>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1"/>
              </a:xfrm>
              <a:prstGeom prst="rect">
                <a:avLst/>
              </a:prstGeom>
            </p:spPr>
          </p:pic>
        </p:grpSp>
        <p:sp>
          <p:nvSpPr>
            <p:cNvPr id="71" name="TextBox 70"/>
            <p:cNvSpPr txBox="1"/>
            <p:nvPr/>
          </p:nvSpPr>
          <p:spPr>
            <a:xfrm>
              <a:off x="3068342" y="4897434"/>
              <a:ext cx="1473466"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a:t>
              </a:r>
            </a:p>
            <a:p>
              <a:pPr algn="ctr"/>
              <a:r>
                <a:rPr lang="en-US" sz="1100" b="1" i="1" dirty="0">
                  <a:solidFill>
                    <a:srgbClr val="000000"/>
                  </a:solidFill>
                  <a:latin typeface="Verdana" pitchFamily="34" charset="0"/>
                  <a:sym typeface="Verdana" pitchFamily="34" charset="0"/>
                </a:rPr>
                <a:t>Court </a:t>
              </a:r>
            </a:p>
            <a:p>
              <a:pPr algn="ctr"/>
              <a:r>
                <a:rPr lang="en-US" sz="1100" i="1" dirty="0">
                  <a:solidFill>
                    <a:srgbClr val="000000"/>
                  </a:solidFill>
                  <a:latin typeface="Verdana" pitchFamily="34" charset="0"/>
                  <a:sym typeface="Verdana" pitchFamily="34" charset="0"/>
                </a:rPr>
                <a:t>or</a:t>
              </a:r>
              <a:r>
                <a:rPr lang="en-US" sz="1100" b="1" i="1" dirty="0">
                  <a:solidFill>
                    <a:srgbClr val="000000"/>
                  </a:solidFill>
                  <a:latin typeface="Verdana" pitchFamily="34" charset="0"/>
                  <a:sym typeface="Verdana" pitchFamily="34" charset="0"/>
                </a:rPr>
                <a:t> </a:t>
              </a:r>
            </a:p>
            <a:p>
              <a:pPr algn="ctr"/>
              <a:r>
                <a:rPr lang="en-US" sz="1100" b="1" i="1" dirty="0">
                  <a:solidFill>
                    <a:srgbClr val="000000"/>
                  </a:solidFill>
                  <a:latin typeface="Verdana" pitchFamily="34" charset="0"/>
                  <a:sym typeface="Verdana" pitchFamily="34" charset="0"/>
                </a:rPr>
                <a:t>State </a:t>
              </a:r>
            </a:p>
            <a:p>
              <a:pPr algn="ctr"/>
              <a:r>
                <a:rPr lang="en-US" sz="1100" b="1" i="1" dirty="0">
                  <a:solidFill>
                    <a:srgbClr val="000000"/>
                  </a:solidFill>
                  <a:latin typeface="Verdana" pitchFamily="34" charset="0"/>
                  <a:sym typeface="Verdana" pitchFamily="34" charset="0"/>
                </a:rPr>
                <a:t>Engineer</a:t>
              </a:r>
              <a:endParaRPr lang="en-US"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3</a:t>
              </a:r>
            </a:p>
          </p:txBody>
        </p:sp>
        <p:grpSp>
          <p:nvGrpSpPr>
            <p:cNvPr id="11" name="Group 10"/>
            <p:cNvGrpSpPr/>
            <p:nvPr/>
          </p:nvGrpSpPr>
          <p:grpSpPr>
            <a:xfrm>
              <a:off x="2611148" y="4866435"/>
              <a:ext cx="731511" cy="955223"/>
              <a:chOff x="2428269" y="4866435"/>
              <a:chExt cx="731511" cy="955223"/>
            </a:xfrm>
          </p:grpSpPr>
          <p:sp>
            <p:nvSpPr>
              <p:cNvPr id="27" name="Right Arrow 26"/>
              <p:cNvSpPr/>
              <p:nvPr/>
            </p:nvSpPr>
            <p:spPr bwMode="auto">
              <a:xfrm>
                <a:off x="2428269" y="4866435"/>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02" name="Group 101"/>
              <p:cNvGrpSpPr/>
              <p:nvPr/>
            </p:nvGrpSpPr>
            <p:grpSpPr>
              <a:xfrm>
                <a:off x="2428269" y="5018244"/>
                <a:ext cx="599552" cy="620536"/>
                <a:chOff x="6636619" y="2047360"/>
                <a:chExt cx="599552" cy="620536"/>
              </a:xfrm>
            </p:grpSpPr>
            <p:pic>
              <p:nvPicPr>
                <p:cNvPr id="103"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sp>
        <p:nvSpPr>
          <p:cNvPr id="22530" name="Rectangle 3"/>
          <p:cNvSpPr>
            <a:spLocks/>
          </p:cNvSpPr>
          <p:nvPr/>
        </p:nvSpPr>
        <p:spPr bwMode="auto">
          <a:xfrm>
            <a:off x="900676"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Filing your Water User’s Claim</a:t>
            </a:r>
          </a:p>
        </p:txBody>
      </p:sp>
    </p:spTree>
    <p:extLst>
      <p:ext uri="{BB962C8B-B14F-4D97-AF65-F5344CB8AC3E}">
        <p14:creationId xmlns:p14="http://schemas.microsoft.com/office/powerpoint/2010/main" val="28572023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Water User’s Claims</a:t>
            </a:r>
          </a:p>
        </p:txBody>
      </p:sp>
      <p:pic>
        <p:nvPicPr>
          <p:cNvPr id="48130" name="Picture 2"/>
          <p:cNvPicPr>
            <a:picLocks noChangeAspect="1"/>
          </p:cNvPicPr>
          <p:nvPr/>
        </p:nvPicPr>
        <p:blipFill>
          <a:blip r:embed="rId3"/>
          <a:srcRect/>
          <a:stretch>
            <a:fillRect/>
          </a:stretch>
        </p:blipFill>
        <p:spPr bwMode="auto">
          <a:xfrm>
            <a:off x="662940" y="1051579"/>
            <a:ext cx="2798922" cy="4324827"/>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8131" name="Picture 3"/>
          <p:cNvPicPr>
            <a:picLocks noChangeAspect="1"/>
          </p:cNvPicPr>
          <p:nvPr/>
        </p:nvPicPr>
        <p:blipFill>
          <a:blip r:embed="rId4"/>
          <a:srcRect/>
          <a:stretch>
            <a:fillRect/>
          </a:stretch>
        </p:blipFill>
        <p:spPr bwMode="auto">
          <a:xfrm>
            <a:off x="1905000" y="1524000"/>
            <a:ext cx="3497580" cy="4531995"/>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6629" name="TextBox 6"/>
          <p:cNvSpPr txBox="1">
            <a:spLocks noChangeArrowheads="1"/>
          </p:cNvSpPr>
          <p:nvPr/>
        </p:nvSpPr>
        <p:spPr bwMode="auto">
          <a:xfrm>
            <a:off x="5562600" y="1303020"/>
            <a:ext cx="3192780" cy="3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2" tIns="41148" rIns="82292"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300" dirty="0">
                <a:latin typeface="Verdana" pitchFamily="34" charset="0"/>
              </a:rPr>
              <a:t>Completed and filed by the water user with the Court or State Engineer.</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solidFill>
                  <a:srgbClr val="FF0000"/>
                </a:solidFill>
                <a:latin typeface="Verdana" pitchFamily="34" charset="0"/>
              </a:rPr>
              <a:t>Due to complexity of defining water rights, Adjudication staff </a:t>
            </a:r>
            <a:r>
              <a:rPr lang="en-US" sz="1300" dirty="0" smtClean="0">
                <a:solidFill>
                  <a:srgbClr val="FF0000"/>
                </a:solidFill>
                <a:latin typeface="Verdana" pitchFamily="34" charset="0"/>
              </a:rPr>
              <a:t>may help the water user </a:t>
            </a:r>
            <a:r>
              <a:rPr lang="en-US" sz="1300" dirty="0">
                <a:solidFill>
                  <a:srgbClr val="FF0000"/>
                </a:solidFill>
                <a:latin typeface="Verdana" pitchFamily="34" charset="0"/>
              </a:rPr>
              <a:t>in completing the claim.</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State Engineer files the claim with the Court on behalf of the water user as a courtesy.</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Claims typically only taken on perfected rights, (i.e., certificated rights, decreed rights, and diligence claims).</a:t>
            </a:r>
          </a:p>
          <a:p>
            <a:pPr eaLnBrk="1" hangingPunct="1">
              <a:buFont typeface="Arial" pitchFamily="34" charset="0"/>
              <a:buChar char="•"/>
            </a:pPr>
            <a:endParaRPr lang="en-US" sz="1300" dirty="0">
              <a:latin typeface="Verdana" pitchFamily="34" charset="0"/>
            </a:endParaRPr>
          </a:p>
        </p:txBody>
      </p:sp>
    </p:spTree>
    <p:extLst>
      <p:ext uri="{BB962C8B-B14F-4D97-AF65-F5344CB8AC3E}">
        <p14:creationId xmlns:p14="http://schemas.microsoft.com/office/powerpoint/2010/main" val="20470079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Hydrographic Survey Maps</a:t>
            </a:r>
          </a:p>
        </p:txBody>
      </p:sp>
      <p:sp>
        <p:nvSpPr>
          <p:cNvPr id="7" name="TextBox 6"/>
          <p:cNvSpPr txBox="1"/>
          <p:nvPr/>
        </p:nvSpPr>
        <p:spPr>
          <a:xfrm>
            <a:off x="5562602" y="1481392"/>
            <a:ext cx="3261360" cy="3822585"/>
          </a:xfrm>
          <a:prstGeom prst="rect">
            <a:avLst/>
          </a:prstGeom>
          <a:noFill/>
        </p:spPr>
        <p:txBody>
          <a:bodyPr wrap="square" lIns="82292" tIns="41148" rIns="82292" bIns="41148">
            <a:spAutoFit/>
          </a:bodyPr>
          <a:lstStyle/>
          <a:p>
            <a:pPr marL="257147" indent="-257147">
              <a:buFont typeface="Arial" pitchFamily="34" charset="0"/>
              <a:buChar char="•"/>
              <a:defRPr/>
            </a:pPr>
            <a:r>
              <a:rPr lang="en-US" sz="1600" dirty="0">
                <a:solidFill>
                  <a:schemeClr val="tx1"/>
                </a:solidFill>
                <a:latin typeface="Verdana" pitchFamily="34" charset="0"/>
                <a:sym typeface="Gill Sans" charset="0"/>
              </a:rPr>
              <a:t>Snap-shot in time</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dirty="0">
                <a:solidFill>
                  <a:srgbClr val="FF0000"/>
                </a:solidFill>
                <a:latin typeface="Verdana" pitchFamily="34" charset="0"/>
                <a:sym typeface="Gill Sans" charset="0"/>
              </a:rPr>
              <a:t>Hard copy originals on file at Salt Lake City Office and Regional Office. </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dirty="0">
                <a:solidFill>
                  <a:srgbClr val="FF0000"/>
                </a:solidFill>
                <a:latin typeface="Verdana" pitchFamily="34" charset="0"/>
                <a:sym typeface="Gill Sans" charset="0"/>
              </a:rPr>
              <a:t>Digital copies can be viewed online at the Division of Water Rights webpage.</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u="sng" dirty="0">
                <a:solidFill>
                  <a:srgbClr val="0070C0"/>
                </a:solidFill>
                <a:latin typeface="Verdana" pitchFamily="34" charset="0"/>
                <a:sym typeface="Gill Sans" charset="0"/>
              </a:rPr>
              <a:t>www.waterrights.utah.gov</a:t>
            </a:r>
          </a:p>
          <a:p>
            <a:pPr marL="714122" lvl="1" indent="-257147">
              <a:buFont typeface="Arial" pitchFamily="34" charset="0"/>
              <a:buChar char="•"/>
              <a:defRPr/>
            </a:pPr>
            <a:r>
              <a:rPr lang="en-US" sz="1600" dirty="0">
                <a:solidFill>
                  <a:schemeClr val="tx1"/>
                </a:solidFill>
                <a:latin typeface="Verdana" pitchFamily="34" charset="0"/>
                <a:sym typeface="Gill Sans" charset="0"/>
              </a:rPr>
              <a:t>Adjudication</a:t>
            </a:r>
          </a:p>
          <a:p>
            <a:pPr marL="714122" lvl="1" indent="-257147">
              <a:buFont typeface="Arial" pitchFamily="34" charset="0"/>
              <a:buChar char="•"/>
              <a:defRPr/>
            </a:pPr>
            <a:r>
              <a:rPr lang="en-US" sz="1600" dirty="0">
                <a:solidFill>
                  <a:schemeClr val="tx1"/>
                </a:solidFill>
                <a:latin typeface="Verdana" pitchFamily="34" charset="0"/>
                <a:sym typeface="Gill Sans" charset="0"/>
              </a:rPr>
              <a:t>Hydrographic Survey</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18604"/>
          <a:stretch/>
        </p:blipFill>
        <p:spPr bwMode="auto">
          <a:xfrm>
            <a:off x="457237" y="1458411"/>
            <a:ext cx="5002161" cy="4027993"/>
          </a:xfrm>
          <a:prstGeom prst="rect">
            <a:avLst/>
          </a:prstGeom>
          <a:noFill/>
          <a:ln>
            <a:solidFill>
              <a:sysClr val="windowText" lastClr="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Image may contain: one or more people, phone and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68900"/>
            <a:ext cx="3150282" cy="22002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2754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4323</TotalTime>
  <Words>3335</Words>
  <Application>Microsoft Office PowerPoint</Application>
  <PresentationFormat>On-screen Show (4:3)</PresentationFormat>
  <Paragraphs>300</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Title &amp; Subtitle</vt:lpstr>
      <vt:lpstr>PowerPoint Presentation</vt:lpstr>
      <vt:lpstr>PowerPoint Presentation</vt:lpstr>
      <vt:lpstr>PowerPoint Presentation</vt:lpstr>
      <vt:lpstr>PowerPoint Presentation</vt:lpstr>
      <vt:lpstr>Adjudication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towards a Decree</vt:lpstr>
      <vt:lpstr>PowerPoint Presentation</vt:lpstr>
      <vt:lpstr>PowerPoint Presentation</vt:lpstr>
      <vt:lpstr>PowerPoint Presentation</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Tamara</cp:lastModifiedBy>
  <cp:revision>96</cp:revision>
  <cp:lastPrinted>2017-02-28T16:37:50Z</cp:lastPrinted>
  <dcterms:created xsi:type="dcterms:W3CDTF">2004-06-09T23:03:56Z</dcterms:created>
  <dcterms:modified xsi:type="dcterms:W3CDTF">2017-03-16T15:17:12Z</dcterms:modified>
</cp:coreProperties>
</file>