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9" r:id="rId2"/>
    <p:sldId id="385" r:id="rId3"/>
    <p:sldId id="280" r:id="rId4"/>
    <p:sldId id="387" r:id="rId5"/>
    <p:sldId id="386" r:id="rId6"/>
    <p:sldId id="388" r:id="rId7"/>
    <p:sldId id="408" r:id="rId8"/>
    <p:sldId id="410" r:id="rId9"/>
    <p:sldId id="393" r:id="rId10"/>
    <p:sldId id="396" r:id="rId11"/>
    <p:sldId id="391" r:id="rId12"/>
    <p:sldId id="389" r:id="rId13"/>
    <p:sldId id="390" r:id="rId14"/>
    <p:sldId id="401" r:id="rId15"/>
    <p:sldId id="407" r:id="rId16"/>
    <p:sldId id="400" r:id="rId17"/>
    <p:sldId id="397" r:id="rId18"/>
    <p:sldId id="398" r:id="rId19"/>
    <p:sldId id="399" r:id="rId20"/>
    <p:sldId id="409" r:id="rId21"/>
    <p:sldId id="402" r:id="rId22"/>
    <p:sldId id="392" r:id="rId23"/>
    <p:sldId id="406" r:id="rId24"/>
    <p:sldId id="404" r:id="rId25"/>
    <p:sldId id="411" r:id="rId26"/>
    <p:sldId id="395" r:id="rId27"/>
    <p:sldId id="405" r:id="rId28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6A22"/>
    <a:srgbClr val="4F81B7"/>
    <a:srgbClr val="ECF1F8"/>
    <a:srgbClr val="E3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737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8440" cy="3505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1"/>
            <a:ext cx="4028440" cy="3505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DA8E04A-5036-45A5-A0CE-DB056BC19900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664"/>
            <a:ext cx="4028440" cy="3505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EBB6949-FE12-4719-8401-EB964A9C9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50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8440" cy="3505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1"/>
            <a:ext cx="4028440" cy="3505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73A36AD-70FB-4657-944F-FD6C67920554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525463"/>
            <a:ext cx="3503612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2" y="3329940"/>
            <a:ext cx="7437119" cy="31546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4"/>
            <a:ext cx="4028440" cy="3505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72B2BD6-03B6-4747-BABA-804F344FE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02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2BD6-03B6-4747-BABA-804F344FE3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65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2BD6-03B6-4747-BABA-804F344FE32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00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2BD6-03B6-4747-BABA-804F344FE32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59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2BD6-03B6-4747-BABA-804F344FE32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86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2BD6-03B6-4747-BABA-804F344FE32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13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2BD6-03B6-4747-BABA-804F344FE3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29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2BD6-03B6-4747-BABA-804F344FE32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61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2BD6-03B6-4747-BABA-804F344FE32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2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2BD6-03B6-4747-BABA-804F344FE32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19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2BD6-03B6-4747-BABA-804F344FE32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24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2BD6-03B6-4747-BABA-804F344FE32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50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2BD6-03B6-4747-BABA-804F344FE3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5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2BD6-03B6-4747-BABA-804F344FE32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238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2BD6-03B6-4747-BABA-804F344FE32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92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2BD6-03B6-4747-BABA-804F344FE32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260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2BD6-03B6-4747-BABA-804F344FE32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987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2BD6-03B6-4747-BABA-804F344FE32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53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2BD6-03B6-4747-BABA-804F344FE32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212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2BD6-03B6-4747-BABA-804F344FE32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761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2BD6-03B6-4747-BABA-804F344FE32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78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2BD6-03B6-4747-BABA-804F344FE32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75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2BD6-03B6-4747-BABA-804F344FE32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56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2BD6-03B6-4747-BABA-804F344FE3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43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2BD6-03B6-4747-BABA-804F344FE3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43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2BD6-03B6-4747-BABA-804F344FE3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16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2BD6-03B6-4747-BABA-804F344FE32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35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2BD6-03B6-4747-BABA-804F344FE3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2EAD-A4A7-4419-B4BD-ABF4DEFA2A80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E5FC-29B1-48EE-960F-29DBC7F48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2EAD-A4A7-4419-B4BD-ABF4DEFA2A80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E5FC-29B1-48EE-960F-29DBC7F48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2EAD-A4A7-4419-B4BD-ABF4DEFA2A80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E5FC-29B1-48EE-960F-29DBC7F48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2EAD-A4A7-4419-B4BD-ABF4DEFA2A80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E5FC-29B1-48EE-960F-29DBC7F48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2EAD-A4A7-4419-B4BD-ABF4DEFA2A80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E5FC-29B1-48EE-960F-29DBC7F48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2EAD-A4A7-4419-B4BD-ABF4DEFA2A80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E5FC-29B1-48EE-960F-29DBC7F48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2EAD-A4A7-4419-B4BD-ABF4DEFA2A80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E5FC-29B1-48EE-960F-29DBC7F48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2EAD-A4A7-4419-B4BD-ABF4DEFA2A80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E5FC-29B1-48EE-960F-29DBC7F48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2EAD-A4A7-4419-B4BD-ABF4DEFA2A80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E5FC-29B1-48EE-960F-29DBC7F48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2EAD-A4A7-4419-B4BD-ABF4DEFA2A80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E5FC-29B1-48EE-960F-29DBC7F48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12EAD-A4A7-4419-B4BD-ABF4DEFA2A80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BE5FC-29B1-48EE-960F-29DBC7F48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8000">
              <a:schemeClr val="bg1">
                <a:lumMod val="9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12EAD-A4A7-4419-B4BD-ABF4DEFA2A80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BE5FC-29B1-48EE-960F-29DBC7F48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aterrights@utah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743200"/>
            <a:ext cx="2895600" cy="343545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sz="6200" dirty="0" smtClean="0"/>
              <a:t>Cedar Valley Public Meeting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December 8,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7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391400" cy="1371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Priority Regulation with Sub-Basins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495800"/>
          </a:xfrm>
        </p:spPr>
        <p:txBody>
          <a:bodyPr>
            <a:no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Higher levels of uncertainty in determining safe yield for individual sub-basins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Hydrologic connection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Water </a:t>
            </a:r>
            <a:r>
              <a:rPr lang="en-US" dirty="0"/>
              <a:t>rights ultimately affected by regulation would be the same without sub-basins or with either of the sub-basin divisions </a:t>
            </a:r>
            <a:r>
              <a:rPr lang="en-US" dirty="0" smtClean="0"/>
              <a:t>considered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Regulation based on entire valley rather than sub-basins</a:t>
            </a:r>
            <a:endParaRPr lang="en-US" dirty="0"/>
          </a:p>
          <a:p>
            <a:pPr marL="0" indent="0">
              <a:buClr>
                <a:srgbClr val="FFC000"/>
              </a:buClr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488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743200"/>
            <a:ext cx="2895600" cy="343545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447800"/>
          </a:xfrm>
        </p:spPr>
        <p:txBody>
          <a:bodyPr>
            <a:normAutofit/>
          </a:bodyPr>
          <a:lstStyle/>
          <a:p>
            <a:r>
              <a:rPr lang="en-US" sz="6200" dirty="0" smtClean="0"/>
              <a:t>Potential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1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705600" cy="137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200" dirty="0" smtClean="0"/>
              <a:t>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495800"/>
          </a:xfrm>
        </p:spPr>
        <p:txBody>
          <a:bodyPr>
            <a:normAutofit lnSpcReduction="10000"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4800" dirty="0" smtClean="0"/>
              <a:t>Augment groundwater supply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4800" dirty="0" smtClean="0">
                <a:effectLst/>
              </a:rPr>
              <a:t>Decrease depletions</a:t>
            </a:r>
          </a:p>
          <a:p>
            <a:pPr marL="0" indent="0">
              <a:buClr>
                <a:srgbClr val="FFC000"/>
              </a:buClr>
              <a:buNone/>
              <a:defRPr/>
            </a:pPr>
            <a:endParaRPr lang="en-US" sz="4400" dirty="0" smtClean="0">
              <a:effectLst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4400" dirty="0" smtClean="0"/>
              <a:t>Groundwater management plan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3600" dirty="0" smtClean="0"/>
              <a:t>Priority </a:t>
            </a:r>
            <a:r>
              <a:rPr lang="en-US" sz="4000" dirty="0" smtClean="0"/>
              <a:t>regulation</a:t>
            </a:r>
            <a:r>
              <a:rPr lang="en-US" sz="3600" dirty="0" smtClean="0"/>
              <a:t> 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3600" dirty="0" smtClean="0">
                <a:effectLst/>
              </a:rPr>
              <a:t>Other </a:t>
            </a:r>
            <a:r>
              <a:rPr lang="en-US" sz="4000" dirty="0" smtClean="0">
                <a:effectLst/>
              </a:rPr>
              <a:t>voluntary</a:t>
            </a:r>
            <a:r>
              <a:rPr lang="en-US" sz="3600" dirty="0" smtClean="0">
                <a:effectLst/>
              </a:rPr>
              <a:t> arrangements</a:t>
            </a:r>
          </a:p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96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705600" cy="137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Utah Code Section 73-5-15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4958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4400" dirty="0" smtClean="0">
                <a:effectLst/>
              </a:rPr>
              <a:t>(3)(b) The state engineer shall base the provisions of a groundwater management plan on the principles of prior appropriation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4400" dirty="0" smtClean="0"/>
              <a:t>(4)(a)(iii) If groundwater withdrawals exceed safe yield, the state engineer shall regulate groundwater rights based on the priority date of the water rights, unless a voluntary arrangement exists</a:t>
            </a:r>
            <a:endParaRPr lang="en-US" sz="4400" dirty="0" smtClean="0">
              <a:effectLst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en-US" sz="4400" dirty="0" smtClean="0">
              <a:effectLst/>
            </a:endParaRPr>
          </a:p>
          <a:p>
            <a:pPr marL="0" indent="0"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992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705600" cy="137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Utah Code Section 73-5-15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495800"/>
          </a:xfrm>
        </p:spPr>
        <p:txBody>
          <a:bodyPr>
            <a:no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4000" dirty="0" smtClean="0">
                <a:effectLst/>
              </a:rPr>
              <a:t>(4)(b) For critical management areas, the State Engineer shall allow for gradual implementation of the groundwater management plan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4000" dirty="0"/>
              <a:t>(4)(c) but may consider voluntary arrangements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en-US" sz="40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10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371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200" dirty="0"/>
              <a:t>Priority </a:t>
            </a:r>
            <a:r>
              <a:rPr lang="en-US" sz="6200" dirty="0" smtClean="0"/>
              <a:t>Regulation 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495800"/>
          </a:xfrm>
        </p:spPr>
        <p:txBody>
          <a:bodyPr>
            <a:no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4000" dirty="0" smtClean="0">
                <a:effectLst/>
              </a:rPr>
              <a:t>List water rights and associated depletion amounts in order of priority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4000" dirty="0" smtClean="0"/>
              <a:t>Create a schedule of when water rights will no longer be distributed groundwater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4000" dirty="0" smtClean="0"/>
              <a:t>Start with most junior rights until depletion amounts for remaining rights equal safe yield</a:t>
            </a:r>
          </a:p>
        </p:txBody>
      </p:sp>
    </p:spTree>
    <p:extLst>
      <p:ext uri="{BB962C8B-B14F-4D97-AF65-F5344CB8AC3E}">
        <p14:creationId xmlns:p14="http://schemas.microsoft.com/office/powerpoint/2010/main" val="138558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743200"/>
            <a:ext cx="2895600" cy="343545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447800"/>
          </a:xfrm>
        </p:spPr>
        <p:txBody>
          <a:bodyPr>
            <a:normAutofit/>
          </a:bodyPr>
          <a:lstStyle/>
          <a:p>
            <a:r>
              <a:rPr lang="en-US" sz="6200" dirty="0" smtClean="0"/>
              <a:t>Website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6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"/>
            <a:ext cx="6857998" cy="685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657600" y="2286000"/>
            <a:ext cx="762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0" y="990600"/>
            <a:ext cx="762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31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3" y="481013"/>
            <a:ext cx="9096375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1143000"/>
            <a:ext cx="2057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58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501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14600" y="3276600"/>
            <a:ext cx="30480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53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37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200" dirty="0" smtClean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495800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en-US" dirty="0" smtClean="0">
              <a:effectLst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4400" dirty="0" smtClean="0">
                <a:effectLst/>
              </a:rPr>
              <a:t>Safe Yield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4400" dirty="0" smtClean="0">
                <a:effectLst/>
              </a:rPr>
              <a:t>Solutions 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4400" dirty="0"/>
              <a:t>Website Resources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4400" dirty="0" smtClean="0">
                <a:effectLst/>
              </a:rPr>
              <a:t>Water </a:t>
            </a:r>
            <a:r>
              <a:rPr lang="en-US" sz="4400" dirty="0" smtClean="0">
                <a:effectLst/>
              </a:rPr>
              <a:t>Rights Policy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en-US" sz="2400" i="1" dirty="0" smtClean="0">
              <a:effectLst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en-US" sz="2400" i="1" dirty="0" smtClean="0">
              <a:effectLst/>
            </a:endParaRPr>
          </a:p>
          <a:p>
            <a:pPr marL="457200" lvl="1" indent="0">
              <a:buClr>
                <a:srgbClr val="FFC000"/>
              </a:buClr>
              <a:buNone/>
              <a:defRPr/>
            </a:pPr>
            <a:endParaRPr lang="en-US" sz="2400" i="1" dirty="0" smtClean="0">
              <a:effectLst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en-US" dirty="0" smtClean="0">
              <a:effectLst/>
            </a:endParaRPr>
          </a:p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322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773"/>
            <a:ext cx="9144000" cy="601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62400" y="1600200"/>
            <a:ext cx="990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16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743200"/>
            <a:ext cx="2895600" cy="343545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447800"/>
          </a:xfrm>
        </p:spPr>
        <p:txBody>
          <a:bodyPr>
            <a:normAutofit/>
          </a:bodyPr>
          <a:lstStyle/>
          <a:p>
            <a:r>
              <a:rPr lang="en-US" sz="6200" dirty="0" smtClean="0"/>
              <a:t>Water Rights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0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thanmoses\Desktop\151201105835_00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656"/>
            <a:ext cx="5410200" cy="6812483"/>
          </a:xfrm>
          <a:prstGeom prst="rect">
            <a:avLst/>
          </a:prstGeom>
          <a:ln w="0" cap="sq" cmpd="thickThin">
            <a:solidFill>
              <a:schemeClr val="tx1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4114800" y="3810000"/>
            <a:ext cx="6858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H="1">
            <a:off x="2895600" y="3810000"/>
            <a:ext cx="1219200" cy="762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4800600" y="3810000"/>
            <a:ext cx="241775" cy="762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042376" y="3886200"/>
            <a:ext cx="241774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33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89" y="0"/>
            <a:ext cx="9143522" cy="685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2"/>
          <p:cNvSpPr/>
          <p:nvPr/>
        </p:nvSpPr>
        <p:spPr>
          <a:xfrm>
            <a:off x="1676400" y="3886200"/>
            <a:ext cx="3810000" cy="1295400"/>
          </a:xfrm>
          <a:custGeom>
            <a:avLst/>
            <a:gdLst>
              <a:gd name="connsiteX0" fmla="*/ 0 w 2378868"/>
              <a:gd name="connsiteY0" fmla="*/ 709612 h 709612"/>
              <a:gd name="connsiteX1" fmla="*/ 531018 w 2378868"/>
              <a:gd name="connsiteY1" fmla="*/ 464343 h 709612"/>
              <a:gd name="connsiteX2" fmla="*/ 531018 w 2378868"/>
              <a:gd name="connsiteY2" fmla="*/ 464343 h 709612"/>
              <a:gd name="connsiteX3" fmla="*/ 628650 w 2378868"/>
              <a:gd name="connsiteY3" fmla="*/ 497681 h 709612"/>
              <a:gd name="connsiteX4" fmla="*/ 628650 w 2378868"/>
              <a:gd name="connsiteY4" fmla="*/ 497681 h 709612"/>
              <a:gd name="connsiteX5" fmla="*/ 1531143 w 2378868"/>
              <a:gd name="connsiteY5" fmla="*/ 0 h 709612"/>
              <a:gd name="connsiteX6" fmla="*/ 1531143 w 2378868"/>
              <a:gd name="connsiteY6" fmla="*/ 0 h 709612"/>
              <a:gd name="connsiteX7" fmla="*/ 2090737 w 2378868"/>
              <a:gd name="connsiteY7" fmla="*/ 4762 h 709612"/>
              <a:gd name="connsiteX8" fmla="*/ 2090737 w 2378868"/>
              <a:gd name="connsiteY8" fmla="*/ 4762 h 709612"/>
              <a:gd name="connsiteX9" fmla="*/ 2174081 w 2378868"/>
              <a:gd name="connsiteY9" fmla="*/ 61912 h 709612"/>
              <a:gd name="connsiteX10" fmla="*/ 2174081 w 2378868"/>
              <a:gd name="connsiteY10" fmla="*/ 61912 h 709612"/>
              <a:gd name="connsiteX11" fmla="*/ 2364581 w 2378868"/>
              <a:gd name="connsiteY11" fmla="*/ 59531 h 709612"/>
              <a:gd name="connsiteX12" fmla="*/ 2364581 w 2378868"/>
              <a:gd name="connsiteY12" fmla="*/ 59531 h 709612"/>
              <a:gd name="connsiteX13" fmla="*/ 2378868 w 2378868"/>
              <a:gd name="connsiteY13" fmla="*/ 54768 h 70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78868" h="709612">
                <a:moveTo>
                  <a:pt x="0" y="709612"/>
                </a:moveTo>
                <a:lnTo>
                  <a:pt x="531018" y="464343"/>
                </a:lnTo>
                <a:lnTo>
                  <a:pt x="531018" y="464343"/>
                </a:lnTo>
                <a:lnTo>
                  <a:pt x="628650" y="497681"/>
                </a:lnTo>
                <a:lnTo>
                  <a:pt x="628650" y="497681"/>
                </a:lnTo>
                <a:lnTo>
                  <a:pt x="1531143" y="0"/>
                </a:lnTo>
                <a:lnTo>
                  <a:pt x="1531143" y="0"/>
                </a:lnTo>
                <a:lnTo>
                  <a:pt x="2090737" y="4762"/>
                </a:lnTo>
                <a:lnTo>
                  <a:pt x="2090737" y="4762"/>
                </a:lnTo>
                <a:lnTo>
                  <a:pt x="2174081" y="61912"/>
                </a:lnTo>
                <a:lnTo>
                  <a:pt x="2174081" y="61912"/>
                </a:lnTo>
                <a:lnTo>
                  <a:pt x="2364581" y="59531"/>
                </a:lnTo>
                <a:lnTo>
                  <a:pt x="2364581" y="59531"/>
                </a:lnTo>
                <a:lnTo>
                  <a:pt x="2378868" y="54768"/>
                </a:ln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8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391400" cy="137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200" dirty="0"/>
              <a:t>Water Rights Policy</a:t>
            </a:r>
            <a:endParaRPr lang="en-US" sz="6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495800"/>
          </a:xfrm>
        </p:spPr>
        <p:txBody>
          <a:bodyPr>
            <a:no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Changes to policy on future change applications being considered: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Rescinding current policy of not allowing change applications across Hwy 56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New policy restricting changes to areas of greater groundwater level decline</a:t>
            </a:r>
          </a:p>
          <a:p>
            <a:pPr lvl="2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err="1" smtClean="0"/>
              <a:t>Quichipa</a:t>
            </a:r>
            <a:r>
              <a:rPr lang="en-US" dirty="0"/>
              <a:t> </a:t>
            </a:r>
            <a:r>
              <a:rPr lang="en-US" dirty="0" smtClean="0"/>
              <a:t>Lake, Enoch – what would we use for boundaries?</a:t>
            </a:r>
          </a:p>
          <a:p>
            <a:pPr lvl="2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/>
              <a:t>Should we continue to allow changes to restricted areas for small domestics (1 family, 10 ELUs, 0.25 ac)?</a:t>
            </a:r>
          </a:p>
          <a:p>
            <a:pPr marL="0" indent="0">
              <a:buClr>
                <a:srgbClr val="FFC000"/>
              </a:buClr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139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743200"/>
            <a:ext cx="2895600" cy="343545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447800"/>
          </a:xfrm>
        </p:spPr>
        <p:txBody>
          <a:bodyPr>
            <a:normAutofit/>
          </a:bodyPr>
          <a:lstStyle/>
          <a:p>
            <a:r>
              <a:rPr lang="en-US" sz="6200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1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37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200" dirty="0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495800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4400" dirty="0" smtClean="0">
                <a:effectLst/>
              </a:rPr>
              <a:t>Water Rights Policy (changes) – Shoul</a:t>
            </a:r>
            <a:r>
              <a:rPr lang="en-US" sz="4400" dirty="0" smtClean="0"/>
              <a:t>d current policy be modified? Should policy be implemented to restrict changes to areas of greater water level decline?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en-US" sz="2400" i="1" dirty="0" smtClean="0">
              <a:effectLst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4400" dirty="0" smtClean="0">
                <a:effectLst/>
              </a:rPr>
              <a:t>Safe Yield – 21,000 AF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4400" dirty="0" smtClean="0"/>
              <a:t>Current Depletion – 28,000 AF</a:t>
            </a:r>
            <a:endParaRPr lang="en-US" sz="4400" dirty="0" smtClean="0">
              <a:effectLst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4400" dirty="0" smtClean="0"/>
              <a:t>Regulation options</a:t>
            </a:r>
            <a:r>
              <a:rPr lang="en-US" sz="4400" dirty="0" smtClean="0">
                <a:effectLst/>
              </a:rPr>
              <a:t>–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4000" dirty="0" smtClean="0"/>
              <a:t>State Engineers Role(Priority, </a:t>
            </a:r>
            <a:r>
              <a:rPr lang="en-US" sz="4000" dirty="0" smtClean="0">
                <a:effectLst/>
              </a:rPr>
              <a:t>implemented gradually, identified entire basin)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4000" dirty="0" smtClean="0">
                <a:effectLst/>
              </a:rPr>
              <a:t>Voluntary arrangements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en-US" sz="2400" i="1" dirty="0" smtClean="0">
              <a:effectLst/>
            </a:endParaRPr>
          </a:p>
          <a:p>
            <a:pPr marL="457200" lvl="1" indent="0">
              <a:buClr>
                <a:srgbClr val="FFC000"/>
              </a:buClr>
              <a:buNone/>
              <a:defRPr/>
            </a:pPr>
            <a:endParaRPr lang="en-US" sz="2400" i="1" dirty="0" smtClean="0">
              <a:effectLst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en-US" dirty="0" smtClean="0">
              <a:effectLst/>
            </a:endParaRPr>
          </a:p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58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743200"/>
            <a:ext cx="2895600" cy="343545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447800"/>
          </a:xfrm>
        </p:spPr>
        <p:txBody>
          <a:bodyPr>
            <a:normAutofit/>
          </a:bodyPr>
          <a:lstStyle/>
          <a:p>
            <a:r>
              <a:rPr lang="en-US" sz="6200" dirty="0" smtClean="0"/>
              <a:t>Questions/Comments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Autofit/>
          </a:bodyPr>
          <a:lstStyle/>
          <a:p>
            <a:pPr marL="573088" indent="-573088">
              <a:buNone/>
            </a:pPr>
            <a:r>
              <a:rPr lang="en-US" sz="2600" b="1" dirty="0" smtClean="0"/>
              <a:t>	</a:t>
            </a:r>
          </a:p>
          <a:p>
            <a:pPr marL="3940175" indent="-3940175">
              <a:buNone/>
            </a:pPr>
            <a:r>
              <a:rPr lang="en-US" sz="2600" b="1" dirty="0" smtClean="0"/>
              <a:t>	</a:t>
            </a:r>
            <a:r>
              <a:rPr lang="en-US" sz="2800" b="1" dirty="0" smtClean="0"/>
              <a:t>Send written comments to:</a:t>
            </a:r>
          </a:p>
          <a:p>
            <a:pPr marL="3940175" indent="-3940175">
              <a:buNone/>
            </a:pPr>
            <a:r>
              <a:rPr lang="en-US" sz="2800" b="1" dirty="0" smtClean="0"/>
              <a:t>	Utah Division of Water Rights</a:t>
            </a:r>
          </a:p>
          <a:p>
            <a:pPr marL="3940175" indent="-3940175">
              <a:buNone/>
            </a:pPr>
            <a:r>
              <a:rPr lang="en-US" sz="2800" b="1" dirty="0" smtClean="0"/>
              <a:t>	646 North Main St</a:t>
            </a:r>
          </a:p>
          <a:p>
            <a:pPr marL="3940175" indent="-3940175">
              <a:buNone/>
            </a:pPr>
            <a:r>
              <a:rPr lang="en-US" sz="2800" b="1" dirty="0" smtClean="0"/>
              <a:t>	PO Box 506</a:t>
            </a:r>
          </a:p>
          <a:p>
            <a:pPr marL="3940175" indent="-3940175">
              <a:buNone/>
            </a:pPr>
            <a:r>
              <a:rPr lang="en-US" sz="2800" b="1" dirty="0" smtClean="0"/>
              <a:t>	Cedar City UT 84721-0506</a:t>
            </a:r>
          </a:p>
          <a:p>
            <a:pPr marL="3940175" indent="-3940175">
              <a:buNone/>
            </a:pPr>
            <a:r>
              <a:rPr lang="en-US" sz="2800" b="1" dirty="0" smtClean="0"/>
              <a:t>	</a:t>
            </a:r>
            <a:r>
              <a:rPr lang="en-US" sz="2800" b="1" dirty="0" smtClean="0">
                <a:hlinkClick r:id="rId4"/>
              </a:rPr>
              <a:t>waterrights@utah.gov</a:t>
            </a:r>
            <a:endParaRPr lang="en-US" sz="2800" b="1" dirty="0" smtClean="0"/>
          </a:p>
          <a:p>
            <a:pPr marL="3940175" indent="-3940175">
              <a:buNone/>
            </a:pPr>
            <a:endParaRPr lang="en-US" sz="2800" b="1" dirty="0"/>
          </a:p>
          <a:p>
            <a:pPr marL="3940175" indent="-3940175">
              <a:buNone/>
            </a:pPr>
            <a:r>
              <a:rPr lang="en-US" sz="2800" b="1" dirty="0" smtClean="0"/>
              <a:t>	60 day comment period</a:t>
            </a:r>
          </a:p>
        </p:txBody>
      </p:sp>
    </p:spTree>
    <p:extLst>
      <p:ext uri="{BB962C8B-B14F-4D97-AF65-F5344CB8AC3E}">
        <p14:creationId xmlns:p14="http://schemas.microsoft.com/office/powerpoint/2010/main" val="67733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743200"/>
            <a:ext cx="2895600" cy="343545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447800"/>
          </a:xfrm>
        </p:spPr>
        <p:txBody>
          <a:bodyPr>
            <a:normAutofit/>
          </a:bodyPr>
          <a:lstStyle/>
          <a:p>
            <a:r>
              <a:rPr lang="en-US" sz="6200" dirty="0" smtClean="0"/>
              <a:t>Safe Yield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7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705600" cy="1371600"/>
          </a:xfrm>
        </p:spPr>
        <p:txBody>
          <a:bodyPr/>
          <a:lstStyle/>
          <a:p>
            <a:pPr>
              <a:defRPr/>
            </a:pPr>
            <a:r>
              <a:rPr lang="en-US" dirty="0"/>
              <a:t>Utah Code Section </a:t>
            </a:r>
            <a:r>
              <a:rPr lang="en-US" dirty="0" smtClean="0"/>
              <a:t>73-5-15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495800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(1) As used in this section: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(a) “Critical management area” means a groundwater basin in which the groundwater withdrawals consistently exceed the safe yield.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(b) “Safe yield” means the amount of groundwater that can be withdrawn from a groundwater basin over a period of time without exceeding the long-term recharge of the basin or unreasonably affecting the basin’s physical and chemical integrity.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en-US" dirty="0" smtClean="0">
              <a:effectLst/>
            </a:endParaRPr>
          </a:p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075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705600" cy="1371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Utah Code Section 73-5-15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495800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(2)(b) The objectives of a groundwater management plan are to: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(</a:t>
            </a:r>
            <a:r>
              <a:rPr lang="en-US" dirty="0" err="1" smtClean="0">
                <a:effectLst/>
              </a:rPr>
              <a:t>i</a:t>
            </a:r>
            <a:r>
              <a:rPr lang="en-US" dirty="0" smtClean="0">
                <a:effectLst/>
              </a:rPr>
              <a:t>)	limit groundwater withdrawals to safe yield;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(ii) 	protect physical integrity of the aquifer; and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effectLst/>
              </a:rPr>
              <a:t>(iii) 	protect water quality</a:t>
            </a:r>
          </a:p>
          <a:p>
            <a:pPr lvl="2"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en-US" dirty="0" smtClean="0">
              <a:effectLst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en-US" dirty="0" smtClean="0">
              <a:effectLst/>
            </a:endParaRPr>
          </a:p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45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705600" cy="137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200" dirty="0" smtClean="0"/>
              <a:t>Safe Yield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495800"/>
          </a:xfrm>
        </p:spPr>
        <p:txBody>
          <a:bodyPr>
            <a:normAutofit lnSpcReduction="10000"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en-US" dirty="0" smtClean="0">
              <a:effectLst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4800" dirty="0" smtClean="0"/>
              <a:t>Safe Yield</a:t>
            </a:r>
            <a:r>
              <a:rPr lang="en-US" sz="4800" dirty="0" smtClean="0">
                <a:effectLst/>
              </a:rPr>
              <a:t>: 21,000 AF/</a:t>
            </a:r>
            <a:r>
              <a:rPr lang="en-US" sz="4800" dirty="0" err="1" smtClean="0">
                <a:effectLst/>
              </a:rPr>
              <a:t>yr</a:t>
            </a:r>
            <a:endParaRPr lang="en-US" sz="4800" dirty="0" smtClean="0">
              <a:effectLst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en-US" sz="4800" dirty="0" smtClean="0">
              <a:effectLst/>
            </a:endParaRP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3600" dirty="0" smtClean="0"/>
              <a:t>Current Well Depletion: </a:t>
            </a:r>
          </a:p>
          <a:p>
            <a:pPr marL="0" indent="0">
              <a:buClr>
                <a:srgbClr val="FFC000"/>
              </a:buClr>
              <a:buNone/>
              <a:defRPr/>
            </a:pPr>
            <a:r>
              <a:rPr lang="en-US" sz="3600" dirty="0"/>
              <a:t>	</a:t>
            </a:r>
            <a:r>
              <a:rPr lang="en-US" sz="3600" dirty="0" smtClean="0"/>
              <a:t>28,000 AF/</a:t>
            </a:r>
            <a:r>
              <a:rPr lang="en-US" sz="3600" dirty="0" err="1" smtClean="0"/>
              <a:t>yr</a:t>
            </a:r>
            <a:endParaRPr lang="en-US" sz="3600" dirty="0" smtClean="0"/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3600" dirty="0" smtClean="0">
                <a:effectLst/>
              </a:rPr>
              <a:t>Potential (approved) Well Depletion: 			50,000 AF/</a:t>
            </a:r>
            <a:r>
              <a:rPr lang="en-US" sz="3600" dirty="0" err="1" smtClean="0">
                <a:effectLst/>
              </a:rPr>
              <a:t>yr</a:t>
            </a:r>
            <a:r>
              <a:rPr lang="en-US" sz="3600" dirty="0" smtClean="0">
                <a:effectLst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8780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705600" cy="137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200" dirty="0" smtClean="0"/>
              <a:t>Sub Basins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495800"/>
          </a:xfrm>
        </p:spPr>
        <p:txBody>
          <a:bodyPr>
            <a:no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4000" dirty="0" smtClean="0">
                <a:effectLst/>
              </a:rPr>
              <a:t>Should valley be split into smaller sub-basins for safe yield?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4000" dirty="0" smtClean="0"/>
              <a:t>What boundaries could be used?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4000" dirty="0" smtClean="0"/>
              <a:t>What would the safe yield amounts for those sub-basins be?</a:t>
            </a:r>
          </a:p>
        </p:txBody>
      </p:sp>
    </p:spTree>
    <p:extLst>
      <p:ext uri="{BB962C8B-B14F-4D97-AF65-F5344CB8AC3E}">
        <p14:creationId xmlns:p14="http://schemas.microsoft.com/office/powerpoint/2010/main" val="5967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596191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2138363" y="4748213"/>
            <a:ext cx="2378868" cy="709612"/>
          </a:xfrm>
          <a:custGeom>
            <a:avLst/>
            <a:gdLst>
              <a:gd name="connsiteX0" fmla="*/ 0 w 2378868"/>
              <a:gd name="connsiteY0" fmla="*/ 709612 h 709612"/>
              <a:gd name="connsiteX1" fmla="*/ 531018 w 2378868"/>
              <a:gd name="connsiteY1" fmla="*/ 464343 h 709612"/>
              <a:gd name="connsiteX2" fmla="*/ 531018 w 2378868"/>
              <a:gd name="connsiteY2" fmla="*/ 464343 h 709612"/>
              <a:gd name="connsiteX3" fmla="*/ 628650 w 2378868"/>
              <a:gd name="connsiteY3" fmla="*/ 497681 h 709612"/>
              <a:gd name="connsiteX4" fmla="*/ 628650 w 2378868"/>
              <a:gd name="connsiteY4" fmla="*/ 497681 h 709612"/>
              <a:gd name="connsiteX5" fmla="*/ 1531143 w 2378868"/>
              <a:gd name="connsiteY5" fmla="*/ 0 h 709612"/>
              <a:gd name="connsiteX6" fmla="*/ 1531143 w 2378868"/>
              <a:gd name="connsiteY6" fmla="*/ 0 h 709612"/>
              <a:gd name="connsiteX7" fmla="*/ 2090737 w 2378868"/>
              <a:gd name="connsiteY7" fmla="*/ 4762 h 709612"/>
              <a:gd name="connsiteX8" fmla="*/ 2090737 w 2378868"/>
              <a:gd name="connsiteY8" fmla="*/ 4762 h 709612"/>
              <a:gd name="connsiteX9" fmla="*/ 2174081 w 2378868"/>
              <a:gd name="connsiteY9" fmla="*/ 61912 h 709612"/>
              <a:gd name="connsiteX10" fmla="*/ 2174081 w 2378868"/>
              <a:gd name="connsiteY10" fmla="*/ 61912 h 709612"/>
              <a:gd name="connsiteX11" fmla="*/ 2364581 w 2378868"/>
              <a:gd name="connsiteY11" fmla="*/ 59531 h 709612"/>
              <a:gd name="connsiteX12" fmla="*/ 2364581 w 2378868"/>
              <a:gd name="connsiteY12" fmla="*/ 59531 h 709612"/>
              <a:gd name="connsiteX13" fmla="*/ 2378868 w 2378868"/>
              <a:gd name="connsiteY13" fmla="*/ 54768 h 70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78868" h="709612">
                <a:moveTo>
                  <a:pt x="0" y="709612"/>
                </a:moveTo>
                <a:lnTo>
                  <a:pt x="531018" y="464343"/>
                </a:lnTo>
                <a:lnTo>
                  <a:pt x="531018" y="464343"/>
                </a:lnTo>
                <a:lnTo>
                  <a:pt x="628650" y="497681"/>
                </a:lnTo>
                <a:lnTo>
                  <a:pt x="628650" y="497681"/>
                </a:lnTo>
                <a:lnTo>
                  <a:pt x="1531143" y="0"/>
                </a:lnTo>
                <a:lnTo>
                  <a:pt x="1531143" y="0"/>
                </a:lnTo>
                <a:lnTo>
                  <a:pt x="2090737" y="4762"/>
                </a:lnTo>
                <a:lnTo>
                  <a:pt x="2090737" y="4762"/>
                </a:lnTo>
                <a:lnTo>
                  <a:pt x="2174081" y="61912"/>
                </a:lnTo>
                <a:lnTo>
                  <a:pt x="2174081" y="61912"/>
                </a:lnTo>
                <a:lnTo>
                  <a:pt x="2364581" y="59531"/>
                </a:lnTo>
                <a:lnTo>
                  <a:pt x="2364581" y="59531"/>
                </a:lnTo>
                <a:lnTo>
                  <a:pt x="2378868" y="54768"/>
                </a:ln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9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jreese\Cedar Valley\Cedar Subarea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9840"/>
            <a:ext cx="9656006" cy="720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228600"/>
            <a:ext cx="3429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Priority Regulation with</a:t>
            </a:r>
          </a:p>
          <a:p>
            <a:r>
              <a:rPr lang="en-US" sz="4000" dirty="0" smtClean="0"/>
              <a:t>Sub-Basins</a:t>
            </a:r>
          </a:p>
          <a:p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/>
              <a:t>Current change policy boundary – Hwy 56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/>
              <a:t>Watershed boundary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816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2991</TotalTime>
  <Words>530</Words>
  <Application>Microsoft Office PowerPoint</Application>
  <PresentationFormat>On-screen Show (4:3)</PresentationFormat>
  <Paragraphs>116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Cedar Valley Public Meeting December 8, 2016</vt:lpstr>
      <vt:lpstr>Topics</vt:lpstr>
      <vt:lpstr>Safe Yield</vt:lpstr>
      <vt:lpstr>Utah Code Section 73-5-15</vt:lpstr>
      <vt:lpstr>Utah Code Section 73-5-15</vt:lpstr>
      <vt:lpstr>Safe Yield</vt:lpstr>
      <vt:lpstr>Sub Basins</vt:lpstr>
      <vt:lpstr>PowerPoint Presentation</vt:lpstr>
      <vt:lpstr>PowerPoint Presentation</vt:lpstr>
      <vt:lpstr>Priority Regulation with Sub-Basins</vt:lpstr>
      <vt:lpstr>Potential Solutions</vt:lpstr>
      <vt:lpstr>Approaches</vt:lpstr>
      <vt:lpstr>Utah Code Section 73-5-15</vt:lpstr>
      <vt:lpstr>Utah Code Section 73-5-15</vt:lpstr>
      <vt:lpstr>Priority Regulation Option</vt:lpstr>
      <vt:lpstr>Website Resources</vt:lpstr>
      <vt:lpstr>PowerPoint Presentation</vt:lpstr>
      <vt:lpstr>PowerPoint Presentation</vt:lpstr>
      <vt:lpstr>PowerPoint Presentation</vt:lpstr>
      <vt:lpstr>PowerPoint Presentation</vt:lpstr>
      <vt:lpstr>Water Rights Policy</vt:lpstr>
      <vt:lpstr>PowerPoint Presentation</vt:lpstr>
      <vt:lpstr>PowerPoint Presentation</vt:lpstr>
      <vt:lpstr>Water Rights Policy</vt:lpstr>
      <vt:lpstr>Summary</vt:lpstr>
      <vt:lpstr>Summary</vt:lpstr>
      <vt:lpstr>Questions/Comments</vt:lpstr>
    </vt:vector>
  </TitlesOfParts>
  <Company>State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Diversion and Depletion</dc:title>
  <dc:creator>James Reese</dc:creator>
  <cp:lastModifiedBy>James Reese</cp:lastModifiedBy>
  <cp:revision>132</cp:revision>
  <cp:lastPrinted>2016-12-08T18:39:50Z</cp:lastPrinted>
  <dcterms:created xsi:type="dcterms:W3CDTF">2015-12-22T19:48:27Z</dcterms:created>
  <dcterms:modified xsi:type="dcterms:W3CDTF">2016-12-08T18:39:54Z</dcterms:modified>
</cp:coreProperties>
</file>