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0"/>
  </p:notesMasterIdLst>
  <p:handoutMasterIdLst>
    <p:handoutMasterId r:id="rId51"/>
  </p:handoutMasterIdLst>
  <p:sldIdLst>
    <p:sldId id="257" r:id="rId2"/>
    <p:sldId id="310" r:id="rId3"/>
    <p:sldId id="311" r:id="rId4"/>
    <p:sldId id="272" r:id="rId5"/>
    <p:sldId id="273" r:id="rId6"/>
    <p:sldId id="274" r:id="rId7"/>
    <p:sldId id="275" r:id="rId8"/>
    <p:sldId id="276" r:id="rId9"/>
    <p:sldId id="277" r:id="rId10"/>
    <p:sldId id="278" r:id="rId11"/>
    <p:sldId id="279" r:id="rId12"/>
    <p:sldId id="312" r:id="rId13"/>
    <p:sldId id="281" r:id="rId14"/>
    <p:sldId id="282" r:id="rId15"/>
    <p:sldId id="313" r:id="rId16"/>
    <p:sldId id="283" r:id="rId17"/>
    <p:sldId id="284" r:id="rId18"/>
    <p:sldId id="285" r:id="rId19"/>
    <p:sldId id="286" r:id="rId20"/>
    <p:sldId id="287" r:id="rId21"/>
    <p:sldId id="314" r:id="rId22"/>
    <p:sldId id="288" r:id="rId23"/>
    <p:sldId id="315" r:id="rId24"/>
    <p:sldId id="289" r:id="rId25"/>
    <p:sldId id="290" r:id="rId26"/>
    <p:sldId id="291" r:id="rId27"/>
    <p:sldId id="292" r:id="rId28"/>
    <p:sldId id="293" r:id="rId29"/>
    <p:sldId id="294" r:id="rId30"/>
    <p:sldId id="316" r:id="rId31"/>
    <p:sldId id="295" r:id="rId32"/>
    <p:sldId id="296" r:id="rId33"/>
    <p:sldId id="297" r:id="rId34"/>
    <p:sldId id="317" r:id="rId35"/>
    <p:sldId id="298" r:id="rId36"/>
    <p:sldId id="299" r:id="rId37"/>
    <p:sldId id="300" r:id="rId38"/>
    <p:sldId id="301" r:id="rId39"/>
    <p:sldId id="318" r:id="rId40"/>
    <p:sldId id="302" r:id="rId41"/>
    <p:sldId id="303" r:id="rId42"/>
    <p:sldId id="319" r:id="rId43"/>
    <p:sldId id="304" r:id="rId44"/>
    <p:sldId id="305" r:id="rId45"/>
    <p:sldId id="306" r:id="rId46"/>
    <p:sldId id="307" r:id="rId47"/>
    <p:sldId id="308" r:id="rId48"/>
    <p:sldId id="309" r:id="rId49"/>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581" autoAdjust="0"/>
  </p:normalViewPr>
  <p:slideViewPr>
    <p:cSldViewPr>
      <p:cViewPr>
        <p:scale>
          <a:sx n="97" d="100"/>
          <a:sy n="97" d="100"/>
        </p:scale>
        <p:origin x="-888"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A3C5CE-7DD2-4DA0-BE10-0BDF091C7548}" type="datetimeFigureOut">
              <a:rPr lang="en-US" smtClean="0"/>
              <a:t>4/18/2016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949406-C758-451D-B51D-CFB0DAF2131B}" type="slidenum">
              <a:rPr lang="en-US" smtClean="0"/>
              <a:t>‹#›</a:t>
            </a:fld>
            <a:endParaRPr lang="en-US"/>
          </a:p>
        </p:txBody>
      </p:sp>
    </p:spTree>
    <p:extLst>
      <p:ext uri="{BB962C8B-B14F-4D97-AF65-F5344CB8AC3E}">
        <p14:creationId xmlns:p14="http://schemas.microsoft.com/office/powerpoint/2010/main" val="1783419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1 </a:t>
            </a:r>
            <a:r>
              <a:rPr lang="en-US" dirty="0" err="1" smtClean="0"/>
              <a:t>cfs</a:t>
            </a:r>
            <a:r>
              <a:rPr lang="en-US" dirty="0" smtClean="0"/>
              <a:t> flowing for 24 hours will deliver a volume of approximately</a:t>
            </a:r>
            <a:r>
              <a:rPr lang="en-US" baseline="0" dirty="0" smtClean="0"/>
              <a:t> </a:t>
            </a:r>
            <a:r>
              <a:rPr lang="en-US" dirty="0" smtClean="0"/>
              <a:t>2 acre-feet.  </a:t>
            </a:r>
          </a:p>
          <a:p>
            <a:endParaRPr lang="en-US" dirty="0" smtClean="0"/>
          </a:p>
          <a:p>
            <a:r>
              <a:rPr lang="en-US" dirty="0" smtClean="0"/>
              <a:t>As we go through this training other presenters</a:t>
            </a:r>
            <a:r>
              <a:rPr lang="en-US" baseline="0" dirty="0" smtClean="0"/>
              <a:t> will talk about issues involving flow, volume and supplemental rights.  EG if you have a water right that has a flow of .5 </a:t>
            </a:r>
            <a:r>
              <a:rPr lang="en-US" baseline="0" dirty="0" err="1" smtClean="0"/>
              <a:t>cfs</a:t>
            </a:r>
            <a:r>
              <a:rPr lang="en-US" baseline="0" dirty="0" smtClean="0"/>
              <a:t> and the use of water is to irrigate 10 acres, can it be done?  What if the use is 200 acres?  .5 </a:t>
            </a:r>
            <a:r>
              <a:rPr lang="en-US" baseline="0" dirty="0" err="1" smtClean="0"/>
              <a:t>cfs</a:t>
            </a:r>
            <a:r>
              <a:rPr lang="en-US" baseline="0" dirty="0" smtClean="0"/>
              <a:t> x7/12x2x365= 200 acre-feet +/-.  Using a 4 </a:t>
            </a:r>
            <a:r>
              <a:rPr lang="en-US" baseline="0" dirty="0" err="1" smtClean="0"/>
              <a:t>af</a:t>
            </a:r>
            <a:r>
              <a:rPr lang="en-US" baseline="0" dirty="0" smtClean="0"/>
              <a:t>/ac irrigation duty .5 </a:t>
            </a:r>
            <a:r>
              <a:rPr lang="en-US" baseline="0" dirty="0" err="1" smtClean="0"/>
              <a:t>cfs</a:t>
            </a:r>
            <a:r>
              <a:rPr lang="en-US" baseline="0" dirty="0" smtClean="0"/>
              <a:t> can irrigate about 50 acres.  Don’t think that a right for irrigation with a flow rate has the ability to divert a volume = the flow rate x 2 x 365.  Account for the seasonal nature of the use.</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5</a:t>
            </a:fld>
            <a:endParaRPr lang="en-US"/>
          </a:p>
        </p:txBody>
      </p:sp>
    </p:spTree>
    <p:extLst>
      <p:ext uri="{BB962C8B-B14F-4D97-AF65-F5344CB8AC3E}">
        <p14:creationId xmlns:p14="http://schemas.microsoft.com/office/powerpoint/2010/main" val="982204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Application to Appropriate</a:t>
            </a:r>
          </a:p>
          <a:p>
            <a:r>
              <a:rPr lang="en-US" dirty="0" smtClean="0"/>
              <a:t>Decree</a:t>
            </a:r>
          </a:p>
          <a:p>
            <a:r>
              <a:rPr lang="en-US" dirty="0" smtClean="0"/>
              <a:t>Diligence or Underground Water Claim</a:t>
            </a:r>
          </a:p>
          <a:p>
            <a:r>
              <a:rPr lang="en-US" dirty="0" smtClean="0"/>
              <a:t>Reserved Right.</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35</a:t>
            </a:fld>
            <a:endParaRPr lang="en-US"/>
          </a:p>
        </p:txBody>
      </p:sp>
    </p:spTree>
    <p:extLst>
      <p:ext uri="{BB962C8B-B14F-4D97-AF65-F5344CB8AC3E}">
        <p14:creationId xmlns:p14="http://schemas.microsoft.com/office/powerpoint/2010/main" val="3611716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48</a:t>
            </a:fld>
            <a:endParaRPr lang="en-US"/>
          </a:p>
        </p:txBody>
      </p:sp>
    </p:spTree>
    <p:extLst>
      <p:ext uri="{BB962C8B-B14F-4D97-AF65-F5344CB8AC3E}">
        <p14:creationId xmlns:p14="http://schemas.microsoft.com/office/powerpoint/2010/main" val="3583933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Why are water rights important?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6</a:t>
            </a:fld>
            <a:endParaRPr lang="en-US" dirty="0"/>
          </a:p>
        </p:txBody>
      </p:sp>
    </p:spTree>
    <p:extLst>
      <p:ext uri="{BB962C8B-B14F-4D97-AF65-F5344CB8AC3E}">
        <p14:creationId xmlns:p14="http://schemas.microsoft.com/office/powerpoint/2010/main" val="3511288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D9F733-024C-4B7C-B3C4-63FA2E5D8E82}" type="slidenum">
              <a:rPr lang="en-US" smtClean="0"/>
              <a:t>7</a:t>
            </a:fld>
            <a:endParaRPr lang="en-US"/>
          </a:p>
        </p:txBody>
      </p:sp>
    </p:spTree>
    <p:extLst>
      <p:ext uri="{BB962C8B-B14F-4D97-AF65-F5344CB8AC3E}">
        <p14:creationId xmlns:p14="http://schemas.microsoft.com/office/powerpoint/2010/main" val="199901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Permanent change applications usually seek to facilitate new</a:t>
            </a:r>
            <a:r>
              <a:rPr lang="en-US" baseline="0" dirty="0" smtClean="0"/>
              <a:t> development of some sort or a change to municipal use.  </a:t>
            </a:r>
          </a:p>
          <a:p>
            <a:r>
              <a:rPr lang="en-US" baseline="0" dirty="0" smtClean="0"/>
              <a:t>Temporary changes are usually for activities such as construction.</a:t>
            </a:r>
          </a:p>
          <a:p>
            <a:r>
              <a:rPr lang="en-US" baseline="0" dirty="0" smtClean="0"/>
              <a:t>Point of Diversion </a:t>
            </a:r>
          </a:p>
          <a:p>
            <a:r>
              <a:rPr lang="en-US" baseline="0" dirty="0" smtClean="0"/>
              <a:t>    a) surface to underground issues. </a:t>
            </a:r>
          </a:p>
          <a:p>
            <a:r>
              <a:rPr lang="en-US" baseline="0" dirty="0" smtClean="0"/>
              <a:t>    b) ephemeral surface source.</a:t>
            </a:r>
          </a:p>
          <a:p>
            <a:r>
              <a:rPr lang="en-US" baseline="0" dirty="0" smtClean="0"/>
              <a:t>    c) impacts to other rights.</a:t>
            </a:r>
          </a:p>
          <a:p>
            <a:r>
              <a:rPr lang="en-US" baseline="0" dirty="0" smtClean="0"/>
              <a:t>    d) Division policies.</a:t>
            </a:r>
          </a:p>
          <a:p>
            <a:r>
              <a:rPr lang="en-US" baseline="0" dirty="0" smtClean="0"/>
              <a:t>Place of Use not usually an issue but it could be if trying to establish a right within the service area of an irrigation company or city.</a:t>
            </a:r>
          </a:p>
          <a:p>
            <a:r>
              <a:rPr lang="en-US" baseline="0" dirty="0" smtClean="0"/>
              <a:t>Use</a:t>
            </a:r>
          </a:p>
          <a:p>
            <a:r>
              <a:rPr lang="en-US" baseline="0" dirty="0" smtClean="0"/>
              <a:t>    a) Diversion and depletion.  No increase with proposed uses.</a:t>
            </a:r>
          </a:p>
          <a:p>
            <a:r>
              <a:rPr lang="en-US" baseline="0" dirty="0" smtClean="0"/>
              <a:t>    b) Period of Use.  Going from part year to full year use?</a:t>
            </a:r>
          </a:p>
          <a:p>
            <a:r>
              <a:rPr lang="en-US" baseline="0" dirty="0" smtClean="0"/>
              <a:t>    c) Type of right.  Perfected vs unperfected.</a:t>
            </a:r>
          </a:p>
          <a:p>
            <a:r>
              <a:rPr lang="en-US" baseline="0" dirty="0" smtClean="0"/>
              <a:t>    d) Priority of the right.</a:t>
            </a:r>
          </a:p>
          <a:p>
            <a:r>
              <a:rPr lang="en-US" baseline="0" dirty="0" smtClean="0"/>
              <a:t>    e) Sole supply or supplemental?</a:t>
            </a:r>
          </a:p>
          <a:p>
            <a:r>
              <a:rPr lang="en-US" baseline="0" dirty="0" smtClean="0"/>
              <a:t>    f) Nonuse?</a:t>
            </a:r>
          </a:p>
          <a:p>
            <a:r>
              <a:rPr lang="en-US" baseline="0" dirty="0" smtClean="0"/>
              <a:t>Title to the right.  Signatures of all owners.  Trust deed issues.</a:t>
            </a:r>
          </a:p>
          <a:p>
            <a:r>
              <a:rPr lang="en-US" baseline="0" dirty="0" smtClean="0"/>
              <a:t>Approvals by other entities mainly if a well is to be used for a public water supply – Drinking Water.</a:t>
            </a:r>
          </a:p>
          <a:p>
            <a:endParaRPr lang="en-US" baseline="0" dirty="0" smtClean="0"/>
          </a:p>
        </p:txBody>
      </p:sp>
      <p:sp>
        <p:nvSpPr>
          <p:cNvPr id="4" name="Slide Number Placeholder 3"/>
          <p:cNvSpPr>
            <a:spLocks noGrp="1"/>
          </p:cNvSpPr>
          <p:nvPr>
            <p:ph type="sldNum" sz="quarter" idx="10"/>
          </p:nvPr>
        </p:nvSpPr>
        <p:spPr/>
        <p:txBody>
          <a:bodyPr/>
          <a:lstStyle/>
          <a:p>
            <a:fld id="{27D9F733-024C-4B7C-B3C4-63FA2E5D8E82}" type="slidenum">
              <a:rPr lang="en-US" smtClean="0"/>
              <a:t>8</a:t>
            </a:fld>
            <a:endParaRPr lang="en-US"/>
          </a:p>
        </p:txBody>
      </p:sp>
    </p:spTree>
    <p:extLst>
      <p:ext uri="{BB962C8B-B14F-4D97-AF65-F5344CB8AC3E}">
        <p14:creationId xmlns:p14="http://schemas.microsoft.com/office/powerpoint/2010/main" val="198093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amount can limit a water right.  Even for municipal uses on change applications</a:t>
            </a:r>
            <a:r>
              <a:rPr lang="en-US" baseline="0" dirty="0" smtClean="0"/>
              <a:t> both the diversion and depletion amounts for the rights being changed are considered in approval of the change application.</a:t>
            </a:r>
          </a:p>
          <a:p>
            <a:r>
              <a:rPr lang="en-US" baseline="0" dirty="0" smtClean="0"/>
              <a:t>Example?  Haircut?</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9</a:t>
            </a:fld>
            <a:endParaRPr lang="en-US"/>
          </a:p>
        </p:txBody>
      </p:sp>
    </p:spTree>
    <p:extLst>
      <p:ext uri="{BB962C8B-B14F-4D97-AF65-F5344CB8AC3E}">
        <p14:creationId xmlns:p14="http://schemas.microsoft.com/office/powerpoint/2010/main" val="3203368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majority of the state only gets around 10 inches of </a:t>
            </a:r>
            <a:r>
              <a:rPr lang="en-US" dirty="0" err="1" smtClean="0"/>
              <a:t>precip</a:t>
            </a:r>
            <a:r>
              <a:rPr lang="en-US" baseline="0" dirty="0" smtClean="0"/>
              <a:t> each year.  The locations that get more are those at elevation and near the GSL.</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14</a:t>
            </a:fld>
            <a:endParaRPr lang="en-US"/>
          </a:p>
        </p:txBody>
      </p:sp>
    </p:spTree>
    <p:extLst>
      <p:ext uri="{BB962C8B-B14F-4D97-AF65-F5344CB8AC3E}">
        <p14:creationId xmlns:p14="http://schemas.microsoft.com/office/powerpoint/2010/main" val="2803819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22</a:t>
            </a:fld>
            <a:endParaRPr lang="en-US"/>
          </a:p>
        </p:txBody>
      </p:sp>
    </p:spTree>
    <p:extLst>
      <p:ext uri="{BB962C8B-B14F-4D97-AF65-F5344CB8AC3E}">
        <p14:creationId xmlns:p14="http://schemas.microsoft.com/office/powerpoint/2010/main" val="205421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1-4(2)(e) This section does not apply to: </a:t>
            </a:r>
          </a:p>
          <a:p>
            <a:r>
              <a:rPr lang="en-US" dirty="0" smtClean="0"/>
              <a:t>   (</a:t>
            </a:r>
            <a:r>
              <a:rPr lang="en-US" dirty="0" err="1" smtClean="0"/>
              <a:t>i</a:t>
            </a:r>
            <a:r>
              <a:rPr lang="en-US" dirty="0" smtClean="0"/>
              <a:t>) the use of water according to a lease or other agreement with the appropriator or the appropriator's successor in interest; </a:t>
            </a:r>
          </a:p>
          <a:p>
            <a:r>
              <a:rPr lang="en-US" dirty="0" smtClean="0"/>
              <a:t>   (ii) a water right if its place of use is contracted under an approved state agreement or federal conservation fallowing program; </a:t>
            </a:r>
          </a:p>
          <a:p>
            <a:r>
              <a:rPr lang="en-US" dirty="0" smtClean="0"/>
              <a:t>   (iii) those periods of time when a surface water or groundwater source fails to yield sufficient water to satisfy the water right; </a:t>
            </a:r>
          </a:p>
          <a:p>
            <a:r>
              <a:rPr lang="en-US" dirty="0" smtClean="0"/>
              <a:t>   (iv) a water right when water is unavailable because of the water right's priority date; </a:t>
            </a:r>
          </a:p>
          <a:p>
            <a:r>
              <a:rPr lang="en-US" dirty="0" smtClean="0"/>
              <a:t>   (v) a water right to store water in a surface reservoir or an aquifer, in accordance with Title 73, Chapter 3b, Groundwater Recharge and Recovery Act, if:  </a:t>
            </a:r>
          </a:p>
          <a:p>
            <a:r>
              <a:rPr lang="en-US" dirty="0" smtClean="0"/>
              <a:t>        (A) the water is stored for present or future use; or </a:t>
            </a:r>
          </a:p>
          <a:p>
            <a:r>
              <a:rPr lang="en-US" dirty="0" smtClean="0"/>
              <a:t>        (B) storage is limited by a safety, regulatory, or engineering restraint that the appropriator or the appropriator's successor in interest cannot reasonably correct; </a:t>
            </a:r>
          </a:p>
          <a:p>
            <a:r>
              <a:rPr lang="en-US" dirty="0" smtClean="0"/>
              <a:t>   (vi) a water right if a water user has beneficially used substantially all of the water right within a seven-year period, provided that this exemption does not apply to the adjudication of a water right in a general determination of water rights under Chapter 4, Determination of Water Rights; </a:t>
            </a:r>
          </a:p>
          <a:p>
            <a:r>
              <a:rPr lang="en-US" dirty="0" smtClean="0"/>
              <a:t>   (vii) except as provided by Subsection (2)(g), a water right:  </a:t>
            </a:r>
          </a:p>
          <a:p>
            <a:r>
              <a:rPr lang="en-US" dirty="0" smtClean="0"/>
              <a:t>        (A)  (I) owned by a public water supplier; </a:t>
            </a:r>
          </a:p>
          <a:p>
            <a:r>
              <a:rPr lang="en-US" dirty="0" smtClean="0"/>
              <a:t>              (II) represented by a public water supplier's ownership interest in a water company; or </a:t>
            </a:r>
          </a:p>
          <a:p>
            <a:r>
              <a:rPr lang="en-US" dirty="0" smtClean="0"/>
              <a:t>              (III) to which a public water supplier owns the right of use; and </a:t>
            </a:r>
          </a:p>
          <a:p>
            <a:r>
              <a:rPr lang="en-US" dirty="0" smtClean="0"/>
              <a:t>        (B) conserved or held for the reasonable future water requirement of the public, which is determined according to Subsection (2)(f); </a:t>
            </a:r>
          </a:p>
          <a:p>
            <a:r>
              <a:rPr lang="en-US" dirty="0" smtClean="0"/>
              <a:t>   (viii) a supplemental water right during a period of time when another water right available to the appropriator or the appropriator's successor in interest provides sufficient water so as to not require use of the supplemental water right; or </a:t>
            </a:r>
          </a:p>
          <a:p>
            <a:r>
              <a:rPr lang="en-US" dirty="0" smtClean="0"/>
              <a:t>   (ix) a period of nonuse of a water right during the time the water right is subject to an approved change application where the applicant is diligently pursuing certification. </a:t>
            </a:r>
          </a:p>
          <a:p>
            <a:r>
              <a:rPr lang="en-US" dirty="0" smtClean="0"/>
              <a:t> </a:t>
            </a:r>
          </a:p>
          <a:p>
            <a:r>
              <a:rPr lang="en-US" dirty="0" smtClean="0"/>
              <a:t>Passage of</a:t>
            </a:r>
            <a:r>
              <a:rPr lang="en-US" baseline="0" dirty="0" smtClean="0"/>
              <a:t> time assumes the water is placed back to beneficial use and remains unchallenged for 15 years.</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27</a:t>
            </a:fld>
            <a:endParaRPr lang="en-US"/>
          </a:p>
        </p:txBody>
      </p:sp>
    </p:spTree>
    <p:extLst>
      <p:ext uri="{BB962C8B-B14F-4D97-AF65-F5344CB8AC3E}">
        <p14:creationId xmlns:p14="http://schemas.microsoft.com/office/powerpoint/2010/main" val="323151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dirty="0" err="1" smtClean="0"/>
              <a:t>i</a:t>
            </a:r>
            <a:r>
              <a:rPr lang="en-US" dirty="0" smtClean="0"/>
              <a:t>)</a:t>
            </a:r>
            <a:r>
              <a:rPr lang="en-US" baseline="0" dirty="0" smtClean="0"/>
              <a:t>  </a:t>
            </a:r>
            <a:r>
              <a:rPr lang="en-US" dirty="0" smtClean="0"/>
              <a:t>Timely protest</a:t>
            </a:r>
            <a:r>
              <a:rPr lang="en-US" baseline="0" dirty="0" smtClean="0"/>
              <a:t> – remember the previous presentation that discussed processing applications?  The filing is advertised and protests are to be filed within 20 days of the final publication of notice otherwise they are late.</a:t>
            </a:r>
          </a:p>
          <a:p>
            <a:endParaRPr lang="en-US" baseline="0" dirty="0" smtClean="0"/>
          </a:p>
          <a:p>
            <a:r>
              <a:rPr lang="en-US" dirty="0" smtClean="0"/>
              <a:t>(d)(ii)</a:t>
            </a:r>
            <a:r>
              <a:rPr lang="en-US" baseline="0" dirty="0" smtClean="0"/>
              <a:t>  Division staff are to review the change application filings for obvious indications that nonuse may have occurred and send the written notice within 90 days of the date the application is filed.</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28</a:t>
            </a:fld>
            <a:endParaRPr lang="en-US"/>
          </a:p>
        </p:txBody>
      </p:sp>
    </p:spTree>
    <p:extLst>
      <p:ext uri="{BB962C8B-B14F-4D97-AF65-F5344CB8AC3E}">
        <p14:creationId xmlns:p14="http://schemas.microsoft.com/office/powerpoint/2010/main" val="2712377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aterrights.utah.gov/automm/calculator.asp"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11.wdp"/><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12.wdp"/><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15.wdp"/><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6.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a:solidFill>
                <a:srgbClr val="FF0000"/>
              </a:solidFill>
              <a:latin typeface="Times New Roman" pitchFamily="18" charset="0"/>
            </a:endParaRPr>
          </a:p>
          <a:p>
            <a:pPr algn="ctr" eaLnBrk="1" hangingPunct="1">
              <a:spcBef>
                <a:spcPct val="0"/>
              </a:spcBef>
              <a:buFontTx/>
              <a:buNone/>
            </a:pPr>
            <a:endParaRPr lang="en-US" altLang="en-US" sz="2800" b="1">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a:solidFill>
                <a:srgbClr val="FFFF00"/>
              </a:solidFill>
              <a:latin typeface="Times New Roman" pitchFamily="18" charset="0"/>
            </a:endParaRPr>
          </a:p>
          <a:p>
            <a:pPr algn="ctr" eaLnBrk="1" hangingPunct="1">
              <a:spcBef>
                <a:spcPct val="0"/>
              </a:spcBef>
              <a:buFontTx/>
              <a:buNone/>
            </a:pPr>
            <a:r>
              <a:rPr lang="en-US" altLang="en-US" sz="2400" b="1">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419600"/>
            <a:ext cx="8534400" cy="160043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solidFill>
                  <a:srgbClr val="000000"/>
                </a:solidFill>
                <a:latin typeface="+mj-lt"/>
                <a:ea typeface="ヒラギノ角ゴ Pro W3" charset="-128"/>
                <a:sym typeface="Gill Sans" charset="0"/>
              </a:rPr>
              <a:t>Rural Water Training—April 2016</a:t>
            </a:r>
            <a:endParaRPr lang="en-US" altLang="en-US" sz="3600" b="1" dirty="0">
              <a:solidFill>
                <a:srgbClr val="000000"/>
              </a:solidFill>
              <a:latin typeface="+mj-lt"/>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latin typeface="+mj-lt"/>
                <a:ea typeface="ヒラギノ角ゴ Pro W3" charset="-128"/>
                <a:sym typeface="Gill Sans" charset="0"/>
              </a:rPr>
              <a:t>John Mann, P.E.</a:t>
            </a:r>
          </a:p>
          <a:p>
            <a:pPr algn="ctr" eaLnBrk="1" hangingPunct="1">
              <a:spcBef>
                <a:spcPct val="50000"/>
              </a:spcBef>
              <a:buFontTx/>
              <a:buNone/>
            </a:pPr>
            <a:r>
              <a:rPr lang="en-US" altLang="en-US" sz="2000" i="1" dirty="0" smtClean="0">
                <a:solidFill>
                  <a:srgbClr val="000000"/>
                </a:solidFill>
                <a:latin typeface="+mj-lt"/>
                <a:ea typeface="ヒラギノ角ゴ Pro W3" charset="-128"/>
                <a:sym typeface="Gill Sans" charset="0"/>
              </a:rPr>
              <a:t>Assistant State Engineer</a:t>
            </a:r>
            <a:endParaRPr lang="en-US" altLang="en-US" sz="2000" i="1"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108450" y="1219200"/>
            <a:ext cx="46545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Advanced Water Right Topics</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9267" y="914400"/>
            <a:ext cx="8305799" cy="769441"/>
          </a:xfrm>
          <a:prstGeom prst="rect">
            <a:avLst/>
          </a:prstGeom>
          <a:noFill/>
        </p:spPr>
        <p:txBody>
          <a:bodyPr wrap="square" rtlCol="0">
            <a:spAutoFit/>
          </a:bodyPr>
          <a:lstStyle/>
          <a:p>
            <a:pPr algn="ctr"/>
            <a:r>
              <a:rPr lang="en-US" sz="4400" dirty="0" smtClean="0">
                <a:solidFill>
                  <a:schemeClr val="tx2"/>
                </a:solidFill>
                <a:latin typeface="+mj-lt"/>
              </a:rPr>
              <a:t>DIVERSION DUTIES OF WATER</a:t>
            </a:r>
            <a:endParaRPr lang="en-US" sz="4400" dirty="0">
              <a:solidFill>
                <a:schemeClr val="tx2"/>
              </a:solidFill>
              <a:latin typeface="+mj-lt"/>
            </a:endParaRPr>
          </a:p>
        </p:txBody>
      </p:sp>
      <p:sp>
        <p:nvSpPr>
          <p:cNvPr id="4" name="TextBox 3"/>
          <p:cNvSpPr txBox="1"/>
          <p:nvPr/>
        </p:nvSpPr>
        <p:spPr>
          <a:xfrm>
            <a:off x="409267" y="2133600"/>
            <a:ext cx="8305800" cy="3785652"/>
          </a:xfrm>
          <a:prstGeom prst="rect">
            <a:avLst/>
          </a:prstGeom>
          <a:noFill/>
        </p:spPr>
        <p:txBody>
          <a:bodyPr wrap="square" rtlCol="0">
            <a:spAutoFit/>
          </a:bodyPr>
          <a:lstStyle/>
          <a:p>
            <a:r>
              <a:rPr lang="en-US" sz="2400" u="sng" dirty="0" smtClean="0">
                <a:solidFill>
                  <a:schemeClr val="tx2"/>
                </a:solidFill>
                <a:latin typeface="+mj-lt"/>
              </a:rPr>
              <a:t>Domestic Use</a:t>
            </a:r>
            <a:r>
              <a:rPr lang="en-US" sz="2400" dirty="0" smtClean="0">
                <a:solidFill>
                  <a:schemeClr val="tx2"/>
                </a:solidFill>
                <a:latin typeface="+mj-lt"/>
              </a:rPr>
              <a:t>              </a:t>
            </a:r>
          </a:p>
          <a:p>
            <a:r>
              <a:rPr lang="en-US" sz="2400" dirty="0" smtClean="0">
                <a:solidFill>
                  <a:schemeClr val="tx2"/>
                </a:solidFill>
                <a:latin typeface="+mj-lt"/>
              </a:rPr>
              <a:t>0.45 acre-foot per residence</a:t>
            </a:r>
          </a:p>
          <a:p>
            <a:r>
              <a:rPr lang="en-US" sz="2400" dirty="0" smtClean="0">
                <a:solidFill>
                  <a:schemeClr val="tx2"/>
                </a:solidFill>
                <a:latin typeface="+mj-lt"/>
              </a:rPr>
              <a:t>0.25 acre-foot if part time (cabin)</a:t>
            </a:r>
          </a:p>
          <a:p>
            <a:endParaRPr lang="en-US" sz="2400" dirty="0" smtClean="0">
              <a:solidFill>
                <a:schemeClr val="tx2"/>
              </a:solidFill>
              <a:latin typeface="+mj-lt"/>
            </a:endParaRPr>
          </a:p>
          <a:p>
            <a:r>
              <a:rPr lang="en-US" sz="2400" u="sng" dirty="0" err="1">
                <a:solidFill>
                  <a:schemeClr val="tx2"/>
                </a:solidFill>
                <a:latin typeface="+mj-lt"/>
              </a:rPr>
              <a:t>Stockwatering</a:t>
            </a:r>
            <a:r>
              <a:rPr lang="en-US" sz="2400" dirty="0">
                <a:solidFill>
                  <a:schemeClr val="tx2"/>
                </a:solidFill>
                <a:latin typeface="+mj-lt"/>
              </a:rPr>
              <a:t>             </a:t>
            </a:r>
          </a:p>
          <a:p>
            <a:r>
              <a:rPr lang="en-US" sz="2400" dirty="0">
                <a:solidFill>
                  <a:schemeClr val="tx2"/>
                </a:solidFill>
                <a:latin typeface="+mj-lt"/>
              </a:rPr>
              <a:t>0.028 acre-foot per </a:t>
            </a:r>
            <a:r>
              <a:rPr lang="en-US" sz="2400" dirty="0" err="1">
                <a:solidFill>
                  <a:schemeClr val="tx2"/>
                </a:solidFill>
                <a:latin typeface="+mj-lt"/>
              </a:rPr>
              <a:t>elu</a:t>
            </a:r>
            <a:endParaRPr lang="en-US" sz="2400" dirty="0">
              <a:solidFill>
                <a:schemeClr val="tx2"/>
              </a:solidFill>
              <a:latin typeface="+mj-lt"/>
            </a:endParaRPr>
          </a:p>
          <a:p>
            <a:r>
              <a:rPr lang="en-US" sz="2400" dirty="0">
                <a:solidFill>
                  <a:schemeClr val="tx2"/>
                </a:solidFill>
                <a:latin typeface="+mj-lt"/>
              </a:rPr>
              <a:t>(25 gallons per day for 365 days</a:t>
            </a:r>
            <a:r>
              <a:rPr lang="en-US" sz="2400" dirty="0" smtClean="0">
                <a:solidFill>
                  <a:schemeClr val="tx2"/>
                </a:solidFill>
                <a:latin typeface="+mj-lt"/>
              </a:rPr>
              <a:t>)</a:t>
            </a:r>
          </a:p>
          <a:p>
            <a:endParaRPr lang="en-US" sz="2400" dirty="0" smtClean="0">
              <a:solidFill>
                <a:schemeClr val="tx2"/>
              </a:solidFill>
              <a:latin typeface="+mj-lt"/>
            </a:endParaRPr>
          </a:p>
          <a:p>
            <a:r>
              <a:rPr lang="en-US" sz="2400" u="sng" dirty="0">
                <a:solidFill>
                  <a:schemeClr val="tx2"/>
                </a:solidFill>
                <a:latin typeface="+mj-lt"/>
              </a:rPr>
              <a:t>Irrigation</a:t>
            </a:r>
            <a:r>
              <a:rPr lang="en-US" sz="2400" dirty="0">
                <a:solidFill>
                  <a:schemeClr val="tx2"/>
                </a:solidFill>
                <a:latin typeface="+mj-lt"/>
              </a:rPr>
              <a:t>                    </a:t>
            </a:r>
            <a:endParaRPr lang="en-US" sz="2400" dirty="0" smtClean="0">
              <a:solidFill>
                <a:schemeClr val="tx2"/>
              </a:solidFill>
              <a:latin typeface="+mj-lt"/>
            </a:endParaRPr>
          </a:p>
          <a:p>
            <a:r>
              <a:rPr lang="en-US" sz="2400" dirty="0" smtClean="0">
                <a:solidFill>
                  <a:schemeClr val="tx2"/>
                </a:solidFill>
                <a:latin typeface="+mj-lt"/>
              </a:rPr>
              <a:t>Ranges </a:t>
            </a:r>
            <a:r>
              <a:rPr lang="en-US" sz="2400" dirty="0">
                <a:solidFill>
                  <a:schemeClr val="tx2"/>
                </a:solidFill>
                <a:latin typeface="+mj-lt"/>
              </a:rPr>
              <a:t>from 3 – 6 acre-feet per </a:t>
            </a:r>
            <a:r>
              <a:rPr lang="en-US" sz="2400" dirty="0" smtClean="0">
                <a:solidFill>
                  <a:schemeClr val="tx2"/>
                </a:solidFill>
                <a:latin typeface="+mj-lt"/>
              </a:rPr>
              <a:t>acre</a:t>
            </a:r>
            <a:endParaRPr lang="en-US" sz="2400" dirty="0">
              <a:solidFill>
                <a:schemeClr val="tx2"/>
              </a:solidFill>
              <a:latin typeface="+mj-lt"/>
            </a:endParaRPr>
          </a:p>
        </p:txBody>
      </p:sp>
    </p:spTree>
    <p:extLst>
      <p:ext uri="{BB962C8B-B14F-4D97-AF65-F5344CB8AC3E}">
        <p14:creationId xmlns:p14="http://schemas.microsoft.com/office/powerpoint/2010/main" val="22632803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470929"/>
            <a:ext cx="8077200" cy="769441"/>
          </a:xfrm>
          <a:prstGeom prst="rect">
            <a:avLst/>
          </a:prstGeom>
          <a:noFill/>
        </p:spPr>
        <p:txBody>
          <a:bodyPr wrap="square" rtlCol="0">
            <a:spAutoFit/>
          </a:bodyPr>
          <a:lstStyle/>
          <a:p>
            <a:pPr algn="ctr"/>
            <a:r>
              <a:rPr lang="en-US" sz="4400" dirty="0" smtClean="0">
                <a:solidFill>
                  <a:schemeClr val="tx2"/>
                </a:solidFill>
                <a:latin typeface="+mj-lt"/>
              </a:rPr>
              <a:t>DEPLETION VALUES</a:t>
            </a:r>
            <a:endParaRPr lang="en-US" sz="4400" dirty="0">
              <a:solidFill>
                <a:schemeClr val="tx2"/>
              </a:solidFill>
              <a:latin typeface="+mj-lt"/>
            </a:endParaRPr>
          </a:p>
        </p:txBody>
      </p:sp>
      <p:sp>
        <p:nvSpPr>
          <p:cNvPr id="3" name="TextBox 2"/>
          <p:cNvSpPr txBox="1"/>
          <p:nvPr/>
        </p:nvSpPr>
        <p:spPr>
          <a:xfrm>
            <a:off x="2971800" y="1676400"/>
            <a:ext cx="3200400" cy="3046988"/>
          </a:xfrm>
          <a:prstGeom prst="rect">
            <a:avLst/>
          </a:prstGeom>
          <a:noFill/>
        </p:spPr>
        <p:txBody>
          <a:bodyPr wrap="square" rtlCol="0">
            <a:spAutoFit/>
          </a:bodyPr>
          <a:lstStyle/>
          <a:p>
            <a:r>
              <a:rPr lang="en-US" sz="2400" u="sng" dirty="0" smtClean="0">
                <a:solidFill>
                  <a:schemeClr val="tx2"/>
                </a:solidFill>
                <a:latin typeface="+mj-lt"/>
              </a:rPr>
              <a:t>Domestic</a:t>
            </a:r>
            <a:r>
              <a:rPr lang="en-US" sz="2400" dirty="0" smtClean="0">
                <a:solidFill>
                  <a:schemeClr val="tx2"/>
                </a:solidFill>
                <a:latin typeface="+mj-lt"/>
              </a:rPr>
              <a:t>            </a:t>
            </a:r>
          </a:p>
          <a:p>
            <a:r>
              <a:rPr lang="en-US" sz="2400" dirty="0" smtClean="0">
                <a:solidFill>
                  <a:schemeClr val="tx2"/>
                </a:solidFill>
                <a:latin typeface="+mj-lt"/>
              </a:rPr>
              <a:t>20% = 0.09 ac-</a:t>
            </a:r>
            <a:r>
              <a:rPr lang="en-US" sz="2400" dirty="0" err="1" smtClean="0">
                <a:solidFill>
                  <a:schemeClr val="tx2"/>
                </a:solidFill>
                <a:latin typeface="+mj-lt"/>
              </a:rPr>
              <a:t>ft</a:t>
            </a:r>
            <a:endParaRPr lang="en-US" sz="2400" dirty="0" smtClean="0">
              <a:solidFill>
                <a:schemeClr val="tx2"/>
              </a:solidFill>
              <a:latin typeface="+mj-lt"/>
            </a:endParaRPr>
          </a:p>
          <a:p>
            <a:endParaRPr lang="en-US" sz="2400" dirty="0" smtClean="0">
              <a:solidFill>
                <a:schemeClr val="tx2"/>
              </a:solidFill>
              <a:latin typeface="+mj-lt"/>
            </a:endParaRPr>
          </a:p>
          <a:p>
            <a:r>
              <a:rPr lang="en-US" sz="2400" u="sng" dirty="0" err="1" smtClean="0">
                <a:solidFill>
                  <a:schemeClr val="tx2"/>
                </a:solidFill>
                <a:latin typeface="+mj-lt"/>
              </a:rPr>
              <a:t>Stockwatering</a:t>
            </a:r>
            <a:r>
              <a:rPr lang="en-US" sz="2400" dirty="0" smtClean="0">
                <a:solidFill>
                  <a:schemeClr val="tx2"/>
                </a:solidFill>
                <a:latin typeface="+mj-lt"/>
              </a:rPr>
              <a:t>   </a:t>
            </a:r>
          </a:p>
          <a:p>
            <a:r>
              <a:rPr lang="en-US" sz="2400" dirty="0" smtClean="0">
                <a:solidFill>
                  <a:schemeClr val="tx2"/>
                </a:solidFill>
                <a:latin typeface="+mj-lt"/>
              </a:rPr>
              <a:t>100% = 0.028 ac-</a:t>
            </a:r>
            <a:r>
              <a:rPr lang="en-US" sz="2400" dirty="0" err="1" smtClean="0">
                <a:solidFill>
                  <a:schemeClr val="tx2"/>
                </a:solidFill>
                <a:latin typeface="+mj-lt"/>
              </a:rPr>
              <a:t>ft</a:t>
            </a:r>
            <a:endParaRPr lang="en-US" sz="2400" dirty="0" smtClean="0">
              <a:solidFill>
                <a:schemeClr val="tx2"/>
              </a:solidFill>
              <a:latin typeface="+mj-lt"/>
            </a:endParaRPr>
          </a:p>
          <a:p>
            <a:endParaRPr lang="en-US" sz="2400" dirty="0" smtClean="0">
              <a:solidFill>
                <a:schemeClr val="tx2"/>
              </a:solidFill>
              <a:latin typeface="+mj-lt"/>
            </a:endParaRPr>
          </a:p>
          <a:p>
            <a:r>
              <a:rPr lang="en-US" sz="2400" u="sng" dirty="0" smtClean="0">
                <a:solidFill>
                  <a:schemeClr val="tx2"/>
                </a:solidFill>
                <a:latin typeface="+mj-lt"/>
              </a:rPr>
              <a:t>Irrigation</a:t>
            </a:r>
            <a:r>
              <a:rPr lang="en-US" sz="2400" dirty="0" smtClean="0">
                <a:solidFill>
                  <a:schemeClr val="tx2"/>
                </a:solidFill>
                <a:latin typeface="+mj-lt"/>
              </a:rPr>
              <a:t> </a:t>
            </a:r>
          </a:p>
          <a:p>
            <a:r>
              <a:rPr lang="en-US" sz="2400" dirty="0" smtClean="0">
                <a:solidFill>
                  <a:schemeClr val="tx2"/>
                </a:solidFill>
                <a:latin typeface="+mj-lt"/>
              </a:rPr>
              <a:t>Approximately 50%</a:t>
            </a:r>
          </a:p>
        </p:txBody>
      </p:sp>
      <p:sp>
        <p:nvSpPr>
          <p:cNvPr id="4" name="Rectangle 3"/>
          <p:cNvSpPr/>
          <p:nvPr/>
        </p:nvSpPr>
        <p:spPr>
          <a:xfrm>
            <a:off x="533400" y="5486400"/>
            <a:ext cx="8077200" cy="461665"/>
          </a:xfrm>
          <a:prstGeom prst="rect">
            <a:avLst/>
          </a:prstGeom>
        </p:spPr>
        <p:txBody>
          <a:bodyPr wrap="square">
            <a:spAutoFit/>
          </a:bodyPr>
          <a:lstStyle/>
          <a:p>
            <a:pPr algn="ctr"/>
            <a:r>
              <a:rPr lang="en-US" sz="2400" dirty="0" smtClean="0">
                <a:solidFill>
                  <a:schemeClr val="tx2"/>
                </a:solidFill>
                <a:latin typeface="+mj-lt"/>
                <a:hlinkClick r:id="rId3"/>
              </a:rPr>
              <a:t>www.waterrights.utah.gov/automm/calculator.asp</a:t>
            </a:r>
            <a:endParaRPr lang="en-US" sz="2400" dirty="0">
              <a:solidFill>
                <a:schemeClr val="tx2"/>
              </a:solidFill>
              <a:latin typeface="+mj-lt"/>
            </a:endParaRPr>
          </a:p>
        </p:txBody>
      </p:sp>
    </p:spTree>
    <p:extLst>
      <p:ext uri="{BB962C8B-B14F-4D97-AF65-F5344CB8AC3E}">
        <p14:creationId xmlns:p14="http://schemas.microsoft.com/office/powerpoint/2010/main" val="1733794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Water Distribution By Priority Date</a:t>
            </a:r>
            <a:endParaRPr lang="en-US" dirty="0">
              <a:solidFill>
                <a:schemeClr val="tx2"/>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37" t="8639" r="16175"/>
          <a:stretch/>
        </p:blipFill>
        <p:spPr bwMode="auto">
          <a:xfrm>
            <a:off x="762000" y="1600200"/>
            <a:ext cx="7696200" cy="4671556"/>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52600"/>
            <a:ext cx="1415843" cy="173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8587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28600" y="990600"/>
            <a:ext cx="8534234" cy="580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1" y="238950"/>
            <a:ext cx="8534234" cy="646331"/>
          </a:xfrm>
          <a:prstGeom prst="rect">
            <a:avLst/>
          </a:prstGeom>
          <a:noFill/>
        </p:spPr>
        <p:txBody>
          <a:bodyPr wrap="square" rtlCol="0">
            <a:spAutoFit/>
          </a:bodyPr>
          <a:lstStyle/>
          <a:p>
            <a:pPr algn="ctr"/>
            <a:r>
              <a:rPr lang="en-US" sz="3600" dirty="0" smtClean="0">
                <a:solidFill>
                  <a:schemeClr val="tx2"/>
                </a:solidFill>
                <a:latin typeface="+mj-lt"/>
              </a:rPr>
              <a:t>Average Precipitation for </a:t>
            </a:r>
            <a:r>
              <a:rPr lang="en-US" sz="3600" i="1" dirty="0" smtClean="0">
                <a:solidFill>
                  <a:schemeClr val="tx2"/>
                </a:solidFill>
                <a:latin typeface="+mj-lt"/>
              </a:rPr>
              <a:t>MOUNTAIN</a:t>
            </a:r>
            <a:r>
              <a:rPr lang="en-US" sz="3600" dirty="0" smtClean="0">
                <a:solidFill>
                  <a:schemeClr val="tx2"/>
                </a:solidFill>
                <a:latin typeface="+mj-lt"/>
              </a:rPr>
              <a:t> sites</a:t>
            </a:r>
            <a:endParaRPr lang="en-US" sz="3600" dirty="0">
              <a:solidFill>
                <a:schemeClr val="tx2"/>
              </a:solidFill>
              <a:latin typeface="+mj-lt"/>
            </a:endParaRPr>
          </a:p>
        </p:txBody>
      </p:sp>
    </p:spTree>
    <p:extLst>
      <p:ext uri="{BB962C8B-B14F-4D97-AF65-F5344CB8AC3E}">
        <p14:creationId xmlns:p14="http://schemas.microsoft.com/office/powerpoint/2010/main" val="3426087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768"/>
          <a:stretch/>
        </p:blipFill>
        <p:spPr bwMode="auto">
          <a:xfrm>
            <a:off x="533400" y="117987"/>
            <a:ext cx="8077200" cy="665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1308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_WRT Photo Contests (all years)\2015 WRT Photo Contest\33. Looking into Utah Valley (Utah Lake).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
                    </a14:imgEffect>
                    <a14:imgEffect>
                      <a14:saturation sat="110000"/>
                    </a14:imgEffect>
                    <a14:imgEffect>
                      <a14:brightnessContrast bright="5000" contrast="-10000"/>
                    </a14:imgEffect>
                  </a14:imgLayer>
                </a14:imgProps>
              </a:ext>
              <a:ext uri="{28A0092B-C50C-407E-A947-70E740481C1C}">
                <a14:useLocalDpi xmlns:a14="http://schemas.microsoft.com/office/drawing/2010/main" val="0"/>
              </a:ext>
            </a:extLst>
          </a:blip>
          <a:srcRect l="20896" r="1574"/>
          <a:stretch/>
        </p:blipFill>
        <p:spPr bwMode="auto">
          <a:xfrm>
            <a:off x="2458" y="0"/>
            <a:ext cx="918824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0378" y="2049719"/>
            <a:ext cx="7772400" cy="1362075"/>
          </a:xfrm>
          <a:effectLst>
            <a:innerShdw blurRad="127000" dist="50800" dir="2700000">
              <a:prstClr val="black">
                <a:alpha val="50000"/>
              </a:prstClr>
            </a:innerShdw>
          </a:effectLst>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Forfeiture</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710378" y="685800"/>
            <a:ext cx="7772400" cy="1500187"/>
          </a:xfrm>
          <a:effectLst>
            <a:innerShdw blurRad="127000" dist="50800" dir="2700000">
              <a:prstClr val="black">
                <a:alpha val="50000"/>
              </a:prstClr>
            </a:innerShdw>
          </a:effectLst>
        </p:spPr>
        <p:txBody>
          <a:bodyPr/>
          <a:lstStyle/>
          <a:p>
            <a:r>
              <a:rPr lang="en-US" i="1" dirty="0" smtClean="0">
                <a:solidFill>
                  <a:schemeClr val="bg2"/>
                </a:solidFill>
                <a:effectLst>
                  <a:outerShdw blurRad="38100" dist="38100" dir="2700000" algn="tl">
                    <a:srgbClr val="000000">
                      <a:alpha val="43137"/>
                    </a:srgbClr>
                  </a:outerShdw>
                </a:effectLst>
              </a:rPr>
              <a:t>What it is, and what it means</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6612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solidFill>
                  <a:schemeClr val="tx2"/>
                </a:solidFill>
              </a:rPr>
              <a:t>Forfeiture</a:t>
            </a:r>
            <a:endParaRPr lang="en-US" dirty="0">
              <a:solidFill>
                <a:schemeClr val="tx2"/>
              </a:solidFill>
            </a:endParaRPr>
          </a:p>
        </p:txBody>
      </p:sp>
      <p:sp>
        <p:nvSpPr>
          <p:cNvPr id="6" name="Content Placeholder 5"/>
          <p:cNvSpPr>
            <a:spLocks noGrp="1"/>
          </p:cNvSpPr>
          <p:nvPr>
            <p:ph idx="1"/>
          </p:nvPr>
        </p:nvSpPr>
        <p:spPr/>
        <p:txBody>
          <a:bodyPr/>
          <a:lstStyle/>
          <a:p>
            <a:r>
              <a:rPr lang="en-US" sz="2000" dirty="0">
                <a:solidFill>
                  <a:schemeClr val="tx2"/>
                </a:solidFill>
              </a:rPr>
              <a:t>UC 73-1-4(2)(a) </a:t>
            </a:r>
            <a:r>
              <a:rPr lang="en-US" sz="2000" i="1" dirty="0">
                <a:solidFill>
                  <a:schemeClr val="tx2"/>
                </a:solidFill>
              </a:rPr>
              <a:t>When a water user ceases to use all or a </a:t>
            </a:r>
            <a:r>
              <a:rPr lang="en-US" sz="2000" i="1" dirty="0" smtClean="0">
                <a:solidFill>
                  <a:schemeClr val="tx2"/>
                </a:solidFill>
              </a:rPr>
              <a:t>portion of </a:t>
            </a:r>
            <a:r>
              <a:rPr lang="en-US" sz="2000" i="1" dirty="0">
                <a:solidFill>
                  <a:schemeClr val="tx2"/>
                </a:solidFill>
              </a:rPr>
              <a:t>a water right for a period of seven (7) years, the </a:t>
            </a:r>
            <a:r>
              <a:rPr lang="en-US" sz="2000" i="1" dirty="0" smtClean="0">
                <a:solidFill>
                  <a:schemeClr val="tx2"/>
                </a:solidFill>
              </a:rPr>
              <a:t>portion not </a:t>
            </a:r>
            <a:r>
              <a:rPr lang="en-US" sz="2000" i="1" dirty="0">
                <a:solidFill>
                  <a:schemeClr val="tx2"/>
                </a:solidFill>
              </a:rPr>
              <a:t>used is subject to </a:t>
            </a:r>
            <a:r>
              <a:rPr lang="en-US" sz="2000" i="1" u="sng" dirty="0">
                <a:solidFill>
                  <a:schemeClr val="tx2"/>
                </a:solidFill>
              </a:rPr>
              <a:t>forfeiture</a:t>
            </a:r>
            <a:r>
              <a:rPr lang="en-US" sz="2000" dirty="0" smtClean="0">
                <a:solidFill>
                  <a:schemeClr val="tx2"/>
                </a:solidFill>
              </a:rPr>
              <a:t>…</a:t>
            </a:r>
          </a:p>
          <a:p>
            <a:r>
              <a:rPr lang="en-US" sz="2000" dirty="0">
                <a:solidFill>
                  <a:schemeClr val="tx2"/>
                </a:solidFill>
              </a:rPr>
              <a:t>The State Engineer does not declare water rights forfeited. </a:t>
            </a:r>
          </a:p>
          <a:p>
            <a:endParaRPr lang="en-US" sz="2000" dirty="0">
              <a:solidFill>
                <a:schemeClr val="tx2"/>
              </a:solidFill>
            </a:endParaRPr>
          </a:p>
          <a:p>
            <a:r>
              <a:rPr lang="en-US" sz="2000" dirty="0">
                <a:solidFill>
                  <a:schemeClr val="tx2"/>
                </a:solidFill>
              </a:rPr>
              <a:t>Forfeiture is an adjudicative process in which an action is brought by a party, usually a water user but it could also be the state engineer, in District Court and the judge decides if a right has been forfeited due to nonuse. </a:t>
            </a:r>
          </a:p>
          <a:p>
            <a:endParaRPr lang="en-US" sz="2000" dirty="0">
              <a:solidFill>
                <a:schemeClr val="tx2"/>
              </a:solidFill>
            </a:endParaRPr>
          </a:p>
          <a:p>
            <a:r>
              <a:rPr lang="en-US" sz="2000" dirty="0">
                <a:solidFill>
                  <a:schemeClr val="tx2"/>
                </a:solidFill>
              </a:rPr>
              <a:t>During general adjudications, rights can be recommended to the court to be disallowed.  After a decree is issued, the net effect will be the same – the right will be invalid.</a:t>
            </a:r>
          </a:p>
          <a:p>
            <a:endParaRPr lang="en-US" sz="2000" dirty="0"/>
          </a:p>
          <a:p>
            <a:endParaRPr lang="en-US" sz="2000" dirty="0"/>
          </a:p>
        </p:txBody>
      </p:sp>
    </p:spTree>
    <p:extLst>
      <p:ext uri="{BB962C8B-B14F-4D97-AF65-F5344CB8AC3E}">
        <p14:creationId xmlns:p14="http://schemas.microsoft.com/office/powerpoint/2010/main" val="4268814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a:xfrm>
            <a:off x="304800" y="609600"/>
            <a:ext cx="4191000" cy="5562600"/>
          </a:xfrm>
        </p:spPr>
        <p:txBody>
          <a:bodyPr/>
          <a:lstStyle/>
          <a:p>
            <a:r>
              <a:rPr lang="en-US" sz="2300" dirty="0">
                <a:solidFill>
                  <a:schemeClr val="tx2"/>
                </a:solidFill>
              </a:rPr>
              <a:t>The judicial action required to forfeit a right must be filed </a:t>
            </a:r>
            <a:r>
              <a:rPr lang="en-US" sz="2300" dirty="0" smtClean="0">
                <a:solidFill>
                  <a:schemeClr val="tx2"/>
                </a:solidFill>
              </a:rPr>
              <a:t>within15 </a:t>
            </a:r>
            <a:r>
              <a:rPr lang="en-US" sz="2300" dirty="0">
                <a:solidFill>
                  <a:schemeClr val="tx2"/>
                </a:solidFill>
              </a:rPr>
              <a:t>years of the latest period of nonuse of at least 7 years.</a:t>
            </a:r>
          </a:p>
          <a:p>
            <a:r>
              <a:rPr lang="en-US" sz="2300" dirty="0" smtClean="0">
                <a:solidFill>
                  <a:schemeClr val="tx2"/>
                </a:solidFill>
              </a:rPr>
              <a:t>Adjudication </a:t>
            </a:r>
            <a:r>
              <a:rPr lang="en-US" sz="2300" dirty="0">
                <a:solidFill>
                  <a:schemeClr val="tx2"/>
                </a:solidFill>
              </a:rPr>
              <a:t>– A decree bars claims of forfeiture for prior </a:t>
            </a:r>
            <a:r>
              <a:rPr lang="en-US" sz="2300" dirty="0" smtClean="0">
                <a:solidFill>
                  <a:schemeClr val="tx2"/>
                </a:solidFill>
              </a:rPr>
              <a:t>nonuse </a:t>
            </a:r>
            <a:r>
              <a:rPr lang="en-US" sz="2300" dirty="0">
                <a:solidFill>
                  <a:schemeClr val="tx2"/>
                </a:solidFill>
              </a:rPr>
              <a:t>for rights </a:t>
            </a:r>
            <a:r>
              <a:rPr lang="en-US" sz="2300" dirty="0" smtClean="0">
                <a:solidFill>
                  <a:schemeClr val="tx2"/>
                </a:solidFill>
              </a:rPr>
              <a:t>determined </a:t>
            </a:r>
            <a:r>
              <a:rPr lang="en-US" sz="2300" dirty="0">
                <a:solidFill>
                  <a:schemeClr val="tx2"/>
                </a:solidFill>
              </a:rPr>
              <a:t>to be valid in the decree. Nonuse after </a:t>
            </a:r>
            <a:r>
              <a:rPr lang="en-US" sz="2300" dirty="0" smtClean="0">
                <a:solidFill>
                  <a:schemeClr val="tx2"/>
                </a:solidFill>
              </a:rPr>
              <a:t>the </a:t>
            </a:r>
            <a:r>
              <a:rPr lang="en-US" sz="2300" dirty="0">
                <a:solidFill>
                  <a:schemeClr val="tx2"/>
                </a:solidFill>
              </a:rPr>
              <a:t>decree is fair game.</a:t>
            </a:r>
          </a:p>
          <a:p>
            <a:r>
              <a:rPr lang="en-US" sz="2300" dirty="0" smtClean="0">
                <a:solidFill>
                  <a:schemeClr val="tx2"/>
                </a:solidFill>
              </a:rPr>
              <a:t>This </a:t>
            </a:r>
            <a:r>
              <a:rPr lang="en-US" sz="2300" dirty="0">
                <a:solidFill>
                  <a:schemeClr val="tx2"/>
                </a:solidFill>
              </a:rPr>
              <a:t>section of the Utah Code applies if the water runs to </a:t>
            </a:r>
            <a:r>
              <a:rPr lang="en-US" sz="2300" dirty="0" smtClean="0">
                <a:solidFill>
                  <a:schemeClr val="tx2"/>
                </a:solidFill>
              </a:rPr>
              <a:t>waste or </a:t>
            </a:r>
            <a:r>
              <a:rPr lang="en-US" sz="2300" dirty="0">
                <a:solidFill>
                  <a:schemeClr val="tx2"/>
                </a:solidFill>
              </a:rPr>
              <a:t>if it is used by others without right.</a:t>
            </a:r>
          </a:p>
          <a:p>
            <a:endParaRPr lang="en-US" dirty="0"/>
          </a:p>
        </p:txBody>
      </p:sp>
      <p:pic>
        <p:nvPicPr>
          <p:cNvPr id="4098" name="Picture 2" descr="G:\_WRT Photo Contests (all years)\2014 WRT Photo Contest\24. Linda Day domestic proof in Park Valley.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63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rcRect l="29816" r="29966"/>
          <a:stretch/>
        </p:blipFill>
        <p:spPr bwMode="auto">
          <a:xfrm>
            <a:off x="4657076" y="609600"/>
            <a:ext cx="4022781" cy="56388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248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228600" y="274638"/>
            <a:ext cx="8458200" cy="1143000"/>
          </a:xfrm>
        </p:spPr>
        <p:txBody>
          <a:bodyPr/>
          <a:lstStyle/>
          <a:p>
            <a:pPr marL="0" indent="0"/>
            <a:r>
              <a:rPr lang="en-US" dirty="0">
                <a:solidFill>
                  <a:schemeClr val="tx2"/>
                </a:solidFill>
              </a:rPr>
              <a:t>This </a:t>
            </a:r>
            <a:r>
              <a:rPr lang="en-US" dirty="0" smtClean="0">
                <a:solidFill>
                  <a:schemeClr val="tx2"/>
                </a:solidFill>
              </a:rPr>
              <a:t>Section Does </a:t>
            </a:r>
            <a:r>
              <a:rPr lang="en-US" u="sng" dirty="0" smtClean="0">
                <a:solidFill>
                  <a:schemeClr val="tx2"/>
                </a:solidFill>
              </a:rPr>
              <a:t>Not</a:t>
            </a:r>
            <a:r>
              <a:rPr lang="en-US" dirty="0" smtClean="0">
                <a:solidFill>
                  <a:schemeClr val="tx2"/>
                </a:solidFill>
              </a:rPr>
              <a:t> Apply If</a:t>
            </a:r>
            <a:r>
              <a:rPr lang="en-US" dirty="0">
                <a:solidFill>
                  <a:schemeClr val="tx2"/>
                </a:solidFill>
              </a:rPr>
              <a:t>:</a:t>
            </a:r>
          </a:p>
        </p:txBody>
      </p:sp>
      <p:sp>
        <p:nvSpPr>
          <p:cNvPr id="5" name="Content Placeholder 4"/>
          <p:cNvSpPr>
            <a:spLocks noGrp="1"/>
          </p:cNvSpPr>
          <p:nvPr>
            <p:ph idx="1"/>
          </p:nvPr>
        </p:nvSpPr>
        <p:spPr>
          <a:xfrm>
            <a:off x="838200" y="1752600"/>
            <a:ext cx="7391400" cy="4648200"/>
          </a:xfrm>
        </p:spPr>
        <p:txBody>
          <a:bodyPr/>
          <a:lstStyle/>
          <a:p>
            <a:r>
              <a:rPr lang="en-US" sz="2300" dirty="0" smtClean="0">
                <a:solidFill>
                  <a:schemeClr val="tx2"/>
                </a:solidFill>
              </a:rPr>
              <a:t>There </a:t>
            </a:r>
            <a:r>
              <a:rPr lang="en-US" sz="2300" dirty="0">
                <a:solidFill>
                  <a:schemeClr val="tx2"/>
                </a:solidFill>
              </a:rPr>
              <a:t>is a lease or other agreement with the appropriator (a </a:t>
            </a:r>
            <a:r>
              <a:rPr lang="en-US" sz="2300" dirty="0" smtClean="0">
                <a:solidFill>
                  <a:schemeClr val="tx2"/>
                </a:solidFill>
              </a:rPr>
              <a:t>change application </a:t>
            </a:r>
            <a:r>
              <a:rPr lang="en-US" sz="2300" dirty="0">
                <a:solidFill>
                  <a:schemeClr val="tx2"/>
                </a:solidFill>
              </a:rPr>
              <a:t>is needed);</a:t>
            </a:r>
          </a:p>
          <a:p>
            <a:r>
              <a:rPr lang="en-US" sz="2300" dirty="0" smtClean="0">
                <a:solidFill>
                  <a:schemeClr val="tx2"/>
                </a:solidFill>
              </a:rPr>
              <a:t>The </a:t>
            </a:r>
            <a:r>
              <a:rPr lang="en-US" sz="2300" dirty="0">
                <a:solidFill>
                  <a:schemeClr val="tx2"/>
                </a:solidFill>
              </a:rPr>
              <a:t>land is in a government fallowing program;</a:t>
            </a:r>
          </a:p>
          <a:p>
            <a:r>
              <a:rPr lang="en-US" sz="2300" dirty="0" smtClean="0">
                <a:solidFill>
                  <a:schemeClr val="tx2"/>
                </a:solidFill>
              </a:rPr>
              <a:t>For </a:t>
            </a:r>
            <a:r>
              <a:rPr lang="en-US" sz="2300" dirty="0">
                <a:solidFill>
                  <a:schemeClr val="tx2"/>
                </a:solidFill>
              </a:rPr>
              <a:t>periods of time when the source of supply does not </a:t>
            </a:r>
            <a:r>
              <a:rPr lang="en-US" sz="2300" dirty="0" smtClean="0">
                <a:solidFill>
                  <a:schemeClr val="tx2"/>
                </a:solidFill>
              </a:rPr>
              <a:t>provide adequate </a:t>
            </a:r>
            <a:r>
              <a:rPr lang="en-US" sz="2300" dirty="0">
                <a:solidFill>
                  <a:schemeClr val="tx2"/>
                </a:solidFill>
              </a:rPr>
              <a:t>water;</a:t>
            </a:r>
          </a:p>
          <a:p>
            <a:r>
              <a:rPr lang="en-US" sz="2300" dirty="0" smtClean="0">
                <a:solidFill>
                  <a:schemeClr val="tx2"/>
                </a:solidFill>
              </a:rPr>
              <a:t>For </a:t>
            </a:r>
            <a:r>
              <a:rPr lang="en-US" sz="2300" dirty="0">
                <a:solidFill>
                  <a:schemeClr val="tx2"/>
                </a:solidFill>
              </a:rPr>
              <a:t>the periods of time that the user is not entitled to </a:t>
            </a:r>
            <a:r>
              <a:rPr lang="en-US" sz="2300" dirty="0" smtClean="0">
                <a:solidFill>
                  <a:schemeClr val="tx2"/>
                </a:solidFill>
              </a:rPr>
              <a:t>divert water </a:t>
            </a:r>
            <a:r>
              <a:rPr lang="en-US" sz="2300" dirty="0">
                <a:solidFill>
                  <a:schemeClr val="tx2"/>
                </a:solidFill>
              </a:rPr>
              <a:t>due to priority restrictions;</a:t>
            </a:r>
          </a:p>
          <a:p>
            <a:r>
              <a:rPr lang="en-US" sz="2300" dirty="0" smtClean="0">
                <a:solidFill>
                  <a:schemeClr val="tx2"/>
                </a:solidFill>
              </a:rPr>
              <a:t>The </a:t>
            </a:r>
            <a:r>
              <a:rPr lang="en-US" sz="2300" dirty="0">
                <a:solidFill>
                  <a:schemeClr val="tx2"/>
                </a:solidFill>
              </a:rPr>
              <a:t>water is used in an approved ground water recharge project; or</a:t>
            </a:r>
          </a:p>
          <a:p>
            <a:r>
              <a:rPr lang="en-US" sz="2300" dirty="0" smtClean="0">
                <a:solidFill>
                  <a:schemeClr val="tx2"/>
                </a:solidFill>
              </a:rPr>
              <a:t>If </a:t>
            </a:r>
            <a:r>
              <a:rPr lang="en-US" sz="2300" dirty="0">
                <a:solidFill>
                  <a:schemeClr val="tx2"/>
                </a:solidFill>
              </a:rPr>
              <a:t>there is an approved change application on the right.  </a:t>
            </a:r>
          </a:p>
          <a:p>
            <a:endParaRPr lang="en-US" dirty="0"/>
          </a:p>
        </p:txBody>
      </p:sp>
    </p:spTree>
    <p:extLst>
      <p:ext uri="{BB962C8B-B14F-4D97-AF65-F5344CB8AC3E}">
        <p14:creationId xmlns:p14="http://schemas.microsoft.com/office/powerpoint/2010/main" val="3034617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a:xfrm>
            <a:off x="457200" y="2057400"/>
            <a:ext cx="3962400" cy="4068763"/>
          </a:xfrm>
        </p:spPr>
        <p:txBody>
          <a:bodyPr/>
          <a:lstStyle/>
          <a:p>
            <a:r>
              <a:rPr lang="en-US" sz="2400" dirty="0">
                <a:solidFill>
                  <a:schemeClr val="tx2"/>
                </a:solidFill>
              </a:rPr>
              <a:t>Nonuse applications can be filed by the appropriator or </a:t>
            </a:r>
            <a:r>
              <a:rPr lang="en-US" sz="2400" dirty="0" smtClean="0">
                <a:solidFill>
                  <a:schemeClr val="tx2"/>
                </a:solidFill>
              </a:rPr>
              <a:t>the appropriator’s </a:t>
            </a:r>
            <a:r>
              <a:rPr lang="en-US" sz="2400" dirty="0">
                <a:solidFill>
                  <a:schemeClr val="tx2"/>
                </a:solidFill>
              </a:rPr>
              <a:t>successor in interest on all or a portion of the </a:t>
            </a:r>
            <a:r>
              <a:rPr lang="en-US" sz="2400" dirty="0" smtClean="0">
                <a:solidFill>
                  <a:schemeClr val="tx2"/>
                </a:solidFill>
              </a:rPr>
              <a:t>right</a:t>
            </a:r>
            <a:r>
              <a:rPr lang="en-US" sz="2400" dirty="0">
                <a:solidFill>
                  <a:schemeClr val="tx2"/>
                </a:solidFill>
              </a:rPr>
              <a:t>.  </a:t>
            </a:r>
          </a:p>
          <a:p>
            <a:r>
              <a:rPr lang="en-US" sz="2400" dirty="0">
                <a:solidFill>
                  <a:schemeClr val="tx2"/>
                </a:solidFill>
              </a:rPr>
              <a:t>A shareholder may file a nonuse application on the </a:t>
            </a:r>
            <a:r>
              <a:rPr lang="en-US" sz="2400" dirty="0" smtClean="0">
                <a:solidFill>
                  <a:schemeClr val="tx2"/>
                </a:solidFill>
              </a:rPr>
              <a:t>water represented </a:t>
            </a:r>
            <a:r>
              <a:rPr lang="en-US" sz="2400" dirty="0">
                <a:solidFill>
                  <a:schemeClr val="tx2"/>
                </a:solidFill>
              </a:rPr>
              <a:t>by the stock owned after giving written </a:t>
            </a:r>
            <a:r>
              <a:rPr lang="en-US" sz="2400" dirty="0" smtClean="0">
                <a:solidFill>
                  <a:schemeClr val="tx2"/>
                </a:solidFill>
              </a:rPr>
              <a:t>notice to </a:t>
            </a:r>
            <a:r>
              <a:rPr lang="en-US" sz="2400" dirty="0">
                <a:solidFill>
                  <a:schemeClr val="tx2"/>
                </a:solidFill>
              </a:rPr>
              <a:t>the company</a:t>
            </a:r>
            <a:r>
              <a:rPr lang="en-US" sz="2400" dirty="0" smtClean="0">
                <a:solidFill>
                  <a:schemeClr val="tx2"/>
                </a:solidFill>
              </a:rPr>
              <a:t>.</a:t>
            </a:r>
            <a:endParaRPr lang="en-US" sz="2000" dirty="0">
              <a:solidFill>
                <a:schemeClr val="tx2"/>
              </a:solidFill>
            </a:endParaRPr>
          </a:p>
        </p:txBody>
      </p:sp>
      <p:sp>
        <p:nvSpPr>
          <p:cNvPr id="8" name="Title 7"/>
          <p:cNvSpPr txBox="1">
            <a:spLocks noGrp="1"/>
          </p:cNvSpPr>
          <p:nvPr>
            <p:ph type="title"/>
          </p:nvPr>
        </p:nvSpPr>
        <p:spPr>
          <a:xfrm>
            <a:off x="31955" y="304800"/>
            <a:ext cx="9143999" cy="769441"/>
          </a:xfrm>
          <a:prstGeom prst="rect">
            <a:avLst/>
          </a:prstGeom>
          <a:noFill/>
        </p:spPr>
        <p:txBody>
          <a:bodyPr wrap="square" rtlCol="0">
            <a:spAutoFit/>
          </a:bodyPr>
          <a:lstStyle/>
          <a:p>
            <a:r>
              <a:rPr lang="en-US" dirty="0">
                <a:solidFill>
                  <a:schemeClr val="tx2"/>
                </a:solidFill>
              </a:rPr>
              <a:t>Forfeiture, Continued</a:t>
            </a:r>
            <a:endParaRPr lang="en-US" dirty="0"/>
          </a:p>
        </p:txBody>
      </p:sp>
      <p:sp>
        <p:nvSpPr>
          <p:cNvPr id="10" name="TextBox 9"/>
          <p:cNvSpPr txBox="1"/>
          <p:nvPr/>
        </p:nvSpPr>
        <p:spPr>
          <a:xfrm>
            <a:off x="0" y="1143000"/>
            <a:ext cx="9144000" cy="707886"/>
          </a:xfrm>
          <a:prstGeom prst="rect">
            <a:avLst/>
          </a:prstGeom>
          <a:noFill/>
        </p:spPr>
        <p:txBody>
          <a:bodyPr wrap="square" rtlCol="0">
            <a:spAutoFit/>
          </a:bodyPr>
          <a:lstStyle/>
          <a:p>
            <a:pPr algn="ctr"/>
            <a:r>
              <a:rPr lang="en-US" sz="2000" dirty="0" smtClean="0">
                <a:solidFill>
                  <a:schemeClr val="accent2"/>
                </a:solidFill>
              </a:rPr>
              <a:t>73-1-4(2)(a) </a:t>
            </a:r>
            <a:r>
              <a:rPr lang="en-US" sz="2000" dirty="0" smtClean="0">
                <a:solidFill>
                  <a:schemeClr val="tx2"/>
                </a:solidFill>
              </a:rPr>
              <a:t>…</a:t>
            </a:r>
            <a:r>
              <a:rPr lang="en-US" sz="2000" i="1" dirty="0" smtClean="0">
                <a:solidFill>
                  <a:schemeClr val="tx2"/>
                </a:solidFill>
              </a:rPr>
              <a:t>Unless the appropriator or the appropriator’s successor</a:t>
            </a:r>
          </a:p>
          <a:p>
            <a:pPr algn="ctr"/>
            <a:r>
              <a:rPr lang="en-US" sz="2000" i="1" dirty="0" smtClean="0">
                <a:solidFill>
                  <a:schemeClr val="tx2"/>
                </a:solidFill>
              </a:rPr>
              <a:t> in interest files a </a:t>
            </a:r>
            <a:r>
              <a:rPr lang="en-US" sz="2000" i="1" u="sng" dirty="0" smtClean="0">
                <a:solidFill>
                  <a:schemeClr val="tx2"/>
                </a:solidFill>
              </a:rPr>
              <a:t>nonuse application</a:t>
            </a:r>
            <a:r>
              <a:rPr lang="en-US" sz="2000" i="1" dirty="0" smtClean="0">
                <a:solidFill>
                  <a:schemeClr val="tx2"/>
                </a:solidFill>
              </a:rPr>
              <a:t> with the state engineer</a:t>
            </a:r>
            <a:r>
              <a:rPr lang="en-US" sz="2000" dirty="0" smtClean="0">
                <a:solidFill>
                  <a:schemeClr val="tx2"/>
                </a:solidFill>
              </a:rPr>
              <a:t>.</a:t>
            </a:r>
            <a:endParaRPr lang="en-US" sz="2000" dirty="0">
              <a:solidFill>
                <a:schemeClr val="tx2"/>
              </a:solidFill>
            </a:endParaRPr>
          </a:p>
        </p:txBody>
      </p:sp>
      <p:sp>
        <p:nvSpPr>
          <p:cNvPr id="11" name="Content Placeholder 4"/>
          <p:cNvSpPr txBox="1">
            <a:spLocks/>
          </p:cNvSpPr>
          <p:nvPr/>
        </p:nvSpPr>
        <p:spPr bwMode="auto">
          <a:xfrm>
            <a:off x="4495800" y="2057400"/>
            <a:ext cx="41910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solidFill>
                  <a:schemeClr val="tx2"/>
                </a:solidFill>
              </a:rPr>
              <a:t>Information required on a nonuse application form:</a:t>
            </a:r>
          </a:p>
          <a:p>
            <a:pPr lvl="1"/>
            <a:r>
              <a:rPr lang="en-US" sz="1800" dirty="0" smtClean="0">
                <a:solidFill>
                  <a:schemeClr val="tx2"/>
                </a:solidFill>
              </a:rPr>
              <a:t>Name and address of the applicant; </a:t>
            </a:r>
          </a:p>
          <a:p>
            <a:pPr lvl="1"/>
            <a:r>
              <a:rPr lang="en-US" sz="1800" dirty="0" smtClean="0">
                <a:solidFill>
                  <a:schemeClr val="tx2"/>
                </a:solidFill>
              </a:rPr>
              <a:t>a description of the water right (point of diversion, place of use, and priority); </a:t>
            </a:r>
          </a:p>
          <a:p>
            <a:pPr lvl="1"/>
            <a:r>
              <a:rPr lang="en-US" sz="1800" dirty="0" smtClean="0">
                <a:solidFill>
                  <a:schemeClr val="tx2"/>
                </a:solidFill>
              </a:rPr>
              <a:t>the quantity of water;</a:t>
            </a:r>
          </a:p>
          <a:p>
            <a:pPr lvl="1"/>
            <a:r>
              <a:rPr lang="en-US" sz="1800" dirty="0" smtClean="0">
                <a:solidFill>
                  <a:schemeClr val="tx2"/>
                </a:solidFill>
              </a:rPr>
              <a:t>period of use; </a:t>
            </a:r>
          </a:p>
          <a:p>
            <a:pPr lvl="1"/>
            <a:r>
              <a:rPr lang="en-US" sz="1800" dirty="0" smtClean="0">
                <a:solidFill>
                  <a:schemeClr val="tx2"/>
                </a:solidFill>
              </a:rPr>
              <a:t>the extension of time sought; </a:t>
            </a:r>
          </a:p>
          <a:p>
            <a:pPr lvl="1"/>
            <a:r>
              <a:rPr lang="en-US" sz="1800" dirty="0" smtClean="0">
                <a:solidFill>
                  <a:schemeClr val="tx2"/>
                </a:solidFill>
              </a:rPr>
              <a:t>a statement of the reason for nonuse; </a:t>
            </a:r>
          </a:p>
          <a:p>
            <a:pPr lvl="1"/>
            <a:r>
              <a:rPr lang="en-US" sz="1800" dirty="0" smtClean="0">
                <a:solidFill>
                  <a:schemeClr val="tx2"/>
                </a:solidFill>
              </a:rPr>
              <a:t>and such other information required by the state engineer.</a:t>
            </a:r>
            <a:endParaRPr lang="en-US" sz="1800" dirty="0">
              <a:solidFill>
                <a:schemeClr val="tx2"/>
              </a:solidFill>
            </a:endParaRPr>
          </a:p>
        </p:txBody>
      </p:sp>
    </p:spTree>
    <p:extLst>
      <p:ext uri="{BB962C8B-B14F-4D97-AF65-F5344CB8AC3E}">
        <p14:creationId xmlns:p14="http://schemas.microsoft.com/office/powerpoint/2010/main" val="2186685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Users\WRTUSER\Pictures\uba.spill.outlet.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125000"/>
                    </a14:imgEffect>
                    <a14:imgEffect>
                      <a14:brightnessContrast bright="-5000" contrast="15000"/>
                    </a14:imgEffect>
                  </a14:imgLayer>
                </a14:imgProps>
              </a:ext>
              <a:ext uri="{28A0092B-C50C-407E-A947-70E740481C1C}">
                <a14:useLocalDpi xmlns:a14="http://schemas.microsoft.com/office/drawing/2010/main" val="0"/>
              </a:ext>
            </a:extLst>
          </a:blip>
          <a:srcRect/>
          <a:stretch>
            <a:fillRect/>
          </a:stretch>
        </p:blipFill>
        <p:spPr bwMode="auto">
          <a:xfrm>
            <a:off x="0" y="-737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52400" y="4191000"/>
            <a:ext cx="8915400" cy="15779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Advanced Water Right Topics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idx="1"/>
          </p:nvPr>
        </p:nvSpPr>
        <p:spPr>
          <a:xfrm>
            <a:off x="152400" y="2895600"/>
            <a:ext cx="7772400" cy="1500187"/>
          </a:xfrm>
        </p:spPr>
        <p:txBody>
          <a:bodyPr/>
          <a:lstStyle/>
          <a:p>
            <a:r>
              <a:rPr lang="en-US" i="1" dirty="0" smtClean="0">
                <a:solidFill>
                  <a:schemeClr val="bg2"/>
                </a:solidFill>
                <a:effectLst>
                  <a:outerShdw blurRad="38100" dist="38100" dir="2700000" algn="tl">
                    <a:srgbClr val="000000">
                      <a:alpha val="43137"/>
                    </a:srgbClr>
                  </a:outerShdw>
                </a:effectLst>
              </a:rPr>
              <a:t>Not the day-to-day</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1477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457200" y="1752600"/>
            <a:ext cx="8229600" cy="4625937"/>
          </a:xfrm>
        </p:spPr>
        <p:txBody>
          <a:bodyPr/>
          <a:lstStyle/>
          <a:p>
            <a:pPr marL="0" indent="0">
              <a:buNone/>
            </a:pPr>
            <a:r>
              <a:rPr lang="en-US" sz="2400" b="1" dirty="0">
                <a:solidFill>
                  <a:schemeClr val="tx2"/>
                </a:solidFill>
              </a:rPr>
              <a:t>A reasonable cause could be:</a:t>
            </a:r>
          </a:p>
          <a:p>
            <a:r>
              <a:rPr lang="en-US" sz="2400" dirty="0" smtClean="0">
                <a:solidFill>
                  <a:schemeClr val="tx2"/>
                </a:solidFill>
              </a:rPr>
              <a:t>Demonstrable </a:t>
            </a:r>
            <a:r>
              <a:rPr lang="en-US" sz="2400" dirty="0">
                <a:solidFill>
                  <a:schemeClr val="tx2"/>
                </a:solidFill>
              </a:rPr>
              <a:t>financial hardship or economic depression;</a:t>
            </a:r>
          </a:p>
          <a:p>
            <a:r>
              <a:rPr lang="en-US" sz="2400" dirty="0" smtClean="0">
                <a:solidFill>
                  <a:schemeClr val="tx2"/>
                </a:solidFill>
              </a:rPr>
              <a:t>Water </a:t>
            </a:r>
            <a:r>
              <a:rPr lang="en-US" sz="2400" dirty="0">
                <a:solidFill>
                  <a:schemeClr val="tx2"/>
                </a:solidFill>
              </a:rPr>
              <a:t>conservation or efficiency practices or a groundwater</a:t>
            </a:r>
          </a:p>
          <a:p>
            <a:r>
              <a:rPr lang="en-US" sz="2400" dirty="0" smtClean="0">
                <a:solidFill>
                  <a:schemeClr val="tx2"/>
                </a:solidFill>
              </a:rPr>
              <a:t>Recharge </a:t>
            </a:r>
            <a:r>
              <a:rPr lang="en-US" sz="2400" dirty="0">
                <a:solidFill>
                  <a:schemeClr val="tx2"/>
                </a:solidFill>
              </a:rPr>
              <a:t>/ recovery program;</a:t>
            </a:r>
          </a:p>
          <a:p>
            <a:r>
              <a:rPr lang="en-US" sz="2400" dirty="0" smtClean="0">
                <a:solidFill>
                  <a:schemeClr val="tx2"/>
                </a:solidFill>
              </a:rPr>
              <a:t>Operation </a:t>
            </a:r>
            <a:r>
              <a:rPr lang="en-US" sz="2400" dirty="0">
                <a:solidFill>
                  <a:schemeClr val="tx2"/>
                </a:solidFill>
              </a:rPr>
              <a:t>of legal proceedings;</a:t>
            </a:r>
          </a:p>
          <a:p>
            <a:r>
              <a:rPr lang="en-US" sz="2400" dirty="0" smtClean="0">
                <a:solidFill>
                  <a:schemeClr val="tx2"/>
                </a:solidFill>
              </a:rPr>
              <a:t>Water </a:t>
            </a:r>
            <a:r>
              <a:rPr lang="en-US" sz="2400" dirty="0">
                <a:solidFill>
                  <a:schemeClr val="tx2"/>
                </a:solidFill>
              </a:rPr>
              <a:t>held by a public water supplier for the reasonable </a:t>
            </a:r>
            <a:r>
              <a:rPr lang="en-US" sz="2400" dirty="0" smtClean="0">
                <a:solidFill>
                  <a:schemeClr val="tx2"/>
                </a:solidFill>
              </a:rPr>
              <a:t>future needs </a:t>
            </a:r>
            <a:r>
              <a:rPr lang="en-US" sz="2400" dirty="0">
                <a:solidFill>
                  <a:schemeClr val="tx2"/>
                </a:solidFill>
              </a:rPr>
              <a:t>of the public;</a:t>
            </a:r>
          </a:p>
          <a:p>
            <a:r>
              <a:rPr lang="en-US" sz="2400" dirty="0" smtClean="0">
                <a:solidFill>
                  <a:schemeClr val="tx2"/>
                </a:solidFill>
              </a:rPr>
              <a:t>Loss </a:t>
            </a:r>
            <a:r>
              <a:rPr lang="en-US" sz="2400" dirty="0">
                <a:solidFill>
                  <a:schemeClr val="tx2"/>
                </a:solidFill>
              </a:rPr>
              <a:t>of capacity due to deterioration of the water supply or</a:t>
            </a:r>
          </a:p>
          <a:p>
            <a:r>
              <a:rPr lang="en-US" sz="2400" dirty="0" smtClean="0">
                <a:solidFill>
                  <a:schemeClr val="tx2"/>
                </a:solidFill>
              </a:rPr>
              <a:t>Delivery </a:t>
            </a:r>
            <a:r>
              <a:rPr lang="en-US" sz="2400" dirty="0">
                <a:solidFill>
                  <a:schemeClr val="tx2"/>
                </a:solidFill>
              </a:rPr>
              <a:t>equipment if a plan to resume full use of the </a:t>
            </a:r>
            <a:r>
              <a:rPr lang="en-US" sz="2400" dirty="0" smtClean="0">
                <a:solidFill>
                  <a:schemeClr val="tx2"/>
                </a:solidFill>
              </a:rPr>
              <a:t>water by </a:t>
            </a:r>
            <a:r>
              <a:rPr lang="en-US" sz="2400" dirty="0">
                <a:solidFill>
                  <a:schemeClr val="tx2"/>
                </a:solidFill>
              </a:rPr>
              <a:t>replacing, restoring or improving equipment.</a:t>
            </a:r>
          </a:p>
          <a:p>
            <a:endParaRPr lang="en-US" sz="2400" dirty="0"/>
          </a:p>
        </p:txBody>
      </p:sp>
      <p:sp>
        <p:nvSpPr>
          <p:cNvPr id="8" name="TextBox 7"/>
          <p:cNvSpPr txBox="1"/>
          <p:nvPr/>
        </p:nvSpPr>
        <p:spPr>
          <a:xfrm>
            <a:off x="609600" y="587514"/>
            <a:ext cx="7924801" cy="707886"/>
          </a:xfrm>
          <a:prstGeom prst="rect">
            <a:avLst/>
          </a:prstGeom>
          <a:noFill/>
        </p:spPr>
        <p:txBody>
          <a:bodyPr wrap="square" rtlCol="0">
            <a:spAutoFit/>
          </a:bodyPr>
          <a:lstStyle/>
          <a:p>
            <a:pPr algn="ctr"/>
            <a:r>
              <a:rPr lang="en-US" sz="2000" dirty="0" smtClean="0">
                <a:solidFill>
                  <a:schemeClr val="accent2"/>
                </a:solidFill>
              </a:rPr>
              <a:t>73-1-4(4) </a:t>
            </a:r>
            <a:r>
              <a:rPr lang="en-US" sz="2000" i="1" dirty="0" smtClean="0">
                <a:solidFill>
                  <a:schemeClr val="tx2"/>
                </a:solidFill>
              </a:rPr>
              <a:t>The state engineer </a:t>
            </a:r>
            <a:r>
              <a:rPr lang="en-US" sz="2000" i="1" u="sng" dirty="0" smtClean="0">
                <a:solidFill>
                  <a:schemeClr val="tx2"/>
                </a:solidFill>
              </a:rPr>
              <a:t>shall</a:t>
            </a:r>
            <a:r>
              <a:rPr lang="en-US" sz="2000" i="1" dirty="0" smtClean="0">
                <a:solidFill>
                  <a:schemeClr val="tx2"/>
                </a:solidFill>
              </a:rPr>
              <a:t> grant a nonuse application…</a:t>
            </a:r>
            <a:r>
              <a:rPr lang="en-US" sz="2000" i="1" u="sng" dirty="0" smtClean="0">
                <a:solidFill>
                  <a:schemeClr val="tx2"/>
                </a:solidFill>
              </a:rPr>
              <a:t>if</a:t>
            </a:r>
            <a:r>
              <a:rPr lang="en-US" sz="2000" i="1" dirty="0" smtClean="0">
                <a:solidFill>
                  <a:schemeClr val="tx2"/>
                </a:solidFill>
              </a:rPr>
              <a:t> the applicant shows a reasonable cause for nonuse</a:t>
            </a:r>
            <a:r>
              <a:rPr lang="en-US" sz="2000" dirty="0" smtClean="0">
                <a:solidFill>
                  <a:schemeClr val="tx2"/>
                </a:solidFill>
              </a:rPr>
              <a:t>.</a:t>
            </a:r>
            <a:endParaRPr lang="en-US" sz="2000" dirty="0">
              <a:solidFill>
                <a:schemeClr val="tx2"/>
              </a:solidFill>
            </a:endParaRPr>
          </a:p>
        </p:txBody>
      </p:sp>
    </p:spTree>
    <p:extLst>
      <p:ext uri="{BB962C8B-B14F-4D97-AF65-F5344CB8AC3E}">
        <p14:creationId xmlns:p14="http://schemas.microsoft.com/office/powerpoint/2010/main" val="490833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half" idx="2"/>
          </p:nvPr>
        </p:nvSpPr>
        <p:spPr>
          <a:xfrm>
            <a:off x="5029200" y="1884426"/>
            <a:ext cx="3581400" cy="4255819"/>
          </a:xfrm>
        </p:spPr>
        <p:txBody>
          <a:bodyPr/>
          <a:lstStyle/>
          <a:p>
            <a:pPr marL="0" indent="0" algn="ctr">
              <a:buNone/>
            </a:pPr>
            <a:r>
              <a:rPr lang="en-US" dirty="0">
                <a:solidFill>
                  <a:schemeClr val="tx2"/>
                </a:solidFill>
              </a:rPr>
              <a:t>Nonuse applications may be either </a:t>
            </a:r>
            <a:r>
              <a:rPr lang="en-US" i="1" u="sng" dirty="0">
                <a:solidFill>
                  <a:schemeClr val="tx2"/>
                </a:solidFill>
              </a:rPr>
              <a:t>approved</a:t>
            </a:r>
            <a:r>
              <a:rPr lang="en-US" dirty="0">
                <a:solidFill>
                  <a:schemeClr val="tx2"/>
                </a:solidFill>
              </a:rPr>
              <a:t> or </a:t>
            </a:r>
            <a:r>
              <a:rPr lang="en-US" i="1" u="sng" dirty="0" smtClean="0">
                <a:solidFill>
                  <a:schemeClr val="tx2"/>
                </a:solidFill>
              </a:rPr>
              <a:t>rejected</a:t>
            </a:r>
            <a:r>
              <a:rPr lang="en-US" u="sng" dirty="0" smtClean="0">
                <a:solidFill>
                  <a:schemeClr val="tx2"/>
                </a:solidFill>
              </a:rPr>
              <a:t> </a:t>
            </a:r>
            <a:r>
              <a:rPr lang="en-US" dirty="0" smtClean="0">
                <a:solidFill>
                  <a:schemeClr val="tx2"/>
                </a:solidFill>
              </a:rPr>
              <a:t>by </a:t>
            </a:r>
            <a:r>
              <a:rPr lang="en-US" dirty="0">
                <a:solidFill>
                  <a:schemeClr val="tx2"/>
                </a:solidFill>
              </a:rPr>
              <a:t>the </a:t>
            </a:r>
            <a:r>
              <a:rPr lang="en-US" dirty="0" smtClean="0">
                <a:solidFill>
                  <a:schemeClr val="tx2"/>
                </a:solidFill>
              </a:rPr>
              <a:t>State Engineer</a:t>
            </a:r>
            <a:r>
              <a:rPr lang="en-US" dirty="0">
                <a:solidFill>
                  <a:schemeClr val="tx2"/>
                </a:solidFill>
              </a:rPr>
              <a:t>.</a:t>
            </a:r>
          </a:p>
          <a:p>
            <a:endParaRPr lang="en-US" dirty="0"/>
          </a:p>
        </p:txBody>
      </p:sp>
      <p:pic>
        <p:nvPicPr>
          <p:cNvPr id="5122" name="Picture 2" descr="G:\_WRT Photo Contests (all years)\2013 WRT Photo Contest\11.ChimneyRock_questionmark.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130000"/>
                    </a14:imgEffect>
                    <a14:imgEffect>
                      <a14:brightnessContrast bright="5000" contrast="10000"/>
                    </a14:imgEffect>
                  </a14:imgLayer>
                </a14:imgProps>
              </a:ext>
              <a:ext uri="{28A0092B-C50C-407E-A947-70E740481C1C}">
                <a14:useLocalDpi xmlns:a14="http://schemas.microsoft.com/office/drawing/2010/main" val="0"/>
              </a:ext>
            </a:extLst>
          </a:blip>
          <a:srcRect l="21094" r="797" b="30084"/>
          <a:stretch/>
        </p:blipFill>
        <p:spPr bwMode="auto">
          <a:xfrm>
            <a:off x="533400" y="717755"/>
            <a:ext cx="4038600" cy="542249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015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bright="10000" contrast="10000"/>
                    </a14:imgEffect>
                  </a14:imgLayer>
                </a14:imgProps>
              </a:ext>
              <a:ext uri="{28A0092B-C50C-407E-A947-70E740481C1C}">
                <a14:useLocalDpi xmlns:a14="http://schemas.microsoft.com/office/drawing/2010/main" val="0"/>
              </a:ext>
            </a:extLst>
          </a:blip>
          <a:srcRect l="232" t="2349" r="-232" b="8835"/>
          <a:stretch/>
        </p:blipFill>
        <p:spPr bwMode="auto">
          <a:xfrm>
            <a:off x="9832" y="0"/>
            <a:ext cx="915538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83510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_WRT Photo Contests (all years)\2013 WRT Photo Contest\27.Nebo_ColoredTree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
                    </a14:imgEffect>
                    <a14:imgEffect>
                      <a14:saturation sat="115000"/>
                    </a14:imgEffect>
                    <a14:imgEffect>
                      <a14:brightnessContrast bright="-5000" contrast="25000"/>
                    </a14:imgEffect>
                  </a14:imgLayer>
                </a14:imgProps>
              </a:ext>
              <a:ext uri="{28A0092B-C50C-407E-A947-70E740481C1C}">
                <a14:useLocalDpi xmlns:a14="http://schemas.microsoft.com/office/drawing/2010/main" val="0"/>
              </a:ext>
            </a:extLst>
          </a:blip>
          <a:srcRect t="6215"/>
          <a:stretch/>
        </p:blipFill>
        <p:spPr bwMode="auto">
          <a:xfrm>
            <a:off x="0" y="0"/>
            <a:ext cx="9144000" cy="68605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5029200"/>
            <a:ext cx="7772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Quantity Impairment</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685800" y="3657600"/>
            <a:ext cx="7772400" cy="1500187"/>
          </a:xfrm>
        </p:spPr>
        <p:txBody>
          <a:bodyPr/>
          <a:lstStyle/>
          <a:p>
            <a:r>
              <a:rPr lang="en-US" i="1" dirty="0" smtClean="0">
                <a:solidFill>
                  <a:schemeClr val="bg2"/>
                </a:solidFill>
                <a:effectLst>
                  <a:outerShdw blurRad="38100" dist="38100" dir="2700000" algn="tl">
                    <a:srgbClr val="000000">
                      <a:alpha val="43137"/>
                    </a:srgbClr>
                  </a:outerShdw>
                </a:effectLst>
              </a:rPr>
              <a:t>Will anyone notice?</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3717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57200" y="274638"/>
            <a:ext cx="8229600" cy="792162"/>
          </a:xfrm>
        </p:spPr>
        <p:txBody>
          <a:bodyPr/>
          <a:lstStyle/>
          <a:p>
            <a:r>
              <a:rPr lang="en-US" dirty="0">
                <a:solidFill>
                  <a:schemeClr val="tx2"/>
                </a:solidFill>
              </a:rPr>
              <a:t>Quantity </a:t>
            </a:r>
            <a:r>
              <a:rPr lang="en-US" dirty="0" smtClean="0">
                <a:solidFill>
                  <a:schemeClr val="tx2"/>
                </a:solidFill>
              </a:rPr>
              <a:t>Impairment </a:t>
            </a:r>
            <a:r>
              <a:rPr lang="en-US" sz="4000" dirty="0" smtClean="0">
                <a:solidFill>
                  <a:schemeClr val="accent2"/>
                </a:solidFill>
              </a:rPr>
              <a:t>73-3-3(1</a:t>
            </a:r>
            <a:r>
              <a:rPr lang="en-US" sz="4000" dirty="0">
                <a:solidFill>
                  <a:schemeClr val="accent2"/>
                </a:solidFill>
              </a:rPr>
              <a:t>)(c</a:t>
            </a:r>
            <a:r>
              <a:rPr lang="en-US" sz="4000" dirty="0" smtClean="0">
                <a:solidFill>
                  <a:schemeClr val="accent2"/>
                </a:solidFill>
              </a:rPr>
              <a:t>)</a:t>
            </a:r>
            <a:endParaRPr lang="en-US" sz="4000" dirty="0">
              <a:solidFill>
                <a:schemeClr val="accent2"/>
              </a:solidFill>
            </a:endParaRPr>
          </a:p>
        </p:txBody>
      </p:sp>
      <p:sp>
        <p:nvSpPr>
          <p:cNvPr id="5" name="Content Placeholder 4"/>
          <p:cNvSpPr>
            <a:spLocks noGrp="1"/>
          </p:cNvSpPr>
          <p:nvPr>
            <p:ph idx="1"/>
          </p:nvPr>
        </p:nvSpPr>
        <p:spPr>
          <a:xfrm>
            <a:off x="609600" y="1447800"/>
            <a:ext cx="7924800" cy="4830763"/>
          </a:xfrm>
        </p:spPr>
        <p:txBody>
          <a:bodyPr/>
          <a:lstStyle/>
          <a:p>
            <a:pPr marL="0" indent="0">
              <a:buNone/>
            </a:pPr>
            <a:r>
              <a:rPr lang="en-US" sz="2000" dirty="0" smtClean="0">
                <a:solidFill>
                  <a:schemeClr val="tx2"/>
                </a:solidFill>
              </a:rPr>
              <a:t>(</a:t>
            </a:r>
            <a:r>
              <a:rPr lang="en-US" sz="2000" dirty="0" err="1" smtClean="0">
                <a:solidFill>
                  <a:schemeClr val="tx2"/>
                </a:solidFill>
              </a:rPr>
              <a:t>i</a:t>
            </a:r>
            <a:r>
              <a:rPr lang="en-US" sz="2000" dirty="0" smtClean="0">
                <a:solidFill>
                  <a:schemeClr val="tx2"/>
                </a:solidFill>
              </a:rPr>
              <a:t>) "</a:t>
            </a:r>
            <a:r>
              <a:rPr lang="en-US" sz="2000" dirty="0">
                <a:solidFill>
                  <a:schemeClr val="tx2"/>
                </a:solidFill>
              </a:rPr>
              <a:t>Quantity impairment" means any reduction in the amount of water a person is able to receive in order to satisfy an existing right to the use of water that would result from an action proposed in a change application, including:  </a:t>
            </a:r>
            <a:endParaRPr lang="en-US" sz="2000" dirty="0" smtClean="0">
              <a:solidFill>
                <a:schemeClr val="tx2"/>
              </a:solidFill>
            </a:endParaRPr>
          </a:p>
          <a:p>
            <a:pPr marL="0" indent="0">
              <a:buNone/>
            </a:pPr>
            <a:r>
              <a:rPr lang="en-US" sz="2000" dirty="0" smtClean="0">
                <a:solidFill>
                  <a:schemeClr val="tx2"/>
                </a:solidFill>
              </a:rPr>
              <a:t>(A) diminishing the quantity of water in the source of supply for the existing right; </a:t>
            </a:r>
          </a:p>
          <a:p>
            <a:pPr marL="0" indent="0">
              <a:buNone/>
            </a:pPr>
            <a:r>
              <a:rPr lang="en-US" sz="2000" dirty="0" smtClean="0">
                <a:solidFill>
                  <a:schemeClr val="tx2"/>
                </a:solidFill>
              </a:rPr>
              <a:t>(</a:t>
            </a:r>
            <a:r>
              <a:rPr lang="en-US" sz="2000" dirty="0">
                <a:solidFill>
                  <a:schemeClr val="tx2"/>
                </a:solidFill>
              </a:rPr>
              <a:t>B) a change in the timing of availability of water from the source of supply for the existing right; or </a:t>
            </a:r>
          </a:p>
          <a:p>
            <a:pPr marL="0" indent="0">
              <a:buNone/>
            </a:pPr>
            <a:r>
              <a:rPr lang="en-US" sz="2000" dirty="0" smtClean="0">
                <a:solidFill>
                  <a:schemeClr val="tx2"/>
                </a:solidFill>
              </a:rPr>
              <a:t>(</a:t>
            </a:r>
            <a:r>
              <a:rPr lang="en-US" sz="2000" dirty="0">
                <a:solidFill>
                  <a:schemeClr val="tx2"/>
                </a:solidFill>
              </a:rPr>
              <a:t>C) enlarging the quantity of water depleted by the nature of the proposed use when compared with the nature of the currently approved use. </a:t>
            </a:r>
          </a:p>
          <a:p>
            <a:endParaRPr lang="en-US" sz="300" dirty="0">
              <a:solidFill>
                <a:schemeClr val="tx2"/>
              </a:solidFill>
            </a:endParaRPr>
          </a:p>
          <a:p>
            <a:pPr marL="0" indent="0">
              <a:buNone/>
            </a:pPr>
            <a:r>
              <a:rPr lang="en-US" sz="2000" dirty="0">
                <a:solidFill>
                  <a:schemeClr val="tx2"/>
                </a:solidFill>
              </a:rPr>
              <a:t>(ii) "Quantity impairment" does not mean a decrease in the static level of water in an underground basin or aquifer that would result from an action proposed to be taken in a change application, if the volume of water necessary to satisfy an existing right otherwise remains reasonably available. </a:t>
            </a:r>
          </a:p>
          <a:p>
            <a:endParaRPr lang="en-US" sz="2000" dirty="0"/>
          </a:p>
        </p:txBody>
      </p:sp>
    </p:spTree>
    <p:extLst>
      <p:ext uri="{BB962C8B-B14F-4D97-AF65-F5344CB8AC3E}">
        <p14:creationId xmlns:p14="http://schemas.microsoft.com/office/powerpoint/2010/main" val="2316174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14400" y="1752600"/>
            <a:ext cx="7467600" cy="369332"/>
          </a:xfrm>
          <a:prstGeom prst="rect">
            <a:avLst/>
          </a:prstGeom>
        </p:spPr>
        <p:txBody>
          <a:bodyPr wrap="square">
            <a:spAutoFit/>
          </a:bodyPr>
          <a:lstStyle/>
          <a:p>
            <a:r>
              <a:rPr lang="en-US" dirty="0"/>
              <a:t> </a:t>
            </a:r>
          </a:p>
        </p:txBody>
      </p:sp>
      <p:sp>
        <p:nvSpPr>
          <p:cNvPr id="10" name="Title 9"/>
          <p:cNvSpPr>
            <a:spLocks noGrp="1"/>
          </p:cNvSpPr>
          <p:nvPr>
            <p:ph type="title"/>
          </p:nvPr>
        </p:nvSpPr>
        <p:spPr>
          <a:xfrm>
            <a:off x="457200" y="274638"/>
            <a:ext cx="8229600" cy="868362"/>
          </a:xfrm>
        </p:spPr>
        <p:txBody>
          <a:bodyPr/>
          <a:lstStyle/>
          <a:p>
            <a:r>
              <a:rPr lang="en-US" dirty="0">
                <a:solidFill>
                  <a:schemeClr val="tx2"/>
                </a:solidFill>
              </a:rPr>
              <a:t>Quantity </a:t>
            </a:r>
            <a:r>
              <a:rPr lang="en-US" dirty="0" smtClean="0">
                <a:solidFill>
                  <a:schemeClr val="tx2"/>
                </a:solidFill>
              </a:rPr>
              <a:t>Impairment </a:t>
            </a:r>
            <a:r>
              <a:rPr lang="en-US" sz="4000" dirty="0" smtClean="0">
                <a:solidFill>
                  <a:schemeClr val="accent2"/>
                </a:solidFill>
              </a:rPr>
              <a:t>73-3-3(5)</a:t>
            </a:r>
            <a:endParaRPr lang="en-US" dirty="0">
              <a:solidFill>
                <a:schemeClr val="accent2"/>
              </a:solidFill>
            </a:endParaRPr>
          </a:p>
        </p:txBody>
      </p:sp>
      <p:sp>
        <p:nvSpPr>
          <p:cNvPr id="11" name="Content Placeholder 10"/>
          <p:cNvSpPr>
            <a:spLocks noGrp="1"/>
          </p:cNvSpPr>
          <p:nvPr>
            <p:ph sz="half" idx="1"/>
          </p:nvPr>
        </p:nvSpPr>
        <p:spPr>
          <a:xfrm>
            <a:off x="304800" y="1600200"/>
            <a:ext cx="4648200" cy="4525963"/>
          </a:xfrm>
        </p:spPr>
        <p:txBody>
          <a:bodyPr/>
          <a:lstStyle/>
          <a:p>
            <a:pPr marL="0" indent="0">
              <a:buNone/>
            </a:pPr>
            <a:r>
              <a:rPr lang="en-US" sz="2400" dirty="0">
                <a:solidFill>
                  <a:schemeClr val="tx2"/>
                </a:solidFill>
              </a:rPr>
              <a:t>In a proceeding before the state engineer, </a:t>
            </a:r>
            <a:r>
              <a:rPr lang="en-US" sz="2400" u="sng" dirty="0">
                <a:solidFill>
                  <a:schemeClr val="tx2"/>
                </a:solidFill>
              </a:rPr>
              <a:t>the applicant has the burden of producing evidence sufficient to support a reasonable belief that the change can be made in compliance with this section</a:t>
            </a:r>
            <a:r>
              <a:rPr lang="en-US" sz="2400" dirty="0">
                <a:solidFill>
                  <a:schemeClr val="tx2"/>
                </a:solidFill>
              </a:rPr>
              <a:t> and Section 73-3-8, including evidence:  </a:t>
            </a:r>
          </a:p>
          <a:p>
            <a:pPr lvl="1"/>
            <a:r>
              <a:rPr lang="en-US" sz="2000" dirty="0" smtClean="0">
                <a:solidFill>
                  <a:schemeClr val="tx2"/>
                </a:solidFill>
              </a:rPr>
              <a:t>that </a:t>
            </a:r>
            <a:r>
              <a:rPr lang="en-US" sz="2000" dirty="0">
                <a:solidFill>
                  <a:schemeClr val="tx2"/>
                </a:solidFill>
              </a:rPr>
              <a:t>the change will not cause a specific existing right to experience quantity impairment; </a:t>
            </a:r>
            <a:r>
              <a:rPr lang="en-US" sz="2000" dirty="0" smtClean="0">
                <a:solidFill>
                  <a:schemeClr val="tx2"/>
                </a:solidFill>
              </a:rPr>
              <a:t>or</a:t>
            </a:r>
          </a:p>
          <a:p>
            <a:pPr lvl="1"/>
            <a:r>
              <a:rPr lang="en-US" sz="2000" dirty="0" smtClean="0">
                <a:solidFill>
                  <a:schemeClr val="tx2"/>
                </a:solidFill>
              </a:rPr>
              <a:t>if </a:t>
            </a:r>
            <a:r>
              <a:rPr lang="en-US" sz="2000" dirty="0">
                <a:solidFill>
                  <a:schemeClr val="tx2"/>
                </a:solidFill>
              </a:rPr>
              <a:t>applicable, rebutting the presumption of quantity impairment described in Subsection 73-3-8(6)(c). </a:t>
            </a:r>
          </a:p>
          <a:p>
            <a:endParaRPr lang="en-US" sz="2000" dirty="0"/>
          </a:p>
        </p:txBody>
      </p:sp>
      <p:pic>
        <p:nvPicPr>
          <p:cNvPr id="1026" name="Picture 2" descr="G:\_WRT Photo Contests (all years)\2011 WRT Photo Contest\Employees_14.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125000"/>
                    </a14:imgEffect>
                    <a14:imgEffect>
                      <a14:brightnessContrast contrast="-20000"/>
                    </a14:imgEffect>
                  </a14:imgLayer>
                </a14:imgProps>
              </a:ext>
              <a:ext uri="{28A0092B-C50C-407E-A947-70E740481C1C}">
                <a14:useLocalDpi xmlns:a14="http://schemas.microsoft.com/office/drawing/2010/main" val="0"/>
              </a:ext>
            </a:extLst>
          </a:blip>
          <a:srcRect l="5699" r="35699"/>
          <a:stretch/>
        </p:blipFill>
        <p:spPr bwMode="auto">
          <a:xfrm>
            <a:off x="5192253" y="1600200"/>
            <a:ext cx="3570747" cy="45699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827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a:xfrm>
            <a:off x="457200" y="274638"/>
            <a:ext cx="8229600" cy="1020762"/>
          </a:xfrm>
        </p:spPr>
        <p:txBody>
          <a:bodyPr/>
          <a:lstStyle/>
          <a:p>
            <a:r>
              <a:rPr lang="en-US" dirty="0">
                <a:solidFill>
                  <a:schemeClr val="tx2"/>
                </a:solidFill>
              </a:rPr>
              <a:t>Quantity </a:t>
            </a:r>
            <a:r>
              <a:rPr lang="en-US" dirty="0" smtClean="0">
                <a:solidFill>
                  <a:schemeClr val="tx2"/>
                </a:solidFill>
              </a:rPr>
              <a:t>Impairment </a:t>
            </a:r>
            <a:r>
              <a:rPr lang="en-US" sz="4000" dirty="0" smtClean="0">
                <a:solidFill>
                  <a:schemeClr val="accent2"/>
                </a:solidFill>
              </a:rPr>
              <a:t>73-3-8(6)</a:t>
            </a:r>
            <a:endParaRPr lang="en-US" sz="4000" dirty="0">
              <a:solidFill>
                <a:schemeClr val="accent2"/>
              </a:solidFill>
            </a:endParaRPr>
          </a:p>
        </p:txBody>
      </p:sp>
      <p:sp>
        <p:nvSpPr>
          <p:cNvPr id="8" name="Content Placeholder 7"/>
          <p:cNvSpPr>
            <a:spLocks noGrp="1"/>
          </p:cNvSpPr>
          <p:nvPr>
            <p:ph idx="1"/>
          </p:nvPr>
        </p:nvSpPr>
        <p:spPr>
          <a:xfrm>
            <a:off x="457200" y="1447800"/>
            <a:ext cx="8229600" cy="4678363"/>
          </a:xfrm>
        </p:spPr>
        <p:txBody>
          <a:bodyPr/>
          <a:lstStyle/>
          <a:p>
            <a:pPr marL="0" indent="0">
              <a:buNone/>
            </a:pPr>
            <a:r>
              <a:rPr lang="en-US" sz="2400" dirty="0">
                <a:solidFill>
                  <a:schemeClr val="tx2"/>
                </a:solidFill>
              </a:rPr>
              <a:t>(a) Except as provided in Subsection (6)(b), the state engineer shall reject a permanent change application if the person proposing to make the change is unable to meet the burden described in Subsection 73-3-3(5). </a:t>
            </a:r>
          </a:p>
          <a:p>
            <a:pPr marL="0" indent="0">
              <a:buNone/>
            </a:pPr>
            <a:endParaRPr lang="en-US" sz="1050" dirty="0">
              <a:solidFill>
                <a:schemeClr val="tx2"/>
              </a:solidFill>
            </a:endParaRPr>
          </a:p>
          <a:p>
            <a:pPr marL="0" indent="0">
              <a:buNone/>
            </a:pPr>
            <a:r>
              <a:rPr lang="en-US" sz="2400" dirty="0">
                <a:solidFill>
                  <a:schemeClr val="tx2"/>
                </a:solidFill>
              </a:rPr>
              <a:t>(b) If otherwise proper, the state engineer may approve a permanent or temporary change application upon one or more of the following conditions: </a:t>
            </a:r>
          </a:p>
          <a:p>
            <a:pPr marL="0" indent="0">
              <a:buNone/>
            </a:pPr>
            <a:r>
              <a:rPr lang="en-US" sz="2400" dirty="0" smtClean="0">
                <a:solidFill>
                  <a:schemeClr val="tx2"/>
                </a:solidFill>
              </a:rPr>
              <a:t>	(</a:t>
            </a:r>
            <a:r>
              <a:rPr lang="en-US" sz="2400" dirty="0" err="1">
                <a:solidFill>
                  <a:schemeClr val="tx2"/>
                </a:solidFill>
              </a:rPr>
              <a:t>i</a:t>
            </a:r>
            <a:r>
              <a:rPr lang="en-US" sz="2400" dirty="0">
                <a:solidFill>
                  <a:schemeClr val="tx2"/>
                </a:solidFill>
              </a:rPr>
              <a:t>) for part of the water involved;  </a:t>
            </a:r>
            <a:endParaRPr lang="en-US" sz="2400" dirty="0" smtClean="0">
              <a:solidFill>
                <a:schemeClr val="tx2"/>
              </a:solidFill>
            </a:endParaRPr>
          </a:p>
          <a:p>
            <a:pPr marL="0" indent="0">
              <a:buNone/>
            </a:pPr>
            <a:r>
              <a:rPr lang="en-US" sz="2400" dirty="0" smtClean="0">
                <a:solidFill>
                  <a:schemeClr val="tx2"/>
                </a:solidFill>
              </a:rPr>
              <a:t>	(ii) that the applicant acquire a conflicting right; or  </a:t>
            </a:r>
          </a:p>
          <a:p>
            <a:pPr marL="0" indent="0">
              <a:buNone/>
            </a:pPr>
            <a:r>
              <a:rPr lang="en-US" sz="2400" dirty="0">
                <a:solidFill>
                  <a:schemeClr val="tx2"/>
                </a:solidFill>
              </a:rPr>
              <a:t>	</a:t>
            </a:r>
            <a:r>
              <a:rPr lang="en-US" sz="2400" dirty="0" smtClean="0">
                <a:solidFill>
                  <a:schemeClr val="tx2"/>
                </a:solidFill>
              </a:rPr>
              <a:t>(</a:t>
            </a:r>
            <a:r>
              <a:rPr lang="en-US" sz="2400" dirty="0">
                <a:solidFill>
                  <a:schemeClr val="tx2"/>
                </a:solidFill>
              </a:rPr>
              <a:t>iii) that the applicant provide and implement a plan </a:t>
            </a:r>
            <a:r>
              <a:rPr lang="en-US" sz="2400" dirty="0" smtClean="0">
                <a:solidFill>
                  <a:schemeClr val="tx2"/>
                </a:solidFill>
              </a:rPr>
              <a:t>	approved </a:t>
            </a:r>
            <a:r>
              <a:rPr lang="en-US" sz="2400" dirty="0">
                <a:solidFill>
                  <a:schemeClr val="tx2"/>
                </a:solidFill>
              </a:rPr>
              <a:t>by the state engineer to mitigate impairment of </a:t>
            </a:r>
            <a:r>
              <a:rPr lang="en-US" sz="2400" dirty="0" smtClean="0">
                <a:solidFill>
                  <a:schemeClr val="tx2"/>
                </a:solidFill>
              </a:rPr>
              <a:t>	an </a:t>
            </a:r>
            <a:r>
              <a:rPr lang="en-US" sz="2400" dirty="0">
                <a:solidFill>
                  <a:schemeClr val="tx2"/>
                </a:solidFill>
              </a:rPr>
              <a:t>existing right. </a:t>
            </a:r>
          </a:p>
          <a:p>
            <a:endParaRPr lang="en-US" sz="2400" dirty="0"/>
          </a:p>
        </p:txBody>
      </p:sp>
    </p:spTree>
    <p:extLst>
      <p:ext uri="{BB962C8B-B14F-4D97-AF65-F5344CB8AC3E}">
        <p14:creationId xmlns:p14="http://schemas.microsoft.com/office/powerpoint/2010/main" val="775527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457200" y="274638"/>
            <a:ext cx="8229600" cy="1173162"/>
          </a:xfrm>
        </p:spPr>
        <p:txBody>
          <a:bodyPr/>
          <a:lstStyle/>
          <a:p>
            <a:r>
              <a:rPr lang="en-US" dirty="0">
                <a:solidFill>
                  <a:schemeClr val="tx2"/>
                </a:solidFill>
              </a:rPr>
              <a:t>Quantity </a:t>
            </a:r>
            <a:r>
              <a:rPr lang="en-US" dirty="0" smtClean="0">
                <a:solidFill>
                  <a:schemeClr val="tx2"/>
                </a:solidFill>
              </a:rPr>
              <a:t>Impairment </a:t>
            </a:r>
            <a:r>
              <a:rPr lang="en-US" sz="4000" dirty="0" smtClean="0">
                <a:solidFill>
                  <a:schemeClr val="accent2"/>
                </a:solidFill>
              </a:rPr>
              <a:t>73-3-8(6</a:t>
            </a:r>
            <a:r>
              <a:rPr lang="en-US" sz="4000" dirty="0">
                <a:solidFill>
                  <a:schemeClr val="accent2"/>
                </a:solidFill>
              </a:rPr>
              <a:t>)(c)</a:t>
            </a:r>
          </a:p>
        </p:txBody>
      </p:sp>
      <p:sp>
        <p:nvSpPr>
          <p:cNvPr id="7" name="Content Placeholder 6"/>
          <p:cNvSpPr>
            <a:spLocks noGrp="1"/>
          </p:cNvSpPr>
          <p:nvPr>
            <p:ph sz="half" idx="1"/>
          </p:nvPr>
        </p:nvSpPr>
        <p:spPr>
          <a:xfrm>
            <a:off x="457200" y="1828800"/>
            <a:ext cx="4038600" cy="4297363"/>
          </a:xfrm>
        </p:spPr>
        <p:txBody>
          <a:bodyPr/>
          <a:lstStyle/>
          <a:p>
            <a:pPr marL="0" indent="0">
              <a:buNone/>
            </a:pPr>
            <a:r>
              <a:rPr lang="en-US" sz="2000" dirty="0" smtClean="0">
                <a:solidFill>
                  <a:schemeClr val="tx2"/>
                </a:solidFill>
              </a:rPr>
              <a:t>There </a:t>
            </a:r>
            <a:r>
              <a:rPr lang="en-US" sz="2000" dirty="0">
                <a:solidFill>
                  <a:schemeClr val="tx2"/>
                </a:solidFill>
              </a:rPr>
              <a:t>is a rebuttable presumption of quantity impairment, as defined in Subsection 73-3-3(1), to the extent that, for a period of at least seven consecutive years, a portion of the right identified in a change application has not been:  </a:t>
            </a:r>
            <a:endParaRPr lang="en-US" sz="2000" dirty="0" smtClean="0">
              <a:solidFill>
                <a:schemeClr val="tx2"/>
              </a:solidFill>
            </a:endParaRPr>
          </a:p>
          <a:p>
            <a:pPr marL="514350" indent="-514350">
              <a:buAutoNum type="romanLcParenBoth"/>
            </a:pPr>
            <a:endParaRPr lang="en-US" sz="2000" dirty="0">
              <a:solidFill>
                <a:schemeClr val="tx2"/>
              </a:solidFill>
            </a:endParaRPr>
          </a:p>
          <a:p>
            <a:pPr marL="457200" indent="-457200">
              <a:buAutoNum type="alphaUcParenBoth"/>
            </a:pPr>
            <a:r>
              <a:rPr lang="en-US" sz="2000" dirty="0" smtClean="0">
                <a:solidFill>
                  <a:schemeClr val="tx2"/>
                </a:solidFill>
              </a:rPr>
              <a:t>diverted </a:t>
            </a:r>
            <a:r>
              <a:rPr lang="en-US" sz="2000" dirty="0">
                <a:solidFill>
                  <a:schemeClr val="tx2"/>
                </a:solidFill>
              </a:rPr>
              <a:t>from </a:t>
            </a:r>
            <a:r>
              <a:rPr lang="en-US" sz="2000" dirty="0" smtClean="0">
                <a:solidFill>
                  <a:schemeClr val="tx2"/>
                </a:solidFill>
              </a:rPr>
              <a:t>the approved point </a:t>
            </a:r>
            <a:r>
              <a:rPr lang="en-US" sz="2000" dirty="0">
                <a:solidFill>
                  <a:schemeClr val="tx2"/>
                </a:solidFill>
              </a:rPr>
              <a:t>of diversion; </a:t>
            </a:r>
            <a:r>
              <a:rPr lang="en-US" sz="2000" dirty="0" smtClean="0">
                <a:solidFill>
                  <a:schemeClr val="tx2"/>
                </a:solidFill>
              </a:rPr>
              <a:t>and </a:t>
            </a:r>
          </a:p>
          <a:p>
            <a:pPr marL="457200" indent="-457200">
              <a:buFont typeface="Arial" charset="0"/>
              <a:buAutoNum type="alphaUcParenBoth"/>
            </a:pPr>
            <a:r>
              <a:rPr lang="en-US" sz="2000" dirty="0" smtClean="0">
                <a:solidFill>
                  <a:schemeClr val="tx2"/>
                </a:solidFill>
              </a:rPr>
              <a:t>beneficially </a:t>
            </a:r>
            <a:r>
              <a:rPr lang="en-US" sz="2000" dirty="0">
                <a:solidFill>
                  <a:schemeClr val="tx2"/>
                </a:solidFill>
              </a:rPr>
              <a:t>used at the approved place of use. </a:t>
            </a:r>
          </a:p>
        </p:txBody>
      </p:sp>
      <p:sp>
        <p:nvSpPr>
          <p:cNvPr id="8" name="Content Placeholder 7"/>
          <p:cNvSpPr>
            <a:spLocks noGrp="1"/>
          </p:cNvSpPr>
          <p:nvPr>
            <p:ph sz="half" idx="2"/>
          </p:nvPr>
        </p:nvSpPr>
        <p:spPr>
          <a:xfrm>
            <a:off x="4648200" y="1828800"/>
            <a:ext cx="4038600" cy="4297363"/>
          </a:xfrm>
        </p:spPr>
        <p:txBody>
          <a:bodyPr/>
          <a:lstStyle/>
          <a:p>
            <a:pPr marL="0" indent="0">
              <a:buNone/>
            </a:pPr>
            <a:r>
              <a:rPr lang="en-US" sz="2000" dirty="0"/>
              <a:t>(</a:t>
            </a:r>
            <a:r>
              <a:rPr lang="en-US" sz="2000" dirty="0">
                <a:solidFill>
                  <a:schemeClr val="tx2"/>
                </a:solidFill>
              </a:rPr>
              <a:t>ii) The rebuttable presumption described in Subsection (6)(c)(</a:t>
            </a:r>
            <a:r>
              <a:rPr lang="en-US" sz="2000" dirty="0" err="1">
                <a:solidFill>
                  <a:schemeClr val="tx2"/>
                </a:solidFill>
              </a:rPr>
              <a:t>i</a:t>
            </a:r>
            <a:r>
              <a:rPr lang="en-US" sz="2000" dirty="0">
                <a:solidFill>
                  <a:schemeClr val="tx2"/>
                </a:solidFill>
              </a:rPr>
              <a:t>) does not apply if the beneficial use requirement is excused by:  </a:t>
            </a:r>
            <a:endParaRPr lang="en-US" sz="2000" dirty="0" smtClean="0">
              <a:solidFill>
                <a:schemeClr val="tx2"/>
              </a:solidFill>
            </a:endParaRPr>
          </a:p>
          <a:p>
            <a:pPr marL="0" indent="0">
              <a:buNone/>
            </a:pPr>
            <a:endParaRPr lang="en-US" sz="2000" dirty="0" smtClean="0">
              <a:solidFill>
                <a:schemeClr val="tx2"/>
              </a:solidFill>
            </a:endParaRPr>
          </a:p>
          <a:p>
            <a:pPr marL="457200" indent="-457200">
              <a:buAutoNum type="alphaUcParenBoth"/>
            </a:pPr>
            <a:r>
              <a:rPr lang="en-US" sz="2000" dirty="0" smtClean="0">
                <a:solidFill>
                  <a:schemeClr val="tx2"/>
                </a:solidFill>
              </a:rPr>
              <a:t>Subsection 73-1-4(2)(e); </a:t>
            </a:r>
          </a:p>
          <a:p>
            <a:pPr marL="457200" indent="-457200">
              <a:buAutoNum type="alphaUcParenBoth"/>
            </a:pPr>
            <a:r>
              <a:rPr lang="en-US" sz="2000" dirty="0">
                <a:solidFill>
                  <a:schemeClr val="tx2"/>
                </a:solidFill>
              </a:rPr>
              <a:t>an approved nonuse application under Subsection 73-1-4(2)(b</a:t>
            </a:r>
            <a:r>
              <a:rPr lang="en-US" sz="2000" dirty="0" smtClean="0">
                <a:solidFill>
                  <a:schemeClr val="tx2"/>
                </a:solidFill>
              </a:rPr>
              <a:t>);</a:t>
            </a:r>
          </a:p>
          <a:p>
            <a:pPr marL="457200" indent="-457200">
              <a:buFont typeface="Arial" charset="0"/>
              <a:buAutoNum type="alphaUcParenBoth"/>
            </a:pPr>
            <a:r>
              <a:rPr lang="en-US" sz="2000" dirty="0">
                <a:solidFill>
                  <a:schemeClr val="tx2"/>
                </a:solidFill>
              </a:rPr>
              <a:t>Subsection 73-3-30(7)  (for instream flow); or  </a:t>
            </a:r>
          </a:p>
          <a:p>
            <a:pPr marL="457200" indent="-457200">
              <a:buAutoNum type="alphaUcParenBoth"/>
            </a:pPr>
            <a:r>
              <a:rPr lang="en-US" sz="2000" dirty="0">
                <a:solidFill>
                  <a:schemeClr val="tx2"/>
                </a:solidFill>
              </a:rPr>
              <a:t>the passage of time under Subsection 73-1-4(2)(c)(</a:t>
            </a:r>
            <a:r>
              <a:rPr lang="en-US" sz="2000" dirty="0" err="1">
                <a:solidFill>
                  <a:schemeClr val="tx2"/>
                </a:solidFill>
              </a:rPr>
              <a:t>i</a:t>
            </a:r>
            <a:r>
              <a:rPr lang="en-US" sz="2000" dirty="0" smtClean="0">
                <a:solidFill>
                  <a:schemeClr val="tx2"/>
                </a:solidFill>
              </a:rPr>
              <a:t>).</a:t>
            </a:r>
          </a:p>
        </p:txBody>
      </p:sp>
    </p:spTree>
    <p:extLst>
      <p:ext uri="{BB962C8B-B14F-4D97-AF65-F5344CB8AC3E}">
        <p14:creationId xmlns:p14="http://schemas.microsoft.com/office/powerpoint/2010/main" val="34979252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solidFill>
                  <a:schemeClr val="tx2"/>
                </a:solidFill>
              </a:rPr>
              <a:t>Quantity Impairment</a:t>
            </a:r>
            <a:r>
              <a:rPr lang="en-US" dirty="0"/>
              <a:t> </a:t>
            </a:r>
            <a:r>
              <a:rPr lang="en-US" sz="4000" dirty="0" smtClean="0">
                <a:solidFill>
                  <a:schemeClr val="accent2"/>
                </a:solidFill>
              </a:rPr>
              <a:t>73-3-8(6)</a:t>
            </a:r>
            <a:endParaRPr lang="en-US" dirty="0"/>
          </a:p>
        </p:txBody>
      </p:sp>
      <p:sp>
        <p:nvSpPr>
          <p:cNvPr id="3" name="Content Placeholder 2"/>
          <p:cNvSpPr>
            <a:spLocks noGrp="1"/>
          </p:cNvSpPr>
          <p:nvPr>
            <p:ph idx="1"/>
          </p:nvPr>
        </p:nvSpPr>
        <p:spPr/>
        <p:txBody>
          <a:bodyPr/>
          <a:lstStyle/>
          <a:p>
            <a:pPr marL="0" indent="0">
              <a:buNone/>
            </a:pPr>
            <a:r>
              <a:rPr lang="en-US" sz="2000" dirty="0">
                <a:solidFill>
                  <a:schemeClr val="tx2"/>
                </a:solidFill>
              </a:rPr>
              <a:t>(d) The state engineer may not consider quantity impairment based on the conditions described in Subsection (6)(c) unless the issue is raised in a: </a:t>
            </a:r>
          </a:p>
          <a:p>
            <a:pPr marL="0" indent="0">
              <a:buNone/>
            </a:pPr>
            <a:r>
              <a:rPr lang="en-US" sz="2000" dirty="0">
                <a:solidFill>
                  <a:schemeClr val="tx2"/>
                </a:solidFill>
              </a:rPr>
              <a:t>   </a:t>
            </a:r>
            <a:r>
              <a:rPr lang="en-US" sz="2000" dirty="0" smtClean="0">
                <a:solidFill>
                  <a:schemeClr val="tx2"/>
                </a:solidFill>
              </a:rPr>
              <a:t> (</a:t>
            </a:r>
            <a:r>
              <a:rPr lang="en-US" sz="2000" dirty="0" err="1">
                <a:solidFill>
                  <a:schemeClr val="tx2"/>
                </a:solidFill>
              </a:rPr>
              <a:t>i</a:t>
            </a:r>
            <a:r>
              <a:rPr lang="en-US" sz="2000" dirty="0">
                <a:solidFill>
                  <a:schemeClr val="tx2"/>
                </a:solidFill>
              </a:rPr>
              <a:t>) timely protest that identifies which of the protestant's existing rights the protestant reasonably believes will experience quantity impairment; or </a:t>
            </a:r>
          </a:p>
          <a:p>
            <a:pPr marL="0" indent="0">
              <a:buNone/>
            </a:pPr>
            <a:r>
              <a:rPr lang="en-US" sz="2000" dirty="0">
                <a:solidFill>
                  <a:schemeClr val="tx2"/>
                </a:solidFill>
              </a:rPr>
              <a:t>    (ii) written notice provided by the state engineer to the applicant within 90 days after the change application is filed.  </a:t>
            </a:r>
          </a:p>
          <a:p>
            <a:endParaRPr lang="en-US" sz="2000" dirty="0">
              <a:solidFill>
                <a:schemeClr val="tx2"/>
              </a:solidFill>
            </a:endParaRPr>
          </a:p>
          <a:p>
            <a:pPr marL="0" indent="0">
              <a:buNone/>
            </a:pPr>
            <a:r>
              <a:rPr lang="en-US" sz="2000" dirty="0">
                <a:solidFill>
                  <a:schemeClr val="tx2"/>
                </a:solidFill>
              </a:rPr>
              <a:t>(e) The written notice described in Subsection (6)(d)(ii) shall: </a:t>
            </a:r>
          </a:p>
          <a:p>
            <a:pPr marL="0" indent="0">
              <a:buNone/>
            </a:pPr>
            <a:r>
              <a:rPr lang="en-US" sz="2000" dirty="0">
                <a:solidFill>
                  <a:schemeClr val="tx2"/>
                </a:solidFill>
              </a:rPr>
              <a:t>    (</a:t>
            </a:r>
            <a:r>
              <a:rPr lang="en-US" sz="2000" dirty="0" err="1">
                <a:solidFill>
                  <a:schemeClr val="tx2"/>
                </a:solidFill>
              </a:rPr>
              <a:t>i</a:t>
            </a:r>
            <a:r>
              <a:rPr lang="en-US" sz="2000" dirty="0">
                <a:solidFill>
                  <a:schemeClr val="tx2"/>
                </a:solidFill>
              </a:rPr>
              <a:t>) specifically identify an existing right the state engineer reasonably believes may experience quantity impairment; and </a:t>
            </a:r>
          </a:p>
          <a:p>
            <a:pPr marL="0" indent="0">
              <a:buNone/>
            </a:pPr>
            <a:r>
              <a:rPr lang="en-US" sz="2000" dirty="0">
                <a:solidFill>
                  <a:schemeClr val="tx2"/>
                </a:solidFill>
              </a:rPr>
              <a:t>    (ii) be mailed to the owner of an identified right, as shown by the state engineer's records, if the owner has not protested the change application. </a:t>
            </a:r>
          </a:p>
        </p:txBody>
      </p:sp>
    </p:spTree>
    <p:extLst>
      <p:ext uri="{BB962C8B-B14F-4D97-AF65-F5344CB8AC3E}">
        <p14:creationId xmlns:p14="http://schemas.microsoft.com/office/powerpoint/2010/main" val="18816317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5404" y="1295400"/>
            <a:ext cx="8763000" cy="4524315"/>
          </a:xfrm>
          <a:prstGeom prst="rect">
            <a:avLst/>
          </a:prstGeom>
        </p:spPr>
        <p:txBody>
          <a:bodyPr wrap="square">
            <a:spAutoFit/>
          </a:bodyPr>
          <a:lstStyle/>
          <a:p>
            <a:r>
              <a:rPr lang="en-US" sz="1600" dirty="0"/>
              <a:t>Utah Code Section 73-3-3(5) provides that in a change application proceeding before the state engineer, the applicant has the burden of producing evidence sufficient to support a reasonable belief that the change can be made in compliance with this section and Section 73-3-8, including rebutting the presumption of quantity impairment.</a:t>
            </a:r>
          </a:p>
          <a:p>
            <a:r>
              <a:rPr lang="en-US" sz="1600" dirty="0"/>
              <a:t> </a:t>
            </a:r>
          </a:p>
          <a:p>
            <a:r>
              <a:rPr lang="en-US" sz="1600" dirty="0"/>
              <a:t>There is a rebuttable presumption of quantity impairment, to the extent that, for a period of at least seven consecutive years, all or a portion of the right identified in a change application has not been diverted from the approved point of diversion; and beneficially used at the approved place of use. The state engineer may not consider quantity impairment based on the above conditions unless the issue is raised by a protestant, or written notice is provided by the state engineer to the applicant within 90 days after the change application is filed.</a:t>
            </a:r>
          </a:p>
          <a:p>
            <a:r>
              <a:rPr lang="en-US" sz="1600" dirty="0"/>
              <a:t> </a:t>
            </a:r>
          </a:p>
          <a:p>
            <a:r>
              <a:rPr lang="en-US" sz="1600" dirty="0"/>
              <a:t>This communication is your written notice that the state engineer is raising the issue of quantity impairment on your change application </a:t>
            </a:r>
            <a:r>
              <a:rPr lang="en-US" sz="1600" dirty="0" smtClean="0"/>
              <a:t>xxx </a:t>
            </a:r>
            <a:r>
              <a:rPr lang="en-US" sz="1600" dirty="0"/>
              <a:t>based upon an office review of the historic use of the water right(s) underlying the change application.  The state engineer believes the following water right(s) would experience quantity impairment if use is resumed as proposed in the change application: 55-295, 55-4494.</a:t>
            </a:r>
          </a:p>
          <a:p>
            <a:r>
              <a:rPr lang="en-US" sz="1600" dirty="0"/>
              <a:t> </a:t>
            </a:r>
          </a:p>
        </p:txBody>
      </p:sp>
      <p:sp>
        <p:nvSpPr>
          <p:cNvPr id="5" name="Title 4"/>
          <p:cNvSpPr>
            <a:spLocks noGrp="1"/>
          </p:cNvSpPr>
          <p:nvPr>
            <p:ph type="title"/>
          </p:nvPr>
        </p:nvSpPr>
        <p:spPr>
          <a:xfrm>
            <a:off x="457200" y="274638"/>
            <a:ext cx="8229600" cy="792162"/>
          </a:xfrm>
        </p:spPr>
        <p:txBody>
          <a:bodyPr/>
          <a:lstStyle/>
          <a:p>
            <a:r>
              <a:rPr lang="en-US" dirty="0">
                <a:solidFill>
                  <a:schemeClr val="tx2"/>
                </a:solidFill>
              </a:rPr>
              <a:t>Quantity Impairment</a:t>
            </a:r>
            <a:r>
              <a:rPr lang="en-US" dirty="0"/>
              <a:t> </a:t>
            </a:r>
            <a:r>
              <a:rPr lang="en-US" sz="4000" dirty="0" smtClean="0">
                <a:solidFill>
                  <a:schemeClr val="accent2"/>
                </a:solidFill>
              </a:rPr>
              <a:t>73-3-3(5)</a:t>
            </a:r>
            <a:endParaRPr lang="en-US" dirty="0"/>
          </a:p>
        </p:txBody>
      </p:sp>
      <p:sp>
        <p:nvSpPr>
          <p:cNvPr id="4" name="Content Placeholder 3"/>
          <p:cNvSpPr>
            <a:spLocks noGrp="1"/>
          </p:cNvSpPr>
          <p:nvPr>
            <p:ph idx="1"/>
          </p:nvPr>
        </p:nvSpPr>
        <p:spPr>
          <a:xfrm>
            <a:off x="462104" y="1628715"/>
            <a:ext cx="8229600" cy="4191000"/>
          </a:xfrm>
        </p:spPr>
        <p:txBody>
          <a:bodyPr/>
          <a:lstStyle/>
          <a:p>
            <a:pPr marL="0" indent="0">
              <a:buNone/>
            </a:pPr>
            <a:r>
              <a:rPr lang="en-US" sz="2000" dirty="0">
                <a:solidFill>
                  <a:schemeClr val="tx2"/>
                </a:solidFill>
              </a:rPr>
              <a:t>Utah Code Section 73-3-3(5) provides that in a change application proceeding before the state engineer, the applicant has the burden of producing evidence sufficient to support a reasonable belief that the change can be made in compliance with this section and Section 73-3-8, including rebutting the presumption of quantity impairment.</a:t>
            </a:r>
          </a:p>
          <a:p>
            <a:pPr marL="0" indent="0">
              <a:buNone/>
            </a:pPr>
            <a:r>
              <a:rPr lang="en-US" sz="600" dirty="0">
                <a:solidFill>
                  <a:schemeClr val="tx2"/>
                </a:solidFill>
              </a:rPr>
              <a:t> </a:t>
            </a:r>
          </a:p>
          <a:p>
            <a:pPr marL="0" indent="0">
              <a:buNone/>
            </a:pPr>
            <a:r>
              <a:rPr lang="en-US" sz="2000" dirty="0">
                <a:solidFill>
                  <a:schemeClr val="tx2"/>
                </a:solidFill>
              </a:rPr>
              <a:t>There is a rebuttable presumption of quantity impairment, to the extent that, for a period of at least seven consecutive years, all or a portion of the right identified in a change application has not been diverted from the approved point of diversion; and beneficially used at the approved place of use. </a:t>
            </a:r>
            <a:endParaRPr lang="en-US" sz="2000" dirty="0" smtClean="0">
              <a:solidFill>
                <a:schemeClr val="tx2"/>
              </a:solidFill>
            </a:endParaRPr>
          </a:p>
          <a:p>
            <a:pPr marL="0" indent="0">
              <a:buNone/>
            </a:pPr>
            <a:endParaRPr lang="en-US" sz="600" dirty="0">
              <a:solidFill>
                <a:schemeClr val="tx2"/>
              </a:solidFill>
            </a:endParaRPr>
          </a:p>
          <a:p>
            <a:pPr marL="0" indent="0">
              <a:buNone/>
            </a:pPr>
            <a:r>
              <a:rPr lang="en-US" sz="2000" dirty="0" smtClean="0">
                <a:solidFill>
                  <a:schemeClr val="tx2"/>
                </a:solidFill>
              </a:rPr>
              <a:t>The </a:t>
            </a:r>
            <a:r>
              <a:rPr lang="en-US" sz="2000" dirty="0">
                <a:solidFill>
                  <a:schemeClr val="tx2"/>
                </a:solidFill>
              </a:rPr>
              <a:t>state engineer may not consider quantity impairment based on the above conditions unless the issue is raised by a protestant, or written notice is provided by the state engineer to the applicant within 90 days after the change application is filed</a:t>
            </a:r>
            <a:r>
              <a:rPr lang="en-US" sz="2000" dirty="0" smtClean="0">
                <a:solidFill>
                  <a:schemeClr val="tx2"/>
                </a:solidFill>
              </a:rPr>
              <a:t>.</a:t>
            </a:r>
            <a:endParaRPr lang="en-US" sz="2000" dirty="0">
              <a:solidFill>
                <a:schemeClr val="tx2"/>
              </a:solidFill>
            </a:endParaRPr>
          </a:p>
        </p:txBody>
      </p:sp>
    </p:spTree>
    <p:extLst>
      <p:ext uri="{BB962C8B-B14F-4D97-AF65-F5344CB8AC3E}">
        <p14:creationId xmlns:p14="http://schemas.microsoft.com/office/powerpoint/2010/main" val="1192929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solidFill>
                  <a:schemeClr val="tx2"/>
                </a:solidFill>
              </a:rPr>
              <a:t>Topics to be Covered:</a:t>
            </a:r>
            <a:endParaRPr lang="en-US" dirty="0"/>
          </a:p>
        </p:txBody>
      </p:sp>
      <p:sp>
        <p:nvSpPr>
          <p:cNvPr id="3" name="Content Placeholder 2"/>
          <p:cNvSpPr>
            <a:spLocks noGrp="1"/>
          </p:cNvSpPr>
          <p:nvPr>
            <p:ph sz="half" idx="1"/>
          </p:nvPr>
        </p:nvSpPr>
        <p:spPr>
          <a:xfrm>
            <a:off x="990600" y="1600200"/>
            <a:ext cx="3886200" cy="4525963"/>
          </a:xfrm>
        </p:spPr>
        <p:txBody>
          <a:bodyPr/>
          <a:lstStyle/>
          <a:p>
            <a:r>
              <a:rPr lang="en-US" i="1" dirty="0">
                <a:solidFill>
                  <a:schemeClr val="tx2">
                    <a:lumMod val="40000"/>
                    <a:lumOff val="60000"/>
                  </a:schemeClr>
                </a:solidFill>
              </a:rPr>
              <a:t>Recap of Water Right </a:t>
            </a:r>
            <a:r>
              <a:rPr lang="en-US" i="1" dirty="0" smtClean="0">
                <a:solidFill>
                  <a:schemeClr val="tx2">
                    <a:lumMod val="40000"/>
                    <a:lumOff val="60000"/>
                  </a:schemeClr>
                </a:solidFill>
              </a:rPr>
              <a:t>Basics</a:t>
            </a:r>
          </a:p>
          <a:p>
            <a:endParaRPr lang="en-US" sz="2400" b="1" i="1" dirty="0">
              <a:solidFill>
                <a:schemeClr val="tx2"/>
              </a:solidFill>
            </a:endParaRPr>
          </a:p>
          <a:p>
            <a:r>
              <a:rPr lang="en-US" dirty="0" smtClean="0">
                <a:solidFill>
                  <a:schemeClr val="tx2"/>
                </a:solidFill>
              </a:rPr>
              <a:t>Forfeiture</a:t>
            </a:r>
            <a:endParaRPr lang="en-US" dirty="0">
              <a:solidFill>
                <a:schemeClr val="tx2"/>
              </a:solidFill>
            </a:endParaRPr>
          </a:p>
          <a:p>
            <a:r>
              <a:rPr lang="en-US" dirty="0">
                <a:solidFill>
                  <a:schemeClr val="tx2"/>
                </a:solidFill>
              </a:rPr>
              <a:t>Quantity Impairment</a:t>
            </a:r>
          </a:p>
          <a:p>
            <a:r>
              <a:rPr lang="en-US" dirty="0">
                <a:solidFill>
                  <a:schemeClr val="tx2"/>
                </a:solidFill>
              </a:rPr>
              <a:t>Shares vs. Rights</a:t>
            </a:r>
          </a:p>
          <a:p>
            <a:r>
              <a:rPr lang="en-US" dirty="0">
                <a:solidFill>
                  <a:schemeClr val="tx2"/>
                </a:solidFill>
              </a:rPr>
              <a:t>Water Reuse</a:t>
            </a:r>
          </a:p>
          <a:p>
            <a:r>
              <a:rPr lang="en-US" dirty="0">
                <a:solidFill>
                  <a:schemeClr val="tx2"/>
                </a:solidFill>
              </a:rPr>
              <a:t>Groundwater Recharge and </a:t>
            </a:r>
            <a:r>
              <a:rPr lang="en-US" dirty="0" smtClean="0">
                <a:solidFill>
                  <a:schemeClr val="tx2"/>
                </a:solidFill>
              </a:rPr>
              <a:t>Recovery</a:t>
            </a:r>
          </a:p>
          <a:p>
            <a:endParaRPr lang="en-US" dirty="0"/>
          </a:p>
        </p:txBody>
      </p:sp>
      <p:pic>
        <p:nvPicPr>
          <p:cNvPr id="5" name="Picture 2" descr="G:\_WRT Photo Contests (all years)\2015 WRT Photo Contest\20. Two Cowboys or Three.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600200"/>
            <a:ext cx="3411736" cy="454898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8982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944562"/>
          </a:xfrm>
        </p:spPr>
        <p:txBody>
          <a:bodyPr/>
          <a:lstStyle/>
          <a:p>
            <a:r>
              <a:rPr lang="en-US" dirty="0">
                <a:solidFill>
                  <a:schemeClr val="tx2"/>
                </a:solidFill>
              </a:rPr>
              <a:t>Quantity Impairment</a:t>
            </a:r>
            <a:r>
              <a:rPr lang="en-US" dirty="0"/>
              <a:t> </a:t>
            </a:r>
            <a:r>
              <a:rPr lang="en-US" sz="4000" dirty="0">
                <a:solidFill>
                  <a:schemeClr val="accent2"/>
                </a:solidFill>
              </a:rPr>
              <a:t>73-3-3(5)</a:t>
            </a:r>
            <a:endParaRPr lang="en-US" dirty="0"/>
          </a:p>
        </p:txBody>
      </p:sp>
      <p:sp>
        <p:nvSpPr>
          <p:cNvPr id="3" name="Content Placeholder 2"/>
          <p:cNvSpPr>
            <a:spLocks noGrp="1"/>
          </p:cNvSpPr>
          <p:nvPr>
            <p:ph idx="1"/>
          </p:nvPr>
        </p:nvSpPr>
        <p:spPr>
          <a:xfrm>
            <a:off x="228600" y="1371600"/>
            <a:ext cx="8686800" cy="4754563"/>
          </a:xfrm>
        </p:spPr>
        <p:txBody>
          <a:bodyPr/>
          <a:lstStyle/>
          <a:p>
            <a:pPr marL="0" indent="0">
              <a:buNone/>
            </a:pPr>
            <a:r>
              <a:rPr lang="en-US" sz="2400" dirty="0">
                <a:solidFill>
                  <a:schemeClr val="tx2"/>
                </a:solidFill>
              </a:rPr>
              <a:t>This communication is your written notice that the state engineer is raising the issue of quantity impairment on your change application xxx based upon an office review of the historic use of the water right(s) underlying the change application.  The state engineer believes the following water right(s) would experience quantity impairment if use is resumed as proposed in the change application: 55-295, 55-4494.</a:t>
            </a:r>
          </a:p>
          <a:p>
            <a:pPr marL="0" indent="0">
              <a:buNone/>
            </a:pPr>
            <a:endParaRPr lang="en-US" sz="800" dirty="0" smtClean="0">
              <a:solidFill>
                <a:schemeClr val="tx2"/>
              </a:solidFill>
            </a:endParaRPr>
          </a:p>
          <a:p>
            <a:pPr marL="0" indent="0">
              <a:buNone/>
            </a:pPr>
            <a:r>
              <a:rPr lang="en-US" sz="2400" dirty="0" smtClean="0">
                <a:solidFill>
                  <a:schemeClr val="tx2"/>
                </a:solidFill>
              </a:rPr>
              <a:t>The </a:t>
            </a:r>
            <a:r>
              <a:rPr lang="en-US" sz="2400" dirty="0">
                <a:solidFill>
                  <a:schemeClr val="tx2"/>
                </a:solidFill>
              </a:rPr>
              <a:t>rebuttable presumption does not apply if the beneficial use requirement is excused by nonuse exemptions described in Subsection 73-1-4(2)(e); an approved nonuse application; water remaining in a stream under an approved change application for instream flow; or the passage of time under Subsection 73-1-4(2)(c)(</a:t>
            </a:r>
            <a:r>
              <a:rPr lang="en-US" sz="2400" dirty="0" err="1">
                <a:solidFill>
                  <a:schemeClr val="tx2"/>
                </a:solidFill>
              </a:rPr>
              <a:t>i</a:t>
            </a:r>
            <a:r>
              <a:rPr lang="en-US" sz="2400" dirty="0">
                <a:solidFill>
                  <a:schemeClr val="tx2"/>
                </a:solidFill>
              </a:rPr>
              <a:t>).</a:t>
            </a:r>
          </a:p>
          <a:p>
            <a:endParaRPr lang="en-US" sz="2400" dirty="0"/>
          </a:p>
        </p:txBody>
      </p:sp>
    </p:spTree>
    <p:extLst>
      <p:ext uri="{BB962C8B-B14F-4D97-AF65-F5344CB8AC3E}">
        <p14:creationId xmlns:p14="http://schemas.microsoft.com/office/powerpoint/2010/main" val="42544734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a:solidFill>
                  <a:schemeClr val="tx2"/>
                </a:solidFill>
              </a:rPr>
              <a:t>Quantity Impairment </a:t>
            </a:r>
            <a:r>
              <a:rPr lang="en-US" sz="4000" dirty="0" smtClean="0">
                <a:solidFill>
                  <a:schemeClr val="accent2"/>
                </a:solidFill>
              </a:rPr>
              <a:t>73-3-8(6)</a:t>
            </a:r>
            <a:endParaRPr lang="en-US" sz="4000" dirty="0">
              <a:solidFill>
                <a:schemeClr val="accent2"/>
              </a:solidFill>
            </a:endParaRPr>
          </a:p>
        </p:txBody>
      </p:sp>
      <p:sp>
        <p:nvSpPr>
          <p:cNvPr id="7" name="Content Placeholder 6"/>
          <p:cNvSpPr>
            <a:spLocks noGrp="1"/>
          </p:cNvSpPr>
          <p:nvPr>
            <p:ph idx="1"/>
          </p:nvPr>
        </p:nvSpPr>
        <p:spPr/>
        <p:txBody>
          <a:bodyPr/>
          <a:lstStyle/>
          <a:p>
            <a:r>
              <a:rPr lang="en-US" sz="2000" dirty="0">
                <a:solidFill>
                  <a:schemeClr val="tx2"/>
                </a:solidFill>
              </a:rPr>
              <a:t>(f) The state engineer is not required to include all rights the state engineer believes may be impaired by the proposed change in the written notice described in Subsection (6)(d)(ii). </a:t>
            </a:r>
          </a:p>
          <a:p>
            <a:endParaRPr lang="en-US" sz="2000" dirty="0">
              <a:solidFill>
                <a:schemeClr val="tx2"/>
              </a:solidFill>
            </a:endParaRPr>
          </a:p>
          <a:p>
            <a:r>
              <a:rPr lang="en-US" sz="2000" dirty="0">
                <a:solidFill>
                  <a:schemeClr val="tx2"/>
                </a:solidFill>
              </a:rPr>
              <a:t>(g) The owner of a right who receives the written notice described in Subsection (6)(d)(ii) may not become a party to the administrative proceeding if the owner has not filed a timely protest. </a:t>
            </a:r>
          </a:p>
          <a:p>
            <a:endParaRPr lang="en-US" sz="2000" dirty="0">
              <a:solidFill>
                <a:schemeClr val="tx2"/>
              </a:solidFill>
            </a:endParaRPr>
          </a:p>
          <a:p>
            <a:r>
              <a:rPr lang="en-US" sz="2000" dirty="0">
                <a:solidFill>
                  <a:schemeClr val="tx2"/>
                </a:solidFill>
              </a:rPr>
              <a:t>(h) If a change applicant, all protestants, and all persons identified by the state engineer under Subsection (6)(d)(ii) come to a written agreement regarding how the issue of quantity impairment shall be mitigated, the state engineer may incorporate the terms of the agreement into a change application approval. </a:t>
            </a:r>
          </a:p>
          <a:p>
            <a:endParaRPr lang="en-US" sz="2000" dirty="0"/>
          </a:p>
        </p:txBody>
      </p:sp>
    </p:spTree>
    <p:extLst>
      <p:ext uri="{BB962C8B-B14F-4D97-AF65-F5344CB8AC3E}">
        <p14:creationId xmlns:p14="http://schemas.microsoft.com/office/powerpoint/2010/main" val="23827235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91915" y="2039033"/>
            <a:ext cx="5715026" cy="646331"/>
          </a:xfrm>
          <a:prstGeom prst="rect">
            <a:avLst/>
          </a:prstGeom>
          <a:noFill/>
        </p:spPr>
        <p:txBody>
          <a:bodyPr wrap="none" rtlCol="0">
            <a:spAutoFit/>
          </a:bodyPr>
          <a:lstStyle/>
          <a:p>
            <a:r>
              <a:rPr lang="en-US" dirty="0" smtClean="0"/>
              <a:t>When filing a nonuse application, what is considered </a:t>
            </a:r>
          </a:p>
          <a:p>
            <a:r>
              <a:rPr lang="en-US" dirty="0"/>
              <a:t> </a:t>
            </a:r>
            <a:r>
              <a:rPr lang="en-US" dirty="0" smtClean="0"/>
              <a:t>reasonable cause for nonuse?</a:t>
            </a:r>
            <a:endParaRPr lang="en-US" dirty="0"/>
          </a:p>
        </p:txBody>
      </p:sp>
      <p:sp>
        <p:nvSpPr>
          <p:cNvPr id="4" name="TextBox 3"/>
          <p:cNvSpPr txBox="1"/>
          <p:nvPr/>
        </p:nvSpPr>
        <p:spPr>
          <a:xfrm>
            <a:off x="1403342" y="3124200"/>
            <a:ext cx="6210418" cy="1754326"/>
          </a:xfrm>
          <a:prstGeom prst="rect">
            <a:avLst/>
          </a:prstGeom>
          <a:noFill/>
        </p:spPr>
        <p:txBody>
          <a:bodyPr wrap="none" rtlCol="0">
            <a:spAutoFit/>
          </a:bodyPr>
          <a:lstStyle/>
          <a:p>
            <a:r>
              <a:rPr lang="en-US" dirty="0" smtClean="0"/>
              <a:t>A nonuse application only protects a water right from the </a:t>
            </a:r>
          </a:p>
          <a:p>
            <a:r>
              <a:rPr lang="en-US" dirty="0"/>
              <a:t> </a:t>
            </a:r>
            <a:r>
              <a:rPr lang="en-US" dirty="0" smtClean="0"/>
              <a:t>date of filing the application into the future.</a:t>
            </a:r>
          </a:p>
          <a:p>
            <a:endParaRPr lang="en-US" dirty="0"/>
          </a:p>
          <a:p>
            <a:r>
              <a:rPr lang="en-US" dirty="0" smtClean="0"/>
              <a:t>Can a nonuse application be filed for a period of nonuse </a:t>
            </a:r>
          </a:p>
          <a:p>
            <a:r>
              <a:rPr lang="en-US" dirty="0"/>
              <a:t> </a:t>
            </a:r>
            <a:r>
              <a:rPr lang="en-US" dirty="0" smtClean="0"/>
              <a:t>from 1976 to 1986?  If a nonuse application were filed</a:t>
            </a:r>
          </a:p>
          <a:p>
            <a:r>
              <a:rPr lang="en-US" dirty="0"/>
              <a:t> </a:t>
            </a:r>
            <a:r>
              <a:rPr lang="en-US" dirty="0" smtClean="0"/>
              <a:t>would it protect the right from forfeiture?</a:t>
            </a:r>
            <a:endParaRPr lang="en-US" dirty="0"/>
          </a:p>
        </p:txBody>
      </p:sp>
      <p:sp>
        <p:nvSpPr>
          <p:cNvPr id="5" name="Title 4"/>
          <p:cNvSpPr>
            <a:spLocks noGrp="1"/>
          </p:cNvSpPr>
          <p:nvPr>
            <p:ph type="title"/>
          </p:nvPr>
        </p:nvSpPr>
        <p:spPr/>
        <p:txBody>
          <a:bodyPr/>
          <a:lstStyle/>
          <a:p>
            <a:r>
              <a:rPr lang="en-US" sz="4000" dirty="0" smtClean="0">
                <a:solidFill>
                  <a:schemeClr val="tx2"/>
                </a:solidFill>
              </a:rPr>
              <a:t>What Constitutes Impairment </a:t>
            </a:r>
            <a:r>
              <a:rPr lang="en-US" sz="4000" dirty="0">
                <a:solidFill>
                  <a:schemeClr val="tx2"/>
                </a:solidFill>
              </a:rPr>
              <a:t>of a </a:t>
            </a:r>
            <a:r>
              <a:rPr lang="en-US" sz="4000" dirty="0" smtClean="0">
                <a:solidFill>
                  <a:schemeClr val="tx2"/>
                </a:solidFill>
              </a:rPr>
              <a:t>Water Right?</a:t>
            </a:r>
            <a:endParaRPr lang="en-US" sz="4000" dirty="0">
              <a:solidFill>
                <a:schemeClr val="tx2"/>
              </a:solidFill>
            </a:endParaRPr>
          </a:p>
        </p:txBody>
      </p:sp>
      <p:sp>
        <p:nvSpPr>
          <p:cNvPr id="6" name="Content Placeholder 5"/>
          <p:cNvSpPr>
            <a:spLocks noGrp="1"/>
          </p:cNvSpPr>
          <p:nvPr>
            <p:ph sz="half" idx="1"/>
          </p:nvPr>
        </p:nvSpPr>
        <p:spPr>
          <a:xfrm>
            <a:off x="469951" y="1753463"/>
            <a:ext cx="4038600" cy="4495800"/>
          </a:xfrm>
        </p:spPr>
        <p:txBody>
          <a:bodyPr/>
          <a:lstStyle/>
          <a:p>
            <a:r>
              <a:rPr lang="en-US" sz="2000" dirty="0">
                <a:solidFill>
                  <a:schemeClr val="tx2"/>
                </a:solidFill>
              </a:rPr>
              <a:t>When filing a nonuse application, what is considered </a:t>
            </a:r>
            <a:r>
              <a:rPr lang="en-US" sz="2000" dirty="0" smtClean="0">
                <a:solidFill>
                  <a:schemeClr val="tx2"/>
                </a:solidFill>
              </a:rPr>
              <a:t>reasonable </a:t>
            </a:r>
            <a:r>
              <a:rPr lang="en-US" sz="2000" dirty="0">
                <a:solidFill>
                  <a:schemeClr val="tx2"/>
                </a:solidFill>
              </a:rPr>
              <a:t>cause for nonuse</a:t>
            </a:r>
            <a:r>
              <a:rPr lang="en-US" sz="2000" dirty="0" smtClean="0">
                <a:solidFill>
                  <a:schemeClr val="tx2"/>
                </a:solidFill>
              </a:rPr>
              <a:t>?</a:t>
            </a:r>
          </a:p>
          <a:p>
            <a:endParaRPr lang="en-US" sz="1000" dirty="0" smtClean="0">
              <a:solidFill>
                <a:schemeClr val="tx2"/>
              </a:solidFill>
            </a:endParaRPr>
          </a:p>
          <a:p>
            <a:r>
              <a:rPr lang="en-US" sz="2000" dirty="0">
                <a:solidFill>
                  <a:schemeClr val="tx2"/>
                </a:solidFill>
              </a:rPr>
              <a:t>A nonuse application only protects a water right from </a:t>
            </a:r>
            <a:r>
              <a:rPr lang="en-US" sz="2000" dirty="0" smtClean="0">
                <a:solidFill>
                  <a:schemeClr val="tx2"/>
                </a:solidFill>
              </a:rPr>
              <a:t>the date </a:t>
            </a:r>
            <a:r>
              <a:rPr lang="en-US" sz="2000" dirty="0">
                <a:solidFill>
                  <a:schemeClr val="tx2"/>
                </a:solidFill>
              </a:rPr>
              <a:t>of filing the application into the future</a:t>
            </a:r>
            <a:r>
              <a:rPr lang="en-US" sz="2000" dirty="0" smtClean="0">
                <a:solidFill>
                  <a:schemeClr val="tx2"/>
                </a:solidFill>
              </a:rPr>
              <a:t>.</a:t>
            </a:r>
          </a:p>
          <a:p>
            <a:endParaRPr lang="en-US" sz="1000" dirty="0" smtClean="0">
              <a:solidFill>
                <a:schemeClr val="tx2"/>
              </a:solidFill>
            </a:endParaRPr>
          </a:p>
          <a:p>
            <a:r>
              <a:rPr lang="en-US" sz="2000" dirty="0">
                <a:solidFill>
                  <a:schemeClr val="tx2"/>
                </a:solidFill>
              </a:rPr>
              <a:t>Can a </a:t>
            </a:r>
            <a:r>
              <a:rPr lang="en-US" sz="2000" dirty="0" smtClean="0">
                <a:solidFill>
                  <a:schemeClr val="tx2"/>
                </a:solidFill>
              </a:rPr>
              <a:t>nonuse </a:t>
            </a:r>
            <a:r>
              <a:rPr lang="en-US" sz="2000" dirty="0">
                <a:solidFill>
                  <a:schemeClr val="tx2"/>
                </a:solidFill>
              </a:rPr>
              <a:t>application be filed for a period of nonuse </a:t>
            </a:r>
            <a:r>
              <a:rPr lang="en-US" sz="2000" dirty="0" smtClean="0">
                <a:solidFill>
                  <a:schemeClr val="tx2"/>
                </a:solidFill>
              </a:rPr>
              <a:t>from </a:t>
            </a:r>
            <a:r>
              <a:rPr lang="en-US" sz="2000" dirty="0">
                <a:solidFill>
                  <a:schemeClr val="tx2"/>
                </a:solidFill>
              </a:rPr>
              <a:t>1976 to 1986?  If a nonuse application were </a:t>
            </a:r>
            <a:r>
              <a:rPr lang="en-US" sz="2000" dirty="0" smtClean="0">
                <a:solidFill>
                  <a:schemeClr val="tx2"/>
                </a:solidFill>
              </a:rPr>
              <a:t>filed </a:t>
            </a:r>
            <a:r>
              <a:rPr lang="en-US" sz="2000" dirty="0">
                <a:solidFill>
                  <a:schemeClr val="tx2"/>
                </a:solidFill>
              </a:rPr>
              <a:t>would it protect the right from forfeiture?</a:t>
            </a:r>
          </a:p>
          <a:p>
            <a:endParaRPr lang="en-US" sz="2400" dirty="0"/>
          </a:p>
          <a:p>
            <a:endParaRPr lang="en-US" sz="2400" dirty="0"/>
          </a:p>
        </p:txBody>
      </p:sp>
      <p:pic>
        <p:nvPicPr>
          <p:cNvPr id="2050" name="Picture 2" descr="G:\_WRT Photo Contests (all years)\2009 WRT Photo Contest\Water At Work\CrystalPipe       MSilva.jpg"/>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5000"/>
                    </a14:imgEffect>
                    <a14:imgEffect>
                      <a14:colorTemperature colorTemp="5500"/>
                    </a14:imgEffect>
                    <a14:imgEffect>
                      <a14:saturation sat="180000"/>
                    </a14:imgEffect>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5181600" y="1777672"/>
            <a:ext cx="3335536" cy="444738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200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457200" y="274638"/>
            <a:ext cx="8229600" cy="1401762"/>
          </a:xfrm>
        </p:spPr>
        <p:txBody>
          <a:bodyPr/>
          <a:lstStyle/>
          <a:p>
            <a:r>
              <a:rPr lang="en-US" dirty="0">
                <a:solidFill>
                  <a:schemeClr val="tx2"/>
                </a:solidFill>
              </a:rPr>
              <a:t>When is a </a:t>
            </a:r>
            <a:r>
              <a:rPr lang="en-US" dirty="0" smtClean="0">
                <a:solidFill>
                  <a:schemeClr val="tx2"/>
                </a:solidFill>
              </a:rPr>
              <a:t>Water Right Not Subject </a:t>
            </a:r>
            <a:r>
              <a:rPr lang="en-US" dirty="0">
                <a:solidFill>
                  <a:schemeClr val="tx2"/>
                </a:solidFill>
              </a:rPr>
              <a:t>to </a:t>
            </a:r>
            <a:r>
              <a:rPr lang="en-US" dirty="0" smtClean="0">
                <a:solidFill>
                  <a:schemeClr val="tx2"/>
                </a:solidFill>
              </a:rPr>
              <a:t>Forfeiture</a:t>
            </a:r>
            <a:r>
              <a:rPr lang="en-US" dirty="0">
                <a:solidFill>
                  <a:schemeClr val="tx2"/>
                </a:solidFill>
              </a:rPr>
              <a:t>?</a:t>
            </a:r>
          </a:p>
        </p:txBody>
      </p:sp>
      <p:sp>
        <p:nvSpPr>
          <p:cNvPr id="7" name="Content Placeholder 6"/>
          <p:cNvSpPr>
            <a:spLocks noGrp="1"/>
          </p:cNvSpPr>
          <p:nvPr>
            <p:ph sz="half" idx="2"/>
          </p:nvPr>
        </p:nvSpPr>
        <p:spPr>
          <a:xfrm>
            <a:off x="4601883" y="1807708"/>
            <a:ext cx="4038600" cy="4525963"/>
          </a:xfrm>
        </p:spPr>
        <p:txBody>
          <a:bodyPr/>
          <a:lstStyle/>
          <a:p>
            <a:r>
              <a:rPr lang="en-US" dirty="0">
                <a:solidFill>
                  <a:schemeClr val="tx2"/>
                </a:solidFill>
              </a:rPr>
              <a:t>A water right may not be forfeited unless a judicial action </a:t>
            </a:r>
            <a:r>
              <a:rPr lang="en-US" dirty="0" smtClean="0">
                <a:solidFill>
                  <a:schemeClr val="tx2"/>
                </a:solidFill>
              </a:rPr>
              <a:t>is </a:t>
            </a:r>
            <a:r>
              <a:rPr lang="en-US" dirty="0">
                <a:solidFill>
                  <a:schemeClr val="tx2"/>
                </a:solidFill>
              </a:rPr>
              <a:t>commenced with how many years from the latest </a:t>
            </a:r>
            <a:r>
              <a:rPr lang="en-US" dirty="0" smtClean="0">
                <a:solidFill>
                  <a:schemeClr val="tx2"/>
                </a:solidFill>
              </a:rPr>
              <a:t>period of </a:t>
            </a:r>
            <a:r>
              <a:rPr lang="en-US" dirty="0">
                <a:solidFill>
                  <a:schemeClr val="tx2"/>
                </a:solidFill>
              </a:rPr>
              <a:t>nonuse</a:t>
            </a:r>
            <a:r>
              <a:rPr lang="en-US" dirty="0" smtClean="0">
                <a:solidFill>
                  <a:schemeClr val="tx2"/>
                </a:solidFill>
              </a:rPr>
              <a:t>?</a:t>
            </a:r>
          </a:p>
          <a:p>
            <a:endParaRPr lang="en-US" dirty="0" smtClean="0">
              <a:solidFill>
                <a:schemeClr val="tx2"/>
              </a:solidFill>
            </a:endParaRPr>
          </a:p>
          <a:p>
            <a:r>
              <a:rPr lang="en-US" dirty="0">
                <a:solidFill>
                  <a:schemeClr val="tx2"/>
                </a:solidFill>
              </a:rPr>
              <a:t>What protects a water right from forfeiture?</a:t>
            </a:r>
          </a:p>
          <a:p>
            <a:endParaRPr lang="en-US" dirty="0"/>
          </a:p>
          <a:p>
            <a:endParaRPr lang="en-US" dirty="0"/>
          </a:p>
        </p:txBody>
      </p:sp>
      <p:pic>
        <p:nvPicPr>
          <p:cNvPr id="3074" name="Picture 2" descr="G:\_WRT Photo Contests (all years)\2009 WRT Photo Contest\Water At Work\Water Fall               BDixonJP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05" r="22594"/>
          <a:stretch/>
        </p:blipFill>
        <p:spPr bwMode="auto">
          <a:xfrm>
            <a:off x="715331" y="1860890"/>
            <a:ext cx="3647730" cy="44196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995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_WRT Photo Contests (all years)\2012 WRT Photo Contest\OneInACrow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828"/>
            <a:ext cx="9143999" cy="685753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85800" y="4724400"/>
            <a:ext cx="7772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Shares vs. Rights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685800" y="3429595"/>
            <a:ext cx="7772400" cy="1500187"/>
          </a:xfrm>
        </p:spPr>
        <p:txBody>
          <a:bodyPr/>
          <a:lstStyle/>
          <a:p>
            <a:r>
              <a:rPr lang="en-US" i="1" dirty="0" smtClean="0">
                <a:solidFill>
                  <a:schemeClr val="bg2"/>
                </a:solidFill>
                <a:effectLst>
                  <a:outerShdw blurRad="38100" dist="38100" dir="2700000" algn="tl">
                    <a:srgbClr val="000000">
                      <a:alpha val="43137"/>
                    </a:srgbClr>
                  </a:outerShdw>
                </a:effectLst>
              </a:rPr>
              <a:t>Is there a difference?</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08097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457200" y="304800"/>
            <a:ext cx="8229600" cy="1143000"/>
          </a:xfrm>
        </p:spPr>
        <p:txBody>
          <a:bodyPr/>
          <a:lstStyle/>
          <a:p>
            <a:r>
              <a:rPr lang="en-US" dirty="0" smtClean="0">
                <a:solidFill>
                  <a:schemeClr val="tx2"/>
                </a:solidFill>
              </a:rPr>
              <a:t>Share vs. Water Right</a:t>
            </a:r>
            <a:endParaRPr lang="en-US" dirty="0">
              <a:solidFill>
                <a:schemeClr val="tx2"/>
              </a:solidFill>
            </a:endParaRPr>
          </a:p>
        </p:txBody>
      </p:sp>
      <p:sp>
        <p:nvSpPr>
          <p:cNvPr id="9" name="Content Placeholder 8"/>
          <p:cNvSpPr>
            <a:spLocks noGrp="1"/>
          </p:cNvSpPr>
          <p:nvPr>
            <p:ph sz="half" idx="1"/>
          </p:nvPr>
        </p:nvSpPr>
        <p:spPr/>
        <p:txBody>
          <a:bodyPr/>
          <a:lstStyle/>
          <a:p>
            <a:r>
              <a:rPr lang="en-US" sz="2800" i="1" u="sng" dirty="0">
                <a:solidFill>
                  <a:schemeClr val="tx2"/>
                </a:solidFill>
              </a:rPr>
              <a:t>Share</a:t>
            </a:r>
            <a:r>
              <a:rPr lang="en-US" sz="2800" dirty="0">
                <a:solidFill>
                  <a:schemeClr val="tx2"/>
                </a:solidFill>
              </a:rPr>
              <a:t> </a:t>
            </a:r>
            <a:r>
              <a:rPr lang="en-US" dirty="0">
                <a:solidFill>
                  <a:schemeClr val="tx2"/>
                </a:solidFill>
              </a:rPr>
              <a:t>is a share of stock usually in an irrigation company. Stock represents the right of a shareholder to be delivered water on a proportionate basis by the company in accordance with its water rights.</a:t>
            </a:r>
          </a:p>
        </p:txBody>
      </p:sp>
      <p:sp>
        <p:nvSpPr>
          <p:cNvPr id="12" name="Content Placeholder 11"/>
          <p:cNvSpPr>
            <a:spLocks noGrp="1"/>
          </p:cNvSpPr>
          <p:nvPr>
            <p:ph sz="half" idx="2"/>
          </p:nvPr>
        </p:nvSpPr>
        <p:spPr/>
        <p:txBody>
          <a:bodyPr/>
          <a:lstStyle/>
          <a:p>
            <a:r>
              <a:rPr lang="en-US" sz="3200" i="1" u="sng" dirty="0">
                <a:solidFill>
                  <a:schemeClr val="tx2"/>
                </a:solidFill>
              </a:rPr>
              <a:t>Water right</a:t>
            </a:r>
            <a:r>
              <a:rPr lang="en-US" sz="3200" dirty="0">
                <a:solidFill>
                  <a:schemeClr val="tx2"/>
                </a:solidFill>
              </a:rPr>
              <a:t> </a:t>
            </a:r>
            <a:r>
              <a:rPr lang="en-US" dirty="0">
                <a:solidFill>
                  <a:schemeClr val="tx2"/>
                </a:solidFill>
              </a:rPr>
              <a:t>is a property right created within Title 73 of the Utah Code.  The irrigation company owns the water rights which are the basis for its diversion and use of water.</a:t>
            </a:r>
          </a:p>
          <a:p>
            <a:endParaRPr lang="en-US" dirty="0"/>
          </a:p>
        </p:txBody>
      </p:sp>
    </p:spTree>
    <p:extLst>
      <p:ext uri="{BB962C8B-B14F-4D97-AF65-F5344CB8AC3E}">
        <p14:creationId xmlns:p14="http://schemas.microsoft.com/office/powerpoint/2010/main" val="17612697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08226" y="838200"/>
            <a:ext cx="6458243" cy="954107"/>
          </a:xfrm>
          <a:prstGeom prst="rect">
            <a:avLst/>
          </a:prstGeom>
          <a:noFill/>
        </p:spPr>
        <p:txBody>
          <a:bodyPr wrap="none" rtlCol="0">
            <a:spAutoFit/>
          </a:bodyPr>
          <a:lstStyle/>
          <a:p>
            <a:r>
              <a:rPr lang="en-US" sz="2800" dirty="0" smtClean="0"/>
              <a:t>Change Applications on Shares of Stock</a:t>
            </a:r>
          </a:p>
          <a:p>
            <a:r>
              <a:rPr lang="en-US" sz="2800" dirty="0" smtClean="0"/>
              <a:t>                    UC 73-3-3.5</a:t>
            </a:r>
            <a:endParaRPr lang="en-US" sz="2800" dirty="0"/>
          </a:p>
        </p:txBody>
      </p:sp>
      <p:sp>
        <p:nvSpPr>
          <p:cNvPr id="4" name="TextBox 3"/>
          <p:cNvSpPr txBox="1"/>
          <p:nvPr/>
        </p:nvSpPr>
        <p:spPr>
          <a:xfrm>
            <a:off x="1828800" y="2057400"/>
            <a:ext cx="4785284" cy="400110"/>
          </a:xfrm>
          <a:prstGeom prst="rect">
            <a:avLst/>
          </a:prstGeom>
          <a:noFill/>
        </p:spPr>
        <p:txBody>
          <a:bodyPr wrap="none" rtlCol="0">
            <a:spAutoFit/>
          </a:bodyPr>
          <a:lstStyle/>
          <a:p>
            <a:r>
              <a:rPr lang="en-US" sz="2000" dirty="0" smtClean="0"/>
              <a:t>Applicant (shareholder) responsibilities:</a:t>
            </a:r>
            <a:endParaRPr lang="en-US" sz="2000" dirty="0"/>
          </a:p>
        </p:txBody>
      </p:sp>
      <p:sp>
        <p:nvSpPr>
          <p:cNvPr id="5" name="Title 4"/>
          <p:cNvSpPr>
            <a:spLocks noGrp="1"/>
          </p:cNvSpPr>
          <p:nvPr>
            <p:ph type="title"/>
          </p:nvPr>
        </p:nvSpPr>
        <p:spPr>
          <a:xfrm>
            <a:off x="304800" y="274638"/>
            <a:ext cx="8534400" cy="1143000"/>
          </a:xfrm>
        </p:spPr>
        <p:txBody>
          <a:bodyPr/>
          <a:lstStyle/>
          <a:p>
            <a:r>
              <a:rPr lang="en-US" sz="4000" dirty="0">
                <a:solidFill>
                  <a:schemeClr val="tx2"/>
                </a:solidFill>
              </a:rPr>
              <a:t>Change Applications on Shares of </a:t>
            </a:r>
            <a:r>
              <a:rPr lang="en-US" sz="4000" dirty="0" smtClean="0">
                <a:solidFill>
                  <a:schemeClr val="tx2"/>
                </a:solidFill>
              </a:rPr>
              <a:t>Stock</a:t>
            </a:r>
            <a:r>
              <a:rPr lang="en-US" sz="4000" dirty="0" smtClean="0"/>
              <a:t>   </a:t>
            </a:r>
            <a:r>
              <a:rPr lang="en-US" sz="2800" i="1" dirty="0" smtClean="0">
                <a:solidFill>
                  <a:schemeClr val="tx2"/>
                </a:solidFill>
              </a:rPr>
              <a:t>Applicant’s Responsibilities, UC </a:t>
            </a:r>
            <a:r>
              <a:rPr lang="en-US" sz="2800" i="1" dirty="0" smtClean="0">
                <a:solidFill>
                  <a:schemeClr val="accent2"/>
                </a:solidFill>
              </a:rPr>
              <a:t>73-3-3</a:t>
            </a:r>
            <a:r>
              <a:rPr lang="en-US" sz="3200" i="1" dirty="0" smtClean="0">
                <a:solidFill>
                  <a:schemeClr val="accent2"/>
                </a:solidFill>
              </a:rPr>
              <a:t>.</a:t>
            </a:r>
            <a:r>
              <a:rPr lang="en-US" sz="2800" i="1" dirty="0" smtClean="0">
                <a:solidFill>
                  <a:schemeClr val="accent2"/>
                </a:solidFill>
              </a:rPr>
              <a:t>5</a:t>
            </a:r>
            <a:endParaRPr lang="en-US" sz="4800" i="1" dirty="0"/>
          </a:p>
        </p:txBody>
      </p:sp>
      <p:sp>
        <p:nvSpPr>
          <p:cNvPr id="6" name="Content Placeholder 5"/>
          <p:cNvSpPr>
            <a:spLocks noGrp="1"/>
          </p:cNvSpPr>
          <p:nvPr>
            <p:ph idx="1"/>
          </p:nvPr>
        </p:nvSpPr>
        <p:spPr>
          <a:xfrm>
            <a:off x="609600" y="1676400"/>
            <a:ext cx="8229600" cy="4760119"/>
          </a:xfrm>
        </p:spPr>
        <p:txBody>
          <a:bodyPr/>
          <a:lstStyle/>
          <a:p>
            <a:pPr>
              <a:buFont typeface="Arial" panose="020B0604020202020204" pitchFamily="34" charset="0"/>
              <a:buChar char="•"/>
            </a:pPr>
            <a:r>
              <a:rPr lang="en-US" sz="2400" dirty="0" smtClean="0">
                <a:solidFill>
                  <a:schemeClr val="tx2"/>
                </a:solidFill>
              </a:rPr>
              <a:t>Submit </a:t>
            </a:r>
            <a:r>
              <a:rPr lang="en-US" sz="2400" dirty="0">
                <a:solidFill>
                  <a:schemeClr val="tx2"/>
                </a:solidFill>
              </a:rPr>
              <a:t>a written request for the change to the </a:t>
            </a:r>
            <a:r>
              <a:rPr lang="en-US" sz="2400" dirty="0" smtClean="0">
                <a:solidFill>
                  <a:schemeClr val="tx2"/>
                </a:solidFill>
              </a:rPr>
              <a:t>company.</a:t>
            </a:r>
          </a:p>
          <a:p>
            <a:pPr lvl="1">
              <a:buFont typeface="Courier New" panose="02070309020205020404" pitchFamily="49" charset="0"/>
              <a:buChar char="o"/>
            </a:pPr>
            <a:r>
              <a:rPr lang="en-US" sz="2000" dirty="0" smtClean="0">
                <a:solidFill>
                  <a:schemeClr val="tx2"/>
                </a:solidFill>
              </a:rPr>
              <a:t>details </a:t>
            </a:r>
            <a:r>
              <a:rPr lang="en-US" sz="2000" dirty="0">
                <a:solidFill>
                  <a:schemeClr val="tx2"/>
                </a:solidFill>
              </a:rPr>
              <a:t>of what is to be </a:t>
            </a:r>
            <a:r>
              <a:rPr lang="en-US" sz="2000" dirty="0" smtClean="0">
                <a:solidFill>
                  <a:schemeClr val="tx2"/>
                </a:solidFill>
              </a:rPr>
              <a:t>changed.</a:t>
            </a:r>
          </a:p>
          <a:p>
            <a:pPr lvl="1">
              <a:buFont typeface="Courier New" panose="02070309020205020404" pitchFamily="49" charset="0"/>
              <a:buChar char="o"/>
            </a:pPr>
            <a:r>
              <a:rPr lang="en-US" sz="2000" dirty="0" smtClean="0">
                <a:solidFill>
                  <a:schemeClr val="tx2"/>
                </a:solidFill>
              </a:rPr>
              <a:t>the </a:t>
            </a:r>
            <a:r>
              <a:rPr lang="en-US" sz="2000" dirty="0">
                <a:solidFill>
                  <a:schemeClr val="tx2"/>
                </a:solidFill>
              </a:rPr>
              <a:t>quantity of </a:t>
            </a:r>
            <a:r>
              <a:rPr lang="en-US" sz="2000" dirty="0" smtClean="0">
                <a:solidFill>
                  <a:schemeClr val="tx2"/>
                </a:solidFill>
              </a:rPr>
              <a:t>water.</a:t>
            </a:r>
          </a:p>
          <a:p>
            <a:pPr lvl="1">
              <a:buFont typeface="Courier New" panose="02070309020205020404" pitchFamily="49" charset="0"/>
              <a:buChar char="o"/>
            </a:pPr>
            <a:r>
              <a:rPr lang="en-US" sz="2000" dirty="0" smtClean="0">
                <a:solidFill>
                  <a:schemeClr val="tx2"/>
                </a:solidFill>
              </a:rPr>
              <a:t>number </a:t>
            </a:r>
            <a:r>
              <a:rPr lang="en-US" sz="2000" dirty="0">
                <a:solidFill>
                  <a:schemeClr val="tx2"/>
                </a:solidFill>
              </a:rPr>
              <a:t>of shares of stock and the certificate </a:t>
            </a:r>
            <a:r>
              <a:rPr lang="en-US" sz="2000" dirty="0" smtClean="0">
                <a:solidFill>
                  <a:schemeClr val="tx2"/>
                </a:solidFill>
              </a:rPr>
              <a:t>number.</a:t>
            </a:r>
          </a:p>
          <a:p>
            <a:pPr lvl="1">
              <a:buFont typeface="Courier New" panose="02070309020205020404" pitchFamily="49" charset="0"/>
              <a:buChar char="o"/>
            </a:pPr>
            <a:r>
              <a:rPr lang="en-US" sz="2000" dirty="0">
                <a:solidFill>
                  <a:schemeClr val="tx2"/>
                </a:solidFill>
              </a:rPr>
              <a:t>i</a:t>
            </a:r>
            <a:r>
              <a:rPr lang="en-US" sz="2000" dirty="0" smtClean="0">
                <a:solidFill>
                  <a:schemeClr val="tx2"/>
                </a:solidFill>
              </a:rPr>
              <a:t>f </a:t>
            </a:r>
            <a:r>
              <a:rPr lang="en-US" sz="2000" dirty="0">
                <a:solidFill>
                  <a:schemeClr val="tx2"/>
                </a:solidFill>
              </a:rPr>
              <a:t>applicable, the irrigated land to be </a:t>
            </a:r>
            <a:r>
              <a:rPr lang="en-US" sz="2000" dirty="0" smtClean="0">
                <a:solidFill>
                  <a:schemeClr val="tx2"/>
                </a:solidFill>
              </a:rPr>
              <a:t>retired.</a:t>
            </a:r>
          </a:p>
          <a:p>
            <a:pPr lvl="1">
              <a:buFont typeface="Courier New" panose="02070309020205020404" pitchFamily="49" charset="0"/>
              <a:buChar char="o"/>
            </a:pPr>
            <a:r>
              <a:rPr lang="en-US" sz="2000" dirty="0" smtClean="0">
                <a:solidFill>
                  <a:schemeClr val="tx2"/>
                </a:solidFill>
              </a:rPr>
              <a:t>agree </a:t>
            </a:r>
            <a:r>
              <a:rPr lang="en-US" sz="2000" dirty="0">
                <a:solidFill>
                  <a:schemeClr val="tx2"/>
                </a:solidFill>
              </a:rPr>
              <a:t>to pay all applicable corporate assessments for the </a:t>
            </a:r>
            <a:r>
              <a:rPr lang="en-US" sz="2000" dirty="0" smtClean="0">
                <a:solidFill>
                  <a:schemeClr val="tx2"/>
                </a:solidFill>
              </a:rPr>
              <a:t>stock including </a:t>
            </a:r>
            <a:r>
              <a:rPr lang="en-US" sz="2000" dirty="0">
                <a:solidFill>
                  <a:schemeClr val="tx2"/>
                </a:solidFill>
              </a:rPr>
              <a:t>future assessments</a:t>
            </a:r>
            <a:r>
              <a:rPr lang="en-US" sz="2000" dirty="0" smtClean="0">
                <a:solidFill>
                  <a:schemeClr val="tx2"/>
                </a:solidFill>
              </a:rPr>
              <a:t>.</a:t>
            </a:r>
          </a:p>
          <a:p>
            <a:pPr marL="0" indent="0">
              <a:buNone/>
            </a:pPr>
            <a:endParaRPr lang="en-US" sz="400" dirty="0">
              <a:solidFill>
                <a:schemeClr val="tx2"/>
              </a:solidFill>
            </a:endParaRPr>
          </a:p>
          <a:p>
            <a:pPr>
              <a:buFont typeface="Arial" panose="020B0604020202020204" pitchFamily="34" charset="0"/>
              <a:buChar char="•"/>
            </a:pPr>
            <a:r>
              <a:rPr lang="en-US" sz="2400" dirty="0" smtClean="0">
                <a:solidFill>
                  <a:schemeClr val="tx2"/>
                </a:solidFill>
              </a:rPr>
              <a:t>With </a:t>
            </a:r>
            <a:r>
              <a:rPr lang="en-US" sz="2400" dirty="0">
                <a:solidFill>
                  <a:schemeClr val="tx2"/>
                </a:solidFill>
              </a:rPr>
              <a:t>the state engineer, file a change application bearing the </a:t>
            </a:r>
            <a:r>
              <a:rPr lang="en-US" sz="2400" dirty="0" smtClean="0">
                <a:solidFill>
                  <a:schemeClr val="tx2"/>
                </a:solidFill>
              </a:rPr>
              <a:t>company’s signature </a:t>
            </a:r>
            <a:r>
              <a:rPr lang="en-US" sz="2400" dirty="0">
                <a:solidFill>
                  <a:schemeClr val="tx2"/>
                </a:solidFill>
              </a:rPr>
              <a:t>or a written authorization from the company assenting to the </a:t>
            </a:r>
            <a:r>
              <a:rPr lang="en-US" sz="2400" dirty="0" smtClean="0">
                <a:solidFill>
                  <a:schemeClr val="tx2"/>
                </a:solidFill>
              </a:rPr>
              <a:t>change.</a:t>
            </a:r>
          </a:p>
          <a:p>
            <a:pPr marL="0" indent="0">
              <a:buNone/>
            </a:pPr>
            <a:endParaRPr lang="en-US" sz="500" dirty="0">
              <a:solidFill>
                <a:schemeClr val="tx2"/>
              </a:solidFill>
            </a:endParaRPr>
          </a:p>
          <a:p>
            <a:pPr>
              <a:buFont typeface="Arial" panose="020B0604020202020204" pitchFamily="34" charset="0"/>
              <a:buChar char="•"/>
            </a:pPr>
            <a:r>
              <a:rPr lang="en-US" sz="2400" dirty="0" smtClean="0">
                <a:solidFill>
                  <a:schemeClr val="tx2"/>
                </a:solidFill>
              </a:rPr>
              <a:t> </a:t>
            </a:r>
            <a:r>
              <a:rPr lang="en-US" sz="2400" dirty="0">
                <a:solidFill>
                  <a:schemeClr val="tx2"/>
                </a:solidFill>
              </a:rPr>
              <a:t>If the change application is approved, the shareholder may file </a:t>
            </a:r>
            <a:r>
              <a:rPr lang="en-US" sz="2400" dirty="0" smtClean="0">
                <a:solidFill>
                  <a:schemeClr val="tx2"/>
                </a:solidFill>
              </a:rPr>
              <a:t>requests for </a:t>
            </a:r>
            <a:r>
              <a:rPr lang="en-US" sz="2400" dirty="0">
                <a:solidFill>
                  <a:schemeClr val="tx2"/>
                </a:solidFill>
              </a:rPr>
              <a:t>extension of time</a:t>
            </a:r>
            <a:r>
              <a:rPr lang="en-US" sz="2000" dirty="0">
                <a:solidFill>
                  <a:schemeClr val="tx2"/>
                </a:solidFill>
              </a:rPr>
              <a:t>.</a:t>
            </a:r>
          </a:p>
          <a:p>
            <a:endParaRPr lang="en-US" dirty="0"/>
          </a:p>
        </p:txBody>
      </p:sp>
    </p:spTree>
    <p:extLst>
      <p:ext uri="{BB962C8B-B14F-4D97-AF65-F5344CB8AC3E}">
        <p14:creationId xmlns:p14="http://schemas.microsoft.com/office/powerpoint/2010/main" val="35872296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47800" y="518311"/>
            <a:ext cx="6384120" cy="461665"/>
          </a:xfrm>
          <a:prstGeom prst="rect">
            <a:avLst/>
          </a:prstGeom>
          <a:noFill/>
        </p:spPr>
        <p:txBody>
          <a:bodyPr wrap="none" rtlCol="0">
            <a:spAutoFit/>
          </a:bodyPr>
          <a:lstStyle/>
          <a:p>
            <a:r>
              <a:rPr lang="en-US" sz="2400" dirty="0"/>
              <a:t>Change Applications on Shares of </a:t>
            </a:r>
            <a:r>
              <a:rPr lang="en-US" sz="2400" dirty="0" smtClean="0"/>
              <a:t>Stock cont.</a:t>
            </a:r>
            <a:endParaRPr lang="en-US" sz="2400" dirty="0"/>
          </a:p>
        </p:txBody>
      </p:sp>
      <p:sp>
        <p:nvSpPr>
          <p:cNvPr id="5" name="TextBox 4"/>
          <p:cNvSpPr txBox="1"/>
          <p:nvPr/>
        </p:nvSpPr>
        <p:spPr>
          <a:xfrm>
            <a:off x="2826945" y="1108170"/>
            <a:ext cx="3129383" cy="400110"/>
          </a:xfrm>
          <a:prstGeom prst="rect">
            <a:avLst/>
          </a:prstGeom>
          <a:noFill/>
        </p:spPr>
        <p:txBody>
          <a:bodyPr wrap="none" rtlCol="0">
            <a:spAutoFit/>
          </a:bodyPr>
          <a:lstStyle/>
          <a:p>
            <a:r>
              <a:rPr lang="en-US" sz="2000" dirty="0" smtClean="0"/>
              <a:t>Company responsibilities:</a:t>
            </a:r>
            <a:endParaRPr lang="en-US" sz="2000" dirty="0"/>
          </a:p>
        </p:txBody>
      </p:sp>
      <p:sp>
        <p:nvSpPr>
          <p:cNvPr id="3" name="Title 2"/>
          <p:cNvSpPr>
            <a:spLocks noGrp="1"/>
          </p:cNvSpPr>
          <p:nvPr>
            <p:ph type="title"/>
          </p:nvPr>
        </p:nvSpPr>
        <p:spPr/>
        <p:txBody>
          <a:bodyPr/>
          <a:lstStyle/>
          <a:p>
            <a:r>
              <a:rPr lang="en-US" dirty="0" smtClean="0">
                <a:solidFill>
                  <a:schemeClr val="tx2"/>
                </a:solidFill>
              </a:rPr>
              <a:t>Change Applications, Continued</a:t>
            </a:r>
            <a:br>
              <a:rPr lang="en-US" dirty="0" smtClean="0">
                <a:solidFill>
                  <a:schemeClr val="tx2"/>
                </a:solidFill>
              </a:rPr>
            </a:br>
            <a:r>
              <a:rPr lang="en-US" sz="2800" i="1" dirty="0" smtClean="0">
                <a:solidFill>
                  <a:schemeClr val="tx2"/>
                </a:solidFill>
              </a:rPr>
              <a:t>Company’s Responsibilities</a:t>
            </a:r>
            <a:endParaRPr lang="en-US" sz="2800" i="1" dirty="0">
              <a:solidFill>
                <a:schemeClr val="tx2"/>
              </a:solidFill>
            </a:endParaRPr>
          </a:p>
        </p:txBody>
      </p:sp>
      <p:sp>
        <p:nvSpPr>
          <p:cNvPr id="6" name="Content Placeholder 5"/>
          <p:cNvSpPr>
            <a:spLocks noGrp="1"/>
          </p:cNvSpPr>
          <p:nvPr>
            <p:ph idx="1"/>
          </p:nvPr>
        </p:nvSpPr>
        <p:spPr>
          <a:xfrm>
            <a:off x="457200" y="1828800"/>
            <a:ext cx="8229600" cy="4297363"/>
          </a:xfrm>
        </p:spPr>
        <p:txBody>
          <a:bodyPr/>
          <a:lstStyle/>
          <a:p>
            <a:r>
              <a:rPr lang="en-US" sz="2000" dirty="0" smtClean="0">
                <a:solidFill>
                  <a:schemeClr val="tx2"/>
                </a:solidFill>
              </a:rPr>
              <a:t>Company has 120 days to make a decision on the request and provide written notice of its decision.  It can:</a:t>
            </a:r>
          </a:p>
          <a:p>
            <a:pPr lvl="1">
              <a:buFont typeface="Courier New" panose="02070309020205020404" pitchFamily="49" charset="0"/>
              <a:buChar char="o"/>
            </a:pPr>
            <a:r>
              <a:rPr lang="en-US" sz="1800" dirty="0">
                <a:solidFill>
                  <a:schemeClr val="tx2"/>
                </a:solidFill>
              </a:rPr>
              <a:t>Approve as submitted.</a:t>
            </a:r>
          </a:p>
          <a:p>
            <a:pPr lvl="1">
              <a:buFont typeface="Courier New" panose="02070309020205020404" pitchFamily="49" charset="0"/>
              <a:buChar char="o"/>
            </a:pPr>
            <a:r>
              <a:rPr lang="en-US" sz="1800" dirty="0">
                <a:solidFill>
                  <a:schemeClr val="tx2"/>
                </a:solidFill>
              </a:rPr>
              <a:t>Approve subject to conditions.</a:t>
            </a:r>
          </a:p>
          <a:p>
            <a:pPr lvl="1">
              <a:buFont typeface="Courier New" panose="02070309020205020404" pitchFamily="49" charset="0"/>
              <a:buChar char="o"/>
            </a:pPr>
            <a:r>
              <a:rPr lang="en-US" sz="1800" dirty="0">
                <a:solidFill>
                  <a:schemeClr val="tx2"/>
                </a:solidFill>
              </a:rPr>
              <a:t>Deny the </a:t>
            </a:r>
            <a:r>
              <a:rPr lang="en-US" sz="1800" dirty="0" smtClean="0">
                <a:solidFill>
                  <a:schemeClr val="tx2"/>
                </a:solidFill>
              </a:rPr>
              <a:t>request</a:t>
            </a:r>
            <a:endParaRPr lang="en-US" sz="2000" dirty="0" smtClean="0">
              <a:solidFill>
                <a:schemeClr val="tx2"/>
              </a:solidFill>
            </a:endParaRPr>
          </a:p>
          <a:p>
            <a:r>
              <a:rPr lang="en-US" sz="2000" dirty="0" smtClean="0">
                <a:solidFill>
                  <a:schemeClr val="tx2"/>
                </a:solidFill>
              </a:rPr>
              <a:t>No response by the company within 120 days is deemed </a:t>
            </a:r>
            <a:r>
              <a:rPr lang="en-US" sz="2000" dirty="0" smtClean="0">
                <a:solidFill>
                  <a:schemeClr val="tx2"/>
                </a:solidFill>
              </a:rPr>
              <a:t>an approval</a:t>
            </a:r>
            <a:r>
              <a:rPr lang="en-US" sz="2000" dirty="0" smtClean="0">
                <a:solidFill>
                  <a:schemeClr val="tx2"/>
                </a:solidFill>
              </a:rPr>
              <a:t>.</a:t>
            </a:r>
            <a:endParaRPr lang="en-US" sz="2000" dirty="0" smtClean="0">
              <a:solidFill>
                <a:schemeClr val="tx2"/>
              </a:solidFill>
            </a:endParaRPr>
          </a:p>
          <a:p>
            <a:r>
              <a:rPr lang="en-US" sz="2000" dirty="0" smtClean="0">
                <a:solidFill>
                  <a:schemeClr val="tx2"/>
                </a:solidFill>
              </a:rPr>
              <a:t>If a shareholder fails to comply with the conditions imposed by the company, it may withdraw its approval of the application and petition the State Engineer to cancel the change application.</a:t>
            </a:r>
          </a:p>
          <a:p>
            <a:r>
              <a:rPr lang="en-US" sz="2000" dirty="0" smtClean="0">
                <a:solidFill>
                  <a:schemeClr val="tx2"/>
                </a:solidFill>
              </a:rPr>
              <a:t>Once the water is placed to use under the change application, the company is to either have prepared or endorse the proof for project.</a:t>
            </a:r>
          </a:p>
          <a:p>
            <a:pPr lvl="1">
              <a:buFont typeface="Courier New" panose="02070309020205020404" pitchFamily="49" charset="0"/>
              <a:buChar char="o"/>
            </a:pPr>
            <a:r>
              <a:rPr lang="en-US" sz="1800" dirty="0" smtClean="0">
                <a:solidFill>
                  <a:schemeClr val="tx2"/>
                </a:solidFill>
              </a:rPr>
              <a:t>The Certificate issued by the Division will bear the Company’s name and the Shareholder’s name.</a:t>
            </a:r>
          </a:p>
          <a:p>
            <a:pPr lvl="1"/>
            <a:endParaRPr lang="en-US" sz="2000" dirty="0" smtClean="0"/>
          </a:p>
          <a:p>
            <a:pPr lvl="1"/>
            <a:endParaRPr lang="en-US" sz="2000" dirty="0"/>
          </a:p>
        </p:txBody>
      </p:sp>
    </p:spTree>
    <p:extLst>
      <p:ext uri="{BB962C8B-B14F-4D97-AF65-F5344CB8AC3E}">
        <p14:creationId xmlns:p14="http://schemas.microsoft.com/office/powerpoint/2010/main" val="24015998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sz="half" idx="2"/>
          </p:nvPr>
        </p:nvSpPr>
        <p:spPr>
          <a:xfrm>
            <a:off x="5029200" y="762000"/>
            <a:ext cx="3810000" cy="5364163"/>
          </a:xfrm>
        </p:spPr>
        <p:txBody>
          <a:bodyPr/>
          <a:lstStyle/>
          <a:p>
            <a:r>
              <a:rPr lang="en-US" sz="2000" dirty="0">
                <a:solidFill>
                  <a:schemeClr val="tx2"/>
                </a:solidFill>
              </a:rPr>
              <a:t>When an individual wants to file a change application </a:t>
            </a:r>
            <a:r>
              <a:rPr lang="en-US" sz="2000" dirty="0" smtClean="0">
                <a:solidFill>
                  <a:schemeClr val="tx2"/>
                </a:solidFill>
              </a:rPr>
              <a:t>based on </a:t>
            </a:r>
            <a:r>
              <a:rPr lang="en-US" sz="2000" dirty="0">
                <a:solidFill>
                  <a:schemeClr val="tx2"/>
                </a:solidFill>
              </a:rPr>
              <a:t>shares of stock in an irrigation company – what must he do</a:t>
            </a:r>
            <a:r>
              <a:rPr lang="en-US" sz="2000" dirty="0" smtClean="0">
                <a:solidFill>
                  <a:schemeClr val="tx2"/>
                </a:solidFill>
              </a:rPr>
              <a:t>?</a:t>
            </a:r>
          </a:p>
          <a:p>
            <a:endParaRPr lang="en-US" sz="2000" dirty="0" smtClean="0">
              <a:solidFill>
                <a:schemeClr val="tx2"/>
              </a:solidFill>
            </a:endParaRPr>
          </a:p>
          <a:p>
            <a:r>
              <a:rPr lang="en-US" sz="2000" dirty="0">
                <a:solidFill>
                  <a:schemeClr val="tx2"/>
                </a:solidFill>
              </a:rPr>
              <a:t>When an irrigation company receives a request to file a change </a:t>
            </a:r>
            <a:r>
              <a:rPr lang="en-US" sz="2000" dirty="0" smtClean="0">
                <a:solidFill>
                  <a:schemeClr val="tx2"/>
                </a:solidFill>
              </a:rPr>
              <a:t>from </a:t>
            </a:r>
            <a:r>
              <a:rPr lang="en-US" sz="2000" dirty="0">
                <a:solidFill>
                  <a:schemeClr val="tx2"/>
                </a:solidFill>
              </a:rPr>
              <a:t>a shareholder what should it do</a:t>
            </a:r>
            <a:r>
              <a:rPr lang="en-US" sz="2000" dirty="0" smtClean="0">
                <a:solidFill>
                  <a:schemeClr val="tx2"/>
                </a:solidFill>
              </a:rPr>
              <a:t>?</a:t>
            </a:r>
          </a:p>
          <a:p>
            <a:endParaRPr lang="en-US" sz="2000" dirty="0" smtClean="0">
              <a:solidFill>
                <a:schemeClr val="tx2"/>
              </a:solidFill>
            </a:endParaRPr>
          </a:p>
          <a:p>
            <a:r>
              <a:rPr lang="en-US" sz="2000" dirty="0">
                <a:solidFill>
                  <a:schemeClr val="tx2"/>
                </a:solidFill>
              </a:rPr>
              <a:t>An irrigation company could incur liability by</a:t>
            </a:r>
            <a:r>
              <a:rPr lang="en-US" sz="2000" dirty="0" smtClean="0">
                <a:solidFill>
                  <a:schemeClr val="tx2"/>
                </a:solidFill>
              </a:rPr>
              <a:t>…???</a:t>
            </a:r>
          </a:p>
          <a:p>
            <a:endParaRPr lang="en-US" sz="2000" dirty="0" smtClean="0">
              <a:solidFill>
                <a:schemeClr val="tx2"/>
              </a:solidFill>
            </a:endParaRPr>
          </a:p>
          <a:p>
            <a:r>
              <a:rPr lang="en-US" sz="2000" dirty="0">
                <a:solidFill>
                  <a:schemeClr val="tx2"/>
                </a:solidFill>
              </a:rPr>
              <a:t>Is a share the same as a water right</a:t>
            </a:r>
            <a:r>
              <a:rPr lang="en-US" sz="2000" dirty="0" smtClean="0">
                <a:solidFill>
                  <a:schemeClr val="tx2"/>
                </a:solidFill>
              </a:rPr>
              <a:t>?</a:t>
            </a:r>
            <a:endParaRPr lang="en-US" sz="2000" dirty="0">
              <a:solidFill>
                <a:schemeClr val="tx2"/>
              </a:solidFill>
            </a:endParaRPr>
          </a:p>
          <a:p>
            <a:endParaRPr lang="en-US" dirty="0"/>
          </a:p>
          <a:p>
            <a:endParaRPr lang="en-US" dirty="0"/>
          </a:p>
          <a:p>
            <a:endParaRPr lang="en-US" dirty="0"/>
          </a:p>
        </p:txBody>
      </p:sp>
      <p:pic>
        <p:nvPicPr>
          <p:cNvPr id="9" name="Picture 2" descr="C:\Documents and Settings\Administrator\Desktop\Photo Contests\Images\Water Rights\Employees At Work\Steve Slack\IMG_5726.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
                    </a14:imgEffect>
                    <a14:imgEffect>
                      <a14:colorTemperature colorTemp="7200"/>
                    </a14:imgEffect>
                    <a14:imgEffect>
                      <a14:saturation sat="120000"/>
                    </a14:imgEffect>
                    <a14:imgEffect>
                      <a14:brightnessContrast bright="20000" contrast="10000"/>
                    </a14:imgEffect>
                  </a14:imgLayer>
                </a14:imgProps>
              </a:ext>
              <a:ext uri="{28A0092B-C50C-407E-A947-70E740481C1C}">
                <a14:useLocalDpi xmlns:a14="http://schemas.microsoft.com/office/drawing/2010/main" val="0"/>
              </a:ext>
            </a:extLst>
          </a:blip>
          <a:srcRect l="5820" r="37293"/>
          <a:stretch/>
        </p:blipFill>
        <p:spPr bwMode="auto">
          <a:xfrm>
            <a:off x="457200" y="609600"/>
            <a:ext cx="4277034" cy="56388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5762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Photo Contests\Images\Water Rights\Scenic\Mike Handy\DSCN5179.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1000"/>
                    </a14:imgEffect>
                    <a14:imgEffect>
                      <a14:colorTemperature colorTemp="5600"/>
                    </a14:imgEffect>
                    <a14:imgEffect>
                      <a14:saturation sat="115000"/>
                    </a14:imgEffect>
                    <a14:imgEffect>
                      <a14:brightnessContrast bright="-10000" contrast="1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990600"/>
            <a:ext cx="7772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Wastewater Reuse</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609600" y="152400"/>
            <a:ext cx="7772400" cy="977900"/>
          </a:xfrm>
        </p:spPr>
        <p:txBody>
          <a:bodyPr/>
          <a:lstStyle/>
          <a:p>
            <a:r>
              <a:rPr lang="en-US" i="1" dirty="0" smtClean="0">
                <a:solidFill>
                  <a:schemeClr val="bg2"/>
                </a:solidFill>
                <a:effectLst>
                  <a:outerShdw blurRad="38100" dist="38100" dir="2700000" algn="tl">
                    <a:srgbClr val="000000">
                      <a:alpha val="43137"/>
                    </a:srgbClr>
                  </a:outerShdw>
                </a:effectLst>
              </a:rPr>
              <a:t>Gray and Black Water</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0413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6372" y="533400"/>
            <a:ext cx="7848600" cy="5786199"/>
          </a:xfrm>
          <a:prstGeom prst="rect">
            <a:avLst/>
          </a:prstGeom>
          <a:noFill/>
        </p:spPr>
        <p:txBody>
          <a:bodyPr wrap="square" rtlCol="0">
            <a:spAutoFit/>
          </a:bodyPr>
          <a:lstStyle/>
          <a:p>
            <a:pPr algn="ctr"/>
            <a:r>
              <a:rPr lang="en-US" sz="4000" dirty="0" smtClean="0">
                <a:solidFill>
                  <a:schemeClr val="tx2"/>
                </a:solidFill>
                <a:latin typeface="+mj-lt"/>
              </a:rPr>
              <a:t>Basics - Refresher</a:t>
            </a:r>
          </a:p>
          <a:p>
            <a:endParaRPr lang="en-US" sz="2000" dirty="0">
              <a:solidFill>
                <a:schemeClr val="tx2"/>
              </a:solidFill>
              <a:latin typeface="+mj-lt"/>
            </a:endParaRPr>
          </a:p>
          <a:p>
            <a:r>
              <a:rPr lang="en-US" sz="2000" b="1" dirty="0" smtClean="0">
                <a:solidFill>
                  <a:schemeClr val="tx2"/>
                </a:solidFill>
                <a:latin typeface="+mn-lt"/>
              </a:rPr>
              <a:t>Acre-foot</a:t>
            </a:r>
            <a:r>
              <a:rPr lang="en-US" sz="2000" dirty="0" smtClean="0">
                <a:solidFill>
                  <a:schemeClr val="tx2"/>
                </a:solidFill>
                <a:latin typeface="+mn-lt"/>
              </a:rPr>
              <a:t> is a measure of </a:t>
            </a:r>
            <a:r>
              <a:rPr lang="en-US" sz="2000" u="sng" dirty="0" smtClean="0">
                <a:solidFill>
                  <a:schemeClr val="tx2"/>
                </a:solidFill>
                <a:latin typeface="+mn-lt"/>
              </a:rPr>
              <a:t>volume</a:t>
            </a:r>
            <a:r>
              <a:rPr lang="en-US" sz="2000" dirty="0" smtClean="0">
                <a:solidFill>
                  <a:schemeClr val="tx2"/>
                </a:solidFill>
                <a:latin typeface="+mn-lt"/>
              </a:rPr>
              <a:t>. It is 1 foot in depth of water on 1 acre of land.</a:t>
            </a:r>
          </a:p>
          <a:p>
            <a:endParaRPr lang="en-US" sz="1000" b="1" dirty="0" smtClean="0">
              <a:solidFill>
                <a:schemeClr val="tx2"/>
              </a:solidFill>
              <a:latin typeface="+mn-lt"/>
            </a:endParaRPr>
          </a:p>
          <a:p>
            <a:r>
              <a:rPr lang="en-US" sz="2000" b="1" dirty="0" smtClean="0">
                <a:solidFill>
                  <a:schemeClr val="tx2"/>
                </a:solidFill>
                <a:latin typeface="+mn-lt"/>
              </a:rPr>
              <a:t>CFS</a:t>
            </a:r>
            <a:r>
              <a:rPr lang="en-US" sz="2000" dirty="0" smtClean="0">
                <a:solidFill>
                  <a:schemeClr val="tx2"/>
                </a:solidFill>
                <a:latin typeface="+mn-lt"/>
              </a:rPr>
              <a:t> is a measure of </a:t>
            </a:r>
            <a:r>
              <a:rPr lang="en-US" sz="2000" u="sng" dirty="0" smtClean="0">
                <a:solidFill>
                  <a:schemeClr val="tx2"/>
                </a:solidFill>
                <a:latin typeface="+mn-lt"/>
              </a:rPr>
              <a:t>flow</a:t>
            </a:r>
            <a:r>
              <a:rPr lang="en-US" sz="2000" dirty="0" smtClean="0">
                <a:solidFill>
                  <a:schemeClr val="tx2"/>
                </a:solidFill>
                <a:latin typeface="+mn-lt"/>
              </a:rPr>
              <a:t>.  It is 1 cubic foot of water moving at 1 foot per second.</a:t>
            </a:r>
          </a:p>
          <a:p>
            <a:endParaRPr lang="en-US" sz="1000" b="1" dirty="0" smtClean="0">
              <a:solidFill>
                <a:schemeClr val="tx2"/>
              </a:solidFill>
              <a:latin typeface="+mn-lt"/>
            </a:endParaRPr>
          </a:p>
          <a:p>
            <a:r>
              <a:rPr lang="en-US" sz="2000" b="1" dirty="0" smtClean="0">
                <a:solidFill>
                  <a:schemeClr val="tx2"/>
                </a:solidFill>
                <a:latin typeface="+mn-lt"/>
              </a:rPr>
              <a:t>Duty</a:t>
            </a:r>
            <a:r>
              <a:rPr lang="en-US" sz="2000" dirty="0" smtClean="0">
                <a:solidFill>
                  <a:schemeClr val="tx2"/>
                </a:solidFill>
                <a:latin typeface="+mn-lt"/>
              </a:rPr>
              <a:t> is an estimate of the amount of water reasonably required for specific purposes such as irrigation or domestic use.</a:t>
            </a:r>
          </a:p>
          <a:p>
            <a:endParaRPr lang="en-US" sz="1000" dirty="0">
              <a:solidFill>
                <a:schemeClr val="tx2"/>
              </a:solidFill>
              <a:latin typeface="+mn-lt"/>
            </a:endParaRPr>
          </a:p>
          <a:p>
            <a:r>
              <a:rPr lang="en-US" sz="2000" b="1" dirty="0" smtClean="0">
                <a:solidFill>
                  <a:schemeClr val="tx2"/>
                </a:solidFill>
                <a:latin typeface="+mn-lt"/>
              </a:rPr>
              <a:t>State Engineer</a:t>
            </a:r>
            <a:r>
              <a:rPr lang="en-US" sz="2000" dirty="0" smtClean="0">
                <a:solidFill>
                  <a:schemeClr val="tx2"/>
                </a:solidFill>
                <a:latin typeface="+mn-lt"/>
              </a:rPr>
              <a:t> is the individual who is responsible for administering water rights.  He is the director of the Utah Division of Water Rights (sometimes also referred to as the State Engineer’s Office) and is appointed by the Governor for a four year term.</a:t>
            </a:r>
          </a:p>
          <a:p>
            <a:endParaRPr lang="en-US" sz="1000" dirty="0">
              <a:solidFill>
                <a:schemeClr val="tx2"/>
              </a:solidFill>
              <a:latin typeface="+mn-lt"/>
            </a:endParaRPr>
          </a:p>
          <a:p>
            <a:r>
              <a:rPr lang="en-US" sz="2000" b="1" dirty="0" smtClean="0">
                <a:solidFill>
                  <a:schemeClr val="tx2"/>
                </a:solidFill>
                <a:latin typeface="+mn-lt"/>
              </a:rPr>
              <a:t>Aquifer</a:t>
            </a:r>
            <a:r>
              <a:rPr lang="en-US" sz="2000" dirty="0" smtClean="0">
                <a:solidFill>
                  <a:schemeClr val="tx2"/>
                </a:solidFill>
                <a:latin typeface="+mn-lt"/>
              </a:rPr>
              <a:t> is a below ground geologic structure containing water.  </a:t>
            </a:r>
          </a:p>
          <a:p>
            <a:endParaRPr lang="en-US" sz="1000" u="sng" dirty="0">
              <a:solidFill>
                <a:schemeClr val="tx2"/>
              </a:solidFill>
              <a:latin typeface="+mn-lt"/>
            </a:endParaRPr>
          </a:p>
          <a:p>
            <a:pPr algn="ctr"/>
            <a:r>
              <a:rPr lang="en-US" sz="2000" u="sng" dirty="0" smtClean="0">
                <a:solidFill>
                  <a:schemeClr val="tx2"/>
                </a:solidFill>
                <a:latin typeface="+mn-lt"/>
              </a:rPr>
              <a:t>All water, whether above ground (in streams and springs) or below ground in aquifers, originates as precipitation</a:t>
            </a:r>
            <a:r>
              <a:rPr lang="en-US" sz="2000" dirty="0" smtClean="0">
                <a:solidFill>
                  <a:schemeClr val="tx2"/>
                </a:solidFill>
                <a:latin typeface="+mn-lt"/>
              </a:rPr>
              <a:t>.</a:t>
            </a:r>
          </a:p>
        </p:txBody>
      </p:sp>
    </p:spTree>
    <p:extLst>
      <p:ext uri="{BB962C8B-B14F-4D97-AF65-F5344CB8AC3E}">
        <p14:creationId xmlns:p14="http://schemas.microsoft.com/office/powerpoint/2010/main" val="34742044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2"/>
                </a:solidFill>
              </a:rPr>
              <a:t>Wastewater Reuse </a:t>
            </a:r>
            <a:r>
              <a:rPr lang="en-US" sz="4000" dirty="0" smtClean="0">
                <a:solidFill>
                  <a:schemeClr val="accent2"/>
                </a:solidFill>
              </a:rPr>
              <a:t>UC 73-3c</a:t>
            </a:r>
            <a:endParaRPr lang="en-US" sz="4000" dirty="0">
              <a:solidFill>
                <a:schemeClr val="accent2"/>
              </a:solidFill>
            </a:endParaRPr>
          </a:p>
        </p:txBody>
      </p:sp>
      <p:sp>
        <p:nvSpPr>
          <p:cNvPr id="4" name="Content Placeholder 3"/>
          <p:cNvSpPr>
            <a:spLocks noGrp="1"/>
          </p:cNvSpPr>
          <p:nvPr>
            <p:ph sz="half" idx="1"/>
          </p:nvPr>
        </p:nvSpPr>
        <p:spPr/>
        <p:txBody>
          <a:bodyPr/>
          <a:lstStyle/>
          <a:p>
            <a:r>
              <a:rPr lang="en-US" sz="2400" dirty="0" smtClean="0">
                <a:solidFill>
                  <a:schemeClr val="tx2"/>
                </a:solidFill>
              </a:rPr>
              <a:t>What approval(s) are needed to do a water reuse project?</a:t>
            </a:r>
          </a:p>
          <a:p>
            <a:pPr lvl="1"/>
            <a:r>
              <a:rPr lang="en-US" sz="2000" dirty="0">
                <a:solidFill>
                  <a:schemeClr val="tx2"/>
                </a:solidFill>
              </a:rPr>
              <a:t>State Engineer 73-3c-302</a:t>
            </a:r>
          </a:p>
          <a:p>
            <a:pPr lvl="1"/>
            <a:r>
              <a:rPr lang="en-US" sz="2000" dirty="0">
                <a:solidFill>
                  <a:schemeClr val="tx2"/>
                </a:solidFill>
              </a:rPr>
              <a:t>Water Quality Board </a:t>
            </a:r>
            <a:r>
              <a:rPr lang="en-US" sz="2000" dirty="0" smtClean="0">
                <a:solidFill>
                  <a:schemeClr val="tx2"/>
                </a:solidFill>
              </a:rPr>
              <a:t>19-5-104</a:t>
            </a:r>
          </a:p>
          <a:p>
            <a:pPr lvl="1"/>
            <a:endParaRPr lang="en-US" sz="2000" dirty="0">
              <a:solidFill>
                <a:schemeClr val="tx2"/>
              </a:solidFill>
            </a:endParaRPr>
          </a:p>
          <a:p>
            <a:r>
              <a:rPr lang="en-US" sz="2400" dirty="0" smtClean="0">
                <a:solidFill>
                  <a:schemeClr val="tx2"/>
                </a:solidFill>
              </a:rPr>
              <a:t>Is a change application needed to do a water reuse project?</a:t>
            </a:r>
          </a:p>
          <a:p>
            <a:pPr lvl="1"/>
            <a:r>
              <a:rPr lang="en-US" sz="2000" dirty="0" smtClean="0">
                <a:solidFill>
                  <a:schemeClr val="tx2"/>
                </a:solidFill>
              </a:rPr>
              <a:t>Only if the reuse project is not consistent with the water rights proposed to be reused.</a:t>
            </a:r>
          </a:p>
          <a:p>
            <a:pPr lvl="1"/>
            <a:endParaRPr lang="en-US" dirty="0"/>
          </a:p>
        </p:txBody>
      </p:sp>
      <p:sp>
        <p:nvSpPr>
          <p:cNvPr id="8" name="Content Placeholder 7"/>
          <p:cNvSpPr>
            <a:spLocks noGrp="1"/>
          </p:cNvSpPr>
          <p:nvPr>
            <p:ph sz="half" idx="2"/>
          </p:nvPr>
        </p:nvSpPr>
        <p:spPr>
          <a:xfrm>
            <a:off x="4572000" y="1600200"/>
            <a:ext cx="4191000" cy="4525963"/>
          </a:xfrm>
        </p:spPr>
        <p:txBody>
          <a:bodyPr/>
          <a:lstStyle/>
          <a:p>
            <a:r>
              <a:rPr lang="en-US" sz="2400" dirty="0" smtClean="0">
                <a:solidFill>
                  <a:schemeClr val="tx2"/>
                </a:solidFill>
              </a:rPr>
              <a:t>What water rights may be used for a reuse project?</a:t>
            </a:r>
          </a:p>
          <a:p>
            <a:pPr lvl="1"/>
            <a:r>
              <a:rPr lang="en-US" sz="2000" dirty="0">
                <a:solidFill>
                  <a:schemeClr val="tx2"/>
                </a:solidFill>
              </a:rPr>
              <a:t>A water right, whether evidenced by a decree, a certificate of appropriation, a diligence claim to the use of surface or underground </a:t>
            </a:r>
            <a:r>
              <a:rPr lang="en-US" sz="2000" dirty="0" smtClean="0">
                <a:solidFill>
                  <a:schemeClr val="tx2"/>
                </a:solidFill>
              </a:rPr>
              <a:t>water.</a:t>
            </a:r>
          </a:p>
          <a:p>
            <a:pPr lvl="1"/>
            <a:r>
              <a:rPr lang="en-US" sz="2000" dirty="0" smtClean="0">
                <a:solidFill>
                  <a:schemeClr val="tx2"/>
                </a:solidFill>
              </a:rPr>
              <a:t>A water </a:t>
            </a:r>
            <a:r>
              <a:rPr lang="en-US" sz="2000" dirty="0">
                <a:solidFill>
                  <a:schemeClr val="tx2"/>
                </a:solidFill>
              </a:rPr>
              <a:t>user's claim filed in general determination proceedings; or an approved application to appropriate, change or exchange water</a:t>
            </a:r>
            <a:r>
              <a:rPr lang="en-US" sz="2000" dirty="0" smtClean="0">
                <a:solidFill>
                  <a:schemeClr val="tx2"/>
                </a:solidFill>
              </a:rPr>
              <a:t>.</a:t>
            </a:r>
          </a:p>
          <a:p>
            <a:pPr lvl="1"/>
            <a:r>
              <a:rPr lang="en-US" sz="2000" dirty="0" smtClean="0">
                <a:solidFill>
                  <a:schemeClr val="tx2"/>
                </a:solidFill>
              </a:rPr>
              <a:t>The water </a:t>
            </a:r>
            <a:r>
              <a:rPr lang="en-US" sz="2000" dirty="0">
                <a:solidFill>
                  <a:schemeClr val="tx2"/>
                </a:solidFill>
              </a:rPr>
              <a:t>right must be administered for municipal </a:t>
            </a:r>
            <a:r>
              <a:rPr lang="en-US" sz="2000" dirty="0" smtClean="0">
                <a:solidFill>
                  <a:schemeClr val="tx2"/>
                </a:solidFill>
              </a:rPr>
              <a:t>use.</a:t>
            </a:r>
            <a:endParaRPr lang="en-US" sz="2000" dirty="0">
              <a:solidFill>
                <a:schemeClr val="tx2"/>
              </a:solidFill>
            </a:endParaRPr>
          </a:p>
        </p:txBody>
      </p:sp>
    </p:spTree>
    <p:extLst>
      <p:ext uri="{BB962C8B-B14F-4D97-AF65-F5344CB8AC3E}">
        <p14:creationId xmlns:p14="http://schemas.microsoft.com/office/powerpoint/2010/main" val="7788074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solidFill>
                  <a:schemeClr val="tx2"/>
                </a:solidFill>
              </a:rPr>
              <a:t>Wastewater Reuse </a:t>
            </a:r>
            <a:r>
              <a:rPr lang="en-US" sz="4000" dirty="0" smtClean="0">
                <a:solidFill>
                  <a:schemeClr val="accent2"/>
                </a:solidFill>
              </a:rPr>
              <a:t>73-3c-302</a:t>
            </a:r>
            <a:endParaRPr lang="en-US" sz="4000" dirty="0">
              <a:solidFill>
                <a:schemeClr val="accent2"/>
              </a:solidFill>
            </a:endParaRPr>
          </a:p>
        </p:txBody>
      </p:sp>
      <p:sp>
        <p:nvSpPr>
          <p:cNvPr id="5" name="Content Placeholder 4"/>
          <p:cNvSpPr>
            <a:spLocks noGrp="1"/>
          </p:cNvSpPr>
          <p:nvPr>
            <p:ph idx="1"/>
          </p:nvPr>
        </p:nvSpPr>
        <p:spPr/>
        <p:txBody>
          <a:bodyPr/>
          <a:lstStyle/>
          <a:p>
            <a:pPr>
              <a:buFont typeface="Arial" panose="020B0604020202020204" pitchFamily="34" charset="0"/>
              <a:buChar char="•"/>
            </a:pPr>
            <a:r>
              <a:rPr lang="en-US" sz="2400" dirty="0" smtClean="0">
                <a:solidFill>
                  <a:schemeClr val="tx2"/>
                </a:solidFill>
              </a:rPr>
              <a:t>An </a:t>
            </a:r>
            <a:r>
              <a:rPr lang="en-US" sz="2400" dirty="0">
                <a:solidFill>
                  <a:schemeClr val="tx2"/>
                </a:solidFill>
              </a:rPr>
              <a:t>application for water reuse shall be made upon forms furnished by the state engineer and shall include:  </a:t>
            </a:r>
            <a:endParaRPr lang="en-US" sz="2400" dirty="0" smtClean="0">
              <a:solidFill>
                <a:schemeClr val="tx2"/>
              </a:solidFill>
            </a:endParaRPr>
          </a:p>
          <a:p>
            <a:pPr lvl="1">
              <a:buFont typeface="Courier New" panose="02070309020205020404" pitchFamily="49" charset="0"/>
              <a:buChar char="o"/>
            </a:pPr>
            <a:r>
              <a:rPr lang="en-US" sz="2000" dirty="0">
                <a:solidFill>
                  <a:schemeClr val="tx2"/>
                </a:solidFill>
              </a:rPr>
              <a:t>T</a:t>
            </a:r>
            <a:r>
              <a:rPr lang="en-US" sz="2000" dirty="0" smtClean="0">
                <a:solidFill>
                  <a:schemeClr val="tx2"/>
                </a:solidFill>
              </a:rPr>
              <a:t>he </a:t>
            </a:r>
            <a:r>
              <a:rPr lang="en-US" sz="2000" dirty="0">
                <a:solidFill>
                  <a:schemeClr val="tx2"/>
                </a:solidFill>
              </a:rPr>
              <a:t>name of the applicant; </a:t>
            </a:r>
            <a:endParaRPr lang="en-US" sz="2000" dirty="0" smtClean="0">
              <a:solidFill>
                <a:schemeClr val="tx2"/>
              </a:solidFill>
            </a:endParaRPr>
          </a:p>
          <a:p>
            <a:pPr lvl="1">
              <a:buFont typeface="Courier New" panose="02070309020205020404" pitchFamily="49" charset="0"/>
              <a:buChar char="o"/>
            </a:pPr>
            <a:r>
              <a:rPr lang="en-US" sz="2000" dirty="0" smtClean="0">
                <a:solidFill>
                  <a:schemeClr val="tx2"/>
                </a:solidFill>
              </a:rPr>
              <a:t>A description </a:t>
            </a:r>
            <a:r>
              <a:rPr lang="en-US" sz="2000" dirty="0">
                <a:solidFill>
                  <a:schemeClr val="tx2"/>
                </a:solidFill>
              </a:rPr>
              <a:t>of the underlying water right; </a:t>
            </a:r>
          </a:p>
          <a:p>
            <a:pPr lvl="1">
              <a:buFont typeface="Courier New" panose="02070309020205020404" pitchFamily="49" charset="0"/>
              <a:buChar char="o"/>
            </a:pPr>
            <a:r>
              <a:rPr lang="en-US" sz="2000" dirty="0" smtClean="0">
                <a:solidFill>
                  <a:schemeClr val="tx2"/>
                </a:solidFill>
              </a:rPr>
              <a:t>An </a:t>
            </a:r>
            <a:r>
              <a:rPr lang="en-US" sz="2000" dirty="0">
                <a:solidFill>
                  <a:schemeClr val="tx2"/>
                </a:solidFill>
              </a:rPr>
              <a:t>evaluation of the underlying water right's diversion, depletion, and return flow requirements; </a:t>
            </a:r>
            <a:endParaRPr lang="en-US" sz="2000" dirty="0" smtClean="0">
              <a:solidFill>
                <a:schemeClr val="tx2"/>
              </a:solidFill>
            </a:endParaRPr>
          </a:p>
          <a:p>
            <a:pPr lvl="1">
              <a:buFont typeface="Courier New" panose="02070309020205020404" pitchFamily="49" charset="0"/>
              <a:buChar char="o"/>
            </a:pPr>
            <a:r>
              <a:rPr lang="en-US" sz="2000" dirty="0">
                <a:solidFill>
                  <a:schemeClr val="tx2"/>
                </a:solidFill>
              </a:rPr>
              <a:t>T</a:t>
            </a:r>
            <a:r>
              <a:rPr lang="en-US" sz="2000" dirty="0" smtClean="0">
                <a:solidFill>
                  <a:schemeClr val="tx2"/>
                </a:solidFill>
              </a:rPr>
              <a:t>he </a:t>
            </a:r>
            <a:r>
              <a:rPr lang="en-US" sz="2000" dirty="0">
                <a:solidFill>
                  <a:schemeClr val="tx2"/>
                </a:solidFill>
              </a:rPr>
              <a:t>estimated quantity of water to be reused; </a:t>
            </a:r>
            <a:endParaRPr lang="en-US" sz="2000" dirty="0" smtClean="0">
              <a:solidFill>
                <a:schemeClr val="tx2"/>
              </a:solidFill>
            </a:endParaRPr>
          </a:p>
          <a:p>
            <a:pPr lvl="1">
              <a:buFont typeface="Courier New" panose="02070309020205020404" pitchFamily="49" charset="0"/>
              <a:buChar char="o"/>
            </a:pPr>
            <a:r>
              <a:rPr lang="en-US" sz="2000" dirty="0">
                <a:solidFill>
                  <a:schemeClr val="tx2"/>
                </a:solidFill>
              </a:rPr>
              <a:t>T</a:t>
            </a:r>
            <a:r>
              <a:rPr lang="en-US" sz="2000" dirty="0" smtClean="0">
                <a:solidFill>
                  <a:schemeClr val="tx2"/>
                </a:solidFill>
              </a:rPr>
              <a:t>he </a:t>
            </a:r>
            <a:r>
              <a:rPr lang="en-US" sz="2000" dirty="0">
                <a:solidFill>
                  <a:schemeClr val="tx2"/>
                </a:solidFill>
              </a:rPr>
              <a:t>location of the </a:t>
            </a:r>
            <a:r>
              <a:rPr lang="en-US" sz="2000" dirty="0" smtClean="0">
                <a:solidFill>
                  <a:schemeClr val="tx2"/>
                </a:solidFill>
              </a:rPr>
              <a:t>Publically Owned Treatment Works (POTW); </a:t>
            </a:r>
          </a:p>
          <a:p>
            <a:pPr lvl="1">
              <a:buFont typeface="Courier New" panose="02070309020205020404" pitchFamily="49" charset="0"/>
              <a:buChar char="o"/>
            </a:pPr>
            <a:r>
              <a:rPr lang="en-US" sz="2000" dirty="0">
                <a:solidFill>
                  <a:schemeClr val="tx2"/>
                </a:solidFill>
              </a:rPr>
              <a:t>T</a:t>
            </a:r>
            <a:r>
              <a:rPr lang="en-US" sz="2000" dirty="0" smtClean="0">
                <a:solidFill>
                  <a:schemeClr val="tx2"/>
                </a:solidFill>
              </a:rPr>
              <a:t>he </a:t>
            </a:r>
            <a:r>
              <a:rPr lang="en-US" sz="2000" dirty="0">
                <a:solidFill>
                  <a:schemeClr val="tx2"/>
                </a:solidFill>
              </a:rPr>
              <a:t>place, purpose, and extent of the proposed water reuse; </a:t>
            </a:r>
            <a:endParaRPr lang="en-US" sz="2000" dirty="0" smtClean="0">
              <a:solidFill>
                <a:schemeClr val="tx2"/>
              </a:solidFill>
            </a:endParaRPr>
          </a:p>
          <a:p>
            <a:pPr lvl="1">
              <a:buFont typeface="Courier New" panose="02070309020205020404" pitchFamily="49" charset="0"/>
              <a:buChar char="o"/>
            </a:pPr>
            <a:r>
              <a:rPr lang="en-US" sz="2000" dirty="0" smtClean="0">
                <a:solidFill>
                  <a:schemeClr val="tx2"/>
                </a:solidFill>
              </a:rPr>
              <a:t>An </a:t>
            </a:r>
            <a:r>
              <a:rPr lang="en-US" sz="2000" dirty="0">
                <a:solidFill>
                  <a:schemeClr val="tx2"/>
                </a:solidFill>
              </a:rPr>
              <a:t>evaluation of depletion from the hydrologic system caused by the water reuse; and</a:t>
            </a:r>
          </a:p>
          <a:p>
            <a:pPr lvl="1">
              <a:buFont typeface="Courier New" panose="02070309020205020404" pitchFamily="49" charset="0"/>
              <a:buChar char="o"/>
            </a:pPr>
            <a:r>
              <a:rPr lang="en-US" sz="2000" dirty="0" smtClean="0">
                <a:solidFill>
                  <a:schemeClr val="tx2"/>
                </a:solidFill>
              </a:rPr>
              <a:t>Any </a:t>
            </a:r>
            <a:r>
              <a:rPr lang="en-US" sz="2000" dirty="0">
                <a:solidFill>
                  <a:schemeClr val="tx2"/>
                </a:solidFill>
              </a:rPr>
              <a:t>other information consistent with this chapter that is requested by the state engineer. </a:t>
            </a:r>
          </a:p>
          <a:p>
            <a:endParaRPr lang="en-US" dirty="0"/>
          </a:p>
        </p:txBody>
      </p:sp>
    </p:spTree>
    <p:extLst>
      <p:ext uri="{BB962C8B-B14F-4D97-AF65-F5344CB8AC3E}">
        <p14:creationId xmlns:p14="http://schemas.microsoft.com/office/powerpoint/2010/main" val="36944866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Photo Contests\Images\Water Rights\Water At Work\Carl Mackley\Water at Work 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6200"/>
                    </a14:imgEffect>
                    <a14:imgEffect>
                      <a14:saturation sat="110000"/>
                    </a14:imgEffect>
                    <a14:imgEffect>
                      <a14:brightnessContrast bright="-5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2971800"/>
            <a:ext cx="7772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Recharge and reuse</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152400" y="1600200"/>
            <a:ext cx="7772400" cy="1500187"/>
          </a:xfrm>
        </p:spPr>
        <p:txBody>
          <a:bodyPr/>
          <a:lstStyle/>
          <a:p>
            <a:r>
              <a:rPr lang="en-US" i="1" dirty="0" smtClean="0">
                <a:solidFill>
                  <a:schemeClr val="bg2"/>
                </a:solidFill>
                <a:effectLst>
                  <a:outerShdw blurRad="38100" dist="38100" dir="2700000" algn="tl">
                    <a:srgbClr val="000000">
                      <a:alpha val="43137"/>
                    </a:srgbClr>
                  </a:outerShdw>
                </a:effectLst>
              </a:rPr>
              <a:t>Groundwater</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09356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304800" y="228600"/>
            <a:ext cx="8534400" cy="1143000"/>
          </a:xfrm>
        </p:spPr>
        <p:txBody>
          <a:bodyPr/>
          <a:lstStyle/>
          <a:p>
            <a:r>
              <a:rPr lang="en-US" sz="3600" dirty="0" smtClean="0">
                <a:solidFill>
                  <a:schemeClr val="tx2"/>
                </a:solidFill>
              </a:rPr>
              <a:t>Groundwater Recharge &amp; Recovery </a:t>
            </a:r>
            <a:r>
              <a:rPr lang="en-US" sz="3200" dirty="0" smtClean="0">
                <a:solidFill>
                  <a:schemeClr val="accent2"/>
                </a:solidFill>
              </a:rPr>
              <a:t>UC 73-3b</a:t>
            </a:r>
            <a:br>
              <a:rPr lang="en-US" sz="3200" dirty="0" smtClean="0">
                <a:solidFill>
                  <a:schemeClr val="accent2"/>
                </a:solidFill>
              </a:rPr>
            </a:br>
            <a:r>
              <a:rPr lang="en-US" sz="2400" i="1" dirty="0" smtClean="0">
                <a:solidFill>
                  <a:schemeClr val="tx2"/>
                </a:solidFill>
              </a:rPr>
              <a:t>Two Step </a:t>
            </a:r>
            <a:r>
              <a:rPr lang="en-US" sz="2400" i="1" dirty="0">
                <a:solidFill>
                  <a:schemeClr val="tx2"/>
                </a:solidFill>
              </a:rPr>
              <a:t>P</a:t>
            </a:r>
            <a:r>
              <a:rPr lang="en-US" sz="2400" i="1" dirty="0" smtClean="0">
                <a:solidFill>
                  <a:schemeClr val="tx2"/>
                </a:solidFill>
              </a:rPr>
              <a:t>rocess—Recharge Application and Recovery Application</a:t>
            </a:r>
            <a:endParaRPr lang="en-US" sz="2400" i="1" dirty="0">
              <a:solidFill>
                <a:schemeClr val="tx2"/>
              </a:solidFill>
            </a:endParaRPr>
          </a:p>
        </p:txBody>
      </p:sp>
      <p:sp>
        <p:nvSpPr>
          <p:cNvPr id="9" name="Content Placeholder 8"/>
          <p:cNvSpPr>
            <a:spLocks noGrp="1"/>
          </p:cNvSpPr>
          <p:nvPr>
            <p:ph idx="1"/>
          </p:nvPr>
        </p:nvSpPr>
        <p:spPr>
          <a:xfrm>
            <a:off x="228600" y="1447800"/>
            <a:ext cx="8686800" cy="5257800"/>
          </a:xfrm>
        </p:spPr>
        <p:txBody>
          <a:bodyPr/>
          <a:lstStyle/>
          <a:p>
            <a:pPr marL="0" indent="0">
              <a:buNone/>
            </a:pPr>
            <a:r>
              <a:rPr lang="en-US" sz="2400" dirty="0">
                <a:solidFill>
                  <a:schemeClr val="tx2"/>
                </a:solidFill>
              </a:rPr>
              <a:t>The application for a </a:t>
            </a:r>
            <a:r>
              <a:rPr lang="en-US" sz="2400" u="sng" dirty="0">
                <a:solidFill>
                  <a:schemeClr val="tx2"/>
                </a:solidFill>
              </a:rPr>
              <a:t>recharge permit</a:t>
            </a:r>
            <a:r>
              <a:rPr lang="en-US" sz="2400" dirty="0">
                <a:solidFill>
                  <a:schemeClr val="tx2"/>
                </a:solidFill>
              </a:rPr>
              <a:t> includes the </a:t>
            </a:r>
            <a:r>
              <a:rPr lang="en-US" sz="2400" dirty="0" smtClean="0">
                <a:solidFill>
                  <a:schemeClr val="tx2"/>
                </a:solidFill>
              </a:rPr>
              <a:t>following:  </a:t>
            </a:r>
            <a:endParaRPr lang="en-US" sz="2400" dirty="0">
              <a:solidFill>
                <a:schemeClr val="tx2"/>
              </a:solidFill>
            </a:endParaRPr>
          </a:p>
          <a:p>
            <a:pPr lvl="1">
              <a:buFont typeface="Courier New" panose="02070309020205020404" pitchFamily="49" charset="0"/>
              <a:buChar char="o"/>
            </a:pPr>
            <a:r>
              <a:rPr lang="en-US" sz="2000" dirty="0">
                <a:solidFill>
                  <a:schemeClr val="tx2"/>
                </a:solidFill>
              </a:rPr>
              <a:t>N</a:t>
            </a:r>
            <a:r>
              <a:rPr lang="en-US" sz="2000" dirty="0" smtClean="0">
                <a:solidFill>
                  <a:schemeClr val="tx2"/>
                </a:solidFill>
              </a:rPr>
              <a:t>ame </a:t>
            </a:r>
            <a:r>
              <a:rPr lang="en-US" sz="2000" dirty="0">
                <a:solidFill>
                  <a:schemeClr val="tx2"/>
                </a:solidFill>
              </a:rPr>
              <a:t>and mailing address of the applicant; </a:t>
            </a:r>
          </a:p>
          <a:p>
            <a:pPr lvl="1">
              <a:buFont typeface="Courier New" panose="02070309020205020404" pitchFamily="49" charset="0"/>
              <a:buChar char="o"/>
            </a:pPr>
            <a:r>
              <a:rPr lang="en-US" sz="2000" dirty="0" smtClean="0">
                <a:solidFill>
                  <a:schemeClr val="tx2"/>
                </a:solidFill>
              </a:rPr>
              <a:t>Name </a:t>
            </a:r>
            <a:r>
              <a:rPr lang="en-US" sz="2000" dirty="0">
                <a:solidFill>
                  <a:schemeClr val="tx2"/>
                </a:solidFill>
              </a:rPr>
              <a:t>of the groundwater basin or groundwater sub-basin in which the applicant proposes to operate the recharge project; </a:t>
            </a:r>
            <a:endParaRPr lang="en-US" sz="2000" dirty="0" smtClean="0">
              <a:solidFill>
                <a:schemeClr val="tx2"/>
              </a:solidFill>
            </a:endParaRPr>
          </a:p>
          <a:p>
            <a:pPr lvl="1">
              <a:buFont typeface="Courier New" panose="02070309020205020404" pitchFamily="49" charset="0"/>
              <a:buChar char="o"/>
            </a:pPr>
            <a:r>
              <a:rPr lang="en-US" sz="2000" dirty="0">
                <a:solidFill>
                  <a:schemeClr val="tx2"/>
                </a:solidFill>
              </a:rPr>
              <a:t>N</a:t>
            </a:r>
            <a:r>
              <a:rPr lang="en-US" sz="2000" dirty="0" smtClean="0">
                <a:solidFill>
                  <a:schemeClr val="tx2"/>
                </a:solidFill>
              </a:rPr>
              <a:t>ame </a:t>
            </a:r>
            <a:r>
              <a:rPr lang="en-US" sz="2000" dirty="0">
                <a:solidFill>
                  <a:schemeClr val="tx2"/>
                </a:solidFill>
              </a:rPr>
              <a:t>and mailing address of the owner of the land on which the applicant proposes to operate the recharge project; </a:t>
            </a:r>
            <a:endParaRPr lang="en-US" sz="2000" dirty="0" smtClean="0">
              <a:solidFill>
                <a:schemeClr val="tx2"/>
              </a:solidFill>
            </a:endParaRPr>
          </a:p>
          <a:p>
            <a:pPr lvl="1">
              <a:buFont typeface="Courier New" panose="02070309020205020404" pitchFamily="49" charset="0"/>
              <a:buChar char="o"/>
            </a:pPr>
            <a:r>
              <a:rPr lang="en-US" sz="2000" dirty="0">
                <a:solidFill>
                  <a:schemeClr val="tx2"/>
                </a:solidFill>
              </a:rPr>
              <a:t>L</a:t>
            </a:r>
            <a:r>
              <a:rPr lang="en-US" sz="2000" dirty="0" smtClean="0">
                <a:solidFill>
                  <a:schemeClr val="tx2"/>
                </a:solidFill>
              </a:rPr>
              <a:t>egal </a:t>
            </a:r>
            <a:r>
              <a:rPr lang="en-US" sz="2000" dirty="0">
                <a:solidFill>
                  <a:schemeClr val="tx2"/>
                </a:solidFill>
              </a:rPr>
              <a:t>description of the location of the proposed recharge project; </a:t>
            </a:r>
            <a:endParaRPr lang="en-US" sz="2000" dirty="0" smtClean="0">
              <a:solidFill>
                <a:schemeClr val="tx2"/>
              </a:solidFill>
            </a:endParaRPr>
          </a:p>
          <a:p>
            <a:pPr lvl="1">
              <a:buFont typeface="Courier New" panose="02070309020205020404" pitchFamily="49" charset="0"/>
              <a:buChar char="o"/>
            </a:pPr>
            <a:r>
              <a:rPr lang="en-US" sz="2000" dirty="0" smtClean="0">
                <a:solidFill>
                  <a:schemeClr val="tx2"/>
                </a:solidFill>
              </a:rPr>
              <a:t>Source </a:t>
            </a:r>
            <a:r>
              <a:rPr lang="en-US" sz="2000" dirty="0">
                <a:solidFill>
                  <a:schemeClr val="tx2"/>
                </a:solidFill>
              </a:rPr>
              <a:t>and annual quantity of water proposed to be artificially recharged; </a:t>
            </a:r>
            <a:r>
              <a:rPr lang="en-US" sz="2000" dirty="0" smtClean="0">
                <a:solidFill>
                  <a:schemeClr val="tx2"/>
                </a:solidFill>
              </a:rPr>
              <a:t>Evidence </a:t>
            </a:r>
            <a:r>
              <a:rPr lang="en-US" sz="2000" dirty="0">
                <a:solidFill>
                  <a:schemeClr val="tx2"/>
                </a:solidFill>
              </a:rPr>
              <a:t>of a water right or an agreement to use the water proposed to be artificially recharged; </a:t>
            </a:r>
          </a:p>
          <a:p>
            <a:pPr lvl="1">
              <a:buFont typeface="Courier New" panose="02070309020205020404" pitchFamily="49" charset="0"/>
              <a:buChar char="o"/>
            </a:pPr>
            <a:r>
              <a:rPr lang="en-US" sz="2000" dirty="0" smtClean="0">
                <a:solidFill>
                  <a:schemeClr val="tx2"/>
                </a:solidFill>
              </a:rPr>
              <a:t>Quality </a:t>
            </a:r>
            <a:r>
              <a:rPr lang="en-US" sz="2000" dirty="0">
                <a:solidFill>
                  <a:schemeClr val="tx2"/>
                </a:solidFill>
              </a:rPr>
              <a:t>of the water proposed to be artificially recharged and the water quality of the receiving </a:t>
            </a:r>
            <a:r>
              <a:rPr lang="en-US" sz="2000" dirty="0" smtClean="0">
                <a:solidFill>
                  <a:schemeClr val="tx2"/>
                </a:solidFill>
              </a:rPr>
              <a:t>aquifer;</a:t>
            </a:r>
          </a:p>
          <a:p>
            <a:pPr lvl="1">
              <a:buFont typeface="Courier New" panose="02070309020205020404" pitchFamily="49" charset="0"/>
              <a:buChar char="o"/>
            </a:pPr>
            <a:r>
              <a:rPr lang="en-US" sz="2000" dirty="0" smtClean="0">
                <a:solidFill>
                  <a:schemeClr val="tx2"/>
                </a:solidFill>
              </a:rPr>
              <a:t>Evidence </a:t>
            </a:r>
            <a:r>
              <a:rPr lang="en-US" sz="2000" dirty="0">
                <a:solidFill>
                  <a:schemeClr val="tx2"/>
                </a:solidFill>
              </a:rPr>
              <a:t>that the applicant has applied for all applicable water quality permits;  </a:t>
            </a:r>
          </a:p>
        </p:txBody>
      </p:sp>
    </p:spTree>
    <p:extLst>
      <p:ext uri="{BB962C8B-B14F-4D97-AF65-F5344CB8AC3E}">
        <p14:creationId xmlns:p14="http://schemas.microsoft.com/office/powerpoint/2010/main" val="10537878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57200" y="152400"/>
            <a:ext cx="8229600" cy="1143000"/>
          </a:xfrm>
        </p:spPr>
        <p:txBody>
          <a:bodyPr/>
          <a:lstStyle/>
          <a:p>
            <a:r>
              <a:rPr lang="en-US" dirty="0" smtClean="0">
                <a:solidFill>
                  <a:schemeClr val="tx2"/>
                </a:solidFill>
              </a:rPr>
              <a:t>Recharge &amp; Recovery, Continued</a:t>
            </a:r>
            <a:endParaRPr lang="en-US" dirty="0">
              <a:solidFill>
                <a:schemeClr val="tx2"/>
              </a:solidFill>
            </a:endParaRPr>
          </a:p>
        </p:txBody>
      </p:sp>
      <p:sp>
        <p:nvSpPr>
          <p:cNvPr id="5" name="Content Placeholder 4"/>
          <p:cNvSpPr>
            <a:spLocks noGrp="1"/>
          </p:cNvSpPr>
          <p:nvPr>
            <p:ph idx="1"/>
          </p:nvPr>
        </p:nvSpPr>
        <p:spPr>
          <a:xfrm>
            <a:off x="457200" y="1371600"/>
            <a:ext cx="8229600" cy="4678363"/>
          </a:xfrm>
        </p:spPr>
        <p:txBody>
          <a:bodyPr/>
          <a:lstStyle/>
          <a:p>
            <a:pPr lvl="1">
              <a:buFont typeface="Courier New" panose="02070309020205020404" pitchFamily="49" charset="0"/>
              <a:buChar char="o"/>
            </a:pPr>
            <a:r>
              <a:rPr lang="en-US" sz="2000" dirty="0">
                <a:solidFill>
                  <a:schemeClr val="tx2"/>
                </a:solidFill>
              </a:rPr>
              <a:t>A</a:t>
            </a:r>
            <a:r>
              <a:rPr lang="en-US" sz="2000" dirty="0" smtClean="0">
                <a:solidFill>
                  <a:schemeClr val="tx2"/>
                </a:solidFill>
              </a:rPr>
              <a:t> </a:t>
            </a:r>
            <a:r>
              <a:rPr lang="en-US" sz="2000" dirty="0">
                <a:solidFill>
                  <a:schemeClr val="tx2"/>
                </a:solidFill>
              </a:rPr>
              <a:t>plan of operation for the proposed recharge project, which shall include: </a:t>
            </a:r>
            <a:endParaRPr lang="en-US" sz="2000" dirty="0" smtClean="0">
              <a:solidFill>
                <a:schemeClr val="tx2"/>
              </a:solidFill>
            </a:endParaRPr>
          </a:p>
          <a:p>
            <a:pPr lvl="2">
              <a:buFont typeface="Wingdings" panose="05000000000000000000" pitchFamily="2" charset="2"/>
              <a:buChar char="§"/>
            </a:pPr>
            <a:r>
              <a:rPr lang="en-US" sz="1800" dirty="0">
                <a:solidFill>
                  <a:schemeClr val="tx2"/>
                </a:solidFill>
              </a:rPr>
              <a:t>D</a:t>
            </a:r>
            <a:r>
              <a:rPr lang="en-US" sz="1800" dirty="0" smtClean="0">
                <a:solidFill>
                  <a:schemeClr val="tx2"/>
                </a:solidFill>
              </a:rPr>
              <a:t>escription </a:t>
            </a:r>
            <a:r>
              <a:rPr lang="en-US" sz="1800" dirty="0">
                <a:solidFill>
                  <a:schemeClr val="tx2"/>
                </a:solidFill>
              </a:rPr>
              <a:t>of the proposed recharge project; </a:t>
            </a:r>
            <a:endParaRPr lang="en-US" sz="1800" dirty="0" smtClean="0">
              <a:solidFill>
                <a:schemeClr val="tx2"/>
              </a:solidFill>
            </a:endParaRPr>
          </a:p>
          <a:p>
            <a:pPr lvl="2">
              <a:buFont typeface="Wingdings" panose="05000000000000000000" pitchFamily="2" charset="2"/>
              <a:buChar char="§"/>
            </a:pPr>
            <a:r>
              <a:rPr lang="en-US" sz="1800" dirty="0">
                <a:solidFill>
                  <a:schemeClr val="tx2"/>
                </a:solidFill>
              </a:rPr>
              <a:t>D</a:t>
            </a:r>
            <a:r>
              <a:rPr lang="en-US" sz="1800" dirty="0" smtClean="0">
                <a:solidFill>
                  <a:schemeClr val="tx2"/>
                </a:solidFill>
              </a:rPr>
              <a:t>esign </a:t>
            </a:r>
            <a:r>
              <a:rPr lang="en-US" sz="1800" dirty="0">
                <a:solidFill>
                  <a:schemeClr val="tx2"/>
                </a:solidFill>
              </a:rPr>
              <a:t>capacity; </a:t>
            </a:r>
            <a:endParaRPr lang="en-US" sz="1800" dirty="0" smtClean="0">
              <a:solidFill>
                <a:schemeClr val="tx2"/>
              </a:solidFill>
            </a:endParaRPr>
          </a:p>
          <a:p>
            <a:pPr lvl="2">
              <a:buFont typeface="Wingdings" panose="05000000000000000000" pitchFamily="2" charset="2"/>
              <a:buChar char="§"/>
            </a:pPr>
            <a:r>
              <a:rPr lang="en-US" sz="1800" dirty="0">
                <a:solidFill>
                  <a:schemeClr val="tx2"/>
                </a:solidFill>
              </a:rPr>
              <a:t>D</a:t>
            </a:r>
            <a:r>
              <a:rPr lang="en-US" sz="1800" dirty="0" smtClean="0">
                <a:solidFill>
                  <a:schemeClr val="tx2"/>
                </a:solidFill>
              </a:rPr>
              <a:t>etailed </a:t>
            </a:r>
            <a:r>
              <a:rPr lang="en-US" sz="1800" dirty="0">
                <a:solidFill>
                  <a:schemeClr val="tx2"/>
                </a:solidFill>
              </a:rPr>
              <a:t>monitoring program; and </a:t>
            </a:r>
          </a:p>
          <a:p>
            <a:pPr lvl="2">
              <a:buFont typeface="Wingdings" panose="05000000000000000000" pitchFamily="2" charset="2"/>
              <a:buChar char="§"/>
            </a:pPr>
            <a:r>
              <a:rPr lang="en-US" sz="1800" dirty="0" smtClean="0">
                <a:solidFill>
                  <a:schemeClr val="tx2"/>
                </a:solidFill>
              </a:rPr>
              <a:t>Proposed </a:t>
            </a:r>
            <a:r>
              <a:rPr lang="en-US" sz="1800" dirty="0">
                <a:solidFill>
                  <a:schemeClr val="tx2"/>
                </a:solidFill>
              </a:rPr>
              <a:t>duration of the recharge project; </a:t>
            </a:r>
            <a:endParaRPr lang="en-US" sz="1800" dirty="0" smtClean="0">
              <a:solidFill>
                <a:schemeClr val="tx2"/>
              </a:solidFill>
            </a:endParaRPr>
          </a:p>
          <a:p>
            <a:pPr lvl="1">
              <a:buFont typeface="Courier New" panose="02070309020205020404" pitchFamily="49" charset="0"/>
              <a:buChar char="o"/>
            </a:pPr>
            <a:r>
              <a:rPr lang="en-US" sz="2000" dirty="0">
                <a:solidFill>
                  <a:schemeClr val="tx2"/>
                </a:solidFill>
              </a:rPr>
              <a:t>C</a:t>
            </a:r>
            <a:r>
              <a:rPr lang="en-US" sz="2000" dirty="0" smtClean="0">
                <a:solidFill>
                  <a:schemeClr val="tx2"/>
                </a:solidFill>
              </a:rPr>
              <a:t>opy </a:t>
            </a:r>
            <a:r>
              <a:rPr lang="en-US" sz="2000" dirty="0">
                <a:solidFill>
                  <a:schemeClr val="tx2"/>
                </a:solidFill>
              </a:rPr>
              <a:t>of a study demonstrating: </a:t>
            </a:r>
            <a:endParaRPr lang="en-US" sz="2000" dirty="0" smtClean="0">
              <a:solidFill>
                <a:schemeClr val="tx2"/>
              </a:solidFill>
            </a:endParaRPr>
          </a:p>
          <a:p>
            <a:pPr lvl="2">
              <a:buFont typeface="Wingdings" panose="05000000000000000000" pitchFamily="2" charset="2"/>
              <a:buChar char="§"/>
            </a:pPr>
            <a:r>
              <a:rPr lang="en-US" sz="1800" dirty="0">
                <a:solidFill>
                  <a:schemeClr val="tx2"/>
                </a:solidFill>
              </a:rPr>
              <a:t>A</a:t>
            </a:r>
            <a:r>
              <a:rPr lang="en-US" sz="1800" dirty="0" smtClean="0">
                <a:solidFill>
                  <a:schemeClr val="tx2"/>
                </a:solidFill>
              </a:rPr>
              <a:t>rea </a:t>
            </a:r>
            <a:r>
              <a:rPr lang="en-US" sz="1800" dirty="0">
                <a:solidFill>
                  <a:schemeClr val="tx2"/>
                </a:solidFill>
              </a:rPr>
              <a:t>of hydrologic impact of the recharge project; </a:t>
            </a:r>
            <a:endParaRPr lang="en-US" sz="1800" dirty="0" smtClean="0">
              <a:solidFill>
                <a:schemeClr val="tx2"/>
              </a:solidFill>
            </a:endParaRPr>
          </a:p>
          <a:p>
            <a:pPr lvl="2">
              <a:buFont typeface="Wingdings" panose="05000000000000000000" pitchFamily="2" charset="2"/>
              <a:buChar char="§"/>
            </a:pPr>
            <a:r>
              <a:rPr lang="en-US" sz="1800" dirty="0">
                <a:solidFill>
                  <a:schemeClr val="tx2"/>
                </a:solidFill>
              </a:rPr>
              <a:t>R</a:t>
            </a:r>
            <a:r>
              <a:rPr lang="en-US" sz="1800" dirty="0" smtClean="0">
                <a:solidFill>
                  <a:schemeClr val="tx2"/>
                </a:solidFill>
              </a:rPr>
              <a:t>echarge </a:t>
            </a:r>
            <a:r>
              <a:rPr lang="en-US" sz="1800" dirty="0">
                <a:solidFill>
                  <a:schemeClr val="tx2"/>
                </a:solidFill>
              </a:rPr>
              <a:t>project is hydrologically feasible; </a:t>
            </a:r>
            <a:endParaRPr lang="en-US" sz="1800" dirty="0" smtClean="0">
              <a:solidFill>
                <a:schemeClr val="tx2"/>
              </a:solidFill>
            </a:endParaRPr>
          </a:p>
          <a:p>
            <a:pPr lvl="2">
              <a:buFont typeface="Wingdings" panose="05000000000000000000" pitchFamily="2" charset="2"/>
              <a:buChar char="§"/>
            </a:pPr>
            <a:r>
              <a:rPr lang="en-US" sz="1800" dirty="0">
                <a:solidFill>
                  <a:schemeClr val="tx2"/>
                </a:solidFill>
              </a:rPr>
              <a:t>R</a:t>
            </a:r>
            <a:r>
              <a:rPr lang="en-US" sz="1800" dirty="0" smtClean="0">
                <a:solidFill>
                  <a:schemeClr val="tx2"/>
                </a:solidFill>
              </a:rPr>
              <a:t>echarge </a:t>
            </a:r>
            <a:r>
              <a:rPr lang="en-US" sz="1800" dirty="0">
                <a:solidFill>
                  <a:schemeClr val="tx2"/>
                </a:solidFill>
              </a:rPr>
              <a:t>project will not:  </a:t>
            </a:r>
            <a:endParaRPr lang="en-US" sz="1800" dirty="0" smtClean="0">
              <a:solidFill>
                <a:schemeClr val="tx2"/>
              </a:solidFill>
            </a:endParaRPr>
          </a:p>
          <a:p>
            <a:pPr marL="1657350" lvl="3" indent="-400050">
              <a:buFont typeface="+mj-lt"/>
              <a:buAutoNum type="romanLcPeriod"/>
            </a:pPr>
            <a:r>
              <a:rPr lang="en-US" sz="1600" dirty="0">
                <a:solidFill>
                  <a:schemeClr val="tx2"/>
                </a:solidFill>
              </a:rPr>
              <a:t>C</a:t>
            </a:r>
            <a:r>
              <a:rPr lang="en-US" sz="1600" dirty="0" smtClean="0">
                <a:solidFill>
                  <a:schemeClr val="tx2"/>
                </a:solidFill>
              </a:rPr>
              <a:t>ause </a:t>
            </a:r>
            <a:r>
              <a:rPr lang="en-US" sz="1600" dirty="0">
                <a:solidFill>
                  <a:schemeClr val="tx2"/>
                </a:solidFill>
              </a:rPr>
              <a:t>unreasonable harm to land; or </a:t>
            </a:r>
          </a:p>
          <a:p>
            <a:pPr marL="1657350" lvl="3" indent="-400050">
              <a:buFont typeface="+mj-lt"/>
              <a:buAutoNum type="romanLcPeriod"/>
            </a:pPr>
            <a:r>
              <a:rPr lang="en-US" sz="1600" dirty="0">
                <a:solidFill>
                  <a:schemeClr val="tx2"/>
                </a:solidFill>
              </a:rPr>
              <a:t>I</a:t>
            </a:r>
            <a:r>
              <a:rPr lang="en-US" sz="1600" dirty="0" smtClean="0">
                <a:solidFill>
                  <a:schemeClr val="tx2"/>
                </a:solidFill>
              </a:rPr>
              <a:t>mpair </a:t>
            </a:r>
            <a:r>
              <a:rPr lang="en-US" sz="1600" dirty="0">
                <a:solidFill>
                  <a:schemeClr val="tx2"/>
                </a:solidFill>
              </a:rPr>
              <a:t>any existing water right within the area of hydrologic impact;  </a:t>
            </a:r>
            <a:endParaRPr lang="en-US" sz="1600" dirty="0" smtClean="0">
              <a:solidFill>
                <a:schemeClr val="tx2"/>
              </a:solidFill>
            </a:endParaRPr>
          </a:p>
          <a:p>
            <a:pPr lvl="2">
              <a:buFont typeface="Wingdings" panose="05000000000000000000" pitchFamily="2" charset="2"/>
              <a:buChar char="§"/>
            </a:pPr>
            <a:r>
              <a:rPr lang="en-US" sz="1800" dirty="0" smtClean="0">
                <a:solidFill>
                  <a:schemeClr val="tx2"/>
                </a:solidFill>
              </a:rPr>
              <a:t>The </a:t>
            </a:r>
            <a:r>
              <a:rPr lang="en-US" sz="1800" dirty="0">
                <a:solidFill>
                  <a:schemeClr val="tx2"/>
                </a:solidFill>
              </a:rPr>
              <a:t>percentage of anticipated recoverable water; </a:t>
            </a:r>
            <a:endParaRPr lang="en-US" sz="1800" dirty="0" smtClean="0">
              <a:solidFill>
                <a:schemeClr val="tx2"/>
              </a:solidFill>
            </a:endParaRPr>
          </a:p>
          <a:p>
            <a:pPr lvl="1">
              <a:buFont typeface="Courier New" panose="02070309020205020404" pitchFamily="49" charset="0"/>
              <a:buChar char="o"/>
            </a:pPr>
            <a:r>
              <a:rPr lang="en-US" sz="2000" dirty="0">
                <a:solidFill>
                  <a:schemeClr val="tx2"/>
                </a:solidFill>
              </a:rPr>
              <a:t>E</a:t>
            </a:r>
            <a:r>
              <a:rPr lang="en-US" sz="2000" dirty="0" smtClean="0">
                <a:solidFill>
                  <a:schemeClr val="tx2"/>
                </a:solidFill>
              </a:rPr>
              <a:t>vidence </a:t>
            </a:r>
            <a:r>
              <a:rPr lang="en-US" sz="2000" dirty="0">
                <a:solidFill>
                  <a:schemeClr val="tx2"/>
                </a:solidFill>
              </a:rPr>
              <a:t>of financial and technical capability; and </a:t>
            </a:r>
            <a:endParaRPr lang="en-US" sz="2000" dirty="0" smtClean="0">
              <a:solidFill>
                <a:schemeClr val="tx2"/>
              </a:solidFill>
            </a:endParaRPr>
          </a:p>
          <a:p>
            <a:pPr lvl="1">
              <a:buFont typeface="Courier New" panose="02070309020205020404" pitchFamily="49" charset="0"/>
              <a:buChar char="o"/>
            </a:pPr>
            <a:r>
              <a:rPr lang="en-US" sz="2000" dirty="0" smtClean="0">
                <a:solidFill>
                  <a:schemeClr val="tx2"/>
                </a:solidFill>
              </a:rPr>
              <a:t>Any </a:t>
            </a:r>
            <a:r>
              <a:rPr lang="en-US" sz="2000" dirty="0">
                <a:solidFill>
                  <a:schemeClr val="tx2"/>
                </a:solidFill>
              </a:rPr>
              <a:t>other information that the state engineer requires. </a:t>
            </a:r>
          </a:p>
          <a:p>
            <a:endParaRPr lang="en-US" dirty="0"/>
          </a:p>
        </p:txBody>
      </p:sp>
    </p:spTree>
    <p:extLst>
      <p:ext uri="{BB962C8B-B14F-4D97-AF65-F5344CB8AC3E}">
        <p14:creationId xmlns:p14="http://schemas.microsoft.com/office/powerpoint/2010/main" val="33302454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57200" y="274638"/>
            <a:ext cx="8229600" cy="639762"/>
          </a:xfrm>
        </p:spPr>
        <p:txBody>
          <a:bodyPr/>
          <a:lstStyle/>
          <a:p>
            <a:r>
              <a:rPr lang="en-US" sz="4000" dirty="0" smtClean="0">
                <a:solidFill>
                  <a:schemeClr val="tx2"/>
                </a:solidFill>
              </a:rPr>
              <a:t>Recovery Permit Application, </a:t>
            </a:r>
            <a:r>
              <a:rPr lang="en-US" sz="3600" dirty="0" smtClean="0">
                <a:solidFill>
                  <a:schemeClr val="accent2"/>
                </a:solidFill>
              </a:rPr>
              <a:t>73-3b-204</a:t>
            </a:r>
            <a:endParaRPr lang="en-US" sz="3600" dirty="0">
              <a:solidFill>
                <a:schemeClr val="accent2"/>
              </a:solidFill>
            </a:endParaRPr>
          </a:p>
        </p:txBody>
      </p:sp>
      <p:sp>
        <p:nvSpPr>
          <p:cNvPr id="4" name="Content Placeholder 3"/>
          <p:cNvSpPr>
            <a:spLocks noGrp="1"/>
          </p:cNvSpPr>
          <p:nvPr>
            <p:ph idx="1"/>
          </p:nvPr>
        </p:nvSpPr>
        <p:spPr>
          <a:xfrm>
            <a:off x="457200" y="990600"/>
            <a:ext cx="8229600" cy="5486400"/>
          </a:xfrm>
        </p:spPr>
        <p:txBody>
          <a:bodyPr/>
          <a:lstStyle/>
          <a:p>
            <a:pPr marL="0" indent="0">
              <a:buNone/>
            </a:pPr>
            <a:r>
              <a:rPr lang="en-US" sz="2000" dirty="0" smtClean="0">
                <a:solidFill>
                  <a:schemeClr val="tx2"/>
                </a:solidFill>
              </a:rPr>
              <a:t>A </a:t>
            </a:r>
            <a:r>
              <a:rPr lang="en-US" sz="2000" dirty="0">
                <a:solidFill>
                  <a:schemeClr val="tx2"/>
                </a:solidFill>
              </a:rPr>
              <a:t>person may file a </a:t>
            </a:r>
            <a:r>
              <a:rPr lang="en-US" sz="2000" u="sng" dirty="0" smtClean="0">
                <a:solidFill>
                  <a:schemeClr val="tx2"/>
                </a:solidFill>
              </a:rPr>
              <a:t>Recovery Permit Application</a:t>
            </a:r>
            <a:r>
              <a:rPr lang="en-US" sz="2000" dirty="0" smtClean="0">
                <a:solidFill>
                  <a:schemeClr val="tx2"/>
                </a:solidFill>
              </a:rPr>
              <a:t> </a:t>
            </a:r>
            <a:r>
              <a:rPr lang="en-US" sz="2000" dirty="0">
                <a:solidFill>
                  <a:schemeClr val="tx2"/>
                </a:solidFill>
              </a:rPr>
              <a:t>with a recharge permit application. </a:t>
            </a:r>
            <a:endParaRPr lang="en-US" sz="2000" dirty="0" smtClean="0">
              <a:solidFill>
                <a:schemeClr val="tx2"/>
              </a:solidFill>
            </a:endParaRPr>
          </a:p>
          <a:p>
            <a:pPr marL="0" indent="0">
              <a:buNone/>
            </a:pPr>
            <a:r>
              <a:rPr lang="en-US" sz="2000" dirty="0">
                <a:solidFill>
                  <a:schemeClr val="tx2"/>
                </a:solidFill>
              </a:rPr>
              <a:t>T</a:t>
            </a:r>
            <a:r>
              <a:rPr lang="en-US" sz="2000" dirty="0" smtClean="0">
                <a:solidFill>
                  <a:schemeClr val="tx2"/>
                </a:solidFill>
              </a:rPr>
              <a:t>he </a:t>
            </a:r>
            <a:r>
              <a:rPr lang="en-US" sz="2000" dirty="0">
                <a:solidFill>
                  <a:schemeClr val="tx2"/>
                </a:solidFill>
              </a:rPr>
              <a:t>application for obtaining a recovery permit shall include the following information:  </a:t>
            </a:r>
          </a:p>
          <a:p>
            <a:pPr lvl="1">
              <a:buFont typeface="Courier New" panose="02070309020205020404" pitchFamily="49" charset="0"/>
              <a:buChar char="o"/>
            </a:pPr>
            <a:r>
              <a:rPr lang="en-US" sz="1600" dirty="0">
                <a:solidFill>
                  <a:schemeClr val="tx2"/>
                </a:solidFill>
              </a:rPr>
              <a:t>N</a:t>
            </a:r>
            <a:r>
              <a:rPr lang="en-US" sz="1600" dirty="0" smtClean="0">
                <a:solidFill>
                  <a:schemeClr val="tx2"/>
                </a:solidFill>
              </a:rPr>
              <a:t>ame </a:t>
            </a:r>
            <a:r>
              <a:rPr lang="en-US" sz="1600" dirty="0">
                <a:solidFill>
                  <a:schemeClr val="tx2"/>
                </a:solidFill>
              </a:rPr>
              <a:t>and mailing address of the applicant; </a:t>
            </a:r>
          </a:p>
          <a:p>
            <a:pPr lvl="1">
              <a:buFont typeface="Courier New" panose="02070309020205020404" pitchFamily="49" charset="0"/>
              <a:buChar char="o"/>
            </a:pPr>
            <a:r>
              <a:rPr lang="en-US" sz="1600" dirty="0">
                <a:solidFill>
                  <a:schemeClr val="tx2"/>
                </a:solidFill>
              </a:rPr>
              <a:t>L</a:t>
            </a:r>
            <a:r>
              <a:rPr lang="en-US" sz="1600" dirty="0" smtClean="0">
                <a:solidFill>
                  <a:schemeClr val="tx2"/>
                </a:solidFill>
              </a:rPr>
              <a:t>egal </a:t>
            </a:r>
            <a:r>
              <a:rPr lang="en-US" sz="1600" dirty="0">
                <a:solidFill>
                  <a:schemeClr val="tx2"/>
                </a:solidFill>
              </a:rPr>
              <a:t>description of the location of the existing well or proposed new well from which the applicant intends to recover artificially recharged water; </a:t>
            </a:r>
          </a:p>
          <a:p>
            <a:pPr lvl="1">
              <a:buFont typeface="Courier New" panose="02070309020205020404" pitchFamily="49" charset="0"/>
              <a:buChar char="o"/>
            </a:pPr>
            <a:r>
              <a:rPr lang="en-US" sz="1600" dirty="0">
                <a:solidFill>
                  <a:schemeClr val="tx2"/>
                </a:solidFill>
              </a:rPr>
              <a:t>W</a:t>
            </a:r>
            <a:r>
              <a:rPr lang="en-US" sz="1600" dirty="0" smtClean="0">
                <a:solidFill>
                  <a:schemeClr val="tx2"/>
                </a:solidFill>
              </a:rPr>
              <a:t>ritten </a:t>
            </a:r>
            <a:r>
              <a:rPr lang="en-US" sz="1600" dirty="0">
                <a:solidFill>
                  <a:schemeClr val="tx2"/>
                </a:solidFill>
              </a:rPr>
              <a:t>consent from the owner of the recharge permit, if the applicant does not hold the recharge permit; </a:t>
            </a:r>
          </a:p>
          <a:p>
            <a:pPr lvl="1">
              <a:buFont typeface="Courier New" panose="02070309020205020404" pitchFamily="49" charset="0"/>
              <a:buChar char="o"/>
            </a:pPr>
            <a:r>
              <a:rPr lang="en-US" sz="1600" dirty="0">
                <a:solidFill>
                  <a:schemeClr val="tx2"/>
                </a:solidFill>
              </a:rPr>
              <a:t>N</a:t>
            </a:r>
            <a:r>
              <a:rPr lang="en-US" sz="1600" dirty="0" smtClean="0">
                <a:solidFill>
                  <a:schemeClr val="tx2"/>
                </a:solidFill>
              </a:rPr>
              <a:t>ame </a:t>
            </a:r>
            <a:r>
              <a:rPr lang="en-US" sz="1600" dirty="0">
                <a:solidFill>
                  <a:schemeClr val="tx2"/>
                </a:solidFill>
              </a:rPr>
              <a:t>and mailing address of the owner of the land from which the applicant proposes to recover artificially recharged water; </a:t>
            </a:r>
          </a:p>
          <a:p>
            <a:pPr lvl="1">
              <a:buFont typeface="Courier New" panose="02070309020205020404" pitchFamily="49" charset="0"/>
              <a:buChar char="o"/>
            </a:pPr>
            <a:r>
              <a:rPr lang="en-US" sz="1600" dirty="0">
                <a:solidFill>
                  <a:schemeClr val="tx2"/>
                </a:solidFill>
              </a:rPr>
              <a:t>N</a:t>
            </a:r>
            <a:r>
              <a:rPr lang="en-US" sz="1600" dirty="0" smtClean="0">
                <a:solidFill>
                  <a:schemeClr val="tx2"/>
                </a:solidFill>
              </a:rPr>
              <a:t>ame </a:t>
            </a:r>
            <a:r>
              <a:rPr lang="en-US" sz="1600" dirty="0">
                <a:solidFill>
                  <a:schemeClr val="tx2"/>
                </a:solidFill>
              </a:rPr>
              <a:t>or description of the artificially recharged groundwater aquifer which is the source of supply; </a:t>
            </a:r>
          </a:p>
          <a:p>
            <a:pPr lvl="1">
              <a:buFont typeface="Courier New" panose="02070309020205020404" pitchFamily="49" charset="0"/>
              <a:buChar char="o"/>
            </a:pPr>
            <a:r>
              <a:rPr lang="en-US" sz="1600" dirty="0">
                <a:solidFill>
                  <a:schemeClr val="tx2"/>
                </a:solidFill>
              </a:rPr>
              <a:t>P</a:t>
            </a:r>
            <a:r>
              <a:rPr lang="en-US" sz="1600" dirty="0" smtClean="0">
                <a:solidFill>
                  <a:schemeClr val="tx2"/>
                </a:solidFill>
              </a:rPr>
              <a:t>urpose </a:t>
            </a:r>
            <a:r>
              <a:rPr lang="en-US" sz="1600" dirty="0">
                <a:solidFill>
                  <a:schemeClr val="tx2"/>
                </a:solidFill>
              </a:rPr>
              <a:t>for which the artificially recharged water will be recovered; </a:t>
            </a:r>
          </a:p>
          <a:p>
            <a:pPr lvl="1">
              <a:buFont typeface="Courier New" panose="02070309020205020404" pitchFamily="49" charset="0"/>
              <a:buChar char="o"/>
            </a:pPr>
            <a:r>
              <a:rPr lang="en-US" sz="1600" dirty="0">
                <a:solidFill>
                  <a:schemeClr val="tx2"/>
                </a:solidFill>
              </a:rPr>
              <a:t>D</a:t>
            </a:r>
            <a:r>
              <a:rPr lang="en-US" sz="1600" dirty="0" smtClean="0">
                <a:solidFill>
                  <a:schemeClr val="tx2"/>
                </a:solidFill>
              </a:rPr>
              <a:t>epth </a:t>
            </a:r>
            <a:r>
              <a:rPr lang="en-US" sz="1600" dirty="0">
                <a:solidFill>
                  <a:schemeClr val="tx2"/>
                </a:solidFill>
              </a:rPr>
              <a:t>and diameter of the existing well or proposed new well; </a:t>
            </a:r>
            <a:endParaRPr lang="en-US" sz="1600" dirty="0" smtClean="0">
              <a:solidFill>
                <a:schemeClr val="tx2"/>
              </a:solidFill>
            </a:endParaRPr>
          </a:p>
          <a:p>
            <a:pPr lvl="1">
              <a:buFont typeface="Courier New" panose="02070309020205020404" pitchFamily="49" charset="0"/>
              <a:buChar char="o"/>
            </a:pPr>
            <a:r>
              <a:rPr lang="en-US" sz="1600" dirty="0">
                <a:solidFill>
                  <a:schemeClr val="tx2"/>
                </a:solidFill>
              </a:rPr>
              <a:t>L</a:t>
            </a:r>
            <a:r>
              <a:rPr lang="en-US" sz="1600" dirty="0" smtClean="0">
                <a:solidFill>
                  <a:schemeClr val="tx2"/>
                </a:solidFill>
              </a:rPr>
              <a:t>egal </a:t>
            </a:r>
            <a:r>
              <a:rPr lang="en-US" sz="1600" dirty="0">
                <a:solidFill>
                  <a:schemeClr val="tx2"/>
                </a:solidFill>
              </a:rPr>
              <a:t>description of the area where the artificially recharged water is proposed to be used; </a:t>
            </a:r>
          </a:p>
          <a:p>
            <a:pPr lvl="1">
              <a:buFont typeface="Courier New" panose="02070309020205020404" pitchFamily="49" charset="0"/>
              <a:buChar char="o"/>
            </a:pPr>
            <a:r>
              <a:rPr lang="en-US" sz="1600" dirty="0">
                <a:solidFill>
                  <a:schemeClr val="tx2"/>
                </a:solidFill>
              </a:rPr>
              <a:t>D</a:t>
            </a:r>
            <a:r>
              <a:rPr lang="en-US" sz="1600" dirty="0" smtClean="0">
                <a:solidFill>
                  <a:schemeClr val="tx2"/>
                </a:solidFill>
              </a:rPr>
              <a:t>esign </a:t>
            </a:r>
            <a:r>
              <a:rPr lang="en-US" sz="1600" dirty="0">
                <a:solidFill>
                  <a:schemeClr val="tx2"/>
                </a:solidFill>
              </a:rPr>
              <a:t>pumping capacity of the existing well or proposed new well;  </a:t>
            </a:r>
          </a:p>
          <a:p>
            <a:pPr lvl="1">
              <a:buFont typeface="Courier New" panose="02070309020205020404" pitchFamily="49" charset="0"/>
              <a:buChar char="o"/>
            </a:pPr>
            <a:r>
              <a:rPr lang="en-US" sz="1600" dirty="0">
                <a:solidFill>
                  <a:schemeClr val="tx2"/>
                </a:solidFill>
              </a:rPr>
              <a:t>O</a:t>
            </a:r>
            <a:r>
              <a:rPr lang="en-US" sz="1600" dirty="0" smtClean="0">
                <a:solidFill>
                  <a:schemeClr val="tx2"/>
                </a:solidFill>
              </a:rPr>
              <a:t>ther </a:t>
            </a:r>
            <a:r>
              <a:rPr lang="en-US" sz="1600" dirty="0">
                <a:solidFill>
                  <a:schemeClr val="tx2"/>
                </a:solidFill>
              </a:rPr>
              <a:t>information including maps, drawings, and data that the state engineer requires.  </a:t>
            </a:r>
          </a:p>
          <a:p>
            <a:endParaRPr lang="en-US" dirty="0"/>
          </a:p>
        </p:txBody>
      </p:sp>
    </p:spTree>
    <p:extLst>
      <p:ext uri="{BB962C8B-B14F-4D97-AF65-F5344CB8AC3E}">
        <p14:creationId xmlns:p14="http://schemas.microsoft.com/office/powerpoint/2010/main" val="27801123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47800" y="773668"/>
            <a:ext cx="6041462" cy="523220"/>
          </a:xfrm>
          <a:prstGeom prst="rect">
            <a:avLst/>
          </a:prstGeom>
          <a:noFill/>
        </p:spPr>
        <p:txBody>
          <a:bodyPr wrap="none" rtlCol="0">
            <a:spAutoFit/>
          </a:bodyPr>
          <a:lstStyle/>
          <a:p>
            <a:r>
              <a:rPr lang="en-US" sz="2800" dirty="0" smtClean="0"/>
              <a:t>RECHARGE and RECOVERY continued</a:t>
            </a:r>
            <a:endParaRPr lang="en-US" sz="2800" dirty="0"/>
          </a:p>
        </p:txBody>
      </p:sp>
      <p:sp>
        <p:nvSpPr>
          <p:cNvPr id="5" name="Content Placeholder 4"/>
          <p:cNvSpPr>
            <a:spLocks noGrp="1"/>
          </p:cNvSpPr>
          <p:nvPr>
            <p:ph sz="half" idx="1"/>
          </p:nvPr>
        </p:nvSpPr>
        <p:spPr>
          <a:xfrm>
            <a:off x="457200" y="838200"/>
            <a:ext cx="4419600" cy="5287963"/>
          </a:xfrm>
        </p:spPr>
        <p:txBody>
          <a:bodyPr/>
          <a:lstStyle/>
          <a:p>
            <a:pPr marL="0" indent="0">
              <a:buNone/>
            </a:pPr>
            <a:r>
              <a:rPr lang="en-US" sz="2000" dirty="0">
                <a:solidFill>
                  <a:schemeClr val="tx2"/>
                </a:solidFill>
              </a:rPr>
              <a:t>Both the RECHARGE and the RECOVERY Projects are to </a:t>
            </a:r>
            <a:r>
              <a:rPr lang="en-US" sz="2000" dirty="0" smtClean="0">
                <a:solidFill>
                  <a:schemeClr val="tx2"/>
                </a:solidFill>
              </a:rPr>
              <a:t>be completed </a:t>
            </a:r>
            <a:r>
              <a:rPr lang="en-US" sz="2000" dirty="0">
                <a:solidFill>
                  <a:schemeClr val="tx2"/>
                </a:solidFill>
              </a:rPr>
              <a:t>within 5 years from approval.</a:t>
            </a:r>
          </a:p>
          <a:p>
            <a:endParaRPr lang="en-US" sz="2000" dirty="0">
              <a:solidFill>
                <a:schemeClr val="tx2"/>
              </a:solidFill>
            </a:endParaRPr>
          </a:p>
          <a:p>
            <a:pPr marL="0" indent="0">
              <a:buNone/>
            </a:pPr>
            <a:r>
              <a:rPr lang="en-US" sz="2000" dirty="0">
                <a:solidFill>
                  <a:schemeClr val="tx2"/>
                </a:solidFill>
              </a:rPr>
              <a:t>Applicant is to file a proof of completion for the </a:t>
            </a:r>
            <a:r>
              <a:rPr lang="en-US" sz="2000" dirty="0" smtClean="0">
                <a:solidFill>
                  <a:schemeClr val="tx2"/>
                </a:solidFill>
              </a:rPr>
              <a:t>recharge project </a:t>
            </a:r>
            <a:r>
              <a:rPr lang="en-US" sz="2000" dirty="0">
                <a:solidFill>
                  <a:schemeClr val="tx2"/>
                </a:solidFill>
              </a:rPr>
              <a:t>and receives a recharge certificate.  If the </a:t>
            </a:r>
            <a:r>
              <a:rPr lang="en-US" sz="2000" dirty="0" smtClean="0">
                <a:solidFill>
                  <a:schemeClr val="tx2"/>
                </a:solidFill>
              </a:rPr>
              <a:t>project</a:t>
            </a:r>
          </a:p>
          <a:p>
            <a:pPr marL="0" indent="0">
              <a:buNone/>
            </a:pPr>
            <a:r>
              <a:rPr lang="en-US" sz="2000" dirty="0" smtClean="0">
                <a:solidFill>
                  <a:schemeClr val="tx2"/>
                </a:solidFill>
              </a:rPr>
              <a:t>is </a:t>
            </a:r>
            <a:r>
              <a:rPr lang="en-US" sz="2000" dirty="0">
                <a:solidFill>
                  <a:schemeClr val="tx2"/>
                </a:solidFill>
              </a:rPr>
              <a:t>not completed within 5 years an extension of time </a:t>
            </a:r>
            <a:r>
              <a:rPr lang="en-US" sz="2000" dirty="0" smtClean="0">
                <a:solidFill>
                  <a:schemeClr val="tx2"/>
                </a:solidFill>
              </a:rPr>
              <a:t>to complete </a:t>
            </a:r>
            <a:r>
              <a:rPr lang="en-US" sz="2000" dirty="0">
                <a:solidFill>
                  <a:schemeClr val="tx2"/>
                </a:solidFill>
              </a:rPr>
              <a:t>the project construction and file proof.</a:t>
            </a:r>
          </a:p>
          <a:p>
            <a:endParaRPr lang="en-US" sz="2000" dirty="0">
              <a:solidFill>
                <a:schemeClr val="tx2"/>
              </a:solidFill>
            </a:endParaRPr>
          </a:p>
          <a:p>
            <a:pPr marL="0" indent="0">
              <a:buNone/>
            </a:pPr>
            <a:r>
              <a:rPr lang="en-US" sz="2000" dirty="0">
                <a:solidFill>
                  <a:schemeClr val="tx2"/>
                </a:solidFill>
              </a:rPr>
              <a:t>Likewise, proof of completion is to be filed for the recovery </a:t>
            </a:r>
            <a:r>
              <a:rPr lang="en-US" sz="2000" dirty="0" smtClean="0">
                <a:solidFill>
                  <a:schemeClr val="tx2"/>
                </a:solidFill>
              </a:rPr>
              <a:t>project and </a:t>
            </a:r>
            <a:r>
              <a:rPr lang="en-US" sz="2000" dirty="0">
                <a:solidFill>
                  <a:schemeClr val="tx2"/>
                </a:solidFill>
              </a:rPr>
              <a:t>recovery certificate will be issued.</a:t>
            </a:r>
          </a:p>
          <a:p>
            <a:endParaRPr lang="en-US" dirty="0"/>
          </a:p>
        </p:txBody>
      </p:sp>
      <p:pic>
        <p:nvPicPr>
          <p:cNvPr id="1026" name="Picture 2" descr="G:\_WRT Photo Contests (all years)\2015 WRT Photo Contest\26. Eroding Power.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
                    </a14:imgEffect>
                    <a14:imgEffect>
                      <a14:colorTemperature colorTemp="6700"/>
                    </a14:imgEffect>
                    <a14:imgEffect>
                      <a14:saturation sat="1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105400" y="838200"/>
            <a:ext cx="3505200" cy="52578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3313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5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81000"/>
            <a:ext cx="8229600" cy="1143000"/>
          </a:xfrm>
        </p:spPr>
        <p:txBody>
          <a:bodyPr/>
          <a:lstStyle/>
          <a:p>
            <a:r>
              <a:rPr lang="en-US" dirty="0" smtClean="0">
                <a:solidFill>
                  <a:schemeClr val="tx2"/>
                </a:solidFill>
              </a:rPr>
              <a:t>Storage Account, </a:t>
            </a:r>
            <a:r>
              <a:rPr lang="en-US" sz="4000" dirty="0" smtClean="0">
                <a:solidFill>
                  <a:schemeClr val="accent2"/>
                </a:solidFill>
              </a:rPr>
              <a:t>73-3b-301</a:t>
            </a:r>
            <a:r>
              <a:rPr lang="en-US" dirty="0" smtClean="0">
                <a:solidFill>
                  <a:schemeClr val="tx2"/>
                </a:solidFill>
              </a:rPr>
              <a:t/>
            </a:r>
            <a:br>
              <a:rPr lang="en-US" dirty="0" smtClean="0">
                <a:solidFill>
                  <a:schemeClr val="tx2"/>
                </a:solidFill>
              </a:rPr>
            </a:br>
            <a:r>
              <a:rPr lang="en-US" sz="2400" i="1" dirty="0" smtClean="0">
                <a:solidFill>
                  <a:schemeClr val="tx2"/>
                </a:solidFill>
              </a:rPr>
              <a:t>Monitoring and Reporting Required</a:t>
            </a:r>
            <a:endParaRPr lang="en-US" sz="2400" i="1" dirty="0">
              <a:solidFill>
                <a:schemeClr val="tx2"/>
              </a:solidFill>
            </a:endParaRPr>
          </a:p>
        </p:txBody>
      </p:sp>
      <p:sp>
        <p:nvSpPr>
          <p:cNvPr id="3" name="Content Placeholder 2"/>
          <p:cNvSpPr>
            <a:spLocks noGrp="1"/>
          </p:cNvSpPr>
          <p:nvPr>
            <p:ph idx="1"/>
          </p:nvPr>
        </p:nvSpPr>
        <p:spPr>
          <a:xfrm>
            <a:off x="457200" y="1752600"/>
            <a:ext cx="8229600" cy="4373563"/>
          </a:xfrm>
        </p:spPr>
        <p:txBody>
          <a:bodyPr/>
          <a:lstStyle/>
          <a:p>
            <a:pPr>
              <a:buFont typeface="Arial" panose="020B0604020202020204" pitchFamily="34" charset="0"/>
              <a:buChar char="•"/>
            </a:pPr>
            <a:r>
              <a:rPr lang="en-US" sz="2400" dirty="0" smtClean="0">
                <a:solidFill>
                  <a:schemeClr val="tx2"/>
                </a:solidFill>
              </a:rPr>
              <a:t>The State Engineer </a:t>
            </a:r>
            <a:r>
              <a:rPr lang="en-US" sz="2400" dirty="0">
                <a:solidFill>
                  <a:schemeClr val="tx2"/>
                </a:solidFill>
              </a:rPr>
              <a:t>shall establish a storage account for each groundwater recharge and recovery project for which a permit has been issued. </a:t>
            </a:r>
          </a:p>
          <a:p>
            <a:pPr>
              <a:buFont typeface="Arial" panose="020B0604020202020204" pitchFamily="34" charset="0"/>
              <a:buChar char="•"/>
            </a:pPr>
            <a:r>
              <a:rPr lang="en-US" sz="2400" dirty="0" smtClean="0">
                <a:solidFill>
                  <a:schemeClr val="tx2"/>
                </a:solidFill>
              </a:rPr>
              <a:t>In </a:t>
            </a:r>
            <a:r>
              <a:rPr lang="en-US" sz="2400" dirty="0">
                <a:solidFill>
                  <a:schemeClr val="tx2"/>
                </a:solidFill>
              </a:rPr>
              <a:t>accordance with specifications of the state engineer, any person holding a groundwater recharge or recovery permit shall:  </a:t>
            </a:r>
          </a:p>
          <a:p>
            <a:pPr lvl="1">
              <a:buFont typeface="Courier New" panose="02070309020205020404" pitchFamily="49" charset="0"/>
              <a:buChar char="o"/>
            </a:pPr>
            <a:r>
              <a:rPr lang="en-US" sz="2000" dirty="0" smtClean="0">
                <a:solidFill>
                  <a:schemeClr val="tx2"/>
                </a:solidFill>
              </a:rPr>
              <a:t>Monitor </a:t>
            </a:r>
            <a:r>
              <a:rPr lang="en-US" sz="2000" dirty="0">
                <a:solidFill>
                  <a:schemeClr val="tx2"/>
                </a:solidFill>
              </a:rPr>
              <a:t>the operation of the project and its impact on land, the groundwater aquifer, and water rights within the project's area of hydrologic impact; </a:t>
            </a:r>
            <a:r>
              <a:rPr lang="en-US" sz="2000" dirty="0" smtClean="0">
                <a:solidFill>
                  <a:schemeClr val="tx2"/>
                </a:solidFill>
              </a:rPr>
              <a:t>and</a:t>
            </a:r>
          </a:p>
          <a:p>
            <a:pPr lvl="1">
              <a:buFont typeface="Courier New" panose="02070309020205020404" pitchFamily="49" charset="0"/>
              <a:buChar char="o"/>
            </a:pPr>
            <a:r>
              <a:rPr lang="en-US" sz="2000" dirty="0">
                <a:solidFill>
                  <a:schemeClr val="tx2"/>
                </a:solidFill>
              </a:rPr>
              <a:t>F</a:t>
            </a:r>
            <a:r>
              <a:rPr lang="en-US" sz="2000" dirty="0" smtClean="0">
                <a:solidFill>
                  <a:schemeClr val="tx2"/>
                </a:solidFill>
              </a:rPr>
              <a:t>ile </a:t>
            </a:r>
            <a:r>
              <a:rPr lang="en-US" sz="2000" dirty="0">
                <a:solidFill>
                  <a:schemeClr val="tx2"/>
                </a:solidFill>
              </a:rPr>
              <a:t>reports with the state engineer regarding: </a:t>
            </a:r>
            <a:endParaRPr lang="en-US" sz="2000" dirty="0" smtClean="0">
              <a:solidFill>
                <a:schemeClr val="tx2"/>
              </a:solidFill>
            </a:endParaRPr>
          </a:p>
          <a:p>
            <a:pPr lvl="2">
              <a:buFont typeface="Wingdings" panose="05000000000000000000" pitchFamily="2" charset="2"/>
              <a:buChar char="§"/>
            </a:pPr>
            <a:r>
              <a:rPr lang="en-US" sz="1600" dirty="0" smtClean="0">
                <a:solidFill>
                  <a:schemeClr val="tx2"/>
                </a:solidFill>
              </a:rPr>
              <a:t>Quantity </a:t>
            </a:r>
            <a:r>
              <a:rPr lang="en-US" sz="1600" dirty="0">
                <a:solidFill>
                  <a:schemeClr val="tx2"/>
                </a:solidFill>
              </a:rPr>
              <a:t>of water stored and recovered; and </a:t>
            </a:r>
          </a:p>
          <a:p>
            <a:pPr lvl="2">
              <a:buFont typeface="Wingdings" panose="05000000000000000000" pitchFamily="2" charset="2"/>
              <a:buChar char="§"/>
            </a:pPr>
            <a:r>
              <a:rPr lang="en-US" sz="1600" dirty="0" smtClean="0">
                <a:solidFill>
                  <a:schemeClr val="tx2"/>
                </a:solidFill>
              </a:rPr>
              <a:t>Water </a:t>
            </a:r>
            <a:r>
              <a:rPr lang="en-US" sz="1600" dirty="0">
                <a:solidFill>
                  <a:schemeClr val="tx2"/>
                </a:solidFill>
              </a:rPr>
              <a:t>quality of the recharged water, receiving aquifer, and recovered water. </a:t>
            </a:r>
          </a:p>
          <a:p>
            <a:endParaRPr lang="en-US" dirty="0"/>
          </a:p>
        </p:txBody>
      </p:sp>
    </p:spTree>
    <p:extLst>
      <p:ext uri="{BB962C8B-B14F-4D97-AF65-F5344CB8AC3E}">
        <p14:creationId xmlns:p14="http://schemas.microsoft.com/office/powerpoint/2010/main" val="2315464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G:\_WRT Photo Contests (all years)\2011 WRT Photo Contest\Water at Work_1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0"/>
                    </a14:imgEffect>
                    <a14:imgEffect>
                      <a14:colorTemperature colorTemp="6700"/>
                    </a14:imgEffect>
                    <a14:imgEffect>
                      <a14:saturation sat="115000"/>
                    </a14:imgEffect>
                    <a14:imgEffect>
                      <a14:brightnessContrast bright="3000" contrast="25000"/>
                    </a14:imgEffect>
                  </a14:imgLayer>
                </a14:imgProps>
              </a:ext>
              <a:ext uri="{28A0092B-C50C-407E-A947-70E740481C1C}">
                <a14:useLocalDpi xmlns:a14="http://schemas.microsoft.com/office/drawing/2010/main" val="0"/>
              </a:ext>
            </a:extLst>
          </a:blip>
          <a:srcRect t="14162" b="18742"/>
          <a:stretch/>
        </p:blipFill>
        <p:spPr bwMode="auto">
          <a:xfrm>
            <a:off x="-1" y="0"/>
            <a:ext cx="9325921"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18" name="Rectangle 2"/>
          <p:cNvSpPr>
            <a:spLocks noGrp="1" noChangeArrowheads="1"/>
          </p:cNvSpPr>
          <p:nvPr>
            <p:ph type="title"/>
          </p:nvPr>
        </p:nvSpPr>
        <p:spPr>
          <a:xfrm>
            <a:off x="76200" y="4343400"/>
            <a:ext cx="7772400" cy="1362075"/>
          </a:xfrm>
        </p:spPr>
        <p:txBody>
          <a:bodyPr/>
          <a:lstStyle/>
          <a:p>
            <a:pPr marL="182880" indent="0">
              <a:buNone/>
            </a:pPr>
            <a:r>
              <a:rPr lang="en-US" alt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r>
              <a:rPr lang="en-US" alt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Comments</a:t>
            </a:r>
            <a:r>
              <a:rPr lang="en-US" alt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34819" name="Rectangle 3"/>
          <p:cNvSpPr>
            <a:spLocks noGrp="1" noChangeArrowheads="1"/>
          </p:cNvSpPr>
          <p:nvPr>
            <p:ph type="body" idx="1"/>
          </p:nvPr>
        </p:nvSpPr>
        <p:spPr>
          <a:xfrm>
            <a:off x="304800" y="2971800"/>
            <a:ext cx="7772400" cy="1500187"/>
          </a:xfrm>
        </p:spPr>
        <p:txBody>
          <a:bodyPr>
            <a:normAutofit/>
          </a:bodyPr>
          <a:lstStyle/>
          <a:p>
            <a:r>
              <a:rPr lang="en-US" altLang="en-US" sz="2800" i="1" dirty="0">
                <a:solidFill>
                  <a:schemeClr val="bg2"/>
                </a:solidFill>
                <a:effectLst>
                  <a:outerShdw blurRad="38100" dist="38100" dir="2700000" algn="tl">
                    <a:srgbClr val="000000">
                      <a:alpha val="43137"/>
                    </a:srgbClr>
                  </a:outerShdw>
                </a:effectLst>
              </a:rPr>
              <a:t>Humorous Anecdotes?</a:t>
            </a:r>
          </a:p>
        </p:txBody>
      </p:sp>
    </p:spTree>
    <p:extLst>
      <p:ext uri="{BB962C8B-B14F-4D97-AF65-F5344CB8AC3E}">
        <p14:creationId xmlns:p14="http://schemas.microsoft.com/office/powerpoint/2010/main" val="4224844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2" y="490386"/>
            <a:ext cx="7263270" cy="646331"/>
          </a:xfrm>
          <a:prstGeom prst="rect">
            <a:avLst/>
          </a:prstGeom>
          <a:noFill/>
        </p:spPr>
        <p:txBody>
          <a:bodyPr wrap="none" rtlCol="0">
            <a:spAutoFit/>
          </a:bodyPr>
          <a:lstStyle/>
          <a:p>
            <a:r>
              <a:rPr lang="en-US" sz="3600" dirty="0" smtClean="0">
                <a:solidFill>
                  <a:schemeClr val="tx2"/>
                </a:solidFill>
                <a:latin typeface="+mj-lt"/>
              </a:rPr>
              <a:t>How are Water Quantities Measured?</a:t>
            </a:r>
            <a:endParaRPr lang="en-US" sz="3600" dirty="0">
              <a:solidFill>
                <a:schemeClr val="tx2"/>
              </a:solidFill>
              <a:latin typeface="+mj-lt"/>
            </a:endParaRPr>
          </a:p>
        </p:txBody>
      </p:sp>
      <p:sp>
        <p:nvSpPr>
          <p:cNvPr id="3" name="TextBox 2"/>
          <p:cNvSpPr txBox="1"/>
          <p:nvPr/>
        </p:nvSpPr>
        <p:spPr>
          <a:xfrm>
            <a:off x="548147" y="1676400"/>
            <a:ext cx="8497529" cy="1200329"/>
          </a:xfrm>
          <a:prstGeom prst="rect">
            <a:avLst/>
          </a:prstGeom>
          <a:noFill/>
        </p:spPr>
        <p:txBody>
          <a:bodyPr wrap="square" rtlCol="0">
            <a:spAutoFit/>
          </a:bodyPr>
          <a:lstStyle/>
          <a:p>
            <a:r>
              <a:rPr lang="en-US" sz="2400" dirty="0" smtClean="0">
                <a:solidFill>
                  <a:schemeClr val="tx2"/>
                </a:solidFill>
                <a:latin typeface="+mj-lt"/>
              </a:rPr>
              <a:t>UCA 73-1-2 </a:t>
            </a:r>
          </a:p>
          <a:p>
            <a:r>
              <a:rPr lang="en-US" sz="2400" b="1" dirty="0" smtClean="0">
                <a:solidFill>
                  <a:schemeClr val="tx2"/>
                </a:solidFill>
                <a:latin typeface="+mj-lt"/>
              </a:rPr>
              <a:t>Flow</a:t>
            </a:r>
            <a:r>
              <a:rPr lang="en-US" sz="2400" dirty="0" smtClean="0">
                <a:solidFill>
                  <a:schemeClr val="tx2"/>
                </a:solidFill>
                <a:latin typeface="+mj-lt"/>
              </a:rPr>
              <a:t> is measured in </a:t>
            </a:r>
            <a:r>
              <a:rPr lang="en-US" sz="2400" dirty="0" err="1" smtClean="0">
                <a:solidFill>
                  <a:schemeClr val="tx2"/>
                </a:solidFill>
                <a:latin typeface="+mj-lt"/>
              </a:rPr>
              <a:t>cfs</a:t>
            </a:r>
            <a:r>
              <a:rPr lang="en-US" sz="2400" dirty="0" smtClean="0">
                <a:solidFill>
                  <a:schemeClr val="tx2"/>
                </a:solidFill>
                <a:latin typeface="+mj-lt"/>
              </a:rPr>
              <a:t>.</a:t>
            </a:r>
          </a:p>
          <a:p>
            <a:r>
              <a:rPr lang="en-US" sz="2400" b="1" dirty="0" smtClean="0">
                <a:solidFill>
                  <a:schemeClr val="tx2"/>
                </a:solidFill>
                <a:latin typeface="+mj-lt"/>
              </a:rPr>
              <a:t>Volume</a:t>
            </a:r>
            <a:r>
              <a:rPr lang="en-US" sz="2400" dirty="0" smtClean="0">
                <a:solidFill>
                  <a:schemeClr val="tx2"/>
                </a:solidFill>
                <a:latin typeface="+mj-lt"/>
              </a:rPr>
              <a:t> is measured in acre-feet.</a:t>
            </a:r>
            <a:endParaRPr lang="en-US" sz="2400" dirty="0">
              <a:solidFill>
                <a:schemeClr val="tx2"/>
              </a:solidFill>
              <a:latin typeface="+mj-lt"/>
            </a:endParaRPr>
          </a:p>
        </p:txBody>
      </p:sp>
      <p:sp>
        <p:nvSpPr>
          <p:cNvPr id="4" name="TextBox 3"/>
          <p:cNvSpPr txBox="1"/>
          <p:nvPr/>
        </p:nvSpPr>
        <p:spPr>
          <a:xfrm>
            <a:off x="548147" y="3276600"/>
            <a:ext cx="8138653"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tx2"/>
                </a:solidFill>
                <a:latin typeface="+mj-lt"/>
              </a:rPr>
              <a:t>How does this come into play in water rights?</a:t>
            </a:r>
          </a:p>
          <a:p>
            <a:pPr marL="342900" indent="-342900">
              <a:buFont typeface="Arial" panose="020B0604020202020204" pitchFamily="34" charset="0"/>
              <a:buChar char="•"/>
            </a:pPr>
            <a:r>
              <a:rPr lang="en-US" sz="2400" dirty="0" smtClean="0">
                <a:solidFill>
                  <a:schemeClr val="tx2"/>
                </a:solidFill>
                <a:latin typeface="+mj-lt"/>
              </a:rPr>
              <a:t>Why is it important to consider both flow and volume?</a:t>
            </a:r>
          </a:p>
          <a:p>
            <a:pPr marL="342900" indent="-342900">
              <a:buFont typeface="Arial" panose="020B0604020202020204" pitchFamily="34" charset="0"/>
              <a:buChar char="•"/>
            </a:pPr>
            <a:r>
              <a:rPr lang="en-US" sz="2400" dirty="0" smtClean="0">
                <a:solidFill>
                  <a:schemeClr val="tx2"/>
                </a:solidFill>
                <a:latin typeface="+mj-lt"/>
              </a:rPr>
              <a:t>What if the right is for an ephemeral stream?</a:t>
            </a:r>
            <a:endParaRPr lang="en-US" sz="2400" dirty="0">
              <a:solidFill>
                <a:schemeClr val="tx2"/>
              </a:solidFill>
              <a:latin typeface="+mj-lt"/>
            </a:endParaRPr>
          </a:p>
        </p:txBody>
      </p:sp>
      <p:sp>
        <p:nvSpPr>
          <p:cNvPr id="5" name="TextBox 4"/>
          <p:cNvSpPr txBox="1"/>
          <p:nvPr/>
        </p:nvSpPr>
        <p:spPr>
          <a:xfrm>
            <a:off x="239162" y="5029200"/>
            <a:ext cx="8676238" cy="1384995"/>
          </a:xfrm>
          <a:prstGeom prst="rect">
            <a:avLst/>
          </a:prstGeom>
          <a:noFill/>
        </p:spPr>
        <p:txBody>
          <a:bodyPr wrap="square" rtlCol="0">
            <a:spAutoFit/>
          </a:bodyPr>
          <a:lstStyle/>
          <a:p>
            <a:pPr algn="ctr"/>
            <a:r>
              <a:rPr lang="en-US" sz="2400" dirty="0" smtClean="0">
                <a:solidFill>
                  <a:schemeClr val="tx2"/>
                </a:solidFill>
                <a:latin typeface="+mj-lt"/>
              </a:rPr>
              <a:t>Is it feasible to use --</a:t>
            </a:r>
          </a:p>
          <a:p>
            <a:pPr algn="ctr"/>
            <a:endParaRPr lang="en-US" sz="1050" dirty="0" smtClean="0">
              <a:solidFill>
                <a:schemeClr val="tx2"/>
              </a:solidFill>
              <a:latin typeface="+mj-lt"/>
            </a:endParaRPr>
          </a:p>
          <a:p>
            <a:pPr algn="ctr"/>
            <a:r>
              <a:rPr lang="en-US" sz="2400" dirty="0" smtClean="0">
                <a:solidFill>
                  <a:schemeClr val="tx2"/>
                </a:solidFill>
                <a:latin typeface="+mj-lt"/>
              </a:rPr>
              <a:t>.5 </a:t>
            </a:r>
            <a:r>
              <a:rPr lang="en-US" sz="2400" dirty="0" err="1" smtClean="0">
                <a:solidFill>
                  <a:schemeClr val="tx2"/>
                </a:solidFill>
                <a:latin typeface="+mj-lt"/>
              </a:rPr>
              <a:t>cfs</a:t>
            </a:r>
            <a:r>
              <a:rPr lang="en-US" sz="2400" dirty="0" smtClean="0">
                <a:solidFill>
                  <a:schemeClr val="tx2"/>
                </a:solidFill>
                <a:latin typeface="+mj-lt"/>
              </a:rPr>
              <a:t> to irrigate 10 acres?</a:t>
            </a:r>
          </a:p>
          <a:p>
            <a:pPr algn="ctr"/>
            <a:r>
              <a:rPr lang="en-US" sz="2400" dirty="0" smtClean="0">
                <a:solidFill>
                  <a:schemeClr val="tx2"/>
                </a:solidFill>
                <a:latin typeface="+mj-lt"/>
              </a:rPr>
              <a:t>.5 </a:t>
            </a:r>
            <a:r>
              <a:rPr lang="en-US" sz="2400" dirty="0" err="1" smtClean="0">
                <a:solidFill>
                  <a:schemeClr val="tx2"/>
                </a:solidFill>
                <a:latin typeface="+mj-lt"/>
              </a:rPr>
              <a:t>cfs</a:t>
            </a:r>
            <a:r>
              <a:rPr lang="en-US" sz="2400" dirty="0" smtClean="0">
                <a:solidFill>
                  <a:schemeClr val="tx2"/>
                </a:solidFill>
                <a:latin typeface="+mj-lt"/>
              </a:rPr>
              <a:t> to irrigate 200 acres?</a:t>
            </a:r>
            <a:endParaRPr lang="en-US" sz="2400" dirty="0">
              <a:solidFill>
                <a:schemeClr val="tx2"/>
              </a:solidFill>
              <a:latin typeface="+mj-lt"/>
            </a:endParaRPr>
          </a:p>
        </p:txBody>
      </p:sp>
    </p:spTree>
    <p:extLst>
      <p:ext uri="{BB962C8B-B14F-4D97-AF65-F5344CB8AC3E}">
        <p14:creationId xmlns:p14="http://schemas.microsoft.com/office/powerpoint/2010/main" val="3751517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1942" y="958546"/>
            <a:ext cx="7320115" cy="5466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277060"/>
            <a:ext cx="9144000" cy="584775"/>
          </a:xfrm>
          <a:prstGeom prst="rect">
            <a:avLst/>
          </a:prstGeom>
          <a:noFill/>
        </p:spPr>
        <p:txBody>
          <a:bodyPr wrap="square" rtlCol="0">
            <a:spAutoFit/>
          </a:bodyPr>
          <a:lstStyle/>
          <a:p>
            <a:pPr algn="ctr"/>
            <a:r>
              <a:rPr lang="en-US" dirty="0" smtClean="0">
                <a:solidFill>
                  <a:schemeClr val="tx2"/>
                </a:solidFill>
              </a:rPr>
              <a:t>Great Salt Lake Water </a:t>
            </a:r>
            <a:r>
              <a:rPr lang="en-US" dirty="0">
                <a:solidFill>
                  <a:schemeClr val="tx2"/>
                </a:solidFill>
              </a:rPr>
              <a:t>L</a:t>
            </a:r>
            <a:r>
              <a:rPr lang="en-US" dirty="0" smtClean="0">
                <a:solidFill>
                  <a:schemeClr val="tx2"/>
                </a:solidFill>
              </a:rPr>
              <a:t>evels </a:t>
            </a:r>
            <a:r>
              <a:rPr lang="en-US" dirty="0">
                <a:solidFill>
                  <a:schemeClr val="tx2"/>
                </a:solidFill>
              </a:rPr>
              <a:t>T</a:t>
            </a:r>
            <a:r>
              <a:rPr lang="en-US" dirty="0" smtClean="0">
                <a:solidFill>
                  <a:schemeClr val="tx2"/>
                </a:solidFill>
              </a:rPr>
              <a:t>hrough 2008</a:t>
            </a:r>
            <a:endParaRPr lang="en-US" dirty="0">
              <a:solidFill>
                <a:schemeClr val="tx2"/>
              </a:solidFill>
            </a:endParaRPr>
          </a:p>
        </p:txBody>
      </p:sp>
    </p:spTree>
    <p:extLst>
      <p:ext uri="{BB962C8B-B14F-4D97-AF65-F5344CB8AC3E}">
        <p14:creationId xmlns:p14="http://schemas.microsoft.com/office/powerpoint/2010/main" val="2736457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2" name="Rectangle 6"/>
          <p:cNvSpPr>
            <a:spLocks noChangeArrowheads="1"/>
          </p:cNvSpPr>
          <p:nvPr/>
        </p:nvSpPr>
        <p:spPr bwMode="auto">
          <a:xfrm>
            <a:off x="-8604" y="457200"/>
            <a:ext cx="915260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US" altLang="en-US" sz="4000" dirty="0">
                <a:solidFill>
                  <a:schemeClr val="tx2"/>
                </a:solidFill>
                <a:latin typeface="+mj-lt"/>
              </a:rPr>
              <a:t>Beneficial Use is the </a:t>
            </a:r>
            <a:r>
              <a:rPr lang="en-US" altLang="en-US" sz="4000" dirty="0" smtClean="0">
                <a:solidFill>
                  <a:schemeClr val="tx2"/>
                </a:solidFill>
                <a:latin typeface="+mj-lt"/>
              </a:rPr>
              <a:t>Measure </a:t>
            </a:r>
            <a:r>
              <a:rPr lang="en-US" altLang="en-US" sz="4000" dirty="0">
                <a:solidFill>
                  <a:schemeClr val="tx2"/>
                </a:solidFill>
                <a:latin typeface="+mj-lt"/>
              </a:rPr>
              <a:t>and </a:t>
            </a:r>
            <a:r>
              <a:rPr lang="en-US" altLang="en-US" sz="4000" dirty="0" smtClean="0">
                <a:solidFill>
                  <a:schemeClr val="tx2"/>
                </a:solidFill>
                <a:latin typeface="+mj-lt"/>
              </a:rPr>
              <a:t>Limit</a:t>
            </a:r>
            <a:endParaRPr lang="en-US" altLang="en-US" sz="4000" dirty="0">
              <a:solidFill>
                <a:schemeClr val="tx2"/>
              </a:solidFill>
              <a:latin typeface="+mj-lt"/>
            </a:endParaRPr>
          </a:p>
          <a:p>
            <a:pPr algn="ctr">
              <a:spcBef>
                <a:spcPct val="20000"/>
              </a:spcBef>
            </a:pPr>
            <a:r>
              <a:rPr lang="en-US" altLang="en-US" sz="4000" dirty="0">
                <a:solidFill>
                  <a:schemeClr val="tx2"/>
                </a:solidFill>
                <a:latin typeface="+mj-lt"/>
              </a:rPr>
              <a:t> of </a:t>
            </a:r>
            <a:r>
              <a:rPr lang="en-US" altLang="en-US" sz="4000" dirty="0" smtClean="0">
                <a:solidFill>
                  <a:schemeClr val="tx2"/>
                </a:solidFill>
                <a:latin typeface="+mj-lt"/>
              </a:rPr>
              <a:t>All </a:t>
            </a:r>
            <a:r>
              <a:rPr lang="en-US" altLang="en-US" sz="4000" dirty="0">
                <a:solidFill>
                  <a:schemeClr val="tx2"/>
                </a:solidFill>
                <a:latin typeface="+mj-lt"/>
              </a:rPr>
              <a:t>W</a:t>
            </a:r>
            <a:r>
              <a:rPr lang="en-US" altLang="en-US" sz="4000" dirty="0" smtClean="0">
                <a:solidFill>
                  <a:schemeClr val="tx2"/>
                </a:solidFill>
                <a:latin typeface="+mj-lt"/>
              </a:rPr>
              <a:t>ater Rights</a:t>
            </a:r>
            <a:r>
              <a:rPr lang="en-US" altLang="en-US" sz="4000" dirty="0">
                <a:solidFill>
                  <a:schemeClr val="tx2"/>
                </a:solidFill>
                <a:latin typeface="+mj-lt"/>
              </a:rPr>
              <a:t>.</a:t>
            </a:r>
            <a:r>
              <a:rPr lang="en-US" altLang="en-US" sz="4000" dirty="0" smtClean="0">
                <a:solidFill>
                  <a:schemeClr val="tx2"/>
                </a:solidFill>
                <a:latin typeface="+mj-lt"/>
              </a:rPr>
              <a:t> </a:t>
            </a:r>
            <a:r>
              <a:rPr lang="en-US" altLang="en-US" sz="4000" dirty="0" smtClean="0">
                <a:solidFill>
                  <a:schemeClr val="accent2"/>
                </a:solidFill>
                <a:latin typeface="+mj-lt"/>
              </a:rPr>
              <a:t>UC 73-1-3</a:t>
            </a:r>
            <a:endParaRPr lang="en-US" altLang="en-US" sz="4000" dirty="0">
              <a:solidFill>
                <a:schemeClr val="accent2"/>
              </a:solidFill>
              <a:latin typeface="+mj-lt"/>
            </a:endParaRPr>
          </a:p>
        </p:txBody>
      </p:sp>
      <p:sp>
        <p:nvSpPr>
          <p:cNvPr id="2" name="TextBox 1"/>
          <p:cNvSpPr txBox="1"/>
          <p:nvPr/>
        </p:nvSpPr>
        <p:spPr>
          <a:xfrm>
            <a:off x="2362200" y="2514600"/>
            <a:ext cx="5329084" cy="4093428"/>
          </a:xfrm>
          <a:prstGeom prst="rect">
            <a:avLst/>
          </a:prstGeom>
          <a:noFill/>
        </p:spPr>
        <p:txBody>
          <a:bodyPr wrap="square" rtlCol="0">
            <a:spAutoFit/>
          </a:bodyPr>
          <a:lstStyle/>
          <a:p>
            <a:r>
              <a:rPr lang="en-US" dirty="0" smtClean="0">
                <a:solidFill>
                  <a:schemeClr val="tx2"/>
                </a:solidFill>
                <a:latin typeface="+mj-lt"/>
              </a:rPr>
              <a:t>All water rights have:</a:t>
            </a:r>
          </a:p>
          <a:p>
            <a:pPr marL="800100" lvl="1" indent="-342900">
              <a:buFont typeface="Arial" panose="020B0604020202020204" pitchFamily="34" charset="0"/>
              <a:buChar char="•"/>
            </a:pPr>
            <a:r>
              <a:rPr lang="en-US" sz="2800" dirty="0" smtClean="0">
                <a:solidFill>
                  <a:schemeClr val="tx2"/>
                </a:solidFill>
                <a:latin typeface="+mj-lt"/>
              </a:rPr>
              <a:t>a point of diversion, </a:t>
            </a:r>
          </a:p>
          <a:p>
            <a:pPr marL="800100" lvl="1" indent="-342900">
              <a:buFont typeface="Arial" panose="020B0604020202020204" pitchFamily="34" charset="0"/>
              <a:buChar char="•"/>
            </a:pPr>
            <a:r>
              <a:rPr lang="en-US" sz="2800" dirty="0" smtClean="0">
                <a:solidFill>
                  <a:schemeClr val="tx2"/>
                </a:solidFill>
                <a:latin typeface="+mj-lt"/>
              </a:rPr>
              <a:t>a source of supply,</a:t>
            </a:r>
          </a:p>
          <a:p>
            <a:pPr marL="800100" lvl="1" indent="-342900">
              <a:buFont typeface="Arial" panose="020B0604020202020204" pitchFamily="34" charset="0"/>
              <a:buChar char="•"/>
            </a:pPr>
            <a:r>
              <a:rPr lang="en-US" sz="2800" dirty="0" smtClean="0">
                <a:solidFill>
                  <a:schemeClr val="tx2"/>
                </a:solidFill>
                <a:latin typeface="+mj-lt"/>
              </a:rPr>
              <a:t>use(s) of water,</a:t>
            </a:r>
          </a:p>
          <a:p>
            <a:pPr marL="800100" lvl="1" indent="-342900">
              <a:buFont typeface="Arial" panose="020B0604020202020204" pitchFamily="34" charset="0"/>
              <a:buChar char="•"/>
            </a:pPr>
            <a:r>
              <a:rPr lang="en-US" sz="2800" dirty="0" smtClean="0">
                <a:solidFill>
                  <a:schemeClr val="tx2"/>
                </a:solidFill>
                <a:latin typeface="+mj-lt"/>
              </a:rPr>
              <a:t>diversion and depletion,</a:t>
            </a:r>
          </a:p>
          <a:p>
            <a:pPr marL="800100" lvl="1" indent="-342900">
              <a:buFont typeface="Arial" panose="020B0604020202020204" pitchFamily="34" charset="0"/>
              <a:buChar char="•"/>
            </a:pPr>
            <a:r>
              <a:rPr lang="en-US" sz="2800" dirty="0" smtClean="0">
                <a:solidFill>
                  <a:schemeClr val="tx2"/>
                </a:solidFill>
                <a:latin typeface="+mj-lt"/>
              </a:rPr>
              <a:t>a priority, </a:t>
            </a:r>
          </a:p>
          <a:p>
            <a:pPr marL="800100" lvl="1" indent="-342900">
              <a:buFont typeface="Arial" panose="020B0604020202020204" pitchFamily="34" charset="0"/>
              <a:buChar char="•"/>
            </a:pPr>
            <a:r>
              <a:rPr lang="en-US" sz="2800" dirty="0" smtClean="0">
                <a:solidFill>
                  <a:schemeClr val="tx2"/>
                </a:solidFill>
                <a:latin typeface="+mj-lt"/>
              </a:rPr>
              <a:t>a period of use, and </a:t>
            </a:r>
          </a:p>
          <a:p>
            <a:pPr marL="800100" lvl="1" indent="-342900">
              <a:buFont typeface="Arial" panose="020B0604020202020204" pitchFamily="34" charset="0"/>
              <a:buChar char="•"/>
            </a:pPr>
            <a:r>
              <a:rPr lang="en-US" sz="2800" dirty="0" smtClean="0">
                <a:solidFill>
                  <a:schemeClr val="tx2"/>
                </a:solidFill>
                <a:latin typeface="+mj-lt"/>
              </a:rPr>
              <a:t>an owner(s).</a:t>
            </a:r>
          </a:p>
          <a:p>
            <a:endParaRPr lang="en-US" dirty="0">
              <a:solidFill>
                <a:schemeClr val="tx2"/>
              </a:solidFill>
            </a:endParaRPr>
          </a:p>
        </p:txBody>
      </p:sp>
    </p:spTree>
    <p:extLst>
      <p:ext uri="{BB962C8B-B14F-4D97-AF65-F5344CB8AC3E}">
        <p14:creationId xmlns:p14="http://schemas.microsoft.com/office/powerpoint/2010/main" val="2118024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381000"/>
            <a:ext cx="8534400" cy="1815882"/>
          </a:xfrm>
          <a:prstGeom prst="rect">
            <a:avLst/>
          </a:prstGeom>
          <a:noFill/>
        </p:spPr>
        <p:txBody>
          <a:bodyPr wrap="square" rtlCol="0">
            <a:spAutoFit/>
          </a:bodyPr>
          <a:lstStyle/>
          <a:p>
            <a:pPr algn="ctr"/>
            <a:r>
              <a:rPr lang="en-US" sz="4400" dirty="0" smtClean="0">
                <a:solidFill>
                  <a:schemeClr val="tx2"/>
                </a:solidFill>
                <a:latin typeface="+mj-lt"/>
              </a:rPr>
              <a:t>Change Applications:  </a:t>
            </a:r>
          </a:p>
          <a:p>
            <a:pPr algn="ctr"/>
            <a:r>
              <a:rPr lang="en-US" sz="4400" dirty="0" smtClean="0">
                <a:solidFill>
                  <a:schemeClr val="accent2"/>
                </a:solidFill>
                <a:latin typeface="+mj-lt"/>
              </a:rPr>
              <a:t>UC 73-3-3</a:t>
            </a:r>
            <a:r>
              <a:rPr lang="en-US" sz="4400" dirty="0" smtClean="0">
                <a:solidFill>
                  <a:schemeClr val="tx2"/>
                </a:solidFill>
                <a:latin typeface="+mj-lt"/>
              </a:rPr>
              <a:t> and </a:t>
            </a:r>
            <a:r>
              <a:rPr lang="en-US" sz="4400" dirty="0" smtClean="0">
                <a:solidFill>
                  <a:schemeClr val="accent2"/>
                </a:solidFill>
                <a:latin typeface="+mj-lt"/>
              </a:rPr>
              <a:t>73-3-3.5</a:t>
            </a:r>
            <a:endParaRPr lang="en-US" dirty="0" smtClean="0">
              <a:solidFill>
                <a:schemeClr val="accent2"/>
              </a:solidFill>
            </a:endParaRPr>
          </a:p>
          <a:p>
            <a:pPr algn="ctr"/>
            <a:r>
              <a:rPr lang="en-US" sz="2400" dirty="0" smtClean="0"/>
              <a:t>A Primer</a:t>
            </a:r>
            <a:endParaRPr lang="en-US" sz="2400" dirty="0"/>
          </a:p>
        </p:txBody>
      </p:sp>
      <p:sp>
        <p:nvSpPr>
          <p:cNvPr id="3" name="TextBox 2"/>
          <p:cNvSpPr txBox="1"/>
          <p:nvPr/>
        </p:nvSpPr>
        <p:spPr>
          <a:xfrm>
            <a:off x="1524000" y="2781686"/>
            <a:ext cx="7086600" cy="2554545"/>
          </a:xfrm>
          <a:prstGeom prst="rect">
            <a:avLst/>
          </a:prstGeom>
          <a:noFill/>
        </p:spPr>
        <p:txBody>
          <a:bodyPr wrap="square" rtlCol="0">
            <a:spAutoFit/>
          </a:bodyPr>
          <a:lstStyle/>
          <a:p>
            <a:r>
              <a:rPr lang="en-US" sz="2400" u="sng" dirty="0" smtClean="0">
                <a:solidFill>
                  <a:schemeClr val="tx2"/>
                </a:solidFill>
              </a:rPr>
              <a:t>Permanent</a:t>
            </a:r>
            <a:r>
              <a:rPr lang="en-US" sz="2400" dirty="0" smtClean="0">
                <a:solidFill>
                  <a:schemeClr val="tx2"/>
                </a:solidFill>
              </a:rPr>
              <a:t> – for an indefinite length of time</a:t>
            </a:r>
          </a:p>
          <a:p>
            <a:r>
              <a:rPr lang="en-US" sz="2400" u="sng" dirty="0" smtClean="0">
                <a:solidFill>
                  <a:schemeClr val="tx2"/>
                </a:solidFill>
              </a:rPr>
              <a:t>Temporary</a:t>
            </a:r>
            <a:r>
              <a:rPr lang="en-US" sz="2400" dirty="0" smtClean="0">
                <a:solidFill>
                  <a:schemeClr val="tx2"/>
                </a:solidFill>
              </a:rPr>
              <a:t> – for a maximum of one year</a:t>
            </a:r>
          </a:p>
          <a:p>
            <a:endParaRPr lang="en-US" sz="2400" dirty="0" smtClean="0">
              <a:solidFill>
                <a:schemeClr val="tx2"/>
              </a:solidFill>
            </a:endParaRPr>
          </a:p>
          <a:p>
            <a:r>
              <a:rPr lang="en-US" sz="2400" dirty="0" smtClean="0">
                <a:solidFill>
                  <a:schemeClr val="tx2"/>
                </a:solidFill>
              </a:rPr>
              <a:t>     Point of Diversion</a:t>
            </a:r>
          </a:p>
          <a:p>
            <a:r>
              <a:rPr lang="en-US" sz="2400" dirty="0" smtClean="0">
                <a:solidFill>
                  <a:schemeClr val="tx2"/>
                </a:solidFill>
              </a:rPr>
              <a:t>     Place of Use</a:t>
            </a:r>
          </a:p>
          <a:p>
            <a:r>
              <a:rPr lang="en-US" sz="2400" dirty="0" smtClean="0">
                <a:solidFill>
                  <a:schemeClr val="tx2"/>
                </a:solidFill>
              </a:rPr>
              <a:t>     Use</a:t>
            </a:r>
          </a:p>
          <a:p>
            <a:endParaRPr lang="en-US" sz="1600" dirty="0">
              <a:solidFill>
                <a:schemeClr val="tx2"/>
              </a:solidFill>
            </a:endParaRPr>
          </a:p>
        </p:txBody>
      </p:sp>
      <p:sp>
        <p:nvSpPr>
          <p:cNvPr id="4" name="TextBox 3"/>
          <p:cNvSpPr txBox="1"/>
          <p:nvPr/>
        </p:nvSpPr>
        <p:spPr>
          <a:xfrm>
            <a:off x="1524000" y="5486399"/>
            <a:ext cx="6164826" cy="461665"/>
          </a:xfrm>
          <a:prstGeom prst="rect">
            <a:avLst/>
          </a:prstGeom>
          <a:noFill/>
        </p:spPr>
        <p:txBody>
          <a:bodyPr wrap="square" rtlCol="0">
            <a:spAutoFit/>
          </a:bodyPr>
          <a:lstStyle/>
          <a:p>
            <a:r>
              <a:rPr lang="en-US" sz="2400" dirty="0" smtClean="0">
                <a:solidFill>
                  <a:schemeClr val="tx2"/>
                </a:solidFill>
              </a:rPr>
              <a:t>Give up one to Get one.</a:t>
            </a:r>
            <a:endParaRPr lang="en-US" sz="2400" dirty="0">
              <a:solidFill>
                <a:schemeClr val="tx2"/>
              </a:solidFill>
            </a:endParaRPr>
          </a:p>
        </p:txBody>
      </p:sp>
    </p:spTree>
    <p:extLst>
      <p:ext uri="{BB962C8B-B14F-4D97-AF65-F5344CB8AC3E}">
        <p14:creationId xmlns:p14="http://schemas.microsoft.com/office/powerpoint/2010/main" val="3530018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52600" y="838200"/>
            <a:ext cx="5692071" cy="769441"/>
          </a:xfrm>
          <a:prstGeom prst="rect">
            <a:avLst/>
          </a:prstGeom>
          <a:noFill/>
        </p:spPr>
        <p:txBody>
          <a:bodyPr wrap="none" rtlCol="0">
            <a:spAutoFit/>
          </a:bodyPr>
          <a:lstStyle/>
          <a:p>
            <a:r>
              <a:rPr lang="en-US" sz="4400" dirty="0" smtClean="0">
                <a:solidFill>
                  <a:schemeClr val="tx2"/>
                </a:solidFill>
                <a:latin typeface="+mj-lt"/>
              </a:rPr>
              <a:t>Diversion and Depletion</a:t>
            </a:r>
            <a:endParaRPr lang="en-US" sz="4400" dirty="0">
              <a:solidFill>
                <a:schemeClr val="tx2"/>
              </a:solidFill>
              <a:latin typeface="+mj-lt"/>
            </a:endParaRPr>
          </a:p>
        </p:txBody>
      </p:sp>
      <p:sp>
        <p:nvSpPr>
          <p:cNvPr id="3" name="TextBox 2"/>
          <p:cNvSpPr txBox="1"/>
          <p:nvPr/>
        </p:nvSpPr>
        <p:spPr>
          <a:xfrm>
            <a:off x="609599" y="1905000"/>
            <a:ext cx="8077201" cy="2308324"/>
          </a:xfrm>
          <a:prstGeom prst="rect">
            <a:avLst/>
          </a:prstGeom>
          <a:noFill/>
        </p:spPr>
        <p:txBody>
          <a:bodyPr wrap="square" rtlCol="0">
            <a:spAutoFit/>
          </a:bodyPr>
          <a:lstStyle/>
          <a:p>
            <a:r>
              <a:rPr lang="en-US" sz="2400" u="sng" dirty="0" smtClean="0">
                <a:solidFill>
                  <a:schemeClr val="tx2"/>
                </a:solidFill>
                <a:latin typeface="+mj-lt"/>
              </a:rPr>
              <a:t>Diversion</a:t>
            </a:r>
            <a:r>
              <a:rPr lang="en-US" sz="2400" dirty="0" smtClean="0">
                <a:solidFill>
                  <a:schemeClr val="tx2"/>
                </a:solidFill>
                <a:latin typeface="+mj-lt"/>
              </a:rPr>
              <a:t> is the amount of water that can be taken from a source and applied to beneficial use.  It can be limited by either the flow (by </a:t>
            </a:r>
            <a:r>
              <a:rPr lang="en-US" sz="2400" dirty="0" err="1" smtClean="0">
                <a:solidFill>
                  <a:schemeClr val="tx2"/>
                </a:solidFill>
                <a:latin typeface="+mj-lt"/>
              </a:rPr>
              <a:t>cfs</a:t>
            </a:r>
            <a:r>
              <a:rPr lang="en-US" sz="2400" dirty="0" smtClean="0">
                <a:solidFill>
                  <a:schemeClr val="tx2"/>
                </a:solidFill>
                <a:latin typeface="+mj-lt"/>
              </a:rPr>
              <a:t>) or volume (acre-feet).  The diversion of water and the beneficial use are limited by the water right.  When a diversion amount is determined for change applications, they are usually based on a </a:t>
            </a:r>
            <a:r>
              <a:rPr lang="en-US" sz="2400" u="sng" dirty="0" smtClean="0">
                <a:solidFill>
                  <a:schemeClr val="tx2"/>
                </a:solidFill>
                <a:latin typeface="+mj-lt"/>
              </a:rPr>
              <a:t>duty</a:t>
            </a:r>
            <a:r>
              <a:rPr lang="en-US" sz="2400" dirty="0" smtClean="0">
                <a:solidFill>
                  <a:schemeClr val="tx2"/>
                </a:solidFill>
                <a:latin typeface="+mj-lt"/>
              </a:rPr>
              <a:t> for the use(s).</a:t>
            </a:r>
            <a:endParaRPr lang="en-US" sz="2400" dirty="0">
              <a:solidFill>
                <a:schemeClr val="tx2"/>
              </a:solidFill>
              <a:latin typeface="+mj-lt"/>
            </a:endParaRPr>
          </a:p>
        </p:txBody>
      </p:sp>
      <p:sp>
        <p:nvSpPr>
          <p:cNvPr id="4" name="TextBox 3"/>
          <p:cNvSpPr txBox="1"/>
          <p:nvPr/>
        </p:nvSpPr>
        <p:spPr>
          <a:xfrm>
            <a:off x="609599" y="4495800"/>
            <a:ext cx="7924800" cy="1569660"/>
          </a:xfrm>
          <a:prstGeom prst="rect">
            <a:avLst/>
          </a:prstGeom>
          <a:noFill/>
        </p:spPr>
        <p:txBody>
          <a:bodyPr wrap="square" rtlCol="0">
            <a:spAutoFit/>
          </a:bodyPr>
          <a:lstStyle/>
          <a:p>
            <a:r>
              <a:rPr lang="en-US" sz="2400" u="sng" dirty="0" smtClean="0">
                <a:solidFill>
                  <a:schemeClr val="tx2"/>
                </a:solidFill>
                <a:latin typeface="+mj-lt"/>
              </a:rPr>
              <a:t>Depletion</a:t>
            </a:r>
            <a:r>
              <a:rPr lang="en-US" sz="2400" dirty="0" smtClean="0">
                <a:solidFill>
                  <a:schemeClr val="tx2"/>
                </a:solidFill>
                <a:latin typeface="+mj-lt"/>
              </a:rPr>
              <a:t> is the amount of water consumed in the process of </a:t>
            </a:r>
          </a:p>
          <a:p>
            <a:r>
              <a:rPr lang="en-US" sz="2400" dirty="0">
                <a:solidFill>
                  <a:schemeClr val="tx2"/>
                </a:solidFill>
                <a:latin typeface="+mj-lt"/>
              </a:rPr>
              <a:t>b</a:t>
            </a:r>
            <a:r>
              <a:rPr lang="en-US" sz="2400" dirty="0" smtClean="0">
                <a:solidFill>
                  <a:schemeClr val="tx2"/>
                </a:solidFill>
                <a:latin typeface="+mj-lt"/>
              </a:rPr>
              <a:t>eneficially using the water. It is considered lost to the system.</a:t>
            </a:r>
          </a:p>
          <a:p>
            <a:r>
              <a:rPr lang="en-US" sz="2400" dirty="0" smtClean="0">
                <a:solidFill>
                  <a:schemeClr val="tx2"/>
                </a:solidFill>
                <a:latin typeface="+mj-lt"/>
              </a:rPr>
              <a:t>The difference between the diversion and depletion is returned to the system and should be available to other users.</a:t>
            </a:r>
            <a:endParaRPr lang="en-US" sz="2400" dirty="0">
              <a:solidFill>
                <a:schemeClr val="tx2"/>
              </a:solidFill>
              <a:latin typeface="+mj-lt"/>
            </a:endParaRPr>
          </a:p>
        </p:txBody>
      </p:sp>
    </p:spTree>
    <p:extLst>
      <p:ext uri="{BB962C8B-B14F-4D97-AF65-F5344CB8AC3E}">
        <p14:creationId xmlns:p14="http://schemas.microsoft.com/office/powerpoint/2010/main" val="516205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4508</TotalTime>
  <Words>4507</Words>
  <Application>Microsoft Office PowerPoint</Application>
  <PresentationFormat>On-screen Show (4:3)</PresentationFormat>
  <Paragraphs>388</Paragraphs>
  <Slides>48</Slides>
  <Notes>11</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Advanced Water Right Topics</vt:lpstr>
      <vt:lpstr>Topics to be Covered: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Distribution By Priority Date</vt:lpstr>
      <vt:lpstr>PowerPoint Presentation</vt:lpstr>
      <vt:lpstr>PowerPoint Presentation</vt:lpstr>
      <vt:lpstr>Forfeiture</vt:lpstr>
      <vt:lpstr>Forfeiture</vt:lpstr>
      <vt:lpstr>PowerPoint Presentation</vt:lpstr>
      <vt:lpstr>This Section Does Not Apply If:</vt:lpstr>
      <vt:lpstr>Forfeiture, Continued</vt:lpstr>
      <vt:lpstr>PowerPoint Presentation</vt:lpstr>
      <vt:lpstr>PowerPoint Presentation</vt:lpstr>
      <vt:lpstr>PowerPoint Presentation</vt:lpstr>
      <vt:lpstr>Quantity Impairment</vt:lpstr>
      <vt:lpstr>Quantity Impairment 73-3-3(1)(c)</vt:lpstr>
      <vt:lpstr>Quantity Impairment 73-3-3(5)</vt:lpstr>
      <vt:lpstr>Quantity Impairment 73-3-8(6)</vt:lpstr>
      <vt:lpstr>Quantity Impairment 73-3-8(6)(c)</vt:lpstr>
      <vt:lpstr>Quantity Impairment 73-3-8(6)</vt:lpstr>
      <vt:lpstr>Quantity Impairment 73-3-3(5)</vt:lpstr>
      <vt:lpstr>Quantity Impairment 73-3-3(5)</vt:lpstr>
      <vt:lpstr>Quantity Impairment 73-3-8(6)</vt:lpstr>
      <vt:lpstr>What Constitutes Impairment of a Water Right?</vt:lpstr>
      <vt:lpstr>When is a Water Right Not Subject to Forfeiture?</vt:lpstr>
      <vt:lpstr>Shares vs. Rights</vt:lpstr>
      <vt:lpstr>Share vs. Water Right</vt:lpstr>
      <vt:lpstr>Change Applications on Shares of Stock   Applicant’s Responsibilities, UC 73-3-3.5</vt:lpstr>
      <vt:lpstr>Change Applications, Continued Company’s Responsibilities</vt:lpstr>
      <vt:lpstr>PowerPoint Presentation</vt:lpstr>
      <vt:lpstr>Wastewater Reuse</vt:lpstr>
      <vt:lpstr>Wastewater Reuse UC 73-3c</vt:lpstr>
      <vt:lpstr>Wastewater Reuse 73-3c-302</vt:lpstr>
      <vt:lpstr>Recharge and reuse</vt:lpstr>
      <vt:lpstr>Groundwater Recharge &amp; Recovery UC 73-3b Two Step Process—Recharge Application and Recovery Application</vt:lpstr>
      <vt:lpstr>Recharge &amp; Recovery, Continued</vt:lpstr>
      <vt:lpstr>Recovery Permit Application, 73-3b-204</vt:lpstr>
      <vt:lpstr>PowerPoint Presentation</vt:lpstr>
      <vt:lpstr>Storage Account, 73-3b-301 Monitoring and Reporting Required</vt:lpstr>
      <vt:lpstr>Questions? Comments?</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James Greer</cp:lastModifiedBy>
  <cp:revision>131</cp:revision>
  <cp:lastPrinted>2015-04-27T15:50:43Z</cp:lastPrinted>
  <dcterms:created xsi:type="dcterms:W3CDTF">2004-06-09T23:03:56Z</dcterms:created>
  <dcterms:modified xsi:type="dcterms:W3CDTF">2016-04-18T14:41:11Z</dcterms:modified>
</cp:coreProperties>
</file>