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7"/>
  </p:handoutMasterIdLst>
  <p:sldIdLst>
    <p:sldId id="257" r:id="rId2"/>
    <p:sldId id="269" r:id="rId3"/>
    <p:sldId id="270" r:id="rId4"/>
    <p:sldId id="272" r:id="rId5"/>
    <p:sldId id="271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99"/>
    <a:srgbClr val="008000"/>
    <a:srgbClr val="009900"/>
    <a:srgbClr val="CC0000"/>
    <a:srgbClr val="FFFF00"/>
    <a:srgbClr val="66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81" autoAdjust="0"/>
  </p:normalViewPr>
  <p:slideViewPr>
    <p:cSldViewPr>
      <p:cViewPr>
        <p:scale>
          <a:sx n="97" d="100"/>
          <a:sy n="97" d="100"/>
        </p:scale>
        <p:origin x="-40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3A8405A5-D478-486D-94C6-A86CBBCED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76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38591-8B09-4146-A6AE-1C3E97919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1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EBE84-9752-4674-B963-F9580D17A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5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F897E-7890-4A44-9D8E-A9C2FABA2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7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DD86C-9781-4A61-A54F-BE18EE887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7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42CEF-F3ED-4720-87B2-0239EA7C8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4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2DDEF-08A3-4943-8F35-A5FBC90B7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AC28C-E253-493C-BD10-6B6248A4C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2A499-36EB-4390-8B10-C957DA51C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61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97BDB-E790-4F10-ACBF-D4EC27EA0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4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CE75-A997-416F-9C48-ABDBE21D2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D5122-CC8C-464E-B19B-3137377C9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4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C36D98F-E3B8-4BFD-8562-0D424E982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762000" y="206375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Utah Division of Water Rights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108450" y="5911850"/>
            <a:ext cx="1841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3586163" y="6035675"/>
            <a:ext cx="19542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imes New Roman" pitchFamily="18" charset="0"/>
              </a:rPr>
              <a:t>June 21, 2004</a:t>
            </a: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7"/>
          <p:cNvSpPr txBox="1">
            <a:spLocks/>
          </p:cNvSpPr>
          <p:nvPr/>
        </p:nvSpPr>
        <p:spPr bwMode="auto">
          <a:xfrm>
            <a:off x="609600" y="4267200"/>
            <a:ext cx="8534400" cy="240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Gathering Data—April 2016</a:t>
            </a:r>
            <a:endParaRPr lang="en-US" altLang="en-US" sz="3600" b="1" dirty="0">
              <a:solidFill>
                <a:srgbClr val="000000"/>
              </a:solidFill>
              <a:latin typeface="+mn-lt"/>
              <a:ea typeface="ヒラギノ角ゴ Pro W3" charset="-128"/>
              <a:sym typeface="Gill Sans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Frank Quintana, P.E.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5500" dirty="0">
              <a:solidFill>
                <a:srgbClr val="000000"/>
              </a:solidFill>
              <a:latin typeface="Gill Sans" charset="0"/>
              <a:ea typeface="ヒラギノ角ゴ Pro W3" charset="-128"/>
              <a:sym typeface="Gill Sans" charset="0"/>
            </a:endParaRPr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4292600" y="1219200"/>
            <a:ext cx="4470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 smtClean="0">
                <a:solidFill>
                  <a:schemeClr val="tx2"/>
                </a:solidFill>
                <a:latin typeface="Times New Roman" pitchFamily="18" charset="0"/>
              </a:rPr>
              <a:t>Utah Water Use Program</a:t>
            </a:r>
            <a:endParaRPr lang="en-US" altLang="en-US" sz="48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Utah Water Use Program Data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562600" y="1905000"/>
            <a:ext cx="3124200" cy="42211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2"/>
                </a:solidFill>
              </a:rPr>
              <a:t>Why do we collect water use data?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2"/>
                </a:solidFill>
              </a:rPr>
              <a:t>How is the data used?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2"/>
                </a:solidFill>
              </a:rPr>
              <a:t>How do we collect the data?</a:t>
            </a:r>
          </a:p>
          <a:p>
            <a:endParaRPr lang="en-US" dirty="0"/>
          </a:p>
        </p:txBody>
      </p:sp>
      <p:pic>
        <p:nvPicPr>
          <p:cNvPr id="7" name="Picture 2" descr="C:\Documents and Settings\Administrator\Desktop\Photo Contests\Images\Water Rights\Water At Work\Carl Mackley\Water at Work 1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6600"/>
                    </a14:imgEffect>
                    <a14:imgEffect>
                      <a14:saturation sat="10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40"/>
          <a:stretch/>
        </p:blipFill>
        <p:spPr bwMode="auto">
          <a:xfrm>
            <a:off x="533400" y="1905000"/>
            <a:ext cx="4876800" cy="385171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Why </a:t>
            </a:r>
            <a:r>
              <a:rPr lang="en-US" altLang="en-US" b="1" dirty="0" smtClean="0">
                <a:solidFill>
                  <a:schemeClr val="tx2"/>
                </a:solidFill>
              </a:rPr>
              <a:t>Do We </a:t>
            </a:r>
            <a:r>
              <a:rPr lang="en-US" altLang="en-US" b="1" dirty="0">
                <a:solidFill>
                  <a:schemeClr val="tx2"/>
                </a:solidFill>
              </a:rPr>
              <a:t>C</a:t>
            </a:r>
            <a:r>
              <a:rPr lang="en-US" altLang="en-US" b="1" dirty="0" smtClean="0">
                <a:solidFill>
                  <a:schemeClr val="tx2"/>
                </a:solidFill>
              </a:rPr>
              <a:t>ollect the Data</a:t>
            </a:r>
            <a:r>
              <a:rPr lang="en-US" altLang="en-US" b="1" dirty="0">
                <a:solidFill>
                  <a:schemeClr val="tx2"/>
                </a:solidFill>
              </a:rPr>
              <a:t>?</a:t>
            </a:r>
            <a:r>
              <a:rPr lang="en-US" altLang="en-US" b="1" dirty="0"/>
              <a:t/>
            </a:r>
            <a:br>
              <a:rPr lang="en-US" altLang="en-US" b="1" dirty="0"/>
            </a:br>
            <a:endParaRPr lang="en-US" altLang="en-US" b="1" dirty="0" smtClean="0"/>
          </a:p>
        </p:txBody>
      </p:sp>
      <p:sp>
        <p:nvSpPr>
          <p:cNvPr id="3076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smtClean="0">
                <a:solidFill>
                  <a:schemeClr val="tx2"/>
                </a:solidFill>
              </a:rPr>
              <a:t>To recognize water use challenges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smtClean="0">
                <a:solidFill>
                  <a:schemeClr val="tx2"/>
                </a:solidFill>
              </a:rPr>
              <a:t>To study water resources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smtClean="0">
                <a:solidFill>
                  <a:schemeClr val="tx2"/>
                </a:solidFill>
              </a:rPr>
              <a:t>To develop water management policies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smtClean="0">
                <a:solidFill>
                  <a:schemeClr val="tx2"/>
                </a:solidFill>
              </a:rPr>
              <a:t>To evaluate water right applications</a:t>
            </a:r>
          </a:p>
        </p:txBody>
      </p:sp>
      <p:pic>
        <p:nvPicPr>
          <p:cNvPr id="1026" name="Picture 2" descr="G:\_WRT Photo Contests (all years)\2011 WRT Photo Contest\Water at Work_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45" r="16710"/>
          <a:stretch/>
        </p:blipFill>
        <p:spPr bwMode="auto">
          <a:xfrm>
            <a:off x="4648200" y="1600200"/>
            <a:ext cx="3942735" cy="453222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2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How is the </a:t>
            </a:r>
            <a:r>
              <a:rPr lang="en-US" altLang="en-US" b="1" dirty="0" smtClean="0">
                <a:solidFill>
                  <a:schemeClr val="tx2"/>
                </a:solidFill>
              </a:rPr>
              <a:t>Data </a:t>
            </a:r>
            <a:r>
              <a:rPr lang="en-US" altLang="en-US" b="1" dirty="0">
                <a:solidFill>
                  <a:schemeClr val="tx2"/>
                </a:solidFill>
              </a:rPr>
              <a:t>U</a:t>
            </a:r>
            <a:r>
              <a:rPr lang="en-US" altLang="en-US" b="1" dirty="0" smtClean="0">
                <a:solidFill>
                  <a:schemeClr val="tx2"/>
                </a:solidFill>
              </a:rPr>
              <a:t>sed</a:t>
            </a:r>
            <a:r>
              <a:rPr lang="en-US" altLang="en-US" b="1" dirty="0">
                <a:solidFill>
                  <a:schemeClr val="tx2"/>
                </a:solidFill>
              </a:rPr>
              <a:t>?</a:t>
            </a:r>
            <a:r>
              <a:rPr lang="en-US" altLang="en-US" b="1" dirty="0"/>
              <a:t/>
            </a:r>
            <a:br>
              <a:rPr lang="en-US" altLang="en-US" b="1" dirty="0"/>
            </a:br>
            <a:r>
              <a:rPr lang="en-US" altLang="en-US" b="1" dirty="0"/>
              <a:t/>
            </a:r>
            <a:br>
              <a:rPr lang="en-US" altLang="en-US" b="1" dirty="0"/>
            </a:br>
            <a:endParaRPr lang="en-US" altLang="en-US" b="1" dirty="0" smtClean="0"/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44963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smtClean="0">
                <a:solidFill>
                  <a:schemeClr val="tx2"/>
                </a:solidFill>
              </a:rPr>
              <a:t>USGA Studies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smtClean="0">
                <a:solidFill>
                  <a:schemeClr val="tx2"/>
                </a:solidFill>
              </a:rPr>
              <a:t>Water Resources planning </a:t>
            </a:r>
            <a:r>
              <a:rPr lang="en-US" altLang="en-US" dirty="0">
                <a:solidFill>
                  <a:schemeClr val="tx2"/>
                </a:solidFill>
              </a:rPr>
              <a:t>p</a:t>
            </a:r>
            <a:r>
              <a:rPr lang="en-US" altLang="en-US" dirty="0" smtClean="0">
                <a:solidFill>
                  <a:schemeClr val="tx2"/>
                </a:solidFill>
              </a:rPr>
              <a:t>rograms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smtClean="0">
                <a:solidFill>
                  <a:schemeClr val="tx2"/>
                </a:solidFill>
              </a:rPr>
              <a:t>State financial </a:t>
            </a:r>
            <a:r>
              <a:rPr lang="en-US" altLang="en-US" dirty="0">
                <a:solidFill>
                  <a:schemeClr val="tx2"/>
                </a:solidFill>
              </a:rPr>
              <a:t>a</a:t>
            </a:r>
            <a:r>
              <a:rPr lang="en-US" altLang="en-US" dirty="0" smtClean="0">
                <a:solidFill>
                  <a:schemeClr val="tx2"/>
                </a:solidFill>
              </a:rPr>
              <a:t>ssistance </a:t>
            </a:r>
            <a:r>
              <a:rPr lang="en-US" altLang="en-US" dirty="0">
                <a:solidFill>
                  <a:schemeClr val="tx2"/>
                </a:solidFill>
              </a:rPr>
              <a:t>p</a:t>
            </a:r>
            <a:r>
              <a:rPr lang="en-US" altLang="en-US" dirty="0" smtClean="0">
                <a:solidFill>
                  <a:schemeClr val="tx2"/>
                </a:solidFill>
              </a:rPr>
              <a:t>rograms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smtClean="0">
                <a:solidFill>
                  <a:schemeClr val="tx2"/>
                </a:solidFill>
              </a:rPr>
              <a:t>Assessment of water </a:t>
            </a:r>
            <a:r>
              <a:rPr lang="en-US" altLang="en-US" dirty="0">
                <a:solidFill>
                  <a:schemeClr val="tx2"/>
                </a:solidFill>
              </a:rPr>
              <a:t>s</a:t>
            </a:r>
            <a:r>
              <a:rPr lang="en-US" altLang="en-US" dirty="0" smtClean="0">
                <a:solidFill>
                  <a:schemeClr val="tx2"/>
                </a:solidFill>
              </a:rPr>
              <a:t>upply and water </a:t>
            </a:r>
            <a:r>
              <a:rPr lang="en-US" altLang="en-US" dirty="0">
                <a:solidFill>
                  <a:schemeClr val="tx2"/>
                </a:solidFill>
              </a:rPr>
              <a:t>u</a:t>
            </a:r>
            <a:r>
              <a:rPr lang="en-US" altLang="en-US" dirty="0" smtClean="0">
                <a:solidFill>
                  <a:schemeClr val="tx2"/>
                </a:solidFill>
              </a:rPr>
              <a:t>se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smtClean="0">
                <a:solidFill>
                  <a:schemeClr val="tx2"/>
                </a:solidFill>
              </a:rPr>
              <a:t>Water Rights Proof of Beneficial Use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smtClean="0">
                <a:solidFill>
                  <a:schemeClr val="tx2"/>
                </a:solidFill>
              </a:rPr>
              <a:t>Efficiency of systems</a:t>
            </a:r>
          </a:p>
        </p:txBody>
      </p:sp>
    </p:spTree>
    <p:extLst>
      <p:ext uri="{BB962C8B-B14F-4D97-AF65-F5344CB8AC3E}">
        <p14:creationId xmlns:p14="http://schemas.microsoft.com/office/powerpoint/2010/main" val="326588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_WRT Photo Contests (all years)\2015 WRT Photo Contest\21. Utah Style Water Stor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039"/>
            <a:ext cx="92202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722312" y="4953000"/>
            <a:ext cx="8116887" cy="1447800"/>
          </a:xfrm>
        </p:spPr>
        <p:txBody>
          <a:bodyPr anchor="t"/>
          <a:lstStyle/>
          <a:p>
            <a:pPr algn="r" eaLnBrk="1" hangingPunct="1"/>
            <a:r>
              <a:rPr lang="en-US" alt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Online and Paper Forms</a:t>
            </a:r>
            <a:r>
              <a:rPr lang="en-US" altLang="en-US" b="1" dirty="0"/>
              <a:t/>
            </a:r>
            <a:br>
              <a:rPr lang="en-US" altLang="en-US" b="1" dirty="0"/>
            </a:br>
            <a:endParaRPr lang="en-US" altLang="en-US" b="1" dirty="0" smtClean="0"/>
          </a:p>
        </p:txBody>
      </p:sp>
      <p:sp>
        <p:nvSpPr>
          <p:cNvPr id="3076" name="Content Placeholder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8116887" cy="2198687"/>
          </a:xfrm>
        </p:spPr>
        <p:txBody>
          <a:bodyPr/>
          <a:lstStyle/>
          <a:p>
            <a:pPr algn="r" eaLnBrk="1" hangingPunct="1"/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We Collect the Data?</a:t>
            </a:r>
          </a:p>
        </p:txBody>
      </p:sp>
    </p:spTree>
    <p:extLst>
      <p:ext uri="{BB962C8B-B14F-4D97-AF65-F5344CB8AC3E}">
        <p14:creationId xmlns:p14="http://schemas.microsoft.com/office/powerpoint/2010/main" val="420248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4291</TotalTime>
  <Words>116</Words>
  <Application>Microsoft Office PowerPoint</Application>
  <PresentationFormat>On-screen Show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Utah Water Use Program Data</vt:lpstr>
      <vt:lpstr>Why Do We Collect the Data? </vt:lpstr>
      <vt:lpstr>How is the Data Used?  </vt:lpstr>
      <vt:lpstr>Online and Paper Forms </vt:lpstr>
    </vt:vector>
  </TitlesOfParts>
  <Company>Natural Resources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JOLDS</dc:creator>
  <cp:lastModifiedBy>Tamara Prue</cp:lastModifiedBy>
  <cp:revision>85</cp:revision>
  <cp:lastPrinted>2015-04-27T15:50:43Z</cp:lastPrinted>
  <dcterms:created xsi:type="dcterms:W3CDTF">2004-06-09T23:03:56Z</dcterms:created>
  <dcterms:modified xsi:type="dcterms:W3CDTF">2016-03-18T23:13:40Z</dcterms:modified>
</cp:coreProperties>
</file>