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handoutMasterIdLst>
    <p:handoutMasterId r:id="rId27"/>
  </p:handoutMasterIdLst>
  <p:sldIdLst>
    <p:sldId id="257" r:id="rId2"/>
    <p:sldId id="292" r:id="rId3"/>
    <p:sldId id="271" r:id="rId4"/>
    <p:sldId id="293" r:id="rId5"/>
    <p:sldId id="272" r:id="rId6"/>
    <p:sldId id="273" r:id="rId7"/>
    <p:sldId id="274" r:id="rId8"/>
    <p:sldId id="275" r:id="rId9"/>
    <p:sldId id="276" r:id="rId10"/>
    <p:sldId id="277" r:id="rId11"/>
    <p:sldId id="278" r:id="rId12"/>
    <p:sldId id="279" r:id="rId13"/>
    <p:sldId id="280" r:id="rId14"/>
    <p:sldId id="281" r:id="rId15"/>
    <p:sldId id="282" r:id="rId16"/>
    <p:sldId id="283" r:id="rId17"/>
    <p:sldId id="284" r:id="rId18"/>
    <p:sldId id="285" r:id="rId19"/>
    <p:sldId id="286" r:id="rId20"/>
    <p:sldId id="287" r:id="rId21"/>
    <p:sldId id="288" r:id="rId22"/>
    <p:sldId id="289" r:id="rId23"/>
    <p:sldId id="290" r:id="rId24"/>
    <p:sldId id="291" r:id="rId25"/>
    <p:sldId id="269" r:id="rId26"/>
  </p:sldIdLst>
  <p:sldSz cx="9144000" cy="6858000" type="screen4x3"/>
  <p:notesSz cx="7010400" cy="9296400"/>
  <p:defaultTextStyle>
    <a:defPPr>
      <a:defRPr lang="en-US"/>
    </a:defPPr>
    <a:lvl1pPr algn="l" rtl="0" fontAlgn="base">
      <a:spcBef>
        <a:spcPct val="0"/>
      </a:spcBef>
      <a:spcAft>
        <a:spcPct val="0"/>
      </a:spcAft>
      <a:defRPr sz="3200" kern="1200">
        <a:solidFill>
          <a:schemeClr val="bg1"/>
        </a:solidFill>
        <a:latin typeface="Times New Roman" pitchFamily="18" charset="0"/>
        <a:ea typeface="+mn-ea"/>
        <a:cs typeface="+mn-cs"/>
      </a:defRPr>
    </a:lvl1pPr>
    <a:lvl2pPr marL="457200" algn="l" rtl="0" fontAlgn="base">
      <a:spcBef>
        <a:spcPct val="0"/>
      </a:spcBef>
      <a:spcAft>
        <a:spcPct val="0"/>
      </a:spcAft>
      <a:defRPr sz="3200" kern="1200">
        <a:solidFill>
          <a:schemeClr val="bg1"/>
        </a:solidFill>
        <a:latin typeface="Times New Roman" pitchFamily="18" charset="0"/>
        <a:ea typeface="+mn-ea"/>
        <a:cs typeface="+mn-cs"/>
      </a:defRPr>
    </a:lvl2pPr>
    <a:lvl3pPr marL="914400" algn="l" rtl="0" fontAlgn="base">
      <a:spcBef>
        <a:spcPct val="0"/>
      </a:spcBef>
      <a:spcAft>
        <a:spcPct val="0"/>
      </a:spcAft>
      <a:defRPr sz="3200" kern="1200">
        <a:solidFill>
          <a:schemeClr val="bg1"/>
        </a:solidFill>
        <a:latin typeface="Times New Roman" pitchFamily="18" charset="0"/>
        <a:ea typeface="+mn-ea"/>
        <a:cs typeface="+mn-cs"/>
      </a:defRPr>
    </a:lvl3pPr>
    <a:lvl4pPr marL="1371600" algn="l" rtl="0" fontAlgn="base">
      <a:spcBef>
        <a:spcPct val="0"/>
      </a:spcBef>
      <a:spcAft>
        <a:spcPct val="0"/>
      </a:spcAft>
      <a:defRPr sz="3200" kern="1200">
        <a:solidFill>
          <a:schemeClr val="bg1"/>
        </a:solidFill>
        <a:latin typeface="Times New Roman" pitchFamily="18" charset="0"/>
        <a:ea typeface="+mn-ea"/>
        <a:cs typeface="+mn-cs"/>
      </a:defRPr>
    </a:lvl4pPr>
    <a:lvl5pPr marL="1828800" algn="l" rtl="0" fontAlgn="base">
      <a:spcBef>
        <a:spcPct val="0"/>
      </a:spcBef>
      <a:spcAft>
        <a:spcPct val="0"/>
      </a:spcAft>
      <a:defRPr sz="3200" kern="1200">
        <a:solidFill>
          <a:schemeClr val="bg1"/>
        </a:solidFill>
        <a:latin typeface="Times New Roman" pitchFamily="18" charset="0"/>
        <a:ea typeface="+mn-ea"/>
        <a:cs typeface="+mn-cs"/>
      </a:defRPr>
    </a:lvl5pPr>
    <a:lvl6pPr marL="2286000" algn="l" defTabSz="914400" rtl="0" eaLnBrk="1" latinLnBrk="0" hangingPunct="1">
      <a:defRPr sz="3200" kern="1200">
        <a:solidFill>
          <a:schemeClr val="bg1"/>
        </a:solidFill>
        <a:latin typeface="Times New Roman" pitchFamily="18" charset="0"/>
        <a:ea typeface="+mn-ea"/>
        <a:cs typeface="+mn-cs"/>
      </a:defRPr>
    </a:lvl6pPr>
    <a:lvl7pPr marL="2743200" algn="l" defTabSz="914400" rtl="0" eaLnBrk="1" latinLnBrk="0" hangingPunct="1">
      <a:defRPr sz="3200" kern="1200">
        <a:solidFill>
          <a:schemeClr val="bg1"/>
        </a:solidFill>
        <a:latin typeface="Times New Roman" pitchFamily="18" charset="0"/>
        <a:ea typeface="+mn-ea"/>
        <a:cs typeface="+mn-cs"/>
      </a:defRPr>
    </a:lvl7pPr>
    <a:lvl8pPr marL="3200400" algn="l" defTabSz="914400" rtl="0" eaLnBrk="1" latinLnBrk="0" hangingPunct="1">
      <a:defRPr sz="3200" kern="1200">
        <a:solidFill>
          <a:schemeClr val="bg1"/>
        </a:solidFill>
        <a:latin typeface="Times New Roman" pitchFamily="18" charset="0"/>
        <a:ea typeface="+mn-ea"/>
        <a:cs typeface="+mn-cs"/>
      </a:defRPr>
    </a:lvl8pPr>
    <a:lvl9pPr marL="3657600" algn="l" defTabSz="914400" rtl="0" eaLnBrk="1" latinLnBrk="0" hangingPunct="1">
      <a:defRPr sz="3200" kern="1200">
        <a:solidFill>
          <a:schemeClr val="bg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FF99"/>
    <a:srgbClr val="008000"/>
    <a:srgbClr val="009900"/>
    <a:srgbClr val="CC0000"/>
    <a:srgbClr val="FFFF00"/>
    <a:srgbClr val="6600FF"/>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7789" autoAdjust="0"/>
    <p:restoredTop sz="94581" autoAdjust="0"/>
  </p:normalViewPr>
  <p:slideViewPr>
    <p:cSldViewPr>
      <p:cViewPr>
        <p:scale>
          <a:sx n="97" d="100"/>
          <a:sy n="97" d="100"/>
        </p:scale>
        <p:origin x="-240"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hdr" sz="quarter"/>
          </p:nvPr>
        </p:nvSpPr>
        <p:spPr bwMode="auto">
          <a:xfrm>
            <a:off x="0" y="0"/>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a:defRPr sz="1200">
                <a:solidFill>
                  <a:schemeClr val="tx1"/>
                </a:solidFill>
                <a:latin typeface="Times New Roman" charset="0"/>
              </a:defRPr>
            </a:lvl1pPr>
          </a:lstStyle>
          <a:p>
            <a:pPr>
              <a:defRPr/>
            </a:pPr>
            <a:endParaRPr lang="en-US"/>
          </a:p>
        </p:txBody>
      </p:sp>
      <p:sp>
        <p:nvSpPr>
          <p:cNvPr id="34819" name="Rectangle 3"/>
          <p:cNvSpPr>
            <a:spLocks noGrp="1" noChangeArrowheads="1"/>
          </p:cNvSpPr>
          <p:nvPr>
            <p:ph type="dt" sz="quarter" idx="1"/>
          </p:nvPr>
        </p:nvSpPr>
        <p:spPr bwMode="auto">
          <a:xfrm>
            <a:off x="3972560" y="0"/>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algn="r">
              <a:defRPr sz="1200">
                <a:solidFill>
                  <a:schemeClr val="tx1"/>
                </a:solidFill>
                <a:latin typeface="Times New Roman" charset="0"/>
              </a:defRPr>
            </a:lvl1pPr>
          </a:lstStyle>
          <a:p>
            <a:pPr>
              <a:defRPr/>
            </a:pPr>
            <a:endParaRPr lang="en-US"/>
          </a:p>
        </p:txBody>
      </p:sp>
      <p:sp>
        <p:nvSpPr>
          <p:cNvPr id="34820" name="Rectangle 4"/>
          <p:cNvSpPr>
            <a:spLocks noGrp="1" noChangeArrowheads="1"/>
          </p:cNvSpPr>
          <p:nvPr>
            <p:ph type="ftr" sz="quarter" idx="2"/>
          </p:nvPr>
        </p:nvSpPr>
        <p:spPr bwMode="auto">
          <a:xfrm>
            <a:off x="0" y="8831580"/>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defRPr sz="1200">
                <a:solidFill>
                  <a:schemeClr val="tx1"/>
                </a:solidFill>
                <a:latin typeface="Times New Roman" charset="0"/>
              </a:defRPr>
            </a:lvl1pPr>
          </a:lstStyle>
          <a:p>
            <a:pPr>
              <a:defRPr/>
            </a:pPr>
            <a:endParaRPr lang="en-US"/>
          </a:p>
        </p:txBody>
      </p:sp>
      <p:sp>
        <p:nvSpPr>
          <p:cNvPr id="34821" name="Rectangle 5"/>
          <p:cNvSpPr>
            <a:spLocks noGrp="1" noChangeArrowheads="1"/>
          </p:cNvSpPr>
          <p:nvPr>
            <p:ph type="sldNum" sz="quarter" idx="3"/>
          </p:nvPr>
        </p:nvSpPr>
        <p:spPr bwMode="auto">
          <a:xfrm>
            <a:off x="3972560" y="8831580"/>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lgn="r">
              <a:defRPr sz="1200">
                <a:solidFill>
                  <a:schemeClr val="tx1"/>
                </a:solidFill>
                <a:latin typeface="Times New Roman" charset="0"/>
              </a:defRPr>
            </a:lvl1pPr>
          </a:lstStyle>
          <a:p>
            <a:pPr>
              <a:defRPr/>
            </a:pPr>
            <a:fld id="{3A8405A5-D478-486D-94C6-A86CBBCEDD41}" type="slidenum">
              <a:rPr lang="en-US"/>
              <a:pPr>
                <a:defRPr/>
              </a:pPr>
              <a:t>‹#›</a:t>
            </a:fld>
            <a:endParaRPr lang="en-US"/>
          </a:p>
        </p:txBody>
      </p:sp>
    </p:spTree>
    <p:extLst>
      <p:ext uri="{BB962C8B-B14F-4D97-AF65-F5344CB8AC3E}">
        <p14:creationId xmlns:p14="http://schemas.microsoft.com/office/powerpoint/2010/main" val="1891276464"/>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F438591-8B09-4146-A6AE-1C3E97919F1E}" type="slidenum">
              <a:rPr lang="en-US"/>
              <a:pPr>
                <a:defRPr/>
              </a:pPr>
              <a:t>‹#›</a:t>
            </a:fld>
            <a:endParaRPr lang="en-US"/>
          </a:p>
        </p:txBody>
      </p:sp>
    </p:spTree>
    <p:extLst>
      <p:ext uri="{BB962C8B-B14F-4D97-AF65-F5344CB8AC3E}">
        <p14:creationId xmlns:p14="http://schemas.microsoft.com/office/powerpoint/2010/main" val="30062197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A2EBE84-9752-4674-B963-F9580D17A5F8}" type="slidenum">
              <a:rPr lang="en-US"/>
              <a:pPr>
                <a:defRPr/>
              </a:pPr>
              <a:t>‹#›</a:t>
            </a:fld>
            <a:endParaRPr lang="en-US"/>
          </a:p>
        </p:txBody>
      </p:sp>
    </p:spTree>
    <p:extLst>
      <p:ext uri="{BB962C8B-B14F-4D97-AF65-F5344CB8AC3E}">
        <p14:creationId xmlns:p14="http://schemas.microsoft.com/office/powerpoint/2010/main" val="8995584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77F897E-7890-4A44-9D8E-A9C2FABA264E}" type="slidenum">
              <a:rPr lang="en-US"/>
              <a:pPr>
                <a:defRPr/>
              </a:pPr>
              <a:t>‹#›</a:t>
            </a:fld>
            <a:endParaRPr lang="en-US"/>
          </a:p>
        </p:txBody>
      </p:sp>
    </p:spTree>
    <p:extLst>
      <p:ext uri="{BB962C8B-B14F-4D97-AF65-F5344CB8AC3E}">
        <p14:creationId xmlns:p14="http://schemas.microsoft.com/office/powerpoint/2010/main" val="4458767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4EDD86C-9781-4A61-A54F-BE18EE887EF5}" type="slidenum">
              <a:rPr lang="en-US"/>
              <a:pPr>
                <a:defRPr/>
              </a:pPr>
              <a:t>‹#›</a:t>
            </a:fld>
            <a:endParaRPr lang="en-US"/>
          </a:p>
        </p:txBody>
      </p:sp>
    </p:spTree>
    <p:extLst>
      <p:ext uri="{BB962C8B-B14F-4D97-AF65-F5344CB8AC3E}">
        <p14:creationId xmlns:p14="http://schemas.microsoft.com/office/powerpoint/2010/main" val="41802737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D842CEF-F3ED-4720-87B2-0239EA7C8902}" type="slidenum">
              <a:rPr lang="en-US"/>
              <a:pPr>
                <a:defRPr/>
              </a:pPr>
              <a:t>‹#›</a:t>
            </a:fld>
            <a:endParaRPr lang="en-US"/>
          </a:p>
        </p:txBody>
      </p:sp>
    </p:spTree>
    <p:extLst>
      <p:ext uri="{BB962C8B-B14F-4D97-AF65-F5344CB8AC3E}">
        <p14:creationId xmlns:p14="http://schemas.microsoft.com/office/powerpoint/2010/main" val="34302467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822DDEF-08A3-4943-8F35-A5FBC90B7FB8}" type="slidenum">
              <a:rPr lang="en-US"/>
              <a:pPr>
                <a:defRPr/>
              </a:pPr>
              <a:t>‹#›</a:t>
            </a:fld>
            <a:endParaRPr lang="en-US"/>
          </a:p>
        </p:txBody>
      </p:sp>
    </p:spTree>
    <p:extLst>
      <p:ext uri="{BB962C8B-B14F-4D97-AF65-F5344CB8AC3E}">
        <p14:creationId xmlns:p14="http://schemas.microsoft.com/office/powerpoint/2010/main" val="891724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48AC28C-E253-493C-BD10-6B6248A4C23B}" type="slidenum">
              <a:rPr lang="en-US"/>
              <a:pPr>
                <a:defRPr/>
              </a:pPr>
              <a:t>‹#›</a:t>
            </a:fld>
            <a:endParaRPr lang="en-US"/>
          </a:p>
        </p:txBody>
      </p:sp>
    </p:spTree>
    <p:extLst>
      <p:ext uri="{BB962C8B-B14F-4D97-AF65-F5344CB8AC3E}">
        <p14:creationId xmlns:p14="http://schemas.microsoft.com/office/powerpoint/2010/main" val="3730292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F22A499-36EB-4390-8B10-C957DA51C9D4}" type="slidenum">
              <a:rPr lang="en-US"/>
              <a:pPr>
                <a:defRPr/>
              </a:pPr>
              <a:t>‹#›</a:t>
            </a:fld>
            <a:endParaRPr lang="en-US"/>
          </a:p>
        </p:txBody>
      </p:sp>
    </p:spTree>
    <p:extLst>
      <p:ext uri="{BB962C8B-B14F-4D97-AF65-F5344CB8AC3E}">
        <p14:creationId xmlns:p14="http://schemas.microsoft.com/office/powerpoint/2010/main" val="24225614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2C97BDB-E790-4F10-ACBF-D4EC27EA012E}" type="slidenum">
              <a:rPr lang="en-US"/>
              <a:pPr>
                <a:defRPr/>
              </a:pPr>
              <a:t>‹#›</a:t>
            </a:fld>
            <a:endParaRPr lang="en-US"/>
          </a:p>
        </p:txBody>
      </p:sp>
    </p:spTree>
    <p:extLst>
      <p:ext uri="{BB962C8B-B14F-4D97-AF65-F5344CB8AC3E}">
        <p14:creationId xmlns:p14="http://schemas.microsoft.com/office/powerpoint/2010/main" val="9879444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ED1CE75-A997-416F-9C48-ABDBE21D246C}" type="slidenum">
              <a:rPr lang="en-US"/>
              <a:pPr>
                <a:defRPr/>
              </a:pPr>
              <a:t>‹#›</a:t>
            </a:fld>
            <a:endParaRPr lang="en-US"/>
          </a:p>
        </p:txBody>
      </p:sp>
    </p:spTree>
    <p:extLst>
      <p:ext uri="{BB962C8B-B14F-4D97-AF65-F5344CB8AC3E}">
        <p14:creationId xmlns:p14="http://schemas.microsoft.com/office/powerpoint/2010/main" val="1003664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03D5122-CC8C-464E-B19B-3137377C9CA8}" type="slidenum">
              <a:rPr lang="en-US"/>
              <a:pPr>
                <a:defRPr/>
              </a:pPr>
              <a:t>‹#›</a:t>
            </a:fld>
            <a:endParaRPr lang="en-US"/>
          </a:p>
        </p:txBody>
      </p:sp>
    </p:spTree>
    <p:extLst>
      <p:ext uri="{BB962C8B-B14F-4D97-AF65-F5344CB8AC3E}">
        <p14:creationId xmlns:p14="http://schemas.microsoft.com/office/powerpoint/2010/main" val="1158641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Times New Roman" charset="0"/>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Times New Roman"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Times New Roman" charset="0"/>
              </a:defRPr>
            </a:lvl1pPr>
          </a:lstStyle>
          <a:p>
            <a:pPr>
              <a:defRPr/>
            </a:pPr>
            <a:fld id="{FC36D98F-E3B8-4BFD-8562-0D424E98283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4.xml"/><Relationship Id="rId5" Type="http://schemas.microsoft.com/office/2007/relationships/hdphoto" Target="../media/hdphoto3.wdp"/><Relationship Id="rId4" Type="http://schemas.openxmlformats.org/officeDocument/2006/relationships/image" Target="../media/image11.jpeg"/></Relationships>
</file>

<file path=ppt/slides/_rels/slide1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image" Target="../media/image12.jpeg"/></Relationships>
</file>

<file path=ppt/slides/_rels/slide1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4.xml"/><Relationship Id="rId5" Type="http://schemas.microsoft.com/office/2007/relationships/hdphoto" Target="../media/hdphoto4.wdp"/><Relationship Id="rId4" Type="http://schemas.openxmlformats.org/officeDocument/2006/relationships/image" Target="../media/image13.jpeg"/></Relationships>
</file>

<file path=ppt/slides/_rels/slide2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4.xml"/><Relationship Id="rId5" Type="http://schemas.microsoft.com/office/2007/relationships/hdphoto" Target="../media/hdphoto5.wdp"/><Relationship Id="rId4" Type="http://schemas.openxmlformats.org/officeDocument/2006/relationships/image" Target="../media/image14.jpeg"/></Relationships>
</file>

<file path=ppt/slides/_rels/slide2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4.xml"/><Relationship Id="rId6" Type="http://schemas.openxmlformats.org/officeDocument/2006/relationships/image" Target="../media/image16.jpeg"/><Relationship Id="rId5" Type="http://schemas.microsoft.com/office/2007/relationships/hdphoto" Target="../media/hdphoto6.wdp"/><Relationship Id="rId4" Type="http://schemas.openxmlformats.org/officeDocument/2006/relationships/image" Target="../media/image15.jpeg"/></Relationships>
</file>

<file path=ppt/slides/_rels/slide2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762000" y="206375"/>
            <a:ext cx="8001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b="1">
                <a:solidFill>
                  <a:srgbClr val="FF0000"/>
                </a:solidFill>
                <a:latin typeface="Times New Roman" pitchFamily="18" charset="0"/>
              </a:rPr>
              <a:t>Utah Division of Water Rights</a:t>
            </a:r>
          </a:p>
        </p:txBody>
      </p:sp>
      <p:sp>
        <p:nvSpPr>
          <p:cNvPr id="2051" name="Text Box 4"/>
          <p:cNvSpPr txBox="1">
            <a:spLocks noChangeArrowheads="1"/>
          </p:cNvSpPr>
          <p:nvPr/>
        </p:nvSpPr>
        <p:spPr bwMode="auto">
          <a:xfrm>
            <a:off x="4108450" y="5911850"/>
            <a:ext cx="18415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2800" b="1">
              <a:solidFill>
                <a:srgbClr val="FF0000"/>
              </a:solidFill>
              <a:latin typeface="Times New Roman" pitchFamily="18" charset="0"/>
            </a:endParaRPr>
          </a:p>
          <a:p>
            <a:pPr algn="ctr" eaLnBrk="1" hangingPunct="1">
              <a:spcBef>
                <a:spcPct val="0"/>
              </a:spcBef>
              <a:buFontTx/>
              <a:buNone/>
            </a:pPr>
            <a:endParaRPr lang="en-US" altLang="en-US" sz="2800" b="1">
              <a:solidFill>
                <a:srgbClr val="FF0000"/>
              </a:solidFill>
              <a:latin typeface="Times New Roman" pitchFamily="18" charset="0"/>
            </a:endParaRPr>
          </a:p>
        </p:txBody>
      </p:sp>
      <p:sp>
        <p:nvSpPr>
          <p:cNvPr id="2052" name="Text Box 5"/>
          <p:cNvSpPr txBox="1">
            <a:spLocks noChangeArrowheads="1"/>
          </p:cNvSpPr>
          <p:nvPr/>
        </p:nvSpPr>
        <p:spPr bwMode="auto">
          <a:xfrm>
            <a:off x="3586163" y="6035675"/>
            <a:ext cx="1954212"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2400" b="1">
              <a:solidFill>
                <a:srgbClr val="FFFF00"/>
              </a:solidFill>
              <a:latin typeface="Times New Roman" pitchFamily="18" charset="0"/>
            </a:endParaRPr>
          </a:p>
          <a:p>
            <a:pPr algn="ctr" eaLnBrk="1" hangingPunct="1">
              <a:spcBef>
                <a:spcPct val="0"/>
              </a:spcBef>
              <a:buFontTx/>
              <a:buNone/>
            </a:pPr>
            <a:r>
              <a:rPr lang="en-US" altLang="en-US" sz="2400" b="1">
                <a:solidFill>
                  <a:srgbClr val="FFFF00"/>
                </a:solidFill>
                <a:latin typeface="Times New Roman" pitchFamily="18" charset="0"/>
              </a:rPr>
              <a:t>June 21, 2004</a:t>
            </a:r>
          </a:p>
        </p:txBody>
      </p:sp>
      <p:pic>
        <p:nvPicPr>
          <p:cNvPr id="2053"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4" name="Text Box 7"/>
          <p:cNvSpPr txBox="1">
            <a:spLocks/>
          </p:cNvSpPr>
          <p:nvPr/>
        </p:nvSpPr>
        <p:spPr bwMode="auto">
          <a:xfrm>
            <a:off x="609600" y="4267200"/>
            <a:ext cx="8534400" cy="3208571"/>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en-US" b="1" dirty="0" smtClean="0">
                <a:solidFill>
                  <a:srgbClr val="000000"/>
                </a:solidFill>
                <a:latin typeface="+mn-lt"/>
                <a:ea typeface="ヒラギノ角ゴ Pro W3" charset="-128"/>
                <a:sym typeface="Gill Sans" charset="0"/>
              </a:rPr>
              <a:t>RWUA Training—April 2016</a:t>
            </a:r>
            <a:r>
              <a:rPr lang="en-US" altLang="en-US" sz="3600" b="1" dirty="0" smtClean="0">
                <a:solidFill>
                  <a:srgbClr val="000000"/>
                </a:solidFill>
                <a:latin typeface="+mn-lt"/>
                <a:ea typeface="ヒラギノ角ゴ Pro W3" charset="-128"/>
                <a:sym typeface="Gill Sans" charset="0"/>
              </a:rPr>
              <a:t>          </a:t>
            </a:r>
            <a:endParaRPr lang="en-US" altLang="en-US" sz="3600" b="1" dirty="0">
              <a:solidFill>
                <a:srgbClr val="000000"/>
              </a:solidFill>
              <a:latin typeface="+mn-lt"/>
              <a:ea typeface="ヒラギノ角ゴ Pro W3" charset="-128"/>
              <a:sym typeface="Gill Sans" charset="0"/>
            </a:endParaRPr>
          </a:p>
          <a:p>
            <a:pPr algn="ctr" eaLnBrk="1" hangingPunct="1">
              <a:spcBef>
                <a:spcPct val="50000"/>
              </a:spcBef>
              <a:buFontTx/>
              <a:buNone/>
            </a:pPr>
            <a:endParaRPr lang="en-US" altLang="en-US" sz="1200" dirty="0" smtClean="0">
              <a:solidFill>
                <a:srgbClr val="000000"/>
              </a:solidFill>
              <a:latin typeface="+mn-lt"/>
              <a:ea typeface="ヒラギノ角ゴ Pro W3" charset="-128"/>
              <a:sym typeface="Gill Sans" charset="0"/>
            </a:endParaRPr>
          </a:p>
          <a:p>
            <a:pPr algn="ctr" eaLnBrk="1" hangingPunct="1">
              <a:spcBef>
                <a:spcPct val="50000"/>
              </a:spcBef>
              <a:buFontTx/>
              <a:buNone/>
            </a:pPr>
            <a:r>
              <a:rPr lang="en-US" altLang="en-US" sz="2400" dirty="0" smtClean="0">
                <a:solidFill>
                  <a:srgbClr val="000000"/>
                </a:solidFill>
                <a:latin typeface="+mn-lt"/>
                <a:ea typeface="ヒラギノ角ゴ Pro W3" charset="-128"/>
                <a:sym typeface="Gill Sans" charset="0"/>
              </a:rPr>
              <a:t>Teresa </a:t>
            </a:r>
            <a:r>
              <a:rPr lang="en-US" altLang="en-US" sz="2400" dirty="0" err="1" smtClean="0">
                <a:solidFill>
                  <a:srgbClr val="000000"/>
                </a:solidFill>
                <a:latin typeface="+mn-lt"/>
                <a:ea typeface="ヒラギノ角ゴ Pro W3" charset="-128"/>
                <a:sym typeface="Gill Sans" charset="0"/>
              </a:rPr>
              <a:t>Wilhelmsen</a:t>
            </a:r>
            <a:r>
              <a:rPr lang="en-US" altLang="en-US" sz="2400" dirty="0" smtClean="0">
                <a:solidFill>
                  <a:srgbClr val="000000"/>
                </a:solidFill>
                <a:latin typeface="+mn-lt"/>
                <a:ea typeface="ヒラギノ角ゴ Pro W3" charset="-128"/>
                <a:sym typeface="Gill Sans" charset="0"/>
              </a:rPr>
              <a:t>, P.E.</a:t>
            </a:r>
          </a:p>
          <a:p>
            <a:pPr algn="ctr" eaLnBrk="1" hangingPunct="1">
              <a:spcBef>
                <a:spcPct val="50000"/>
              </a:spcBef>
              <a:buFontTx/>
              <a:buNone/>
            </a:pPr>
            <a:r>
              <a:rPr lang="en-US" altLang="en-US" sz="2000" i="1" dirty="0" smtClean="0">
                <a:solidFill>
                  <a:srgbClr val="000000"/>
                </a:solidFill>
                <a:latin typeface="+mn-lt"/>
                <a:ea typeface="ヒラギノ角ゴ Pro W3" charset="-128"/>
                <a:sym typeface="Gill Sans" charset="0"/>
              </a:rPr>
              <a:t>Utah Lake/Jordan River Regional Engineer</a:t>
            </a:r>
            <a:endParaRPr lang="en-US" altLang="en-US" sz="2000" i="1" dirty="0">
              <a:solidFill>
                <a:srgbClr val="000000"/>
              </a:solidFill>
              <a:latin typeface="+mn-lt"/>
              <a:ea typeface="ヒラギノ角ゴ Pro W3" charset="-128"/>
              <a:sym typeface="Gill Sans" charset="0"/>
            </a:endParaRPr>
          </a:p>
          <a:p>
            <a:pPr eaLnBrk="1" hangingPunct="1">
              <a:spcBef>
                <a:spcPct val="50000"/>
              </a:spcBef>
              <a:buFontTx/>
              <a:buNone/>
            </a:pPr>
            <a:endParaRPr lang="en-US" altLang="en-US" sz="5500" dirty="0">
              <a:solidFill>
                <a:srgbClr val="000000"/>
              </a:solidFill>
              <a:latin typeface="Gill Sans" charset="0"/>
              <a:ea typeface="ヒラギノ角ゴ Pro W3" charset="-128"/>
              <a:sym typeface="Gill Sans" charset="0"/>
            </a:endParaRPr>
          </a:p>
        </p:txBody>
      </p:sp>
      <p:sp>
        <p:nvSpPr>
          <p:cNvPr id="2055" name="Text Box 8"/>
          <p:cNvSpPr txBox="1">
            <a:spLocks noChangeArrowheads="1"/>
          </p:cNvSpPr>
          <p:nvPr/>
        </p:nvSpPr>
        <p:spPr bwMode="auto">
          <a:xfrm>
            <a:off x="4292600" y="1219200"/>
            <a:ext cx="46863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en-US" sz="4800" b="1" dirty="0" smtClean="0">
                <a:solidFill>
                  <a:schemeClr val="tx2"/>
                </a:solidFill>
                <a:latin typeface="Times New Roman" pitchFamily="18" charset="0"/>
              </a:rPr>
              <a:t>Water Use Groups</a:t>
            </a:r>
            <a:endParaRPr lang="en-US" altLang="en-US" sz="4800" b="1" dirty="0">
              <a:solidFill>
                <a:schemeClr val="tx2"/>
              </a:solidFill>
              <a:latin typeface="Times New Roman" pitchFamily="18" charset="0"/>
            </a:endParaRPr>
          </a:p>
          <a:p>
            <a:pPr eaLnBrk="1" hangingPunct="1">
              <a:spcBef>
                <a:spcPct val="50000"/>
              </a:spcBef>
              <a:buFontTx/>
              <a:buNone/>
            </a:pPr>
            <a:endParaRPr lang="en-US" altLang="en-US" b="1" dirty="0">
              <a:solidFill>
                <a:schemeClr val="tx2"/>
              </a:solidFill>
              <a:latin typeface="Times New Roman"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ontent Placeholder 1"/>
          <p:cNvSpPr>
            <a:spLocks noGrp="1"/>
          </p:cNvSpPr>
          <p:nvPr>
            <p:ph idx="1"/>
          </p:nvPr>
        </p:nvSpPr>
        <p:spPr>
          <a:xfrm>
            <a:off x="762000" y="1447800"/>
            <a:ext cx="7620000" cy="4614672"/>
          </a:xfrm>
        </p:spPr>
        <p:txBody>
          <a:bodyPr>
            <a:normAutofit fontScale="92500" lnSpcReduction="10000"/>
          </a:bodyPr>
          <a:lstStyle/>
          <a:p>
            <a:pPr marL="0" indent="0">
              <a:buNone/>
            </a:pPr>
            <a:r>
              <a:rPr lang="en-US" dirty="0" smtClean="0">
                <a:solidFill>
                  <a:schemeClr val="tx2">
                    <a:lumMod val="40000"/>
                    <a:lumOff val="60000"/>
                  </a:schemeClr>
                </a:solidFill>
              </a:rPr>
              <a:t>Example #4, Continued</a:t>
            </a:r>
          </a:p>
          <a:p>
            <a:pPr marL="393192" lvl="1" indent="0">
              <a:buNone/>
            </a:pPr>
            <a:endParaRPr lang="en-US" dirty="0" smtClean="0">
              <a:solidFill>
                <a:schemeClr val="tx2"/>
              </a:solidFill>
            </a:endParaRPr>
          </a:p>
          <a:p>
            <a:pPr lvl="1"/>
            <a:r>
              <a:rPr lang="en-US" dirty="0" smtClean="0">
                <a:solidFill>
                  <a:schemeClr val="tx2"/>
                </a:solidFill>
              </a:rPr>
              <a:t>Ownership of a water right(s) in a Water Use Group:</a:t>
            </a:r>
          </a:p>
          <a:p>
            <a:pPr lvl="2"/>
            <a:r>
              <a:rPr lang="en-US" dirty="0" smtClean="0">
                <a:solidFill>
                  <a:schemeClr val="tx2"/>
                </a:solidFill>
              </a:rPr>
              <a:t>A group may define one owner’s water rights.</a:t>
            </a:r>
          </a:p>
          <a:p>
            <a:pPr lvl="2"/>
            <a:r>
              <a:rPr lang="en-US" dirty="0" smtClean="0">
                <a:solidFill>
                  <a:schemeClr val="tx2"/>
                </a:solidFill>
              </a:rPr>
              <a:t>A group may also define one or multiple water rights owned by various owners.</a:t>
            </a:r>
          </a:p>
          <a:p>
            <a:pPr lvl="2"/>
            <a:endParaRPr lang="en-US" dirty="0" smtClean="0">
              <a:solidFill>
                <a:schemeClr val="tx2"/>
              </a:solidFill>
            </a:endParaRPr>
          </a:p>
          <a:p>
            <a:pPr lvl="1"/>
            <a:r>
              <a:rPr lang="en-US" dirty="0" smtClean="0">
                <a:solidFill>
                  <a:schemeClr val="tx2"/>
                </a:solidFill>
              </a:rPr>
              <a:t>The use within a group can be ‘supplied’ by one, or more than one source of water – surface source, ground water well.</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8" y="0"/>
            <a:ext cx="9153617" cy="762000"/>
          </a:xfrm>
          <a:prstGeom prst="rect">
            <a:avLst/>
          </a:prstGeom>
        </p:spPr>
      </p:pic>
    </p:spTree>
    <p:extLst>
      <p:ext uri="{BB962C8B-B14F-4D97-AF65-F5344CB8AC3E}">
        <p14:creationId xmlns:p14="http://schemas.microsoft.com/office/powerpoint/2010/main" val="33664376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ontent Placeholder 1"/>
          <p:cNvSpPr>
            <a:spLocks noGrp="1"/>
          </p:cNvSpPr>
          <p:nvPr>
            <p:ph idx="1"/>
          </p:nvPr>
        </p:nvSpPr>
        <p:spPr>
          <a:xfrm>
            <a:off x="381000" y="533400"/>
            <a:ext cx="3200400" cy="5867400"/>
          </a:xfrm>
        </p:spPr>
        <p:txBody>
          <a:bodyPr>
            <a:normAutofit lnSpcReduction="10000"/>
          </a:bodyPr>
          <a:lstStyle/>
          <a:p>
            <a:pPr marL="0" indent="0">
              <a:buNone/>
            </a:pPr>
            <a:r>
              <a:rPr lang="en-US" sz="2400" dirty="0" smtClean="0">
                <a:solidFill>
                  <a:schemeClr val="tx2">
                    <a:lumMod val="40000"/>
                    <a:lumOff val="60000"/>
                  </a:schemeClr>
                </a:solidFill>
              </a:rPr>
              <a:t>Example #4, Continued</a:t>
            </a:r>
          </a:p>
          <a:p>
            <a:pPr marL="0" indent="0">
              <a:buNone/>
            </a:pPr>
            <a:endParaRPr lang="en-US" sz="2000" dirty="0" smtClean="0">
              <a:solidFill>
                <a:schemeClr val="tx2"/>
              </a:solidFill>
            </a:endParaRPr>
          </a:p>
          <a:p>
            <a:pPr marL="285750" indent="-285750">
              <a:buFont typeface="Arial" panose="020B0604020202020204" pitchFamily="34" charset="0"/>
              <a:buChar char="•"/>
            </a:pPr>
            <a:r>
              <a:rPr lang="en-US" sz="2600" dirty="0" smtClean="0">
                <a:solidFill>
                  <a:schemeClr val="tx2"/>
                </a:solidFill>
              </a:rPr>
              <a:t>Three </a:t>
            </a:r>
            <a:r>
              <a:rPr lang="en-US" sz="2600" dirty="0">
                <a:solidFill>
                  <a:schemeClr val="tx2"/>
                </a:solidFill>
              </a:rPr>
              <a:t>sources comingled in a reservoir for irrigation system.</a:t>
            </a:r>
          </a:p>
          <a:p>
            <a:pPr marL="285750" indent="-285750">
              <a:buFont typeface="Arial" panose="020B0604020202020204" pitchFamily="34" charset="0"/>
              <a:buChar char="•"/>
            </a:pPr>
            <a:endParaRPr lang="en-US" sz="2600" dirty="0" smtClean="0">
              <a:solidFill>
                <a:schemeClr val="tx2"/>
              </a:solidFill>
            </a:endParaRPr>
          </a:p>
          <a:p>
            <a:pPr marL="285750" indent="-285750">
              <a:buFont typeface="Arial" panose="020B0604020202020204" pitchFamily="34" charset="0"/>
              <a:buChar char="•"/>
            </a:pPr>
            <a:r>
              <a:rPr lang="en-US" sz="2600" dirty="0" smtClean="0">
                <a:solidFill>
                  <a:schemeClr val="tx2"/>
                </a:solidFill>
              </a:rPr>
              <a:t>Some </a:t>
            </a:r>
            <a:r>
              <a:rPr lang="en-US" sz="2600" dirty="0">
                <a:solidFill>
                  <a:schemeClr val="tx2"/>
                </a:solidFill>
              </a:rPr>
              <a:t>of the rights were sold, segregated and changed to other uses.</a:t>
            </a:r>
          </a:p>
          <a:p>
            <a:pPr marL="285750" indent="-285750">
              <a:buFont typeface="Arial" panose="020B0604020202020204" pitchFamily="34" charset="0"/>
              <a:buChar char="•"/>
            </a:pPr>
            <a:endParaRPr lang="en-US" sz="2600" dirty="0">
              <a:solidFill>
                <a:schemeClr val="tx2"/>
              </a:solidFill>
            </a:endParaRPr>
          </a:p>
          <a:p>
            <a:pPr marL="285750" indent="-285750">
              <a:buFont typeface="Arial" panose="020B0604020202020204" pitchFamily="34" charset="0"/>
              <a:buChar char="•"/>
            </a:pPr>
            <a:r>
              <a:rPr lang="en-US" sz="2600" dirty="0">
                <a:solidFill>
                  <a:schemeClr val="tx2"/>
                </a:solidFill>
              </a:rPr>
              <a:t>Map depicts three Water Use Groups.</a:t>
            </a:r>
          </a:p>
          <a:p>
            <a:endParaRPr lang="en-US" sz="2000"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4561" t="3348" r="4218" b="16241"/>
          <a:stretch/>
        </p:blipFill>
        <p:spPr>
          <a:xfrm>
            <a:off x="3886200" y="397551"/>
            <a:ext cx="4724399" cy="5354318"/>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5739" t="83911"/>
          <a:stretch/>
        </p:blipFill>
        <p:spPr>
          <a:xfrm>
            <a:off x="3886200" y="5562600"/>
            <a:ext cx="4724399" cy="1036776"/>
          </a:xfrm>
          <a:prstGeom prst="rect">
            <a:avLst/>
          </a:prstGeom>
        </p:spPr>
      </p:pic>
    </p:spTree>
    <p:extLst>
      <p:ext uri="{BB962C8B-B14F-4D97-AF65-F5344CB8AC3E}">
        <p14:creationId xmlns:p14="http://schemas.microsoft.com/office/powerpoint/2010/main" val="38848062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ontent Placeholder 1"/>
          <p:cNvSpPr>
            <a:spLocks noGrp="1"/>
          </p:cNvSpPr>
          <p:nvPr>
            <p:ph idx="1"/>
          </p:nvPr>
        </p:nvSpPr>
        <p:spPr>
          <a:xfrm>
            <a:off x="452390" y="1447800"/>
            <a:ext cx="8229600" cy="4614672"/>
          </a:xfrm>
        </p:spPr>
        <p:txBody>
          <a:bodyPr>
            <a:normAutofit lnSpcReduction="10000"/>
          </a:bodyPr>
          <a:lstStyle/>
          <a:p>
            <a:pPr marL="457200" lvl="1" indent="0">
              <a:buNone/>
            </a:pPr>
            <a:r>
              <a:rPr lang="en-US" dirty="0" smtClean="0">
                <a:solidFill>
                  <a:schemeClr val="tx2"/>
                </a:solidFill>
              </a:rPr>
              <a:t>Why do you need to define the Beneficial Use Amount (Group Contribution)?</a:t>
            </a:r>
          </a:p>
          <a:p>
            <a:pPr lvl="2"/>
            <a:r>
              <a:rPr lang="en-US" dirty="0" smtClean="0">
                <a:solidFill>
                  <a:schemeClr val="tx2"/>
                </a:solidFill>
              </a:rPr>
              <a:t>To file a segregation.</a:t>
            </a:r>
          </a:p>
          <a:p>
            <a:pPr lvl="2"/>
            <a:r>
              <a:rPr lang="en-US" dirty="0" smtClean="0">
                <a:solidFill>
                  <a:schemeClr val="tx2"/>
                </a:solidFill>
              </a:rPr>
              <a:t>To file a change application.</a:t>
            </a:r>
          </a:p>
          <a:p>
            <a:pPr lvl="2"/>
            <a:endParaRPr lang="en-US" dirty="0" smtClean="0">
              <a:solidFill>
                <a:schemeClr val="tx2"/>
              </a:solidFill>
            </a:endParaRPr>
          </a:p>
          <a:p>
            <a:pPr marL="457200" lvl="1" indent="0">
              <a:buNone/>
            </a:pPr>
            <a:r>
              <a:rPr lang="en-US" dirty="0" smtClean="0">
                <a:solidFill>
                  <a:schemeClr val="tx2"/>
                </a:solidFill>
              </a:rPr>
              <a:t>Defining the Beneficial Use Amount of a water right within a group ensures the amount of water and beneficial use of the individual water right in the group is properly defined so there won’t be confusion if the rights are used independent of each other.</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8" y="0"/>
            <a:ext cx="9153617" cy="762000"/>
          </a:xfrm>
          <a:prstGeom prst="rect">
            <a:avLst/>
          </a:prstGeom>
        </p:spPr>
      </p:pic>
    </p:spTree>
    <p:extLst>
      <p:ext uri="{BB962C8B-B14F-4D97-AF65-F5344CB8AC3E}">
        <p14:creationId xmlns:p14="http://schemas.microsoft.com/office/powerpoint/2010/main" val="22541526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ontent Placeholder 1"/>
          <p:cNvSpPr>
            <a:spLocks noGrp="1"/>
          </p:cNvSpPr>
          <p:nvPr>
            <p:ph idx="1"/>
          </p:nvPr>
        </p:nvSpPr>
        <p:spPr>
          <a:xfrm>
            <a:off x="452390" y="1371600"/>
            <a:ext cx="8229600" cy="4690872"/>
          </a:xfrm>
        </p:spPr>
        <p:txBody>
          <a:bodyPr>
            <a:normAutofit/>
          </a:bodyPr>
          <a:lstStyle/>
          <a:p>
            <a:pPr marL="0" indent="0">
              <a:buNone/>
            </a:pPr>
            <a:r>
              <a:rPr lang="en-US" dirty="0" smtClean="0">
                <a:solidFill>
                  <a:schemeClr val="tx2"/>
                </a:solidFill>
              </a:rPr>
              <a:t>Example #5</a:t>
            </a:r>
          </a:p>
          <a:p>
            <a:pPr marL="0" indent="0">
              <a:buNone/>
            </a:pPr>
            <a:r>
              <a:rPr lang="en-US" dirty="0" smtClean="0">
                <a:solidFill>
                  <a:schemeClr val="tx2"/>
                </a:solidFill>
              </a:rPr>
              <a:t>Water Right 55-11145:</a:t>
            </a:r>
          </a:p>
          <a:p>
            <a:pPr marL="393192" lvl="1" indent="0">
              <a:buNone/>
            </a:pPr>
            <a:endParaRPr lang="en-US" dirty="0" smtClean="0">
              <a:solidFill>
                <a:schemeClr val="tx2"/>
              </a:solidFill>
            </a:endParaRPr>
          </a:p>
          <a:p>
            <a:pPr lvl="1"/>
            <a:r>
              <a:rPr lang="en-US" dirty="0" smtClean="0">
                <a:solidFill>
                  <a:schemeClr val="tx2"/>
                </a:solidFill>
              </a:rPr>
              <a:t>If several water rights are owned by a farmer to irrigate a large field, all of the supplemental water rights would be listed in the same Water Use Group.</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8" y="0"/>
            <a:ext cx="9153617" cy="762000"/>
          </a:xfrm>
          <a:prstGeom prst="rect">
            <a:avLst/>
          </a:prstGeom>
        </p:spPr>
      </p:pic>
    </p:spTree>
    <p:extLst>
      <p:ext uri="{BB962C8B-B14F-4D97-AF65-F5344CB8AC3E}">
        <p14:creationId xmlns:p14="http://schemas.microsoft.com/office/powerpoint/2010/main" val="21864052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228600"/>
            <a:ext cx="2667000" cy="523220"/>
          </a:xfrm>
          <a:prstGeom prst="rect">
            <a:avLst/>
          </a:prstGeom>
          <a:noFill/>
        </p:spPr>
        <p:txBody>
          <a:bodyPr wrap="square" rtlCol="0">
            <a:spAutoFit/>
          </a:bodyPr>
          <a:lstStyle/>
          <a:p>
            <a:r>
              <a:rPr lang="en-US" sz="2800" dirty="0" smtClean="0"/>
              <a:t>Example #6:</a:t>
            </a:r>
            <a:endParaRPr lang="en-US" sz="2800" dirty="0"/>
          </a:p>
        </p:txBody>
      </p:sp>
      <p:pic>
        <p:nvPicPr>
          <p:cNvPr id="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1801"/>
          <a:stretch/>
        </p:blipFill>
        <p:spPr bwMode="auto">
          <a:xfrm>
            <a:off x="7374" y="1"/>
            <a:ext cx="9144000" cy="6865374"/>
          </a:xfrm>
          <a:prstGeom prst="rect">
            <a:avLst/>
          </a:prstGeom>
          <a:noFill/>
          <a:ln w="9525">
            <a:solidFill>
              <a:schemeClr val="tx1">
                <a:lumMod val="50000"/>
                <a:lumOff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14749" y="1143000"/>
            <a:ext cx="9136625" cy="584775"/>
          </a:xfrm>
          <a:prstGeom prst="rect">
            <a:avLst/>
          </a:prstGeom>
          <a:noFill/>
        </p:spPr>
        <p:txBody>
          <a:bodyPr wrap="square" rtlCol="0">
            <a:spAutoFit/>
          </a:bodyPr>
          <a:lstStyle/>
          <a:p>
            <a:pPr algn="ctr"/>
            <a:r>
              <a:rPr lang="en-US" dirty="0" smtClean="0">
                <a:solidFill>
                  <a:schemeClr val="bg2"/>
                </a:solidFill>
                <a:effectLst>
                  <a:outerShdw blurRad="114300" dist="88900" dir="2700000" algn="tl">
                    <a:srgbClr val="000000">
                      <a:alpha val="75000"/>
                    </a:srgbClr>
                  </a:outerShdw>
                </a:effectLst>
                <a:latin typeface="+mj-lt"/>
              </a:rPr>
              <a:t>Example #6</a:t>
            </a:r>
            <a:endParaRPr lang="en-US" dirty="0">
              <a:solidFill>
                <a:schemeClr val="bg2"/>
              </a:solidFill>
              <a:effectLst>
                <a:outerShdw blurRad="114300" dist="88900" dir="2700000" algn="tl">
                  <a:srgbClr val="000000">
                    <a:alpha val="75000"/>
                  </a:srgbClr>
                </a:outerShdw>
              </a:effectLst>
              <a:latin typeface="+mj-lt"/>
            </a:endParaRPr>
          </a:p>
        </p:txBody>
      </p:sp>
    </p:spTree>
    <p:extLst>
      <p:ext uri="{BB962C8B-B14F-4D97-AF65-F5344CB8AC3E}">
        <p14:creationId xmlns:p14="http://schemas.microsoft.com/office/powerpoint/2010/main" val="11008431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ontent Placeholder 6"/>
          <p:cNvSpPr>
            <a:spLocks noGrp="1"/>
          </p:cNvSpPr>
          <p:nvPr>
            <p:ph sz="half" idx="1"/>
          </p:nvPr>
        </p:nvSpPr>
        <p:spPr>
          <a:xfrm>
            <a:off x="381000" y="1371600"/>
            <a:ext cx="3810000" cy="4485071"/>
          </a:xfrm>
        </p:spPr>
        <p:txBody>
          <a:bodyPr/>
          <a:lstStyle/>
          <a:p>
            <a:pPr marL="0" indent="0">
              <a:buNone/>
            </a:pPr>
            <a:r>
              <a:rPr lang="en-US" dirty="0">
                <a:solidFill>
                  <a:schemeClr val="tx2"/>
                </a:solidFill>
              </a:rPr>
              <a:t>Example </a:t>
            </a:r>
            <a:r>
              <a:rPr lang="en-US" dirty="0" smtClean="0">
                <a:solidFill>
                  <a:schemeClr val="tx2"/>
                </a:solidFill>
              </a:rPr>
              <a:t>#7  </a:t>
            </a:r>
          </a:p>
          <a:p>
            <a:pPr marL="0" indent="0">
              <a:buNone/>
            </a:pPr>
            <a:r>
              <a:rPr lang="en-US" dirty="0" smtClean="0">
                <a:solidFill>
                  <a:schemeClr val="tx2"/>
                </a:solidFill>
              </a:rPr>
              <a:t>Water Right 51-4859</a:t>
            </a:r>
            <a:r>
              <a:rPr lang="en-US" dirty="0">
                <a:solidFill>
                  <a:schemeClr val="tx2"/>
                </a:solidFill>
              </a:rPr>
              <a:t>:</a:t>
            </a:r>
          </a:p>
          <a:p>
            <a:pPr marL="393192" lvl="1" indent="0">
              <a:buNone/>
            </a:pPr>
            <a:endParaRPr lang="en-US" dirty="0" smtClean="0">
              <a:solidFill>
                <a:schemeClr val="tx2"/>
              </a:solidFill>
            </a:endParaRPr>
          </a:p>
          <a:p>
            <a:pPr lvl="1"/>
            <a:r>
              <a:rPr lang="en-US" dirty="0">
                <a:solidFill>
                  <a:schemeClr val="tx2"/>
                </a:solidFill>
              </a:rPr>
              <a:t>If the Beneficial Use Amounts are defined, a water right can be segregated for the purpose of filing a change application.</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8" y="0"/>
            <a:ext cx="9153617" cy="762000"/>
          </a:xfrm>
          <a:prstGeom prst="rect">
            <a:avLst/>
          </a:prstGeom>
        </p:spPr>
      </p:pic>
      <p:pic>
        <p:nvPicPr>
          <p:cNvPr id="4098" name="Picture 2" descr="G:\_WRT Photo Contests (all years)\2012 WRT Photo Contest\BennieCreek-Autumn_.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harpenSoften amount="15000"/>
                    </a14:imgEffect>
                    <a14:imgEffect>
                      <a14:colorTemperature colorTemp="6800"/>
                    </a14:imgEffect>
                    <a14:imgEffect>
                      <a14:saturation sat="110000"/>
                    </a14:imgEffect>
                    <a14:imgEffect>
                      <a14:brightnessContrast contrast="5000"/>
                    </a14:imgEffect>
                  </a14:imgLayer>
                </a14:imgProps>
              </a:ext>
              <a:ext uri="{28A0092B-C50C-407E-A947-70E740481C1C}">
                <a14:useLocalDpi xmlns:a14="http://schemas.microsoft.com/office/drawing/2010/main" val="0"/>
              </a:ext>
            </a:extLst>
          </a:blip>
          <a:srcRect l="4225" t="1544" r="31508" b="10677"/>
          <a:stretch/>
        </p:blipFill>
        <p:spPr bwMode="auto">
          <a:xfrm>
            <a:off x="4320750" y="1371600"/>
            <a:ext cx="4412753" cy="4520381"/>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204823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ontent Placeholder 1"/>
          <p:cNvSpPr>
            <a:spLocks noGrp="1"/>
          </p:cNvSpPr>
          <p:nvPr>
            <p:ph idx="1"/>
          </p:nvPr>
        </p:nvSpPr>
        <p:spPr>
          <a:xfrm>
            <a:off x="452390" y="1143000"/>
            <a:ext cx="8082010" cy="5257800"/>
          </a:xfrm>
        </p:spPr>
        <p:txBody>
          <a:bodyPr>
            <a:normAutofit fontScale="92500" lnSpcReduction="20000"/>
          </a:bodyPr>
          <a:lstStyle/>
          <a:p>
            <a:pPr marL="0" indent="0">
              <a:buNone/>
            </a:pPr>
            <a:r>
              <a:rPr lang="en-US" sz="3500" dirty="0" smtClean="0">
                <a:solidFill>
                  <a:schemeClr val="tx2"/>
                </a:solidFill>
              </a:rPr>
              <a:t>Example #8</a:t>
            </a:r>
          </a:p>
          <a:p>
            <a:pPr marL="0" indent="0">
              <a:buNone/>
            </a:pPr>
            <a:r>
              <a:rPr lang="en-US" sz="3500" dirty="0" smtClean="0">
                <a:solidFill>
                  <a:schemeClr val="tx2"/>
                </a:solidFill>
              </a:rPr>
              <a:t>Water Right 55-4403:</a:t>
            </a:r>
          </a:p>
          <a:p>
            <a:pPr marL="393192" lvl="1" indent="0">
              <a:buNone/>
            </a:pPr>
            <a:endParaRPr lang="en-US" dirty="0" smtClean="0">
              <a:solidFill>
                <a:schemeClr val="tx2"/>
              </a:solidFill>
            </a:endParaRPr>
          </a:p>
          <a:p>
            <a:pPr lvl="1"/>
            <a:r>
              <a:rPr lang="en-US" sz="3000" dirty="0" smtClean="0">
                <a:solidFill>
                  <a:schemeClr val="tx2"/>
                </a:solidFill>
              </a:rPr>
              <a:t>One water right is listed in a Water Use Group, but a document on the water right files says the right “helps”, or is “supplemental” to other rights. What does this mean?</a:t>
            </a:r>
          </a:p>
          <a:p>
            <a:pPr lvl="1"/>
            <a:endParaRPr lang="en-US" sz="3000" dirty="0" smtClean="0">
              <a:solidFill>
                <a:schemeClr val="tx2"/>
              </a:solidFill>
            </a:endParaRPr>
          </a:p>
          <a:p>
            <a:pPr lvl="2"/>
            <a:r>
              <a:rPr lang="en-US" sz="2600" dirty="0" smtClean="0">
                <a:solidFill>
                  <a:schemeClr val="tx2"/>
                </a:solidFill>
              </a:rPr>
              <a:t>There may be other rights used in conjunction with the water right to accomplish the described beneficial use and those rights have not yet been clearly defined or identified in the database. Further review will be necessary to understand the discrepancy.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8" y="0"/>
            <a:ext cx="9153617" cy="762000"/>
          </a:xfrm>
          <a:prstGeom prst="rect">
            <a:avLst/>
          </a:prstGeom>
        </p:spPr>
      </p:pic>
    </p:spTree>
    <p:extLst>
      <p:ext uri="{BB962C8B-B14F-4D97-AF65-F5344CB8AC3E}">
        <p14:creationId xmlns:p14="http://schemas.microsoft.com/office/powerpoint/2010/main" val="389411069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ontent Placeholder 1"/>
          <p:cNvSpPr>
            <a:spLocks noGrp="1"/>
          </p:cNvSpPr>
          <p:nvPr>
            <p:ph idx="1"/>
          </p:nvPr>
        </p:nvSpPr>
        <p:spPr>
          <a:xfrm>
            <a:off x="452390" y="1295400"/>
            <a:ext cx="8005810" cy="4953000"/>
          </a:xfrm>
        </p:spPr>
        <p:txBody>
          <a:bodyPr>
            <a:normAutofit fontScale="85000" lnSpcReduction="20000"/>
          </a:bodyPr>
          <a:lstStyle/>
          <a:p>
            <a:pPr marL="0" indent="0">
              <a:buNone/>
            </a:pPr>
            <a:r>
              <a:rPr lang="en-US" sz="3800" dirty="0" smtClean="0">
                <a:solidFill>
                  <a:schemeClr val="tx2"/>
                </a:solidFill>
              </a:rPr>
              <a:t>Example #9</a:t>
            </a:r>
          </a:p>
          <a:p>
            <a:pPr marL="0" indent="0">
              <a:buNone/>
            </a:pPr>
            <a:r>
              <a:rPr lang="en-US" sz="3800" dirty="0" smtClean="0">
                <a:solidFill>
                  <a:schemeClr val="tx2"/>
                </a:solidFill>
              </a:rPr>
              <a:t>Water Right 55-1324:</a:t>
            </a:r>
          </a:p>
          <a:p>
            <a:pPr marL="393192" lvl="1" indent="0">
              <a:buNone/>
            </a:pPr>
            <a:endParaRPr lang="en-US" dirty="0" smtClean="0">
              <a:solidFill>
                <a:schemeClr val="tx2"/>
              </a:solidFill>
            </a:endParaRPr>
          </a:p>
          <a:p>
            <a:pPr lvl="1"/>
            <a:r>
              <a:rPr lang="en-US" dirty="0" smtClean="0">
                <a:solidFill>
                  <a:schemeClr val="tx2"/>
                </a:solidFill>
              </a:rPr>
              <a:t>A group contains a water right owned by an individual and the water rights for an irrigation company. What does this mean?</a:t>
            </a:r>
          </a:p>
          <a:p>
            <a:pPr lvl="1"/>
            <a:endParaRPr lang="en-US" dirty="0" smtClean="0">
              <a:solidFill>
                <a:schemeClr val="tx2"/>
              </a:solidFill>
            </a:endParaRPr>
          </a:p>
          <a:p>
            <a:pPr lvl="2"/>
            <a:r>
              <a:rPr lang="en-US" dirty="0" smtClean="0">
                <a:solidFill>
                  <a:schemeClr val="tx2"/>
                </a:solidFill>
              </a:rPr>
              <a:t>The use described in the group is supplemental to shares of stock in an irrigation company.</a:t>
            </a:r>
          </a:p>
          <a:p>
            <a:pPr lvl="2"/>
            <a:r>
              <a:rPr lang="en-US" dirty="0" smtClean="0">
                <a:solidFill>
                  <a:schemeClr val="tx2"/>
                </a:solidFill>
              </a:rPr>
              <a:t>The individual right provides only a portion of the total Beneficial Use Amount. </a:t>
            </a:r>
          </a:p>
          <a:p>
            <a:pPr lvl="2"/>
            <a:r>
              <a:rPr lang="en-US" dirty="0" smtClean="0">
                <a:solidFill>
                  <a:schemeClr val="tx2"/>
                </a:solidFill>
              </a:rPr>
              <a:t>The land is within the service area of the irrigation company.</a:t>
            </a:r>
          </a:p>
          <a:p>
            <a:pPr lvl="2"/>
            <a:r>
              <a:rPr lang="en-US" dirty="0" smtClean="0">
                <a:solidFill>
                  <a:schemeClr val="tx2"/>
                </a:solidFill>
              </a:rPr>
              <a:t>Shares in an irrigation company are bought and sold as securities and lands served by the company may change.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8" y="0"/>
            <a:ext cx="9153617" cy="762000"/>
          </a:xfrm>
          <a:prstGeom prst="rect">
            <a:avLst/>
          </a:prstGeom>
        </p:spPr>
      </p:pic>
    </p:spTree>
    <p:extLst>
      <p:ext uri="{BB962C8B-B14F-4D97-AF65-F5344CB8AC3E}">
        <p14:creationId xmlns:p14="http://schemas.microsoft.com/office/powerpoint/2010/main" val="7566233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ontent Placeholder 7"/>
          <p:cNvSpPr>
            <a:spLocks noGrp="1"/>
          </p:cNvSpPr>
          <p:nvPr>
            <p:ph sz="half" idx="2"/>
          </p:nvPr>
        </p:nvSpPr>
        <p:spPr>
          <a:xfrm>
            <a:off x="5410200" y="1447800"/>
            <a:ext cx="3276600" cy="4678363"/>
          </a:xfrm>
        </p:spPr>
        <p:txBody>
          <a:bodyPr/>
          <a:lstStyle/>
          <a:p>
            <a:pPr marL="0" indent="0">
              <a:buNone/>
            </a:pPr>
            <a:r>
              <a:rPr lang="en-US" dirty="0">
                <a:solidFill>
                  <a:schemeClr val="tx2"/>
                </a:solidFill>
              </a:rPr>
              <a:t>Example </a:t>
            </a:r>
            <a:r>
              <a:rPr lang="en-US" dirty="0" smtClean="0">
                <a:solidFill>
                  <a:schemeClr val="tx2"/>
                </a:solidFill>
              </a:rPr>
              <a:t>#</a:t>
            </a:r>
            <a:r>
              <a:rPr lang="en-US" dirty="0">
                <a:solidFill>
                  <a:schemeClr val="tx2"/>
                </a:solidFill>
              </a:rPr>
              <a:t>9</a:t>
            </a:r>
            <a:endParaRPr lang="en-US" dirty="0" smtClean="0">
              <a:solidFill>
                <a:schemeClr val="tx2"/>
              </a:solidFill>
            </a:endParaRPr>
          </a:p>
          <a:p>
            <a:pPr marL="0" indent="0">
              <a:buNone/>
            </a:pPr>
            <a:r>
              <a:rPr lang="en-US" dirty="0" smtClean="0">
                <a:solidFill>
                  <a:schemeClr val="tx2"/>
                </a:solidFill>
              </a:rPr>
              <a:t>Water </a:t>
            </a:r>
            <a:r>
              <a:rPr lang="en-US" dirty="0">
                <a:solidFill>
                  <a:schemeClr val="tx2"/>
                </a:solidFill>
              </a:rPr>
              <a:t>Right </a:t>
            </a:r>
            <a:r>
              <a:rPr lang="en-US" dirty="0" smtClean="0">
                <a:solidFill>
                  <a:schemeClr val="tx2"/>
                </a:solidFill>
              </a:rPr>
              <a:t>59-825</a:t>
            </a:r>
            <a:r>
              <a:rPr lang="en-US" dirty="0">
                <a:solidFill>
                  <a:schemeClr val="tx2"/>
                </a:solidFill>
              </a:rPr>
              <a:t>:</a:t>
            </a:r>
          </a:p>
          <a:p>
            <a:pPr lvl="1"/>
            <a:r>
              <a:rPr lang="en-US" dirty="0">
                <a:solidFill>
                  <a:schemeClr val="tx2"/>
                </a:solidFill>
              </a:rPr>
              <a:t>Supplemental to an irrigation company</a:t>
            </a:r>
          </a:p>
          <a:p>
            <a:endParaRPr lang="en-US" dirty="0">
              <a:solidFill>
                <a:schemeClr val="tx2"/>
              </a:solidFill>
            </a:endParaRPr>
          </a:p>
          <a:p>
            <a:pPr marL="0" indent="0">
              <a:buNone/>
            </a:pPr>
            <a:r>
              <a:rPr lang="en-US" dirty="0">
                <a:solidFill>
                  <a:schemeClr val="tx2"/>
                </a:solidFill>
              </a:rPr>
              <a:t>Example #</a:t>
            </a:r>
            <a:r>
              <a:rPr lang="en-US" dirty="0" smtClean="0">
                <a:solidFill>
                  <a:schemeClr val="tx2"/>
                </a:solidFill>
              </a:rPr>
              <a:t>9a</a:t>
            </a:r>
          </a:p>
          <a:p>
            <a:pPr marL="0" indent="0">
              <a:buNone/>
            </a:pPr>
            <a:r>
              <a:rPr lang="en-US" dirty="0" smtClean="0">
                <a:solidFill>
                  <a:schemeClr val="tx2"/>
                </a:solidFill>
              </a:rPr>
              <a:t>Water Right 59-5902</a:t>
            </a:r>
            <a:r>
              <a:rPr lang="en-US" dirty="0">
                <a:solidFill>
                  <a:schemeClr val="tx2"/>
                </a:solidFill>
              </a:rPr>
              <a:t>:</a:t>
            </a:r>
          </a:p>
          <a:p>
            <a:pPr lvl="1"/>
            <a:r>
              <a:rPr lang="en-US" dirty="0">
                <a:solidFill>
                  <a:schemeClr val="tx2"/>
                </a:solidFill>
              </a:rPr>
              <a:t>Share statement</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8" y="0"/>
            <a:ext cx="9153617" cy="762000"/>
          </a:xfrm>
          <a:prstGeom prst="rect">
            <a:avLst/>
          </a:prstGeom>
        </p:spPr>
      </p:pic>
      <p:pic>
        <p:nvPicPr>
          <p:cNvPr id="5122" name="Picture 2" descr="G:\_WRT Photo Contests (all years)\2012 WRT Photo Contest\SticksandStones.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053" r="16649"/>
          <a:stretch/>
        </p:blipFill>
        <p:spPr bwMode="auto">
          <a:xfrm>
            <a:off x="533400" y="1447800"/>
            <a:ext cx="4419600" cy="4461360"/>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91794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ontent Placeholder 1"/>
          <p:cNvSpPr>
            <a:spLocks noGrp="1"/>
          </p:cNvSpPr>
          <p:nvPr>
            <p:ph idx="1"/>
          </p:nvPr>
        </p:nvSpPr>
        <p:spPr>
          <a:xfrm>
            <a:off x="838200" y="914400"/>
            <a:ext cx="7467600" cy="5715000"/>
          </a:xfrm>
        </p:spPr>
        <p:txBody>
          <a:bodyPr>
            <a:noAutofit/>
          </a:bodyPr>
          <a:lstStyle/>
          <a:p>
            <a:pPr marL="0" indent="0">
              <a:buNone/>
            </a:pPr>
            <a:r>
              <a:rPr lang="en-US" dirty="0" smtClean="0">
                <a:solidFill>
                  <a:schemeClr val="tx2"/>
                </a:solidFill>
              </a:rPr>
              <a:t>Example #10</a:t>
            </a:r>
          </a:p>
          <a:p>
            <a:pPr marL="0" indent="0">
              <a:buNone/>
            </a:pPr>
            <a:r>
              <a:rPr lang="en-US" dirty="0" smtClean="0">
                <a:solidFill>
                  <a:schemeClr val="tx2"/>
                </a:solidFill>
              </a:rPr>
              <a:t>Water Right 55-1120:</a:t>
            </a:r>
          </a:p>
          <a:p>
            <a:pPr marL="0" indent="0">
              <a:buNone/>
            </a:pPr>
            <a:endParaRPr lang="en-US" sz="1000" dirty="0" smtClean="0">
              <a:solidFill>
                <a:schemeClr val="tx2"/>
              </a:solidFill>
            </a:endParaRPr>
          </a:p>
          <a:p>
            <a:pPr lvl="1"/>
            <a:r>
              <a:rPr lang="en-US" sz="2400" dirty="0" smtClean="0">
                <a:solidFill>
                  <a:schemeClr val="tx2"/>
                </a:solidFill>
              </a:rPr>
              <a:t>There are water rights listed from various water right areas. What does this mean?</a:t>
            </a:r>
          </a:p>
          <a:p>
            <a:pPr lvl="2"/>
            <a:r>
              <a:rPr lang="en-US" sz="2000" dirty="0" smtClean="0">
                <a:solidFill>
                  <a:schemeClr val="tx2"/>
                </a:solidFill>
              </a:rPr>
              <a:t>The use may be associated with a federal project that imports water from another basin.</a:t>
            </a:r>
          </a:p>
          <a:p>
            <a:pPr lvl="1"/>
            <a:endParaRPr lang="en-US" sz="900" dirty="0">
              <a:solidFill>
                <a:schemeClr val="tx2"/>
              </a:solidFill>
            </a:endParaRPr>
          </a:p>
          <a:p>
            <a:pPr lvl="1"/>
            <a:r>
              <a:rPr lang="en-US" sz="2400" dirty="0" smtClean="0">
                <a:solidFill>
                  <a:schemeClr val="tx2"/>
                </a:solidFill>
              </a:rPr>
              <a:t>The Place of Use in a water use group:</a:t>
            </a:r>
          </a:p>
          <a:p>
            <a:pPr lvl="2"/>
            <a:r>
              <a:rPr lang="en-US" sz="2000" dirty="0" smtClean="0">
                <a:solidFill>
                  <a:schemeClr val="tx2"/>
                </a:solidFill>
              </a:rPr>
              <a:t>Defines the authorized and recognized place of use.</a:t>
            </a:r>
          </a:p>
          <a:p>
            <a:pPr lvl="2"/>
            <a:r>
              <a:rPr lang="en-US" sz="2000" dirty="0" smtClean="0">
                <a:solidFill>
                  <a:schemeClr val="tx2"/>
                </a:solidFill>
              </a:rPr>
              <a:t>Should be consistent with the file records.</a:t>
            </a:r>
          </a:p>
          <a:p>
            <a:pPr lvl="2"/>
            <a:r>
              <a:rPr lang="en-US" sz="2000" dirty="0" smtClean="0">
                <a:solidFill>
                  <a:schemeClr val="tx2"/>
                </a:solidFill>
              </a:rPr>
              <a:t>May include multiple section or quarter sections of land.</a:t>
            </a:r>
            <a:endParaRPr lang="en-US" sz="2000" dirty="0" smtClean="0"/>
          </a:p>
          <a:p>
            <a:pPr lvl="1"/>
            <a:endParaRPr lang="en-US" sz="900" dirty="0" smtClean="0">
              <a:solidFill>
                <a:schemeClr val="tx2"/>
              </a:solidFill>
            </a:endParaRPr>
          </a:p>
          <a:p>
            <a:pPr lvl="1"/>
            <a:r>
              <a:rPr lang="en-US" sz="2400" dirty="0" smtClean="0">
                <a:solidFill>
                  <a:schemeClr val="tx2"/>
                </a:solidFill>
              </a:rPr>
              <a:t>Duplicate groups.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8" y="0"/>
            <a:ext cx="9153617" cy="762000"/>
          </a:xfrm>
          <a:prstGeom prst="rect">
            <a:avLst/>
          </a:prstGeom>
        </p:spPr>
      </p:pic>
    </p:spTree>
    <p:extLst>
      <p:ext uri="{BB962C8B-B14F-4D97-AF65-F5344CB8AC3E}">
        <p14:creationId xmlns:p14="http://schemas.microsoft.com/office/powerpoint/2010/main" val="24113539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_WRT Photo Contests (all years)\2014 WRT Photo Contest\46. Water Wasteland.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497" r="2497"/>
          <a:stretch/>
        </p:blipFill>
        <p:spPr bwMode="auto">
          <a:xfrm>
            <a:off x="0" y="0"/>
            <a:ext cx="9773266"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p:cNvSpPr>
            <a:spLocks noGrp="1"/>
          </p:cNvSpPr>
          <p:nvPr>
            <p:ph type="title"/>
          </p:nvPr>
        </p:nvSpPr>
        <p:spPr>
          <a:xfrm>
            <a:off x="152400" y="3810000"/>
            <a:ext cx="9316066" cy="1882775"/>
          </a:xfrm>
        </p:spPr>
        <p:txBody>
          <a:bodyPr/>
          <a:lstStyle/>
          <a:p>
            <a:r>
              <a:rPr lang="en-US" sz="360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Understanding Water Use Groups</a:t>
            </a:r>
            <a:endParaRPr lang="en-US" sz="36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Text Placeholder 2"/>
          <p:cNvSpPr>
            <a:spLocks noGrp="1"/>
          </p:cNvSpPr>
          <p:nvPr>
            <p:ph type="body" idx="1"/>
          </p:nvPr>
        </p:nvSpPr>
        <p:spPr>
          <a:xfrm>
            <a:off x="152400" y="2857500"/>
            <a:ext cx="8077200" cy="1143000"/>
          </a:xfrm>
        </p:spPr>
        <p:txBody>
          <a:bodyPr/>
          <a:lstStyle/>
          <a:p>
            <a:r>
              <a:rPr lang="en-US" i="1" dirty="0" smtClean="0">
                <a:solidFill>
                  <a:schemeClr val="bg1"/>
                </a:solidFill>
                <a:effectLst>
                  <a:outerShdw blurRad="38100" dist="38100" dir="2700000" algn="tl">
                    <a:srgbClr val="000000">
                      <a:alpha val="43137"/>
                    </a:srgbClr>
                  </a:outerShdw>
                </a:effectLst>
              </a:rPr>
              <a:t>The What, Why, and How.</a:t>
            </a:r>
            <a:endParaRPr lang="en-US" i="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2767594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48"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ontent Placeholder 1"/>
          <p:cNvSpPr>
            <a:spLocks noGrp="1"/>
          </p:cNvSpPr>
          <p:nvPr>
            <p:ph idx="1"/>
          </p:nvPr>
        </p:nvSpPr>
        <p:spPr>
          <a:xfrm>
            <a:off x="452390" y="1295400"/>
            <a:ext cx="8229600" cy="4767072"/>
          </a:xfrm>
        </p:spPr>
        <p:txBody>
          <a:bodyPr>
            <a:normAutofit/>
          </a:bodyPr>
          <a:lstStyle/>
          <a:p>
            <a:pPr marL="0" indent="0">
              <a:buNone/>
            </a:pPr>
            <a:r>
              <a:rPr lang="en-US" dirty="0" smtClean="0">
                <a:solidFill>
                  <a:schemeClr val="tx2"/>
                </a:solidFill>
              </a:rPr>
              <a:t>Water Use Groups may not be 100% correct due to data entry errors.</a:t>
            </a:r>
          </a:p>
          <a:p>
            <a:endParaRPr lang="en-US" sz="1600" dirty="0" smtClean="0">
              <a:solidFill>
                <a:schemeClr val="tx2"/>
              </a:solidFill>
            </a:endParaRPr>
          </a:p>
          <a:p>
            <a:pPr marL="0" indent="0">
              <a:buNone/>
            </a:pPr>
            <a:r>
              <a:rPr lang="en-US" dirty="0" smtClean="0">
                <a:solidFill>
                  <a:schemeClr val="tx2"/>
                </a:solidFill>
              </a:rPr>
              <a:t>Duplicate groups – database conversion 2006</a:t>
            </a:r>
          </a:p>
          <a:p>
            <a:endParaRPr lang="en-US" sz="1600" dirty="0" smtClean="0">
              <a:solidFill>
                <a:schemeClr val="tx2"/>
              </a:solidFill>
            </a:endParaRPr>
          </a:p>
          <a:p>
            <a:pPr marL="0" indent="0">
              <a:buNone/>
            </a:pPr>
            <a:r>
              <a:rPr lang="en-US" dirty="0" smtClean="0">
                <a:solidFill>
                  <a:schemeClr val="tx2"/>
                </a:solidFill>
              </a:rPr>
              <a:t>Identifying errors</a:t>
            </a:r>
          </a:p>
          <a:p>
            <a:pPr lvl="1"/>
            <a:r>
              <a:rPr lang="en-US" dirty="0" smtClean="0">
                <a:solidFill>
                  <a:schemeClr val="tx2"/>
                </a:solidFill>
              </a:rPr>
              <a:t>Research records</a:t>
            </a:r>
          </a:p>
          <a:p>
            <a:pPr lvl="1"/>
            <a:r>
              <a:rPr lang="en-US" dirty="0" smtClean="0">
                <a:solidFill>
                  <a:schemeClr val="tx2"/>
                </a:solidFill>
              </a:rPr>
              <a:t>Send a written request requesting review of the record and include statements as to how it is believed the database should be modified.</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8" y="0"/>
            <a:ext cx="9153617" cy="762000"/>
          </a:xfrm>
          <a:prstGeom prst="rect">
            <a:avLst/>
          </a:prstGeom>
        </p:spPr>
      </p:pic>
    </p:spTree>
    <p:extLst>
      <p:ext uri="{BB962C8B-B14F-4D97-AF65-F5344CB8AC3E}">
        <p14:creationId xmlns:p14="http://schemas.microsoft.com/office/powerpoint/2010/main" val="12881860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ontent Placeholder 1"/>
          <p:cNvSpPr>
            <a:spLocks noGrp="1"/>
          </p:cNvSpPr>
          <p:nvPr>
            <p:ph sz="half" idx="1"/>
          </p:nvPr>
        </p:nvSpPr>
        <p:spPr>
          <a:xfrm>
            <a:off x="304800" y="1219200"/>
            <a:ext cx="4191000" cy="4906963"/>
          </a:xfrm>
        </p:spPr>
        <p:txBody>
          <a:bodyPr>
            <a:normAutofit/>
          </a:bodyPr>
          <a:lstStyle/>
          <a:p>
            <a:pPr marL="0" indent="0">
              <a:buNone/>
            </a:pPr>
            <a:r>
              <a:rPr lang="en-US" dirty="0" smtClean="0">
                <a:solidFill>
                  <a:schemeClr val="tx2"/>
                </a:solidFill>
              </a:rPr>
              <a:t>Example #11</a:t>
            </a:r>
          </a:p>
          <a:p>
            <a:pPr marL="0" indent="0">
              <a:buNone/>
            </a:pPr>
            <a:r>
              <a:rPr lang="en-US" dirty="0" smtClean="0">
                <a:solidFill>
                  <a:schemeClr val="tx2"/>
                </a:solidFill>
              </a:rPr>
              <a:t>Water Right 51-1486:</a:t>
            </a:r>
          </a:p>
          <a:p>
            <a:pPr marL="0" indent="0">
              <a:buNone/>
            </a:pPr>
            <a:endParaRPr lang="en-US" dirty="0" smtClean="0">
              <a:solidFill>
                <a:schemeClr val="tx2"/>
              </a:solidFill>
            </a:endParaRPr>
          </a:p>
          <a:p>
            <a:pPr lvl="1"/>
            <a:r>
              <a:rPr lang="en-US" dirty="0" smtClean="0">
                <a:solidFill>
                  <a:schemeClr val="tx2"/>
                </a:solidFill>
              </a:rPr>
              <a:t>Research the record to ensure the documentation supports the database entry.</a:t>
            </a:r>
          </a:p>
          <a:p>
            <a:pPr lvl="1"/>
            <a:endParaRPr lang="en-US" dirty="0" smtClean="0">
              <a:solidFill>
                <a:schemeClr val="tx2"/>
              </a:solidFill>
            </a:endParaRPr>
          </a:p>
          <a:p>
            <a:pPr lvl="1"/>
            <a:r>
              <a:rPr lang="en-US" dirty="0" smtClean="0">
                <a:solidFill>
                  <a:schemeClr val="tx2"/>
                </a:solidFill>
              </a:rPr>
              <a:t>Groups are dynamic. They change over time.</a:t>
            </a:r>
          </a:p>
          <a:p>
            <a:pPr marL="630936" lvl="2" indent="0">
              <a:buNone/>
            </a:pPr>
            <a:endParaRPr lang="en-US" dirty="0" smtClean="0"/>
          </a:p>
        </p:txBody>
      </p:sp>
      <p:sp>
        <p:nvSpPr>
          <p:cNvPr id="6" name="Content Placeholder 5"/>
          <p:cNvSpPr>
            <a:spLocks noGrp="1"/>
          </p:cNvSpPr>
          <p:nvPr>
            <p:ph sz="half" idx="2"/>
          </p:nvPr>
        </p:nvSpPr>
        <p:spPr>
          <a:xfrm>
            <a:off x="4343400" y="2743200"/>
            <a:ext cx="4343400" cy="3382963"/>
          </a:xfrm>
        </p:spPr>
        <p:txBody>
          <a:bodyPr/>
          <a:lstStyle/>
          <a:p>
            <a:pPr lvl="1"/>
            <a:r>
              <a:rPr lang="en-US" dirty="0">
                <a:solidFill>
                  <a:schemeClr val="tx2"/>
                </a:solidFill>
              </a:rPr>
              <a:t>Chronological order of occurrence. </a:t>
            </a:r>
          </a:p>
          <a:p>
            <a:pPr lvl="2"/>
            <a:r>
              <a:rPr lang="en-US" dirty="0">
                <a:solidFill>
                  <a:schemeClr val="tx2"/>
                </a:solidFill>
              </a:rPr>
              <a:t>Application to Appropriate</a:t>
            </a:r>
          </a:p>
          <a:p>
            <a:pPr lvl="2"/>
            <a:r>
              <a:rPr lang="en-US" dirty="0">
                <a:solidFill>
                  <a:schemeClr val="tx2"/>
                </a:solidFill>
              </a:rPr>
              <a:t>Certificate of Beneficial Use</a:t>
            </a:r>
          </a:p>
          <a:p>
            <a:pPr lvl="2"/>
            <a:r>
              <a:rPr lang="en-US" dirty="0">
                <a:solidFill>
                  <a:schemeClr val="tx2"/>
                </a:solidFill>
              </a:rPr>
              <a:t>Published Proposed Determination Book</a:t>
            </a:r>
          </a:p>
          <a:p>
            <a:pPr lvl="2"/>
            <a:r>
              <a:rPr lang="en-US" dirty="0">
                <a:solidFill>
                  <a:schemeClr val="tx2"/>
                </a:solidFill>
              </a:rPr>
              <a:t>Addendum to the PD Book</a:t>
            </a:r>
          </a:p>
          <a:p>
            <a:pPr lvl="2"/>
            <a:r>
              <a:rPr lang="en-US" dirty="0">
                <a:solidFill>
                  <a:schemeClr val="tx2"/>
                </a:solidFill>
              </a:rPr>
              <a:t>Change Application</a:t>
            </a:r>
          </a:p>
          <a:p>
            <a:pPr lvl="2"/>
            <a:r>
              <a:rPr lang="en-US" dirty="0">
                <a:solidFill>
                  <a:schemeClr val="tx2"/>
                </a:solidFill>
              </a:rPr>
              <a:t>Certificate of Beneficial Use</a:t>
            </a:r>
          </a:p>
          <a:p>
            <a:endParaRPr lang="en-US" sz="2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8" y="0"/>
            <a:ext cx="9153617" cy="762000"/>
          </a:xfrm>
          <a:prstGeom prst="rect">
            <a:avLst/>
          </a:prstGeom>
        </p:spPr>
      </p:pic>
    </p:spTree>
    <p:extLst>
      <p:ext uri="{BB962C8B-B14F-4D97-AF65-F5344CB8AC3E}">
        <p14:creationId xmlns:p14="http://schemas.microsoft.com/office/powerpoint/2010/main" val="123647119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a:xfrm>
            <a:off x="457200" y="685800"/>
            <a:ext cx="8229600" cy="990600"/>
          </a:xfrm>
        </p:spPr>
        <p:txBody>
          <a:bodyPr/>
          <a:lstStyle/>
          <a:p>
            <a:r>
              <a:rPr lang="en-US" dirty="0">
                <a:solidFill>
                  <a:schemeClr val="tx2"/>
                </a:solidFill>
              </a:rPr>
              <a:t>Administrative Rule </a:t>
            </a:r>
            <a:r>
              <a:rPr lang="en-US" dirty="0" smtClean="0">
                <a:solidFill>
                  <a:schemeClr val="tx2"/>
                </a:solidFill>
              </a:rPr>
              <a:t>R655-16</a:t>
            </a:r>
            <a:endParaRPr lang="en-US" dirty="0">
              <a:solidFill>
                <a:schemeClr val="tx2"/>
              </a:solidFill>
            </a:endParaRPr>
          </a:p>
        </p:txBody>
      </p:sp>
      <p:sp>
        <p:nvSpPr>
          <p:cNvPr id="2" name="Content Placeholder 1"/>
          <p:cNvSpPr>
            <a:spLocks noGrp="1"/>
          </p:cNvSpPr>
          <p:nvPr>
            <p:ph sz="half" idx="1"/>
          </p:nvPr>
        </p:nvSpPr>
        <p:spPr>
          <a:xfrm>
            <a:off x="152400" y="1752600"/>
            <a:ext cx="5638800" cy="4800600"/>
          </a:xfrm>
        </p:spPr>
        <p:txBody>
          <a:bodyPr>
            <a:noAutofit/>
          </a:bodyPr>
          <a:lstStyle/>
          <a:p>
            <a:pPr marL="457200" lvl="1" indent="0">
              <a:buNone/>
            </a:pPr>
            <a:r>
              <a:rPr lang="en-US" sz="2800" u="sng" dirty="0" smtClean="0">
                <a:solidFill>
                  <a:schemeClr val="tx2"/>
                </a:solidFill>
              </a:rPr>
              <a:t>Declaring Beneficial Use Amounts</a:t>
            </a:r>
          </a:p>
          <a:p>
            <a:pPr marL="1088136" lvl="2" indent="-457200">
              <a:buFont typeface="+mj-lt"/>
              <a:buAutoNum type="arabicPeriod"/>
            </a:pPr>
            <a:r>
              <a:rPr lang="en-US" sz="2400" dirty="0" smtClean="0">
                <a:solidFill>
                  <a:schemeClr val="tx2"/>
                </a:solidFill>
              </a:rPr>
              <a:t>Written request for corrections to be made.</a:t>
            </a:r>
          </a:p>
          <a:p>
            <a:pPr marL="1088136" lvl="2" indent="-457200">
              <a:buFont typeface="+mj-lt"/>
              <a:buAutoNum type="arabicPeriod"/>
            </a:pPr>
            <a:r>
              <a:rPr lang="en-US" sz="2400" dirty="0" smtClean="0">
                <a:solidFill>
                  <a:schemeClr val="tx2"/>
                </a:solidFill>
              </a:rPr>
              <a:t>Declaration of Beneficial Use</a:t>
            </a:r>
          </a:p>
          <a:p>
            <a:pPr lvl="3"/>
            <a:r>
              <a:rPr lang="en-US" sz="2000" dirty="0" smtClean="0">
                <a:solidFill>
                  <a:schemeClr val="tx2"/>
                </a:solidFill>
              </a:rPr>
              <a:t>Used </a:t>
            </a:r>
            <a:r>
              <a:rPr lang="en-US" sz="2000" dirty="0">
                <a:solidFill>
                  <a:schemeClr val="tx2"/>
                </a:solidFill>
              </a:rPr>
              <a:t>to declare the beneficial use amount of a water right in a use group</a:t>
            </a:r>
            <a:r>
              <a:rPr lang="en-US" sz="2000" dirty="0" smtClean="0">
                <a:solidFill>
                  <a:schemeClr val="tx2"/>
                </a:solidFill>
              </a:rPr>
              <a:t>.</a:t>
            </a:r>
          </a:p>
          <a:p>
            <a:pPr marL="1088136" lvl="2" indent="-457200">
              <a:buFont typeface="+mj-lt"/>
              <a:buAutoNum type="arabicPeriod"/>
            </a:pPr>
            <a:r>
              <a:rPr lang="en-US" sz="2400" dirty="0">
                <a:solidFill>
                  <a:schemeClr val="tx2"/>
                </a:solidFill>
              </a:rPr>
              <a:t>Application for Apportionment of Beneficial Use Amounts</a:t>
            </a:r>
            <a:r>
              <a:rPr lang="en-US" sz="2400" dirty="0" smtClean="0">
                <a:solidFill>
                  <a:schemeClr val="tx2"/>
                </a:solidFill>
              </a:rPr>
              <a:t>.</a:t>
            </a:r>
          </a:p>
          <a:p>
            <a:pPr lvl="3"/>
            <a:r>
              <a:rPr lang="en-US" sz="2000" dirty="0" smtClean="0">
                <a:solidFill>
                  <a:schemeClr val="tx2"/>
                </a:solidFill>
              </a:rPr>
              <a:t>The applicant has exhausted all reasonable efforts to complete a Declaration of Beneficial Use.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8" y="0"/>
            <a:ext cx="9153617" cy="762000"/>
          </a:xfrm>
          <a:prstGeom prst="rect">
            <a:avLst/>
          </a:prstGeom>
        </p:spPr>
      </p:pic>
      <p:pic>
        <p:nvPicPr>
          <p:cNvPr id="2050" name="Picture 2" descr="G:\_WRT Photo Contests (all years)\2007 WRT Photo Contest\Wilson Mesa.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9117" r="22407"/>
          <a:stretch/>
        </p:blipFill>
        <p:spPr bwMode="auto">
          <a:xfrm>
            <a:off x="6172200" y="1905000"/>
            <a:ext cx="2438400" cy="4449763"/>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990840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38"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6"/>
          <p:cNvSpPr>
            <a:spLocks noGrp="1"/>
          </p:cNvSpPr>
          <p:nvPr>
            <p:ph type="title"/>
          </p:nvPr>
        </p:nvSpPr>
        <p:spPr>
          <a:xfrm>
            <a:off x="457200" y="762000"/>
            <a:ext cx="8229600" cy="990600"/>
          </a:xfrm>
        </p:spPr>
        <p:txBody>
          <a:bodyPr/>
          <a:lstStyle/>
          <a:p>
            <a:r>
              <a:rPr lang="en-US" sz="4000" dirty="0">
                <a:solidFill>
                  <a:schemeClr val="tx2"/>
                </a:solidFill>
              </a:rPr>
              <a:t>Water Use Groups </a:t>
            </a:r>
            <a:r>
              <a:rPr lang="en-US" sz="4000" dirty="0" smtClean="0">
                <a:solidFill>
                  <a:schemeClr val="tx2"/>
                </a:solidFill>
              </a:rPr>
              <a:t>May Be Altered </a:t>
            </a:r>
            <a:r>
              <a:rPr lang="en-US" sz="4000" dirty="0">
                <a:solidFill>
                  <a:schemeClr val="tx2"/>
                </a:solidFill>
              </a:rPr>
              <a:t>B</a:t>
            </a:r>
            <a:r>
              <a:rPr lang="en-US" sz="4000" dirty="0" smtClean="0">
                <a:solidFill>
                  <a:schemeClr val="tx2"/>
                </a:solidFill>
              </a:rPr>
              <a:t>y:</a:t>
            </a:r>
            <a:endParaRPr lang="en-US" sz="4000" dirty="0">
              <a:solidFill>
                <a:schemeClr val="tx2"/>
              </a:solidFill>
            </a:endParaRPr>
          </a:p>
        </p:txBody>
      </p:sp>
      <p:sp>
        <p:nvSpPr>
          <p:cNvPr id="2" name="Content Placeholder 1"/>
          <p:cNvSpPr>
            <a:spLocks noGrp="1"/>
          </p:cNvSpPr>
          <p:nvPr>
            <p:ph sz="half" idx="1"/>
          </p:nvPr>
        </p:nvSpPr>
        <p:spPr>
          <a:xfrm>
            <a:off x="4191000" y="1905000"/>
            <a:ext cx="4648200" cy="4419600"/>
          </a:xfrm>
        </p:spPr>
        <p:txBody>
          <a:bodyPr>
            <a:normAutofit/>
          </a:bodyPr>
          <a:lstStyle/>
          <a:p>
            <a:pPr lvl="1"/>
            <a:r>
              <a:rPr lang="en-US" dirty="0" smtClean="0">
                <a:solidFill>
                  <a:schemeClr val="tx2"/>
                </a:solidFill>
              </a:rPr>
              <a:t>Filing a Declaration of Beneficial Use Amounts</a:t>
            </a:r>
          </a:p>
          <a:p>
            <a:pPr lvl="1"/>
            <a:r>
              <a:rPr lang="en-US" dirty="0" smtClean="0">
                <a:solidFill>
                  <a:schemeClr val="tx2"/>
                </a:solidFill>
              </a:rPr>
              <a:t>A completed Application for Apportionment of Beneficial Use Amounts process</a:t>
            </a:r>
          </a:p>
          <a:p>
            <a:pPr lvl="1"/>
            <a:r>
              <a:rPr lang="en-US" dirty="0" smtClean="0">
                <a:solidFill>
                  <a:schemeClr val="tx2"/>
                </a:solidFill>
              </a:rPr>
              <a:t>The Division needing to resolve errors, deficiencies, or ambiguities where the database is not consistent with the water right files.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8" y="0"/>
            <a:ext cx="9153617" cy="762000"/>
          </a:xfrm>
          <a:prstGeom prst="rect">
            <a:avLst/>
          </a:prstGeom>
        </p:spPr>
      </p:pic>
      <p:pic>
        <p:nvPicPr>
          <p:cNvPr id="3" name="Picture 2"/>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25000"/>
                    </a14:imgEffect>
                    <a14:imgEffect>
                      <a14:colorTemperature colorTemp="7200"/>
                    </a14:imgEffect>
                    <a14:imgEffect>
                      <a14:saturation sat="110000"/>
                    </a14:imgEffect>
                    <a14:imgEffect>
                      <a14:brightnessContrast contrast="20000"/>
                    </a14:imgEffect>
                  </a14:imgLayer>
                </a14:imgProps>
              </a:ext>
              <a:ext uri="{28A0092B-C50C-407E-A947-70E740481C1C}">
                <a14:useLocalDpi xmlns:a14="http://schemas.microsoft.com/office/drawing/2010/main" val="0"/>
              </a:ext>
            </a:extLst>
          </a:blip>
          <a:srcRect b="6828"/>
          <a:stretch/>
        </p:blipFill>
        <p:spPr>
          <a:xfrm>
            <a:off x="533400" y="1897626"/>
            <a:ext cx="3581400" cy="4449152"/>
          </a:xfrm>
          <a:prstGeom prst="rect">
            <a:avLst/>
          </a:prstGeom>
          <a:ln>
            <a:solidFill>
              <a:schemeClr val="tx1">
                <a:lumMod val="50000"/>
                <a:lumOff val="50000"/>
              </a:schemeClr>
            </a:solidFill>
          </a:ln>
        </p:spPr>
      </p:pic>
    </p:spTree>
    <p:extLst>
      <p:ext uri="{BB962C8B-B14F-4D97-AF65-F5344CB8AC3E}">
        <p14:creationId xmlns:p14="http://schemas.microsoft.com/office/powerpoint/2010/main" val="336985333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ontent Placeholder 1"/>
          <p:cNvSpPr>
            <a:spLocks noGrp="1"/>
          </p:cNvSpPr>
          <p:nvPr>
            <p:ph sz="half" idx="1"/>
          </p:nvPr>
        </p:nvSpPr>
        <p:spPr>
          <a:xfrm>
            <a:off x="4419600" y="1271523"/>
            <a:ext cx="4495800" cy="4800600"/>
          </a:xfrm>
        </p:spPr>
        <p:txBody>
          <a:bodyPr>
            <a:normAutofit fontScale="92500" lnSpcReduction="10000"/>
          </a:bodyPr>
          <a:lstStyle/>
          <a:p>
            <a:pPr marL="0" indent="0" algn="ctr">
              <a:buNone/>
            </a:pPr>
            <a:r>
              <a:rPr lang="en-US" sz="3200" dirty="0" smtClean="0">
                <a:solidFill>
                  <a:schemeClr val="tx2"/>
                </a:solidFill>
              </a:rPr>
              <a:t> </a:t>
            </a:r>
            <a:r>
              <a:rPr lang="en-US" sz="3900" i="1" dirty="0" smtClean="0">
                <a:solidFill>
                  <a:schemeClr val="tx2"/>
                </a:solidFill>
              </a:rPr>
              <a:t>Summary</a:t>
            </a:r>
          </a:p>
          <a:p>
            <a:pPr marL="0" indent="0" algn="ctr">
              <a:buNone/>
            </a:pPr>
            <a:endParaRPr lang="en-US" sz="2200" i="1" dirty="0" smtClean="0">
              <a:solidFill>
                <a:schemeClr val="tx2"/>
              </a:solidFill>
            </a:endParaRPr>
          </a:p>
          <a:p>
            <a:pPr lvl="1">
              <a:buFont typeface="Wingdings" panose="05000000000000000000" pitchFamily="2" charset="2"/>
              <a:buChar char="Ø"/>
            </a:pPr>
            <a:r>
              <a:rPr lang="en-US" dirty="0" smtClean="0">
                <a:solidFill>
                  <a:schemeClr val="tx2"/>
                </a:solidFill>
              </a:rPr>
              <a:t>Beneficial Use Amount</a:t>
            </a:r>
          </a:p>
          <a:p>
            <a:pPr lvl="1">
              <a:buFont typeface="Wingdings" panose="05000000000000000000" pitchFamily="2" charset="2"/>
              <a:buChar char="Ø"/>
            </a:pPr>
            <a:endParaRPr lang="en-US" sz="1200" b="1" dirty="0" smtClean="0">
              <a:solidFill>
                <a:schemeClr val="tx2"/>
              </a:solidFill>
            </a:endParaRPr>
          </a:p>
          <a:p>
            <a:pPr lvl="1">
              <a:buFont typeface="Wingdings" panose="05000000000000000000" pitchFamily="2" charset="2"/>
              <a:buChar char="Ø"/>
            </a:pPr>
            <a:r>
              <a:rPr lang="en-US" dirty="0" smtClean="0">
                <a:solidFill>
                  <a:schemeClr val="tx2"/>
                </a:solidFill>
              </a:rPr>
              <a:t>Sole Supply</a:t>
            </a:r>
          </a:p>
          <a:p>
            <a:pPr lvl="1">
              <a:buFont typeface="Wingdings" panose="05000000000000000000" pitchFamily="2" charset="2"/>
              <a:buChar char="Ø"/>
            </a:pPr>
            <a:endParaRPr lang="en-US" sz="1200" dirty="0" smtClean="0">
              <a:solidFill>
                <a:schemeClr val="tx2"/>
              </a:solidFill>
            </a:endParaRPr>
          </a:p>
          <a:p>
            <a:pPr lvl="1">
              <a:buFont typeface="Wingdings" panose="05000000000000000000" pitchFamily="2" charset="2"/>
              <a:buChar char="Ø"/>
            </a:pPr>
            <a:r>
              <a:rPr lang="en-US" dirty="0" smtClean="0">
                <a:solidFill>
                  <a:schemeClr val="tx2"/>
                </a:solidFill>
              </a:rPr>
              <a:t>Examples </a:t>
            </a:r>
            <a:r>
              <a:rPr lang="en-US" dirty="0">
                <a:solidFill>
                  <a:schemeClr val="tx2"/>
                </a:solidFill>
              </a:rPr>
              <a:t>– understand what you </a:t>
            </a:r>
            <a:r>
              <a:rPr lang="en-US" dirty="0" smtClean="0">
                <a:solidFill>
                  <a:schemeClr val="tx2"/>
                </a:solidFill>
              </a:rPr>
              <a:t>see</a:t>
            </a:r>
          </a:p>
          <a:p>
            <a:pPr lvl="1">
              <a:buFont typeface="Wingdings" panose="05000000000000000000" pitchFamily="2" charset="2"/>
              <a:buChar char="Ø"/>
            </a:pPr>
            <a:endParaRPr lang="en-US" sz="1200" dirty="0">
              <a:solidFill>
                <a:schemeClr val="tx2"/>
              </a:solidFill>
            </a:endParaRPr>
          </a:p>
          <a:p>
            <a:pPr lvl="1">
              <a:buFont typeface="Wingdings" panose="05000000000000000000" pitchFamily="2" charset="2"/>
              <a:buChar char="Ø"/>
            </a:pPr>
            <a:r>
              <a:rPr lang="en-US" dirty="0">
                <a:solidFill>
                  <a:schemeClr val="tx2"/>
                </a:solidFill>
              </a:rPr>
              <a:t>Fully research the record and </a:t>
            </a:r>
            <a:r>
              <a:rPr lang="en-US" dirty="0" smtClean="0">
                <a:solidFill>
                  <a:schemeClr val="tx2"/>
                </a:solidFill>
              </a:rPr>
              <a:t>compare</a:t>
            </a:r>
          </a:p>
          <a:p>
            <a:pPr lvl="1">
              <a:buFont typeface="Wingdings" panose="05000000000000000000" pitchFamily="2" charset="2"/>
              <a:buChar char="Ø"/>
            </a:pPr>
            <a:endParaRPr lang="en-US" sz="1200" dirty="0">
              <a:solidFill>
                <a:schemeClr val="tx2"/>
              </a:solidFill>
            </a:endParaRPr>
          </a:p>
          <a:p>
            <a:pPr lvl="1">
              <a:buFont typeface="Wingdings" panose="05000000000000000000" pitchFamily="2" charset="2"/>
              <a:buChar char="Ø"/>
            </a:pPr>
            <a:r>
              <a:rPr lang="en-US" dirty="0">
                <a:solidFill>
                  <a:schemeClr val="tx2"/>
                </a:solidFill>
              </a:rPr>
              <a:t>Need to define Beneficial Use Amounts</a:t>
            </a:r>
          </a:p>
          <a:p>
            <a:endParaRPr lang="en-US" dirty="0" smtClean="0"/>
          </a:p>
          <a:p>
            <a:pPr lvl="1"/>
            <a:endParaRPr lang="en-US" dirty="0" smtClean="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8" y="0"/>
            <a:ext cx="9153617" cy="762000"/>
          </a:xfrm>
          <a:prstGeom prst="rect">
            <a:avLst/>
          </a:prstGeom>
        </p:spPr>
      </p:pic>
      <p:grpSp>
        <p:nvGrpSpPr>
          <p:cNvPr id="15" name="Group 14"/>
          <p:cNvGrpSpPr/>
          <p:nvPr/>
        </p:nvGrpSpPr>
        <p:grpSpPr>
          <a:xfrm>
            <a:off x="367261" y="1333664"/>
            <a:ext cx="4292600" cy="4702653"/>
            <a:chOff x="4741859" y="1371600"/>
            <a:chExt cx="4122741" cy="4572000"/>
          </a:xfrm>
        </p:grpSpPr>
        <p:pic>
          <p:nvPicPr>
            <p:cNvPr id="7" name="Picture 2" descr="G:\_WRT Photo Contests (all years)\2007 WRT Photo Contest\Sheep Water.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harpenSoften amount="25000"/>
                      </a14:imgEffect>
                      <a14:imgEffect>
                        <a14:colorTemperature colorTemp="7200"/>
                      </a14:imgEffect>
                    </a14:imgLayer>
                  </a14:imgProps>
                </a:ext>
                <a:ext uri="{28A0092B-C50C-407E-A947-70E740481C1C}">
                  <a14:useLocalDpi xmlns:a14="http://schemas.microsoft.com/office/drawing/2010/main" val="0"/>
                </a:ext>
              </a:extLst>
            </a:blip>
            <a:srcRect l="7693" r="32362"/>
            <a:stretch/>
          </p:blipFill>
          <p:spPr bwMode="auto">
            <a:xfrm>
              <a:off x="4741859" y="1371600"/>
              <a:ext cx="4122741" cy="4572000"/>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l="8109" t="11315" r="7934" b="12660"/>
            <a:stretch/>
          </p:blipFill>
          <p:spPr>
            <a:xfrm>
              <a:off x="4866275" y="4613852"/>
              <a:ext cx="1763126" cy="1197388"/>
            </a:xfrm>
            <a:prstGeom prst="rect">
              <a:avLst/>
            </a:prstGeom>
            <a:ln w="25400">
              <a:solidFill>
                <a:schemeClr val="bg2">
                  <a:lumMod val="90000"/>
                </a:schemeClr>
              </a:solidFill>
            </a:ln>
          </p:spPr>
        </p:pic>
        <p:cxnSp>
          <p:nvCxnSpPr>
            <p:cNvPr id="6" name="Straight Connector 5"/>
            <p:cNvCxnSpPr/>
            <p:nvPr/>
          </p:nvCxnSpPr>
          <p:spPr>
            <a:xfrm>
              <a:off x="4866275" y="5447072"/>
              <a:ext cx="69632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2200406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G:\_WRT Photo Contests (all years)\2014 WRT Photo Contest\10. LAZY DAY AT THE LAK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23" r="853" b="3295"/>
          <a:stretch/>
        </p:blipFill>
        <p:spPr bwMode="auto">
          <a:xfrm>
            <a:off x="0" y="0"/>
            <a:ext cx="9162432"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2057400"/>
            <a:ext cx="7239000" cy="1143000"/>
          </a:xfrm>
        </p:spPr>
        <p:txBody>
          <a:bodyPr/>
          <a:lstStyle/>
          <a:p>
            <a:r>
              <a:rPr lang="en-US" dirty="0" smtClean="0">
                <a:solidFill>
                  <a:schemeClr val="bg1"/>
                </a:solidFill>
                <a:effectLst>
                  <a:outerShdw blurRad="38100" dist="38100" dir="2700000" algn="tl">
                    <a:srgbClr val="000000">
                      <a:alpha val="43137"/>
                    </a:srgbClr>
                  </a:outerShdw>
                </a:effectLst>
              </a:rPr>
              <a:t>Questions?</a:t>
            </a:r>
            <a:endParaRPr lang="en-US"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ontent Placeholder 1"/>
          <p:cNvSpPr>
            <a:spLocks noGrp="1"/>
          </p:cNvSpPr>
          <p:nvPr>
            <p:ph idx="1"/>
          </p:nvPr>
        </p:nvSpPr>
        <p:spPr>
          <a:xfrm>
            <a:off x="452390" y="1371600"/>
            <a:ext cx="8229600" cy="5029200"/>
          </a:xfrm>
        </p:spPr>
        <p:txBody>
          <a:bodyPr>
            <a:normAutofit fontScale="77500" lnSpcReduction="20000"/>
          </a:bodyPr>
          <a:lstStyle/>
          <a:p>
            <a:pPr marL="0" indent="0">
              <a:buNone/>
            </a:pPr>
            <a:r>
              <a:rPr lang="en-US" dirty="0" smtClean="0">
                <a:solidFill>
                  <a:schemeClr val="tx2"/>
                </a:solidFill>
              </a:rPr>
              <a:t>What is a Water Use Group?</a:t>
            </a:r>
          </a:p>
          <a:p>
            <a:pPr lvl="1"/>
            <a:r>
              <a:rPr lang="en-US" dirty="0">
                <a:solidFill>
                  <a:schemeClr val="tx2"/>
                </a:solidFill>
              </a:rPr>
              <a:t>O</a:t>
            </a:r>
            <a:r>
              <a:rPr lang="en-US" dirty="0" smtClean="0">
                <a:solidFill>
                  <a:schemeClr val="tx2"/>
                </a:solidFill>
              </a:rPr>
              <a:t>ne </a:t>
            </a:r>
            <a:r>
              <a:rPr lang="en-US" dirty="0">
                <a:solidFill>
                  <a:schemeClr val="tx2"/>
                </a:solidFill>
              </a:rPr>
              <a:t>or more water rights listed in a </a:t>
            </a:r>
            <a:r>
              <a:rPr lang="en-US" dirty="0" smtClean="0">
                <a:solidFill>
                  <a:schemeClr val="tx2"/>
                </a:solidFill>
              </a:rPr>
              <a:t>database ‘use </a:t>
            </a:r>
            <a:r>
              <a:rPr lang="en-US" dirty="0">
                <a:solidFill>
                  <a:schemeClr val="tx2"/>
                </a:solidFill>
              </a:rPr>
              <a:t>group’ </a:t>
            </a:r>
            <a:r>
              <a:rPr lang="en-US" dirty="0" smtClean="0">
                <a:solidFill>
                  <a:schemeClr val="tx2"/>
                </a:solidFill>
              </a:rPr>
              <a:t>to </a:t>
            </a:r>
            <a:r>
              <a:rPr lang="en-US" dirty="0">
                <a:solidFill>
                  <a:schemeClr val="tx2"/>
                </a:solidFill>
              </a:rPr>
              <a:t>describe a common use</a:t>
            </a:r>
            <a:r>
              <a:rPr lang="en-US" dirty="0" smtClean="0">
                <a:solidFill>
                  <a:schemeClr val="tx2"/>
                </a:solidFill>
              </a:rPr>
              <a:t>.</a:t>
            </a:r>
          </a:p>
          <a:p>
            <a:pPr lvl="1"/>
            <a:r>
              <a:rPr lang="en-US" dirty="0" smtClean="0">
                <a:solidFill>
                  <a:schemeClr val="tx2"/>
                </a:solidFill>
              </a:rPr>
              <a:t>All water rights have them.</a:t>
            </a:r>
          </a:p>
          <a:p>
            <a:pPr lvl="1"/>
            <a:endParaRPr lang="en-US" dirty="0" smtClean="0">
              <a:solidFill>
                <a:schemeClr val="tx2"/>
              </a:solidFill>
            </a:endParaRPr>
          </a:p>
          <a:p>
            <a:pPr marL="0" indent="0">
              <a:buNone/>
            </a:pPr>
            <a:r>
              <a:rPr lang="en-US" dirty="0" smtClean="0">
                <a:solidFill>
                  <a:schemeClr val="tx2"/>
                </a:solidFill>
              </a:rPr>
              <a:t>Why do we use them?</a:t>
            </a:r>
          </a:p>
          <a:p>
            <a:pPr lvl="1"/>
            <a:r>
              <a:rPr lang="en-US" dirty="0">
                <a:solidFill>
                  <a:schemeClr val="tx2"/>
                </a:solidFill>
              </a:rPr>
              <a:t>To define if a water right is supplemental with other rights</a:t>
            </a:r>
          </a:p>
          <a:p>
            <a:pPr lvl="1"/>
            <a:r>
              <a:rPr lang="en-US" dirty="0">
                <a:solidFill>
                  <a:schemeClr val="tx2"/>
                </a:solidFill>
              </a:rPr>
              <a:t>To define the sole supply of a water right</a:t>
            </a:r>
          </a:p>
          <a:p>
            <a:pPr lvl="1"/>
            <a:r>
              <a:rPr lang="en-US" dirty="0">
                <a:solidFill>
                  <a:schemeClr val="tx2"/>
                </a:solidFill>
              </a:rPr>
              <a:t>To define the group contribution (Beneficial Use Amount) of a water </a:t>
            </a:r>
            <a:r>
              <a:rPr lang="en-US" dirty="0" smtClean="0">
                <a:solidFill>
                  <a:schemeClr val="tx2"/>
                </a:solidFill>
              </a:rPr>
              <a:t>right</a:t>
            </a:r>
          </a:p>
          <a:p>
            <a:pPr lvl="1"/>
            <a:endParaRPr lang="en-US" dirty="0" smtClean="0">
              <a:solidFill>
                <a:schemeClr val="tx2"/>
              </a:solidFill>
            </a:endParaRPr>
          </a:p>
          <a:p>
            <a:pPr marL="0" indent="0">
              <a:buNone/>
            </a:pPr>
            <a:r>
              <a:rPr lang="en-US" dirty="0" smtClean="0">
                <a:solidFill>
                  <a:schemeClr val="tx2"/>
                </a:solidFill>
              </a:rPr>
              <a:t>How would you use them?</a:t>
            </a:r>
          </a:p>
          <a:p>
            <a:pPr lvl="1"/>
            <a:r>
              <a:rPr lang="en-US" dirty="0" smtClean="0">
                <a:solidFill>
                  <a:schemeClr val="tx2"/>
                </a:solidFill>
              </a:rPr>
              <a:t>Determine beneficial use of a water right – change application, or other need.</a:t>
            </a:r>
          </a:p>
          <a:p>
            <a:pPr marL="393192" lvl="1" indent="0">
              <a:buNone/>
            </a:pPr>
            <a:endParaRPr lang="en-US" dirty="0" smtClean="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8" y="0"/>
            <a:ext cx="9153617" cy="762000"/>
          </a:xfrm>
          <a:prstGeom prst="rect">
            <a:avLst/>
          </a:prstGeom>
        </p:spPr>
      </p:pic>
    </p:spTree>
    <p:extLst>
      <p:ext uri="{BB962C8B-B14F-4D97-AF65-F5344CB8AC3E}">
        <p14:creationId xmlns:p14="http://schemas.microsoft.com/office/powerpoint/2010/main" val="125726606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8" y="0"/>
            <a:ext cx="9153617" cy="7620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1136904"/>
            <a:ext cx="8625840" cy="4584192"/>
          </a:xfrm>
          <a:prstGeom prst="rect">
            <a:avLst/>
          </a:prstGeom>
        </p:spPr>
      </p:pic>
    </p:spTree>
    <p:extLst>
      <p:ext uri="{BB962C8B-B14F-4D97-AF65-F5344CB8AC3E}">
        <p14:creationId xmlns:p14="http://schemas.microsoft.com/office/powerpoint/2010/main" val="25467310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ontent Placeholder 1"/>
          <p:cNvSpPr>
            <a:spLocks noGrp="1"/>
          </p:cNvSpPr>
          <p:nvPr>
            <p:ph idx="1"/>
          </p:nvPr>
        </p:nvSpPr>
        <p:spPr>
          <a:xfrm>
            <a:off x="452390" y="1219200"/>
            <a:ext cx="8229600" cy="4843272"/>
          </a:xfrm>
        </p:spPr>
        <p:txBody>
          <a:bodyPr>
            <a:normAutofit fontScale="92500" lnSpcReduction="10000"/>
          </a:bodyPr>
          <a:lstStyle/>
          <a:p>
            <a:pPr marL="0" indent="0">
              <a:buNone/>
            </a:pPr>
            <a:r>
              <a:rPr lang="en-US" dirty="0" smtClean="0">
                <a:solidFill>
                  <a:schemeClr val="tx2"/>
                </a:solidFill>
              </a:rPr>
              <a:t>What documents provide information to define what is included in a Water Use Group?</a:t>
            </a:r>
          </a:p>
          <a:p>
            <a:endParaRPr lang="en-US" dirty="0" smtClean="0">
              <a:solidFill>
                <a:schemeClr val="tx2"/>
              </a:solidFill>
            </a:endParaRPr>
          </a:p>
          <a:p>
            <a:pPr lvl="1"/>
            <a:r>
              <a:rPr lang="en-US" dirty="0" smtClean="0">
                <a:solidFill>
                  <a:schemeClr val="tx2"/>
                </a:solidFill>
              </a:rPr>
              <a:t>Information included in a water right file</a:t>
            </a:r>
          </a:p>
          <a:p>
            <a:pPr lvl="1"/>
            <a:r>
              <a:rPr lang="en-US" dirty="0" smtClean="0">
                <a:solidFill>
                  <a:schemeClr val="tx2"/>
                </a:solidFill>
              </a:rPr>
              <a:t>Application to Appropriate</a:t>
            </a:r>
          </a:p>
          <a:p>
            <a:pPr lvl="1"/>
            <a:r>
              <a:rPr lang="en-US" dirty="0" smtClean="0">
                <a:solidFill>
                  <a:schemeClr val="tx2"/>
                </a:solidFill>
              </a:rPr>
              <a:t>Diligence or Underground Water Claim</a:t>
            </a:r>
          </a:p>
          <a:p>
            <a:pPr lvl="1"/>
            <a:r>
              <a:rPr lang="en-US" dirty="0" smtClean="0">
                <a:solidFill>
                  <a:schemeClr val="tx2"/>
                </a:solidFill>
              </a:rPr>
              <a:t>Certificate of Beneficial Use</a:t>
            </a:r>
          </a:p>
          <a:p>
            <a:pPr lvl="1"/>
            <a:r>
              <a:rPr lang="en-US" dirty="0" smtClean="0">
                <a:solidFill>
                  <a:schemeClr val="tx2"/>
                </a:solidFill>
              </a:rPr>
              <a:t>Judicial Decree</a:t>
            </a:r>
          </a:p>
          <a:p>
            <a:pPr lvl="1"/>
            <a:r>
              <a:rPr lang="en-US" dirty="0" smtClean="0">
                <a:solidFill>
                  <a:schemeClr val="tx2"/>
                </a:solidFill>
              </a:rPr>
              <a:t>Published Proposed Determination Book / Addendum</a:t>
            </a:r>
          </a:p>
          <a:p>
            <a:pPr lvl="1"/>
            <a:r>
              <a:rPr lang="en-US" dirty="0" smtClean="0">
                <a:solidFill>
                  <a:schemeClr val="tx2"/>
                </a:solidFill>
              </a:rPr>
              <a:t>Maps (application, claims, certificate, hydrographic survey maps)</a:t>
            </a:r>
          </a:p>
          <a:p>
            <a:pPr lvl="1"/>
            <a:endParaRPr lang="en-US" dirty="0" smtClean="0"/>
          </a:p>
          <a:p>
            <a:pPr marL="393192" lvl="1" indent="0">
              <a:buNone/>
            </a:pPr>
            <a:endParaRPr lang="en-US" dirty="0" smtClean="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8" y="0"/>
            <a:ext cx="9153617" cy="762000"/>
          </a:xfrm>
          <a:prstGeom prst="rect">
            <a:avLst/>
          </a:prstGeom>
        </p:spPr>
      </p:pic>
    </p:spTree>
    <p:extLst>
      <p:ext uri="{BB962C8B-B14F-4D97-AF65-F5344CB8AC3E}">
        <p14:creationId xmlns:p14="http://schemas.microsoft.com/office/powerpoint/2010/main" val="40173147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ontent Placeholder 1"/>
          <p:cNvSpPr>
            <a:spLocks noGrp="1"/>
          </p:cNvSpPr>
          <p:nvPr>
            <p:ph sz="half" idx="1"/>
          </p:nvPr>
        </p:nvSpPr>
        <p:spPr>
          <a:xfrm>
            <a:off x="228600" y="1295400"/>
            <a:ext cx="4572000" cy="5105400"/>
          </a:xfrm>
        </p:spPr>
        <p:txBody>
          <a:bodyPr>
            <a:normAutofit/>
          </a:bodyPr>
          <a:lstStyle/>
          <a:p>
            <a:pPr marL="0" indent="0">
              <a:buNone/>
            </a:pPr>
            <a:r>
              <a:rPr lang="en-US" dirty="0" smtClean="0">
                <a:solidFill>
                  <a:schemeClr val="tx2"/>
                </a:solidFill>
              </a:rPr>
              <a:t>Example #1</a:t>
            </a:r>
          </a:p>
          <a:p>
            <a:pPr marL="0" indent="0">
              <a:buNone/>
            </a:pPr>
            <a:r>
              <a:rPr lang="en-US" dirty="0" smtClean="0">
                <a:solidFill>
                  <a:schemeClr val="tx2"/>
                </a:solidFill>
              </a:rPr>
              <a:t>Water Right 57-1653:</a:t>
            </a:r>
          </a:p>
          <a:p>
            <a:pPr marL="393192" lvl="1" indent="0">
              <a:buNone/>
            </a:pPr>
            <a:endParaRPr lang="en-US" dirty="0" smtClean="0">
              <a:solidFill>
                <a:schemeClr val="tx2"/>
              </a:solidFill>
            </a:endParaRPr>
          </a:p>
          <a:p>
            <a:pPr lvl="1"/>
            <a:r>
              <a:rPr lang="en-US" dirty="0" smtClean="0">
                <a:solidFill>
                  <a:schemeClr val="tx2"/>
                </a:solidFill>
              </a:rPr>
              <a:t>A water right group contains:</a:t>
            </a:r>
          </a:p>
          <a:p>
            <a:pPr lvl="2"/>
            <a:r>
              <a:rPr lang="en-US" dirty="0">
                <a:solidFill>
                  <a:schemeClr val="tx2"/>
                </a:solidFill>
              </a:rPr>
              <a:t>Place of Use</a:t>
            </a:r>
          </a:p>
          <a:p>
            <a:pPr lvl="2"/>
            <a:r>
              <a:rPr lang="en-US" dirty="0">
                <a:solidFill>
                  <a:schemeClr val="tx2"/>
                </a:solidFill>
              </a:rPr>
              <a:t>Period of Use</a:t>
            </a:r>
          </a:p>
          <a:p>
            <a:pPr lvl="2"/>
            <a:r>
              <a:rPr lang="en-US" dirty="0">
                <a:solidFill>
                  <a:schemeClr val="tx2"/>
                </a:solidFill>
              </a:rPr>
              <a:t>Beneficial Use(s)</a:t>
            </a:r>
          </a:p>
          <a:p>
            <a:pPr marL="393192" lvl="1" indent="0">
              <a:buNone/>
            </a:pPr>
            <a:endParaRPr lang="en-US" dirty="0" smtClean="0">
              <a:solidFill>
                <a:schemeClr val="tx2"/>
              </a:solidFill>
            </a:endParaRPr>
          </a:p>
          <a:p>
            <a:pPr lvl="1"/>
            <a:r>
              <a:rPr lang="en-US" dirty="0" smtClean="0">
                <a:solidFill>
                  <a:schemeClr val="tx2"/>
                </a:solidFill>
              </a:rPr>
              <a:t>Water Use Groups are dynamic – can change over time</a:t>
            </a:r>
          </a:p>
          <a:p>
            <a:pPr lvl="2"/>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8" y="0"/>
            <a:ext cx="9153617" cy="762000"/>
          </a:xfrm>
          <a:prstGeom prst="rect">
            <a:avLst/>
          </a:prstGeom>
        </p:spPr>
      </p:pic>
      <p:pic>
        <p:nvPicPr>
          <p:cNvPr id="2050" name="Picture 2" descr="G:\_WRT Photo Contests (all years)\2013 WRT Photo Contest\50.Paragonah Pivot.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l="6348" r="39842"/>
          <a:stretch/>
        </p:blipFill>
        <p:spPr bwMode="auto">
          <a:xfrm>
            <a:off x="4876800" y="1295400"/>
            <a:ext cx="3910781" cy="4930376"/>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32086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ontent Placeholder 1"/>
          <p:cNvSpPr>
            <a:spLocks noGrp="1"/>
          </p:cNvSpPr>
          <p:nvPr>
            <p:ph idx="1"/>
          </p:nvPr>
        </p:nvSpPr>
        <p:spPr>
          <a:xfrm>
            <a:off x="914400" y="1447800"/>
            <a:ext cx="7239000" cy="4614672"/>
          </a:xfrm>
        </p:spPr>
        <p:txBody>
          <a:bodyPr>
            <a:normAutofit/>
          </a:bodyPr>
          <a:lstStyle/>
          <a:p>
            <a:pPr marL="0" indent="0">
              <a:buNone/>
            </a:pPr>
            <a:r>
              <a:rPr lang="en-US" dirty="0" smtClean="0">
                <a:solidFill>
                  <a:schemeClr val="tx2"/>
                </a:solidFill>
              </a:rPr>
              <a:t>Example #2</a:t>
            </a:r>
          </a:p>
          <a:p>
            <a:pPr marL="0" indent="0">
              <a:buNone/>
            </a:pPr>
            <a:r>
              <a:rPr lang="en-US" dirty="0" smtClean="0">
                <a:solidFill>
                  <a:schemeClr val="tx2"/>
                </a:solidFill>
              </a:rPr>
              <a:t>Water Right 57-7531:</a:t>
            </a:r>
          </a:p>
          <a:p>
            <a:pPr marL="393192" lvl="1" indent="0">
              <a:buNone/>
            </a:pPr>
            <a:endParaRPr lang="en-US" dirty="0" smtClean="0">
              <a:solidFill>
                <a:schemeClr val="tx2"/>
              </a:solidFill>
            </a:endParaRPr>
          </a:p>
          <a:p>
            <a:pPr lvl="1"/>
            <a:r>
              <a:rPr lang="en-US" dirty="0" smtClean="0">
                <a:solidFill>
                  <a:schemeClr val="tx2"/>
                </a:solidFill>
              </a:rPr>
              <a:t>Beneficial Use Amount means:</a:t>
            </a:r>
          </a:p>
          <a:p>
            <a:pPr lvl="2"/>
            <a:r>
              <a:rPr lang="en-US" dirty="0" smtClean="0">
                <a:solidFill>
                  <a:schemeClr val="tx2"/>
                </a:solidFill>
              </a:rPr>
              <a:t>The beneficial use amount a water right contributes to a use group in which it is included.</a:t>
            </a:r>
            <a:endParaRPr lang="en-US" dirty="0">
              <a:solidFill>
                <a:schemeClr val="tx2"/>
              </a:solidFill>
            </a:endParaRPr>
          </a:p>
          <a:p>
            <a:pPr lvl="2"/>
            <a:r>
              <a:rPr lang="en-US" dirty="0" smtClean="0">
                <a:solidFill>
                  <a:schemeClr val="tx2"/>
                </a:solidFill>
              </a:rPr>
              <a:t>“Beneficial Use Amount” is the same as the term “Group Contribution”</a:t>
            </a:r>
            <a:endParaRPr lang="en-US" dirty="0">
              <a:solidFill>
                <a:schemeClr val="tx2"/>
              </a:solidFill>
            </a:endParaRPr>
          </a:p>
          <a:p>
            <a:pPr marL="393192" lvl="1" indent="0">
              <a:buNone/>
            </a:pPr>
            <a:endParaRPr lang="en-US" dirty="0" smtClean="0"/>
          </a:p>
          <a:p>
            <a:pPr lvl="2"/>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8" y="0"/>
            <a:ext cx="9153617" cy="762000"/>
          </a:xfrm>
          <a:prstGeom prst="rect">
            <a:avLst/>
          </a:prstGeom>
        </p:spPr>
      </p:pic>
    </p:spTree>
    <p:extLst>
      <p:ext uri="{BB962C8B-B14F-4D97-AF65-F5344CB8AC3E}">
        <p14:creationId xmlns:p14="http://schemas.microsoft.com/office/powerpoint/2010/main" val="39697637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ontent Placeholder 1"/>
          <p:cNvSpPr>
            <a:spLocks noGrp="1"/>
          </p:cNvSpPr>
          <p:nvPr>
            <p:ph sz="half" idx="1"/>
          </p:nvPr>
        </p:nvSpPr>
        <p:spPr>
          <a:xfrm>
            <a:off x="3581400" y="1371600"/>
            <a:ext cx="5105400" cy="4754563"/>
          </a:xfrm>
        </p:spPr>
        <p:txBody>
          <a:bodyPr>
            <a:normAutofit/>
          </a:bodyPr>
          <a:lstStyle/>
          <a:p>
            <a:pPr marL="0" indent="0">
              <a:buNone/>
            </a:pPr>
            <a:r>
              <a:rPr lang="en-US" dirty="0" smtClean="0">
                <a:solidFill>
                  <a:schemeClr val="tx2"/>
                </a:solidFill>
              </a:rPr>
              <a:t>Example #3</a:t>
            </a:r>
          </a:p>
          <a:p>
            <a:pPr marL="0" indent="0">
              <a:buNone/>
            </a:pPr>
            <a:r>
              <a:rPr lang="en-US" dirty="0" smtClean="0">
                <a:solidFill>
                  <a:schemeClr val="tx2"/>
                </a:solidFill>
              </a:rPr>
              <a:t>Water Right 51-1901:</a:t>
            </a:r>
          </a:p>
          <a:p>
            <a:pPr marL="393192" lvl="1" indent="0">
              <a:buNone/>
            </a:pPr>
            <a:endParaRPr lang="en-US" dirty="0" smtClean="0">
              <a:solidFill>
                <a:schemeClr val="tx2"/>
              </a:solidFill>
            </a:endParaRPr>
          </a:p>
          <a:p>
            <a:pPr lvl="1"/>
            <a:r>
              <a:rPr lang="en-US" dirty="0" smtClean="0">
                <a:solidFill>
                  <a:schemeClr val="tx2"/>
                </a:solidFill>
              </a:rPr>
              <a:t>Sole Supply of a water right is:</a:t>
            </a:r>
          </a:p>
          <a:p>
            <a:pPr lvl="2"/>
            <a:r>
              <a:rPr lang="en-US" dirty="0" smtClean="0">
                <a:solidFill>
                  <a:schemeClr val="tx2"/>
                </a:solidFill>
              </a:rPr>
              <a:t>The beneficial use amount a water right when used alone and separate from all supplement rights.</a:t>
            </a:r>
            <a:endParaRPr lang="en-US" dirty="0">
              <a:solidFill>
                <a:schemeClr val="tx2"/>
              </a:solidFill>
            </a:endParaRPr>
          </a:p>
          <a:p>
            <a:pPr lvl="2"/>
            <a:r>
              <a:rPr lang="en-US" dirty="0" smtClean="0">
                <a:solidFill>
                  <a:schemeClr val="tx2"/>
                </a:solidFill>
              </a:rPr>
              <a:t>The sum of a water right’s “Beneficial Use Amount” in each group for which the water right is included.</a:t>
            </a:r>
          </a:p>
          <a:p>
            <a:pPr lvl="2"/>
            <a:r>
              <a:rPr lang="en-US" dirty="0" smtClean="0">
                <a:solidFill>
                  <a:schemeClr val="tx2"/>
                </a:solidFill>
              </a:rPr>
              <a:t>A limitation of the water right.</a:t>
            </a:r>
            <a:endParaRPr lang="en-US" dirty="0">
              <a:solidFill>
                <a:schemeClr val="tx2"/>
              </a:solidFill>
            </a:endParaRPr>
          </a:p>
          <a:p>
            <a:pPr marL="393192" lvl="1" indent="0">
              <a:buNone/>
            </a:pPr>
            <a:endParaRPr lang="en-US" dirty="0" smtClean="0"/>
          </a:p>
          <a:p>
            <a:pPr lvl="2"/>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8" y="0"/>
            <a:ext cx="9153617" cy="762000"/>
          </a:xfrm>
          <a:prstGeom prst="rect">
            <a:avLst/>
          </a:prstGeom>
        </p:spPr>
      </p:pic>
      <p:pic>
        <p:nvPicPr>
          <p:cNvPr id="3075" name="Picture 3" descr="G:\_WRT Photo Contests (all years)\2012 WRT Photo Contest\BadDayAtWork_Not.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colorTemperature colorTemp="6700"/>
                    </a14:imgEffect>
                    <a14:imgEffect>
                      <a14:saturation sat="125000"/>
                    </a14:imgEffect>
                  </a14:imgLayer>
                </a14:imgProps>
              </a:ext>
              <a:ext uri="{28A0092B-C50C-407E-A947-70E740481C1C}">
                <a14:useLocalDpi xmlns:a14="http://schemas.microsoft.com/office/drawing/2010/main" val="0"/>
              </a:ext>
            </a:extLst>
          </a:blip>
          <a:srcRect b="5443"/>
          <a:stretch/>
        </p:blipFill>
        <p:spPr bwMode="auto">
          <a:xfrm>
            <a:off x="442452" y="1403555"/>
            <a:ext cx="2834148" cy="4753898"/>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30891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ontent Placeholder 1"/>
          <p:cNvSpPr>
            <a:spLocks noGrp="1"/>
          </p:cNvSpPr>
          <p:nvPr>
            <p:ph idx="1"/>
          </p:nvPr>
        </p:nvSpPr>
        <p:spPr>
          <a:xfrm>
            <a:off x="914400" y="1524000"/>
            <a:ext cx="7315200" cy="4538472"/>
          </a:xfrm>
        </p:spPr>
        <p:txBody>
          <a:bodyPr>
            <a:normAutofit fontScale="85000" lnSpcReduction="20000"/>
          </a:bodyPr>
          <a:lstStyle/>
          <a:p>
            <a:pPr marL="0" indent="0">
              <a:buNone/>
            </a:pPr>
            <a:r>
              <a:rPr lang="en-US" sz="3800" dirty="0" smtClean="0">
                <a:solidFill>
                  <a:schemeClr val="tx2"/>
                </a:solidFill>
              </a:rPr>
              <a:t>Example #4</a:t>
            </a:r>
          </a:p>
          <a:p>
            <a:pPr marL="0" indent="0">
              <a:buNone/>
            </a:pPr>
            <a:r>
              <a:rPr lang="en-US" sz="3800" dirty="0" smtClean="0">
                <a:solidFill>
                  <a:schemeClr val="tx2"/>
                </a:solidFill>
              </a:rPr>
              <a:t>Water Right Number 57-69:</a:t>
            </a:r>
          </a:p>
          <a:p>
            <a:pPr marL="393192" lvl="1" indent="0">
              <a:buNone/>
            </a:pPr>
            <a:endParaRPr lang="en-US" dirty="0" smtClean="0">
              <a:solidFill>
                <a:schemeClr val="tx2"/>
              </a:solidFill>
            </a:endParaRPr>
          </a:p>
          <a:p>
            <a:pPr lvl="1"/>
            <a:r>
              <a:rPr lang="en-US" dirty="0" smtClean="0">
                <a:solidFill>
                  <a:schemeClr val="tx2"/>
                </a:solidFill>
              </a:rPr>
              <a:t>A water right can belong to more than one Water Use Group.</a:t>
            </a:r>
          </a:p>
          <a:p>
            <a:pPr lvl="1"/>
            <a:endParaRPr lang="en-US" dirty="0" smtClean="0">
              <a:solidFill>
                <a:schemeClr val="tx2"/>
              </a:solidFill>
            </a:endParaRPr>
          </a:p>
          <a:p>
            <a:pPr lvl="1"/>
            <a:r>
              <a:rPr lang="en-US" dirty="0" smtClean="0">
                <a:solidFill>
                  <a:schemeClr val="tx2"/>
                </a:solidFill>
              </a:rPr>
              <a:t>A Water Use Group can contain one water right, or it can contain several water rights.</a:t>
            </a:r>
          </a:p>
          <a:p>
            <a:pPr lvl="1"/>
            <a:endParaRPr lang="en-US" dirty="0" smtClean="0">
              <a:solidFill>
                <a:schemeClr val="tx2"/>
              </a:solidFill>
            </a:endParaRPr>
          </a:p>
          <a:p>
            <a:pPr lvl="1"/>
            <a:r>
              <a:rPr lang="en-US" dirty="0" smtClean="0">
                <a:solidFill>
                  <a:schemeClr val="tx2"/>
                </a:solidFill>
              </a:rPr>
              <a:t>A Water Use Group is used to define all the elements of the beneficial use – place of use, type of use, period of use, quantity of beneficial use.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8" y="0"/>
            <a:ext cx="9153617" cy="762000"/>
          </a:xfrm>
          <a:prstGeom prst="rect">
            <a:avLst/>
          </a:prstGeom>
        </p:spPr>
      </p:pic>
    </p:spTree>
    <p:extLst>
      <p:ext uri="{BB962C8B-B14F-4D97-AF65-F5344CB8AC3E}">
        <p14:creationId xmlns:p14="http://schemas.microsoft.com/office/powerpoint/2010/main" val="192089829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4763</TotalTime>
  <Words>1165</Words>
  <Application>Microsoft Office PowerPoint</Application>
  <PresentationFormat>On-screen Show (4:3)</PresentationFormat>
  <Paragraphs>166</Paragraphs>
  <Slides>25</Slides>
  <Notes>0</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PowerPoint Presentation</vt:lpstr>
      <vt:lpstr>Understanding Water Use Groups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Administrative Rule R655-16</vt:lpstr>
      <vt:lpstr>Water Use Groups May Be Altered By:</vt:lpstr>
      <vt:lpstr>PowerPoint Presentation</vt:lpstr>
      <vt:lpstr>Questions?</vt:lpstr>
    </vt:vector>
  </TitlesOfParts>
  <Company>Natural Resources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JOLDS</dc:creator>
  <cp:lastModifiedBy>Tamara Prue</cp:lastModifiedBy>
  <cp:revision>109</cp:revision>
  <cp:lastPrinted>2016-03-22T20:10:38Z</cp:lastPrinted>
  <dcterms:created xsi:type="dcterms:W3CDTF">2004-06-09T23:03:56Z</dcterms:created>
  <dcterms:modified xsi:type="dcterms:W3CDTF">2016-03-24T21:06:23Z</dcterms:modified>
</cp:coreProperties>
</file>