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7" r:id="rId11"/>
    <p:sldId id="279" r:id="rId12"/>
    <p:sldId id="280" r:id="rId13"/>
    <p:sldId id="281" r:id="rId14"/>
    <p:sldId id="282" r:id="rId15"/>
    <p:sldId id="283" r:id="rId16"/>
    <p:sldId id="284" r:id="rId17"/>
    <p:sldId id="289" r:id="rId18"/>
    <p:sldId id="29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>
        <p:scale>
          <a:sx n="97" d="100"/>
          <a:sy n="97" d="100"/>
        </p:scale>
        <p:origin x="-402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EBE15-C455-4AAE-9C7D-1B1EE3BED722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CB41E-3669-4A7D-834E-8EC0F4EDF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8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0A2D6A3-30CF-47C8-9327-15258324B425}" type="slidenum">
              <a:rPr kumimoji="0"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kumimoji="0" lang="en-US" altLang="en-US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8C86EBF-106A-45C3-B533-8C96846EFEED}" type="slidenum">
              <a:rPr kumimoji="0"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kumimoji="0" lang="en-US" alt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2FE11B2-71C4-4FC2-9DF0-B9DBF61998DD}" type="slidenum">
              <a:rPr kumimoji="0"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kumimoji="0" lang="en-US" alt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 smtClean="0"/>
              <a:t>Beneficial Use is the limit and measure of a right.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116047B-22A0-4257-B6A9-DF6D163DD6E5}" type="slidenum">
              <a:rPr kumimoji="0"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kumimoji="0" lang="en-US" alt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4D55EE3-B9F1-4FEE-BE95-29BE5B250CF5}" type="slidenum">
              <a:rPr kumimoji="0"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kumimoji="0" lang="en-US" altLang="en-US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 smtClean="0"/>
              <a:t>Beneficial Use is the limit and measure of a right.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6071D-A332-44C9-9DE3-2802DE3D3CC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Taken by Carl Mackley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039FC-4E10-42BB-BB4D-F08AC049AAD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Taken by Kent Jones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0FF8DE6-4B7E-4950-B14C-2D43659274B4}" type="slidenum">
              <a:rPr kumimoji="0" lang="en-US" altLang="en-US" smtClean="0"/>
              <a:pPr>
                <a:spcBef>
                  <a:spcPct val="0"/>
                </a:spcBef>
              </a:pPr>
              <a:t>3</a:t>
            </a:fld>
            <a:endParaRPr kumimoji="0"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 smtClean="0"/>
              <a:t>How many of you represent or work for a PWS? Provide consulting services for a PWS?  How many don’t know what a PWS is?</a:t>
            </a:r>
          </a:p>
          <a:p>
            <a:r>
              <a:rPr lang="en-US" altLang="en-US" smtClean="0"/>
              <a:t>We’re going to explore treatment of PWS within 3 different  adminstrative proceeding of the state engineer.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626B192-CF7F-4770-905B-80814DC87A6C}" type="slidenum">
              <a:rPr kumimoji="0" lang="en-US" altLang="en-US" smtClean="0"/>
              <a:pPr>
                <a:spcBef>
                  <a:spcPct val="0"/>
                </a:spcBef>
              </a:pPr>
              <a:t>4</a:t>
            </a:fld>
            <a:endParaRPr kumimoji="0"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 smtClean="0"/>
              <a:t>Because I find myself using acronyms terms that maybe some people are not familiar with I always like to throw up a slide that defines them prior to a presentation.  </a:t>
            </a:r>
          </a:p>
          <a:p>
            <a:r>
              <a:rPr lang="en-US" altLang="en-US" smtClean="0"/>
              <a:t>Helps stop a lot of weird looks while Im up here.</a:t>
            </a:r>
          </a:p>
          <a:p>
            <a:r>
              <a:rPr lang="en-US" altLang="en-US" smtClean="0"/>
              <a:t>Take a look at each of these, but let me draw your attention to the bottom two bullets.</a:t>
            </a:r>
          </a:p>
          <a:p>
            <a:r>
              <a:rPr lang="en-US" altLang="en-US" smtClean="0"/>
              <a:t>You will hear me use SE for State Engineer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B3CD9A0-D08B-462B-A788-FCBDCC8A4F89}" type="slidenum">
              <a:rPr kumimoji="0" lang="en-US" altLang="en-US" smtClean="0"/>
              <a:pPr>
                <a:spcBef>
                  <a:spcPct val="0"/>
                </a:spcBef>
              </a:pPr>
              <a:t>6</a:t>
            </a:fld>
            <a:endParaRPr kumimoji="0"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86EA927-56F3-4C75-87FB-3E5747E87681}" type="slidenum">
              <a:rPr kumimoji="0"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kumimoji="0" lang="en-US" altLang="en-US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2387E09-E980-4C89-967E-F5158309BA26}" type="slidenum">
              <a:rPr kumimoji="0"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kumimoji="0"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99814C6-8C2E-4223-9DE7-4E8CA61E76D8}" type="slidenum">
              <a:rPr kumimoji="0"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kumimoji="0"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7855660-7C84-49F0-85BD-AC72E2C80A61}" type="slidenum">
              <a:rPr kumimoji="0" lang="en-US" altLang="en-US" smtClean="0"/>
              <a:pPr>
                <a:spcBef>
                  <a:spcPct val="0"/>
                </a:spcBef>
              </a:pPr>
              <a:t>11</a:t>
            </a:fld>
            <a:endParaRPr kumimoji="0"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526A06B-646B-482C-B6C1-3D1C0FAF1760}" type="slidenum">
              <a:rPr kumimoji="0"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kumimoji="0" lang="en-US" alt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v/cUHFitk2X84?version=3&amp;hl=en_US&amp;rel=0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.utah.gov/~code/TITLE54/htm/54_02_000100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450" y="5911850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86163" y="6035675"/>
            <a:ext cx="1954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314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RWUA Training—April 2016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S. Ross Hansen, P.E., L.S.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Weber River/Western Regional Engineer</a:t>
            </a:r>
            <a:endParaRPr lang="en-US" altLang="en-US" sz="2000" i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6863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Public Water Suppliers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Content of PWS 40 Year Plan, Continued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0142"/>
            <a:ext cx="3581400" cy="4525963"/>
          </a:xfrm>
        </p:spPr>
        <p:txBody>
          <a:bodyPr/>
          <a:lstStyle/>
          <a:p>
            <a:pPr marL="609600" indent="-609600"/>
            <a:r>
              <a:rPr lang="en-US" altLang="en-US" sz="2400" dirty="0" smtClean="0">
                <a:solidFill>
                  <a:schemeClr val="tx2"/>
                </a:solidFill>
              </a:rPr>
              <a:t>Tabulation </a:t>
            </a:r>
            <a:r>
              <a:rPr lang="en-US" altLang="en-US" sz="2400" dirty="0">
                <a:solidFill>
                  <a:schemeClr val="tx2"/>
                </a:solidFill>
              </a:rPr>
              <a:t>of already certificated WRs compared to future demand. Demonstrating need for extension of time</a:t>
            </a:r>
            <a:r>
              <a:rPr lang="en-US" altLang="en-US" sz="2400" dirty="0" smtClean="0">
                <a:solidFill>
                  <a:schemeClr val="tx2"/>
                </a:solidFill>
              </a:rPr>
              <a:t>.</a:t>
            </a:r>
          </a:p>
          <a:p>
            <a:pPr marL="609600" indent="-609600"/>
            <a:endParaRPr lang="en-US" altLang="en-US" sz="1200" dirty="0"/>
          </a:p>
          <a:p>
            <a:pPr marL="609600" indent="-609600"/>
            <a:r>
              <a:rPr lang="en-US" altLang="en-US" sz="2400" dirty="0">
                <a:solidFill>
                  <a:schemeClr val="tx2"/>
                </a:solidFill>
              </a:rPr>
              <a:t>Show works constructed and/or expenditures</a:t>
            </a:r>
            <a:r>
              <a:rPr lang="en-US" altLang="en-US" sz="2400" dirty="0" smtClean="0">
                <a:solidFill>
                  <a:schemeClr val="tx2"/>
                </a:solidFill>
              </a:rPr>
              <a:t>.</a:t>
            </a:r>
          </a:p>
          <a:p>
            <a:pPr marL="609600" indent="-609600"/>
            <a:endParaRPr lang="en-US" altLang="en-US" sz="1200" dirty="0">
              <a:solidFill>
                <a:schemeClr val="tx2"/>
              </a:solidFill>
            </a:endParaRPr>
          </a:p>
          <a:p>
            <a:pPr marL="609600" indent="-609600"/>
            <a:r>
              <a:rPr lang="en-US" altLang="en-US" sz="2400" dirty="0">
                <a:solidFill>
                  <a:schemeClr val="tx2"/>
                </a:solidFill>
              </a:rPr>
              <a:t>Should be WR specific</a:t>
            </a:r>
          </a:p>
          <a:p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848600" y="51816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G:\_WRT Photo Contests (all years)\2014 WRT Photo Contest\30. Minersville Intak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14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4" r="27541"/>
          <a:stretch/>
        </p:blipFill>
        <p:spPr bwMode="auto">
          <a:xfrm>
            <a:off x="4038600" y="1752600"/>
            <a:ext cx="4572000" cy="45300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Surveying principles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D431A30-A631-4D91-84A8-F8A55105FB55}" type="slidenum">
              <a:rPr lang="en-US" altLang="en-US"/>
              <a:pPr lvl="1">
                <a:defRPr/>
              </a:pPr>
              <a:t>11</a:t>
            </a:fld>
            <a:endParaRPr lang="en-US" altLang="en-US">
              <a:latin typeface="Times New Roman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What’s Different With PWS Water Rights?—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Forfeiture</a:t>
            </a:r>
            <a:endParaRPr lang="en-US" alt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51816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Water right(s)/portion owned by </a:t>
            </a:r>
            <a:r>
              <a:rPr lang="en-US" altLang="en-US" sz="2800" u="sng" dirty="0" smtClean="0">
                <a:solidFill>
                  <a:schemeClr val="tx2"/>
                </a:solidFill>
              </a:rPr>
              <a:t>non</a:t>
            </a:r>
            <a:r>
              <a:rPr lang="en-US" altLang="en-US" sz="2800" dirty="0" smtClean="0">
                <a:solidFill>
                  <a:schemeClr val="tx2"/>
                </a:solidFill>
              </a:rPr>
              <a:t> PWS entities are subject to forfeiture if not used for a period of 7 years.</a:t>
            </a:r>
          </a:p>
          <a:p>
            <a:pPr marL="609600" indent="-609600"/>
            <a:endParaRPr lang="en-US" altLang="en-US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Statute section 73-1-4(2)(e)(vii) exempts water rights owned by PWS from forfeiture</a:t>
            </a:r>
          </a:p>
          <a:p>
            <a:pPr marL="1009650" lvl="1" indent="-609600"/>
            <a:r>
              <a:rPr lang="en-US" altLang="en-US" sz="2400" dirty="0" smtClean="0">
                <a:solidFill>
                  <a:schemeClr val="tx2"/>
                </a:solidFill>
              </a:rPr>
              <a:t>If PWS acquires right after May 2, 2008</a:t>
            </a:r>
          </a:p>
          <a:p>
            <a:pPr marL="1409700" lvl="2" indent="-609600"/>
            <a:r>
              <a:rPr lang="en-US" altLang="en-US" sz="2000" dirty="0" smtClean="0">
                <a:solidFill>
                  <a:schemeClr val="tx2"/>
                </a:solidFill>
              </a:rPr>
              <a:t>A change app must be </a:t>
            </a:r>
            <a:r>
              <a:rPr lang="en-US" altLang="en-US" sz="2000" u="sng" dirty="0" smtClean="0">
                <a:solidFill>
                  <a:schemeClr val="tx2"/>
                </a:solidFill>
              </a:rPr>
              <a:t>approved</a:t>
            </a:r>
            <a:r>
              <a:rPr lang="en-US" altLang="en-US" sz="2000" dirty="0" smtClean="0">
                <a:solidFill>
                  <a:schemeClr val="tx2"/>
                </a:solidFill>
              </a:rPr>
              <a:t> to move the water to the PWS to protect from nonuse.</a:t>
            </a:r>
          </a:p>
          <a:p>
            <a:pPr marL="609600" indent="-609600"/>
            <a:endParaRPr lang="en-US" altLang="en-US" sz="2800" dirty="0" smtClean="0"/>
          </a:p>
          <a:p>
            <a:pPr marL="609600" indent="-609600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23305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2125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What’s Different With PWS Water Rights?—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</a:t>
            </a:r>
            <a:endParaRPr lang="en-US" alt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3962400" cy="422274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Historically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63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81000" y="2174874"/>
            <a:ext cx="3962400" cy="43021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dirty="0" smtClean="0">
                <a:solidFill>
                  <a:schemeClr val="tx2"/>
                </a:solidFill>
              </a:rPr>
              <a:t>PWS proofs consisted of showing the capacity of the well.</a:t>
            </a:r>
          </a:p>
          <a:p>
            <a:pPr marL="1009650" lvl="1" indent="-609600"/>
            <a:r>
              <a:rPr lang="en-US" altLang="en-US" sz="2200" dirty="0" smtClean="0">
                <a:solidFill>
                  <a:schemeClr val="tx2"/>
                </a:solidFill>
              </a:rPr>
              <a:t>Example: water right was for 5 </a:t>
            </a:r>
            <a:r>
              <a:rPr lang="en-US" altLang="en-US" sz="2200" dirty="0" err="1" smtClean="0">
                <a:solidFill>
                  <a:schemeClr val="tx2"/>
                </a:solidFill>
              </a:rPr>
              <a:t>cfs</a:t>
            </a:r>
            <a:endParaRPr lang="en-US" altLang="en-US" sz="2200" dirty="0" smtClean="0">
              <a:solidFill>
                <a:schemeClr val="tx2"/>
              </a:solidFill>
            </a:endParaRPr>
          </a:p>
          <a:p>
            <a:pPr marL="1009650" lvl="1" indent="-609600"/>
            <a:r>
              <a:rPr lang="en-US" altLang="en-US" sz="2200" dirty="0" smtClean="0">
                <a:solidFill>
                  <a:schemeClr val="tx2"/>
                </a:solidFill>
              </a:rPr>
              <a:t>Drill well - install 5 </a:t>
            </a:r>
            <a:r>
              <a:rPr lang="en-US" altLang="en-US" sz="2200" dirty="0" err="1" smtClean="0">
                <a:solidFill>
                  <a:schemeClr val="tx2"/>
                </a:solidFill>
              </a:rPr>
              <a:t>cfs</a:t>
            </a:r>
            <a:r>
              <a:rPr lang="en-US" altLang="en-US" sz="2200" dirty="0" smtClean="0">
                <a:solidFill>
                  <a:schemeClr val="tx2"/>
                </a:solidFill>
              </a:rPr>
              <a:t> pump - submit proof.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572794" y="1752599"/>
            <a:ext cx="4190205" cy="422275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48600" y="51816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72794" y="2174874"/>
            <a:ext cx="4190205" cy="43021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dirty="0" smtClean="0">
                <a:solidFill>
                  <a:schemeClr val="tx2"/>
                </a:solidFill>
              </a:rPr>
              <a:t>PWS </a:t>
            </a:r>
            <a:r>
              <a:rPr lang="en-US" altLang="en-US" sz="2200" dirty="0">
                <a:solidFill>
                  <a:schemeClr val="tx2"/>
                </a:solidFill>
              </a:rPr>
              <a:t>proof must show:</a:t>
            </a:r>
          </a:p>
          <a:p>
            <a:pPr marL="1009650" lvl="1" indent="-609600"/>
            <a:r>
              <a:rPr lang="en-US" altLang="en-US" sz="2200" dirty="0">
                <a:solidFill>
                  <a:schemeClr val="tx2"/>
                </a:solidFill>
              </a:rPr>
              <a:t>Capacity of well</a:t>
            </a:r>
          </a:p>
          <a:p>
            <a:pPr marL="1009650" lvl="1" indent="-609600"/>
            <a:r>
              <a:rPr lang="en-US" altLang="en-US" sz="2200" dirty="0">
                <a:solidFill>
                  <a:schemeClr val="tx2"/>
                </a:solidFill>
              </a:rPr>
              <a:t>An accounting of all water rights which include the well as one of its POD</a:t>
            </a:r>
          </a:p>
          <a:p>
            <a:pPr marL="1009650" lvl="1" indent="-609600"/>
            <a:r>
              <a:rPr lang="en-US" altLang="en-US" sz="2200" dirty="0">
                <a:solidFill>
                  <a:schemeClr val="tx2"/>
                </a:solidFill>
              </a:rPr>
              <a:t>A comparison of water use reported/diverted with quantity of water being proofed.</a:t>
            </a:r>
          </a:p>
          <a:p>
            <a:pPr marL="1009650" lvl="1" indent="-609600"/>
            <a:r>
              <a:rPr lang="en-US" altLang="en-US" sz="2200" dirty="0">
                <a:solidFill>
                  <a:schemeClr val="tx2"/>
                </a:solidFill>
              </a:rPr>
              <a:t>Service area not specific place of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38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Surveying principles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A9BF23C-1432-40FB-87E8-75173F2F65DD}" type="slidenum">
              <a:rPr lang="en-US" altLang="en-US">
                <a:solidFill>
                  <a:srgbClr val="000000"/>
                </a:solidFill>
              </a:rPr>
              <a:pPr lvl="1">
                <a:defRPr/>
              </a:pPr>
              <a:t>13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48600" y="51816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3" name="cUHFitk2X84?version=3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4" y="457200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62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Surveying principles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E79DC31-90A5-454C-B384-A966AF283EF3}" type="slidenum">
              <a:rPr lang="en-US" altLang="en-US">
                <a:solidFill>
                  <a:srgbClr val="000000"/>
                </a:solidFill>
              </a:rPr>
              <a:pPr lvl="1">
                <a:defRPr/>
              </a:pPr>
              <a:t>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What’s Different With PWS Water Rights?—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(Example)</a:t>
            </a:r>
            <a:endParaRPr lang="en-US" alt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724400"/>
          </a:xfrm>
        </p:spPr>
        <p:txBody>
          <a:bodyPr/>
          <a:lstStyle/>
          <a:p>
            <a:pPr marL="609600" indent="-609600"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City has 2 water rights with right to divert 4 </a:t>
            </a:r>
            <a:r>
              <a:rPr lang="en-US" altLang="en-US" sz="2800" dirty="0" err="1" smtClean="0">
                <a:solidFill>
                  <a:schemeClr val="tx2"/>
                </a:solidFill>
              </a:rPr>
              <a:t>cfs</a:t>
            </a:r>
            <a:r>
              <a:rPr lang="en-US" altLang="en-US" sz="2800" dirty="0" smtClean="0">
                <a:solidFill>
                  <a:schemeClr val="tx2"/>
                </a:solidFill>
              </a:rPr>
              <a:t> and 5 </a:t>
            </a:r>
            <a:r>
              <a:rPr lang="en-US" altLang="en-US" sz="2800" dirty="0" err="1" smtClean="0">
                <a:solidFill>
                  <a:schemeClr val="tx2"/>
                </a:solidFill>
              </a:rPr>
              <a:t>cfs</a:t>
            </a:r>
            <a:r>
              <a:rPr lang="en-US" altLang="en-US" sz="2800" dirty="0" smtClean="0">
                <a:solidFill>
                  <a:schemeClr val="tx2"/>
                </a:solidFill>
              </a:rPr>
              <a:t> totaling 6500 ac-feet volume. </a:t>
            </a:r>
          </a:p>
          <a:p>
            <a:pPr marL="609600" indent="-609600"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Well capacities: Well A= 6 </a:t>
            </a:r>
            <a:r>
              <a:rPr lang="en-US" altLang="en-US" sz="2800" dirty="0" err="1" smtClean="0">
                <a:solidFill>
                  <a:schemeClr val="tx2"/>
                </a:solidFill>
              </a:rPr>
              <a:t>cfs</a:t>
            </a:r>
            <a:r>
              <a:rPr lang="en-US" altLang="en-US" sz="2800" dirty="0" smtClean="0">
                <a:solidFill>
                  <a:schemeClr val="tx2"/>
                </a:solidFill>
              </a:rPr>
              <a:t>; Well B= 5 </a:t>
            </a:r>
            <a:r>
              <a:rPr lang="en-US" altLang="en-US" sz="2800" dirty="0" err="1" smtClean="0">
                <a:solidFill>
                  <a:schemeClr val="tx2"/>
                </a:solidFill>
              </a:rPr>
              <a:t>cfs</a:t>
            </a:r>
            <a:r>
              <a:rPr lang="en-US" altLang="en-US" sz="2800" dirty="0" smtClean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buClr>
                <a:srgbClr val="000000"/>
              </a:buClr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2 </a:t>
            </a:r>
            <a:r>
              <a:rPr lang="en-US" altLang="en-US" sz="2800" dirty="0">
                <a:solidFill>
                  <a:schemeClr val="tx2"/>
                </a:solidFill>
              </a:rPr>
              <a:t>wells -water </a:t>
            </a:r>
            <a:r>
              <a:rPr lang="en-US" altLang="en-US" sz="2800" dirty="0" smtClean="0">
                <a:solidFill>
                  <a:schemeClr val="tx2"/>
                </a:solidFill>
              </a:rPr>
              <a:t>reporting </a:t>
            </a:r>
            <a:r>
              <a:rPr lang="en-US" altLang="en-US" sz="2800" dirty="0">
                <a:solidFill>
                  <a:schemeClr val="tx2"/>
                </a:solidFill>
              </a:rPr>
              <a:t>info. diversion equals 2000 ac-feet </a:t>
            </a:r>
            <a:r>
              <a:rPr lang="en-US" altLang="en-US" sz="2800" dirty="0" smtClean="0">
                <a:solidFill>
                  <a:schemeClr val="tx2"/>
                </a:solidFill>
              </a:rPr>
              <a:t>annually.</a:t>
            </a:r>
          </a:p>
          <a:p>
            <a:pPr marL="609600" indent="-609600"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City buys farmer’s 600 ac-feet WR and files municipal change application to divert water from city’s 2 wells.</a:t>
            </a:r>
          </a:p>
          <a:p>
            <a:pPr marL="609600" indent="-609600">
              <a:defRPr/>
            </a:pPr>
            <a:r>
              <a:rPr lang="en-US" altLang="en-US" sz="2800" dirty="0" smtClean="0">
                <a:solidFill>
                  <a:schemeClr val="accent5"/>
                </a:solidFill>
              </a:rPr>
              <a:t>When city files proof what can be certificated?</a:t>
            </a:r>
          </a:p>
          <a:p>
            <a:pPr marL="609600" indent="-609600">
              <a:defRPr/>
            </a:pPr>
            <a:r>
              <a:rPr lang="en-US" altLang="en-US" sz="2800" dirty="0" smtClean="0">
                <a:solidFill>
                  <a:schemeClr val="accent2"/>
                </a:solidFill>
              </a:rPr>
              <a:t>Answer = Nothing – 0 ac-feet.</a:t>
            </a:r>
          </a:p>
          <a:p>
            <a:pPr marL="609600" indent="-609600">
              <a:defRPr/>
            </a:pPr>
            <a:endParaRPr lang="en-US" altLang="en-US" sz="2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848600" y="51816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87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Surveying principles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661FEB9-32EC-4650-8ADC-E6478DDD1E13}" type="slidenum">
              <a:rPr lang="en-US" altLang="en-US">
                <a:solidFill>
                  <a:srgbClr val="000000"/>
                </a:solidFill>
              </a:rPr>
              <a:pPr lvl="1">
                <a:defRPr/>
              </a:pPr>
              <a:t>15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PWS Proof </a:t>
            </a: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(Example)</a:t>
            </a:r>
            <a:b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772400" cy="4114800"/>
          </a:xfrm>
        </p:spPr>
        <p:txBody>
          <a:bodyPr/>
          <a:lstStyle/>
          <a:p>
            <a:pPr marL="609600" indent="-609600">
              <a:defRPr/>
            </a:pPr>
            <a:endParaRPr lang="en-US" altLang="en-US" sz="2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2800" dirty="0" smtClean="0"/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3784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48600" y="51816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0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PWS Service Area 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The geographic area wherein 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a PWS agrees to serve water.</a:t>
            </a:r>
          </a:p>
          <a:p>
            <a:pPr marL="609600" indent="-609600">
              <a:defRPr/>
            </a:pPr>
            <a:endParaRPr lang="en-US" altLang="en-US" sz="2800" dirty="0"/>
          </a:p>
          <a:p>
            <a:pPr marL="609600" indent="-609600">
              <a:defRPr/>
            </a:pPr>
            <a:endParaRPr lang="en-US" altLang="en-US" sz="2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794" y="1447800"/>
            <a:ext cx="4233738" cy="46783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No Change Application is required if/when PWS expands its distribution facilities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51816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Documents and Settings\Administrator\Desktop\Photo Contests\Images\Water Rights\Scenic\Brett Dixon\Holmes2007 010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8" b="6957"/>
          <a:stretch/>
        </p:blipFill>
        <p:spPr bwMode="auto">
          <a:xfrm>
            <a:off x="398128" y="3124201"/>
            <a:ext cx="8349332" cy="32471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03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tor\Desktop\Photo Contests\Images\Water Rights\Scenic\Carl Mackley\Scenic (water)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62600"/>
            <a:ext cx="7772400" cy="1057275"/>
          </a:xfrm>
        </p:spPr>
        <p:txBody>
          <a:bodyPr/>
          <a:lstStyle/>
          <a:p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www.waterrights.utah.gov</a:t>
            </a:r>
            <a:endParaRPr lang="en-US" sz="36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7772400" cy="1828800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get more information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1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istrator\Desktop\Photo Contests\Images\Water Rights\Scenic\Kent Jones\Make the desert blossum as a .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43600"/>
            <a:ext cx="7772400" cy="685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FFFFFF"/>
                </a:solidFill>
              </a:rPr>
              <a:t>Surveying principles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7F01EB3-07FF-4106-AC49-A9DCAA70E435}" type="slidenum">
              <a:rPr lang="en-US" altLang="en-US">
                <a:solidFill>
                  <a:srgbClr val="FFFFFF"/>
                </a:solidFill>
              </a:rPr>
              <a:pPr lvl="1">
                <a:defRPr/>
              </a:pPr>
              <a:t>2</a:t>
            </a:fld>
            <a:endParaRPr lang="en-US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0"/>
          <a:stretch/>
        </p:blipFill>
        <p:spPr bwMode="auto">
          <a:xfrm>
            <a:off x="76200" y="0"/>
            <a:ext cx="8991600" cy="603907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 Box 5"/>
          <p:cNvSpPr txBox="1">
            <a:spLocks/>
          </p:cNvSpPr>
          <p:nvPr/>
        </p:nvSpPr>
        <p:spPr bwMode="auto">
          <a:xfrm>
            <a:off x="193674" y="6248400"/>
            <a:ext cx="8748713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>
            <a:lvl1pPr defTabSz="822325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chemeClr val="tx2"/>
                </a:solidFill>
                <a:latin typeface="+mj-lt"/>
                <a:ea typeface="ヒラギノ角ゴ Pro W3" charset="-128"/>
                <a:sym typeface="Gill Sans" charset="0"/>
              </a:rPr>
              <a:t>The Old Way To Handle Water Disputes May Be The Better Way?</a:t>
            </a:r>
            <a:endParaRPr lang="en-US" altLang="en-US" sz="2400" b="1" dirty="0">
              <a:solidFill>
                <a:schemeClr val="tx2"/>
              </a:solidFill>
              <a:latin typeface="+mj-lt"/>
              <a:ea typeface="ヒラギノ角ゴ Pro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13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What is a Public Water Supplier? (PWS)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How are PWS water rights treated differently than other water rights?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Extensions of time to file proof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Nonuse/forfeiture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Proof and Certification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Example</a:t>
            </a:r>
          </a:p>
          <a:p>
            <a:pPr eaLnBrk="1" hangingPunct="1">
              <a:buClr>
                <a:srgbClr val="000000"/>
              </a:buCl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endParaRPr lang="en-US" altLang="en-US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7848600" y="51816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:\_WRT Photo Contests (all years)\2015 WRT Photo Contest\49. One Way In_Two Ways Ou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r="30958"/>
          <a:stretch/>
        </p:blipFill>
        <p:spPr bwMode="auto">
          <a:xfrm>
            <a:off x="4572794" y="1421245"/>
            <a:ext cx="4138757" cy="475095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83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Vocabulary/Acronyms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8600" y="51816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886200" y="1676400"/>
            <a:ext cx="4876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u="sng" dirty="0" smtClean="0">
                <a:solidFill>
                  <a:schemeClr val="tx2"/>
                </a:solidFill>
              </a:rPr>
              <a:t>Acre-foot</a:t>
            </a:r>
            <a:r>
              <a:rPr lang="en-US" altLang="en-US" dirty="0" smtClean="0">
                <a:solidFill>
                  <a:schemeClr val="tx2"/>
                </a:solidFill>
              </a:rPr>
              <a:t> - An acre of land 1’ deep water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u="sng" dirty="0" smtClean="0">
                <a:solidFill>
                  <a:schemeClr val="tx2"/>
                </a:solidFill>
              </a:rPr>
              <a:t>CFS</a:t>
            </a:r>
            <a:r>
              <a:rPr lang="en-US" altLang="en-US" dirty="0" smtClean="0">
                <a:solidFill>
                  <a:schemeClr val="tx2"/>
                </a:solidFill>
              </a:rPr>
              <a:t> - Cubic Feet per Second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u="sng" dirty="0" smtClean="0">
                <a:solidFill>
                  <a:schemeClr val="tx2"/>
                </a:solidFill>
              </a:rPr>
              <a:t>POD</a:t>
            </a:r>
            <a:r>
              <a:rPr lang="en-US" altLang="en-US" dirty="0" smtClean="0">
                <a:solidFill>
                  <a:schemeClr val="tx2"/>
                </a:solidFill>
              </a:rPr>
              <a:t> – Point of Diversion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u="sng" dirty="0" smtClean="0">
                <a:solidFill>
                  <a:schemeClr val="tx2"/>
                </a:solidFill>
              </a:rPr>
              <a:t>S.E. </a:t>
            </a:r>
            <a:r>
              <a:rPr lang="en-US" altLang="en-US" dirty="0" smtClean="0">
                <a:solidFill>
                  <a:schemeClr val="tx2"/>
                </a:solidFill>
              </a:rPr>
              <a:t>– State Engineer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u="sng" dirty="0" smtClean="0">
                <a:solidFill>
                  <a:schemeClr val="tx2"/>
                </a:solidFill>
              </a:rPr>
              <a:t>WR</a:t>
            </a:r>
            <a:r>
              <a:rPr lang="en-US" altLang="en-US" dirty="0" smtClean="0">
                <a:solidFill>
                  <a:schemeClr val="tx2"/>
                </a:solidFill>
              </a:rPr>
              <a:t> – Water Right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u="sng" dirty="0" smtClean="0">
                <a:solidFill>
                  <a:schemeClr val="tx2"/>
                </a:solidFill>
              </a:rPr>
              <a:t>PWS</a:t>
            </a:r>
            <a:r>
              <a:rPr lang="en-US" altLang="en-US" dirty="0" smtClean="0">
                <a:solidFill>
                  <a:schemeClr val="tx2"/>
                </a:solidFill>
              </a:rPr>
              <a:t>– Public Water Supplier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A765D68-7C9E-40D9-B62B-01FD1D9E771D}" type="slidenum">
              <a:rPr lang="en-US" altLang="en-US"/>
              <a:pPr lvl="1">
                <a:defRPr/>
              </a:pPr>
              <a:t>4</a:t>
            </a:fld>
            <a:endParaRPr lang="en-US" altLang="en-US">
              <a:latin typeface="Times New Roman" pitchFamily="18" charset="0"/>
            </a:endParaRPr>
          </a:p>
        </p:txBody>
      </p:sp>
      <p:pic>
        <p:nvPicPr>
          <p:cNvPr id="2050" name="Picture 2" descr="G:\_WRT Photo Contests (all years)\2011 WRT Photo Contest\Employees_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r="30643" b="1974"/>
          <a:stretch/>
        </p:blipFill>
        <p:spPr bwMode="auto">
          <a:xfrm>
            <a:off x="457201" y="1676400"/>
            <a:ext cx="3188264" cy="44736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03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 Water Supplier</a:t>
            </a:r>
            <a:r>
              <a:rPr lang="en-US" altLang="en-US" b="1" dirty="0" smtClean="0">
                <a:solidFill>
                  <a:schemeClr val="tx2"/>
                </a:solidFill>
              </a:rPr>
              <a:t/>
            </a:r>
            <a:br>
              <a:rPr lang="en-US" altLang="en-US" b="1" dirty="0" smtClean="0">
                <a:solidFill>
                  <a:schemeClr val="tx2"/>
                </a:solidFill>
              </a:rPr>
            </a:br>
            <a:r>
              <a:rPr lang="en-US" altLang="en-US" b="1" dirty="0" smtClean="0">
                <a:solidFill>
                  <a:schemeClr val="tx2"/>
                </a:solidFill>
              </a:rPr>
              <a:t>How Do I Become One?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Act like one</a:t>
            </a:r>
          </a:p>
          <a:p>
            <a:pPr lvl="1" eaLnBrk="1" hangingPunct="1"/>
            <a:r>
              <a:rPr lang="en-US" altLang="en-US" dirty="0" smtClean="0">
                <a:solidFill>
                  <a:schemeClr val="tx2"/>
                </a:solidFill>
              </a:rPr>
              <a:t>Serve water to the public</a:t>
            </a:r>
          </a:p>
          <a:p>
            <a:pPr lvl="1" eaLnBrk="1" hangingPunct="1"/>
            <a:r>
              <a:rPr lang="en-US" altLang="en-US" dirty="0" smtClean="0">
                <a:solidFill>
                  <a:schemeClr val="tx2"/>
                </a:solidFill>
              </a:rPr>
              <a:t>Be a public agency or be publically accountable</a:t>
            </a:r>
          </a:p>
          <a:p>
            <a:pPr lvl="1" eaLnBrk="1" hangingPunct="1"/>
            <a:r>
              <a:rPr lang="en-US" altLang="en-US" dirty="0" smtClean="0">
                <a:solidFill>
                  <a:schemeClr val="tx2"/>
                </a:solidFill>
              </a:rPr>
              <a:t>Report to the Division PWS water use program</a:t>
            </a:r>
          </a:p>
          <a:p>
            <a:pPr lvl="1" eaLnBrk="1" hangingPunct="1"/>
            <a:r>
              <a:rPr lang="en-US" altLang="en-US" dirty="0" smtClean="0">
                <a:solidFill>
                  <a:schemeClr val="tx2"/>
                </a:solidFill>
              </a:rPr>
              <a:t>Claim entitled provisions in requests/applications</a:t>
            </a:r>
          </a:p>
          <a:p>
            <a:pPr lvl="1" eaLnBrk="1" hangingPunct="1"/>
            <a:endParaRPr lang="en-US" altLang="en-US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There is no application process or official list</a:t>
            </a:r>
          </a:p>
        </p:txBody>
      </p:sp>
    </p:spTree>
    <p:extLst>
      <p:ext uri="{BB962C8B-B14F-4D97-AF65-F5344CB8AC3E}">
        <p14:creationId xmlns:p14="http://schemas.microsoft.com/office/powerpoint/2010/main" val="793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Surveying principles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0BB25D3-6392-4336-A38C-99BF50570C7A}" type="slidenum">
              <a:rPr lang="en-US" altLang="en-US"/>
              <a:pPr lvl="1">
                <a:defRPr/>
              </a:pPr>
              <a:t>6</a:t>
            </a:fld>
            <a:endParaRPr lang="en-US" altLang="en-US">
              <a:latin typeface="Times New Roman" pitchFamily="18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Public Water Supplier (PWS):</a:t>
            </a:r>
            <a: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Statute Section 73-1-4(1)(b)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8600" y="51816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/>
              <a:t>S</a:t>
            </a:r>
            <a:r>
              <a:rPr lang="en-US" sz="2400" dirty="0" smtClean="0"/>
              <a:t>upplies water, directly or indirectly, to the public for municipal, domestic, or industrial use; and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(ii) is: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(A) a public entity</a:t>
            </a:r>
            <a:r>
              <a:rPr lang="en-US" sz="2400" dirty="0" smtClean="0"/>
              <a:t>;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(B) a water corporation</a:t>
            </a:r>
            <a:r>
              <a:rPr lang="en-US" sz="2400" dirty="0" smtClean="0"/>
              <a:t>, as defined in Section </a:t>
            </a:r>
            <a:r>
              <a:rPr lang="en-US" sz="2400" b="1" dirty="0" smtClean="0">
                <a:hlinkClick r:id="rId4" action="ppaction://hlinkfile"/>
              </a:rPr>
              <a:t>54-2-1</a:t>
            </a:r>
            <a:r>
              <a:rPr lang="en-US" sz="2400" dirty="0" smtClean="0"/>
              <a:t>, that is regulated by the Public Service Commission;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(C) a community water system</a:t>
            </a:r>
            <a:r>
              <a:rPr lang="en-US" sz="2400" dirty="0" smtClean="0"/>
              <a:t>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(I) that: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(</a:t>
            </a:r>
            <a:r>
              <a:rPr lang="en-US" sz="2400" dirty="0" err="1" smtClean="0"/>
              <a:t>Aa</a:t>
            </a:r>
            <a:r>
              <a:rPr lang="en-US" sz="2400" dirty="0" smtClean="0"/>
              <a:t>) supplies water to at least 100 service connections used by year-round residents; or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(Bb) regularly serves at least 200 year-round residents; and</a:t>
            </a:r>
          </a:p>
          <a:p>
            <a:pPr marL="609600" indent="-609600" eaLnBrk="1" hangingPunct="1">
              <a:defRPr/>
            </a:pPr>
            <a:endParaRPr lang="en-US" alt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37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Surveying principles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44F601A-00ED-42CF-8B7E-3D3837A04973}" type="slidenum">
              <a:rPr lang="en-US" altLang="en-US">
                <a:solidFill>
                  <a:srgbClr val="000000"/>
                </a:solidFill>
              </a:rPr>
              <a:pPr lvl="1">
                <a:defRPr/>
              </a:pPr>
              <a:t>7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Public Water Supplier (PWS) is:</a:t>
            </a:r>
            <a: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Statute Section 73-1-4(1)(b) (cont.)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8600" y="51816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953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(II) whose voting members: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(</a:t>
            </a:r>
            <a:r>
              <a:rPr lang="en-US" sz="2400" dirty="0" err="1" smtClean="0"/>
              <a:t>Aa</a:t>
            </a:r>
            <a:r>
              <a:rPr lang="en-US" sz="2400" dirty="0" smtClean="0"/>
              <a:t>) own a share in the community water system;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(Bb) receive water from the community water system in proportion to the member's share in the community water system; and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(Cc) pay the rate set by the community water system based on the water the member receives; or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(D) a water users association</a:t>
            </a:r>
            <a:r>
              <a:rPr lang="en-US" sz="2400" dirty="0" smtClean="0"/>
              <a:t>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(I) in which one or more public entities own at least 70% of the outstanding shares; and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(II) that is a local sponsor of a water project constructed by the United States Bureau of Reclamation.</a:t>
            </a:r>
          </a:p>
          <a:p>
            <a:pPr marL="609600" indent="-609600" eaLnBrk="1" hangingPunct="1">
              <a:defRPr/>
            </a:pPr>
            <a:endParaRPr lang="en-US" alt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95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Surveying principles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E1563FC-ABCA-452F-9E6B-454E43B5B8D1}" type="slidenum">
              <a:rPr lang="en-US" altLang="en-US">
                <a:solidFill>
                  <a:srgbClr val="000000"/>
                </a:solidFill>
              </a:rPr>
              <a:pPr lvl="1">
                <a:defRPr/>
              </a:pPr>
              <a:t>8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What’s Different With PWS Water Rights?—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Extension of </a:t>
            </a: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ime </a:t>
            </a: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51816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382000" cy="4267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Water right(s)/portion owned by </a:t>
            </a:r>
            <a:r>
              <a:rPr lang="en-US" altLang="en-US" sz="2800" u="sng" dirty="0" smtClean="0">
                <a:solidFill>
                  <a:schemeClr val="tx2"/>
                </a:solidFill>
              </a:rPr>
              <a:t>non</a:t>
            </a:r>
            <a:r>
              <a:rPr lang="en-US" altLang="en-US" sz="2800" dirty="0" smtClean="0">
                <a:solidFill>
                  <a:schemeClr val="tx2"/>
                </a:solidFill>
              </a:rPr>
              <a:t> PWS entities:</a:t>
            </a:r>
          </a:p>
          <a:p>
            <a:pPr marL="1009650" lvl="1" indent="-609600"/>
            <a:r>
              <a:rPr lang="en-US" altLang="en-US" sz="2400" dirty="0" smtClean="0">
                <a:solidFill>
                  <a:schemeClr val="tx2"/>
                </a:solidFill>
              </a:rPr>
              <a:t>No extension beyond 50 years to complete works.</a:t>
            </a:r>
          </a:p>
          <a:p>
            <a:pPr marL="1009650" lvl="1" indent="-609600"/>
            <a:r>
              <a:rPr lang="en-US" altLang="en-US" sz="2400" dirty="0" smtClean="0">
                <a:solidFill>
                  <a:schemeClr val="tx2"/>
                </a:solidFill>
              </a:rPr>
              <a:t>Must show due diligence in completing works or</a:t>
            </a:r>
          </a:p>
          <a:p>
            <a:pPr marL="1009650" lvl="1" indent="-609600"/>
            <a:r>
              <a:rPr lang="en-US" altLang="en-US" sz="2400" dirty="0" smtClean="0">
                <a:solidFill>
                  <a:schemeClr val="tx2"/>
                </a:solidFill>
              </a:rPr>
              <a:t>Show reasonable cause for delay.</a:t>
            </a:r>
          </a:p>
          <a:p>
            <a:pPr marL="1009650" lvl="1" indent="-609600"/>
            <a:endParaRPr lang="en-US" altLang="en-US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Statute section 73-3-12(2)(h) PWS water right:</a:t>
            </a:r>
          </a:p>
          <a:p>
            <a:pPr marL="1009650" lvl="1" indent="-609600"/>
            <a:r>
              <a:rPr lang="en-US" altLang="en-US" sz="2400" dirty="0" smtClean="0">
                <a:solidFill>
                  <a:schemeClr val="tx2"/>
                </a:solidFill>
              </a:rPr>
              <a:t>Simply holding an approved application for future public needs is reasonable due diligence for 50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yrs</a:t>
            </a:r>
            <a:endParaRPr lang="en-US" altLang="en-US" sz="2400" dirty="0" smtClean="0">
              <a:solidFill>
                <a:schemeClr val="tx2"/>
              </a:solidFill>
            </a:endParaRPr>
          </a:p>
          <a:p>
            <a:pPr marL="1009650" lvl="1" indent="-609600"/>
            <a:r>
              <a:rPr lang="en-US" altLang="en-US" sz="2400" dirty="0" smtClean="0">
                <a:solidFill>
                  <a:schemeClr val="tx2"/>
                </a:solidFill>
              </a:rPr>
              <a:t>Can be extended beyond 50 years with a 40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yr</a:t>
            </a:r>
            <a:r>
              <a:rPr lang="en-US" altLang="en-US" sz="2400" dirty="0" smtClean="0">
                <a:solidFill>
                  <a:schemeClr val="tx2"/>
                </a:solidFill>
              </a:rPr>
              <a:t> plan.</a:t>
            </a:r>
          </a:p>
          <a:p>
            <a:pPr marL="609600" indent="-609600"/>
            <a:endParaRPr lang="en-US" altLang="en-US" sz="2800" dirty="0" smtClean="0"/>
          </a:p>
          <a:p>
            <a:pPr marL="609600" indent="-609600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94298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Content of PWS 40 Year Plan</a:t>
            </a: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Show future 40 year demand for water by:</a:t>
            </a:r>
          </a:p>
          <a:p>
            <a:pPr marL="1009650" lvl="1" indent="-609600"/>
            <a:r>
              <a:rPr lang="en-US" altLang="en-US" sz="2400" dirty="0" smtClean="0">
                <a:solidFill>
                  <a:schemeClr val="tx2"/>
                </a:solidFill>
              </a:rPr>
              <a:t>Showing projected population growth within service area.</a:t>
            </a:r>
          </a:p>
          <a:p>
            <a:pPr marL="1009650" lvl="1" indent="-609600"/>
            <a:endParaRPr lang="en-US" alt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Show </a:t>
            </a:r>
            <a:r>
              <a:rPr lang="en-US" altLang="en-US" dirty="0">
                <a:solidFill>
                  <a:schemeClr val="tx2"/>
                </a:solidFill>
              </a:rPr>
              <a:t>works constructed and/or expenditures</a:t>
            </a:r>
            <a:r>
              <a:rPr lang="en-US" altLang="en-US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en-US" alt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chemeClr val="tx2"/>
                </a:solidFill>
              </a:rPr>
              <a:t>Should be WR specific</a:t>
            </a:r>
          </a:p>
          <a:p>
            <a:pPr marL="609600" indent="-609600"/>
            <a:endParaRPr lang="en-US" altLang="en-US" dirty="0">
              <a:solidFill>
                <a:schemeClr val="tx2"/>
              </a:solidFill>
            </a:endParaRPr>
          </a:p>
          <a:p>
            <a:pPr marL="609600" indent="-609600"/>
            <a:endParaRPr lang="en-US" alt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848600" y="51816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2"/>
                </a:solidFill>
              </a:rPr>
              <a:t>Service area is:</a:t>
            </a:r>
          </a:p>
          <a:p>
            <a:pPr marL="1009650" lvl="1" indent="-609600"/>
            <a:r>
              <a:rPr lang="en-US" altLang="en-US" dirty="0">
                <a:solidFill>
                  <a:schemeClr val="tx2"/>
                </a:solidFill>
              </a:rPr>
              <a:t>Presently areas served by water distribution </a:t>
            </a:r>
            <a:r>
              <a:rPr lang="en-US" altLang="en-US" dirty="0" smtClean="0">
                <a:solidFill>
                  <a:schemeClr val="tx2"/>
                </a:solidFill>
              </a:rPr>
              <a:t>facilities</a:t>
            </a:r>
          </a:p>
          <a:p>
            <a:pPr marL="1009650" lvl="1" indent="-609600"/>
            <a:r>
              <a:rPr lang="en-US" altLang="en-US" dirty="0" smtClean="0">
                <a:solidFill>
                  <a:schemeClr val="tx2"/>
                </a:solidFill>
              </a:rPr>
              <a:t>Area expands as distribution system expands</a:t>
            </a:r>
          </a:p>
          <a:p>
            <a:pPr marL="1009650" lvl="1" indent="-609600"/>
            <a:r>
              <a:rPr lang="en-US" altLang="en-US" dirty="0" smtClean="0">
                <a:solidFill>
                  <a:schemeClr val="tx2"/>
                </a:solidFill>
              </a:rPr>
              <a:t>Thus:  It is the geographical area that PWS agrees to serve</a:t>
            </a:r>
            <a:endParaRPr lang="en-US" alt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79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4273</TotalTime>
  <Words>1039</Words>
  <Application>Microsoft Office PowerPoint</Application>
  <PresentationFormat>On-screen Show (4:3)</PresentationFormat>
  <Paragraphs>155</Paragraphs>
  <Slides>18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Overview</vt:lpstr>
      <vt:lpstr>Vocabulary/Acronyms</vt:lpstr>
      <vt:lpstr>Public Water Supplier How Do I Become One?</vt:lpstr>
      <vt:lpstr>A Public Water Supplier (PWS): Statute Section 73-1-4(1)(b)</vt:lpstr>
      <vt:lpstr>A Public Water Supplier (PWS) is: Statute Section 73-1-4(1)(b) (cont.)</vt:lpstr>
      <vt:lpstr>What’s Different With PWS Water Rights?—Extension of Time  </vt:lpstr>
      <vt:lpstr>Content of PWS 40 Year Plan </vt:lpstr>
      <vt:lpstr>Content of PWS 40 Year Plan, Continued</vt:lpstr>
      <vt:lpstr>What’s Different With PWS Water Rights?—Forfeiture</vt:lpstr>
      <vt:lpstr>What’s Different With PWS Water Rights?—Proof</vt:lpstr>
      <vt:lpstr>PowerPoint Presentation</vt:lpstr>
      <vt:lpstr>What’s Different With PWS Water Rights?—Proof (Example)</vt:lpstr>
      <vt:lpstr>PWS Proof (Example) </vt:lpstr>
      <vt:lpstr>PWS Service Area  </vt:lpstr>
      <vt:lpstr>www.waterrights.utah.gov</vt:lpstr>
      <vt:lpstr>Questions?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Tamara Prue</cp:lastModifiedBy>
  <cp:revision>92</cp:revision>
  <cp:lastPrinted>2015-04-27T15:50:43Z</cp:lastPrinted>
  <dcterms:created xsi:type="dcterms:W3CDTF">2004-06-09T23:03:56Z</dcterms:created>
  <dcterms:modified xsi:type="dcterms:W3CDTF">2016-03-18T23:12:01Z</dcterms:modified>
</cp:coreProperties>
</file>