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5"/>
  </p:notesMasterIdLst>
  <p:handoutMasterIdLst>
    <p:handoutMasterId r:id="rId56"/>
  </p:handoutMasterIdLst>
  <p:sldIdLst>
    <p:sldId id="257" r:id="rId2"/>
    <p:sldId id="316" r:id="rId3"/>
    <p:sldId id="311" r:id="rId4"/>
    <p:sldId id="313" r:id="rId5"/>
    <p:sldId id="330" r:id="rId6"/>
    <p:sldId id="331" r:id="rId7"/>
    <p:sldId id="321" r:id="rId8"/>
    <p:sldId id="320" r:id="rId9"/>
    <p:sldId id="274" r:id="rId10"/>
    <p:sldId id="309" r:id="rId11"/>
    <p:sldId id="328" r:id="rId12"/>
    <p:sldId id="275" r:id="rId13"/>
    <p:sldId id="277" r:id="rId14"/>
    <p:sldId id="276" r:id="rId15"/>
    <p:sldId id="279" r:id="rId16"/>
    <p:sldId id="285" r:id="rId17"/>
    <p:sldId id="283" r:id="rId18"/>
    <p:sldId id="284" r:id="rId19"/>
    <p:sldId id="282" r:id="rId20"/>
    <p:sldId id="310" r:id="rId21"/>
    <p:sldId id="317" r:id="rId22"/>
    <p:sldId id="280" r:id="rId23"/>
    <p:sldId id="269" r:id="rId24"/>
    <p:sldId id="273" r:id="rId25"/>
    <p:sldId id="298" r:id="rId26"/>
    <p:sldId id="289" r:id="rId27"/>
    <p:sldId id="297" r:id="rId28"/>
    <p:sldId id="296" r:id="rId29"/>
    <p:sldId id="299" r:id="rId30"/>
    <p:sldId id="303" r:id="rId31"/>
    <p:sldId id="288" r:id="rId32"/>
    <p:sldId id="312" r:id="rId33"/>
    <p:sldId id="300" r:id="rId34"/>
    <p:sldId id="318" r:id="rId35"/>
    <p:sldId id="302" r:id="rId36"/>
    <p:sldId id="301" r:id="rId37"/>
    <p:sldId id="295" r:id="rId38"/>
    <p:sldId id="304" r:id="rId39"/>
    <p:sldId id="294" r:id="rId40"/>
    <p:sldId id="281" r:id="rId41"/>
    <p:sldId id="290" r:id="rId42"/>
    <p:sldId id="307" r:id="rId43"/>
    <p:sldId id="306" r:id="rId44"/>
    <p:sldId id="322" r:id="rId45"/>
    <p:sldId id="292" r:id="rId46"/>
    <p:sldId id="323" r:id="rId47"/>
    <p:sldId id="325" r:id="rId48"/>
    <p:sldId id="324" r:id="rId49"/>
    <p:sldId id="326" r:id="rId50"/>
    <p:sldId id="327" r:id="rId51"/>
    <p:sldId id="291" r:id="rId52"/>
    <p:sldId id="308" r:id="rId53"/>
    <p:sldId id="315" r:id="rId54"/>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CC00"/>
    <a:srgbClr val="009900"/>
    <a:srgbClr val="FFFFFF"/>
    <a:srgbClr val="FFFF99"/>
    <a:srgbClr val="008000"/>
    <a:srgbClr val="CC0000"/>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89822" autoAdjust="0"/>
  </p:normalViewPr>
  <p:slideViewPr>
    <p:cSldViewPr>
      <p:cViewPr varScale="1">
        <p:scale>
          <a:sx n="101" d="100"/>
          <a:sy n="101" d="100"/>
        </p:scale>
        <p:origin x="-127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charset="0"/>
              </a:defRPr>
            </a:lvl1pPr>
          </a:lstStyle>
          <a:p>
            <a:pPr>
              <a:defRPr/>
            </a:pPr>
            <a:endParaRPr lang="en-US" dirty="0"/>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dirty="0"/>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charset="0"/>
              </a:defRPr>
            </a:lvl1pPr>
          </a:lstStyle>
          <a:p>
            <a:pPr>
              <a:defRPr/>
            </a:pPr>
            <a:endParaRPr lang="en-US" dirty="0"/>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dirty="0"/>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94FC61-44CA-41D1-8815-2E7C92C65743}" type="datetimeFigureOut">
              <a:rPr lang="en-US" smtClean="0"/>
              <a:t>3/29/2016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5FBD21-7723-4EC3-9417-489A12B436F0}" type="slidenum">
              <a:rPr lang="en-US" smtClean="0"/>
              <a:t>‹#›</a:t>
            </a:fld>
            <a:endParaRPr lang="en-US" dirty="0"/>
          </a:p>
        </p:txBody>
      </p:sp>
    </p:spTree>
    <p:extLst>
      <p:ext uri="{BB962C8B-B14F-4D97-AF65-F5344CB8AC3E}">
        <p14:creationId xmlns:p14="http://schemas.microsoft.com/office/powerpoint/2010/main" val="2462131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5</a:t>
            </a:fld>
            <a:endParaRPr lang="en-US" dirty="0"/>
          </a:p>
        </p:txBody>
      </p:sp>
    </p:spTree>
    <p:extLst>
      <p:ext uri="{BB962C8B-B14F-4D97-AF65-F5344CB8AC3E}">
        <p14:creationId xmlns:p14="http://schemas.microsoft.com/office/powerpoint/2010/main" val="3943407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cs typeface="Times New Roman" charset="0"/>
              </a:rPr>
              <a:t>Rights can be modified by exchange applications.  These applications address relocation of points of diversion and uses of water rights on a conditional basis.  In the event the applicants do not meet the conditions in which they hold interest in the water rights or the conditions of approval of the exchange applications, the exchanges cease.  The underlying water rights revert back to their original parameters.  Generally exchange applications address rights in storage reservoirs where water is released to compensate other water users in exchange for water taken and used by applicants at new locations.  However, some exchange applications address flexibility in diverting water from differing locations to accommodate weather conditions, distribution issues, or facility maintenance.  Statute 73-3-20 of Utah Code addresses exchange applications.</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17</a:t>
            </a:fld>
            <a:endParaRPr lang="en-US" dirty="0"/>
          </a:p>
        </p:txBody>
      </p:sp>
    </p:spTree>
    <p:extLst>
      <p:ext uri="{BB962C8B-B14F-4D97-AF65-F5344CB8AC3E}">
        <p14:creationId xmlns:p14="http://schemas.microsoft.com/office/powerpoint/2010/main" val="768883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Forms to apply to exchange water rights are available from the Division of Water Rights.  They can be obtained by website, by mail, or by personal visit.  Assistance in preparing the applications is also provided by the State Engineer’s staff.</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18</a:t>
            </a:fld>
            <a:endParaRPr lang="en-US" dirty="0"/>
          </a:p>
        </p:txBody>
      </p:sp>
    </p:spTree>
    <p:extLst>
      <p:ext uri="{BB962C8B-B14F-4D97-AF65-F5344CB8AC3E}">
        <p14:creationId xmlns:p14="http://schemas.microsoft.com/office/powerpoint/2010/main" val="663946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cs typeface="Times New Roman" charset="0"/>
              </a:rPr>
              <a:t>Temporary water rights can be obtained to address limited-time projects for periods when water is available and/or to authorize use of water for a period of time while other water supply options are being pursued.  Due to rather tight water supplies in several parts of the state, these filings are somewhat rare.  Generally they occur in areas where there are large appropriations of water for projects that will not be completed for several years.  During the time of development, water may be available on a temporary basis for smaller, limited-life projects such as road construction, oil or mineral exploration, etc.  Temporary applications expire within a maximum of one year after approval.  Fixed-time applications terminate at the time described in approval documents.  An extension of the fixed-time period can be requested and approved under certain conditions prescribed by state statute.  Statues 73-3-5.5 and 73-3-8 of the Utah Code address temporary applications and fixed-time applications.</a:t>
            </a:r>
          </a:p>
          <a:p>
            <a:pPr eaLnBrk="1" hangingPunct="1"/>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19</a:t>
            </a:fld>
            <a:endParaRPr lang="en-US" dirty="0"/>
          </a:p>
        </p:txBody>
      </p:sp>
    </p:spTree>
    <p:extLst>
      <p:ext uri="{BB962C8B-B14F-4D97-AF65-F5344CB8AC3E}">
        <p14:creationId xmlns:p14="http://schemas.microsoft.com/office/powerpoint/2010/main" val="779464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22</a:t>
            </a:fld>
            <a:endParaRPr lang="en-US" dirty="0"/>
          </a:p>
        </p:txBody>
      </p:sp>
    </p:spTree>
    <p:extLst>
      <p:ext uri="{BB962C8B-B14F-4D97-AF65-F5344CB8AC3E}">
        <p14:creationId xmlns:p14="http://schemas.microsoft.com/office/powerpoint/2010/main" val="892934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diagram showing the various steps in the application process is available at the Division of Water Rights Internet website at http://waterrights.utah.gov/wrinfo/policy/apschem.pdf.  I have separated it into three parts for the purposes of this discussion.  The first section shows the initial filing of the application, notifying the public, addressing any protests, reviewing the proposal and its relationship to other water rights, and making an initial recommendation for the State Engineer’s action.  Much of this activity heavily involves the regional offices of the Division and their personnel.  The division has seven regional offices administering the different river basins in Utah.</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24</a:t>
            </a:fld>
            <a:endParaRPr lang="en-US" dirty="0"/>
          </a:p>
        </p:txBody>
      </p:sp>
    </p:spTree>
    <p:extLst>
      <p:ext uri="{BB962C8B-B14F-4D97-AF65-F5344CB8AC3E}">
        <p14:creationId xmlns:p14="http://schemas.microsoft.com/office/powerpoint/2010/main" val="1536539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Applications can be submitted by mail or by visit to division offices.  They must be acceptably complete before they can be designated as officially filed. </a:t>
            </a:r>
          </a:p>
          <a:p>
            <a:r>
              <a:rPr lang="en-US" altLang="en-US" dirty="0" smtClean="0">
                <a:cs typeface="Times New Roman" charset="0"/>
              </a:rPr>
              <a:t>	A filing fee is required based on the amount of water involved.  The minimum amount is $75.00 and must be provided via check or cash.</a:t>
            </a:r>
          </a:p>
          <a:p>
            <a:r>
              <a:rPr lang="en-US" altLang="en-US" dirty="0" smtClean="0">
                <a:cs typeface="Times New Roman" charset="0"/>
              </a:rPr>
              <a:t>	The date that the application is accepted as officially filed establishes the initial priority of the application.</a:t>
            </a:r>
          </a:p>
          <a:p>
            <a:r>
              <a:rPr lang="en-US" altLang="en-US" dirty="0" smtClean="0">
                <a:cs typeface="Times New Roman" charset="0"/>
              </a:rPr>
              <a:t>	The application is numbered, jacketed, scanned, and placed on the division’s website new filing list. The water right number places the application in a specific drainage area so that it can be related to other rights in the same hydrologic resource.  The map shows the various drainage areas and the regional offices that oversee Division of Water Right activities in these drainages.</a:t>
            </a:r>
            <a:endParaRPr lang="en-US" altLang="en-US" dirty="0" smtClean="0"/>
          </a:p>
          <a:p>
            <a:endParaRPr lang="en-US" dirty="0"/>
          </a:p>
          <a:p>
            <a:r>
              <a:rPr lang="en-US" dirty="0" smtClean="0"/>
              <a:t>How</a:t>
            </a:r>
            <a:r>
              <a:rPr lang="en-US" baseline="0" dirty="0" smtClean="0"/>
              <a:t> to file an application will be covered in another section….this is only covering the process</a:t>
            </a:r>
            <a:endParaRPr lang="en-US" dirty="0" smtClean="0"/>
          </a:p>
        </p:txBody>
      </p:sp>
      <p:sp>
        <p:nvSpPr>
          <p:cNvPr id="4" name="Slide Number Placeholder 3"/>
          <p:cNvSpPr>
            <a:spLocks noGrp="1"/>
          </p:cNvSpPr>
          <p:nvPr>
            <p:ph type="sldNum" sz="quarter" idx="10"/>
          </p:nvPr>
        </p:nvSpPr>
        <p:spPr/>
        <p:txBody>
          <a:bodyPr/>
          <a:lstStyle/>
          <a:p>
            <a:fld id="{865FBD21-7723-4EC3-9417-489A12B436F0}" type="slidenum">
              <a:rPr lang="en-US" smtClean="0"/>
              <a:t>25</a:t>
            </a:fld>
            <a:endParaRPr lang="en-US" dirty="0"/>
          </a:p>
        </p:txBody>
      </p:sp>
    </p:spTree>
    <p:extLst>
      <p:ext uri="{BB962C8B-B14F-4D97-AF65-F5344CB8AC3E}">
        <p14:creationId xmlns:p14="http://schemas.microsoft.com/office/powerpoint/2010/main" val="1857239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Applications are generally published in the legal notice section of the newspapers with local circulation in the area of the  proposed diversion point(s) and place(s) of use.  More complex proposals may be published in more than one newspaper.</a:t>
            </a:r>
          </a:p>
          <a:p>
            <a:r>
              <a:rPr lang="en-US" altLang="en-US" dirty="0" smtClean="0">
                <a:cs typeface="Times New Roman" charset="0"/>
              </a:rPr>
              <a:t>	Applications are designated by regional office personnel as complete and requiring advertising.  </a:t>
            </a:r>
          </a:p>
          <a:p>
            <a:r>
              <a:rPr lang="en-US" altLang="en-US" dirty="0" smtClean="0">
                <a:cs typeface="Times New Roman" charset="0"/>
              </a:rPr>
              <a:t>Some small filings, temporary applications, or limited changes of point of diversion may have advertising waived.</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26</a:t>
            </a:fld>
            <a:endParaRPr lang="en-US" dirty="0"/>
          </a:p>
        </p:txBody>
      </p:sp>
    </p:spTree>
    <p:extLst>
      <p:ext uri="{BB962C8B-B14F-4D97-AF65-F5344CB8AC3E}">
        <p14:creationId xmlns:p14="http://schemas.microsoft.com/office/powerpoint/2010/main" val="3103203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Permanent filings are advertised twice with a one week interval between publications; there is a statutory 20-day protest period following the second publication for informal proceedings and a 30-day period for formal proceedings.  All proceedings before the State Engineer are informal unless otherwise designated.</a:t>
            </a:r>
          </a:p>
          <a:p>
            <a:r>
              <a:rPr lang="en-US" altLang="en-US" dirty="0" smtClean="0">
                <a:cs typeface="Times New Roman" charset="0"/>
              </a:rPr>
              <a:t>	Temporary filings (for projects lasting only one year) are advertised at the discretion of the regional engineer based on experience with water rights concerns in the area of the proposal and whether there is potential impairment of other water rights or not.  If advertised, publication generally occurs once with a following protest period of ten days.</a:t>
            </a:r>
          </a:p>
          <a:p>
            <a:r>
              <a:rPr lang="en-US" altLang="en-US" dirty="0" smtClean="0">
                <a:cs typeface="Times New Roman" charset="0"/>
              </a:rPr>
              <a:t>	Notices to water users are drafted by the applications/records section and contain information as directed by statute.  They are e-mailed to the appropriate newspapers, and the applications are placed on the division’s website advertising list.  Advertising is generally placed in the legal notices section of the newspaper.  Many local papers are weekly editions which circulate on Wednesday or Thursdays.  For larger daily newspapers, the notices occur on Thursday editions.</a:t>
            </a:r>
          </a:p>
          <a:p>
            <a:r>
              <a:rPr lang="en-US" altLang="en-US" dirty="0" smtClean="0">
                <a:cs typeface="Times New Roman" charset="0"/>
              </a:rPr>
              <a:t>	After advertising, the involved newspapers provide proof of publication documents to the State Engineer.  The State Engineer must receive this proof of publication before further action can be taken.  The newspaper bills are then paid by the division.</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27</a:t>
            </a:fld>
            <a:endParaRPr lang="en-US" dirty="0"/>
          </a:p>
        </p:txBody>
      </p:sp>
    </p:spTree>
    <p:extLst>
      <p:ext uri="{BB962C8B-B14F-4D97-AF65-F5344CB8AC3E}">
        <p14:creationId xmlns:p14="http://schemas.microsoft.com/office/powerpoint/2010/main" val="3056767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cs typeface="Times New Roman" charset="0"/>
              </a:rPr>
              <a:t>Protests are filed with the division by interested parties.  Generally these are other water users in the area who believe their supply may be impaired by the new project. However, sometimes title or property access or environmental concerns may be the issues raised. Some people who protest applications are recent applicants themselves.  Once they have their filings approved, they suddenly turn somewhat environmentalist.  Even though their application was approved, they don’t think anyone else should have their proposals authorized.  It’s interesting to talk through the situation of why it is okay for them but not for others.  It is also interesting to see how much more water use by others will impair rights when such use is made by people without local roots as compared to those who do have a history in the area. It really gets down to statutory requirements for approval and why the application shouldn’t be approved. Protests should focus on that kind of discussion.</a:t>
            </a:r>
          </a:p>
          <a:p>
            <a:r>
              <a:rPr lang="en-US" altLang="en-US" dirty="0" smtClean="0">
                <a:cs typeface="Times New Roman" charset="0"/>
              </a:rPr>
              <a:t>	The protest must indicate the water right(s) being protested.  General concerns about lessening water supplies throughout a basin or encroaching urbanization and its potential effects or need for a water management plan in a valley would be considered as correspondence to the division and not as a protest to any or all new filings in the area. </a:t>
            </a:r>
          </a:p>
          <a:p>
            <a:r>
              <a:rPr lang="en-US" altLang="en-US" dirty="0" smtClean="0">
                <a:cs typeface="Times New Roman" charset="0"/>
              </a:rPr>
              <a:t>	The protest must be submitted within the appropriate period and be considered timely in order to establish legal standing of the party in subsequent application procedures and potential court involvement.</a:t>
            </a:r>
          </a:p>
          <a:p>
            <a:r>
              <a:rPr lang="en-US" altLang="en-US" dirty="0" smtClean="0">
                <a:cs typeface="Times New Roman" charset="0"/>
              </a:rPr>
              <a:t>	The protest must provide the name and address of each protesting entity and be signed by the protesting party or its authorized representative or power of attorney.  In addition to the signature, it is important to print the name of the protestant so that we know exactly who is submitting the protest.  If the name and address aren’t readily readable, standing as a legal protestant may be jeopardized.</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28</a:t>
            </a:fld>
            <a:endParaRPr lang="en-US" dirty="0"/>
          </a:p>
        </p:txBody>
      </p:sp>
    </p:spTree>
    <p:extLst>
      <p:ext uri="{BB962C8B-B14F-4D97-AF65-F5344CB8AC3E}">
        <p14:creationId xmlns:p14="http://schemas.microsoft.com/office/powerpoint/2010/main" val="3885826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cs typeface="Times New Roman" charset="0"/>
              </a:rPr>
              <a:t>Hearings are generally held in the county seats of the counties where water is to be diverted and used.  However, if parties agree to some other location for greater convenience or if no facilities are available to accommodate meetings, the locations may be in other towns or in conference rooms at  division offices.  The usual  schedule is to visit each county two times each year; the dates are about  six months apart.  There may be several hearings per trip.</a:t>
            </a:r>
          </a:p>
          <a:p>
            <a:r>
              <a:rPr lang="en-US" altLang="en-US" sz="1200" dirty="0" smtClean="0">
                <a:cs typeface="Times New Roman" charset="0"/>
              </a:rPr>
              <a:t>Generally hearings are held to address protests, but they can be held to gather additional information if the applicant’s proposal is not sufficiently clear.  If parties desire to have a hearing before the State Engineer, they must request the hearing.  The determination as to whether a hearing should be held or not is at the discretion of the State Engineer.</a:t>
            </a:r>
          </a:p>
          <a:p>
            <a:r>
              <a:rPr lang="en-US" altLang="en-US" sz="1200" dirty="0" smtClean="0">
                <a:cs typeface="Times New Roman" charset="0"/>
              </a:rPr>
              <a:t>	Almost always, these hearings are informal proceedings.  The Assistant State Engineer for Applications/Record and the regional office personnel are hearings officers who direct the meetings.  Applicants are asked to provide information in support of their filings.  Protestants discuss their concerns.  Other  interested parties may provide additional information.  In some cases, hearings can also involve witnesses, consulting experts, attorneys, etc., especially in large or complex projects or where property, title, or other legal issues are involved or geologic and engineering information is helpful.  Hearings are recorded, and the proceedings are made available on the division’s Internet website.</a:t>
            </a:r>
          </a:p>
          <a:p>
            <a:r>
              <a:rPr lang="en-US" altLang="en-US" sz="1200" dirty="0" smtClean="0">
                <a:cs typeface="Times New Roman" charset="0"/>
              </a:rPr>
              <a:t>	Hearings may be waived if sufficient information is available and/or if parties indicate that no hearing is needed.</a:t>
            </a:r>
          </a:p>
          <a:p>
            <a:r>
              <a:rPr lang="en-US" altLang="en-US" sz="1200" dirty="0" smtClean="0">
                <a:cs typeface="Times New Roman" charset="0"/>
              </a:rPr>
              <a:t>	Once the hearing is completed, the responsibility for the processing of the water right is assigned to the regional office to perform a review of the file.</a:t>
            </a:r>
            <a:r>
              <a:rPr lang="en-US" altLang="en-US" sz="1200" dirty="0" smtClean="0"/>
              <a:t> </a:t>
            </a:r>
          </a:p>
          <a:p>
            <a:endParaRPr lang="en-US" altLang="en-US" sz="1200" dirty="0" smtClean="0"/>
          </a:p>
          <a:p>
            <a:r>
              <a:rPr lang="en-US" altLang="en-US" sz="1200" dirty="0" smtClean="0"/>
              <a:t>Information</a:t>
            </a:r>
            <a:r>
              <a:rPr lang="en-US" altLang="en-US" sz="1200" baseline="0" dirty="0" smtClean="0"/>
              <a:t> gathered in hearings is used in the decision making process for the application.</a:t>
            </a:r>
            <a:endParaRPr lang="en-US" altLang="en-US" sz="1200" dirty="0"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29</a:t>
            </a:fld>
            <a:endParaRPr lang="en-US" dirty="0"/>
          </a:p>
        </p:txBody>
      </p:sp>
    </p:spTree>
    <p:extLst>
      <p:ext uri="{BB962C8B-B14F-4D97-AF65-F5344CB8AC3E}">
        <p14:creationId xmlns:p14="http://schemas.microsoft.com/office/powerpoint/2010/main" val="1625766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cs typeface="Times New Roman" charset="0"/>
              </a:rPr>
              <a:t>Diligence (also known as pioneer) rights are established by making beneficial use of water prior to March 12,1903 for surface water sources and prior to March 22, 1935 for underground water sources. These dates represent the time when the state legislation created the process for applying to appropriate water under the administration of the State Engineer.  The application process was not made a retroactive requirement for prior water users.  Water use that had started and had been continuously occurring prior to the legislation would be recognized without having to file an application.  Diligence rights can be made public record as part of the State Engineer’s records by filing diligence claim forms.   They can also be made of record in court documents regarding water right litigation.  In order to resolve conflicts, judges issue decrees determining the rights of the involved parties.  Some of the decrees are detailed in their description of the rights; others are very limited in the information provided.  While many of these litigations involve rights established prior to 1903 or 1935, such rights may not be specifically called diligence rights.  Following the issuance of the judges’ decisions, they are commonly referred to as decreed awards.  Some diligence rights were defined in past adjudication proceedings in which the State Engineer was directed by the district court to provide a proposed determination of water rights in an area.  During his investigations and mapping, water users were contacted about their use of water and how such use was authorized.  Users filed water user’s claims based on diligence rights for inclusion in the water right compilation.  Then these claims were published in proposed determination books, which were submitted to the court.  The determination books were also provided to other water users, who could protest any of the rights if they disagreed with the information.  The court eventually issues judicial orders and decrees addressing the rights.  Statute 73-5-13 of Utah Code addresses the filing of diligence claims.</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9</a:t>
            </a:fld>
            <a:endParaRPr lang="en-US" dirty="0"/>
          </a:p>
        </p:txBody>
      </p:sp>
    </p:spTree>
    <p:extLst>
      <p:ext uri="{BB962C8B-B14F-4D97-AF65-F5344CB8AC3E}">
        <p14:creationId xmlns:p14="http://schemas.microsoft.com/office/powerpoint/2010/main" val="171438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This review by regional office personnel can involve possible field inspections, policy analysis, study of available hydrologic information including scientific reports and water measurements and data on other rights in the area, examination of title documents, and possible requests for further information from parties.  The regional staff may discuss relevant issues with the State Engineer and the Application/Records staff and may involve staff from the Attorney General’s office to help formulate recommendations. </a:t>
            </a:r>
          </a:p>
          <a:p>
            <a:r>
              <a:rPr lang="en-US" altLang="en-US" dirty="0" smtClean="0">
                <a:cs typeface="Times New Roman" charset="0"/>
              </a:rPr>
              <a:t>	Personnel also assess the concerns raised in any protests.</a:t>
            </a:r>
          </a:p>
          <a:p>
            <a:r>
              <a:rPr lang="en-US" altLang="en-US" dirty="0" smtClean="0">
                <a:cs typeface="Times New Roman" charset="0"/>
              </a:rPr>
              <a:t>	This process results in recommended action on the application.</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30</a:t>
            </a:fld>
            <a:endParaRPr lang="en-US" dirty="0"/>
          </a:p>
        </p:txBody>
      </p:sp>
    </p:spTree>
    <p:extLst>
      <p:ext uri="{BB962C8B-B14F-4D97-AF65-F5344CB8AC3E}">
        <p14:creationId xmlns:p14="http://schemas.microsoft.com/office/powerpoint/2010/main" val="310515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32</a:t>
            </a:fld>
            <a:endParaRPr lang="en-US" dirty="0"/>
          </a:p>
        </p:txBody>
      </p:sp>
    </p:spTree>
    <p:extLst>
      <p:ext uri="{BB962C8B-B14F-4D97-AF65-F5344CB8AC3E}">
        <p14:creationId xmlns:p14="http://schemas.microsoft.com/office/powerpoint/2010/main" val="3797662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If approval is recommended, an initial draft of the order for this action is prepared for the State Engineer’s review and signature. Approval can only be considered if the application meets statutory criteria.  Section 73-3-8 of the Utah Code states that for applications to appropriate, there must be unappropriated water in the proposed source, the proposed use will not impair existing rights or interfere with the more beneficial use of the water, the proposed plan is physically and economically feasible and would not prove detrimental to the public welfare, the applicant has the financial ability to complete the proposed works, the application was filed in good faith and not for purposes of speculation or monopoly, and the application will not unreasonably affect public recreation, the natural stream environment, or prove detrimental to the public welfare. Concerning change applications, the same criteria must be applicable, but under Section 73-3-3 of the Utah Code is a further direction that the change may not be made if it impairs any vested right without just compensation. 	</a:t>
            </a:r>
          </a:p>
          <a:p>
            <a:r>
              <a:rPr lang="en-US" altLang="en-US" dirty="0" smtClean="0">
                <a:cs typeface="Times New Roman" charset="0"/>
              </a:rPr>
              <a:t>	If the application doesn’t meet statutory requirements and rejection is recommended, an initial draft of the order for this action is prepared for the State Engineer’s review and signature. </a:t>
            </a:r>
          </a:p>
          <a:p>
            <a:r>
              <a:rPr lang="en-US" altLang="en-US" dirty="0" smtClean="0">
                <a:cs typeface="Times New Roman" charset="0"/>
              </a:rPr>
              <a:t>	</a:t>
            </a:r>
            <a:r>
              <a:rPr lang="en-US" altLang="en-US" sz="1000" dirty="0" smtClean="0">
                <a:cs typeface="Times New Roman" charset="0"/>
              </a:rPr>
              <a:t>If deferral is designated, action on the application is held pending until further information is received.  This could involve the applicant’s request for additional time to submit supporting data or address other legal issues, the desire by interested parties to negotiate among themselves to address concerns, or actions concerning other rights or studies or policies in the area need to be addressed before a decision can be made.</a:t>
            </a:r>
          </a:p>
          <a:p>
            <a:r>
              <a:rPr lang="en-US" altLang="en-US" sz="1000" dirty="0" smtClean="0">
                <a:cs typeface="Times New Roman" charset="0"/>
              </a:rPr>
              <a:t>	Once the regional office has completed their recommendations, the application is designated to be reviewed by the Applications/Records section.</a:t>
            </a:r>
            <a:endParaRPr lang="en-US" altLang="en-US" sz="1000" dirty="0"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33</a:t>
            </a:fld>
            <a:endParaRPr lang="en-US" dirty="0"/>
          </a:p>
        </p:txBody>
      </p:sp>
    </p:spTree>
    <p:extLst>
      <p:ext uri="{BB962C8B-B14F-4D97-AF65-F5344CB8AC3E}">
        <p14:creationId xmlns:p14="http://schemas.microsoft.com/office/powerpoint/2010/main" val="637355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will be covered</a:t>
            </a:r>
            <a:r>
              <a:rPr lang="en-US" baseline="0" dirty="0" smtClean="0"/>
              <a:t> in more detail in a later section</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34</a:t>
            </a:fld>
            <a:endParaRPr lang="en-US" dirty="0"/>
          </a:p>
        </p:txBody>
      </p:sp>
    </p:spTree>
    <p:extLst>
      <p:ext uri="{BB962C8B-B14F-4D97-AF65-F5344CB8AC3E}">
        <p14:creationId xmlns:p14="http://schemas.microsoft.com/office/powerpoint/2010/main" val="1905509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The initial draft of the order for the State Engineer is reviewed for completeness, accuracy, and consistency with division practices and policies</a:t>
            </a:r>
          </a:p>
          <a:p>
            <a:r>
              <a:rPr lang="en-US" altLang="en-US" dirty="0" smtClean="0">
                <a:cs typeface="Times New Roman" charset="0"/>
              </a:rPr>
              <a:t>	More complex issues may be reviewed with staff of Attorney General’s office.</a:t>
            </a:r>
          </a:p>
          <a:p>
            <a:r>
              <a:rPr lang="en-US" altLang="en-US" dirty="0" smtClean="0">
                <a:cs typeface="Times New Roman" charset="0"/>
              </a:rPr>
              <a:t>	 Regional offices may be contacted with questions, suggested language, etc. and additions or amendments are made.  Then the final draft</a:t>
            </a:r>
            <a:r>
              <a:rPr lang="en-US" altLang="en-US" dirty="0" smtClean="0"/>
              <a:t> is submitted to the State Engineer.</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35</a:t>
            </a:fld>
            <a:endParaRPr lang="en-US" dirty="0"/>
          </a:p>
        </p:txBody>
      </p:sp>
    </p:spTree>
    <p:extLst>
      <p:ext uri="{BB962C8B-B14F-4D97-AF65-F5344CB8AC3E}">
        <p14:creationId xmlns:p14="http://schemas.microsoft.com/office/powerpoint/2010/main" val="2498319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The State Engineer may require more information and changes to the order.  The draft is then returned to involved staff for further review and possible amendment.</a:t>
            </a:r>
          </a:p>
          <a:p>
            <a:r>
              <a:rPr lang="en-US" altLang="en-US" dirty="0" smtClean="0">
                <a:cs typeface="Times New Roman" charset="0"/>
              </a:rPr>
              <a:t>	If the final draft order is signed, copies are sent to all involved parties on the same day of signature.</a:t>
            </a:r>
          </a:p>
          <a:p>
            <a:r>
              <a:rPr lang="en-US" altLang="en-US" dirty="0" smtClean="0">
                <a:cs typeface="Times New Roman" charset="0"/>
              </a:rPr>
              <a:t>	Approval information is placed on the new approvals list on Internet website. Under Section 73-3-10 of the Utah Code, if the application is approved, the applicant is authorized to proceed with construction of necessary works (subject to any conditions set forth in the State Engineer’s order) and to take any steps required to apply the water to use named in the application (subject to any other permits required such as rights of way, local health and building codes, etc.). </a:t>
            </a:r>
          </a:p>
          <a:p>
            <a:r>
              <a:rPr lang="en-US" altLang="en-US" dirty="0" smtClean="0">
                <a:cs typeface="Times New Roman" charset="0"/>
              </a:rPr>
              <a:t>	Rejections result in the termination of the application. The applicant cannot take any steps toward the prosecution of the proposed work or the diversion and use of the public water under the application.</a:t>
            </a:r>
          </a:p>
          <a:p>
            <a:r>
              <a:rPr lang="en-US" altLang="en-US" dirty="0" smtClean="0">
                <a:cs typeface="Times New Roman" charset="0"/>
              </a:rPr>
              <a:t>	The orders are scanned on the water right computer file for view at the Internet website.</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36</a:t>
            </a:fld>
            <a:endParaRPr lang="en-US" dirty="0"/>
          </a:p>
        </p:txBody>
      </p:sp>
    </p:spTree>
    <p:extLst>
      <p:ext uri="{BB962C8B-B14F-4D97-AF65-F5344CB8AC3E}">
        <p14:creationId xmlns:p14="http://schemas.microsoft.com/office/powerpoint/2010/main" val="1673470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All parties with legal standing (applicants and timely protestants) can request reconsideration if they believe the decision was arrived at incorrectly or that a condition or explanation contained in the order is not adequately or correctly addressed or that an important issue is not covered.</a:t>
            </a:r>
          </a:p>
          <a:p>
            <a:r>
              <a:rPr lang="en-US" altLang="en-US" dirty="0" smtClean="0">
                <a:cs typeface="Times New Roman" charset="0"/>
              </a:rPr>
              <a:t>	The request must be filed within the twenty-day period.  </a:t>
            </a:r>
          </a:p>
          <a:p>
            <a:r>
              <a:rPr lang="en-US" altLang="en-US" dirty="0" smtClean="0">
                <a:cs typeface="Times New Roman" charset="0"/>
              </a:rPr>
              <a:t>	If granted, the decision under the order of the State Engineer is rescinded and reviewed.  A later amended order is issued addressing the reconsideration request.  The amended order may change requirements or quantifications in the first decision.  It may indicate that review of the additional information or concerns from the reconsideration request does not indicate a need to change the original decision and thus the language in the amended order is essentially the same.  In some unusual cases, the information supplied via the reconsideration request could alter negatively or positively the ability of the application to meet statutory criteria, and the original decision could be reversed. If significantly altered, the amended order would once again be subject to reconsideration and appeal.  If not altered, the amended order would no longer have provisions for further reconsideration.  If the parties do not agree with the amended order, timely court appeal could be pursued.</a:t>
            </a:r>
          </a:p>
          <a:p>
            <a:r>
              <a:rPr lang="en-US" altLang="en-US" dirty="0" smtClean="0">
                <a:cs typeface="Times New Roman" charset="0"/>
              </a:rPr>
              <a:t>	If a request for reconsideration is denied, the decision under the original order remains in place.</a:t>
            </a:r>
            <a:r>
              <a:rPr lang="en-US" altLang="en-US" dirty="0" smtClean="0"/>
              <a:t>   Parties not agreeing with the original order would then pursue timely court appeal. The State Engineer receives approximately 100 requests for reconsideration each year.</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37</a:t>
            </a:fld>
            <a:endParaRPr lang="en-US" dirty="0"/>
          </a:p>
        </p:txBody>
      </p:sp>
    </p:spTree>
    <p:extLst>
      <p:ext uri="{BB962C8B-B14F-4D97-AF65-F5344CB8AC3E}">
        <p14:creationId xmlns:p14="http://schemas.microsoft.com/office/powerpoint/2010/main" val="2305404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Parties with legal standing can appeal the State Engineer’s order to the District Court having jurisdiction in the area of the water right.</a:t>
            </a:r>
          </a:p>
          <a:p>
            <a:r>
              <a:rPr lang="en-US" altLang="en-US" dirty="0" smtClean="0">
                <a:cs typeface="Times New Roman" charset="0"/>
              </a:rPr>
              <a:t>	The appeal must be made within thirty days of the issuance of the original decision or thirty days after the request for reconsideration is denied or thirty days after the amended decision is issued after granting of reconsideration.</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38</a:t>
            </a:fld>
            <a:endParaRPr lang="en-US" dirty="0"/>
          </a:p>
        </p:txBody>
      </p:sp>
    </p:spTree>
    <p:extLst>
      <p:ext uri="{BB962C8B-B14F-4D97-AF65-F5344CB8AC3E}">
        <p14:creationId xmlns:p14="http://schemas.microsoft.com/office/powerpoint/2010/main" val="2213735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39</a:t>
            </a:fld>
            <a:endParaRPr lang="en-US" dirty="0"/>
          </a:p>
        </p:txBody>
      </p:sp>
    </p:spTree>
    <p:extLst>
      <p:ext uri="{BB962C8B-B14F-4D97-AF65-F5344CB8AC3E}">
        <p14:creationId xmlns:p14="http://schemas.microsoft.com/office/powerpoint/2010/main" val="3606340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third section addresses development of actual physical beneficial use under an approved application and the perfection of the application by issuance of a certificate.</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40</a:t>
            </a:fld>
            <a:endParaRPr lang="en-US" dirty="0"/>
          </a:p>
        </p:txBody>
      </p:sp>
    </p:spTree>
    <p:extLst>
      <p:ext uri="{BB962C8B-B14F-4D97-AF65-F5344CB8AC3E}">
        <p14:creationId xmlns:p14="http://schemas.microsoft.com/office/powerpoint/2010/main" val="347833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10</a:t>
            </a:fld>
            <a:endParaRPr lang="en-US" dirty="0"/>
          </a:p>
        </p:txBody>
      </p:sp>
    </p:spTree>
    <p:extLst>
      <p:ext uri="{BB962C8B-B14F-4D97-AF65-F5344CB8AC3E}">
        <p14:creationId xmlns:p14="http://schemas.microsoft.com/office/powerpoint/2010/main" val="2105867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Approval of an application is based in part on the understanding that the applicant has the intention and the means to pursue timely development of the proposed project.  Otherwise, an application could be considered speculative and thus, under statute, not approvable.  The approval order requires proof be submitted that water has been placed to beneficial use within a specified time-frame.  The period varies depending on the scope of the proposed project.  </a:t>
            </a:r>
          </a:p>
          <a:p>
            <a:r>
              <a:rPr lang="en-US" altLang="en-US" dirty="0" smtClean="0">
                <a:cs typeface="Times New Roman" charset="0"/>
              </a:rPr>
              <a:t>	Sixty days prior to the deadline, the applicant of record at the address of record is notified that proof is due and is provided an extension of time request form to facilitate possible need for more time. </a:t>
            </a:r>
          </a:p>
          <a:p>
            <a:r>
              <a:rPr lang="en-US" altLang="en-US" dirty="0" smtClean="0">
                <a:cs typeface="Times New Roman" charset="0"/>
              </a:rPr>
              <a:t>	If the applicant has completed as much of the project as intended (up to the limits as described in the approval of the application), the applicant can file proof of beneficial use on or before the due-date. The applicant or the applicant’s agent can file an extension of time request explaining the diligent progress made in pursuing the project and citing justifiable causes for delay.  This must be done prior to or on the due-date. If neither proof of use nor an extension request is filed by the deadline, the application lapses.  Documents can be filed within sixty days after the notice of lapsing, but the priority of the application will be reduced to the date the proof or request for more time is submitted. If neither proof documents nor an extension request is filed within a sixty-day period after the notice of lapsing, the application permanently lapses.  Authority for the proposed use of water terminates, and any use of water as proposed under the application is not legal.</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41</a:t>
            </a:fld>
            <a:endParaRPr lang="en-US" dirty="0"/>
          </a:p>
        </p:txBody>
      </p:sp>
    </p:spTree>
    <p:extLst>
      <p:ext uri="{BB962C8B-B14F-4D97-AF65-F5344CB8AC3E}">
        <p14:creationId xmlns:p14="http://schemas.microsoft.com/office/powerpoint/2010/main" val="2827343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cs typeface="Times New Roman" charset="0"/>
              </a:rPr>
              <a:t>Request forms are available on the website or by mail or office visit.  For requests for time within 14 years from the date of application approval, a $50 fee is required.  For requests for time exceeding 14 years from the date of application approval, a $150 fee is required.  Payment can be made by check or cash.</a:t>
            </a:r>
          </a:p>
          <a:p>
            <a:r>
              <a:rPr lang="en-US" altLang="en-US" sz="1200" dirty="0" smtClean="0">
                <a:cs typeface="Times New Roman" charset="0"/>
              </a:rPr>
              <a:t>	If over fourteen years have passed since approval of the application, any request for additional time to place the water to the proposed beneficial use must be advertised and is subject to protest.  (See advertising and protest process described above.)</a:t>
            </a:r>
          </a:p>
          <a:p>
            <a:r>
              <a:rPr lang="en-US" altLang="en-US" sz="1200" dirty="0" smtClean="0">
                <a:cs typeface="Times New Roman" charset="0"/>
              </a:rPr>
              <a:t>	The request is reviewed by the regional office staff, and a recommended action is made through a draft order.  The draft order is reviewed by the applications/records section for completeness, accuracy and consistency with division practices and policies.	Complex issues may be reviewed with Attorney General’s staff.  Section 73-3-12 of the Utah Code states that construction of the works and the application of water to beneficial use shall be diligently prosecuted to completion within the time fixed by the State Engineer.  Extensions of time may be granted by the State Engineer only on proper showing of diligence or reasonable cause for delay.  </a:t>
            </a:r>
          </a:p>
          <a:p>
            <a:r>
              <a:rPr lang="en-US" altLang="en-US" sz="1200" dirty="0" smtClean="0">
                <a:cs typeface="Times New Roman" charset="0"/>
              </a:rPr>
              <a:t>	If the request is granted, the applicant has an extended proof due-date, at the end of which either proof or a further request for extension is required.</a:t>
            </a:r>
          </a:p>
          <a:p>
            <a:r>
              <a:rPr lang="en-US" altLang="en-US" sz="1200" dirty="0" smtClean="0">
                <a:cs typeface="Times New Roman" charset="0"/>
              </a:rPr>
              <a:t>	If the request is denied, the application is lapsed.</a:t>
            </a:r>
          </a:p>
          <a:p>
            <a:r>
              <a:rPr lang="en-US" altLang="en-US" sz="1200" dirty="0" smtClean="0">
                <a:cs typeface="Times New Roman" charset="0"/>
              </a:rPr>
              <a:t>	The order of the State Engineer addressing extension of time is subject to request for reconsideration and appeal to district court as described for initial action described above.</a:t>
            </a:r>
          </a:p>
          <a:p>
            <a:endParaRPr lang="en-US" altLang="en-US" sz="1200" dirty="0"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42</a:t>
            </a:fld>
            <a:endParaRPr lang="en-US" dirty="0"/>
          </a:p>
        </p:txBody>
      </p:sp>
    </p:spTree>
    <p:extLst>
      <p:ext uri="{BB962C8B-B14F-4D97-AF65-F5344CB8AC3E}">
        <p14:creationId xmlns:p14="http://schemas.microsoft.com/office/powerpoint/2010/main" val="371045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Forms for preparing proof of beneficial use are available by visit to division offices, by mail, or on the division website.</a:t>
            </a:r>
          </a:p>
          <a:p>
            <a:r>
              <a:rPr lang="en-US" altLang="en-US" dirty="0" smtClean="0">
                <a:cs typeface="Times New Roman" charset="0"/>
              </a:rPr>
              <a:t>	Proof must be prepared by a professional engineer or land surveyor, who is licensed in Utah and is responsible for accuracy in depicting the completed project and use of water. </a:t>
            </a:r>
          </a:p>
          <a:p>
            <a:r>
              <a:rPr lang="en-US" altLang="en-US" dirty="0" smtClean="0">
                <a:cs typeface="Times New Roman" charset="0"/>
              </a:rPr>
              <a:t>	The proof form is field examined and reviewed by regional office personnel.  </a:t>
            </a:r>
          </a:p>
          <a:p>
            <a:r>
              <a:rPr lang="en-US" altLang="en-US" dirty="0" smtClean="0">
                <a:cs typeface="Times New Roman" charset="0"/>
              </a:rPr>
              <a:t>	If significant corrections are needed, the proof is returned to the engineer or surveyor for amendment.  If the constructed project is considerably different than as proposed under the application, a change application may be required to describe the differences and to advertise them to the public.  (See application process described above.)</a:t>
            </a:r>
          </a:p>
          <a:p>
            <a:r>
              <a:rPr lang="en-US" altLang="en-US" dirty="0" smtClean="0">
                <a:cs typeface="Times New Roman" charset="0"/>
              </a:rPr>
              <a:t>	If the proof is acceptable, a draft certificate of beneficial use is prepared.  The regional office staff transfer it to the Applications/Records section.</a:t>
            </a:r>
          </a:p>
          <a:p>
            <a:r>
              <a:rPr lang="en-US" altLang="en-US" dirty="0" smtClean="0">
                <a:cs typeface="Times New Roman" charset="0"/>
              </a:rPr>
              <a:t>	If the proof is not acceptable due to errors, lack of data or signatures, or lack of physical evidence to support the written information, it is rejected, and the  application is lapsed by order of the State Engineer. This action is subject to reconsideration and appeal as described above. </a:t>
            </a:r>
          </a:p>
          <a:p>
            <a:r>
              <a:rPr lang="en-US" altLang="en-US" dirty="0" smtClean="0">
                <a:cs typeface="Times New Roman" charset="0"/>
              </a:rPr>
              <a:t>	If the proof document was inappropriately submitted, the applicant could potentially file a late extension request to ask for more time to address further development of the project or legal issues.  This could result in reduction of the priority of the application.</a:t>
            </a:r>
          </a:p>
          <a:p>
            <a:endParaRPr lang="en-US" altLang="en-US" dirty="0" smtClean="0"/>
          </a:p>
          <a:p>
            <a:pPr eaLnBrk="1" hangingPunct="1"/>
            <a:r>
              <a:rPr lang="en-US" altLang="en-US" sz="1200" dirty="0" smtClean="0">
                <a:latin typeface="Times New Roman" charset="0"/>
                <a:cs typeface="Times New Roman" charset="0"/>
              </a:rPr>
              <a:t>If the proposed project under the application has been completed as desired by the applicant (and as limited by the application itself), the applicant of record can file evidence of this development through proof of beneficial use forms.  These forms are available by visit to division offices, by mail, or on the division website.  Only the applicant of record can file proof.  If title has changed since the initiation of the application process, ownership documentation must be accomplished through filing of a report of conveyance to update the public record.</a:t>
            </a:r>
          </a:p>
          <a:p>
            <a:pPr eaLnBrk="1" hangingPunct="1"/>
            <a:r>
              <a:rPr lang="en-US" altLang="en-US" sz="1200" dirty="0" smtClean="0">
                <a:latin typeface="Times New Roman" charset="0"/>
                <a:cs typeface="Times New Roman" charset="0"/>
              </a:rPr>
              <a:t>	Proof must be prepared by a professional engineer or land surveyor, who is licensed in Utah and is accountable for accuracy in depicting the completed project and use of water. </a:t>
            </a:r>
          </a:p>
          <a:p>
            <a:pPr eaLnBrk="1" hangingPunct="1"/>
            <a:r>
              <a:rPr lang="en-US" altLang="en-US" sz="1200" dirty="0" smtClean="0">
                <a:latin typeface="Times New Roman" charset="0"/>
                <a:cs typeface="Times New Roman" charset="0"/>
              </a:rPr>
              <a:t>	After submission, the proof form is field examined and reviewed by regional office personnel.  </a:t>
            </a:r>
          </a:p>
          <a:p>
            <a:pPr eaLnBrk="1" hangingPunct="1"/>
            <a:r>
              <a:rPr lang="en-US" altLang="en-US" sz="1200" dirty="0" smtClean="0">
                <a:latin typeface="Times New Roman" charset="0"/>
                <a:cs typeface="Times New Roman" charset="0"/>
              </a:rPr>
              <a:t>	If significant corrections are needed, the proof is returned to the engineer or surveyor for amendment.  If the constructed project is considerably different than as proposed under the application, a change application may be required to describe the differences and to advertise them to the public.  For example, sometimes the drilled well is a considerable distance away from the location proposed in the application.  Sometimes all of the proposed uses have not been developed, and the remaining uses have been enlarged over the original filing in order to utilize all of the water.  The amending change application must be processed in the same manner as any other application.  However, if approved, it does not carry a proof-due date inasmuch as the proof documents have already been submitted.</a:t>
            </a:r>
          </a:p>
          <a:p>
            <a:pPr eaLnBrk="1" hangingPunct="1"/>
            <a:r>
              <a:rPr lang="en-US" altLang="en-US" sz="1200" dirty="0" smtClean="0">
                <a:latin typeface="Times New Roman" charset="0"/>
                <a:cs typeface="Times New Roman" charset="0"/>
              </a:rPr>
              <a:t>	When and if the proof is acceptable, a draft certificate of beneficial use is prepared by regional office staff for review by the Applications/Records section.</a:t>
            </a:r>
          </a:p>
          <a:p>
            <a:pPr eaLnBrk="1" hangingPunct="1"/>
            <a:r>
              <a:rPr lang="en-US" altLang="en-US" sz="1200" dirty="0" smtClean="0">
                <a:latin typeface="Times New Roman" charset="0"/>
                <a:cs typeface="Times New Roman" charset="0"/>
              </a:rPr>
              <a:t>	If the proof is not acceptable due to errors, lack of data or appropriate signatures, or lack of physical evidence to support the written information, it is rejected by order of the State Engineer, and the application is lapsed. No further diversion and use of water are authorized under the application and they must cease until appropriate water rights are obtained.  This action is subject to reconsideration and appeal as described above. </a:t>
            </a:r>
          </a:p>
          <a:p>
            <a:pPr eaLnBrk="1" hangingPunct="1"/>
            <a:r>
              <a:rPr lang="en-US" altLang="en-US" sz="1200" dirty="0" smtClean="0">
                <a:latin typeface="Times New Roman" charset="0"/>
                <a:cs typeface="Times New Roman" charset="0"/>
              </a:rPr>
              <a:t>	If the proof document was inappropriately submitted, the applicant could potentially file a late extension request to ask for more time to address further development of the project or legal issues.  This could result in reduction of the priority of the application.</a:t>
            </a:r>
          </a:p>
          <a:p>
            <a:pPr eaLnBrk="1" hangingPunct="1"/>
            <a:endParaRPr lang="en-US" altLang="en-US" sz="1200"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43</a:t>
            </a:fld>
            <a:endParaRPr lang="en-US" dirty="0"/>
          </a:p>
        </p:txBody>
      </p:sp>
    </p:spTree>
    <p:extLst>
      <p:ext uri="{BB962C8B-B14F-4D97-AF65-F5344CB8AC3E}">
        <p14:creationId xmlns:p14="http://schemas.microsoft.com/office/powerpoint/2010/main" val="4172110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44</a:t>
            </a:fld>
            <a:endParaRPr lang="en-US" dirty="0"/>
          </a:p>
        </p:txBody>
      </p:sp>
    </p:spTree>
    <p:extLst>
      <p:ext uri="{BB962C8B-B14F-4D97-AF65-F5344CB8AC3E}">
        <p14:creationId xmlns:p14="http://schemas.microsoft.com/office/powerpoint/2010/main" val="2110300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45</a:t>
            </a:fld>
            <a:endParaRPr lang="en-US" dirty="0"/>
          </a:p>
        </p:txBody>
      </p:sp>
    </p:spTree>
    <p:extLst>
      <p:ext uri="{BB962C8B-B14F-4D97-AF65-F5344CB8AC3E}">
        <p14:creationId xmlns:p14="http://schemas.microsoft.com/office/powerpoint/2010/main" val="33994973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46</a:t>
            </a:fld>
            <a:endParaRPr lang="en-US" dirty="0"/>
          </a:p>
        </p:txBody>
      </p:sp>
    </p:spTree>
    <p:extLst>
      <p:ext uri="{BB962C8B-B14F-4D97-AF65-F5344CB8AC3E}">
        <p14:creationId xmlns:p14="http://schemas.microsoft.com/office/powerpoint/2010/main" val="1891208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47</a:t>
            </a:fld>
            <a:endParaRPr lang="en-US" dirty="0"/>
          </a:p>
        </p:txBody>
      </p:sp>
    </p:spTree>
    <p:extLst>
      <p:ext uri="{BB962C8B-B14F-4D97-AF65-F5344CB8AC3E}">
        <p14:creationId xmlns:p14="http://schemas.microsoft.com/office/powerpoint/2010/main" val="4117220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48</a:t>
            </a:fld>
            <a:endParaRPr lang="en-US" dirty="0"/>
          </a:p>
        </p:txBody>
      </p:sp>
    </p:spTree>
    <p:extLst>
      <p:ext uri="{BB962C8B-B14F-4D97-AF65-F5344CB8AC3E}">
        <p14:creationId xmlns:p14="http://schemas.microsoft.com/office/powerpoint/2010/main" val="3680456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49</a:t>
            </a:fld>
            <a:endParaRPr lang="en-US" dirty="0"/>
          </a:p>
        </p:txBody>
      </p:sp>
    </p:spTree>
    <p:extLst>
      <p:ext uri="{BB962C8B-B14F-4D97-AF65-F5344CB8AC3E}">
        <p14:creationId xmlns:p14="http://schemas.microsoft.com/office/powerpoint/2010/main" val="3322466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50</a:t>
            </a:fld>
            <a:endParaRPr lang="en-US" dirty="0"/>
          </a:p>
        </p:txBody>
      </p:sp>
    </p:spTree>
    <p:extLst>
      <p:ext uri="{BB962C8B-B14F-4D97-AF65-F5344CB8AC3E}">
        <p14:creationId xmlns:p14="http://schemas.microsoft.com/office/powerpoint/2010/main" val="2842179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11</a:t>
            </a:fld>
            <a:endParaRPr lang="en-US" dirty="0"/>
          </a:p>
        </p:txBody>
      </p:sp>
    </p:spTree>
    <p:extLst>
      <p:ext uri="{BB962C8B-B14F-4D97-AF65-F5344CB8AC3E}">
        <p14:creationId xmlns:p14="http://schemas.microsoft.com/office/powerpoint/2010/main" val="42848194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Times New Roman" charset="0"/>
                <a:cs typeface="Times New Roman" charset="0"/>
              </a:rPr>
              <a:t>Draft certificates are reviewed by the applications/records section for accuracy and completeness.  The final certificate is submitted to the State Engineer for review and signature.  If amendments are needed, it is returned to applications/records section and/or regional engineer for additional work.</a:t>
            </a:r>
          </a:p>
          <a:p>
            <a:pPr eaLnBrk="1" hangingPunct="1"/>
            <a:r>
              <a:rPr lang="en-US" altLang="en-US" dirty="0" smtClean="0">
                <a:latin typeface="Times New Roman" charset="0"/>
                <a:cs typeface="Times New Roman" charset="0"/>
              </a:rPr>
              <a:t>	When signed by the State Engineer, the certificate is sent to the applicant on the date of signature and then scanned for internet access.  This is the final step in the process and is often referred to as “perfecting” the right.</a:t>
            </a:r>
          </a:p>
          <a:p>
            <a:pPr eaLnBrk="1" hangingPunct="1"/>
            <a:r>
              <a:rPr lang="en-US" altLang="en-US" dirty="0" smtClean="0">
                <a:latin typeface="Times New Roman" charset="0"/>
                <a:cs typeface="Times New Roman" charset="0"/>
              </a:rPr>
              <a:t>	If  the applicant accepts the certificate, it should be recorded with the appropriate county recorder to associate the water right with the land upon which it is used.</a:t>
            </a:r>
          </a:p>
          <a:p>
            <a:pPr eaLnBrk="1" hangingPunct="1"/>
            <a:r>
              <a:rPr lang="en-US" altLang="en-US" dirty="0" smtClean="0">
                <a:latin typeface="Times New Roman" charset="0"/>
                <a:cs typeface="Times New Roman" charset="0"/>
              </a:rPr>
              <a:t>	If the applicant disagrees with it, a request for reconsideration and/or an appeal to district court can be pursued as described earlier.  </a:t>
            </a:r>
          </a:p>
          <a:p>
            <a:pPr eaLnBrk="1" hangingPunct="1"/>
            <a:endParaRPr lang="en-US" alt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51</a:t>
            </a:fld>
            <a:endParaRPr lang="en-US" dirty="0"/>
          </a:p>
        </p:txBody>
      </p:sp>
    </p:spTree>
    <p:extLst>
      <p:ext uri="{BB962C8B-B14F-4D97-AF65-F5344CB8AC3E}">
        <p14:creationId xmlns:p14="http://schemas.microsoft.com/office/powerpoint/2010/main" val="1477138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Times New Roman" charset="0"/>
                <a:cs typeface="Times New Roman" charset="0"/>
              </a:rPr>
              <a:t>Once beneficial use has been certified, water rights should continue to be used as authorized.</a:t>
            </a:r>
          </a:p>
          <a:p>
            <a:pPr eaLnBrk="1" hangingPunct="1"/>
            <a:r>
              <a:rPr lang="en-US" altLang="en-US" dirty="0" smtClean="0">
                <a:latin typeface="Times New Roman" charset="0"/>
                <a:cs typeface="Times New Roman" charset="0"/>
              </a:rPr>
              <a:t>	Because water resources are limited in Utah and there is considerable competition for the available supply, state statutes provided for challenge to perfected rights if there are prolonged periods of nonuse even though the water supply is accessible to the right owners.   Other water users could argue that the idle rights have been forfeited from such nonuse and that their allocation should be made available to others who have diligently continued their projects as allowed under their rights.  </a:t>
            </a:r>
          </a:p>
          <a:p>
            <a:pPr eaLnBrk="1" hangingPunct="1"/>
            <a:r>
              <a:rPr lang="en-US" altLang="en-US" dirty="0" smtClean="0">
                <a:latin typeface="Times New Roman" charset="0"/>
                <a:cs typeface="Times New Roman" charset="0"/>
              </a:rPr>
              <a:t>	Also continued use of perfected rights should occur as approved.  Rights used in excess of or differently than the authorized project can be challenged by other users.  Such concerns could involve impairment and damages to other rights and result in litigation.  If projects are later to be changed, amending change applications should be filed and processed to authorize new uses, sources, etc. and retire historical ones.</a:t>
            </a:r>
          </a:p>
          <a:p>
            <a:pPr eaLnBrk="1" hangingPunct="1"/>
            <a:r>
              <a:rPr lang="en-US" altLang="en-US" dirty="0" smtClean="0">
                <a:latin typeface="Times New Roman" charset="0"/>
                <a:cs typeface="Times New Roman" charset="0"/>
              </a:rPr>
              <a:t>	</a:t>
            </a:r>
          </a:p>
          <a:p>
            <a:r>
              <a:rPr lang="en-US" altLang="en-US" dirty="0" smtClean="0">
                <a:cs typeface="Times New Roman" charset="0"/>
              </a:rPr>
              <a:t>Perfected rights must then be used as authorized. Rights used in excess of the authorized project can be challenged by other users as impairment to the system due to said enlargement. </a:t>
            </a:r>
          </a:p>
          <a:p>
            <a:r>
              <a:rPr lang="en-US" altLang="en-US" dirty="0" smtClean="0">
                <a:cs typeface="Times New Roman" charset="0"/>
              </a:rPr>
              <a:t>	If projects are later to be changed, amending change applications should be filed and processed to authorize new uses, sources, etc. and retire historical ones.</a:t>
            </a:r>
          </a:p>
          <a:p>
            <a:r>
              <a:rPr lang="en-US" altLang="en-US" dirty="0" smtClean="0">
                <a:cs typeface="Times New Roman" charset="0"/>
              </a:rPr>
              <a:t>	Prolonged periods of nonuse even though the water supply is available could result in challenge by water users that the right has been forfeited.</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52</a:t>
            </a:fld>
            <a:endParaRPr lang="en-US" dirty="0"/>
          </a:p>
        </p:txBody>
      </p:sp>
    </p:spTree>
    <p:extLst>
      <p:ext uri="{BB962C8B-B14F-4D97-AF65-F5344CB8AC3E}">
        <p14:creationId xmlns:p14="http://schemas.microsoft.com/office/powerpoint/2010/main" val="31365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These forms can be obtained by website, by mail, or by personal visit. Assistance in preparing the applications is also provided by the State Engineer’s staff.</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12</a:t>
            </a:fld>
            <a:endParaRPr lang="en-US" dirty="0"/>
          </a:p>
        </p:txBody>
      </p:sp>
    </p:spTree>
    <p:extLst>
      <p:ext uri="{BB962C8B-B14F-4D97-AF65-F5344CB8AC3E}">
        <p14:creationId xmlns:p14="http://schemas.microsoft.com/office/powerpoint/2010/main" val="312796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cs typeface="Times New Roman" charset="0"/>
              </a:rPr>
              <a:t>Applications to Appropriate Water are submitted to the State Engineer.  They are subject to a process of public notice, possible protest by other users, review of the proposal and available data on water resources and other rights in the area, meetings, etc.  Then, the State Engineer may approve or reject the applications.  Those filings that are approved have time frames in which the water must be placed to beneficial use.  Upon making such use, proof of beneficial use is filed.  Upon review by the State Engineer, proof is accepted or rejected.  If accepted, certificates of beneficial use are issued.  Many areas of the state are now closed to or limited in new applications to appropriate due to the lack of available unappropriated water.  However, even in closed areas, proposals for projects that will not consume water and will return it to the hydrologic system (such as hydropower or heat transfer) can be considered.  Larger applications to appropriate can be segregated to accommodate separate rates of development, ownership by separate parties, or modification of parts of the original project. </a:t>
            </a:r>
          </a:p>
          <a:p>
            <a:pPr eaLnBrk="1" hangingPunct="1"/>
            <a:r>
              <a:rPr lang="en-US" altLang="en-US" dirty="0" smtClean="0">
                <a:cs typeface="Times New Roman" charset="0"/>
              </a:rPr>
              <a:t>Section 73-3 of the Utah Code addresses applications to appropriate.  Applications to appropriate involving transport and use of the water in whole or part in another state must meet the special conditions required by state statutes concerning water exports (Section 73-3a, Utah Code).  Applications to appropriate that involve geothermal fluids must meet the special conditions required by state statutes and rules regarding such projects (Section 73-22 of Utah Code and Rule 655-1 of Administrative Rules).</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13</a:t>
            </a:fld>
            <a:endParaRPr lang="en-US" dirty="0"/>
          </a:p>
        </p:txBody>
      </p:sp>
    </p:spTree>
    <p:extLst>
      <p:ext uri="{BB962C8B-B14F-4D97-AF65-F5344CB8AC3E}">
        <p14:creationId xmlns:p14="http://schemas.microsoft.com/office/powerpoint/2010/main" val="1666026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Forms to apply for appropriation of water are available from the Division of Water Rights.  They can be obtained by website, by mail, or by personal visit.  Assistance in preparing the applications is also provided by the State Engineer’s staff.</a:t>
            </a:r>
          </a:p>
        </p:txBody>
      </p:sp>
      <p:sp>
        <p:nvSpPr>
          <p:cNvPr id="4" name="Slide Number Placeholder 3"/>
          <p:cNvSpPr>
            <a:spLocks noGrp="1"/>
          </p:cNvSpPr>
          <p:nvPr>
            <p:ph type="sldNum" sz="quarter" idx="10"/>
          </p:nvPr>
        </p:nvSpPr>
        <p:spPr/>
        <p:txBody>
          <a:bodyPr/>
          <a:lstStyle/>
          <a:p>
            <a:fld id="{865FBD21-7723-4EC3-9417-489A12B436F0}" type="slidenum">
              <a:rPr lang="en-US" smtClean="0"/>
              <a:t>14</a:t>
            </a:fld>
            <a:endParaRPr lang="en-US" dirty="0"/>
          </a:p>
        </p:txBody>
      </p:sp>
    </p:spTree>
    <p:extLst>
      <p:ext uri="{BB962C8B-B14F-4D97-AF65-F5344CB8AC3E}">
        <p14:creationId xmlns:p14="http://schemas.microsoft.com/office/powerpoint/2010/main" val="3903596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cs typeface="Times New Roman" charset="0"/>
              </a:rPr>
              <a:t>Rights or portions of rights can be amended by permanent or temporary change applications.  These filings can modify the point of diversion, nature of use, place of use, and storage of rights.  They are subject to the same processes and review as applications to appropriate.  Certificated permanent change applications can transform the parameters of their associated rights and thus accommodate new water projects by the retirement of original water uses.  Because so many water sources and drainage areas are closed or limited for new appropriations, change applications on existing rights are a large and increasing percentage of filings with the State Engineer.  Approved temporary change applications can authorize the use of permanent rights for different projects on a short-term basis.  They expire after a maximum of one year from approval, and the rights return to their original parameters.  Changes involving diversion or use of water in another state must meet the special conditions required by state statutes concerning water exports.  Statute 73-3-3 of the Utah Code deals specifically with change applications.</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15</a:t>
            </a:fld>
            <a:endParaRPr lang="en-US" dirty="0"/>
          </a:p>
        </p:txBody>
      </p:sp>
    </p:spTree>
    <p:extLst>
      <p:ext uri="{BB962C8B-B14F-4D97-AF65-F5344CB8AC3E}">
        <p14:creationId xmlns:p14="http://schemas.microsoft.com/office/powerpoint/2010/main" val="1940745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Forms to apply to change water rights are available from the Division of Water Rights.  They can be obtained by website, by mail, or by personal visit.  Assistance in preparing the applications is also provided by the State Engineer’s staff.</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16</a:t>
            </a:fld>
            <a:endParaRPr lang="en-US" dirty="0"/>
          </a:p>
        </p:txBody>
      </p:sp>
    </p:spTree>
    <p:extLst>
      <p:ext uri="{BB962C8B-B14F-4D97-AF65-F5344CB8AC3E}">
        <p14:creationId xmlns:p14="http://schemas.microsoft.com/office/powerpoint/2010/main" val="128811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dirty="0"/>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dirty="0"/>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dirty="0"/>
          </a:p>
        </p:txBody>
      </p:sp>
    </p:spTree>
    <p:extLst>
      <p:ext uri="{BB962C8B-B14F-4D97-AF65-F5344CB8AC3E}">
        <p14:creationId xmlns:p14="http://schemas.microsoft.com/office/powerpoint/2010/main" val="4458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dirty="0"/>
          </a:p>
        </p:txBody>
      </p:sp>
    </p:spTree>
    <p:extLst>
      <p:ext uri="{BB962C8B-B14F-4D97-AF65-F5344CB8AC3E}">
        <p14:creationId xmlns:p14="http://schemas.microsoft.com/office/powerpoint/2010/main" val="41802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dirty="0"/>
          </a:p>
        </p:txBody>
      </p:sp>
    </p:spTree>
    <p:extLst>
      <p:ext uri="{BB962C8B-B14F-4D97-AF65-F5344CB8AC3E}">
        <p14:creationId xmlns:p14="http://schemas.microsoft.com/office/powerpoint/2010/main" val="34302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dirty="0"/>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dirty="0"/>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dirty="0"/>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dirty="0"/>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dirty="0"/>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dirty="0"/>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dirty="0">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dirty="0">
              <a:solidFill>
                <a:srgbClr val="FF0000"/>
              </a:solidFill>
              <a:latin typeface="Times New Roman" pitchFamily="18" charset="0"/>
            </a:endParaRPr>
          </a:p>
          <a:p>
            <a:pPr algn="ctr" eaLnBrk="1" hangingPunct="1">
              <a:spcBef>
                <a:spcPct val="0"/>
              </a:spcBef>
              <a:buFontTx/>
              <a:buNone/>
            </a:pPr>
            <a:endParaRPr lang="en-US" altLang="en-US" sz="2800" b="1" dirty="0">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dirty="0">
              <a:solidFill>
                <a:srgbClr val="FFFF00"/>
              </a:solidFill>
              <a:latin typeface="Times New Roman" pitchFamily="18" charset="0"/>
            </a:endParaRPr>
          </a:p>
          <a:p>
            <a:pPr algn="ctr" eaLnBrk="1" hangingPunct="1">
              <a:spcBef>
                <a:spcPct val="0"/>
              </a:spcBef>
              <a:buFontTx/>
              <a:buNone/>
            </a:pPr>
            <a:r>
              <a:rPr lang="en-US" altLang="en-US" sz="2400" b="1" dirty="0">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139566" y="3902952"/>
            <a:ext cx="8763000" cy="3262432"/>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endParaRPr lang="en-US" altLang="en-US" sz="3500" b="1" dirty="0" smtClean="0">
              <a:solidFill>
                <a:srgbClr val="000000"/>
              </a:solidFill>
              <a:latin typeface="+mj-lt"/>
              <a:ea typeface="ヒラギノ角ゴ Pro W3" charset="-128"/>
              <a:sym typeface="Gill Sans" charset="0"/>
            </a:endParaRPr>
          </a:p>
          <a:p>
            <a:pPr algn="ctr" eaLnBrk="1" hangingPunct="1">
              <a:spcBef>
                <a:spcPct val="50000"/>
              </a:spcBef>
              <a:buFontTx/>
              <a:buNone/>
            </a:pPr>
            <a:r>
              <a:rPr lang="en-US" altLang="en-US" b="1" dirty="0" smtClean="0">
                <a:solidFill>
                  <a:srgbClr val="000000"/>
                </a:solidFill>
                <a:latin typeface="+mn-lt"/>
                <a:ea typeface="ヒラギノ角ゴ Pro W3" charset="-128"/>
                <a:sym typeface="Gill Sans" charset="0"/>
              </a:rPr>
              <a:t>From Application to Certification</a:t>
            </a:r>
          </a:p>
          <a:p>
            <a:pPr algn="ctr" eaLnBrk="1" hangingPunct="1">
              <a:spcBef>
                <a:spcPct val="50000"/>
              </a:spcBef>
              <a:buFontTx/>
              <a:buNone/>
            </a:pPr>
            <a:r>
              <a:rPr lang="en-US" altLang="en-US" sz="2400" dirty="0" smtClean="0">
                <a:solidFill>
                  <a:srgbClr val="000000"/>
                </a:solidFill>
                <a:latin typeface="+mj-lt"/>
                <a:ea typeface="ヒラギノ角ゴ Pro W3" charset="-128"/>
                <a:sym typeface="Gill Sans" charset="0"/>
              </a:rPr>
              <a:t>Clark Adams--April 2016</a:t>
            </a:r>
            <a:endParaRPr lang="en-US" altLang="en-US" sz="2400" dirty="0">
              <a:solidFill>
                <a:srgbClr val="000000"/>
              </a:solidFill>
              <a:latin typeface="+mj-lt"/>
              <a:ea typeface="ヒラギノ角ゴ Pro W3" charset="-128"/>
              <a:sym typeface="Gill Sans" charset="0"/>
            </a:endParaRPr>
          </a:p>
          <a:p>
            <a:pPr eaLnBrk="1" hangingPunct="1">
              <a:spcBef>
                <a:spcPct val="50000"/>
              </a:spcBef>
              <a:buFontTx/>
              <a:buNone/>
            </a:pPr>
            <a:endParaRPr lang="en-US" altLang="en-US" sz="5500"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068097" y="798927"/>
            <a:ext cx="46863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4800" b="1" dirty="0" smtClean="0">
                <a:solidFill>
                  <a:schemeClr val="tx2"/>
                </a:solidFill>
                <a:latin typeface="Times New Roman" pitchFamily="18" charset="0"/>
              </a:rPr>
              <a:t>The Application Process</a:t>
            </a:r>
            <a:endParaRPr lang="en-US" altLang="en-US" sz="48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DILIGENCE RIGHTS</a:t>
            </a:r>
          </a:p>
        </p:txBody>
      </p:sp>
      <p:sp>
        <p:nvSpPr>
          <p:cNvPr id="2" name="Content Placeholder 1"/>
          <p:cNvSpPr>
            <a:spLocks noGrp="1"/>
          </p:cNvSpPr>
          <p:nvPr>
            <p:ph idx="1"/>
          </p:nvPr>
        </p:nvSpPr>
        <p:spPr>
          <a:xfrm>
            <a:off x="228600" y="1600200"/>
            <a:ext cx="8686800" cy="4876800"/>
          </a:xfrm>
        </p:spPr>
        <p:txBody>
          <a:bodyPr/>
          <a:lstStyle/>
          <a:p>
            <a:r>
              <a:rPr lang="en-US" dirty="0">
                <a:solidFill>
                  <a:schemeClr val="tx2"/>
                </a:solidFill>
              </a:rPr>
              <a:t>Must be prepared by Professional Engineer or Land Surveyor</a:t>
            </a:r>
          </a:p>
          <a:p>
            <a:r>
              <a:rPr lang="en-US" dirty="0">
                <a:solidFill>
                  <a:schemeClr val="tx2"/>
                </a:solidFill>
              </a:rPr>
              <a:t>Must </a:t>
            </a:r>
            <a:r>
              <a:rPr lang="en-US" dirty="0" smtClean="0">
                <a:solidFill>
                  <a:schemeClr val="tx2"/>
                </a:solidFill>
              </a:rPr>
              <a:t>provide the following:</a:t>
            </a:r>
          </a:p>
          <a:p>
            <a:pPr lvl="1"/>
            <a:r>
              <a:rPr lang="en-US" dirty="0" smtClean="0">
                <a:solidFill>
                  <a:schemeClr val="tx2"/>
                </a:solidFill>
              </a:rPr>
              <a:t>Who first put water to use</a:t>
            </a:r>
          </a:p>
          <a:p>
            <a:pPr lvl="1"/>
            <a:r>
              <a:rPr lang="en-US" dirty="0" smtClean="0">
                <a:solidFill>
                  <a:schemeClr val="tx2"/>
                </a:solidFill>
              </a:rPr>
              <a:t>How is claimant the successor in interest</a:t>
            </a:r>
          </a:p>
          <a:p>
            <a:pPr lvl="1"/>
            <a:r>
              <a:rPr lang="en-US" dirty="0" smtClean="0">
                <a:solidFill>
                  <a:schemeClr val="tx2"/>
                </a:solidFill>
              </a:rPr>
              <a:t>When was water first used</a:t>
            </a:r>
          </a:p>
          <a:p>
            <a:pPr lvl="1"/>
            <a:r>
              <a:rPr lang="en-US" dirty="0" smtClean="0">
                <a:solidFill>
                  <a:schemeClr val="tx2"/>
                </a:solidFill>
              </a:rPr>
              <a:t>Flow measurement</a:t>
            </a:r>
          </a:p>
          <a:p>
            <a:pPr lvl="1"/>
            <a:r>
              <a:rPr lang="en-US" dirty="0" smtClean="0">
                <a:solidFill>
                  <a:schemeClr val="tx2"/>
                </a:solidFill>
              </a:rPr>
              <a:t>Map of beneficial use</a:t>
            </a:r>
          </a:p>
          <a:p>
            <a:pPr lvl="1"/>
            <a:r>
              <a:rPr lang="en-US" dirty="0" smtClean="0">
                <a:solidFill>
                  <a:schemeClr val="tx2"/>
                </a:solidFill>
              </a:rPr>
              <a:t>Evidence of continuous use (affidavits, records, etc.)</a:t>
            </a:r>
          </a:p>
          <a:p>
            <a:pPr lvl="1"/>
            <a:endParaRPr lang="en-US" dirty="0" smtClean="0"/>
          </a:p>
          <a:p>
            <a:pPr lvl="1"/>
            <a:endParaRPr lang="en-US" dirty="0"/>
          </a:p>
          <a:p>
            <a:endParaRPr lang="en-US" dirty="0"/>
          </a:p>
        </p:txBody>
      </p:sp>
    </p:spTree>
    <p:extLst>
      <p:ext uri="{BB962C8B-B14F-4D97-AF65-F5344CB8AC3E}">
        <p14:creationId xmlns:p14="http://schemas.microsoft.com/office/powerpoint/2010/main" val="25800556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DILIGENCE RIGHTS</a:t>
            </a:r>
          </a:p>
        </p:txBody>
      </p:sp>
      <p:sp>
        <p:nvSpPr>
          <p:cNvPr id="2" name="Content Placeholder 1"/>
          <p:cNvSpPr>
            <a:spLocks noGrp="1"/>
          </p:cNvSpPr>
          <p:nvPr>
            <p:ph idx="1"/>
          </p:nvPr>
        </p:nvSpPr>
        <p:spPr/>
        <p:txBody>
          <a:bodyPr/>
          <a:lstStyle/>
          <a:p>
            <a:r>
              <a:rPr lang="en-US" dirty="0" smtClean="0">
                <a:solidFill>
                  <a:schemeClr val="tx2"/>
                </a:solidFill>
              </a:rPr>
              <a:t>Incomplete claims may be returned to claimant for additional information</a:t>
            </a:r>
          </a:p>
          <a:p>
            <a:r>
              <a:rPr lang="en-US" dirty="0" smtClean="0">
                <a:solidFill>
                  <a:schemeClr val="tx2"/>
                </a:solidFill>
              </a:rPr>
              <a:t>After Filing</a:t>
            </a:r>
          </a:p>
          <a:p>
            <a:pPr lvl="1"/>
            <a:r>
              <a:rPr lang="en-US" dirty="0" smtClean="0">
                <a:solidFill>
                  <a:schemeClr val="tx2"/>
                </a:solidFill>
              </a:rPr>
              <a:t>Claim is advertised in local newspaper</a:t>
            </a:r>
          </a:p>
          <a:p>
            <a:pPr lvl="1"/>
            <a:r>
              <a:rPr lang="en-US" dirty="0" smtClean="0">
                <a:solidFill>
                  <a:schemeClr val="tx2"/>
                </a:solidFill>
              </a:rPr>
              <a:t>Protests must be filed with District Court</a:t>
            </a:r>
          </a:p>
          <a:p>
            <a:pPr lvl="1"/>
            <a:r>
              <a:rPr lang="en-US" dirty="0" smtClean="0">
                <a:solidFill>
                  <a:schemeClr val="tx2"/>
                </a:solidFill>
              </a:rPr>
              <a:t>Field investigation</a:t>
            </a:r>
          </a:p>
          <a:p>
            <a:pPr lvl="1"/>
            <a:r>
              <a:rPr lang="en-US" dirty="0" smtClean="0">
                <a:solidFill>
                  <a:schemeClr val="tx2"/>
                </a:solidFill>
              </a:rPr>
              <a:t>Report of diligence claim investigation prepared</a:t>
            </a:r>
          </a:p>
          <a:p>
            <a:pPr lvl="1"/>
            <a:r>
              <a:rPr lang="en-US" dirty="0" smtClean="0">
                <a:solidFill>
                  <a:schemeClr val="tx2"/>
                </a:solidFill>
              </a:rPr>
              <a:t>Limitations of right outlined in report</a:t>
            </a:r>
          </a:p>
          <a:p>
            <a:pPr lvl="1"/>
            <a:endParaRPr lang="en-US" dirty="0" smtClean="0"/>
          </a:p>
          <a:p>
            <a:pPr lvl="1"/>
            <a:endParaRPr lang="en-US" dirty="0"/>
          </a:p>
        </p:txBody>
      </p:sp>
    </p:spTree>
    <p:extLst>
      <p:ext uri="{BB962C8B-B14F-4D97-AF65-F5344CB8AC3E}">
        <p14:creationId xmlns:p14="http://schemas.microsoft.com/office/powerpoint/2010/main" val="7785850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26" descr="C:\Documents and Settings\Administrator\My Documents\dil_Page_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568553"/>
            <a:ext cx="4419600" cy="5720893"/>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027" descr="C:\Documents and Settings\Administrator\My Documents\dil_Page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502118"/>
            <a:ext cx="3050337" cy="394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28" descr="C:\Documents and Settings\Administrator\My Documents\dil_Page_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2857" y="2475586"/>
            <a:ext cx="300339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81200" y="1295401"/>
            <a:ext cx="1524000" cy="190500"/>
          </a:xfrm>
          <a:prstGeom prst="rect">
            <a:avLst/>
          </a:prstGeom>
          <a:solidFill>
            <a:srgbClr val="FFFF00">
              <a:alpha val="35000"/>
            </a:srgbClr>
          </a:solidFill>
        </p:spPr>
        <p:txBody>
          <a:bodyPr wrap="square" rtlCol="0">
            <a:spAutoFit/>
          </a:bodyPr>
          <a:lstStyle/>
          <a:p>
            <a:endParaRPr lang="en-US" dirty="0">
              <a:solidFill>
                <a:srgbClr val="FFFF00"/>
              </a:solidFill>
            </a:endParaRPr>
          </a:p>
        </p:txBody>
      </p:sp>
    </p:spTree>
    <p:extLst>
      <p:ext uri="{BB962C8B-B14F-4D97-AF65-F5344CB8AC3E}">
        <p14:creationId xmlns:p14="http://schemas.microsoft.com/office/powerpoint/2010/main" val="36423172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latin typeface="+mn-lt"/>
              </a:rPr>
              <a:t>APPLICATIONS TO </a:t>
            </a:r>
            <a:r>
              <a:rPr lang="en-US" altLang="en-US" b="1" dirty="0" smtClean="0">
                <a:solidFill>
                  <a:schemeClr val="tx2"/>
                </a:solidFill>
                <a:latin typeface="+mn-lt"/>
              </a:rPr>
              <a:t/>
            </a:r>
            <a:br>
              <a:rPr lang="en-US" altLang="en-US" b="1" dirty="0" smtClean="0">
                <a:solidFill>
                  <a:schemeClr val="tx2"/>
                </a:solidFill>
                <a:latin typeface="+mn-lt"/>
              </a:rPr>
            </a:br>
            <a:r>
              <a:rPr lang="en-US" altLang="en-US" b="1" dirty="0" smtClean="0">
                <a:solidFill>
                  <a:schemeClr val="tx2"/>
                </a:solidFill>
                <a:latin typeface="+mn-lt"/>
              </a:rPr>
              <a:t>APPROPRIATE </a:t>
            </a:r>
            <a:r>
              <a:rPr lang="en-US" altLang="en-US" b="1" dirty="0">
                <a:solidFill>
                  <a:schemeClr val="tx2"/>
                </a:solidFill>
                <a:latin typeface="+mn-lt"/>
              </a:rPr>
              <a:t>WATER</a:t>
            </a:r>
            <a:endParaRPr lang="en-US" altLang="en-US" b="1" dirty="0" smtClean="0">
              <a:solidFill>
                <a:schemeClr val="tx2"/>
              </a:solidFill>
              <a:latin typeface="+mn-lt"/>
            </a:endParaRPr>
          </a:p>
        </p:txBody>
      </p:sp>
      <p:sp>
        <p:nvSpPr>
          <p:cNvPr id="2" name="Content Placeholder 1"/>
          <p:cNvSpPr>
            <a:spLocks noGrp="1"/>
          </p:cNvSpPr>
          <p:nvPr>
            <p:ph idx="1"/>
          </p:nvPr>
        </p:nvSpPr>
        <p:spPr>
          <a:xfrm>
            <a:off x="457200" y="1828800"/>
            <a:ext cx="8229600" cy="4297363"/>
          </a:xfrm>
        </p:spPr>
        <p:txBody>
          <a:bodyPr/>
          <a:lstStyle/>
          <a:p>
            <a:pPr eaLnBrk="1" hangingPunct="1"/>
            <a:r>
              <a:rPr lang="en-US" altLang="en-US" dirty="0">
                <a:solidFill>
                  <a:schemeClr val="tx2"/>
                </a:solidFill>
              </a:rPr>
              <a:t>Filed </a:t>
            </a:r>
            <a:r>
              <a:rPr lang="en-US" altLang="en-US" dirty="0" smtClean="0">
                <a:solidFill>
                  <a:schemeClr val="tx2"/>
                </a:solidFill>
              </a:rPr>
              <a:t>to create a new water right</a:t>
            </a:r>
            <a:endParaRPr lang="en-US" altLang="en-US" dirty="0">
              <a:solidFill>
                <a:schemeClr val="tx2"/>
              </a:solidFill>
            </a:endParaRPr>
          </a:p>
          <a:p>
            <a:pPr eaLnBrk="1" hangingPunct="1"/>
            <a:r>
              <a:rPr lang="en-US" altLang="en-US" dirty="0">
                <a:solidFill>
                  <a:schemeClr val="tx2"/>
                </a:solidFill>
              </a:rPr>
              <a:t>Much of Utah now closed or limited </a:t>
            </a:r>
          </a:p>
          <a:p>
            <a:pPr eaLnBrk="1" hangingPunct="1"/>
            <a:r>
              <a:rPr lang="en-US" altLang="en-US" dirty="0" smtClean="0">
                <a:solidFill>
                  <a:schemeClr val="tx2"/>
                </a:solidFill>
              </a:rPr>
              <a:t>Each water right area has unique policies</a:t>
            </a:r>
          </a:p>
          <a:p>
            <a:pPr lvl="1" eaLnBrk="1" hangingPunct="1"/>
            <a:r>
              <a:rPr lang="en-US" altLang="en-US" dirty="0" smtClean="0">
                <a:solidFill>
                  <a:schemeClr val="tx2"/>
                </a:solidFill>
              </a:rPr>
              <a:t>Some open for large appropriations</a:t>
            </a:r>
          </a:p>
          <a:p>
            <a:pPr lvl="1" eaLnBrk="1" hangingPunct="1"/>
            <a:r>
              <a:rPr lang="en-US" altLang="en-US" dirty="0" smtClean="0">
                <a:solidFill>
                  <a:schemeClr val="tx2"/>
                </a:solidFill>
              </a:rPr>
              <a:t>Some open for small domestic filings</a:t>
            </a:r>
          </a:p>
          <a:p>
            <a:pPr lvl="2" eaLnBrk="1" hangingPunct="1"/>
            <a:r>
              <a:rPr lang="en-US" altLang="en-US" dirty="0" smtClean="0">
                <a:solidFill>
                  <a:schemeClr val="tx2"/>
                </a:solidFill>
              </a:rPr>
              <a:t>1 home, 10 livestock, 0.25 -1.0 acre irrigation, depending on area</a:t>
            </a:r>
            <a:r>
              <a:rPr lang="en-US" sz="2000" dirty="0" smtClean="0">
                <a:solidFill>
                  <a:schemeClr val="tx2"/>
                </a:solidFill>
              </a:rPr>
              <a:t> </a:t>
            </a:r>
          </a:p>
          <a:p>
            <a:pPr lvl="1" eaLnBrk="1" hangingPunct="1"/>
            <a:r>
              <a:rPr lang="en-US" dirty="0" smtClean="0">
                <a:solidFill>
                  <a:schemeClr val="tx2"/>
                </a:solidFill>
              </a:rPr>
              <a:t>Most areas closed for new appropriations</a:t>
            </a:r>
            <a:endParaRPr lang="en-US" dirty="0">
              <a:solidFill>
                <a:schemeClr val="tx2"/>
              </a:solidFill>
            </a:endParaRPr>
          </a:p>
        </p:txBody>
      </p:sp>
    </p:spTree>
    <p:extLst>
      <p:ext uri="{BB962C8B-B14F-4D97-AF65-F5344CB8AC3E}">
        <p14:creationId xmlns:p14="http://schemas.microsoft.com/office/powerpoint/2010/main" val="3718163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Documents and Settings\Administrator\My Documents\approp_Page_1_Image_000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52622"/>
            <a:ext cx="4533523" cy="586740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C:\Documents and Settings\Administrator\My Documents\approp_Page_2_Image_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733277"/>
            <a:ext cx="3886200" cy="502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07008" y="1104901"/>
            <a:ext cx="2831592" cy="190500"/>
          </a:xfrm>
          <a:prstGeom prst="rect">
            <a:avLst/>
          </a:prstGeom>
          <a:solidFill>
            <a:srgbClr val="FFFF00">
              <a:alpha val="35000"/>
            </a:srgbClr>
          </a:solidFill>
        </p:spPr>
        <p:txBody>
          <a:bodyPr wrap="square" rtlCol="0">
            <a:spAutoFit/>
          </a:bodyPr>
          <a:lstStyle/>
          <a:p>
            <a:endParaRPr lang="en-US" dirty="0">
              <a:solidFill>
                <a:srgbClr val="FFFF00"/>
              </a:solidFill>
            </a:endParaRPr>
          </a:p>
        </p:txBody>
      </p:sp>
    </p:spTree>
    <p:extLst>
      <p:ext uri="{BB962C8B-B14F-4D97-AF65-F5344CB8AC3E}">
        <p14:creationId xmlns:p14="http://schemas.microsoft.com/office/powerpoint/2010/main" val="9392644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457200"/>
            <a:ext cx="8229600" cy="792162"/>
          </a:xfrm>
        </p:spPr>
        <p:txBody>
          <a:bodyPr/>
          <a:lstStyle/>
          <a:p>
            <a:pPr eaLnBrk="1" hangingPunct="1"/>
            <a:r>
              <a:rPr lang="en-US" b="1" kern="10" dirty="0">
                <a:ln w="9525">
                  <a:round/>
                  <a:headEnd/>
                  <a:tailEnd/>
                </a:ln>
                <a:solidFill>
                  <a:schemeClr val="tx2"/>
                </a:solidFill>
                <a:latin typeface="+mn-lt"/>
              </a:rPr>
              <a:t>CHANGE </a:t>
            </a:r>
            <a:r>
              <a:rPr lang="en-US" b="1" kern="10" dirty="0" smtClean="0">
                <a:ln w="9525">
                  <a:round/>
                  <a:headEnd/>
                  <a:tailEnd/>
                </a:ln>
                <a:solidFill>
                  <a:schemeClr val="tx2"/>
                </a:solidFill>
                <a:latin typeface="+mn-lt"/>
              </a:rPr>
              <a:t>APPLICATIONS</a:t>
            </a:r>
            <a:endParaRPr lang="en-US" altLang="en-US" b="1" dirty="0" smtClean="0">
              <a:latin typeface="+mn-lt"/>
            </a:endParaRPr>
          </a:p>
        </p:txBody>
      </p:sp>
      <p:sp>
        <p:nvSpPr>
          <p:cNvPr id="2" name="Content Placeholder 1"/>
          <p:cNvSpPr>
            <a:spLocks noGrp="1"/>
          </p:cNvSpPr>
          <p:nvPr>
            <p:ph idx="1"/>
          </p:nvPr>
        </p:nvSpPr>
        <p:spPr>
          <a:xfrm>
            <a:off x="609600" y="1447800"/>
            <a:ext cx="7924800" cy="5029200"/>
          </a:xfrm>
        </p:spPr>
        <p:txBody>
          <a:bodyPr/>
          <a:lstStyle/>
          <a:p>
            <a:pPr eaLnBrk="1" hangingPunct="1"/>
            <a:r>
              <a:rPr lang="en-US" altLang="en-US" sz="2800" dirty="0">
                <a:solidFill>
                  <a:schemeClr val="tx2"/>
                </a:solidFill>
              </a:rPr>
              <a:t>Permanent changes</a:t>
            </a:r>
          </a:p>
          <a:p>
            <a:pPr lvl="1" eaLnBrk="1" hangingPunct="1"/>
            <a:r>
              <a:rPr lang="en-US" altLang="en-US" sz="2000" dirty="0" smtClean="0">
                <a:solidFill>
                  <a:schemeClr val="tx2"/>
                </a:solidFill>
              </a:rPr>
              <a:t>Filed on established water rights to transform </a:t>
            </a:r>
            <a:r>
              <a:rPr lang="en-US" altLang="en-US" sz="2000" dirty="0">
                <a:solidFill>
                  <a:schemeClr val="tx2"/>
                </a:solidFill>
              </a:rPr>
              <a:t>the parameters of original right(s</a:t>
            </a:r>
            <a:r>
              <a:rPr lang="en-US" altLang="en-US" sz="2000" dirty="0" smtClean="0">
                <a:solidFill>
                  <a:schemeClr val="tx2"/>
                </a:solidFill>
              </a:rPr>
              <a:t>):</a:t>
            </a:r>
            <a:endParaRPr lang="en-US" altLang="en-US" sz="2000" dirty="0">
              <a:solidFill>
                <a:schemeClr val="tx2"/>
              </a:solidFill>
            </a:endParaRPr>
          </a:p>
          <a:p>
            <a:pPr lvl="2">
              <a:buFont typeface="Wingdings" panose="05000000000000000000" pitchFamily="2" charset="2"/>
              <a:buChar char="Ø"/>
            </a:pPr>
            <a:r>
              <a:rPr lang="en-US" altLang="en-US" sz="2000" dirty="0">
                <a:solidFill>
                  <a:schemeClr val="tx2"/>
                </a:solidFill>
              </a:rPr>
              <a:t>Point of </a:t>
            </a:r>
            <a:r>
              <a:rPr lang="en-US" altLang="en-US" sz="2000" dirty="0" smtClean="0">
                <a:solidFill>
                  <a:schemeClr val="tx2"/>
                </a:solidFill>
              </a:rPr>
              <a:t>diversion (moving more than 150 feet)</a:t>
            </a:r>
            <a:endParaRPr lang="en-US" altLang="en-US" sz="2000" dirty="0">
              <a:solidFill>
                <a:schemeClr val="tx2"/>
              </a:solidFill>
            </a:endParaRPr>
          </a:p>
          <a:p>
            <a:pPr lvl="2">
              <a:buFont typeface="Wingdings" panose="05000000000000000000" pitchFamily="2" charset="2"/>
              <a:buChar char="Ø"/>
            </a:pPr>
            <a:r>
              <a:rPr lang="en-US" altLang="en-US" sz="2000" dirty="0">
                <a:solidFill>
                  <a:schemeClr val="tx2"/>
                </a:solidFill>
              </a:rPr>
              <a:t>Place of </a:t>
            </a:r>
            <a:r>
              <a:rPr lang="en-US" altLang="en-US" sz="2000" dirty="0" smtClean="0">
                <a:solidFill>
                  <a:schemeClr val="tx2"/>
                </a:solidFill>
              </a:rPr>
              <a:t>use</a:t>
            </a:r>
            <a:endParaRPr lang="en-US" altLang="en-US" sz="2000" dirty="0">
              <a:solidFill>
                <a:schemeClr val="tx2"/>
              </a:solidFill>
            </a:endParaRPr>
          </a:p>
          <a:p>
            <a:pPr lvl="2">
              <a:buFont typeface="Wingdings" panose="05000000000000000000" pitchFamily="2" charset="2"/>
              <a:buChar char="Ø"/>
            </a:pPr>
            <a:r>
              <a:rPr lang="en-US" altLang="en-US" sz="2000" dirty="0">
                <a:solidFill>
                  <a:schemeClr val="tx2"/>
                </a:solidFill>
              </a:rPr>
              <a:t>Nature of </a:t>
            </a:r>
            <a:r>
              <a:rPr lang="en-US" altLang="en-US" sz="2000" dirty="0" smtClean="0">
                <a:solidFill>
                  <a:schemeClr val="tx2"/>
                </a:solidFill>
              </a:rPr>
              <a:t>use</a:t>
            </a:r>
            <a:endParaRPr lang="en-US" altLang="en-US" sz="2000" dirty="0">
              <a:solidFill>
                <a:schemeClr val="tx2"/>
              </a:solidFill>
            </a:endParaRPr>
          </a:p>
          <a:p>
            <a:pPr lvl="2">
              <a:buFont typeface="Wingdings" panose="05000000000000000000" pitchFamily="2" charset="2"/>
              <a:buChar char="Ø"/>
            </a:pPr>
            <a:r>
              <a:rPr lang="en-US" altLang="en-US" sz="2000" dirty="0">
                <a:solidFill>
                  <a:schemeClr val="tx2"/>
                </a:solidFill>
              </a:rPr>
              <a:t>Period of </a:t>
            </a:r>
            <a:r>
              <a:rPr lang="en-US" altLang="en-US" sz="2000" dirty="0" smtClean="0">
                <a:solidFill>
                  <a:schemeClr val="tx2"/>
                </a:solidFill>
              </a:rPr>
              <a:t>use</a:t>
            </a:r>
          </a:p>
          <a:p>
            <a:pPr lvl="2">
              <a:buFont typeface="Wingdings" panose="05000000000000000000" pitchFamily="2" charset="2"/>
              <a:buChar char="Ø"/>
            </a:pPr>
            <a:endParaRPr lang="en-US" altLang="en-US" sz="2000" dirty="0">
              <a:solidFill>
                <a:schemeClr val="tx2"/>
              </a:solidFill>
            </a:endParaRPr>
          </a:p>
          <a:p>
            <a:pPr eaLnBrk="1" hangingPunct="1"/>
            <a:r>
              <a:rPr lang="en-US" altLang="en-US" sz="2800" dirty="0" smtClean="0">
                <a:solidFill>
                  <a:schemeClr val="tx2"/>
                </a:solidFill>
              </a:rPr>
              <a:t>Change application filed on approved applications to appropriate</a:t>
            </a:r>
          </a:p>
          <a:p>
            <a:pPr lvl="1" eaLnBrk="1" hangingPunct="1"/>
            <a:r>
              <a:rPr lang="en-US" altLang="en-US" sz="2000" dirty="0" smtClean="0">
                <a:solidFill>
                  <a:schemeClr val="tx2"/>
                </a:solidFill>
              </a:rPr>
              <a:t>Amends the original to the proposed changes</a:t>
            </a:r>
          </a:p>
          <a:p>
            <a:pPr lvl="1" eaLnBrk="1" hangingPunct="1"/>
            <a:r>
              <a:rPr lang="en-US" altLang="en-US" sz="2000" dirty="0" smtClean="0">
                <a:solidFill>
                  <a:schemeClr val="tx2"/>
                </a:solidFill>
              </a:rPr>
              <a:t>Does NOT extend the original proof due date</a:t>
            </a:r>
            <a:endParaRPr lang="en-US" altLang="en-US" sz="2000" dirty="0">
              <a:solidFill>
                <a:schemeClr val="tx2"/>
              </a:solidFill>
            </a:endParaRPr>
          </a:p>
          <a:p>
            <a:endParaRPr lang="en-US" dirty="0"/>
          </a:p>
        </p:txBody>
      </p:sp>
    </p:spTree>
    <p:extLst>
      <p:ext uri="{BB962C8B-B14F-4D97-AF65-F5344CB8AC3E}">
        <p14:creationId xmlns:p14="http://schemas.microsoft.com/office/powerpoint/2010/main" val="7620249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Documents and Settings\Administrator\My Documents\change_Page_1_Image_000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09599" y="533400"/>
            <a:ext cx="4419601" cy="571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C:\Documents and Settings\Administrator\My Documents\change_Page_2_Image_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3746" y="292608"/>
            <a:ext cx="3159561" cy="416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C:\Documents and Settings\Administrator\My Documents\change_Page_3_Image_0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0" y="1905000"/>
            <a:ext cx="3446657"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932688" y="771145"/>
            <a:ext cx="3791712" cy="448056"/>
          </a:xfrm>
          <a:prstGeom prst="rect">
            <a:avLst/>
          </a:prstGeom>
          <a:solidFill>
            <a:srgbClr val="FFFF00">
              <a:alpha val="35000"/>
            </a:srgbClr>
          </a:solidFill>
        </p:spPr>
        <p:txBody>
          <a:bodyPr wrap="square" rtlCol="0">
            <a:spAutoFit/>
          </a:bodyPr>
          <a:lstStyle/>
          <a:p>
            <a:endParaRPr lang="en-US" dirty="0">
              <a:solidFill>
                <a:srgbClr val="FFFF00"/>
              </a:solidFill>
            </a:endParaRPr>
          </a:p>
        </p:txBody>
      </p:sp>
    </p:spTree>
    <p:extLst>
      <p:ext uri="{BB962C8B-B14F-4D97-AF65-F5344CB8AC3E}">
        <p14:creationId xmlns:p14="http://schemas.microsoft.com/office/powerpoint/2010/main" val="3615980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effectLst>
                  <a:outerShdw blurRad="38100" dist="38100" dir="2700000" algn="tl">
                    <a:srgbClr val="FFFFFF"/>
                  </a:outerShdw>
                </a:effectLst>
              </a:rPr>
              <a:t>EXCHANGE APPLICATIONS</a:t>
            </a:r>
            <a:endParaRPr lang="en-US" altLang="en-US" b="1" dirty="0" smtClean="0">
              <a:solidFill>
                <a:schemeClr val="tx2"/>
              </a:solidFill>
            </a:endParaRPr>
          </a:p>
        </p:txBody>
      </p:sp>
      <p:sp>
        <p:nvSpPr>
          <p:cNvPr id="2" name="Content Placeholder 1"/>
          <p:cNvSpPr>
            <a:spLocks noGrp="1"/>
          </p:cNvSpPr>
          <p:nvPr>
            <p:ph idx="1"/>
          </p:nvPr>
        </p:nvSpPr>
        <p:spPr>
          <a:xfrm>
            <a:off x="533400" y="1828800"/>
            <a:ext cx="7848600" cy="4191000"/>
          </a:xfrm>
        </p:spPr>
        <p:txBody>
          <a:bodyPr/>
          <a:lstStyle/>
          <a:p>
            <a:pPr eaLnBrk="1" hangingPunct="1"/>
            <a:r>
              <a:rPr lang="en-US" altLang="en-US" sz="2800" dirty="0" smtClean="0">
                <a:solidFill>
                  <a:schemeClr val="tx2"/>
                </a:solidFill>
              </a:rPr>
              <a:t>Filed to exchange one source of water for another</a:t>
            </a:r>
          </a:p>
          <a:p>
            <a:pPr eaLnBrk="1" hangingPunct="1">
              <a:buFont typeface="Arial" panose="020B0604020202020204" pitchFamily="34" charset="0"/>
              <a:buChar char="•"/>
            </a:pPr>
            <a:r>
              <a:rPr lang="en-US" altLang="en-US" sz="2800" dirty="0" smtClean="0">
                <a:solidFill>
                  <a:schemeClr val="tx2"/>
                </a:solidFill>
              </a:rPr>
              <a:t>Generally </a:t>
            </a:r>
            <a:r>
              <a:rPr lang="en-US" altLang="en-US" sz="2800" dirty="0">
                <a:solidFill>
                  <a:schemeClr val="tx2"/>
                </a:solidFill>
              </a:rPr>
              <a:t>involve storage </a:t>
            </a:r>
            <a:r>
              <a:rPr lang="en-US" altLang="en-US" sz="2800" dirty="0" smtClean="0">
                <a:solidFill>
                  <a:schemeClr val="tx2"/>
                </a:solidFill>
              </a:rPr>
              <a:t>water owned by a conservancy district</a:t>
            </a:r>
          </a:p>
          <a:p>
            <a:pPr eaLnBrk="1" hangingPunct="1">
              <a:buFont typeface="Arial" panose="020B0604020202020204" pitchFamily="34" charset="0"/>
              <a:buChar char="•"/>
            </a:pPr>
            <a:r>
              <a:rPr lang="en-US" altLang="en-US" sz="2800" dirty="0" smtClean="0">
                <a:solidFill>
                  <a:schemeClr val="tx2"/>
                </a:solidFill>
              </a:rPr>
              <a:t>Thru a contract with a district an amount of water is transferred to another source (well or spring) </a:t>
            </a:r>
          </a:p>
          <a:p>
            <a:pPr eaLnBrk="1" hangingPunct="1">
              <a:buFont typeface="Arial" panose="020B0604020202020204" pitchFamily="34" charset="0"/>
              <a:buChar char="•"/>
            </a:pPr>
            <a:r>
              <a:rPr lang="en-US" altLang="en-US" sz="2800" dirty="0" smtClean="0">
                <a:solidFill>
                  <a:schemeClr val="tx2"/>
                </a:solidFill>
              </a:rPr>
              <a:t>Equivalent amount water released from storage</a:t>
            </a:r>
            <a:endParaRPr lang="en-US" altLang="en-US" sz="2800" dirty="0">
              <a:solidFill>
                <a:schemeClr val="tx2"/>
              </a:solidFill>
            </a:endParaRPr>
          </a:p>
          <a:p>
            <a:pPr eaLnBrk="1" hangingPunct="1"/>
            <a:r>
              <a:rPr lang="en-US" altLang="en-US" sz="2800" dirty="0" smtClean="0">
                <a:solidFill>
                  <a:schemeClr val="tx2"/>
                </a:solidFill>
              </a:rPr>
              <a:t>Potential </a:t>
            </a:r>
            <a:r>
              <a:rPr lang="en-US" altLang="en-US" sz="2800" dirty="0">
                <a:solidFill>
                  <a:schemeClr val="tx2"/>
                </a:solidFill>
              </a:rPr>
              <a:t>reversion to original right </a:t>
            </a:r>
            <a:endParaRPr lang="en-US" sz="2800" dirty="0">
              <a:solidFill>
                <a:schemeClr val="tx2"/>
              </a:solidFill>
            </a:endParaRPr>
          </a:p>
        </p:txBody>
      </p:sp>
    </p:spTree>
    <p:extLst>
      <p:ext uri="{BB962C8B-B14F-4D97-AF65-F5344CB8AC3E}">
        <p14:creationId xmlns:p14="http://schemas.microsoft.com/office/powerpoint/2010/main" val="31178592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C:\Documents and Settings\Administrator\My Documents\exchange_Page_1_Image_000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429768"/>
            <a:ext cx="4572000" cy="591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Documents and Settings\Administrator\My Documents\exchange_Page_2_Image_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457200"/>
            <a:ext cx="2808923" cy="363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Documents and Settings\Administrator\My Documents\exchange_Page_3_Image_0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6544" y="2590800"/>
            <a:ext cx="2828026"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219200" y="685800"/>
            <a:ext cx="3200400" cy="448056"/>
          </a:xfrm>
          <a:prstGeom prst="rect">
            <a:avLst/>
          </a:prstGeom>
          <a:solidFill>
            <a:srgbClr val="FFFF00">
              <a:alpha val="35000"/>
            </a:srgbClr>
          </a:solidFill>
        </p:spPr>
        <p:txBody>
          <a:bodyPr wrap="square" rtlCol="0">
            <a:spAutoFit/>
          </a:bodyPr>
          <a:lstStyle/>
          <a:p>
            <a:endParaRPr lang="en-US" dirty="0">
              <a:solidFill>
                <a:srgbClr val="FFFF00"/>
              </a:solidFill>
            </a:endParaRPr>
          </a:p>
        </p:txBody>
      </p:sp>
    </p:spTree>
    <p:extLst>
      <p:ext uri="{BB962C8B-B14F-4D97-AF65-F5344CB8AC3E}">
        <p14:creationId xmlns:p14="http://schemas.microsoft.com/office/powerpoint/2010/main" val="28142710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effectLst>
                  <a:outerShdw blurRad="38100" dist="38100" dir="2700000" algn="tl">
                    <a:srgbClr val="FFFFFF"/>
                  </a:outerShdw>
                </a:effectLst>
              </a:rPr>
              <a:t>TEMPORARY APPLICATIONS</a:t>
            </a:r>
            <a:endParaRPr lang="en-US" altLang="en-US" b="1" dirty="0" smtClean="0">
              <a:solidFill>
                <a:schemeClr val="tx2"/>
              </a:solidFill>
            </a:endParaRPr>
          </a:p>
        </p:txBody>
      </p:sp>
      <p:sp>
        <p:nvSpPr>
          <p:cNvPr id="2" name="Content Placeholder 1"/>
          <p:cNvSpPr>
            <a:spLocks noGrp="1"/>
          </p:cNvSpPr>
          <p:nvPr>
            <p:ph sz="half" idx="1"/>
          </p:nvPr>
        </p:nvSpPr>
        <p:spPr/>
        <p:txBody>
          <a:bodyPr/>
          <a:lstStyle/>
          <a:p>
            <a:pPr eaLnBrk="1" hangingPunct="1"/>
            <a:r>
              <a:rPr lang="en-US" altLang="en-US" sz="2400" dirty="0">
                <a:solidFill>
                  <a:schemeClr val="tx2"/>
                </a:solidFill>
              </a:rPr>
              <a:t>Not many filed due to limited water availability</a:t>
            </a:r>
          </a:p>
          <a:p>
            <a:pPr eaLnBrk="1" hangingPunct="1"/>
            <a:r>
              <a:rPr lang="en-US" altLang="en-US" sz="2400" dirty="0">
                <a:solidFill>
                  <a:schemeClr val="tx2"/>
                </a:solidFill>
              </a:rPr>
              <a:t>Temporary applications terminate after a maximum of one </a:t>
            </a:r>
            <a:r>
              <a:rPr lang="en-US" altLang="en-US" sz="2400" dirty="0" smtClean="0">
                <a:solidFill>
                  <a:schemeClr val="tx2"/>
                </a:solidFill>
              </a:rPr>
              <a:t>year</a:t>
            </a:r>
          </a:p>
          <a:p>
            <a:pPr lvl="1" eaLnBrk="1" hangingPunct="1"/>
            <a:r>
              <a:rPr lang="en-US" altLang="en-US" sz="2400" dirty="0" smtClean="0">
                <a:solidFill>
                  <a:schemeClr val="tx2"/>
                </a:solidFill>
              </a:rPr>
              <a:t>Cannot be extended</a:t>
            </a:r>
          </a:p>
          <a:p>
            <a:pPr eaLnBrk="1" hangingPunct="1"/>
            <a:r>
              <a:rPr lang="en-US" altLang="en-US" sz="2400" dirty="0" smtClean="0">
                <a:solidFill>
                  <a:schemeClr val="tx2"/>
                </a:solidFill>
              </a:rPr>
              <a:t>Used for smaller, limited-life projects</a:t>
            </a:r>
          </a:p>
          <a:p>
            <a:pPr lvl="1" eaLnBrk="1" hangingPunct="1"/>
            <a:r>
              <a:rPr lang="en-US" altLang="en-US" sz="2400" dirty="0" smtClean="0">
                <a:solidFill>
                  <a:schemeClr val="tx2"/>
                </a:solidFill>
              </a:rPr>
              <a:t>Road construction, oil or mineral exploration, etc.</a:t>
            </a:r>
          </a:p>
        </p:txBody>
      </p:sp>
      <p:sp>
        <p:nvSpPr>
          <p:cNvPr id="3" name="Content Placeholder 2"/>
          <p:cNvSpPr>
            <a:spLocks noGrp="1"/>
          </p:cNvSpPr>
          <p:nvPr>
            <p:ph sz="half" idx="2"/>
          </p:nvPr>
        </p:nvSpPr>
        <p:spPr>
          <a:xfrm>
            <a:off x="4495800" y="1600200"/>
            <a:ext cx="4191000" cy="4525963"/>
          </a:xfrm>
        </p:spPr>
        <p:txBody>
          <a:bodyPr/>
          <a:lstStyle/>
          <a:p>
            <a:r>
              <a:rPr lang="en-US" sz="2400" dirty="0">
                <a:solidFill>
                  <a:schemeClr val="tx2"/>
                </a:solidFill>
              </a:rPr>
              <a:t>Temporary Changes to lease water to other users</a:t>
            </a:r>
          </a:p>
          <a:p>
            <a:pPr lvl="1"/>
            <a:r>
              <a:rPr lang="en-US" dirty="0">
                <a:solidFill>
                  <a:schemeClr val="tx2"/>
                </a:solidFill>
              </a:rPr>
              <a:t>To ensure continued use of water</a:t>
            </a:r>
          </a:p>
          <a:p>
            <a:pPr lvl="1"/>
            <a:r>
              <a:rPr lang="en-US" dirty="0">
                <a:solidFill>
                  <a:schemeClr val="tx2"/>
                </a:solidFill>
              </a:rPr>
              <a:t>Cover additional use</a:t>
            </a:r>
          </a:p>
          <a:p>
            <a:pPr lvl="1"/>
            <a:r>
              <a:rPr lang="en-US" dirty="0">
                <a:solidFill>
                  <a:schemeClr val="tx2"/>
                </a:solidFill>
              </a:rPr>
              <a:t>Water moved by Temporary Change </a:t>
            </a:r>
            <a:r>
              <a:rPr lang="en-US" b="1" dirty="0">
                <a:solidFill>
                  <a:schemeClr val="tx2"/>
                </a:solidFill>
              </a:rPr>
              <a:t>cannot</a:t>
            </a:r>
            <a:r>
              <a:rPr lang="en-US" dirty="0">
                <a:solidFill>
                  <a:schemeClr val="tx2"/>
                </a:solidFill>
              </a:rPr>
              <a:t> be used at the historic place of use and the proposed place of use during the time of temporary transfer</a:t>
            </a:r>
          </a:p>
          <a:p>
            <a:endParaRPr lang="en-US" dirty="0"/>
          </a:p>
        </p:txBody>
      </p:sp>
    </p:spTree>
    <p:extLst>
      <p:ext uri="{BB962C8B-B14F-4D97-AF65-F5344CB8AC3E}">
        <p14:creationId xmlns:p14="http://schemas.microsoft.com/office/powerpoint/2010/main" val="3626469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33356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FIXED TIME APPLICATIONS</a:t>
            </a:r>
          </a:p>
        </p:txBody>
      </p:sp>
      <p:sp>
        <p:nvSpPr>
          <p:cNvPr id="3" name="Content Placeholder 2"/>
          <p:cNvSpPr>
            <a:spLocks noGrp="1"/>
          </p:cNvSpPr>
          <p:nvPr>
            <p:ph sz="half" idx="2"/>
          </p:nvPr>
        </p:nvSpPr>
        <p:spPr/>
        <p:txBody>
          <a:bodyPr/>
          <a:lstStyle/>
          <a:p>
            <a:r>
              <a:rPr lang="en-US" sz="2400" dirty="0">
                <a:solidFill>
                  <a:schemeClr val="tx2"/>
                </a:solidFill>
              </a:rPr>
              <a:t>Filed for specific amount of time as determined by State Engineer</a:t>
            </a:r>
          </a:p>
          <a:p>
            <a:r>
              <a:rPr lang="en-US" sz="2400" dirty="0">
                <a:solidFill>
                  <a:schemeClr val="tx2"/>
                </a:solidFill>
              </a:rPr>
              <a:t>“Proof” not required</a:t>
            </a:r>
          </a:p>
          <a:p>
            <a:r>
              <a:rPr lang="en-US" sz="2400" dirty="0">
                <a:solidFill>
                  <a:schemeClr val="tx2"/>
                </a:solidFill>
              </a:rPr>
              <a:t>Contact with applicant and monitoring of development thru Water Use Program</a:t>
            </a:r>
          </a:p>
          <a:p>
            <a:r>
              <a:rPr lang="en-US" sz="2400" dirty="0">
                <a:solidFill>
                  <a:schemeClr val="tx2"/>
                </a:solidFill>
              </a:rPr>
              <a:t>Can be filed for all uses, except domestic use</a:t>
            </a:r>
          </a:p>
          <a:p>
            <a:r>
              <a:rPr lang="en-US" sz="2400" dirty="0">
                <a:solidFill>
                  <a:schemeClr val="tx2"/>
                </a:solidFill>
              </a:rPr>
              <a:t>Can be extended</a:t>
            </a:r>
          </a:p>
          <a:p>
            <a:endParaRPr lang="en-US" dirty="0"/>
          </a:p>
        </p:txBody>
      </p:sp>
      <p:pic>
        <p:nvPicPr>
          <p:cNvPr id="6" name="Picture 2" descr="C:\Documents and Settings\Administrator\Desktop\Photo Contests\Images\Water Rights\Scenic\Anonymous\Seasonal Stream 0908.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779264" y="1475582"/>
            <a:ext cx="3487936" cy="465058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0834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t>THE APPLICATION PROCESS:</a:t>
            </a:r>
            <a:br>
              <a:rPr lang="en-US" altLang="en-US" b="1" dirty="0" smtClean="0"/>
            </a:br>
            <a:r>
              <a:rPr lang="en-US" altLang="en-US" dirty="0" smtClean="0">
                <a:latin typeface="Freestyle Script" panose="030804020302050B0404" pitchFamily="66" charset="0"/>
              </a:rPr>
              <a:t>IT IS JUST THAT EASY!</a:t>
            </a:r>
          </a:p>
        </p:txBody>
      </p:sp>
      <p:pic>
        <p:nvPicPr>
          <p:cNvPr id="7" name="Content Placeholder 6"/>
          <p:cNvPicPr>
            <a:picLocks noGrp="1"/>
          </p:cNvPicPr>
          <p:nvPr>
            <p:ph idx="1"/>
          </p:nvPr>
        </p:nvPicPr>
        <p:blipFill rotWithShape="1">
          <a:blip r:embed="rId3" cstate="print">
            <a:extLst>
              <a:ext uri="{28A0092B-C50C-407E-A947-70E740481C1C}">
                <a14:useLocalDpi xmlns:a14="http://schemas.microsoft.com/office/drawing/2010/main" val="0"/>
              </a:ext>
            </a:extLst>
          </a:blip>
          <a:srcRect r="-26" b="7336"/>
          <a:stretch/>
        </p:blipFill>
        <p:spPr bwMode="auto">
          <a:xfrm>
            <a:off x="2044995" y="1600200"/>
            <a:ext cx="5054010" cy="4525963"/>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6629400" y="1524000"/>
            <a:ext cx="1066800" cy="1569660"/>
          </a:xfrm>
          <a:prstGeom prst="rect">
            <a:avLst/>
          </a:prstGeom>
          <a:noFill/>
        </p:spPr>
        <p:txBody>
          <a:bodyPr wrap="square" rtlCol="0">
            <a:spAutoFit/>
          </a:bodyPr>
          <a:lstStyle/>
          <a:p>
            <a:r>
              <a:rPr lang="en-US" sz="9600" dirty="0" smtClean="0">
                <a:solidFill>
                  <a:srgbClr val="FF0000"/>
                </a:solidFill>
              </a:rPr>
              <a:t>?</a:t>
            </a:r>
            <a:endParaRPr lang="en-US" sz="9600" dirty="0">
              <a:solidFill>
                <a:srgbClr val="FF0000"/>
              </a:solidFill>
            </a:endParaRPr>
          </a:p>
        </p:txBody>
      </p:sp>
    </p:spTree>
    <p:extLst>
      <p:ext uri="{BB962C8B-B14F-4D97-AF65-F5344CB8AC3E}">
        <p14:creationId xmlns:p14="http://schemas.microsoft.com/office/powerpoint/2010/main" val="27550781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8" descr="C:\Users\clarkadams\Desktop\Application Process\apschem-page-001.jpg"/>
          <p:cNvPicPr>
            <a:picLocks noGrp="1"/>
          </p:cNvPicPr>
          <p:nvPr>
            <p:ph idx="1"/>
          </p:nvPr>
        </p:nvPicPr>
        <p:blipFill rotWithShape="1">
          <a:blip r:embed="rId4">
            <a:extLst>
              <a:ext uri="{28A0092B-C50C-407E-A947-70E740481C1C}">
                <a14:useLocalDpi xmlns:a14="http://schemas.microsoft.com/office/drawing/2010/main" val="0"/>
              </a:ext>
            </a:extLst>
          </a:blip>
          <a:srcRect l="1653" t="12500" r="1329" b="12665"/>
          <a:stretch/>
        </p:blipFill>
        <p:spPr bwMode="auto">
          <a:xfrm>
            <a:off x="342900" y="708819"/>
            <a:ext cx="8458200" cy="5310981"/>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533400" y="4038600"/>
            <a:ext cx="19812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3118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8" descr="C:\Users\clarkadams\Desktop\Application Process\apschem-page-001.jpg"/>
          <p:cNvPicPr>
            <a:picLocks noGrp="1"/>
          </p:cNvPicPr>
          <p:nvPr>
            <p:ph idx="1"/>
          </p:nvPr>
        </p:nvPicPr>
        <p:blipFill rotWithShape="1">
          <a:blip r:embed="rId3">
            <a:extLst>
              <a:ext uri="{28A0092B-C50C-407E-A947-70E740481C1C}">
                <a14:useLocalDpi xmlns:a14="http://schemas.microsoft.com/office/drawing/2010/main" val="0"/>
              </a:ext>
            </a:extLst>
          </a:blip>
          <a:srcRect l="1653" t="12500" r="1329" b="12665"/>
          <a:stretch/>
        </p:blipFill>
        <p:spPr bwMode="auto">
          <a:xfrm>
            <a:off x="266700" y="609600"/>
            <a:ext cx="8610600" cy="5334000"/>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381000" y="1905000"/>
            <a:ext cx="4419600" cy="1981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FILING AND REVIEW OF THE APPLICATION</a:t>
            </a:r>
          </a:p>
        </p:txBody>
      </p:sp>
      <p:pic>
        <p:nvPicPr>
          <p:cNvPr id="5" name="Content Placeholder 3" descr="C:\Documents and Settings\Administrator\My Documents\ApplicationProc1.JPG"/>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065" t="2704" r="-4899" b="37111"/>
          <a:stretch/>
        </p:blipFill>
        <p:spPr bwMode="auto">
          <a:xfrm>
            <a:off x="685800" y="2057400"/>
            <a:ext cx="7895137" cy="3124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1173480"/>
            <a:ext cx="228600" cy="4998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51388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p:txBody>
          <a:bodyPr/>
          <a:lstStyle/>
          <a:p>
            <a:pPr eaLnBrk="1" hangingPunct="1"/>
            <a:r>
              <a:rPr lang="en-US" altLang="en-US" b="1" dirty="0">
                <a:solidFill>
                  <a:schemeClr val="tx2"/>
                </a:solidFill>
              </a:rPr>
              <a:t>FILING AN APPLICATION</a:t>
            </a:r>
            <a:r>
              <a:rPr lang="en-US" altLang="en-US" b="1" dirty="0"/>
              <a:t/>
            </a:r>
            <a:br>
              <a:rPr lang="en-US" altLang="en-US" b="1" dirty="0"/>
            </a:br>
            <a:endParaRPr lang="en-US" altLang="en-US" b="1" dirty="0" smtClean="0"/>
          </a:p>
        </p:txBody>
      </p:sp>
      <p:sp>
        <p:nvSpPr>
          <p:cNvPr id="3" name="Content Placeholder 2"/>
          <p:cNvSpPr>
            <a:spLocks noGrp="1"/>
          </p:cNvSpPr>
          <p:nvPr>
            <p:ph sz="half" idx="1"/>
          </p:nvPr>
        </p:nvSpPr>
        <p:spPr>
          <a:xfrm>
            <a:off x="685800" y="1600200"/>
            <a:ext cx="3810000" cy="4525963"/>
          </a:xfrm>
        </p:spPr>
        <p:txBody>
          <a:bodyPr/>
          <a:lstStyle/>
          <a:p>
            <a:pPr marL="457200" indent="-457200">
              <a:buFont typeface="Arial" panose="020B0604020202020204" pitchFamily="34" charset="0"/>
              <a:buChar char="•"/>
            </a:pPr>
            <a:r>
              <a:rPr lang="en-US" altLang="en-US" dirty="0">
                <a:solidFill>
                  <a:schemeClr val="tx2"/>
                </a:solidFill>
              </a:rPr>
              <a:t>By mail or visit</a:t>
            </a:r>
          </a:p>
          <a:p>
            <a:pPr marL="457200" indent="-457200">
              <a:buFont typeface="Arial" panose="020B0604020202020204" pitchFamily="34" charset="0"/>
              <a:buChar char="•"/>
            </a:pPr>
            <a:endParaRPr lang="en-US" altLang="en-US" dirty="0">
              <a:solidFill>
                <a:schemeClr val="tx2"/>
              </a:solidFill>
            </a:endParaRPr>
          </a:p>
          <a:p>
            <a:pPr marL="457200" indent="-457200">
              <a:buFont typeface="Arial" panose="020B0604020202020204" pitchFamily="34" charset="0"/>
              <a:buChar char="•"/>
            </a:pPr>
            <a:r>
              <a:rPr lang="en-US" altLang="en-US" dirty="0">
                <a:solidFill>
                  <a:schemeClr val="tx2"/>
                </a:solidFill>
              </a:rPr>
              <a:t>Fee required</a:t>
            </a:r>
          </a:p>
          <a:p>
            <a:pPr marL="457200" indent="-457200">
              <a:buFont typeface="Arial" panose="020B0604020202020204" pitchFamily="34" charset="0"/>
              <a:buChar char="•"/>
            </a:pPr>
            <a:endParaRPr lang="en-US" altLang="en-US" dirty="0">
              <a:solidFill>
                <a:schemeClr val="tx2"/>
              </a:solidFill>
            </a:endParaRPr>
          </a:p>
          <a:p>
            <a:pPr marL="457200" indent="-457200">
              <a:buFont typeface="Arial" panose="020B0604020202020204" pitchFamily="34" charset="0"/>
              <a:buChar char="•"/>
            </a:pPr>
            <a:r>
              <a:rPr lang="en-US" altLang="en-US" dirty="0">
                <a:solidFill>
                  <a:schemeClr val="tx2"/>
                </a:solidFill>
              </a:rPr>
              <a:t>Establishes initial priority</a:t>
            </a:r>
          </a:p>
          <a:p>
            <a:pPr marL="457200" indent="-457200">
              <a:buFont typeface="Arial" panose="020B0604020202020204" pitchFamily="34" charset="0"/>
              <a:buChar char="•"/>
            </a:pPr>
            <a:endParaRPr lang="en-US" altLang="en-US" dirty="0">
              <a:solidFill>
                <a:schemeClr val="tx2"/>
              </a:solidFill>
            </a:endParaRPr>
          </a:p>
          <a:p>
            <a:pPr marL="457200" indent="-457200">
              <a:buFont typeface="Arial" panose="020B0604020202020204" pitchFamily="34" charset="0"/>
              <a:buChar char="•"/>
            </a:pPr>
            <a:r>
              <a:rPr lang="en-US" altLang="en-US" dirty="0">
                <a:solidFill>
                  <a:schemeClr val="tx2"/>
                </a:solidFill>
              </a:rPr>
              <a:t>Placed on the New Filing List</a:t>
            </a:r>
          </a:p>
          <a:p>
            <a:endParaRPr lang="en-US"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329" b="-1"/>
          <a:stretch/>
        </p:blipFill>
        <p:spPr bwMode="auto">
          <a:xfrm>
            <a:off x="4648200" y="1421430"/>
            <a:ext cx="4174872" cy="5095015"/>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954524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r>
              <a:rPr lang="en-US" b="1" kern="10" dirty="0">
                <a:ln w="9525">
                  <a:round/>
                  <a:headEnd/>
                  <a:tailEnd/>
                </a:ln>
                <a:solidFill>
                  <a:schemeClr val="tx2"/>
                </a:solidFill>
                <a:cs typeface="Times New Roman"/>
              </a:rPr>
              <a:t>ADVERTISING DESIGNATION</a:t>
            </a:r>
          </a:p>
        </p:txBody>
      </p:sp>
      <p:sp>
        <p:nvSpPr>
          <p:cNvPr id="2" name="Content Placeholder 1"/>
          <p:cNvSpPr>
            <a:spLocks noGrp="1"/>
          </p:cNvSpPr>
          <p:nvPr>
            <p:ph idx="1"/>
          </p:nvPr>
        </p:nvSpPr>
        <p:spPr>
          <a:xfrm>
            <a:off x="304800" y="1600200"/>
            <a:ext cx="8305800" cy="4525963"/>
          </a:xfrm>
        </p:spPr>
        <p:txBody>
          <a:bodyPr/>
          <a:lstStyle/>
          <a:p>
            <a:r>
              <a:rPr lang="en-US" altLang="en-US" sz="2400" dirty="0" smtClean="0">
                <a:solidFill>
                  <a:schemeClr val="tx2"/>
                </a:solidFill>
              </a:rPr>
              <a:t>Newspaper with local circulation</a:t>
            </a:r>
          </a:p>
          <a:p>
            <a:pPr lvl="1"/>
            <a:r>
              <a:rPr lang="en-US" altLang="en-US" sz="2400" dirty="0" smtClean="0">
                <a:solidFill>
                  <a:schemeClr val="tx2"/>
                </a:solidFill>
              </a:rPr>
              <a:t>Public notice of applications being filed</a:t>
            </a:r>
          </a:p>
          <a:p>
            <a:r>
              <a:rPr lang="en-US" altLang="en-US" sz="2400" dirty="0" smtClean="0">
                <a:solidFill>
                  <a:schemeClr val="tx2"/>
                </a:solidFill>
              </a:rPr>
              <a:t>Regional office action	</a:t>
            </a:r>
          </a:p>
          <a:p>
            <a:r>
              <a:rPr lang="en-US" altLang="en-US" sz="2400" dirty="0" smtClean="0">
                <a:solidFill>
                  <a:schemeClr val="tx2"/>
                </a:solidFill>
              </a:rPr>
              <a:t>Waiving advertising</a:t>
            </a:r>
          </a:p>
          <a:p>
            <a:pPr lvl="1"/>
            <a:r>
              <a:rPr lang="en-US" altLang="en-US" sz="2400" dirty="0" smtClean="0">
                <a:solidFill>
                  <a:schemeClr val="tx2"/>
                </a:solidFill>
              </a:rPr>
              <a:t>Temporary applications are usually not advertised</a:t>
            </a:r>
          </a:p>
          <a:p>
            <a:pPr lvl="1"/>
            <a:r>
              <a:rPr lang="en-US" altLang="en-US" sz="2400" dirty="0" smtClean="0">
                <a:solidFill>
                  <a:schemeClr val="tx2"/>
                </a:solidFill>
              </a:rPr>
              <a:t>Advertising for small domestic filings can be waived in some areas</a:t>
            </a:r>
          </a:p>
          <a:p>
            <a:pPr lvl="1"/>
            <a:r>
              <a:rPr lang="en-US" altLang="en-US" sz="2400" dirty="0" smtClean="0">
                <a:solidFill>
                  <a:schemeClr val="tx2"/>
                </a:solidFill>
              </a:rPr>
              <a:t>Application to move point of diversion less than 660 </a:t>
            </a:r>
            <a:r>
              <a:rPr lang="en-US" altLang="en-US" sz="2400" dirty="0" smtClean="0">
                <a:solidFill>
                  <a:schemeClr val="tx2"/>
                </a:solidFill>
              </a:rPr>
              <a:t>feet, the advertising can </a:t>
            </a:r>
            <a:r>
              <a:rPr lang="en-US" altLang="en-US" sz="2400" dirty="0" smtClean="0">
                <a:solidFill>
                  <a:schemeClr val="tx2"/>
                </a:solidFill>
              </a:rPr>
              <a:t>be waived</a:t>
            </a:r>
          </a:p>
          <a:p>
            <a:pPr lvl="1"/>
            <a:r>
              <a:rPr lang="en-US" altLang="en-US" sz="2400" dirty="0" smtClean="0">
                <a:solidFill>
                  <a:schemeClr val="tx2"/>
                </a:solidFill>
              </a:rPr>
              <a:t>Can still be protested if not advertised</a:t>
            </a:r>
          </a:p>
          <a:p>
            <a:endParaRPr lang="en-US" dirty="0"/>
          </a:p>
        </p:txBody>
      </p:sp>
    </p:spTree>
    <p:extLst>
      <p:ext uri="{BB962C8B-B14F-4D97-AF65-F5344CB8AC3E}">
        <p14:creationId xmlns:p14="http://schemas.microsoft.com/office/powerpoint/2010/main" val="7317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r>
              <a:rPr lang="en-US" altLang="en-US" b="1" dirty="0" smtClean="0">
                <a:solidFill>
                  <a:schemeClr val="tx2"/>
                </a:solidFill>
              </a:rPr>
              <a:t>ADVERTISING PERIOD</a:t>
            </a:r>
          </a:p>
        </p:txBody>
      </p:sp>
      <p:sp>
        <p:nvSpPr>
          <p:cNvPr id="2" name="Content Placeholder 1"/>
          <p:cNvSpPr>
            <a:spLocks noGrp="1"/>
          </p:cNvSpPr>
          <p:nvPr>
            <p:ph sz="half" idx="1"/>
          </p:nvPr>
        </p:nvSpPr>
        <p:spPr>
          <a:xfrm>
            <a:off x="685800" y="1600200"/>
            <a:ext cx="4038600" cy="4525963"/>
          </a:xfrm>
        </p:spPr>
        <p:txBody>
          <a:bodyPr/>
          <a:lstStyle/>
          <a:p>
            <a:r>
              <a:rPr lang="en-US" altLang="en-US" sz="2400" dirty="0" smtClean="0">
                <a:solidFill>
                  <a:schemeClr val="tx2"/>
                </a:solidFill>
              </a:rPr>
              <a:t>Permanent filings</a:t>
            </a:r>
          </a:p>
          <a:p>
            <a:pPr lvl="1"/>
            <a:r>
              <a:rPr lang="en-US" altLang="en-US" sz="2000" dirty="0" smtClean="0">
                <a:solidFill>
                  <a:schemeClr val="tx2"/>
                </a:solidFill>
              </a:rPr>
              <a:t>Once a week for two weeks</a:t>
            </a:r>
          </a:p>
          <a:p>
            <a:pPr lvl="1"/>
            <a:endParaRPr lang="en-US" altLang="en-US" sz="2000" dirty="0" smtClean="0">
              <a:solidFill>
                <a:schemeClr val="tx2"/>
              </a:solidFill>
            </a:endParaRPr>
          </a:p>
          <a:p>
            <a:r>
              <a:rPr lang="en-US" altLang="en-US" sz="2400" dirty="0" smtClean="0">
                <a:solidFill>
                  <a:schemeClr val="tx2"/>
                </a:solidFill>
              </a:rPr>
              <a:t>Temporary filings</a:t>
            </a:r>
          </a:p>
          <a:p>
            <a:pPr lvl="1"/>
            <a:r>
              <a:rPr lang="en-US" altLang="en-US" sz="2000" dirty="0" smtClean="0">
                <a:solidFill>
                  <a:schemeClr val="tx2"/>
                </a:solidFill>
              </a:rPr>
              <a:t>Not advertised</a:t>
            </a:r>
          </a:p>
          <a:p>
            <a:pPr lvl="1"/>
            <a:endParaRPr lang="en-US" altLang="en-US" sz="2000" dirty="0" smtClean="0">
              <a:solidFill>
                <a:schemeClr val="tx2"/>
              </a:solidFill>
            </a:endParaRPr>
          </a:p>
          <a:p>
            <a:r>
              <a:rPr lang="en-US" altLang="en-US" sz="2400" dirty="0" smtClean="0">
                <a:solidFill>
                  <a:schemeClr val="tx2"/>
                </a:solidFill>
              </a:rPr>
              <a:t>Notices drafted by division</a:t>
            </a:r>
          </a:p>
          <a:p>
            <a:endParaRPr lang="en-US" altLang="en-US" sz="2400" dirty="0" smtClean="0">
              <a:solidFill>
                <a:schemeClr val="tx2"/>
              </a:solidFill>
            </a:endParaRPr>
          </a:p>
          <a:p>
            <a:r>
              <a:rPr lang="en-US" altLang="en-US" sz="2400" dirty="0" smtClean="0">
                <a:solidFill>
                  <a:schemeClr val="tx2"/>
                </a:solidFill>
              </a:rPr>
              <a:t>Proof of publication</a:t>
            </a:r>
          </a:p>
          <a:p>
            <a:pPr lvl="1"/>
            <a:r>
              <a:rPr lang="en-US" altLang="en-US" sz="2000" dirty="0" smtClean="0">
                <a:solidFill>
                  <a:schemeClr val="tx2"/>
                </a:solidFill>
              </a:rPr>
              <a:t>From Newspaper</a:t>
            </a:r>
          </a:p>
          <a:p>
            <a:pPr lvl="1"/>
            <a:r>
              <a:rPr lang="en-US" altLang="en-US" sz="2000" dirty="0" smtClean="0">
                <a:solidFill>
                  <a:schemeClr val="tx2"/>
                </a:solidFill>
              </a:rPr>
              <a:t>Required to move forward </a:t>
            </a:r>
          </a:p>
          <a:p>
            <a:endParaRPr lang="en-US" dirty="0"/>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4357"/>
          <a:stretch/>
        </p:blipFill>
        <p:spPr bwMode="auto">
          <a:xfrm>
            <a:off x="5088445" y="1582670"/>
            <a:ext cx="3407242" cy="451333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347530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PROTESTS</a:t>
            </a:r>
            <a:endParaRPr lang="en-US" altLang="en-US" b="1" dirty="0" smtClean="0"/>
          </a:p>
        </p:txBody>
      </p:sp>
      <p:sp>
        <p:nvSpPr>
          <p:cNvPr id="2" name="Content Placeholder 1"/>
          <p:cNvSpPr>
            <a:spLocks noGrp="1"/>
          </p:cNvSpPr>
          <p:nvPr>
            <p:ph sz="half" idx="1"/>
          </p:nvPr>
        </p:nvSpPr>
        <p:spPr>
          <a:xfrm>
            <a:off x="457200" y="1828800"/>
            <a:ext cx="4038600" cy="4297363"/>
          </a:xfrm>
        </p:spPr>
        <p:txBody>
          <a:bodyPr/>
          <a:lstStyle/>
          <a:p>
            <a:r>
              <a:rPr lang="en-US" altLang="en-US" dirty="0" smtClean="0">
                <a:solidFill>
                  <a:schemeClr val="tx2"/>
                </a:solidFill>
              </a:rPr>
              <a:t>Filed by interested or affected parties</a:t>
            </a:r>
            <a:endParaRPr lang="en-US" altLang="en-US" dirty="0">
              <a:solidFill>
                <a:schemeClr val="tx2"/>
              </a:solidFill>
            </a:endParaRPr>
          </a:p>
          <a:p>
            <a:r>
              <a:rPr lang="en-US" altLang="en-US" dirty="0" smtClean="0">
                <a:solidFill>
                  <a:schemeClr val="tx2"/>
                </a:solidFill>
              </a:rPr>
              <a:t>Must provide water right/application number that is being protested</a:t>
            </a:r>
            <a:endParaRPr lang="en-US" altLang="en-US" dirty="0">
              <a:solidFill>
                <a:schemeClr val="tx2"/>
              </a:solidFill>
            </a:endParaRPr>
          </a:p>
          <a:p>
            <a:r>
              <a:rPr lang="en-US" altLang="en-US" dirty="0" smtClean="0">
                <a:solidFill>
                  <a:schemeClr val="tx2"/>
                </a:solidFill>
              </a:rPr>
              <a:t>Timeliness, within 20 days of advertising</a:t>
            </a:r>
          </a:p>
          <a:p>
            <a:endParaRPr lang="en-US" dirty="0"/>
          </a:p>
        </p:txBody>
      </p:sp>
      <p:sp>
        <p:nvSpPr>
          <p:cNvPr id="3" name="Content Placeholder 2"/>
          <p:cNvSpPr>
            <a:spLocks noGrp="1"/>
          </p:cNvSpPr>
          <p:nvPr>
            <p:ph sz="half" idx="2"/>
          </p:nvPr>
        </p:nvSpPr>
        <p:spPr>
          <a:xfrm>
            <a:off x="4648200" y="1828800"/>
            <a:ext cx="4038600" cy="4297363"/>
          </a:xfrm>
        </p:spPr>
        <p:txBody>
          <a:bodyPr/>
          <a:lstStyle/>
          <a:p>
            <a:r>
              <a:rPr lang="en-US" altLang="en-US" dirty="0">
                <a:solidFill>
                  <a:schemeClr val="tx2"/>
                </a:solidFill>
              </a:rPr>
              <a:t>Protestant information (name and address)</a:t>
            </a:r>
          </a:p>
          <a:p>
            <a:r>
              <a:rPr lang="en-US" altLang="en-US" dirty="0">
                <a:solidFill>
                  <a:schemeClr val="tx2"/>
                </a:solidFill>
              </a:rPr>
              <a:t>Relevant information</a:t>
            </a:r>
          </a:p>
          <a:p>
            <a:r>
              <a:rPr lang="en-US" altLang="en-US" dirty="0">
                <a:solidFill>
                  <a:schemeClr val="tx2"/>
                </a:solidFill>
              </a:rPr>
              <a:t>Protestant standing</a:t>
            </a:r>
          </a:p>
          <a:p>
            <a:r>
              <a:rPr lang="en-US" altLang="en-US" dirty="0">
                <a:solidFill>
                  <a:schemeClr val="tx2"/>
                </a:solidFill>
              </a:rPr>
              <a:t>Filing fee $15.00 per protestant(s)</a:t>
            </a:r>
          </a:p>
          <a:p>
            <a:endParaRPr lang="en-US" dirty="0"/>
          </a:p>
        </p:txBody>
      </p:sp>
    </p:spTree>
    <p:extLst>
      <p:ext uri="{BB962C8B-B14F-4D97-AF65-F5344CB8AC3E}">
        <p14:creationId xmlns:p14="http://schemas.microsoft.com/office/powerpoint/2010/main" val="4461393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b="1" kern="10" dirty="0" smtClean="0">
                <a:ln w="9525">
                  <a:round/>
                  <a:headEnd/>
                  <a:tailEnd/>
                </a:ln>
                <a:solidFill>
                  <a:schemeClr val="tx2"/>
                </a:solidFill>
                <a:cs typeface="Times New Roman"/>
              </a:rPr>
              <a:t>HEARINGS</a:t>
            </a:r>
            <a:endParaRPr lang="en-US" altLang="en-US" b="1" dirty="0" smtClean="0">
              <a:solidFill>
                <a:schemeClr val="tx2"/>
              </a:solidFill>
            </a:endParaRPr>
          </a:p>
        </p:txBody>
      </p:sp>
      <p:sp>
        <p:nvSpPr>
          <p:cNvPr id="2" name="Content Placeholder 1"/>
          <p:cNvSpPr>
            <a:spLocks noGrp="1"/>
          </p:cNvSpPr>
          <p:nvPr>
            <p:ph sz="half" idx="1"/>
          </p:nvPr>
        </p:nvSpPr>
        <p:spPr/>
        <p:txBody>
          <a:bodyPr/>
          <a:lstStyle/>
          <a:p>
            <a:pPr marL="0" indent="0">
              <a:buNone/>
            </a:pPr>
            <a:endParaRPr lang="en-US" altLang="en-US" dirty="0"/>
          </a:p>
          <a:p>
            <a:endParaRPr lang="en-US" dirty="0"/>
          </a:p>
        </p:txBody>
      </p:sp>
      <p:sp>
        <p:nvSpPr>
          <p:cNvPr id="3" name="Content Placeholder 2"/>
          <p:cNvSpPr>
            <a:spLocks noGrp="1"/>
          </p:cNvSpPr>
          <p:nvPr>
            <p:ph sz="half" idx="2"/>
          </p:nvPr>
        </p:nvSpPr>
        <p:spPr>
          <a:xfrm>
            <a:off x="4800600" y="1752600"/>
            <a:ext cx="3886200" cy="4373563"/>
          </a:xfrm>
        </p:spPr>
        <p:txBody>
          <a:bodyPr/>
          <a:lstStyle/>
          <a:p>
            <a:r>
              <a:rPr lang="en-US" altLang="en-US" dirty="0">
                <a:solidFill>
                  <a:schemeClr val="tx2"/>
                </a:solidFill>
              </a:rPr>
              <a:t>Generally held locally</a:t>
            </a:r>
          </a:p>
          <a:p>
            <a:r>
              <a:rPr lang="en-US" altLang="en-US" dirty="0">
                <a:solidFill>
                  <a:schemeClr val="tx2"/>
                </a:solidFill>
              </a:rPr>
              <a:t>Usually held to address protest or to gather additional information</a:t>
            </a:r>
          </a:p>
          <a:p>
            <a:r>
              <a:rPr lang="en-US" altLang="en-US" dirty="0">
                <a:solidFill>
                  <a:schemeClr val="tx2"/>
                </a:solidFill>
              </a:rPr>
              <a:t>Usually informal proceedings</a:t>
            </a:r>
          </a:p>
          <a:p>
            <a:r>
              <a:rPr lang="en-US" altLang="en-US" dirty="0">
                <a:solidFill>
                  <a:schemeClr val="tx2"/>
                </a:solidFill>
              </a:rPr>
              <a:t>May be waived</a:t>
            </a:r>
          </a:p>
          <a:p>
            <a:r>
              <a:rPr lang="en-US" altLang="en-US" dirty="0">
                <a:solidFill>
                  <a:schemeClr val="tx2"/>
                </a:solidFill>
              </a:rPr>
              <a:t>Recorded</a:t>
            </a:r>
          </a:p>
          <a:p>
            <a:endParaRPr lang="en-US" dirty="0"/>
          </a:p>
        </p:txBody>
      </p:sp>
      <p:pic>
        <p:nvPicPr>
          <p:cNvPr id="6" name="Picture 2" descr="C:\Documents and Settings\Administrator\Desktop\Photo Contests\Images\Water Rights\Water At Work\Anonymous\How does this work 090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3000" contrast="12000"/>
                    </a14:imgEffect>
                  </a14:imgLayer>
                </a14:imgProps>
              </a:ext>
              <a:ext uri="{28A0092B-C50C-407E-A947-70E740481C1C}">
                <a14:useLocalDpi xmlns:a14="http://schemas.microsoft.com/office/drawing/2010/main" val="0"/>
              </a:ext>
            </a:extLst>
          </a:blip>
          <a:srcRect l="30499" r="11329"/>
          <a:stretch/>
        </p:blipFill>
        <p:spPr bwMode="auto">
          <a:xfrm>
            <a:off x="702940" y="1447800"/>
            <a:ext cx="3640460" cy="4693594"/>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1276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HOW DO I GET A WATER RIGHT?</a:t>
            </a:r>
          </a:p>
        </p:txBody>
      </p:sp>
      <p:sp>
        <p:nvSpPr>
          <p:cNvPr id="2" name="Content Placeholder 1"/>
          <p:cNvSpPr>
            <a:spLocks noGrp="1"/>
          </p:cNvSpPr>
          <p:nvPr>
            <p:ph sz="half" idx="1"/>
          </p:nvPr>
        </p:nvSpPr>
        <p:spPr>
          <a:xfrm>
            <a:off x="457200" y="1600200"/>
            <a:ext cx="3810000" cy="4525963"/>
          </a:xfrm>
        </p:spPr>
        <p:txBody>
          <a:bodyPr/>
          <a:lstStyle/>
          <a:p>
            <a:r>
              <a:rPr lang="en-US" sz="2400" dirty="0" smtClean="0">
                <a:solidFill>
                  <a:schemeClr val="tx2"/>
                </a:solidFill>
              </a:rPr>
              <a:t>Filing for a water right</a:t>
            </a:r>
          </a:p>
          <a:p>
            <a:pPr lvl="1"/>
            <a:r>
              <a:rPr lang="en-US" sz="2000" dirty="0" smtClean="0">
                <a:solidFill>
                  <a:schemeClr val="tx2"/>
                </a:solidFill>
              </a:rPr>
              <a:t>Application to Appropriate</a:t>
            </a:r>
          </a:p>
          <a:p>
            <a:pPr lvl="1"/>
            <a:r>
              <a:rPr lang="en-US" sz="2000" dirty="0" smtClean="0">
                <a:solidFill>
                  <a:schemeClr val="tx2"/>
                </a:solidFill>
              </a:rPr>
              <a:t>Diligence Claim</a:t>
            </a:r>
          </a:p>
          <a:p>
            <a:pPr lvl="1"/>
            <a:endParaRPr lang="en-US" sz="2000" dirty="0">
              <a:solidFill>
                <a:schemeClr val="tx2"/>
              </a:solidFill>
            </a:endParaRPr>
          </a:p>
          <a:p>
            <a:r>
              <a:rPr lang="en-US" sz="2400" dirty="0" smtClean="0">
                <a:solidFill>
                  <a:schemeClr val="tx2"/>
                </a:solidFill>
              </a:rPr>
              <a:t>Purchasing property with existing rights</a:t>
            </a:r>
          </a:p>
          <a:p>
            <a:pPr lvl="1"/>
            <a:r>
              <a:rPr lang="en-US" sz="2000" dirty="0" smtClean="0">
                <a:solidFill>
                  <a:schemeClr val="tx2"/>
                </a:solidFill>
              </a:rPr>
              <a:t>Appurtenance</a:t>
            </a:r>
          </a:p>
          <a:p>
            <a:pPr lvl="1"/>
            <a:endParaRPr lang="en-US" sz="2000" dirty="0" smtClean="0">
              <a:solidFill>
                <a:schemeClr val="tx2"/>
              </a:solidFill>
            </a:endParaRPr>
          </a:p>
          <a:p>
            <a:r>
              <a:rPr lang="en-US" sz="2400" dirty="0" smtClean="0">
                <a:solidFill>
                  <a:schemeClr val="tx2"/>
                </a:solidFill>
              </a:rPr>
              <a:t>Purchasing all or portion of an existing right</a:t>
            </a:r>
          </a:p>
          <a:p>
            <a:pPr lvl="1"/>
            <a:r>
              <a:rPr lang="en-US" sz="2000" dirty="0" smtClean="0">
                <a:solidFill>
                  <a:schemeClr val="tx2"/>
                </a:solidFill>
              </a:rPr>
              <a:t>Change application</a:t>
            </a:r>
          </a:p>
        </p:txBody>
      </p:sp>
      <p:pic>
        <p:nvPicPr>
          <p:cNvPr id="1026" name="Picture 2" descr="G:\_WRT Photo Contests (all years)\2011 WRT Photo Contest\Water at Work_4.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27118" r="7862"/>
          <a:stretch/>
        </p:blipFill>
        <p:spPr bwMode="auto">
          <a:xfrm>
            <a:off x="4495800" y="1600201"/>
            <a:ext cx="3810000" cy="4394764"/>
          </a:xfrm>
          <a:prstGeom prst="rect">
            <a:avLst/>
          </a:prstGeom>
          <a:noFill/>
          <a:ln w="952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5295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533400"/>
            <a:ext cx="8229600" cy="639762"/>
          </a:xfrm>
        </p:spPr>
        <p:txBody>
          <a:bodyPr/>
          <a:lstStyle/>
          <a:p>
            <a:pPr eaLnBrk="1" hangingPunct="1"/>
            <a:r>
              <a:rPr lang="en-US" altLang="en-US" b="1" dirty="0">
                <a:solidFill>
                  <a:schemeClr val="tx2"/>
                </a:solidFill>
              </a:rPr>
              <a:t>REGIONAL OFFICE </a:t>
            </a:r>
            <a:r>
              <a:rPr lang="en-US" altLang="en-US" b="1" dirty="0" smtClean="0">
                <a:solidFill>
                  <a:schemeClr val="tx2"/>
                </a:solidFill>
              </a:rPr>
              <a:t>REVIEW</a:t>
            </a:r>
          </a:p>
        </p:txBody>
      </p:sp>
      <p:sp>
        <p:nvSpPr>
          <p:cNvPr id="2" name="Content Placeholder 1"/>
          <p:cNvSpPr>
            <a:spLocks noGrp="1"/>
          </p:cNvSpPr>
          <p:nvPr>
            <p:ph idx="1"/>
          </p:nvPr>
        </p:nvSpPr>
        <p:spPr>
          <a:xfrm>
            <a:off x="838200" y="1524000"/>
            <a:ext cx="7467600" cy="4953000"/>
          </a:xfrm>
        </p:spPr>
        <p:txBody>
          <a:bodyPr/>
          <a:lstStyle/>
          <a:p>
            <a:r>
              <a:rPr lang="en-US" altLang="en-US" dirty="0">
                <a:solidFill>
                  <a:schemeClr val="tx2"/>
                </a:solidFill>
              </a:rPr>
              <a:t>Regional </a:t>
            </a:r>
            <a:r>
              <a:rPr lang="en-US" altLang="en-US" dirty="0" smtClean="0">
                <a:solidFill>
                  <a:schemeClr val="tx2"/>
                </a:solidFill>
              </a:rPr>
              <a:t>engineer </a:t>
            </a:r>
            <a:r>
              <a:rPr lang="en-US" altLang="en-US" dirty="0">
                <a:solidFill>
                  <a:schemeClr val="tx2"/>
                </a:solidFill>
              </a:rPr>
              <a:t>and </a:t>
            </a:r>
            <a:r>
              <a:rPr lang="en-US" altLang="en-US" dirty="0" smtClean="0">
                <a:solidFill>
                  <a:schemeClr val="tx2"/>
                </a:solidFill>
              </a:rPr>
              <a:t>staff assist State Engineer in administering water rights in particular regions of the state</a:t>
            </a:r>
            <a:endParaRPr lang="en-US" altLang="en-US" dirty="0">
              <a:solidFill>
                <a:schemeClr val="tx2"/>
              </a:solidFill>
            </a:endParaRPr>
          </a:p>
          <a:p>
            <a:r>
              <a:rPr lang="en-US" altLang="en-US" dirty="0" smtClean="0">
                <a:solidFill>
                  <a:schemeClr val="tx2"/>
                </a:solidFill>
              </a:rPr>
              <a:t>Examine all available information</a:t>
            </a:r>
          </a:p>
          <a:p>
            <a:pPr lvl="1"/>
            <a:r>
              <a:rPr lang="en-US" altLang="en-US" dirty="0" smtClean="0">
                <a:solidFill>
                  <a:schemeClr val="tx2"/>
                </a:solidFill>
              </a:rPr>
              <a:t>Field examinations</a:t>
            </a:r>
          </a:p>
          <a:p>
            <a:pPr lvl="1"/>
            <a:r>
              <a:rPr lang="en-US" altLang="en-US" dirty="0" smtClean="0">
                <a:solidFill>
                  <a:schemeClr val="tx2"/>
                </a:solidFill>
              </a:rPr>
              <a:t>Policy analysis</a:t>
            </a:r>
          </a:p>
          <a:p>
            <a:pPr lvl="1"/>
            <a:r>
              <a:rPr lang="en-US" altLang="en-US" dirty="0" smtClean="0">
                <a:solidFill>
                  <a:schemeClr val="tx2"/>
                </a:solidFill>
              </a:rPr>
              <a:t>Scientific reports, etc.</a:t>
            </a:r>
          </a:p>
          <a:p>
            <a:r>
              <a:rPr lang="en-US" altLang="en-US" dirty="0" smtClean="0">
                <a:solidFill>
                  <a:schemeClr val="tx2"/>
                </a:solidFill>
              </a:rPr>
              <a:t>Consider protest concerns</a:t>
            </a:r>
            <a:endParaRPr lang="en-US" altLang="en-US" dirty="0">
              <a:solidFill>
                <a:schemeClr val="tx2"/>
              </a:solidFill>
            </a:endParaRPr>
          </a:p>
          <a:p>
            <a:r>
              <a:rPr lang="en-US" altLang="en-US" dirty="0" smtClean="0">
                <a:solidFill>
                  <a:schemeClr val="tx2"/>
                </a:solidFill>
              </a:rPr>
              <a:t>Recommend decision to State Engineer</a:t>
            </a:r>
            <a:endParaRPr lang="en-US" altLang="en-US" dirty="0">
              <a:solidFill>
                <a:schemeClr val="tx2"/>
              </a:solidFill>
            </a:endParaRPr>
          </a:p>
          <a:p>
            <a:pPr marL="0" indent="0">
              <a:buNone/>
            </a:pPr>
            <a:endParaRPr lang="en-US" dirty="0"/>
          </a:p>
        </p:txBody>
      </p:sp>
    </p:spTree>
    <p:extLst>
      <p:ext uri="{BB962C8B-B14F-4D97-AF65-F5344CB8AC3E}">
        <p14:creationId xmlns:p14="http://schemas.microsoft.com/office/powerpoint/2010/main" val="14627496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8" descr="C:\Users\clarkadams\Desktop\Application Process\apschem-page-001.jpg"/>
          <p:cNvPicPr>
            <a:picLocks noGrp="1"/>
          </p:cNvPicPr>
          <p:nvPr>
            <p:ph idx="1"/>
          </p:nvPr>
        </p:nvPicPr>
        <p:blipFill rotWithShape="1">
          <a:blip r:embed="rId3">
            <a:extLst>
              <a:ext uri="{28A0092B-C50C-407E-A947-70E740481C1C}">
                <a14:useLocalDpi xmlns:a14="http://schemas.microsoft.com/office/drawing/2010/main" val="0"/>
              </a:ext>
            </a:extLst>
          </a:blip>
          <a:srcRect l="1653" t="12500" r="1329" b="12665"/>
          <a:stretch/>
        </p:blipFill>
        <p:spPr bwMode="auto">
          <a:xfrm>
            <a:off x="290648" y="685800"/>
            <a:ext cx="8562703" cy="5257800"/>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457200" y="3962400"/>
            <a:ext cx="19050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nip Single Corner Rectangle 4"/>
          <p:cNvSpPr>
            <a:spLocks/>
          </p:cNvSpPr>
          <p:nvPr/>
        </p:nvSpPr>
        <p:spPr>
          <a:xfrm rot="16200000">
            <a:off x="5638800" y="533400"/>
            <a:ext cx="2286000" cy="3810000"/>
          </a:xfrm>
          <a:prstGeom prst="snip1Rect">
            <a:avLst>
              <a:gd name="adj" fmla="val 33540"/>
            </a:avLst>
          </a:prstGeom>
          <a:solidFill>
            <a:schemeClr val="bg1">
              <a:alpha val="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42742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DECISION ISSUED </a:t>
            </a:r>
          </a:p>
        </p:txBody>
      </p:sp>
      <p:pic>
        <p:nvPicPr>
          <p:cNvPr id="5" name="Picture 3" descr="C:\Documents and Settings\Administrator\My Documents\ApplicationProc2.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8947" y="1600200"/>
            <a:ext cx="808610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4412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sz="4800" b="1" dirty="0">
                <a:solidFill>
                  <a:schemeClr val="tx2"/>
                </a:solidFill>
              </a:rPr>
              <a:t>RECOMMENDED ACTIONS</a:t>
            </a:r>
            <a:endParaRPr lang="en-US" altLang="en-US" sz="4800" b="1" dirty="0" smtClean="0">
              <a:solidFill>
                <a:schemeClr val="tx2"/>
              </a:solidFill>
            </a:endParaRPr>
          </a:p>
        </p:txBody>
      </p:sp>
      <p:pic>
        <p:nvPicPr>
          <p:cNvPr id="5" name="Content Placeholder 4" descr="H:\Photo\New Folder (3)\thumbs-up-down.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57800" y="1981200"/>
            <a:ext cx="2781300" cy="3248025"/>
          </a:xfrm>
          <a:prstGeom prst="rect">
            <a:avLst/>
          </a:prstGeom>
          <a:noFill/>
          <a:ln w="9525">
            <a:solidFill>
              <a:schemeClr val="tx1"/>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0" y="2057400"/>
            <a:ext cx="4191000" cy="2862322"/>
          </a:xfrm>
          <a:prstGeom prst="rect">
            <a:avLst/>
          </a:prstGeom>
        </p:spPr>
        <p:txBody>
          <a:bodyPr wrap="square">
            <a:spAutoFit/>
          </a:bodyPr>
          <a:lstStyle/>
          <a:p>
            <a:pPr marL="457200" indent="-457200">
              <a:buFont typeface="Arial" panose="020B0604020202020204" pitchFamily="34" charset="0"/>
              <a:buChar char="•"/>
            </a:pPr>
            <a:r>
              <a:rPr lang="en-US" altLang="en-US" sz="3600" dirty="0" smtClean="0">
                <a:solidFill>
                  <a:schemeClr val="tx2"/>
                </a:solidFill>
                <a:latin typeface="+mn-lt"/>
              </a:rPr>
              <a:t>Approval</a:t>
            </a:r>
          </a:p>
          <a:p>
            <a:pPr marL="457200" indent="-457200">
              <a:buFont typeface="Arial" panose="020B0604020202020204" pitchFamily="34" charset="0"/>
              <a:buChar char="•"/>
            </a:pPr>
            <a:endParaRPr lang="en-US" altLang="en-US" sz="3600" dirty="0">
              <a:solidFill>
                <a:schemeClr val="tx2"/>
              </a:solidFill>
              <a:latin typeface="+mn-lt"/>
            </a:endParaRPr>
          </a:p>
          <a:p>
            <a:pPr marL="457200" indent="-457200">
              <a:buFont typeface="Arial" panose="020B0604020202020204" pitchFamily="34" charset="0"/>
              <a:buChar char="•"/>
            </a:pPr>
            <a:r>
              <a:rPr lang="en-US" altLang="en-US" sz="3600" dirty="0" smtClean="0">
                <a:solidFill>
                  <a:schemeClr val="tx2"/>
                </a:solidFill>
                <a:latin typeface="+mn-lt"/>
              </a:rPr>
              <a:t>Rejection </a:t>
            </a:r>
          </a:p>
          <a:p>
            <a:pPr marL="457200" indent="-457200">
              <a:buFont typeface="Arial" panose="020B0604020202020204" pitchFamily="34" charset="0"/>
              <a:buChar char="•"/>
            </a:pPr>
            <a:endParaRPr lang="en-US" altLang="en-US" sz="3600" dirty="0">
              <a:solidFill>
                <a:schemeClr val="tx2"/>
              </a:solidFill>
              <a:latin typeface="+mn-lt"/>
            </a:endParaRPr>
          </a:p>
          <a:p>
            <a:pPr marL="457200" indent="-457200">
              <a:buFont typeface="Arial" panose="020B0604020202020204" pitchFamily="34" charset="0"/>
              <a:buChar char="•"/>
            </a:pPr>
            <a:r>
              <a:rPr lang="en-US" altLang="en-US" sz="3600" dirty="0" smtClean="0">
                <a:solidFill>
                  <a:schemeClr val="tx2"/>
                </a:solidFill>
                <a:latin typeface="+mn-lt"/>
              </a:rPr>
              <a:t>Deferral</a:t>
            </a:r>
            <a:endParaRPr lang="en-US" altLang="en-US" sz="3600" dirty="0">
              <a:solidFill>
                <a:schemeClr val="tx2"/>
              </a:solidFill>
              <a:latin typeface="+mn-lt"/>
            </a:endParaRPr>
          </a:p>
        </p:txBody>
      </p:sp>
    </p:spTree>
    <p:extLst>
      <p:ext uri="{BB962C8B-B14F-4D97-AF65-F5344CB8AC3E}">
        <p14:creationId xmlns:p14="http://schemas.microsoft.com/office/powerpoint/2010/main" val="30966474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APPROVAL CRITERIA </a:t>
            </a:r>
            <a:r>
              <a:rPr lang="en-US" altLang="en-US" b="1" dirty="0">
                <a:solidFill>
                  <a:schemeClr val="tx2"/>
                </a:solidFill>
              </a:rPr>
              <a:t>(73-3-8)</a:t>
            </a:r>
            <a:endParaRPr lang="en-US" altLang="en-US" b="1" dirty="0" smtClean="0">
              <a:solidFill>
                <a:schemeClr val="tx2"/>
              </a:solidFill>
            </a:endParaRPr>
          </a:p>
        </p:txBody>
      </p:sp>
      <p:sp>
        <p:nvSpPr>
          <p:cNvPr id="2" name="Content Placeholder 1"/>
          <p:cNvSpPr>
            <a:spLocks noGrp="1"/>
          </p:cNvSpPr>
          <p:nvPr>
            <p:ph idx="1"/>
          </p:nvPr>
        </p:nvSpPr>
        <p:spPr>
          <a:xfrm>
            <a:off x="838200" y="1600200"/>
            <a:ext cx="7848600" cy="4525963"/>
          </a:xfrm>
        </p:spPr>
        <p:txBody>
          <a:bodyPr/>
          <a:lstStyle/>
          <a:p>
            <a:r>
              <a:rPr lang="en-US" altLang="en-US" sz="3600" dirty="0">
                <a:solidFill>
                  <a:schemeClr val="tx2"/>
                </a:solidFill>
              </a:rPr>
              <a:t>Unappropriated water in </a:t>
            </a:r>
            <a:r>
              <a:rPr lang="en-US" altLang="en-US" sz="3600" dirty="0" smtClean="0">
                <a:solidFill>
                  <a:schemeClr val="tx2"/>
                </a:solidFill>
              </a:rPr>
              <a:t>source</a:t>
            </a:r>
            <a:endParaRPr lang="en-US" altLang="en-US" sz="3600" dirty="0">
              <a:solidFill>
                <a:schemeClr val="tx2"/>
              </a:solidFill>
            </a:endParaRPr>
          </a:p>
          <a:p>
            <a:r>
              <a:rPr lang="en-US" altLang="en-US" sz="3600" dirty="0">
                <a:solidFill>
                  <a:schemeClr val="tx2"/>
                </a:solidFill>
              </a:rPr>
              <a:t>Will not impair existing </a:t>
            </a:r>
            <a:r>
              <a:rPr lang="en-US" altLang="en-US" sz="3600" dirty="0" smtClean="0">
                <a:solidFill>
                  <a:schemeClr val="tx2"/>
                </a:solidFill>
              </a:rPr>
              <a:t>rights</a:t>
            </a:r>
            <a:endParaRPr lang="en-US" altLang="en-US" sz="3600" dirty="0">
              <a:solidFill>
                <a:schemeClr val="tx2"/>
              </a:solidFill>
            </a:endParaRPr>
          </a:p>
          <a:p>
            <a:r>
              <a:rPr lang="en-US" altLang="en-US" sz="3600" dirty="0">
                <a:solidFill>
                  <a:schemeClr val="tx2"/>
                </a:solidFill>
              </a:rPr>
              <a:t>Physically and economically </a:t>
            </a:r>
            <a:r>
              <a:rPr lang="en-US" altLang="en-US" sz="3600" dirty="0" smtClean="0">
                <a:solidFill>
                  <a:schemeClr val="tx2"/>
                </a:solidFill>
              </a:rPr>
              <a:t>feasible</a:t>
            </a:r>
            <a:endParaRPr lang="en-US" altLang="en-US" sz="3600" dirty="0">
              <a:solidFill>
                <a:schemeClr val="tx2"/>
              </a:solidFill>
            </a:endParaRPr>
          </a:p>
          <a:p>
            <a:r>
              <a:rPr lang="en-US" altLang="en-US" sz="3600" dirty="0">
                <a:solidFill>
                  <a:schemeClr val="tx2"/>
                </a:solidFill>
              </a:rPr>
              <a:t>Not </a:t>
            </a:r>
            <a:r>
              <a:rPr lang="en-US" altLang="en-US" sz="3600" dirty="0" smtClean="0">
                <a:solidFill>
                  <a:schemeClr val="tx2"/>
                </a:solidFill>
              </a:rPr>
              <a:t>for purposes of speculation or monopoly</a:t>
            </a:r>
            <a:endParaRPr lang="en-US" altLang="en-US" sz="3600" dirty="0">
              <a:solidFill>
                <a:schemeClr val="tx2"/>
              </a:solidFill>
            </a:endParaRPr>
          </a:p>
          <a:p>
            <a:r>
              <a:rPr lang="en-US" altLang="en-US" sz="3600" dirty="0">
                <a:solidFill>
                  <a:schemeClr val="tx2"/>
                </a:solidFill>
              </a:rPr>
              <a:t>In the public interest / </a:t>
            </a:r>
            <a:r>
              <a:rPr lang="en-US" altLang="en-US" sz="3600" dirty="0" smtClean="0">
                <a:solidFill>
                  <a:schemeClr val="tx2"/>
                </a:solidFill>
              </a:rPr>
              <a:t>welfare</a:t>
            </a:r>
            <a:endParaRPr lang="en-US" altLang="en-US" sz="3600" dirty="0">
              <a:solidFill>
                <a:schemeClr val="tx2"/>
              </a:solidFill>
            </a:endParaRPr>
          </a:p>
          <a:p>
            <a:endParaRPr lang="en-US" dirty="0"/>
          </a:p>
        </p:txBody>
      </p:sp>
    </p:spTree>
    <p:extLst>
      <p:ext uri="{BB962C8B-B14F-4D97-AF65-F5344CB8AC3E}">
        <p14:creationId xmlns:p14="http://schemas.microsoft.com/office/powerpoint/2010/main" val="25360352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APPLICATIONS/RECORDS</a:t>
            </a:r>
            <a:br>
              <a:rPr lang="en-US" altLang="en-US" b="1" dirty="0" smtClean="0">
                <a:solidFill>
                  <a:schemeClr val="tx2"/>
                </a:solidFill>
              </a:rPr>
            </a:br>
            <a:r>
              <a:rPr lang="en-US" altLang="en-US" b="1" dirty="0" smtClean="0">
                <a:solidFill>
                  <a:schemeClr val="tx2"/>
                </a:solidFill>
              </a:rPr>
              <a:t> </a:t>
            </a:r>
            <a:r>
              <a:rPr lang="en-US" altLang="en-US" b="1" dirty="0">
                <a:solidFill>
                  <a:schemeClr val="tx2"/>
                </a:solidFill>
              </a:rPr>
              <a:t>SECTION REVIEW</a:t>
            </a:r>
            <a:endParaRPr lang="en-US" altLang="en-US" b="1" dirty="0" smtClean="0">
              <a:solidFill>
                <a:schemeClr val="tx2"/>
              </a:solidFill>
            </a:endParaRPr>
          </a:p>
        </p:txBody>
      </p:sp>
      <p:sp>
        <p:nvSpPr>
          <p:cNvPr id="2" name="Content Placeholder 1"/>
          <p:cNvSpPr>
            <a:spLocks noGrp="1"/>
          </p:cNvSpPr>
          <p:nvPr>
            <p:ph sz="half" idx="1"/>
          </p:nvPr>
        </p:nvSpPr>
        <p:spPr>
          <a:xfrm>
            <a:off x="4572000" y="2133600"/>
            <a:ext cx="4267200" cy="4068763"/>
          </a:xfrm>
        </p:spPr>
        <p:txBody>
          <a:bodyPr/>
          <a:lstStyle/>
          <a:p>
            <a:r>
              <a:rPr lang="en-US" altLang="en-US" dirty="0" smtClean="0">
                <a:solidFill>
                  <a:schemeClr val="tx2"/>
                </a:solidFill>
              </a:rPr>
              <a:t>Recommendation from regional office is reviewed for completeness, accuracy and consistency </a:t>
            </a:r>
            <a:endParaRPr lang="en-US" altLang="en-US" dirty="0">
              <a:solidFill>
                <a:schemeClr val="tx2"/>
              </a:solidFill>
            </a:endParaRPr>
          </a:p>
          <a:p>
            <a:r>
              <a:rPr lang="en-US" altLang="en-US" dirty="0" smtClean="0">
                <a:solidFill>
                  <a:schemeClr val="tx2"/>
                </a:solidFill>
              </a:rPr>
              <a:t>Legal counsel</a:t>
            </a:r>
            <a:endParaRPr lang="en-US" altLang="en-US" dirty="0">
              <a:solidFill>
                <a:schemeClr val="tx2"/>
              </a:solidFill>
            </a:endParaRPr>
          </a:p>
          <a:p>
            <a:r>
              <a:rPr lang="en-US" altLang="en-US" dirty="0" smtClean="0">
                <a:solidFill>
                  <a:schemeClr val="tx2"/>
                </a:solidFill>
              </a:rPr>
              <a:t>Final draft to State Engineer</a:t>
            </a:r>
            <a:endParaRPr lang="en-US" altLang="en-US" dirty="0">
              <a:solidFill>
                <a:schemeClr val="tx2"/>
              </a:solidFill>
            </a:endParaRPr>
          </a:p>
          <a:p>
            <a:endParaRPr lang="en-US" dirty="0"/>
          </a:p>
        </p:txBody>
      </p:sp>
      <p:pic>
        <p:nvPicPr>
          <p:cNvPr id="6" name="Picture 2" descr="C:\Documents and Settings\Administrator\Desktop\Photo Contests\Images\Water Rights\Water At Work\Kent Jones\Make it grow.JPG"/>
          <p:cNvPicPr>
            <a:picLocks noGrp="1" noChangeAspect="1" noChangeArrowheads="1"/>
          </p:cNvPicPr>
          <p:nvPr>
            <p:ph sz="half" idx="2"/>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l="24603" t="610" r="5902"/>
          <a:stretch/>
        </p:blipFill>
        <p:spPr bwMode="auto">
          <a:xfrm>
            <a:off x="609600" y="2133600"/>
            <a:ext cx="3800614" cy="407666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325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STATE ENGINEER’S ACTION</a:t>
            </a:r>
          </a:p>
        </p:txBody>
      </p:sp>
      <p:sp>
        <p:nvSpPr>
          <p:cNvPr id="2" name="Content Placeholder 1"/>
          <p:cNvSpPr>
            <a:spLocks noGrp="1"/>
          </p:cNvSpPr>
          <p:nvPr>
            <p:ph sz="half" idx="1"/>
          </p:nvPr>
        </p:nvSpPr>
        <p:spPr>
          <a:xfrm>
            <a:off x="457200" y="1828800"/>
            <a:ext cx="4038600" cy="4297363"/>
          </a:xfrm>
        </p:spPr>
        <p:txBody>
          <a:bodyPr/>
          <a:lstStyle/>
          <a:p>
            <a:r>
              <a:rPr lang="en-US" altLang="en-US" sz="2400" dirty="0" smtClean="0">
                <a:solidFill>
                  <a:schemeClr val="tx2"/>
                </a:solidFill>
              </a:rPr>
              <a:t>Reviews final draft</a:t>
            </a:r>
          </a:p>
          <a:p>
            <a:r>
              <a:rPr lang="en-US" altLang="en-US" sz="2400" dirty="0" smtClean="0">
                <a:solidFill>
                  <a:schemeClr val="tx2"/>
                </a:solidFill>
              </a:rPr>
              <a:t>Signed orders sent to all parties</a:t>
            </a:r>
            <a:endParaRPr lang="en-US" altLang="en-US" sz="2400" dirty="0">
              <a:solidFill>
                <a:schemeClr val="tx2"/>
              </a:solidFill>
            </a:endParaRPr>
          </a:p>
          <a:p>
            <a:r>
              <a:rPr lang="en-US" altLang="en-US" sz="2400" dirty="0" smtClean="0">
                <a:solidFill>
                  <a:schemeClr val="tx2"/>
                </a:solidFill>
              </a:rPr>
              <a:t>Approval listed on Division of Water Rights website </a:t>
            </a:r>
          </a:p>
          <a:p>
            <a:pPr marL="457200" lvl="1" indent="0">
              <a:buNone/>
            </a:pPr>
            <a:r>
              <a:rPr lang="en-US" altLang="en-US" dirty="0" smtClean="0">
                <a:solidFill>
                  <a:srgbClr val="0070C0"/>
                </a:solidFill>
              </a:rPr>
              <a:t>www.waterrights.utah.gov</a:t>
            </a:r>
          </a:p>
          <a:p>
            <a:r>
              <a:rPr lang="en-US" altLang="en-US" sz="2400" dirty="0" smtClean="0">
                <a:solidFill>
                  <a:schemeClr val="tx2"/>
                </a:solidFill>
              </a:rPr>
              <a:t>Rejection terminate filings</a:t>
            </a:r>
          </a:p>
          <a:p>
            <a:r>
              <a:rPr lang="en-US" altLang="en-US" sz="2400" dirty="0" smtClean="0">
                <a:solidFill>
                  <a:schemeClr val="tx2"/>
                </a:solidFill>
              </a:rPr>
              <a:t>Scanned documents on website</a:t>
            </a:r>
            <a:endParaRPr lang="en-US" altLang="en-US" sz="2400" dirty="0">
              <a:solidFill>
                <a:schemeClr val="tx2"/>
              </a:solidFill>
            </a:endParaRPr>
          </a:p>
          <a:p>
            <a:endParaRPr lang="en-US" dirty="0"/>
          </a:p>
        </p:txBody>
      </p:sp>
      <p:pic>
        <p:nvPicPr>
          <p:cNvPr id="5122" name="Picture 2" descr="G:\_WRT Photo Contests (all years)\2014 WRT Photo Contest\43. Church Rock.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35" r="21112"/>
          <a:stretch/>
        </p:blipFill>
        <p:spPr bwMode="auto">
          <a:xfrm>
            <a:off x="4800600" y="1775019"/>
            <a:ext cx="3740886" cy="4320981"/>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8949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304800" y="274638"/>
            <a:ext cx="8458200" cy="1143000"/>
          </a:xfrm>
        </p:spPr>
        <p:txBody>
          <a:bodyPr/>
          <a:lstStyle/>
          <a:p>
            <a:pPr eaLnBrk="1" hangingPunct="1"/>
            <a:r>
              <a:rPr lang="en-US" b="1" kern="10" dirty="0" smtClean="0">
                <a:ln w="9525">
                  <a:round/>
                  <a:headEnd/>
                  <a:tailEnd/>
                </a:ln>
                <a:solidFill>
                  <a:schemeClr val="tx2"/>
                </a:solidFill>
                <a:latin typeface="+mn-lt"/>
              </a:rPr>
              <a:t>20-DAY RECONSIDERATION PERIOD</a:t>
            </a:r>
            <a:endParaRPr lang="en-US" altLang="en-US" b="1" dirty="0" smtClean="0">
              <a:solidFill>
                <a:schemeClr val="tx2"/>
              </a:solidFill>
            </a:endParaRPr>
          </a:p>
        </p:txBody>
      </p:sp>
      <p:sp>
        <p:nvSpPr>
          <p:cNvPr id="2" name="Content Placeholder 1"/>
          <p:cNvSpPr>
            <a:spLocks noGrp="1"/>
          </p:cNvSpPr>
          <p:nvPr>
            <p:ph idx="1"/>
          </p:nvPr>
        </p:nvSpPr>
        <p:spPr>
          <a:xfrm>
            <a:off x="1143000" y="1600200"/>
            <a:ext cx="7010400" cy="4525963"/>
          </a:xfrm>
        </p:spPr>
        <p:txBody>
          <a:bodyPr/>
          <a:lstStyle/>
          <a:p>
            <a:r>
              <a:rPr lang="en-US" altLang="en-US" dirty="0" smtClean="0">
                <a:solidFill>
                  <a:schemeClr val="tx2"/>
                </a:solidFill>
              </a:rPr>
              <a:t>Request changes to order</a:t>
            </a:r>
            <a:endParaRPr lang="en-US" altLang="en-US" dirty="0">
              <a:solidFill>
                <a:schemeClr val="tx2"/>
              </a:solidFill>
            </a:endParaRPr>
          </a:p>
          <a:p>
            <a:r>
              <a:rPr lang="en-US" altLang="en-US" dirty="0" smtClean="0">
                <a:solidFill>
                  <a:schemeClr val="tx2"/>
                </a:solidFill>
              </a:rPr>
              <a:t>Parties with legal standing</a:t>
            </a:r>
            <a:endParaRPr lang="en-US" altLang="en-US" dirty="0">
              <a:solidFill>
                <a:schemeClr val="tx2"/>
              </a:solidFill>
            </a:endParaRPr>
          </a:p>
          <a:p>
            <a:r>
              <a:rPr lang="en-US" altLang="en-US" dirty="0" smtClean="0">
                <a:solidFill>
                  <a:schemeClr val="tx2"/>
                </a:solidFill>
              </a:rPr>
              <a:t>Must be timely</a:t>
            </a:r>
            <a:endParaRPr lang="en-US" altLang="en-US" dirty="0">
              <a:solidFill>
                <a:schemeClr val="tx2"/>
              </a:solidFill>
            </a:endParaRPr>
          </a:p>
          <a:p>
            <a:r>
              <a:rPr lang="en-US" altLang="en-US" dirty="0" smtClean="0">
                <a:solidFill>
                  <a:schemeClr val="tx2"/>
                </a:solidFill>
              </a:rPr>
              <a:t>If granted, order is rescinded</a:t>
            </a:r>
            <a:endParaRPr lang="en-US" altLang="en-US" dirty="0">
              <a:solidFill>
                <a:schemeClr val="tx2"/>
              </a:solidFill>
            </a:endParaRPr>
          </a:p>
          <a:p>
            <a:r>
              <a:rPr lang="en-US" altLang="en-US" dirty="0" smtClean="0">
                <a:solidFill>
                  <a:schemeClr val="tx2"/>
                </a:solidFill>
              </a:rPr>
              <a:t>If denied, order remains in place</a:t>
            </a:r>
          </a:p>
          <a:p>
            <a:pPr lvl="1"/>
            <a:r>
              <a:rPr lang="en-US" altLang="en-US" sz="3200" dirty="0" smtClean="0">
                <a:solidFill>
                  <a:schemeClr val="tx2"/>
                </a:solidFill>
              </a:rPr>
              <a:t>No action on reconsideration means denied</a:t>
            </a:r>
          </a:p>
          <a:p>
            <a:pPr lvl="1"/>
            <a:r>
              <a:rPr lang="en-US" altLang="en-US" sz="3200" dirty="0" smtClean="0">
                <a:solidFill>
                  <a:schemeClr val="tx2"/>
                </a:solidFill>
              </a:rPr>
              <a:t>Can appeal to District Court</a:t>
            </a:r>
          </a:p>
          <a:p>
            <a:pPr lvl="1"/>
            <a:endParaRPr lang="en-US" altLang="en-US" sz="3200" dirty="0"/>
          </a:p>
          <a:p>
            <a:endParaRPr lang="en-US" dirty="0"/>
          </a:p>
        </p:txBody>
      </p:sp>
    </p:spTree>
    <p:extLst>
      <p:ext uri="{BB962C8B-B14F-4D97-AF65-F5344CB8AC3E}">
        <p14:creationId xmlns:p14="http://schemas.microsoft.com/office/powerpoint/2010/main" val="12967174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b="1" kern="10" dirty="0" smtClean="0">
                <a:ln w="9525">
                  <a:round/>
                  <a:headEnd/>
                  <a:tailEnd/>
                </a:ln>
                <a:solidFill>
                  <a:schemeClr val="tx2"/>
                </a:solidFill>
                <a:latin typeface="+mn-lt"/>
                <a:cs typeface="Times New Roman"/>
              </a:rPr>
              <a:t>30-DAY </a:t>
            </a:r>
            <a:r>
              <a:rPr lang="en-US" b="1" kern="10" dirty="0">
                <a:ln w="9525">
                  <a:round/>
                  <a:headEnd/>
                  <a:tailEnd/>
                </a:ln>
                <a:solidFill>
                  <a:schemeClr val="tx2"/>
                </a:solidFill>
                <a:latin typeface="+mn-lt"/>
                <a:cs typeface="Times New Roman"/>
              </a:rPr>
              <a:t>APPEAL </a:t>
            </a:r>
            <a:r>
              <a:rPr lang="en-US" b="1" kern="10" dirty="0" smtClean="0">
                <a:ln w="9525">
                  <a:round/>
                  <a:headEnd/>
                  <a:tailEnd/>
                </a:ln>
                <a:solidFill>
                  <a:schemeClr val="tx2"/>
                </a:solidFill>
                <a:latin typeface="+mn-lt"/>
                <a:cs typeface="Times New Roman"/>
              </a:rPr>
              <a:t>PERIOD</a:t>
            </a:r>
            <a:endParaRPr lang="en-US" altLang="en-US" b="1" dirty="0" smtClean="0">
              <a:solidFill>
                <a:schemeClr val="tx2"/>
              </a:solidFill>
              <a:latin typeface="+mn-lt"/>
            </a:endParaRPr>
          </a:p>
        </p:txBody>
      </p:sp>
      <p:sp>
        <p:nvSpPr>
          <p:cNvPr id="2" name="Content Placeholder 1"/>
          <p:cNvSpPr>
            <a:spLocks noGrp="1"/>
          </p:cNvSpPr>
          <p:nvPr>
            <p:ph idx="1"/>
          </p:nvPr>
        </p:nvSpPr>
        <p:spPr>
          <a:xfrm>
            <a:off x="533400" y="1447800"/>
            <a:ext cx="7848600" cy="4678363"/>
          </a:xfrm>
        </p:spPr>
        <p:txBody>
          <a:bodyPr/>
          <a:lstStyle/>
          <a:p>
            <a:r>
              <a:rPr lang="en-US" altLang="en-US" dirty="0" smtClean="0">
                <a:solidFill>
                  <a:schemeClr val="tx2"/>
                </a:solidFill>
              </a:rPr>
              <a:t>Appeal to District Court</a:t>
            </a:r>
          </a:p>
          <a:p>
            <a:pPr lvl="1"/>
            <a:r>
              <a:rPr lang="en-US" altLang="en-US" sz="3200" dirty="0" smtClean="0">
                <a:solidFill>
                  <a:schemeClr val="tx2"/>
                </a:solidFill>
              </a:rPr>
              <a:t>De Novo review</a:t>
            </a:r>
            <a:endParaRPr lang="en-US" altLang="en-US" sz="3200" dirty="0">
              <a:solidFill>
                <a:schemeClr val="tx2"/>
              </a:solidFill>
            </a:endParaRPr>
          </a:p>
          <a:p>
            <a:r>
              <a:rPr lang="en-US" altLang="en-US" dirty="0" smtClean="0">
                <a:solidFill>
                  <a:schemeClr val="tx2"/>
                </a:solidFill>
              </a:rPr>
              <a:t>Parties with legal standing</a:t>
            </a:r>
            <a:endParaRPr lang="en-US" altLang="en-US" dirty="0">
              <a:solidFill>
                <a:schemeClr val="tx2"/>
              </a:solidFill>
            </a:endParaRPr>
          </a:p>
          <a:p>
            <a:r>
              <a:rPr lang="en-US" altLang="en-US" dirty="0" smtClean="0">
                <a:solidFill>
                  <a:schemeClr val="tx2"/>
                </a:solidFill>
              </a:rPr>
              <a:t>Must be timely</a:t>
            </a:r>
          </a:p>
          <a:p>
            <a:pPr lvl="1"/>
            <a:r>
              <a:rPr lang="en-US" altLang="en-US" sz="3200" dirty="0" smtClean="0">
                <a:solidFill>
                  <a:schemeClr val="tx2"/>
                </a:solidFill>
              </a:rPr>
              <a:t>30 days of original order</a:t>
            </a:r>
          </a:p>
          <a:p>
            <a:pPr lvl="1"/>
            <a:r>
              <a:rPr lang="en-US" altLang="en-US" sz="3200" dirty="0" smtClean="0">
                <a:solidFill>
                  <a:schemeClr val="tx2"/>
                </a:solidFill>
              </a:rPr>
              <a:t>30 days of a denied reconsideration</a:t>
            </a:r>
            <a:endParaRPr lang="en-US" altLang="en-US" sz="3200" dirty="0">
              <a:solidFill>
                <a:schemeClr val="tx2"/>
              </a:solidFill>
            </a:endParaRPr>
          </a:p>
          <a:p>
            <a:r>
              <a:rPr lang="en-US" altLang="en-US" dirty="0" smtClean="0">
                <a:solidFill>
                  <a:schemeClr val="tx2"/>
                </a:solidFill>
              </a:rPr>
              <a:t>Judge can uphold, deny, or amend the order</a:t>
            </a:r>
            <a:endParaRPr lang="en-US" altLang="en-US" dirty="0">
              <a:solidFill>
                <a:schemeClr val="tx2"/>
              </a:solidFill>
            </a:endParaRPr>
          </a:p>
          <a:p>
            <a:r>
              <a:rPr lang="en-US" altLang="en-US" dirty="0" smtClean="0">
                <a:solidFill>
                  <a:schemeClr val="tx2"/>
                </a:solidFill>
              </a:rPr>
              <a:t>Utah Supreme Court</a:t>
            </a:r>
            <a:endParaRPr lang="en-US" altLang="en-US" dirty="0">
              <a:solidFill>
                <a:schemeClr val="tx2"/>
              </a:solidFill>
            </a:endParaRPr>
          </a:p>
          <a:p>
            <a:pPr marL="0" indent="0">
              <a:buNone/>
            </a:pPr>
            <a:endParaRPr lang="en-US" dirty="0"/>
          </a:p>
        </p:txBody>
      </p:sp>
    </p:spTree>
    <p:extLst>
      <p:ext uri="{BB962C8B-B14F-4D97-AF65-F5344CB8AC3E}">
        <p14:creationId xmlns:p14="http://schemas.microsoft.com/office/powerpoint/2010/main" val="28842127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8" descr="C:\Users\clarkadams\Desktop\Application Process\apschem-page-001.jpg"/>
          <p:cNvPicPr>
            <a:picLocks noGrp="1"/>
          </p:cNvPicPr>
          <p:nvPr>
            <p:ph idx="1"/>
          </p:nvPr>
        </p:nvPicPr>
        <p:blipFill rotWithShape="1">
          <a:blip r:embed="rId4">
            <a:extLst>
              <a:ext uri="{28A0092B-C50C-407E-A947-70E740481C1C}">
                <a14:useLocalDpi xmlns:a14="http://schemas.microsoft.com/office/drawing/2010/main" val="0"/>
              </a:ext>
            </a:extLst>
          </a:blip>
          <a:srcRect l="1653" t="12500" r="1329" b="12665"/>
          <a:stretch/>
        </p:blipFill>
        <p:spPr bwMode="auto">
          <a:xfrm>
            <a:off x="228600" y="533400"/>
            <a:ext cx="8686800" cy="5334000"/>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457200" y="3886200"/>
            <a:ext cx="1828800"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a:spLocks/>
          </p:cNvSpPr>
          <p:nvPr/>
        </p:nvSpPr>
        <p:spPr>
          <a:xfrm rot="16200000">
            <a:off x="4686300" y="1333500"/>
            <a:ext cx="1981200" cy="6324600"/>
          </a:xfrm>
          <a:prstGeom prst="snip1Rect">
            <a:avLst>
              <a:gd name="adj" fmla="val 48115"/>
            </a:avLst>
          </a:prstGeom>
          <a:solidFill>
            <a:schemeClr val="bg1">
              <a:alpha val="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846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PERFECTED vs UNPERFECTED</a:t>
            </a:r>
          </a:p>
        </p:txBody>
      </p:sp>
      <p:sp>
        <p:nvSpPr>
          <p:cNvPr id="2" name="Content Placeholder 1"/>
          <p:cNvSpPr>
            <a:spLocks noGrp="1"/>
          </p:cNvSpPr>
          <p:nvPr>
            <p:ph idx="1"/>
          </p:nvPr>
        </p:nvSpPr>
        <p:spPr/>
        <p:txBody>
          <a:bodyPr/>
          <a:lstStyle/>
          <a:p>
            <a:r>
              <a:rPr lang="en-US" dirty="0" smtClean="0">
                <a:solidFill>
                  <a:schemeClr val="tx2"/>
                </a:solidFill>
              </a:rPr>
              <a:t>What is a </a:t>
            </a:r>
            <a:r>
              <a:rPr lang="en-US" b="1" dirty="0" smtClean="0">
                <a:solidFill>
                  <a:schemeClr val="tx2"/>
                </a:solidFill>
              </a:rPr>
              <a:t>perfected</a:t>
            </a:r>
            <a:r>
              <a:rPr lang="en-US" dirty="0" smtClean="0">
                <a:solidFill>
                  <a:schemeClr val="tx2"/>
                </a:solidFill>
              </a:rPr>
              <a:t> water right?</a:t>
            </a:r>
          </a:p>
          <a:p>
            <a:pPr lvl="1"/>
            <a:r>
              <a:rPr lang="en-US" dirty="0" smtClean="0">
                <a:solidFill>
                  <a:schemeClr val="tx2"/>
                </a:solidFill>
              </a:rPr>
              <a:t>Certificated application</a:t>
            </a:r>
          </a:p>
          <a:p>
            <a:pPr lvl="2"/>
            <a:r>
              <a:rPr lang="en-US" dirty="0" smtClean="0">
                <a:solidFill>
                  <a:schemeClr val="tx2"/>
                </a:solidFill>
              </a:rPr>
              <a:t>“Proved” up on</a:t>
            </a:r>
          </a:p>
          <a:p>
            <a:pPr lvl="1"/>
            <a:r>
              <a:rPr lang="en-US" dirty="0" smtClean="0">
                <a:solidFill>
                  <a:schemeClr val="tx2"/>
                </a:solidFill>
              </a:rPr>
              <a:t>Water right awarded in court decree</a:t>
            </a:r>
          </a:p>
          <a:p>
            <a:pPr lvl="2"/>
            <a:r>
              <a:rPr lang="en-US" dirty="0" smtClean="0">
                <a:solidFill>
                  <a:schemeClr val="tx2"/>
                </a:solidFill>
              </a:rPr>
              <a:t>Adjudication</a:t>
            </a:r>
          </a:p>
          <a:p>
            <a:pPr lvl="2"/>
            <a:r>
              <a:rPr lang="en-US" dirty="0" smtClean="0">
                <a:solidFill>
                  <a:schemeClr val="tx2"/>
                </a:solidFill>
              </a:rPr>
              <a:t>Water User’s Claim</a:t>
            </a:r>
          </a:p>
          <a:p>
            <a:pPr lvl="2"/>
            <a:r>
              <a:rPr lang="en-US" dirty="0" smtClean="0">
                <a:solidFill>
                  <a:schemeClr val="tx2"/>
                </a:solidFill>
              </a:rPr>
              <a:t>Civil action or dispute</a:t>
            </a:r>
          </a:p>
          <a:p>
            <a:pPr lvl="1"/>
            <a:r>
              <a:rPr lang="en-US" dirty="0" smtClean="0">
                <a:solidFill>
                  <a:schemeClr val="tx2"/>
                </a:solidFill>
              </a:rPr>
              <a:t>Water User’s Claim issued after an Election</a:t>
            </a:r>
          </a:p>
          <a:p>
            <a:pPr lvl="1"/>
            <a:r>
              <a:rPr lang="en-US" dirty="0" smtClean="0">
                <a:solidFill>
                  <a:schemeClr val="tx2"/>
                </a:solidFill>
              </a:rPr>
              <a:t>Acceptably filed Diligence Claim</a:t>
            </a:r>
          </a:p>
          <a:p>
            <a:pPr lvl="1"/>
            <a:endParaRPr lang="en-US" dirty="0"/>
          </a:p>
        </p:txBody>
      </p:sp>
    </p:spTree>
    <p:extLst>
      <p:ext uri="{BB962C8B-B14F-4D97-AF65-F5344CB8AC3E}">
        <p14:creationId xmlns:p14="http://schemas.microsoft.com/office/powerpoint/2010/main" val="16099853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190500" y="274638"/>
            <a:ext cx="8763000" cy="1143000"/>
          </a:xfrm>
        </p:spPr>
        <p:txBody>
          <a:bodyPr/>
          <a:lstStyle/>
          <a:p>
            <a:pPr eaLnBrk="1" hangingPunct="1"/>
            <a:r>
              <a:rPr lang="en-US" altLang="en-US" b="1" dirty="0" smtClean="0">
                <a:solidFill>
                  <a:schemeClr val="tx2"/>
                </a:solidFill>
              </a:rPr>
              <a:t>APPROVING, USING AND PROOFING</a:t>
            </a:r>
          </a:p>
        </p:txBody>
      </p:sp>
      <p:pic>
        <p:nvPicPr>
          <p:cNvPr id="614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071" r="2439"/>
          <a:stretch/>
        </p:blipFill>
        <p:spPr bwMode="auto">
          <a:xfrm>
            <a:off x="190500" y="2138364"/>
            <a:ext cx="8763000" cy="2777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0500" y="1981200"/>
            <a:ext cx="4953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458200" y="1752600"/>
            <a:ext cx="4953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32580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effectLst>
                  <a:outerShdw blurRad="38100" dist="38100" dir="2700000" algn="tl">
                    <a:srgbClr val="FFFFFF"/>
                  </a:outerShdw>
                </a:effectLst>
              </a:rPr>
              <a:t>APPROVED APPLICATION</a:t>
            </a:r>
            <a:endParaRPr lang="en-US" altLang="en-US" b="1" dirty="0" smtClean="0">
              <a:solidFill>
                <a:schemeClr val="tx2"/>
              </a:solidFill>
            </a:endParaRPr>
          </a:p>
        </p:txBody>
      </p:sp>
      <p:sp>
        <p:nvSpPr>
          <p:cNvPr id="2" name="Content Placeholder 1"/>
          <p:cNvSpPr>
            <a:spLocks noGrp="1"/>
          </p:cNvSpPr>
          <p:nvPr>
            <p:ph sz="half" idx="2"/>
          </p:nvPr>
        </p:nvSpPr>
        <p:spPr>
          <a:xfrm>
            <a:off x="5486400" y="1600200"/>
            <a:ext cx="3352800" cy="4525963"/>
          </a:xfrm>
        </p:spPr>
        <p:txBody>
          <a:bodyPr/>
          <a:lstStyle/>
          <a:p>
            <a:pPr marL="457200" indent="-457200">
              <a:buFont typeface="Arial" panose="020B0604020202020204" pitchFamily="34" charset="0"/>
              <a:buChar char="•"/>
            </a:pPr>
            <a:r>
              <a:rPr lang="en-US" altLang="en-US" sz="2400" dirty="0">
                <a:solidFill>
                  <a:schemeClr val="tx2"/>
                </a:solidFill>
              </a:rPr>
              <a:t>Due date for beneficial use</a:t>
            </a:r>
          </a:p>
          <a:p>
            <a:pPr marL="914400" lvl="1" indent="-457200">
              <a:buFont typeface="Arial" panose="020B0604020202020204" pitchFamily="34" charset="0"/>
              <a:buChar char="•"/>
            </a:pPr>
            <a:r>
              <a:rPr lang="en-US" altLang="en-US" sz="2000" dirty="0">
                <a:solidFill>
                  <a:schemeClr val="tx2"/>
                </a:solidFill>
              </a:rPr>
              <a:t>Usually five years from date of approval</a:t>
            </a:r>
          </a:p>
          <a:p>
            <a:pPr marL="457200" indent="-457200">
              <a:buFont typeface="Arial" panose="020B0604020202020204" pitchFamily="34" charset="0"/>
              <a:buChar char="•"/>
            </a:pPr>
            <a:r>
              <a:rPr lang="en-US" altLang="en-US" sz="2400" dirty="0">
                <a:solidFill>
                  <a:schemeClr val="tx2"/>
                </a:solidFill>
              </a:rPr>
              <a:t>Sixty-day notice</a:t>
            </a:r>
          </a:p>
          <a:p>
            <a:pPr marL="457200" indent="-457200">
              <a:buFont typeface="Arial" panose="020B0604020202020204" pitchFamily="34" charset="0"/>
              <a:buChar char="•"/>
            </a:pPr>
            <a:r>
              <a:rPr lang="en-US" altLang="en-US" sz="2400" dirty="0">
                <a:solidFill>
                  <a:schemeClr val="tx2"/>
                </a:solidFill>
              </a:rPr>
              <a:t>Proof documents</a:t>
            </a:r>
          </a:p>
          <a:p>
            <a:pPr marL="457200" indent="-457200">
              <a:buFont typeface="Arial" panose="020B0604020202020204" pitchFamily="34" charset="0"/>
              <a:buChar char="•"/>
            </a:pPr>
            <a:r>
              <a:rPr lang="en-US" altLang="en-US" sz="2400" dirty="0">
                <a:solidFill>
                  <a:schemeClr val="tx2"/>
                </a:solidFill>
              </a:rPr>
              <a:t>Request for more time to develop</a:t>
            </a:r>
          </a:p>
          <a:p>
            <a:pPr marL="457200" indent="-457200">
              <a:buFont typeface="Arial" panose="020B0604020202020204" pitchFamily="34" charset="0"/>
              <a:buChar char="•"/>
            </a:pPr>
            <a:r>
              <a:rPr lang="en-US" altLang="en-US" sz="2400" dirty="0">
                <a:solidFill>
                  <a:schemeClr val="tx2"/>
                </a:solidFill>
              </a:rPr>
              <a:t>Timely submission or application lapses</a:t>
            </a:r>
          </a:p>
          <a:p>
            <a:pPr marL="457200" indent="-457200">
              <a:buFont typeface="Arial" panose="020B0604020202020204" pitchFamily="34" charset="0"/>
              <a:buChar char="•"/>
            </a:pPr>
            <a:r>
              <a:rPr lang="en-US" altLang="en-US" sz="2400" dirty="0">
                <a:solidFill>
                  <a:schemeClr val="tx2"/>
                </a:solidFill>
              </a:rPr>
              <a:t>Permanent lapsing</a:t>
            </a:r>
          </a:p>
          <a:p>
            <a:endParaRPr lang="en-US" dirty="0"/>
          </a:p>
        </p:txBody>
      </p:sp>
      <p:pic>
        <p:nvPicPr>
          <p:cNvPr id="7170"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381000" y="1600200"/>
            <a:ext cx="4940104" cy="4525962"/>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776056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b="1" kern="10" dirty="0">
                <a:ln w="9525">
                  <a:round/>
                  <a:headEnd/>
                  <a:tailEnd/>
                </a:ln>
                <a:solidFill>
                  <a:schemeClr val="tx2"/>
                </a:solidFill>
              </a:rPr>
              <a:t>EXTENSION </a:t>
            </a:r>
            <a:r>
              <a:rPr lang="en-US" b="1" kern="10" dirty="0" smtClean="0">
                <a:ln w="9525">
                  <a:round/>
                  <a:headEnd/>
                  <a:tailEnd/>
                </a:ln>
                <a:solidFill>
                  <a:schemeClr val="tx2"/>
                </a:solidFill>
              </a:rPr>
              <a:t>REQUEST</a:t>
            </a:r>
            <a:endParaRPr lang="en-US" altLang="en-US" b="1" dirty="0" smtClean="0">
              <a:solidFill>
                <a:schemeClr val="tx2"/>
              </a:solidFill>
            </a:endParaRPr>
          </a:p>
        </p:txBody>
      </p:sp>
      <p:pic>
        <p:nvPicPr>
          <p:cNvPr id="5" name="Picture 8" descr="C:\Documents and Settings\Administrator\My Documents\ExtensionForm0421200813503[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447800"/>
            <a:ext cx="3801856" cy="4917812"/>
          </a:xfrm>
          <a:prstGeom prst="rect">
            <a:avLst/>
          </a:prstGeom>
          <a:noFill/>
          <a:ln w="9525">
            <a:solidFill>
              <a:schemeClr val="tx1"/>
            </a:solidFill>
            <a:miter lim="800000"/>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1447800"/>
            <a:ext cx="4572000" cy="4893647"/>
          </a:xfrm>
          <a:prstGeom prst="rect">
            <a:avLst/>
          </a:prstGeom>
        </p:spPr>
        <p:txBody>
          <a:bodyPr wrap="square">
            <a:spAutoFit/>
          </a:bodyPr>
          <a:lstStyle/>
          <a:p>
            <a:pPr marL="342900" indent="-342900">
              <a:buFont typeface="Arial" panose="020B0604020202020204" pitchFamily="34" charset="0"/>
              <a:buChar char="•"/>
            </a:pPr>
            <a:r>
              <a:rPr lang="en-US" altLang="en-US" sz="2400" dirty="0" smtClean="0">
                <a:solidFill>
                  <a:schemeClr val="tx2"/>
                </a:solidFill>
                <a:latin typeface="+mn-lt"/>
              </a:rPr>
              <a:t>Must show diligence in completing proposed application</a:t>
            </a:r>
          </a:p>
          <a:p>
            <a:pPr marL="800100" lvl="1" indent="-342900">
              <a:buFont typeface="Arial" panose="020B0604020202020204" pitchFamily="34" charset="0"/>
              <a:buChar char="•"/>
            </a:pPr>
            <a:r>
              <a:rPr lang="en-US" altLang="en-US" sz="2400" dirty="0" smtClean="0">
                <a:solidFill>
                  <a:schemeClr val="tx2"/>
                </a:solidFill>
                <a:latin typeface="+mn-lt"/>
              </a:rPr>
              <a:t>For example</a:t>
            </a:r>
          </a:p>
          <a:p>
            <a:pPr marL="1257300" lvl="2" indent="-342900">
              <a:buFont typeface="Arial" panose="020B0604020202020204" pitchFamily="34" charset="0"/>
              <a:buChar char="•"/>
            </a:pPr>
            <a:r>
              <a:rPr lang="en-US" altLang="en-US" sz="2400" dirty="0" smtClean="0">
                <a:solidFill>
                  <a:schemeClr val="tx2"/>
                </a:solidFill>
                <a:latin typeface="+mn-lt"/>
              </a:rPr>
              <a:t>Home built</a:t>
            </a:r>
          </a:p>
          <a:p>
            <a:pPr marL="1257300" lvl="2" indent="-342900">
              <a:buFont typeface="Arial" panose="020B0604020202020204" pitchFamily="34" charset="0"/>
              <a:buChar char="•"/>
            </a:pPr>
            <a:r>
              <a:rPr lang="en-US" altLang="en-US" sz="2400" dirty="0" smtClean="0">
                <a:solidFill>
                  <a:schemeClr val="tx2"/>
                </a:solidFill>
                <a:latin typeface="+mn-lt"/>
              </a:rPr>
              <a:t>Well drilled</a:t>
            </a:r>
          </a:p>
          <a:p>
            <a:pPr marL="1257300" lvl="2" indent="-342900">
              <a:buFont typeface="Arial" panose="020B0604020202020204" pitchFamily="34" charset="0"/>
              <a:buChar char="•"/>
            </a:pPr>
            <a:r>
              <a:rPr lang="en-US" altLang="en-US" sz="2400" dirty="0" smtClean="0">
                <a:solidFill>
                  <a:schemeClr val="tx2"/>
                </a:solidFill>
                <a:latin typeface="+mn-lt"/>
              </a:rPr>
              <a:t>Irrigation in place, etc.</a:t>
            </a:r>
          </a:p>
          <a:p>
            <a:pPr marL="342900" indent="-342900">
              <a:buFont typeface="Arial" panose="020B0604020202020204" pitchFamily="34" charset="0"/>
              <a:buChar char="•"/>
            </a:pPr>
            <a:r>
              <a:rPr lang="en-US" altLang="en-US" sz="2400" dirty="0" smtClean="0">
                <a:solidFill>
                  <a:schemeClr val="tx2"/>
                </a:solidFill>
                <a:latin typeface="+mn-lt"/>
              </a:rPr>
              <a:t>More time needed to complete</a:t>
            </a:r>
            <a:endParaRPr lang="en-US" altLang="en-US" sz="2400" dirty="0">
              <a:solidFill>
                <a:schemeClr val="tx2"/>
              </a:solidFill>
              <a:latin typeface="+mn-lt"/>
            </a:endParaRPr>
          </a:p>
          <a:p>
            <a:pPr marL="342900" indent="-342900">
              <a:buFont typeface="Arial" panose="020B0604020202020204" pitchFamily="34" charset="0"/>
              <a:buChar char="•"/>
            </a:pPr>
            <a:r>
              <a:rPr lang="en-US" altLang="en-US" sz="2400" dirty="0" smtClean="0">
                <a:solidFill>
                  <a:schemeClr val="tx2"/>
                </a:solidFill>
                <a:latin typeface="+mn-lt"/>
              </a:rPr>
              <a:t>Forms and fees</a:t>
            </a:r>
          </a:p>
          <a:p>
            <a:pPr marL="342900" indent="-342900">
              <a:buFont typeface="Arial" panose="020B0604020202020204" pitchFamily="34" charset="0"/>
              <a:buChar char="•"/>
            </a:pPr>
            <a:r>
              <a:rPr lang="en-US" altLang="en-US" sz="2400" dirty="0" smtClean="0">
                <a:solidFill>
                  <a:schemeClr val="tx2"/>
                </a:solidFill>
                <a:latin typeface="+mn-lt"/>
              </a:rPr>
              <a:t>Advertising after fourteen years</a:t>
            </a:r>
            <a:endParaRPr lang="en-US" altLang="en-US" sz="2400" dirty="0">
              <a:solidFill>
                <a:schemeClr val="tx2"/>
              </a:solidFill>
              <a:latin typeface="+mn-lt"/>
            </a:endParaRPr>
          </a:p>
          <a:p>
            <a:pPr marL="342900" indent="-342900">
              <a:buFont typeface="Arial" panose="020B0604020202020204" pitchFamily="34" charset="0"/>
              <a:buChar char="•"/>
            </a:pPr>
            <a:r>
              <a:rPr lang="en-US" altLang="en-US" sz="2400" dirty="0" smtClean="0">
                <a:solidFill>
                  <a:schemeClr val="tx2"/>
                </a:solidFill>
                <a:latin typeface="+mn-lt"/>
              </a:rPr>
              <a:t>Review and recommendation</a:t>
            </a:r>
            <a:endParaRPr lang="en-US" altLang="en-US" sz="2400" dirty="0">
              <a:solidFill>
                <a:schemeClr val="tx2"/>
              </a:solidFill>
              <a:latin typeface="+mn-lt"/>
            </a:endParaRPr>
          </a:p>
          <a:p>
            <a:pPr marL="342900" indent="-342900">
              <a:buFont typeface="Arial" panose="020B0604020202020204" pitchFamily="34" charset="0"/>
              <a:buChar char="•"/>
            </a:pPr>
            <a:r>
              <a:rPr lang="en-US" altLang="en-US" sz="2400" dirty="0" smtClean="0">
                <a:solidFill>
                  <a:schemeClr val="tx2"/>
                </a:solidFill>
                <a:latin typeface="+mn-lt"/>
              </a:rPr>
              <a:t>Granted or denied</a:t>
            </a:r>
            <a:endParaRPr lang="en-US" altLang="en-US" sz="2400" dirty="0">
              <a:solidFill>
                <a:schemeClr val="tx2"/>
              </a:solidFill>
              <a:latin typeface="+mn-lt"/>
            </a:endParaRPr>
          </a:p>
          <a:p>
            <a:pPr marL="342900" indent="-342900">
              <a:buFont typeface="Arial" panose="020B0604020202020204" pitchFamily="34" charset="0"/>
              <a:buChar char="•"/>
            </a:pPr>
            <a:r>
              <a:rPr lang="en-US" altLang="en-US" sz="2400" dirty="0" smtClean="0">
                <a:solidFill>
                  <a:schemeClr val="tx2"/>
                </a:solidFill>
                <a:latin typeface="+mn-lt"/>
              </a:rPr>
              <a:t>Reconsideration and/or appeal</a:t>
            </a:r>
            <a:endParaRPr lang="en-US" altLang="en-US" sz="2400" dirty="0">
              <a:solidFill>
                <a:schemeClr val="tx2"/>
              </a:solidFill>
              <a:latin typeface="+mn-lt"/>
            </a:endParaRPr>
          </a:p>
        </p:txBody>
      </p:sp>
    </p:spTree>
    <p:extLst>
      <p:ext uri="{BB962C8B-B14F-4D97-AF65-F5344CB8AC3E}">
        <p14:creationId xmlns:p14="http://schemas.microsoft.com/office/powerpoint/2010/main" val="17019844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rPr>
              <a:t>PROOF OF BENEFICIAL USE</a:t>
            </a:r>
            <a:endParaRPr lang="en-US" altLang="en-US" b="1" dirty="0" smtClean="0">
              <a:solidFill>
                <a:schemeClr val="tx2"/>
              </a:solidFill>
            </a:endParaRPr>
          </a:p>
        </p:txBody>
      </p:sp>
      <p:pic>
        <p:nvPicPr>
          <p:cNvPr id="5" name="Content Placeholder 4" descr="C:\Documents and Settings\Administrator\My Documents\proof1_Page_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524000"/>
            <a:ext cx="3799603" cy="4914900"/>
          </a:xfrm>
          <a:prstGeom prst="rect">
            <a:avLst/>
          </a:prstGeom>
          <a:noFill/>
          <a:ln w="9525">
            <a:solidFill>
              <a:schemeClr val="tx1"/>
            </a:solidFill>
            <a:miter lim="800000"/>
            <a:headEnd/>
            <a:tailEnd/>
          </a:ln>
          <a:effectLst>
            <a:outerShdw dist="53882" dir="81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2133600"/>
            <a:ext cx="4495800" cy="3046988"/>
          </a:xfrm>
          <a:prstGeom prst="rect">
            <a:avLst/>
          </a:prstGeom>
        </p:spPr>
        <p:txBody>
          <a:bodyPr wrap="square">
            <a:spAutoFit/>
          </a:bodyPr>
          <a:lstStyle/>
          <a:p>
            <a:pPr marL="457200" indent="-457200">
              <a:buFont typeface="Arial" panose="020B0604020202020204" pitchFamily="34" charset="0"/>
              <a:buChar char="•"/>
            </a:pPr>
            <a:r>
              <a:rPr lang="en-US" altLang="en-US" dirty="0" smtClean="0">
                <a:solidFill>
                  <a:schemeClr val="tx2"/>
                </a:solidFill>
                <a:latin typeface="+mn-lt"/>
              </a:rPr>
              <a:t>Forms</a:t>
            </a:r>
            <a:endParaRPr lang="en-US" altLang="en-US" dirty="0">
              <a:solidFill>
                <a:schemeClr val="tx2"/>
              </a:solidFill>
              <a:latin typeface="+mn-lt"/>
            </a:endParaRPr>
          </a:p>
          <a:p>
            <a:pPr marL="457200" indent="-457200">
              <a:buFont typeface="Arial" panose="020B0604020202020204" pitchFamily="34" charset="0"/>
              <a:buChar char="•"/>
            </a:pPr>
            <a:r>
              <a:rPr lang="en-US" altLang="en-US" dirty="0" smtClean="0">
                <a:solidFill>
                  <a:schemeClr val="tx2"/>
                </a:solidFill>
                <a:latin typeface="+mn-lt"/>
              </a:rPr>
              <a:t>Professional reparation</a:t>
            </a:r>
            <a:endParaRPr lang="en-US" altLang="en-US" dirty="0">
              <a:solidFill>
                <a:schemeClr val="tx2"/>
              </a:solidFill>
              <a:latin typeface="+mn-lt"/>
            </a:endParaRPr>
          </a:p>
          <a:p>
            <a:pPr marL="457200" indent="-457200">
              <a:buFont typeface="Arial" panose="020B0604020202020204" pitchFamily="34" charset="0"/>
              <a:buChar char="•"/>
            </a:pPr>
            <a:r>
              <a:rPr lang="en-US" altLang="en-US" dirty="0" smtClean="0">
                <a:solidFill>
                  <a:schemeClr val="tx2"/>
                </a:solidFill>
                <a:latin typeface="+mn-lt"/>
              </a:rPr>
              <a:t>Reviewed by regional office</a:t>
            </a:r>
            <a:endParaRPr lang="en-US" altLang="en-US" dirty="0">
              <a:solidFill>
                <a:schemeClr val="tx2"/>
              </a:solidFill>
              <a:latin typeface="+mn-lt"/>
            </a:endParaRPr>
          </a:p>
          <a:p>
            <a:pPr marL="457200" indent="-457200">
              <a:buFont typeface="Arial" panose="020B0604020202020204" pitchFamily="34" charset="0"/>
              <a:buChar char="•"/>
            </a:pPr>
            <a:r>
              <a:rPr lang="en-US" altLang="en-US" dirty="0" smtClean="0">
                <a:solidFill>
                  <a:schemeClr val="tx2"/>
                </a:solidFill>
                <a:latin typeface="+mn-lt"/>
              </a:rPr>
              <a:t>Amendments</a:t>
            </a:r>
            <a:endParaRPr lang="en-US" altLang="en-US" dirty="0">
              <a:solidFill>
                <a:schemeClr val="tx2"/>
              </a:solidFill>
              <a:latin typeface="+mn-lt"/>
            </a:endParaRPr>
          </a:p>
          <a:p>
            <a:pPr marL="457200" indent="-457200">
              <a:buFont typeface="Arial" panose="020B0604020202020204" pitchFamily="34" charset="0"/>
              <a:buChar char="•"/>
            </a:pPr>
            <a:r>
              <a:rPr lang="en-US" altLang="en-US" dirty="0" smtClean="0">
                <a:solidFill>
                  <a:schemeClr val="tx2"/>
                </a:solidFill>
                <a:latin typeface="+mn-lt"/>
              </a:rPr>
              <a:t>Accepted or rejected</a:t>
            </a:r>
            <a:endParaRPr lang="en-US" altLang="en-US" dirty="0">
              <a:solidFill>
                <a:schemeClr val="tx2"/>
              </a:solidFill>
              <a:latin typeface="+mn-lt"/>
            </a:endParaRPr>
          </a:p>
        </p:txBody>
      </p:sp>
    </p:spTree>
    <p:extLst>
      <p:ext uri="{BB962C8B-B14F-4D97-AF65-F5344CB8AC3E}">
        <p14:creationId xmlns:p14="http://schemas.microsoft.com/office/powerpoint/2010/main" val="6223436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BENEFICIAL USE</a:t>
            </a:r>
          </a:p>
        </p:txBody>
      </p:sp>
      <p:sp>
        <p:nvSpPr>
          <p:cNvPr id="2" name="Content Placeholder 1"/>
          <p:cNvSpPr>
            <a:spLocks noGrp="1"/>
          </p:cNvSpPr>
          <p:nvPr>
            <p:ph idx="1"/>
          </p:nvPr>
        </p:nvSpPr>
        <p:spPr>
          <a:xfrm>
            <a:off x="685800" y="1371600"/>
            <a:ext cx="7772400" cy="5105400"/>
          </a:xfrm>
        </p:spPr>
        <p:txBody>
          <a:bodyPr/>
          <a:lstStyle/>
          <a:p>
            <a:pPr marL="0" indent="0" algn="ctr">
              <a:buNone/>
            </a:pPr>
            <a:r>
              <a:rPr lang="en-US" altLang="en-US" sz="2400" b="1" i="1" dirty="0">
                <a:latin typeface="Garamond" panose="02020404030301010803" pitchFamily="18" charset="0"/>
              </a:rPr>
              <a:t>Beneficial use shall be the basis, the measure, and the limit of all rights to the use of water in the state (73-1-3</a:t>
            </a:r>
            <a:r>
              <a:rPr lang="en-US" altLang="en-US" sz="2400" b="1" i="1" dirty="0" smtClean="0">
                <a:latin typeface="Garamond" panose="02020404030301010803" pitchFamily="18" charset="0"/>
              </a:rPr>
              <a:t>).</a:t>
            </a:r>
            <a:endParaRPr lang="en-US" altLang="en-US" sz="2400" b="1" i="1" dirty="0">
              <a:latin typeface="Garamond" panose="02020404030301010803" pitchFamily="18" charset="0"/>
            </a:endParaRPr>
          </a:p>
          <a:p>
            <a:pPr marL="0" indent="0" algn="ctr">
              <a:buNone/>
            </a:pPr>
            <a:endParaRPr lang="en-US" altLang="en-US" sz="1600" b="1" u="sng" dirty="0" smtClean="0"/>
          </a:p>
          <a:p>
            <a:pPr marL="0" indent="0">
              <a:buNone/>
            </a:pPr>
            <a:endParaRPr lang="en-US" altLang="en-US" sz="2800" b="1" dirty="0" smtClean="0">
              <a:solidFill>
                <a:schemeClr val="tx2"/>
              </a:solidFill>
            </a:endParaRPr>
          </a:p>
          <a:p>
            <a:pPr marL="0" indent="0">
              <a:buNone/>
            </a:pPr>
            <a:r>
              <a:rPr lang="en-US" altLang="en-US" sz="2800" b="1" dirty="0" smtClean="0">
                <a:solidFill>
                  <a:schemeClr val="tx2"/>
                </a:solidFill>
              </a:rPr>
              <a:t>Proof of Beneficial Use</a:t>
            </a:r>
          </a:p>
          <a:p>
            <a:pPr marL="0" indent="0">
              <a:buNone/>
            </a:pPr>
            <a:r>
              <a:rPr lang="en-US" altLang="en-US" sz="2400" dirty="0" smtClean="0">
                <a:solidFill>
                  <a:schemeClr val="tx2"/>
                </a:solidFill>
              </a:rPr>
              <a:t>Documented </a:t>
            </a:r>
            <a:r>
              <a:rPr lang="en-US" altLang="en-US" sz="2400" dirty="0">
                <a:solidFill>
                  <a:schemeClr val="tx2"/>
                </a:solidFill>
              </a:rPr>
              <a:t>certification by a registered professional engineer or licensed land surveyor that the water under an application has been developed and placed to beneficial use</a:t>
            </a:r>
            <a:r>
              <a:rPr lang="en-US" altLang="en-US" sz="2400" dirty="0" smtClean="0">
                <a:solidFill>
                  <a:schemeClr val="tx2"/>
                </a:solidFill>
              </a:rPr>
              <a:t>.</a:t>
            </a:r>
          </a:p>
          <a:p>
            <a:pPr marL="0" indent="0">
              <a:buNone/>
            </a:pPr>
            <a:r>
              <a:rPr lang="en-US" altLang="en-US" sz="2800" b="1" dirty="0" smtClean="0">
                <a:solidFill>
                  <a:schemeClr val="tx2"/>
                </a:solidFill>
              </a:rPr>
              <a:t>Easy Definition</a:t>
            </a:r>
            <a:endParaRPr lang="en-US" altLang="en-US" sz="2800" dirty="0" smtClean="0">
              <a:solidFill>
                <a:schemeClr val="tx2"/>
              </a:solidFill>
            </a:endParaRPr>
          </a:p>
          <a:p>
            <a:pPr marL="0" indent="0">
              <a:buNone/>
            </a:pPr>
            <a:r>
              <a:rPr lang="en-US" altLang="en-US" sz="2400" dirty="0" smtClean="0">
                <a:solidFill>
                  <a:schemeClr val="tx2"/>
                </a:solidFill>
              </a:rPr>
              <a:t>You </a:t>
            </a:r>
            <a:r>
              <a:rPr lang="en-US" altLang="en-US" sz="2400" dirty="0">
                <a:solidFill>
                  <a:schemeClr val="tx2"/>
                </a:solidFill>
              </a:rPr>
              <a:t>are proving that you are using the water you made application to use. Done by a licensed engineer or </a:t>
            </a:r>
            <a:r>
              <a:rPr lang="en-US" altLang="en-US" sz="2400" dirty="0" smtClean="0">
                <a:solidFill>
                  <a:schemeClr val="tx2"/>
                </a:solidFill>
              </a:rPr>
              <a:t>surveyor.</a:t>
            </a:r>
            <a:endParaRPr lang="en-US" altLang="en-US" sz="2400" dirty="0">
              <a:solidFill>
                <a:schemeClr val="tx2"/>
              </a:solidFill>
            </a:endParaRPr>
          </a:p>
          <a:p>
            <a:pPr marL="0" indent="0" algn="ctr">
              <a:buNone/>
            </a:pPr>
            <a:endParaRPr lang="en-US" sz="4400" dirty="0"/>
          </a:p>
        </p:txBody>
      </p:sp>
    </p:spTree>
    <p:extLst>
      <p:ext uri="{BB962C8B-B14F-4D97-AF65-F5344CB8AC3E}">
        <p14:creationId xmlns:p14="http://schemas.microsoft.com/office/powerpoint/2010/main" val="421470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sz="4000" b="1" dirty="0" smtClean="0">
                <a:solidFill>
                  <a:schemeClr val="tx2"/>
                </a:solidFill>
              </a:rPr>
              <a:t>AFFIDAVIT OF BENEFICIAL USE</a:t>
            </a:r>
            <a:br>
              <a:rPr lang="en-US" altLang="en-US" sz="4000" b="1" dirty="0" smtClean="0">
                <a:solidFill>
                  <a:schemeClr val="tx2"/>
                </a:solidFill>
              </a:rPr>
            </a:br>
            <a:r>
              <a:rPr lang="en-US" altLang="en-US" sz="4000" b="1" dirty="0" smtClean="0">
                <a:solidFill>
                  <a:schemeClr val="tx2"/>
                </a:solidFill>
              </a:rPr>
              <a:t>aka PROOF AFFIDAVIT</a:t>
            </a:r>
          </a:p>
        </p:txBody>
      </p:sp>
      <p:sp>
        <p:nvSpPr>
          <p:cNvPr id="2" name="Content Placeholder 1"/>
          <p:cNvSpPr>
            <a:spLocks noGrp="1"/>
          </p:cNvSpPr>
          <p:nvPr>
            <p:ph sz="half" idx="1"/>
          </p:nvPr>
        </p:nvSpPr>
        <p:spPr>
          <a:xfrm>
            <a:off x="609600" y="1981200"/>
            <a:ext cx="4267200" cy="4144963"/>
          </a:xfrm>
        </p:spPr>
        <p:txBody>
          <a:bodyPr/>
          <a:lstStyle/>
          <a:p>
            <a:pPr marL="0" indent="0">
              <a:buNone/>
            </a:pPr>
            <a:r>
              <a:rPr lang="en-US" altLang="en-US" sz="2400" dirty="0">
                <a:solidFill>
                  <a:schemeClr val="tx2"/>
                </a:solidFill>
              </a:rPr>
              <a:t>Documentation and mapping submitted by an applicant testifying that a </a:t>
            </a:r>
            <a:r>
              <a:rPr lang="en-US" altLang="en-US" sz="2400" u="sng" dirty="0">
                <a:solidFill>
                  <a:schemeClr val="tx2"/>
                </a:solidFill>
              </a:rPr>
              <a:t>small domestic use application</a:t>
            </a:r>
            <a:r>
              <a:rPr lang="en-US" altLang="en-US" sz="2400" dirty="0">
                <a:solidFill>
                  <a:schemeClr val="tx2"/>
                </a:solidFill>
              </a:rPr>
              <a:t> has been developed and placed to beneficial use.</a:t>
            </a:r>
          </a:p>
          <a:p>
            <a:pPr marL="0" indent="0">
              <a:buNone/>
            </a:pPr>
            <a:endParaRPr lang="en-US" altLang="en-US" sz="2800" dirty="0" smtClean="0">
              <a:solidFill>
                <a:schemeClr val="tx2"/>
              </a:solidFill>
            </a:endParaRPr>
          </a:p>
          <a:p>
            <a:pPr marL="0" indent="0">
              <a:buNone/>
            </a:pPr>
            <a:r>
              <a:rPr lang="en-US" altLang="en-US" sz="2400" b="1" dirty="0" smtClean="0">
                <a:solidFill>
                  <a:schemeClr val="tx2"/>
                </a:solidFill>
              </a:rPr>
              <a:t>Easy Definition</a:t>
            </a:r>
          </a:p>
          <a:p>
            <a:pPr marL="0" indent="0">
              <a:buNone/>
            </a:pPr>
            <a:r>
              <a:rPr lang="en-US" altLang="en-US" sz="2400" dirty="0" smtClean="0">
                <a:solidFill>
                  <a:schemeClr val="tx2"/>
                </a:solidFill>
              </a:rPr>
              <a:t>Applicant </a:t>
            </a:r>
            <a:r>
              <a:rPr lang="en-US" altLang="en-US" sz="2400" dirty="0">
                <a:solidFill>
                  <a:schemeClr val="tx2"/>
                </a:solidFill>
              </a:rPr>
              <a:t>does all the </a:t>
            </a:r>
            <a:r>
              <a:rPr lang="en-US" altLang="en-US" sz="2400" dirty="0" smtClean="0">
                <a:solidFill>
                  <a:schemeClr val="tx2"/>
                </a:solidFill>
              </a:rPr>
              <a:t>work.</a:t>
            </a:r>
            <a:endParaRPr lang="en-US" altLang="en-US" sz="2400" dirty="0">
              <a:solidFill>
                <a:schemeClr val="tx2"/>
              </a:solidFill>
            </a:endParaRPr>
          </a:p>
          <a:p>
            <a:pPr marL="0" indent="0">
              <a:buNone/>
            </a:pPr>
            <a:endParaRPr lang="en-US" sz="2000" dirty="0"/>
          </a:p>
        </p:txBody>
      </p:sp>
      <p:pic>
        <p:nvPicPr>
          <p:cNvPr id="8194" name="Picture 2" descr="G:\_WRT Photo Contests (all years)\2014 WRT Photo Contest\16. Sue Odekirk.JPG"/>
          <p:cNvPicPr>
            <a:picLocks noGrp="1" noChangeAspect="1" noChangeArrowheads="1"/>
          </p:cNvPicPr>
          <p:nvPr>
            <p:ph sz="half" idx="2"/>
          </p:nvPr>
        </p:nvPicPr>
        <p:blipFill rotWithShape="1">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r="43019"/>
          <a:stretch/>
        </p:blipFill>
        <p:spPr bwMode="auto">
          <a:xfrm>
            <a:off x="5181600" y="1981200"/>
            <a:ext cx="3357784" cy="44196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934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609600"/>
            <a:ext cx="8229600" cy="715962"/>
          </a:xfrm>
        </p:spPr>
        <p:txBody>
          <a:bodyPr/>
          <a:lstStyle/>
          <a:p>
            <a:pPr eaLnBrk="1" hangingPunct="1"/>
            <a:r>
              <a:rPr lang="en-US" altLang="en-US" b="1" dirty="0" smtClean="0">
                <a:solidFill>
                  <a:schemeClr val="tx2"/>
                </a:solidFill>
              </a:rPr>
              <a:t>PROOF AFFIDAVIT</a:t>
            </a:r>
          </a:p>
        </p:txBody>
      </p:sp>
      <p:sp>
        <p:nvSpPr>
          <p:cNvPr id="2" name="Content Placeholder 1"/>
          <p:cNvSpPr>
            <a:spLocks noGrp="1"/>
          </p:cNvSpPr>
          <p:nvPr>
            <p:ph idx="1"/>
          </p:nvPr>
        </p:nvSpPr>
        <p:spPr>
          <a:xfrm>
            <a:off x="457200" y="1752600"/>
            <a:ext cx="8229600" cy="4572000"/>
          </a:xfrm>
        </p:spPr>
        <p:txBody>
          <a:bodyPr/>
          <a:lstStyle/>
          <a:p>
            <a:pPr>
              <a:spcBef>
                <a:spcPct val="50000"/>
              </a:spcBef>
              <a:buFontTx/>
              <a:buChar char="•"/>
            </a:pPr>
            <a:r>
              <a:rPr lang="en-US" altLang="en-US" sz="2400" dirty="0" smtClean="0">
                <a:solidFill>
                  <a:schemeClr val="tx2"/>
                </a:solidFill>
              </a:rPr>
              <a:t>Section 73-3-5.6 made </a:t>
            </a:r>
            <a:r>
              <a:rPr lang="en-US" altLang="en-US" sz="2400" dirty="0">
                <a:solidFill>
                  <a:schemeClr val="tx2"/>
                </a:solidFill>
              </a:rPr>
              <a:t>effective May 12, 2009</a:t>
            </a:r>
          </a:p>
          <a:p>
            <a:pPr>
              <a:spcBef>
                <a:spcPct val="50000"/>
              </a:spcBef>
              <a:buFontTx/>
              <a:buChar char="•"/>
            </a:pPr>
            <a:r>
              <a:rPr lang="en-US" altLang="en-US" sz="2400" dirty="0" smtClean="0">
                <a:solidFill>
                  <a:schemeClr val="tx2"/>
                </a:solidFill>
              </a:rPr>
              <a:t>Water </a:t>
            </a:r>
            <a:r>
              <a:rPr lang="en-US" altLang="en-US" sz="2400" dirty="0">
                <a:solidFill>
                  <a:schemeClr val="tx2"/>
                </a:solidFill>
              </a:rPr>
              <a:t>right </a:t>
            </a:r>
            <a:r>
              <a:rPr lang="en-US" altLang="en-US" sz="2400" dirty="0" smtClean="0">
                <a:solidFill>
                  <a:schemeClr val="tx2"/>
                </a:solidFill>
              </a:rPr>
              <a:t>must be </a:t>
            </a:r>
            <a:r>
              <a:rPr lang="en-US" altLang="en-US" sz="2400" dirty="0">
                <a:solidFill>
                  <a:schemeClr val="tx2"/>
                </a:solidFill>
              </a:rPr>
              <a:t>associated with </a:t>
            </a:r>
            <a:r>
              <a:rPr lang="en-US" altLang="en-US" sz="2400" u="sng" dirty="0">
                <a:solidFill>
                  <a:schemeClr val="tx2"/>
                </a:solidFill>
              </a:rPr>
              <a:t>a residence</a:t>
            </a:r>
            <a:r>
              <a:rPr lang="en-US" altLang="en-US" sz="2400" dirty="0">
                <a:solidFill>
                  <a:schemeClr val="tx2"/>
                </a:solidFill>
              </a:rPr>
              <a:t>, either full- or part-time</a:t>
            </a:r>
            <a:r>
              <a:rPr lang="en-US" altLang="en-US" sz="2400" dirty="0" smtClean="0">
                <a:solidFill>
                  <a:schemeClr val="tx2"/>
                </a:solidFill>
              </a:rPr>
              <a:t>.  The </a:t>
            </a:r>
            <a:r>
              <a:rPr lang="en-US" altLang="en-US" sz="2400" dirty="0">
                <a:solidFill>
                  <a:schemeClr val="tx2"/>
                </a:solidFill>
              </a:rPr>
              <a:t>residence may receive water under another water right or from a municipal connection. </a:t>
            </a:r>
            <a:r>
              <a:rPr lang="en-US" altLang="en-US" sz="2400" dirty="0" smtClean="0">
                <a:solidFill>
                  <a:schemeClr val="tx2"/>
                </a:solidFill>
              </a:rPr>
              <a:t>Irrigation </a:t>
            </a:r>
            <a:r>
              <a:rPr lang="en-US" altLang="en-US" sz="2400" dirty="0">
                <a:solidFill>
                  <a:schemeClr val="tx2"/>
                </a:solidFill>
              </a:rPr>
              <a:t>or stock use on the affidavit must be associated with the residence</a:t>
            </a:r>
            <a:r>
              <a:rPr lang="en-US" altLang="en-US" sz="2400" dirty="0" smtClean="0">
                <a:solidFill>
                  <a:schemeClr val="tx2"/>
                </a:solidFill>
              </a:rPr>
              <a:t>. </a:t>
            </a:r>
            <a:endParaRPr lang="en-US" altLang="en-US" sz="2400" dirty="0">
              <a:solidFill>
                <a:schemeClr val="tx2"/>
              </a:solidFill>
            </a:endParaRPr>
          </a:p>
          <a:p>
            <a:pPr>
              <a:spcBef>
                <a:spcPct val="50000"/>
              </a:spcBef>
              <a:buFontTx/>
              <a:buChar char="•"/>
            </a:pPr>
            <a:r>
              <a:rPr lang="en-US" altLang="en-US" sz="2400" dirty="0">
                <a:solidFill>
                  <a:schemeClr val="tx2"/>
                </a:solidFill>
              </a:rPr>
              <a:t>The water use is for a </a:t>
            </a:r>
            <a:r>
              <a:rPr lang="en-US" altLang="en-US" sz="2400" u="sng" dirty="0" smtClean="0">
                <a:solidFill>
                  <a:schemeClr val="tx2"/>
                </a:solidFill>
              </a:rPr>
              <a:t>quarter-acre </a:t>
            </a:r>
            <a:r>
              <a:rPr lang="en-US" altLang="en-US" sz="2400" u="sng" dirty="0">
                <a:solidFill>
                  <a:schemeClr val="tx2"/>
                </a:solidFill>
              </a:rPr>
              <a:t>of irrigation or less</a:t>
            </a:r>
            <a:r>
              <a:rPr lang="en-US" altLang="en-US" sz="2400" dirty="0">
                <a:solidFill>
                  <a:schemeClr val="tx2"/>
                </a:solidFill>
              </a:rPr>
              <a:t>. </a:t>
            </a:r>
          </a:p>
          <a:p>
            <a:pPr>
              <a:spcBef>
                <a:spcPct val="50000"/>
              </a:spcBef>
              <a:buFontTx/>
              <a:buChar char="•"/>
            </a:pPr>
            <a:r>
              <a:rPr lang="en-US" altLang="en-US" sz="2400" dirty="0">
                <a:solidFill>
                  <a:schemeClr val="tx2"/>
                </a:solidFill>
              </a:rPr>
              <a:t>The water use is for the watering of </a:t>
            </a:r>
            <a:r>
              <a:rPr lang="en-US" altLang="en-US" sz="2400" u="sng" dirty="0">
                <a:solidFill>
                  <a:schemeClr val="tx2"/>
                </a:solidFill>
              </a:rPr>
              <a:t>ten head of livestock (or equivalent) or less. </a:t>
            </a:r>
          </a:p>
          <a:p>
            <a:pPr>
              <a:spcBef>
                <a:spcPct val="50000"/>
              </a:spcBef>
              <a:buFontTx/>
              <a:buChar char="•"/>
            </a:pPr>
            <a:r>
              <a:rPr lang="en-US" altLang="en-US" sz="2400" dirty="0">
                <a:solidFill>
                  <a:schemeClr val="tx2"/>
                </a:solidFill>
              </a:rPr>
              <a:t>The water use does not include any uses in addition to the three listed above.</a:t>
            </a:r>
          </a:p>
          <a:p>
            <a:endParaRPr lang="en-US" sz="2000" dirty="0"/>
          </a:p>
        </p:txBody>
      </p:sp>
    </p:spTree>
    <p:extLst>
      <p:ext uri="{BB962C8B-B14F-4D97-AF65-F5344CB8AC3E}">
        <p14:creationId xmlns:p14="http://schemas.microsoft.com/office/powerpoint/2010/main" val="6347275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PROOF AFFIDAVIT</a:t>
            </a:r>
            <a:br>
              <a:rPr lang="en-US" altLang="en-US" b="1" dirty="0" smtClean="0">
                <a:solidFill>
                  <a:schemeClr val="tx2"/>
                </a:solidFill>
              </a:rPr>
            </a:br>
            <a:r>
              <a:rPr lang="en-US" altLang="en-US" sz="3200" dirty="0" smtClean="0">
                <a:solidFill>
                  <a:schemeClr val="tx2"/>
                </a:solidFill>
              </a:rPr>
              <a:t>Required Documents</a:t>
            </a:r>
          </a:p>
        </p:txBody>
      </p:sp>
      <p:sp>
        <p:nvSpPr>
          <p:cNvPr id="2" name="Content Placeholder 1"/>
          <p:cNvSpPr>
            <a:spLocks noGrp="1"/>
          </p:cNvSpPr>
          <p:nvPr>
            <p:ph sz="half" idx="1"/>
          </p:nvPr>
        </p:nvSpPr>
        <p:spPr>
          <a:xfrm>
            <a:off x="457200" y="1905000"/>
            <a:ext cx="4038600" cy="4221163"/>
          </a:xfrm>
        </p:spPr>
        <p:txBody>
          <a:bodyPr/>
          <a:lstStyle/>
          <a:p>
            <a:pPr>
              <a:spcBef>
                <a:spcPct val="50000"/>
              </a:spcBef>
              <a:buFontTx/>
              <a:buChar char="•"/>
            </a:pPr>
            <a:r>
              <a:rPr lang="en-US" altLang="en-US" sz="2400" b="1" u="sng" dirty="0">
                <a:solidFill>
                  <a:schemeClr val="tx2"/>
                </a:solidFill>
              </a:rPr>
              <a:t>Affidavit of Beneficial Use of </a:t>
            </a:r>
            <a:r>
              <a:rPr lang="en-US" altLang="en-US" sz="2400" b="1" u="sng" dirty="0" smtClean="0">
                <a:solidFill>
                  <a:schemeClr val="tx2"/>
                </a:solidFill>
              </a:rPr>
              <a:t>Water </a:t>
            </a:r>
          </a:p>
          <a:p>
            <a:pPr marL="457200" lvl="1" indent="0">
              <a:spcBef>
                <a:spcPct val="50000"/>
              </a:spcBef>
              <a:buNone/>
            </a:pPr>
            <a:r>
              <a:rPr lang="en-US" altLang="en-US" sz="2000" dirty="0" smtClean="0">
                <a:solidFill>
                  <a:schemeClr val="tx2"/>
                </a:solidFill>
              </a:rPr>
              <a:t>This </a:t>
            </a:r>
            <a:r>
              <a:rPr lang="en-US" altLang="en-US" sz="2000" dirty="0">
                <a:solidFill>
                  <a:schemeClr val="tx2"/>
                </a:solidFill>
              </a:rPr>
              <a:t>document must be filled out by the applicant and signed before a notary public. </a:t>
            </a:r>
            <a:endParaRPr lang="en-US" altLang="en-US" sz="2000" dirty="0" smtClean="0">
              <a:solidFill>
                <a:schemeClr val="tx2"/>
              </a:solidFill>
            </a:endParaRPr>
          </a:p>
          <a:p>
            <a:pPr marL="457200" lvl="1" indent="0">
              <a:spcBef>
                <a:spcPct val="50000"/>
              </a:spcBef>
              <a:buNone/>
            </a:pPr>
            <a:endParaRPr lang="en-US" altLang="en-US" sz="2000" dirty="0">
              <a:solidFill>
                <a:schemeClr val="tx2"/>
              </a:solidFill>
            </a:endParaRPr>
          </a:p>
          <a:p>
            <a:pPr>
              <a:spcBef>
                <a:spcPct val="50000"/>
              </a:spcBef>
              <a:buFontTx/>
              <a:buChar char="•"/>
            </a:pPr>
            <a:r>
              <a:rPr lang="en-US" altLang="en-US" sz="2400" b="1" u="sng" dirty="0">
                <a:solidFill>
                  <a:schemeClr val="tx2"/>
                </a:solidFill>
              </a:rPr>
              <a:t>Plat Map</a:t>
            </a:r>
          </a:p>
          <a:p>
            <a:pPr marL="457200" lvl="1" indent="0">
              <a:spcBef>
                <a:spcPct val="50000"/>
              </a:spcBef>
              <a:buNone/>
            </a:pPr>
            <a:r>
              <a:rPr lang="en-US" altLang="en-US" sz="2000" dirty="0">
                <a:solidFill>
                  <a:schemeClr val="tx2"/>
                </a:solidFill>
              </a:rPr>
              <a:t>This is a map of the property </a:t>
            </a:r>
            <a:r>
              <a:rPr lang="en-US" altLang="en-US" sz="2000" dirty="0" smtClean="0">
                <a:solidFill>
                  <a:schemeClr val="tx2"/>
                </a:solidFill>
              </a:rPr>
              <a:t> </a:t>
            </a:r>
            <a:r>
              <a:rPr lang="en-US" altLang="en-US" sz="2000" dirty="0">
                <a:solidFill>
                  <a:schemeClr val="tx2"/>
                </a:solidFill>
              </a:rPr>
              <a:t>that can be obtained from the County Recorder's Office, usually for a nominal fee.</a:t>
            </a:r>
          </a:p>
          <a:p>
            <a:endParaRPr lang="en-US" sz="2400" dirty="0"/>
          </a:p>
        </p:txBody>
      </p:sp>
      <p:sp>
        <p:nvSpPr>
          <p:cNvPr id="3" name="Content Placeholder 2"/>
          <p:cNvSpPr>
            <a:spLocks noGrp="1"/>
          </p:cNvSpPr>
          <p:nvPr>
            <p:ph sz="half" idx="2"/>
          </p:nvPr>
        </p:nvSpPr>
        <p:spPr>
          <a:xfrm>
            <a:off x="4648200" y="1905000"/>
            <a:ext cx="4038600" cy="4221163"/>
          </a:xfrm>
        </p:spPr>
        <p:txBody>
          <a:bodyPr/>
          <a:lstStyle/>
          <a:p>
            <a:pPr>
              <a:spcBef>
                <a:spcPct val="50000"/>
              </a:spcBef>
              <a:buFontTx/>
              <a:buChar char="•"/>
            </a:pPr>
            <a:r>
              <a:rPr lang="en-US" altLang="en-US" sz="2400" b="1" u="sng" dirty="0">
                <a:solidFill>
                  <a:schemeClr val="tx2"/>
                </a:solidFill>
              </a:rPr>
              <a:t>Certificate of Occupancy</a:t>
            </a:r>
            <a:endParaRPr lang="en-US" altLang="en-US" sz="2400" dirty="0">
              <a:solidFill>
                <a:schemeClr val="tx2"/>
              </a:solidFill>
            </a:endParaRPr>
          </a:p>
          <a:p>
            <a:pPr marL="457200" lvl="1" indent="0">
              <a:spcBef>
                <a:spcPct val="50000"/>
              </a:spcBef>
              <a:buNone/>
            </a:pPr>
            <a:r>
              <a:rPr lang="en-US" altLang="en-US" sz="2000" dirty="0">
                <a:solidFill>
                  <a:schemeClr val="tx2"/>
                </a:solidFill>
              </a:rPr>
              <a:t>This document can usually be obtained from the city, county, or other municipality that issued the building permit for the residence.  Can accept tax notice showing home on the notice.</a:t>
            </a:r>
          </a:p>
          <a:p>
            <a:pPr>
              <a:spcBef>
                <a:spcPct val="50000"/>
              </a:spcBef>
              <a:buFontTx/>
              <a:buChar char="•"/>
            </a:pPr>
            <a:r>
              <a:rPr lang="en-US" altLang="en-US" sz="2400" b="1" u="sng" dirty="0">
                <a:solidFill>
                  <a:schemeClr val="tx2"/>
                </a:solidFill>
              </a:rPr>
              <a:t>Map of Beneficial Use</a:t>
            </a:r>
          </a:p>
          <a:p>
            <a:pPr marL="457200" lvl="1" indent="0">
              <a:spcBef>
                <a:spcPct val="50000"/>
              </a:spcBef>
              <a:buNone/>
            </a:pPr>
            <a:r>
              <a:rPr lang="en-US" altLang="en-US" sz="2000" dirty="0">
                <a:solidFill>
                  <a:schemeClr val="tx2"/>
                </a:solidFill>
              </a:rPr>
              <a:t>This map is created by the applicant and shows the beneficial uses and source of water. </a:t>
            </a:r>
          </a:p>
          <a:p>
            <a:endParaRPr lang="en-US" dirty="0"/>
          </a:p>
        </p:txBody>
      </p:sp>
    </p:spTree>
    <p:extLst>
      <p:ext uri="{BB962C8B-B14F-4D97-AF65-F5344CB8AC3E}">
        <p14:creationId xmlns:p14="http://schemas.microsoft.com/office/powerpoint/2010/main" val="30285382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7" y="-762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PROOF AFFIDAVIT</a:t>
            </a:r>
            <a:br>
              <a:rPr lang="en-US" altLang="en-US" b="1" dirty="0" smtClean="0">
                <a:solidFill>
                  <a:schemeClr val="tx2"/>
                </a:solidFill>
              </a:rPr>
            </a:br>
            <a:r>
              <a:rPr lang="en-US" altLang="en-US" sz="3200" dirty="0" smtClean="0">
                <a:solidFill>
                  <a:schemeClr val="tx2"/>
                </a:solidFill>
              </a:rPr>
              <a:t>Frequent Questions</a:t>
            </a:r>
            <a:endParaRPr lang="en-US" altLang="en-US" dirty="0" smtClean="0">
              <a:solidFill>
                <a:schemeClr val="tx2"/>
              </a:solidFill>
            </a:endParaRPr>
          </a:p>
        </p:txBody>
      </p:sp>
      <p:sp>
        <p:nvSpPr>
          <p:cNvPr id="2" name="Content Placeholder 1"/>
          <p:cNvSpPr>
            <a:spLocks noGrp="1"/>
          </p:cNvSpPr>
          <p:nvPr>
            <p:ph idx="1"/>
          </p:nvPr>
        </p:nvSpPr>
        <p:spPr>
          <a:xfrm>
            <a:off x="304800" y="1905000"/>
            <a:ext cx="8534400" cy="4343400"/>
          </a:xfrm>
        </p:spPr>
        <p:txBody>
          <a:bodyPr/>
          <a:lstStyle/>
          <a:p>
            <a:r>
              <a:rPr lang="en-US" altLang="en-US" sz="2400" dirty="0" smtClean="0">
                <a:solidFill>
                  <a:schemeClr val="tx2"/>
                </a:solidFill>
              </a:rPr>
              <a:t>Proof Affidavit </a:t>
            </a:r>
            <a:r>
              <a:rPr lang="en-US" altLang="en-US" sz="2400" dirty="0">
                <a:solidFill>
                  <a:schemeClr val="tx2"/>
                </a:solidFill>
              </a:rPr>
              <a:t>gets a “Certificate of Beneficial Use” </a:t>
            </a:r>
          </a:p>
          <a:p>
            <a:r>
              <a:rPr lang="en-US" altLang="en-US" sz="2400" dirty="0">
                <a:solidFill>
                  <a:schemeClr val="tx2"/>
                </a:solidFill>
              </a:rPr>
              <a:t>You can hire a proof professional (</a:t>
            </a:r>
            <a:r>
              <a:rPr lang="en-US" altLang="en-US" sz="2400" dirty="0" smtClean="0">
                <a:solidFill>
                  <a:schemeClr val="tx2"/>
                </a:solidFill>
              </a:rPr>
              <a:t>surveyor, </a:t>
            </a:r>
            <a:r>
              <a:rPr lang="en-US" altLang="en-US" sz="2400" dirty="0">
                <a:solidFill>
                  <a:schemeClr val="tx2"/>
                </a:solidFill>
              </a:rPr>
              <a:t>engineer or consultant) to help you file the Affidavit </a:t>
            </a:r>
          </a:p>
          <a:p>
            <a:pPr>
              <a:buFont typeface="Arial" panose="020B0604020202020204" pitchFamily="34" charset="0"/>
              <a:buChar char="•"/>
            </a:pPr>
            <a:r>
              <a:rPr lang="en-US" altLang="en-US" sz="2400" dirty="0">
                <a:solidFill>
                  <a:schemeClr val="tx2"/>
                </a:solidFill>
              </a:rPr>
              <a:t>Certificate of Occupancy - residence is ready to be </a:t>
            </a:r>
            <a:r>
              <a:rPr lang="en-US" altLang="en-US" sz="2400" dirty="0" smtClean="0">
                <a:solidFill>
                  <a:schemeClr val="tx2"/>
                </a:solidFill>
              </a:rPr>
              <a:t>occupied</a:t>
            </a:r>
          </a:p>
          <a:p>
            <a:pPr lvl="1">
              <a:buFont typeface="Courier New" panose="02070309020205020404" pitchFamily="49" charset="0"/>
              <a:buChar char="o"/>
            </a:pPr>
            <a:r>
              <a:rPr lang="en-US" altLang="en-US" sz="2000" dirty="0" smtClean="0">
                <a:solidFill>
                  <a:schemeClr val="tx2"/>
                </a:solidFill>
              </a:rPr>
              <a:t>Tax </a:t>
            </a:r>
            <a:r>
              <a:rPr lang="en-US" altLang="en-US" sz="2000" dirty="0">
                <a:solidFill>
                  <a:schemeClr val="tx2"/>
                </a:solidFill>
              </a:rPr>
              <a:t>Records showing a residence is being taxed or a letter </a:t>
            </a:r>
            <a:r>
              <a:rPr lang="en-US" altLang="en-US" sz="2000" dirty="0" smtClean="0">
                <a:solidFill>
                  <a:schemeClr val="tx2"/>
                </a:solidFill>
              </a:rPr>
              <a:t>from municipality</a:t>
            </a:r>
          </a:p>
          <a:p>
            <a:r>
              <a:rPr lang="en-US" altLang="en-US" sz="2400" dirty="0" smtClean="0">
                <a:solidFill>
                  <a:schemeClr val="tx2"/>
                </a:solidFill>
              </a:rPr>
              <a:t>Submitted </a:t>
            </a:r>
            <a:r>
              <a:rPr lang="en-US" altLang="en-US" sz="2400" dirty="0">
                <a:solidFill>
                  <a:schemeClr val="tx2"/>
                </a:solidFill>
              </a:rPr>
              <a:t>on a Application to Appropriate, Change </a:t>
            </a:r>
            <a:r>
              <a:rPr lang="en-US" altLang="en-US" sz="2400" dirty="0" smtClean="0">
                <a:solidFill>
                  <a:schemeClr val="tx2"/>
                </a:solidFill>
              </a:rPr>
              <a:t>Application, </a:t>
            </a:r>
            <a:r>
              <a:rPr lang="en-US" altLang="en-US" sz="2400" dirty="0">
                <a:solidFill>
                  <a:schemeClr val="tx2"/>
                </a:solidFill>
              </a:rPr>
              <a:t>or an Exchange Application</a:t>
            </a:r>
          </a:p>
          <a:p>
            <a:pPr>
              <a:spcBef>
                <a:spcPct val="50000"/>
              </a:spcBef>
            </a:pPr>
            <a:r>
              <a:rPr lang="en-US" altLang="en-US" sz="2400" dirty="0">
                <a:solidFill>
                  <a:schemeClr val="tx2"/>
                </a:solidFill>
              </a:rPr>
              <a:t>If </a:t>
            </a:r>
            <a:r>
              <a:rPr lang="en-US" altLang="en-US" sz="2400" dirty="0" smtClean="0">
                <a:solidFill>
                  <a:schemeClr val="tx2"/>
                </a:solidFill>
              </a:rPr>
              <a:t>water right </a:t>
            </a:r>
            <a:r>
              <a:rPr lang="en-US" altLang="en-US" sz="2400" dirty="0">
                <a:solidFill>
                  <a:schemeClr val="tx2"/>
                </a:solidFill>
              </a:rPr>
              <a:t>is based on shares of stock in </a:t>
            </a:r>
            <a:r>
              <a:rPr lang="en-US" altLang="en-US" sz="2400" dirty="0" smtClean="0">
                <a:solidFill>
                  <a:schemeClr val="tx2"/>
                </a:solidFill>
              </a:rPr>
              <a:t>an </a:t>
            </a:r>
            <a:r>
              <a:rPr lang="en-US" altLang="en-US" sz="2400" dirty="0">
                <a:solidFill>
                  <a:schemeClr val="tx2"/>
                </a:solidFill>
              </a:rPr>
              <a:t>irrigation </a:t>
            </a:r>
            <a:r>
              <a:rPr lang="en-US" altLang="en-US" sz="2400" dirty="0" smtClean="0">
                <a:solidFill>
                  <a:schemeClr val="tx2"/>
                </a:solidFill>
              </a:rPr>
              <a:t>company, </a:t>
            </a:r>
            <a:r>
              <a:rPr lang="en-US" altLang="en-US" sz="2400" dirty="0">
                <a:solidFill>
                  <a:schemeClr val="tx2"/>
                </a:solidFill>
              </a:rPr>
              <a:t>the irrigation company also needs to </a:t>
            </a:r>
            <a:r>
              <a:rPr lang="en-US" altLang="en-US" sz="2400" dirty="0" smtClean="0">
                <a:solidFill>
                  <a:schemeClr val="tx2"/>
                </a:solidFill>
              </a:rPr>
              <a:t>sign the </a:t>
            </a:r>
            <a:r>
              <a:rPr lang="en-US" altLang="en-US" sz="2400" dirty="0">
                <a:solidFill>
                  <a:schemeClr val="tx2"/>
                </a:solidFill>
              </a:rPr>
              <a:t>Affidavit</a:t>
            </a:r>
          </a:p>
        </p:txBody>
      </p:sp>
    </p:spTree>
    <p:extLst>
      <p:ext uri="{BB962C8B-B14F-4D97-AF65-F5344CB8AC3E}">
        <p14:creationId xmlns:p14="http://schemas.microsoft.com/office/powerpoint/2010/main" val="8109513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391" t="22153" r="66916" b="34000"/>
          <a:stretch/>
        </p:blipFill>
        <p:spPr bwMode="auto">
          <a:xfrm>
            <a:off x="1786417" y="1447800"/>
            <a:ext cx="5571165" cy="4974270"/>
          </a:xfrm>
          <a:prstGeom prst="rect">
            <a:avLst/>
          </a:prstGeom>
          <a:solidFill>
            <a:srgbClr val="00CC00">
              <a:alpha val="50000"/>
            </a:srgbClr>
          </a:solidFill>
          <a:ln>
            <a:solidFill>
              <a:schemeClr val="tx1">
                <a:lumMod val="50000"/>
                <a:lumOff val="50000"/>
              </a:schemeClr>
            </a:solidFill>
          </a:ln>
          <a:effectLst/>
        </p:spPr>
      </p:pic>
      <p:sp>
        <p:nvSpPr>
          <p:cNvPr id="10" name="Freeform 11"/>
          <p:cNvSpPr>
            <a:spLocks/>
          </p:cNvSpPr>
          <p:nvPr/>
        </p:nvSpPr>
        <p:spPr bwMode="auto">
          <a:xfrm>
            <a:off x="2590800" y="2162335"/>
            <a:ext cx="3724275" cy="2971800"/>
          </a:xfrm>
          <a:custGeom>
            <a:avLst/>
            <a:gdLst>
              <a:gd name="T0" fmla="*/ 1728 w 2496"/>
              <a:gd name="T1" fmla="*/ 2064 h 2064"/>
              <a:gd name="T2" fmla="*/ 0 w 2496"/>
              <a:gd name="T3" fmla="*/ 2064 h 2064"/>
              <a:gd name="T4" fmla="*/ 0 w 2496"/>
              <a:gd name="T5" fmla="*/ 0 h 2064"/>
              <a:gd name="T6" fmla="*/ 2496 w 2496"/>
              <a:gd name="T7" fmla="*/ 0 h 2064"/>
              <a:gd name="T8" fmla="*/ 2496 w 2496"/>
              <a:gd name="T9" fmla="*/ 2064 h 2064"/>
              <a:gd name="T10" fmla="*/ 2112 w 2496"/>
              <a:gd name="T11" fmla="*/ 2064 h 2064"/>
              <a:gd name="T12" fmla="*/ 2112 w 2496"/>
              <a:gd name="T13" fmla="*/ 960 h 2064"/>
              <a:gd name="T14" fmla="*/ 2016 w 2496"/>
              <a:gd name="T15" fmla="*/ 960 h 2064"/>
              <a:gd name="T16" fmla="*/ 2016 w 2496"/>
              <a:gd name="T17" fmla="*/ 768 h 2064"/>
              <a:gd name="T18" fmla="*/ 1824 w 2496"/>
              <a:gd name="T19" fmla="*/ 768 h 2064"/>
              <a:gd name="T20" fmla="*/ 1824 w 2496"/>
              <a:gd name="T21" fmla="*/ 864 h 2064"/>
              <a:gd name="T22" fmla="*/ 1536 w 2496"/>
              <a:gd name="T23" fmla="*/ 864 h 2064"/>
              <a:gd name="T24" fmla="*/ 1536 w 2496"/>
              <a:gd name="T25" fmla="*/ 960 h 2064"/>
              <a:gd name="T26" fmla="*/ 1296 w 2496"/>
              <a:gd name="T27" fmla="*/ 960 h 2064"/>
              <a:gd name="T28" fmla="*/ 1296 w 2496"/>
              <a:gd name="T29" fmla="*/ 1392 h 2064"/>
              <a:gd name="T30" fmla="*/ 1536 w 2496"/>
              <a:gd name="T31" fmla="*/ 1392 h 2064"/>
              <a:gd name="T32" fmla="*/ 1536 w 2496"/>
              <a:gd name="T33" fmla="*/ 1632 h 2064"/>
              <a:gd name="T34" fmla="*/ 1728 w 2496"/>
              <a:gd name="T35" fmla="*/ 1632 h 2064"/>
              <a:gd name="T36" fmla="*/ 1728 w 2496"/>
              <a:gd name="T37" fmla="*/ 2064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6" h="2064">
                <a:moveTo>
                  <a:pt x="1728" y="2064"/>
                </a:moveTo>
                <a:lnTo>
                  <a:pt x="0" y="2064"/>
                </a:lnTo>
                <a:lnTo>
                  <a:pt x="0" y="0"/>
                </a:lnTo>
                <a:lnTo>
                  <a:pt x="2496" y="0"/>
                </a:lnTo>
                <a:lnTo>
                  <a:pt x="2496" y="2064"/>
                </a:lnTo>
                <a:lnTo>
                  <a:pt x="2112" y="2064"/>
                </a:lnTo>
                <a:lnTo>
                  <a:pt x="2112" y="960"/>
                </a:lnTo>
                <a:lnTo>
                  <a:pt x="2016" y="960"/>
                </a:lnTo>
                <a:lnTo>
                  <a:pt x="2016" y="768"/>
                </a:lnTo>
                <a:lnTo>
                  <a:pt x="1824" y="768"/>
                </a:lnTo>
                <a:lnTo>
                  <a:pt x="1824" y="864"/>
                </a:lnTo>
                <a:lnTo>
                  <a:pt x="1536" y="864"/>
                </a:lnTo>
                <a:lnTo>
                  <a:pt x="1536" y="960"/>
                </a:lnTo>
                <a:lnTo>
                  <a:pt x="1296" y="960"/>
                </a:lnTo>
                <a:lnTo>
                  <a:pt x="1296" y="1392"/>
                </a:lnTo>
                <a:lnTo>
                  <a:pt x="1536" y="1392"/>
                </a:lnTo>
                <a:lnTo>
                  <a:pt x="1536" y="1632"/>
                </a:lnTo>
                <a:lnTo>
                  <a:pt x="1728" y="1632"/>
                </a:lnTo>
                <a:lnTo>
                  <a:pt x="1728" y="2064"/>
                </a:lnTo>
                <a:close/>
              </a:path>
            </a:pathLst>
          </a:custGeom>
          <a:solidFill>
            <a:srgbClr val="92D050">
              <a:alpha val="66000"/>
            </a:srgbClr>
          </a:solidFill>
          <a:ln w="66675">
            <a:solidFill>
              <a:srgbClr val="33CC33"/>
            </a:solidFill>
            <a:round/>
            <a:headEnd/>
            <a:tailEnd/>
          </a:ln>
          <a:effectLst/>
        </p:spPr>
        <p:txBody>
          <a:bodyPr/>
          <a:lstStyle/>
          <a:p>
            <a:endParaRPr lang="en-US" dirty="0"/>
          </a:p>
        </p:txBody>
      </p:sp>
      <p:sp>
        <p:nvSpPr>
          <p:cNvPr id="8" name="Rectangle 7"/>
          <p:cNvSpPr/>
          <p:nvPr/>
        </p:nvSpPr>
        <p:spPr>
          <a:xfrm>
            <a:off x="2895600" y="4191000"/>
            <a:ext cx="1262077" cy="400110"/>
          </a:xfrm>
          <a:prstGeom prst="rect">
            <a:avLst/>
          </a:prstGeom>
        </p:spPr>
        <p:txBody>
          <a:bodyPr wrap="none">
            <a:spAutoFit/>
          </a:bodyPr>
          <a:lstStyle/>
          <a:p>
            <a:pPr>
              <a:spcBef>
                <a:spcPct val="50000"/>
              </a:spcBef>
            </a:pPr>
            <a:r>
              <a:rPr lang="en-US" altLang="en-US" sz="2000" b="1" dirty="0">
                <a:solidFill>
                  <a:schemeClr val="tx1"/>
                </a:solidFill>
                <a:effectLst>
                  <a:outerShdw blurRad="38100" dist="38100" dir="2700000" algn="tl">
                    <a:srgbClr val="FFFFFF"/>
                  </a:outerShdw>
                </a:effectLst>
              </a:rPr>
              <a:t>0.21 acres</a:t>
            </a:r>
          </a:p>
        </p:txBody>
      </p:sp>
      <p:sp>
        <p:nvSpPr>
          <p:cNvPr id="3075" name="Title 1"/>
          <p:cNvSpPr>
            <a:spLocks noGrp="1"/>
          </p:cNvSpPr>
          <p:nvPr>
            <p:ph type="title"/>
          </p:nvPr>
        </p:nvSpPr>
        <p:spPr>
          <a:xfrm>
            <a:off x="457200" y="152400"/>
            <a:ext cx="8229600" cy="1066800"/>
          </a:xfrm>
        </p:spPr>
        <p:txBody>
          <a:bodyPr/>
          <a:lstStyle/>
          <a:p>
            <a:pPr eaLnBrk="1" hangingPunct="1"/>
            <a:r>
              <a:rPr lang="en-US" altLang="en-US" b="1" dirty="0" smtClean="0">
                <a:solidFill>
                  <a:schemeClr val="tx2"/>
                </a:solidFill>
              </a:rPr>
              <a:t>PROOF AFFIDAIVT</a:t>
            </a:r>
            <a:r>
              <a:rPr lang="en-US" altLang="en-US" sz="3600" b="1" dirty="0" smtClean="0">
                <a:solidFill>
                  <a:schemeClr val="tx2"/>
                </a:solidFill>
              </a:rPr>
              <a:t/>
            </a:r>
            <a:br>
              <a:rPr lang="en-US" altLang="en-US" sz="3600" b="1" dirty="0" smtClean="0">
                <a:solidFill>
                  <a:schemeClr val="tx2"/>
                </a:solidFill>
              </a:rPr>
            </a:br>
            <a:r>
              <a:rPr lang="en-US" altLang="en-US" sz="3200" dirty="0" smtClean="0">
                <a:solidFill>
                  <a:schemeClr val="tx2"/>
                </a:solidFill>
              </a:rPr>
              <a:t>Map of Beneficial Use Example</a:t>
            </a:r>
            <a:endParaRPr lang="en-US" altLang="en-US" sz="3600" dirty="0" smtClean="0">
              <a:solidFill>
                <a:schemeClr val="tx2"/>
              </a:solidFill>
            </a:endParaRPr>
          </a:p>
        </p:txBody>
      </p:sp>
    </p:spTree>
    <p:extLst>
      <p:ext uri="{BB962C8B-B14F-4D97-AF65-F5344CB8AC3E}">
        <p14:creationId xmlns:p14="http://schemas.microsoft.com/office/powerpoint/2010/main" val="8147578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rPr>
              <a:t>PERFECTED vs UNPERFECTED</a:t>
            </a:r>
            <a:endParaRPr lang="en-US" altLang="en-US" b="1" dirty="0" smtClean="0">
              <a:solidFill>
                <a:schemeClr val="tx2"/>
              </a:solidFill>
            </a:endParaRPr>
          </a:p>
        </p:txBody>
      </p:sp>
      <p:sp>
        <p:nvSpPr>
          <p:cNvPr id="2" name="Content Placeholder 1"/>
          <p:cNvSpPr>
            <a:spLocks noGrp="1"/>
          </p:cNvSpPr>
          <p:nvPr>
            <p:ph idx="1"/>
          </p:nvPr>
        </p:nvSpPr>
        <p:spPr>
          <a:xfrm>
            <a:off x="1066800" y="2133600"/>
            <a:ext cx="7162800" cy="3992563"/>
          </a:xfrm>
        </p:spPr>
        <p:txBody>
          <a:bodyPr/>
          <a:lstStyle/>
          <a:p>
            <a:r>
              <a:rPr lang="en-US" dirty="0" smtClean="0">
                <a:solidFill>
                  <a:schemeClr val="tx2"/>
                </a:solidFill>
              </a:rPr>
              <a:t>What is an </a:t>
            </a:r>
            <a:r>
              <a:rPr lang="en-US" b="1" dirty="0" smtClean="0">
                <a:solidFill>
                  <a:schemeClr val="tx2"/>
                </a:solidFill>
              </a:rPr>
              <a:t>unperfected</a:t>
            </a:r>
            <a:r>
              <a:rPr lang="en-US" dirty="0" smtClean="0">
                <a:solidFill>
                  <a:schemeClr val="tx2"/>
                </a:solidFill>
              </a:rPr>
              <a:t> water right?</a:t>
            </a:r>
          </a:p>
          <a:p>
            <a:pPr lvl="1"/>
            <a:r>
              <a:rPr lang="en-US" dirty="0" smtClean="0">
                <a:solidFill>
                  <a:schemeClr val="tx2"/>
                </a:solidFill>
              </a:rPr>
              <a:t>An approved Application to Appropriate</a:t>
            </a:r>
          </a:p>
          <a:p>
            <a:pPr lvl="1"/>
            <a:r>
              <a:rPr lang="en-US" dirty="0" smtClean="0">
                <a:solidFill>
                  <a:schemeClr val="tx2"/>
                </a:solidFill>
              </a:rPr>
              <a:t>An unapproved Application to Appropriate</a:t>
            </a:r>
          </a:p>
          <a:p>
            <a:pPr lvl="1"/>
            <a:r>
              <a:rPr lang="en-US" dirty="0" smtClean="0">
                <a:solidFill>
                  <a:schemeClr val="tx2"/>
                </a:solidFill>
              </a:rPr>
              <a:t>Unpublished Water User’s Claim</a:t>
            </a:r>
          </a:p>
          <a:p>
            <a:pPr lvl="1"/>
            <a:r>
              <a:rPr lang="en-US" dirty="0" smtClean="0">
                <a:solidFill>
                  <a:schemeClr val="tx2"/>
                </a:solidFill>
              </a:rPr>
              <a:t>An unacceptably filed Diligence Claim</a:t>
            </a:r>
            <a:endParaRPr lang="en-US" dirty="0">
              <a:solidFill>
                <a:schemeClr val="tx2"/>
              </a:solidFill>
            </a:endParaRPr>
          </a:p>
        </p:txBody>
      </p:sp>
    </p:spTree>
    <p:extLst>
      <p:ext uri="{BB962C8B-B14F-4D97-AF65-F5344CB8AC3E}">
        <p14:creationId xmlns:p14="http://schemas.microsoft.com/office/powerpoint/2010/main" val="8699617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PROOF AFFIDAVIT FORM</a:t>
            </a:r>
          </a:p>
        </p:txBody>
      </p:sp>
      <p:pic>
        <p:nvPicPr>
          <p:cNvPr id="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33333" t="26381" r="31905" b="5048"/>
          <a:stretch>
            <a:fillRect/>
          </a:stretch>
        </p:blipFill>
        <p:spPr bwMode="auto">
          <a:xfrm>
            <a:off x="533400" y="1295399"/>
            <a:ext cx="4191000" cy="5166941"/>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l="34285" t="24095" r="32858" b="5809"/>
          <a:stretch>
            <a:fillRect/>
          </a:stretch>
        </p:blipFill>
        <p:spPr bwMode="auto">
          <a:xfrm>
            <a:off x="4800600" y="1295400"/>
            <a:ext cx="3870960" cy="5161280"/>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4306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3"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r>
              <a:rPr lang="en-US" b="1" kern="10" dirty="0">
                <a:ln w="9525">
                  <a:round/>
                  <a:headEnd/>
                  <a:tailEnd/>
                </a:ln>
                <a:solidFill>
                  <a:schemeClr val="tx2"/>
                </a:solidFill>
                <a:latin typeface="+mn-lt"/>
              </a:rPr>
              <a:t>CERTIFICATION</a:t>
            </a:r>
          </a:p>
        </p:txBody>
      </p:sp>
      <p:sp>
        <p:nvSpPr>
          <p:cNvPr id="3" name="Rectangle 2"/>
          <p:cNvSpPr/>
          <p:nvPr/>
        </p:nvSpPr>
        <p:spPr>
          <a:xfrm>
            <a:off x="587944" y="1828800"/>
            <a:ext cx="4038600" cy="3970318"/>
          </a:xfrm>
          <a:prstGeom prst="rect">
            <a:avLst/>
          </a:prstGeom>
        </p:spPr>
        <p:txBody>
          <a:bodyPr wrap="square">
            <a:spAutoFit/>
          </a:bodyPr>
          <a:lstStyle/>
          <a:p>
            <a:pPr marL="457200" indent="-457200" eaLnBrk="1" hangingPunct="1">
              <a:buFont typeface="Arial" panose="020B0604020202020204" pitchFamily="34" charset="0"/>
              <a:buChar char="•"/>
            </a:pPr>
            <a:r>
              <a:rPr lang="en-US" altLang="en-US" sz="2800" dirty="0" smtClean="0">
                <a:solidFill>
                  <a:schemeClr val="tx2"/>
                </a:solidFill>
                <a:latin typeface="+mn-lt"/>
              </a:rPr>
              <a:t>State Engineer’s review and signature</a:t>
            </a:r>
            <a:endParaRPr lang="en-US" altLang="en-US" sz="2800" dirty="0">
              <a:solidFill>
                <a:schemeClr val="tx2"/>
              </a:solidFill>
              <a:latin typeface="+mn-lt"/>
            </a:endParaRPr>
          </a:p>
          <a:p>
            <a:pPr marL="457200" indent="-457200" eaLnBrk="1" hangingPunct="1">
              <a:buFont typeface="Arial" panose="020B0604020202020204" pitchFamily="34" charset="0"/>
              <a:buChar char="•"/>
            </a:pPr>
            <a:r>
              <a:rPr lang="en-US" altLang="en-US" sz="2800" dirty="0" smtClean="0">
                <a:solidFill>
                  <a:schemeClr val="tx2"/>
                </a:solidFill>
                <a:latin typeface="+mn-lt"/>
              </a:rPr>
              <a:t>Issued on same day as signed </a:t>
            </a:r>
          </a:p>
          <a:p>
            <a:pPr marL="457200" indent="-457200" eaLnBrk="1" hangingPunct="1">
              <a:buFont typeface="Arial" panose="020B0604020202020204" pitchFamily="34" charset="0"/>
              <a:buChar char="•"/>
            </a:pPr>
            <a:r>
              <a:rPr lang="en-US" altLang="en-US" sz="2800" dirty="0" smtClean="0">
                <a:solidFill>
                  <a:schemeClr val="tx2"/>
                </a:solidFill>
                <a:latin typeface="+mn-lt"/>
              </a:rPr>
              <a:t>Review for correctness</a:t>
            </a:r>
            <a:endParaRPr lang="en-US" altLang="en-US" sz="2800" dirty="0">
              <a:solidFill>
                <a:schemeClr val="tx2"/>
              </a:solidFill>
              <a:latin typeface="+mn-lt"/>
            </a:endParaRPr>
          </a:p>
          <a:p>
            <a:pPr marL="457200" indent="-457200" eaLnBrk="1" hangingPunct="1">
              <a:buFont typeface="Arial" panose="020B0604020202020204" pitchFamily="34" charset="0"/>
              <a:buChar char="•"/>
            </a:pPr>
            <a:r>
              <a:rPr lang="en-US" altLang="en-US" sz="2800" dirty="0" smtClean="0">
                <a:solidFill>
                  <a:schemeClr val="tx2"/>
                </a:solidFill>
                <a:latin typeface="+mn-lt"/>
              </a:rPr>
              <a:t>Record with county</a:t>
            </a:r>
          </a:p>
          <a:p>
            <a:pPr marL="914400" lvl="1" indent="-457200">
              <a:buFont typeface="Arial" panose="020B0604020202020204" pitchFamily="34" charset="0"/>
              <a:buChar char="•"/>
            </a:pPr>
            <a:r>
              <a:rPr lang="en-US" altLang="en-US" sz="2800" dirty="0" smtClean="0">
                <a:solidFill>
                  <a:schemeClr val="tx2"/>
                </a:solidFill>
                <a:latin typeface="+mn-lt"/>
              </a:rPr>
              <a:t>Is optional</a:t>
            </a:r>
            <a:endParaRPr lang="en-US" altLang="en-US" sz="2800" dirty="0">
              <a:solidFill>
                <a:schemeClr val="tx2"/>
              </a:solidFill>
              <a:latin typeface="+mn-lt"/>
            </a:endParaRPr>
          </a:p>
          <a:p>
            <a:pPr marL="457200" indent="-457200" eaLnBrk="1" hangingPunct="1">
              <a:buFont typeface="Arial" panose="020B0604020202020204" pitchFamily="34" charset="0"/>
              <a:buChar char="•"/>
            </a:pPr>
            <a:r>
              <a:rPr lang="en-US" altLang="en-US" sz="2800" dirty="0" smtClean="0">
                <a:solidFill>
                  <a:schemeClr val="tx2"/>
                </a:solidFill>
                <a:latin typeface="+mn-lt"/>
              </a:rPr>
              <a:t>Reconsideration and appeal</a:t>
            </a:r>
            <a:endParaRPr lang="en-US" altLang="en-US" sz="2800" dirty="0">
              <a:solidFill>
                <a:schemeClr val="tx2"/>
              </a:solidFill>
              <a:latin typeface="+mn-lt"/>
            </a:endParaRPr>
          </a:p>
        </p:txBody>
      </p:sp>
      <p:pic>
        <p:nvPicPr>
          <p:cNvPr id="7"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1205" t="4379" r="2009" b="3471"/>
          <a:stretch/>
        </p:blipFill>
        <p:spPr bwMode="auto">
          <a:xfrm>
            <a:off x="4893651" y="1676400"/>
            <a:ext cx="3873360" cy="477870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365097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kern="10" dirty="0">
                <a:ln w="9525">
                  <a:solidFill>
                    <a:srgbClr val="000000"/>
                  </a:solidFill>
                  <a:round/>
                  <a:headEnd/>
                  <a:tailEnd/>
                </a:ln>
                <a:solidFill>
                  <a:schemeClr val="tx2"/>
                </a:solidFill>
                <a:effectLst>
                  <a:outerShdw dist="35921" dir="2700000" algn="ctr" rotWithShape="0">
                    <a:schemeClr val="bg1"/>
                  </a:outerShdw>
                </a:effectLst>
                <a:latin typeface="+mn-lt"/>
                <a:cs typeface="Times New Roman"/>
              </a:rPr>
              <a:t>BENEFICIAL </a:t>
            </a:r>
            <a:r>
              <a:rPr lang="en-US" kern="10" dirty="0" smtClean="0">
                <a:ln w="9525">
                  <a:solidFill>
                    <a:srgbClr val="000000"/>
                  </a:solidFill>
                  <a:round/>
                  <a:headEnd/>
                  <a:tailEnd/>
                </a:ln>
                <a:solidFill>
                  <a:schemeClr val="tx2"/>
                </a:solidFill>
                <a:effectLst>
                  <a:outerShdw dist="35921" dir="2700000" algn="ctr" rotWithShape="0">
                    <a:schemeClr val="bg1"/>
                  </a:outerShdw>
                </a:effectLst>
                <a:latin typeface="+mn-lt"/>
                <a:cs typeface="Times New Roman"/>
              </a:rPr>
              <a:t>USE</a:t>
            </a:r>
            <a:endParaRPr lang="en-US" altLang="en-US" b="1" dirty="0" smtClean="0">
              <a:latin typeface="+mn-lt"/>
            </a:endParaRPr>
          </a:p>
        </p:txBody>
      </p:sp>
      <p:pic>
        <p:nvPicPr>
          <p:cNvPr id="5" name="Picture 6" descr="H:\Photo\New Folder (2)\flex_pipe.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4800" y="1828800"/>
            <a:ext cx="6034617" cy="4525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743200" y="1447800"/>
            <a:ext cx="6172200" cy="1384995"/>
          </a:xfrm>
          <a:prstGeom prst="rect">
            <a:avLst/>
          </a:prstGeom>
          <a:solidFill>
            <a:schemeClr val="accent5">
              <a:lumMod val="40000"/>
              <a:lumOff val="60000"/>
            </a:schemeClr>
          </a:solidFill>
          <a:ln>
            <a:solidFill>
              <a:schemeClr val="tx1">
                <a:lumMod val="50000"/>
                <a:lumOff val="50000"/>
              </a:schemeClr>
            </a:solidFill>
          </a:ln>
        </p:spPr>
        <p:txBody>
          <a:bodyPr wrap="square">
            <a:spAutoFit/>
          </a:bodyPr>
          <a:lstStyle/>
          <a:p>
            <a:pPr marL="457200" indent="-457200" eaLnBrk="1" hangingPunct="1">
              <a:buFont typeface="Arial" panose="020B0604020202020204" pitchFamily="34" charset="0"/>
              <a:buChar char="•"/>
            </a:pPr>
            <a:r>
              <a:rPr lang="en-US" altLang="en-US" sz="2800" dirty="0" smtClean="0">
                <a:solidFill>
                  <a:schemeClr val="tx1"/>
                </a:solidFill>
                <a:latin typeface="+mn-lt"/>
              </a:rPr>
              <a:t>Continued use as authorized</a:t>
            </a:r>
            <a:endParaRPr lang="en-US" altLang="en-US" sz="2800" dirty="0">
              <a:solidFill>
                <a:schemeClr val="tx1"/>
              </a:solidFill>
              <a:latin typeface="+mn-lt"/>
            </a:endParaRPr>
          </a:p>
          <a:p>
            <a:pPr marL="457200" indent="-457200" eaLnBrk="1" hangingPunct="1">
              <a:buFont typeface="Arial" panose="020B0604020202020204" pitchFamily="34" charset="0"/>
              <a:buChar char="•"/>
            </a:pPr>
            <a:r>
              <a:rPr lang="en-US" altLang="en-US" sz="2800" dirty="0" smtClean="0">
                <a:solidFill>
                  <a:schemeClr val="tx1"/>
                </a:solidFill>
                <a:latin typeface="+mn-lt"/>
              </a:rPr>
              <a:t>Amendments by change application</a:t>
            </a:r>
            <a:endParaRPr lang="en-US" altLang="en-US" sz="2800" dirty="0">
              <a:solidFill>
                <a:schemeClr val="tx1"/>
              </a:solidFill>
              <a:latin typeface="+mn-lt"/>
            </a:endParaRPr>
          </a:p>
          <a:p>
            <a:pPr marL="457200" indent="-457200" eaLnBrk="1" hangingPunct="1">
              <a:buFont typeface="Arial" panose="020B0604020202020204" pitchFamily="34" charset="0"/>
              <a:buChar char="•"/>
            </a:pPr>
            <a:r>
              <a:rPr lang="en-US" altLang="en-US" sz="2800" dirty="0" smtClean="0">
                <a:solidFill>
                  <a:schemeClr val="tx1"/>
                </a:solidFill>
                <a:latin typeface="+mn-lt"/>
              </a:rPr>
              <a:t>Prolonged non-use</a:t>
            </a:r>
            <a:endParaRPr lang="en-US" altLang="en-US" sz="2800" dirty="0">
              <a:solidFill>
                <a:schemeClr val="tx1"/>
              </a:solidFill>
              <a:latin typeface="+mn-lt"/>
            </a:endParaRPr>
          </a:p>
        </p:txBody>
      </p:sp>
    </p:spTree>
    <p:extLst>
      <p:ext uri="{BB962C8B-B14F-4D97-AF65-F5344CB8AC3E}">
        <p14:creationId xmlns:p14="http://schemas.microsoft.com/office/powerpoint/2010/main" val="40044598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rPr>
              <a:t>QUESTIONS?</a:t>
            </a:r>
            <a:endParaRPr lang="en-US" altLang="en-US" b="1" dirty="0" smtClean="0">
              <a:solidFill>
                <a:schemeClr val="tx2"/>
              </a:solidFill>
            </a:endParaRPr>
          </a:p>
        </p:txBody>
      </p:sp>
      <p:pic>
        <p:nvPicPr>
          <p:cNvPr id="5" name="Picture 3" descr="C:\Program Files\Common Files\Microsoft Shared\Clipart\cagcat50\BD06663_.WMF"/>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667000"/>
            <a:ext cx="3097835" cy="268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9897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_WRT Photo Contests (all years)\2010 WRT Photo Contest\Water at Work_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722313" y="4953000"/>
            <a:ext cx="7772400" cy="8159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Applications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idx="1"/>
          </p:nvPr>
        </p:nvSpPr>
        <p:spPr>
          <a:xfrm>
            <a:off x="722313" y="2906713"/>
            <a:ext cx="7772400" cy="2198687"/>
          </a:xfrm>
        </p:spPr>
        <p:txBody>
          <a:bodyPr/>
          <a:lstStyle/>
          <a:p>
            <a:r>
              <a:rPr lang="en-US" i="1" dirty="0" smtClean="0">
                <a:solidFill>
                  <a:schemeClr val="bg2"/>
                </a:solidFill>
                <a:effectLst>
                  <a:outerShdw blurRad="38100" dist="38100" dir="2700000" algn="tl">
                    <a:srgbClr val="000000">
                      <a:alpha val="43137"/>
                    </a:srgbClr>
                  </a:outerShdw>
                </a:effectLst>
              </a:rPr>
              <a:t>Types of Water Right</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72313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COMMONLY FILED APPLICATIONS</a:t>
            </a:r>
          </a:p>
        </p:txBody>
      </p:sp>
      <p:sp>
        <p:nvSpPr>
          <p:cNvPr id="3" name="Content Placeholder 2"/>
          <p:cNvSpPr>
            <a:spLocks noGrp="1"/>
          </p:cNvSpPr>
          <p:nvPr>
            <p:ph sz="half" idx="2"/>
          </p:nvPr>
        </p:nvSpPr>
        <p:spPr/>
        <p:txBody>
          <a:bodyPr/>
          <a:lstStyle/>
          <a:p>
            <a:r>
              <a:rPr lang="en-US" dirty="0">
                <a:solidFill>
                  <a:schemeClr val="tx2"/>
                </a:solidFill>
              </a:rPr>
              <a:t>Application types we will discuss</a:t>
            </a:r>
          </a:p>
          <a:p>
            <a:pPr lvl="1"/>
            <a:r>
              <a:rPr lang="en-US" dirty="0">
                <a:solidFill>
                  <a:schemeClr val="tx2"/>
                </a:solidFill>
              </a:rPr>
              <a:t>Diligence Claims</a:t>
            </a:r>
          </a:p>
          <a:p>
            <a:pPr lvl="1"/>
            <a:r>
              <a:rPr lang="en-US" dirty="0">
                <a:solidFill>
                  <a:schemeClr val="tx2"/>
                </a:solidFill>
              </a:rPr>
              <a:t>Applications to Appropriate</a:t>
            </a:r>
          </a:p>
          <a:p>
            <a:pPr lvl="1"/>
            <a:r>
              <a:rPr lang="en-US" dirty="0">
                <a:solidFill>
                  <a:schemeClr val="tx2"/>
                </a:solidFill>
              </a:rPr>
              <a:t>Change Applications</a:t>
            </a:r>
          </a:p>
          <a:p>
            <a:pPr lvl="1"/>
            <a:r>
              <a:rPr lang="en-US" dirty="0">
                <a:solidFill>
                  <a:schemeClr val="tx2"/>
                </a:solidFill>
              </a:rPr>
              <a:t>Exchange Applications</a:t>
            </a:r>
          </a:p>
          <a:p>
            <a:pPr lvl="1"/>
            <a:r>
              <a:rPr lang="en-US" dirty="0">
                <a:solidFill>
                  <a:schemeClr val="tx2"/>
                </a:solidFill>
              </a:rPr>
              <a:t>Temporary and Fixed Time Applications</a:t>
            </a:r>
          </a:p>
          <a:p>
            <a:r>
              <a:rPr lang="en-US" dirty="0">
                <a:solidFill>
                  <a:schemeClr val="tx2"/>
                </a:solidFill>
              </a:rPr>
              <a:t>There are others too</a:t>
            </a:r>
          </a:p>
          <a:p>
            <a:endParaRPr lang="en-US" dirty="0"/>
          </a:p>
        </p:txBody>
      </p:sp>
      <p:pic>
        <p:nvPicPr>
          <p:cNvPr id="2050" name="Picture 2" descr="G:\_WRT Photo Contests (all years)\2013 WRT Photo Contest\14.HoleInTheWallRoad.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524000"/>
            <a:ext cx="3048000" cy="4572001"/>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791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381000"/>
            <a:ext cx="8229600" cy="914400"/>
          </a:xfrm>
        </p:spPr>
        <p:txBody>
          <a:bodyPr/>
          <a:lstStyle/>
          <a:p>
            <a:pPr eaLnBrk="1" hangingPunct="1"/>
            <a:r>
              <a:rPr lang="en-US" altLang="en-US" sz="4000" b="1" dirty="0" smtClean="0">
                <a:solidFill>
                  <a:schemeClr val="tx2"/>
                </a:solidFill>
              </a:rPr>
              <a:t>WHAT AN APPLICATION NEEDS</a:t>
            </a:r>
            <a:r>
              <a:rPr lang="en-US" altLang="en-US" sz="3600" b="1" dirty="0" smtClean="0">
                <a:solidFill>
                  <a:schemeClr val="tx2"/>
                </a:solidFill>
              </a:rPr>
              <a:t/>
            </a:r>
            <a:br>
              <a:rPr lang="en-US" altLang="en-US" sz="3600" b="1" dirty="0" smtClean="0">
                <a:solidFill>
                  <a:schemeClr val="tx2"/>
                </a:solidFill>
              </a:rPr>
            </a:br>
            <a:r>
              <a:rPr lang="en-US" altLang="en-US" sz="3200" dirty="0" smtClean="0">
                <a:solidFill>
                  <a:schemeClr val="tx2"/>
                </a:solidFill>
              </a:rPr>
              <a:t>(Acceptably Complete)</a:t>
            </a:r>
          </a:p>
        </p:txBody>
      </p:sp>
      <p:sp>
        <p:nvSpPr>
          <p:cNvPr id="2" name="Content Placeholder 1"/>
          <p:cNvSpPr>
            <a:spLocks noGrp="1"/>
          </p:cNvSpPr>
          <p:nvPr>
            <p:ph idx="1"/>
          </p:nvPr>
        </p:nvSpPr>
        <p:spPr>
          <a:xfrm>
            <a:off x="457200" y="1981200"/>
            <a:ext cx="8229600" cy="4144963"/>
          </a:xfrm>
        </p:spPr>
        <p:txBody>
          <a:bodyPr/>
          <a:lstStyle/>
          <a:p>
            <a:pPr lvl="1">
              <a:buFont typeface="Arial" panose="020B0604020202020204" pitchFamily="34" charset="0"/>
              <a:buChar char="•"/>
            </a:pPr>
            <a:r>
              <a:rPr lang="en-US" sz="2400" dirty="0" smtClean="0">
                <a:solidFill>
                  <a:schemeClr val="tx2"/>
                </a:solidFill>
                <a:latin typeface="Calibri" panose="020F0502020204030204" pitchFamily="34" charset="0"/>
              </a:rPr>
              <a:t>Applicant/owner’s </a:t>
            </a:r>
            <a:r>
              <a:rPr lang="en-US" sz="2400" dirty="0">
                <a:solidFill>
                  <a:schemeClr val="tx2"/>
                </a:solidFill>
                <a:latin typeface="Calibri" panose="020F0502020204030204" pitchFamily="34" charset="0"/>
              </a:rPr>
              <a:t>name, address and ownership </a:t>
            </a:r>
            <a:r>
              <a:rPr lang="en-US" sz="2400" dirty="0" smtClean="0">
                <a:solidFill>
                  <a:schemeClr val="tx2"/>
                </a:solidFill>
                <a:latin typeface="Calibri" panose="020F0502020204030204" pitchFamily="34" charset="0"/>
              </a:rPr>
              <a:t>interest</a:t>
            </a:r>
            <a:endParaRPr lang="en-US" sz="2400" dirty="0">
              <a:solidFill>
                <a:schemeClr val="tx2"/>
              </a:solidFill>
              <a:latin typeface="Calibri" panose="020F0502020204030204" pitchFamily="34" charset="0"/>
            </a:endParaRPr>
          </a:p>
          <a:p>
            <a:pPr lvl="1">
              <a:buFont typeface="Arial" panose="020B0604020202020204" pitchFamily="34" charset="0"/>
              <a:buChar char="•"/>
            </a:pPr>
            <a:r>
              <a:rPr lang="en-US" sz="2400" dirty="0" smtClean="0">
                <a:solidFill>
                  <a:schemeClr val="tx2"/>
                </a:solidFill>
                <a:latin typeface="Calibri" panose="020F0502020204030204" pitchFamily="34" charset="0"/>
              </a:rPr>
              <a:t>Source </a:t>
            </a:r>
            <a:r>
              <a:rPr lang="en-US" sz="2400" dirty="0">
                <a:solidFill>
                  <a:schemeClr val="tx2"/>
                </a:solidFill>
                <a:latin typeface="Calibri" panose="020F0502020204030204" pitchFamily="34" charset="0"/>
              </a:rPr>
              <a:t>of water (specific spring, stream, </a:t>
            </a:r>
            <a:r>
              <a:rPr lang="en-US" sz="2400" dirty="0" smtClean="0">
                <a:solidFill>
                  <a:schemeClr val="tx2"/>
                </a:solidFill>
                <a:latin typeface="Calibri" panose="020F0502020204030204" pitchFamily="34" charset="0"/>
              </a:rPr>
              <a:t>underground well)</a:t>
            </a:r>
            <a:endParaRPr lang="en-US" sz="2400" dirty="0">
              <a:solidFill>
                <a:schemeClr val="tx2"/>
              </a:solidFill>
              <a:latin typeface="Calibri" panose="020F0502020204030204" pitchFamily="34" charset="0"/>
            </a:endParaRPr>
          </a:p>
          <a:p>
            <a:pPr lvl="1">
              <a:buFont typeface="Arial" panose="020B0604020202020204" pitchFamily="34" charset="0"/>
              <a:buChar char="•"/>
            </a:pPr>
            <a:r>
              <a:rPr lang="en-US" sz="2400" dirty="0" smtClean="0">
                <a:solidFill>
                  <a:schemeClr val="tx2"/>
                </a:solidFill>
                <a:latin typeface="Calibri" panose="020F0502020204030204" pitchFamily="34" charset="0"/>
              </a:rPr>
              <a:t>Flow </a:t>
            </a:r>
            <a:r>
              <a:rPr lang="en-US" sz="2400" dirty="0">
                <a:solidFill>
                  <a:schemeClr val="tx2"/>
                </a:solidFill>
                <a:latin typeface="Calibri" panose="020F0502020204030204" pitchFamily="34" charset="0"/>
              </a:rPr>
              <a:t>(cfs</a:t>
            </a:r>
            <a:r>
              <a:rPr lang="en-US" sz="2400" dirty="0" smtClean="0">
                <a:solidFill>
                  <a:schemeClr val="tx2"/>
                </a:solidFill>
                <a:latin typeface="Calibri" panose="020F0502020204030204" pitchFamily="34" charset="0"/>
              </a:rPr>
              <a:t>) </a:t>
            </a:r>
            <a:r>
              <a:rPr lang="en-US" sz="2400" dirty="0">
                <a:solidFill>
                  <a:schemeClr val="tx2"/>
                </a:solidFill>
                <a:latin typeface="Calibri" panose="020F0502020204030204" pitchFamily="34" charset="0"/>
              </a:rPr>
              <a:t>or volume (acre-feet) of water to be </a:t>
            </a:r>
            <a:r>
              <a:rPr lang="en-US" sz="2400" dirty="0" smtClean="0">
                <a:solidFill>
                  <a:schemeClr val="tx2"/>
                </a:solidFill>
                <a:latin typeface="Calibri" panose="020F0502020204030204" pitchFamily="34" charset="0"/>
              </a:rPr>
              <a:t>diverted</a:t>
            </a:r>
            <a:endParaRPr lang="en-US" sz="2400" dirty="0">
              <a:solidFill>
                <a:schemeClr val="tx2"/>
              </a:solidFill>
              <a:latin typeface="Calibri" panose="020F0502020204030204" pitchFamily="34" charset="0"/>
            </a:endParaRPr>
          </a:p>
          <a:p>
            <a:pPr lvl="1">
              <a:buFont typeface="Arial" panose="020B0604020202020204" pitchFamily="34" charset="0"/>
              <a:buChar char="•"/>
            </a:pPr>
            <a:r>
              <a:rPr lang="en-US" sz="2400" dirty="0" smtClean="0">
                <a:solidFill>
                  <a:schemeClr val="tx2"/>
                </a:solidFill>
                <a:latin typeface="Calibri" panose="020F0502020204030204" pitchFamily="34" charset="0"/>
              </a:rPr>
              <a:t>Point </a:t>
            </a:r>
            <a:r>
              <a:rPr lang="en-US" sz="2400" dirty="0">
                <a:solidFill>
                  <a:schemeClr val="tx2"/>
                </a:solidFill>
                <a:latin typeface="Calibri" panose="020F0502020204030204" pitchFamily="34" charset="0"/>
              </a:rPr>
              <a:t>of diversion (POD</a:t>
            </a:r>
            <a:r>
              <a:rPr lang="en-US" sz="2400" dirty="0" smtClean="0">
                <a:solidFill>
                  <a:schemeClr val="tx2"/>
                </a:solidFill>
                <a:latin typeface="Calibri" panose="020F0502020204030204" pitchFamily="34" charset="0"/>
              </a:rPr>
              <a:t>) </a:t>
            </a:r>
            <a:r>
              <a:rPr lang="en-US" sz="2400" dirty="0">
                <a:solidFill>
                  <a:schemeClr val="tx2"/>
                </a:solidFill>
                <a:latin typeface="Calibri" panose="020F0502020204030204" pitchFamily="34" charset="0"/>
              </a:rPr>
              <a:t>or where the water </a:t>
            </a:r>
            <a:r>
              <a:rPr lang="en-US" sz="2400" dirty="0" smtClean="0">
                <a:solidFill>
                  <a:schemeClr val="tx2"/>
                </a:solidFill>
                <a:latin typeface="Calibri" panose="020F0502020204030204" pitchFamily="34" charset="0"/>
              </a:rPr>
              <a:t>is diverted</a:t>
            </a:r>
            <a:endParaRPr lang="en-US" sz="2400" dirty="0">
              <a:solidFill>
                <a:schemeClr val="tx2"/>
              </a:solidFill>
              <a:latin typeface="Calibri" panose="020F0502020204030204" pitchFamily="34" charset="0"/>
            </a:endParaRPr>
          </a:p>
          <a:p>
            <a:pPr lvl="1">
              <a:buFont typeface="Arial" panose="020B0604020202020204" pitchFamily="34" charset="0"/>
              <a:buChar char="•"/>
            </a:pPr>
            <a:r>
              <a:rPr lang="en-US" sz="2400" dirty="0" smtClean="0">
                <a:solidFill>
                  <a:schemeClr val="tx2"/>
                </a:solidFill>
                <a:latin typeface="Calibri" panose="020F0502020204030204" pitchFamily="34" charset="0"/>
              </a:rPr>
              <a:t>Existing </a:t>
            </a:r>
            <a:r>
              <a:rPr lang="en-US" sz="2400" dirty="0">
                <a:solidFill>
                  <a:schemeClr val="tx2"/>
                </a:solidFill>
                <a:latin typeface="Calibri" panose="020F0502020204030204" pitchFamily="34" charset="0"/>
              </a:rPr>
              <a:t>or intended beneficial use of the </a:t>
            </a:r>
            <a:r>
              <a:rPr lang="en-US" sz="2400" dirty="0" smtClean="0">
                <a:solidFill>
                  <a:schemeClr val="tx2"/>
                </a:solidFill>
                <a:latin typeface="Calibri" panose="020F0502020204030204" pitchFamily="34" charset="0"/>
              </a:rPr>
              <a:t>water</a:t>
            </a:r>
            <a:endParaRPr lang="en-US" sz="2400" dirty="0">
              <a:solidFill>
                <a:schemeClr val="tx2"/>
              </a:solidFill>
              <a:latin typeface="Calibri" panose="020F0502020204030204" pitchFamily="34" charset="0"/>
            </a:endParaRPr>
          </a:p>
          <a:p>
            <a:pPr lvl="1">
              <a:buFont typeface="Arial" panose="020B0604020202020204" pitchFamily="34" charset="0"/>
              <a:buChar char="•"/>
            </a:pPr>
            <a:r>
              <a:rPr lang="en-US" sz="2400" dirty="0" smtClean="0">
                <a:solidFill>
                  <a:schemeClr val="tx2"/>
                </a:solidFill>
                <a:latin typeface="Calibri" panose="020F0502020204030204" pitchFamily="34" charset="0"/>
              </a:rPr>
              <a:t>Place </a:t>
            </a:r>
            <a:r>
              <a:rPr lang="en-US" sz="2400" dirty="0">
                <a:solidFill>
                  <a:schemeClr val="tx2"/>
                </a:solidFill>
                <a:latin typeface="Calibri" panose="020F0502020204030204" pitchFamily="34" charset="0"/>
              </a:rPr>
              <a:t>of use (POU</a:t>
            </a:r>
            <a:r>
              <a:rPr lang="en-US" sz="2400" dirty="0" smtClean="0">
                <a:solidFill>
                  <a:schemeClr val="tx2"/>
                </a:solidFill>
                <a:latin typeface="Calibri" panose="020F0502020204030204" pitchFamily="34" charset="0"/>
              </a:rPr>
              <a:t>) </a:t>
            </a:r>
            <a:r>
              <a:rPr lang="en-US" sz="2400" dirty="0">
                <a:solidFill>
                  <a:schemeClr val="tx2"/>
                </a:solidFill>
                <a:latin typeface="Calibri" panose="020F0502020204030204" pitchFamily="34" charset="0"/>
              </a:rPr>
              <a:t>or location </a:t>
            </a:r>
            <a:r>
              <a:rPr lang="en-US" sz="2400" dirty="0" smtClean="0">
                <a:solidFill>
                  <a:schemeClr val="tx2"/>
                </a:solidFill>
                <a:latin typeface="Calibri" panose="020F0502020204030204" pitchFamily="34" charset="0"/>
              </a:rPr>
              <a:t>of the </a:t>
            </a:r>
            <a:r>
              <a:rPr lang="en-US" sz="2400" dirty="0">
                <a:solidFill>
                  <a:schemeClr val="tx2"/>
                </a:solidFill>
                <a:latin typeface="Calibri" panose="020F0502020204030204" pitchFamily="34" charset="0"/>
              </a:rPr>
              <a:t>beneficial </a:t>
            </a:r>
            <a:r>
              <a:rPr lang="en-US" sz="2400" dirty="0" smtClean="0">
                <a:solidFill>
                  <a:schemeClr val="tx2"/>
                </a:solidFill>
                <a:latin typeface="Calibri" panose="020F0502020204030204" pitchFamily="34" charset="0"/>
              </a:rPr>
              <a:t>use</a:t>
            </a:r>
            <a:endParaRPr lang="en-US" sz="2400" dirty="0">
              <a:solidFill>
                <a:schemeClr val="tx2"/>
              </a:solidFill>
              <a:latin typeface="Calibri" panose="020F0502020204030204" pitchFamily="34" charset="0"/>
            </a:endParaRPr>
          </a:p>
          <a:p>
            <a:pPr lvl="1">
              <a:buFont typeface="Arial" panose="020B0604020202020204" pitchFamily="34" charset="0"/>
              <a:buChar char="•"/>
            </a:pPr>
            <a:r>
              <a:rPr lang="en-US" sz="2400" dirty="0" smtClean="0">
                <a:solidFill>
                  <a:schemeClr val="tx2"/>
                </a:solidFill>
                <a:latin typeface="Calibri" panose="020F0502020204030204" pitchFamily="34" charset="0"/>
              </a:rPr>
              <a:t>Application map </a:t>
            </a:r>
            <a:r>
              <a:rPr lang="en-US" sz="2400" dirty="0">
                <a:solidFill>
                  <a:schemeClr val="tx2"/>
                </a:solidFill>
                <a:latin typeface="Calibri" panose="020F0502020204030204" pitchFamily="34" charset="0"/>
              </a:rPr>
              <a:t>to </a:t>
            </a:r>
            <a:r>
              <a:rPr lang="en-US" sz="2400" dirty="0" smtClean="0">
                <a:solidFill>
                  <a:schemeClr val="tx2"/>
                </a:solidFill>
                <a:latin typeface="Calibri" panose="020F0502020204030204" pitchFamily="34" charset="0"/>
              </a:rPr>
              <a:t>identify where beneficial </a:t>
            </a:r>
            <a:r>
              <a:rPr lang="en-US" sz="2400" dirty="0">
                <a:solidFill>
                  <a:schemeClr val="tx2"/>
                </a:solidFill>
                <a:latin typeface="Calibri" panose="020F0502020204030204" pitchFamily="34" charset="0"/>
              </a:rPr>
              <a:t>use will </a:t>
            </a:r>
            <a:r>
              <a:rPr lang="en-US" sz="2400" dirty="0" smtClean="0">
                <a:solidFill>
                  <a:schemeClr val="tx2"/>
                </a:solidFill>
                <a:latin typeface="Calibri" panose="020F0502020204030204" pitchFamily="34" charset="0"/>
              </a:rPr>
              <a:t>occur</a:t>
            </a:r>
            <a:endParaRPr lang="en-US" sz="2400" dirty="0">
              <a:solidFill>
                <a:schemeClr val="tx2"/>
              </a:solidFill>
              <a:latin typeface="Calibri" panose="020F0502020204030204" pitchFamily="34" charset="0"/>
            </a:endParaRPr>
          </a:p>
          <a:p>
            <a:pPr lvl="1">
              <a:buFont typeface="Arial" panose="020B0604020202020204" pitchFamily="34" charset="0"/>
              <a:buChar char="•"/>
            </a:pPr>
            <a:r>
              <a:rPr lang="en-US" sz="2400" dirty="0" smtClean="0">
                <a:solidFill>
                  <a:schemeClr val="tx2"/>
                </a:solidFill>
                <a:latin typeface="Calibri" panose="020F0502020204030204" pitchFamily="34" charset="0"/>
              </a:rPr>
              <a:t>Signatures </a:t>
            </a:r>
            <a:r>
              <a:rPr lang="en-US" sz="2400" dirty="0">
                <a:solidFill>
                  <a:schemeClr val="tx2"/>
                </a:solidFill>
                <a:latin typeface="Calibri" panose="020F0502020204030204" pitchFamily="34" charset="0"/>
              </a:rPr>
              <a:t>of all applicants/owners or legal </a:t>
            </a:r>
            <a:r>
              <a:rPr lang="en-US" sz="2400" dirty="0" smtClean="0">
                <a:solidFill>
                  <a:schemeClr val="tx2"/>
                </a:solidFill>
                <a:latin typeface="Calibri" panose="020F0502020204030204" pitchFamily="34" charset="0"/>
              </a:rPr>
              <a:t>agents</a:t>
            </a:r>
            <a:endParaRPr lang="en-US" sz="2400" dirty="0">
              <a:solidFill>
                <a:schemeClr val="tx2"/>
              </a:solidFill>
              <a:latin typeface="Calibri" panose="020F0502020204030204" pitchFamily="34" charset="0"/>
            </a:endParaRPr>
          </a:p>
          <a:p>
            <a:pPr lvl="1">
              <a:buFont typeface="Arial" panose="020B0604020202020204" pitchFamily="34" charset="0"/>
              <a:buChar char="•"/>
            </a:pPr>
            <a:r>
              <a:rPr lang="en-US" sz="2400" dirty="0" smtClean="0">
                <a:solidFill>
                  <a:schemeClr val="tx2"/>
                </a:solidFill>
                <a:latin typeface="Calibri" panose="020F0502020204030204" pitchFamily="34" charset="0"/>
              </a:rPr>
              <a:t>Filing fee</a:t>
            </a:r>
            <a:endParaRPr lang="en-US" sz="2400" dirty="0">
              <a:solidFill>
                <a:schemeClr val="tx2"/>
              </a:solidFill>
              <a:latin typeface="Calibri" panose="020F0502020204030204" pitchFamily="34" charset="0"/>
            </a:endParaRPr>
          </a:p>
        </p:txBody>
      </p:sp>
    </p:spTree>
    <p:extLst>
      <p:ext uri="{BB962C8B-B14F-4D97-AF65-F5344CB8AC3E}">
        <p14:creationId xmlns:p14="http://schemas.microsoft.com/office/powerpoint/2010/main" val="17516944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sz="4000" b="1" dirty="0" smtClean="0">
                <a:solidFill>
                  <a:schemeClr val="tx2"/>
                </a:solidFill>
                <a:latin typeface="+mn-lt"/>
              </a:rPr>
              <a:t>DILIGENCE RIGHTS </a:t>
            </a:r>
            <a:br>
              <a:rPr lang="en-US" altLang="en-US" sz="4000" b="1" dirty="0" smtClean="0">
                <a:solidFill>
                  <a:schemeClr val="tx2"/>
                </a:solidFill>
                <a:latin typeface="+mn-lt"/>
              </a:rPr>
            </a:br>
            <a:r>
              <a:rPr lang="en-US" altLang="en-US" sz="4000" b="1" dirty="0" smtClean="0">
                <a:solidFill>
                  <a:schemeClr val="tx2"/>
                </a:solidFill>
                <a:latin typeface="+mn-lt"/>
              </a:rPr>
              <a:t>aka “PIONEER RIGHTS”</a:t>
            </a:r>
          </a:p>
        </p:txBody>
      </p:sp>
      <p:sp>
        <p:nvSpPr>
          <p:cNvPr id="2" name="Content Placeholder 1"/>
          <p:cNvSpPr>
            <a:spLocks noGrp="1"/>
          </p:cNvSpPr>
          <p:nvPr>
            <p:ph idx="1"/>
          </p:nvPr>
        </p:nvSpPr>
        <p:spPr>
          <a:xfrm>
            <a:off x="457200" y="1905000"/>
            <a:ext cx="8229600" cy="4221163"/>
          </a:xfrm>
        </p:spPr>
        <p:txBody>
          <a:bodyPr/>
          <a:lstStyle/>
          <a:p>
            <a:pPr eaLnBrk="1" hangingPunct="1"/>
            <a:r>
              <a:rPr lang="en-US" altLang="en-US" dirty="0" smtClean="0">
                <a:solidFill>
                  <a:schemeClr val="tx2"/>
                </a:solidFill>
              </a:rPr>
              <a:t>Filed to document beneficial uses that have been in continuous use since:</a:t>
            </a:r>
          </a:p>
          <a:p>
            <a:pPr lvl="1" eaLnBrk="1" hangingPunct="1"/>
            <a:r>
              <a:rPr lang="en-US" altLang="en-US" dirty="0" smtClean="0">
                <a:solidFill>
                  <a:schemeClr val="tx2"/>
                </a:solidFill>
              </a:rPr>
              <a:t>Surface </a:t>
            </a:r>
            <a:r>
              <a:rPr lang="en-US" altLang="en-US" dirty="0">
                <a:solidFill>
                  <a:schemeClr val="tx2"/>
                </a:solidFill>
              </a:rPr>
              <a:t>water prior to March 12, 1903</a:t>
            </a:r>
          </a:p>
          <a:p>
            <a:pPr lvl="1" eaLnBrk="1" hangingPunct="1"/>
            <a:r>
              <a:rPr lang="en-US" altLang="en-US" dirty="0">
                <a:solidFill>
                  <a:schemeClr val="tx2"/>
                </a:solidFill>
              </a:rPr>
              <a:t>Underground water prior to March 22, </a:t>
            </a:r>
            <a:r>
              <a:rPr lang="en-US" altLang="en-US" dirty="0" smtClean="0">
                <a:solidFill>
                  <a:schemeClr val="tx2"/>
                </a:solidFill>
              </a:rPr>
              <a:t>1935</a:t>
            </a:r>
            <a:endParaRPr lang="en-US" altLang="en-US" dirty="0">
              <a:solidFill>
                <a:schemeClr val="tx2"/>
              </a:solidFill>
            </a:endParaRPr>
          </a:p>
          <a:p>
            <a:r>
              <a:rPr lang="en-US" dirty="0" smtClean="0">
                <a:solidFill>
                  <a:schemeClr val="tx2"/>
                </a:solidFill>
              </a:rPr>
              <a:t>Filed with Division of Water Rights for review</a:t>
            </a:r>
          </a:p>
          <a:p>
            <a:r>
              <a:rPr lang="en-US" dirty="0" smtClean="0">
                <a:solidFill>
                  <a:schemeClr val="tx2"/>
                </a:solidFill>
              </a:rPr>
              <a:t>Statutory procedures found in 73-5-13</a:t>
            </a:r>
            <a:endParaRPr lang="en-US" dirty="0">
              <a:solidFill>
                <a:schemeClr val="tx2"/>
              </a:solidFill>
            </a:endParaRPr>
          </a:p>
        </p:txBody>
      </p:sp>
    </p:spTree>
    <p:extLst>
      <p:ext uri="{BB962C8B-B14F-4D97-AF65-F5344CB8AC3E}">
        <p14:creationId xmlns:p14="http://schemas.microsoft.com/office/powerpoint/2010/main" val="41977683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6711</TotalTime>
  <Words>4092</Words>
  <Application>Microsoft Office PowerPoint</Application>
  <PresentationFormat>On-screen Show (4:3)</PresentationFormat>
  <Paragraphs>425</Paragraphs>
  <Slides>53</Slides>
  <Notes>41</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HOW DO I GET A WATER RIGHT?</vt:lpstr>
      <vt:lpstr>PERFECTED vs UNPERFECTED</vt:lpstr>
      <vt:lpstr>PERFECTED vs UNPERFECTED</vt:lpstr>
      <vt:lpstr>Applications</vt:lpstr>
      <vt:lpstr>COMMONLY FILED APPLICATIONS</vt:lpstr>
      <vt:lpstr>WHAT AN APPLICATION NEEDS (Acceptably Complete)</vt:lpstr>
      <vt:lpstr>DILIGENCE RIGHTS  aka “PIONEER RIGHTS”</vt:lpstr>
      <vt:lpstr>DILIGENCE RIGHTS</vt:lpstr>
      <vt:lpstr>DILIGENCE RIGHTS</vt:lpstr>
      <vt:lpstr>PowerPoint Presentation</vt:lpstr>
      <vt:lpstr>APPLICATIONS TO  APPROPRIATE WATER</vt:lpstr>
      <vt:lpstr>PowerPoint Presentation</vt:lpstr>
      <vt:lpstr>CHANGE APPLICATIONS</vt:lpstr>
      <vt:lpstr>PowerPoint Presentation</vt:lpstr>
      <vt:lpstr>EXCHANGE APPLICATIONS</vt:lpstr>
      <vt:lpstr>PowerPoint Presentation</vt:lpstr>
      <vt:lpstr>TEMPORARY APPLICATIONS</vt:lpstr>
      <vt:lpstr>FIXED TIME APPLICATIONS</vt:lpstr>
      <vt:lpstr>THE APPLICATION PROCESS: IT IS JUST THAT EASY!</vt:lpstr>
      <vt:lpstr>PowerPoint Presentation</vt:lpstr>
      <vt:lpstr>PowerPoint Presentation</vt:lpstr>
      <vt:lpstr>FILING AND REVIEW OF THE APPLICATION</vt:lpstr>
      <vt:lpstr>FILING AN APPLICATION </vt:lpstr>
      <vt:lpstr>ADVERTISING DESIGNATION</vt:lpstr>
      <vt:lpstr>ADVERTISING PERIOD</vt:lpstr>
      <vt:lpstr>PROTESTS</vt:lpstr>
      <vt:lpstr>HEARINGS</vt:lpstr>
      <vt:lpstr>REGIONAL OFFICE REVIEW</vt:lpstr>
      <vt:lpstr>PowerPoint Presentation</vt:lpstr>
      <vt:lpstr>DECISION ISSUED </vt:lpstr>
      <vt:lpstr>RECOMMENDED ACTIONS</vt:lpstr>
      <vt:lpstr>APPROVAL CRITERIA (73-3-8)</vt:lpstr>
      <vt:lpstr>APPLICATIONS/RECORDS  SECTION REVIEW</vt:lpstr>
      <vt:lpstr>STATE ENGINEER’S ACTION</vt:lpstr>
      <vt:lpstr>20-DAY RECONSIDERATION PERIOD</vt:lpstr>
      <vt:lpstr>30-DAY APPEAL PERIOD</vt:lpstr>
      <vt:lpstr>PowerPoint Presentation</vt:lpstr>
      <vt:lpstr>APPROVING, USING AND PROOFING</vt:lpstr>
      <vt:lpstr>APPROVED APPLICATION</vt:lpstr>
      <vt:lpstr>EXTENSION REQUEST</vt:lpstr>
      <vt:lpstr>PROOF OF BENEFICIAL USE</vt:lpstr>
      <vt:lpstr>BENEFICIAL USE</vt:lpstr>
      <vt:lpstr>AFFIDAVIT OF BENEFICIAL USE aka PROOF AFFIDAVIT</vt:lpstr>
      <vt:lpstr>PROOF AFFIDAVIT</vt:lpstr>
      <vt:lpstr>PROOF AFFIDAVIT Required Documents</vt:lpstr>
      <vt:lpstr>PROOF AFFIDAVIT Frequent Questions</vt:lpstr>
      <vt:lpstr>PROOF AFFIDAIVT Map of Beneficial Use Example</vt:lpstr>
      <vt:lpstr>PROOF AFFIDAVIT FORM</vt:lpstr>
      <vt:lpstr>CERTIFICATION</vt:lpstr>
      <vt:lpstr>BENEFICIAL USE</vt:lpstr>
      <vt:lpstr>QUESTIONS?</vt:lpstr>
    </vt:vector>
  </TitlesOfParts>
  <Company>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Clark Adams</cp:lastModifiedBy>
  <cp:revision>187</cp:revision>
  <cp:lastPrinted>2016-03-10T01:52:58Z</cp:lastPrinted>
  <dcterms:created xsi:type="dcterms:W3CDTF">2004-06-09T23:03:56Z</dcterms:created>
  <dcterms:modified xsi:type="dcterms:W3CDTF">2016-03-29T19:57:38Z</dcterms:modified>
</cp:coreProperties>
</file>