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5"/>
  </p:notesMasterIdLst>
  <p:handoutMasterIdLst>
    <p:handoutMasterId r:id="rId36"/>
  </p:handoutMasterIdLst>
  <p:sldIdLst>
    <p:sldId id="270" r:id="rId2"/>
    <p:sldId id="298" r:id="rId3"/>
    <p:sldId id="271" r:id="rId4"/>
    <p:sldId id="272" r:id="rId5"/>
    <p:sldId id="273" r:id="rId6"/>
    <p:sldId id="274" r:id="rId7"/>
    <p:sldId id="275" r:id="rId8"/>
    <p:sldId id="276" r:id="rId9"/>
    <p:sldId id="277" r:id="rId10"/>
    <p:sldId id="278" r:id="rId11"/>
    <p:sldId id="279" r:id="rId12"/>
    <p:sldId id="280" r:id="rId13"/>
    <p:sldId id="300" r:id="rId14"/>
    <p:sldId id="301" r:id="rId15"/>
    <p:sldId id="281" r:id="rId16"/>
    <p:sldId id="282" r:id="rId17"/>
    <p:sldId id="283" r:id="rId18"/>
    <p:sldId id="302" r:id="rId19"/>
    <p:sldId id="284" r:id="rId20"/>
    <p:sldId id="285" r:id="rId21"/>
    <p:sldId id="286" r:id="rId22"/>
    <p:sldId id="287" r:id="rId23"/>
    <p:sldId id="288" r:id="rId24"/>
    <p:sldId id="289" r:id="rId25"/>
    <p:sldId id="294" r:id="rId26"/>
    <p:sldId id="290" r:id="rId27"/>
    <p:sldId id="291" r:id="rId28"/>
    <p:sldId id="292" r:id="rId29"/>
    <p:sldId id="293" r:id="rId30"/>
    <p:sldId id="303" r:id="rId31"/>
    <p:sldId id="295" r:id="rId32"/>
    <p:sldId id="297" r:id="rId33"/>
    <p:sldId id="296" r:id="rId34"/>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581" autoAdjust="0"/>
  </p:normalViewPr>
  <p:slideViewPr>
    <p:cSldViewPr>
      <p:cViewPr>
        <p:scale>
          <a:sx n="97" d="100"/>
          <a:sy n="97" d="100"/>
        </p:scale>
        <p:origin x="-4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512A76-FD01-45F4-9EB1-028894D7C3B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A4DD48E-1898-43A4-A945-B1471187D593}">
      <dgm:prSet phldrT="[Text]"/>
      <dgm:spPr>
        <a:solidFill>
          <a:schemeClr val="tx2"/>
        </a:solidFill>
      </dgm:spPr>
      <dgm:t>
        <a:bodyPr/>
        <a:lstStyle/>
        <a:p>
          <a:r>
            <a:rPr lang="en-US" b="1" dirty="0" smtClean="0"/>
            <a:t>State Engineer</a:t>
          </a:r>
          <a:endParaRPr lang="en-US" b="1" dirty="0"/>
        </a:p>
      </dgm:t>
    </dgm:pt>
    <dgm:pt modelId="{BCE9E93A-AD6E-4FDA-BFDC-783D6A1E0E8B}" type="parTrans" cxnId="{638FA581-1DE0-42F9-824A-CE2FF58EFDA8}">
      <dgm:prSet/>
      <dgm:spPr/>
      <dgm:t>
        <a:bodyPr/>
        <a:lstStyle/>
        <a:p>
          <a:endParaRPr lang="en-US"/>
        </a:p>
      </dgm:t>
    </dgm:pt>
    <dgm:pt modelId="{D5E47148-16FE-4C7B-915F-5BAFAF0D7120}" type="sibTrans" cxnId="{638FA581-1DE0-42F9-824A-CE2FF58EFDA8}">
      <dgm:prSet/>
      <dgm:spPr/>
      <dgm:t>
        <a:bodyPr/>
        <a:lstStyle/>
        <a:p>
          <a:endParaRPr lang="en-US"/>
        </a:p>
      </dgm:t>
    </dgm:pt>
    <dgm:pt modelId="{C493720B-3BB3-4FF7-8871-2833C98F68EC}">
      <dgm:prSet phldrT="[Text]"/>
      <dgm:spPr>
        <a:solidFill>
          <a:schemeClr val="tx2"/>
        </a:solidFill>
      </dgm:spPr>
      <dgm:t>
        <a:bodyPr/>
        <a:lstStyle/>
        <a:p>
          <a:r>
            <a:rPr lang="en-US" b="1" dirty="0" smtClean="0"/>
            <a:t>Deputy State Engineer</a:t>
          </a:r>
          <a:endParaRPr lang="en-US" b="1" dirty="0"/>
        </a:p>
      </dgm:t>
    </dgm:pt>
    <dgm:pt modelId="{6B31485D-FA9E-4523-A66C-532FCE7B979E}" type="parTrans" cxnId="{D6B094E7-B2D5-4D97-8780-62DD047B69DD}">
      <dgm:prSet/>
      <dgm:spPr/>
      <dgm:t>
        <a:bodyPr/>
        <a:lstStyle/>
        <a:p>
          <a:endParaRPr lang="en-US"/>
        </a:p>
      </dgm:t>
    </dgm:pt>
    <dgm:pt modelId="{11B18CD3-EE5A-4B3B-8A9B-6799E3F40B50}" type="sibTrans" cxnId="{D6B094E7-B2D5-4D97-8780-62DD047B69DD}">
      <dgm:prSet/>
      <dgm:spPr/>
      <dgm:t>
        <a:bodyPr/>
        <a:lstStyle/>
        <a:p>
          <a:endParaRPr lang="en-US"/>
        </a:p>
      </dgm:t>
    </dgm:pt>
    <dgm:pt modelId="{91E57996-D28E-49BC-B86C-AB32CE95F142}">
      <dgm:prSet phldrT="[Text]"/>
      <dgm:spPr>
        <a:solidFill>
          <a:schemeClr val="accent2"/>
        </a:solidFill>
      </dgm:spPr>
      <dgm:t>
        <a:bodyPr/>
        <a:lstStyle/>
        <a:p>
          <a:r>
            <a:rPr lang="en-US" b="1" dirty="0" smtClean="0"/>
            <a:t>Distribution</a:t>
          </a:r>
          <a:endParaRPr lang="en-US" b="1" dirty="0"/>
        </a:p>
      </dgm:t>
    </dgm:pt>
    <dgm:pt modelId="{FE4082E0-29B9-4FEF-9258-5C5FE7F8579B}" type="parTrans" cxnId="{98D69088-8D80-4E6A-9A92-01369ABF92DD}">
      <dgm:prSet/>
      <dgm:spPr/>
      <dgm:t>
        <a:bodyPr/>
        <a:lstStyle/>
        <a:p>
          <a:endParaRPr lang="en-US"/>
        </a:p>
      </dgm:t>
    </dgm:pt>
    <dgm:pt modelId="{3A22EBF1-658A-4F52-83ED-3C0D32C2724C}" type="sibTrans" cxnId="{98D69088-8D80-4E6A-9A92-01369ABF92DD}">
      <dgm:prSet/>
      <dgm:spPr/>
      <dgm:t>
        <a:bodyPr/>
        <a:lstStyle/>
        <a:p>
          <a:endParaRPr lang="en-US"/>
        </a:p>
      </dgm:t>
    </dgm:pt>
    <dgm:pt modelId="{005474F4-AE8C-41BA-940B-8DB71AF8CBB4}">
      <dgm:prSet phldrT="[Text]"/>
      <dgm:spPr>
        <a:solidFill>
          <a:schemeClr val="accent2"/>
        </a:solidFill>
      </dgm:spPr>
      <dgm:t>
        <a:bodyPr/>
        <a:lstStyle/>
        <a:p>
          <a:r>
            <a:rPr lang="en-US" b="1" dirty="0" smtClean="0"/>
            <a:t>Technical Services</a:t>
          </a:r>
          <a:endParaRPr lang="en-US" b="1" dirty="0"/>
        </a:p>
      </dgm:t>
    </dgm:pt>
    <dgm:pt modelId="{8F2637AC-32F7-4987-AF87-0D723D4B3D27}" type="parTrans" cxnId="{6597E026-BA44-4BCA-8F4E-3F78D85A140B}">
      <dgm:prSet/>
      <dgm:spPr/>
      <dgm:t>
        <a:bodyPr/>
        <a:lstStyle/>
        <a:p>
          <a:endParaRPr lang="en-US"/>
        </a:p>
      </dgm:t>
    </dgm:pt>
    <dgm:pt modelId="{29212EB8-193A-4CDC-88CF-7F2E65A1B504}" type="sibTrans" cxnId="{6597E026-BA44-4BCA-8F4E-3F78D85A140B}">
      <dgm:prSet/>
      <dgm:spPr/>
      <dgm:t>
        <a:bodyPr/>
        <a:lstStyle/>
        <a:p>
          <a:endParaRPr lang="en-US"/>
        </a:p>
      </dgm:t>
    </dgm:pt>
    <dgm:pt modelId="{EE25E793-66D7-46DA-8033-1E889861CF26}">
      <dgm:prSet/>
      <dgm:spPr>
        <a:solidFill>
          <a:schemeClr val="accent2"/>
        </a:solidFill>
      </dgm:spPr>
      <dgm:t>
        <a:bodyPr/>
        <a:lstStyle/>
        <a:p>
          <a:r>
            <a:rPr lang="en-US" b="1" dirty="0" smtClean="0"/>
            <a:t>Appropriation</a:t>
          </a:r>
          <a:endParaRPr lang="en-US" b="1" dirty="0"/>
        </a:p>
      </dgm:t>
    </dgm:pt>
    <dgm:pt modelId="{0D6F8F77-E5A7-46F6-9F22-A067FCF52762}" type="parTrans" cxnId="{2FCD7C95-55CE-4684-B29E-B3153739E1BC}">
      <dgm:prSet/>
      <dgm:spPr/>
      <dgm:t>
        <a:bodyPr/>
        <a:lstStyle/>
        <a:p>
          <a:endParaRPr lang="en-US"/>
        </a:p>
      </dgm:t>
    </dgm:pt>
    <dgm:pt modelId="{8B2CB688-9E75-4244-909E-73312A2D99D1}" type="sibTrans" cxnId="{2FCD7C95-55CE-4684-B29E-B3153739E1BC}">
      <dgm:prSet/>
      <dgm:spPr/>
      <dgm:t>
        <a:bodyPr/>
        <a:lstStyle/>
        <a:p>
          <a:endParaRPr lang="en-US"/>
        </a:p>
      </dgm:t>
    </dgm:pt>
    <dgm:pt modelId="{82696478-55E5-4BBA-AF7B-ACDC46D971F6}">
      <dgm:prSet/>
      <dgm:spPr>
        <a:solidFill>
          <a:schemeClr val="accent2"/>
        </a:solidFill>
      </dgm:spPr>
      <dgm:t>
        <a:bodyPr/>
        <a:lstStyle/>
        <a:p>
          <a:r>
            <a:rPr lang="en-US" b="1" dirty="0" smtClean="0"/>
            <a:t>Dam Safety</a:t>
          </a:r>
          <a:endParaRPr lang="en-US" b="1" dirty="0"/>
        </a:p>
      </dgm:t>
    </dgm:pt>
    <dgm:pt modelId="{23576315-796D-4B65-BDD8-B98B6C8F544E}" type="parTrans" cxnId="{46E86919-65CE-4D50-8F87-EA4F3A4909F9}">
      <dgm:prSet/>
      <dgm:spPr/>
      <dgm:t>
        <a:bodyPr/>
        <a:lstStyle/>
        <a:p>
          <a:endParaRPr lang="en-US"/>
        </a:p>
      </dgm:t>
    </dgm:pt>
    <dgm:pt modelId="{8EF93C3E-9EFB-4EF8-961A-545039B5FF30}" type="sibTrans" cxnId="{46E86919-65CE-4D50-8F87-EA4F3A4909F9}">
      <dgm:prSet/>
      <dgm:spPr/>
      <dgm:t>
        <a:bodyPr/>
        <a:lstStyle/>
        <a:p>
          <a:endParaRPr lang="en-US"/>
        </a:p>
      </dgm:t>
    </dgm:pt>
    <dgm:pt modelId="{33A4158D-D3A4-46C1-82FB-EBD53E617CAF}">
      <dgm:prSet/>
      <dgm:spPr>
        <a:solidFill>
          <a:schemeClr val="accent4"/>
        </a:solidFill>
      </dgm:spPr>
      <dgm:t>
        <a:bodyPr/>
        <a:lstStyle/>
        <a:p>
          <a:r>
            <a:rPr lang="en-US" b="1" dirty="0" smtClean="0"/>
            <a:t>Regional Offices</a:t>
          </a:r>
        </a:p>
      </dgm:t>
    </dgm:pt>
    <dgm:pt modelId="{64DAFEEC-E6D3-4C6F-B585-60BAA22AB43D}" type="parTrans" cxnId="{03328FC6-79EE-4877-A2C1-D5911B4712CA}">
      <dgm:prSet/>
      <dgm:spPr/>
      <dgm:t>
        <a:bodyPr/>
        <a:lstStyle/>
        <a:p>
          <a:endParaRPr lang="en-US"/>
        </a:p>
      </dgm:t>
    </dgm:pt>
    <dgm:pt modelId="{5FBEE89D-CD61-42EC-9B2E-A09D25CC9D8D}" type="sibTrans" cxnId="{03328FC6-79EE-4877-A2C1-D5911B4712CA}">
      <dgm:prSet/>
      <dgm:spPr/>
      <dgm:t>
        <a:bodyPr/>
        <a:lstStyle/>
        <a:p>
          <a:endParaRPr lang="en-US"/>
        </a:p>
      </dgm:t>
    </dgm:pt>
    <dgm:pt modelId="{12494F49-FE3D-428E-9405-C1E28D0313B5}" type="pres">
      <dgm:prSet presAssocID="{ED512A76-FD01-45F4-9EB1-028894D7C3B2}" presName="hierChild1" presStyleCnt="0">
        <dgm:presLayoutVars>
          <dgm:orgChart val="1"/>
          <dgm:chPref val="1"/>
          <dgm:dir/>
          <dgm:animOne val="branch"/>
          <dgm:animLvl val="lvl"/>
          <dgm:resizeHandles/>
        </dgm:presLayoutVars>
      </dgm:prSet>
      <dgm:spPr/>
      <dgm:t>
        <a:bodyPr/>
        <a:lstStyle/>
        <a:p>
          <a:endParaRPr lang="en-US"/>
        </a:p>
      </dgm:t>
    </dgm:pt>
    <dgm:pt modelId="{F5735670-8811-4D56-9E9A-D1D29810FE0F}" type="pres">
      <dgm:prSet presAssocID="{6A4DD48E-1898-43A4-A945-B1471187D593}" presName="hierRoot1" presStyleCnt="0">
        <dgm:presLayoutVars>
          <dgm:hierBranch val="init"/>
        </dgm:presLayoutVars>
      </dgm:prSet>
      <dgm:spPr/>
    </dgm:pt>
    <dgm:pt modelId="{9972941A-7F5C-46A6-A23F-8BE3BF03E6D6}" type="pres">
      <dgm:prSet presAssocID="{6A4DD48E-1898-43A4-A945-B1471187D593}" presName="rootComposite1" presStyleCnt="0"/>
      <dgm:spPr/>
    </dgm:pt>
    <dgm:pt modelId="{624F64E1-BEE0-4AFB-96AC-42ABDCFC7BC4}" type="pres">
      <dgm:prSet presAssocID="{6A4DD48E-1898-43A4-A945-B1471187D593}" presName="rootText1" presStyleLbl="node0" presStyleIdx="0" presStyleCnt="1" custLinFactNeighborY="14877">
        <dgm:presLayoutVars>
          <dgm:chPref val="3"/>
        </dgm:presLayoutVars>
      </dgm:prSet>
      <dgm:spPr/>
      <dgm:t>
        <a:bodyPr/>
        <a:lstStyle/>
        <a:p>
          <a:endParaRPr lang="en-US"/>
        </a:p>
      </dgm:t>
    </dgm:pt>
    <dgm:pt modelId="{CA42B7C4-FF19-44AD-9A98-068246CE3AFF}" type="pres">
      <dgm:prSet presAssocID="{6A4DD48E-1898-43A4-A945-B1471187D593}" presName="rootConnector1" presStyleLbl="node1" presStyleIdx="0" presStyleCnt="0"/>
      <dgm:spPr/>
      <dgm:t>
        <a:bodyPr/>
        <a:lstStyle/>
        <a:p>
          <a:endParaRPr lang="en-US"/>
        </a:p>
      </dgm:t>
    </dgm:pt>
    <dgm:pt modelId="{F49CCE76-EF8E-4086-A382-F29DE5B1F2DB}" type="pres">
      <dgm:prSet presAssocID="{6A4DD48E-1898-43A4-A945-B1471187D593}" presName="hierChild2" presStyleCnt="0"/>
      <dgm:spPr/>
    </dgm:pt>
    <dgm:pt modelId="{865F670B-9030-4AA3-9356-AE5132910CAE}" type="pres">
      <dgm:prSet presAssocID="{6B31485D-FA9E-4523-A66C-532FCE7B979E}" presName="Name37" presStyleLbl="parChTrans1D2" presStyleIdx="0" presStyleCnt="5"/>
      <dgm:spPr/>
      <dgm:t>
        <a:bodyPr/>
        <a:lstStyle/>
        <a:p>
          <a:endParaRPr lang="en-US"/>
        </a:p>
      </dgm:t>
    </dgm:pt>
    <dgm:pt modelId="{D91AFBED-1049-458D-8043-87F1A52767B5}" type="pres">
      <dgm:prSet presAssocID="{C493720B-3BB3-4FF7-8871-2833C98F68EC}" presName="hierRoot2" presStyleCnt="0">
        <dgm:presLayoutVars>
          <dgm:hierBranch val="init"/>
        </dgm:presLayoutVars>
      </dgm:prSet>
      <dgm:spPr/>
    </dgm:pt>
    <dgm:pt modelId="{DE50C405-CBB8-4E0D-8C63-9850EA07FE7A}" type="pres">
      <dgm:prSet presAssocID="{C493720B-3BB3-4FF7-8871-2833C98F68EC}" presName="rootComposite" presStyleCnt="0"/>
      <dgm:spPr/>
    </dgm:pt>
    <dgm:pt modelId="{5D6A6B1C-7984-4B18-B153-912D8015311D}" type="pres">
      <dgm:prSet presAssocID="{C493720B-3BB3-4FF7-8871-2833C98F68EC}" presName="rootText" presStyleLbl="node2" presStyleIdx="0" presStyleCnt="5">
        <dgm:presLayoutVars>
          <dgm:chPref val="3"/>
        </dgm:presLayoutVars>
      </dgm:prSet>
      <dgm:spPr/>
      <dgm:t>
        <a:bodyPr/>
        <a:lstStyle/>
        <a:p>
          <a:endParaRPr lang="en-US"/>
        </a:p>
      </dgm:t>
    </dgm:pt>
    <dgm:pt modelId="{DBADD9EB-0F95-4557-9417-9BB2F9F1A6DB}" type="pres">
      <dgm:prSet presAssocID="{C493720B-3BB3-4FF7-8871-2833C98F68EC}" presName="rootConnector" presStyleLbl="node2" presStyleIdx="0" presStyleCnt="5"/>
      <dgm:spPr/>
      <dgm:t>
        <a:bodyPr/>
        <a:lstStyle/>
        <a:p>
          <a:endParaRPr lang="en-US"/>
        </a:p>
      </dgm:t>
    </dgm:pt>
    <dgm:pt modelId="{B54BC13C-6775-4294-BBDD-CA64F0EAF813}" type="pres">
      <dgm:prSet presAssocID="{C493720B-3BB3-4FF7-8871-2833C98F68EC}" presName="hierChild4" presStyleCnt="0"/>
      <dgm:spPr/>
    </dgm:pt>
    <dgm:pt modelId="{910DB7B6-2921-4379-9CED-613B9DC055B0}" type="pres">
      <dgm:prSet presAssocID="{64DAFEEC-E6D3-4C6F-B585-60BAA22AB43D}" presName="Name37" presStyleLbl="parChTrans1D3" presStyleIdx="0" presStyleCnt="1"/>
      <dgm:spPr/>
      <dgm:t>
        <a:bodyPr/>
        <a:lstStyle/>
        <a:p>
          <a:endParaRPr lang="en-US"/>
        </a:p>
      </dgm:t>
    </dgm:pt>
    <dgm:pt modelId="{47B39A5F-7DA4-4830-B9C3-D038C5FF896C}" type="pres">
      <dgm:prSet presAssocID="{33A4158D-D3A4-46C1-82FB-EBD53E617CAF}" presName="hierRoot2" presStyleCnt="0">
        <dgm:presLayoutVars>
          <dgm:hierBranch val="init"/>
        </dgm:presLayoutVars>
      </dgm:prSet>
      <dgm:spPr/>
    </dgm:pt>
    <dgm:pt modelId="{9DFA711A-DB93-43DF-91FC-18DFB77BF58B}" type="pres">
      <dgm:prSet presAssocID="{33A4158D-D3A4-46C1-82FB-EBD53E617CAF}" presName="rootComposite" presStyleCnt="0"/>
      <dgm:spPr/>
    </dgm:pt>
    <dgm:pt modelId="{90D2F442-2699-4179-9CDE-920F69F3AC6A}" type="pres">
      <dgm:prSet presAssocID="{33A4158D-D3A4-46C1-82FB-EBD53E617CAF}" presName="rootText" presStyleLbl="node3" presStyleIdx="0" presStyleCnt="1">
        <dgm:presLayoutVars>
          <dgm:chPref val="3"/>
        </dgm:presLayoutVars>
      </dgm:prSet>
      <dgm:spPr/>
      <dgm:t>
        <a:bodyPr/>
        <a:lstStyle/>
        <a:p>
          <a:endParaRPr lang="en-US"/>
        </a:p>
      </dgm:t>
    </dgm:pt>
    <dgm:pt modelId="{E2C3A8C9-92ED-45D9-9112-9F628A6F7868}" type="pres">
      <dgm:prSet presAssocID="{33A4158D-D3A4-46C1-82FB-EBD53E617CAF}" presName="rootConnector" presStyleLbl="node3" presStyleIdx="0" presStyleCnt="1"/>
      <dgm:spPr/>
      <dgm:t>
        <a:bodyPr/>
        <a:lstStyle/>
        <a:p>
          <a:endParaRPr lang="en-US"/>
        </a:p>
      </dgm:t>
    </dgm:pt>
    <dgm:pt modelId="{993DA6AE-4112-458E-AEEC-3FCA0E70E7D3}" type="pres">
      <dgm:prSet presAssocID="{33A4158D-D3A4-46C1-82FB-EBD53E617CAF}" presName="hierChild4" presStyleCnt="0"/>
      <dgm:spPr/>
    </dgm:pt>
    <dgm:pt modelId="{47A36D16-5716-4517-A193-532094DCEEF8}" type="pres">
      <dgm:prSet presAssocID="{33A4158D-D3A4-46C1-82FB-EBD53E617CAF}" presName="hierChild5" presStyleCnt="0"/>
      <dgm:spPr/>
    </dgm:pt>
    <dgm:pt modelId="{783BE4D4-85A6-4EE2-A65F-315EDE798C57}" type="pres">
      <dgm:prSet presAssocID="{C493720B-3BB3-4FF7-8871-2833C98F68EC}" presName="hierChild5" presStyleCnt="0"/>
      <dgm:spPr/>
    </dgm:pt>
    <dgm:pt modelId="{6C3EFAD7-73BD-4874-A589-D4E4CD5F5119}" type="pres">
      <dgm:prSet presAssocID="{FE4082E0-29B9-4FEF-9258-5C5FE7F8579B}" presName="Name37" presStyleLbl="parChTrans1D2" presStyleIdx="1" presStyleCnt="5"/>
      <dgm:spPr/>
      <dgm:t>
        <a:bodyPr/>
        <a:lstStyle/>
        <a:p>
          <a:endParaRPr lang="en-US"/>
        </a:p>
      </dgm:t>
    </dgm:pt>
    <dgm:pt modelId="{2BD79115-1B58-47B5-9390-A5FFFB60001E}" type="pres">
      <dgm:prSet presAssocID="{91E57996-D28E-49BC-B86C-AB32CE95F142}" presName="hierRoot2" presStyleCnt="0">
        <dgm:presLayoutVars>
          <dgm:hierBranch val="init"/>
        </dgm:presLayoutVars>
      </dgm:prSet>
      <dgm:spPr/>
    </dgm:pt>
    <dgm:pt modelId="{034B494D-1CBD-4F30-9310-2E62580E64A4}" type="pres">
      <dgm:prSet presAssocID="{91E57996-D28E-49BC-B86C-AB32CE95F142}" presName="rootComposite" presStyleCnt="0"/>
      <dgm:spPr/>
    </dgm:pt>
    <dgm:pt modelId="{E80ABFF2-3A60-41F5-A1FC-AB90FE393B2F}" type="pres">
      <dgm:prSet presAssocID="{91E57996-D28E-49BC-B86C-AB32CE95F142}" presName="rootText" presStyleLbl="node2" presStyleIdx="1" presStyleCnt="5">
        <dgm:presLayoutVars>
          <dgm:chPref val="3"/>
        </dgm:presLayoutVars>
      </dgm:prSet>
      <dgm:spPr/>
      <dgm:t>
        <a:bodyPr/>
        <a:lstStyle/>
        <a:p>
          <a:endParaRPr lang="en-US"/>
        </a:p>
      </dgm:t>
    </dgm:pt>
    <dgm:pt modelId="{FABEBAF1-DC57-4508-8EE5-7B0A2965D0E2}" type="pres">
      <dgm:prSet presAssocID="{91E57996-D28E-49BC-B86C-AB32CE95F142}" presName="rootConnector" presStyleLbl="node2" presStyleIdx="1" presStyleCnt="5"/>
      <dgm:spPr/>
      <dgm:t>
        <a:bodyPr/>
        <a:lstStyle/>
        <a:p>
          <a:endParaRPr lang="en-US"/>
        </a:p>
      </dgm:t>
    </dgm:pt>
    <dgm:pt modelId="{140BA3B0-A09A-4D1B-901B-5179D392F569}" type="pres">
      <dgm:prSet presAssocID="{91E57996-D28E-49BC-B86C-AB32CE95F142}" presName="hierChild4" presStyleCnt="0"/>
      <dgm:spPr/>
    </dgm:pt>
    <dgm:pt modelId="{E4DFE82B-D22B-466E-8E36-C17A29D8B154}" type="pres">
      <dgm:prSet presAssocID="{91E57996-D28E-49BC-B86C-AB32CE95F142}" presName="hierChild5" presStyleCnt="0"/>
      <dgm:spPr/>
    </dgm:pt>
    <dgm:pt modelId="{B2110146-7822-42B6-8DAD-12F98CBF464F}" type="pres">
      <dgm:prSet presAssocID="{8F2637AC-32F7-4987-AF87-0D723D4B3D27}" presName="Name37" presStyleLbl="parChTrans1D2" presStyleIdx="2" presStyleCnt="5"/>
      <dgm:spPr/>
      <dgm:t>
        <a:bodyPr/>
        <a:lstStyle/>
        <a:p>
          <a:endParaRPr lang="en-US"/>
        </a:p>
      </dgm:t>
    </dgm:pt>
    <dgm:pt modelId="{CC9339FB-61D0-427A-98BD-0E866DBED0E2}" type="pres">
      <dgm:prSet presAssocID="{005474F4-AE8C-41BA-940B-8DB71AF8CBB4}" presName="hierRoot2" presStyleCnt="0">
        <dgm:presLayoutVars>
          <dgm:hierBranch val="init"/>
        </dgm:presLayoutVars>
      </dgm:prSet>
      <dgm:spPr/>
    </dgm:pt>
    <dgm:pt modelId="{F881AA45-CEAC-43B4-8B88-6E135A001A15}" type="pres">
      <dgm:prSet presAssocID="{005474F4-AE8C-41BA-940B-8DB71AF8CBB4}" presName="rootComposite" presStyleCnt="0"/>
      <dgm:spPr/>
    </dgm:pt>
    <dgm:pt modelId="{B5FB0E90-9CE6-4921-A3DA-C2F41959D43E}" type="pres">
      <dgm:prSet presAssocID="{005474F4-AE8C-41BA-940B-8DB71AF8CBB4}" presName="rootText" presStyleLbl="node2" presStyleIdx="2" presStyleCnt="5">
        <dgm:presLayoutVars>
          <dgm:chPref val="3"/>
        </dgm:presLayoutVars>
      </dgm:prSet>
      <dgm:spPr/>
      <dgm:t>
        <a:bodyPr/>
        <a:lstStyle/>
        <a:p>
          <a:endParaRPr lang="en-US"/>
        </a:p>
      </dgm:t>
    </dgm:pt>
    <dgm:pt modelId="{E6144472-18CA-4858-B970-C21A0DFFA60A}" type="pres">
      <dgm:prSet presAssocID="{005474F4-AE8C-41BA-940B-8DB71AF8CBB4}" presName="rootConnector" presStyleLbl="node2" presStyleIdx="2" presStyleCnt="5"/>
      <dgm:spPr/>
      <dgm:t>
        <a:bodyPr/>
        <a:lstStyle/>
        <a:p>
          <a:endParaRPr lang="en-US"/>
        </a:p>
      </dgm:t>
    </dgm:pt>
    <dgm:pt modelId="{1071A5E0-3734-4C15-8B30-05AA3B9EC94E}" type="pres">
      <dgm:prSet presAssocID="{005474F4-AE8C-41BA-940B-8DB71AF8CBB4}" presName="hierChild4" presStyleCnt="0"/>
      <dgm:spPr/>
    </dgm:pt>
    <dgm:pt modelId="{0E1ACD42-EEB2-4015-9722-A9F91FB3C40E}" type="pres">
      <dgm:prSet presAssocID="{005474F4-AE8C-41BA-940B-8DB71AF8CBB4}" presName="hierChild5" presStyleCnt="0"/>
      <dgm:spPr/>
    </dgm:pt>
    <dgm:pt modelId="{90ECF6AB-AB6F-476F-9A9C-C92332C87672}" type="pres">
      <dgm:prSet presAssocID="{0D6F8F77-E5A7-46F6-9F22-A067FCF52762}" presName="Name37" presStyleLbl="parChTrans1D2" presStyleIdx="3" presStyleCnt="5"/>
      <dgm:spPr/>
      <dgm:t>
        <a:bodyPr/>
        <a:lstStyle/>
        <a:p>
          <a:endParaRPr lang="en-US"/>
        </a:p>
      </dgm:t>
    </dgm:pt>
    <dgm:pt modelId="{9EC35212-4F63-4E1A-8646-41C44FCFB276}" type="pres">
      <dgm:prSet presAssocID="{EE25E793-66D7-46DA-8033-1E889861CF26}" presName="hierRoot2" presStyleCnt="0">
        <dgm:presLayoutVars>
          <dgm:hierBranch val="init"/>
        </dgm:presLayoutVars>
      </dgm:prSet>
      <dgm:spPr/>
    </dgm:pt>
    <dgm:pt modelId="{419C72BE-1DDA-4FD0-85A0-CCACE3463C2C}" type="pres">
      <dgm:prSet presAssocID="{EE25E793-66D7-46DA-8033-1E889861CF26}" presName="rootComposite" presStyleCnt="0"/>
      <dgm:spPr/>
    </dgm:pt>
    <dgm:pt modelId="{09BE109C-A844-421A-8404-4EB618366150}" type="pres">
      <dgm:prSet presAssocID="{EE25E793-66D7-46DA-8033-1E889861CF26}" presName="rootText" presStyleLbl="node2" presStyleIdx="3" presStyleCnt="5">
        <dgm:presLayoutVars>
          <dgm:chPref val="3"/>
        </dgm:presLayoutVars>
      </dgm:prSet>
      <dgm:spPr/>
      <dgm:t>
        <a:bodyPr/>
        <a:lstStyle/>
        <a:p>
          <a:endParaRPr lang="en-US"/>
        </a:p>
      </dgm:t>
    </dgm:pt>
    <dgm:pt modelId="{AFE8611C-9243-4210-878C-FBA0C69071DF}" type="pres">
      <dgm:prSet presAssocID="{EE25E793-66D7-46DA-8033-1E889861CF26}" presName="rootConnector" presStyleLbl="node2" presStyleIdx="3" presStyleCnt="5"/>
      <dgm:spPr/>
      <dgm:t>
        <a:bodyPr/>
        <a:lstStyle/>
        <a:p>
          <a:endParaRPr lang="en-US"/>
        </a:p>
      </dgm:t>
    </dgm:pt>
    <dgm:pt modelId="{53C4ABA0-8242-417E-A03B-EEC97D7F6E0A}" type="pres">
      <dgm:prSet presAssocID="{EE25E793-66D7-46DA-8033-1E889861CF26}" presName="hierChild4" presStyleCnt="0"/>
      <dgm:spPr/>
    </dgm:pt>
    <dgm:pt modelId="{A34D3C4F-23E1-4A8E-8117-927ACFD8903D}" type="pres">
      <dgm:prSet presAssocID="{EE25E793-66D7-46DA-8033-1E889861CF26}" presName="hierChild5" presStyleCnt="0"/>
      <dgm:spPr/>
    </dgm:pt>
    <dgm:pt modelId="{F101C869-8B79-477D-80B4-213EC046A55A}" type="pres">
      <dgm:prSet presAssocID="{23576315-796D-4B65-BDD8-B98B6C8F544E}" presName="Name37" presStyleLbl="parChTrans1D2" presStyleIdx="4" presStyleCnt="5"/>
      <dgm:spPr/>
      <dgm:t>
        <a:bodyPr/>
        <a:lstStyle/>
        <a:p>
          <a:endParaRPr lang="en-US"/>
        </a:p>
      </dgm:t>
    </dgm:pt>
    <dgm:pt modelId="{E58A1D30-5C5A-4FCC-9DBD-ECB19DA0E5F1}" type="pres">
      <dgm:prSet presAssocID="{82696478-55E5-4BBA-AF7B-ACDC46D971F6}" presName="hierRoot2" presStyleCnt="0">
        <dgm:presLayoutVars>
          <dgm:hierBranch val="init"/>
        </dgm:presLayoutVars>
      </dgm:prSet>
      <dgm:spPr/>
    </dgm:pt>
    <dgm:pt modelId="{39BBD582-3C45-44A8-948E-C5A94C526419}" type="pres">
      <dgm:prSet presAssocID="{82696478-55E5-4BBA-AF7B-ACDC46D971F6}" presName="rootComposite" presStyleCnt="0"/>
      <dgm:spPr/>
    </dgm:pt>
    <dgm:pt modelId="{CEF06927-BE40-4B1B-8027-9D7309D07013}" type="pres">
      <dgm:prSet presAssocID="{82696478-55E5-4BBA-AF7B-ACDC46D971F6}" presName="rootText" presStyleLbl="node2" presStyleIdx="4" presStyleCnt="5">
        <dgm:presLayoutVars>
          <dgm:chPref val="3"/>
        </dgm:presLayoutVars>
      </dgm:prSet>
      <dgm:spPr/>
      <dgm:t>
        <a:bodyPr/>
        <a:lstStyle/>
        <a:p>
          <a:endParaRPr lang="en-US"/>
        </a:p>
      </dgm:t>
    </dgm:pt>
    <dgm:pt modelId="{456D2151-BCAF-4278-9A79-143E167064E5}" type="pres">
      <dgm:prSet presAssocID="{82696478-55E5-4BBA-AF7B-ACDC46D971F6}" presName="rootConnector" presStyleLbl="node2" presStyleIdx="4" presStyleCnt="5"/>
      <dgm:spPr/>
      <dgm:t>
        <a:bodyPr/>
        <a:lstStyle/>
        <a:p>
          <a:endParaRPr lang="en-US"/>
        </a:p>
      </dgm:t>
    </dgm:pt>
    <dgm:pt modelId="{94CFCEFA-EABD-457F-A6D4-A7D65E2A931F}" type="pres">
      <dgm:prSet presAssocID="{82696478-55E5-4BBA-AF7B-ACDC46D971F6}" presName="hierChild4" presStyleCnt="0"/>
      <dgm:spPr/>
    </dgm:pt>
    <dgm:pt modelId="{89B149D8-4652-4C6B-82C6-291B3E919201}" type="pres">
      <dgm:prSet presAssocID="{82696478-55E5-4BBA-AF7B-ACDC46D971F6}" presName="hierChild5" presStyleCnt="0"/>
      <dgm:spPr/>
    </dgm:pt>
    <dgm:pt modelId="{3360F7A9-705C-4CEE-BB65-EFB12F6B0DB4}" type="pres">
      <dgm:prSet presAssocID="{6A4DD48E-1898-43A4-A945-B1471187D593}" presName="hierChild3" presStyleCnt="0"/>
      <dgm:spPr/>
    </dgm:pt>
  </dgm:ptLst>
  <dgm:cxnLst>
    <dgm:cxn modelId="{2FCD7C95-55CE-4684-B29E-B3153739E1BC}" srcId="{6A4DD48E-1898-43A4-A945-B1471187D593}" destId="{EE25E793-66D7-46DA-8033-1E889861CF26}" srcOrd="3" destOrd="0" parTransId="{0D6F8F77-E5A7-46F6-9F22-A067FCF52762}" sibTransId="{8B2CB688-9E75-4244-909E-73312A2D99D1}"/>
    <dgm:cxn modelId="{C4ED9B2B-87EA-4201-9525-0DE6CE41E82F}" type="presOf" srcId="{C493720B-3BB3-4FF7-8871-2833C98F68EC}" destId="{5D6A6B1C-7984-4B18-B153-912D8015311D}" srcOrd="0" destOrd="0" presId="urn:microsoft.com/office/officeart/2005/8/layout/orgChart1"/>
    <dgm:cxn modelId="{2A98D0F4-939C-4597-B8E9-1EA1C594BE63}" type="presOf" srcId="{ED512A76-FD01-45F4-9EB1-028894D7C3B2}" destId="{12494F49-FE3D-428E-9405-C1E28D0313B5}" srcOrd="0" destOrd="0" presId="urn:microsoft.com/office/officeart/2005/8/layout/orgChart1"/>
    <dgm:cxn modelId="{E130FC2C-0B93-451C-8454-2E92D7897F18}" type="presOf" srcId="{C493720B-3BB3-4FF7-8871-2833C98F68EC}" destId="{DBADD9EB-0F95-4557-9417-9BB2F9F1A6DB}" srcOrd="1" destOrd="0" presId="urn:microsoft.com/office/officeart/2005/8/layout/orgChart1"/>
    <dgm:cxn modelId="{638FA581-1DE0-42F9-824A-CE2FF58EFDA8}" srcId="{ED512A76-FD01-45F4-9EB1-028894D7C3B2}" destId="{6A4DD48E-1898-43A4-A945-B1471187D593}" srcOrd="0" destOrd="0" parTransId="{BCE9E93A-AD6E-4FDA-BFDC-783D6A1E0E8B}" sibTransId="{D5E47148-16FE-4C7B-915F-5BAFAF0D7120}"/>
    <dgm:cxn modelId="{BFD4DBB0-9ECB-4046-9A41-6990556F1147}" type="presOf" srcId="{6A4DD48E-1898-43A4-A945-B1471187D593}" destId="{CA42B7C4-FF19-44AD-9A98-068246CE3AFF}" srcOrd="1" destOrd="0" presId="urn:microsoft.com/office/officeart/2005/8/layout/orgChart1"/>
    <dgm:cxn modelId="{6597E026-BA44-4BCA-8F4E-3F78D85A140B}" srcId="{6A4DD48E-1898-43A4-A945-B1471187D593}" destId="{005474F4-AE8C-41BA-940B-8DB71AF8CBB4}" srcOrd="2" destOrd="0" parTransId="{8F2637AC-32F7-4987-AF87-0D723D4B3D27}" sibTransId="{29212EB8-193A-4CDC-88CF-7F2E65A1B504}"/>
    <dgm:cxn modelId="{A8901274-C686-42AB-9097-83553BAE15A5}" type="presOf" srcId="{82696478-55E5-4BBA-AF7B-ACDC46D971F6}" destId="{456D2151-BCAF-4278-9A79-143E167064E5}" srcOrd="1" destOrd="0" presId="urn:microsoft.com/office/officeart/2005/8/layout/orgChart1"/>
    <dgm:cxn modelId="{49186BA8-2D82-46BA-887C-3CAAD7129E65}" type="presOf" srcId="{64DAFEEC-E6D3-4C6F-B585-60BAA22AB43D}" destId="{910DB7B6-2921-4379-9CED-613B9DC055B0}" srcOrd="0" destOrd="0" presId="urn:microsoft.com/office/officeart/2005/8/layout/orgChart1"/>
    <dgm:cxn modelId="{8B2606F6-2BD7-4BCE-81EF-34691A163336}" type="presOf" srcId="{8F2637AC-32F7-4987-AF87-0D723D4B3D27}" destId="{B2110146-7822-42B6-8DAD-12F98CBF464F}" srcOrd="0" destOrd="0" presId="urn:microsoft.com/office/officeart/2005/8/layout/orgChart1"/>
    <dgm:cxn modelId="{6957770D-518B-4C76-BA57-FB7DD450C0B4}" type="presOf" srcId="{82696478-55E5-4BBA-AF7B-ACDC46D971F6}" destId="{CEF06927-BE40-4B1B-8027-9D7309D07013}" srcOrd="0" destOrd="0" presId="urn:microsoft.com/office/officeart/2005/8/layout/orgChart1"/>
    <dgm:cxn modelId="{98D69088-8D80-4E6A-9A92-01369ABF92DD}" srcId="{6A4DD48E-1898-43A4-A945-B1471187D593}" destId="{91E57996-D28E-49BC-B86C-AB32CE95F142}" srcOrd="1" destOrd="0" parTransId="{FE4082E0-29B9-4FEF-9258-5C5FE7F8579B}" sibTransId="{3A22EBF1-658A-4F52-83ED-3C0D32C2724C}"/>
    <dgm:cxn modelId="{6494D11A-AD63-4EB6-83DE-6B153784D481}" type="presOf" srcId="{6B31485D-FA9E-4523-A66C-532FCE7B979E}" destId="{865F670B-9030-4AA3-9356-AE5132910CAE}" srcOrd="0" destOrd="0" presId="urn:microsoft.com/office/officeart/2005/8/layout/orgChart1"/>
    <dgm:cxn modelId="{CB86875A-E55F-428F-AD19-F6C50414D73B}" type="presOf" srcId="{33A4158D-D3A4-46C1-82FB-EBD53E617CAF}" destId="{90D2F442-2699-4179-9CDE-920F69F3AC6A}" srcOrd="0" destOrd="0" presId="urn:microsoft.com/office/officeart/2005/8/layout/orgChart1"/>
    <dgm:cxn modelId="{17F03A3E-42F7-4902-993C-61BE0415D3C8}" type="presOf" srcId="{0D6F8F77-E5A7-46F6-9F22-A067FCF52762}" destId="{90ECF6AB-AB6F-476F-9A9C-C92332C87672}" srcOrd="0" destOrd="0" presId="urn:microsoft.com/office/officeart/2005/8/layout/orgChart1"/>
    <dgm:cxn modelId="{B49CB250-B5A8-4AAD-BFBF-C82E2CDF1928}" type="presOf" srcId="{91E57996-D28E-49BC-B86C-AB32CE95F142}" destId="{E80ABFF2-3A60-41F5-A1FC-AB90FE393B2F}" srcOrd="0" destOrd="0" presId="urn:microsoft.com/office/officeart/2005/8/layout/orgChart1"/>
    <dgm:cxn modelId="{03328FC6-79EE-4877-A2C1-D5911B4712CA}" srcId="{C493720B-3BB3-4FF7-8871-2833C98F68EC}" destId="{33A4158D-D3A4-46C1-82FB-EBD53E617CAF}" srcOrd="0" destOrd="0" parTransId="{64DAFEEC-E6D3-4C6F-B585-60BAA22AB43D}" sibTransId="{5FBEE89D-CD61-42EC-9B2E-A09D25CC9D8D}"/>
    <dgm:cxn modelId="{3EAA325B-CAB4-4E37-BEE4-C450A4B1E9F8}" type="presOf" srcId="{EE25E793-66D7-46DA-8033-1E889861CF26}" destId="{09BE109C-A844-421A-8404-4EB618366150}" srcOrd="0" destOrd="0" presId="urn:microsoft.com/office/officeart/2005/8/layout/orgChart1"/>
    <dgm:cxn modelId="{F583DE14-E068-4E55-B165-94022BB33267}" type="presOf" srcId="{005474F4-AE8C-41BA-940B-8DB71AF8CBB4}" destId="{E6144472-18CA-4858-B970-C21A0DFFA60A}" srcOrd="1" destOrd="0" presId="urn:microsoft.com/office/officeart/2005/8/layout/orgChart1"/>
    <dgm:cxn modelId="{D6B094E7-B2D5-4D97-8780-62DD047B69DD}" srcId="{6A4DD48E-1898-43A4-A945-B1471187D593}" destId="{C493720B-3BB3-4FF7-8871-2833C98F68EC}" srcOrd="0" destOrd="0" parTransId="{6B31485D-FA9E-4523-A66C-532FCE7B979E}" sibTransId="{11B18CD3-EE5A-4B3B-8A9B-6799E3F40B50}"/>
    <dgm:cxn modelId="{CF2D4622-A806-4487-A2B2-EBA1713521D1}" type="presOf" srcId="{005474F4-AE8C-41BA-940B-8DB71AF8CBB4}" destId="{B5FB0E90-9CE6-4921-A3DA-C2F41959D43E}" srcOrd="0" destOrd="0" presId="urn:microsoft.com/office/officeart/2005/8/layout/orgChart1"/>
    <dgm:cxn modelId="{1A3F5E46-267C-439C-A7CE-74891BED21F8}" type="presOf" srcId="{91E57996-D28E-49BC-B86C-AB32CE95F142}" destId="{FABEBAF1-DC57-4508-8EE5-7B0A2965D0E2}" srcOrd="1" destOrd="0" presId="urn:microsoft.com/office/officeart/2005/8/layout/orgChart1"/>
    <dgm:cxn modelId="{6A94E2B0-8833-48D2-A134-8F566BD7B841}" type="presOf" srcId="{33A4158D-D3A4-46C1-82FB-EBD53E617CAF}" destId="{E2C3A8C9-92ED-45D9-9112-9F628A6F7868}" srcOrd="1" destOrd="0" presId="urn:microsoft.com/office/officeart/2005/8/layout/orgChart1"/>
    <dgm:cxn modelId="{FCD2FDC9-D8EF-46C0-AB6B-26FD9F8717AC}" type="presOf" srcId="{FE4082E0-29B9-4FEF-9258-5C5FE7F8579B}" destId="{6C3EFAD7-73BD-4874-A589-D4E4CD5F5119}" srcOrd="0" destOrd="0" presId="urn:microsoft.com/office/officeart/2005/8/layout/orgChart1"/>
    <dgm:cxn modelId="{6D2939C0-FC3B-4788-A6E2-99466368213C}" type="presOf" srcId="{23576315-796D-4B65-BDD8-B98B6C8F544E}" destId="{F101C869-8B79-477D-80B4-213EC046A55A}" srcOrd="0" destOrd="0" presId="urn:microsoft.com/office/officeart/2005/8/layout/orgChart1"/>
    <dgm:cxn modelId="{5D1639AF-AE5C-4818-9E31-49B3E0F867D4}" type="presOf" srcId="{EE25E793-66D7-46DA-8033-1E889861CF26}" destId="{AFE8611C-9243-4210-878C-FBA0C69071DF}" srcOrd="1" destOrd="0" presId="urn:microsoft.com/office/officeart/2005/8/layout/orgChart1"/>
    <dgm:cxn modelId="{31C614BC-850F-4A37-BE0A-7A2502A935DC}" type="presOf" srcId="{6A4DD48E-1898-43A4-A945-B1471187D593}" destId="{624F64E1-BEE0-4AFB-96AC-42ABDCFC7BC4}" srcOrd="0" destOrd="0" presId="urn:microsoft.com/office/officeart/2005/8/layout/orgChart1"/>
    <dgm:cxn modelId="{46E86919-65CE-4D50-8F87-EA4F3A4909F9}" srcId="{6A4DD48E-1898-43A4-A945-B1471187D593}" destId="{82696478-55E5-4BBA-AF7B-ACDC46D971F6}" srcOrd="4" destOrd="0" parTransId="{23576315-796D-4B65-BDD8-B98B6C8F544E}" sibTransId="{8EF93C3E-9EFB-4EF8-961A-545039B5FF30}"/>
    <dgm:cxn modelId="{AF6C7A39-F4F9-4FC9-9315-5339B476CF49}" type="presParOf" srcId="{12494F49-FE3D-428E-9405-C1E28D0313B5}" destId="{F5735670-8811-4D56-9E9A-D1D29810FE0F}" srcOrd="0" destOrd="0" presId="urn:microsoft.com/office/officeart/2005/8/layout/orgChart1"/>
    <dgm:cxn modelId="{1F0F4E2C-AAFD-4FBA-9F7B-2B7A6CFB238F}" type="presParOf" srcId="{F5735670-8811-4D56-9E9A-D1D29810FE0F}" destId="{9972941A-7F5C-46A6-A23F-8BE3BF03E6D6}" srcOrd="0" destOrd="0" presId="urn:microsoft.com/office/officeart/2005/8/layout/orgChart1"/>
    <dgm:cxn modelId="{F815D726-04E1-4CE3-A6D3-2726086F4F31}" type="presParOf" srcId="{9972941A-7F5C-46A6-A23F-8BE3BF03E6D6}" destId="{624F64E1-BEE0-4AFB-96AC-42ABDCFC7BC4}" srcOrd="0" destOrd="0" presId="urn:microsoft.com/office/officeart/2005/8/layout/orgChart1"/>
    <dgm:cxn modelId="{6CDBE7D2-6450-49EF-A09D-FDF134704349}" type="presParOf" srcId="{9972941A-7F5C-46A6-A23F-8BE3BF03E6D6}" destId="{CA42B7C4-FF19-44AD-9A98-068246CE3AFF}" srcOrd="1" destOrd="0" presId="urn:microsoft.com/office/officeart/2005/8/layout/orgChart1"/>
    <dgm:cxn modelId="{21D3EA50-E4D6-45F8-81DE-A011FE0D3EEA}" type="presParOf" srcId="{F5735670-8811-4D56-9E9A-D1D29810FE0F}" destId="{F49CCE76-EF8E-4086-A382-F29DE5B1F2DB}" srcOrd="1" destOrd="0" presId="urn:microsoft.com/office/officeart/2005/8/layout/orgChart1"/>
    <dgm:cxn modelId="{14787E26-F7FB-4653-984F-3908D15C1BB4}" type="presParOf" srcId="{F49CCE76-EF8E-4086-A382-F29DE5B1F2DB}" destId="{865F670B-9030-4AA3-9356-AE5132910CAE}" srcOrd="0" destOrd="0" presId="urn:microsoft.com/office/officeart/2005/8/layout/orgChart1"/>
    <dgm:cxn modelId="{6EF17A06-B8E9-4633-942E-E6FF6297C4A0}" type="presParOf" srcId="{F49CCE76-EF8E-4086-A382-F29DE5B1F2DB}" destId="{D91AFBED-1049-458D-8043-87F1A52767B5}" srcOrd="1" destOrd="0" presId="urn:microsoft.com/office/officeart/2005/8/layout/orgChart1"/>
    <dgm:cxn modelId="{34D912DF-6837-452A-96EA-3695CA3CD2BF}" type="presParOf" srcId="{D91AFBED-1049-458D-8043-87F1A52767B5}" destId="{DE50C405-CBB8-4E0D-8C63-9850EA07FE7A}" srcOrd="0" destOrd="0" presId="urn:microsoft.com/office/officeart/2005/8/layout/orgChart1"/>
    <dgm:cxn modelId="{39822412-0371-4A1D-8B12-B972A6AA1BC2}" type="presParOf" srcId="{DE50C405-CBB8-4E0D-8C63-9850EA07FE7A}" destId="{5D6A6B1C-7984-4B18-B153-912D8015311D}" srcOrd="0" destOrd="0" presId="urn:microsoft.com/office/officeart/2005/8/layout/orgChart1"/>
    <dgm:cxn modelId="{1F526F49-B6BF-4A15-9CA7-0136DFC6C4A1}" type="presParOf" srcId="{DE50C405-CBB8-4E0D-8C63-9850EA07FE7A}" destId="{DBADD9EB-0F95-4557-9417-9BB2F9F1A6DB}" srcOrd="1" destOrd="0" presId="urn:microsoft.com/office/officeart/2005/8/layout/orgChart1"/>
    <dgm:cxn modelId="{D78D7C58-EC0E-4263-9B89-37E4FC76CAAF}" type="presParOf" srcId="{D91AFBED-1049-458D-8043-87F1A52767B5}" destId="{B54BC13C-6775-4294-BBDD-CA64F0EAF813}" srcOrd="1" destOrd="0" presId="urn:microsoft.com/office/officeart/2005/8/layout/orgChart1"/>
    <dgm:cxn modelId="{BD2C20FE-22D3-4EA6-B601-D55909C36403}" type="presParOf" srcId="{B54BC13C-6775-4294-BBDD-CA64F0EAF813}" destId="{910DB7B6-2921-4379-9CED-613B9DC055B0}" srcOrd="0" destOrd="0" presId="urn:microsoft.com/office/officeart/2005/8/layout/orgChart1"/>
    <dgm:cxn modelId="{4FE3B1F3-EC0F-42D9-B42C-DAD2DC8AA151}" type="presParOf" srcId="{B54BC13C-6775-4294-BBDD-CA64F0EAF813}" destId="{47B39A5F-7DA4-4830-B9C3-D038C5FF896C}" srcOrd="1" destOrd="0" presId="urn:microsoft.com/office/officeart/2005/8/layout/orgChart1"/>
    <dgm:cxn modelId="{D81D4BC3-B310-490C-9450-28E4B4400D78}" type="presParOf" srcId="{47B39A5F-7DA4-4830-B9C3-D038C5FF896C}" destId="{9DFA711A-DB93-43DF-91FC-18DFB77BF58B}" srcOrd="0" destOrd="0" presId="urn:microsoft.com/office/officeart/2005/8/layout/orgChart1"/>
    <dgm:cxn modelId="{5E7A83AF-BCDD-4D14-881E-FEA6ADFF3E4F}" type="presParOf" srcId="{9DFA711A-DB93-43DF-91FC-18DFB77BF58B}" destId="{90D2F442-2699-4179-9CDE-920F69F3AC6A}" srcOrd="0" destOrd="0" presId="urn:microsoft.com/office/officeart/2005/8/layout/orgChart1"/>
    <dgm:cxn modelId="{361FE936-E3CE-4003-815B-94ECFBADBCA2}" type="presParOf" srcId="{9DFA711A-DB93-43DF-91FC-18DFB77BF58B}" destId="{E2C3A8C9-92ED-45D9-9112-9F628A6F7868}" srcOrd="1" destOrd="0" presId="urn:microsoft.com/office/officeart/2005/8/layout/orgChart1"/>
    <dgm:cxn modelId="{EB7CC6FE-8C98-4321-A225-BDA7FD3409FF}" type="presParOf" srcId="{47B39A5F-7DA4-4830-B9C3-D038C5FF896C}" destId="{993DA6AE-4112-458E-AEEC-3FCA0E70E7D3}" srcOrd="1" destOrd="0" presId="urn:microsoft.com/office/officeart/2005/8/layout/orgChart1"/>
    <dgm:cxn modelId="{4ACC7A01-013D-4368-A391-F0EA95B93AA0}" type="presParOf" srcId="{47B39A5F-7DA4-4830-B9C3-D038C5FF896C}" destId="{47A36D16-5716-4517-A193-532094DCEEF8}" srcOrd="2" destOrd="0" presId="urn:microsoft.com/office/officeart/2005/8/layout/orgChart1"/>
    <dgm:cxn modelId="{2A9D08AB-8A4B-4694-BB0F-BF93DA10AD36}" type="presParOf" srcId="{D91AFBED-1049-458D-8043-87F1A52767B5}" destId="{783BE4D4-85A6-4EE2-A65F-315EDE798C57}" srcOrd="2" destOrd="0" presId="urn:microsoft.com/office/officeart/2005/8/layout/orgChart1"/>
    <dgm:cxn modelId="{C60EDA65-0716-4031-8B06-8B54C33DE65F}" type="presParOf" srcId="{F49CCE76-EF8E-4086-A382-F29DE5B1F2DB}" destId="{6C3EFAD7-73BD-4874-A589-D4E4CD5F5119}" srcOrd="2" destOrd="0" presId="urn:microsoft.com/office/officeart/2005/8/layout/orgChart1"/>
    <dgm:cxn modelId="{B570A3ED-73E5-4B0E-9F2F-AC3C218243E2}" type="presParOf" srcId="{F49CCE76-EF8E-4086-A382-F29DE5B1F2DB}" destId="{2BD79115-1B58-47B5-9390-A5FFFB60001E}" srcOrd="3" destOrd="0" presId="urn:microsoft.com/office/officeart/2005/8/layout/orgChart1"/>
    <dgm:cxn modelId="{BC46A162-A4DE-418C-9CAC-8E0B435295B4}" type="presParOf" srcId="{2BD79115-1B58-47B5-9390-A5FFFB60001E}" destId="{034B494D-1CBD-4F30-9310-2E62580E64A4}" srcOrd="0" destOrd="0" presId="urn:microsoft.com/office/officeart/2005/8/layout/orgChart1"/>
    <dgm:cxn modelId="{1D88B527-A7D6-4E28-89AD-9964A75369F6}" type="presParOf" srcId="{034B494D-1CBD-4F30-9310-2E62580E64A4}" destId="{E80ABFF2-3A60-41F5-A1FC-AB90FE393B2F}" srcOrd="0" destOrd="0" presId="urn:microsoft.com/office/officeart/2005/8/layout/orgChart1"/>
    <dgm:cxn modelId="{425756DC-3A7F-4512-B611-3BF8DE37AD62}" type="presParOf" srcId="{034B494D-1CBD-4F30-9310-2E62580E64A4}" destId="{FABEBAF1-DC57-4508-8EE5-7B0A2965D0E2}" srcOrd="1" destOrd="0" presId="urn:microsoft.com/office/officeart/2005/8/layout/orgChart1"/>
    <dgm:cxn modelId="{C4A86936-7034-40AC-B275-923CC22FD0A1}" type="presParOf" srcId="{2BD79115-1B58-47B5-9390-A5FFFB60001E}" destId="{140BA3B0-A09A-4D1B-901B-5179D392F569}" srcOrd="1" destOrd="0" presId="urn:microsoft.com/office/officeart/2005/8/layout/orgChart1"/>
    <dgm:cxn modelId="{BA1F8550-0186-445D-915B-570602BE82A4}" type="presParOf" srcId="{2BD79115-1B58-47B5-9390-A5FFFB60001E}" destId="{E4DFE82B-D22B-466E-8E36-C17A29D8B154}" srcOrd="2" destOrd="0" presId="urn:microsoft.com/office/officeart/2005/8/layout/orgChart1"/>
    <dgm:cxn modelId="{FA1FCF6A-A8C6-447C-8B63-6528D2578871}" type="presParOf" srcId="{F49CCE76-EF8E-4086-A382-F29DE5B1F2DB}" destId="{B2110146-7822-42B6-8DAD-12F98CBF464F}" srcOrd="4" destOrd="0" presId="urn:microsoft.com/office/officeart/2005/8/layout/orgChart1"/>
    <dgm:cxn modelId="{22664787-08E3-44A3-866A-481C5634273D}" type="presParOf" srcId="{F49CCE76-EF8E-4086-A382-F29DE5B1F2DB}" destId="{CC9339FB-61D0-427A-98BD-0E866DBED0E2}" srcOrd="5" destOrd="0" presId="urn:microsoft.com/office/officeart/2005/8/layout/orgChart1"/>
    <dgm:cxn modelId="{E37FC445-3454-4977-8FDD-18C0CF14D98F}" type="presParOf" srcId="{CC9339FB-61D0-427A-98BD-0E866DBED0E2}" destId="{F881AA45-CEAC-43B4-8B88-6E135A001A15}" srcOrd="0" destOrd="0" presId="urn:microsoft.com/office/officeart/2005/8/layout/orgChart1"/>
    <dgm:cxn modelId="{2D78C66E-D5C5-45FA-A97A-56988069683A}" type="presParOf" srcId="{F881AA45-CEAC-43B4-8B88-6E135A001A15}" destId="{B5FB0E90-9CE6-4921-A3DA-C2F41959D43E}" srcOrd="0" destOrd="0" presId="urn:microsoft.com/office/officeart/2005/8/layout/orgChart1"/>
    <dgm:cxn modelId="{14C15CA1-B682-4376-8A3C-03FA7B0211D6}" type="presParOf" srcId="{F881AA45-CEAC-43B4-8B88-6E135A001A15}" destId="{E6144472-18CA-4858-B970-C21A0DFFA60A}" srcOrd="1" destOrd="0" presId="urn:microsoft.com/office/officeart/2005/8/layout/orgChart1"/>
    <dgm:cxn modelId="{17B52852-66EA-4D95-A72A-A52E8D5E9D20}" type="presParOf" srcId="{CC9339FB-61D0-427A-98BD-0E866DBED0E2}" destId="{1071A5E0-3734-4C15-8B30-05AA3B9EC94E}" srcOrd="1" destOrd="0" presId="urn:microsoft.com/office/officeart/2005/8/layout/orgChart1"/>
    <dgm:cxn modelId="{8476DC5D-7A72-4D78-B364-F8F8CC8FB4A2}" type="presParOf" srcId="{CC9339FB-61D0-427A-98BD-0E866DBED0E2}" destId="{0E1ACD42-EEB2-4015-9722-A9F91FB3C40E}" srcOrd="2" destOrd="0" presId="urn:microsoft.com/office/officeart/2005/8/layout/orgChart1"/>
    <dgm:cxn modelId="{26CBB838-AA10-490B-92F1-2AAC2344A8D1}" type="presParOf" srcId="{F49CCE76-EF8E-4086-A382-F29DE5B1F2DB}" destId="{90ECF6AB-AB6F-476F-9A9C-C92332C87672}" srcOrd="6" destOrd="0" presId="urn:microsoft.com/office/officeart/2005/8/layout/orgChart1"/>
    <dgm:cxn modelId="{AFF97EA5-A674-4F9A-BF96-4F4CFA13EDE9}" type="presParOf" srcId="{F49CCE76-EF8E-4086-A382-F29DE5B1F2DB}" destId="{9EC35212-4F63-4E1A-8646-41C44FCFB276}" srcOrd="7" destOrd="0" presId="urn:microsoft.com/office/officeart/2005/8/layout/orgChart1"/>
    <dgm:cxn modelId="{B8E88103-6356-4F74-BE71-775313A010B5}" type="presParOf" srcId="{9EC35212-4F63-4E1A-8646-41C44FCFB276}" destId="{419C72BE-1DDA-4FD0-85A0-CCACE3463C2C}" srcOrd="0" destOrd="0" presId="urn:microsoft.com/office/officeart/2005/8/layout/orgChart1"/>
    <dgm:cxn modelId="{E2AE467B-2E1A-4D27-8E62-FD271D3005EF}" type="presParOf" srcId="{419C72BE-1DDA-4FD0-85A0-CCACE3463C2C}" destId="{09BE109C-A844-421A-8404-4EB618366150}" srcOrd="0" destOrd="0" presId="urn:microsoft.com/office/officeart/2005/8/layout/orgChart1"/>
    <dgm:cxn modelId="{A02EDA2B-3975-4A30-BA0B-AB8FCC4E50E4}" type="presParOf" srcId="{419C72BE-1DDA-4FD0-85A0-CCACE3463C2C}" destId="{AFE8611C-9243-4210-878C-FBA0C69071DF}" srcOrd="1" destOrd="0" presId="urn:microsoft.com/office/officeart/2005/8/layout/orgChart1"/>
    <dgm:cxn modelId="{9B4C0F6E-9B52-4955-A6EA-B0C6FA7464C9}" type="presParOf" srcId="{9EC35212-4F63-4E1A-8646-41C44FCFB276}" destId="{53C4ABA0-8242-417E-A03B-EEC97D7F6E0A}" srcOrd="1" destOrd="0" presId="urn:microsoft.com/office/officeart/2005/8/layout/orgChart1"/>
    <dgm:cxn modelId="{E6F9C5DB-FFE2-49FB-AA23-82897FA1C40B}" type="presParOf" srcId="{9EC35212-4F63-4E1A-8646-41C44FCFB276}" destId="{A34D3C4F-23E1-4A8E-8117-927ACFD8903D}" srcOrd="2" destOrd="0" presId="urn:microsoft.com/office/officeart/2005/8/layout/orgChart1"/>
    <dgm:cxn modelId="{C207CDE3-62CA-49A0-A901-13B4C3A971DC}" type="presParOf" srcId="{F49CCE76-EF8E-4086-A382-F29DE5B1F2DB}" destId="{F101C869-8B79-477D-80B4-213EC046A55A}" srcOrd="8" destOrd="0" presId="urn:microsoft.com/office/officeart/2005/8/layout/orgChart1"/>
    <dgm:cxn modelId="{813D450E-3805-48D2-BE20-E007F7D28290}" type="presParOf" srcId="{F49CCE76-EF8E-4086-A382-F29DE5B1F2DB}" destId="{E58A1D30-5C5A-4FCC-9DBD-ECB19DA0E5F1}" srcOrd="9" destOrd="0" presId="urn:microsoft.com/office/officeart/2005/8/layout/orgChart1"/>
    <dgm:cxn modelId="{D9274BAB-2933-40B2-B6D5-8B152B6F864C}" type="presParOf" srcId="{E58A1D30-5C5A-4FCC-9DBD-ECB19DA0E5F1}" destId="{39BBD582-3C45-44A8-948E-C5A94C526419}" srcOrd="0" destOrd="0" presId="urn:microsoft.com/office/officeart/2005/8/layout/orgChart1"/>
    <dgm:cxn modelId="{0DA12C03-8111-463F-8995-795BA0619BC7}" type="presParOf" srcId="{39BBD582-3C45-44A8-948E-C5A94C526419}" destId="{CEF06927-BE40-4B1B-8027-9D7309D07013}" srcOrd="0" destOrd="0" presId="urn:microsoft.com/office/officeart/2005/8/layout/orgChart1"/>
    <dgm:cxn modelId="{9B9437A0-69DA-494D-BC64-E2608A1964A2}" type="presParOf" srcId="{39BBD582-3C45-44A8-948E-C5A94C526419}" destId="{456D2151-BCAF-4278-9A79-143E167064E5}" srcOrd="1" destOrd="0" presId="urn:microsoft.com/office/officeart/2005/8/layout/orgChart1"/>
    <dgm:cxn modelId="{05F499BE-DD9C-49A5-8C75-A5BD8B4898BD}" type="presParOf" srcId="{E58A1D30-5C5A-4FCC-9DBD-ECB19DA0E5F1}" destId="{94CFCEFA-EABD-457F-A6D4-A7D65E2A931F}" srcOrd="1" destOrd="0" presId="urn:microsoft.com/office/officeart/2005/8/layout/orgChart1"/>
    <dgm:cxn modelId="{DD3FB487-18A7-4429-8E88-FFDD95515FA6}" type="presParOf" srcId="{E58A1D30-5C5A-4FCC-9DBD-ECB19DA0E5F1}" destId="{89B149D8-4652-4C6B-82C6-291B3E919201}" srcOrd="2" destOrd="0" presId="urn:microsoft.com/office/officeart/2005/8/layout/orgChart1"/>
    <dgm:cxn modelId="{197EFDC5-C6B0-432C-A475-5D636F734ED8}" type="presParOf" srcId="{F5735670-8811-4D56-9E9A-D1D29810FE0F}" destId="{3360F7A9-705C-4CEE-BB65-EFB12F6B0DB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9DACAC-A9AE-4CEA-9EFA-DECE649833A7}" type="datetimeFigureOut">
              <a:rPr lang="en-US" smtClean="0"/>
              <a:t>3/21/2016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BA1D5F-1C55-495E-8DBC-531985A4CD18}" type="slidenum">
              <a:rPr lang="en-US" smtClean="0"/>
              <a:t>‹#›</a:t>
            </a:fld>
            <a:endParaRPr lang="en-US"/>
          </a:p>
        </p:txBody>
      </p:sp>
    </p:spTree>
    <p:extLst>
      <p:ext uri="{BB962C8B-B14F-4D97-AF65-F5344CB8AC3E}">
        <p14:creationId xmlns:p14="http://schemas.microsoft.com/office/powerpoint/2010/main" val="234567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D9F733-024C-4B7C-B3C4-63FA2E5D8E82}" type="slidenum">
              <a:rPr lang="en-US" smtClean="0"/>
              <a:t>1</a:t>
            </a:fld>
            <a:endParaRPr lang="en-US"/>
          </a:p>
        </p:txBody>
      </p:sp>
    </p:spTree>
    <p:extLst>
      <p:ext uri="{BB962C8B-B14F-4D97-AF65-F5344CB8AC3E}">
        <p14:creationId xmlns:p14="http://schemas.microsoft.com/office/powerpoint/2010/main" val="2299766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29F1A-D929-4575-9093-2BEB28450E48}" type="slidenum">
              <a:rPr lang="en-US" altLang="en-US"/>
              <a:pPr/>
              <a:t>11</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altLang="en-US"/>
              <a:t>In some ways, the traditional appropriation doctrine incorporated public values.  A fundamental tenet of prior appropriation law was that land and water estates were separate, and that water could be removed from its natural location and used beneficially elsewhere.  This facilitated the public purpose of making an inhabitable region out of arid lands.  Also, there were preferred uses under traditional appropriative law which embodied a public sentiment that domestic, municipal, and agricultural needs should be met before water could be put to other uses.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71D741-3B8C-4390-A46C-E00C861D8461}" type="slidenum">
              <a:rPr lang="en-US" altLang="en-US"/>
              <a:pPr/>
              <a:t>12</a:t>
            </a:fld>
            <a:endParaRPr lang="en-US" alt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en-US" dirty="0"/>
              <a:t>The Prior Appropriation Doctrine as enacted in the State of Utah contains some key points.  First, water must be diverted and put to beneficial use.  Second, to uphold the principal of first in time, first in right, all water rights have a priority date associated with them.  As we get into management of various basins, priority date will become of major importance.  And third, a water right can be lost by either abandonment or forfeiture.  Abandonment is determined by the intent of the water user and does not require a statutory time period.  A water right is lost by forfeiture if the right is not used for </a:t>
            </a:r>
            <a:r>
              <a:rPr lang="en-US" altLang="en-US" dirty="0" smtClean="0"/>
              <a:t>7 </a:t>
            </a:r>
            <a:r>
              <a:rPr lang="en-US" altLang="en-US" dirty="0"/>
              <a:t>years.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Willard</a:t>
            </a:r>
            <a:r>
              <a:rPr lang="en-US" baseline="0" dirty="0" smtClean="0"/>
              <a:t> Young, first State Engineer, initial duties were to aid in planning, design and construction of water storage and conveyance facilities.</a:t>
            </a:r>
          </a:p>
          <a:p>
            <a:endParaRPr lang="en-US" baseline="0" dirty="0" smtClean="0"/>
          </a:p>
          <a:p>
            <a:r>
              <a:rPr lang="en-US" baseline="0" dirty="0" smtClean="0"/>
              <a:t>Kent L Jones</a:t>
            </a:r>
            <a:endParaRPr lang="en-US" dirty="0" smtClean="0"/>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15</a:t>
            </a:fld>
            <a:endParaRPr lang="en-US"/>
          </a:p>
        </p:txBody>
      </p:sp>
    </p:spTree>
    <p:extLst>
      <p:ext uri="{BB962C8B-B14F-4D97-AF65-F5344CB8AC3E}">
        <p14:creationId xmlns:p14="http://schemas.microsoft.com/office/powerpoint/2010/main" val="381161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Whatever your</a:t>
            </a:r>
            <a:r>
              <a:rPr lang="en-US" baseline="0" dirty="0" smtClean="0"/>
              <a:t> individual focus on water rights may be there is one point that should be clearly understood – actions on Water Rights do not make more water.  Water rights only establish who gets to use the available water.</a:t>
            </a:r>
          </a:p>
          <a:p>
            <a:endParaRPr lang="en-US" baseline="0" dirty="0" smtClean="0"/>
          </a:p>
          <a:p>
            <a:r>
              <a:rPr lang="en-US" baseline="0" dirty="0" smtClean="0"/>
              <a:t>While I am on this slide there are a few things to note.  The organization of the state into “regions”, being the differently colored areas, representing primarily river drainages.  Note the legend in the top right.</a:t>
            </a:r>
          </a:p>
          <a:p>
            <a:endParaRPr lang="en-US" baseline="0" dirty="0" smtClean="0"/>
          </a:p>
          <a:p>
            <a:r>
              <a:rPr lang="en-US" baseline="0" dirty="0" smtClean="0"/>
              <a:t>Then within the regions there are “areas” being represented by the 2 digit numbers.  These 2 digit numbers are the first 2 numbers in every water right in that area.  EG:  35 for the Weber, 57 and 59 for the Jordan River in Salt Lake County.  Where there is no major river system such as the west desert, the boundaries follow geographic features creating drainages.  </a:t>
            </a:r>
          </a:p>
          <a:p>
            <a:endParaRPr lang="en-US" baseline="0" dirty="0" smtClean="0"/>
          </a:p>
          <a:p>
            <a:r>
              <a:rPr lang="en-US" baseline="0" dirty="0" smtClean="0"/>
              <a:t>Application numbers differ from Water Rights Numbers in that they are assigned to applications sequentially by application type.  Application Numbers begin with a letter.  A for applications to appropriate, a for change applications, D for diligence claims, U for underground water claims, F for fixed time applications, T for temporary appropriations, t for temporary change applications.</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17</a:t>
            </a:fld>
            <a:endParaRPr lang="en-US"/>
          </a:p>
        </p:txBody>
      </p:sp>
    </p:spTree>
    <p:extLst>
      <p:ext uri="{BB962C8B-B14F-4D97-AF65-F5344CB8AC3E}">
        <p14:creationId xmlns:p14="http://schemas.microsoft.com/office/powerpoint/2010/main" val="149922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77BB44-265E-4CCC-8EA7-2A6D366613F7}" type="slidenum">
              <a:rPr lang="en-US" altLang="en-US"/>
              <a:pPr/>
              <a:t>21</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ltLang="en-US"/>
              <a:t>These are the elements that make up a water right. Review.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D9F733-024C-4B7C-B3C4-63FA2E5D8E82}" type="slidenum">
              <a:rPr lang="en-US" smtClean="0"/>
              <a:t>22</a:t>
            </a:fld>
            <a:endParaRPr lang="en-US"/>
          </a:p>
        </p:txBody>
      </p:sp>
    </p:spTree>
    <p:extLst>
      <p:ext uri="{BB962C8B-B14F-4D97-AF65-F5344CB8AC3E}">
        <p14:creationId xmlns:p14="http://schemas.microsoft.com/office/powerpoint/2010/main" val="1999018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Surface right is probably a decreed right with a priority of 1903 or earlier.  Remember that most of the surface water was fully appropriated by 1903.</a:t>
            </a:r>
            <a:r>
              <a:rPr lang="en-US" baseline="0" dirty="0" smtClean="0"/>
              <a:t>  </a:t>
            </a:r>
          </a:p>
          <a:p>
            <a:r>
              <a:rPr lang="en-US" baseline="0" dirty="0" smtClean="0"/>
              <a:t>A well or other groundwater right is probably filed after 1935 but could be and underground water claim.</a:t>
            </a:r>
          </a:p>
          <a:p>
            <a:r>
              <a:rPr lang="en-US" baseline="0" dirty="0" smtClean="0"/>
              <a:t>Springs are often sources of supply for diligence claims filings for </a:t>
            </a:r>
            <a:r>
              <a:rPr lang="en-US" baseline="0" dirty="0" err="1" smtClean="0"/>
              <a:t>stockwater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23</a:t>
            </a:fld>
            <a:endParaRPr lang="en-US"/>
          </a:p>
        </p:txBody>
      </p:sp>
    </p:spTree>
    <p:extLst>
      <p:ext uri="{BB962C8B-B14F-4D97-AF65-F5344CB8AC3E}">
        <p14:creationId xmlns:p14="http://schemas.microsoft.com/office/powerpoint/2010/main" val="1117786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Beware of trust deeds.  Get a warranty deed.  If you are</a:t>
            </a:r>
            <a:r>
              <a:rPr lang="en-US" baseline="0" dirty="0" smtClean="0"/>
              <a:t> selling land that has water rights associated with it be careful that you don’t unintentionally convey the water rights by appurtenance.</a:t>
            </a:r>
          </a:p>
          <a:p>
            <a:r>
              <a:rPr lang="en-US" baseline="0" dirty="0" smtClean="0"/>
              <a:t>Why am I emphasizing the Beneficial Use concept?  It is a bedrock principle of water law.  </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24</a:t>
            </a:fld>
            <a:endParaRPr lang="en-US"/>
          </a:p>
        </p:txBody>
      </p:sp>
    </p:spTree>
    <p:extLst>
      <p:ext uri="{BB962C8B-B14F-4D97-AF65-F5344CB8AC3E}">
        <p14:creationId xmlns:p14="http://schemas.microsoft.com/office/powerpoint/2010/main" val="457480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UCA 73-1-2 </a:t>
            </a:r>
          </a:p>
          <a:p>
            <a:r>
              <a:rPr lang="en-US" b="1" dirty="0" smtClean="0"/>
              <a:t>Flow</a:t>
            </a:r>
            <a:r>
              <a:rPr lang="en-US" dirty="0" smtClean="0"/>
              <a:t> is measured in </a:t>
            </a:r>
            <a:r>
              <a:rPr lang="en-US" dirty="0" err="1" smtClean="0"/>
              <a:t>cfs</a:t>
            </a:r>
            <a:r>
              <a:rPr lang="en-US" dirty="0" smtClean="0"/>
              <a:t>.</a:t>
            </a:r>
          </a:p>
          <a:p>
            <a:r>
              <a:rPr lang="en-US" b="1" dirty="0" smtClean="0"/>
              <a:t>Volume</a:t>
            </a:r>
            <a:r>
              <a:rPr lang="en-US" dirty="0" smtClean="0"/>
              <a:t> is measured in acre-feet</a:t>
            </a:r>
          </a:p>
          <a:p>
            <a:endParaRPr lang="en-US" dirty="0" smtClean="0"/>
          </a:p>
          <a:p>
            <a:r>
              <a:rPr lang="en-US" dirty="0" smtClean="0"/>
              <a:t>How does this come into play in water rights?</a:t>
            </a:r>
          </a:p>
          <a:p>
            <a:r>
              <a:rPr lang="en-US" dirty="0" smtClean="0"/>
              <a:t>Why is it important to consider both flow and volume?</a:t>
            </a:r>
          </a:p>
          <a:p>
            <a:r>
              <a:rPr lang="en-US" dirty="0" smtClean="0"/>
              <a:t>What if the right is for an ephemeral stream?</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26</a:t>
            </a:fld>
            <a:endParaRPr lang="en-US"/>
          </a:p>
        </p:txBody>
      </p:sp>
    </p:spTree>
    <p:extLst>
      <p:ext uri="{BB962C8B-B14F-4D97-AF65-F5344CB8AC3E}">
        <p14:creationId xmlns:p14="http://schemas.microsoft.com/office/powerpoint/2010/main" val="3243892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27</a:t>
            </a:fld>
            <a:endParaRPr lang="en-US"/>
          </a:p>
        </p:txBody>
      </p:sp>
    </p:spTree>
    <p:extLst>
      <p:ext uri="{BB962C8B-B14F-4D97-AF65-F5344CB8AC3E}">
        <p14:creationId xmlns:p14="http://schemas.microsoft.com/office/powerpoint/2010/main" val="1870532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3</a:t>
            </a:fld>
            <a:endParaRPr lang="en-US"/>
          </a:p>
        </p:txBody>
      </p:sp>
    </p:spTree>
    <p:extLst>
      <p:ext uri="{BB962C8B-B14F-4D97-AF65-F5344CB8AC3E}">
        <p14:creationId xmlns:p14="http://schemas.microsoft.com/office/powerpoint/2010/main" val="3811613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amount can limit a water right.  Even for municipal uses on change applications</a:t>
            </a:r>
            <a:r>
              <a:rPr lang="en-US" baseline="0" dirty="0" smtClean="0"/>
              <a:t> both the diversion and depletion amounts for the rights being changed are considered in approval of the change application.</a:t>
            </a:r>
          </a:p>
          <a:p>
            <a:r>
              <a:rPr lang="en-US" baseline="0" dirty="0" smtClean="0"/>
              <a:t>Example?  Haircut?</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29</a:t>
            </a:fld>
            <a:endParaRPr lang="en-US"/>
          </a:p>
        </p:txBody>
      </p:sp>
    </p:spTree>
    <p:extLst>
      <p:ext uri="{BB962C8B-B14F-4D97-AF65-F5344CB8AC3E}">
        <p14:creationId xmlns:p14="http://schemas.microsoft.com/office/powerpoint/2010/main" val="3822697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(WARNING: Water Rights makes NO claims as to the accuracy of this data.)</a:t>
            </a:r>
          </a:p>
          <a:p>
            <a:endParaRPr lang="en-US" b="1" dirty="0" smtClean="0"/>
          </a:p>
          <a:p>
            <a:r>
              <a:rPr lang="en-US" b="1" dirty="0" smtClean="0"/>
              <a:t>Scanned Documents</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31</a:t>
            </a:fld>
            <a:endParaRPr lang="en-US"/>
          </a:p>
        </p:txBody>
      </p:sp>
    </p:spTree>
    <p:extLst>
      <p:ext uri="{BB962C8B-B14F-4D97-AF65-F5344CB8AC3E}">
        <p14:creationId xmlns:p14="http://schemas.microsoft.com/office/powerpoint/2010/main" val="284780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D9F733-024C-4B7C-B3C4-63FA2E5D8E82}" type="slidenum">
              <a:rPr lang="en-US" smtClean="0"/>
              <a:t>33</a:t>
            </a:fld>
            <a:endParaRPr lang="en-US"/>
          </a:p>
        </p:txBody>
      </p:sp>
    </p:spTree>
    <p:extLst>
      <p:ext uri="{BB962C8B-B14F-4D97-AF65-F5344CB8AC3E}">
        <p14:creationId xmlns:p14="http://schemas.microsoft.com/office/powerpoint/2010/main" val="3583933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development of laws governing water rights in the western United States was markedly different than in the East.  The most important reason for this was the difference in climate and geography.  In the East precipitation is relatively abundant; water courses are numerous and generally close to areas where water is needed.  In most of the west the opposite is true.  Relatively slight precipitation means fewer water courses.  This increases the necessity to divert water to areas of use.  The doctrine of prior appropriation, which is currently used as the foundation of the water rights system in every western state, developed to respond to arid conditions.</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4</a:t>
            </a:fld>
            <a:endParaRPr lang="en-US"/>
          </a:p>
        </p:txBody>
      </p:sp>
    </p:spTree>
    <p:extLst>
      <p:ext uri="{BB962C8B-B14F-4D97-AF65-F5344CB8AC3E}">
        <p14:creationId xmlns:p14="http://schemas.microsoft.com/office/powerpoint/2010/main" val="83200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818B1-83E2-4E5E-AA84-612D3FF80E80}" type="slidenum">
              <a:rPr lang="en-US" altLang="en-US"/>
              <a:pPr/>
              <a:t>5</a:t>
            </a:fld>
            <a:endParaRPr lang="en-US"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ltLang="en-US" dirty="0"/>
              <a:t>Native Americans were the first “appropriators.”  Community ditches dug by American Indians were used to divert, or “appropriate,” water in the arid southwest.  The religious and military outposts of the Spaniards also required a stable supply of water.  They sometimes used the canals of Native Americans and sometimes dug their own.  Thus, the Spanish and Mexican settlers who established missions, agricultural pueblos, and military posts were also early appropriators.  Among the later Anglo settlers of the west, Mormons have been identified as early “appropriators” of water.</a:t>
            </a:r>
          </a:p>
          <a:p>
            <a:endParaRPr lang="en-US" altLang="en-US" dirty="0" smtClean="0"/>
          </a:p>
          <a:p>
            <a:r>
              <a:rPr lang="en-US" altLang="en-US" dirty="0" smtClean="0"/>
              <a:t>Mormon Pioneers</a:t>
            </a:r>
          </a:p>
          <a:p>
            <a:endParaRPr lang="en-US" altLang="en-US" dirty="0" smtClean="0"/>
          </a:p>
          <a:p>
            <a:r>
              <a:rPr lang="en-US" sz="1600" dirty="0" smtClean="0"/>
              <a:t>1) They began using water upon arrival</a:t>
            </a:r>
            <a:r>
              <a:rPr lang="en-US" dirty="0" smtClean="0"/>
              <a:t>.</a:t>
            </a:r>
          </a:p>
          <a:p>
            <a:r>
              <a:rPr lang="en-US" dirty="0" smtClean="0"/>
              <a:t>    Water for irrigation of crops and consumption were diverted.  </a:t>
            </a:r>
          </a:p>
          <a:p>
            <a:r>
              <a:rPr lang="en-US" dirty="0" smtClean="0"/>
              <a:t>    Precipitation alone would not be adequate.</a:t>
            </a:r>
          </a:p>
          <a:p>
            <a:endParaRPr lang="en-US" dirty="0" smtClean="0"/>
          </a:p>
          <a:p>
            <a:r>
              <a:rPr lang="en-US" sz="1600" dirty="0" smtClean="0"/>
              <a:t>2) There was no government or laws</a:t>
            </a:r>
            <a:r>
              <a:rPr lang="en-US" dirty="0" smtClean="0"/>
              <a:t>.</a:t>
            </a:r>
          </a:p>
          <a:p>
            <a:r>
              <a:rPr lang="en-US" dirty="0" smtClean="0"/>
              <a:t>    They had to make decisions to fit their environment and, as equitably as </a:t>
            </a:r>
          </a:p>
          <a:p>
            <a:r>
              <a:rPr lang="en-US" dirty="0" smtClean="0"/>
              <a:t>     possible, create a system to supply water to users.</a:t>
            </a:r>
          </a:p>
          <a:p>
            <a:endParaRPr lang="en-US" dirty="0" smtClean="0"/>
          </a:p>
          <a:p>
            <a:r>
              <a:rPr lang="en-US" sz="1600" dirty="0" smtClean="0"/>
              <a:t>3) It was evident that the west was a desert.</a:t>
            </a:r>
          </a:p>
          <a:p>
            <a:r>
              <a:rPr lang="en-US" dirty="0" smtClean="0"/>
              <a:t>    From their decisions, the </a:t>
            </a:r>
            <a:r>
              <a:rPr lang="en-US" i="1" dirty="0" smtClean="0">
                <a:solidFill>
                  <a:srgbClr val="FF0000"/>
                </a:solidFill>
              </a:rPr>
              <a:t>Prior Appropriation Doctrine</a:t>
            </a:r>
            <a:r>
              <a:rPr lang="en-US" dirty="0" smtClean="0"/>
              <a:t> evolved and replaced </a:t>
            </a:r>
          </a:p>
          <a:p>
            <a:r>
              <a:rPr lang="en-US" dirty="0" smtClean="0"/>
              <a:t>    </a:t>
            </a:r>
            <a:r>
              <a:rPr lang="en-US" i="1" dirty="0" smtClean="0">
                <a:solidFill>
                  <a:srgbClr val="FF0000"/>
                </a:solidFill>
              </a:rPr>
              <a:t>Riparian</a:t>
            </a:r>
            <a:r>
              <a:rPr lang="en-US" dirty="0" smtClean="0"/>
              <a:t> water law.</a:t>
            </a:r>
          </a:p>
          <a:p>
            <a:endParaRPr lang="en-US" altLang="en-US" dirty="0"/>
          </a:p>
          <a:p>
            <a:r>
              <a:rPr lang="en-US" altLang="en-US" dirty="0"/>
              <a:t>During the same period that the Mormons were settling the Great Basin, gold was discovered in California.  Mining, particularly of placer claims, required the diversion of large amounts of water from rivers and streams and the miners applied the tenets of mining law to water use.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606A8-1B61-445D-AF94-24EB46EFF516}" type="slidenum">
              <a:rPr lang="en-US" altLang="en-US"/>
              <a:pPr/>
              <a:t>6</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en-US" altLang="en-US" dirty="0"/>
              <a:t>The concepts of prior appropriation of water which developed in the California mining camps spread to other western states as mineral discoveries led California miners to other states.  A basic principal of mining law was that the miner who initially staked a claim (who is “first in time”) is protected in the development of the claim against other miners (his is “first in right”).  This practice carried over to the use of water and became not only recognized as tradition, but also protected in courts of law.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C196D-D556-4CC9-91B6-110A8DF5D2AF}" type="slidenum">
              <a:rPr lang="en-US" altLang="en-US"/>
              <a:pPr/>
              <a:t>7</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ltLang="en-US"/>
              <a:t>Congress took a fundamental step in deference to state and territorial water law with the passage of the Mining Act of 1866.  Under this law, Congress confirmed water rights for mining, agriculture, and other uses that had been acquired by private parties on public lands under local customs, laws, and court decrees.  This result obtained even though many appropriators were trespassers on federal land.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C63176-4FE7-461E-9BA2-FB0F63C6D6C4}" type="slidenum">
              <a:rPr lang="en-US" altLang="en-US"/>
              <a:pPr/>
              <a:t>8</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ltLang="en-US"/>
              <a:t>The first appropriative water rights statute was passed in California in 1872.  It allowed for creation of such rights by posting, at the point of diversion, a document stating the intended amount of the right and its purpose of use, filing for the right in the county recorder’s office where the right was located, and taking the steps necessary to “perfect” the right (put the water to beneficial use) with “due diligence.”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B1EF27-3B8D-4606-B177-9194B9E900EC}" type="slidenum">
              <a:rPr lang="en-US" altLang="en-US"/>
              <a:pPr/>
              <a:t>9</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ltLang="en-US" dirty="0"/>
              <a:t>In the Desert Land Act of 1877, Congress declared that the right to use water in the western U.S. by claimants under the Act must “depend upon </a:t>
            </a:r>
            <a:r>
              <a:rPr lang="en-US" altLang="en-US" dirty="0" err="1"/>
              <a:t>bonified</a:t>
            </a:r>
            <a:r>
              <a:rPr lang="en-US" altLang="en-US" dirty="0"/>
              <a:t> prior appropriation.”  The U.S. Supreme Court held that the effect of the Desert Land Act was to sever </a:t>
            </a:r>
            <a:r>
              <a:rPr lang="en-US" altLang="en-US" dirty="0" smtClean="0"/>
              <a:t>title of the water from the public land.  </a:t>
            </a:r>
            <a:r>
              <a:rPr lang="en-US" altLang="en-US" dirty="0"/>
              <a:t>Congress directed that rights to use water be established under state and territorial laws, separately from land ownership claims.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6C024-974A-47B0-82CA-AF4F2BCD916F}" type="slidenum">
              <a:rPr lang="en-US" altLang="en-US"/>
              <a:pPr/>
              <a:t>10</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ltLang="en-US" dirty="0"/>
              <a:t>State governments began to realize that a central administrative system to control appropriative water rights, as well as a centralized office of record keeping for such rights, would be preferable to the haphazard administration which occurred under the early statutes</a:t>
            </a:r>
            <a:r>
              <a:rPr lang="en-US" altLang="en-US" dirty="0" smtClean="0"/>
              <a:t>.  Therefore water right law is most often regulated at a State level rather than a local or Federal</a:t>
            </a:r>
            <a:r>
              <a:rPr lang="en-US" altLang="en-US" baseline="0" dirty="0" smtClean="0"/>
              <a:t> level.</a:t>
            </a:r>
            <a:endParaRPr lang="en-US" altLang="en-US" dirty="0"/>
          </a:p>
          <a:p>
            <a:endParaRPr lang="en-US" altLang="en-US" dirty="0"/>
          </a:p>
          <a:p>
            <a:r>
              <a:rPr lang="en-US" altLang="en-US" dirty="0"/>
              <a:t>Wyoming was among the first states to enact statutes giving a state agency a major role in administering appropriative water rights.  The key features of the Wyoming system were:  (1) the requirement that an application must be filed with a state entity before a right could be created;  (2) the necessity of a ruling on an application by the state agency, including denying a permit where no water was available; and (3) the maintenance of a central bank of public records containing applications which had been made.</a:t>
            </a:r>
          </a:p>
          <a:p>
            <a:endParaRPr lang="en-US" altLang="en-US" dirty="0"/>
          </a:p>
          <a:p>
            <a:r>
              <a:rPr lang="en-US" altLang="en-US" dirty="0"/>
              <a:t>Utah’s statute was enacted in 1903.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hyperlink" Target="http://waterrights.utah.gov/images/staff/engineers/framed-1901-1905AFDoremus.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gif"/><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gif"/><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35.jpe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png"/><Relationship Id="rId1" Type="http://schemas.openxmlformats.org/officeDocument/2006/relationships/slideLayout" Target="../slideLayouts/slideLayout4.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7.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5"/>
          <p:cNvSpPr txBox="1">
            <a:spLocks noChangeArrowheads="1"/>
          </p:cNvSpPr>
          <p:nvPr/>
        </p:nvSpPr>
        <p:spPr bwMode="auto">
          <a:xfrm>
            <a:off x="2133600" y="1336675"/>
            <a:ext cx="4038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dirty="0"/>
          </a:p>
        </p:txBody>
      </p:sp>
      <p:pic>
        <p:nvPicPr>
          <p:cNvPr id="1159" name="Picture 135" descr="E:\Pictures\St. George Flood 2010\10-14-10\IMG_01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2139660"/>
            <a:ext cx="1676400" cy="1257385"/>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029" y="3810000"/>
            <a:ext cx="2252085" cy="1498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5" name="Picture 141"/>
          <p:cNvPicPr>
            <a:picLocks noChangeAspect="1" noChangeArrowheads="1"/>
          </p:cNvPicPr>
          <p:nvPr/>
        </p:nvPicPr>
        <p:blipFill rotWithShape="1">
          <a:blip r:embed="rId6">
            <a:extLst>
              <a:ext uri="{28A0092B-C50C-407E-A947-70E740481C1C}">
                <a14:useLocalDpi xmlns:a14="http://schemas.microsoft.com/office/drawing/2010/main" val="0"/>
              </a:ext>
            </a:extLst>
          </a:blip>
          <a:srcRect r="11239"/>
          <a:stretch/>
        </p:blipFill>
        <p:spPr bwMode="auto">
          <a:xfrm>
            <a:off x="-2209800" y="381000"/>
            <a:ext cx="2060269" cy="155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7"/>
          <p:cNvSpPr txBox="1">
            <a:spLocks/>
          </p:cNvSpPr>
          <p:nvPr/>
        </p:nvSpPr>
        <p:spPr bwMode="auto">
          <a:xfrm>
            <a:off x="304800" y="4343400"/>
            <a:ext cx="8534400" cy="1785104"/>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solidFill>
                  <a:srgbClr val="000000"/>
                </a:solidFill>
                <a:ea typeface="ヒラギノ角ゴ Pro W3" charset="-128"/>
                <a:sym typeface="Gill Sans" charset="0"/>
              </a:rPr>
              <a:t>RWUA Training—April 2016</a:t>
            </a:r>
          </a:p>
          <a:p>
            <a:pPr algn="ctr" eaLnBrk="1" hangingPunct="1">
              <a:spcBef>
                <a:spcPct val="50000"/>
              </a:spcBef>
              <a:buFontTx/>
              <a:buNone/>
            </a:pPr>
            <a:endParaRPr lang="en-US" altLang="en-US" sz="800" dirty="0" smtClean="0">
              <a:solidFill>
                <a:srgbClr val="000000"/>
              </a:solidFill>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ea typeface="ヒラギノ角ゴ Pro W3" charset="-128"/>
                <a:sym typeface="Gill Sans" charset="0"/>
              </a:rPr>
              <a:t>Nathan Moses, P.E.</a:t>
            </a:r>
          </a:p>
          <a:p>
            <a:pPr algn="ctr" eaLnBrk="1" hangingPunct="1">
              <a:spcBef>
                <a:spcPct val="50000"/>
              </a:spcBef>
              <a:buFontTx/>
              <a:buNone/>
            </a:pPr>
            <a:r>
              <a:rPr lang="en-US" altLang="en-US" sz="2000" i="1" dirty="0" smtClean="0">
                <a:solidFill>
                  <a:srgbClr val="000000"/>
                </a:solidFill>
                <a:ea typeface="ヒラギノ角ゴ Pro W3" charset="-128"/>
                <a:sym typeface="Gill Sans" charset="0"/>
              </a:rPr>
              <a:t>Regional Engineer, Southwestern Regional Office</a:t>
            </a:r>
          </a:p>
        </p:txBody>
      </p:sp>
      <p:sp>
        <p:nvSpPr>
          <p:cNvPr id="13" name="Text Box 8"/>
          <p:cNvSpPr txBox="1">
            <a:spLocks noChangeArrowheads="1"/>
          </p:cNvSpPr>
          <p:nvPr/>
        </p:nvSpPr>
        <p:spPr bwMode="auto">
          <a:xfrm>
            <a:off x="4282768" y="685800"/>
            <a:ext cx="46863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0"/>
              </a:spcBef>
              <a:buFontTx/>
              <a:buNone/>
            </a:pPr>
            <a:r>
              <a:rPr lang="en-US" altLang="en-US" sz="4400" b="1" dirty="0" smtClean="0">
                <a:solidFill>
                  <a:schemeClr val="tx2"/>
                </a:solidFill>
                <a:latin typeface="Times New Roman" pitchFamily="18" charset="0"/>
              </a:rPr>
              <a:t>History of Water</a:t>
            </a:r>
          </a:p>
          <a:p>
            <a:pPr algn="ctr" eaLnBrk="1" hangingPunct="1">
              <a:spcBef>
                <a:spcPts val="0"/>
              </a:spcBef>
              <a:buFontTx/>
              <a:buNone/>
            </a:pPr>
            <a:r>
              <a:rPr lang="en-US" altLang="en-US" sz="4400" b="1" dirty="0" smtClean="0">
                <a:solidFill>
                  <a:schemeClr val="tx2"/>
                </a:solidFill>
                <a:latin typeface="Times New Roman" pitchFamily="18" charset="0"/>
              </a:rPr>
              <a:t>Rights and Water Right Basics</a:t>
            </a:r>
            <a:endParaRPr lang="en-US" altLang="en-US" sz="44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extLst>
      <p:ext uri="{BB962C8B-B14F-4D97-AF65-F5344CB8AC3E}">
        <p14:creationId xmlns:p14="http://schemas.microsoft.com/office/powerpoint/2010/main" val="525415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xfrm>
            <a:off x="457200" y="122863"/>
            <a:ext cx="8229600" cy="1446550"/>
          </a:xfrm>
          <a:prstGeom prst="rect">
            <a:avLst/>
          </a:prstGeom>
          <a:noFill/>
        </p:spPr>
        <p:txBody>
          <a:bodyPr wrap="square" rtlCol="0">
            <a:spAutoFit/>
          </a:bodyPr>
          <a:lstStyle/>
          <a:p>
            <a:pPr algn="ctr"/>
            <a:r>
              <a:rPr lang="en-US" dirty="0" smtClean="0">
                <a:solidFill>
                  <a:schemeClr val="tx2"/>
                </a:solidFill>
              </a:rPr>
              <a:t>Statutes Giving State Agency </a:t>
            </a:r>
            <a:br>
              <a:rPr lang="en-US" dirty="0" smtClean="0">
                <a:solidFill>
                  <a:schemeClr val="tx2"/>
                </a:solidFill>
              </a:rPr>
            </a:br>
            <a:r>
              <a:rPr lang="en-US" dirty="0" smtClean="0">
                <a:solidFill>
                  <a:schemeClr val="tx2"/>
                </a:solidFill>
              </a:rPr>
              <a:t>Major Role</a:t>
            </a:r>
            <a:endParaRPr lang="en-US" dirty="0">
              <a:solidFill>
                <a:schemeClr val="tx2"/>
              </a:solidFill>
            </a:endParaRPr>
          </a:p>
        </p:txBody>
      </p:sp>
      <p:sp>
        <p:nvSpPr>
          <p:cNvPr id="53251" name="Rectangle 3"/>
          <p:cNvSpPr>
            <a:spLocks noGrp="1" noChangeArrowheads="1"/>
          </p:cNvSpPr>
          <p:nvPr>
            <p:ph sz="half" idx="1"/>
          </p:nvPr>
        </p:nvSpPr>
        <p:spPr>
          <a:xfrm>
            <a:off x="457200" y="1905000"/>
            <a:ext cx="4648200" cy="4221163"/>
          </a:xfrm>
          <a:prstGeom prst="rect">
            <a:avLst/>
          </a:prstGeom>
        </p:spPr>
        <p:txBody>
          <a:bodyPr/>
          <a:lstStyle/>
          <a:p>
            <a:pPr marL="0" indent="0">
              <a:buNone/>
            </a:pPr>
            <a:r>
              <a:rPr lang="en-US" altLang="en-US" dirty="0">
                <a:solidFill>
                  <a:schemeClr val="tx2"/>
                </a:solidFill>
              </a:rPr>
              <a:t>Wyoming was the first</a:t>
            </a:r>
          </a:p>
          <a:p>
            <a:pPr lvl="1"/>
            <a:r>
              <a:rPr lang="en-US" altLang="en-US" dirty="0">
                <a:solidFill>
                  <a:schemeClr val="tx2"/>
                </a:solidFill>
              </a:rPr>
              <a:t>Required application to be filed with state entity</a:t>
            </a:r>
          </a:p>
          <a:p>
            <a:pPr lvl="1"/>
            <a:r>
              <a:rPr lang="en-US" altLang="en-US" dirty="0">
                <a:solidFill>
                  <a:schemeClr val="tx2"/>
                </a:solidFill>
              </a:rPr>
              <a:t>Ruling on application by the state agency</a:t>
            </a:r>
          </a:p>
          <a:p>
            <a:pPr lvl="1"/>
            <a:r>
              <a:rPr lang="en-US" altLang="en-US" dirty="0">
                <a:solidFill>
                  <a:schemeClr val="tx2"/>
                </a:solidFill>
              </a:rPr>
              <a:t>Maintenance of a central bank of public </a:t>
            </a:r>
            <a:r>
              <a:rPr lang="en-US" altLang="en-US" dirty="0" smtClean="0">
                <a:solidFill>
                  <a:schemeClr val="tx2"/>
                </a:solidFill>
              </a:rPr>
              <a:t>records</a:t>
            </a:r>
          </a:p>
          <a:p>
            <a:pPr lvl="1"/>
            <a:endParaRPr lang="en-US" altLang="en-US" sz="1600" dirty="0">
              <a:solidFill>
                <a:schemeClr val="tx2"/>
              </a:solidFill>
            </a:endParaRPr>
          </a:p>
          <a:p>
            <a:pPr marL="0" indent="0">
              <a:buNone/>
            </a:pPr>
            <a:r>
              <a:rPr lang="en-US" altLang="en-US" dirty="0">
                <a:solidFill>
                  <a:schemeClr val="tx2"/>
                </a:solidFill>
              </a:rPr>
              <a:t>Utah’s statute enacted in 1903</a:t>
            </a:r>
          </a:p>
        </p:txBody>
      </p:sp>
      <p:pic>
        <p:nvPicPr>
          <p:cNvPr id="12290" name="Picture 2" descr="http://waterrights.utah.gov/images/staff/engineers/t-framed-1901-1905AFDoremus.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70" t="8270" r="9560" b="7645"/>
          <a:stretch/>
        </p:blipFill>
        <p:spPr bwMode="auto">
          <a:xfrm>
            <a:off x="5399975" y="1905000"/>
            <a:ext cx="331309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76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prstGeom prst="rect">
            <a:avLst/>
          </a:prstGeom>
          <a:noFill/>
        </p:spPr>
        <p:txBody>
          <a:bodyPr wrap="square" rtlCol="0">
            <a:spAutoFit/>
          </a:bodyPr>
          <a:lstStyle/>
          <a:p>
            <a:pPr algn="ctr"/>
            <a:r>
              <a:rPr lang="en-US" dirty="0" smtClean="0">
                <a:solidFill>
                  <a:schemeClr val="tx2"/>
                </a:solidFill>
              </a:rPr>
              <a:t>Protection of Public Interest Values</a:t>
            </a:r>
            <a:endParaRPr lang="en-US" dirty="0">
              <a:solidFill>
                <a:schemeClr val="tx2"/>
              </a:solidFill>
            </a:endParaRPr>
          </a:p>
        </p:txBody>
      </p:sp>
      <p:sp>
        <p:nvSpPr>
          <p:cNvPr id="2" name="Content Placeholder 1"/>
          <p:cNvSpPr>
            <a:spLocks noGrp="1"/>
          </p:cNvSpPr>
          <p:nvPr>
            <p:ph sz="half" idx="2"/>
          </p:nvPr>
        </p:nvSpPr>
        <p:spPr>
          <a:xfrm>
            <a:off x="4572000" y="1447800"/>
            <a:ext cx="4267200" cy="4678364"/>
          </a:xfrm>
        </p:spPr>
        <p:txBody>
          <a:bodyPr/>
          <a:lstStyle/>
          <a:p>
            <a:pPr marL="0" indent="0">
              <a:buNone/>
            </a:pPr>
            <a:r>
              <a:rPr lang="en-US" altLang="en-US" dirty="0">
                <a:solidFill>
                  <a:schemeClr val="tx2"/>
                </a:solidFill>
              </a:rPr>
              <a:t>Traditional appropriation doctrine incorporated public values</a:t>
            </a:r>
          </a:p>
          <a:p>
            <a:pPr lvl="1"/>
            <a:r>
              <a:rPr lang="en-US" altLang="en-US" dirty="0">
                <a:solidFill>
                  <a:schemeClr val="tx2"/>
                </a:solidFill>
              </a:rPr>
              <a:t>Facilitated the public purpose of making an inhabitable region out of arid lands</a:t>
            </a:r>
          </a:p>
          <a:p>
            <a:pPr lvl="1"/>
            <a:r>
              <a:rPr lang="en-US" altLang="en-US" dirty="0">
                <a:solidFill>
                  <a:schemeClr val="tx2"/>
                </a:solidFill>
              </a:rPr>
              <a:t>The preferred uses of domestic, municipal, and agricultural needs should be met before water could be put to other uses</a:t>
            </a:r>
          </a:p>
          <a:p>
            <a:endParaRPr lang="en-US" dirty="0"/>
          </a:p>
        </p:txBody>
      </p:sp>
      <p:pic>
        <p:nvPicPr>
          <p:cNvPr id="5122" name="Picture 2" descr="G:\_WRT Photo Contests (all years)\2010 WRT Photo Contest\Water at Work_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86" t="8183" r="21986"/>
          <a:stretch/>
        </p:blipFill>
        <p:spPr bwMode="auto">
          <a:xfrm>
            <a:off x="533400" y="1523999"/>
            <a:ext cx="3864077" cy="474930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85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4294967295"/>
          </p:nvPr>
        </p:nvSpPr>
        <p:spPr>
          <a:xfrm>
            <a:off x="4953000" y="1499417"/>
            <a:ext cx="3733800" cy="4525963"/>
          </a:xfrm>
          <a:prstGeom prst="rect">
            <a:avLst/>
          </a:prstGeom>
        </p:spPr>
        <p:txBody>
          <a:bodyPr/>
          <a:lstStyle/>
          <a:p>
            <a:r>
              <a:rPr lang="en-US" altLang="en-US" dirty="0">
                <a:solidFill>
                  <a:schemeClr val="tx2"/>
                </a:solidFill>
              </a:rPr>
              <a:t>Divert water to beneficial </a:t>
            </a:r>
            <a:r>
              <a:rPr lang="en-US" altLang="en-US" dirty="0" smtClean="0">
                <a:solidFill>
                  <a:schemeClr val="tx2"/>
                </a:solidFill>
              </a:rPr>
              <a:t>use</a:t>
            </a:r>
          </a:p>
          <a:p>
            <a:endParaRPr lang="en-US" altLang="en-US" sz="1050" dirty="0">
              <a:solidFill>
                <a:schemeClr val="tx2"/>
              </a:solidFill>
            </a:endParaRPr>
          </a:p>
          <a:p>
            <a:r>
              <a:rPr lang="en-US" altLang="en-US" dirty="0">
                <a:solidFill>
                  <a:schemeClr val="tx2"/>
                </a:solidFill>
              </a:rPr>
              <a:t>Priority </a:t>
            </a:r>
            <a:r>
              <a:rPr lang="en-US" altLang="en-US" dirty="0" smtClean="0">
                <a:solidFill>
                  <a:schemeClr val="tx2"/>
                </a:solidFill>
              </a:rPr>
              <a:t>date</a:t>
            </a:r>
          </a:p>
          <a:p>
            <a:endParaRPr lang="en-US" altLang="en-US" sz="1200" dirty="0">
              <a:solidFill>
                <a:schemeClr val="tx2"/>
              </a:solidFill>
            </a:endParaRPr>
          </a:p>
          <a:p>
            <a:r>
              <a:rPr lang="en-US" altLang="en-US" dirty="0">
                <a:solidFill>
                  <a:schemeClr val="tx2"/>
                </a:solidFill>
              </a:rPr>
              <a:t>First in time, first in </a:t>
            </a:r>
            <a:r>
              <a:rPr lang="en-US" altLang="en-US" dirty="0" smtClean="0">
                <a:solidFill>
                  <a:schemeClr val="tx2"/>
                </a:solidFill>
              </a:rPr>
              <a:t>right</a:t>
            </a:r>
          </a:p>
          <a:p>
            <a:endParaRPr lang="en-US" altLang="en-US" sz="1400" dirty="0">
              <a:solidFill>
                <a:schemeClr val="tx2"/>
              </a:solidFill>
            </a:endParaRPr>
          </a:p>
          <a:p>
            <a:r>
              <a:rPr lang="en-US" altLang="en-US" dirty="0">
                <a:solidFill>
                  <a:schemeClr val="tx2"/>
                </a:solidFill>
              </a:rPr>
              <a:t>Loss of right</a:t>
            </a:r>
          </a:p>
        </p:txBody>
      </p:sp>
      <p:sp>
        <p:nvSpPr>
          <p:cNvPr id="11" name="Title 10"/>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smtClean="0">
                <a:solidFill>
                  <a:schemeClr val="tx2"/>
                </a:solidFill>
              </a:rPr>
              <a:t>Prior Appropriation Doctrine</a:t>
            </a:r>
            <a:endParaRPr lang="en-US" dirty="0">
              <a:solidFill>
                <a:schemeClr val="tx2"/>
              </a:solidFill>
            </a:endParaRPr>
          </a:p>
        </p:txBody>
      </p:sp>
      <p:pic>
        <p:nvPicPr>
          <p:cNvPr id="6147" name="Picture 3" descr="G:\_WRT Photo Contests (all years)\2012 WRT Photo Contest\RockSpring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115"/>
          <a:stretch/>
        </p:blipFill>
        <p:spPr bwMode="auto">
          <a:xfrm>
            <a:off x="609600" y="1447799"/>
            <a:ext cx="3962400" cy="4854473"/>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81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Water Distribution By Priority Date</a:t>
            </a:r>
            <a:endParaRPr lang="en-US" dirty="0">
              <a:solidFill>
                <a:schemeClr val="tx2"/>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37" t="8639" r="16175"/>
          <a:stretch/>
        </p:blipFill>
        <p:spPr bwMode="auto">
          <a:xfrm>
            <a:off x="762000" y="1600200"/>
            <a:ext cx="7696200" cy="4671556"/>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52600"/>
            <a:ext cx="1415843" cy="173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980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_WRT Photo Contests (all years)\2014 WRT Photo Contest\14. Kamas Refreshment.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5000"/>
                    </a14:imgEffect>
                    <a14:imgEffect>
                      <a14:colorTemperature colorTemp="7300"/>
                    </a14:imgEffect>
                    <a14:imgEffect>
                      <a14:saturation sat="12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28600" y="5105400"/>
            <a:ext cx="7772400" cy="752475"/>
          </a:xfrm>
        </p:spPr>
        <p:txBody>
          <a:bodyPr/>
          <a:lstStyle/>
          <a:p>
            <a:r>
              <a:rPr lang="en-US" sz="3600" dirty="0" smtClean="0">
                <a:solidFill>
                  <a:schemeClr val="bg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Division of Water Rights</a:t>
            </a:r>
            <a:endParaRPr lang="en-US" sz="3600" dirty="0">
              <a:solidFill>
                <a:schemeClr val="bg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228600" y="3581400"/>
            <a:ext cx="7848600" cy="1600200"/>
          </a:xfrm>
        </p:spPr>
        <p:txBody>
          <a:bodyPr/>
          <a:lstStyle/>
          <a:p>
            <a:r>
              <a:rPr lang="en-US" i="1" dirty="0" smtClean="0">
                <a:solidFill>
                  <a:schemeClr val="bg2"/>
                </a:solidFill>
                <a:effectLst>
                  <a:outerShdw blurRad="38100" dist="38100" dir="2700000" algn="tl">
                    <a:srgbClr val="000000">
                      <a:alpha val="43137"/>
                    </a:srgbClr>
                  </a:outerShdw>
                </a:effectLst>
              </a:rPr>
              <a:t>From the past to now</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4564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http://www.cle.com/images/imagefiles/SLCWAT11/KentJon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15" r="7950" b="25672"/>
          <a:stretch/>
        </p:blipFill>
        <p:spPr bwMode="auto">
          <a:xfrm>
            <a:off x="6833419" y="3886200"/>
            <a:ext cx="1848466" cy="237879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5126" name="Picture 6" descr="http://waterrights.utah.gov/images/staff/engineers/framed-1897-1898WillardYoung.jpg"/>
          <p:cNvPicPr>
            <a:picLocks noChangeAspect="1" noChangeArrowheads="1"/>
          </p:cNvPicPr>
          <p:nvPr/>
        </p:nvPicPr>
        <p:blipFill rotWithShape="1">
          <a:blip r:embed="rId5">
            <a:extLst>
              <a:ext uri="{28A0092B-C50C-407E-A947-70E740481C1C}">
                <a14:useLocalDpi xmlns:a14="http://schemas.microsoft.com/office/drawing/2010/main" val="0"/>
              </a:ext>
            </a:extLst>
          </a:blip>
          <a:srcRect l="17393" t="13906" r="18293" b="16721"/>
          <a:stretch/>
        </p:blipFill>
        <p:spPr bwMode="auto">
          <a:xfrm>
            <a:off x="5004618" y="3886200"/>
            <a:ext cx="1848466" cy="237879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
            <a:ext cx="8229600" cy="884238"/>
          </a:xfrm>
        </p:spPr>
        <p:txBody>
          <a:bodyPr/>
          <a:lstStyle/>
          <a:p>
            <a:r>
              <a:rPr lang="en-US" dirty="0">
                <a:solidFill>
                  <a:schemeClr val="tx2"/>
                </a:solidFill>
              </a:rPr>
              <a:t>The State Engineer</a:t>
            </a:r>
            <a:br>
              <a:rPr lang="en-US" dirty="0">
                <a:solidFill>
                  <a:schemeClr val="tx2"/>
                </a:solidFill>
              </a:rPr>
            </a:br>
            <a:endParaRPr lang="en-US" dirty="0"/>
          </a:p>
        </p:txBody>
      </p:sp>
      <p:sp>
        <p:nvSpPr>
          <p:cNvPr id="9" name="Content Placeholder 8"/>
          <p:cNvSpPr>
            <a:spLocks noGrp="1"/>
          </p:cNvSpPr>
          <p:nvPr>
            <p:ph idx="1"/>
          </p:nvPr>
        </p:nvSpPr>
        <p:spPr>
          <a:xfrm>
            <a:off x="342900" y="1371600"/>
            <a:ext cx="8458200" cy="2246769"/>
          </a:xfrm>
          <a:prstGeom prst="rect">
            <a:avLst/>
          </a:prstGeom>
        </p:spPr>
        <p:txBody>
          <a:bodyPr wrap="square">
            <a:spAutoFit/>
          </a:bodyPr>
          <a:lstStyle/>
          <a:p>
            <a:pPr marL="0" indent="0">
              <a:buNone/>
            </a:pPr>
            <a:r>
              <a:rPr lang="en-US" sz="2800" dirty="0" smtClean="0">
                <a:solidFill>
                  <a:schemeClr val="tx2"/>
                </a:solidFill>
              </a:rPr>
              <a:t>The State Engineer is </a:t>
            </a:r>
            <a:r>
              <a:rPr lang="en-US" sz="2800" dirty="0">
                <a:solidFill>
                  <a:schemeClr val="tx2"/>
                </a:solidFill>
              </a:rPr>
              <a:t>the individual who is responsible for administering water </a:t>
            </a:r>
            <a:r>
              <a:rPr lang="en-US" sz="2800" dirty="0" smtClean="0">
                <a:solidFill>
                  <a:schemeClr val="tx2"/>
                </a:solidFill>
              </a:rPr>
              <a:t>rights in Utah.  </a:t>
            </a:r>
            <a:r>
              <a:rPr lang="en-US" sz="2800" dirty="0">
                <a:solidFill>
                  <a:schemeClr val="tx2"/>
                </a:solidFill>
              </a:rPr>
              <a:t>He is the director of the Utah Division of Water Rights (sometimes also referred to as the State Engineer’s Office) and is appointed by the Governor for a four year term</a:t>
            </a:r>
            <a:r>
              <a:rPr lang="en-US" sz="2800" dirty="0" smtClean="0">
                <a:solidFill>
                  <a:schemeClr val="tx2"/>
                </a:solidFill>
              </a:rPr>
              <a:t>.</a:t>
            </a:r>
            <a:endParaRPr lang="en-US" dirty="0"/>
          </a:p>
        </p:txBody>
      </p:sp>
    </p:spTree>
    <p:extLst>
      <p:ext uri="{BB962C8B-B14F-4D97-AF65-F5344CB8AC3E}">
        <p14:creationId xmlns:p14="http://schemas.microsoft.com/office/powerpoint/2010/main" val="690027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361758057"/>
              </p:ext>
            </p:extLst>
          </p:nvPr>
        </p:nvGraphicFramePr>
        <p:xfrm>
          <a:off x="1219200" y="1447800"/>
          <a:ext cx="67056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a:xfrm>
            <a:off x="457200" y="533400"/>
            <a:ext cx="8229600" cy="1143000"/>
          </a:xfrm>
        </p:spPr>
        <p:txBody>
          <a:bodyPr/>
          <a:lstStyle/>
          <a:p>
            <a:r>
              <a:rPr lang="en-US" dirty="0" smtClean="0">
                <a:solidFill>
                  <a:schemeClr val="tx2"/>
                </a:solidFill>
              </a:rPr>
              <a:t>Division of Water Rights</a:t>
            </a:r>
            <a:br>
              <a:rPr lang="en-US" dirty="0" smtClean="0">
                <a:solidFill>
                  <a:schemeClr val="tx2"/>
                </a:solidFill>
              </a:rPr>
            </a:br>
            <a:r>
              <a:rPr lang="en-US" sz="3200" i="1" dirty="0" smtClean="0">
                <a:solidFill>
                  <a:schemeClr val="tx2"/>
                </a:solidFill>
              </a:rPr>
              <a:t>Organizational Chart</a:t>
            </a:r>
            <a:endParaRPr lang="en-US" sz="3200" i="1" dirty="0">
              <a:solidFill>
                <a:schemeClr val="tx2"/>
              </a:solidFill>
            </a:endParaRPr>
          </a:p>
        </p:txBody>
      </p:sp>
    </p:spTree>
    <p:extLst>
      <p:ext uri="{BB962C8B-B14F-4D97-AF65-F5344CB8AC3E}">
        <p14:creationId xmlns:p14="http://schemas.microsoft.com/office/powerpoint/2010/main" val="4119245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aterrights.utah.gov/wrinfo/policy/wrareas/waterRightAr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57200"/>
            <a:ext cx="5333844" cy="605045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040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_WRT Photo Contests (all years)\2014 WRT Photo Contest\12. Colorado River Carving the Canyon.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
                    </a14:imgEffect>
                    <a14:imgEffect>
                      <a14:colorTemperature colorTemp="7200"/>
                    </a14:imgEffect>
                    <a14:imgEffect>
                      <a14:saturation sat="120000"/>
                    </a14:imgEffect>
                    <a14:imgEffect>
                      <a14:brightnessContrast bright="22000" contrast="20000"/>
                    </a14:imgEffect>
                  </a14:imgLayer>
                </a14:imgProps>
              </a:ext>
              <a:ext uri="{28A0092B-C50C-407E-A947-70E740481C1C}">
                <a14:useLocalDpi xmlns:a14="http://schemas.microsoft.com/office/drawing/2010/main" val="0"/>
              </a:ext>
            </a:extLst>
          </a:blip>
          <a:srcRect/>
          <a:stretch>
            <a:fillRect/>
          </a:stretch>
        </p:blipFill>
        <p:spPr bwMode="auto">
          <a:xfrm>
            <a:off x="-491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3429000"/>
            <a:ext cx="7924800" cy="762000"/>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basics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609600" y="1066800"/>
            <a:ext cx="8001000" cy="2514600"/>
          </a:xfrm>
        </p:spPr>
        <p:txBody>
          <a:bodyPr/>
          <a:lstStyle/>
          <a:p>
            <a:r>
              <a:rPr lang="en-US" i="1" dirty="0" smtClean="0">
                <a:solidFill>
                  <a:schemeClr val="bg2"/>
                </a:solidFill>
                <a:effectLst>
                  <a:outerShdw blurRad="38100" dist="38100" dir="2700000" algn="tl">
                    <a:srgbClr val="000000">
                      <a:alpha val="43137"/>
                    </a:srgbClr>
                  </a:outerShdw>
                </a:effectLst>
              </a:rPr>
              <a:t>Statues and other definitions</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6403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86152" y="1524000"/>
            <a:ext cx="7371696" cy="4708981"/>
          </a:xfrm>
          <a:prstGeom prst="rect">
            <a:avLst/>
          </a:prstGeom>
          <a:noFill/>
        </p:spPr>
        <p:txBody>
          <a:bodyPr wrap="square" rtlCol="0">
            <a:spAutoFit/>
          </a:bodyPr>
          <a:lstStyle/>
          <a:p>
            <a:r>
              <a:rPr lang="en-US" sz="2000" u="sng" dirty="0" smtClean="0">
                <a:solidFill>
                  <a:schemeClr val="tx2"/>
                </a:solidFill>
                <a:latin typeface="+mj-lt"/>
              </a:rPr>
              <a:t>1903</a:t>
            </a:r>
            <a:r>
              <a:rPr lang="en-US" sz="2000" dirty="0" smtClean="0">
                <a:solidFill>
                  <a:schemeClr val="tx2"/>
                </a:solidFill>
                <a:latin typeface="+mj-lt"/>
              </a:rPr>
              <a:t> – Legislature passed water laws that required new uses of water to be obtained by filing an </a:t>
            </a:r>
            <a:r>
              <a:rPr lang="en-US" sz="2000" b="1" i="1" dirty="0" smtClean="0">
                <a:solidFill>
                  <a:schemeClr val="tx2"/>
                </a:solidFill>
                <a:latin typeface="+mj-lt"/>
              </a:rPr>
              <a:t>application to appropriate </a:t>
            </a:r>
            <a:r>
              <a:rPr lang="en-US" sz="2000" dirty="0" smtClean="0">
                <a:solidFill>
                  <a:schemeClr val="tx2"/>
                </a:solidFill>
                <a:latin typeface="+mj-lt"/>
              </a:rPr>
              <a:t>with the state engineer.  However, it was unclear if the law applied only to surface water and in some instances water was considered to belong to property owners.  Surface water uses in place prior to 1903 were recognized as valid and are referred to as diligence claims.</a:t>
            </a:r>
          </a:p>
          <a:p>
            <a:endParaRPr lang="en-US" sz="2000" dirty="0">
              <a:solidFill>
                <a:schemeClr val="tx2"/>
              </a:solidFill>
              <a:latin typeface="+mj-lt"/>
            </a:endParaRPr>
          </a:p>
          <a:p>
            <a:r>
              <a:rPr lang="en-US" sz="2000" u="sng" dirty="0" smtClean="0">
                <a:solidFill>
                  <a:schemeClr val="tx2"/>
                </a:solidFill>
                <a:latin typeface="+mj-lt"/>
              </a:rPr>
              <a:t>1936</a:t>
            </a:r>
            <a:r>
              <a:rPr lang="en-US" sz="2000" dirty="0" smtClean="0">
                <a:solidFill>
                  <a:schemeClr val="tx2"/>
                </a:solidFill>
                <a:latin typeface="+mj-lt"/>
              </a:rPr>
              <a:t> – The 1903 law was amended to include all waters of the state as subject to appropriation statutes. Rights from wells were also recognized as valid and were referred to as Underground Water Claims – sort of a sister to diligence claims.</a:t>
            </a:r>
          </a:p>
          <a:p>
            <a:endParaRPr lang="en-US" sz="2000" dirty="0">
              <a:solidFill>
                <a:schemeClr val="tx2"/>
              </a:solidFill>
              <a:latin typeface="+mj-lt"/>
            </a:endParaRPr>
          </a:p>
          <a:p>
            <a:pPr algn="ctr"/>
            <a:r>
              <a:rPr lang="en-US" sz="2000" b="1" dirty="0" smtClean="0">
                <a:solidFill>
                  <a:schemeClr val="tx2"/>
                </a:solidFill>
                <a:latin typeface="+mj-lt"/>
              </a:rPr>
              <a:t>Rights to use water are not obtained simply because water exists upon or beneath property or passes over it.  Such rights would be riparian and are not recognized in Utah law</a:t>
            </a:r>
            <a:r>
              <a:rPr lang="en-US" sz="2000" dirty="0" smtClean="0">
                <a:solidFill>
                  <a:schemeClr val="tx2"/>
                </a:solidFill>
                <a:latin typeface="+mj-lt"/>
              </a:rPr>
              <a:t>.</a:t>
            </a:r>
            <a:endParaRPr lang="en-US" sz="2000" dirty="0">
              <a:solidFill>
                <a:schemeClr val="tx2"/>
              </a:solidFill>
              <a:latin typeface="+mj-lt"/>
            </a:endParaRPr>
          </a:p>
        </p:txBody>
      </p:sp>
      <p:sp>
        <p:nvSpPr>
          <p:cNvPr id="3" name="Title 2"/>
          <p:cNvSpPr>
            <a:spLocks noGrp="1"/>
          </p:cNvSpPr>
          <p:nvPr>
            <p:ph type="title"/>
          </p:nvPr>
        </p:nvSpPr>
        <p:spPr>
          <a:xfrm>
            <a:off x="457200" y="381000"/>
            <a:ext cx="8229600" cy="1036638"/>
          </a:xfrm>
        </p:spPr>
        <p:txBody>
          <a:bodyPr/>
          <a:lstStyle/>
          <a:p>
            <a:r>
              <a:rPr lang="en-US" dirty="0" smtClean="0">
                <a:solidFill>
                  <a:schemeClr val="tx2"/>
                </a:solidFill>
              </a:rPr>
              <a:t>The Beginning of Water Rights</a:t>
            </a:r>
            <a:endParaRPr lang="en-US" dirty="0"/>
          </a:p>
        </p:txBody>
      </p:sp>
    </p:spTree>
    <p:extLst>
      <p:ext uri="{BB962C8B-B14F-4D97-AF65-F5344CB8AC3E}">
        <p14:creationId xmlns:p14="http://schemas.microsoft.com/office/powerpoint/2010/main" val="3997435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3 WRT Photo Contest\22.Twilight's So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388"/>
          <a:stretch/>
        </p:blipFill>
        <p:spPr bwMode="auto">
          <a:xfrm>
            <a:off x="-14031" y="0"/>
            <a:ext cx="91580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8784" y="1219200"/>
            <a:ext cx="7772400" cy="16668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History of Utah Water </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678784" y="228601"/>
            <a:ext cx="7772400" cy="1066800"/>
          </a:xfrm>
        </p:spPr>
        <p:txBody>
          <a:bodyPr/>
          <a:lstStyle/>
          <a:p>
            <a:r>
              <a:rPr lang="en-US" i="1" dirty="0" smtClean="0">
                <a:solidFill>
                  <a:schemeClr val="bg2">
                    <a:lumMod val="90000"/>
                  </a:schemeClr>
                </a:solidFill>
                <a:effectLst>
                  <a:outerShdw blurRad="38100" dist="38100" dir="2700000" algn="tl">
                    <a:srgbClr val="000000">
                      <a:alpha val="43137"/>
                    </a:srgbClr>
                  </a:outerShdw>
                </a:effectLst>
              </a:rPr>
              <a:t>Where the idea of water rights began</a:t>
            </a:r>
            <a:endParaRPr lang="en-US"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7154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685800"/>
            <a:ext cx="8686800" cy="769441"/>
          </a:xfrm>
          <a:prstGeom prst="rect">
            <a:avLst/>
          </a:prstGeom>
          <a:noFill/>
        </p:spPr>
        <p:txBody>
          <a:bodyPr wrap="square" rtlCol="0">
            <a:spAutoFit/>
          </a:bodyPr>
          <a:lstStyle/>
          <a:p>
            <a:pPr algn="ctr"/>
            <a:r>
              <a:rPr lang="en-US" sz="4400" dirty="0" smtClean="0">
                <a:solidFill>
                  <a:schemeClr val="tx2"/>
                </a:solidFill>
                <a:latin typeface="+mn-lt"/>
              </a:rPr>
              <a:t>Title 73 Utah Code</a:t>
            </a:r>
            <a:endParaRPr lang="en-US" sz="4400" dirty="0">
              <a:solidFill>
                <a:schemeClr val="tx2"/>
              </a:solidFill>
              <a:latin typeface="+mn-lt"/>
            </a:endParaRPr>
          </a:p>
        </p:txBody>
      </p:sp>
      <p:sp>
        <p:nvSpPr>
          <p:cNvPr id="3" name="TextBox 2"/>
          <p:cNvSpPr txBox="1"/>
          <p:nvPr/>
        </p:nvSpPr>
        <p:spPr>
          <a:xfrm>
            <a:off x="457200" y="2082224"/>
            <a:ext cx="8458200" cy="954107"/>
          </a:xfrm>
          <a:prstGeom prst="rect">
            <a:avLst/>
          </a:prstGeom>
          <a:noFill/>
        </p:spPr>
        <p:txBody>
          <a:bodyPr wrap="square" rtlCol="0">
            <a:spAutoFit/>
          </a:bodyPr>
          <a:lstStyle/>
          <a:p>
            <a:pPr algn="ctr"/>
            <a:r>
              <a:rPr lang="en-US" sz="2400" dirty="0" smtClean="0">
                <a:solidFill>
                  <a:schemeClr val="tx2"/>
                </a:solidFill>
              </a:rPr>
              <a:t>What </a:t>
            </a:r>
            <a:r>
              <a:rPr lang="en-US" sz="2400" dirty="0">
                <a:solidFill>
                  <a:schemeClr val="tx2"/>
                </a:solidFill>
              </a:rPr>
              <a:t>is the legal framework for Utah water right law</a:t>
            </a:r>
            <a:r>
              <a:rPr lang="en-US" sz="2400" dirty="0" smtClean="0">
                <a:solidFill>
                  <a:schemeClr val="tx2"/>
                </a:solidFill>
              </a:rPr>
              <a:t>?</a:t>
            </a:r>
            <a:endParaRPr lang="en-US" sz="2400" dirty="0">
              <a:solidFill>
                <a:schemeClr val="tx2"/>
              </a:solidFill>
            </a:endParaRPr>
          </a:p>
          <a:p>
            <a:endParaRPr lang="en-US" sz="3200" b="1" dirty="0">
              <a:solidFill>
                <a:schemeClr val="tx2"/>
              </a:solidFill>
              <a:latin typeface="+mj-lt"/>
            </a:endParaRPr>
          </a:p>
        </p:txBody>
      </p:sp>
      <p:sp>
        <p:nvSpPr>
          <p:cNvPr id="8" name="Rectangle 3"/>
          <p:cNvSpPr txBox="1">
            <a:spLocks noGrp="1" noChangeArrowheads="1"/>
          </p:cNvSpPr>
          <p:nvPr>
            <p:ph idx="1"/>
          </p:nvPr>
        </p:nvSpPr>
        <p:spPr>
          <a:xfrm>
            <a:off x="457200" y="3276600"/>
            <a:ext cx="8229600" cy="2849563"/>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altLang="en-US" sz="2800" u="sng" dirty="0" smtClean="0">
                <a:solidFill>
                  <a:schemeClr val="tx2"/>
                </a:solidFill>
              </a:rPr>
              <a:t>Basic and Fundamental Code</a:t>
            </a:r>
          </a:p>
          <a:p>
            <a:endParaRPr lang="en-US" altLang="en-US" sz="900" dirty="0">
              <a:solidFill>
                <a:schemeClr val="tx2"/>
              </a:solidFill>
            </a:endParaRPr>
          </a:p>
          <a:p>
            <a:pPr marL="45720" indent="0">
              <a:buNone/>
            </a:pPr>
            <a:r>
              <a:rPr lang="en-US" altLang="en-US" dirty="0" smtClean="0">
                <a:solidFill>
                  <a:schemeClr val="tx2"/>
                </a:solidFill>
              </a:rPr>
              <a:t>All waters in this state, whether above or under the ground are herby declared to be the property of the public (73-1-1).</a:t>
            </a:r>
          </a:p>
          <a:p>
            <a:pPr marL="45720" indent="0">
              <a:buNone/>
            </a:pPr>
            <a:endParaRPr lang="en-US" altLang="en-US" sz="1000" dirty="0" smtClean="0">
              <a:solidFill>
                <a:schemeClr val="tx2"/>
              </a:solidFill>
            </a:endParaRPr>
          </a:p>
          <a:p>
            <a:pPr marL="45720" indent="0">
              <a:buNone/>
            </a:pPr>
            <a:r>
              <a:rPr lang="en-US" altLang="en-US" dirty="0" smtClean="0">
                <a:solidFill>
                  <a:schemeClr val="tx2"/>
                </a:solidFill>
              </a:rPr>
              <a:t>Beneficial use shall be the basis, the measure, and the limit of all rights to the use of water in the state (73-1-3).</a:t>
            </a:r>
            <a:endParaRPr lang="en-US" altLang="en-US" b="1" dirty="0">
              <a:solidFill>
                <a:srgbClr val="FFFF00"/>
              </a:solidFill>
            </a:endParaRPr>
          </a:p>
        </p:txBody>
      </p:sp>
    </p:spTree>
    <p:extLst>
      <p:ext uri="{BB962C8B-B14F-4D97-AF65-F5344CB8AC3E}">
        <p14:creationId xmlns:p14="http://schemas.microsoft.com/office/powerpoint/2010/main" val="1750469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p:txBody>
          <a:bodyPr/>
          <a:lstStyle/>
          <a:p>
            <a:pPr eaLnBrk="1" hangingPunct="1"/>
            <a:r>
              <a:rPr lang="en-US" dirty="0">
                <a:solidFill>
                  <a:schemeClr val="tx2"/>
                </a:solidFill>
              </a:rPr>
              <a:t>Elements of a Water </a:t>
            </a:r>
            <a:r>
              <a:rPr lang="en-US" dirty="0" smtClean="0">
                <a:solidFill>
                  <a:schemeClr val="tx2"/>
                </a:solidFill>
              </a:rPr>
              <a:t>Right</a:t>
            </a:r>
            <a:endParaRPr lang="en-US" altLang="en-US" b="1" dirty="0" smtClean="0">
              <a:solidFill>
                <a:schemeClr val="tx2"/>
              </a:solidFill>
            </a:endParaRPr>
          </a:p>
        </p:txBody>
      </p:sp>
      <p:sp>
        <p:nvSpPr>
          <p:cNvPr id="2" name="Content Placeholder 1"/>
          <p:cNvSpPr>
            <a:spLocks noGrp="1"/>
          </p:cNvSpPr>
          <p:nvPr>
            <p:ph sz="half" idx="1"/>
          </p:nvPr>
        </p:nvSpPr>
        <p:spPr>
          <a:xfrm>
            <a:off x="457200" y="2209800"/>
            <a:ext cx="4038600" cy="3916363"/>
          </a:xfrm>
        </p:spPr>
        <p:txBody>
          <a:bodyPr/>
          <a:lstStyle/>
          <a:p>
            <a:pPr>
              <a:lnSpc>
                <a:spcPct val="90000"/>
              </a:lnSpc>
            </a:pPr>
            <a:r>
              <a:rPr lang="en-US" altLang="en-US" dirty="0">
                <a:solidFill>
                  <a:schemeClr val="tx2"/>
                </a:solidFill>
              </a:rPr>
              <a:t>Ownership</a:t>
            </a:r>
          </a:p>
          <a:p>
            <a:pPr>
              <a:lnSpc>
                <a:spcPct val="90000"/>
              </a:lnSpc>
            </a:pPr>
            <a:r>
              <a:rPr lang="en-US" altLang="en-US" dirty="0">
                <a:solidFill>
                  <a:schemeClr val="tx2"/>
                </a:solidFill>
              </a:rPr>
              <a:t>Priority date</a:t>
            </a:r>
          </a:p>
          <a:p>
            <a:pPr>
              <a:lnSpc>
                <a:spcPct val="90000"/>
              </a:lnSpc>
            </a:pPr>
            <a:r>
              <a:rPr lang="en-US" altLang="en-US" dirty="0">
                <a:solidFill>
                  <a:schemeClr val="tx2"/>
                </a:solidFill>
              </a:rPr>
              <a:t>Quantity of water</a:t>
            </a:r>
          </a:p>
          <a:p>
            <a:pPr lvl="1">
              <a:lnSpc>
                <a:spcPct val="90000"/>
              </a:lnSpc>
            </a:pPr>
            <a:r>
              <a:rPr lang="en-US" altLang="en-US" sz="2800" dirty="0">
                <a:solidFill>
                  <a:schemeClr val="tx2"/>
                </a:solidFill>
              </a:rPr>
              <a:t>Flow rate</a:t>
            </a:r>
          </a:p>
          <a:p>
            <a:pPr lvl="1">
              <a:lnSpc>
                <a:spcPct val="90000"/>
              </a:lnSpc>
            </a:pPr>
            <a:r>
              <a:rPr lang="en-US" altLang="en-US" sz="2800" dirty="0">
                <a:solidFill>
                  <a:schemeClr val="tx2"/>
                </a:solidFill>
              </a:rPr>
              <a:t>Volume</a:t>
            </a:r>
          </a:p>
          <a:p>
            <a:pPr>
              <a:lnSpc>
                <a:spcPct val="90000"/>
              </a:lnSpc>
            </a:pPr>
            <a:r>
              <a:rPr lang="en-US" altLang="en-US" dirty="0">
                <a:solidFill>
                  <a:schemeClr val="tx2"/>
                </a:solidFill>
              </a:rPr>
              <a:t>Storage</a:t>
            </a:r>
          </a:p>
          <a:p>
            <a:pPr>
              <a:lnSpc>
                <a:spcPct val="90000"/>
              </a:lnSpc>
            </a:pPr>
            <a:r>
              <a:rPr lang="en-US" altLang="en-US" dirty="0">
                <a:solidFill>
                  <a:schemeClr val="tx2"/>
                </a:solidFill>
              </a:rPr>
              <a:t>Point(s) of diversion</a:t>
            </a:r>
          </a:p>
          <a:p>
            <a:endParaRPr lang="en-US" dirty="0"/>
          </a:p>
        </p:txBody>
      </p:sp>
      <p:sp>
        <p:nvSpPr>
          <p:cNvPr id="4" name="Content Placeholder 3"/>
          <p:cNvSpPr>
            <a:spLocks noGrp="1"/>
          </p:cNvSpPr>
          <p:nvPr>
            <p:ph sz="half" idx="2"/>
          </p:nvPr>
        </p:nvSpPr>
        <p:spPr>
          <a:xfrm>
            <a:off x="4648200" y="2209800"/>
            <a:ext cx="4038600" cy="3916363"/>
          </a:xfrm>
        </p:spPr>
        <p:txBody>
          <a:bodyPr/>
          <a:lstStyle/>
          <a:p>
            <a:pPr>
              <a:lnSpc>
                <a:spcPct val="90000"/>
              </a:lnSpc>
            </a:pPr>
            <a:r>
              <a:rPr lang="en-US" altLang="en-US" dirty="0">
                <a:solidFill>
                  <a:schemeClr val="tx2"/>
                </a:solidFill>
              </a:rPr>
              <a:t>Uses</a:t>
            </a:r>
          </a:p>
          <a:p>
            <a:pPr lvl="1">
              <a:lnSpc>
                <a:spcPct val="90000"/>
              </a:lnSpc>
            </a:pPr>
            <a:r>
              <a:rPr lang="en-US" altLang="en-US" sz="2800" dirty="0">
                <a:solidFill>
                  <a:schemeClr val="tx2"/>
                </a:solidFill>
              </a:rPr>
              <a:t>Irrigation, domestic, stock water, mining, municipal, etc.</a:t>
            </a:r>
          </a:p>
          <a:p>
            <a:pPr>
              <a:lnSpc>
                <a:spcPct val="90000"/>
              </a:lnSpc>
            </a:pPr>
            <a:r>
              <a:rPr lang="en-US" altLang="en-US" dirty="0">
                <a:solidFill>
                  <a:schemeClr val="tx2"/>
                </a:solidFill>
              </a:rPr>
              <a:t>Amount of use</a:t>
            </a:r>
          </a:p>
          <a:p>
            <a:pPr>
              <a:lnSpc>
                <a:spcPct val="90000"/>
              </a:lnSpc>
            </a:pPr>
            <a:r>
              <a:rPr lang="en-US" altLang="en-US" dirty="0">
                <a:solidFill>
                  <a:schemeClr val="tx2"/>
                </a:solidFill>
              </a:rPr>
              <a:t>Period of use</a:t>
            </a:r>
          </a:p>
          <a:p>
            <a:pPr>
              <a:lnSpc>
                <a:spcPct val="90000"/>
              </a:lnSpc>
            </a:pPr>
            <a:r>
              <a:rPr lang="en-US" altLang="en-US" dirty="0">
                <a:solidFill>
                  <a:schemeClr val="tx2"/>
                </a:solidFill>
              </a:rPr>
              <a:t>Place of use</a:t>
            </a:r>
          </a:p>
          <a:p>
            <a:endParaRPr lang="en-US" dirty="0"/>
          </a:p>
        </p:txBody>
      </p:sp>
    </p:spTree>
    <p:extLst>
      <p:ext uri="{BB962C8B-B14F-4D97-AF65-F5344CB8AC3E}">
        <p14:creationId xmlns:p14="http://schemas.microsoft.com/office/powerpoint/2010/main" val="2421589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solidFill>
                  <a:schemeClr val="tx2"/>
                </a:solidFill>
              </a:rPr>
              <a:t>What is a Water Right?</a:t>
            </a:r>
            <a:endParaRPr lang="en-US" dirty="0">
              <a:solidFill>
                <a:schemeClr val="tx2"/>
              </a:solidFill>
            </a:endParaRPr>
          </a:p>
        </p:txBody>
      </p:sp>
      <p:sp>
        <p:nvSpPr>
          <p:cNvPr id="7" name="Content Placeholder 6"/>
          <p:cNvSpPr>
            <a:spLocks noGrp="1"/>
          </p:cNvSpPr>
          <p:nvPr>
            <p:ph sz="half" idx="1"/>
          </p:nvPr>
        </p:nvSpPr>
        <p:spPr>
          <a:xfrm>
            <a:off x="457200" y="1828799"/>
            <a:ext cx="4038600" cy="1371601"/>
          </a:xfrm>
        </p:spPr>
        <p:txBody>
          <a:bodyPr/>
          <a:lstStyle/>
          <a:p>
            <a:pPr marL="0" indent="0">
              <a:buNone/>
            </a:pPr>
            <a:r>
              <a:rPr lang="en-US" altLang="en-US" dirty="0">
                <a:solidFill>
                  <a:schemeClr val="tx2"/>
                </a:solidFill>
              </a:rPr>
              <a:t>Beneficial Use is </a:t>
            </a:r>
            <a:r>
              <a:rPr lang="en-US" altLang="en-US" dirty="0" smtClean="0">
                <a:solidFill>
                  <a:schemeClr val="tx2"/>
                </a:solidFill>
              </a:rPr>
              <a:t>the measure </a:t>
            </a:r>
            <a:r>
              <a:rPr lang="en-US" altLang="en-US" dirty="0">
                <a:solidFill>
                  <a:schemeClr val="tx2"/>
                </a:solidFill>
              </a:rPr>
              <a:t>and </a:t>
            </a:r>
            <a:r>
              <a:rPr lang="en-US" altLang="en-US" dirty="0" smtClean="0">
                <a:solidFill>
                  <a:schemeClr val="tx2"/>
                </a:solidFill>
              </a:rPr>
              <a:t>limit of </a:t>
            </a:r>
            <a:r>
              <a:rPr lang="en-US" altLang="en-US" dirty="0">
                <a:solidFill>
                  <a:schemeClr val="tx2"/>
                </a:solidFill>
              </a:rPr>
              <a:t>all water rights. </a:t>
            </a:r>
            <a:r>
              <a:rPr lang="en-US" altLang="en-US" sz="2000" dirty="0" smtClean="0">
                <a:solidFill>
                  <a:schemeClr val="accent2"/>
                </a:solidFill>
              </a:rPr>
              <a:t>UCA </a:t>
            </a:r>
            <a:r>
              <a:rPr lang="en-US" altLang="en-US" sz="2000" dirty="0">
                <a:solidFill>
                  <a:schemeClr val="accent2"/>
                </a:solidFill>
              </a:rPr>
              <a:t>73-1-3</a:t>
            </a:r>
          </a:p>
          <a:p>
            <a:endParaRPr lang="en-US" dirty="0"/>
          </a:p>
        </p:txBody>
      </p:sp>
      <p:sp>
        <p:nvSpPr>
          <p:cNvPr id="9" name="Content Placeholder 8"/>
          <p:cNvSpPr>
            <a:spLocks noGrp="1"/>
          </p:cNvSpPr>
          <p:nvPr>
            <p:ph sz="half" idx="2"/>
          </p:nvPr>
        </p:nvSpPr>
        <p:spPr/>
        <p:txBody>
          <a:bodyPr/>
          <a:lstStyle/>
          <a:p>
            <a:pPr marL="0" indent="0">
              <a:buNone/>
            </a:pPr>
            <a:r>
              <a:rPr lang="en-US" u="sng" dirty="0">
                <a:solidFill>
                  <a:schemeClr val="tx2"/>
                </a:solidFill>
              </a:rPr>
              <a:t>All water rights </a:t>
            </a:r>
            <a:r>
              <a:rPr lang="en-US" u="sng" dirty="0" smtClean="0">
                <a:solidFill>
                  <a:schemeClr val="tx2"/>
                </a:solidFill>
              </a:rPr>
              <a:t>have</a:t>
            </a:r>
            <a:r>
              <a:rPr lang="en-US" dirty="0" smtClean="0">
                <a:solidFill>
                  <a:schemeClr val="tx2"/>
                </a:solidFill>
              </a:rPr>
              <a:t>:</a:t>
            </a:r>
          </a:p>
          <a:p>
            <a:pPr>
              <a:buFont typeface="Arial" panose="020B0604020202020204" pitchFamily="34" charset="0"/>
              <a:buChar char="•"/>
            </a:pPr>
            <a:r>
              <a:rPr lang="en-US" dirty="0" smtClean="0">
                <a:solidFill>
                  <a:schemeClr val="tx2"/>
                </a:solidFill>
              </a:rPr>
              <a:t>a </a:t>
            </a:r>
            <a:r>
              <a:rPr lang="en-US" dirty="0">
                <a:solidFill>
                  <a:schemeClr val="tx2"/>
                </a:solidFill>
              </a:rPr>
              <a:t>point of diversion, </a:t>
            </a:r>
          </a:p>
          <a:p>
            <a:pPr>
              <a:buFont typeface="Arial" panose="020B0604020202020204" pitchFamily="34" charset="0"/>
              <a:buChar char="•"/>
            </a:pPr>
            <a:r>
              <a:rPr lang="en-US" dirty="0" smtClean="0">
                <a:solidFill>
                  <a:schemeClr val="tx2"/>
                </a:solidFill>
              </a:rPr>
              <a:t>a </a:t>
            </a:r>
            <a:r>
              <a:rPr lang="en-US" dirty="0">
                <a:solidFill>
                  <a:schemeClr val="tx2"/>
                </a:solidFill>
              </a:rPr>
              <a:t>source of supply,</a:t>
            </a:r>
          </a:p>
          <a:p>
            <a:pPr>
              <a:buFont typeface="Arial" panose="020B0604020202020204" pitchFamily="34" charset="0"/>
              <a:buChar char="•"/>
            </a:pPr>
            <a:r>
              <a:rPr lang="en-US" dirty="0" smtClean="0">
                <a:solidFill>
                  <a:schemeClr val="tx2"/>
                </a:solidFill>
              </a:rPr>
              <a:t>use(s</a:t>
            </a:r>
            <a:r>
              <a:rPr lang="en-US" dirty="0">
                <a:solidFill>
                  <a:schemeClr val="tx2"/>
                </a:solidFill>
              </a:rPr>
              <a:t>) of water,</a:t>
            </a:r>
          </a:p>
          <a:p>
            <a:pPr>
              <a:buFont typeface="Arial" panose="020B0604020202020204" pitchFamily="34" charset="0"/>
              <a:buChar char="•"/>
            </a:pPr>
            <a:r>
              <a:rPr lang="en-US" dirty="0" smtClean="0">
                <a:solidFill>
                  <a:schemeClr val="tx2"/>
                </a:solidFill>
              </a:rPr>
              <a:t>diversion/depletion</a:t>
            </a:r>
            <a:r>
              <a:rPr lang="en-US" dirty="0">
                <a:solidFill>
                  <a:schemeClr val="tx2"/>
                </a:solidFill>
              </a:rPr>
              <a:t>,</a:t>
            </a:r>
          </a:p>
          <a:p>
            <a:pPr>
              <a:buFont typeface="Arial" panose="020B0604020202020204" pitchFamily="34" charset="0"/>
              <a:buChar char="•"/>
            </a:pPr>
            <a:r>
              <a:rPr lang="en-US" dirty="0" smtClean="0">
                <a:solidFill>
                  <a:schemeClr val="tx2"/>
                </a:solidFill>
              </a:rPr>
              <a:t>a </a:t>
            </a:r>
            <a:r>
              <a:rPr lang="en-US" dirty="0">
                <a:solidFill>
                  <a:schemeClr val="tx2"/>
                </a:solidFill>
              </a:rPr>
              <a:t>priority, </a:t>
            </a:r>
          </a:p>
          <a:p>
            <a:pPr>
              <a:buFont typeface="Arial" panose="020B0604020202020204" pitchFamily="34" charset="0"/>
              <a:buChar char="•"/>
            </a:pPr>
            <a:r>
              <a:rPr lang="en-US" dirty="0" smtClean="0">
                <a:solidFill>
                  <a:schemeClr val="tx2"/>
                </a:solidFill>
              </a:rPr>
              <a:t>and </a:t>
            </a:r>
            <a:r>
              <a:rPr lang="en-US" dirty="0">
                <a:solidFill>
                  <a:schemeClr val="tx2"/>
                </a:solidFill>
              </a:rPr>
              <a:t>an owner(s</a:t>
            </a:r>
            <a:r>
              <a:rPr lang="en-US" dirty="0" smtClean="0">
                <a:solidFill>
                  <a:schemeClr val="tx2"/>
                </a:solidFill>
              </a:rPr>
              <a:t>).</a:t>
            </a:r>
            <a:endParaRPr lang="en-US" dirty="0">
              <a:solidFill>
                <a:schemeClr val="tx2"/>
              </a:solidFill>
            </a:endParaRPr>
          </a:p>
        </p:txBody>
      </p:sp>
      <p:sp>
        <p:nvSpPr>
          <p:cNvPr id="12" name="Content Placeholder 6"/>
          <p:cNvSpPr txBox="1">
            <a:spLocks/>
          </p:cNvSpPr>
          <p:nvPr/>
        </p:nvSpPr>
        <p:spPr bwMode="auto">
          <a:xfrm>
            <a:off x="381000" y="3714136"/>
            <a:ext cx="4038600" cy="200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400" i="1" dirty="0">
                <a:latin typeface="Times New Roman" panose="02020603050405020304" pitchFamily="18" charset="0"/>
                <a:cs typeface="Times New Roman" panose="02020603050405020304" pitchFamily="18" charset="0"/>
              </a:rPr>
              <a:t>When buying water rights, make certain that you are bargaining for a suitable right.</a:t>
            </a:r>
          </a:p>
          <a:p>
            <a:pPr marL="0" indent="0">
              <a:buNone/>
            </a:pPr>
            <a:endParaRPr lang="en-US" dirty="0"/>
          </a:p>
        </p:txBody>
      </p:sp>
    </p:spTree>
    <p:extLst>
      <p:ext uri="{BB962C8B-B14F-4D97-AF65-F5344CB8AC3E}">
        <p14:creationId xmlns:p14="http://schemas.microsoft.com/office/powerpoint/2010/main" val="3153826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0937" y="4345126"/>
            <a:ext cx="1691489" cy="369332"/>
          </a:xfrm>
          <a:prstGeom prst="rect">
            <a:avLst/>
          </a:prstGeom>
          <a:noFill/>
        </p:spPr>
        <p:txBody>
          <a:bodyPr wrap="none" rtlCol="0">
            <a:spAutoFit/>
          </a:bodyPr>
          <a:lstStyle/>
          <a:p>
            <a:r>
              <a:rPr lang="en-US" dirty="0" smtClean="0"/>
              <a:t>Uses of Water:</a:t>
            </a:r>
            <a:endParaRPr lang="en-US" dirty="0"/>
          </a:p>
        </p:txBody>
      </p:sp>
      <p:sp>
        <p:nvSpPr>
          <p:cNvPr id="4" name="Title 3"/>
          <p:cNvSpPr>
            <a:spLocks noGrp="1"/>
          </p:cNvSpPr>
          <p:nvPr>
            <p:ph type="title"/>
          </p:nvPr>
        </p:nvSpPr>
        <p:spPr/>
        <p:txBody>
          <a:bodyPr/>
          <a:lstStyle/>
          <a:p>
            <a:r>
              <a:rPr lang="en-US" dirty="0" smtClean="0">
                <a:solidFill>
                  <a:schemeClr val="tx2"/>
                </a:solidFill>
              </a:rPr>
              <a:t>Water Right Details</a:t>
            </a:r>
            <a:endParaRPr lang="en-US" dirty="0">
              <a:solidFill>
                <a:schemeClr val="tx2"/>
              </a:solidFill>
            </a:endParaRPr>
          </a:p>
        </p:txBody>
      </p:sp>
      <p:sp>
        <p:nvSpPr>
          <p:cNvPr id="5" name="Content Placeholder 4"/>
          <p:cNvSpPr>
            <a:spLocks noGrp="1"/>
          </p:cNvSpPr>
          <p:nvPr>
            <p:ph idx="1"/>
          </p:nvPr>
        </p:nvSpPr>
        <p:spPr/>
        <p:txBody>
          <a:bodyPr/>
          <a:lstStyle/>
          <a:p>
            <a:r>
              <a:rPr lang="en-US" sz="2400" dirty="0" smtClean="0">
                <a:solidFill>
                  <a:schemeClr val="tx2"/>
                </a:solidFill>
              </a:rPr>
              <a:t>Point of Diversion and Source</a:t>
            </a:r>
          </a:p>
          <a:p>
            <a:pPr lvl="1"/>
            <a:r>
              <a:rPr lang="en-US" sz="2000" dirty="0">
                <a:solidFill>
                  <a:schemeClr val="tx2"/>
                </a:solidFill>
              </a:rPr>
              <a:t>Surface?  Single location or point-to-point?</a:t>
            </a:r>
          </a:p>
          <a:p>
            <a:pPr lvl="1"/>
            <a:r>
              <a:rPr lang="en-US" sz="2000" dirty="0">
                <a:solidFill>
                  <a:schemeClr val="tx2"/>
                </a:solidFill>
              </a:rPr>
              <a:t>Spring? Is there a box or specific location?</a:t>
            </a:r>
          </a:p>
          <a:p>
            <a:pPr lvl="1"/>
            <a:r>
              <a:rPr lang="en-US" sz="2000" dirty="0">
                <a:solidFill>
                  <a:schemeClr val="tx2"/>
                </a:solidFill>
              </a:rPr>
              <a:t>Drain? How is it defined?</a:t>
            </a:r>
          </a:p>
          <a:p>
            <a:pPr lvl="1"/>
            <a:r>
              <a:rPr lang="en-US" sz="2000" dirty="0">
                <a:solidFill>
                  <a:schemeClr val="tx2"/>
                </a:solidFill>
              </a:rPr>
              <a:t>Well?</a:t>
            </a:r>
          </a:p>
          <a:p>
            <a:pPr lvl="1"/>
            <a:r>
              <a:rPr lang="en-US" sz="2000" dirty="0">
                <a:solidFill>
                  <a:schemeClr val="tx2"/>
                </a:solidFill>
              </a:rPr>
              <a:t>Is the source constant or ephemeral</a:t>
            </a:r>
            <a:r>
              <a:rPr lang="en-US" sz="2000" dirty="0" smtClean="0">
                <a:solidFill>
                  <a:schemeClr val="tx2"/>
                </a:solidFill>
              </a:rPr>
              <a:t>?</a:t>
            </a:r>
          </a:p>
          <a:p>
            <a:pPr lvl="1"/>
            <a:endParaRPr lang="en-US" sz="1800" dirty="0">
              <a:solidFill>
                <a:schemeClr val="tx2"/>
              </a:solidFill>
            </a:endParaRPr>
          </a:p>
          <a:p>
            <a:r>
              <a:rPr lang="en-US" sz="2400" dirty="0" smtClean="0">
                <a:solidFill>
                  <a:schemeClr val="tx2"/>
                </a:solidFill>
              </a:rPr>
              <a:t>Uses of Water</a:t>
            </a:r>
          </a:p>
          <a:p>
            <a:pPr lvl="1"/>
            <a:r>
              <a:rPr lang="en-US" sz="2000" dirty="0" smtClean="0">
                <a:solidFill>
                  <a:schemeClr val="tx2"/>
                </a:solidFill>
              </a:rPr>
              <a:t>Is the beneficial use year-round or part-year?</a:t>
            </a:r>
          </a:p>
          <a:p>
            <a:pPr lvl="1"/>
            <a:r>
              <a:rPr lang="en-US" sz="2000" dirty="0" smtClean="0">
                <a:solidFill>
                  <a:schemeClr val="tx2"/>
                </a:solidFill>
              </a:rPr>
              <a:t>Is the water right a sole supply or supplemental right?</a:t>
            </a:r>
          </a:p>
          <a:p>
            <a:pPr lvl="1"/>
            <a:r>
              <a:rPr lang="en-US" sz="2000" dirty="0" smtClean="0">
                <a:solidFill>
                  <a:schemeClr val="tx2"/>
                </a:solidFill>
              </a:rPr>
              <a:t>Has the water been consistently used?</a:t>
            </a:r>
          </a:p>
          <a:p>
            <a:pPr lvl="1"/>
            <a:r>
              <a:rPr lang="en-US" sz="2000" dirty="0" smtClean="0">
                <a:solidFill>
                  <a:schemeClr val="tx2"/>
                </a:solidFill>
              </a:rPr>
              <a:t>Diversion and depletion of water?</a:t>
            </a:r>
          </a:p>
        </p:txBody>
      </p:sp>
    </p:spTree>
    <p:extLst>
      <p:ext uri="{BB962C8B-B14F-4D97-AF65-F5344CB8AC3E}">
        <p14:creationId xmlns:p14="http://schemas.microsoft.com/office/powerpoint/2010/main" val="757325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smtClean="0">
                <a:solidFill>
                  <a:schemeClr val="tx2"/>
                </a:solidFill>
              </a:rPr>
              <a:t>Water Right Details, Continued</a:t>
            </a:r>
            <a:endParaRPr lang="en-US" dirty="0">
              <a:solidFill>
                <a:schemeClr val="tx2"/>
              </a:solidFill>
            </a:endParaRPr>
          </a:p>
        </p:txBody>
      </p:sp>
      <p:sp>
        <p:nvSpPr>
          <p:cNvPr id="10" name="Content Placeholder 9"/>
          <p:cNvSpPr>
            <a:spLocks noGrp="1"/>
          </p:cNvSpPr>
          <p:nvPr>
            <p:ph idx="1"/>
          </p:nvPr>
        </p:nvSpPr>
        <p:spPr/>
        <p:txBody>
          <a:bodyPr/>
          <a:lstStyle/>
          <a:p>
            <a:pPr marL="0" indent="0">
              <a:buNone/>
            </a:pPr>
            <a:r>
              <a:rPr lang="en-US" sz="2400" u="sng" dirty="0" smtClean="0">
                <a:solidFill>
                  <a:schemeClr val="tx2"/>
                </a:solidFill>
              </a:rPr>
              <a:t>Priority</a:t>
            </a:r>
          </a:p>
          <a:p>
            <a:pPr marL="685800" lvl="1">
              <a:buFont typeface="Arial" panose="020B0604020202020204" pitchFamily="34" charset="0"/>
              <a:buChar char="•"/>
            </a:pPr>
            <a:r>
              <a:rPr lang="en-US" sz="2000" dirty="0" smtClean="0">
                <a:solidFill>
                  <a:schemeClr val="tx2"/>
                </a:solidFill>
              </a:rPr>
              <a:t>Surface </a:t>
            </a:r>
            <a:r>
              <a:rPr lang="en-US" sz="2000" dirty="0">
                <a:solidFill>
                  <a:schemeClr val="tx2"/>
                </a:solidFill>
              </a:rPr>
              <a:t>rights are frequently regulated by priority.</a:t>
            </a:r>
          </a:p>
          <a:p>
            <a:pPr marL="685800" lvl="1">
              <a:buFont typeface="Arial" panose="020B0604020202020204" pitchFamily="34" charset="0"/>
              <a:buChar char="•"/>
            </a:pPr>
            <a:r>
              <a:rPr lang="en-US" sz="2000" dirty="0">
                <a:solidFill>
                  <a:schemeClr val="tx2"/>
                </a:solidFill>
              </a:rPr>
              <a:t>Generally, the priority of a right is the date of </a:t>
            </a:r>
            <a:r>
              <a:rPr lang="en-US" sz="2000" dirty="0" smtClean="0">
                <a:solidFill>
                  <a:schemeClr val="tx2"/>
                </a:solidFill>
              </a:rPr>
              <a:t>filing of </a:t>
            </a:r>
            <a:r>
              <a:rPr lang="en-US" sz="2000" dirty="0">
                <a:solidFill>
                  <a:schemeClr val="tx2"/>
                </a:solidFill>
              </a:rPr>
              <a:t>the application for </a:t>
            </a:r>
            <a:r>
              <a:rPr lang="en-US" sz="2000" dirty="0" smtClean="0">
                <a:solidFill>
                  <a:schemeClr val="tx2"/>
                </a:solidFill>
              </a:rPr>
              <a:t>an unperfected </a:t>
            </a:r>
            <a:r>
              <a:rPr lang="en-US" sz="2000" dirty="0">
                <a:solidFill>
                  <a:schemeClr val="tx2"/>
                </a:solidFill>
              </a:rPr>
              <a:t>application </a:t>
            </a:r>
            <a:r>
              <a:rPr lang="en-US" sz="2000" dirty="0" smtClean="0">
                <a:solidFill>
                  <a:schemeClr val="tx2"/>
                </a:solidFill>
              </a:rPr>
              <a:t>or </a:t>
            </a:r>
            <a:r>
              <a:rPr lang="en-US" sz="2000" dirty="0">
                <a:solidFill>
                  <a:schemeClr val="tx2"/>
                </a:solidFill>
              </a:rPr>
              <a:t>a certificated filing.</a:t>
            </a:r>
          </a:p>
          <a:p>
            <a:pPr marL="685800" lvl="1">
              <a:buFont typeface="Arial" panose="020B0604020202020204" pitchFamily="34" charset="0"/>
              <a:buChar char="•"/>
            </a:pPr>
            <a:r>
              <a:rPr lang="en-US" sz="2000" dirty="0">
                <a:solidFill>
                  <a:schemeClr val="tx2"/>
                </a:solidFill>
              </a:rPr>
              <a:t>The priority of a perfected right is the date of first use </a:t>
            </a:r>
            <a:r>
              <a:rPr lang="en-US" sz="2000" dirty="0" smtClean="0">
                <a:solidFill>
                  <a:schemeClr val="tx2"/>
                </a:solidFill>
              </a:rPr>
              <a:t>for a </a:t>
            </a:r>
            <a:r>
              <a:rPr lang="en-US" sz="2000" dirty="0">
                <a:solidFill>
                  <a:schemeClr val="tx2"/>
                </a:solidFill>
              </a:rPr>
              <a:t>diligence claim, the date shown in a decree, or the </a:t>
            </a:r>
            <a:r>
              <a:rPr lang="en-US" sz="2000" dirty="0" smtClean="0">
                <a:solidFill>
                  <a:schemeClr val="tx2"/>
                </a:solidFill>
              </a:rPr>
              <a:t>date shown </a:t>
            </a:r>
            <a:r>
              <a:rPr lang="en-US" sz="2000" dirty="0">
                <a:solidFill>
                  <a:schemeClr val="tx2"/>
                </a:solidFill>
              </a:rPr>
              <a:t>on the certificate of appropriation</a:t>
            </a:r>
            <a:r>
              <a:rPr lang="en-US" sz="2000" dirty="0" smtClean="0">
                <a:solidFill>
                  <a:schemeClr val="tx2"/>
                </a:solidFill>
              </a:rPr>
              <a:t>.</a:t>
            </a:r>
          </a:p>
          <a:p>
            <a:pPr marL="685800" lvl="1">
              <a:buFont typeface="Arial" panose="020B0604020202020204" pitchFamily="34" charset="0"/>
              <a:buChar char="•"/>
            </a:pPr>
            <a:endParaRPr lang="en-US" sz="2000" dirty="0">
              <a:solidFill>
                <a:schemeClr val="tx2"/>
              </a:solidFill>
            </a:endParaRPr>
          </a:p>
          <a:p>
            <a:pPr marL="0" indent="0">
              <a:buNone/>
            </a:pPr>
            <a:r>
              <a:rPr lang="en-US" sz="2400" u="sng" dirty="0">
                <a:solidFill>
                  <a:schemeClr val="tx2"/>
                </a:solidFill>
              </a:rPr>
              <a:t>Ownership</a:t>
            </a:r>
          </a:p>
          <a:p>
            <a:r>
              <a:rPr lang="en-US" sz="2000" dirty="0">
                <a:solidFill>
                  <a:schemeClr val="tx2"/>
                </a:solidFill>
              </a:rPr>
              <a:t>If you are purchasing a water right, make certain that the person selling it actually owns what is being sold. Do not rely solely on the Division’s records for this.  Trust deeds on real estate can affect title to water rights.</a:t>
            </a:r>
          </a:p>
          <a:p>
            <a:pPr lvl="1"/>
            <a:endParaRPr lang="en-US" dirty="0"/>
          </a:p>
        </p:txBody>
      </p:sp>
    </p:spTree>
    <p:extLst>
      <p:ext uri="{BB962C8B-B14F-4D97-AF65-F5344CB8AC3E}">
        <p14:creationId xmlns:p14="http://schemas.microsoft.com/office/powerpoint/2010/main" val="29118429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descr="http://2.bp.blogspot.com/-_w1JjGNus6I/T_mLP9fZBTI/AAAAAAAACZg/rRL6FvOy6wg/s640/little+rascals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6"/>
          <a:stretch/>
        </p:blipFill>
        <p:spPr bwMode="auto">
          <a:xfrm>
            <a:off x="-1809154" y="1295400"/>
            <a:ext cx="1550949" cy="9154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3.bp.blogspot.com/_uXEMQ17wHRQ/TDdUl7YiikI/AAAAAAAAAS0/zU5VM1zLHJg/s1600/Salt+Lake+City-final+painting-s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6093" y="5520479"/>
            <a:ext cx="1337521" cy="13375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9200" y="609600"/>
            <a:ext cx="7010400" cy="1477328"/>
          </a:xfrm>
          <a:prstGeom prst="rect">
            <a:avLst/>
          </a:prstGeom>
        </p:spPr>
        <p:txBody>
          <a:bodyPr wrap="square">
            <a:spAutoFit/>
          </a:bodyPr>
          <a:lstStyle/>
          <a:p>
            <a:r>
              <a:rPr lang="en-US" b="1" dirty="0" smtClean="0"/>
              <a:t>BENEFICIAL </a:t>
            </a:r>
            <a:r>
              <a:rPr lang="en-US" b="1" dirty="0"/>
              <a:t>USE </a:t>
            </a:r>
            <a:r>
              <a:rPr lang="en-US" dirty="0"/>
              <a:t>is the purpose to which water diverted under a water right is applied. Examples include but are not limited to </a:t>
            </a:r>
            <a:r>
              <a:rPr lang="en-US" dirty="0" smtClean="0"/>
              <a:t>irrigation; </a:t>
            </a:r>
            <a:r>
              <a:rPr lang="en-US" dirty="0"/>
              <a:t>stock </a:t>
            </a:r>
            <a:r>
              <a:rPr lang="en-US" dirty="0" smtClean="0"/>
              <a:t>watering; domestic; </a:t>
            </a:r>
            <a:r>
              <a:rPr lang="en-US" dirty="0"/>
              <a:t>and commercial, industrial, municipal (amounts measured in acre-feet).</a:t>
            </a:r>
          </a:p>
          <a:p>
            <a:endParaRPr lang="en-US" dirty="0"/>
          </a:p>
        </p:txBody>
      </p:sp>
      <p:pic>
        <p:nvPicPr>
          <p:cNvPr id="3078" name="Picture 6" descr="http://3.bp.blogspot.com/-8Do_tGP_hJE/TanO0xaoG3I/AAAAAAAAAyE/VR-J_qG9wk8/s1600/cartooncow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4355" y="2438400"/>
            <a:ext cx="1105217" cy="7646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rialive.files.wordpress.com/2012/05/cartoon_hous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82" t="4812" r="5131" b="9703"/>
          <a:stretch/>
        </p:blipFill>
        <p:spPr bwMode="auto">
          <a:xfrm>
            <a:off x="-1752689" y="4014267"/>
            <a:ext cx="1180969" cy="11417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images3.wikia.nocookie.net/__cb20110502174609/simpsons/images/9/90/Snpp-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6093" y="3277615"/>
            <a:ext cx="952500" cy="7096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tx2"/>
                </a:solidFill>
              </a:rPr>
              <a:t>Beneficial Use</a:t>
            </a:r>
            <a:br>
              <a:rPr lang="en-US" dirty="0" smtClean="0">
                <a:solidFill>
                  <a:schemeClr val="tx2"/>
                </a:solidFill>
              </a:rPr>
            </a:br>
            <a:r>
              <a:rPr lang="en-US" sz="2800" i="1" dirty="0" smtClean="0">
                <a:solidFill>
                  <a:schemeClr val="tx2"/>
                </a:solidFill>
              </a:rPr>
              <a:t>The Measure and the Limit of Every Water Right</a:t>
            </a:r>
            <a:endParaRPr lang="en-US" sz="2800" i="1" dirty="0">
              <a:solidFill>
                <a:schemeClr val="tx2"/>
              </a:solidFill>
            </a:endParaRPr>
          </a:p>
        </p:txBody>
      </p:sp>
      <p:sp>
        <p:nvSpPr>
          <p:cNvPr id="4" name="Content Placeholder 3"/>
          <p:cNvSpPr>
            <a:spLocks noGrp="1"/>
          </p:cNvSpPr>
          <p:nvPr>
            <p:ph sz="half" idx="1"/>
          </p:nvPr>
        </p:nvSpPr>
        <p:spPr>
          <a:xfrm>
            <a:off x="498987" y="1760482"/>
            <a:ext cx="4038600" cy="4525963"/>
          </a:xfrm>
        </p:spPr>
        <p:txBody>
          <a:bodyPr/>
          <a:lstStyle/>
          <a:p>
            <a:r>
              <a:rPr lang="en-US" sz="2400" dirty="0" smtClean="0">
                <a:solidFill>
                  <a:schemeClr val="tx2"/>
                </a:solidFill>
              </a:rPr>
              <a:t>The </a:t>
            </a:r>
            <a:r>
              <a:rPr lang="en-US" sz="2400" dirty="0">
                <a:solidFill>
                  <a:schemeClr val="tx2"/>
                </a:solidFill>
              </a:rPr>
              <a:t>purpose to which water diverted under a water right is applied</a:t>
            </a:r>
            <a:r>
              <a:rPr lang="en-US" sz="2400" dirty="0" smtClean="0">
                <a:solidFill>
                  <a:schemeClr val="tx2"/>
                </a:solidFill>
              </a:rPr>
              <a:t>.</a:t>
            </a:r>
          </a:p>
          <a:p>
            <a:r>
              <a:rPr lang="en-US" sz="2400" dirty="0" smtClean="0">
                <a:solidFill>
                  <a:schemeClr val="tx2"/>
                </a:solidFill>
              </a:rPr>
              <a:t>Examples include:</a:t>
            </a:r>
          </a:p>
          <a:p>
            <a:pPr lvl="1"/>
            <a:r>
              <a:rPr lang="en-US" sz="2000" dirty="0" smtClean="0">
                <a:solidFill>
                  <a:schemeClr val="tx2"/>
                </a:solidFill>
              </a:rPr>
              <a:t>Irrigation</a:t>
            </a:r>
          </a:p>
          <a:p>
            <a:pPr lvl="1"/>
            <a:r>
              <a:rPr lang="en-US" sz="2000" dirty="0" smtClean="0">
                <a:solidFill>
                  <a:schemeClr val="tx2"/>
                </a:solidFill>
              </a:rPr>
              <a:t>Stock watering</a:t>
            </a:r>
          </a:p>
          <a:p>
            <a:pPr lvl="1"/>
            <a:r>
              <a:rPr lang="en-US" sz="2000" dirty="0" smtClean="0">
                <a:solidFill>
                  <a:schemeClr val="tx2"/>
                </a:solidFill>
              </a:rPr>
              <a:t>Domestic</a:t>
            </a:r>
          </a:p>
          <a:p>
            <a:pPr lvl="1"/>
            <a:r>
              <a:rPr lang="en-US" sz="2000" dirty="0" smtClean="0">
                <a:solidFill>
                  <a:schemeClr val="tx2"/>
                </a:solidFill>
              </a:rPr>
              <a:t>Commercial</a:t>
            </a:r>
          </a:p>
          <a:p>
            <a:pPr lvl="1"/>
            <a:r>
              <a:rPr lang="en-US" sz="2000" dirty="0" smtClean="0">
                <a:solidFill>
                  <a:schemeClr val="tx2"/>
                </a:solidFill>
              </a:rPr>
              <a:t>Industrial</a:t>
            </a:r>
          </a:p>
          <a:p>
            <a:pPr lvl="1"/>
            <a:r>
              <a:rPr lang="en-US" sz="2000" dirty="0" smtClean="0">
                <a:solidFill>
                  <a:schemeClr val="tx2"/>
                </a:solidFill>
              </a:rPr>
              <a:t>Municipal </a:t>
            </a:r>
          </a:p>
          <a:p>
            <a:pPr lvl="2"/>
            <a:r>
              <a:rPr lang="en-US" sz="1800" dirty="0" smtClean="0">
                <a:solidFill>
                  <a:schemeClr val="tx2"/>
                </a:solidFill>
              </a:rPr>
              <a:t>Typically in  acre-feet only</a:t>
            </a:r>
            <a:endParaRPr lang="en-US" sz="1800" dirty="0">
              <a:solidFill>
                <a:schemeClr val="tx2"/>
              </a:solidFill>
            </a:endParaRPr>
          </a:p>
        </p:txBody>
      </p:sp>
      <p:pic>
        <p:nvPicPr>
          <p:cNvPr id="10242" name="Picture 2" descr="G:\_WRT Photo Contests (all years)\2013 WRT Photo Contest\5.Hunter Power Plant.JPG"/>
          <p:cNvPicPr>
            <a:picLocks noGrp="1" noChangeAspect="1" noChangeArrowheads="1"/>
          </p:cNvPicPr>
          <p:nvPr>
            <p:ph sz="half" idx="2"/>
          </p:nvPr>
        </p:nvPicPr>
        <p:blipFill rotWithShape="1">
          <a:blip r:embed="rId8" cstate="print">
            <a:extLst>
              <a:ext uri="{28A0092B-C50C-407E-A947-70E740481C1C}">
                <a14:useLocalDpi xmlns:a14="http://schemas.microsoft.com/office/drawing/2010/main" val="0"/>
              </a:ext>
            </a:extLst>
          </a:blip>
          <a:srcRect l="4687" r="32744"/>
          <a:stretch/>
        </p:blipFill>
        <p:spPr bwMode="auto">
          <a:xfrm>
            <a:off x="4876800" y="1753108"/>
            <a:ext cx="3543579" cy="424764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1897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600"/>
            <a:ext cx="3771900" cy="1985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uky.edu/KGS/water/images/4_weir_dam.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t="3624"/>
          <a:stretch/>
        </p:blipFill>
        <p:spPr bwMode="auto">
          <a:xfrm>
            <a:off x="4648200" y="3736257"/>
            <a:ext cx="4053349" cy="2615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tx2"/>
                </a:solidFill>
              </a:rPr>
              <a:t>Water Right Flow and Volume</a:t>
            </a:r>
            <a:endParaRPr lang="en-US" dirty="0">
              <a:solidFill>
                <a:schemeClr val="tx2"/>
              </a:solidFill>
            </a:endParaRPr>
          </a:p>
        </p:txBody>
      </p:sp>
      <p:sp>
        <p:nvSpPr>
          <p:cNvPr id="4" name="Content Placeholder 3"/>
          <p:cNvSpPr>
            <a:spLocks noGrp="1"/>
          </p:cNvSpPr>
          <p:nvPr>
            <p:ph sz="half" idx="1"/>
          </p:nvPr>
        </p:nvSpPr>
        <p:spPr>
          <a:xfrm>
            <a:off x="457200" y="1600200"/>
            <a:ext cx="4038600" cy="4770869"/>
          </a:xfrm>
          <a:ln>
            <a:solidFill>
              <a:schemeClr val="tx1">
                <a:lumMod val="50000"/>
                <a:lumOff val="50000"/>
              </a:schemeClr>
            </a:solidFill>
          </a:ln>
        </p:spPr>
        <p:txBody>
          <a:bodyPr/>
          <a:lstStyle/>
          <a:p>
            <a:r>
              <a:rPr lang="en-US" sz="2400" b="1" dirty="0">
                <a:solidFill>
                  <a:schemeClr val="tx2"/>
                </a:solidFill>
              </a:rPr>
              <a:t>Acre-foot</a:t>
            </a:r>
            <a:r>
              <a:rPr lang="en-US" sz="2400" dirty="0">
                <a:solidFill>
                  <a:schemeClr val="tx2"/>
                </a:solidFill>
              </a:rPr>
              <a:t> is a measure of volume. It is 1 foot in depth of water on 1 acre of land.</a:t>
            </a:r>
          </a:p>
          <a:p>
            <a:endParaRPr lang="en-US" sz="1800" dirty="0"/>
          </a:p>
        </p:txBody>
      </p:sp>
      <p:sp>
        <p:nvSpPr>
          <p:cNvPr id="5" name="Content Placeholder 4"/>
          <p:cNvSpPr>
            <a:spLocks noGrp="1"/>
          </p:cNvSpPr>
          <p:nvPr>
            <p:ph sz="half" idx="2"/>
          </p:nvPr>
        </p:nvSpPr>
        <p:spPr>
          <a:xfrm>
            <a:off x="4648200" y="1600200"/>
            <a:ext cx="4038600" cy="4770870"/>
          </a:xfrm>
          <a:noFill/>
          <a:ln>
            <a:solidFill>
              <a:schemeClr val="tx1">
                <a:lumMod val="50000"/>
                <a:lumOff val="50000"/>
              </a:schemeClr>
            </a:solidFill>
          </a:ln>
        </p:spPr>
        <p:txBody>
          <a:bodyPr/>
          <a:lstStyle/>
          <a:p>
            <a:r>
              <a:rPr lang="en-US" sz="2400" b="1" dirty="0">
                <a:solidFill>
                  <a:schemeClr val="tx2"/>
                </a:solidFill>
              </a:rPr>
              <a:t>CFS</a:t>
            </a:r>
            <a:r>
              <a:rPr lang="en-US" sz="2400" dirty="0">
                <a:solidFill>
                  <a:schemeClr val="tx2"/>
                </a:solidFill>
              </a:rPr>
              <a:t> (cubic feet per second) is a measure of flow similar to GPM.  It is 1 cubic foot of water moving at 1 foot per second past a given point.</a:t>
            </a:r>
          </a:p>
        </p:txBody>
      </p:sp>
    </p:spTree>
    <p:extLst>
      <p:ext uri="{BB962C8B-B14F-4D97-AF65-F5344CB8AC3E}">
        <p14:creationId xmlns:p14="http://schemas.microsoft.com/office/powerpoint/2010/main" val="437131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591" t="19316" r="41449" b="8868"/>
          <a:stretch/>
        </p:blipFill>
        <p:spPr bwMode="auto">
          <a:xfrm>
            <a:off x="4881716" y="1555971"/>
            <a:ext cx="3657600" cy="4749195"/>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Title 10"/>
          <p:cNvSpPr>
            <a:spLocks noGrp="1"/>
          </p:cNvSpPr>
          <p:nvPr>
            <p:ph type="title"/>
          </p:nvPr>
        </p:nvSpPr>
        <p:spPr/>
        <p:txBody>
          <a:bodyPr/>
          <a:lstStyle/>
          <a:p>
            <a:r>
              <a:rPr lang="en-US" dirty="0" smtClean="0">
                <a:solidFill>
                  <a:schemeClr val="tx2"/>
                </a:solidFill>
              </a:rPr>
              <a:t>How Much Water Does It Take?</a:t>
            </a:r>
            <a:endParaRPr lang="en-US" dirty="0">
              <a:solidFill>
                <a:schemeClr val="tx2"/>
              </a:solidFill>
            </a:endParaRPr>
          </a:p>
        </p:txBody>
      </p:sp>
      <p:sp>
        <p:nvSpPr>
          <p:cNvPr id="9" name="Content Placeholder 8"/>
          <p:cNvSpPr>
            <a:spLocks noGrp="1"/>
          </p:cNvSpPr>
          <p:nvPr>
            <p:ph idx="1"/>
          </p:nvPr>
        </p:nvSpPr>
        <p:spPr>
          <a:xfrm>
            <a:off x="457200" y="1600200"/>
            <a:ext cx="4267200" cy="4525963"/>
          </a:xfrm>
        </p:spPr>
        <p:txBody>
          <a:bodyPr/>
          <a:lstStyle/>
          <a:p>
            <a:pPr marL="0" indent="0">
              <a:buNone/>
            </a:pPr>
            <a:r>
              <a:rPr lang="en-US" sz="2800" b="1" dirty="0">
                <a:solidFill>
                  <a:schemeClr val="tx2"/>
                </a:solidFill>
              </a:rPr>
              <a:t>Duty</a:t>
            </a:r>
            <a:r>
              <a:rPr lang="en-US" sz="2800" dirty="0">
                <a:solidFill>
                  <a:schemeClr val="tx2"/>
                </a:solidFill>
              </a:rPr>
              <a:t> is an estimate of the amount of water </a:t>
            </a:r>
            <a:r>
              <a:rPr lang="en-US" sz="2800" dirty="0" smtClean="0">
                <a:solidFill>
                  <a:schemeClr val="tx2"/>
                </a:solidFill>
              </a:rPr>
              <a:t>reasonably </a:t>
            </a:r>
            <a:r>
              <a:rPr lang="en-US" sz="2800" dirty="0">
                <a:solidFill>
                  <a:schemeClr val="tx2"/>
                </a:solidFill>
              </a:rPr>
              <a:t>required for specific purposes such </a:t>
            </a:r>
            <a:r>
              <a:rPr lang="en-US" sz="2800" dirty="0" smtClean="0">
                <a:solidFill>
                  <a:schemeClr val="tx2"/>
                </a:solidFill>
              </a:rPr>
              <a:t>as </a:t>
            </a:r>
            <a:r>
              <a:rPr lang="en-US" sz="2800" dirty="0">
                <a:solidFill>
                  <a:schemeClr val="tx2"/>
                </a:solidFill>
              </a:rPr>
              <a:t>irrigation or domestic use.</a:t>
            </a:r>
          </a:p>
          <a:p>
            <a:endParaRPr lang="en-US" dirty="0"/>
          </a:p>
        </p:txBody>
      </p:sp>
    </p:spTree>
    <p:extLst>
      <p:ext uri="{BB962C8B-B14F-4D97-AF65-F5344CB8AC3E}">
        <p14:creationId xmlns:p14="http://schemas.microsoft.com/office/powerpoint/2010/main" val="3767584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2209800"/>
            <a:ext cx="6067687" cy="646331"/>
          </a:xfrm>
          <a:prstGeom prst="rect">
            <a:avLst/>
          </a:prstGeom>
          <a:noFill/>
        </p:spPr>
        <p:txBody>
          <a:bodyPr wrap="none" rtlCol="0">
            <a:spAutoFit/>
          </a:bodyPr>
          <a:lstStyle/>
          <a:p>
            <a:r>
              <a:rPr lang="en-US" dirty="0" smtClean="0"/>
              <a:t>Domestic use              0.45 acre-foot per residence</a:t>
            </a:r>
          </a:p>
          <a:p>
            <a:r>
              <a:rPr lang="en-US" dirty="0"/>
              <a:t> </a:t>
            </a:r>
            <a:r>
              <a:rPr lang="en-US" dirty="0" smtClean="0"/>
              <a:t>                                 0.25 acre-foot if part time (cabin)</a:t>
            </a:r>
            <a:endParaRPr lang="en-US" dirty="0"/>
          </a:p>
        </p:txBody>
      </p:sp>
      <p:sp>
        <p:nvSpPr>
          <p:cNvPr id="6" name="TextBox 5"/>
          <p:cNvSpPr txBox="1"/>
          <p:nvPr/>
        </p:nvSpPr>
        <p:spPr>
          <a:xfrm>
            <a:off x="1600200" y="3505200"/>
            <a:ext cx="6300123" cy="369332"/>
          </a:xfrm>
          <a:prstGeom prst="rect">
            <a:avLst/>
          </a:prstGeom>
          <a:noFill/>
        </p:spPr>
        <p:txBody>
          <a:bodyPr wrap="none" rtlCol="0">
            <a:spAutoFit/>
          </a:bodyPr>
          <a:lstStyle/>
          <a:p>
            <a:r>
              <a:rPr lang="en-US" dirty="0" smtClean="0"/>
              <a:t>Irrigation                    Ranges from 3 – 6 acre-feet per acre</a:t>
            </a:r>
            <a:endParaRPr lang="en-US" dirty="0"/>
          </a:p>
        </p:txBody>
      </p:sp>
      <p:sp>
        <p:nvSpPr>
          <p:cNvPr id="3" name="Title 2"/>
          <p:cNvSpPr>
            <a:spLocks noGrp="1"/>
          </p:cNvSpPr>
          <p:nvPr>
            <p:ph type="title"/>
          </p:nvPr>
        </p:nvSpPr>
        <p:spPr/>
        <p:txBody>
          <a:bodyPr/>
          <a:lstStyle/>
          <a:p>
            <a:r>
              <a:rPr lang="en-US" dirty="0" smtClean="0">
                <a:solidFill>
                  <a:schemeClr val="tx2"/>
                </a:solidFill>
              </a:rPr>
              <a:t>Duty of Common Uses</a:t>
            </a:r>
            <a:endParaRPr lang="en-US" dirty="0">
              <a:solidFill>
                <a:schemeClr val="tx2"/>
              </a:solidFill>
            </a:endParaRPr>
          </a:p>
        </p:txBody>
      </p:sp>
      <p:sp>
        <p:nvSpPr>
          <p:cNvPr id="8" name="Content Placeholder 7"/>
          <p:cNvSpPr>
            <a:spLocks noGrp="1"/>
          </p:cNvSpPr>
          <p:nvPr>
            <p:ph sz="half" idx="1"/>
          </p:nvPr>
        </p:nvSpPr>
        <p:spPr>
          <a:xfrm>
            <a:off x="762000" y="1611550"/>
            <a:ext cx="4038600" cy="4525963"/>
          </a:xfrm>
        </p:spPr>
        <p:txBody>
          <a:bodyPr/>
          <a:lstStyle/>
          <a:p>
            <a:r>
              <a:rPr lang="en-US" sz="2400" dirty="0" smtClean="0">
                <a:solidFill>
                  <a:schemeClr val="tx2"/>
                </a:solidFill>
              </a:rPr>
              <a:t>Domestic use</a:t>
            </a:r>
          </a:p>
          <a:p>
            <a:pPr lvl="1"/>
            <a:r>
              <a:rPr lang="en-US" sz="2000" dirty="0">
                <a:solidFill>
                  <a:schemeClr val="tx2"/>
                </a:solidFill>
              </a:rPr>
              <a:t>0.45 acre-foot per residence</a:t>
            </a:r>
          </a:p>
          <a:p>
            <a:pPr lvl="1"/>
            <a:r>
              <a:rPr lang="en-US" sz="2000" dirty="0">
                <a:solidFill>
                  <a:schemeClr val="tx2"/>
                </a:solidFill>
              </a:rPr>
              <a:t>0.25 acre-foot part-time (cabin</a:t>
            </a:r>
            <a:r>
              <a:rPr lang="en-US" sz="2000" dirty="0" smtClean="0">
                <a:solidFill>
                  <a:schemeClr val="tx2"/>
                </a:solidFill>
              </a:rPr>
              <a:t>)</a:t>
            </a:r>
          </a:p>
          <a:p>
            <a:pPr marL="457200" lvl="1" indent="0">
              <a:buNone/>
            </a:pPr>
            <a:endParaRPr lang="en-US" sz="1200" dirty="0">
              <a:solidFill>
                <a:schemeClr val="tx2"/>
              </a:solidFill>
            </a:endParaRPr>
          </a:p>
          <a:p>
            <a:r>
              <a:rPr lang="en-US" sz="2400" dirty="0" err="1" smtClean="0">
                <a:solidFill>
                  <a:schemeClr val="tx2"/>
                </a:solidFill>
              </a:rPr>
              <a:t>Stockwatering</a:t>
            </a:r>
            <a:endParaRPr lang="en-US" sz="2400" dirty="0" smtClean="0">
              <a:solidFill>
                <a:schemeClr val="tx2"/>
              </a:solidFill>
            </a:endParaRPr>
          </a:p>
          <a:p>
            <a:pPr lvl="1"/>
            <a:r>
              <a:rPr lang="en-US" sz="2000" dirty="0" smtClean="0">
                <a:solidFill>
                  <a:schemeClr val="tx2"/>
                </a:solidFill>
              </a:rPr>
              <a:t>0.028 acre-feet per large animal (25 gallons/day)</a:t>
            </a:r>
          </a:p>
          <a:p>
            <a:pPr marL="457200" lvl="1" indent="0">
              <a:buNone/>
            </a:pPr>
            <a:endParaRPr lang="en-US" sz="1200" dirty="0">
              <a:solidFill>
                <a:schemeClr val="tx2"/>
              </a:solidFill>
            </a:endParaRPr>
          </a:p>
          <a:p>
            <a:r>
              <a:rPr lang="en-US" sz="2400" dirty="0" smtClean="0">
                <a:solidFill>
                  <a:schemeClr val="tx2"/>
                </a:solidFill>
              </a:rPr>
              <a:t>Irrigation</a:t>
            </a:r>
          </a:p>
          <a:p>
            <a:pPr lvl="1"/>
            <a:r>
              <a:rPr lang="en-US" sz="2000" dirty="0" smtClean="0">
                <a:solidFill>
                  <a:schemeClr val="tx2"/>
                </a:solidFill>
              </a:rPr>
              <a:t>Typically ranges from 3.0-6.0 acre-feet per acre</a:t>
            </a:r>
            <a:endParaRPr lang="en-US" sz="2000" dirty="0">
              <a:solidFill>
                <a:schemeClr val="tx2"/>
              </a:solidFill>
            </a:endParaRPr>
          </a:p>
          <a:p>
            <a:pPr lvl="1"/>
            <a:endParaRPr lang="en-US" dirty="0"/>
          </a:p>
        </p:txBody>
      </p:sp>
      <p:pic>
        <p:nvPicPr>
          <p:cNvPr id="9218" name="Picture 2" descr="G:\_WRT Photo Contests (all years)\2012 WRT Photo Contest\BadDayAtWork_No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0000"/>
                    </a14:imgEffect>
                    <a14:imgEffect>
                      <a14:colorTemperature colorTemp="63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rcRect b="19108"/>
          <a:stretch/>
        </p:blipFill>
        <p:spPr bwMode="auto">
          <a:xfrm>
            <a:off x="5181600" y="1623430"/>
            <a:ext cx="3250277" cy="466398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510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solidFill>
                  <a:schemeClr val="tx2"/>
                </a:solidFill>
              </a:rPr>
              <a:t>Diversion vs. Depletion</a:t>
            </a:r>
            <a:endParaRPr lang="en-US" dirty="0">
              <a:solidFill>
                <a:schemeClr val="tx2"/>
              </a:solidFill>
            </a:endParaRPr>
          </a:p>
        </p:txBody>
      </p:sp>
      <p:sp>
        <p:nvSpPr>
          <p:cNvPr id="7" name="Content Placeholder 6"/>
          <p:cNvSpPr>
            <a:spLocks noGrp="1"/>
          </p:cNvSpPr>
          <p:nvPr>
            <p:ph sz="half" idx="1"/>
          </p:nvPr>
        </p:nvSpPr>
        <p:spPr/>
        <p:txBody>
          <a:bodyPr/>
          <a:lstStyle/>
          <a:p>
            <a:r>
              <a:rPr lang="en-US" sz="2400" b="1" dirty="0">
                <a:solidFill>
                  <a:schemeClr val="tx2"/>
                </a:solidFill>
              </a:rPr>
              <a:t>DIVERSION </a:t>
            </a:r>
            <a:r>
              <a:rPr lang="en-US" sz="2400" dirty="0">
                <a:solidFill>
                  <a:schemeClr val="tx2"/>
                </a:solidFill>
              </a:rPr>
              <a:t>is removal of water from its natural source whether it is surface or groundwater and applied for its beneficial use. It can be limited by flow or volume.</a:t>
            </a:r>
          </a:p>
        </p:txBody>
      </p:sp>
      <p:sp>
        <p:nvSpPr>
          <p:cNvPr id="8" name="Content Placeholder 7"/>
          <p:cNvSpPr>
            <a:spLocks noGrp="1"/>
          </p:cNvSpPr>
          <p:nvPr>
            <p:ph sz="half" idx="2"/>
          </p:nvPr>
        </p:nvSpPr>
        <p:spPr>
          <a:xfrm>
            <a:off x="4648200" y="1600200"/>
            <a:ext cx="4038600" cy="4800600"/>
          </a:xfrm>
        </p:spPr>
        <p:txBody>
          <a:bodyPr/>
          <a:lstStyle/>
          <a:p>
            <a:r>
              <a:rPr lang="en-US" sz="2400" b="1" dirty="0">
                <a:solidFill>
                  <a:schemeClr val="tx2"/>
                </a:solidFill>
              </a:rPr>
              <a:t>Depletion </a:t>
            </a:r>
            <a:r>
              <a:rPr lang="en-US" sz="2400" dirty="0">
                <a:solidFill>
                  <a:schemeClr val="tx2"/>
                </a:solidFill>
              </a:rPr>
              <a:t>is the portion of water withdrawn from a surface or groundwater source that is consumed by a particular use and does not return to a natural water source or another </a:t>
            </a:r>
            <a:r>
              <a:rPr lang="en-US" sz="2400" dirty="0" smtClean="0">
                <a:solidFill>
                  <a:schemeClr val="tx2"/>
                </a:solidFill>
              </a:rPr>
              <a:t>body </a:t>
            </a:r>
            <a:r>
              <a:rPr lang="en-US" sz="2400" dirty="0">
                <a:solidFill>
                  <a:schemeClr val="tx2"/>
                </a:solidFill>
              </a:rPr>
              <a:t>of water</a:t>
            </a:r>
            <a:r>
              <a:rPr lang="en-US" sz="2400" dirty="0" smtClean="0">
                <a:solidFill>
                  <a:schemeClr val="tx2"/>
                </a:solidFill>
              </a:rPr>
              <a:t>.</a:t>
            </a:r>
          </a:p>
          <a:p>
            <a:pPr marL="0" indent="0">
              <a:buNone/>
            </a:pPr>
            <a:r>
              <a:rPr lang="en-US" sz="2400" dirty="0"/>
              <a:t> </a:t>
            </a:r>
            <a:r>
              <a:rPr lang="en-US" sz="2400" dirty="0" smtClean="0"/>
              <a:t>   ------------------------------------</a:t>
            </a:r>
          </a:p>
          <a:p>
            <a:pPr marL="0" indent="0" algn="ctr">
              <a:buNone/>
            </a:pPr>
            <a:r>
              <a:rPr lang="en-US" sz="2000" dirty="0" smtClean="0">
                <a:solidFill>
                  <a:schemeClr val="tx2"/>
                </a:solidFill>
              </a:rPr>
              <a:t>Domestic 20% = 0.09 </a:t>
            </a:r>
            <a:r>
              <a:rPr lang="en-US" sz="2000" dirty="0" err="1" smtClean="0">
                <a:solidFill>
                  <a:schemeClr val="tx2"/>
                </a:solidFill>
              </a:rPr>
              <a:t>af</a:t>
            </a:r>
            <a:endParaRPr lang="en-US" sz="2000" dirty="0" smtClean="0">
              <a:solidFill>
                <a:schemeClr val="tx2"/>
              </a:solidFill>
            </a:endParaRPr>
          </a:p>
          <a:p>
            <a:pPr marL="0" indent="0" algn="ctr">
              <a:buNone/>
            </a:pPr>
            <a:r>
              <a:rPr lang="en-US" sz="2000" dirty="0" smtClean="0">
                <a:solidFill>
                  <a:schemeClr val="tx2"/>
                </a:solidFill>
              </a:rPr>
              <a:t>1 Horse 100% = 0.028</a:t>
            </a:r>
          </a:p>
          <a:p>
            <a:pPr marL="0" indent="0" algn="ctr">
              <a:buNone/>
            </a:pPr>
            <a:r>
              <a:rPr lang="en-US" sz="2000" dirty="0" smtClean="0">
                <a:solidFill>
                  <a:schemeClr val="tx2"/>
                </a:solidFill>
              </a:rPr>
              <a:t>Irrigation * = ~50%</a:t>
            </a:r>
            <a:endParaRPr lang="en-US" sz="2000" dirty="0">
              <a:solidFill>
                <a:schemeClr val="tx2"/>
              </a:solidFill>
            </a:endParaRPr>
          </a:p>
        </p:txBody>
      </p:sp>
    </p:spTree>
    <p:extLst>
      <p:ext uri="{BB962C8B-B14F-4D97-AF65-F5344CB8AC3E}">
        <p14:creationId xmlns:p14="http://schemas.microsoft.com/office/powerpoint/2010/main" val="1579680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9100" y="366623"/>
            <a:ext cx="8305800" cy="6124754"/>
          </a:xfrm>
          <a:prstGeom prst="rect">
            <a:avLst/>
          </a:prstGeom>
        </p:spPr>
        <p:txBody>
          <a:bodyPr wrap="square">
            <a:spAutoFit/>
          </a:bodyPr>
          <a:lstStyle/>
          <a:p>
            <a:pPr algn="ctr"/>
            <a:r>
              <a:rPr lang="en-US" sz="4000" b="1" dirty="0" smtClean="0">
                <a:solidFill>
                  <a:schemeClr val="tx2"/>
                </a:solidFill>
                <a:latin typeface="+mn-lt"/>
              </a:rPr>
              <a:t>Riparian Law vs. Prior </a:t>
            </a:r>
          </a:p>
          <a:p>
            <a:pPr algn="ctr"/>
            <a:r>
              <a:rPr lang="en-US" sz="4000" b="1" dirty="0" smtClean="0">
                <a:solidFill>
                  <a:schemeClr val="tx2"/>
                </a:solidFill>
                <a:latin typeface="+mn-lt"/>
              </a:rPr>
              <a:t>Appropriation Doctrine</a:t>
            </a:r>
            <a:endParaRPr lang="en-US" sz="4000" b="1" dirty="0">
              <a:solidFill>
                <a:schemeClr val="tx2"/>
              </a:solidFill>
              <a:latin typeface="+mn-lt"/>
            </a:endParaRPr>
          </a:p>
          <a:p>
            <a:endParaRPr lang="en-US" b="1" dirty="0" smtClean="0">
              <a:solidFill>
                <a:schemeClr val="tx2"/>
              </a:solidFill>
            </a:endParaRPr>
          </a:p>
          <a:p>
            <a:r>
              <a:rPr lang="en-US" sz="2000" b="1" dirty="0" smtClean="0">
                <a:solidFill>
                  <a:schemeClr val="tx2"/>
                </a:solidFill>
                <a:latin typeface="+mn-lt"/>
              </a:rPr>
              <a:t>RIPARIAN </a:t>
            </a:r>
            <a:r>
              <a:rPr lang="en-US" sz="2000" b="1" dirty="0">
                <a:solidFill>
                  <a:schemeClr val="tx2"/>
                </a:solidFill>
                <a:latin typeface="+mn-lt"/>
              </a:rPr>
              <a:t>DOCTRINE</a:t>
            </a:r>
            <a:r>
              <a:rPr lang="en-US" sz="2000" dirty="0">
                <a:solidFill>
                  <a:schemeClr val="tx2"/>
                </a:solidFill>
                <a:latin typeface="+mn-lt"/>
              </a:rPr>
              <a:t> </a:t>
            </a:r>
            <a:r>
              <a:rPr lang="en-US" sz="2000" dirty="0" smtClean="0">
                <a:solidFill>
                  <a:schemeClr val="tx2"/>
                </a:solidFill>
                <a:latin typeface="+mn-lt"/>
              </a:rPr>
              <a:t>is a system </a:t>
            </a:r>
            <a:r>
              <a:rPr lang="en-US" sz="2000" dirty="0">
                <a:solidFill>
                  <a:schemeClr val="tx2"/>
                </a:solidFill>
                <a:latin typeface="+mn-lt"/>
              </a:rPr>
              <a:t>for allocating water in the eastern United States, which gives owners of land </a:t>
            </a:r>
            <a:r>
              <a:rPr lang="en-US" sz="2000" dirty="0" smtClean="0">
                <a:solidFill>
                  <a:schemeClr val="tx2"/>
                </a:solidFill>
                <a:latin typeface="+mn-lt"/>
              </a:rPr>
              <a:t>a right to use a reasonable amount of water as it crosses their property.</a:t>
            </a:r>
          </a:p>
          <a:p>
            <a:endParaRPr lang="en-US" sz="2000" dirty="0">
              <a:solidFill>
                <a:schemeClr val="tx2"/>
              </a:solidFill>
              <a:latin typeface="+mn-lt"/>
            </a:endParaRPr>
          </a:p>
          <a:p>
            <a:r>
              <a:rPr lang="en-US" sz="2000" dirty="0">
                <a:solidFill>
                  <a:schemeClr val="tx2"/>
                </a:solidFill>
                <a:latin typeface="+mn-lt"/>
              </a:rPr>
              <a:t>The Eastern states (all those east of </a:t>
            </a:r>
            <a:r>
              <a:rPr lang="en-US" sz="2000" dirty="0" smtClean="0">
                <a:solidFill>
                  <a:schemeClr val="tx2"/>
                </a:solidFill>
                <a:latin typeface="+mn-lt"/>
              </a:rPr>
              <a:t>Texas, except Mississippi), </a:t>
            </a:r>
            <a:r>
              <a:rPr lang="en-US" sz="2000" dirty="0">
                <a:solidFill>
                  <a:schemeClr val="tx2"/>
                </a:solidFill>
                <a:latin typeface="+mn-lt"/>
              </a:rPr>
              <a:t>follow the </a:t>
            </a:r>
            <a:r>
              <a:rPr lang="en-US" sz="2000" dirty="0" smtClean="0">
                <a:solidFill>
                  <a:schemeClr val="tx2"/>
                </a:solidFill>
                <a:latin typeface="+mn-lt"/>
              </a:rPr>
              <a:t>riparian doctrine, which </a:t>
            </a:r>
            <a:r>
              <a:rPr lang="en-US" sz="2000" dirty="0">
                <a:solidFill>
                  <a:schemeClr val="tx2"/>
                </a:solidFill>
                <a:latin typeface="+mn-lt"/>
              </a:rPr>
              <a:t>permits anyone whose land </a:t>
            </a:r>
            <a:r>
              <a:rPr lang="en-US" sz="2000" dirty="0" smtClean="0">
                <a:solidFill>
                  <a:schemeClr val="tx2"/>
                </a:solidFill>
                <a:latin typeface="+mn-lt"/>
              </a:rPr>
              <a:t>has frontage on </a:t>
            </a:r>
            <a:r>
              <a:rPr lang="en-US" sz="2000" dirty="0">
                <a:solidFill>
                  <a:schemeClr val="tx2"/>
                </a:solidFill>
                <a:latin typeface="+mn-lt"/>
              </a:rPr>
              <a:t>a body of water to use water from it. These states were the first settled by Europeans (and therefore most influenced by </a:t>
            </a:r>
            <a:r>
              <a:rPr lang="en-US" sz="2000" dirty="0" smtClean="0">
                <a:solidFill>
                  <a:schemeClr val="tx2"/>
                </a:solidFill>
                <a:latin typeface="+mn-lt"/>
              </a:rPr>
              <a:t>English Law) </a:t>
            </a:r>
            <a:r>
              <a:rPr lang="en-US" sz="2000" dirty="0">
                <a:solidFill>
                  <a:schemeClr val="tx2"/>
                </a:solidFill>
                <a:latin typeface="+mn-lt"/>
              </a:rPr>
              <a:t>and have the most available water</a:t>
            </a:r>
            <a:r>
              <a:rPr lang="en-US" sz="2000" dirty="0" smtClean="0">
                <a:solidFill>
                  <a:schemeClr val="tx2"/>
                </a:solidFill>
                <a:latin typeface="+mn-lt"/>
              </a:rPr>
              <a:t>. (</a:t>
            </a:r>
            <a:r>
              <a:rPr lang="en-US" sz="2000" dirty="0" err="1" smtClean="0">
                <a:solidFill>
                  <a:schemeClr val="tx2"/>
                </a:solidFill>
                <a:latin typeface="+mn-lt"/>
              </a:rPr>
              <a:t>Wikipidia</a:t>
            </a:r>
            <a:r>
              <a:rPr lang="en-US" sz="2000" dirty="0" smtClean="0">
                <a:solidFill>
                  <a:schemeClr val="tx2"/>
                </a:solidFill>
                <a:latin typeface="+mn-lt"/>
              </a:rPr>
              <a:t>)</a:t>
            </a:r>
          </a:p>
          <a:p>
            <a:endParaRPr lang="en-US" sz="2000" dirty="0">
              <a:solidFill>
                <a:schemeClr val="tx2"/>
              </a:solidFill>
              <a:latin typeface="+mn-lt"/>
            </a:endParaRPr>
          </a:p>
          <a:p>
            <a:r>
              <a:rPr lang="en-US" sz="2000" b="1" dirty="0">
                <a:solidFill>
                  <a:schemeClr val="tx2"/>
                </a:solidFill>
                <a:latin typeface="+mn-lt"/>
              </a:rPr>
              <a:t>PRIOR APPROPRIATION </a:t>
            </a:r>
            <a:r>
              <a:rPr lang="en-US" sz="2000" b="1" dirty="0" smtClean="0">
                <a:solidFill>
                  <a:schemeClr val="tx2"/>
                </a:solidFill>
                <a:latin typeface="+mn-lt"/>
              </a:rPr>
              <a:t>DOCTRINE </a:t>
            </a:r>
            <a:r>
              <a:rPr lang="en-US" sz="2000" dirty="0" smtClean="0">
                <a:solidFill>
                  <a:schemeClr val="tx2"/>
                </a:solidFill>
                <a:latin typeface="+mn-lt"/>
              </a:rPr>
              <a:t>is a system </a:t>
            </a:r>
            <a:r>
              <a:rPr lang="en-US" sz="2000" dirty="0">
                <a:solidFill>
                  <a:schemeClr val="tx2"/>
                </a:solidFill>
                <a:latin typeface="+mn-lt"/>
              </a:rPr>
              <a:t>for allocating water, used in most western states. "First in time is first in right" means that the first person to take a quantity of water and put it to beneficial use has a higher priority than a subsequent user</a:t>
            </a:r>
            <a:r>
              <a:rPr lang="en-US" sz="2000" dirty="0" smtClean="0">
                <a:solidFill>
                  <a:schemeClr val="tx2"/>
                </a:solidFill>
                <a:latin typeface="+mn-lt"/>
              </a:rPr>
              <a:t>.</a:t>
            </a:r>
            <a:endParaRPr lang="en-US" sz="2000" dirty="0">
              <a:solidFill>
                <a:schemeClr val="tx2"/>
              </a:solidFill>
              <a:latin typeface="+mn-lt"/>
            </a:endParaRPr>
          </a:p>
        </p:txBody>
      </p:sp>
    </p:spTree>
    <p:extLst>
      <p:ext uri="{BB962C8B-B14F-4D97-AF65-F5344CB8AC3E}">
        <p14:creationId xmlns:p14="http://schemas.microsoft.com/office/powerpoint/2010/main" val="3993008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_WRT Photo Contests (all years)\2010 WRT Photo Contest\Scenic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8" y="0"/>
            <a:ext cx="913688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09600" y="5638800"/>
            <a:ext cx="7772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Researching Records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609600" y="2906713"/>
            <a:ext cx="7885113" cy="2884487"/>
          </a:xfrm>
        </p:spPr>
        <p:txBody>
          <a:bodyPr/>
          <a:lstStyle/>
          <a:p>
            <a:r>
              <a:rPr lang="en-US" i="1" dirty="0" smtClean="0">
                <a:solidFill>
                  <a:schemeClr val="bg2">
                    <a:lumMod val="90000"/>
                  </a:schemeClr>
                </a:solidFill>
                <a:effectLst>
                  <a:outerShdw blurRad="38100" dist="38100" dir="2700000" algn="tl">
                    <a:srgbClr val="000000">
                      <a:alpha val="43137"/>
                    </a:srgbClr>
                  </a:outerShdw>
                </a:effectLst>
              </a:rPr>
              <a:t>How to access specific information in water right files</a:t>
            </a:r>
            <a:endParaRPr lang="en-US"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9412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4535" y="457200"/>
            <a:ext cx="8272265" cy="707886"/>
          </a:xfrm>
          <a:prstGeom prst="rect">
            <a:avLst/>
          </a:prstGeom>
          <a:noFill/>
        </p:spPr>
        <p:txBody>
          <a:bodyPr wrap="none" rtlCol="0">
            <a:spAutoFit/>
          </a:bodyPr>
          <a:lstStyle/>
          <a:p>
            <a:r>
              <a:rPr lang="en-US" sz="4000" dirty="0" smtClean="0"/>
              <a:t>Researching Water Right Records….</a:t>
            </a:r>
            <a:endParaRPr lang="en-US" sz="4000" dirty="0"/>
          </a:p>
        </p:txBody>
      </p:sp>
      <p:sp>
        <p:nvSpPr>
          <p:cNvPr id="4" name="Title 3"/>
          <p:cNvSpPr>
            <a:spLocks noGrp="1"/>
          </p:cNvSpPr>
          <p:nvPr>
            <p:ph type="title"/>
          </p:nvPr>
        </p:nvSpPr>
        <p:spPr/>
        <p:txBody>
          <a:bodyPr/>
          <a:lstStyle/>
          <a:p>
            <a:r>
              <a:rPr lang="en-US" dirty="0" smtClean="0">
                <a:solidFill>
                  <a:schemeClr val="tx2"/>
                </a:solidFill>
              </a:rPr>
              <a:t>Where Can You Research?</a:t>
            </a:r>
            <a:endParaRPr lang="en-US" dirty="0">
              <a:solidFill>
                <a:schemeClr val="tx2"/>
              </a:solidFill>
            </a:endParaRPr>
          </a:p>
        </p:txBody>
      </p:sp>
      <p:sp>
        <p:nvSpPr>
          <p:cNvPr id="7" name="Content Placeholder 6"/>
          <p:cNvSpPr>
            <a:spLocks noGrp="1"/>
          </p:cNvSpPr>
          <p:nvPr>
            <p:ph sz="half" idx="1"/>
          </p:nvPr>
        </p:nvSpPr>
        <p:spPr>
          <a:xfrm>
            <a:off x="304800" y="1600200"/>
            <a:ext cx="4191000" cy="4525963"/>
          </a:xfrm>
        </p:spPr>
        <p:txBody>
          <a:bodyPr/>
          <a:lstStyle/>
          <a:p>
            <a:pPr marL="0" indent="0">
              <a:buNone/>
            </a:pPr>
            <a:r>
              <a:rPr lang="en-US" dirty="0" smtClean="0">
                <a:solidFill>
                  <a:schemeClr val="tx2"/>
                </a:solidFill>
              </a:rPr>
              <a:t>Electronic Files</a:t>
            </a:r>
          </a:p>
          <a:p>
            <a:pPr lvl="1"/>
            <a:r>
              <a:rPr lang="en-US" dirty="0" smtClean="0">
                <a:solidFill>
                  <a:schemeClr val="tx2"/>
                </a:solidFill>
              </a:rPr>
              <a:t>Water right files available via the Divisions Website</a:t>
            </a:r>
          </a:p>
          <a:p>
            <a:pPr lvl="1"/>
            <a:r>
              <a:rPr lang="en-US" dirty="0" smtClean="0">
                <a:solidFill>
                  <a:schemeClr val="tx2"/>
                </a:solidFill>
              </a:rPr>
              <a:t>Notices</a:t>
            </a:r>
          </a:p>
          <a:p>
            <a:pPr lvl="2"/>
            <a:r>
              <a:rPr lang="en-US" dirty="0" smtClean="0">
                <a:solidFill>
                  <a:schemeClr val="tx2"/>
                </a:solidFill>
              </a:rPr>
              <a:t>New filings the past seven days</a:t>
            </a:r>
          </a:p>
          <a:p>
            <a:pPr lvl="2"/>
            <a:r>
              <a:rPr lang="en-US" dirty="0" smtClean="0">
                <a:solidFill>
                  <a:schemeClr val="tx2"/>
                </a:solidFill>
              </a:rPr>
              <a:t>New approvals for the past 30 days</a:t>
            </a:r>
          </a:p>
          <a:p>
            <a:pPr lvl="2"/>
            <a:r>
              <a:rPr lang="en-US" dirty="0" smtClean="0">
                <a:solidFill>
                  <a:schemeClr val="tx2"/>
                </a:solidFill>
              </a:rPr>
              <a:t>Proof due for the next 120 days</a:t>
            </a:r>
          </a:p>
          <a:p>
            <a:pPr lvl="2"/>
            <a:r>
              <a:rPr lang="en-US" dirty="0" smtClean="0">
                <a:solidFill>
                  <a:schemeClr val="tx2"/>
                </a:solidFill>
              </a:rPr>
              <a:t>Water Companies</a:t>
            </a:r>
          </a:p>
          <a:p>
            <a:pPr lvl="1"/>
            <a:endParaRPr lang="en-US" dirty="0"/>
          </a:p>
        </p:txBody>
      </p:sp>
      <p:sp>
        <p:nvSpPr>
          <p:cNvPr id="8" name="Content Placeholder 7"/>
          <p:cNvSpPr>
            <a:spLocks noGrp="1"/>
          </p:cNvSpPr>
          <p:nvPr>
            <p:ph sz="half" idx="2"/>
          </p:nvPr>
        </p:nvSpPr>
        <p:spPr>
          <a:xfrm>
            <a:off x="4648200" y="1600200"/>
            <a:ext cx="4038600" cy="2895599"/>
          </a:xfrm>
        </p:spPr>
        <p:txBody>
          <a:bodyPr/>
          <a:lstStyle/>
          <a:p>
            <a:pPr marL="0" indent="0">
              <a:buNone/>
            </a:pPr>
            <a:r>
              <a:rPr lang="en-US" dirty="0" smtClean="0">
                <a:solidFill>
                  <a:schemeClr val="tx2"/>
                </a:solidFill>
              </a:rPr>
              <a:t>Hard Files</a:t>
            </a:r>
          </a:p>
          <a:p>
            <a:pPr lvl="1"/>
            <a:r>
              <a:rPr lang="en-US" dirty="0" smtClean="0">
                <a:solidFill>
                  <a:schemeClr val="tx2"/>
                </a:solidFill>
              </a:rPr>
              <a:t>At the Salt Lake Water Right Office</a:t>
            </a:r>
            <a:endParaRPr lang="en-US" dirty="0">
              <a:solidFill>
                <a:schemeClr val="tx2"/>
              </a:solidFill>
            </a:endParaRPr>
          </a:p>
          <a:p>
            <a:pPr lvl="2"/>
            <a:r>
              <a:rPr lang="en-US" dirty="0" smtClean="0">
                <a:solidFill>
                  <a:schemeClr val="tx2"/>
                </a:solidFill>
              </a:rPr>
              <a:t>May only be reviewed in office</a:t>
            </a:r>
          </a:p>
          <a:p>
            <a:pPr lvl="2"/>
            <a:endParaRPr lang="en-US" dirty="0"/>
          </a:p>
        </p:txBody>
      </p:sp>
      <p:sp>
        <p:nvSpPr>
          <p:cNvPr id="9" name="TextBox 8"/>
          <p:cNvSpPr txBox="1"/>
          <p:nvPr/>
        </p:nvSpPr>
        <p:spPr>
          <a:xfrm>
            <a:off x="4724400" y="5257800"/>
            <a:ext cx="3962400" cy="523220"/>
          </a:xfrm>
          <a:prstGeom prst="rect">
            <a:avLst/>
          </a:prstGeom>
          <a:noFill/>
        </p:spPr>
        <p:txBody>
          <a:bodyPr wrap="square" rtlCol="0">
            <a:spAutoFit/>
          </a:bodyPr>
          <a:lstStyle/>
          <a:p>
            <a:r>
              <a:rPr lang="en-US" sz="2800" dirty="0" smtClean="0">
                <a:solidFill>
                  <a:schemeClr val="accent6">
                    <a:lumMod val="75000"/>
                  </a:schemeClr>
                </a:solidFill>
              </a:rPr>
              <a:t>www.waterrights.utah.gov</a:t>
            </a:r>
            <a:endParaRPr lang="en-US" sz="2800" dirty="0">
              <a:solidFill>
                <a:schemeClr val="accent6">
                  <a:lumMod val="75000"/>
                </a:schemeClr>
              </a:solidFill>
            </a:endParaRPr>
          </a:p>
        </p:txBody>
      </p:sp>
    </p:spTree>
    <p:extLst>
      <p:ext uri="{BB962C8B-B14F-4D97-AF65-F5344CB8AC3E}">
        <p14:creationId xmlns:p14="http://schemas.microsoft.com/office/powerpoint/2010/main" val="1743277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10000"/>
                    </a14:imgEffect>
                    <a14:imgEffect>
                      <a14:colorTemperature colorTemp="7600"/>
                    </a14:imgEffect>
                    <a14:imgEffect>
                      <a14:saturation sat="131000"/>
                    </a14:imgEffect>
                    <a14:imgEffect>
                      <a14:brightnessContrast bright="20000" contrast="-20000"/>
                    </a14:imgEffect>
                  </a14:imgLayer>
                </a14:imgProps>
              </a:ext>
              <a:ext uri="{28A0092B-C50C-407E-A947-70E740481C1C}">
                <a14:useLocalDpi xmlns:a14="http://schemas.microsoft.com/office/drawing/2010/main" val="0"/>
              </a:ext>
            </a:extLst>
          </a:blip>
          <a:srcRect l="296" t="685" r="-296" b="16858"/>
          <a:stretch/>
        </p:blipFill>
        <p:spPr bwMode="auto">
          <a:xfrm>
            <a:off x="22123" y="0"/>
            <a:ext cx="9148916" cy="754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95400" y="838200"/>
            <a:ext cx="7772400" cy="762000"/>
          </a:xfrm>
        </p:spPr>
        <p:txBody>
          <a:bodyPr/>
          <a:lstStyle/>
          <a:p>
            <a:pPr marL="0" indent="0">
              <a:buNone/>
            </a:pPr>
            <a:r>
              <a:rPr lang="en-US" sz="36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Beneficial Use of Water…</a:t>
            </a:r>
            <a:endPar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1334729" y="228600"/>
            <a:ext cx="7772400" cy="762000"/>
          </a:xfrm>
        </p:spPr>
        <p:txBody>
          <a:bodyPr/>
          <a:lstStyle/>
          <a:p>
            <a:r>
              <a:rPr lang="en-US" i="1" dirty="0" smtClean="0">
                <a:solidFill>
                  <a:schemeClr val="bg2"/>
                </a:solidFill>
                <a:effectLst>
                  <a:outerShdw blurRad="38100" dist="38100" dir="2700000" algn="tl">
                    <a:srgbClr val="000000">
                      <a:alpha val="43137"/>
                    </a:srgbClr>
                  </a:outerShdw>
                </a:effectLst>
              </a:rPr>
              <a:t>The Highest</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80835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Pictures\Work\15198[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123"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9" descr="H:\My Documents\My Pictures\2010_09_10\IMG_34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114800"/>
            <a:ext cx="3505221" cy="2629093"/>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1143000" y="194466"/>
            <a:ext cx="4419600" cy="994334"/>
          </a:xfrm>
          <a:prstGeom prst="rect">
            <a:avLst/>
          </a:prstGeom>
          <a:effectLst/>
        </p:spPr>
        <p:txBody>
          <a:bodyPr vert="horz" lIns="91440" tIns="45720" rIns="91440" bIns="45720" rtlCol="0" anchor="t" anchorCtr="0">
            <a:noAutofit/>
          </a:bodyPr>
          <a:lstStyle>
            <a:lvl1pPr marL="640080" indent="-457200" algn="l" defTabSz="914400" rtl="0" eaLnBrk="1" latinLnBrk="0"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buFont typeface="Georgia" pitchFamily="18" charset="0"/>
              <a:buNone/>
            </a:pPr>
            <a:r>
              <a:rPr lang="en-US" altLang="en-US" b="0" dirty="0" smtClean="0">
                <a:solidFill>
                  <a:schemeClr val="tx2"/>
                </a:solidFill>
              </a:rPr>
              <a:t>Questions?</a:t>
            </a:r>
            <a:endParaRPr lang="en-US" altLang="en-US" b="0" dirty="0">
              <a:solidFill>
                <a:schemeClr val="tx2"/>
              </a:solidFill>
            </a:endParaRPr>
          </a:p>
        </p:txBody>
      </p:sp>
      <p:pic>
        <p:nvPicPr>
          <p:cNvPr id="4" name="Picture 2" descr="C:\Users\nathanmoses\Downloads\20160310_11160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53" t="9318" r="5537" b="9116"/>
          <a:stretch/>
        </p:blipFill>
        <p:spPr bwMode="auto">
          <a:xfrm rot="3851235">
            <a:off x="-145120" y="2476698"/>
            <a:ext cx="2597373" cy="130651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00600" y="194466"/>
            <a:ext cx="3273653" cy="923330"/>
          </a:xfrm>
          <a:prstGeom prst="rect">
            <a:avLst/>
          </a:prstGeom>
          <a:noFill/>
        </p:spPr>
        <p:txBody>
          <a:bodyPr wrap="none" rtlCol="0">
            <a:spAutoFit/>
          </a:bodyPr>
          <a:lstStyle/>
          <a:p>
            <a:r>
              <a:rPr lang="en-US" sz="5400" dirty="0" smtClean="0">
                <a:solidFill>
                  <a:schemeClr val="tx2"/>
                </a:solidFill>
                <a:effectLst>
                  <a:reflection blurRad="6350" stA="55000" endA="300" endPos="45500" dir="5400000" sy="-100000" algn="bl" rotWithShape="0"/>
                </a:effectLst>
                <a:latin typeface="+mj-lt"/>
                <a:ea typeface="+mj-ea"/>
                <a:cs typeface="+mj-cs"/>
              </a:rPr>
              <a:t>Criticisms?</a:t>
            </a:r>
            <a:endParaRPr lang="en-US" sz="5400" dirty="0">
              <a:solidFill>
                <a:schemeClr val="tx2"/>
              </a:solidFill>
            </a:endParaRPr>
          </a:p>
        </p:txBody>
      </p:sp>
    </p:spTree>
    <p:extLst>
      <p:ext uri="{BB962C8B-B14F-4D97-AF65-F5344CB8AC3E}">
        <p14:creationId xmlns:p14="http://schemas.microsoft.com/office/powerpoint/2010/main" val="51826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16" y="8849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8877" y="489155"/>
            <a:ext cx="8480323" cy="1446550"/>
          </a:xfrm>
          <a:prstGeom prst="rect">
            <a:avLst/>
          </a:prstGeom>
          <a:noFill/>
        </p:spPr>
        <p:txBody>
          <a:bodyPr wrap="square" rtlCol="0">
            <a:spAutoFit/>
          </a:bodyPr>
          <a:lstStyle/>
          <a:p>
            <a:pPr algn="ctr"/>
            <a:r>
              <a:rPr lang="en-US" sz="4400" dirty="0" smtClean="0">
                <a:solidFill>
                  <a:schemeClr val="tx2"/>
                </a:solidFill>
                <a:latin typeface="+mj-lt"/>
              </a:rPr>
              <a:t>Origin of the Doctrine of Prior Appropriation</a:t>
            </a:r>
            <a:endParaRPr lang="en-US" sz="4400" dirty="0">
              <a:solidFill>
                <a:schemeClr val="tx2"/>
              </a:solidFill>
              <a:latin typeface="+mj-lt"/>
            </a:endParaRPr>
          </a:p>
        </p:txBody>
      </p:sp>
      <p:pic>
        <p:nvPicPr>
          <p:cNvPr id="5" name="Picture 2" descr="E:\Pictures\Work\IMG_05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3256" y="2817938"/>
            <a:ext cx="3070940" cy="2310735"/>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43" b="6955"/>
          <a:stretch/>
        </p:blipFill>
        <p:spPr bwMode="auto">
          <a:xfrm>
            <a:off x="358877" y="2819400"/>
            <a:ext cx="2104379" cy="2309273"/>
          </a:xfrm>
          <a:prstGeom prst="rect">
            <a:avLst/>
          </a:prstGeom>
          <a:noFill/>
          <a:ln w="254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6239088" y="2133600"/>
            <a:ext cx="1532792" cy="369332"/>
          </a:xfrm>
          <a:prstGeom prst="rect">
            <a:avLst/>
          </a:prstGeom>
          <a:noFill/>
        </p:spPr>
        <p:txBody>
          <a:bodyPr wrap="none" rtlCol="0">
            <a:spAutoFit/>
          </a:bodyPr>
          <a:lstStyle/>
          <a:p>
            <a:r>
              <a:rPr lang="en-US" dirty="0" smtClean="0"/>
              <a:t>Hudson River</a:t>
            </a:r>
            <a:endParaRPr lang="en-US" dirty="0"/>
          </a:p>
        </p:txBody>
      </p:sp>
      <p:sp>
        <p:nvSpPr>
          <p:cNvPr id="8" name="TextBox 7"/>
          <p:cNvSpPr txBox="1"/>
          <p:nvPr/>
        </p:nvSpPr>
        <p:spPr>
          <a:xfrm>
            <a:off x="358876" y="5257800"/>
            <a:ext cx="5051323" cy="584775"/>
          </a:xfrm>
          <a:prstGeom prst="rect">
            <a:avLst/>
          </a:prstGeom>
          <a:solidFill>
            <a:schemeClr val="tx2"/>
          </a:solidFill>
          <a:ln w="25400">
            <a:noFill/>
          </a:ln>
        </p:spPr>
        <p:txBody>
          <a:bodyPr wrap="square" rtlCol="0">
            <a:spAutoFit/>
          </a:bodyPr>
          <a:lstStyle/>
          <a:p>
            <a:pPr algn="ctr"/>
            <a:r>
              <a:rPr lang="en-US" dirty="0" smtClean="0">
                <a:solidFill>
                  <a:schemeClr val="bg2"/>
                </a:solidFill>
                <a:effectLst>
                  <a:outerShdw blurRad="38100" dist="38100" dir="2700000" algn="tl">
                    <a:srgbClr val="000000">
                      <a:alpha val="43137"/>
                    </a:srgbClr>
                  </a:outerShdw>
                </a:effectLst>
                <a:latin typeface="+mj-lt"/>
              </a:rPr>
              <a:t>The West</a:t>
            </a:r>
            <a:endParaRPr lang="en-US" dirty="0">
              <a:solidFill>
                <a:schemeClr val="bg2"/>
              </a:solidFill>
              <a:effectLst>
                <a:outerShdw blurRad="38100" dist="38100" dir="2700000" algn="tl">
                  <a:srgbClr val="000000">
                    <a:alpha val="43137"/>
                  </a:srgbClr>
                </a:outerShdw>
              </a:effectLst>
              <a:latin typeface="+mj-lt"/>
            </a:endParaRPr>
          </a:p>
        </p:txBody>
      </p:sp>
      <p:sp>
        <p:nvSpPr>
          <p:cNvPr id="9" name="TextBox 8"/>
          <p:cNvSpPr txBox="1"/>
          <p:nvPr/>
        </p:nvSpPr>
        <p:spPr>
          <a:xfrm>
            <a:off x="5638800" y="5257799"/>
            <a:ext cx="3336686" cy="584775"/>
          </a:xfrm>
          <a:prstGeom prst="rect">
            <a:avLst/>
          </a:prstGeom>
          <a:solidFill>
            <a:schemeClr val="tx2"/>
          </a:solidFill>
          <a:ln w="25400">
            <a:noFill/>
          </a:ln>
        </p:spPr>
        <p:txBody>
          <a:bodyPr wrap="square" rtlCol="0">
            <a:spAutoFit/>
          </a:bodyPr>
          <a:lstStyle/>
          <a:p>
            <a:pPr algn="ctr"/>
            <a:r>
              <a:rPr lang="en-US" dirty="0" smtClean="0">
                <a:solidFill>
                  <a:schemeClr val="bg2"/>
                </a:solidFill>
                <a:effectLst>
                  <a:outerShdw blurRad="38100" dist="38100" dir="2700000" algn="tl">
                    <a:srgbClr val="000000">
                      <a:alpha val="43137"/>
                    </a:srgbClr>
                  </a:outerShdw>
                </a:effectLst>
                <a:latin typeface="+mj-lt"/>
              </a:rPr>
              <a:t>The East</a:t>
            </a:r>
            <a:endParaRPr lang="en-US" dirty="0">
              <a:solidFill>
                <a:schemeClr val="bg2"/>
              </a:solidFill>
              <a:effectLst>
                <a:outerShdw blurRad="38100" dist="38100" dir="2700000" algn="tl">
                  <a:srgbClr val="000000">
                    <a:alpha val="43137"/>
                  </a:srgbClr>
                </a:outerShdw>
              </a:effectLst>
              <a:latin typeface="+mj-lt"/>
            </a:endParaRPr>
          </a:p>
        </p:txBody>
      </p:sp>
      <p:pic>
        <p:nvPicPr>
          <p:cNvPr id="8208" name="Picture 16" descr="https://upload.wikimedia.org/wikipedia/commons/thumb/e/e0/Bird%27s-eye_view_of_Hudson_River_from_walkway_5.JPG/1280px-Bird%27s-eye_view_of_Hudson_River_from_walkway_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4196" y="2819399"/>
            <a:ext cx="3441290" cy="230927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aphicFrame>
        <p:nvGraphicFramePr>
          <p:cNvPr id="13" name="Object 12"/>
          <p:cNvGraphicFramePr>
            <a:graphicFrameLocks noChangeAspect="1"/>
          </p:cNvGraphicFramePr>
          <p:nvPr>
            <p:extLst>
              <p:ext uri="{D42A27DB-BD31-4B8C-83A1-F6EECF244321}">
                <p14:modId xmlns:p14="http://schemas.microsoft.com/office/powerpoint/2010/main" val="442055746"/>
              </p:ext>
            </p:extLst>
          </p:nvPr>
        </p:nvGraphicFramePr>
        <p:xfrm>
          <a:off x="-1600200" y="3048000"/>
          <a:ext cx="1432413" cy="1295400"/>
        </p:xfrm>
        <a:graphic>
          <a:graphicData uri="http://schemas.openxmlformats.org/presentationml/2006/ole">
            <mc:AlternateContent xmlns:mc="http://schemas.openxmlformats.org/markup-compatibility/2006">
              <mc:Choice xmlns:v="urn:schemas-microsoft-com:vml" Requires="v">
                <p:oleObj spid="_x0000_s2057" name="Drawing" r:id="rId8" imgW="4286167" imgH="3876485" progId="WPDraw30.Drawing">
                  <p:embed/>
                </p:oleObj>
              </mc:Choice>
              <mc:Fallback>
                <p:oleObj name="Drawing" r:id="rId8" imgW="4286167" imgH="3876485" progId="WPDraw30.Drawing">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3048000"/>
                        <a:ext cx="1432413" cy="1295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654730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2"/>
                </a:solidFill>
              </a:rPr>
              <a:t>Historical “Appropriators”</a:t>
            </a:r>
            <a:endParaRPr lang="en-US" dirty="0">
              <a:solidFill>
                <a:schemeClr val="tx2"/>
              </a:solidFill>
            </a:endParaRPr>
          </a:p>
        </p:txBody>
      </p:sp>
      <p:sp>
        <p:nvSpPr>
          <p:cNvPr id="43011" name="Rectangle 3"/>
          <p:cNvSpPr>
            <a:spLocks noGrp="1" noChangeArrowheads="1"/>
          </p:cNvSpPr>
          <p:nvPr>
            <p:ph idx="1"/>
          </p:nvPr>
        </p:nvSpPr>
        <p:spPr>
          <a:xfrm>
            <a:off x="1143001" y="1600200"/>
            <a:ext cx="6949562" cy="2401131"/>
          </a:xfrm>
          <a:prstGeom prst="rect">
            <a:avLst/>
          </a:prstGeom>
        </p:spPr>
        <p:txBody>
          <a:bodyPr/>
          <a:lstStyle/>
          <a:p>
            <a:r>
              <a:rPr lang="en-US" altLang="en-US" sz="2800" dirty="0">
                <a:solidFill>
                  <a:schemeClr val="tx2"/>
                </a:solidFill>
              </a:rPr>
              <a:t>Native Americans were the first</a:t>
            </a:r>
          </a:p>
          <a:p>
            <a:r>
              <a:rPr lang="en-US" altLang="en-US" sz="2800" dirty="0">
                <a:solidFill>
                  <a:schemeClr val="tx2"/>
                </a:solidFill>
              </a:rPr>
              <a:t>Religious and military outposts </a:t>
            </a:r>
            <a:r>
              <a:rPr lang="en-US" altLang="en-US" sz="2800" dirty="0" smtClean="0">
                <a:solidFill>
                  <a:schemeClr val="tx2"/>
                </a:solidFill>
              </a:rPr>
              <a:t>of Spaniards</a:t>
            </a:r>
            <a:endParaRPr lang="en-US" altLang="en-US" sz="2800" dirty="0">
              <a:solidFill>
                <a:schemeClr val="tx2"/>
              </a:solidFill>
            </a:endParaRPr>
          </a:p>
          <a:p>
            <a:r>
              <a:rPr lang="en-US" altLang="en-US" sz="2800" dirty="0">
                <a:solidFill>
                  <a:schemeClr val="tx2"/>
                </a:solidFill>
              </a:rPr>
              <a:t>Mormon pioneers</a:t>
            </a:r>
          </a:p>
          <a:p>
            <a:r>
              <a:rPr lang="en-US" altLang="en-US" sz="2800" dirty="0">
                <a:solidFill>
                  <a:schemeClr val="tx2"/>
                </a:solidFill>
              </a:rPr>
              <a:t>California Gold Rush</a:t>
            </a:r>
          </a:p>
        </p:txBody>
      </p:sp>
      <p:grpSp>
        <p:nvGrpSpPr>
          <p:cNvPr id="4" name="Group 3"/>
          <p:cNvGrpSpPr/>
          <p:nvPr/>
        </p:nvGrpSpPr>
        <p:grpSpPr>
          <a:xfrm>
            <a:off x="304800" y="4114800"/>
            <a:ext cx="8534400" cy="2208234"/>
            <a:chOff x="381000" y="4343400"/>
            <a:chExt cx="8317381" cy="1979634"/>
          </a:xfrm>
        </p:grpSpPr>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66" t="16360" r="38298" b="15555"/>
            <a:stretch/>
          </p:blipFill>
          <p:spPr bwMode="auto">
            <a:xfrm>
              <a:off x="381000" y="4343400"/>
              <a:ext cx="2259798" cy="1979634"/>
            </a:xfrm>
            <a:prstGeom prst="rect">
              <a:avLst/>
            </a:prstGeom>
            <a:noFill/>
            <a:ln w="254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descr="https://upload.wikimedia.org/wikipedia/commons/5/52/MissionInn_SpanishWin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177"/>
            <a:stretch/>
          </p:blipFill>
          <p:spPr bwMode="auto">
            <a:xfrm>
              <a:off x="2670295" y="4343400"/>
              <a:ext cx="1884499" cy="197963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9" name="Picture 2" descr="http://media.ldscdn.org/images/media-library/church-history/pioneer/mormon-handcart-kimbal-warren-212737-galler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4794" y="4343401"/>
              <a:ext cx="2688286" cy="197963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246" name="Picture 6" descr="https://upload.wikimedia.org/wikipedia/commons/thumb/d/d3/Gullgraver_1850_California.jpg/800px-Gullgraver_1850_Californi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3080" y="4343400"/>
              <a:ext cx="1455301" cy="1979634"/>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6687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1200" cap="none" spc="0" normalizeH="0" baseline="0" noProof="0" dirty="0" smtClean="0">
              <a:ln>
                <a:noFill/>
              </a:ln>
              <a:solidFill>
                <a:sysClr val="windowText" lastClr="000000"/>
              </a:solidFill>
              <a:effectLst/>
              <a:uLnTx/>
              <a:uFillTx/>
              <a:latin typeface="Calibri"/>
              <a:ea typeface="+mj-ea"/>
              <a:cs typeface="+mj-cs"/>
            </a:endParaRPr>
          </a:p>
        </p:txBody>
      </p:sp>
      <p:sp>
        <p:nvSpPr>
          <p:cNvPr id="9"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altLang="en-US" sz="3200" b="0" i="0" u="none" strike="noStrike" kern="1200" cap="none" spc="0" normalizeH="0" baseline="0" noProof="0" dirty="0" smtClean="0">
              <a:ln>
                <a:noFill/>
              </a:ln>
              <a:solidFill>
                <a:sysClr val="windowText" lastClr="000000"/>
              </a:solidFill>
              <a:effectLst/>
              <a:uLnTx/>
              <a:uFillTx/>
              <a:latin typeface="Calibri"/>
              <a:ea typeface="+mn-ea"/>
              <a:cs typeface="+mn-cs"/>
            </a:endParaRPr>
          </a:p>
        </p:txBody>
      </p:sp>
      <p:sp>
        <p:nvSpPr>
          <p:cNvPr id="45059" name="Rectangle 3"/>
          <p:cNvSpPr>
            <a:spLocks noGrp="1" noChangeArrowheads="1"/>
          </p:cNvSpPr>
          <p:nvPr>
            <p:ph sz="half" idx="1"/>
          </p:nvPr>
        </p:nvSpPr>
        <p:spPr>
          <a:xfrm>
            <a:off x="457200" y="1600200"/>
            <a:ext cx="3429000" cy="4525963"/>
          </a:xfrm>
          <a:prstGeom prst="rect">
            <a:avLst/>
          </a:prstGeom>
        </p:spPr>
        <p:txBody>
          <a:bodyPr/>
          <a:lstStyle/>
          <a:p>
            <a:r>
              <a:rPr lang="en-US" altLang="en-US" dirty="0">
                <a:solidFill>
                  <a:schemeClr val="tx2"/>
                </a:solidFill>
              </a:rPr>
              <a:t>Miner who initially staked claim </a:t>
            </a:r>
            <a:endParaRPr lang="en-US" altLang="en-US" dirty="0" smtClean="0">
              <a:solidFill>
                <a:schemeClr val="tx2"/>
              </a:solidFill>
            </a:endParaRPr>
          </a:p>
          <a:p>
            <a:pPr lvl="1"/>
            <a:r>
              <a:rPr lang="en-US" altLang="en-US" dirty="0" smtClean="0">
                <a:solidFill>
                  <a:schemeClr val="tx2"/>
                </a:solidFill>
              </a:rPr>
              <a:t>who </a:t>
            </a:r>
            <a:r>
              <a:rPr lang="en-US" altLang="en-US" dirty="0">
                <a:solidFill>
                  <a:schemeClr val="tx2"/>
                </a:solidFill>
              </a:rPr>
              <a:t>is “first in time</a:t>
            </a:r>
            <a:r>
              <a:rPr lang="en-US" altLang="en-US" dirty="0" smtClean="0">
                <a:solidFill>
                  <a:schemeClr val="tx2"/>
                </a:solidFill>
              </a:rPr>
              <a:t>”</a:t>
            </a:r>
          </a:p>
          <a:p>
            <a:endParaRPr lang="en-US" altLang="en-US" sz="1600" dirty="0">
              <a:solidFill>
                <a:schemeClr val="tx2"/>
              </a:solidFill>
            </a:endParaRPr>
          </a:p>
          <a:p>
            <a:r>
              <a:rPr lang="en-US" altLang="en-US" dirty="0">
                <a:solidFill>
                  <a:schemeClr val="tx2"/>
                </a:solidFill>
              </a:rPr>
              <a:t>Protected in the development of the claim against other </a:t>
            </a:r>
            <a:r>
              <a:rPr lang="en-US" altLang="en-US" dirty="0" smtClean="0">
                <a:solidFill>
                  <a:schemeClr val="tx2"/>
                </a:solidFill>
              </a:rPr>
              <a:t>miners</a:t>
            </a:r>
          </a:p>
          <a:p>
            <a:pPr lvl="1"/>
            <a:r>
              <a:rPr lang="en-US" altLang="en-US" dirty="0" smtClean="0">
                <a:solidFill>
                  <a:schemeClr val="tx2"/>
                </a:solidFill>
              </a:rPr>
              <a:t>he </a:t>
            </a:r>
            <a:r>
              <a:rPr lang="en-US" altLang="en-US" dirty="0">
                <a:solidFill>
                  <a:schemeClr val="tx2"/>
                </a:solidFill>
              </a:rPr>
              <a:t>is “first in right</a:t>
            </a:r>
            <a:r>
              <a:rPr lang="en-US" altLang="en-US" dirty="0" smtClean="0">
                <a:solidFill>
                  <a:schemeClr val="tx2"/>
                </a:solidFill>
              </a:rPr>
              <a:t>”</a:t>
            </a:r>
            <a:endParaRPr lang="en-US" altLang="en-US" dirty="0">
              <a:solidFill>
                <a:schemeClr val="tx2"/>
              </a:solidFill>
            </a:endParaRPr>
          </a:p>
        </p:txBody>
      </p:sp>
      <p:sp>
        <p:nvSpPr>
          <p:cNvPr id="3" name="Content Placeholder 2"/>
          <p:cNvSpPr>
            <a:spLocks noGrp="1"/>
          </p:cNvSpPr>
          <p:nvPr>
            <p:ph sz="half" idx="2"/>
          </p:nvPr>
        </p:nvSpPr>
        <p:spPr/>
        <p:txBody>
          <a:bodyPr/>
          <a:lstStyle/>
          <a:p>
            <a:endParaRPr lang="en-US"/>
          </a:p>
        </p:txBody>
      </p:sp>
      <p:pic>
        <p:nvPicPr>
          <p:cNvPr id="11266" name="Picture 2" descr="https://upload.wikimedia.org/wikipedia/commons/b/bb/P-1252.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2361" r="15277"/>
          <a:stretch/>
        </p:blipFill>
        <p:spPr bwMode="auto">
          <a:xfrm>
            <a:off x="4280951" y="1563328"/>
            <a:ext cx="4400933" cy="460887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0" name="Title 9"/>
          <p:cNvSpPr txBox="1">
            <a:spLocks noGrp="1"/>
          </p:cNvSpPr>
          <p:nvPr>
            <p:ph type="title"/>
          </p:nvPr>
        </p:nvSpPr>
        <p:spPr>
          <a:xfrm>
            <a:off x="457200" y="461417"/>
            <a:ext cx="8229600" cy="769441"/>
          </a:xfrm>
          <a:prstGeom prst="rect">
            <a:avLst/>
          </a:prstGeom>
          <a:noFill/>
        </p:spPr>
        <p:txBody>
          <a:bodyPr wrap="square" rtlCol="0">
            <a:spAutoFit/>
          </a:bodyPr>
          <a:lstStyle/>
          <a:p>
            <a:r>
              <a:rPr lang="en-US" dirty="0" smtClean="0">
                <a:solidFill>
                  <a:schemeClr val="tx2"/>
                </a:solidFill>
                <a:latin typeface="+mj-lt"/>
              </a:rPr>
              <a:t>Basic Principles of Mining Law</a:t>
            </a:r>
            <a:endParaRPr lang="en-US" dirty="0">
              <a:solidFill>
                <a:schemeClr val="tx2"/>
              </a:solidFill>
              <a:latin typeface="+mj-lt"/>
            </a:endParaRPr>
          </a:p>
        </p:txBody>
      </p:sp>
    </p:spTree>
    <p:extLst>
      <p:ext uri="{BB962C8B-B14F-4D97-AF65-F5344CB8AC3E}">
        <p14:creationId xmlns:p14="http://schemas.microsoft.com/office/powerpoint/2010/main" val="2648865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3"/>
          <p:cNvSpPr>
            <a:spLocks noGrp="1" noChangeArrowheads="1"/>
          </p:cNvSpPr>
          <p:nvPr>
            <p:ph idx="1"/>
          </p:nvPr>
        </p:nvSpPr>
        <p:spPr>
          <a:xfrm>
            <a:off x="457200" y="1600200"/>
            <a:ext cx="8229600" cy="4525963"/>
          </a:xfrm>
          <a:prstGeom prst="rect">
            <a:avLst/>
          </a:prstGeom>
        </p:spPr>
        <p:txBody>
          <a:bodyPr>
            <a:noAutofit/>
          </a:bodyPr>
          <a:lstStyle/>
          <a:p>
            <a:pPr marL="0" indent="0">
              <a:buNone/>
            </a:pPr>
            <a:r>
              <a:rPr lang="en-US" altLang="en-US" sz="2400" dirty="0">
                <a:solidFill>
                  <a:schemeClr val="tx2"/>
                </a:solidFill>
              </a:rPr>
              <a:t>Fundamental step in deference to state and territorial water </a:t>
            </a:r>
            <a:r>
              <a:rPr lang="en-US" altLang="en-US" sz="2400" dirty="0" smtClean="0">
                <a:solidFill>
                  <a:schemeClr val="tx2"/>
                </a:solidFill>
              </a:rPr>
              <a:t>law</a:t>
            </a:r>
          </a:p>
          <a:p>
            <a:pPr marL="0" indent="0">
              <a:buNone/>
            </a:pPr>
            <a:endParaRPr lang="en-US" altLang="en-US" sz="2400" dirty="0">
              <a:solidFill>
                <a:schemeClr val="tx2"/>
              </a:solidFill>
            </a:endParaRPr>
          </a:p>
          <a:p>
            <a:pPr marL="0" indent="0">
              <a:buNone/>
            </a:pPr>
            <a:r>
              <a:rPr lang="en-US" altLang="en-US" sz="2400" dirty="0">
                <a:solidFill>
                  <a:schemeClr val="tx2"/>
                </a:solidFill>
              </a:rPr>
              <a:t>Congress confirmed water rights for mining, agriculture, and other uses that had been acquired by private parties on public lands under local customs, laws, and court </a:t>
            </a:r>
            <a:r>
              <a:rPr lang="en-US" altLang="en-US" sz="2400" dirty="0" smtClean="0">
                <a:solidFill>
                  <a:schemeClr val="tx2"/>
                </a:solidFill>
              </a:rPr>
              <a:t>decrees</a:t>
            </a:r>
          </a:p>
          <a:p>
            <a:endParaRPr lang="en-US" altLang="en-US" sz="2400" dirty="0" smtClean="0">
              <a:solidFill>
                <a:schemeClr val="tx2"/>
              </a:solidFill>
            </a:endParaRPr>
          </a:p>
          <a:p>
            <a:pPr marL="45720" indent="0">
              <a:buNone/>
            </a:pPr>
            <a:r>
              <a:rPr lang="en-US" altLang="en-US" sz="2000" b="1" dirty="0" smtClean="0">
                <a:solidFill>
                  <a:schemeClr val="tx2"/>
                </a:solidFill>
              </a:rPr>
              <a:t>  </a:t>
            </a:r>
            <a:r>
              <a:rPr lang="en-US" altLang="en-US" sz="1800" b="1" dirty="0" smtClean="0">
                <a:solidFill>
                  <a:schemeClr val="tx2"/>
                </a:solidFill>
                <a:latin typeface="+mj-lt"/>
                <a:cs typeface="Times New Roman" panose="02020603050405020304" pitchFamily="18" charset="0"/>
              </a:rPr>
              <a:t>“</a:t>
            </a:r>
            <a:r>
              <a:rPr lang="en-US" sz="1800" b="1" dirty="0" smtClean="0">
                <a:solidFill>
                  <a:schemeClr val="tx2"/>
                </a:solidFill>
                <a:latin typeface="+mj-lt"/>
                <a:cs typeface="Times New Roman" panose="02020603050405020304" pitchFamily="18" charset="0"/>
              </a:rPr>
              <a:t>SEC</a:t>
            </a:r>
            <a:r>
              <a:rPr lang="en-US" sz="1800" b="1" dirty="0">
                <a:solidFill>
                  <a:schemeClr val="tx2"/>
                </a:solidFill>
                <a:latin typeface="+mj-lt"/>
                <a:cs typeface="Times New Roman" panose="02020603050405020304" pitchFamily="18" charset="0"/>
              </a:rPr>
              <a:t>. 9. And be it further enacted, That whenever, by priority of possession, rights to the use of water for mining, agricultural, manufacturing, or other purposes, have vested and accrued, and the same are recognized and acknowledged by the local customs, laws, and the decisions of courts, the possessors and owners of such vested rights shall be maintained and protected in the </a:t>
            </a:r>
            <a:r>
              <a:rPr lang="en-US" sz="1800" b="1" dirty="0" smtClean="0">
                <a:solidFill>
                  <a:schemeClr val="tx2"/>
                </a:solidFill>
                <a:latin typeface="+mj-lt"/>
                <a:cs typeface="Times New Roman" panose="02020603050405020304" pitchFamily="18" charset="0"/>
              </a:rPr>
              <a:t>same…”</a:t>
            </a:r>
            <a:endParaRPr lang="en-US" altLang="en-US" sz="1800" b="1" dirty="0">
              <a:solidFill>
                <a:schemeClr val="tx2"/>
              </a:solidFill>
              <a:latin typeface="+mj-lt"/>
              <a:cs typeface="Times New Roman" panose="02020603050405020304" pitchFamily="18" charset="0"/>
            </a:endParaRPr>
          </a:p>
        </p:txBody>
      </p:sp>
      <p:sp>
        <p:nvSpPr>
          <p:cNvPr id="9" name="Title 8"/>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smtClean="0">
                <a:solidFill>
                  <a:schemeClr val="tx2"/>
                </a:solidFill>
              </a:rPr>
              <a:t>Mining Act of 1866</a:t>
            </a:r>
            <a:endParaRPr lang="en-US" dirty="0">
              <a:solidFill>
                <a:schemeClr val="tx2"/>
              </a:solidFill>
            </a:endParaRPr>
          </a:p>
        </p:txBody>
      </p:sp>
    </p:spTree>
    <p:extLst>
      <p:ext uri="{BB962C8B-B14F-4D97-AF65-F5344CB8AC3E}">
        <p14:creationId xmlns:p14="http://schemas.microsoft.com/office/powerpoint/2010/main" val="3735473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p:cNvSpPr>
            <a:spLocks noGrp="1" noChangeArrowheads="1"/>
          </p:cNvSpPr>
          <p:nvPr>
            <p:ph sz="half" idx="2"/>
          </p:nvPr>
        </p:nvSpPr>
        <p:spPr>
          <a:xfrm>
            <a:off x="4648200" y="1600200"/>
            <a:ext cx="4191000" cy="4525963"/>
          </a:xfrm>
          <a:prstGeom prst="rect">
            <a:avLst/>
          </a:prstGeom>
        </p:spPr>
        <p:txBody>
          <a:bodyPr/>
          <a:lstStyle/>
          <a:p>
            <a:r>
              <a:rPr lang="en-US" altLang="en-US" sz="2400" dirty="0">
                <a:solidFill>
                  <a:schemeClr val="tx2"/>
                </a:solidFill>
              </a:rPr>
              <a:t>Passed in California in </a:t>
            </a:r>
            <a:r>
              <a:rPr lang="en-US" altLang="en-US" sz="2400" dirty="0" smtClean="0">
                <a:solidFill>
                  <a:schemeClr val="tx2"/>
                </a:solidFill>
              </a:rPr>
              <a:t>1872 as sections 1410 through 1422 of the California Civil Code.</a:t>
            </a:r>
            <a:endParaRPr lang="en-US" altLang="en-US" sz="2400" dirty="0">
              <a:solidFill>
                <a:schemeClr val="tx2"/>
              </a:solidFill>
            </a:endParaRPr>
          </a:p>
          <a:p>
            <a:r>
              <a:rPr lang="en-US" altLang="en-US" sz="2400" dirty="0">
                <a:solidFill>
                  <a:schemeClr val="tx2"/>
                </a:solidFill>
              </a:rPr>
              <a:t>Required posting at the point of diversion</a:t>
            </a:r>
          </a:p>
          <a:p>
            <a:r>
              <a:rPr lang="en-US" altLang="en-US" sz="2400" dirty="0">
                <a:solidFill>
                  <a:schemeClr val="tx2"/>
                </a:solidFill>
              </a:rPr>
              <a:t>Filing in county recorder’s office</a:t>
            </a:r>
          </a:p>
          <a:p>
            <a:r>
              <a:rPr lang="en-US" altLang="en-US" sz="2400" dirty="0">
                <a:solidFill>
                  <a:schemeClr val="tx2"/>
                </a:solidFill>
              </a:rPr>
              <a:t>“perfect” the right with “due diligence</a:t>
            </a:r>
            <a:r>
              <a:rPr lang="en-US" altLang="en-US" sz="2400" dirty="0" smtClean="0">
                <a:solidFill>
                  <a:schemeClr val="tx2"/>
                </a:solidFill>
              </a:rPr>
              <a:t>”</a:t>
            </a:r>
          </a:p>
          <a:p>
            <a:r>
              <a:rPr lang="en-US" altLang="en-US" sz="2400" dirty="0" smtClean="0">
                <a:solidFill>
                  <a:schemeClr val="tx2"/>
                </a:solidFill>
              </a:rPr>
              <a:t>The rights established could be lost through nonuse</a:t>
            </a:r>
            <a:endParaRPr lang="en-US" altLang="en-US" sz="2400" dirty="0">
              <a:solidFill>
                <a:schemeClr val="tx2"/>
              </a:solidFill>
            </a:endParaRPr>
          </a:p>
        </p:txBody>
      </p:sp>
      <p:sp>
        <p:nvSpPr>
          <p:cNvPr id="11" name="Title 10"/>
          <p:cNvSpPr txBox="1">
            <a:spLocks noGrp="1"/>
          </p:cNvSpPr>
          <p:nvPr>
            <p:ph type="title"/>
          </p:nvPr>
        </p:nvSpPr>
        <p:spPr>
          <a:prstGeom prst="rect">
            <a:avLst/>
          </a:prstGeom>
          <a:noFill/>
        </p:spPr>
        <p:txBody>
          <a:bodyPr wrap="square" rtlCol="0">
            <a:spAutoFit/>
          </a:bodyPr>
          <a:lstStyle/>
          <a:p>
            <a:pPr algn="ctr"/>
            <a:r>
              <a:rPr lang="en-US" sz="3600" dirty="0" smtClean="0">
                <a:solidFill>
                  <a:schemeClr val="tx2"/>
                </a:solidFill>
              </a:rPr>
              <a:t>1</a:t>
            </a:r>
            <a:r>
              <a:rPr lang="en-US" sz="3600" baseline="30000" dirty="0" smtClean="0">
                <a:solidFill>
                  <a:schemeClr val="tx2"/>
                </a:solidFill>
              </a:rPr>
              <a:t>st</a:t>
            </a:r>
            <a:r>
              <a:rPr lang="en-US" sz="3600" dirty="0" smtClean="0">
                <a:solidFill>
                  <a:schemeClr val="tx2"/>
                </a:solidFill>
              </a:rPr>
              <a:t> Appropriative Water Rights Statute 1872</a:t>
            </a:r>
            <a:endParaRPr lang="en-US" sz="3600" dirty="0">
              <a:solidFill>
                <a:schemeClr val="tx2"/>
              </a:solidFill>
            </a:endParaRPr>
          </a:p>
        </p:txBody>
      </p:sp>
      <p:pic>
        <p:nvPicPr>
          <p:cNvPr id="4098" name="Picture 2" descr="G:\_WRT Photo Contests (all years)\2009 WRT Photo Contest\Water At Work\Range Creek and the Old Pump House     MStilson.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8000"/>
                    </a14:imgEffect>
                    <a14:imgEffect>
                      <a14:colorTemperature colorTemp="5500"/>
                    </a14:imgEffect>
                    <a14:imgEffect>
                      <a14:saturation sat="85000"/>
                    </a14:imgEffect>
                    <a14:imgEffect>
                      <a14:brightnessContrast bright="-15000" contrast="38000"/>
                    </a14:imgEffect>
                  </a14:imgLayer>
                </a14:imgProps>
              </a:ext>
              <a:ext uri="{28A0092B-C50C-407E-A947-70E740481C1C}">
                <a14:useLocalDpi xmlns:a14="http://schemas.microsoft.com/office/drawing/2010/main" val="0"/>
              </a:ext>
            </a:extLst>
          </a:blip>
          <a:srcRect l="20867" r="13375"/>
          <a:stretch/>
        </p:blipFill>
        <p:spPr bwMode="auto">
          <a:xfrm>
            <a:off x="457200" y="1600200"/>
            <a:ext cx="4114800" cy="469311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615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a:solidFill>
                  <a:schemeClr val="tx2"/>
                </a:solidFill>
              </a:rPr>
              <a:t>Desert Land Act of 1877</a:t>
            </a:r>
          </a:p>
        </p:txBody>
      </p:sp>
      <p:sp>
        <p:nvSpPr>
          <p:cNvPr id="10" name="Rectangle 3"/>
          <p:cNvSpPr>
            <a:spLocks noGrp="1" noChangeArrowheads="1"/>
          </p:cNvSpPr>
          <p:nvPr>
            <p:ph idx="4294967295"/>
          </p:nvPr>
        </p:nvSpPr>
        <p:spPr>
          <a:xfrm>
            <a:off x="457200" y="1600200"/>
            <a:ext cx="8229600" cy="4525963"/>
          </a:xfrm>
          <a:prstGeom prst="rect">
            <a:avLst/>
          </a:prstGeom>
        </p:spPr>
        <p:txBody>
          <a:bodyPr/>
          <a:lstStyle/>
          <a:p>
            <a:pPr>
              <a:lnSpc>
                <a:spcPct val="90000"/>
              </a:lnSpc>
            </a:pPr>
            <a:r>
              <a:rPr lang="en-US" altLang="en-US" dirty="0">
                <a:solidFill>
                  <a:schemeClr val="tx2"/>
                </a:solidFill>
              </a:rPr>
              <a:t>R</a:t>
            </a:r>
            <a:r>
              <a:rPr lang="en-US" altLang="en-US" dirty="0" smtClean="0">
                <a:solidFill>
                  <a:schemeClr val="tx2"/>
                </a:solidFill>
              </a:rPr>
              <a:t>ight </a:t>
            </a:r>
            <a:r>
              <a:rPr lang="en-US" altLang="en-US" dirty="0">
                <a:solidFill>
                  <a:schemeClr val="tx2"/>
                </a:solidFill>
              </a:rPr>
              <a:t>to use water in the western U.S. by claimants under the Act must “depend upon </a:t>
            </a:r>
            <a:r>
              <a:rPr lang="en-US" altLang="en-US" dirty="0" err="1">
                <a:solidFill>
                  <a:schemeClr val="tx2"/>
                </a:solidFill>
              </a:rPr>
              <a:t>bonified</a:t>
            </a:r>
            <a:r>
              <a:rPr lang="en-US" altLang="en-US" dirty="0">
                <a:solidFill>
                  <a:schemeClr val="tx2"/>
                </a:solidFill>
              </a:rPr>
              <a:t> prior appropriation</a:t>
            </a:r>
            <a:r>
              <a:rPr lang="en-US" altLang="en-US" dirty="0" smtClean="0">
                <a:solidFill>
                  <a:schemeClr val="tx2"/>
                </a:solidFill>
              </a:rPr>
              <a:t>.”</a:t>
            </a:r>
          </a:p>
          <a:p>
            <a:pPr>
              <a:lnSpc>
                <a:spcPct val="90000"/>
              </a:lnSpc>
            </a:pPr>
            <a:endParaRPr lang="en-US" altLang="en-US" sz="1600" dirty="0">
              <a:solidFill>
                <a:schemeClr val="tx2"/>
              </a:solidFill>
            </a:endParaRPr>
          </a:p>
          <a:p>
            <a:pPr>
              <a:lnSpc>
                <a:spcPct val="90000"/>
              </a:lnSpc>
            </a:pPr>
            <a:r>
              <a:rPr lang="en-US" altLang="en-US" dirty="0">
                <a:solidFill>
                  <a:schemeClr val="tx2"/>
                </a:solidFill>
              </a:rPr>
              <a:t>Effect of Act was to sever </a:t>
            </a:r>
            <a:r>
              <a:rPr lang="en-US" altLang="en-US" dirty="0" smtClean="0">
                <a:solidFill>
                  <a:schemeClr val="tx2"/>
                </a:solidFill>
              </a:rPr>
              <a:t>title of the water from the public land</a:t>
            </a:r>
          </a:p>
          <a:p>
            <a:pPr>
              <a:lnSpc>
                <a:spcPct val="90000"/>
              </a:lnSpc>
            </a:pPr>
            <a:endParaRPr lang="en-US" altLang="en-US" sz="1600" dirty="0">
              <a:solidFill>
                <a:schemeClr val="tx2"/>
              </a:solidFill>
            </a:endParaRPr>
          </a:p>
          <a:p>
            <a:pPr>
              <a:lnSpc>
                <a:spcPct val="90000"/>
              </a:lnSpc>
            </a:pPr>
            <a:r>
              <a:rPr lang="en-US" altLang="en-US" dirty="0">
                <a:solidFill>
                  <a:schemeClr val="tx2"/>
                </a:solidFill>
              </a:rPr>
              <a:t>Rights to use water be established under state and territorial laws, separately from land ownership claims</a:t>
            </a:r>
          </a:p>
        </p:txBody>
      </p:sp>
    </p:spTree>
    <p:extLst>
      <p:ext uri="{BB962C8B-B14F-4D97-AF65-F5344CB8AC3E}">
        <p14:creationId xmlns:p14="http://schemas.microsoft.com/office/powerpoint/2010/main" val="1811194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4606</TotalTime>
  <Words>3180</Words>
  <Application>Microsoft Office PowerPoint</Application>
  <PresentationFormat>On-screen Show (4:3)</PresentationFormat>
  <Paragraphs>275</Paragraphs>
  <Slides>33</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Drawing</vt:lpstr>
      <vt:lpstr>PowerPoint Presentation</vt:lpstr>
      <vt:lpstr>History of Utah Water </vt:lpstr>
      <vt:lpstr>PowerPoint Presentation</vt:lpstr>
      <vt:lpstr>PowerPoint Presentation</vt:lpstr>
      <vt:lpstr>Historical “Appropriators”</vt:lpstr>
      <vt:lpstr>Basic Principles of Mining Law</vt:lpstr>
      <vt:lpstr>Mining Act of 1866</vt:lpstr>
      <vt:lpstr>1st Appropriative Water Rights Statute 1872</vt:lpstr>
      <vt:lpstr>Desert Land Act of 1877</vt:lpstr>
      <vt:lpstr>Statutes Giving State Agency  Major Role</vt:lpstr>
      <vt:lpstr>Protection of Public Interest Values</vt:lpstr>
      <vt:lpstr>Prior Appropriation Doctrine</vt:lpstr>
      <vt:lpstr>Water Distribution By Priority Date</vt:lpstr>
      <vt:lpstr>Division of Water Rights</vt:lpstr>
      <vt:lpstr>The State Engineer </vt:lpstr>
      <vt:lpstr>Division of Water Rights Organizational Chart</vt:lpstr>
      <vt:lpstr>PowerPoint Presentation</vt:lpstr>
      <vt:lpstr>Water Right basics</vt:lpstr>
      <vt:lpstr>The Beginning of Water Rights</vt:lpstr>
      <vt:lpstr>PowerPoint Presentation</vt:lpstr>
      <vt:lpstr>Elements of a Water Right</vt:lpstr>
      <vt:lpstr>What is a Water Right?</vt:lpstr>
      <vt:lpstr>Water Right Details</vt:lpstr>
      <vt:lpstr>Water Right Details, Continued</vt:lpstr>
      <vt:lpstr>Beneficial Use The Measure and the Limit of Every Water Right</vt:lpstr>
      <vt:lpstr>Water Right Flow and Volume</vt:lpstr>
      <vt:lpstr>How Much Water Does It Take?</vt:lpstr>
      <vt:lpstr>Duty of Common Uses</vt:lpstr>
      <vt:lpstr>Diversion vs. Depletion</vt:lpstr>
      <vt:lpstr>Researching Records</vt:lpstr>
      <vt:lpstr>Where Can You Research?</vt:lpstr>
      <vt:lpstr>Beneficial Use of Water…</vt:lpstr>
      <vt:lpstr>PowerPoint Presentation</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Tamara Prue</cp:lastModifiedBy>
  <cp:revision>104</cp:revision>
  <cp:lastPrinted>2015-04-27T15:50:43Z</cp:lastPrinted>
  <dcterms:created xsi:type="dcterms:W3CDTF">2004-06-09T23:03:56Z</dcterms:created>
  <dcterms:modified xsi:type="dcterms:W3CDTF">2016-03-21T18:54:53Z</dcterms:modified>
</cp:coreProperties>
</file>