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8"/>
  </p:notesMasterIdLst>
  <p:handoutMasterIdLst>
    <p:handoutMasterId r:id="rId19"/>
  </p:handoutMasterIdLst>
  <p:sldIdLst>
    <p:sldId id="283" r:id="rId2"/>
    <p:sldId id="284" r:id="rId3"/>
    <p:sldId id="285" r:id="rId4"/>
    <p:sldId id="286" r:id="rId5"/>
    <p:sldId id="287" r:id="rId6"/>
    <p:sldId id="274" r:id="rId7"/>
    <p:sldId id="275" r:id="rId8"/>
    <p:sldId id="276" r:id="rId9"/>
    <p:sldId id="289" r:id="rId10"/>
    <p:sldId id="277" r:id="rId11"/>
    <p:sldId id="288" r:id="rId12"/>
    <p:sldId id="278" r:id="rId13"/>
    <p:sldId id="279" r:id="rId14"/>
    <p:sldId id="280" r:id="rId15"/>
    <p:sldId id="281" r:id="rId16"/>
    <p:sldId id="282" r:id="rId17"/>
  </p:sldIdLst>
  <p:sldSz cx="9144000" cy="6858000" type="screen4x3"/>
  <p:notesSz cx="6858000" cy="9144000"/>
  <p:defaultTextStyle>
    <a:defPPr>
      <a:defRPr lang="en-US"/>
    </a:defPPr>
    <a:lvl1pPr algn="l" rtl="0" fontAlgn="base">
      <a:spcBef>
        <a:spcPct val="0"/>
      </a:spcBef>
      <a:spcAft>
        <a:spcPct val="0"/>
      </a:spcAft>
      <a:defRPr sz="3200" kern="1200">
        <a:solidFill>
          <a:schemeClr val="bg1"/>
        </a:solidFill>
        <a:latin typeface="Times New Roman" pitchFamily="18" charset="0"/>
        <a:ea typeface="+mn-ea"/>
        <a:cs typeface="+mn-cs"/>
      </a:defRPr>
    </a:lvl1pPr>
    <a:lvl2pPr marL="457200" algn="l" rtl="0" fontAlgn="base">
      <a:spcBef>
        <a:spcPct val="0"/>
      </a:spcBef>
      <a:spcAft>
        <a:spcPct val="0"/>
      </a:spcAft>
      <a:defRPr sz="3200" kern="1200">
        <a:solidFill>
          <a:schemeClr val="bg1"/>
        </a:solidFill>
        <a:latin typeface="Times New Roman" pitchFamily="18" charset="0"/>
        <a:ea typeface="+mn-ea"/>
        <a:cs typeface="+mn-cs"/>
      </a:defRPr>
    </a:lvl2pPr>
    <a:lvl3pPr marL="914400" algn="l" rtl="0" fontAlgn="base">
      <a:spcBef>
        <a:spcPct val="0"/>
      </a:spcBef>
      <a:spcAft>
        <a:spcPct val="0"/>
      </a:spcAft>
      <a:defRPr sz="3200" kern="1200">
        <a:solidFill>
          <a:schemeClr val="bg1"/>
        </a:solidFill>
        <a:latin typeface="Times New Roman" pitchFamily="18" charset="0"/>
        <a:ea typeface="+mn-ea"/>
        <a:cs typeface="+mn-cs"/>
      </a:defRPr>
    </a:lvl3pPr>
    <a:lvl4pPr marL="1371600" algn="l" rtl="0" fontAlgn="base">
      <a:spcBef>
        <a:spcPct val="0"/>
      </a:spcBef>
      <a:spcAft>
        <a:spcPct val="0"/>
      </a:spcAft>
      <a:defRPr sz="3200" kern="1200">
        <a:solidFill>
          <a:schemeClr val="bg1"/>
        </a:solidFill>
        <a:latin typeface="Times New Roman" pitchFamily="18" charset="0"/>
        <a:ea typeface="+mn-ea"/>
        <a:cs typeface="+mn-cs"/>
      </a:defRPr>
    </a:lvl4pPr>
    <a:lvl5pPr marL="1828800" algn="l" rtl="0" fontAlgn="base">
      <a:spcBef>
        <a:spcPct val="0"/>
      </a:spcBef>
      <a:spcAft>
        <a:spcPct val="0"/>
      </a:spcAft>
      <a:defRPr sz="3200" kern="1200">
        <a:solidFill>
          <a:schemeClr val="bg1"/>
        </a:solidFill>
        <a:latin typeface="Times New Roman" pitchFamily="18" charset="0"/>
        <a:ea typeface="+mn-ea"/>
        <a:cs typeface="+mn-cs"/>
      </a:defRPr>
    </a:lvl5pPr>
    <a:lvl6pPr marL="2286000" algn="l" defTabSz="914400" rtl="0" eaLnBrk="1" latinLnBrk="0" hangingPunct="1">
      <a:defRPr sz="3200" kern="1200">
        <a:solidFill>
          <a:schemeClr val="bg1"/>
        </a:solidFill>
        <a:latin typeface="Times New Roman" pitchFamily="18" charset="0"/>
        <a:ea typeface="+mn-ea"/>
        <a:cs typeface="+mn-cs"/>
      </a:defRPr>
    </a:lvl6pPr>
    <a:lvl7pPr marL="2743200" algn="l" defTabSz="914400" rtl="0" eaLnBrk="1" latinLnBrk="0" hangingPunct="1">
      <a:defRPr sz="3200" kern="1200">
        <a:solidFill>
          <a:schemeClr val="bg1"/>
        </a:solidFill>
        <a:latin typeface="Times New Roman" pitchFamily="18" charset="0"/>
        <a:ea typeface="+mn-ea"/>
        <a:cs typeface="+mn-cs"/>
      </a:defRPr>
    </a:lvl7pPr>
    <a:lvl8pPr marL="3200400" algn="l" defTabSz="914400" rtl="0" eaLnBrk="1" latinLnBrk="0" hangingPunct="1">
      <a:defRPr sz="3200" kern="1200">
        <a:solidFill>
          <a:schemeClr val="bg1"/>
        </a:solidFill>
        <a:latin typeface="Times New Roman" pitchFamily="18" charset="0"/>
        <a:ea typeface="+mn-ea"/>
        <a:cs typeface="+mn-cs"/>
      </a:defRPr>
    </a:lvl8pPr>
    <a:lvl9pPr marL="3657600" algn="l" defTabSz="914400" rtl="0" eaLnBrk="1" latinLnBrk="0" hangingPunct="1">
      <a:defRPr sz="3200" kern="1200">
        <a:solidFill>
          <a:schemeClr val="bg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F99"/>
    <a:srgbClr val="008000"/>
    <a:srgbClr val="009900"/>
    <a:srgbClr val="CC0000"/>
    <a:srgbClr val="FFFF00"/>
    <a:srgbClr val="6600FF"/>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0" autoAdjust="0"/>
    <p:restoredTop sz="94581" autoAdjust="0"/>
  </p:normalViewPr>
  <p:slideViewPr>
    <p:cSldViewPr>
      <p:cViewPr>
        <p:scale>
          <a:sx n="97" d="100"/>
          <a:sy n="97" d="100"/>
        </p:scale>
        <p:origin x="-768"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chemeClr val="tx1"/>
                </a:solidFill>
                <a:latin typeface="Times New Roman" charset="0"/>
              </a:defRPr>
            </a:lvl1pPr>
          </a:lstStyle>
          <a:p>
            <a:pPr>
              <a:defRPr/>
            </a:pPr>
            <a:endParaRPr lang="en-US"/>
          </a:p>
        </p:txBody>
      </p:sp>
      <p:sp>
        <p:nvSpPr>
          <p:cNvPr id="34819"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Times New Roman" charset="0"/>
              </a:defRPr>
            </a:lvl1pPr>
          </a:lstStyle>
          <a:p>
            <a:pPr>
              <a:defRPr/>
            </a:pPr>
            <a:endParaRPr lang="en-US"/>
          </a:p>
        </p:txBody>
      </p:sp>
      <p:sp>
        <p:nvSpPr>
          <p:cNvPr id="34820"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solidFill>
                  <a:schemeClr val="tx1"/>
                </a:solidFill>
                <a:latin typeface="Times New Roman" charset="0"/>
              </a:defRPr>
            </a:lvl1pPr>
          </a:lstStyle>
          <a:p>
            <a:pPr>
              <a:defRPr/>
            </a:pPr>
            <a:endParaRPr lang="en-US"/>
          </a:p>
        </p:txBody>
      </p:sp>
      <p:sp>
        <p:nvSpPr>
          <p:cNvPr id="34821"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Times New Roman" charset="0"/>
              </a:defRPr>
            </a:lvl1pPr>
          </a:lstStyle>
          <a:p>
            <a:pPr>
              <a:defRPr/>
            </a:pPr>
            <a:fld id="{3A8405A5-D478-486D-94C6-A86CBBCEDD41}" type="slidenum">
              <a:rPr lang="en-US"/>
              <a:pPr>
                <a:defRPr/>
              </a:pPr>
              <a:t>‹#›</a:t>
            </a:fld>
            <a:endParaRPr lang="en-US"/>
          </a:p>
        </p:txBody>
      </p:sp>
    </p:spTree>
    <p:extLst>
      <p:ext uri="{BB962C8B-B14F-4D97-AF65-F5344CB8AC3E}">
        <p14:creationId xmlns:p14="http://schemas.microsoft.com/office/powerpoint/2010/main" val="18912764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AD785F-74DA-4046-88EC-B9FE67ADFBED}" type="datetimeFigureOut">
              <a:rPr lang="en-US" smtClean="0"/>
              <a:t>3/24/2016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D7CC60-21E2-482C-B762-E29021A65904}" type="slidenum">
              <a:rPr lang="en-US" smtClean="0"/>
              <a:t>‹#›</a:t>
            </a:fld>
            <a:endParaRPr lang="en-US"/>
          </a:p>
        </p:txBody>
      </p:sp>
    </p:spTree>
    <p:extLst>
      <p:ext uri="{BB962C8B-B14F-4D97-AF65-F5344CB8AC3E}">
        <p14:creationId xmlns:p14="http://schemas.microsoft.com/office/powerpoint/2010/main" val="2214154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p:cNvSpPr>
          <p:nvPr>
            <p:ph type="sldNum" sz="quarter" idx="5"/>
          </p:nvPr>
        </p:nvSpPr>
        <p:spPr>
          <a:noFill/>
        </p:spPr>
        <p:txBody>
          <a:bodyPr/>
          <a:lstStyle>
            <a:lvl1pPr eaLnBrk="0" hangingPunct="0">
              <a:defRPr sz="3300">
                <a:solidFill>
                  <a:srgbClr val="000000"/>
                </a:solidFill>
                <a:latin typeface="Gill Sans"/>
                <a:ea typeface="ヒラギノ角ゴ Pro W3"/>
                <a:cs typeface="ヒラギノ角ゴ Pro W3"/>
                <a:sym typeface="Gill Sans"/>
              </a:defRPr>
            </a:lvl1pPr>
            <a:lvl2pPr marL="776757" indent="-298752" eaLnBrk="0" hangingPunct="0">
              <a:defRPr sz="3300">
                <a:solidFill>
                  <a:srgbClr val="000000"/>
                </a:solidFill>
                <a:latin typeface="Gill Sans"/>
                <a:ea typeface="ヒラギノ角ゴ Pro W3"/>
                <a:cs typeface="ヒラギノ角ゴ Pro W3"/>
                <a:sym typeface="Gill Sans"/>
              </a:defRPr>
            </a:lvl2pPr>
            <a:lvl3pPr marL="1195010" indent="-239002" eaLnBrk="0" hangingPunct="0">
              <a:defRPr sz="3300">
                <a:solidFill>
                  <a:srgbClr val="000000"/>
                </a:solidFill>
                <a:latin typeface="Gill Sans"/>
                <a:ea typeface="ヒラギノ角ゴ Pro W3"/>
                <a:cs typeface="ヒラギノ角ゴ Pro W3"/>
                <a:sym typeface="Gill Sans"/>
              </a:defRPr>
            </a:lvl3pPr>
            <a:lvl4pPr marL="1673014" indent="-239002" eaLnBrk="0" hangingPunct="0">
              <a:defRPr sz="3300">
                <a:solidFill>
                  <a:srgbClr val="000000"/>
                </a:solidFill>
                <a:latin typeface="Gill Sans"/>
                <a:ea typeface="ヒラギノ角ゴ Pro W3"/>
                <a:cs typeface="ヒラギノ角ゴ Pro W3"/>
                <a:sym typeface="Gill Sans"/>
              </a:defRPr>
            </a:lvl4pPr>
            <a:lvl5pPr marL="2151018" indent="-239002" eaLnBrk="0" hangingPunct="0">
              <a:defRPr sz="3300">
                <a:solidFill>
                  <a:srgbClr val="000000"/>
                </a:solidFill>
                <a:latin typeface="Gill Sans"/>
                <a:ea typeface="ヒラギノ角ゴ Pro W3"/>
                <a:cs typeface="ヒラギノ角ゴ Pro W3"/>
                <a:sym typeface="Gill Sans"/>
              </a:defRPr>
            </a:lvl5pPr>
            <a:lvl6pPr marL="2629022" indent="-239002" eaLnBrk="0" fontAlgn="base" hangingPunct="0">
              <a:spcBef>
                <a:spcPct val="0"/>
              </a:spcBef>
              <a:spcAft>
                <a:spcPct val="0"/>
              </a:spcAft>
              <a:defRPr sz="3300">
                <a:solidFill>
                  <a:srgbClr val="000000"/>
                </a:solidFill>
                <a:latin typeface="Gill Sans"/>
                <a:ea typeface="ヒラギノ角ゴ Pro W3"/>
                <a:cs typeface="ヒラギノ角ゴ Pro W3"/>
                <a:sym typeface="Gill Sans"/>
              </a:defRPr>
            </a:lvl6pPr>
            <a:lvl7pPr marL="3107025" indent="-239002" eaLnBrk="0" fontAlgn="base" hangingPunct="0">
              <a:spcBef>
                <a:spcPct val="0"/>
              </a:spcBef>
              <a:spcAft>
                <a:spcPct val="0"/>
              </a:spcAft>
              <a:defRPr sz="3300">
                <a:solidFill>
                  <a:srgbClr val="000000"/>
                </a:solidFill>
                <a:latin typeface="Gill Sans"/>
                <a:ea typeface="ヒラギノ角ゴ Pro W3"/>
                <a:cs typeface="ヒラギノ角ゴ Pro W3"/>
                <a:sym typeface="Gill Sans"/>
              </a:defRPr>
            </a:lvl7pPr>
            <a:lvl8pPr marL="3585030" indent="-239002" eaLnBrk="0" fontAlgn="base" hangingPunct="0">
              <a:spcBef>
                <a:spcPct val="0"/>
              </a:spcBef>
              <a:spcAft>
                <a:spcPct val="0"/>
              </a:spcAft>
              <a:defRPr sz="3300">
                <a:solidFill>
                  <a:srgbClr val="000000"/>
                </a:solidFill>
                <a:latin typeface="Gill Sans"/>
                <a:ea typeface="ヒラギノ角ゴ Pro W3"/>
                <a:cs typeface="ヒラギノ角ゴ Pro W3"/>
                <a:sym typeface="Gill Sans"/>
              </a:defRPr>
            </a:lvl8pPr>
            <a:lvl9pPr marL="4063034" indent="-239002" eaLnBrk="0" fontAlgn="base" hangingPunct="0">
              <a:spcBef>
                <a:spcPct val="0"/>
              </a:spcBef>
              <a:spcAft>
                <a:spcPct val="0"/>
              </a:spcAft>
              <a:defRPr sz="3300">
                <a:solidFill>
                  <a:srgbClr val="000000"/>
                </a:solidFill>
                <a:latin typeface="Gill Sans"/>
                <a:ea typeface="ヒラギノ角ゴ Pro W3"/>
                <a:cs typeface="ヒラギノ角ゴ Pro W3"/>
                <a:sym typeface="Gill Sans"/>
              </a:defRPr>
            </a:lvl9pPr>
          </a:lstStyle>
          <a:p>
            <a:pPr eaLnBrk="1" hangingPunct="1"/>
            <a:fld id="{E35B8FE8-652E-46B3-97F3-AE22B609B51F}" type="slidenum">
              <a:rPr lang="en-US" sz="1300"/>
              <a:pPr eaLnBrk="1" hangingPunct="1"/>
              <a:t>2</a:t>
            </a:fld>
            <a:endParaRPr lang="en-US" sz="1300"/>
          </a:p>
        </p:txBody>
      </p:sp>
      <p:sp>
        <p:nvSpPr>
          <p:cNvPr id="44035" name="Rectangle 2"/>
          <p:cNvSpPr>
            <a:spLocks noGrp="1" noRot="1" noChangeAspect="1" noChangeArrowheads="1" noTextEdit="1"/>
          </p:cNvSpPr>
          <p:nvPr>
            <p:ph type="sldImg"/>
          </p:nvPr>
        </p:nvSpPr>
        <p:spPr>
          <a:ln/>
        </p:spPr>
      </p:sp>
      <p:sp>
        <p:nvSpPr>
          <p:cNvPr id="44036" name="Rectangle 3"/>
          <p:cNvSpPr>
            <a:spLocks noGrp="1"/>
          </p:cNvSpPr>
          <p:nvPr>
            <p:ph type="body" idx="1"/>
          </p:nvPr>
        </p:nvSpPr>
        <p:spPr>
          <a:noFill/>
        </p:spPr>
        <p:txBody>
          <a:bodyPr/>
          <a:lstStyle/>
          <a:p>
            <a:pPr marL="182571" indent="-182571" eaLnBrk="1" hangingPunct="1">
              <a:buFontTx/>
              <a:buChar char="•"/>
            </a:pPr>
            <a:r>
              <a:rPr lang="en-US" sz="800" dirty="0">
                <a:latin typeface="Gill Sans"/>
              </a:rPr>
              <a:t>We’ve talked about adjudication in its broadest sense and historical sense, but let’s focus on the current concept of a General Stream Adjudication.  Water rights adjudication can be accomplished through simple litigation between two parties.  Any decree resulting from the litigation is only applicable to the parties formally joined in the suit.  </a:t>
            </a:r>
          </a:p>
          <a:p>
            <a:pPr marL="182571" indent="-182571" eaLnBrk="1" hangingPunct="1">
              <a:buFontTx/>
              <a:buChar char="•"/>
            </a:pPr>
            <a:endParaRPr lang="en-US" sz="800" dirty="0">
              <a:latin typeface="Gill Sans"/>
            </a:endParaRPr>
          </a:p>
          <a:p>
            <a:pPr marL="182571" indent="-182571" eaLnBrk="1" hangingPunct="1">
              <a:buFontTx/>
              <a:buChar char="•"/>
            </a:pPr>
            <a:r>
              <a:rPr lang="en-US" sz="800" dirty="0">
                <a:latin typeface="Gill Sans"/>
              </a:rPr>
              <a:t>However, a </a:t>
            </a:r>
            <a:r>
              <a:rPr lang="en-US" sz="800" b="1" dirty="0">
                <a:latin typeface="Gill Sans"/>
              </a:rPr>
              <a:t>General Stream Adjudication </a:t>
            </a:r>
            <a:r>
              <a:rPr lang="en-US" sz="800" dirty="0">
                <a:latin typeface="Gill Sans"/>
              </a:rPr>
              <a:t>is an action in District Court which </a:t>
            </a:r>
            <a:r>
              <a:rPr lang="en-US" sz="800" b="1" dirty="0">
                <a:latin typeface="Gill Sans"/>
              </a:rPr>
              <a:t>joins all water users </a:t>
            </a:r>
            <a:r>
              <a:rPr lang="en-US" sz="800" dirty="0">
                <a:latin typeface="Gill Sans"/>
              </a:rPr>
              <a:t>within a stream drainage and the </a:t>
            </a:r>
            <a:r>
              <a:rPr lang="en-US" sz="800" b="1" dirty="0">
                <a:latin typeface="Gill Sans"/>
              </a:rPr>
              <a:t>State Engineer </a:t>
            </a:r>
            <a:r>
              <a:rPr lang="en-US" sz="800" dirty="0">
                <a:latin typeface="Gill Sans"/>
              </a:rPr>
              <a:t>as parties to the litigation.  Joining all parties within a drainage is important because it helps to </a:t>
            </a:r>
            <a:r>
              <a:rPr lang="en-US" sz="800" b="1" dirty="0">
                <a:latin typeface="Gill Sans"/>
              </a:rPr>
              <a:t>prevent multiple decrees </a:t>
            </a:r>
            <a:r>
              <a:rPr lang="en-US" sz="800" dirty="0">
                <a:latin typeface="Gill Sans"/>
              </a:rPr>
              <a:t>among different users which might </a:t>
            </a:r>
            <a:r>
              <a:rPr lang="en-US" sz="800" b="1" dirty="0">
                <a:latin typeface="Gill Sans"/>
              </a:rPr>
              <a:t>contradict each other </a:t>
            </a:r>
            <a:r>
              <a:rPr lang="en-US" sz="800" dirty="0">
                <a:latin typeface="Gill Sans"/>
              </a:rPr>
              <a:t>or even miss pertinent aspects of the respective system.  </a:t>
            </a:r>
          </a:p>
          <a:p>
            <a:pPr marL="182571" indent="-182571" eaLnBrk="1" hangingPunct="1">
              <a:buFontTx/>
              <a:buChar char="•"/>
            </a:pPr>
            <a:endParaRPr lang="en-US" sz="800" dirty="0">
              <a:latin typeface="Gill Sans"/>
            </a:endParaRPr>
          </a:p>
          <a:p>
            <a:pPr marL="668873" lvl="1" indent="-182571" eaLnBrk="1" hangingPunct="1">
              <a:buFontTx/>
              <a:buChar char="•"/>
            </a:pPr>
            <a:r>
              <a:rPr lang="en-US" sz="800" dirty="0">
                <a:latin typeface="Gill Sans"/>
              </a:rPr>
              <a:t>For example, the </a:t>
            </a:r>
            <a:r>
              <a:rPr lang="en-US" sz="800" b="1" dirty="0">
                <a:latin typeface="Gill Sans"/>
              </a:rPr>
              <a:t>Spanish Fork River </a:t>
            </a:r>
            <a:r>
              <a:rPr lang="en-US" sz="800" dirty="0">
                <a:latin typeface="Gill Sans"/>
              </a:rPr>
              <a:t>has been the recipient of multiple decrees.  As mentioned earlier, the original decree was a </a:t>
            </a:r>
            <a:r>
              <a:rPr lang="en-US" sz="800" b="1" dirty="0">
                <a:latin typeface="Gill Sans"/>
              </a:rPr>
              <a:t>High Council Decision in 1879 </a:t>
            </a:r>
            <a:r>
              <a:rPr lang="en-US" sz="800" dirty="0">
                <a:latin typeface="Gill Sans"/>
              </a:rPr>
              <a:t>which divided all of the waters of the river among </a:t>
            </a:r>
            <a:r>
              <a:rPr lang="en-US" sz="800" b="1" dirty="0">
                <a:latin typeface="Gill Sans"/>
              </a:rPr>
              <a:t>5 canal companies</a:t>
            </a:r>
            <a:r>
              <a:rPr lang="en-US" sz="800" dirty="0">
                <a:latin typeface="Gill Sans"/>
              </a:rPr>
              <a:t>.  However, it failed to recognize water users who diverted water from the Spanish Fork River and its tributaries up-stream from the mouth of the canyon and even failed to recognize one of the oldest canals on the river (who simply wasn’t a party to the dispute).</a:t>
            </a:r>
          </a:p>
          <a:p>
            <a:pPr marL="182571" indent="-182571" eaLnBrk="1" hangingPunct="1">
              <a:buFontTx/>
              <a:buChar char="•"/>
            </a:pPr>
            <a:endParaRPr lang="en-US" sz="800" dirty="0">
              <a:latin typeface="Gill Sans"/>
            </a:endParaRPr>
          </a:p>
          <a:p>
            <a:pPr marL="182571" indent="-182571" eaLnBrk="1" hangingPunct="1">
              <a:buFontTx/>
              <a:buChar char="•"/>
            </a:pPr>
            <a:r>
              <a:rPr lang="en-US" sz="800" dirty="0">
                <a:latin typeface="Gill Sans"/>
              </a:rPr>
              <a:t>The General Stream Adjudication process is outlined in Title 73, Chapter 4 of the Utah State Code.</a:t>
            </a:r>
          </a:p>
          <a:p>
            <a:pPr marL="182571" indent="-182571" eaLnBrk="1" hangingPunct="1">
              <a:buFontTx/>
              <a:buChar char="•"/>
            </a:pPr>
            <a:endParaRPr lang="en-US" sz="800" dirty="0">
              <a:latin typeface="Gill Sans"/>
            </a:endParaRPr>
          </a:p>
          <a:p>
            <a:pPr marL="182571" indent="-182571" eaLnBrk="1" hangingPunct="1">
              <a:buFontTx/>
              <a:buChar char="•"/>
            </a:pPr>
            <a:r>
              <a:rPr lang="en-US" sz="800" dirty="0">
                <a:latin typeface="Gill Sans"/>
              </a:rPr>
              <a:t>As you can see on the map, </a:t>
            </a:r>
            <a:r>
              <a:rPr lang="en-US" sz="800" b="1" dirty="0">
                <a:latin typeface="Gill Sans"/>
              </a:rPr>
              <a:t>every major river drainage in the State of Utah is currently or has been under a General Stream Adjudication order</a:t>
            </a:r>
            <a:r>
              <a:rPr lang="en-US" sz="800" dirty="0">
                <a:latin typeface="Gill Sans"/>
              </a:rPr>
              <a:t>.  Some of these adjudications were </a:t>
            </a:r>
            <a:r>
              <a:rPr lang="en-US" sz="800" b="1" dirty="0">
                <a:latin typeface="Gill Sans"/>
              </a:rPr>
              <a:t>petitioned by water users </a:t>
            </a:r>
            <a:r>
              <a:rPr lang="en-US" sz="800" dirty="0">
                <a:latin typeface="Gill Sans"/>
              </a:rPr>
              <a:t>to the State Engineer (as dictated by Utah Code) such as the Weber River basin, while others were </a:t>
            </a:r>
            <a:r>
              <a:rPr lang="en-US" sz="800" b="1" dirty="0">
                <a:latin typeface="Gill Sans"/>
              </a:rPr>
              <a:t>court-ordered</a:t>
            </a:r>
            <a:r>
              <a:rPr lang="en-US" sz="800" dirty="0">
                <a:latin typeface="Gill Sans"/>
              </a:rPr>
              <a:t> by expanding the scope of an existing dispute among specific parties to a General Stream Adjudication, such as the Utah Lake / Jordan River basin.</a:t>
            </a:r>
          </a:p>
          <a:p>
            <a:pPr marL="182571" indent="-182571" eaLnBrk="1" hangingPunct="1">
              <a:buFontTx/>
              <a:buChar char="•"/>
            </a:pPr>
            <a:endParaRPr lang="en-US" sz="800" dirty="0">
              <a:latin typeface="Gill Sans"/>
            </a:endParaRPr>
          </a:p>
          <a:p>
            <a:pPr marL="182571" indent="-182571" eaLnBrk="1" hangingPunct="1">
              <a:buFontTx/>
              <a:buChar char="•"/>
            </a:pPr>
            <a:r>
              <a:rPr lang="en-US" sz="800" dirty="0">
                <a:latin typeface="Gill Sans"/>
              </a:rPr>
              <a:t>Due to the size of the drainages and the growth of water development throughout the State, the main river drainages are often split into smaller areas—divisions and even subdivisions—which facilitate the ability of our staff to go into an area and proceed quickly—relatively speaking.</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p:spPr>
        <p:txBody>
          <a:bodyPr/>
          <a:lstStyle/>
          <a:p>
            <a:pPr marL="165178" indent="-165178">
              <a:buFontTx/>
              <a:buChar char="•"/>
            </a:pPr>
            <a:r>
              <a:rPr lang="en-US" dirty="0" smtClean="0">
                <a:latin typeface="Gill Sans"/>
              </a:rPr>
              <a:t>As mentioned before, in the early days, there was one Proposed Determination for each large river drainage basin; however, as Utah has increased in population and natural resource development, the number of water rights has increased beyond the ability of the State Engineer to tackle each basin at a time—resulting in the smaller subdivisions.  In parallel with preparation of proposed determinations for smaller geographical areas within the larger drainage, we petition the court for an Interlocutory or Partial Decree.  An Interlocutory Decree is an transitional decree which is used to settle the issues within that particular book.  Once all subdivisions have an interlocutory decree, the court is petitioned to issue a decree on the entire drainage.</a:t>
            </a:r>
          </a:p>
          <a:p>
            <a:pPr marL="165178" indent="-165178">
              <a:buFontTx/>
              <a:buChar char="•"/>
            </a:pPr>
            <a:endParaRPr lang="en-US" dirty="0" smtClean="0">
              <a:latin typeface="Gill Sans"/>
            </a:endParaRPr>
          </a:p>
          <a:p>
            <a:pPr marL="165178" indent="-165178">
              <a:buFontTx/>
              <a:buChar char="•"/>
            </a:pPr>
            <a:r>
              <a:rPr lang="en-US" dirty="0" smtClean="0">
                <a:latin typeface="Gill Sans"/>
              </a:rPr>
              <a:t>As a result of a 1908 Supreme Court decision in </a:t>
            </a:r>
            <a:r>
              <a:rPr lang="en-US" b="1" dirty="0" smtClean="0">
                <a:latin typeface="Gill Sans"/>
              </a:rPr>
              <a:t>Winters v. United States</a:t>
            </a:r>
            <a:r>
              <a:rPr lang="en-US" dirty="0" smtClean="0">
                <a:latin typeface="Gill Sans"/>
              </a:rPr>
              <a:t>, the court ruled that by creation if the </a:t>
            </a:r>
            <a:r>
              <a:rPr lang="en-US" b="1" dirty="0" smtClean="0">
                <a:latin typeface="Gill Sans"/>
              </a:rPr>
              <a:t>Fort Belknap Indian Reservation</a:t>
            </a:r>
            <a:r>
              <a:rPr lang="en-US" dirty="0" smtClean="0">
                <a:latin typeface="Gill Sans"/>
              </a:rPr>
              <a:t>, there was an implied water right for the amount of water for the reservation to be </a:t>
            </a:r>
            <a:r>
              <a:rPr lang="en-US" b="1" dirty="0" smtClean="0">
                <a:latin typeface="Gill Sans"/>
              </a:rPr>
              <a:t>self-sufficient</a:t>
            </a:r>
            <a:r>
              <a:rPr lang="en-US" dirty="0" smtClean="0">
                <a:latin typeface="Gill Sans"/>
              </a:rPr>
              <a:t>.  Today, federal reserved water rights can be </a:t>
            </a:r>
            <a:r>
              <a:rPr lang="en-US" b="1" dirty="0" smtClean="0">
                <a:latin typeface="Gill Sans"/>
              </a:rPr>
              <a:t>asserted on most lands managed by the federal government</a:t>
            </a:r>
            <a:r>
              <a:rPr lang="en-US" dirty="0" smtClean="0">
                <a:latin typeface="Gill Sans"/>
              </a:rPr>
              <a:t>. Reserved rights are, for the most part, </a:t>
            </a:r>
            <a:r>
              <a:rPr lang="en-US" b="1" dirty="0" smtClean="0">
                <a:latin typeface="Gill Sans"/>
              </a:rPr>
              <a:t>immune from state water laws </a:t>
            </a:r>
            <a:r>
              <a:rPr lang="en-US" dirty="0" smtClean="0">
                <a:latin typeface="Gill Sans"/>
              </a:rPr>
              <a:t>and therefore, are not subject to diversion and beneficial use requirements and cannot be lost by non-use. The federal government, however, is required to submit all reserved water rights claims to the state’s adjudication process, and are limited by the "primary purpose" and "minimal needs" requirements. In addition, federal reserved water rights are nontransferable. By law, these rights can only exist on lands owned by the federal government. If a land transfer occurs, any existing federal reserved water right becomes invalid.</a:t>
            </a:r>
          </a:p>
          <a:p>
            <a:pPr marL="165178" indent="-165178">
              <a:buFontTx/>
              <a:buChar char="•"/>
            </a:pPr>
            <a:endParaRPr lang="en-US" dirty="0" smtClean="0">
              <a:latin typeface="Gill Sans"/>
            </a:endParaRPr>
          </a:p>
          <a:p>
            <a:pPr marL="165178" indent="-165178">
              <a:buFontTx/>
              <a:buChar char="•"/>
            </a:pPr>
            <a:r>
              <a:rPr lang="en-US" dirty="0" smtClean="0">
                <a:latin typeface="Gill Sans"/>
              </a:rPr>
              <a:t>The McCarran Amendment, a 1953 law, waives U.S. sovereign immunity and allows states to determine Federal water rights in state courts.  Hence, federal water claims may be quantified in state stream adjudications, but only if such proceedings are comprehensive (meaning that all claimants to a specific water body are joined in the suit).  As a result, the Federal Government is purposefully exempted from the Interlocutory Decrees (although their water rights are recognized in the Proposed Determination).  Once an entire drainage has interlocutory decrees, the Federal Government is then joined as a party to the action just like any other water user and formally adjudicated.</a:t>
            </a:r>
          </a:p>
          <a:p>
            <a:pPr marL="165178" indent="-165178">
              <a:buFontTx/>
              <a:buChar char="•"/>
            </a:pPr>
            <a:endParaRPr lang="en-US" dirty="0" smtClean="0">
              <a:latin typeface="Gill Sans"/>
            </a:endParaRPr>
          </a:p>
          <a:p>
            <a:pPr marL="165178" indent="-165178">
              <a:buFontTx/>
              <a:buChar char="•"/>
            </a:pPr>
            <a:r>
              <a:rPr lang="en-US" dirty="0" smtClean="0">
                <a:latin typeface="Gill Sans"/>
              </a:rPr>
              <a:t>When a court issues an Interlocutory Decree, it will often include language which closes the respective basin from further assertion of diligence claims… which is the primary purpose of a General Stream Adjudication.</a:t>
            </a:r>
          </a:p>
          <a:p>
            <a:pPr marL="165178" indent="-165178">
              <a:buFontTx/>
              <a:buChar char="•"/>
            </a:pPr>
            <a:endParaRPr lang="en-US" dirty="0" smtClean="0">
              <a:latin typeface="Gill Sans"/>
            </a:endParaRPr>
          </a:p>
          <a:p>
            <a:pPr marL="165178" indent="-165178"/>
            <a:endParaRPr lang="en-US" dirty="0" smtClean="0">
              <a:latin typeface="Gill Sans"/>
            </a:endParaRPr>
          </a:p>
          <a:p>
            <a:pPr marL="165178" indent="-165178"/>
            <a:endParaRPr lang="en-US" dirty="0" smtClean="0">
              <a:latin typeface="Gill Sans"/>
            </a:endParaRPr>
          </a:p>
        </p:txBody>
      </p:sp>
      <p:sp>
        <p:nvSpPr>
          <p:cNvPr id="4" name="Slide Number Placeholder 3"/>
          <p:cNvSpPr>
            <a:spLocks noGrp="1"/>
          </p:cNvSpPr>
          <p:nvPr>
            <p:ph type="sldNum" sz="quarter" idx="5"/>
          </p:nvPr>
        </p:nvSpPr>
        <p:spPr/>
        <p:txBody>
          <a:bodyPr/>
          <a:lstStyle/>
          <a:p>
            <a:pPr>
              <a:defRPr/>
            </a:pPr>
            <a:fld id="{58BB8F2F-8F6D-4AC4-93E4-7BDC5A31C93D}" type="slidenum">
              <a:rPr lang="en-US" smtClean="0"/>
              <a:pPr>
                <a:defRPr/>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p:cNvSpPr>
          <p:nvPr>
            <p:ph type="sldNum" sz="quarter" idx="5"/>
          </p:nvPr>
        </p:nvSpPr>
        <p:spPr>
          <a:noFill/>
        </p:spPr>
        <p:txBody>
          <a:bodyPr/>
          <a:lstStyle>
            <a:lvl1pPr eaLnBrk="0" hangingPunct="0">
              <a:defRPr sz="3100">
                <a:solidFill>
                  <a:srgbClr val="000000"/>
                </a:solidFill>
                <a:latin typeface="Gill Sans"/>
                <a:ea typeface="ヒラギノ角ゴ Pro W3"/>
                <a:cs typeface="ヒラギノ角ゴ Pro W3"/>
                <a:sym typeface="Gill Sans"/>
              </a:defRPr>
            </a:lvl1pPr>
            <a:lvl2pPr marL="734803" indent="-282616" eaLnBrk="0" hangingPunct="0">
              <a:defRPr sz="3100">
                <a:solidFill>
                  <a:srgbClr val="000000"/>
                </a:solidFill>
                <a:latin typeface="Gill Sans"/>
                <a:ea typeface="ヒラギノ角ゴ Pro W3"/>
                <a:cs typeface="ヒラギノ角ゴ Pro W3"/>
                <a:sym typeface="Gill Sans"/>
              </a:defRPr>
            </a:lvl2pPr>
            <a:lvl3pPr marL="1130465" indent="-226093" eaLnBrk="0" hangingPunct="0">
              <a:defRPr sz="3100">
                <a:solidFill>
                  <a:srgbClr val="000000"/>
                </a:solidFill>
                <a:latin typeface="Gill Sans"/>
                <a:ea typeface="ヒラギノ角ゴ Pro W3"/>
                <a:cs typeface="ヒラギノ角ゴ Pro W3"/>
                <a:sym typeface="Gill Sans"/>
              </a:defRPr>
            </a:lvl3pPr>
            <a:lvl4pPr marL="1582651" indent="-226093" eaLnBrk="0" hangingPunct="0">
              <a:defRPr sz="3100">
                <a:solidFill>
                  <a:srgbClr val="000000"/>
                </a:solidFill>
                <a:latin typeface="Gill Sans"/>
                <a:ea typeface="ヒラギノ角ゴ Pro W3"/>
                <a:cs typeface="ヒラギノ角ゴ Pro W3"/>
                <a:sym typeface="Gill Sans"/>
              </a:defRPr>
            </a:lvl4pPr>
            <a:lvl5pPr marL="2034836" indent="-226093" eaLnBrk="0" hangingPunct="0">
              <a:defRPr sz="3100">
                <a:solidFill>
                  <a:srgbClr val="000000"/>
                </a:solidFill>
                <a:latin typeface="Gill Sans"/>
                <a:ea typeface="ヒラギノ角ゴ Pro W3"/>
                <a:cs typeface="ヒラギノ角ゴ Pro W3"/>
                <a:sym typeface="Gill Sans"/>
              </a:defRPr>
            </a:lvl5pPr>
            <a:lvl6pPr marL="2487023" indent="-226093" eaLnBrk="0" fontAlgn="base" hangingPunct="0">
              <a:spcBef>
                <a:spcPct val="0"/>
              </a:spcBef>
              <a:spcAft>
                <a:spcPct val="0"/>
              </a:spcAft>
              <a:defRPr sz="3100">
                <a:solidFill>
                  <a:srgbClr val="000000"/>
                </a:solidFill>
                <a:latin typeface="Gill Sans"/>
                <a:ea typeface="ヒラギノ角ゴ Pro W3"/>
                <a:cs typeface="ヒラギノ角ゴ Pro W3"/>
                <a:sym typeface="Gill Sans"/>
              </a:defRPr>
            </a:lvl6pPr>
            <a:lvl7pPr marL="2939208" indent="-226093" eaLnBrk="0" fontAlgn="base" hangingPunct="0">
              <a:spcBef>
                <a:spcPct val="0"/>
              </a:spcBef>
              <a:spcAft>
                <a:spcPct val="0"/>
              </a:spcAft>
              <a:defRPr sz="3100">
                <a:solidFill>
                  <a:srgbClr val="000000"/>
                </a:solidFill>
                <a:latin typeface="Gill Sans"/>
                <a:ea typeface="ヒラギノ角ゴ Pro W3"/>
                <a:cs typeface="ヒラギノ角ゴ Pro W3"/>
                <a:sym typeface="Gill Sans"/>
              </a:defRPr>
            </a:lvl7pPr>
            <a:lvl8pPr marL="3391394" indent="-226093" eaLnBrk="0" fontAlgn="base" hangingPunct="0">
              <a:spcBef>
                <a:spcPct val="0"/>
              </a:spcBef>
              <a:spcAft>
                <a:spcPct val="0"/>
              </a:spcAft>
              <a:defRPr sz="3100">
                <a:solidFill>
                  <a:srgbClr val="000000"/>
                </a:solidFill>
                <a:latin typeface="Gill Sans"/>
                <a:ea typeface="ヒラギノ角ゴ Pro W3"/>
                <a:cs typeface="ヒラギノ角ゴ Pro W3"/>
                <a:sym typeface="Gill Sans"/>
              </a:defRPr>
            </a:lvl8pPr>
            <a:lvl9pPr marL="3843580" indent="-226093" eaLnBrk="0" fontAlgn="base" hangingPunct="0">
              <a:spcBef>
                <a:spcPct val="0"/>
              </a:spcBef>
              <a:spcAft>
                <a:spcPct val="0"/>
              </a:spcAft>
              <a:defRPr sz="3100">
                <a:solidFill>
                  <a:srgbClr val="000000"/>
                </a:solidFill>
                <a:latin typeface="Gill Sans"/>
                <a:ea typeface="ヒラギノ角ゴ Pro W3"/>
                <a:cs typeface="ヒラギノ角ゴ Pro W3"/>
                <a:sym typeface="Gill Sans"/>
              </a:defRPr>
            </a:lvl9pPr>
          </a:lstStyle>
          <a:p>
            <a:pPr eaLnBrk="1" hangingPunct="1"/>
            <a:fld id="{0A21AB2D-F7C2-4C9B-A7B8-13ECA30BD404}" type="slidenum">
              <a:rPr lang="en-US" sz="1200"/>
              <a:pPr eaLnBrk="1" hangingPunct="1"/>
              <a:t>14</a:t>
            </a:fld>
            <a:endParaRPr lang="en-US" sz="1200"/>
          </a:p>
        </p:txBody>
      </p:sp>
      <p:sp>
        <p:nvSpPr>
          <p:cNvPr id="55299" name="Rectangle 2"/>
          <p:cNvSpPr>
            <a:spLocks noGrp="1" noRot="1" noChangeAspect="1" noChangeArrowheads="1" noTextEdit="1"/>
          </p:cNvSpPr>
          <p:nvPr>
            <p:ph type="sldImg"/>
          </p:nvPr>
        </p:nvSpPr>
        <p:spPr>
          <a:ln/>
        </p:spPr>
      </p:sp>
      <p:sp>
        <p:nvSpPr>
          <p:cNvPr id="55300" name="Rectangle 3"/>
          <p:cNvSpPr>
            <a:spLocks noGrp="1"/>
          </p:cNvSpPr>
          <p:nvPr>
            <p:ph type="body" idx="1"/>
          </p:nvPr>
        </p:nvSpPr>
        <p:spPr>
          <a:noFill/>
        </p:spPr>
        <p:txBody>
          <a:bodyPr/>
          <a:lstStyle/>
          <a:p>
            <a:pPr marL="172710" indent="-172710">
              <a:buFontTx/>
              <a:buChar char="•"/>
            </a:pPr>
            <a:r>
              <a:rPr lang="en-US" smtClean="0">
                <a:latin typeface="Gill Sans"/>
              </a:rPr>
              <a:t>When the Adjudication Program goes into an area, one of the most prominent questions is whether or not a water users will lose their water right.  It should be noted that the State Engineer does not have the authority to take a water right away.  We can only recommend to the court that the water right be disallowed in the Proposed Determination.  </a:t>
            </a:r>
          </a:p>
          <a:p>
            <a:pPr marL="172710" indent="-172710">
              <a:buFontTx/>
              <a:buChar char="•"/>
            </a:pPr>
            <a:endParaRPr lang="en-US" smtClean="0">
              <a:latin typeface="Gill Sans"/>
            </a:endParaRPr>
          </a:p>
          <a:p>
            <a:pPr marL="172710" indent="-172710">
              <a:buFontTx/>
              <a:buChar char="•"/>
            </a:pPr>
            <a:r>
              <a:rPr lang="en-US" smtClean="0">
                <a:latin typeface="Gill Sans"/>
              </a:rPr>
              <a:t>Ultimately, individuals who are using their water right in conformance with the records on file with the Division of Water Rights have nothing to fear.  </a:t>
            </a:r>
          </a:p>
          <a:p>
            <a:pPr marL="172710" indent="-172710">
              <a:buFontTx/>
              <a:buChar char="•"/>
            </a:pPr>
            <a:endParaRPr lang="en-US" smtClean="0">
              <a:latin typeface="Gill Sans"/>
            </a:endParaRPr>
          </a:p>
          <a:p>
            <a:pPr marL="172710" indent="-172710">
              <a:buFontTx/>
              <a:buChar char="•"/>
            </a:pPr>
            <a:r>
              <a:rPr lang="en-US" smtClean="0">
                <a:latin typeface="Gill Sans"/>
              </a:rPr>
              <a:t>Those who are using water without a right of record are required to submit a claim during the process or risk being barred by the court from asserting a right. </a:t>
            </a:r>
          </a:p>
          <a:p>
            <a:pPr marL="172710" indent="-172710">
              <a:buFontTx/>
              <a:buChar char="•"/>
            </a:pPr>
            <a:endParaRPr lang="en-US" smtClean="0">
              <a:latin typeface="Gill Sans"/>
            </a:endParaRPr>
          </a:p>
          <a:p>
            <a:pPr marL="172710" indent="-172710">
              <a:buFontTx/>
              <a:buChar char="•"/>
            </a:pPr>
            <a:r>
              <a:rPr lang="en-US" smtClean="0">
                <a:latin typeface="Gill Sans"/>
              </a:rPr>
              <a:t>When a water right, or portion of it, has fallen out of use for more than 7 years, the water right (or the un-used portion) may be recommended to be disallowed in the Proposed Determination.  This ensures that water which is not being used, returns to the public for future appropriation or sustainment of other rights.  We will often give a water user the benefit of the doubt in order to prevent unnecessary constraints on water users.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p:cNvSpPr>
          <p:nvPr>
            <p:ph type="sldNum" sz="quarter" idx="5"/>
          </p:nvPr>
        </p:nvSpPr>
        <p:spPr>
          <a:noFill/>
        </p:spPr>
        <p:txBody>
          <a:bodyPr/>
          <a:lstStyle>
            <a:lvl1pPr eaLnBrk="0" hangingPunct="0">
              <a:defRPr sz="3100">
                <a:solidFill>
                  <a:srgbClr val="000000"/>
                </a:solidFill>
                <a:latin typeface="Gill Sans"/>
                <a:ea typeface="ヒラギノ角ゴ Pro W3"/>
                <a:cs typeface="ヒラギノ角ゴ Pro W3"/>
                <a:sym typeface="Gill Sans"/>
              </a:defRPr>
            </a:lvl1pPr>
            <a:lvl2pPr marL="734734" indent="-282590" eaLnBrk="0" hangingPunct="0">
              <a:defRPr sz="3100">
                <a:solidFill>
                  <a:srgbClr val="000000"/>
                </a:solidFill>
                <a:latin typeface="Gill Sans"/>
                <a:ea typeface="ヒラギノ角ゴ Pro W3"/>
                <a:cs typeface="ヒラギノ角ゴ Pro W3"/>
                <a:sym typeface="Gill Sans"/>
              </a:defRPr>
            </a:lvl2pPr>
            <a:lvl3pPr marL="1130360" indent="-226072" eaLnBrk="0" hangingPunct="0">
              <a:defRPr sz="3100">
                <a:solidFill>
                  <a:srgbClr val="000000"/>
                </a:solidFill>
                <a:latin typeface="Gill Sans"/>
                <a:ea typeface="ヒラギノ角ゴ Pro W3"/>
                <a:cs typeface="ヒラギノ角ゴ Pro W3"/>
                <a:sym typeface="Gill Sans"/>
              </a:defRPr>
            </a:lvl3pPr>
            <a:lvl4pPr marL="1582504" indent="-226072" eaLnBrk="0" hangingPunct="0">
              <a:defRPr sz="3100">
                <a:solidFill>
                  <a:srgbClr val="000000"/>
                </a:solidFill>
                <a:latin typeface="Gill Sans"/>
                <a:ea typeface="ヒラギノ角ゴ Pro W3"/>
                <a:cs typeface="ヒラギノ角ゴ Pro W3"/>
                <a:sym typeface="Gill Sans"/>
              </a:defRPr>
            </a:lvl4pPr>
            <a:lvl5pPr marL="2034648" indent="-226072" eaLnBrk="0" hangingPunct="0">
              <a:defRPr sz="3100">
                <a:solidFill>
                  <a:srgbClr val="000000"/>
                </a:solidFill>
                <a:latin typeface="Gill Sans"/>
                <a:ea typeface="ヒラギノ角ゴ Pro W3"/>
                <a:cs typeface="ヒラギノ角ゴ Pro W3"/>
                <a:sym typeface="Gill Sans"/>
              </a:defRPr>
            </a:lvl5pPr>
            <a:lvl6pPr marL="2486792" indent="-226072" eaLnBrk="0" fontAlgn="base" hangingPunct="0">
              <a:spcBef>
                <a:spcPct val="0"/>
              </a:spcBef>
              <a:spcAft>
                <a:spcPct val="0"/>
              </a:spcAft>
              <a:defRPr sz="3100">
                <a:solidFill>
                  <a:srgbClr val="000000"/>
                </a:solidFill>
                <a:latin typeface="Gill Sans"/>
                <a:ea typeface="ヒラギノ角ゴ Pro W3"/>
                <a:cs typeface="ヒラギノ角ゴ Pro W3"/>
                <a:sym typeface="Gill Sans"/>
              </a:defRPr>
            </a:lvl6pPr>
            <a:lvl7pPr marL="2938935" indent="-226072" eaLnBrk="0" fontAlgn="base" hangingPunct="0">
              <a:spcBef>
                <a:spcPct val="0"/>
              </a:spcBef>
              <a:spcAft>
                <a:spcPct val="0"/>
              </a:spcAft>
              <a:defRPr sz="3100">
                <a:solidFill>
                  <a:srgbClr val="000000"/>
                </a:solidFill>
                <a:latin typeface="Gill Sans"/>
                <a:ea typeface="ヒラギノ角ゴ Pro W3"/>
                <a:cs typeface="ヒラギノ角ゴ Pro W3"/>
                <a:sym typeface="Gill Sans"/>
              </a:defRPr>
            </a:lvl7pPr>
            <a:lvl8pPr marL="3391080" indent="-226072" eaLnBrk="0" fontAlgn="base" hangingPunct="0">
              <a:spcBef>
                <a:spcPct val="0"/>
              </a:spcBef>
              <a:spcAft>
                <a:spcPct val="0"/>
              </a:spcAft>
              <a:defRPr sz="3100">
                <a:solidFill>
                  <a:srgbClr val="000000"/>
                </a:solidFill>
                <a:latin typeface="Gill Sans"/>
                <a:ea typeface="ヒラギノ角ゴ Pro W3"/>
                <a:cs typeface="ヒラギノ角ゴ Pro W3"/>
                <a:sym typeface="Gill Sans"/>
              </a:defRPr>
            </a:lvl8pPr>
            <a:lvl9pPr marL="3843224" indent="-226072" eaLnBrk="0" fontAlgn="base" hangingPunct="0">
              <a:spcBef>
                <a:spcPct val="0"/>
              </a:spcBef>
              <a:spcAft>
                <a:spcPct val="0"/>
              </a:spcAft>
              <a:defRPr sz="3100">
                <a:solidFill>
                  <a:srgbClr val="000000"/>
                </a:solidFill>
                <a:latin typeface="Gill Sans"/>
                <a:ea typeface="ヒラギノ角ゴ Pro W3"/>
                <a:cs typeface="ヒラギノ角ゴ Pro W3"/>
                <a:sym typeface="Gill Sans"/>
              </a:defRPr>
            </a:lvl9pPr>
          </a:lstStyle>
          <a:p>
            <a:pPr eaLnBrk="1" hangingPunct="1"/>
            <a:fld id="{E149D416-D7C1-4F3C-9E0F-928F5E576D91}" type="slidenum">
              <a:rPr lang="en-US" sz="1200"/>
              <a:pPr eaLnBrk="1" hangingPunct="1"/>
              <a:t>15</a:t>
            </a:fld>
            <a:endParaRPr lang="en-US" sz="1200"/>
          </a:p>
        </p:txBody>
      </p:sp>
      <p:sp>
        <p:nvSpPr>
          <p:cNvPr id="57347" name="Rectangle 2"/>
          <p:cNvSpPr>
            <a:spLocks noGrp="1" noRot="1" noChangeAspect="1" noChangeArrowheads="1" noTextEdit="1"/>
          </p:cNvSpPr>
          <p:nvPr>
            <p:ph type="sldImg"/>
          </p:nvPr>
        </p:nvSpPr>
        <p:spPr>
          <a:ln/>
        </p:spPr>
      </p:sp>
      <p:sp>
        <p:nvSpPr>
          <p:cNvPr id="57348" name="Rectangle 3"/>
          <p:cNvSpPr>
            <a:spLocks noGrp="1"/>
          </p:cNvSpPr>
          <p:nvPr>
            <p:ph type="body" idx="1"/>
          </p:nvPr>
        </p:nvSpPr>
        <p:spPr>
          <a:noFill/>
        </p:spPr>
        <p:txBody>
          <a:bodyPr/>
          <a:lstStyle/>
          <a:p>
            <a:pPr eaLnBrk="1" hangingPunct="1"/>
            <a:endParaRPr lang="en-US" dirty="0" smtClean="0">
              <a:latin typeface="Gill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p:cNvSpPr>
          <p:nvPr>
            <p:ph type="sldNum" sz="quarter" idx="5"/>
          </p:nvPr>
        </p:nvSpPr>
        <p:spPr>
          <a:noFill/>
        </p:spPr>
        <p:txBody>
          <a:bodyPr/>
          <a:lstStyle>
            <a:lvl1pPr eaLnBrk="0" hangingPunct="0">
              <a:defRPr sz="3100">
                <a:solidFill>
                  <a:srgbClr val="000000"/>
                </a:solidFill>
                <a:latin typeface="Gill Sans"/>
                <a:ea typeface="ヒラギノ角ゴ Pro W3"/>
                <a:cs typeface="ヒラギノ角ゴ Pro W3"/>
                <a:sym typeface="Gill Sans"/>
              </a:defRPr>
            </a:lvl1pPr>
            <a:lvl2pPr marL="734734" indent="-282590" eaLnBrk="0" hangingPunct="0">
              <a:defRPr sz="3100">
                <a:solidFill>
                  <a:srgbClr val="000000"/>
                </a:solidFill>
                <a:latin typeface="Gill Sans"/>
                <a:ea typeface="ヒラギノ角ゴ Pro W3"/>
                <a:cs typeface="ヒラギノ角ゴ Pro W3"/>
                <a:sym typeface="Gill Sans"/>
              </a:defRPr>
            </a:lvl2pPr>
            <a:lvl3pPr marL="1130360" indent="-226072" eaLnBrk="0" hangingPunct="0">
              <a:defRPr sz="3100">
                <a:solidFill>
                  <a:srgbClr val="000000"/>
                </a:solidFill>
                <a:latin typeface="Gill Sans"/>
                <a:ea typeface="ヒラギノ角ゴ Pro W3"/>
                <a:cs typeface="ヒラギノ角ゴ Pro W3"/>
                <a:sym typeface="Gill Sans"/>
              </a:defRPr>
            </a:lvl3pPr>
            <a:lvl4pPr marL="1582504" indent="-226072" eaLnBrk="0" hangingPunct="0">
              <a:defRPr sz="3100">
                <a:solidFill>
                  <a:srgbClr val="000000"/>
                </a:solidFill>
                <a:latin typeface="Gill Sans"/>
                <a:ea typeface="ヒラギノ角ゴ Pro W3"/>
                <a:cs typeface="ヒラギノ角ゴ Pro W3"/>
                <a:sym typeface="Gill Sans"/>
              </a:defRPr>
            </a:lvl4pPr>
            <a:lvl5pPr marL="2034648" indent="-226072" eaLnBrk="0" hangingPunct="0">
              <a:defRPr sz="3100">
                <a:solidFill>
                  <a:srgbClr val="000000"/>
                </a:solidFill>
                <a:latin typeface="Gill Sans"/>
                <a:ea typeface="ヒラギノ角ゴ Pro W3"/>
                <a:cs typeface="ヒラギノ角ゴ Pro W3"/>
                <a:sym typeface="Gill Sans"/>
              </a:defRPr>
            </a:lvl5pPr>
            <a:lvl6pPr marL="2486792" indent="-226072" eaLnBrk="0" fontAlgn="base" hangingPunct="0">
              <a:spcBef>
                <a:spcPct val="0"/>
              </a:spcBef>
              <a:spcAft>
                <a:spcPct val="0"/>
              </a:spcAft>
              <a:defRPr sz="3100">
                <a:solidFill>
                  <a:srgbClr val="000000"/>
                </a:solidFill>
                <a:latin typeface="Gill Sans"/>
                <a:ea typeface="ヒラギノ角ゴ Pro W3"/>
                <a:cs typeface="ヒラギノ角ゴ Pro W3"/>
                <a:sym typeface="Gill Sans"/>
              </a:defRPr>
            </a:lvl6pPr>
            <a:lvl7pPr marL="2938935" indent="-226072" eaLnBrk="0" fontAlgn="base" hangingPunct="0">
              <a:spcBef>
                <a:spcPct val="0"/>
              </a:spcBef>
              <a:spcAft>
                <a:spcPct val="0"/>
              </a:spcAft>
              <a:defRPr sz="3100">
                <a:solidFill>
                  <a:srgbClr val="000000"/>
                </a:solidFill>
                <a:latin typeface="Gill Sans"/>
                <a:ea typeface="ヒラギノ角ゴ Pro W3"/>
                <a:cs typeface="ヒラギノ角ゴ Pro W3"/>
                <a:sym typeface="Gill Sans"/>
              </a:defRPr>
            </a:lvl7pPr>
            <a:lvl8pPr marL="3391080" indent="-226072" eaLnBrk="0" fontAlgn="base" hangingPunct="0">
              <a:spcBef>
                <a:spcPct val="0"/>
              </a:spcBef>
              <a:spcAft>
                <a:spcPct val="0"/>
              </a:spcAft>
              <a:defRPr sz="3100">
                <a:solidFill>
                  <a:srgbClr val="000000"/>
                </a:solidFill>
                <a:latin typeface="Gill Sans"/>
                <a:ea typeface="ヒラギノ角ゴ Pro W3"/>
                <a:cs typeface="ヒラギノ角ゴ Pro W3"/>
                <a:sym typeface="Gill Sans"/>
              </a:defRPr>
            </a:lvl8pPr>
            <a:lvl9pPr marL="3843224" indent="-226072" eaLnBrk="0" fontAlgn="base" hangingPunct="0">
              <a:spcBef>
                <a:spcPct val="0"/>
              </a:spcBef>
              <a:spcAft>
                <a:spcPct val="0"/>
              </a:spcAft>
              <a:defRPr sz="3100">
                <a:solidFill>
                  <a:srgbClr val="000000"/>
                </a:solidFill>
                <a:latin typeface="Gill Sans"/>
                <a:ea typeface="ヒラギノ角ゴ Pro W3"/>
                <a:cs typeface="ヒラギノ角ゴ Pro W3"/>
                <a:sym typeface="Gill Sans"/>
              </a:defRPr>
            </a:lvl9pPr>
          </a:lstStyle>
          <a:p>
            <a:pPr eaLnBrk="1" hangingPunct="1"/>
            <a:fld id="{5FA90B63-BCFF-4230-8010-E48A70EABE37}" type="slidenum">
              <a:rPr lang="en-US" sz="1200"/>
              <a:pPr eaLnBrk="1" hangingPunct="1"/>
              <a:t>16</a:t>
            </a:fld>
            <a:endParaRPr lang="en-US" sz="1200"/>
          </a:p>
        </p:txBody>
      </p:sp>
      <p:sp>
        <p:nvSpPr>
          <p:cNvPr id="58371" name="Rectangle 2"/>
          <p:cNvSpPr>
            <a:spLocks noGrp="1" noRot="1" noChangeAspect="1" noChangeArrowheads="1" noTextEdit="1"/>
          </p:cNvSpPr>
          <p:nvPr>
            <p:ph type="sldImg"/>
          </p:nvPr>
        </p:nvSpPr>
        <p:spPr>
          <a:ln/>
        </p:spPr>
      </p:sp>
      <p:sp>
        <p:nvSpPr>
          <p:cNvPr id="58372" name="Rectangle 3"/>
          <p:cNvSpPr>
            <a:spLocks noGrp="1"/>
          </p:cNvSpPr>
          <p:nvPr>
            <p:ph type="body" idx="1"/>
          </p:nvPr>
        </p:nvSpPr>
        <p:spPr>
          <a:noFill/>
        </p:spPr>
        <p:txBody>
          <a:bodyPr/>
          <a:lstStyle/>
          <a:p>
            <a:pPr eaLnBrk="1" hangingPunct="1"/>
            <a:endParaRPr lang="en-US" dirty="0" smtClean="0">
              <a:latin typeface="Gill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p:cNvSpPr>
          <p:nvPr>
            <p:ph type="sldNum" sz="quarter" idx="5"/>
          </p:nvPr>
        </p:nvSpPr>
        <p:spPr>
          <a:noFill/>
        </p:spPr>
        <p:txBody>
          <a:bodyPr/>
          <a:lstStyle>
            <a:lvl1pPr eaLnBrk="0" hangingPunct="0">
              <a:defRPr sz="3200">
                <a:solidFill>
                  <a:srgbClr val="000000"/>
                </a:solidFill>
                <a:latin typeface="Gill Sans"/>
                <a:ea typeface="ヒラギノ角ゴ Pro W3"/>
                <a:cs typeface="ヒラギノ角ゴ Pro W3"/>
                <a:sym typeface="Gill Sans"/>
              </a:defRPr>
            </a:lvl1pPr>
            <a:lvl2pPr marL="742882" indent="-285723" eaLnBrk="0" hangingPunct="0">
              <a:defRPr sz="3200">
                <a:solidFill>
                  <a:srgbClr val="000000"/>
                </a:solidFill>
                <a:latin typeface="Gill Sans"/>
                <a:ea typeface="ヒラギノ角ゴ Pro W3"/>
                <a:cs typeface="ヒラギノ角ゴ Pro W3"/>
                <a:sym typeface="Gill Sans"/>
              </a:defRPr>
            </a:lvl2pPr>
            <a:lvl3pPr marL="1142894" indent="-228579" eaLnBrk="0" hangingPunct="0">
              <a:defRPr sz="3200">
                <a:solidFill>
                  <a:srgbClr val="000000"/>
                </a:solidFill>
                <a:latin typeface="Gill Sans"/>
                <a:ea typeface="ヒラギノ角ゴ Pro W3"/>
                <a:cs typeface="ヒラギノ角ゴ Pro W3"/>
                <a:sym typeface="Gill Sans"/>
              </a:defRPr>
            </a:lvl3pPr>
            <a:lvl4pPr marL="1600052" indent="-228579" eaLnBrk="0" hangingPunct="0">
              <a:defRPr sz="3200">
                <a:solidFill>
                  <a:srgbClr val="000000"/>
                </a:solidFill>
                <a:latin typeface="Gill Sans"/>
                <a:ea typeface="ヒラギノ角ゴ Pro W3"/>
                <a:cs typeface="ヒラギノ角ゴ Pro W3"/>
                <a:sym typeface="Gill Sans"/>
              </a:defRPr>
            </a:lvl4pPr>
            <a:lvl5pPr marL="2057209" indent="-228579" eaLnBrk="0" hangingPunct="0">
              <a:defRPr sz="3200">
                <a:solidFill>
                  <a:srgbClr val="000000"/>
                </a:solidFill>
                <a:latin typeface="Gill Sans"/>
                <a:ea typeface="ヒラギノ角ゴ Pro W3"/>
                <a:cs typeface="ヒラギノ角ゴ Pro W3"/>
                <a:sym typeface="Gill Sans"/>
              </a:defRPr>
            </a:lvl5pPr>
            <a:lvl6pPr marL="2514367" indent="-228579"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6pPr>
            <a:lvl7pPr marL="2971524" indent="-228579"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7pPr>
            <a:lvl8pPr marL="3428682" indent="-228579"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8pPr>
            <a:lvl9pPr marL="3885840" indent="-228579"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9pPr>
          </a:lstStyle>
          <a:p>
            <a:pPr eaLnBrk="1" hangingPunct="1"/>
            <a:fld id="{88433ECB-0CF9-4563-B00F-CE10B738CC2B}" type="slidenum">
              <a:rPr lang="en-US" sz="1200"/>
              <a:pPr eaLnBrk="1" hangingPunct="1"/>
              <a:t>3</a:t>
            </a:fld>
            <a:endParaRPr lang="en-US" sz="1200"/>
          </a:p>
        </p:txBody>
      </p:sp>
      <p:sp>
        <p:nvSpPr>
          <p:cNvPr id="45059" name="Rectangle 2"/>
          <p:cNvSpPr>
            <a:spLocks noGrp="1" noRot="1" noChangeAspect="1" noChangeArrowheads="1" noTextEdit="1"/>
          </p:cNvSpPr>
          <p:nvPr>
            <p:ph type="sldImg"/>
          </p:nvPr>
        </p:nvSpPr>
        <p:spPr>
          <a:ln/>
        </p:spPr>
      </p:sp>
      <p:sp>
        <p:nvSpPr>
          <p:cNvPr id="45060" name="Rectangle 3"/>
          <p:cNvSpPr>
            <a:spLocks noGrp="1"/>
          </p:cNvSpPr>
          <p:nvPr>
            <p:ph type="body" idx="1"/>
          </p:nvPr>
        </p:nvSpPr>
        <p:spPr>
          <a:noFill/>
        </p:spPr>
        <p:txBody>
          <a:bodyPr/>
          <a:lstStyle/>
          <a:p>
            <a:pPr marL="174609" indent="-174609">
              <a:buFontTx/>
              <a:buChar char="•"/>
            </a:pPr>
            <a:r>
              <a:rPr lang="en-US" sz="800" dirty="0">
                <a:latin typeface="Gill Sans"/>
              </a:rPr>
              <a:t>So, in an attempt to illustrate the importance of the foregoing critical questions, let’s pose the question, “Why do we conduct general stream adjudications?”  The answer is… it depends.  For one thing, it probably depends on the period of history in which you asked it.  Originally, general stream adjudications were utilized to bring all pre-statutory claims on to the permanent record.  This is easy to understand from the perspective of water users in 1903.  At the time that Utah’s first comprehensive water law was passed, it’s obvious that the number of pre-statutory claims far exceeded the number of appropriated rights since the system had yet to create any.  Consequently, it was imperative to determine and quantify existing rights in order to allow the State Engineer to process future appropriations.  This holds true through today, although the ratio of pre-statutory claims to certificated rights is much smaller--as will be illustrated in the next slide. </a:t>
            </a:r>
          </a:p>
          <a:p>
            <a:pPr marL="174609" indent="-174609">
              <a:buFontTx/>
              <a:buChar char="•"/>
            </a:pPr>
            <a:endParaRPr lang="en-US" sz="800" dirty="0">
              <a:latin typeface="Gill Sans"/>
            </a:endParaRPr>
          </a:p>
          <a:p>
            <a:pPr marL="174609" indent="-174609">
              <a:buFontTx/>
              <a:buChar char="•"/>
            </a:pPr>
            <a:r>
              <a:rPr lang="en-US" sz="800" dirty="0">
                <a:latin typeface="Gill Sans"/>
              </a:rPr>
              <a:t>If you were to ask why we conduct general adjudications today, I think that it would be impossible to leave out the issue of Federal Reserve rights.  As a result of a 1908 Supreme Court decision in </a:t>
            </a:r>
            <a:r>
              <a:rPr lang="en-US" sz="800" b="1" dirty="0">
                <a:latin typeface="Gill Sans"/>
              </a:rPr>
              <a:t>Winters v. United States</a:t>
            </a:r>
            <a:r>
              <a:rPr lang="en-US" sz="800" dirty="0">
                <a:latin typeface="Gill Sans"/>
              </a:rPr>
              <a:t>, the court ruled that by creation if the </a:t>
            </a:r>
            <a:r>
              <a:rPr lang="en-US" sz="800" b="1" dirty="0">
                <a:latin typeface="Gill Sans"/>
              </a:rPr>
              <a:t>Fort Belknap Indian Reservation</a:t>
            </a:r>
            <a:r>
              <a:rPr lang="en-US" sz="800" dirty="0">
                <a:latin typeface="Gill Sans"/>
              </a:rPr>
              <a:t>, there was an implied water right for the amount of water for the reservation to be </a:t>
            </a:r>
            <a:r>
              <a:rPr lang="en-US" sz="800" b="1" dirty="0">
                <a:latin typeface="Gill Sans"/>
              </a:rPr>
              <a:t>self-sufficient</a:t>
            </a:r>
            <a:r>
              <a:rPr lang="en-US" sz="800" dirty="0">
                <a:latin typeface="Gill Sans"/>
              </a:rPr>
              <a:t>.  Today, federal reserved water rights can be </a:t>
            </a:r>
            <a:r>
              <a:rPr lang="en-US" sz="800" b="1" dirty="0">
                <a:latin typeface="Gill Sans"/>
              </a:rPr>
              <a:t>asserted on most lands managed by the federal government</a:t>
            </a:r>
            <a:r>
              <a:rPr lang="en-US" sz="800" dirty="0">
                <a:latin typeface="Gill Sans"/>
              </a:rPr>
              <a:t>. Reserved rights are, for the most part, </a:t>
            </a:r>
            <a:r>
              <a:rPr lang="en-US" sz="800" b="1" dirty="0">
                <a:latin typeface="Gill Sans"/>
              </a:rPr>
              <a:t>immune from state water laws </a:t>
            </a:r>
            <a:r>
              <a:rPr lang="en-US" sz="800" dirty="0">
                <a:latin typeface="Gill Sans"/>
              </a:rPr>
              <a:t>and therefore, are not subject to diversion and beneficial use requirements and cannot be lost by non-use. Federal Reserve rights are limited by the "primary purpose" and "minimal needs" of the reservation or the respective federal agency’s original congressional mandate. In addition, federal reserved water rights are nontransferable. By law, these rights can only exist on lands owned by the federal government. If a land transfer occurs, any existing federal reserved water right becomes invalid.</a:t>
            </a:r>
          </a:p>
          <a:p>
            <a:pPr marL="174609" indent="-174609">
              <a:buFontTx/>
              <a:buChar char="•"/>
            </a:pPr>
            <a:endParaRPr lang="en-US" sz="800" dirty="0">
              <a:latin typeface="Gill Sans"/>
            </a:endParaRPr>
          </a:p>
          <a:p>
            <a:pPr marL="174609" indent="-174609">
              <a:buFontTx/>
              <a:buChar char="•"/>
            </a:pPr>
            <a:r>
              <a:rPr lang="en-US" sz="800" dirty="0">
                <a:latin typeface="Gill Sans"/>
              </a:rPr>
              <a:t>Although Federal Reserve rights were known to exist, there was no way to force the Federal Government to assert or quantify their claims since it possessed sovereign immunity and could not be joined involuntarily in a suit.  In 1952, a senator from Nevada by the name of Pat McCarran introduced a bill that would allow states to pursue quantification of Federal Reserve rights.  As it came to be known, the McCarran Amendment, waives U.S. sovereign immunity with respect to water rights and allows states to determine Federal water rights in state courts.  Hence, federal water claims may be quantified in state stream adjudications, but only if such proceedings are comprehensive (meaning that all claimants to a specific water body are joined in the suit).  </a:t>
            </a:r>
          </a:p>
          <a:p>
            <a:pPr marL="174609" indent="-174609">
              <a:buFontTx/>
              <a:buChar char="•"/>
            </a:pPr>
            <a:endParaRPr lang="en-US" sz="800" dirty="0">
              <a:latin typeface="Gill Sans"/>
            </a:endParaRPr>
          </a:p>
          <a:p>
            <a:pPr marL="174609" indent="-174609">
              <a:buFontTx/>
              <a:buChar char="•"/>
            </a:pPr>
            <a:r>
              <a:rPr lang="en-US" sz="800" dirty="0" smtClean="0">
                <a:latin typeface="Gill Sans"/>
              </a:rPr>
              <a:t>Some</a:t>
            </a:r>
            <a:r>
              <a:rPr lang="en-US" sz="800" baseline="0" dirty="0" smtClean="0">
                <a:latin typeface="Gill Sans"/>
              </a:rPr>
              <a:t> other</a:t>
            </a:r>
            <a:r>
              <a:rPr lang="en-US" sz="800" dirty="0" smtClean="0">
                <a:latin typeface="Gill Sans"/>
              </a:rPr>
              <a:t> benefits </a:t>
            </a:r>
            <a:r>
              <a:rPr lang="en-US" sz="800" dirty="0">
                <a:latin typeface="Gill Sans"/>
              </a:rPr>
              <a:t>of a general adjudication is the consolidation and settlement of multiple controversies and bringing clarity to the overall water rights picture by joining all water users within a given </a:t>
            </a:r>
            <a:r>
              <a:rPr lang="en-US" sz="800" dirty="0" smtClean="0">
                <a:latin typeface="Gill Sans"/>
              </a:rPr>
              <a:t>system</a:t>
            </a:r>
            <a:r>
              <a:rPr lang="en-US" sz="800" baseline="0" dirty="0" smtClean="0">
                <a:latin typeface="Gill Sans"/>
              </a:rPr>
              <a:t> (</a:t>
            </a:r>
            <a:r>
              <a:rPr lang="en-US" sz="800" dirty="0" smtClean="0">
                <a:latin typeface="Gill Sans"/>
              </a:rPr>
              <a:t>as </a:t>
            </a:r>
            <a:r>
              <a:rPr lang="en-US" sz="800" dirty="0">
                <a:latin typeface="Gill Sans"/>
              </a:rPr>
              <a:t>opposed to piecemeal </a:t>
            </a:r>
            <a:r>
              <a:rPr lang="en-US" sz="800" dirty="0" smtClean="0">
                <a:latin typeface="Gill Sans"/>
              </a:rPr>
              <a:t>litigation), defining supplemental relationships,</a:t>
            </a:r>
            <a:r>
              <a:rPr lang="en-US" sz="800" baseline="0" dirty="0" smtClean="0">
                <a:latin typeface="Gill Sans"/>
              </a:rPr>
              <a:t> removing forfeited rights from the record, and obtaining final decrees on all rights within the drainage</a:t>
            </a:r>
            <a:r>
              <a:rPr lang="en-US" sz="800" dirty="0" smtClean="0">
                <a:latin typeface="Gill Sans"/>
              </a:rPr>
              <a:t>.</a:t>
            </a:r>
            <a:endParaRPr lang="en-US" sz="800" dirty="0">
              <a:latin typeface="Gill Sans"/>
            </a:endParaRPr>
          </a:p>
          <a:p>
            <a:pPr marL="174609" indent="-174609">
              <a:buFontTx/>
              <a:buChar char="•"/>
            </a:pPr>
            <a:endParaRPr lang="en-US" sz="800" dirty="0">
              <a:latin typeface="Gill Sans"/>
            </a:endParaRPr>
          </a:p>
          <a:p>
            <a:pPr marL="174609" indent="-174609">
              <a:buFontTx/>
              <a:buChar char="•"/>
            </a:pPr>
            <a:endParaRPr lang="en-US" sz="800" i="1" dirty="0">
              <a:latin typeface="Gill San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p:cNvSpPr>
          <p:nvPr>
            <p:ph type="sldNum" sz="quarter" idx="5"/>
          </p:nvPr>
        </p:nvSpPr>
        <p:spPr>
          <a:noFill/>
        </p:spPr>
        <p:txBody>
          <a:bodyPr/>
          <a:lstStyle>
            <a:lvl1pPr eaLnBrk="0" hangingPunct="0">
              <a:defRPr sz="3300">
                <a:solidFill>
                  <a:srgbClr val="000000"/>
                </a:solidFill>
                <a:latin typeface="Gill Sans"/>
                <a:ea typeface="ヒラギノ角ゴ Pro W3"/>
                <a:cs typeface="ヒラギノ角ゴ Pro W3"/>
                <a:sym typeface="Gill Sans"/>
              </a:defRPr>
            </a:lvl1pPr>
            <a:lvl2pPr marL="776757" indent="-298752" eaLnBrk="0" hangingPunct="0">
              <a:defRPr sz="3300">
                <a:solidFill>
                  <a:srgbClr val="000000"/>
                </a:solidFill>
                <a:latin typeface="Gill Sans"/>
                <a:ea typeface="ヒラギノ角ゴ Pro W3"/>
                <a:cs typeface="ヒラギノ角ゴ Pro W3"/>
                <a:sym typeface="Gill Sans"/>
              </a:defRPr>
            </a:lvl2pPr>
            <a:lvl3pPr marL="1195010" indent="-239002" eaLnBrk="0" hangingPunct="0">
              <a:defRPr sz="3300">
                <a:solidFill>
                  <a:srgbClr val="000000"/>
                </a:solidFill>
                <a:latin typeface="Gill Sans"/>
                <a:ea typeface="ヒラギノ角ゴ Pro W3"/>
                <a:cs typeface="ヒラギノ角ゴ Pro W3"/>
                <a:sym typeface="Gill Sans"/>
              </a:defRPr>
            </a:lvl3pPr>
            <a:lvl4pPr marL="1673014" indent="-239002" eaLnBrk="0" hangingPunct="0">
              <a:defRPr sz="3300">
                <a:solidFill>
                  <a:srgbClr val="000000"/>
                </a:solidFill>
                <a:latin typeface="Gill Sans"/>
                <a:ea typeface="ヒラギノ角ゴ Pro W3"/>
                <a:cs typeface="ヒラギノ角ゴ Pro W3"/>
                <a:sym typeface="Gill Sans"/>
              </a:defRPr>
            </a:lvl4pPr>
            <a:lvl5pPr marL="2151018" indent="-239002" eaLnBrk="0" hangingPunct="0">
              <a:defRPr sz="3300">
                <a:solidFill>
                  <a:srgbClr val="000000"/>
                </a:solidFill>
                <a:latin typeface="Gill Sans"/>
                <a:ea typeface="ヒラギノ角ゴ Pro W3"/>
                <a:cs typeface="ヒラギノ角ゴ Pro W3"/>
                <a:sym typeface="Gill Sans"/>
              </a:defRPr>
            </a:lvl5pPr>
            <a:lvl6pPr marL="2629022" indent="-239002" eaLnBrk="0" fontAlgn="base" hangingPunct="0">
              <a:spcBef>
                <a:spcPct val="0"/>
              </a:spcBef>
              <a:spcAft>
                <a:spcPct val="0"/>
              </a:spcAft>
              <a:defRPr sz="3300">
                <a:solidFill>
                  <a:srgbClr val="000000"/>
                </a:solidFill>
                <a:latin typeface="Gill Sans"/>
                <a:ea typeface="ヒラギノ角ゴ Pro W3"/>
                <a:cs typeface="ヒラギノ角ゴ Pro W3"/>
                <a:sym typeface="Gill Sans"/>
              </a:defRPr>
            </a:lvl6pPr>
            <a:lvl7pPr marL="3107025" indent="-239002" eaLnBrk="0" fontAlgn="base" hangingPunct="0">
              <a:spcBef>
                <a:spcPct val="0"/>
              </a:spcBef>
              <a:spcAft>
                <a:spcPct val="0"/>
              </a:spcAft>
              <a:defRPr sz="3300">
                <a:solidFill>
                  <a:srgbClr val="000000"/>
                </a:solidFill>
                <a:latin typeface="Gill Sans"/>
                <a:ea typeface="ヒラギノ角ゴ Pro W3"/>
                <a:cs typeface="ヒラギノ角ゴ Pro W3"/>
                <a:sym typeface="Gill Sans"/>
              </a:defRPr>
            </a:lvl7pPr>
            <a:lvl8pPr marL="3585030" indent="-239002" eaLnBrk="0" fontAlgn="base" hangingPunct="0">
              <a:spcBef>
                <a:spcPct val="0"/>
              </a:spcBef>
              <a:spcAft>
                <a:spcPct val="0"/>
              </a:spcAft>
              <a:defRPr sz="3300">
                <a:solidFill>
                  <a:srgbClr val="000000"/>
                </a:solidFill>
                <a:latin typeface="Gill Sans"/>
                <a:ea typeface="ヒラギノ角ゴ Pro W3"/>
                <a:cs typeface="ヒラギノ角ゴ Pro W3"/>
                <a:sym typeface="Gill Sans"/>
              </a:defRPr>
            </a:lvl8pPr>
            <a:lvl9pPr marL="4063034" indent="-239002" eaLnBrk="0" fontAlgn="base" hangingPunct="0">
              <a:spcBef>
                <a:spcPct val="0"/>
              </a:spcBef>
              <a:spcAft>
                <a:spcPct val="0"/>
              </a:spcAft>
              <a:defRPr sz="3300">
                <a:solidFill>
                  <a:srgbClr val="000000"/>
                </a:solidFill>
                <a:latin typeface="Gill Sans"/>
                <a:ea typeface="ヒラギノ角ゴ Pro W3"/>
                <a:cs typeface="ヒラギノ角ゴ Pro W3"/>
                <a:sym typeface="Gill Sans"/>
              </a:defRPr>
            </a:lvl9pPr>
          </a:lstStyle>
          <a:p>
            <a:pPr eaLnBrk="1" hangingPunct="1"/>
            <a:fld id="{1E3772B9-636D-4F93-BB64-F9104655B5DF}" type="slidenum">
              <a:rPr lang="en-US" sz="1300"/>
              <a:pPr eaLnBrk="1" hangingPunct="1"/>
              <a:t>4</a:t>
            </a:fld>
            <a:endParaRPr lang="en-US" sz="1300"/>
          </a:p>
        </p:txBody>
      </p:sp>
      <p:sp>
        <p:nvSpPr>
          <p:cNvPr id="46083" name="Rectangle 2"/>
          <p:cNvSpPr>
            <a:spLocks noGrp="1" noRot="1" noChangeAspect="1" noChangeArrowheads="1" noTextEdit="1"/>
          </p:cNvSpPr>
          <p:nvPr>
            <p:ph type="sldImg"/>
          </p:nvPr>
        </p:nvSpPr>
        <p:spPr>
          <a:ln/>
        </p:spPr>
      </p:sp>
      <p:sp>
        <p:nvSpPr>
          <p:cNvPr id="46084" name="Rectangle 3"/>
          <p:cNvSpPr>
            <a:spLocks noGrp="1"/>
          </p:cNvSpPr>
          <p:nvPr>
            <p:ph type="body" idx="1"/>
          </p:nvPr>
        </p:nvSpPr>
        <p:spPr>
          <a:noFill/>
        </p:spPr>
        <p:txBody>
          <a:bodyPr/>
          <a:lstStyle/>
          <a:p>
            <a:pPr marL="182571" indent="-182571" eaLnBrk="1" hangingPunct="1">
              <a:buFontTx/>
              <a:buChar char="•"/>
            </a:pPr>
            <a:r>
              <a:rPr lang="en-US" sz="800" dirty="0">
                <a:latin typeface="Gill Sans"/>
              </a:rPr>
              <a:t>This is my best attempt at an “info-graphic” of which summarizes the adjudication process.  As indicated by the color coding, it can be separated into 3 phases, so to speak.  The initial phase involves petitioning the State Engineer and providing notice to claimants of a pending adjudication. The second phase includes the bulk of the work, wherein the Adjudication Program conducts the hydrographic survey and works with water users to compile a proposed determination.  The last phase begins following the publication of the proposed determination and includes final summons and objection resolution—hopefully culminating in a final or interlocutory decree.</a:t>
            </a:r>
          </a:p>
          <a:p>
            <a:pPr marL="182571" indent="-182571" eaLnBrk="1" hangingPunct="1">
              <a:buFontTx/>
              <a:buChar char="•"/>
            </a:pPr>
            <a:endParaRPr lang="en-US" dirty="0" smtClean="0">
              <a:latin typeface="Gill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p:cNvSpPr>
          <p:nvPr>
            <p:ph type="sldNum" sz="quarter" idx="5"/>
          </p:nvPr>
        </p:nvSpPr>
        <p:spPr>
          <a:noFill/>
        </p:spPr>
        <p:txBody>
          <a:bodyPr/>
          <a:lstStyle>
            <a:lvl1pPr eaLnBrk="0" hangingPunct="0">
              <a:defRPr sz="3000">
                <a:solidFill>
                  <a:srgbClr val="000000"/>
                </a:solidFill>
                <a:latin typeface="Gill Sans"/>
                <a:ea typeface="ヒラギノ角ゴ Pro W3"/>
                <a:cs typeface="ヒラギノ角ゴ Pro W3"/>
                <a:sym typeface="Gill Sans"/>
              </a:defRPr>
            </a:lvl1pPr>
            <a:lvl2pPr marL="702756" indent="-270291" eaLnBrk="0" hangingPunct="0">
              <a:defRPr sz="3000">
                <a:solidFill>
                  <a:srgbClr val="000000"/>
                </a:solidFill>
                <a:latin typeface="Gill Sans"/>
                <a:ea typeface="ヒラギノ角ゴ Pro W3"/>
                <a:cs typeface="ヒラギノ角ゴ Pro W3"/>
                <a:sym typeface="Gill Sans"/>
              </a:defRPr>
            </a:lvl2pPr>
            <a:lvl3pPr marL="1081164" indent="-216233" eaLnBrk="0" hangingPunct="0">
              <a:defRPr sz="3000">
                <a:solidFill>
                  <a:srgbClr val="000000"/>
                </a:solidFill>
                <a:latin typeface="Gill Sans"/>
                <a:ea typeface="ヒラギノ角ゴ Pro W3"/>
                <a:cs typeface="ヒラギノ角ゴ Pro W3"/>
                <a:sym typeface="Gill Sans"/>
              </a:defRPr>
            </a:lvl3pPr>
            <a:lvl4pPr marL="1513629" indent="-216233" eaLnBrk="0" hangingPunct="0">
              <a:defRPr sz="3000">
                <a:solidFill>
                  <a:srgbClr val="000000"/>
                </a:solidFill>
                <a:latin typeface="Gill Sans"/>
                <a:ea typeface="ヒラギノ角ゴ Pro W3"/>
                <a:cs typeface="ヒラギノ角ゴ Pro W3"/>
                <a:sym typeface="Gill Sans"/>
              </a:defRPr>
            </a:lvl4pPr>
            <a:lvl5pPr marL="1946095" indent="-216233" eaLnBrk="0" hangingPunct="0">
              <a:defRPr sz="3000">
                <a:solidFill>
                  <a:srgbClr val="000000"/>
                </a:solidFill>
                <a:latin typeface="Gill Sans"/>
                <a:ea typeface="ヒラギノ角ゴ Pro W3"/>
                <a:cs typeface="ヒラギノ角ゴ Pro W3"/>
                <a:sym typeface="Gill Sans"/>
              </a:defRPr>
            </a:lvl5pPr>
            <a:lvl6pPr marL="2378560" indent="-216233" eaLnBrk="0" fontAlgn="base" hangingPunct="0">
              <a:spcBef>
                <a:spcPct val="0"/>
              </a:spcBef>
              <a:spcAft>
                <a:spcPct val="0"/>
              </a:spcAft>
              <a:defRPr sz="3000">
                <a:solidFill>
                  <a:srgbClr val="000000"/>
                </a:solidFill>
                <a:latin typeface="Gill Sans"/>
                <a:ea typeface="ヒラギノ角ゴ Pro W3"/>
                <a:cs typeface="ヒラギノ角ゴ Pro W3"/>
                <a:sym typeface="Gill Sans"/>
              </a:defRPr>
            </a:lvl6pPr>
            <a:lvl7pPr marL="2811026" indent="-216233" eaLnBrk="0" fontAlgn="base" hangingPunct="0">
              <a:spcBef>
                <a:spcPct val="0"/>
              </a:spcBef>
              <a:spcAft>
                <a:spcPct val="0"/>
              </a:spcAft>
              <a:defRPr sz="3000">
                <a:solidFill>
                  <a:srgbClr val="000000"/>
                </a:solidFill>
                <a:latin typeface="Gill Sans"/>
                <a:ea typeface="ヒラギノ角ゴ Pro W3"/>
                <a:cs typeface="ヒラギノ角ゴ Pro W3"/>
                <a:sym typeface="Gill Sans"/>
              </a:defRPr>
            </a:lvl7pPr>
            <a:lvl8pPr marL="3243491" indent="-216233" eaLnBrk="0" fontAlgn="base" hangingPunct="0">
              <a:spcBef>
                <a:spcPct val="0"/>
              </a:spcBef>
              <a:spcAft>
                <a:spcPct val="0"/>
              </a:spcAft>
              <a:defRPr sz="3000">
                <a:solidFill>
                  <a:srgbClr val="000000"/>
                </a:solidFill>
                <a:latin typeface="Gill Sans"/>
                <a:ea typeface="ヒラギノ角ゴ Pro W3"/>
                <a:cs typeface="ヒラギノ角ゴ Pro W3"/>
                <a:sym typeface="Gill Sans"/>
              </a:defRPr>
            </a:lvl8pPr>
            <a:lvl9pPr marL="3675957" indent="-216233" eaLnBrk="0" fontAlgn="base" hangingPunct="0">
              <a:spcBef>
                <a:spcPct val="0"/>
              </a:spcBef>
              <a:spcAft>
                <a:spcPct val="0"/>
              </a:spcAft>
              <a:defRPr sz="3000">
                <a:solidFill>
                  <a:srgbClr val="000000"/>
                </a:solidFill>
                <a:latin typeface="Gill Sans"/>
                <a:ea typeface="ヒラギノ角ゴ Pro W3"/>
                <a:cs typeface="ヒラギノ角ゴ Pro W3"/>
                <a:sym typeface="Gill Sans"/>
              </a:defRPr>
            </a:lvl9pPr>
          </a:lstStyle>
          <a:p>
            <a:pPr eaLnBrk="1" hangingPunct="1"/>
            <a:fld id="{8C15E089-B893-45CA-BC09-D20F3D2F3CED}" type="slidenum">
              <a:rPr lang="en-US" sz="1100"/>
              <a:pPr eaLnBrk="1" hangingPunct="1"/>
              <a:t>6</a:t>
            </a:fld>
            <a:endParaRPr lang="en-US" sz="1100"/>
          </a:p>
        </p:txBody>
      </p:sp>
      <p:sp>
        <p:nvSpPr>
          <p:cNvPr id="48131" name="Rectangle 2"/>
          <p:cNvSpPr>
            <a:spLocks noGrp="1" noRot="1" noChangeAspect="1" noChangeArrowheads="1" noTextEdit="1"/>
          </p:cNvSpPr>
          <p:nvPr>
            <p:ph type="sldImg"/>
          </p:nvPr>
        </p:nvSpPr>
        <p:spPr>
          <a:ln/>
        </p:spPr>
      </p:sp>
      <p:sp>
        <p:nvSpPr>
          <p:cNvPr id="48132" name="Rectangle 3"/>
          <p:cNvSpPr>
            <a:spLocks noGrp="1"/>
          </p:cNvSpPr>
          <p:nvPr>
            <p:ph type="body" idx="1"/>
          </p:nvPr>
        </p:nvSpPr>
        <p:spPr>
          <a:noFill/>
        </p:spPr>
        <p:txBody>
          <a:bodyPr/>
          <a:lstStyle/>
          <a:p>
            <a:pPr marL="219236" indent="-219236">
              <a:buFontTx/>
              <a:buChar char="•"/>
            </a:pPr>
            <a:r>
              <a:rPr lang="en-US" sz="900" dirty="0">
                <a:latin typeface="Gill Sans"/>
              </a:rPr>
              <a:t>A large portion of the Proposed Determination process is spent researching old decrees, county records, water rights files, and maps; and then reviewing the information in the field with the respective water users to ensure that we get a clear picture of the beneficial use and other facets of the water right.  These include the location of the POD, the extent of the POU, and any conveyance structures.</a:t>
            </a:r>
          </a:p>
          <a:p>
            <a:pPr marL="219236" indent="-219236">
              <a:buFontTx/>
              <a:buChar char="•"/>
            </a:pPr>
            <a:endParaRPr lang="en-US" sz="900" dirty="0">
              <a:latin typeface="Gill Sans"/>
            </a:endParaRPr>
          </a:p>
          <a:p>
            <a:pPr marL="219236" indent="-219236">
              <a:buFontTx/>
              <a:buChar char="•"/>
            </a:pPr>
            <a:r>
              <a:rPr lang="en-US" sz="900" dirty="0">
                <a:latin typeface="Gill Sans"/>
              </a:rPr>
              <a:t>The document shown in the slide is a water claim which was filed with in Grand County in 1892 for the use of 600 miner’s inches of water on a creek in the La Sal mountains.  </a:t>
            </a:r>
          </a:p>
          <a:p>
            <a:pPr marL="219236" indent="-219236">
              <a:buFontTx/>
              <a:buChar char="•"/>
            </a:pPr>
            <a:endParaRPr lang="en-US" sz="900" dirty="0">
              <a:latin typeface="Gill Sans"/>
            </a:endParaRPr>
          </a:p>
          <a:p>
            <a:pPr marL="219236" indent="-219236">
              <a:buFontTx/>
              <a:buChar char="•"/>
            </a:pPr>
            <a:endParaRPr lang="en-US" sz="900" dirty="0">
              <a:latin typeface="Gill Sa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p:cNvSpPr>
          <p:nvPr>
            <p:ph type="sldNum" sz="quarter" idx="5"/>
          </p:nvPr>
        </p:nvSpPr>
        <p:spPr>
          <a:noFill/>
        </p:spPr>
        <p:txBody>
          <a:bodyPr/>
          <a:lstStyle>
            <a:lvl1pPr eaLnBrk="0" hangingPunct="0">
              <a:defRPr sz="3000">
                <a:solidFill>
                  <a:srgbClr val="000000"/>
                </a:solidFill>
                <a:latin typeface="Gill Sans"/>
                <a:ea typeface="ヒラギノ角ゴ Pro W3"/>
                <a:cs typeface="ヒラギノ角ゴ Pro W3"/>
                <a:sym typeface="Gill Sans"/>
              </a:defRPr>
            </a:lvl1pPr>
            <a:lvl2pPr marL="702756" indent="-270291" eaLnBrk="0" hangingPunct="0">
              <a:defRPr sz="3000">
                <a:solidFill>
                  <a:srgbClr val="000000"/>
                </a:solidFill>
                <a:latin typeface="Gill Sans"/>
                <a:ea typeface="ヒラギノ角ゴ Pro W3"/>
                <a:cs typeface="ヒラギノ角ゴ Pro W3"/>
                <a:sym typeface="Gill Sans"/>
              </a:defRPr>
            </a:lvl2pPr>
            <a:lvl3pPr marL="1081164" indent="-216233" eaLnBrk="0" hangingPunct="0">
              <a:defRPr sz="3000">
                <a:solidFill>
                  <a:srgbClr val="000000"/>
                </a:solidFill>
                <a:latin typeface="Gill Sans"/>
                <a:ea typeface="ヒラギノ角ゴ Pro W3"/>
                <a:cs typeface="ヒラギノ角ゴ Pro W3"/>
                <a:sym typeface="Gill Sans"/>
              </a:defRPr>
            </a:lvl3pPr>
            <a:lvl4pPr marL="1513629" indent="-216233" eaLnBrk="0" hangingPunct="0">
              <a:defRPr sz="3000">
                <a:solidFill>
                  <a:srgbClr val="000000"/>
                </a:solidFill>
                <a:latin typeface="Gill Sans"/>
                <a:ea typeface="ヒラギノ角ゴ Pro W3"/>
                <a:cs typeface="ヒラギノ角ゴ Pro W3"/>
                <a:sym typeface="Gill Sans"/>
              </a:defRPr>
            </a:lvl4pPr>
            <a:lvl5pPr marL="1946095" indent="-216233" eaLnBrk="0" hangingPunct="0">
              <a:defRPr sz="3000">
                <a:solidFill>
                  <a:srgbClr val="000000"/>
                </a:solidFill>
                <a:latin typeface="Gill Sans"/>
                <a:ea typeface="ヒラギノ角ゴ Pro W3"/>
                <a:cs typeface="ヒラギノ角ゴ Pro W3"/>
                <a:sym typeface="Gill Sans"/>
              </a:defRPr>
            </a:lvl5pPr>
            <a:lvl6pPr marL="2378560" indent="-216233" eaLnBrk="0" fontAlgn="base" hangingPunct="0">
              <a:spcBef>
                <a:spcPct val="0"/>
              </a:spcBef>
              <a:spcAft>
                <a:spcPct val="0"/>
              </a:spcAft>
              <a:defRPr sz="3000">
                <a:solidFill>
                  <a:srgbClr val="000000"/>
                </a:solidFill>
                <a:latin typeface="Gill Sans"/>
                <a:ea typeface="ヒラギノ角ゴ Pro W3"/>
                <a:cs typeface="ヒラギノ角ゴ Pro W3"/>
                <a:sym typeface="Gill Sans"/>
              </a:defRPr>
            </a:lvl6pPr>
            <a:lvl7pPr marL="2811026" indent="-216233" eaLnBrk="0" fontAlgn="base" hangingPunct="0">
              <a:spcBef>
                <a:spcPct val="0"/>
              </a:spcBef>
              <a:spcAft>
                <a:spcPct val="0"/>
              </a:spcAft>
              <a:defRPr sz="3000">
                <a:solidFill>
                  <a:srgbClr val="000000"/>
                </a:solidFill>
                <a:latin typeface="Gill Sans"/>
                <a:ea typeface="ヒラギノ角ゴ Pro W3"/>
                <a:cs typeface="ヒラギノ角ゴ Pro W3"/>
                <a:sym typeface="Gill Sans"/>
              </a:defRPr>
            </a:lvl7pPr>
            <a:lvl8pPr marL="3243491" indent="-216233" eaLnBrk="0" fontAlgn="base" hangingPunct="0">
              <a:spcBef>
                <a:spcPct val="0"/>
              </a:spcBef>
              <a:spcAft>
                <a:spcPct val="0"/>
              </a:spcAft>
              <a:defRPr sz="3000">
                <a:solidFill>
                  <a:srgbClr val="000000"/>
                </a:solidFill>
                <a:latin typeface="Gill Sans"/>
                <a:ea typeface="ヒラギノ角ゴ Pro W3"/>
                <a:cs typeface="ヒラギノ角ゴ Pro W3"/>
                <a:sym typeface="Gill Sans"/>
              </a:defRPr>
            </a:lvl8pPr>
            <a:lvl9pPr marL="3675957" indent="-216233" eaLnBrk="0" fontAlgn="base" hangingPunct="0">
              <a:spcBef>
                <a:spcPct val="0"/>
              </a:spcBef>
              <a:spcAft>
                <a:spcPct val="0"/>
              </a:spcAft>
              <a:defRPr sz="3000">
                <a:solidFill>
                  <a:srgbClr val="000000"/>
                </a:solidFill>
                <a:latin typeface="Gill Sans"/>
                <a:ea typeface="ヒラギノ角ゴ Pro W3"/>
                <a:cs typeface="ヒラギノ角ゴ Pro W3"/>
                <a:sym typeface="Gill Sans"/>
              </a:defRPr>
            </a:lvl9pPr>
          </a:lstStyle>
          <a:p>
            <a:pPr eaLnBrk="1" hangingPunct="1"/>
            <a:fld id="{5E50E6D3-D640-48E7-A2F7-D4F350912064}" type="slidenum">
              <a:rPr lang="en-US" sz="1100"/>
              <a:pPr eaLnBrk="1" hangingPunct="1"/>
              <a:t>7</a:t>
            </a:fld>
            <a:endParaRPr lang="en-US" sz="1100"/>
          </a:p>
        </p:txBody>
      </p:sp>
      <p:sp>
        <p:nvSpPr>
          <p:cNvPr id="49155" name="Rectangle 2"/>
          <p:cNvSpPr>
            <a:spLocks noGrp="1" noRot="1" noChangeAspect="1" noChangeArrowheads="1" noTextEdit="1"/>
          </p:cNvSpPr>
          <p:nvPr>
            <p:ph type="sldImg"/>
          </p:nvPr>
        </p:nvSpPr>
        <p:spPr>
          <a:ln/>
        </p:spPr>
      </p:sp>
      <p:sp>
        <p:nvSpPr>
          <p:cNvPr id="49156" name="Rectangle 3"/>
          <p:cNvSpPr>
            <a:spLocks noGrp="1"/>
          </p:cNvSpPr>
          <p:nvPr>
            <p:ph type="body" idx="1"/>
          </p:nvPr>
        </p:nvSpPr>
        <p:spPr>
          <a:noFill/>
        </p:spPr>
        <p:txBody>
          <a:bodyPr/>
          <a:lstStyle/>
          <a:p>
            <a:pPr marL="165178" indent="-165178">
              <a:buFontTx/>
              <a:buChar char="•"/>
            </a:pPr>
            <a:r>
              <a:rPr lang="en-US" dirty="0" smtClean="0">
                <a:latin typeface="Gill Sans"/>
              </a:rPr>
              <a:t>The Adjudication staff use the information which they’ve gathered through extensive field reviews and produce a Hydrographic Survey map which identifies the location of the POD and the extent of the use.</a:t>
            </a:r>
          </a:p>
          <a:p>
            <a:pPr marL="165178" indent="-165178">
              <a:buFontTx/>
              <a:buChar char="•"/>
            </a:pPr>
            <a:endParaRPr lang="en-US" dirty="0" smtClean="0">
              <a:latin typeface="Gill Sans"/>
            </a:endParaRPr>
          </a:p>
          <a:p>
            <a:pPr marL="165178" indent="-165178">
              <a:buFontTx/>
              <a:buChar char="•"/>
            </a:pPr>
            <a:r>
              <a:rPr lang="en-US" dirty="0" smtClean="0">
                <a:latin typeface="Gill Sans"/>
              </a:rPr>
              <a:t>You can view these hydrographic survey maps at the regional offices, or the Salt Lake office, or from the comfort of your own office by viewing them online at the address shown.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p:cNvSpPr>
          <p:nvPr>
            <p:ph type="sldNum" sz="quarter" idx="5"/>
          </p:nvPr>
        </p:nvSpPr>
        <p:spPr>
          <a:noFill/>
        </p:spPr>
        <p:txBody>
          <a:bodyPr/>
          <a:lstStyle>
            <a:lvl1pPr eaLnBrk="0" hangingPunct="0">
              <a:defRPr sz="3000">
                <a:solidFill>
                  <a:srgbClr val="000000"/>
                </a:solidFill>
                <a:latin typeface="Gill Sans"/>
                <a:ea typeface="ヒラギノ角ゴ Pro W3"/>
                <a:cs typeface="ヒラギノ角ゴ Pro W3"/>
                <a:sym typeface="Gill Sans"/>
              </a:defRPr>
            </a:lvl1pPr>
            <a:lvl2pPr marL="702756" indent="-270291" eaLnBrk="0" hangingPunct="0">
              <a:defRPr sz="3000">
                <a:solidFill>
                  <a:srgbClr val="000000"/>
                </a:solidFill>
                <a:latin typeface="Gill Sans"/>
                <a:ea typeface="ヒラギノ角ゴ Pro W3"/>
                <a:cs typeface="ヒラギノ角ゴ Pro W3"/>
                <a:sym typeface="Gill Sans"/>
              </a:defRPr>
            </a:lvl2pPr>
            <a:lvl3pPr marL="1081164" indent="-216233" eaLnBrk="0" hangingPunct="0">
              <a:defRPr sz="3000">
                <a:solidFill>
                  <a:srgbClr val="000000"/>
                </a:solidFill>
                <a:latin typeface="Gill Sans"/>
                <a:ea typeface="ヒラギノ角ゴ Pro W3"/>
                <a:cs typeface="ヒラギノ角ゴ Pro W3"/>
                <a:sym typeface="Gill Sans"/>
              </a:defRPr>
            </a:lvl3pPr>
            <a:lvl4pPr marL="1513629" indent="-216233" eaLnBrk="0" hangingPunct="0">
              <a:defRPr sz="3000">
                <a:solidFill>
                  <a:srgbClr val="000000"/>
                </a:solidFill>
                <a:latin typeface="Gill Sans"/>
                <a:ea typeface="ヒラギノ角ゴ Pro W3"/>
                <a:cs typeface="ヒラギノ角ゴ Pro W3"/>
                <a:sym typeface="Gill Sans"/>
              </a:defRPr>
            </a:lvl4pPr>
            <a:lvl5pPr marL="1946095" indent="-216233" eaLnBrk="0" hangingPunct="0">
              <a:defRPr sz="3000">
                <a:solidFill>
                  <a:srgbClr val="000000"/>
                </a:solidFill>
                <a:latin typeface="Gill Sans"/>
                <a:ea typeface="ヒラギノ角ゴ Pro W3"/>
                <a:cs typeface="ヒラギノ角ゴ Pro W3"/>
                <a:sym typeface="Gill Sans"/>
              </a:defRPr>
            </a:lvl5pPr>
            <a:lvl6pPr marL="2378560" indent="-216233" eaLnBrk="0" fontAlgn="base" hangingPunct="0">
              <a:spcBef>
                <a:spcPct val="0"/>
              </a:spcBef>
              <a:spcAft>
                <a:spcPct val="0"/>
              </a:spcAft>
              <a:defRPr sz="3000">
                <a:solidFill>
                  <a:srgbClr val="000000"/>
                </a:solidFill>
                <a:latin typeface="Gill Sans"/>
                <a:ea typeface="ヒラギノ角ゴ Pro W3"/>
                <a:cs typeface="ヒラギノ角ゴ Pro W3"/>
                <a:sym typeface="Gill Sans"/>
              </a:defRPr>
            </a:lvl6pPr>
            <a:lvl7pPr marL="2811026" indent="-216233" eaLnBrk="0" fontAlgn="base" hangingPunct="0">
              <a:spcBef>
                <a:spcPct val="0"/>
              </a:spcBef>
              <a:spcAft>
                <a:spcPct val="0"/>
              </a:spcAft>
              <a:defRPr sz="3000">
                <a:solidFill>
                  <a:srgbClr val="000000"/>
                </a:solidFill>
                <a:latin typeface="Gill Sans"/>
                <a:ea typeface="ヒラギノ角ゴ Pro W3"/>
                <a:cs typeface="ヒラギノ角ゴ Pro W3"/>
                <a:sym typeface="Gill Sans"/>
              </a:defRPr>
            </a:lvl7pPr>
            <a:lvl8pPr marL="3243491" indent="-216233" eaLnBrk="0" fontAlgn="base" hangingPunct="0">
              <a:spcBef>
                <a:spcPct val="0"/>
              </a:spcBef>
              <a:spcAft>
                <a:spcPct val="0"/>
              </a:spcAft>
              <a:defRPr sz="3000">
                <a:solidFill>
                  <a:srgbClr val="000000"/>
                </a:solidFill>
                <a:latin typeface="Gill Sans"/>
                <a:ea typeface="ヒラギノ角ゴ Pro W3"/>
                <a:cs typeface="ヒラギノ角ゴ Pro W3"/>
                <a:sym typeface="Gill Sans"/>
              </a:defRPr>
            </a:lvl8pPr>
            <a:lvl9pPr marL="3675957" indent="-216233" eaLnBrk="0" fontAlgn="base" hangingPunct="0">
              <a:spcBef>
                <a:spcPct val="0"/>
              </a:spcBef>
              <a:spcAft>
                <a:spcPct val="0"/>
              </a:spcAft>
              <a:defRPr sz="3000">
                <a:solidFill>
                  <a:srgbClr val="000000"/>
                </a:solidFill>
                <a:latin typeface="Gill Sans"/>
                <a:ea typeface="ヒラギノ角ゴ Pro W3"/>
                <a:cs typeface="ヒラギノ角ゴ Pro W3"/>
                <a:sym typeface="Gill Sans"/>
              </a:defRPr>
            </a:lvl9pPr>
          </a:lstStyle>
          <a:p>
            <a:pPr eaLnBrk="1" hangingPunct="1"/>
            <a:fld id="{9FB9F775-4DE7-4D8D-8466-46649D4768F9}" type="slidenum">
              <a:rPr lang="en-US" sz="1100"/>
              <a:pPr eaLnBrk="1" hangingPunct="1"/>
              <a:t>8</a:t>
            </a:fld>
            <a:endParaRPr lang="en-US" sz="1100"/>
          </a:p>
        </p:txBody>
      </p:sp>
      <p:sp>
        <p:nvSpPr>
          <p:cNvPr id="51203" name="Rectangle 2"/>
          <p:cNvSpPr>
            <a:spLocks noGrp="1" noRot="1" noChangeAspect="1" noChangeArrowheads="1" noTextEdit="1"/>
          </p:cNvSpPr>
          <p:nvPr>
            <p:ph type="sldImg"/>
          </p:nvPr>
        </p:nvSpPr>
        <p:spPr>
          <a:ln/>
        </p:spPr>
      </p:sp>
      <p:sp>
        <p:nvSpPr>
          <p:cNvPr id="51204" name="Rectangle 3"/>
          <p:cNvSpPr>
            <a:spLocks noGrp="1"/>
          </p:cNvSpPr>
          <p:nvPr>
            <p:ph type="body" idx="1"/>
          </p:nvPr>
        </p:nvSpPr>
        <p:spPr>
          <a:noFill/>
        </p:spPr>
        <p:txBody>
          <a:bodyPr/>
          <a:lstStyle/>
          <a:p>
            <a:pPr marL="165178" indent="-165178">
              <a:buFontTx/>
              <a:buChar char="•"/>
            </a:pPr>
            <a:r>
              <a:rPr lang="en-US" dirty="0" smtClean="0">
                <a:latin typeface="Gill Sans"/>
              </a:rPr>
              <a:t>The statue states that water users are responsible for completing a Water User’s Claim and filing it with the court or the State Engineer; however, through years of experience, we’ve determined that it saves time, energy, and money to assist water users in filling out a claim due to the lack of understanding on what some of the technical terms mean or in what manner to describe their water right.  </a:t>
            </a:r>
          </a:p>
          <a:p>
            <a:pPr marL="165178" indent="-165178">
              <a:buFontTx/>
              <a:buChar char="•"/>
            </a:pPr>
            <a:endParaRPr lang="en-US" dirty="0" smtClean="0">
              <a:latin typeface="Gill Sans"/>
            </a:endParaRPr>
          </a:p>
          <a:p>
            <a:pPr marL="165178" indent="-165178">
              <a:buFontTx/>
              <a:buChar char="•"/>
            </a:pPr>
            <a:r>
              <a:rPr lang="en-US" dirty="0" smtClean="0">
                <a:latin typeface="Gill Sans"/>
              </a:rPr>
              <a:t>We also accept the Water User’s Claims and file them with the court at the completion of the Proposed Determination.  Water User’s are welcome to opt out of the assistance of the Adjudication Staff at their leisure.</a:t>
            </a:r>
          </a:p>
          <a:p>
            <a:pPr marL="165178" indent="-165178">
              <a:buFontTx/>
              <a:buChar char="•"/>
            </a:pPr>
            <a:endParaRPr lang="en-US" dirty="0" smtClean="0">
              <a:latin typeface="Gill Sans"/>
            </a:endParaRPr>
          </a:p>
          <a:p>
            <a:pPr marL="165178" indent="-165178">
              <a:buFontTx/>
              <a:buChar char="•"/>
            </a:pPr>
            <a:r>
              <a:rPr lang="en-US" dirty="0" smtClean="0">
                <a:latin typeface="Gill Sans"/>
              </a:rPr>
              <a:t>Water User’s Claims are only taken on rights which have been perfected (certificated), previously decreed, or qualify as diligence claims.</a:t>
            </a:r>
          </a:p>
          <a:p>
            <a:pPr marL="165178" indent="-165178">
              <a:buFontTx/>
              <a:buChar char="•"/>
            </a:pPr>
            <a:endParaRPr lang="en-US" dirty="0" smtClean="0">
              <a:latin typeface="Gill Sans"/>
            </a:endParaRPr>
          </a:p>
          <a:p>
            <a:pPr marL="165178" indent="-165178">
              <a:buFontTx/>
              <a:buChar char="•"/>
            </a:pPr>
            <a:r>
              <a:rPr lang="en-US" dirty="0" smtClean="0">
                <a:latin typeface="Gill Sans"/>
              </a:rPr>
              <a:t>Occasionally, a water user wants to make a claim that is inconsistent with what the Adjudication Staff observe in the field.  When this occurs, a “State Engineer’s Recommendation” is filed with the court and published in the proposed determination in the place of the claim.  Water users will have the opportunity to object to any perceived errors in the Proposed Determination, which will be discussed shortly.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p:cNvSpPr>
          <p:nvPr>
            <p:ph type="sldNum" sz="quarter" idx="5"/>
          </p:nvPr>
        </p:nvSpPr>
        <p:spPr>
          <a:noFill/>
        </p:spPr>
        <p:txBody>
          <a:bodyPr/>
          <a:lstStyle>
            <a:lvl1pPr eaLnBrk="0" hangingPunct="0">
              <a:defRPr sz="3000">
                <a:solidFill>
                  <a:srgbClr val="000000"/>
                </a:solidFill>
                <a:latin typeface="Gill Sans"/>
                <a:ea typeface="ヒラギノ角ゴ Pro W3"/>
                <a:cs typeface="ヒラギノ角ゴ Pro W3"/>
                <a:sym typeface="Gill Sans"/>
              </a:defRPr>
            </a:lvl1pPr>
            <a:lvl2pPr marL="702756" indent="-270291" eaLnBrk="0" hangingPunct="0">
              <a:defRPr sz="3000">
                <a:solidFill>
                  <a:srgbClr val="000000"/>
                </a:solidFill>
                <a:latin typeface="Gill Sans"/>
                <a:ea typeface="ヒラギノ角ゴ Pro W3"/>
                <a:cs typeface="ヒラギノ角ゴ Pro W3"/>
                <a:sym typeface="Gill Sans"/>
              </a:defRPr>
            </a:lvl2pPr>
            <a:lvl3pPr marL="1081164" indent="-216233" eaLnBrk="0" hangingPunct="0">
              <a:defRPr sz="3000">
                <a:solidFill>
                  <a:srgbClr val="000000"/>
                </a:solidFill>
                <a:latin typeface="Gill Sans"/>
                <a:ea typeface="ヒラギノ角ゴ Pro W3"/>
                <a:cs typeface="ヒラギノ角ゴ Pro W3"/>
                <a:sym typeface="Gill Sans"/>
              </a:defRPr>
            </a:lvl3pPr>
            <a:lvl4pPr marL="1513629" indent="-216233" eaLnBrk="0" hangingPunct="0">
              <a:defRPr sz="3000">
                <a:solidFill>
                  <a:srgbClr val="000000"/>
                </a:solidFill>
                <a:latin typeface="Gill Sans"/>
                <a:ea typeface="ヒラギノ角ゴ Pro W3"/>
                <a:cs typeface="ヒラギノ角ゴ Pro W3"/>
                <a:sym typeface="Gill Sans"/>
              </a:defRPr>
            </a:lvl4pPr>
            <a:lvl5pPr marL="1946095" indent="-216233" eaLnBrk="0" hangingPunct="0">
              <a:defRPr sz="3000">
                <a:solidFill>
                  <a:srgbClr val="000000"/>
                </a:solidFill>
                <a:latin typeface="Gill Sans"/>
                <a:ea typeface="ヒラギノ角ゴ Pro W3"/>
                <a:cs typeface="ヒラギノ角ゴ Pro W3"/>
                <a:sym typeface="Gill Sans"/>
              </a:defRPr>
            </a:lvl5pPr>
            <a:lvl6pPr marL="2378560" indent="-216233" eaLnBrk="0" fontAlgn="base" hangingPunct="0">
              <a:spcBef>
                <a:spcPct val="0"/>
              </a:spcBef>
              <a:spcAft>
                <a:spcPct val="0"/>
              </a:spcAft>
              <a:defRPr sz="3000">
                <a:solidFill>
                  <a:srgbClr val="000000"/>
                </a:solidFill>
                <a:latin typeface="Gill Sans"/>
                <a:ea typeface="ヒラギノ角ゴ Pro W3"/>
                <a:cs typeface="ヒラギノ角ゴ Pro W3"/>
                <a:sym typeface="Gill Sans"/>
              </a:defRPr>
            </a:lvl6pPr>
            <a:lvl7pPr marL="2811026" indent="-216233" eaLnBrk="0" fontAlgn="base" hangingPunct="0">
              <a:spcBef>
                <a:spcPct val="0"/>
              </a:spcBef>
              <a:spcAft>
                <a:spcPct val="0"/>
              </a:spcAft>
              <a:defRPr sz="3000">
                <a:solidFill>
                  <a:srgbClr val="000000"/>
                </a:solidFill>
                <a:latin typeface="Gill Sans"/>
                <a:ea typeface="ヒラギノ角ゴ Pro W3"/>
                <a:cs typeface="ヒラギノ角ゴ Pro W3"/>
                <a:sym typeface="Gill Sans"/>
              </a:defRPr>
            </a:lvl7pPr>
            <a:lvl8pPr marL="3243491" indent="-216233" eaLnBrk="0" fontAlgn="base" hangingPunct="0">
              <a:spcBef>
                <a:spcPct val="0"/>
              </a:spcBef>
              <a:spcAft>
                <a:spcPct val="0"/>
              </a:spcAft>
              <a:defRPr sz="3000">
                <a:solidFill>
                  <a:srgbClr val="000000"/>
                </a:solidFill>
                <a:latin typeface="Gill Sans"/>
                <a:ea typeface="ヒラギノ角ゴ Pro W3"/>
                <a:cs typeface="ヒラギノ角ゴ Pro W3"/>
                <a:sym typeface="Gill Sans"/>
              </a:defRPr>
            </a:lvl8pPr>
            <a:lvl9pPr marL="3675957" indent="-216233" eaLnBrk="0" fontAlgn="base" hangingPunct="0">
              <a:spcBef>
                <a:spcPct val="0"/>
              </a:spcBef>
              <a:spcAft>
                <a:spcPct val="0"/>
              </a:spcAft>
              <a:defRPr sz="3000">
                <a:solidFill>
                  <a:srgbClr val="000000"/>
                </a:solidFill>
                <a:latin typeface="Gill Sans"/>
                <a:ea typeface="ヒラギノ角ゴ Pro W3"/>
                <a:cs typeface="ヒラギノ角ゴ Pro W3"/>
                <a:sym typeface="Gill Sans"/>
              </a:defRPr>
            </a:lvl9pPr>
          </a:lstStyle>
          <a:p>
            <a:pPr eaLnBrk="1" hangingPunct="1"/>
            <a:fld id="{8C6F84F3-2FE9-41E5-B9DF-B6F758B1E9F6}" type="slidenum">
              <a:rPr lang="en-US" sz="1100"/>
              <a:pPr eaLnBrk="1" hangingPunct="1"/>
              <a:t>10</a:t>
            </a:fld>
            <a:endParaRPr lang="en-US" sz="1100"/>
          </a:p>
        </p:txBody>
      </p:sp>
      <p:sp>
        <p:nvSpPr>
          <p:cNvPr id="52227" name="Rectangle 2"/>
          <p:cNvSpPr>
            <a:spLocks noGrp="1" noRot="1" noChangeAspect="1" noChangeArrowheads="1" noTextEdit="1"/>
          </p:cNvSpPr>
          <p:nvPr>
            <p:ph type="sldImg"/>
          </p:nvPr>
        </p:nvSpPr>
        <p:spPr>
          <a:ln/>
        </p:spPr>
      </p:sp>
      <p:sp>
        <p:nvSpPr>
          <p:cNvPr id="52228" name="Rectangle 3"/>
          <p:cNvSpPr>
            <a:spLocks noGrp="1"/>
          </p:cNvSpPr>
          <p:nvPr>
            <p:ph type="body" idx="1"/>
          </p:nvPr>
        </p:nvSpPr>
        <p:spPr>
          <a:noFill/>
        </p:spPr>
        <p:txBody>
          <a:bodyPr/>
          <a:lstStyle/>
          <a:p>
            <a:pPr marL="165178" indent="-165178">
              <a:buFontTx/>
              <a:buChar char="•"/>
            </a:pPr>
            <a:r>
              <a:rPr lang="en-US" dirty="0" smtClean="0">
                <a:latin typeface="Gill Sans"/>
              </a:rPr>
              <a:t>Once the Hydrographic Survey, Water User’s Claims, and State Engineer’s Recommendations have been finalized, the Proposed Determination is published, distributed to the water users, and filed with the court.  Each book has a unique name and number.  The name typically incorporates some geographic aspect of the respective subdivision.  The number reflects the Area number (which corresponds with the various drainage numbers used by the State Engineer’s Office) and a book number.  </a:t>
            </a:r>
          </a:p>
          <a:p>
            <a:pPr marL="165178" indent="-165178">
              <a:buFontTx/>
              <a:buChar char="•"/>
            </a:pPr>
            <a:endParaRPr lang="en-US" dirty="0" smtClean="0">
              <a:latin typeface="Gill Sans"/>
            </a:endParaRPr>
          </a:p>
          <a:p>
            <a:pPr marL="165178" indent="-165178">
              <a:buFontTx/>
              <a:buChar char="•"/>
            </a:pPr>
            <a:r>
              <a:rPr lang="en-US" dirty="0" smtClean="0">
                <a:latin typeface="Gill Sans"/>
              </a:rPr>
              <a:t>As shown, this is the Taylor Flat Subdivision, Book 05-3.  On the right is what our current Proposed Determination format looks like.  For the most part it mirrors the same information that you would see when viewing the water right on the Division’s database.  Earlier Proposed Determinations have different formats depending on the vintage.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p:cNvSpPr>
          <p:nvPr>
            <p:ph type="sldNum" sz="quarter" idx="5"/>
          </p:nvPr>
        </p:nvSpPr>
        <p:spPr>
          <a:noFill/>
        </p:spPr>
        <p:txBody>
          <a:bodyPr/>
          <a:lstStyle>
            <a:lvl1pPr eaLnBrk="0" hangingPunct="0">
              <a:defRPr sz="3000">
                <a:solidFill>
                  <a:srgbClr val="000000"/>
                </a:solidFill>
                <a:latin typeface="Gill Sans"/>
                <a:ea typeface="ヒラギノ角ゴ Pro W3"/>
                <a:cs typeface="ヒラギノ角ゴ Pro W3"/>
                <a:sym typeface="Gill Sans"/>
              </a:defRPr>
            </a:lvl1pPr>
            <a:lvl2pPr marL="702756" indent="-270291" eaLnBrk="0" hangingPunct="0">
              <a:defRPr sz="3000">
                <a:solidFill>
                  <a:srgbClr val="000000"/>
                </a:solidFill>
                <a:latin typeface="Gill Sans"/>
                <a:ea typeface="ヒラギノ角ゴ Pro W3"/>
                <a:cs typeface="ヒラギノ角ゴ Pro W3"/>
                <a:sym typeface="Gill Sans"/>
              </a:defRPr>
            </a:lvl2pPr>
            <a:lvl3pPr marL="1081164" indent="-216233" eaLnBrk="0" hangingPunct="0">
              <a:defRPr sz="3000">
                <a:solidFill>
                  <a:srgbClr val="000000"/>
                </a:solidFill>
                <a:latin typeface="Gill Sans"/>
                <a:ea typeface="ヒラギノ角ゴ Pro W3"/>
                <a:cs typeface="ヒラギノ角ゴ Pro W3"/>
                <a:sym typeface="Gill Sans"/>
              </a:defRPr>
            </a:lvl3pPr>
            <a:lvl4pPr marL="1513629" indent="-216233" eaLnBrk="0" hangingPunct="0">
              <a:defRPr sz="3000">
                <a:solidFill>
                  <a:srgbClr val="000000"/>
                </a:solidFill>
                <a:latin typeface="Gill Sans"/>
                <a:ea typeface="ヒラギノ角ゴ Pro W3"/>
                <a:cs typeface="ヒラギノ角ゴ Pro W3"/>
                <a:sym typeface="Gill Sans"/>
              </a:defRPr>
            </a:lvl4pPr>
            <a:lvl5pPr marL="1946095" indent="-216233" eaLnBrk="0" hangingPunct="0">
              <a:defRPr sz="3000">
                <a:solidFill>
                  <a:srgbClr val="000000"/>
                </a:solidFill>
                <a:latin typeface="Gill Sans"/>
                <a:ea typeface="ヒラギノ角ゴ Pro W3"/>
                <a:cs typeface="ヒラギノ角ゴ Pro W3"/>
                <a:sym typeface="Gill Sans"/>
              </a:defRPr>
            </a:lvl5pPr>
            <a:lvl6pPr marL="2378560" indent="-216233" eaLnBrk="0" fontAlgn="base" hangingPunct="0">
              <a:spcBef>
                <a:spcPct val="0"/>
              </a:spcBef>
              <a:spcAft>
                <a:spcPct val="0"/>
              </a:spcAft>
              <a:defRPr sz="3000">
                <a:solidFill>
                  <a:srgbClr val="000000"/>
                </a:solidFill>
                <a:latin typeface="Gill Sans"/>
                <a:ea typeface="ヒラギノ角ゴ Pro W3"/>
                <a:cs typeface="ヒラギノ角ゴ Pro W3"/>
                <a:sym typeface="Gill Sans"/>
              </a:defRPr>
            </a:lvl6pPr>
            <a:lvl7pPr marL="2811026" indent="-216233" eaLnBrk="0" fontAlgn="base" hangingPunct="0">
              <a:spcBef>
                <a:spcPct val="0"/>
              </a:spcBef>
              <a:spcAft>
                <a:spcPct val="0"/>
              </a:spcAft>
              <a:defRPr sz="3000">
                <a:solidFill>
                  <a:srgbClr val="000000"/>
                </a:solidFill>
                <a:latin typeface="Gill Sans"/>
                <a:ea typeface="ヒラギノ角ゴ Pro W3"/>
                <a:cs typeface="ヒラギノ角ゴ Pro W3"/>
                <a:sym typeface="Gill Sans"/>
              </a:defRPr>
            </a:lvl7pPr>
            <a:lvl8pPr marL="3243491" indent="-216233" eaLnBrk="0" fontAlgn="base" hangingPunct="0">
              <a:spcBef>
                <a:spcPct val="0"/>
              </a:spcBef>
              <a:spcAft>
                <a:spcPct val="0"/>
              </a:spcAft>
              <a:defRPr sz="3000">
                <a:solidFill>
                  <a:srgbClr val="000000"/>
                </a:solidFill>
                <a:latin typeface="Gill Sans"/>
                <a:ea typeface="ヒラギノ角ゴ Pro W3"/>
                <a:cs typeface="ヒラギノ角ゴ Pro W3"/>
                <a:sym typeface="Gill Sans"/>
              </a:defRPr>
            </a:lvl8pPr>
            <a:lvl9pPr marL="3675957" indent="-216233" eaLnBrk="0" fontAlgn="base" hangingPunct="0">
              <a:spcBef>
                <a:spcPct val="0"/>
              </a:spcBef>
              <a:spcAft>
                <a:spcPct val="0"/>
              </a:spcAft>
              <a:defRPr sz="3000">
                <a:solidFill>
                  <a:srgbClr val="000000"/>
                </a:solidFill>
                <a:latin typeface="Gill Sans"/>
                <a:ea typeface="ヒラギノ角ゴ Pro W3"/>
                <a:cs typeface="ヒラギノ角ゴ Pro W3"/>
                <a:sym typeface="Gill Sans"/>
              </a:defRPr>
            </a:lvl9pPr>
          </a:lstStyle>
          <a:p>
            <a:pPr eaLnBrk="1" hangingPunct="1"/>
            <a:fld id="{8C6F84F3-2FE9-41E5-B9DF-B6F758B1E9F6}" type="slidenum">
              <a:rPr lang="en-US" sz="1100"/>
              <a:pPr eaLnBrk="1" hangingPunct="1"/>
              <a:t>11</a:t>
            </a:fld>
            <a:endParaRPr lang="en-US" sz="1100"/>
          </a:p>
        </p:txBody>
      </p:sp>
      <p:sp>
        <p:nvSpPr>
          <p:cNvPr id="52227" name="Rectangle 2"/>
          <p:cNvSpPr>
            <a:spLocks noGrp="1" noRot="1" noChangeAspect="1" noChangeArrowheads="1" noTextEdit="1"/>
          </p:cNvSpPr>
          <p:nvPr>
            <p:ph type="sldImg"/>
          </p:nvPr>
        </p:nvSpPr>
        <p:spPr>
          <a:ln/>
        </p:spPr>
      </p:sp>
      <p:sp>
        <p:nvSpPr>
          <p:cNvPr id="52228" name="Rectangle 3"/>
          <p:cNvSpPr>
            <a:spLocks noGrp="1"/>
          </p:cNvSpPr>
          <p:nvPr>
            <p:ph type="body" idx="1"/>
          </p:nvPr>
        </p:nvSpPr>
        <p:spPr>
          <a:noFill/>
        </p:spPr>
        <p:txBody>
          <a:bodyPr/>
          <a:lstStyle/>
          <a:p>
            <a:pPr marL="165178" indent="-165178">
              <a:buFontTx/>
              <a:buChar char="•"/>
            </a:pPr>
            <a:r>
              <a:rPr lang="en-US" dirty="0" smtClean="0">
                <a:latin typeface="Gill Sans"/>
              </a:rPr>
              <a:t>Once the Hydrographic Survey, Water User’s Claims, and State Engineer’s Recommendations have been finalized, the Proposed Determination is published, distributed to the water users, and filed with the court.  Each book has a unique name and number.  The name typically incorporates some geographic aspect of the respective subdivision.  The number reflects the Area number (which corresponds with the various drainage numbers used by the State Engineer’s Office) and a book number.  </a:t>
            </a:r>
          </a:p>
          <a:p>
            <a:pPr marL="165178" indent="-165178">
              <a:buFontTx/>
              <a:buChar char="•"/>
            </a:pPr>
            <a:endParaRPr lang="en-US" dirty="0" smtClean="0">
              <a:latin typeface="Gill Sans"/>
            </a:endParaRPr>
          </a:p>
          <a:p>
            <a:pPr marL="165178" indent="-165178">
              <a:buFontTx/>
              <a:buChar char="•"/>
            </a:pPr>
            <a:r>
              <a:rPr lang="en-US" dirty="0" smtClean="0">
                <a:latin typeface="Gill Sans"/>
              </a:rPr>
              <a:t>As shown, this is the Taylor Flat Subdivision, Book 05-3.  On the right is what our current Proposed Determination format looks like.  For the most part it mirrors the same information that you would see when viewing the water right on the Division’s database.  Earlier Proposed Determinations have different formats depending on the vintage.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p:cNvSpPr>
          <p:nvPr>
            <p:ph type="sldNum" sz="quarter" idx="5"/>
          </p:nvPr>
        </p:nvSpPr>
        <p:spPr>
          <a:noFill/>
        </p:spPr>
        <p:txBody>
          <a:bodyPr/>
          <a:lstStyle>
            <a:lvl1pPr eaLnBrk="0" hangingPunct="0">
              <a:defRPr sz="3000">
                <a:solidFill>
                  <a:srgbClr val="000000"/>
                </a:solidFill>
                <a:latin typeface="Gill Sans"/>
                <a:ea typeface="ヒラギノ角ゴ Pro W3"/>
                <a:cs typeface="ヒラギノ角ゴ Pro W3"/>
                <a:sym typeface="Gill Sans"/>
              </a:defRPr>
            </a:lvl1pPr>
            <a:lvl2pPr marL="702756" indent="-270291" eaLnBrk="0" hangingPunct="0">
              <a:defRPr sz="3000">
                <a:solidFill>
                  <a:srgbClr val="000000"/>
                </a:solidFill>
                <a:latin typeface="Gill Sans"/>
                <a:ea typeface="ヒラギノ角ゴ Pro W3"/>
                <a:cs typeface="ヒラギノ角ゴ Pro W3"/>
                <a:sym typeface="Gill Sans"/>
              </a:defRPr>
            </a:lvl2pPr>
            <a:lvl3pPr marL="1081164" indent="-216233" eaLnBrk="0" hangingPunct="0">
              <a:defRPr sz="3000">
                <a:solidFill>
                  <a:srgbClr val="000000"/>
                </a:solidFill>
                <a:latin typeface="Gill Sans"/>
                <a:ea typeface="ヒラギノ角ゴ Pro W3"/>
                <a:cs typeface="ヒラギノ角ゴ Pro W3"/>
                <a:sym typeface="Gill Sans"/>
              </a:defRPr>
            </a:lvl3pPr>
            <a:lvl4pPr marL="1513629" indent="-216233" eaLnBrk="0" hangingPunct="0">
              <a:defRPr sz="3000">
                <a:solidFill>
                  <a:srgbClr val="000000"/>
                </a:solidFill>
                <a:latin typeface="Gill Sans"/>
                <a:ea typeface="ヒラギノ角ゴ Pro W3"/>
                <a:cs typeface="ヒラギノ角ゴ Pro W3"/>
                <a:sym typeface="Gill Sans"/>
              </a:defRPr>
            </a:lvl4pPr>
            <a:lvl5pPr marL="1946095" indent="-216233" eaLnBrk="0" hangingPunct="0">
              <a:defRPr sz="3000">
                <a:solidFill>
                  <a:srgbClr val="000000"/>
                </a:solidFill>
                <a:latin typeface="Gill Sans"/>
                <a:ea typeface="ヒラギノ角ゴ Pro W3"/>
                <a:cs typeface="ヒラギノ角ゴ Pro W3"/>
                <a:sym typeface="Gill Sans"/>
              </a:defRPr>
            </a:lvl5pPr>
            <a:lvl6pPr marL="2378560" indent="-216233" eaLnBrk="0" fontAlgn="base" hangingPunct="0">
              <a:spcBef>
                <a:spcPct val="0"/>
              </a:spcBef>
              <a:spcAft>
                <a:spcPct val="0"/>
              </a:spcAft>
              <a:defRPr sz="3000">
                <a:solidFill>
                  <a:srgbClr val="000000"/>
                </a:solidFill>
                <a:latin typeface="Gill Sans"/>
                <a:ea typeface="ヒラギノ角ゴ Pro W3"/>
                <a:cs typeface="ヒラギノ角ゴ Pro W3"/>
                <a:sym typeface="Gill Sans"/>
              </a:defRPr>
            </a:lvl6pPr>
            <a:lvl7pPr marL="2811026" indent="-216233" eaLnBrk="0" fontAlgn="base" hangingPunct="0">
              <a:spcBef>
                <a:spcPct val="0"/>
              </a:spcBef>
              <a:spcAft>
                <a:spcPct val="0"/>
              </a:spcAft>
              <a:defRPr sz="3000">
                <a:solidFill>
                  <a:srgbClr val="000000"/>
                </a:solidFill>
                <a:latin typeface="Gill Sans"/>
                <a:ea typeface="ヒラギノ角ゴ Pro W3"/>
                <a:cs typeface="ヒラギノ角ゴ Pro W3"/>
                <a:sym typeface="Gill Sans"/>
              </a:defRPr>
            </a:lvl7pPr>
            <a:lvl8pPr marL="3243491" indent="-216233" eaLnBrk="0" fontAlgn="base" hangingPunct="0">
              <a:spcBef>
                <a:spcPct val="0"/>
              </a:spcBef>
              <a:spcAft>
                <a:spcPct val="0"/>
              </a:spcAft>
              <a:defRPr sz="3000">
                <a:solidFill>
                  <a:srgbClr val="000000"/>
                </a:solidFill>
                <a:latin typeface="Gill Sans"/>
                <a:ea typeface="ヒラギノ角ゴ Pro W3"/>
                <a:cs typeface="ヒラギノ角ゴ Pro W3"/>
                <a:sym typeface="Gill Sans"/>
              </a:defRPr>
            </a:lvl8pPr>
            <a:lvl9pPr marL="3675957" indent="-216233" eaLnBrk="0" fontAlgn="base" hangingPunct="0">
              <a:spcBef>
                <a:spcPct val="0"/>
              </a:spcBef>
              <a:spcAft>
                <a:spcPct val="0"/>
              </a:spcAft>
              <a:defRPr sz="3000">
                <a:solidFill>
                  <a:srgbClr val="000000"/>
                </a:solidFill>
                <a:latin typeface="Gill Sans"/>
                <a:ea typeface="ヒラギノ角ゴ Pro W3"/>
                <a:cs typeface="ヒラギノ角ゴ Pro W3"/>
                <a:sym typeface="Gill Sans"/>
              </a:defRPr>
            </a:lvl9pPr>
          </a:lstStyle>
          <a:p>
            <a:pPr eaLnBrk="1" hangingPunct="1"/>
            <a:fld id="{B9719288-F5F7-40EB-9113-E23973837B47}" type="slidenum">
              <a:rPr lang="en-US" sz="1100"/>
              <a:pPr eaLnBrk="1" hangingPunct="1"/>
              <a:t>12</a:t>
            </a:fld>
            <a:endParaRPr lang="en-US" sz="1100"/>
          </a:p>
        </p:txBody>
      </p:sp>
      <p:sp>
        <p:nvSpPr>
          <p:cNvPr id="53251" name="Rectangle 2"/>
          <p:cNvSpPr>
            <a:spLocks noGrp="1" noRot="1" noChangeAspect="1" noChangeArrowheads="1" noTextEdit="1"/>
          </p:cNvSpPr>
          <p:nvPr>
            <p:ph type="sldImg"/>
          </p:nvPr>
        </p:nvSpPr>
        <p:spPr>
          <a:ln/>
        </p:spPr>
      </p:sp>
      <p:sp>
        <p:nvSpPr>
          <p:cNvPr id="53252" name="Rectangle 3"/>
          <p:cNvSpPr>
            <a:spLocks noGrp="1"/>
          </p:cNvSpPr>
          <p:nvPr>
            <p:ph type="body" idx="1"/>
          </p:nvPr>
        </p:nvSpPr>
        <p:spPr>
          <a:noFill/>
        </p:spPr>
        <p:txBody>
          <a:bodyPr/>
          <a:lstStyle/>
          <a:p>
            <a:pPr marL="165178" indent="-165178">
              <a:buFontTx/>
              <a:buChar char="•"/>
            </a:pPr>
            <a:r>
              <a:rPr lang="en-US" smtClean="0">
                <a:latin typeface="Gill Sans"/>
              </a:rPr>
              <a:t>As mentioned earlier, occasionally a water user will disagree with the content of the Proposed Determination—whether it’s regarding their own water right or someone else’s water right.  When this occurs, they have the option of filing an objection within 90 days of the publish date of the PD.  An official objection must be verified by oath and filed with the respective District Court.  Informal or defective objections failing to meet the statutory requirements may be handled through other means, but they aren’t binding on the Proposed Determination.  The court may be petitioned to allow a late objection.</a:t>
            </a:r>
          </a:p>
          <a:p>
            <a:pPr marL="165178" indent="-165178">
              <a:buFontTx/>
              <a:buChar char="•"/>
            </a:pPr>
            <a:endParaRPr lang="en-US" smtClean="0">
              <a:latin typeface="Gill Sans"/>
            </a:endParaRPr>
          </a:p>
          <a:p>
            <a:pPr marL="165178" indent="-165178">
              <a:buFontTx/>
              <a:buChar char="•"/>
            </a:pPr>
            <a:r>
              <a:rPr lang="en-US" smtClean="0">
                <a:latin typeface="Gill Sans"/>
              </a:rPr>
              <a:t>Once an  objection is filed, there are a couple of options in how it may be handled.  The State Engineer usually attempts to settle the objection without going through costly and time-consuming litigation.  Often this involves meeting with the parties and attempting to stipulate a settlement in exchange for withdrawal of the objection.  </a:t>
            </a:r>
          </a:p>
          <a:p>
            <a:pPr marL="165178" indent="-165178">
              <a:buFontTx/>
              <a:buChar char="•"/>
            </a:pPr>
            <a:endParaRPr lang="en-US" smtClean="0">
              <a:latin typeface="Gill Sans"/>
            </a:endParaRPr>
          </a:p>
          <a:p>
            <a:pPr marL="165178" indent="-165178">
              <a:buFontTx/>
              <a:buChar char="•"/>
            </a:pPr>
            <a:r>
              <a:rPr lang="en-US" smtClean="0">
                <a:latin typeface="Gill Sans"/>
              </a:rPr>
              <a:t>If an agreement can’t be made, the objection may lead to litigation.  Occasionally the objection is between two separate parties and the State Engineer will simply file a response to the objection and let the two parties battle it out in court.  When the objection is litigated before a court, the Proposed Determination is reviewed in terms of questions of fact and law.  Eventually the court will render a decision and issue a court order either recognizing the Proposed Determination or amending some aspect of it.  The parties and the State Engineer have a 30-day window to file an appeal if they choose to.</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F438591-8B09-4146-A6AE-1C3E97919F1E}" type="slidenum">
              <a:rPr lang="en-US"/>
              <a:pPr>
                <a:defRPr/>
              </a:pPr>
              <a:t>‹#›</a:t>
            </a:fld>
            <a:endParaRPr lang="en-US"/>
          </a:p>
        </p:txBody>
      </p:sp>
    </p:spTree>
    <p:extLst>
      <p:ext uri="{BB962C8B-B14F-4D97-AF65-F5344CB8AC3E}">
        <p14:creationId xmlns:p14="http://schemas.microsoft.com/office/powerpoint/2010/main" val="3006219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A2EBE84-9752-4674-B963-F9580D17A5F8}" type="slidenum">
              <a:rPr lang="en-US"/>
              <a:pPr>
                <a:defRPr/>
              </a:pPr>
              <a:t>‹#›</a:t>
            </a:fld>
            <a:endParaRPr lang="en-US"/>
          </a:p>
        </p:txBody>
      </p:sp>
    </p:spTree>
    <p:extLst>
      <p:ext uri="{BB962C8B-B14F-4D97-AF65-F5344CB8AC3E}">
        <p14:creationId xmlns:p14="http://schemas.microsoft.com/office/powerpoint/2010/main" val="899558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7F897E-7890-4A44-9D8E-A9C2FABA264E}" type="slidenum">
              <a:rPr lang="en-US"/>
              <a:pPr>
                <a:defRPr/>
              </a:pPr>
              <a:t>‹#›</a:t>
            </a:fld>
            <a:endParaRPr lang="en-US"/>
          </a:p>
        </p:txBody>
      </p:sp>
    </p:spTree>
    <p:extLst>
      <p:ext uri="{BB962C8B-B14F-4D97-AF65-F5344CB8AC3E}">
        <p14:creationId xmlns:p14="http://schemas.microsoft.com/office/powerpoint/2010/main" val="445876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EDD86C-9781-4A61-A54F-BE18EE887EF5}" type="slidenum">
              <a:rPr lang="en-US"/>
              <a:pPr>
                <a:defRPr/>
              </a:pPr>
              <a:t>‹#›</a:t>
            </a:fld>
            <a:endParaRPr lang="en-US"/>
          </a:p>
        </p:txBody>
      </p:sp>
    </p:spTree>
    <p:extLst>
      <p:ext uri="{BB962C8B-B14F-4D97-AF65-F5344CB8AC3E}">
        <p14:creationId xmlns:p14="http://schemas.microsoft.com/office/powerpoint/2010/main" val="4180273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842CEF-F3ED-4720-87B2-0239EA7C8902}" type="slidenum">
              <a:rPr lang="en-US"/>
              <a:pPr>
                <a:defRPr/>
              </a:pPr>
              <a:t>‹#›</a:t>
            </a:fld>
            <a:endParaRPr lang="en-US"/>
          </a:p>
        </p:txBody>
      </p:sp>
    </p:spTree>
    <p:extLst>
      <p:ext uri="{BB962C8B-B14F-4D97-AF65-F5344CB8AC3E}">
        <p14:creationId xmlns:p14="http://schemas.microsoft.com/office/powerpoint/2010/main" val="3430246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22DDEF-08A3-4943-8F35-A5FBC90B7FB8}" type="slidenum">
              <a:rPr lang="en-US"/>
              <a:pPr>
                <a:defRPr/>
              </a:pPr>
              <a:t>‹#›</a:t>
            </a:fld>
            <a:endParaRPr lang="en-US"/>
          </a:p>
        </p:txBody>
      </p:sp>
    </p:spTree>
    <p:extLst>
      <p:ext uri="{BB962C8B-B14F-4D97-AF65-F5344CB8AC3E}">
        <p14:creationId xmlns:p14="http://schemas.microsoft.com/office/powerpoint/2010/main" val="89172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48AC28C-E253-493C-BD10-6B6248A4C23B}" type="slidenum">
              <a:rPr lang="en-US"/>
              <a:pPr>
                <a:defRPr/>
              </a:pPr>
              <a:t>‹#›</a:t>
            </a:fld>
            <a:endParaRPr lang="en-US"/>
          </a:p>
        </p:txBody>
      </p:sp>
    </p:spTree>
    <p:extLst>
      <p:ext uri="{BB962C8B-B14F-4D97-AF65-F5344CB8AC3E}">
        <p14:creationId xmlns:p14="http://schemas.microsoft.com/office/powerpoint/2010/main" val="373029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F22A499-36EB-4390-8B10-C957DA51C9D4}" type="slidenum">
              <a:rPr lang="en-US"/>
              <a:pPr>
                <a:defRPr/>
              </a:pPr>
              <a:t>‹#›</a:t>
            </a:fld>
            <a:endParaRPr lang="en-US"/>
          </a:p>
        </p:txBody>
      </p:sp>
    </p:spTree>
    <p:extLst>
      <p:ext uri="{BB962C8B-B14F-4D97-AF65-F5344CB8AC3E}">
        <p14:creationId xmlns:p14="http://schemas.microsoft.com/office/powerpoint/2010/main" val="2422561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2C97BDB-E790-4F10-ACBF-D4EC27EA012E}" type="slidenum">
              <a:rPr lang="en-US"/>
              <a:pPr>
                <a:defRPr/>
              </a:pPr>
              <a:t>‹#›</a:t>
            </a:fld>
            <a:endParaRPr lang="en-US"/>
          </a:p>
        </p:txBody>
      </p:sp>
    </p:spTree>
    <p:extLst>
      <p:ext uri="{BB962C8B-B14F-4D97-AF65-F5344CB8AC3E}">
        <p14:creationId xmlns:p14="http://schemas.microsoft.com/office/powerpoint/2010/main" val="987944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ED1CE75-A997-416F-9C48-ABDBE21D246C}" type="slidenum">
              <a:rPr lang="en-US"/>
              <a:pPr>
                <a:defRPr/>
              </a:pPr>
              <a:t>‹#›</a:t>
            </a:fld>
            <a:endParaRPr lang="en-US"/>
          </a:p>
        </p:txBody>
      </p:sp>
    </p:spTree>
    <p:extLst>
      <p:ext uri="{BB962C8B-B14F-4D97-AF65-F5344CB8AC3E}">
        <p14:creationId xmlns:p14="http://schemas.microsoft.com/office/powerpoint/2010/main" val="100366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03D5122-CC8C-464E-B19B-3137377C9CA8}" type="slidenum">
              <a:rPr lang="en-US"/>
              <a:pPr>
                <a:defRPr/>
              </a:pPr>
              <a:t>‹#›</a:t>
            </a:fld>
            <a:endParaRPr lang="en-US"/>
          </a:p>
        </p:txBody>
      </p:sp>
    </p:spTree>
    <p:extLst>
      <p:ext uri="{BB962C8B-B14F-4D97-AF65-F5344CB8AC3E}">
        <p14:creationId xmlns:p14="http://schemas.microsoft.com/office/powerpoint/2010/main" val="1158641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charset="0"/>
              </a:defRPr>
            </a:lvl1pPr>
          </a:lstStyle>
          <a:p>
            <a:pPr>
              <a:defRPr/>
            </a:pPr>
            <a:fld id="{FC36D98F-E3B8-4BFD-8562-0D424E98283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microsoft.com/office/2007/relationships/hdphoto" Target="../media/hdphoto6.wdp"/><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microsoft.com/office/2007/relationships/hdphoto" Target="../media/hdphoto7.wdp"/><Relationship Id="rId5" Type="http://schemas.openxmlformats.org/officeDocument/2006/relationships/image" Target="../media/image22.pn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1.jpeg"/><Relationship Id="rId5" Type="http://schemas.microsoft.com/office/2007/relationships/hdphoto" Target="../media/hdphoto8.wdp"/><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hyperlink" Target="http://www.waterrights.utah.gov/" TargetMode="External"/><Relationship Id="rId3" Type="http://schemas.openxmlformats.org/officeDocument/2006/relationships/image" Target="../media/image3.jpeg"/><Relationship Id="rId7" Type="http://schemas.openxmlformats.org/officeDocument/2006/relationships/hyperlink" Target="mailto:joshzimmerman@utah.gov"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mailto:mikehandy@utah.gov" TargetMode="External"/><Relationship Id="rId5" Type="http://schemas.openxmlformats.org/officeDocument/2006/relationships/hyperlink" Target="mailto:randytarantino@utah.gov" TargetMode="External"/><Relationship Id="rId4" Type="http://schemas.openxmlformats.org/officeDocument/2006/relationships/hyperlink" Target="mailto:chrisyork@utah.gov" TargetMode="External"/><Relationship Id="rId9" Type="http://schemas.openxmlformats.org/officeDocument/2006/relationships/hyperlink" Target="mailto:carissabrandt@utah.gov"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microsoft.com/office/2007/relationships/hdphoto" Target="../media/hdphoto9.wdp"/></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3.jpe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microsoft.com/office/2007/relationships/hdphoto" Target="../media/hdphoto3.wdp"/><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hyperlink" Target="http://www.waterrights.utah.gov/" TargetMode="External"/><Relationship Id="rId5" Type="http://schemas.microsoft.com/office/2007/relationships/hdphoto" Target="../media/hdphoto4.wdp"/><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9.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762000" y="206377"/>
            <a:ext cx="8001000" cy="584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8" rIns="91438" bIns="45718">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b="1">
                <a:solidFill>
                  <a:srgbClr val="FF0000"/>
                </a:solidFill>
                <a:latin typeface="Times New Roman" pitchFamily="18" charset="0"/>
                <a:ea typeface="+mn-ea"/>
                <a:cs typeface="+mn-cs"/>
              </a:rPr>
              <a:t>Utah Division of Water Rights</a:t>
            </a:r>
          </a:p>
        </p:txBody>
      </p:sp>
      <p:sp>
        <p:nvSpPr>
          <p:cNvPr id="2051" name="Text Box 4"/>
          <p:cNvSpPr txBox="1">
            <a:spLocks noChangeArrowheads="1"/>
          </p:cNvSpPr>
          <p:nvPr/>
        </p:nvSpPr>
        <p:spPr bwMode="auto">
          <a:xfrm>
            <a:off x="4108452" y="5911850"/>
            <a:ext cx="1841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8" rIns="91438" bIns="45718">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2800" b="1">
              <a:solidFill>
                <a:srgbClr val="FF0000"/>
              </a:solidFill>
              <a:latin typeface="Times New Roman" pitchFamily="18" charset="0"/>
            </a:endParaRPr>
          </a:p>
          <a:p>
            <a:pPr algn="ctr" eaLnBrk="1" hangingPunct="1">
              <a:spcBef>
                <a:spcPct val="0"/>
              </a:spcBef>
              <a:buFontTx/>
              <a:buNone/>
            </a:pPr>
            <a:endParaRPr lang="en-US" altLang="en-US" sz="2800" b="1">
              <a:solidFill>
                <a:srgbClr val="FF0000"/>
              </a:solidFill>
              <a:latin typeface="Times New Roman" pitchFamily="18" charset="0"/>
            </a:endParaRPr>
          </a:p>
        </p:txBody>
      </p:sp>
      <p:sp>
        <p:nvSpPr>
          <p:cNvPr id="2052" name="Text Box 5"/>
          <p:cNvSpPr txBox="1">
            <a:spLocks noChangeArrowheads="1"/>
          </p:cNvSpPr>
          <p:nvPr/>
        </p:nvSpPr>
        <p:spPr bwMode="auto">
          <a:xfrm>
            <a:off x="3566362" y="6035677"/>
            <a:ext cx="1993814" cy="840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8" rIns="91438" bIns="45718">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2400" b="1">
              <a:solidFill>
                <a:srgbClr val="FFFF00"/>
              </a:solidFill>
              <a:latin typeface="Times New Roman" pitchFamily="18" charset="0"/>
            </a:endParaRPr>
          </a:p>
          <a:p>
            <a:pPr algn="ctr" eaLnBrk="1" hangingPunct="1">
              <a:spcBef>
                <a:spcPct val="0"/>
              </a:spcBef>
              <a:buFontTx/>
              <a:buNone/>
            </a:pPr>
            <a:r>
              <a:rPr lang="en-US" altLang="en-US" sz="2400" b="1">
                <a:solidFill>
                  <a:srgbClr val="FFFF00"/>
                </a:solidFill>
                <a:latin typeface="Times New Roman" pitchFamily="18" charset="0"/>
              </a:rPr>
              <a:t>June 21, 2004</a:t>
            </a:r>
          </a:p>
        </p:txBody>
      </p:sp>
      <p:pic>
        <p:nvPicPr>
          <p:cNvPr id="205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 Box 7"/>
          <p:cNvSpPr txBox="1">
            <a:spLocks/>
          </p:cNvSpPr>
          <p:nvPr/>
        </p:nvSpPr>
        <p:spPr bwMode="auto">
          <a:xfrm>
            <a:off x="609600" y="4267200"/>
            <a:ext cx="8534400" cy="2412195"/>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8" rIns="91438" bIns="45718">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b="1" dirty="0" smtClean="0">
                <a:latin typeface="+mn-lt"/>
                <a:ea typeface="ヒラギノ角ゴ Pro W3" charset="-128"/>
                <a:cs typeface="+mn-cs"/>
                <a:sym typeface="Gill Sans" charset="0"/>
              </a:rPr>
              <a:t>Water Right Adjudications</a:t>
            </a:r>
            <a:r>
              <a:rPr lang="en-US" altLang="en-US" sz="3600" b="1" dirty="0">
                <a:latin typeface="+mn-lt"/>
                <a:ea typeface="ヒラギノ角ゴ Pro W3" charset="-128"/>
                <a:sym typeface="Gill Sans" charset="0"/>
              </a:rPr>
              <a:t>          </a:t>
            </a:r>
          </a:p>
          <a:p>
            <a:pPr algn="ctr" eaLnBrk="1" hangingPunct="1">
              <a:spcBef>
                <a:spcPct val="50000"/>
              </a:spcBef>
              <a:buFontTx/>
              <a:buNone/>
            </a:pPr>
            <a:r>
              <a:rPr lang="en-US" altLang="en-US" sz="2200" dirty="0">
                <a:latin typeface="+mn-lt"/>
                <a:ea typeface="ヒラギノ角ゴ Pro W3" charset="-128"/>
                <a:sym typeface="Gill Sans" charset="0"/>
              </a:rPr>
              <a:t>Mike Handy—April </a:t>
            </a:r>
            <a:r>
              <a:rPr lang="en-US" altLang="en-US" sz="2200" dirty="0">
                <a:latin typeface="+mn-lt"/>
                <a:ea typeface="ヒラギノ角ゴ Pro W3" charset="-128"/>
                <a:sym typeface="Gill Sans" charset="0"/>
              </a:rPr>
              <a:t>15, 2016</a:t>
            </a:r>
          </a:p>
          <a:p>
            <a:pPr eaLnBrk="1" hangingPunct="1">
              <a:spcBef>
                <a:spcPct val="50000"/>
              </a:spcBef>
              <a:buFontTx/>
              <a:buNone/>
            </a:pPr>
            <a:endParaRPr lang="en-US" altLang="en-US" sz="5500" dirty="0">
              <a:solidFill>
                <a:srgbClr val="000000"/>
              </a:solidFill>
              <a:latin typeface="Gill Sans" charset="0"/>
              <a:ea typeface="ヒラギノ角ゴ Pro W3" charset="-128"/>
              <a:sym typeface="Gill Sans" charset="0"/>
            </a:endParaRPr>
          </a:p>
        </p:txBody>
      </p:sp>
      <p:sp>
        <p:nvSpPr>
          <p:cNvPr id="2055" name="Text Box 8"/>
          <p:cNvSpPr txBox="1">
            <a:spLocks noChangeArrowheads="1"/>
          </p:cNvSpPr>
          <p:nvPr/>
        </p:nvSpPr>
        <p:spPr bwMode="auto">
          <a:xfrm>
            <a:off x="4292600" y="1219200"/>
            <a:ext cx="4686300" cy="1569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8" rIns="91438" bIns="45718">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4800" b="1" dirty="0">
                <a:solidFill>
                  <a:srgbClr val="1F497D"/>
                </a:solidFill>
                <a:latin typeface="Times New Roman" pitchFamily="18" charset="0"/>
              </a:rPr>
              <a:t>Field Services</a:t>
            </a:r>
          </a:p>
          <a:p>
            <a:pPr eaLnBrk="1" hangingPunct="1">
              <a:spcBef>
                <a:spcPct val="50000"/>
              </a:spcBef>
              <a:buFontTx/>
              <a:buNone/>
            </a:pPr>
            <a:endParaRPr lang="en-US" altLang="en-US" b="1" dirty="0">
              <a:solidFill>
                <a:srgbClr val="1F497D"/>
              </a:solidFill>
              <a:latin typeface="Times New Roman" pitchFamily="18" charset="0"/>
              <a:ea typeface="+mn-ea"/>
              <a:cs typeface="+mn-cs"/>
            </a:endParaRPr>
          </a:p>
        </p:txBody>
      </p:sp>
    </p:spTree>
    <p:extLst>
      <p:ext uri="{BB962C8B-B14F-4D97-AF65-F5344CB8AC3E}">
        <p14:creationId xmlns:p14="http://schemas.microsoft.com/office/powerpoint/2010/main" val="8582812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a:spLocks noGrp="1"/>
          </p:cNvSpPr>
          <p:nvPr>
            <p:ph type="title"/>
          </p:nvPr>
        </p:nvSpPr>
        <p:spPr bwMode="auto">
          <a:xfrm>
            <a:off x="457200" y="15240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dirty="0">
                <a:solidFill>
                  <a:schemeClr val="tx2"/>
                </a:solidFill>
                <a:sym typeface="Verdana" pitchFamily="34" charset="0"/>
              </a:rPr>
              <a:t>Proposed Determination</a:t>
            </a:r>
          </a:p>
        </p:txBody>
      </p:sp>
      <p:pic>
        <p:nvPicPr>
          <p:cNvPr id="2050" name="Picture 2" descr="G:\_WRT Photo Contests (all years)\2009 WRT Photo Contest\Water At Work\Springdale Irrigation       SSlack.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47682" y="1371600"/>
            <a:ext cx="3600258" cy="480060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12" name="Rectangle 11"/>
          <p:cNvSpPr/>
          <p:nvPr/>
        </p:nvSpPr>
        <p:spPr>
          <a:xfrm>
            <a:off x="7848600" y="5105400"/>
            <a:ext cx="105918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sz="half" idx="2"/>
          </p:nvPr>
        </p:nvSpPr>
        <p:spPr>
          <a:xfrm>
            <a:off x="4495800" y="1295401"/>
            <a:ext cx="4343400" cy="5257800"/>
          </a:xfrm>
        </p:spPr>
        <p:txBody>
          <a:bodyPr/>
          <a:lstStyle/>
          <a:p>
            <a:pPr eaLnBrk="1" hangingPunct="1">
              <a:spcAft>
                <a:spcPts val="540"/>
              </a:spcAft>
              <a:buFont typeface="Arial" pitchFamily="34" charset="0"/>
              <a:buChar char="•"/>
            </a:pPr>
            <a:r>
              <a:rPr lang="en-US" sz="2400" dirty="0">
                <a:solidFill>
                  <a:schemeClr val="accent2"/>
                </a:solidFill>
                <a:latin typeface="+mj-lt"/>
              </a:rPr>
              <a:t>Represents State Engineer’s </a:t>
            </a:r>
            <a:r>
              <a:rPr lang="en-US" sz="2400" b="1" i="1" dirty="0">
                <a:solidFill>
                  <a:schemeClr val="accent2"/>
                </a:solidFill>
                <a:latin typeface="+mj-lt"/>
              </a:rPr>
              <a:t>official</a:t>
            </a:r>
            <a:r>
              <a:rPr lang="en-US" sz="2400" dirty="0">
                <a:solidFill>
                  <a:schemeClr val="accent2"/>
                </a:solidFill>
                <a:latin typeface="+mj-lt"/>
              </a:rPr>
              <a:t> recommendation of rights within an adjudication boundary.</a:t>
            </a:r>
          </a:p>
          <a:p>
            <a:pPr eaLnBrk="1" hangingPunct="1">
              <a:spcAft>
                <a:spcPts val="540"/>
              </a:spcAft>
              <a:buFont typeface="Arial" pitchFamily="34" charset="0"/>
              <a:buChar char="•"/>
            </a:pPr>
            <a:r>
              <a:rPr lang="en-US" sz="2400" dirty="0">
                <a:latin typeface="+mj-lt"/>
              </a:rPr>
              <a:t>Filed with the </a:t>
            </a:r>
            <a:r>
              <a:rPr lang="en-US" sz="2400" b="1" i="1" dirty="0">
                <a:latin typeface="+mj-lt"/>
              </a:rPr>
              <a:t>District Court</a:t>
            </a:r>
            <a:r>
              <a:rPr lang="en-US" sz="2400" dirty="0">
                <a:latin typeface="+mj-lt"/>
              </a:rPr>
              <a:t>.</a:t>
            </a:r>
          </a:p>
          <a:p>
            <a:pPr eaLnBrk="1" hangingPunct="1">
              <a:spcAft>
                <a:spcPts val="540"/>
              </a:spcAft>
              <a:buFont typeface="Arial" pitchFamily="34" charset="0"/>
              <a:buChar char="•"/>
            </a:pPr>
            <a:r>
              <a:rPr lang="en-US" sz="2400" b="1" i="1" dirty="0">
                <a:latin typeface="+mj-lt"/>
              </a:rPr>
              <a:t>Distributed to water users </a:t>
            </a:r>
            <a:r>
              <a:rPr lang="en-US" sz="2400" dirty="0">
                <a:latin typeface="+mj-lt"/>
              </a:rPr>
              <a:t>within the adjudication boundary.</a:t>
            </a:r>
          </a:p>
          <a:p>
            <a:pPr eaLnBrk="1" hangingPunct="1">
              <a:spcAft>
                <a:spcPts val="540"/>
              </a:spcAft>
              <a:buFont typeface="Arial" pitchFamily="34" charset="0"/>
              <a:buChar char="•"/>
            </a:pPr>
            <a:r>
              <a:rPr lang="en-US" sz="2400" dirty="0">
                <a:latin typeface="+mj-lt"/>
              </a:rPr>
              <a:t>Public meeting held to discuss the proposed determination  and answer questions.</a:t>
            </a:r>
          </a:p>
          <a:p>
            <a:endParaRPr lang="en-US" dirty="0"/>
          </a:p>
        </p:txBody>
      </p:sp>
    </p:spTree>
    <p:extLst>
      <p:ext uri="{BB962C8B-B14F-4D97-AF65-F5344CB8AC3E}">
        <p14:creationId xmlns:p14="http://schemas.microsoft.com/office/powerpoint/2010/main" val="18310355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a:spLocks noGrp="1"/>
          </p:cNvSpPr>
          <p:nvPr>
            <p:ph type="title"/>
          </p:nvPr>
        </p:nvSpPr>
        <p:spPr bwMode="auto">
          <a:xfrm>
            <a:off x="457200" y="15240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dirty="0">
                <a:solidFill>
                  <a:schemeClr val="tx2"/>
                </a:solidFill>
                <a:sym typeface="Verdana" pitchFamily="34" charset="0"/>
              </a:rPr>
              <a:t>Proposed </a:t>
            </a:r>
            <a:r>
              <a:rPr lang="en-US" dirty="0" smtClean="0">
                <a:solidFill>
                  <a:schemeClr val="tx2"/>
                </a:solidFill>
                <a:sym typeface="Verdana" pitchFamily="34" charset="0"/>
              </a:rPr>
              <a:t>Determination, Continued</a:t>
            </a:r>
            <a:endParaRPr lang="en-US" dirty="0">
              <a:solidFill>
                <a:schemeClr val="tx2"/>
              </a:solidFill>
              <a:sym typeface="Verdana" pitchFamily="34" charset="0"/>
            </a:endParaRPr>
          </a:p>
        </p:txBody>
      </p:sp>
      <p:sp>
        <p:nvSpPr>
          <p:cNvPr id="7" name="Rectangle 6"/>
          <p:cNvSpPr/>
          <p:nvPr/>
        </p:nvSpPr>
        <p:spPr>
          <a:xfrm>
            <a:off x="7772400" y="5105400"/>
            <a:ext cx="105918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209892" y="1892798"/>
            <a:ext cx="8725804" cy="3416754"/>
            <a:chOff x="76200" y="2273710"/>
            <a:chExt cx="8909478" cy="3441290"/>
          </a:xfrm>
        </p:grpSpPr>
        <p:pic>
          <p:nvPicPr>
            <p:cNvPr id="1027" name="Picture 3" descr="C:\Users\BLAKEBINGHAM\Desktop\Cover Page_Page_1.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6200" y="2286000"/>
              <a:ext cx="4437535" cy="3429000"/>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C:\Users\BLAKEBINGHAM\Desktop\Taylor Flat PD 05-3 28.jpg"/>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4548148" y="2273710"/>
              <a:ext cx="4437530" cy="3429000"/>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187171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Rectangle 2"/>
          <p:cNvSpPr>
            <a:spLocks/>
          </p:cNvSpPr>
          <p:nvPr/>
        </p:nvSpPr>
        <p:spPr bwMode="auto">
          <a:xfrm>
            <a:off x="388620" y="342900"/>
            <a:ext cx="836676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sz="4400" dirty="0">
                <a:solidFill>
                  <a:schemeClr val="tx2"/>
                </a:solidFill>
                <a:latin typeface="+mj-lt"/>
                <a:sym typeface="Verdana" pitchFamily="34" charset="0"/>
              </a:rPr>
              <a:t>Objections</a:t>
            </a:r>
          </a:p>
        </p:txBody>
      </p:sp>
      <p:grpSp>
        <p:nvGrpSpPr>
          <p:cNvPr id="3" name="Group 2"/>
          <p:cNvGrpSpPr/>
          <p:nvPr/>
        </p:nvGrpSpPr>
        <p:grpSpPr>
          <a:xfrm>
            <a:off x="303564" y="1165860"/>
            <a:ext cx="4006407" cy="2576090"/>
            <a:chOff x="711518" y="1165860"/>
            <a:chExt cx="4349115" cy="2544604"/>
          </a:xfrm>
        </p:grpSpPr>
        <p:pic>
          <p:nvPicPr>
            <p:cNvPr id="6" name="Picture 2"/>
            <p:cNvPicPr>
              <a:picLocks noChangeAspect="1"/>
            </p:cNvPicPr>
            <p:nvPr/>
          </p:nvPicPr>
          <p:blipFill>
            <a:blip r:embed="rId4"/>
            <a:srcRect/>
            <a:stretch>
              <a:fillRect/>
            </a:stretch>
          </p:blipFill>
          <p:spPr bwMode="auto">
            <a:xfrm>
              <a:off x="711518" y="1440180"/>
              <a:ext cx="3833337" cy="2270284"/>
            </a:xfrm>
            <a:prstGeom prst="rect">
              <a:avLst/>
            </a:prstGeom>
            <a:ln w="127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blipFill dpi="0" rotWithShape="0">
                    <a:blip/>
                    <a:srcRect/>
                    <a:tile tx="0" ty="0" sx="100000" sy="100000" flip="none" algn="tl"/>
                  </a:blipFill>
                </a14:hiddenFill>
              </a:ext>
            </a:extLst>
          </p:spPr>
        </p:pic>
        <p:sp>
          <p:nvSpPr>
            <p:cNvPr id="2" name="Rectangular Callout 1"/>
            <p:cNvSpPr/>
            <p:nvPr/>
          </p:nvSpPr>
          <p:spPr bwMode="auto">
            <a:xfrm>
              <a:off x="1965960" y="1165860"/>
              <a:ext cx="1303020" cy="274320"/>
            </a:xfrm>
            <a:prstGeom prst="wedgeRectCallout">
              <a:avLst>
                <a:gd name="adj1" fmla="val -46886"/>
                <a:gd name="adj2" fmla="val 137500"/>
              </a:avLst>
            </a:prstGeom>
            <a:ln>
              <a:headEnd type="none" w="med" len="med"/>
              <a:tailEnd type="none" w="med" len="med"/>
            </a:ln>
            <a:extLst/>
          </p:spPr>
          <p:style>
            <a:lnRef idx="2">
              <a:schemeClr val="accent4"/>
            </a:lnRef>
            <a:fillRef idx="1">
              <a:schemeClr val="lt1"/>
            </a:fillRef>
            <a:effectRef idx="0">
              <a:schemeClr val="accent4"/>
            </a:effectRef>
            <a:fontRef idx="minor">
              <a:schemeClr val="dk1"/>
            </a:fontRef>
          </p:style>
          <p:txBody>
            <a:bodyPr lIns="82296" tIns="41148" rIns="82296" bIns="41148"/>
            <a:lstStyle/>
            <a:p>
              <a:pPr algn="ctr">
                <a:defRPr/>
              </a:pPr>
              <a:r>
                <a:rPr lang="en-US" sz="1400" b="1" i="1" dirty="0">
                  <a:solidFill>
                    <a:srgbClr val="000000"/>
                  </a:solidFill>
                  <a:sym typeface="Gill Sans" charset="0"/>
                </a:rPr>
                <a:t>I  OBJECT!</a:t>
              </a:r>
            </a:p>
          </p:txBody>
        </p:sp>
        <p:sp>
          <p:nvSpPr>
            <p:cNvPr id="8" name="Rectangular Callout 7"/>
            <p:cNvSpPr/>
            <p:nvPr/>
          </p:nvSpPr>
          <p:spPr bwMode="auto">
            <a:xfrm>
              <a:off x="3757613" y="2263140"/>
              <a:ext cx="1303020" cy="274320"/>
            </a:xfrm>
            <a:prstGeom prst="wedgeRectCallout">
              <a:avLst>
                <a:gd name="adj1" fmla="val -56360"/>
                <a:gd name="adj2" fmla="val -95000"/>
              </a:avLst>
            </a:prstGeom>
            <a:ln>
              <a:headEnd type="none" w="med" len="med"/>
              <a:tailEnd type="none" w="med" len="med"/>
            </a:ln>
            <a:extLst/>
          </p:spPr>
          <p:style>
            <a:lnRef idx="2">
              <a:schemeClr val="accent4"/>
            </a:lnRef>
            <a:fillRef idx="1">
              <a:schemeClr val="lt1"/>
            </a:fillRef>
            <a:effectRef idx="0">
              <a:schemeClr val="accent4"/>
            </a:effectRef>
            <a:fontRef idx="minor">
              <a:schemeClr val="dk1"/>
            </a:fontRef>
          </p:style>
          <p:txBody>
            <a:bodyPr lIns="82296" tIns="41148" rIns="82296" bIns="41148"/>
            <a:lstStyle/>
            <a:p>
              <a:pPr algn="ctr">
                <a:defRPr/>
              </a:pPr>
              <a:r>
                <a:rPr lang="en-US" sz="1400" b="1" i="1" dirty="0">
                  <a:solidFill>
                    <a:srgbClr val="000000"/>
                  </a:solidFill>
                  <a:sym typeface="Gill Sans" charset="0"/>
                </a:rPr>
                <a:t>ME  TOO!</a:t>
              </a:r>
            </a:p>
          </p:txBody>
        </p:sp>
      </p:grpSp>
      <p:sp>
        <p:nvSpPr>
          <p:cNvPr id="28680" name="TextBox 3"/>
          <p:cNvSpPr txBox="1">
            <a:spLocks noChangeArrowheads="1"/>
          </p:cNvSpPr>
          <p:nvPr/>
        </p:nvSpPr>
        <p:spPr bwMode="auto">
          <a:xfrm>
            <a:off x="4309971" y="1165860"/>
            <a:ext cx="4445409" cy="2853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296" tIns="41148" rIns="82296" bIns="41148">
            <a:spAutoFit/>
          </a:bodyPr>
          <a:lstStyle>
            <a:lvl1pPr marL="285750" indent="-285750" eaLnBrk="0" hangingPunct="0">
              <a:defRPr sz="3200">
                <a:solidFill>
                  <a:srgbClr val="000000"/>
                </a:solidFill>
                <a:latin typeface="Gill Sans"/>
                <a:ea typeface="ヒラギノ角ゴ Pro W3"/>
                <a:cs typeface="ヒラギノ角ゴ Pro W3"/>
                <a:sym typeface="Gill Sans"/>
              </a:defRPr>
            </a:lvl1pPr>
            <a:lvl2pPr marL="742950" indent="-285750" eaLnBrk="0" hangingPunct="0">
              <a:defRPr sz="3200">
                <a:solidFill>
                  <a:srgbClr val="000000"/>
                </a:solidFill>
                <a:latin typeface="Gill Sans"/>
                <a:ea typeface="ヒラギノ角ゴ Pro W3"/>
                <a:cs typeface="ヒラギノ角ゴ Pro W3"/>
                <a:sym typeface="Gill Sans"/>
              </a:defRPr>
            </a:lvl2pPr>
            <a:lvl3pPr marL="1143000" indent="-228600" eaLnBrk="0" hangingPunct="0">
              <a:defRPr sz="3200">
                <a:solidFill>
                  <a:srgbClr val="000000"/>
                </a:solidFill>
                <a:latin typeface="Gill Sans"/>
                <a:ea typeface="ヒラギノ角ゴ Pro W3"/>
                <a:cs typeface="ヒラギノ角ゴ Pro W3"/>
                <a:sym typeface="Gill Sans"/>
              </a:defRPr>
            </a:lvl3pPr>
            <a:lvl4pPr marL="1600200" indent="-228600" eaLnBrk="0" hangingPunct="0">
              <a:defRPr sz="3200">
                <a:solidFill>
                  <a:srgbClr val="000000"/>
                </a:solidFill>
                <a:latin typeface="Gill Sans"/>
                <a:ea typeface="ヒラギノ角ゴ Pro W3"/>
                <a:cs typeface="ヒラギノ角ゴ Pro W3"/>
                <a:sym typeface="Gill Sans"/>
              </a:defRPr>
            </a:lvl4pPr>
            <a:lvl5pPr marL="2057400" indent="-228600" eaLnBrk="0" hangingPunct="0">
              <a:defRPr sz="3200">
                <a:solidFill>
                  <a:srgbClr val="000000"/>
                </a:solidFill>
                <a:latin typeface="Gill Sans"/>
                <a:ea typeface="ヒラギノ角ゴ Pro W3"/>
                <a:cs typeface="ヒラギノ角ゴ Pro W3"/>
                <a:sym typeface="Gill Sans"/>
              </a:defRPr>
            </a:lvl5pPr>
            <a:lvl6pPr marL="25146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6pPr>
            <a:lvl7pPr marL="29718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7pPr>
            <a:lvl8pPr marL="34290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8pPr>
            <a:lvl9pPr marL="38862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9pPr>
          </a:lstStyle>
          <a:p>
            <a:pPr marL="0" indent="0" eaLnBrk="1" hangingPunct="1"/>
            <a:r>
              <a:rPr lang="en-US" sz="2000" dirty="0">
                <a:solidFill>
                  <a:schemeClr val="accent2"/>
                </a:solidFill>
                <a:latin typeface="+mj-lt"/>
              </a:rPr>
              <a:t>If water users disagree with a proposed determination they may file an objection with the court within 90-days.</a:t>
            </a:r>
          </a:p>
          <a:p>
            <a:pPr eaLnBrk="1" hangingPunct="1">
              <a:buSzPct val="75000"/>
              <a:buFont typeface="Courier New" panose="02070309020205020404" pitchFamily="49" charset="0"/>
              <a:buChar char="o"/>
            </a:pPr>
            <a:endParaRPr lang="en-US" sz="2000" dirty="0">
              <a:latin typeface="+mj-lt"/>
            </a:endParaRPr>
          </a:p>
          <a:p>
            <a:pPr lvl="1" eaLnBrk="1" hangingPunct="1">
              <a:buSzPct val="75000"/>
              <a:buFont typeface="Courier New" panose="02070309020205020404" pitchFamily="49" charset="0"/>
              <a:buChar char="o"/>
            </a:pPr>
            <a:r>
              <a:rPr lang="en-US" sz="2000" dirty="0">
                <a:solidFill>
                  <a:schemeClr val="tx2"/>
                </a:solidFill>
                <a:latin typeface="+mj-lt"/>
              </a:rPr>
              <a:t>Filed with the clerk of the respective District Court.</a:t>
            </a:r>
          </a:p>
          <a:p>
            <a:pPr eaLnBrk="1" hangingPunct="1">
              <a:buSzPct val="75000"/>
              <a:buFont typeface="Courier New" panose="02070309020205020404" pitchFamily="49" charset="0"/>
              <a:buChar char="o"/>
            </a:pPr>
            <a:endParaRPr lang="en-US" sz="2000" dirty="0">
              <a:solidFill>
                <a:schemeClr val="tx2"/>
              </a:solidFill>
              <a:latin typeface="+mj-lt"/>
            </a:endParaRPr>
          </a:p>
          <a:p>
            <a:pPr lvl="1" eaLnBrk="1" hangingPunct="1">
              <a:buSzPct val="75000"/>
              <a:buFont typeface="Courier New" panose="02070309020205020404" pitchFamily="49" charset="0"/>
              <a:buChar char="o"/>
            </a:pPr>
            <a:r>
              <a:rPr lang="en-US" sz="2000" dirty="0">
                <a:solidFill>
                  <a:schemeClr val="tx2"/>
                </a:solidFill>
                <a:latin typeface="+mj-lt"/>
              </a:rPr>
              <a:t>Court may be petitioned to allow a late objection.</a:t>
            </a:r>
          </a:p>
        </p:txBody>
      </p:sp>
      <p:cxnSp>
        <p:nvCxnSpPr>
          <p:cNvPr id="28690" name="Elbow Connector 50175"/>
          <p:cNvCxnSpPr>
            <a:cxnSpLocks noChangeShapeType="1"/>
            <a:stCxn id="14" idx="3"/>
            <a:endCxn id="32" idx="1"/>
          </p:cNvCxnSpPr>
          <p:nvPr/>
        </p:nvCxnSpPr>
        <p:spPr bwMode="auto">
          <a:xfrm>
            <a:off x="2974960" y="4546532"/>
            <a:ext cx="416966" cy="238193"/>
          </a:xfrm>
          <a:prstGeom prst="bentConnector3">
            <a:avLst>
              <a:gd name="adj1" fmla="val 50000"/>
            </a:avLst>
          </a:prstGeom>
          <a:noFill/>
          <a:ln w="25400" algn="ctr">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Rectangle 32"/>
          <p:cNvSpPr/>
          <p:nvPr/>
        </p:nvSpPr>
        <p:spPr>
          <a:xfrm>
            <a:off x="7772400" y="5105400"/>
            <a:ext cx="105918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489412" y="4017747"/>
            <a:ext cx="8166763" cy="2489443"/>
            <a:chOff x="388620" y="3823335"/>
            <a:chExt cx="8048150" cy="2613185"/>
          </a:xfrm>
        </p:grpSpPr>
        <p:sp>
          <p:nvSpPr>
            <p:cNvPr id="5" name="Rectangle 4"/>
            <p:cNvSpPr/>
            <p:nvPr/>
          </p:nvSpPr>
          <p:spPr bwMode="auto">
            <a:xfrm>
              <a:off x="388620" y="4732020"/>
              <a:ext cx="960120" cy="631508"/>
            </a:xfrm>
            <a:prstGeom prst="rect">
              <a:avLst/>
            </a:prstGeom>
            <a:solidFill>
              <a:srgbClr val="6699FF"/>
            </a:solidFill>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lIns="82296" tIns="41148" rIns="82296" bIns="41148" anchor="ctr"/>
            <a:lstStyle/>
            <a:p>
              <a:pPr algn="ctr">
                <a:defRPr/>
              </a:pPr>
              <a:r>
                <a:rPr lang="en-US" sz="1100" b="1" dirty="0">
                  <a:solidFill>
                    <a:srgbClr val="000000"/>
                  </a:solidFill>
                  <a:latin typeface="Verdana" pitchFamily="34" charset="0"/>
                  <a:sym typeface="Gill Sans" charset="0"/>
                </a:rPr>
                <a:t>Objection </a:t>
              </a:r>
              <a:r>
                <a:rPr lang="en-US" sz="1100" b="1" dirty="0">
                  <a:solidFill>
                    <a:srgbClr val="000000"/>
                  </a:solidFill>
                  <a:latin typeface="Verdana" pitchFamily="34" charset="0"/>
                  <a:sym typeface="Gill Sans" charset="0"/>
                </a:rPr>
                <a:t>Filed with the Court</a:t>
              </a:r>
              <a:endParaRPr lang="en-US" sz="1100" b="1" dirty="0">
                <a:solidFill>
                  <a:srgbClr val="000000"/>
                </a:solidFill>
                <a:latin typeface="Verdana" pitchFamily="34" charset="0"/>
                <a:sym typeface="Gill Sans" charset="0"/>
              </a:endParaRPr>
            </a:p>
          </p:txBody>
        </p:sp>
        <p:sp>
          <p:nvSpPr>
            <p:cNvPr id="14" name="Rectangle 13"/>
            <p:cNvSpPr/>
            <p:nvPr/>
          </p:nvSpPr>
          <p:spPr bwMode="auto">
            <a:xfrm>
              <a:off x="1685924" y="4131945"/>
              <a:ext cx="1152144" cy="492919"/>
            </a:xfrm>
            <a:prstGeom prst="rect">
              <a:avLst/>
            </a:prstGeom>
            <a:solidFill>
              <a:srgbClr val="92D050"/>
            </a:solidFill>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lIns="82296" tIns="41148" rIns="82296" bIns="41148" anchor="ctr"/>
            <a:lstStyle/>
            <a:p>
              <a:pPr algn="ctr">
                <a:defRPr/>
              </a:pPr>
              <a:r>
                <a:rPr lang="en-US" sz="1100" b="1" dirty="0">
                  <a:solidFill>
                    <a:srgbClr val="000000"/>
                  </a:solidFill>
                  <a:latin typeface="Verdana" pitchFamily="34" charset="0"/>
                  <a:sym typeface="Gill Sans" charset="0"/>
                </a:rPr>
                <a:t>Voluntary Withdrawal</a:t>
              </a:r>
            </a:p>
          </p:txBody>
        </p:sp>
        <p:sp>
          <p:nvSpPr>
            <p:cNvPr id="15" name="Rectangle 14"/>
            <p:cNvSpPr/>
            <p:nvPr/>
          </p:nvSpPr>
          <p:spPr bwMode="auto">
            <a:xfrm>
              <a:off x="1685924" y="4757023"/>
              <a:ext cx="1152144" cy="494348"/>
            </a:xfrm>
            <a:prstGeom prst="rect">
              <a:avLst/>
            </a:prstGeom>
            <a:solidFill>
              <a:srgbClr val="FFC000"/>
            </a:solidFill>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lIns="82296" tIns="41148" rIns="82296" bIns="41148" anchor="ctr"/>
            <a:lstStyle/>
            <a:p>
              <a:pPr algn="ctr">
                <a:defRPr/>
              </a:pPr>
              <a:r>
                <a:rPr lang="en-US" sz="1100" b="1" dirty="0">
                  <a:solidFill>
                    <a:srgbClr val="000000"/>
                  </a:solidFill>
                  <a:latin typeface="Verdana" pitchFamily="34" charset="0"/>
                  <a:sym typeface="Gill Sans" charset="0"/>
                </a:rPr>
                <a:t>Settlement</a:t>
              </a:r>
            </a:p>
          </p:txBody>
        </p:sp>
        <p:sp>
          <p:nvSpPr>
            <p:cNvPr id="16" name="Rectangle 15"/>
            <p:cNvSpPr/>
            <p:nvPr/>
          </p:nvSpPr>
          <p:spPr bwMode="auto">
            <a:xfrm>
              <a:off x="1685924" y="5383530"/>
              <a:ext cx="1152144" cy="492919"/>
            </a:xfrm>
            <a:prstGeom prst="rect">
              <a:avLst/>
            </a:prstGeom>
            <a:solidFill>
              <a:srgbClr val="FF5050"/>
            </a:solidFill>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lIns="82296" tIns="41148" rIns="82296" bIns="41148" anchor="ctr"/>
            <a:lstStyle/>
            <a:p>
              <a:pPr algn="ctr">
                <a:defRPr/>
              </a:pPr>
              <a:r>
                <a:rPr lang="en-US" sz="1100" b="1" dirty="0">
                  <a:solidFill>
                    <a:srgbClr val="000000"/>
                  </a:solidFill>
                  <a:latin typeface="Verdana" pitchFamily="34" charset="0"/>
                  <a:sym typeface="Gill Sans" charset="0"/>
                </a:rPr>
                <a:t>Litigation</a:t>
              </a:r>
            </a:p>
          </p:txBody>
        </p:sp>
        <p:cxnSp>
          <p:nvCxnSpPr>
            <p:cNvPr id="28685" name="Elbow Connector 9"/>
            <p:cNvCxnSpPr>
              <a:cxnSpLocks noChangeShapeType="1"/>
              <a:stCxn id="5" idx="3"/>
              <a:endCxn id="14" idx="1"/>
            </p:cNvCxnSpPr>
            <p:nvPr/>
          </p:nvCxnSpPr>
          <p:spPr bwMode="auto">
            <a:xfrm flipV="1">
              <a:off x="1348741" y="4378404"/>
              <a:ext cx="337184" cy="669370"/>
            </a:xfrm>
            <a:prstGeom prst="bentConnector3">
              <a:avLst>
                <a:gd name="adj1" fmla="val 50000"/>
              </a:avLst>
            </a:prstGeom>
            <a:noFill/>
            <a:ln w="25400" algn="ctr">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686" name="Elbow Connector 16"/>
            <p:cNvCxnSpPr>
              <a:cxnSpLocks noChangeShapeType="1"/>
              <a:stCxn id="5" idx="3"/>
              <a:endCxn id="15" idx="1"/>
            </p:cNvCxnSpPr>
            <p:nvPr/>
          </p:nvCxnSpPr>
          <p:spPr bwMode="auto">
            <a:xfrm flipV="1">
              <a:off x="1348741" y="5004198"/>
              <a:ext cx="337184" cy="43577"/>
            </a:xfrm>
            <a:prstGeom prst="bentConnector3">
              <a:avLst>
                <a:gd name="adj1" fmla="val 50000"/>
              </a:avLst>
            </a:prstGeom>
            <a:noFill/>
            <a:ln w="25400" algn="ctr">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687" name="Elbow Connector 21"/>
            <p:cNvCxnSpPr>
              <a:cxnSpLocks noChangeShapeType="1"/>
              <a:stCxn id="5" idx="3"/>
              <a:endCxn id="16" idx="1"/>
            </p:cNvCxnSpPr>
            <p:nvPr/>
          </p:nvCxnSpPr>
          <p:spPr bwMode="auto">
            <a:xfrm>
              <a:off x="1348741" y="5047774"/>
              <a:ext cx="337184" cy="582215"/>
            </a:xfrm>
            <a:prstGeom prst="bentConnector3">
              <a:avLst>
                <a:gd name="adj1" fmla="val 50000"/>
              </a:avLst>
            </a:prstGeom>
            <a:noFill/>
            <a:ln w="25400" algn="ctr">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Rectangle 31"/>
            <p:cNvSpPr/>
            <p:nvPr/>
          </p:nvSpPr>
          <p:spPr bwMode="auto">
            <a:xfrm>
              <a:off x="3248978" y="4381977"/>
              <a:ext cx="1048703" cy="492918"/>
            </a:xfrm>
            <a:prstGeom prst="rect">
              <a:avLst/>
            </a:prstGeom>
            <a:solidFill>
              <a:srgbClr val="66FFCC"/>
            </a:solidFill>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lIns="82296" tIns="41148" rIns="82296" bIns="41148" anchor="ctr"/>
            <a:lstStyle/>
            <a:p>
              <a:pPr algn="ctr">
                <a:defRPr/>
              </a:pPr>
              <a:r>
                <a:rPr lang="en-US" sz="1100" b="1" i="1" dirty="0">
                  <a:solidFill>
                    <a:srgbClr val="000000"/>
                  </a:solidFill>
                  <a:latin typeface="Verdana" pitchFamily="34" charset="0"/>
                  <a:sym typeface="Gill Sans" charset="0"/>
                </a:rPr>
                <a:t>Objection Withdrawn</a:t>
              </a:r>
            </a:p>
          </p:txBody>
        </p:sp>
        <p:cxnSp>
          <p:nvCxnSpPr>
            <p:cNvPr id="28689" name="Elbow Connector 28"/>
            <p:cNvCxnSpPr>
              <a:cxnSpLocks noChangeShapeType="1"/>
              <a:stCxn id="15" idx="3"/>
              <a:endCxn id="32" idx="1"/>
            </p:cNvCxnSpPr>
            <p:nvPr/>
          </p:nvCxnSpPr>
          <p:spPr bwMode="auto">
            <a:xfrm flipV="1">
              <a:off x="2838068" y="4628436"/>
              <a:ext cx="410909" cy="375761"/>
            </a:xfrm>
            <a:prstGeom prst="bentConnector3">
              <a:avLst>
                <a:gd name="adj1" fmla="val 50000"/>
              </a:avLst>
            </a:prstGeom>
            <a:noFill/>
            <a:ln w="25400" algn="ctr">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691" name="Elbow Connector 50180"/>
            <p:cNvCxnSpPr>
              <a:cxnSpLocks noChangeShapeType="1"/>
              <a:stCxn id="16" idx="3"/>
              <a:endCxn id="28692" idx="1"/>
            </p:cNvCxnSpPr>
            <p:nvPr/>
          </p:nvCxnSpPr>
          <p:spPr bwMode="auto">
            <a:xfrm>
              <a:off x="2838068" y="5629990"/>
              <a:ext cx="410909" cy="124302"/>
            </a:xfrm>
            <a:prstGeom prst="bentConnector3">
              <a:avLst>
                <a:gd name="adj1" fmla="val 50000"/>
              </a:avLst>
            </a:prstGeom>
            <a:noFill/>
            <a:ln w="25400" algn="ctr">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8692"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248978" y="5072063"/>
              <a:ext cx="1364457" cy="1364457"/>
            </a:xfrm>
            <a:prstGeom prst="rect">
              <a:avLst/>
            </a:prstGeom>
            <a:noFill/>
            <a:ln>
              <a:noFill/>
            </a:ln>
            <a:effectLst/>
            <a:extLst>
              <a:ext uri="{909E8E84-426E-40DD-AFC4-6F175D3DCCD1}">
                <a14:hiddenFill xmlns:a14="http://schemas.microsoft.com/office/drawing/2010/main">
                  <a:blipFill dpi="0" rotWithShape="0">
                    <a:blip/>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8693" name="Elbow Connector 54"/>
            <p:cNvCxnSpPr>
              <a:cxnSpLocks noChangeShapeType="1"/>
              <a:stCxn id="28692" idx="3"/>
              <a:endCxn id="50180" idx="1"/>
            </p:cNvCxnSpPr>
            <p:nvPr/>
          </p:nvCxnSpPr>
          <p:spPr bwMode="auto">
            <a:xfrm flipV="1">
              <a:off x="4613435" y="5004912"/>
              <a:ext cx="447198" cy="748665"/>
            </a:xfrm>
            <a:prstGeom prst="bentConnector3">
              <a:avLst>
                <a:gd name="adj1" fmla="val 50000"/>
              </a:avLst>
            </a:prstGeom>
            <a:noFill/>
            <a:ln w="25400" algn="ctr">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8" name="Rectangle 57"/>
            <p:cNvSpPr/>
            <p:nvPr/>
          </p:nvSpPr>
          <p:spPr bwMode="auto">
            <a:xfrm>
              <a:off x="7383780" y="4624864"/>
              <a:ext cx="1048703" cy="494348"/>
            </a:xfrm>
            <a:prstGeom prst="rect">
              <a:avLst/>
            </a:prstGeom>
            <a:solidFill>
              <a:srgbClr val="6699FF"/>
            </a:solidFill>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lIns="82296" tIns="41148" rIns="82296" bIns="41148" anchor="ctr"/>
            <a:lstStyle/>
            <a:p>
              <a:pPr algn="ctr">
                <a:defRPr/>
              </a:pPr>
              <a:r>
                <a:rPr lang="en-US" sz="1100" b="1" i="1" dirty="0">
                  <a:solidFill>
                    <a:srgbClr val="000000"/>
                  </a:solidFill>
                  <a:latin typeface="Verdana" pitchFamily="34" charset="0"/>
                  <a:sym typeface="Gill Sans" charset="0"/>
                </a:rPr>
                <a:t>Court Order</a:t>
              </a:r>
            </a:p>
          </p:txBody>
        </p:sp>
        <p:cxnSp>
          <p:nvCxnSpPr>
            <p:cNvPr id="28695" name="Elbow Connector 58"/>
            <p:cNvCxnSpPr>
              <a:cxnSpLocks noChangeShapeType="1"/>
              <a:stCxn id="50180" idx="3"/>
              <a:endCxn id="58" idx="1"/>
            </p:cNvCxnSpPr>
            <p:nvPr/>
          </p:nvCxnSpPr>
          <p:spPr bwMode="auto">
            <a:xfrm flipV="1">
              <a:off x="6839427" y="4872038"/>
              <a:ext cx="544353" cy="132874"/>
            </a:xfrm>
            <a:prstGeom prst="bentConnector3">
              <a:avLst>
                <a:gd name="adj1" fmla="val 50000"/>
              </a:avLst>
            </a:prstGeom>
            <a:noFill/>
            <a:ln w="25400" algn="ctr">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7" name="Group 6"/>
            <p:cNvGrpSpPr/>
            <p:nvPr/>
          </p:nvGrpSpPr>
          <p:grpSpPr>
            <a:xfrm>
              <a:off x="4983480" y="4187667"/>
              <a:ext cx="1855947" cy="1634490"/>
              <a:chOff x="5537200" y="4652963"/>
              <a:chExt cx="2062163" cy="1816100"/>
            </a:xfrm>
          </p:grpSpPr>
          <p:grpSp>
            <p:nvGrpSpPr>
              <p:cNvPr id="28679" name="Group 26"/>
              <p:cNvGrpSpPr>
                <a:grpSpLocks/>
              </p:cNvGrpSpPr>
              <p:nvPr/>
            </p:nvGrpSpPr>
            <p:grpSpPr bwMode="auto">
              <a:xfrm>
                <a:off x="5622925" y="4652963"/>
                <a:ext cx="1976438" cy="1816100"/>
                <a:chOff x="3789362" y="4465320"/>
                <a:chExt cx="2581275" cy="2133600"/>
              </a:xfrm>
            </p:grpSpPr>
            <p:pic>
              <p:nvPicPr>
                <p:cNvPr id="50180" name="Picture 4" descr="http://www.millardcounty.org/Scales_of_Justice.jpg"/>
                <p:cNvPicPr>
                  <a:picLocks noChangeAspect="1" noChangeArrowheads="1"/>
                </p:cNvPicPr>
                <p:nvPr/>
              </p:nvPicPr>
              <p:blipFill>
                <a:blip r:embed="rId6">
                  <a:duotone>
                    <a:prstClr val="black"/>
                    <a:schemeClr val="accent1">
                      <a:tint val="45000"/>
                      <a:satMod val="400000"/>
                    </a:schemeClr>
                  </a:duotone>
                </a:blip>
                <a:srcRect/>
                <a:stretch>
                  <a:fillRect/>
                </a:stretch>
              </p:blipFill>
              <p:spPr bwMode="auto">
                <a:xfrm>
                  <a:off x="3789362" y="4465320"/>
                  <a:ext cx="2581275" cy="2133600"/>
                </a:xfrm>
                <a:prstGeom prst="rect">
                  <a:avLst/>
                </a:prstGeom>
                <a:ln w="1905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11" name="Rectangle 10"/>
                <p:cNvSpPr/>
                <p:nvPr/>
              </p:nvSpPr>
              <p:spPr bwMode="auto">
                <a:xfrm>
                  <a:off x="5070669" y="5609224"/>
                  <a:ext cx="1284416" cy="462498"/>
                </a:xfrm>
                <a:prstGeom prst="rect">
                  <a:avLst/>
                </a:prstGeom>
                <a:solidFill>
                  <a:schemeClr val="accent5">
                    <a:alpha val="50000"/>
                  </a:schemeClr>
                </a:solidFill>
                <a:ln>
                  <a:headEnd type="none" w="med" len="med"/>
                  <a:tailEnd type="none" w="med" len="med"/>
                </a:ln>
                <a:effectLst>
                  <a:softEdge rad="63500"/>
                </a:effectLst>
                <a:extLst/>
              </p:spPr>
              <p:style>
                <a:lnRef idx="2">
                  <a:schemeClr val="accent3"/>
                </a:lnRef>
                <a:fillRef idx="1">
                  <a:schemeClr val="lt1"/>
                </a:fillRef>
                <a:effectRef idx="0">
                  <a:schemeClr val="accent3"/>
                </a:effectRef>
                <a:fontRef idx="minor">
                  <a:schemeClr val="dk1"/>
                </a:fontRef>
              </p:style>
              <p:txBody>
                <a:bodyPr anchor="ctr"/>
                <a:lstStyle/>
                <a:p>
                  <a:pPr algn="ctr">
                    <a:defRPr/>
                  </a:pPr>
                  <a:r>
                    <a:rPr lang="en-US" sz="800" b="1" dirty="0">
                      <a:solidFill>
                        <a:srgbClr val="000000"/>
                      </a:solidFill>
                      <a:sym typeface="Gill Sans" charset="0"/>
                    </a:rPr>
                    <a:t>Questions of Fact &amp; Law </a:t>
                  </a:r>
                </a:p>
              </p:txBody>
            </p:sp>
          </p:grpSp>
          <p:sp>
            <p:nvSpPr>
              <p:cNvPr id="62" name="Rectangle 61"/>
              <p:cNvSpPr/>
              <p:nvPr/>
            </p:nvSpPr>
            <p:spPr bwMode="auto">
              <a:xfrm>
                <a:off x="5537200" y="5626128"/>
                <a:ext cx="983456" cy="393672"/>
              </a:xfrm>
              <a:prstGeom prst="rect">
                <a:avLst/>
              </a:prstGeom>
              <a:solidFill>
                <a:schemeClr val="accent5">
                  <a:alpha val="50000"/>
                </a:schemeClr>
              </a:solidFill>
              <a:ln>
                <a:headEnd type="none" w="med" len="med"/>
                <a:tailEnd type="none" w="med" len="med"/>
              </a:ln>
              <a:effectLst>
                <a:softEdge rad="63500"/>
              </a:effectLst>
              <a:extLst/>
            </p:spPr>
            <p:style>
              <a:lnRef idx="2">
                <a:schemeClr val="accent3"/>
              </a:lnRef>
              <a:fillRef idx="1">
                <a:schemeClr val="lt1"/>
              </a:fillRef>
              <a:effectRef idx="0">
                <a:schemeClr val="accent3"/>
              </a:effectRef>
              <a:fontRef idx="minor">
                <a:schemeClr val="dk1"/>
              </a:fontRef>
            </p:style>
            <p:txBody>
              <a:bodyPr anchor="ctr"/>
              <a:lstStyle/>
              <a:p>
                <a:pPr algn="ctr">
                  <a:defRPr/>
                </a:pPr>
                <a:r>
                  <a:rPr lang="en-US" sz="800" b="1" dirty="0">
                    <a:solidFill>
                      <a:srgbClr val="000000"/>
                    </a:solidFill>
                    <a:sym typeface="Gill Sans" charset="0"/>
                  </a:rPr>
                  <a:t>Proposed Determination</a:t>
                </a:r>
              </a:p>
            </p:txBody>
          </p:sp>
        </p:grpSp>
        <p:sp>
          <p:nvSpPr>
            <p:cNvPr id="63" name="Rectangle 62"/>
            <p:cNvSpPr/>
            <p:nvPr/>
          </p:nvSpPr>
          <p:spPr bwMode="auto">
            <a:xfrm>
              <a:off x="7388067" y="3823335"/>
              <a:ext cx="1048703" cy="494348"/>
            </a:xfrm>
            <a:prstGeom prst="rect">
              <a:avLst/>
            </a:prstGeom>
            <a:solidFill>
              <a:srgbClr val="CC99FF"/>
            </a:solidFill>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lIns="82296" tIns="41148" rIns="82296" bIns="41148" anchor="ctr"/>
            <a:lstStyle/>
            <a:p>
              <a:pPr algn="ctr">
                <a:defRPr/>
              </a:pPr>
              <a:r>
                <a:rPr lang="en-US" sz="1100" b="1" i="1" dirty="0">
                  <a:solidFill>
                    <a:srgbClr val="000000"/>
                  </a:solidFill>
                  <a:latin typeface="Verdana" pitchFamily="34" charset="0"/>
                  <a:sym typeface="Gill Sans" charset="0"/>
                </a:rPr>
                <a:t>Appeal?</a:t>
              </a:r>
            </a:p>
          </p:txBody>
        </p:sp>
        <p:cxnSp>
          <p:nvCxnSpPr>
            <p:cNvPr id="28700" name="Straight Arrow Connector 50202"/>
            <p:cNvCxnSpPr>
              <a:cxnSpLocks noChangeShapeType="1"/>
            </p:cNvCxnSpPr>
            <p:nvPr/>
          </p:nvCxnSpPr>
          <p:spPr bwMode="auto">
            <a:xfrm flipV="1">
              <a:off x="7520940" y="4317683"/>
              <a:ext cx="0" cy="310039"/>
            </a:xfrm>
            <a:prstGeom prst="straightConnector1">
              <a:avLst/>
            </a:prstGeom>
            <a:noFill/>
            <a:ln w="25400" algn="ctr">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701" name="Straight Arrow Connector 68"/>
            <p:cNvCxnSpPr>
              <a:cxnSpLocks noChangeShapeType="1"/>
            </p:cNvCxnSpPr>
            <p:nvPr/>
          </p:nvCxnSpPr>
          <p:spPr bwMode="auto">
            <a:xfrm>
              <a:off x="8275320" y="4317683"/>
              <a:ext cx="0" cy="292894"/>
            </a:xfrm>
            <a:prstGeom prst="straightConnector1">
              <a:avLst/>
            </a:prstGeom>
            <a:noFill/>
            <a:ln w="25400" algn="ctr">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23844402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8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p:cNvSpPr>
          <p:nvPr/>
        </p:nvSpPr>
        <p:spPr bwMode="auto">
          <a:xfrm>
            <a:off x="388620" y="152399"/>
            <a:ext cx="8366760" cy="803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sz="4400" dirty="0">
                <a:solidFill>
                  <a:schemeClr val="tx2"/>
                </a:solidFill>
                <a:latin typeface="+mj-lt"/>
                <a:sym typeface="Verdana" pitchFamily="34" charset="0"/>
              </a:rPr>
              <a:t>Decrees</a:t>
            </a:r>
          </a:p>
        </p:txBody>
      </p:sp>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90656" y="956005"/>
            <a:ext cx="3698536" cy="4786342"/>
          </a:xfrm>
          <a:prstGeom prst="rect">
            <a:avLst/>
          </a:prstGeom>
        </p:spPr>
      </p:pic>
      <p:sp>
        <p:nvSpPr>
          <p:cNvPr id="29699" name="TextBox 4"/>
          <p:cNvSpPr txBox="1">
            <a:spLocks noChangeArrowheads="1"/>
          </p:cNvSpPr>
          <p:nvPr/>
        </p:nvSpPr>
        <p:spPr bwMode="auto">
          <a:xfrm>
            <a:off x="4089193" y="956005"/>
            <a:ext cx="4666187" cy="408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296" tIns="41148" rIns="82296" bIns="41148">
            <a:spAutoFit/>
          </a:bodyPr>
          <a:lstStyle>
            <a:lvl1pPr marL="285750" indent="-285750" eaLnBrk="0" hangingPunct="0">
              <a:defRPr sz="3200">
                <a:solidFill>
                  <a:srgbClr val="000000"/>
                </a:solidFill>
                <a:latin typeface="Gill Sans"/>
                <a:ea typeface="ヒラギノ角ゴ Pro W3"/>
                <a:cs typeface="ヒラギノ角ゴ Pro W3"/>
                <a:sym typeface="Gill Sans"/>
              </a:defRPr>
            </a:lvl1pPr>
            <a:lvl2pPr marL="742950" indent="-285750" eaLnBrk="0" hangingPunct="0">
              <a:defRPr sz="3200">
                <a:solidFill>
                  <a:srgbClr val="000000"/>
                </a:solidFill>
                <a:latin typeface="Gill Sans"/>
                <a:ea typeface="ヒラギノ角ゴ Pro W3"/>
                <a:cs typeface="ヒラギノ角ゴ Pro W3"/>
                <a:sym typeface="Gill Sans"/>
              </a:defRPr>
            </a:lvl2pPr>
            <a:lvl3pPr marL="1143000" indent="-228600" eaLnBrk="0" hangingPunct="0">
              <a:defRPr sz="3200">
                <a:solidFill>
                  <a:srgbClr val="000000"/>
                </a:solidFill>
                <a:latin typeface="Gill Sans"/>
                <a:ea typeface="ヒラギノ角ゴ Pro W3"/>
                <a:cs typeface="ヒラギノ角ゴ Pro W3"/>
                <a:sym typeface="Gill Sans"/>
              </a:defRPr>
            </a:lvl3pPr>
            <a:lvl4pPr marL="1600200" indent="-228600" eaLnBrk="0" hangingPunct="0">
              <a:defRPr sz="3200">
                <a:solidFill>
                  <a:srgbClr val="000000"/>
                </a:solidFill>
                <a:latin typeface="Gill Sans"/>
                <a:ea typeface="ヒラギノ角ゴ Pro W3"/>
                <a:cs typeface="ヒラギノ角ゴ Pro W3"/>
                <a:sym typeface="Gill Sans"/>
              </a:defRPr>
            </a:lvl4pPr>
            <a:lvl5pPr marL="2057400" indent="-228600" eaLnBrk="0" hangingPunct="0">
              <a:defRPr sz="3200">
                <a:solidFill>
                  <a:srgbClr val="000000"/>
                </a:solidFill>
                <a:latin typeface="Gill Sans"/>
                <a:ea typeface="ヒラギノ角ゴ Pro W3"/>
                <a:cs typeface="ヒラギノ角ゴ Pro W3"/>
                <a:sym typeface="Gill Sans"/>
              </a:defRPr>
            </a:lvl5pPr>
            <a:lvl6pPr marL="25146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6pPr>
            <a:lvl7pPr marL="29718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7pPr>
            <a:lvl8pPr marL="34290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8pPr>
            <a:lvl9pPr marL="38862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9pPr>
          </a:lstStyle>
          <a:p>
            <a:pPr eaLnBrk="1" hangingPunct="1">
              <a:buFont typeface="Arial" pitchFamily="34" charset="0"/>
              <a:buChar char="•"/>
            </a:pPr>
            <a:r>
              <a:rPr lang="en-US" sz="1800" dirty="0">
                <a:latin typeface="+mj-lt"/>
              </a:rPr>
              <a:t>In the “early” days, one Proposed Determination was published for one river drainage (e.g. Weber &amp; Sevier Rivers).</a:t>
            </a:r>
          </a:p>
          <a:p>
            <a:pPr eaLnBrk="1" hangingPunct="1">
              <a:buFont typeface="Arial" pitchFamily="34" charset="0"/>
              <a:buChar char="•"/>
            </a:pPr>
            <a:endParaRPr lang="en-US" sz="1000" dirty="0">
              <a:latin typeface="+mj-lt"/>
            </a:endParaRPr>
          </a:p>
          <a:p>
            <a:pPr eaLnBrk="1" hangingPunct="1">
              <a:buFont typeface="Arial" pitchFamily="34" charset="0"/>
              <a:buChar char="•"/>
            </a:pPr>
            <a:r>
              <a:rPr lang="en-US" sz="1800" b="1" i="1" dirty="0">
                <a:latin typeface="+mj-lt"/>
              </a:rPr>
              <a:t>Interlocutory</a:t>
            </a:r>
            <a:r>
              <a:rPr lang="en-US" sz="1800" dirty="0">
                <a:latin typeface="+mj-lt"/>
              </a:rPr>
              <a:t> or </a:t>
            </a:r>
            <a:r>
              <a:rPr lang="en-US" sz="1800" b="1" i="1" dirty="0">
                <a:latin typeface="+mj-lt"/>
              </a:rPr>
              <a:t>Partial</a:t>
            </a:r>
            <a:r>
              <a:rPr lang="en-US" sz="1800" dirty="0">
                <a:latin typeface="+mj-lt"/>
              </a:rPr>
              <a:t> Decrees are often issued for sub-divisions of the river drainage.</a:t>
            </a:r>
          </a:p>
          <a:p>
            <a:pPr eaLnBrk="1" hangingPunct="1">
              <a:buFont typeface="Arial" pitchFamily="34" charset="0"/>
              <a:buChar char="•"/>
            </a:pPr>
            <a:endParaRPr lang="en-US" sz="1000" dirty="0">
              <a:latin typeface="+mj-lt"/>
            </a:endParaRPr>
          </a:p>
          <a:p>
            <a:pPr eaLnBrk="1" hangingPunct="1">
              <a:buFont typeface="Arial" pitchFamily="34" charset="0"/>
              <a:buChar char="•"/>
            </a:pPr>
            <a:r>
              <a:rPr lang="en-US" sz="1800" b="1" i="1" dirty="0">
                <a:latin typeface="+mj-lt"/>
              </a:rPr>
              <a:t>Federal </a:t>
            </a:r>
            <a:r>
              <a:rPr lang="en-US" sz="1800" b="1" i="1" dirty="0">
                <a:latin typeface="+mj-lt"/>
              </a:rPr>
              <a:t>Reserved Water Rights</a:t>
            </a:r>
            <a:r>
              <a:rPr lang="en-US" sz="1800" dirty="0">
                <a:latin typeface="+mj-lt"/>
              </a:rPr>
              <a:t> </a:t>
            </a:r>
            <a:r>
              <a:rPr lang="en-US" sz="1800" dirty="0">
                <a:latin typeface="+mj-lt"/>
              </a:rPr>
              <a:t>are often omitted from any interlocutory decree due to on-going negotiations or lack of Federal joinder.</a:t>
            </a:r>
            <a:endParaRPr lang="en-US" sz="1800" dirty="0">
              <a:latin typeface="+mj-lt"/>
            </a:endParaRPr>
          </a:p>
          <a:p>
            <a:pPr eaLnBrk="1" hangingPunct="1">
              <a:buFont typeface="Arial" pitchFamily="34" charset="0"/>
              <a:buChar char="•"/>
            </a:pPr>
            <a:endParaRPr lang="en-US" sz="1000" dirty="0">
              <a:latin typeface="+mj-lt"/>
            </a:endParaRPr>
          </a:p>
          <a:p>
            <a:pPr eaLnBrk="1" hangingPunct="1">
              <a:buFont typeface="Arial" pitchFamily="34" charset="0"/>
              <a:buChar char="•"/>
            </a:pPr>
            <a:r>
              <a:rPr lang="en-US" sz="1800" dirty="0">
                <a:latin typeface="+mj-lt"/>
              </a:rPr>
              <a:t>Decrees often include language </a:t>
            </a:r>
            <a:r>
              <a:rPr lang="en-US" sz="1800" b="1" i="1" dirty="0">
                <a:latin typeface="+mj-lt"/>
              </a:rPr>
              <a:t>closing</a:t>
            </a:r>
            <a:r>
              <a:rPr lang="en-US" sz="1800" dirty="0">
                <a:latin typeface="+mj-lt"/>
              </a:rPr>
              <a:t> the respective basin from additional </a:t>
            </a:r>
            <a:r>
              <a:rPr lang="en-US" sz="1800" b="1" i="1" dirty="0">
                <a:latin typeface="+mj-lt"/>
              </a:rPr>
              <a:t>diligence claims</a:t>
            </a:r>
            <a:r>
              <a:rPr lang="en-US" sz="1800" dirty="0">
                <a:latin typeface="+mj-lt"/>
              </a:rPr>
              <a:t>.</a:t>
            </a:r>
          </a:p>
          <a:p>
            <a:pPr eaLnBrk="1" hangingPunct="1">
              <a:buFont typeface="Arial" pitchFamily="34" charset="0"/>
              <a:buChar char="•"/>
            </a:pPr>
            <a:endParaRPr lang="en-US" sz="1300" dirty="0">
              <a:latin typeface="Verdana" pitchFamily="34" charset="0"/>
            </a:endParaRPr>
          </a:p>
        </p:txBody>
      </p:sp>
      <p:sp>
        <p:nvSpPr>
          <p:cNvPr id="13" name="Rectangle 12"/>
          <p:cNvSpPr/>
          <p:nvPr/>
        </p:nvSpPr>
        <p:spPr>
          <a:xfrm>
            <a:off x="7772400" y="5105400"/>
            <a:ext cx="105918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4630993" y="4672692"/>
            <a:ext cx="3786979" cy="1834498"/>
            <a:chOff x="4572000" y="1097280"/>
            <a:chExt cx="4183380" cy="2128609"/>
          </a:xfrm>
        </p:grpSpPr>
        <p:pic>
          <p:nvPicPr>
            <p:cNvPr id="9" name="Picture 6" descr="http://t2.gstatic.com/images?q=tbn:ANd9GcRlfVpZu6dznMOY6vjf6TdzCaaNeX8vJ5Y_WyBvH87Ov3-m4YfS"/>
            <p:cNvPicPr>
              <a:picLocks noChangeAspect="1" noChangeArrowheads="1"/>
            </p:cNvPicPr>
            <p:nvPr/>
          </p:nvPicPr>
          <p:blipFill>
            <a:blip r:embed="rId6"/>
            <a:srcRect/>
            <a:stretch>
              <a:fillRect/>
            </a:stretch>
          </p:blipFill>
          <p:spPr bwMode="auto">
            <a:xfrm>
              <a:off x="6149341" y="1333081"/>
              <a:ext cx="2006486" cy="1892808"/>
            </a:xfrm>
            <a:prstGeom prst="rect">
              <a:avLst/>
            </a:prstGeom>
            <a:ln w="127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10" name="Rounded Rectangular Callout 9"/>
            <p:cNvSpPr/>
            <p:nvPr/>
          </p:nvSpPr>
          <p:spPr bwMode="auto">
            <a:xfrm>
              <a:off x="7479950" y="1097280"/>
              <a:ext cx="1275430" cy="685800"/>
            </a:xfrm>
            <a:prstGeom prst="wedgeRoundRectCallout">
              <a:avLst>
                <a:gd name="adj1" fmla="val -86432"/>
                <a:gd name="adj2" fmla="val 59938"/>
                <a:gd name="adj3" fmla="val 16667"/>
              </a:avLst>
            </a:prstGeom>
            <a:ln>
              <a:headEnd type="none" w="med" len="med"/>
              <a:tailEnd type="none" w="med" len="med"/>
            </a:ln>
            <a:extLst/>
          </p:spPr>
          <p:style>
            <a:lnRef idx="2">
              <a:schemeClr val="accent4"/>
            </a:lnRef>
            <a:fillRef idx="1">
              <a:schemeClr val="lt1"/>
            </a:fillRef>
            <a:effectRef idx="0">
              <a:schemeClr val="accent4"/>
            </a:effectRef>
            <a:fontRef idx="minor">
              <a:schemeClr val="dk1"/>
            </a:fontRef>
          </p:style>
          <p:txBody>
            <a:bodyPr lIns="82296" tIns="41148" rIns="82296" bIns="41148"/>
            <a:lstStyle/>
            <a:p>
              <a:pPr algn="ctr">
                <a:defRPr/>
              </a:pPr>
              <a:r>
                <a:rPr lang="en-US" sz="1100" b="1" i="1" dirty="0">
                  <a:solidFill>
                    <a:srgbClr val="000000"/>
                  </a:solidFill>
                  <a:sym typeface="Gill Sans" charset="0"/>
                </a:rPr>
                <a:t>…but what about Federal rights?</a:t>
              </a:r>
            </a:p>
          </p:txBody>
        </p:sp>
        <p:pic>
          <p:nvPicPr>
            <p:cNvPr id="11" name="Picture 8" descr="C:\Users\BLAKEBINGHAM\Desktop\CLAIM.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572000" y="1333081"/>
              <a:ext cx="1508760" cy="1892808"/>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93466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69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69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69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Rectangle 3"/>
          <p:cNvSpPr>
            <a:spLocks/>
          </p:cNvSpPr>
          <p:nvPr/>
        </p:nvSpPr>
        <p:spPr bwMode="auto">
          <a:xfrm>
            <a:off x="320041" y="274320"/>
            <a:ext cx="8503919" cy="102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sz="4400" dirty="0">
                <a:solidFill>
                  <a:schemeClr val="tx2"/>
                </a:solidFill>
                <a:latin typeface="+mj-lt"/>
                <a:sym typeface="Verdana" pitchFamily="34" charset="0"/>
              </a:rPr>
              <a:t>Frequently Asked Questions</a:t>
            </a:r>
          </a:p>
          <a:p>
            <a:pPr algn="ctr"/>
            <a:r>
              <a:rPr lang="en-US" sz="2000" i="1" dirty="0" smtClean="0">
                <a:solidFill>
                  <a:schemeClr val="tx2"/>
                </a:solidFill>
                <a:latin typeface="+mj-lt"/>
                <a:sym typeface="Verdana" pitchFamily="34" charset="0"/>
              </a:rPr>
              <a:t>i.e</a:t>
            </a:r>
            <a:r>
              <a:rPr lang="en-US" sz="2000" i="1" dirty="0">
                <a:solidFill>
                  <a:schemeClr val="tx2"/>
                </a:solidFill>
                <a:latin typeface="+mj-lt"/>
                <a:sym typeface="Verdana" pitchFamily="34" charset="0"/>
              </a:rPr>
              <a:t>., exam questions not otherwise covered </a:t>
            </a:r>
            <a:r>
              <a:rPr lang="en-US" sz="2000" i="1" dirty="0" smtClean="0">
                <a:solidFill>
                  <a:schemeClr val="tx2"/>
                </a:solidFill>
                <a:latin typeface="+mj-lt"/>
                <a:sym typeface="Verdana" pitchFamily="34" charset="0"/>
              </a:rPr>
              <a:t>previously</a:t>
            </a:r>
            <a:endParaRPr lang="en-US" sz="1600" i="1" dirty="0">
              <a:solidFill>
                <a:schemeClr val="tx2"/>
              </a:solidFill>
              <a:latin typeface="+mj-lt"/>
              <a:sym typeface="Verdana" pitchFamily="34" charset="0"/>
            </a:endParaRPr>
          </a:p>
        </p:txBody>
      </p:sp>
      <p:sp>
        <p:nvSpPr>
          <p:cNvPr id="4" name="Rectangle 3"/>
          <p:cNvSpPr/>
          <p:nvPr/>
        </p:nvSpPr>
        <p:spPr>
          <a:xfrm>
            <a:off x="7772400" y="5105400"/>
            <a:ext cx="105918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p:cNvSpPr>
            <a:spLocks noGrp="1"/>
          </p:cNvSpPr>
          <p:nvPr>
            <p:ph sz="half" idx="2"/>
          </p:nvPr>
        </p:nvSpPr>
        <p:spPr>
          <a:xfrm>
            <a:off x="4648200" y="1752600"/>
            <a:ext cx="4038600" cy="4373563"/>
          </a:xfrm>
        </p:spPr>
        <p:txBody>
          <a:bodyPr/>
          <a:lstStyle/>
          <a:p>
            <a:pPr>
              <a:lnSpc>
                <a:spcPct val="120000"/>
              </a:lnSpc>
            </a:pPr>
            <a:r>
              <a:rPr lang="en-US" sz="1800" b="1" dirty="0">
                <a:solidFill>
                  <a:schemeClr val="tx2"/>
                </a:solidFill>
                <a:sym typeface="Verdana" pitchFamily="34" charset="0"/>
              </a:rPr>
              <a:t>What happens following the publication of a proposed determination?</a:t>
            </a:r>
          </a:p>
          <a:p>
            <a:pPr marL="621507" lvl="1" indent="-210027">
              <a:lnSpc>
                <a:spcPct val="120000"/>
              </a:lnSpc>
              <a:buFontTx/>
              <a:buChar char="•"/>
            </a:pPr>
            <a:r>
              <a:rPr lang="en-US" sz="1800" i="1" dirty="0">
                <a:solidFill>
                  <a:schemeClr val="accent2"/>
                </a:solidFill>
                <a:sym typeface="Verdana" pitchFamily="34" charset="0"/>
              </a:rPr>
              <a:t>The proposed determination is distributed to water users, objections are resolved, and the proposed determination is decreed by the district court.</a:t>
            </a:r>
          </a:p>
          <a:p>
            <a:pPr>
              <a:lnSpc>
                <a:spcPct val="120000"/>
              </a:lnSpc>
            </a:pPr>
            <a:endParaRPr lang="en-US" sz="700" b="1" dirty="0">
              <a:solidFill>
                <a:schemeClr val="tx2"/>
              </a:solidFill>
              <a:sym typeface="Verdana" pitchFamily="34" charset="0"/>
            </a:endParaRPr>
          </a:p>
          <a:p>
            <a:pPr>
              <a:lnSpc>
                <a:spcPct val="120000"/>
              </a:lnSpc>
            </a:pPr>
            <a:r>
              <a:rPr lang="en-US" sz="1800" b="1" dirty="0">
                <a:solidFill>
                  <a:schemeClr val="tx2"/>
                </a:solidFill>
                <a:sym typeface="Verdana" pitchFamily="34" charset="0"/>
              </a:rPr>
              <a:t>Lastly… </a:t>
            </a:r>
          </a:p>
          <a:p>
            <a:pPr marL="621507" lvl="1" indent="-210027">
              <a:lnSpc>
                <a:spcPct val="120000"/>
              </a:lnSpc>
              <a:buFontTx/>
              <a:buChar char="•"/>
            </a:pPr>
            <a:r>
              <a:rPr lang="en-US" sz="1800" i="1" dirty="0">
                <a:solidFill>
                  <a:schemeClr val="accent2"/>
                </a:solidFill>
                <a:sym typeface="Verdana" pitchFamily="34" charset="0"/>
              </a:rPr>
              <a:t>Grand Juries are typically </a:t>
            </a:r>
            <a:r>
              <a:rPr lang="en-US" sz="1800" b="1" i="1" dirty="0">
                <a:solidFill>
                  <a:schemeClr val="accent2"/>
                </a:solidFill>
                <a:sym typeface="Verdana" pitchFamily="34" charset="0"/>
              </a:rPr>
              <a:t>NOT</a:t>
            </a:r>
            <a:r>
              <a:rPr lang="en-US" sz="1800" i="1" dirty="0">
                <a:solidFill>
                  <a:schemeClr val="accent2"/>
                </a:solidFill>
                <a:sym typeface="Verdana" pitchFamily="34" charset="0"/>
              </a:rPr>
              <a:t> a part of the Adjudication Process</a:t>
            </a:r>
          </a:p>
          <a:p>
            <a:endParaRPr lang="en-US" dirty="0"/>
          </a:p>
        </p:txBody>
      </p:sp>
      <p:sp>
        <p:nvSpPr>
          <p:cNvPr id="12" name="Rectangle 4"/>
          <p:cNvSpPr>
            <a:spLocks noGrp="1"/>
          </p:cNvSpPr>
          <p:nvPr>
            <p:ph sz="half" idx="1"/>
          </p:nvPr>
        </p:nvSpPr>
        <p:spPr bwMode="auto">
          <a:xfrm>
            <a:off x="457200" y="1752600"/>
            <a:ext cx="4038600"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nSpc>
                <a:spcPct val="120000"/>
              </a:lnSpc>
            </a:pPr>
            <a:r>
              <a:rPr lang="en-US" sz="1800" b="1" dirty="0">
                <a:solidFill>
                  <a:schemeClr val="tx2"/>
                </a:solidFill>
                <a:latin typeface="+mj-lt"/>
                <a:sym typeface="Verdana" pitchFamily="34" charset="0"/>
              </a:rPr>
              <a:t>What if a water user chooses not to participate in a general adjudication?</a:t>
            </a:r>
            <a:endParaRPr lang="en-US" sz="1800" b="1" dirty="0">
              <a:solidFill>
                <a:schemeClr val="tx2"/>
              </a:solidFill>
              <a:latin typeface="+mj-lt"/>
              <a:sym typeface="Verdana" pitchFamily="34" charset="0"/>
            </a:endParaRPr>
          </a:p>
          <a:p>
            <a:pPr marL="621507" lvl="1" indent="-210027">
              <a:lnSpc>
                <a:spcPct val="120000"/>
              </a:lnSpc>
              <a:buFontTx/>
              <a:buChar char="•"/>
            </a:pPr>
            <a:r>
              <a:rPr lang="en-US" sz="1800" i="1" dirty="0">
                <a:solidFill>
                  <a:schemeClr val="accent2"/>
                </a:solidFill>
                <a:latin typeface="+mj-lt"/>
                <a:sym typeface="Verdana" pitchFamily="34" charset="0"/>
              </a:rPr>
              <a:t>They risk forfeiture of any rights not claimed and the loss of their right to appeal or object to the proposed determination.</a:t>
            </a:r>
            <a:endParaRPr lang="en-US" sz="1800" i="1" dirty="0">
              <a:solidFill>
                <a:schemeClr val="accent2"/>
              </a:solidFill>
              <a:latin typeface="+mj-lt"/>
              <a:sym typeface="Verdana" pitchFamily="34" charset="0"/>
            </a:endParaRPr>
          </a:p>
          <a:p>
            <a:pPr>
              <a:lnSpc>
                <a:spcPct val="120000"/>
              </a:lnSpc>
            </a:pPr>
            <a:endParaRPr lang="en-US" sz="700" dirty="0">
              <a:solidFill>
                <a:schemeClr val="tx2"/>
              </a:solidFill>
              <a:latin typeface="+mj-lt"/>
              <a:sym typeface="Verdana" pitchFamily="34" charset="0"/>
            </a:endParaRPr>
          </a:p>
          <a:p>
            <a:pPr>
              <a:lnSpc>
                <a:spcPct val="120000"/>
              </a:lnSpc>
            </a:pPr>
            <a:r>
              <a:rPr lang="en-US" sz="1800" b="1" dirty="0">
                <a:solidFill>
                  <a:schemeClr val="tx2"/>
                </a:solidFill>
                <a:latin typeface="+mj-lt"/>
                <a:sym typeface="Verdana" pitchFamily="34" charset="0"/>
              </a:rPr>
              <a:t>What does it mean if the status of a water right says “disallowed”?</a:t>
            </a:r>
            <a:endParaRPr lang="en-US" sz="1800" b="1" dirty="0">
              <a:solidFill>
                <a:schemeClr val="tx2"/>
              </a:solidFill>
              <a:latin typeface="+mj-lt"/>
              <a:sym typeface="Verdana" pitchFamily="34" charset="0"/>
            </a:endParaRPr>
          </a:p>
          <a:p>
            <a:pPr marL="621507" lvl="1" indent="-210027">
              <a:lnSpc>
                <a:spcPct val="120000"/>
              </a:lnSpc>
              <a:buFontTx/>
              <a:buChar char="•"/>
            </a:pPr>
            <a:r>
              <a:rPr lang="en-US" sz="1800" i="1" dirty="0">
                <a:solidFill>
                  <a:schemeClr val="accent2"/>
                </a:solidFill>
                <a:latin typeface="+mj-lt"/>
                <a:sym typeface="Verdana" pitchFamily="34" charset="0"/>
              </a:rPr>
              <a:t>There may be many reasons, but water rights are generally disallowed based on evidence of non-use (i.e., forfeiture).</a:t>
            </a:r>
            <a:endParaRPr lang="en-US" sz="1800" i="1" dirty="0">
              <a:solidFill>
                <a:schemeClr val="accent2"/>
              </a:solidFill>
              <a:latin typeface="+mj-lt"/>
              <a:sym typeface="Verdana" pitchFamily="34" charset="0"/>
            </a:endParaRPr>
          </a:p>
          <a:p>
            <a:pPr>
              <a:lnSpc>
                <a:spcPct val="120000"/>
              </a:lnSpc>
            </a:pPr>
            <a:endParaRPr lang="en-US" sz="700" dirty="0">
              <a:solidFill>
                <a:schemeClr val="tx1"/>
              </a:solidFill>
              <a:latin typeface="+mj-lt"/>
              <a:sym typeface="Verdana" pitchFamily="34" charset="0"/>
            </a:endParaRPr>
          </a:p>
        </p:txBody>
      </p:sp>
    </p:spTree>
    <p:extLst>
      <p:ext uri="{BB962C8B-B14F-4D97-AF65-F5344CB8AC3E}">
        <p14:creationId xmlns:p14="http://schemas.microsoft.com/office/powerpoint/2010/main" val="42745771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0" name="Rectangle 3"/>
          <p:cNvSpPr>
            <a:spLocks/>
          </p:cNvSpPr>
          <p:nvPr/>
        </p:nvSpPr>
        <p:spPr bwMode="auto">
          <a:xfrm>
            <a:off x="304800" y="304800"/>
            <a:ext cx="8526780" cy="918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sz="3600" dirty="0">
                <a:solidFill>
                  <a:schemeClr val="tx2"/>
                </a:solidFill>
                <a:latin typeface="+mj-lt"/>
                <a:sym typeface="Verdana" pitchFamily="34" charset="0"/>
              </a:rPr>
              <a:t>Who </a:t>
            </a:r>
            <a:r>
              <a:rPr lang="en-US" sz="3600" dirty="0" smtClean="0">
                <a:solidFill>
                  <a:schemeClr val="tx2"/>
                </a:solidFill>
                <a:latin typeface="+mj-lt"/>
                <a:sym typeface="Verdana" pitchFamily="34" charset="0"/>
              </a:rPr>
              <a:t>Can </a:t>
            </a:r>
            <a:r>
              <a:rPr lang="en-US" sz="3600" dirty="0">
                <a:solidFill>
                  <a:schemeClr val="tx2"/>
                </a:solidFill>
                <a:latin typeface="+mj-lt"/>
                <a:sym typeface="Verdana" pitchFamily="34" charset="0"/>
              </a:rPr>
              <a:t>I </a:t>
            </a:r>
            <a:r>
              <a:rPr lang="en-US" sz="3600" dirty="0" smtClean="0">
                <a:solidFill>
                  <a:schemeClr val="tx2"/>
                </a:solidFill>
                <a:latin typeface="+mj-lt"/>
                <a:sym typeface="Verdana" pitchFamily="34" charset="0"/>
              </a:rPr>
              <a:t>Contact </a:t>
            </a:r>
            <a:r>
              <a:rPr lang="en-US" sz="3600" dirty="0">
                <a:solidFill>
                  <a:schemeClr val="tx2"/>
                </a:solidFill>
                <a:latin typeface="+mj-lt"/>
                <a:sym typeface="Verdana" pitchFamily="34" charset="0"/>
              </a:rPr>
              <a:t>t</a:t>
            </a:r>
            <a:r>
              <a:rPr lang="en-US" sz="3600" dirty="0" smtClean="0">
                <a:solidFill>
                  <a:schemeClr val="tx2"/>
                </a:solidFill>
                <a:latin typeface="+mj-lt"/>
                <a:sym typeface="Verdana" pitchFamily="34" charset="0"/>
              </a:rPr>
              <a:t>o </a:t>
            </a:r>
            <a:r>
              <a:rPr lang="en-US" sz="3600" dirty="0">
                <a:solidFill>
                  <a:schemeClr val="tx2"/>
                </a:solidFill>
                <a:latin typeface="+mj-lt"/>
                <a:sym typeface="Verdana" pitchFamily="34" charset="0"/>
              </a:rPr>
              <a:t>D</a:t>
            </a:r>
            <a:r>
              <a:rPr lang="en-US" sz="3600" dirty="0" smtClean="0">
                <a:solidFill>
                  <a:schemeClr val="tx2"/>
                </a:solidFill>
                <a:latin typeface="+mj-lt"/>
                <a:sym typeface="Verdana" pitchFamily="34" charset="0"/>
              </a:rPr>
              <a:t>iscuss the </a:t>
            </a:r>
            <a:endParaRPr lang="en-US" sz="3600" dirty="0">
              <a:solidFill>
                <a:schemeClr val="tx2"/>
              </a:solidFill>
              <a:latin typeface="+mj-lt"/>
              <a:sym typeface="Verdana" pitchFamily="34" charset="0"/>
            </a:endParaRPr>
          </a:p>
          <a:p>
            <a:pPr algn="ctr"/>
            <a:r>
              <a:rPr lang="en-US" sz="3600" dirty="0">
                <a:solidFill>
                  <a:schemeClr val="tx2"/>
                </a:solidFill>
                <a:latin typeface="+mj-lt"/>
                <a:sym typeface="Verdana" pitchFamily="34" charset="0"/>
              </a:rPr>
              <a:t>Adjudication Process?</a:t>
            </a:r>
            <a:endParaRPr lang="en-US" sz="2800" dirty="0">
              <a:solidFill>
                <a:schemeClr val="tx2"/>
              </a:solidFill>
              <a:latin typeface="+mj-lt"/>
              <a:sym typeface="Verdana" pitchFamily="34" charset="0"/>
            </a:endParaRPr>
          </a:p>
        </p:txBody>
      </p:sp>
      <p:sp>
        <p:nvSpPr>
          <p:cNvPr id="26628" name="Rectangle 4"/>
          <p:cNvSpPr>
            <a:spLocks/>
          </p:cNvSpPr>
          <p:nvPr/>
        </p:nvSpPr>
        <p:spPr bwMode="auto">
          <a:xfrm>
            <a:off x="457200" y="2743200"/>
            <a:ext cx="8366760" cy="246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numCol="2"/>
          <a:lstStyle/>
          <a:p>
            <a:pPr marL="210027" indent="-210027" algn="ctr">
              <a:lnSpc>
                <a:spcPct val="120000"/>
              </a:lnSpc>
              <a:defRPr/>
            </a:pPr>
            <a:r>
              <a:rPr lang="en-US" sz="1400" b="1" dirty="0">
                <a:solidFill>
                  <a:schemeClr val="tx1"/>
                </a:solidFill>
                <a:latin typeface="Verdana" pitchFamily="34" charset="0"/>
                <a:ea typeface="ヒラギノ角ゴ Pro W3" charset="-128"/>
                <a:sym typeface="Verdana" pitchFamily="34" charset="0"/>
              </a:rPr>
              <a:t>Chris York, E.I.T.</a:t>
            </a:r>
            <a:endParaRPr lang="en-US" sz="1400" b="1" dirty="0">
              <a:solidFill>
                <a:schemeClr val="tx1"/>
              </a:solidFill>
              <a:latin typeface="Verdana" pitchFamily="34" charset="0"/>
              <a:ea typeface="ヒラギノ角ゴ Pro W3" charset="-128"/>
              <a:sym typeface="Verdana" pitchFamily="34" charset="0"/>
            </a:endParaRPr>
          </a:p>
          <a:p>
            <a:pPr marL="210027" indent="-210027" algn="ctr">
              <a:lnSpc>
                <a:spcPct val="120000"/>
              </a:lnSpc>
              <a:defRPr/>
            </a:pPr>
            <a:r>
              <a:rPr lang="en-US" sz="1300" i="1" dirty="0">
                <a:solidFill>
                  <a:schemeClr val="tx1"/>
                </a:solidFill>
                <a:latin typeface="Verdana" pitchFamily="34" charset="0"/>
                <a:ea typeface="ヒラギノ角ゴ Pro W3" charset="-128"/>
                <a:sym typeface="Verdana" pitchFamily="34" charset="0"/>
              </a:rPr>
              <a:t>Adjudication Engineer</a:t>
            </a:r>
          </a:p>
          <a:p>
            <a:pPr marL="210027" indent="-210027" algn="ctr">
              <a:lnSpc>
                <a:spcPct val="120000"/>
              </a:lnSpc>
              <a:defRPr/>
            </a:pPr>
            <a:r>
              <a:rPr lang="en-US" sz="1400" dirty="0">
                <a:solidFill>
                  <a:schemeClr val="tx1"/>
                </a:solidFill>
                <a:latin typeface="Verdana" pitchFamily="34" charset="0"/>
                <a:ea typeface="ヒラギノ角ゴ Pro W3" charset="-128"/>
                <a:sym typeface="Verdana" pitchFamily="34" charset="0"/>
              </a:rPr>
              <a:t>Phone: </a:t>
            </a:r>
            <a:r>
              <a:rPr lang="en-US" sz="1400" dirty="0">
                <a:solidFill>
                  <a:schemeClr val="tx1"/>
                </a:solidFill>
                <a:latin typeface="Verdana" pitchFamily="34" charset="0"/>
                <a:ea typeface="ヒラギノ角ゴ Pro W3" charset="-128"/>
                <a:sym typeface="Verdana" pitchFamily="34" charset="0"/>
              </a:rPr>
              <a:t>385-226-7805</a:t>
            </a:r>
            <a:endParaRPr lang="en-US" sz="1400" dirty="0">
              <a:solidFill>
                <a:schemeClr val="tx1"/>
              </a:solidFill>
              <a:latin typeface="Verdana" pitchFamily="34" charset="0"/>
              <a:ea typeface="ヒラギノ角ゴ Pro W3" charset="-128"/>
              <a:sym typeface="Verdana" pitchFamily="34" charset="0"/>
            </a:endParaRPr>
          </a:p>
          <a:p>
            <a:pPr marL="210027" indent="-210027" algn="ctr">
              <a:lnSpc>
                <a:spcPct val="120000"/>
              </a:lnSpc>
              <a:defRPr/>
            </a:pPr>
            <a:r>
              <a:rPr lang="en-US" sz="1400" dirty="0">
                <a:solidFill>
                  <a:schemeClr val="tx1"/>
                </a:solidFill>
                <a:latin typeface="Verdana" pitchFamily="34" charset="0"/>
                <a:ea typeface="ヒラギノ角ゴ Pro W3" charset="-128"/>
                <a:sym typeface="Verdana" pitchFamily="34" charset="0"/>
              </a:rPr>
              <a:t>E-mail: </a:t>
            </a:r>
            <a:r>
              <a:rPr lang="en-US" sz="1400" dirty="0">
                <a:solidFill>
                  <a:schemeClr val="tx1"/>
                </a:solidFill>
                <a:latin typeface="Verdana" pitchFamily="34" charset="0"/>
                <a:ea typeface="ヒラギノ角ゴ Pro W3" charset="-128"/>
                <a:sym typeface="Verdana" pitchFamily="34" charset="0"/>
                <a:hlinkClick r:id="rId4"/>
              </a:rPr>
              <a:t>cyork@utah.gov</a:t>
            </a:r>
            <a:endParaRPr lang="en-US" sz="1400" dirty="0">
              <a:solidFill>
                <a:schemeClr val="tx1"/>
              </a:solidFill>
              <a:latin typeface="Verdana" pitchFamily="34" charset="0"/>
              <a:ea typeface="ヒラギノ角ゴ Pro W3" charset="-128"/>
              <a:sym typeface="Verdana" pitchFamily="34" charset="0"/>
            </a:endParaRPr>
          </a:p>
          <a:p>
            <a:pPr marL="210027" indent="-210027" algn="ctr">
              <a:lnSpc>
                <a:spcPct val="120000"/>
              </a:lnSpc>
              <a:defRPr/>
            </a:pPr>
            <a:endParaRPr lang="en-US" sz="1400" dirty="0">
              <a:solidFill>
                <a:schemeClr val="tx1"/>
              </a:solidFill>
              <a:latin typeface="Verdana" pitchFamily="34" charset="0"/>
              <a:ea typeface="ヒラギノ角ゴ Pro W3" charset="-128"/>
              <a:sym typeface="Verdana" pitchFamily="34" charset="0"/>
            </a:endParaRPr>
          </a:p>
          <a:p>
            <a:pPr marL="210027" indent="-210027" algn="ctr">
              <a:lnSpc>
                <a:spcPct val="120000"/>
              </a:lnSpc>
              <a:defRPr/>
            </a:pPr>
            <a:r>
              <a:rPr lang="en-US" sz="1400" b="1" dirty="0">
                <a:solidFill>
                  <a:schemeClr val="tx1"/>
                </a:solidFill>
                <a:latin typeface="Verdana" pitchFamily="34" charset="0"/>
                <a:ea typeface="ヒラギノ角ゴ Pro W3" charset="-128"/>
                <a:sym typeface="Verdana" pitchFamily="34" charset="0"/>
              </a:rPr>
              <a:t>Randy Tarantino</a:t>
            </a:r>
            <a:endParaRPr lang="en-US" sz="1400" b="1" dirty="0">
              <a:solidFill>
                <a:schemeClr val="tx1"/>
              </a:solidFill>
              <a:latin typeface="Verdana" pitchFamily="34" charset="0"/>
              <a:ea typeface="ヒラギノ角ゴ Pro W3" charset="-128"/>
              <a:sym typeface="Verdana" pitchFamily="34" charset="0"/>
            </a:endParaRPr>
          </a:p>
          <a:p>
            <a:pPr marL="210027" indent="-210027" algn="ctr">
              <a:lnSpc>
                <a:spcPct val="120000"/>
              </a:lnSpc>
              <a:defRPr/>
            </a:pPr>
            <a:r>
              <a:rPr lang="en-US" sz="1300" i="1" dirty="0">
                <a:solidFill>
                  <a:schemeClr val="tx1"/>
                </a:solidFill>
                <a:latin typeface="Verdana" pitchFamily="34" charset="0"/>
                <a:ea typeface="ヒラギノ角ゴ Pro W3" charset="-128"/>
                <a:sym typeface="Verdana" pitchFamily="34" charset="0"/>
              </a:rPr>
              <a:t>Adjudication </a:t>
            </a:r>
            <a:r>
              <a:rPr lang="en-US" sz="1300" i="1" dirty="0">
                <a:solidFill>
                  <a:schemeClr val="tx1"/>
                </a:solidFill>
                <a:latin typeface="Verdana" pitchFamily="34" charset="0"/>
                <a:ea typeface="ヒラギノ角ゴ Pro W3" charset="-128"/>
                <a:sym typeface="Verdana" pitchFamily="34" charset="0"/>
              </a:rPr>
              <a:t>Specialist</a:t>
            </a:r>
            <a:endParaRPr lang="en-US" sz="1300" i="1" dirty="0">
              <a:solidFill>
                <a:schemeClr val="tx1"/>
              </a:solidFill>
              <a:latin typeface="Verdana" pitchFamily="34" charset="0"/>
              <a:ea typeface="ヒラギノ角ゴ Pro W3" charset="-128"/>
              <a:sym typeface="Verdana" pitchFamily="34" charset="0"/>
            </a:endParaRPr>
          </a:p>
          <a:p>
            <a:pPr marL="210027" indent="-210027" algn="ctr">
              <a:lnSpc>
                <a:spcPct val="120000"/>
              </a:lnSpc>
              <a:defRPr/>
            </a:pPr>
            <a:r>
              <a:rPr lang="en-US" sz="1400" dirty="0">
                <a:solidFill>
                  <a:schemeClr val="tx1"/>
                </a:solidFill>
                <a:latin typeface="Verdana" pitchFamily="34" charset="0"/>
                <a:ea typeface="ヒラギノ角ゴ Pro W3" charset="-128"/>
                <a:sym typeface="Verdana" pitchFamily="34" charset="0"/>
              </a:rPr>
              <a:t>Phone: 801-664-8452</a:t>
            </a:r>
          </a:p>
          <a:p>
            <a:pPr marL="210027" indent="-210027" algn="ctr">
              <a:lnSpc>
                <a:spcPct val="120000"/>
              </a:lnSpc>
              <a:defRPr/>
            </a:pPr>
            <a:r>
              <a:rPr lang="en-US" sz="1400" dirty="0">
                <a:solidFill>
                  <a:schemeClr val="tx1"/>
                </a:solidFill>
                <a:latin typeface="Verdana" pitchFamily="34" charset="0"/>
                <a:ea typeface="ヒラギノ角ゴ Pro W3" charset="-128"/>
                <a:sym typeface="Verdana" pitchFamily="34" charset="0"/>
              </a:rPr>
              <a:t>E-mail: </a:t>
            </a:r>
            <a:r>
              <a:rPr lang="en-US" sz="1400" dirty="0">
                <a:solidFill>
                  <a:schemeClr val="tx1"/>
                </a:solidFill>
                <a:latin typeface="Verdana" pitchFamily="34" charset="0"/>
                <a:ea typeface="ヒラギノ角ゴ Pro W3" charset="-128"/>
                <a:sym typeface="Verdana" pitchFamily="34" charset="0"/>
                <a:hlinkClick r:id="rId5"/>
              </a:rPr>
              <a:t>randytarantino@utah.gov</a:t>
            </a:r>
            <a:r>
              <a:rPr lang="en-US" sz="1400" dirty="0">
                <a:solidFill>
                  <a:schemeClr val="tx1"/>
                </a:solidFill>
                <a:latin typeface="Verdana" pitchFamily="34" charset="0"/>
                <a:ea typeface="ヒラギノ角ゴ Pro W3" charset="-128"/>
                <a:sym typeface="Verdana" pitchFamily="34" charset="0"/>
              </a:rPr>
              <a:t> </a:t>
            </a:r>
          </a:p>
          <a:p>
            <a:pPr marL="210027" indent="-210027" algn="ctr">
              <a:lnSpc>
                <a:spcPct val="120000"/>
              </a:lnSpc>
              <a:defRPr/>
            </a:pPr>
            <a:endParaRPr lang="en-US" sz="1400" dirty="0">
              <a:solidFill>
                <a:schemeClr val="tx1"/>
              </a:solidFill>
              <a:latin typeface="Verdana" pitchFamily="34" charset="0"/>
              <a:ea typeface="ヒラギノ角ゴ Pro W3" charset="-128"/>
              <a:sym typeface="Verdana" pitchFamily="34" charset="0"/>
            </a:endParaRPr>
          </a:p>
          <a:p>
            <a:pPr marL="210027" indent="-210027" algn="ctr">
              <a:lnSpc>
                <a:spcPct val="120000"/>
              </a:lnSpc>
              <a:defRPr/>
            </a:pPr>
            <a:endParaRPr lang="en-US" sz="1400" dirty="0">
              <a:solidFill>
                <a:schemeClr val="tx1"/>
              </a:solidFill>
              <a:latin typeface="Verdana" pitchFamily="34" charset="0"/>
              <a:ea typeface="ヒラギノ角ゴ Pro W3" charset="-128"/>
              <a:sym typeface="Verdana" pitchFamily="34" charset="0"/>
            </a:endParaRPr>
          </a:p>
          <a:p>
            <a:pPr marL="210027" indent="-210027" algn="ctr">
              <a:lnSpc>
                <a:spcPct val="120000"/>
              </a:lnSpc>
              <a:defRPr/>
            </a:pPr>
            <a:endParaRPr lang="en-US" sz="1400" dirty="0">
              <a:solidFill>
                <a:schemeClr val="tx1"/>
              </a:solidFill>
              <a:latin typeface="Verdana" pitchFamily="34" charset="0"/>
              <a:ea typeface="ヒラギノ角ゴ Pro W3" charset="-128"/>
              <a:sym typeface="Verdana" pitchFamily="34" charset="0"/>
            </a:endParaRPr>
          </a:p>
          <a:p>
            <a:pPr marL="210027" indent="-210027" algn="ctr">
              <a:lnSpc>
                <a:spcPct val="120000"/>
              </a:lnSpc>
              <a:defRPr/>
            </a:pPr>
            <a:endParaRPr lang="en-US" sz="1400" dirty="0">
              <a:solidFill>
                <a:schemeClr val="tx1"/>
              </a:solidFill>
              <a:latin typeface="Verdana" pitchFamily="34" charset="0"/>
              <a:ea typeface="ヒラギノ角ゴ Pro W3" charset="-128"/>
              <a:sym typeface="Verdana" pitchFamily="34" charset="0"/>
            </a:endParaRPr>
          </a:p>
          <a:p>
            <a:pPr marL="210027" indent="-210027" algn="ctr">
              <a:lnSpc>
                <a:spcPct val="120000"/>
              </a:lnSpc>
              <a:defRPr/>
            </a:pPr>
            <a:endParaRPr lang="en-US" sz="1400" dirty="0">
              <a:solidFill>
                <a:schemeClr val="tx1"/>
              </a:solidFill>
              <a:latin typeface="Verdana" pitchFamily="34" charset="0"/>
              <a:ea typeface="ヒラギノ角ゴ Pro W3" charset="-128"/>
              <a:sym typeface="Verdana" pitchFamily="34" charset="0"/>
            </a:endParaRPr>
          </a:p>
          <a:p>
            <a:pPr marL="210027" indent="-210027" algn="ctr">
              <a:lnSpc>
                <a:spcPct val="120000"/>
              </a:lnSpc>
              <a:defRPr/>
            </a:pPr>
            <a:r>
              <a:rPr lang="en-US" sz="1400" b="1" dirty="0">
                <a:solidFill>
                  <a:schemeClr val="tx1"/>
                </a:solidFill>
                <a:latin typeface="Verdana" pitchFamily="34" charset="0"/>
                <a:ea typeface="ヒラギノ角ゴ Pro W3" charset="-128"/>
                <a:sym typeface="Verdana" pitchFamily="34" charset="0"/>
              </a:rPr>
              <a:t>Mike Handy, P.G.</a:t>
            </a:r>
          </a:p>
          <a:p>
            <a:pPr marL="210027" indent="-210027" algn="ctr">
              <a:lnSpc>
                <a:spcPct val="120000"/>
              </a:lnSpc>
              <a:defRPr/>
            </a:pPr>
            <a:r>
              <a:rPr lang="en-US" sz="1300" i="1" dirty="0">
                <a:solidFill>
                  <a:schemeClr val="tx1"/>
                </a:solidFill>
                <a:latin typeface="Verdana" pitchFamily="34" charset="0"/>
                <a:ea typeface="ヒラギノ角ゴ Pro W3" charset="-128"/>
                <a:sym typeface="Verdana" pitchFamily="34" charset="0"/>
              </a:rPr>
              <a:t>Adjudication </a:t>
            </a:r>
            <a:r>
              <a:rPr lang="en-US" sz="1300" i="1" dirty="0">
                <a:solidFill>
                  <a:schemeClr val="tx1"/>
                </a:solidFill>
                <a:latin typeface="Verdana" pitchFamily="34" charset="0"/>
                <a:ea typeface="ヒラギノ角ゴ Pro W3" charset="-128"/>
                <a:sym typeface="Verdana" pitchFamily="34" charset="0"/>
              </a:rPr>
              <a:t>Team Leader</a:t>
            </a:r>
            <a:endParaRPr lang="en-US" sz="1300" b="1" dirty="0">
              <a:solidFill>
                <a:schemeClr val="tx1"/>
              </a:solidFill>
              <a:latin typeface="Verdana" pitchFamily="34" charset="0"/>
              <a:ea typeface="ヒラギノ角ゴ Pro W3" charset="-128"/>
              <a:sym typeface="Verdana" pitchFamily="34" charset="0"/>
            </a:endParaRPr>
          </a:p>
          <a:p>
            <a:pPr marL="210027" indent="-210027" algn="ctr">
              <a:lnSpc>
                <a:spcPct val="120000"/>
              </a:lnSpc>
              <a:defRPr/>
            </a:pPr>
            <a:r>
              <a:rPr lang="en-US" sz="1400" dirty="0">
                <a:solidFill>
                  <a:schemeClr val="tx1"/>
                </a:solidFill>
                <a:latin typeface="Verdana" pitchFamily="34" charset="0"/>
                <a:ea typeface="ヒラギノ角ゴ Pro W3" charset="-128"/>
                <a:sym typeface="Verdana" pitchFamily="34" charset="0"/>
              </a:rPr>
              <a:t>Phone: 801-538-7463</a:t>
            </a:r>
          </a:p>
          <a:p>
            <a:pPr marL="210027" indent="-210027" algn="ctr">
              <a:lnSpc>
                <a:spcPct val="120000"/>
              </a:lnSpc>
              <a:defRPr/>
            </a:pPr>
            <a:r>
              <a:rPr lang="en-US" sz="1400" dirty="0">
                <a:solidFill>
                  <a:schemeClr val="tx1"/>
                </a:solidFill>
                <a:latin typeface="Verdana" pitchFamily="34" charset="0"/>
                <a:ea typeface="ヒラギノ角ゴ Pro W3" charset="-128"/>
                <a:sym typeface="Verdana" pitchFamily="34" charset="0"/>
              </a:rPr>
              <a:t>E-mail: </a:t>
            </a:r>
            <a:r>
              <a:rPr lang="en-US" sz="1400" dirty="0">
                <a:solidFill>
                  <a:schemeClr val="tx1"/>
                </a:solidFill>
                <a:latin typeface="Verdana" pitchFamily="34" charset="0"/>
                <a:ea typeface="ヒラギノ角ゴ Pro W3" charset="-128"/>
                <a:sym typeface="Verdana" pitchFamily="34" charset="0"/>
                <a:hlinkClick r:id="rId6"/>
              </a:rPr>
              <a:t>mikehandy@utah.gov</a:t>
            </a:r>
            <a:endParaRPr lang="en-US" sz="1400" dirty="0">
              <a:solidFill>
                <a:schemeClr val="tx1"/>
              </a:solidFill>
              <a:latin typeface="Verdana" pitchFamily="34" charset="0"/>
              <a:ea typeface="ヒラギノ角ゴ Pro W3" charset="-128"/>
              <a:sym typeface="Verdana" pitchFamily="34" charset="0"/>
            </a:endParaRPr>
          </a:p>
          <a:p>
            <a:pPr marL="210027" indent="-210027" algn="ctr">
              <a:lnSpc>
                <a:spcPct val="120000"/>
              </a:lnSpc>
              <a:defRPr/>
            </a:pPr>
            <a:endParaRPr lang="en-US" sz="1400" b="1" dirty="0">
              <a:solidFill>
                <a:schemeClr val="tx1"/>
              </a:solidFill>
              <a:latin typeface="Verdana" pitchFamily="34" charset="0"/>
              <a:ea typeface="ヒラギノ角ゴ Pro W3" charset="-128"/>
              <a:sym typeface="Verdana" pitchFamily="34" charset="0"/>
            </a:endParaRPr>
          </a:p>
          <a:p>
            <a:pPr marL="210027" indent="-210027" algn="ctr">
              <a:lnSpc>
                <a:spcPct val="120000"/>
              </a:lnSpc>
              <a:defRPr/>
            </a:pPr>
            <a:r>
              <a:rPr lang="en-US" sz="1400" b="1" dirty="0">
                <a:solidFill>
                  <a:schemeClr val="tx1"/>
                </a:solidFill>
                <a:latin typeface="Verdana" pitchFamily="34" charset="0"/>
                <a:ea typeface="ヒラギノ角ゴ Pro W3" charset="-128"/>
                <a:sym typeface="Verdana" pitchFamily="34" charset="0"/>
              </a:rPr>
              <a:t>Josh </a:t>
            </a:r>
            <a:r>
              <a:rPr lang="en-US" sz="1400" b="1" dirty="0">
                <a:solidFill>
                  <a:schemeClr val="tx1"/>
                </a:solidFill>
                <a:latin typeface="Verdana" pitchFamily="34" charset="0"/>
                <a:ea typeface="ヒラギノ角ゴ Pro W3" charset="-128"/>
                <a:sym typeface="Verdana" pitchFamily="34" charset="0"/>
              </a:rPr>
              <a:t>Zimmerman</a:t>
            </a:r>
          </a:p>
          <a:p>
            <a:pPr marL="210027" indent="-210027" algn="ctr">
              <a:lnSpc>
                <a:spcPct val="120000"/>
              </a:lnSpc>
              <a:defRPr/>
            </a:pPr>
            <a:r>
              <a:rPr lang="en-US" sz="1300" i="1" dirty="0" smtClean="0">
                <a:solidFill>
                  <a:schemeClr val="tx1"/>
                </a:solidFill>
                <a:latin typeface="Verdana" pitchFamily="34" charset="0"/>
                <a:ea typeface="ヒラギノ角ゴ Pro W3" charset="-128"/>
                <a:sym typeface="Verdana" pitchFamily="34" charset="0"/>
              </a:rPr>
              <a:t>Adjudication Team Leader</a:t>
            </a:r>
            <a:endParaRPr lang="en-US" sz="1400" b="1" dirty="0" smtClean="0">
              <a:solidFill>
                <a:schemeClr val="tx1"/>
              </a:solidFill>
              <a:latin typeface="Verdana" pitchFamily="34" charset="0"/>
              <a:ea typeface="ヒラギノ角ゴ Pro W3" charset="-128"/>
              <a:sym typeface="Verdana" pitchFamily="34" charset="0"/>
            </a:endParaRPr>
          </a:p>
          <a:p>
            <a:pPr marL="210027" indent="-210027" algn="ctr">
              <a:lnSpc>
                <a:spcPct val="120000"/>
              </a:lnSpc>
              <a:defRPr/>
            </a:pPr>
            <a:r>
              <a:rPr lang="en-US" sz="1400" dirty="0" smtClean="0">
                <a:solidFill>
                  <a:schemeClr val="tx1"/>
                </a:solidFill>
                <a:latin typeface="Verdana" pitchFamily="34" charset="0"/>
                <a:ea typeface="ヒラギノ角ゴ Pro W3" charset="-128"/>
                <a:sym typeface="Verdana" pitchFamily="34" charset="0"/>
              </a:rPr>
              <a:t>Phone</a:t>
            </a:r>
            <a:r>
              <a:rPr lang="en-US" sz="1400" dirty="0">
                <a:solidFill>
                  <a:schemeClr val="tx1"/>
                </a:solidFill>
                <a:latin typeface="Verdana" pitchFamily="34" charset="0"/>
                <a:ea typeface="ヒラギノ角ゴ Pro W3" charset="-128"/>
                <a:sym typeface="Verdana" pitchFamily="34" charset="0"/>
              </a:rPr>
              <a:t>: 801-946-7168</a:t>
            </a:r>
          </a:p>
          <a:p>
            <a:pPr marL="210027" indent="-210027" algn="ctr">
              <a:lnSpc>
                <a:spcPct val="120000"/>
              </a:lnSpc>
              <a:defRPr/>
            </a:pPr>
            <a:r>
              <a:rPr lang="en-US" sz="1400" dirty="0">
                <a:solidFill>
                  <a:schemeClr val="tx1"/>
                </a:solidFill>
                <a:latin typeface="Verdana" pitchFamily="34" charset="0"/>
                <a:ea typeface="ヒラギノ角ゴ Pro W3" charset="-128"/>
                <a:sym typeface="Verdana" pitchFamily="34" charset="0"/>
              </a:rPr>
              <a:t>E-mail: </a:t>
            </a:r>
            <a:r>
              <a:rPr lang="en-US" sz="1400" dirty="0">
                <a:solidFill>
                  <a:schemeClr val="tx1"/>
                </a:solidFill>
                <a:latin typeface="Verdana" pitchFamily="34" charset="0"/>
                <a:ea typeface="ヒラギノ角ゴ Pro W3" charset="-128"/>
                <a:sym typeface="Verdana" pitchFamily="34" charset="0"/>
                <a:hlinkClick r:id="rId7"/>
              </a:rPr>
              <a:t>joshzimmerman@utah.gov</a:t>
            </a:r>
            <a:endParaRPr lang="en-US" sz="1400" dirty="0">
              <a:solidFill>
                <a:schemeClr val="tx1"/>
              </a:solidFill>
              <a:latin typeface="Verdana" pitchFamily="34" charset="0"/>
              <a:ea typeface="ヒラギノ角ゴ Pro W3" charset="-128"/>
              <a:sym typeface="Verdana" pitchFamily="34" charset="0"/>
            </a:endParaRPr>
          </a:p>
          <a:p>
            <a:pPr marL="210027" indent="-210027" algn="ctr">
              <a:lnSpc>
                <a:spcPct val="120000"/>
              </a:lnSpc>
              <a:defRPr/>
            </a:pPr>
            <a:endParaRPr lang="en-US" sz="1400" dirty="0">
              <a:solidFill>
                <a:schemeClr val="tx1"/>
              </a:solidFill>
              <a:latin typeface="Verdana" pitchFamily="34" charset="0"/>
              <a:ea typeface="ヒラギノ角ゴ Pro W3" charset="-128"/>
              <a:sym typeface="Verdana" pitchFamily="34" charset="0"/>
            </a:endParaRPr>
          </a:p>
          <a:p>
            <a:pPr marL="210027" indent="-210027" algn="ctr">
              <a:lnSpc>
                <a:spcPct val="120000"/>
              </a:lnSpc>
              <a:defRPr/>
            </a:pPr>
            <a:endParaRPr lang="en-US" sz="1400" dirty="0">
              <a:solidFill>
                <a:schemeClr val="tx1"/>
              </a:solidFill>
              <a:latin typeface="Verdana" pitchFamily="34" charset="0"/>
              <a:ea typeface="ヒラギノ角ゴ Pro W3" charset="-128"/>
              <a:sym typeface="Verdana" pitchFamily="34" charset="0"/>
            </a:endParaRPr>
          </a:p>
          <a:p>
            <a:pPr marL="514350" lvl="1" algn="ctr">
              <a:lnSpc>
                <a:spcPct val="120000"/>
              </a:lnSpc>
              <a:buFontTx/>
              <a:buChar char="•"/>
              <a:defRPr/>
            </a:pPr>
            <a:endParaRPr lang="en-US" sz="1400" dirty="0">
              <a:solidFill>
                <a:schemeClr val="tx1"/>
              </a:solidFill>
              <a:latin typeface="Verdana" pitchFamily="34" charset="0"/>
              <a:ea typeface="ヒラギノ角ゴ Pro W3" charset="-128"/>
              <a:sym typeface="Verdana" pitchFamily="34" charset="0"/>
            </a:endParaRPr>
          </a:p>
          <a:p>
            <a:pPr marL="210027" indent="-210027" algn="ctr">
              <a:lnSpc>
                <a:spcPct val="120000"/>
              </a:lnSpc>
              <a:buFontTx/>
              <a:buChar char="•"/>
              <a:defRPr/>
            </a:pPr>
            <a:endParaRPr lang="en-US" sz="1400" dirty="0">
              <a:solidFill>
                <a:schemeClr val="tx1"/>
              </a:solidFill>
              <a:latin typeface="Verdana" pitchFamily="34" charset="0"/>
              <a:ea typeface="ヒラギノ角ゴ Pro W3" charset="-128"/>
              <a:sym typeface="Verdana" pitchFamily="34" charset="0"/>
            </a:endParaRPr>
          </a:p>
          <a:p>
            <a:pPr marL="210027" indent="-210027" algn="ctr">
              <a:lnSpc>
                <a:spcPct val="120000"/>
              </a:lnSpc>
              <a:buFontTx/>
              <a:buChar char="•"/>
              <a:defRPr/>
            </a:pPr>
            <a:endParaRPr lang="en-US" sz="1400" dirty="0">
              <a:solidFill>
                <a:schemeClr val="tx1"/>
              </a:solidFill>
              <a:latin typeface="Verdana" pitchFamily="34" charset="0"/>
              <a:ea typeface="ヒラギノ角ゴ Pro W3" charset="-128"/>
              <a:sym typeface="Verdana" pitchFamily="34" charset="0"/>
            </a:endParaRPr>
          </a:p>
        </p:txBody>
      </p:sp>
      <p:sp>
        <p:nvSpPr>
          <p:cNvPr id="32772" name="Rectangle 6"/>
          <p:cNvSpPr>
            <a:spLocks/>
          </p:cNvSpPr>
          <p:nvPr/>
        </p:nvSpPr>
        <p:spPr bwMode="auto">
          <a:xfrm>
            <a:off x="1417320" y="5334000"/>
            <a:ext cx="6377940" cy="111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p>
            <a:pPr marL="210027" indent="-210027" algn="ctr">
              <a:lnSpc>
                <a:spcPct val="120000"/>
              </a:lnSpc>
            </a:pPr>
            <a:r>
              <a:rPr lang="en-US" sz="1300" b="1" i="1" dirty="0">
                <a:solidFill>
                  <a:srgbClr val="0066CC"/>
                </a:solidFill>
                <a:latin typeface="Verdana" pitchFamily="34" charset="0"/>
                <a:sym typeface="Verdana" pitchFamily="34" charset="0"/>
              </a:rPr>
              <a:t>Utah Division of Water Rights</a:t>
            </a:r>
          </a:p>
          <a:p>
            <a:pPr marL="210027" indent="-210027" algn="ctr">
              <a:lnSpc>
                <a:spcPct val="120000"/>
              </a:lnSpc>
            </a:pPr>
            <a:r>
              <a:rPr lang="en-US" sz="1100" b="1" dirty="0">
                <a:solidFill>
                  <a:schemeClr val="tx1"/>
                </a:solidFill>
                <a:latin typeface="Verdana" pitchFamily="34" charset="0"/>
                <a:sym typeface="Verdana" pitchFamily="34" charset="0"/>
              </a:rPr>
              <a:t>1594 West North Temple</a:t>
            </a:r>
          </a:p>
          <a:p>
            <a:pPr marL="210027" indent="-210027" algn="ctr">
              <a:lnSpc>
                <a:spcPct val="120000"/>
              </a:lnSpc>
            </a:pPr>
            <a:r>
              <a:rPr lang="en-US" sz="1100" b="1" dirty="0">
                <a:solidFill>
                  <a:schemeClr val="tx1"/>
                </a:solidFill>
                <a:latin typeface="Verdana" pitchFamily="34" charset="0"/>
                <a:sym typeface="Verdana" pitchFamily="34" charset="0"/>
              </a:rPr>
              <a:t>Suite 220, PO Box 146300</a:t>
            </a:r>
          </a:p>
          <a:p>
            <a:pPr marL="210027" indent="-210027" algn="ctr">
              <a:lnSpc>
                <a:spcPct val="120000"/>
              </a:lnSpc>
            </a:pPr>
            <a:r>
              <a:rPr lang="en-US" sz="1100" b="1" dirty="0">
                <a:solidFill>
                  <a:schemeClr val="tx1"/>
                </a:solidFill>
                <a:latin typeface="Verdana" pitchFamily="34" charset="0"/>
                <a:sym typeface="Verdana" pitchFamily="34" charset="0"/>
              </a:rPr>
              <a:t>Salt Lake City, UT 84114-6300</a:t>
            </a:r>
          </a:p>
          <a:p>
            <a:pPr marL="210027" indent="-210027" algn="ctr">
              <a:lnSpc>
                <a:spcPct val="120000"/>
              </a:lnSpc>
            </a:pPr>
            <a:r>
              <a:rPr lang="en-US" sz="1400" b="1" i="1" dirty="0">
                <a:solidFill>
                  <a:schemeClr val="tx1"/>
                </a:solidFill>
                <a:sym typeface="Verdana" pitchFamily="34" charset="0"/>
                <a:hlinkClick r:id="rId8"/>
              </a:rPr>
              <a:t>www.waterrights.utah.gov</a:t>
            </a:r>
            <a:endParaRPr lang="en-US" sz="1400" i="1" dirty="0">
              <a:solidFill>
                <a:schemeClr val="tx1"/>
              </a:solidFill>
              <a:latin typeface="Verdana" pitchFamily="34" charset="0"/>
              <a:sym typeface="Verdana" pitchFamily="34" charset="0"/>
            </a:endParaRPr>
          </a:p>
          <a:p>
            <a:pPr marL="210027" indent="-210027">
              <a:lnSpc>
                <a:spcPct val="120000"/>
              </a:lnSpc>
              <a:buFontTx/>
              <a:buChar char="•"/>
            </a:pPr>
            <a:endParaRPr lang="en-US" sz="1400" i="1" dirty="0">
              <a:solidFill>
                <a:schemeClr val="tx1"/>
              </a:solidFill>
              <a:latin typeface="Verdana" pitchFamily="34" charset="0"/>
              <a:sym typeface="Verdana" pitchFamily="34" charset="0"/>
            </a:endParaRPr>
          </a:p>
        </p:txBody>
      </p:sp>
      <p:sp>
        <p:nvSpPr>
          <p:cNvPr id="32773" name="Rectangle 6"/>
          <p:cNvSpPr>
            <a:spLocks/>
          </p:cNvSpPr>
          <p:nvPr/>
        </p:nvSpPr>
        <p:spPr bwMode="auto">
          <a:xfrm>
            <a:off x="1375887" y="1508760"/>
            <a:ext cx="6377940" cy="123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p>
            <a:pPr marL="210027" indent="-210027" algn="ctr">
              <a:lnSpc>
                <a:spcPct val="120000"/>
              </a:lnSpc>
            </a:pPr>
            <a:r>
              <a:rPr lang="en-US" sz="1400" b="1" dirty="0">
                <a:solidFill>
                  <a:schemeClr val="tx1"/>
                </a:solidFill>
                <a:latin typeface="Verdana" pitchFamily="34" charset="0"/>
                <a:sym typeface="Verdana" pitchFamily="34" charset="0"/>
              </a:rPr>
              <a:t>Blake Bingham, P.E.</a:t>
            </a:r>
          </a:p>
          <a:p>
            <a:pPr marL="210027" indent="-210027" algn="ctr">
              <a:lnSpc>
                <a:spcPct val="120000"/>
              </a:lnSpc>
            </a:pPr>
            <a:r>
              <a:rPr lang="en-US" sz="1300" i="1" dirty="0">
                <a:solidFill>
                  <a:schemeClr val="tx1"/>
                </a:solidFill>
                <a:latin typeface="Verdana" pitchFamily="34" charset="0"/>
                <a:sym typeface="Verdana" pitchFamily="34" charset="0"/>
              </a:rPr>
              <a:t>Adjudication Program Manager</a:t>
            </a:r>
          </a:p>
          <a:p>
            <a:pPr marL="210027" indent="-210027" algn="ctr">
              <a:lnSpc>
                <a:spcPct val="120000"/>
              </a:lnSpc>
            </a:pPr>
            <a:r>
              <a:rPr lang="en-US" sz="1400" dirty="0">
                <a:solidFill>
                  <a:schemeClr val="tx1"/>
                </a:solidFill>
                <a:latin typeface="Verdana" pitchFamily="34" charset="0"/>
                <a:sym typeface="Verdana" pitchFamily="34" charset="0"/>
              </a:rPr>
              <a:t>Phone: 801-538-7345</a:t>
            </a:r>
          </a:p>
          <a:p>
            <a:pPr marL="210027" indent="-210027" algn="ctr">
              <a:lnSpc>
                <a:spcPct val="120000"/>
              </a:lnSpc>
            </a:pPr>
            <a:r>
              <a:rPr lang="en-US" sz="1400" dirty="0">
                <a:solidFill>
                  <a:schemeClr val="tx1"/>
                </a:solidFill>
                <a:latin typeface="Verdana" pitchFamily="34" charset="0"/>
                <a:sym typeface="Verdana" pitchFamily="34" charset="0"/>
              </a:rPr>
              <a:t>E-mail: </a:t>
            </a:r>
            <a:r>
              <a:rPr lang="en-US" sz="1400" dirty="0">
                <a:solidFill>
                  <a:schemeClr val="tx1"/>
                </a:solidFill>
                <a:latin typeface="Verdana" pitchFamily="34" charset="0"/>
                <a:sym typeface="Verdana" pitchFamily="34" charset="0"/>
                <a:hlinkClick r:id="rId9"/>
              </a:rPr>
              <a:t>blakebingham@utah.gov</a:t>
            </a:r>
            <a:endParaRPr lang="en-US" sz="1400" dirty="0">
              <a:solidFill>
                <a:schemeClr val="tx1"/>
              </a:solidFill>
              <a:latin typeface="Verdana" pitchFamily="34" charset="0"/>
              <a:sym typeface="Verdana" pitchFamily="34" charset="0"/>
            </a:endParaRPr>
          </a:p>
          <a:p>
            <a:pPr marL="210027" indent="-210027">
              <a:lnSpc>
                <a:spcPct val="120000"/>
              </a:lnSpc>
              <a:buFontTx/>
              <a:buChar char="•"/>
            </a:pPr>
            <a:endParaRPr lang="en-US" sz="1400" i="1" dirty="0">
              <a:solidFill>
                <a:schemeClr val="tx1"/>
              </a:solidFill>
              <a:latin typeface="Verdana" pitchFamily="34" charset="0"/>
              <a:sym typeface="Verdana" pitchFamily="34" charset="0"/>
            </a:endParaRPr>
          </a:p>
        </p:txBody>
      </p:sp>
      <p:sp>
        <p:nvSpPr>
          <p:cNvPr id="6" name="Rectangle 5"/>
          <p:cNvSpPr/>
          <p:nvPr/>
        </p:nvSpPr>
        <p:spPr>
          <a:xfrm>
            <a:off x="7772400" y="5105400"/>
            <a:ext cx="105918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75703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p:cNvSpPr>
          <p:nvPr/>
        </p:nvSpPr>
        <p:spPr bwMode="auto">
          <a:xfrm>
            <a:off x="937260" y="2674620"/>
            <a:ext cx="7283768"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sz="4900" b="1" i="1">
                <a:solidFill>
                  <a:schemeClr val="tx1"/>
                </a:solidFill>
                <a:latin typeface="Verdana" pitchFamily="34" charset="0"/>
                <a:sym typeface="Verdana" pitchFamily="34" charset="0"/>
              </a:rPr>
              <a:t>Questions?</a:t>
            </a:r>
          </a:p>
        </p:txBody>
      </p:sp>
      <p:sp>
        <p:nvSpPr>
          <p:cNvPr id="33795" name="Rectangle 4"/>
          <p:cNvSpPr>
            <a:spLocks/>
          </p:cNvSpPr>
          <p:nvPr/>
        </p:nvSpPr>
        <p:spPr bwMode="auto">
          <a:xfrm>
            <a:off x="320040" y="1714500"/>
            <a:ext cx="8298180" cy="384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marL="210027" indent="-210027">
              <a:lnSpc>
                <a:spcPct val="120000"/>
              </a:lnSpc>
              <a:buFontTx/>
              <a:buChar char="•"/>
            </a:pPr>
            <a:endParaRPr lang="en-US" sz="1800">
              <a:solidFill>
                <a:schemeClr val="tx1"/>
              </a:solidFill>
              <a:latin typeface="Verdana" pitchFamily="34" charset="0"/>
              <a:sym typeface="Verdana" pitchFamily="34" charset="0"/>
            </a:endParaRPr>
          </a:p>
        </p:txBody>
      </p:sp>
      <p:pic>
        <p:nvPicPr>
          <p:cNvPr id="4098" name="Picture 2" descr="G:\_WRT Photo Contests (all years)\2014 WRT Photo Contest\44. Contemplation.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000"/>
                    </a14:imgEffect>
                    <a14:imgEffect>
                      <a14:colorTemperature colorTemp="5100"/>
                    </a14:imgEffect>
                    <a14:imgEffect>
                      <a14:saturation sat="125000"/>
                    </a14:imgEffect>
                    <a14:imgEffect>
                      <a14:brightnessContrast bright="15000" contrast="-5000"/>
                    </a14:imgEffect>
                  </a14:imgLayer>
                </a14:imgProps>
              </a:ext>
              <a:ext uri="{28A0092B-C50C-407E-A947-70E740481C1C}">
                <a14:useLocalDpi xmlns:a14="http://schemas.microsoft.com/office/drawing/2010/main" val="0"/>
              </a:ext>
            </a:extLst>
          </a:blip>
          <a:srcRect l="4643" r="3151"/>
          <a:stretch/>
        </p:blipFill>
        <p:spPr bwMode="auto">
          <a:xfrm>
            <a:off x="-54536" y="0"/>
            <a:ext cx="926735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6002" y="533400"/>
            <a:ext cx="7772400" cy="1362075"/>
          </a:xfrm>
        </p:spPr>
        <p:txBody>
          <a:bodyPr/>
          <a:lstStyle/>
          <a:p>
            <a:r>
              <a:rPr lang="en-US"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Questions?</a:t>
            </a:r>
            <a:endParaRPr lang="en-US"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41844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Rectangle 2"/>
          <p:cNvSpPr>
            <a:spLocks/>
          </p:cNvSpPr>
          <p:nvPr/>
        </p:nvSpPr>
        <p:spPr bwMode="auto">
          <a:xfrm>
            <a:off x="388620" y="228600"/>
            <a:ext cx="8366760" cy="82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sz="4000" dirty="0">
                <a:solidFill>
                  <a:schemeClr val="tx2"/>
                </a:solidFill>
                <a:latin typeface="Calibri" panose="020F0502020204030204" pitchFamily="34" charset="0"/>
                <a:sym typeface="Verdana" pitchFamily="34" charset="0"/>
              </a:rPr>
              <a:t>What is a General Stream Adjudication?</a:t>
            </a:r>
          </a:p>
        </p:txBody>
      </p:sp>
      <p:sp>
        <p:nvSpPr>
          <p:cNvPr id="19459" name="Rectangle 3"/>
          <p:cNvSpPr>
            <a:spLocks/>
          </p:cNvSpPr>
          <p:nvPr/>
        </p:nvSpPr>
        <p:spPr bwMode="auto">
          <a:xfrm>
            <a:off x="3749040" y="1295400"/>
            <a:ext cx="486156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p>
            <a:pPr marL="210027" indent="-210027">
              <a:lnSpc>
                <a:spcPct val="120000"/>
              </a:lnSpc>
            </a:pPr>
            <a:r>
              <a:rPr lang="en-US" sz="1600" b="1" dirty="0">
                <a:solidFill>
                  <a:schemeClr val="tx2"/>
                </a:solidFill>
                <a:latin typeface="Verdana" pitchFamily="34" charset="0"/>
                <a:sym typeface="Verdana" pitchFamily="34" charset="0"/>
              </a:rPr>
              <a:t>What it </a:t>
            </a:r>
            <a:r>
              <a:rPr lang="en-US" sz="1600" b="1" i="1" dirty="0">
                <a:solidFill>
                  <a:schemeClr val="tx2"/>
                </a:solidFill>
                <a:latin typeface="Verdana" pitchFamily="34" charset="0"/>
                <a:sym typeface="Verdana" pitchFamily="34" charset="0"/>
              </a:rPr>
              <a:t>IS</a:t>
            </a:r>
            <a:r>
              <a:rPr lang="en-US" sz="1600" b="1" dirty="0" smtClean="0">
                <a:solidFill>
                  <a:schemeClr val="tx2"/>
                </a:solidFill>
                <a:latin typeface="Verdana" pitchFamily="34" charset="0"/>
                <a:sym typeface="Verdana" pitchFamily="34" charset="0"/>
              </a:rPr>
              <a:t>…</a:t>
            </a:r>
          </a:p>
          <a:p>
            <a:pPr marL="210027" indent="-210027">
              <a:lnSpc>
                <a:spcPct val="120000"/>
              </a:lnSpc>
            </a:pPr>
            <a:endParaRPr lang="en-US" sz="500" b="1" dirty="0">
              <a:solidFill>
                <a:schemeClr val="tx2"/>
              </a:solidFill>
              <a:latin typeface="Verdana" pitchFamily="34" charset="0"/>
              <a:sym typeface="Verdana" pitchFamily="34" charset="0"/>
            </a:endParaRPr>
          </a:p>
          <a:p>
            <a:pPr marL="210027" indent="-210027">
              <a:lnSpc>
                <a:spcPct val="120000"/>
              </a:lnSpc>
              <a:buFontTx/>
              <a:buChar char="•"/>
            </a:pPr>
            <a:r>
              <a:rPr lang="en-US" sz="1800" dirty="0">
                <a:solidFill>
                  <a:schemeClr val="tx2"/>
                </a:solidFill>
                <a:latin typeface="Verdana" pitchFamily="34" charset="0"/>
                <a:sym typeface="Verdana" pitchFamily="34" charset="0"/>
              </a:rPr>
              <a:t>Action in District Court</a:t>
            </a:r>
          </a:p>
          <a:p>
            <a:pPr marL="210027" indent="-210027">
              <a:lnSpc>
                <a:spcPct val="120000"/>
              </a:lnSpc>
              <a:buFontTx/>
              <a:buChar char="•"/>
            </a:pPr>
            <a:r>
              <a:rPr lang="en-US" sz="1800" dirty="0">
                <a:solidFill>
                  <a:schemeClr val="accent2"/>
                </a:solidFill>
                <a:latin typeface="Verdana" pitchFamily="34" charset="0"/>
                <a:sym typeface="Verdana" pitchFamily="34" charset="0"/>
              </a:rPr>
              <a:t>Joins all </a:t>
            </a:r>
            <a:r>
              <a:rPr lang="en-US" sz="1800" dirty="0">
                <a:solidFill>
                  <a:schemeClr val="accent2"/>
                </a:solidFill>
                <a:latin typeface="Verdana" pitchFamily="34" charset="0"/>
                <a:sym typeface="Verdana" pitchFamily="34" charset="0"/>
              </a:rPr>
              <a:t>water </a:t>
            </a:r>
            <a:r>
              <a:rPr lang="en-US" sz="1800" dirty="0">
                <a:solidFill>
                  <a:schemeClr val="accent2"/>
                </a:solidFill>
                <a:latin typeface="Verdana" pitchFamily="34" charset="0"/>
                <a:sym typeface="Verdana" pitchFamily="34" charset="0"/>
              </a:rPr>
              <a:t>users--including State and federal agencies--and </a:t>
            </a:r>
            <a:r>
              <a:rPr lang="en-US" sz="1800" dirty="0">
                <a:solidFill>
                  <a:schemeClr val="accent2"/>
                </a:solidFill>
                <a:latin typeface="Verdana" pitchFamily="34" charset="0"/>
                <a:sym typeface="Verdana" pitchFamily="34" charset="0"/>
              </a:rPr>
              <a:t>the State Engineer (Division of Water Rights)</a:t>
            </a:r>
          </a:p>
          <a:p>
            <a:pPr marL="210027" indent="-210027">
              <a:lnSpc>
                <a:spcPct val="120000"/>
              </a:lnSpc>
              <a:buFontTx/>
              <a:buChar char="•"/>
            </a:pPr>
            <a:r>
              <a:rPr lang="en-US" sz="1800" dirty="0">
                <a:solidFill>
                  <a:schemeClr val="tx2"/>
                </a:solidFill>
                <a:latin typeface="Verdana" pitchFamily="34" charset="0"/>
                <a:sym typeface="Verdana" pitchFamily="34" charset="0"/>
              </a:rPr>
              <a:t>Governed by Utah State Code: Title 73, Chapter 4.</a:t>
            </a:r>
          </a:p>
          <a:p>
            <a:pPr marL="210027" indent="-210027">
              <a:lnSpc>
                <a:spcPct val="120000"/>
              </a:lnSpc>
              <a:buFontTx/>
              <a:buChar char="•"/>
            </a:pPr>
            <a:r>
              <a:rPr lang="en-US" sz="1800" dirty="0">
                <a:solidFill>
                  <a:schemeClr val="tx2"/>
                </a:solidFill>
                <a:latin typeface="Verdana" pitchFamily="34" charset="0"/>
                <a:sym typeface="Verdana" pitchFamily="34" charset="0"/>
              </a:rPr>
              <a:t>The first General Stream Adjudications took place in the 1920s – </a:t>
            </a:r>
            <a:r>
              <a:rPr lang="en-US" sz="1800" dirty="0">
                <a:solidFill>
                  <a:schemeClr val="tx2"/>
                </a:solidFill>
                <a:latin typeface="Verdana" pitchFamily="34" charset="0"/>
                <a:sym typeface="Verdana" pitchFamily="34" charset="0"/>
              </a:rPr>
              <a:t>Sevier, Weber and the Virgin River basins. </a:t>
            </a:r>
            <a:endParaRPr lang="en-US" sz="1800" dirty="0">
              <a:solidFill>
                <a:schemeClr val="tx2"/>
              </a:solidFill>
              <a:latin typeface="Verdana" pitchFamily="34" charset="0"/>
              <a:sym typeface="Verdana" pitchFamily="34" charset="0"/>
            </a:endParaRPr>
          </a:p>
        </p:txBody>
      </p:sp>
      <p:pic>
        <p:nvPicPr>
          <p:cNvPr id="19462" name="Picture 6"/>
          <p:cNvPicPr>
            <a:picLocks noChangeAspect="1"/>
          </p:cNvPicPr>
          <p:nvPr/>
        </p:nvPicPr>
        <p:blipFill rotWithShape="1">
          <a:blip r:embed="rId4">
            <a:extLst>
              <a:ext uri="{28A0092B-C50C-407E-A947-70E740481C1C}">
                <a14:useLocalDpi xmlns:a14="http://schemas.microsoft.com/office/drawing/2010/main" val="0"/>
              </a:ext>
            </a:extLst>
          </a:blip>
          <a:srcRect l="2137" t="3035" b="3461"/>
          <a:stretch/>
        </p:blipFill>
        <p:spPr bwMode="auto">
          <a:xfrm>
            <a:off x="259080" y="2185219"/>
            <a:ext cx="3489960" cy="431636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7772400" y="5252881"/>
            <a:ext cx="1092695" cy="1248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5740895" y="4678511"/>
            <a:ext cx="3124200" cy="1823069"/>
            <a:chOff x="5334000" y="4800600"/>
            <a:chExt cx="3276600" cy="1975469"/>
          </a:xfrm>
        </p:grpSpPr>
        <p:pic>
          <p:nvPicPr>
            <p:cNvPr id="8" name="Picture 8" descr="C:\Documents and Settings\Susan\My Documents\My Pictures\Powerpoint\Court9.jpg"/>
            <p:cNvPicPr>
              <a:picLocks noChangeAspect="1" noChangeArrowheads="1"/>
            </p:cNvPicPr>
            <p:nvPr/>
          </p:nvPicPr>
          <p:blipFill rotWithShape="1">
            <a:blip r:embed="rId5"/>
            <a:srcRect/>
            <a:stretch/>
          </p:blipFill>
          <p:spPr bwMode="auto">
            <a:xfrm>
              <a:off x="7391400" y="4800600"/>
              <a:ext cx="1219200" cy="1975469"/>
            </a:xfrm>
            <a:prstGeom prst="rect">
              <a:avLst/>
            </a:prstGeom>
            <a:ln w="127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0" name="Picture 3077" descr="H:\Power Point Presentations\Water Users Historic.jpg"/>
            <p:cNvPicPr>
              <a:picLocks noChangeAspect="1" noChangeArrowheads="1"/>
            </p:cNvPicPr>
            <p:nvPr/>
          </p:nvPicPr>
          <p:blipFill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p:blipFill>
          <p:spPr bwMode="auto">
            <a:xfrm>
              <a:off x="5334000" y="4800600"/>
              <a:ext cx="1964265" cy="1975468"/>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806397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Rectangle 2"/>
          <p:cNvSpPr>
            <a:spLocks/>
          </p:cNvSpPr>
          <p:nvPr/>
        </p:nvSpPr>
        <p:spPr bwMode="auto">
          <a:xfrm>
            <a:off x="0" y="2286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sz="3600" dirty="0">
                <a:solidFill>
                  <a:schemeClr val="tx2"/>
                </a:solidFill>
                <a:latin typeface="+mn-lt"/>
                <a:sym typeface="Verdana" pitchFamily="34" charset="0"/>
              </a:rPr>
              <a:t>Why Do We Conduct General Adjudications?</a:t>
            </a:r>
            <a:endParaRPr lang="en-US" sz="3600" dirty="0">
              <a:solidFill>
                <a:schemeClr val="tx2"/>
              </a:solidFill>
              <a:latin typeface="+mn-lt"/>
              <a:sym typeface="Verdana" pitchFamily="34" charset="0"/>
            </a:endParaRPr>
          </a:p>
        </p:txBody>
      </p:sp>
      <p:sp>
        <p:nvSpPr>
          <p:cNvPr id="20483" name="Rectangle 3"/>
          <p:cNvSpPr>
            <a:spLocks/>
          </p:cNvSpPr>
          <p:nvPr/>
        </p:nvSpPr>
        <p:spPr bwMode="auto">
          <a:xfrm>
            <a:off x="228600" y="1051560"/>
            <a:ext cx="5440681" cy="4174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p>
            <a:pPr marL="411480" indent="-411480">
              <a:buFont typeface="+mj-lt"/>
              <a:buAutoNum type="arabicPeriod"/>
            </a:pPr>
            <a:r>
              <a:rPr lang="en-US" sz="1600" dirty="0">
                <a:solidFill>
                  <a:schemeClr val="tx2"/>
                </a:solidFill>
                <a:latin typeface="Verdana" pitchFamily="34" charset="0"/>
                <a:sym typeface="Verdana" pitchFamily="34" charset="0"/>
              </a:rPr>
              <a:t>Bring all claims on to the permanent record:</a:t>
            </a:r>
          </a:p>
          <a:p>
            <a:pPr marL="411480" indent="-411480">
              <a:buFont typeface="+mj-lt"/>
              <a:buAutoNum type="arabicPeriod"/>
            </a:pPr>
            <a:endParaRPr lang="en-US" sz="1600" dirty="0">
              <a:solidFill>
                <a:schemeClr val="tx2"/>
              </a:solidFill>
              <a:latin typeface="Verdana" pitchFamily="34" charset="0"/>
              <a:sym typeface="Verdana" pitchFamily="34" charset="0"/>
            </a:endParaRPr>
          </a:p>
          <a:p>
            <a:pPr marL="720090" lvl="1" indent="-308610">
              <a:buFont typeface="Arial" pitchFamily="34" charset="0"/>
              <a:buChar char="•"/>
            </a:pPr>
            <a:r>
              <a:rPr lang="en-US" sz="1600" u="sng" dirty="0">
                <a:solidFill>
                  <a:schemeClr val="tx2"/>
                </a:solidFill>
                <a:latin typeface="Verdana" pitchFamily="34" charset="0"/>
                <a:sym typeface="Verdana" pitchFamily="34" charset="0"/>
              </a:rPr>
              <a:t>Pre-Statutory Claims </a:t>
            </a:r>
          </a:p>
          <a:p>
            <a:pPr marL="1131570" lvl="2" indent="-308610">
              <a:buFont typeface="Arial" pitchFamily="34" charset="0"/>
              <a:buChar char="•"/>
            </a:pPr>
            <a:r>
              <a:rPr lang="en-US" sz="1600" i="1" dirty="0">
                <a:solidFill>
                  <a:schemeClr val="tx2"/>
                </a:solidFill>
                <a:latin typeface="Verdana" pitchFamily="34" charset="0"/>
                <a:sym typeface="Verdana" pitchFamily="34" charset="0"/>
              </a:rPr>
              <a:t>Diligence Claims</a:t>
            </a:r>
          </a:p>
          <a:p>
            <a:pPr marL="1131570" lvl="2" indent="-308610">
              <a:buFont typeface="Arial" pitchFamily="34" charset="0"/>
              <a:buChar char="•"/>
            </a:pPr>
            <a:r>
              <a:rPr lang="en-US" sz="1600" i="1" dirty="0">
                <a:solidFill>
                  <a:schemeClr val="tx2"/>
                </a:solidFill>
                <a:latin typeface="Verdana" pitchFamily="34" charset="0"/>
                <a:sym typeface="Verdana" pitchFamily="34" charset="0"/>
              </a:rPr>
              <a:t>Underground Water Claims</a:t>
            </a:r>
          </a:p>
          <a:p>
            <a:pPr marL="1131570" lvl="2" indent="-308610">
              <a:buFont typeface="Arial" pitchFamily="34" charset="0"/>
              <a:buChar char="•"/>
            </a:pPr>
            <a:r>
              <a:rPr lang="en-US" sz="1600" i="1" dirty="0">
                <a:solidFill>
                  <a:schemeClr val="tx2"/>
                </a:solidFill>
                <a:latin typeface="Verdana" pitchFamily="34" charset="0"/>
                <a:sym typeface="Verdana" pitchFamily="34" charset="0"/>
              </a:rPr>
              <a:t>Pending Adjudication Claims</a:t>
            </a:r>
          </a:p>
          <a:p>
            <a:pPr marL="1131570" lvl="2" indent="-308610">
              <a:buFont typeface="Arial" pitchFamily="34" charset="0"/>
              <a:buChar char="•"/>
            </a:pPr>
            <a:endParaRPr lang="en-US" sz="1600" i="1" dirty="0">
              <a:solidFill>
                <a:schemeClr val="tx2"/>
              </a:solidFill>
              <a:latin typeface="Verdana" pitchFamily="34" charset="0"/>
              <a:sym typeface="Verdana" pitchFamily="34" charset="0"/>
            </a:endParaRPr>
          </a:p>
          <a:p>
            <a:pPr marL="720090" lvl="1" indent="-308610">
              <a:buFont typeface="Arial" pitchFamily="34" charset="0"/>
              <a:buChar char="•"/>
            </a:pPr>
            <a:r>
              <a:rPr lang="en-US" sz="1600" u="sng" dirty="0">
                <a:solidFill>
                  <a:schemeClr val="tx2"/>
                </a:solidFill>
                <a:latin typeface="Verdana" pitchFamily="34" charset="0"/>
                <a:sym typeface="Verdana" pitchFamily="34" charset="0"/>
              </a:rPr>
              <a:t>Federal Reserve Rights</a:t>
            </a:r>
          </a:p>
          <a:p>
            <a:pPr marL="1131570" lvl="2" indent="-308610">
              <a:buFont typeface="Arial" pitchFamily="34" charset="0"/>
              <a:buChar char="•"/>
            </a:pPr>
            <a:r>
              <a:rPr lang="en-US" sz="1600" i="1" dirty="0">
                <a:solidFill>
                  <a:schemeClr val="tx2"/>
                </a:solidFill>
                <a:latin typeface="Verdana" pitchFamily="34" charset="0"/>
                <a:sym typeface="Verdana" pitchFamily="34" charset="0"/>
              </a:rPr>
              <a:t>Winter’s Doctrine (1908)</a:t>
            </a:r>
          </a:p>
          <a:p>
            <a:pPr marL="1131570" lvl="2" indent="-308610">
              <a:buFont typeface="Arial" pitchFamily="34" charset="0"/>
              <a:buChar char="•"/>
            </a:pPr>
            <a:r>
              <a:rPr lang="en-US" sz="1600" i="1" dirty="0">
                <a:solidFill>
                  <a:schemeClr val="tx2"/>
                </a:solidFill>
                <a:latin typeface="Verdana" pitchFamily="34" charset="0"/>
                <a:sym typeface="Verdana" pitchFamily="34" charset="0"/>
              </a:rPr>
              <a:t>McCarran Amendment (1952)</a:t>
            </a:r>
          </a:p>
          <a:p>
            <a:pPr marL="720090" lvl="1" indent="-308610">
              <a:buFont typeface="Arial" pitchFamily="34" charset="0"/>
              <a:buChar char="•"/>
            </a:pPr>
            <a:endParaRPr lang="en-US" sz="1600" dirty="0">
              <a:solidFill>
                <a:schemeClr val="tx2"/>
              </a:solidFill>
              <a:latin typeface="Verdana" pitchFamily="34" charset="0"/>
              <a:sym typeface="Verdana" pitchFamily="34" charset="0"/>
            </a:endParaRPr>
          </a:p>
          <a:p>
            <a:pPr marL="411480" indent="-411480">
              <a:buFont typeface="+mj-lt"/>
              <a:buAutoNum type="arabicPeriod"/>
              <a:defRPr/>
            </a:pPr>
            <a:r>
              <a:rPr lang="en-US" sz="1600" dirty="0">
                <a:solidFill>
                  <a:schemeClr val="tx2"/>
                </a:solidFill>
                <a:latin typeface="Verdana" pitchFamily="34" charset="0"/>
                <a:sym typeface="Verdana" pitchFamily="34" charset="0"/>
              </a:rPr>
              <a:t>To prevent a “multiplicity of suits” and bring clarity to the water rights </a:t>
            </a:r>
            <a:r>
              <a:rPr lang="en-US" sz="1600" dirty="0">
                <a:solidFill>
                  <a:schemeClr val="tx2"/>
                </a:solidFill>
                <a:latin typeface="Verdana" pitchFamily="34" charset="0"/>
                <a:sym typeface="Verdana" pitchFamily="34" charset="0"/>
              </a:rPr>
              <a:t>picture.</a:t>
            </a:r>
            <a:endParaRPr lang="en-US" sz="1600" dirty="0">
              <a:solidFill>
                <a:schemeClr val="tx2"/>
              </a:solidFill>
              <a:latin typeface="Verdana" pitchFamily="34" charset="0"/>
              <a:sym typeface="Verdana" pitchFamily="34" charset="0"/>
            </a:endParaRPr>
          </a:p>
          <a:p>
            <a:pPr marL="411480" indent="-411480">
              <a:buFont typeface="+mj-lt"/>
              <a:buAutoNum type="arabicPeriod"/>
              <a:defRPr/>
            </a:pPr>
            <a:endParaRPr lang="en-US" sz="1600" dirty="0">
              <a:solidFill>
                <a:schemeClr val="tx2"/>
              </a:solidFill>
              <a:latin typeface="Verdana" pitchFamily="34" charset="0"/>
              <a:sym typeface="Verdana" pitchFamily="34" charset="0"/>
            </a:endParaRPr>
          </a:p>
          <a:p>
            <a:pPr marL="411480" indent="-411480">
              <a:buFont typeface="+mj-lt"/>
              <a:buAutoNum type="arabicPeriod"/>
              <a:defRPr/>
            </a:pPr>
            <a:r>
              <a:rPr lang="en-US" sz="1600" dirty="0">
                <a:solidFill>
                  <a:schemeClr val="tx2"/>
                </a:solidFill>
                <a:latin typeface="Verdana" pitchFamily="34" charset="0"/>
                <a:sym typeface="Verdana" pitchFamily="34" charset="0"/>
              </a:rPr>
              <a:t>Remove/reduce rights which have been wholly or partially forfeited through non-use</a:t>
            </a:r>
            <a:r>
              <a:rPr lang="en-US" sz="1600" dirty="0">
                <a:solidFill>
                  <a:schemeClr val="tx2"/>
                </a:solidFill>
                <a:latin typeface="Verdana" pitchFamily="34" charset="0"/>
                <a:sym typeface="Verdana" pitchFamily="34" charset="0"/>
              </a:rPr>
              <a:t>.</a:t>
            </a:r>
            <a:endParaRPr lang="en-US" sz="1600" dirty="0">
              <a:solidFill>
                <a:schemeClr val="tx2"/>
              </a:solidFill>
              <a:latin typeface="Verdana" pitchFamily="34" charset="0"/>
              <a:sym typeface="Verdana" pitchFamily="34" charset="0"/>
            </a:endParaRPr>
          </a:p>
          <a:p>
            <a:pPr marL="411480" indent="-411480">
              <a:buFont typeface="+mj-lt"/>
              <a:buAutoNum type="arabicPeriod"/>
              <a:defRPr/>
            </a:pPr>
            <a:endParaRPr lang="en-US" sz="1600" dirty="0">
              <a:solidFill>
                <a:schemeClr val="tx1"/>
              </a:solidFill>
              <a:latin typeface="Verdana" pitchFamily="34" charset="0"/>
              <a:sym typeface="Verdana" pitchFamily="34" charset="0"/>
            </a:endParaRPr>
          </a:p>
          <a:p>
            <a:pPr marL="411480" indent="-411480">
              <a:buFont typeface="+mj-lt"/>
              <a:buAutoNum type="arabicPeriod"/>
              <a:defRPr/>
            </a:pPr>
            <a:r>
              <a:rPr lang="en-US" sz="1600" dirty="0">
                <a:solidFill>
                  <a:schemeClr val="tx1"/>
                </a:solidFill>
                <a:latin typeface="Verdana" pitchFamily="34" charset="0"/>
                <a:sym typeface="Verdana" pitchFamily="34" charset="0"/>
              </a:rPr>
              <a:t>To obtain final comprehensive decrees on </a:t>
            </a:r>
            <a:r>
              <a:rPr lang="en-US" sz="1600" dirty="0">
                <a:solidFill>
                  <a:schemeClr val="tx1"/>
                </a:solidFill>
                <a:latin typeface="Verdana" pitchFamily="34" charset="0"/>
                <a:sym typeface="Verdana" pitchFamily="34" charset="0"/>
              </a:rPr>
              <a:t>all water </a:t>
            </a:r>
            <a:r>
              <a:rPr lang="en-US" sz="1600" dirty="0">
                <a:solidFill>
                  <a:schemeClr val="tx1"/>
                </a:solidFill>
                <a:latin typeface="Verdana" pitchFamily="34" charset="0"/>
                <a:sym typeface="Verdana" pitchFamily="34" charset="0"/>
              </a:rPr>
              <a:t>rights within the respective drainage.</a:t>
            </a:r>
          </a:p>
          <a:p>
            <a:pPr marL="411480" indent="-411480">
              <a:buFont typeface="+mj-lt"/>
              <a:buAutoNum type="arabicPeriod"/>
              <a:defRPr/>
            </a:pPr>
            <a:endParaRPr lang="en-US" sz="1600" dirty="0">
              <a:solidFill>
                <a:schemeClr val="tx1"/>
              </a:solidFill>
              <a:latin typeface="Verdana" pitchFamily="34" charset="0"/>
              <a:sym typeface="Verdana" pitchFamily="34" charset="0"/>
            </a:endParaRPr>
          </a:p>
        </p:txBody>
      </p:sp>
      <p:grpSp>
        <p:nvGrpSpPr>
          <p:cNvPr id="3" name="Group 2"/>
          <p:cNvGrpSpPr/>
          <p:nvPr/>
        </p:nvGrpSpPr>
        <p:grpSpPr>
          <a:xfrm>
            <a:off x="173908" y="5225794"/>
            <a:ext cx="8796184" cy="1501104"/>
            <a:chOff x="119216" y="5105400"/>
            <a:chExt cx="8905568" cy="1621500"/>
          </a:xfrm>
        </p:grpSpPr>
        <p:pic>
          <p:nvPicPr>
            <p:cNvPr id="6" name="Picture 2" descr="H:\Historic Photos\Irrigation Pump.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956928" y="5105402"/>
              <a:ext cx="2108944" cy="1621498"/>
            </a:xfrm>
            <a:prstGeom prst="rect">
              <a:avLst/>
            </a:prstGeom>
            <a:noFill/>
            <a:ln w="1270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4" descr="H:\Historic Photos\Head Gate Construction Topaz.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723266" y="5105400"/>
              <a:ext cx="2233662" cy="1621499"/>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065872" y="5105400"/>
              <a:ext cx="1958912" cy="1621499"/>
            </a:xfrm>
            <a:prstGeom prst="rect">
              <a:avLst/>
            </a:prstGeom>
            <a:ln w="12700" cap="sq">
              <a:solidFill>
                <a:schemeClr val="tx1"/>
              </a:solidFill>
              <a:miter lim="800000"/>
            </a:ln>
            <a:effectLst>
              <a:outerShdw blurRad="57150" dist="50800" dir="2700000" algn="tl" rotWithShape="0">
                <a:srgbClr val="000000">
                  <a:alpha val="40000"/>
                </a:srgbClr>
              </a:outerShdw>
            </a:effectLst>
          </p:spPr>
        </p:pic>
        <p:pic>
          <p:nvPicPr>
            <p:cNvPr id="10" name="Picture 5" descr="H:\Historic Photos\Ditch in Woods Cross.jpg"/>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119216" y="5105402"/>
              <a:ext cx="2604050" cy="1621498"/>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4961844" y="1419577"/>
            <a:ext cx="4062940" cy="2122785"/>
            <a:chOff x="4572000" y="1097280"/>
            <a:chExt cx="4183380" cy="2128609"/>
          </a:xfrm>
        </p:grpSpPr>
        <p:pic>
          <p:nvPicPr>
            <p:cNvPr id="9" name="Picture 6" descr="http://t2.gstatic.com/images?q=tbn:ANd9GcRlfVpZu6dznMOY6vjf6TdzCaaNeX8vJ5Y_WyBvH87Ov3-m4YfS"/>
            <p:cNvPicPr>
              <a:picLocks noChangeAspect="1" noChangeArrowheads="1"/>
            </p:cNvPicPr>
            <p:nvPr/>
          </p:nvPicPr>
          <p:blipFill>
            <a:blip r:embed="rId8"/>
            <a:srcRect/>
            <a:stretch>
              <a:fillRect/>
            </a:stretch>
          </p:blipFill>
          <p:spPr bwMode="auto">
            <a:xfrm>
              <a:off x="6149341" y="1333081"/>
              <a:ext cx="2006486" cy="1892808"/>
            </a:xfrm>
            <a:prstGeom prst="rect">
              <a:avLst/>
            </a:prstGeom>
            <a:ln w="127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11" name="Rounded Rectangular Callout 10"/>
            <p:cNvSpPr/>
            <p:nvPr/>
          </p:nvSpPr>
          <p:spPr bwMode="auto">
            <a:xfrm>
              <a:off x="7479950" y="1097280"/>
              <a:ext cx="1275430" cy="685800"/>
            </a:xfrm>
            <a:prstGeom prst="wedgeRoundRectCallout">
              <a:avLst>
                <a:gd name="adj1" fmla="val -86432"/>
                <a:gd name="adj2" fmla="val 59938"/>
                <a:gd name="adj3" fmla="val 16667"/>
              </a:avLst>
            </a:prstGeom>
            <a:ln>
              <a:headEnd type="none" w="med" len="med"/>
              <a:tailEnd type="none" w="med" len="med"/>
            </a:ln>
            <a:extLst/>
          </p:spPr>
          <p:style>
            <a:lnRef idx="2">
              <a:schemeClr val="accent4"/>
            </a:lnRef>
            <a:fillRef idx="1">
              <a:schemeClr val="lt1"/>
            </a:fillRef>
            <a:effectRef idx="0">
              <a:schemeClr val="accent4"/>
            </a:effectRef>
            <a:fontRef idx="minor">
              <a:schemeClr val="dk1"/>
            </a:fontRef>
          </p:style>
          <p:txBody>
            <a:bodyPr lIns="82296" tIns="41148" rIns="82296" bIns="41148"/>
            <a:lstStyle/>
            <a:p>
              <a:pPr algn="ctr">
                <a:defRPr/>
              </a:pPr>
              <a:r>
                <a:rPr lang="en-US" sz="1100" b="1" i="1" dirty="0">
                  <a:solidFill>
                    <a:srgbClr val="000000"/>
                  </a:solidFill>
                  <a:sym typeface="Gill Sans" charset="0"/>
                </a:rPr>
                <a:t>…but what about Federal rights?</a:t>
              </a:r>
            </a:p>
          </p:txBody>
        </p:sp>
        <p:pic>
          <p:nvPicPr>
            <p:cNvPr id="12" name="Picture 8" descr="C:\Users\BLAKEBINGHAM\Desktop\CLAIM.jp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572000" y="1333081"/>
              <a:ext cx="1508760" cy="1892808"/>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521124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8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48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48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48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48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48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48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483">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483">
                                            <p:txEl>
                                              <p:pRg st="13" end="1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48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Rectangle 5"/>
          <p:cNvSpPr>
            <a:spLocks/>
          </p:cNvSpPr>
          <p:nvPr/>
        </p:nvSpPr>
        <p:spPr bwMode="auto">
          <a:xfrm>
            <a:off x="251460" y="228600"/>
            <a:ext cx="8641080" cy="754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sz="4400" dirty="0">
                <a:solidFill>
                  <a:schemeClr val="tx2"/>
                </a:solidFill>
                <a:latin typeface="+mj-lt"/>
                <a:sym typeface="Verdana" pitchFamily="34" charset="0"/>
              </a:rPr>
              <a:t>Adjudication Process </a:t>
            </a:r>
          </a:p>
        </p:txBody>
      </p:sp>
      <p:grpSp>
        <p:nvGrpSpPr>
          <p:cNvPr id="600" name="Group 599"/>
          <p:cNvGrpSpPr/>
          <p:nvPr/>
        </p:nvGrpSpPr>
        <p:grpSpPr>
          <a:xfrm>
            <a:off x="329113" y="1147491"/>
            <a:ext cx="1860159" cy="1433122"/>
            <a:chOff x="0" y="0"/>
            <a:chExt cx="2663190" cy="1653540"/>
          </a:xfrm>
        </p:grpSpPr>
        <p:sp>
          <p:nvSpPr>
            <p:cNvPr id="616" name="AutoShape 4"/>
            <p:cNvSpPr>
              <a:spLocks noChangeArrowheads="1"/>
            </p:cNvSpPr>
            <p:nvPr/>
          </p:nvSpPr>
          <p:spPr bwMode="auto">
            <a:xfrm rot="5400000">
              <a:off x="514350" y="-495300"/>
              <a:ext cx="1645920" cy="2651760"/>
            </a:xfrm>
            <a:prstGeom prst="round2DiagRect">
              <a:avLst/>
            </a:prstGeom>
            <a:solidFill>
              <a:srgbClr val="CCFFCC"/>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500"/>
            </a:p>
          </p:txBody>
        </p:sp>
        <p:sp>
          <p:nvSpPr>
            <p:cNvPr id="617" name="Rectangle 616"/>
            <p:cNvSpPr>
              <a:spLocks noChangeArrowheads="1"/>
            </p:cNvSpPr>
            <p:nvPr/>
          </p:nvSpPr>
          <p:spPr bwMode="auto">
            <a:xfrm>
              <a:off x="0" y="0"/>
              <a:ext cx="290830" cy="256540"/>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algn="ctr">
                <a:spcBef>
                  <a:spcPts val="0"/>
                </a:spcBef>
                <a:spcAft>
                  <a:spcPts val="0"/>
                </a:spcAft>
              </a:pPr>
              <a:r>
                <a:rPr lang="en-US" sz="1000" b="1">
                  <a:solidFill>
                    <a:srgbClr val="CCFFCC"/>
                  </a:solidFill>
                  <a:latin typeface="Verdana"/>
                  <a:ea typeface="Times New Roman"/>
                </a:rPr>
                <a:t>1</a:t>
              </a:r>
              <a:endParaRPr lang="en-US" sz="1000">
                <a:latin typeface="Times New Roman"/>
                <a:ea typeface="Times New Roman"/>
              </a:endParaRPr>
            </a:p>
          </p:txBody>
        </p:sp>
        <p:sp>
          <p:nvSpPr>
            <p:cNvPr id="618" name="Text Box 5"/>
            <p:cNvSpPr txBox="1">
              <a:spLocks noChangeArrowheads="1"/>
            </p:cNvSpPr>
            <p:nvPr/>
          </p:nvSpPr>
          <p:spPr bwMode="auto">
            <a:xfrm>
              <a:off x="76200" y="1097827"/>
              <a:ext cx="256603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just">
                <a:spcBef>
                  <a:spcPts val="0"/>
                </a:spcBef>
                <a:spcAft>
                  <a:spcPts val="0"/>
                </a:spcAft>
              </a:pPr>
              <a:r>
                <a:rPr lang="en-US" sz="600" b="1" dirty="0">
                  <a:solidFill>
                    <a:schemeClr val="tx2"/>
                  </a:solidFill>
                  <a:latin typeface="Verdana"/>
                  <a:ea typeface="Times New Roman"/>
                </a:rPr>
                <a:t>The State Engineer is petitioned by water users or court-ordered to initiate a General Adjudication.  </a:t>
              </a:r>
              <a:r>
                <a:rPr lang="en-US" sz="600" b="1" i="1" dirty="0">
                  <a:solidFill>
                    <a:schemeClr val="tx2"/>
                  </a:solidFill>
                  <a:latin typeface="Verdana"/>
                  <a:ea typeface="Times New Roman"/>
                </a:rPr>
                <a:t>(UCA 73-4-1)</a:t>
              </a:r>
              <a:endParaRPr lang="en-US" sz="1000" dirty="0">
                <a:solidFill>
                  <a:schemeClr val="tx2"/>
                </a:solidFill>
                <a:latin typeface="Times New Roman"/>
                <a:ea typeface="Times New Roman"/>
              </a:endParaRPr>
            </a:p>
          </p:txBody>
        </p:sp>
        <p:grpSp>
          <p:nvGrpSpPr>
            <p:cNvPr id="619" name="Group 618"/>
            <p:cNvGrpSpPr>
              <a:grpSpLocks/>
            </p:cNvGrpSpPr>
            <p:nvPr/>
          </p:nvGrpSpPr>
          <p:grpSpPr bwMode="auto">
            <a:xfrm>
              <a:off x="790575" y="133350"/>
              <a:ext cx="1071880" cy="832485"/>
              <a:chOff x="1681" y="890"/>
              <a:chExt cx="1688" cy="1311"/>
            </a:xfrm>
          </p:grpSpPr>
          <p:grpSp>
            <p:nvGrpSpPr>
              <p:cNvPr id="620" name="Group 619"/>
              <p:cNvGrpSpPr>
                <a:grpSpLocks/>
              </p:cNvGrpSpPr>
              <p:nvPr/>
            </p:nvGrpSpPr>
            <p:grpSpPr bwMode="auto">
              <a:xfrm>
                <a:off x="1681" y="890"/>
                <a:ext cx="1688" cy="1311"/>
                <a:chOff x="10174" y="2938"/>
                <a:chExt cx="1886" cy="1688"/>
              </a:xfrm>
            </p:grpSpPr>
            <p:sp>
              <p:nvSpPr>
                <p:cNvPr id="622" name="Rectangle 621"/>
                <p:cNvSpPr>
                  <a:spLocks noChangeArrowheads="1"/>
                </p:cNvSpPr>
                <p:nvPr/>
              </p:nvSpPr>
              <p:spPr bwMode="auto">
                <a:xfrm>
                  <a:off x="10265" y="2938"/>
                  <a:ext cx="1744" cy="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n-US" sz="2500"/>
                </a:p>
              </p:txBody>
            </p:sp>
            <p:sp>
              <p:nvSpPr>
                <p:cNvPr id="623" name="Freeform 622"/>
                <p:cNvSpPr>
                  <a:spLocks noEditPoints="1"/>
                </p:cNvSpPr>
                <p:nvPr/>
              </p:nvSpPr>
              <p:spPr bwMode="auto">
                <a:xfrm>
                  <a:off x="10174" y="2939"/>
                  <a:ext cx="1886" cy="1686"/>
                </a:xfrm>
                <a:custGeom>
                  <a:avLst/>
                  <a:gdLst>
                    <a:gd name="T0" fmla="*/ 4474 w 4496"/>
                    <a:gd name="T1" fmla="*/ 4025 h 4498"/>
                    <a:gd name="T2" fmla="*/ 4383 w 4496"/>
                    <a:gd name="T3" fmla="*/ 4167 h 4498"/>
                    <a:gd name="T4" fmla="*/ 4340 w 4496"/>
                    <a:gd name="T5" fmla="*/ 4231 h 4498"/>
                    <a:gd name="T6" fmla="*/ 4246 w 4496"/>
                    <a:gd name="T7" fmla="*/ 4366 h 4498"/>
                    <a:gd name="T8" fmla="*/ 4178 w 4496"/>
                    <a:gd name="T9" fmla="*/ 4412 h 4498"/>
                    <a:gd name="T10" fmla="*/ 3943 w 4496"/>
                    <a:gd name="T11" fmla="*/ 4493 h 4498"/>
                    <a:gd name="T12" fmla="*/ 642 w 4496"/>
                    <a:gd name="T13" fmla="*/ 4468 h 4498"/>
                    <a:gd name="T14" fmla="*/ 559 w 4496"/>
                    <a:gd name="T15" fmla="*/ 4462 h 4498"/>
                    <a:gd name="T16" fmla="*/ 389 w 4496"/>
                    <a:gd name="T17" fmla="*/ 4447 h 4498"/>
                    <a:gd name="T18" fmla="*/ 316 w 4496"/>
                    <a:gd name="T19" fmla="*/ 4410 h 4498"/>
                    <a:gd name="T20" fmla="*/ 133 w 4496"/>
                    <a:gd name="T21" fmla="*/ 4250 h 4498"/>
                    <a:gd name="T22" fmla="*/ 77 w 4496"/>
                    <a:gd name="T23" fmla="*/ 4093 h 4498"/>
                    <a:gd name="T24" fmla="*/ 50 w 4496"/>
                    <a:gd name="T25" fmla="*/ 4020 h 4498"/>
                    <a:gd name="T26" fmla="*/ 0 w 4496"/>
                    <a:gd name="T27" fmla="*/ 3856 h 4498"/>
                    <a:gd name="T28" fmla="*/ 0 w 4496"/>
                    <a:gd name="T29" fmla="*/ 640 h 4498"/>
                    <a:gd name="T30" fmla="*/ 48 w 4496"/>
                    <a:gd name="T31" fmla="*/ 392 h 4498"/>
                    <a:gd name="T32" fmla="*/ 158 w 4496"/>
                    <a:gd name="T33" fmla="*/ 267 h 4498"/>
                    <a:gd name="T34" fmla="*/ 207 w 4496"/>
                    <a:gd name="T35" fmla="*/ 209 h 4498"/>
                    <a:gd name="T36" fmla="*/ 318 w 4496"/>
                    <a:gd name="T37" fmla="*/ 86 h 4498"/>
                    <a:gd name="T38" fmla="*/ 391 w 4496"/>
                    <a:gd name="T39" fmla="*/ 49 h 4498"/>
                    <a:gd name="T40" fmla="*/ 640 w 4496"/>
                    <a:gd name="T41" fmla="*/ 0 h 4498"/>
                    <a:gd name="T42" fmla="*/ 3939 w 4496"/>
                    <a:gd name="T43" fmla="*/ 36 h 4498"/>
                    <a:gd name="T44" fmla="*/ 4016 w 4496"/>
                    <a:gd name="T45" fmla="*/ 51 h 4498"/>
                    <a:gd name="T46" fmla="*/ 4180 w 4496"/>
                    <a:gd name="T47" fmla="*/ 88 h 4498"/>
                    <a:gd name="T48" fmla="*/ 4248 w 4496"/>
                    <a:gd name="T49" fmla="*/ 134 h 4498"/>
                    <a:gd name="T50" fmla="*/ 4408 w 4496"/>
                    <a:gd name="T51" fmla="*/ 316 h 4498"/>
                    <a:gd name="T52" fmla="*/ 4446 w 4496"/>
                    <a:gd name="T53" fmla="*/ 480 h 4498"/>
                    <a:gd name="T54" fmla="*/ 4461 w 4496"/>
                    <a:gd name="T55" fmla="*/ 557 h 4498"/>
                    <a:gd name="T56" fmla="*/ 4496 w 4496"/>
                    <a:gd name="T57" fmla="*/ 3858 h 4498"/>
                    <a:gd name="T58" fmla="*/ 4491 w 4496"/>
                    <a:gd name="T59" fmla="*/ 3944 h 4498"/>
                    <a:gd name="T60" fmla="*/ 4448 w 4496"/>
                    <a:gd name="T61" fmla="*/ 4106 h 4498"/>
                    <a:gd name="T62" fmla="*/ 4351 w 4496"/>
                    <a:gd name="T63" fmla="*/ 4240 h 4498"/>
                    <a:gd name="T64" fmla="*/ 4246 w 4496"/>
                    <a:gd name="T65" fmla="*/ 4366 h 4498"/>
                    <a:gd name="T66" fmla="*/ 4105 w 4496"/>
                    <a:gd name="T67" fmla="*/ 4449 h 4498"/>
                    <a:gd name="T68" fmla="*/ 4026 w 4496"/>
                    <a:gd name="T69" fmla="*/ 4476 h 4498"/>
                    <a:gd name="T70" fmla="*/ 3856 w 4496"/>
                    <a:gd name="T71" fmla="*/ 4498 h 4498"/>
                    <a:gd name="T72" fmla="*/ 555 w 4496"/>
                    <a:gd name="T73" fmla="*/ 4478 h 4498"/>
                    <a:gd name="T74" fmla="*/ 389 w 4496"/>
                    <a:gd name="T75" fmla="*/ 4447 h 4498"/>
                    <a:gd name="T76" fmla="*/ 248 w 4496"/>
                    <a:gd name="T77" fmla="*/ 4364 h 4498"/>
                    <a:gd name="T78" fmla="*/ 188 w 4496"/>
                    <a:gd name="T79" fmla="*/ 4310 h 4498"/>
                    <a:gd name="T80" fmla="*/ 88 w 4496"/>
                    <a:gd name="T81" fmla="*/ 4182 h 4498"/>
                    <a:gd name="T82" fmla="*/ 37 w 4496"/>
                    <a:gd name="T83" fmla="*/ 4024 h 4498"/>
                    <a:gd name="T84" fmla="*/ 0 w 4496"/>
                    <a:gd name="T85" fmla="*/ 3856 h 4498"/>
                    <a:gd name="T86" fmla="*/ 5 w 4496"/>
                    <a:gd name="T87" fmla="*/ 554 h 4498"/>
                    <a:gd name="T88" fmla="*/ 22 w 4496"/>
                    <a:gd name="T89" fmla="*/ 471 h 4498"/>
                    <a:gd name="T90" fmla="*/ 86 w 4496"/>
                    <a:gd name="T91" fmla="*/ 318 h 4498"/>
                    <a:gd name="T92" fmla="*/ 197 w 4496"/>
                    <a:gd name="T93" fmla="*/ 198 h 4498"/>
                    <a:gd name="T94" fmla="*/ 318 w 4496"/>
                    <a:gd name="T95" fmla="*/ 86 h 4498"/>
                    <a:gd name="T96" fmla="*/ 470 w 4496"/>
                    <a:gd name="T97" fmla="*/ 22 h 4498"/>
                    <a:gd name="T98" fmla="*/ 553 w 4496"/>
                    <a:gd name="T99" fmla="*/ 5 h 4498"/>
                    <a:gd name="T100" fmla="*/ 3854 w 4496"/>
                    <a:gd name="T101" fmla="*/ 0 h 4498"/>
                    <a:gd name="T102" fmla="*/ 4022 w 4496"/>
                    <a:gd name="T103" fmla="*/ 37 h 4498"/>
                    <a:gd name="T104" fmla="*/ 4180 w 4496"/>
                    <a:gd name="T105" fmla="*/ 88 h 4498"/>
                    <a:gd name="T106" fmla="*/ 4308 w 4496"/>
                    <a:gd name="T107" fmla="*/ 188 h 4498"/>
                    <a:gd name="T108" fmla="*/ 4363 w 4496"/>
                    <a:gd name="T109" fmla="*/ 248 h 4498"/>
                    <a:gd name="T110" fmla="*/ 4446 w 4496"/>
                    <a:gd name="T111" fmla="*/ 392 h 4498"/>
                    <a:gd name="T112" fmla="*/ 4476 w 4496"/>
                    <a:gd name="T113" fmla="*/ 557 h 4498"/>
                    <a:gd name="T114" fmla="*/ 4496 w 4496"/>
                    <a:gd name="T115" fmla="*/ 3858 h 4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496" h="4498">
                      <a:moveTo>
                        <a:pt x="4496" y="3858"/>
                      </a:moveTo>
                      <a:lnTo>
                        <a:pt x="4466" y="3856"/>
                      </a:lnTo>
                      <a:lnTo>
                        <a:pt x="4461" y="3941"/>
                      </a:lnTo>
                      <a:lnTo>
                        <a:pt x="4491" y="3943"/>
                      </a:lnTo>
                      <a:lnTo>
                        <a:pt x="4496" y="3858"/>
                      </a:lnTo>
                      <a:close/>
                      <a:moveTo>
                        <a:pt x="4491" y="3944"/>
                      </a:moveTo>
                      <a:lnTo>
                        <a:pt x="4461" y="3939"/>
                      </a:lnTo>
                      <a:lnTo>
                        <a:pt x="4446" y="4020"/>
                      </a:lnTo>
                      <a:lnTo>
                        <a:pt x="4474" y="4025"/>
                      </a:lnTo>
                      <a:lnTo>
                        <a:pt x="4491" y="3944"/>
                      </a:lnTo>
                      <a:close/>
                      <a:moveTo>
                        <a:pt x="4474" y="4027"/>
                      </a:moveTo>
                      <a:lnTo>
                        <a:pt x="4446" y="4018"/>
                      </a:lnTo>
                      <a:lnTo>
                        <a:pt x="4419" y="4095"/>
                      </a:lnTo>
                      <a:lnTo>
                        <a:pt x="4448" y="4106"/>
                      </a:lnTo>
                      <a:lnTo>
                        <a:pt x="4474" y="4027"/>
                      </a:lnTo>
                      <a:close/>
                      <a:moveTo>
                        <a:pt x="4446" y="4108"/>
                      </a:moveTo>
                      <a:lnTo>
                        <a:pt x="4419" y="4093"/>
                      </a:lnTo>
                      <a:lnTo>
                        <a:pt x="4383" y="4167"/>
                      </a:lnTo>
                      <a:lnTo>
                        <a:pt x="4410" y="4180"/>
                      </a:lnTo>
                      <a:lnTo>
                        <a:pt x="4446" y="4108"/>
                      </a:lnTo>
                      <a:close/>
                      <a:moveTo>
                        <a:pt x="4408" y="4182"/>
                      </a:moveTo>
                      <a:lnTo>
                        <a:pt x="4383" y="4165"/>
                      </a:lnTo>
                      <a:lnTo>
                        <a:pt x="4338" y="4231"/>
                      </a:lnTo>
                      <a:lnTo>
                        <a:pt x="4365" y="4248"/>
                      </a:lnTo>
                      <a:lnTo>
                        <a:pt x="4408" y="4182"/>
                      </a:lnTo>
                      <a:close/>
                      <a:moveTo>
                        <a:pt x="4363" y="4250"/>
                      </a:moveTo>
                      <a:lnTo>
                        <a:pt x="4340" y="4231"/>
                      </a:lnTo>
                      <a:lnTo>
                        <a:pt x="4287" y="4289"/>
                      </a:lnTo>
                      <a:lnTo>
                        <a:pt x="4310" y="4310"/>
                      </a:lnTo>
                      <a:lnTo>
                        <a:pt x="4363" y="4250"/>
                      </a:lnTo>
                      <a:close/>
                      <a:moveTo>
                        <a:pt x="4308" y="4312"/>
                      </a:moveTo>
                      <a:lnTo>
                        <a:pt x="4287" y="4289"/>
                      </a:lnTo>
                      <a:lnTo>
                        <a:pt x="4227" y="4342"/>
                      </a:lnTo>
                      <a:lnTo>
                        <a:pt x="4248" y="4364"/>
                      </a:lnTo>
                      <a:lnTo>
                        <a:pt x="4308" y="4312"/>
                      </a:lnTo>
                      <a:close/>
                      <a:moveTo>
                        <a:pt x="4246" y="4366"/>
                      </a:moveTo>
                      <a:lnTo>
                        <a:pt x="4229" y="4340"/>
                      </a:lnTo>
                      <a:lnTo>
                        <a:pt x="4163" y="4385"/>
                      </a:lnTo>
                      <a:lnTo>
                        <a:pt x="4180" y="4410"/>
                      </a:lnTo>
                      <a:lnTo>
                        <a:pt x="4246" y="4366"/>
                      </a:lnTo>
                      <a:close/>
                      <a:moveTo>
                        <a:pt x="4178" y="4412"/>
                      </a:moveTo>
                      <a:lnTo>
                        <a:pt x="4165" y="4385"/>
                      </a:lnTo>
                      <a:lnTo>
                        <a:pt x="4092" y="4421"/>
                      </a:lnTo>
                      <a:lnTo>
                        <a:pt x="4105" y="4447"/>
                      </a:lnTo>
                      <a:lnTo>
                        <a:pt x="4178" y="4412"/>
                      </a:lnTo>
                      <a:close/>
                      <a:moveTo>
                        <a:pt x="4105" y="4449"/>
                      </a:moveTo>
                      <a:lnTo>
                        <a:pt x="4093" y="4421"/>
                      </a:lnTo>
                      <a:lnTo>
                        <a:pt x="4016" y="4447"/>
                      </a:lnTo>
                      <a:lnTo>
                        <a:pt x="4026" y="4476"/>
                      </a:lnTo>
                      <a:lnTo>
                        <a:pt x="4105" y="4449"/>
                      </a:lnTo>
                      <a:close/>
                      <a:moveTo>
                        <a:pt x="4024" y="4476"/>
                      </a:moveTo>
                      <a:lnTo>
                        <a:pt x="4018" y="4447"/>
                      </a:lnTo>
                      <a:lnTo>
                        <a:pt x="3937" y="4462"/>
                      </a:lnTo>
                      <a:lnTo>
                        <a:pt x="3943" y="4493"/>
                      </a:lnTo>
                      <a:lnTo>
                        <a:pt x="4024" y="4476"/>
                      </a:lnTo>
                      <a:close/>
                      <a:moveTo>
                        <a:pt x="3941" y="4493"/>
                      </a:moveTo>
                      <a:lnTo>
                        <a:pt x="3939" y="4462"/>
                      </a:lnTo>
                      <a:lnTo>
                        <a:pt x="3854" y="4468"/>
                      </a:lnTo>
                      <a:lnTo>
                        <a:pt x="3856" y="4498"/>
                      </a:lnTo>
                      <a:lnTo>
                        <a:pt x="3941" y="4493"/>
                      </a:lnTo>
                      <a:close/>
                      <a:moveTo>
                        <a:pt x="3854" y="4498"/>
                      </a:moveTo>
                      <a:lnTo>
                        <a:pt x="3854" y="4468"/>
                      </a:lnTo>
                      <a:lnTo>
                        <a:pt x="642" y="4468"/>
                      </a:lnTo>
                      <a:lnTo>
                        <a:pt x="642" y="4498"/>
                      </a:lnTo>
                      <a:lnTo>
                        <a:pt x="3854" y="4498"/>
                      </a:lnTo>
                      <a:close/>
                      <a:moveTo>
                        <a:pt x="640" y="4498"/>
                      </a:moveTo>
                      <a:lnTo>
                        <a:pt x="642" y="4468"/>
                      </a:lnTo>
                      <a:lnTo>
                        <a:pt x="557" y="4462"/>
                      </a:lnTo>
                      <a:lnTo>
                        <a:pt x="555" y="4493"/>
                      </a:lnTo>
                      <a:lnTo>
                        <a:pt x="640" y="4498"/>
                      </a:lnTo>
                      <a:close/>
                      <a:moveTo>
                        <a:pt x="553" y="4493"/>
                      </a:moveTo>
                      <a:lnTo>
                        <a:pt x="559" y="4462"/>
                      </a:lnTo>
                      <a:lnTo>
                        <a:pt x="478" y="4447"/>
                      </a:lnTo>
                      <a:lnTo>
                        <a:pt x="472" y="4476"/>
                      </a:lnTo>
                      <a:lnTo>
                        <a:pt x="553" y="4493"/>
                      </a:lnTo>
                      <a:close/>
                      <a:moveTo>
                        <a:pt x="470" y="4476"/>
                      </a:moveTo>
                      <a:lnTo>
                        <a:pt x="480" y="4447"/>
                      </a:lnTo>
                      <a:lnTo>
                        <a:pt x="403" y="4421"/>
                      </a:lnTo>
                      <a:lnTo>
                        <a:pt x="391" y="4449"/>
                      </a:lnTo>
                      <a:lnTo>
                        <a:pt x="470" y="4476"/>
                      </a:lnTo>
                      <a:close/>
                      <a:moveTo>
                        <a:pt x="389" y="4447"/>
                      </a:moveTo>
                      <a:lnTo>
                        <a:pt x="404" y="4421"/>
                      </a:lnTo>
                      <a:lnTo>
                        <a:pt x="331" y="4385"/>
                      </a:lnTo>
                      <a:lnTo>
                        <a:pt x="318" y="4412"/>
                      </a:lnTo>
                      <a:lnTo>
                        <a:pt x="389" y="4447"/>
                      </a:lnTo>
                      <a:close/>
                      <a:moveTo>
                        <a:pt x="316" y="4410"/>
                      </a:moveTo>
                      <a:lnTo>
                        <a:pt x="333" y="4385"/>
                      </a:lnTo>
                      <a:lnTo>
                        <a:pt x="267" y="4340"/>
                      </a:lnTo>
                      <a:lnTo>
                        <a:pt x="250" y="4366"/>
                      </a:lnTo>
                      <a:lnTo>
                        <a:pt x="316" y="4410"/>
                      </a:lnTo>
                      <a:close/>
                      <a:moveTo>
                        <a:pt x="248" y="4364"/>
                      </a:moveTo>
                      <a:lnTo>
                        <a:pt x="267" y="4342"/>
                      </a:lnTo>
                      <a:lnTo>
                        <a:pt x="207" y="4289"/>
                      </a:lnTo>
                      <a:lnTo>
                        <a:pt x="188" y="4312"/>
                      </a:lnTo>
                      <a:lnTo>
                        <a:pt x="248" y="4364"/>
                      </a:lnTo>
                      <a:close/>
                      <a:moveTo>
                        <a:pt x="186" y="4310"/>
                      </a:moveTo>
                      <a:lnTo>
                        <a:pt x="209" y="4289"/>
                      </a:lnTo>
                      <a:lnTo>
                        <a:pt x="156" y="4231"/>
                      </a:lnTo>
                      <a:lnTo>
                        <a:pt x="133" y="4250"/>
                      </a:lnTo>
                      <a:lnTo>
                        <a:pt x="186" y="4310"/>
                      </a:lnTo>
                      <a:close/>
                      <a:moveTo>
                        <a:pt x="131" y="4248"/>
                      </a:moveTo>
                      <a:lnTo>
                        <a:pt x="158" y="4231"/>
                      </a:lnTo>
                      <a:lnTo>
                        <a:pt x="113" y="4165"/>
                      </a:lnTo>
                      <a:lnTo>
                        <a:pt x="88" y="4182"/>
                      </a:lnTo>
                      <a:lnTo>
                        <a:pt x="131" y="4248"/>
                      </a:lnTo>
                      <a:close/>
                      <a:moveTo>
                        <a:pt x="86" y="4180"/>
                      </a:moveTo>
                      <a:lnTo>
                        <a:pt x="113" y="4167"/>
                      </a:lnTo>
                      <a:lnTo>
                        <a:pt x="77" y="4093"/>
                      </a:lnTo>
                      <a:lnTo>
                        <a:pt x="50" y="4108"/>
                      </a:lnTo>
                      <a:lnTo>
                        <a:pt x="86" y="4180"/>
                      </a:lnTo>
                      <a:close/>
                      <a:moveTo>
                        <a:pt x="48" y="4106"/>
                      </a:moveTo>
                      <a:lnTo>
                        <a:pt x="77" y="4095"/>
                      </a:lnTo>
                      <a:lnTo>
                        <a:pt x="50" y="4018"/>
                      </a:lnTo>
                      <a:lnTo>
                        <a:pt x="22" y="4027"/>
                      </a:lnTo>
                      <a:lnTo>
                        <a:pt x="48" y="4106"/>
                      </a:lnTo>
                      <a:close/>
                      <a:moveTo>
                        <a:pt x="22" y="4025"/>
                      </a:moveTo>
                      <a:lnTo>
                        <a:pt x="50" y="4020"/>
                      </a:lnTo>
                      <a:lnTo>
                        <a:pt x="35" y="3939"/>
                      </a:lnTo>
                      <a:lnTo>
                        <a:pt x="5" y="3944"/>
                      </a:lnTo>
                      <a:lnTo>
                        <a:pt x="22" y="4025"/>
                      </a:lnTo>
                      <a:close/>
                      <a:moveTo>
                        <a:pt x="5" y="3943"/>
                      </a:moveTo>
                      <a:lnTo>
                        <a:pt x="35" y="3941"/>
                      </a:lnTo>
                      <a:lnTo>
                        <a:pt x="30" y="3856"/>
                      </a:lnTo>
                      <a:lnTo>
                        <a:pt x="0" y="3858"/>
                      </a:lnTo>
                      <a:lnTo>
                        <a:pt x="5" y="3943"/>
                      </a:lnTo>
                      <a:close/>
                      <a:moveTo>
                        <a:pt x="0" y="3856"/>
                      </a:moveTo>
                      <a:lnTo>
                        <a:pt x="30" y="3856"/>
                      </a:lnTo>
                      <a:lnTo>
                        <a:pt x="30" y="642"/>
                      </a:lnTo>
                      <a:lnTo>
                        <a:pt x="0" y="642"/>
                      </a:lnTo>
                      <a:lnTo>
                        <a:pt x="0" y="3856"/>
                      </a:lnTo>
                      <a:close/>
                      <a:moveTo>
                        <a:pt x="0" y="640"/>
                      </a:moveTo>
                      <a:lnTo>
                        <a:pt x="30" y="642"/>
                      </a:lnTo>
                      <a:lnTo>
                        <a:pt x="35" y="557"/>
                      </a:lnTo>
                      <a:lnTo>
                        <a:pt x="5" y="555"/>
                      </a:lnTo>
                      <a:lnTo>
                        <a:pt x="0" y="640"/>
                      </a:lnTo>
                      <a:close/>
                      <a:moveTo>
                        <a:pt x="5" y="554"/>
                      </a:moveTo>
                      <a:lnTo>
                        <a:pt x="35" y="559"/>
                      </a:lnTo>
                      <a:lnTo>
                        <a:pt x="50" y="478"/>
                      </a:lnTo>
                      <a:lnTo>
                        <a:pt x="22" y="473"/>
                      </a:lnTo>
                      <a:lnTo>
                        <a:pt x="5" y="554"/>
                      </a:lnTo>
                      <a:close/>
                      <a:moveTo>
                        <a:pt x="22" y="471"/>
                      </a:moveTo>
                      <a:lnTo>
                        <a:pt x="50" y="480"/>
                      </a:lnTo>
                      <a:lnTo>
                        <a:pt x="77" y="403"/>
                      </a:lnTo>
                      <a:lnTo>
                        <a:pt x="48" y="392"/>
                      </a:lnTo>
                      <a:lnTo>
                        <a:pt x="22" y="471"/>
                      </a:lnTo>
                      <a:close/>
                      <a:moveTo>
                        <a:pt x="50" y="392"/>
                      </a:moveTo>
                      <a:lnTo>
                        <a:pt x="77" y="405"/>
                      </a:lnTo>
                      <a:lnTo>
                        <a:pt x="113" y="331"/>
                      </a:lnTo>
                      <a:lnTo>
                        <a:pt x="86" y="318"/>
                      </a:lnTo>
                      <a:lnTo>
                        <a:pt x="50" y="392"/>
                      </a:lnTo>
                      <a:close/>
                      <a:moveTo>
                        <a:pt x="88" y="316"/>
                      </a:moveTo>
                      <a:lnTo>
                        <a:pt x="113" y="333"/>
                      </a:lnTo>
                      <a:lnTo>
                        <a:pt x="158" y="267"/>
                      </a:lnTo>
                      <a:lnTo>
                        <a:pt x="131" y="250"/>
                      </a:lnTo>
                      <a:lnTo>
                        <a:pt x="88" y="316"/>
                      </a:lnTo>
                      <a:close/>
                      <a:moveTo>
                        <a:pt x="133" y="248"/>
                      </a:moveTo>
                      <a:lnTo>
                        <a:pt x="156" y="269"/>
                      </a:lnTo>
                      <a:lnTo>
                        <a:pt x="209" y="209"/>
                      </a:lnTo>
                      <a:lnTo>
                        <a:pt x="186" y="188"/>
                      </a:lnTo>
                      <a:lnTo>
                        <a:pt x="133" y="248"/>
                      </a:lnTo>
                      <a:close/>
                      <a:moveTo>
                        <a:pt x="188" y="186"/>
                      </a:moveTo>
                      <a:lnTo>
                        <a:pt x="207" y="209"/>
                      </a:lnTo>
                      <a:lnTo>
                        <a:pt x="267" y="156"/>
                      </a:lnTo>
                      <a:lnTo>
                        <a:pt x="248" y="134"/>
                      </a:lnTo>
                      <a:lnTo>
                        <a:pt x="188" y="186"/>
                      </a:lnTo>
                      <a:close/>
                      <a:moveTo>
                        <a:pt x="250" y="132"/>
                      </a:moveTo>
                      <a:lnTo>
                        <a:pt x="267" y="158"/>
                      </a:lnTo>
                      <a:lnTo>
                        <a:pt x="333" y="113"/>
                      </a:lnTo>
                      <a:lnTo>
                        <a:pt x="316" y="88"/>
                      </a:lnTo>
                      <a:lnTo>
                        <a:pt x="250" y="132"/>
                      </a:lnTo>
                      <a:close/>
                      <a:moveTo>
                        <a:pt x="318" y="86"/>
                      </a:moveTo>
                      <a:lnTo>
                        <a:pt x="331" y="113"/>
                      </a:lnTo>
                      <a:lnTo>
                        <a:pt x="404" y="77"/>
                      </a:lnTo>
                      <a:lnTo>
                        <a:pt x="389" y="51"/>
                      </a:lnTo>
                      <a:lnTo>
                        <a:pt x="318" y="86"/>
                      </a:lnTo>
                      <a:close/>
                      <a:moveTo>
                        <a:pt x="391" y="49"/>
                      </a:moveTo>
                      <a:lnTo>
                        <a:pt x="403" y="77"/>
                      </a:lnTo>
                      <a:lnTo>
                        <a:pt x="480" y="51"/>
                      </a:lnTo>
                      <a:lnTo>
                        <a:pt x="470" y="22"/>
                      </a:lnTo>
                      <a:lnTo>
                        <a:pt x="391" y="49"/>
                      </a:lnTo>
                      <a:close/>
                      <a:moveTo>
                        <a:pt x="472" y="22"/>
                      </a:moveTo>
                      <a:lnTo>
                        <a:pt x="478" y="51"/>
                      </a:lnTo>
                      <a:lnTo>
                        <a:pt x="559" y="36"/>
                      </a:lnTo>
                      <a:lnTo>
                        <a:pt x="553" y="5"/>
                      </a:lnTo>
                      <a:lnTo>
                        <a:pt x="472" y="22"/>
                      </a:lnTo>
                      <a:close/>
                      <a:moveTo>
                        <a:pt x="555" y="5"/>
                      </a:moveTo>
                      <a:lnTo>
                        <a:pt x="557" y="36"/>
                      </a:lnTo>
                      <a:lnTo>
                        <a:pt x="642" y="30"/>
                      </a:lnTo>
                      <a:lnTo>
                        <a:pt x="640" y="0"/>
                      </a:lnTo>
                      <a:lnTo>
                        <a:pt x="555" y="5"/>
                      </a:lnTo>
                      <a:close/>
                      <a:moveTo>
                        <a:pt x="642" y="0"/>
                      </a:moveTo>
                      <a:lnTo>
                        <a:pt x="642" y="30"/>
                      </a:lnTo>
                      <a:lnTo>
                        <a:pt x="3854" y="30"/>
                      </a:lnTo>
                      <a:lnTo>
                        <a:pt x="3854" y="0"/>
                      </a:lnTo>
                      <a:lnTo>
                        <a:pt x="642" y="0"/>
                      </a:lnTo>
                      <a:close/>
                      <a:moveTo>
                        <a:pt x="3856" y="0"/>
                      </a:moveTo>
                      <a:lnTo>
                        <a:pt x="3854" y="30"/>
                      </a:lnTo>
                      <a:lnTo>
                        <a:pt x="3939" y="36"/>
                      </a:lnTo>
                      <a:lnTo>
                        <a:pt x="3941" y="5"/>
                      </a:lnTo>
                      <a:lnTo>
                        <a:pt x="3856" y="0"/>
                      </a:lnTo>
                      <a:close/>
                      <a:moveTo>
                        <a:pt x="3943" y="5"/>
                      </a:moveTo>
                      <a:lnTo>
                        <a:pt x="3937" y="36"/>
                      </a:lnTo>
                      <a:lnTo>
                        <a:pt x="4018" y="51"/>
                      </a:lnTo>
                      <a:lnTo>
                        <a:pt x="4024" y="22"/>
                      </a:lnTo>
                      <a:lnTo>
                        <a:pt x="3943" y="5"/>
                      </a:lnTo>
                      <a:close/>
                      <a:moveTo>
                        <a:pt x="4026" y="22"/>
                      </a:moveTo>
                      <a:lnTo>
                        <a:pt x="4016" y="51"/>
                      </a:lnTo>
                      <a:lnTo>
                        <a:pt x="4093" y="77"/>
                      </a:lnTo>
                      <a:lnTo>
                        <a:pt x="4105" y="49"/>
                      </a:lnTo>
                      <a:lnTo>
                        <a:pt x="4026" y="22"/>
                      </a:lnTo>
                      <a:close/>
                      <a:moveTo>
                        <a:pt x="4105" y="51"/>
                      </a:moveTo>
                      <a:lnTo>
                        <a:pt x="4092" y="77"/>
                      </a:lnTo>
                      <a:lnTo>
                        <a:pt x="4165" y="113"/>
                      </a:lnTo>
                      <a:lnTo>
                        <a:pt x="4178" y="86"/>
                      </a:lnTo>
                      <a:lnTo>
                        <a:pt x="4105" y="51"/>
                      </a:lnTo>
                      <a:close/>
                      <a:moveTo>
                        <a:pt x="4180" y="88"/>
                      </a:moveTo>
                      <a:lnTo>
                        <a:pt x="4163" y="113"/>
                      </a:lnTo>
                      <a:lnTo>
                        <a:pt x="4229" y="158"/>
                      </a:lnTo>
                      <a:lnTo>
                        <a:pt x="4246" y="132"/>
                      </a:lnTo>
                      <a:lnTo>
                        <a:pt x="4180" y="88"/>
                      </a:lnTo>
                      <a:close/>
                      <a:moveTo>
                        <a:pt x="4248" y="134"/>
                      </a:moveTo>
                      <a:lnTo>
                        <a:pt x="4227" y="156"/>
                      </a:lnTo>
                      <a:lnTo>
                        <a:pt x="4287" y="209"/>
                      </a:lnTo>
                      <a:lnTo>
                        <a:pt x="4308" y="186"/>
                      </a:lnTo>
                      <a:lnTo>
                        <a:pt x="4248" y="134"/>
                      </a:lnTo>
                      <a:close/>
                      <a:moveTo>
                        <a:pt x="4310" y="188"/>
                      </a:moveTo>
                      <a:lnTo>
                        <a:pt x="4287" y="209"/>
                      </a:lnTo>
                      <a:lnTo>
                        <a:pt x="4340" y="269"/>
                      </a:lnTo>
                      <a:lnTo>
                        <a:pt x="4363" y="248"/>
                      </a:lnTo>
                      <a:lnTo>
                        <a:pt x="4310" y="188"/>
                      </a:lnTo>
                      <a:close/>
                      <a:moveTo>
                        <a:pt x="4365" y="250"/>
                      </a:moveTo>
                      <a:lnTo>
                        <a:pt x="4338" y="267"/>
                      </a:lnTo>
                      <a:lnTo>
                        <a:pt x="4383" y="333"/>
                      </a:lnTo>
                      <a:lnTo>
                        <a:pt x="4408" y="316"/>
                      </a:lnTo>
                      <a:lnTo>
                        <a:pt x="4365" y="250"/>
                      </a:lnTo>
                      <a:close/>
                      <a:moveTo>
                        <a:pt x="4410" y="318"/>
                      </a:moveTo>
                      <a:lnTo>
                        <a:pt x="4383" y="331"/>
                      </a:lnTo>
                      <a:lnTo>
                        <a:pt x="4419" y="405"/>
                      </a:lnTo>
                      <a:lnTo>
                        <a:pt x="4446" y="392"/>
                      </a:lnTo>
                      <a:lnTo>
                        <a:pt x="4410" y="318"/>
                      </a:lnTo>
                      <a:close/>
                      <a:moveTo>
                        <a:pt x="4448" y="392"/>
                      </a:moveTo>
                      <a:lnTo>
                        <a:pt x="4419" y="403"/>
                      </a:lnTo>
                      <a:lnTo>
                        <a:pt x="4446" y="480"/>
                      </a:lnTo>
                      <a:lnTo>
                        <a:pt x="4474" y="471"/>
                      </a:lnTo>
                      <a:lnTo>
                        <a:pt x="4448" y="392"/>
                      </a:lnTo>
                      <a:close/>
                      <a:moveTo>
                        <a:pt x="4474" y="473"/>
                      </a:moveTo>
                      <a:lnTo>
                        <a:pt x="4446" y="478"/>
                      </a:lnTo>
                      <a:lnTo>
                        <a:pt x="4461" y="559"/>
                      </a:lnTo>
                      <a:lnTo>
                        <a:pt x="4491" y="554"/>
                      </a:lnTo>
                      <a:lnTo>
                        <a:pt x="4474" y="473"/>
                      </a:lnTo>
                      <a:close/>
                      <a:moveTo>
                        <a:pt x="4491" y="555"/>
                      </a:moveTo>
                      <a:lnTo>
                        <a:pt x="4461" y="557"/>
                      </a:lnTo>
                      <a:lnTo>
                        <a:pt x="4466" y="642"/>
                      </a:lnTo>
                      <a:lnTo>
                        <a:pt x="4496" y="640"/>
                      </a:lnTo>
                      <a:lnTo>
                        <a:pt x="4491" y="555"/>
                      </a:lnTo>
                      <a:close/>
                      <a:moveTo>
                        <a:pt x="4496" y="642"/>
                      </a:moveTo>
                      <a:lnTo>
                        <a:pt x="4466" y="642"/>
                      </a:lnTo>
                      <a:lnTo>
                        <a:pt x="4466" y="3856"/>
                      </a:lnTo>
                      <a:lnTo>
                        <a:pt x="4496" y="3856"/>
                      </a:lnTo>
                      <a:lnTo>
                        <a:pt x="4496" y="642"/>
                      </a:lnTo>
                      <a:close/>
                      <a:moveTo>
                        <a:pt x="4496" y="3858"/>
                      </a:moveTo>
                      <a:lnTo>
                        <a:pt x="4496" y="3858"/>
                      </a:lnTo>
                      <a:lnTo>
                        <a:pt x="4481" y="3856"/>
                      </a:lnTo>
                      <a:lnTo>
                        <a:pt x="4496" y="3856"/>
                      </a:lnTo>
                      <a:lnTo>
                        <a:pt x="4496" y="3858"/>
                      </a:lnTo>
                      <a:close/>
                      <a:moveTo>
                        <a:pt x="4491" y="3944"/>
                      </a:moveTo>
                      <a:lnTo>
                        <a:pt x="4491" y="3944"/>
                      </a:lnTo>
                      <a:lnTo>
                        <a:pt x="4476" y="3941"/>
                      </a:lnTo>
                      <a:lnTo>
                        <a:pt x="4491" y="3943"/>
                      </a:lnTo>
                      <a:lnTo>
                        <a:pt x="4491" y="3944"/>
                      </a:lnTo>
                      <a:close/>
                      <a:moveTo>
                        <a:pt x="4474" y="4027"/>
                      </a:moveTo>
                      <a:lnTo>
                        <a:pt x="4474" y="4027"/>
                      </a:lnTo>
                      <a:lnTo>
                        <a:pt x="4459" y="4024"/>
                      </a:lnTo>
                      <a:lnTo>
                        <a:pt x="4474" y="4025"/>
                      </a:lnTo>
                      <a:lnTo>
                        <a:pt x="4474" y="4027"/>
                      </a:lnTo>
                      <a:close/>
                      <a:moveTo>
                        <a:pt x="4446" y="4106"/>
                      </a:moveTo>
                      <a:lnTo>
                        <a:pt x="4446" y="4108"/>
                      </a:lnTo>
                      <a:lnTo>
                        <a:pt x="4432" y="4101"/>
                      </a:lnTo>
                      <a:lnTo>
                        <a:pt x="4448" y="4106"/>
                      </a:lnTo>
                      <a:lnTo>
                        <a:pt x="4446" y="4106"/>
                      </a:lnTo>
                      <a:close/>
                      <a:moveTo>
                        <a:pt x="4410" y="4180"/>
                      </a:moveTo>
                      <a:lnTo>
                        <a:pt x="4408" y="4182"/>
                      </a:lnTo>
                      <a:lnTo>
                        <a:pt x="4397" y="4172"/>
                      </a:lnTo>
                      <a:lnTo>
                        <a:pt x="4410" y="4180"/>
                      </a:lnTo>
                      <a:lnTo>
                        <a:pt x="4410" y="4180"/>
                      </a:lnTo>
                      <a:close/>
                      <a:moveTo>
                        <a:pt x="4363" y="4250"/>
                      </a:moveTo>
                      <a:lnTo>
                        <a:pt x="4363" y="4250"/>
                      </a:lnTo>
                      <a:lnTo>
                        <a:pt x="4351" y="4240"/>
                      </a:lnTo>
                      <a:lnTo>
                        <a:pt x="4365" y="4248"/>
                      </a:lnTo>
                      <a:lnTo>
                        <a:pt x="4363" y="4250"/>
                      </a:lnTo>
                      <a:close/>
                      <a:moveTo>
                        <a:pt x="4308" y="4310"/>
                      </a:moveTo>
                      <a:lnTo>
                        <a:pt x="4308" y="4312"/>
                      </a:lnTo>
                      <a:lnTo>
                        <a:pt x="4299" y="4300"/>
                      </a:lnTo>
                      <a:lnTo>
                        <a:pt x="4310" y="4310"/>
                      </a:lnTo>
                      <a:lnTo>
                        <a:pt x="4308" y="4310"/>
                      </a:lnTo>
                      <a:close/>
                      <a:moveTo>
                        <a:pt x="4248" y="4364"/>
                      </a:moveTo>
                      <a:lnTo>
                        <a:pt x="4246" y="4366"/>
                      </a:lnTo>
                      <a:lnTo>
                        <a:pt x="4238" y="4353"/>
                      </a:lnTo>
                      <a:lnTo>
                        <a:pt x="4248" y="4364"/>
                      </a:lnTo>
                      <a:lnTo>
                        <a:pt x="4248" y="4364"/>
                      </a:lnTo>
                      <a:close/>
                      <a:moveTo>
                        <a:pt x="4178" y="4412"/>
                      </a:moveTo>
                      <a:lnTo>
                        <a:pt x="4178" y="4412"/>
                      </a:lnTo>
                      <a:lnTo>
                        <a:pt x="4171" y="4398"/>
                      </a:lnTo>
                      <a:lnTo>
                        <a:pt x="4180" y="4410"/>
                      </a:lnTo>
                      <a:lnTo>
                        <a:pt x="4178" y="4412"/>
                      </a:lnTo>
                      <a:close/>
                      <a:moveTo>
                        <a:pt x="4105" y="4449"/>
                      </a:moveTo>
                      <a:lnTo>
                        <a:pt x="4105" y="4449"/>
                      </a:lnTo>
                      <a:lnTo>
                        <a:pt x="4099" y="4434"/>
                      </a:lnTo>
                      <a:lnTo>
                        <a:pt x="4105" y="4447"/>
                      </a:lnTo>
                      <a:lnTo>
                        <a:pt x="4105" y="4449"/>
                      </a:lnTo>
                      <a:close/>
                      <a:moveTo>
                        <a:pt x="4026" y="4476"/>
                      </a:moveTo>
                      <a:lnTo>
                        <a:pt x="4024" y="4476"/>
                      </a:lnTo>
                      <a:lnTo>
                        <a:pt x="4022" y="4461"/>
                      </a:lnTo>
                      <a:lnTo>
                        <a:pt x="4026" y="4476"/>
                      </a:lnTo>
                      <a:lnTo>
                        <a:pt x="4026" y="4476"/>
                      </a:lnTo>
                      <a:close/>
                      <a:moveTo>
                        <a:pt x="3943" y="4493"/>
                      </a:moveTo>
                      <a:lnTo>
                        <a:pt x="3941" y="4493"/>
                      </a:lnTo>
                      <a:lnTo>
                        <a:pt x="3939" y="4478"/>
                      </a:lnTo>
                      <a:lnTo>
                        <a:pt x="3943" y="4493"/>
                      </a:lnTo>
                      <a:lnTo>
                        <a:pt x="3943" y="4493"/>
                      </a:lnTo>
                      <a:close/>
                      <a:moveTo>
                        <a:pt x="3856" y="4498"/>
                      </a:moveTo>
                      <a:lnTo>
                        <a:pt x="3854" y="4498"/>
                      </a:lnTo>
                      <a:lnTo>
                        <a:pt x="3854" y="4483"/>
                      </a:lnTo>
                      <a:lnTo>
                        <a:pt x="3856" y="4498"/>
                      </a:lnTo>
                      <a:lnTo>
                        <a:pt x="3856" y="4498"/>
                      </a:lnTo>
                      <a:close/>
                      <a:moveTo>
                        <a:pt x="640" y="4498"/>
                      </a:moveTo>
                      <a:lnTo>
                        <a:pt x="640" y="4498"/>
                      </a:lnTo>
                      <a:lnTo>
                        <a:pt x="642" y="4483"/>
                      </a:lnTo>
                      <a:lnTo>
                        <a:pt x="642" y="4498"/>
                      </a:lnTo>
                      <a:lnTo>
                        <a:pt x="640" y="4498"/>
                      </a:lnTo>
                      <a:close/>
                      <a:moveTo>
                        <a:pt x="553" y="4493"/>
                      </a:moveTo>
                      <a:lnTo>
                        <a:pt x="553" y="4493"/>
                      </a:lnTo>
                      <a:lnTo>
                        <a:pt x="555" y="4478"/>
                      </a:lnTo>
                      <a:lnTo>
                        <a:pt x="555" y="4493"/>
                      </a:lnTo>
                      <a:lnTo>
                        <a:pt x="553" y="4493"/>
                      </a:lnTo>
                      <a:close/>
                      <a:moveTo>
                        <a:pt x="470" y="4476"/>
                      </a:moveTo>
                      <a:lnTo>
                        <a:pt x="470" y="4476"/>
                      </a:lnTo>
                      <a:lnTo>
                        <a:pt x="474" y="4461"/>
                      </a:lnTo>
                      <a:lnTo>
                        <a:pt x="472" y="4476"/>
                      </a:lnTo>
                      <a:lnTo>
                        <a:pt x="470" y="4476"/>
                      </a:lnTo>
                      <a:close/>
                      <a:moveTo>
                        <a:pt x="391" y="4449"/>
                      </a:moveTo>
                      <a:lnTo>
                        <a:pt x="389" y="4447"/>
                      </a:lnTo>
                      <a:lnTo>
                        <a:pt x="397" y="4434"/>
                      </a:lnTo>
                      <a:lnTo>
                        <a:pt x="391" y="4449"/>
                      </a:lnTo>
                      <a:lnTo>
                        <a:pt x="391" y="4449"/>
                      </a:lnTo>
                      <a:close/>
                      <a:moveTo>
                        <a:pt x="318" y="4412"/>
                      </a:moveTo>
                      <a:lnTo>
                        <a:pt x="316" y="4410"/>
                      </a:lnTo>
                      <a:lnTo>
                        <a:pt x="325" y="4398"/>
                      </a:lnTo>
                      <a:lnTo>
                        <a:pt x="318" y="4412"/>
                      </a:lnTo>
                      <a:lnTo>
                        <a:pt x="318" y="4412"/>
                      </a:lnTo>
                      <a:close/>
                      <a:moveTo>
                        <a:pt x="248" y="4364"/>
                      </a:moveTo>
                      <a:lnTo>
                        <a:pt x="248" y="4364"/>
                      </a:lnTo>
                      <a:lnTo>
                        <a:pt x="258" y="4353"/>
                      </a:lnTo>
                      <a:lnTo>
                        <a:pt x="250" y="4366"/>
                      </a:lnTo>
                      <a:lnTo>
                        <a:pt x="248" y="4364"/>
                      </a:lnTo>
                      <a:close/>
                      <a:moveTo>
                        <a:pt x="188" y="4310"/>
                      </a:moveTo>
                      <a:lnTo>
                        <a:pt x="186" y="4310"/>
                      </a:lnTo>
                      <a:lnTo>
                        <a:pt x="197" y="4300"/>
                      </a:lnTo>
                      <a:lnTo>
                        <a:pt x="188" y="4312"/>
                      </a:lnTo>
                      <a:lnTo>
                        <a:pt x="188" y="4310"/>
                      </a:lnTo>
                      <a:close/>
                      <a:moveTo>
                        <a:pt x="133" y="4250"/>
                      </a:moveTo>
                      <a:lnTo>
                        <a:pt x="131" y="4248"/>
                      </a:lnTo>
                      <a:lnTo>
                        <a:pt x="145" y="4240"/>
                      </a:lnTo>
                      <a:lnTo>
                        <a:pt x="133" y="4250"/>
                      </a:lnTo>
                      <a:lnTo>
                        <a:pt x="133" y="4250"/>
                      </a:lnTo>
                      <a:close/>
                      <a:moveTo>
                        <a:pt x="86" y="4180"/>
                      </a:moveTo>
                      <a:lnTo>
                        <a:pt x="86" y="4180"/>
                      </a:lnTo>
                      <a:lnTo>
                        <a:pt x="99" y="4172"/>
                      </a:lnTo>
                      <a:lnTo>
                        <a:pt x="88" y="4182"/>
                      </a:lnTo>
                      <a:lnTo>
                        <a:pt x="86" y="4180"/>
                      </a:lnTo>
                      <a:close/>
                      <a:moveTo>
                        <a:pt x="48" y="4106"/>
                      </a:moveTo>
                      <a:lnTo>
                        <a:pt x="48" y="4106"/>
                      </a:lnTo>
                      <a:lnTo>
                        <a:pt x="64" y="4101"/>
                      </a:lnTo>
                      <a:lnTo>
                        <a:pt x="50" y="4108"/>
                      </a:lnTo>
                      <a:lnTo>
                        <a:pt x="48" y="4106"/>
                      </a:lnTo>
                      <a:close/>
                      <a:moveTo>
                        <a:pt x="22" y="4027"/>
                      </a:moveTo>
                      <a:lnTo>
                        <a:pt x="22" y="4025"/>
                      </a:lnTo>
                      <a:lnTo>
                        <a:pt x="37" y="4024"/>
                      </a:lnTo>
                      <a:lnTo>
                        <a:pt x="22" y="4027"/>
                      </a:lnTo>
                      <a:lnTo>
                        <a:pt x="22" y="4027"/>
                      </a:lnTo>
                      <a:close/>
                      <a:moveTo>
                        <a:pt x="5" y="3944"/>
                      </a:moveTo>
                      <a:lnTo>
                        <a:pt x="5" y="3943"/>
                      </a:lnTo>
                      <a:lnTo>
                        <a:pt x="20" y="3941"/>
                      </a:lnTo>
                      <a:lnTo>
                        <a:pt x="5" y="3944"/>
                      </a:lnTo>
                      <a:lnTo>
                        <a:pt x="5" y="3944"/>
                      </a:lnTo>
                      <a:close/>
                      <a:moveTo>
                        <a:pt x="0" y="3858"/>
                      </a:moveTo>
                      <a:lnTo>
                        <a:pt x="0" y="3856"/>
                      </a:lnTo>
                      <a:lnTo>
                        <a:pt x="15" y="3856"/>
                      </a:lnTo>
                      <a:lnTo>
                        <a:pt x="0" y="3858"/>
                      </a:lnTo>
                      <a:lnTo>
                        <a:pt x="0" y="3858"/>
                      </a:lnTo>
                      <a:close/>
                      <a:moveTo>
                        <a:pt x="0" y="640"/>
                      </a:moveTo>
                      <a:lnTo>
                        <a:pt x="0" y="640"/>
                      </a:lnTo>
                      <a:lnTo>
                        <a:pt x="15" y="642"/>
                      </a:lnTo>
                      <a:lnTo>
                        <a:pt x="0" y="642"/>
                      </a:lnTo>
                      <a:lnTo>
                        <a:pt x="0" y="640"/>
                      </a:lnTo>
                      <a:close/>
                      <a:moveTo>
                        <a:pt x="5" y="554"/>
                      </a:moveTo>
                      <a:lnTo>
                        <a:pt x="5" y="554"/>
                      </a:lnTo>
                      <a:lnTo>
                        <a:pt x="20" y="557"/>
                      </a:lnTo>
                      <a:lnTo>
                        <a:pt x="5" y="555"/>
                      </a:lnTo>
                      <a:lnTo>
                        <a:pt x="5" y="554"/>
                      </a:lnTo>
                      <a:close/>
                      <a:moveTo>
                        <a:pt x="22" y="471"/>
                      </a:moveTo>
                      <a:lnTo>
                        <a:pt x="22" y="471"/>
                      </a:lnTo>
                      <a:lnTo>
                        <a:pt x="37" y="474"/>
                      </a:lnTo>
                      <a:lnTo>
                        <a:pt x="22" y="473"/>
                      </a:lnTo>
                      <a:lnTo>
                        <a:pt x="22" y="471"/>
                      </a:lnTo>
                      <a:close/>
                      <a:moveTo>
                        <a:pt x="48" y="392"/>
                      </a:moveTo>
                      <a:lnTo>
                        <a:pt x="50" y="392"/>
                      </a:lnTo>
                      <a:lnTo>
                        <a:pt x="64" y="397"/>
                      </a:lnTo>
                      <a:lnTo>
                        <a:pt x="48" y="392"/>
                      </a:lnTo>
                      <a:lnTo>
                        <a:pt x="48" y="392"/>
                      </a:lnTo>
                      <a:close/>
                      <a:moveTo>
                        <a:pt x="86" y="318"/>
                      </a:moveTo>
                      <a:lnTo>
                        <a:pt x="88" y="316"/>
                      </a:lnTo>
                      <a:lnTo>
                        <a:pt x="99" y="326"/>
                      </a:lnTo>
                      <a:lnTo>
                        <a:pt x="86" y="318"/>
                      </a:lnTo>
                      <a:lnTo>
                        <a:pt x="86" y="318"/>
                      </a:lnTo>
                      <a:close/>
                      <a:moveTo>
                        <a:pt x="133" y="248"/>
                      </a:moveTo>
                      <a:lnTo>
                        <a:pt x="133" y="248"/>
                      </a:lnTo>
                      <a:lnTo>
                        <a:pt x="145" y="258"/>
                      </a:lnTo>
                      <a:lnTo>
                        <a:pt x="131" y="250"/>
                      </a:lnTo>
                      <a:lnTo>
                        <a:pt x="133" y="248"/>
                      </a:lnTo>
                      <a:close/>
                      <a:moveTo>
                        <a:pt x="188" y="188"/>
                      </a:moveTo>
                      <a:lnTo>
                        <a:pt x="188" y="186"/>
                      </a:lnTo>
                      <a:lnTo>
                        <a:pt x="197" y="198"/>
                      </a:lnTo>
                      <a:lnTo>
                        <a:pt x="186" y="188"/>
                      </a:lnTo>
                      <a:lnTo>
                        <a:pt x="188" y="188"/>
                      </a:lnTo>
                      <a:close/>
                      <a:moveTo>
                        <a:pt x="248" y="134"/>
                      </a:moveTo>
                      <a:lnTo>
                        <a:pt x="250" y="132"/>
                      </a:lnTo>
                      <a:lnTo>
                        <a:pt x="258" y="145"/>
                      </a:lnTo>
                      <a:lnTo>
                        <a:pt x="248" y="134"/>
                      </a:lnTo>
                      <a:lnTo>
                        <a:pt x="248" y="134"/>
                      </a:lnTo>
                      <a:close/>
                      <a:moveTo>
                        <a:pt x="318" y="86"/>
                      </a:moveTo>
                      <a:lnTo>
                        <a:pt x="318" y="86"/>
                      </a:lnTo>
                      <a:lnTo>
                        <a:pt x="325" y="100"/>
                      </a:lnTo>
                      <a:lnTo>
                        <a:pt x="316" y="88"/>
                      </a:lnTo>
                      <a:lnTo>
                        <a:pt x="318" y="86"/>
                      </a:lnTo>
                      <a:close/>
                      <a:moveTo>
                        <a:pt x="391" y="49"/>
                      </a:moveTo>
                      <a:lnTo>
                        <a:pt x="391" y="49"/>
                      </a:lnTo>
                      <a:lnTo>
                        <a:pt x="397" y="64"/>
                      </a:lnTo>
                      <a:lnTo>
                        <a:pt x="389" y="51"/>
                      </a:lnTo>
                      <a:lnTo>
                        <a:pt x="391" y="49"/>
                      </a:lnTo>
                      <a:close/>
                      <a:moveTo>
                        <a:pt x="470" y="22"/>
                      </a:moveTo>
                      <a:lnTo>
                        <a:pt x="472" y="22"/>
                      </a:lnTo>
                      <a:lnTo>
                        <a:pt x="474" y="37"/>
                      </a:lnTo>
                      <a:lnTo>
                        <a:pt x="470" y="22"/>
                      </a:lnTo>
                      <a:lnTo>
                        <a:pt x="470" y="22"/>
                      </a:lnTo>
                      <a:close/>
                      <a:moveTo>
                        <a:pt x="553" y="5"/>
                      </a:moveTo>
                      <a:lnTo>
                        <a:pt x="555" y="5"/>
                      </a:lnTo>
                      <a:lnTo>
                        <a:pt x="555" y="20"/>
                      </a:lnTo>
                      <a:lnTo>
                        <a:pt x="553" y="5"/>
                      </a:lnTo>
                      <a:lnTo>
                        <a:pt x="553" y="5"/>
                      </a:lnTo>
                      <a:close/>
                      <a:moveTo>
                        <a:pt x="640" y="0"/>
                      </a:moveTo>
                      <a:lnTo>
                        <a:pt x="642" y="0"/>
                      </a:lnTo>
                      <a:lnTo>
                        <a:pt x="642" y="15"/>
                      </a:lnTo>
                      <a:lnTo>
                        <a:pt x="640" y="0"/>
                      </a:lnTo>
                      <a:lnTo>
                        <a:pt x="640" y="0"/>
                      </a:lnTo>
                      <a:close/>
                      <a:moveTo>
                        <a:pt x="3856" y="0"/>
                      </a:moveTo>
                      <a:lnTo>
                        <a:pt x="3856" y="0"/>
                      </a:lnTo>
                      <a:lnTo>
                        <a:pt x="3854" y="15"/>
                      </a:lnTo>
                      <a:lnTo>
                        <a:pt x="3854" y="0"/>
                      </a:lnTo>
                      <a:lnTo>
                        <a:pt x="3856" y="0"/>
                      </a:lnTo>
                      <a:close/>
                      <a:moveTo>
                        <a:pt x="3943" y="5"/>
                      </a:moveTo>
                      <a:lnTo>
                        <a:pt x="3943" y="5"/>
                      </a:lnTo>
                      <a:lnTo>
                        <a:pt x="3939" y="20"/>
                      </a:lnTo>
                      <a:lnTo>
                        <a:pt x="3941" y="5"/>
                      </a:lnTo>
                      <a:lnTo>
                        <a:pt x="3943" y="5"/>
                      </a:lnTo>
                      <a:close/>
                      <a:moveTo>
                        <a:pt x="4026" y="22"/>
                      </a:moveTo>
                      <a:lnTo>
                        <a:pt x="4026" y="22"/>
                      </a:lnTo>
                      <a:lnTo>
                        <a:pt x="4022" y="37"/>
                      </a:lnTo>
                      <a:lnTo>
                        <a:pt x="4024" y="22"/>
                      </a:lnTo>
                      <a:lnTo>
                        <a:pt x="4026" y="22"/>
                      </a:lnTo>
                      <a:close/>
                      <a:moveTo>
                        <a:pt x="4105" y="49"/>
                      </a:moveTo>
                      <a:lnTo>
                        <a:pt x="4105" y="51"/>
                      </a:lnTo>
                      <a:lnTo>
                        <a:pt x="4099" y="64"/>
                      </a:lnTo>
                      <a:lnTo>
                        <a:pt x="4105" y="49"/>
                      </a:lnTo>
                      <a:lnTo>
                        <a:pt x="4105" y="49"/>
                      </a:lnTo>
                      <a:close/>
                      <a:moveTo>
                        <a:pt x="4178" y="86"/>
                      </a:moveTo>
                      <a:lnTo>
                        <a:pt x="4180" y="88"/>
                      </a:lnTo>
                      <a:lnTo>
                        <a:pt x="4171" y="100"/>
                      </a:lnTo>
                      <a:lnTo>
                        <a:pt x="4178" y="86"/>
                      </a:lnTo>
                      <a:lnTo>
                        <a:pt x="4178" y="86"/>
                      </a:lnTo>
                      <a:close/>
                      <a:moveTo>
                        <a:pt x="4248" y="134"/>
                      </a:moveTo>
                      <a:lnTo>
                        <a:pt x="4248" y="134"/>
                      </a:lnTo>
                      <a:lnTo>
                        <a:pt x="4238" y="145"/>
                      </a:lnTo>
                      <a:lnTo>
                        <a:pt x="4246" y="132"/>
                      </a:lnTo>
                      <a:lnTo>
                        <a:pt x="4248" y="134"/>
                      </a:lnTo>
                      <a:close/>
                      <a:moveTo>
                        <a:pt x="4308" y="188"/>
                      </a:moveTo>
                      <a:lnTo>
                        <a:pt x="4310" y="188"/>
                      </a:lnTo>
                      <a:lnTo>
                        <a:pt x="4299" y="198"/>
                      </a:lnTo>
                      <a:lnTo>
                        <a:pt x="4308" y="186"/>
                      </a:lnTo>
                      <a:lnTo>
                        <a:pt x="4308" y="188"/>
                      </a:lnTo>
                      <a:close/>
                      <a:moveTo>
                        <a:pt x="4363" y="248"/>
                      </a:moveTo>
                      <a:lnTo>
                        <a:pt x="4365" y="250"/>
                      </a:lnTo>
                      <a:lnTo>
                        <a:pt x="4351" y="258"/>
                      </a:lnTo>
                      <a:lnTo>
                        <a:pt x="4363" y="248"/>
                      </a:lnTo>
                      <a:lnTo>
                        <a:pt x="4363" y="248"/>
                      </a:lnTo>
                      <a:close/>
                      <a:moveTo>
                        <a:pt x="4410" y="318"/>
                      </a:moveTo>
                      <a:lnTo>
                        <a:pt x="4410" y="318"/>
                      </a:lnTo>
                      <a:lnTo>
                        <a:pt x="4397" y="326"/>
                      </a:lnTo>
                      <a:lnTo>
                        <a:pt x="4408" y="316"/>
                      </a:lnTo>
                      <a:lnTo>
                        <a:pt x="4410" y="318"/>
                      </a:lnTo>
                      <a:close/>
                      <a:moveTo>
                        <a:pt x="4446" y="392"/>
                      </a:moveTo>
                      <a:lnTo>
                        <a:pt x="4448" y="392"/>
                      </a:lnTo>
                      <a:lnTo>
                        <a:pt x="4432" y="397"/>
                      </a:lnTo>
                      <a:lnTo>
                        <a:pt x="4446" y="392"/>
                      </a:lnTo>
                      <a:lnTo>
                        <a:pt x="4446" y="392"/>
                      </a:lnTo>
                      <a:close/>
                      <a:moveTo>
                        <a:pt x="4474" y="471"/>
                      </a:moveTo>
                      <a:lnTo>
                        <a:pt x="4474" y="473"/>
                      </a:lnTo>
                      <a:lnTo>
                        <a:pt x="4459" y="474"/>
                      </a:lnTo>
                      <a:lnTo>
                        <a:pt x="4474" y="471"/>
                      </a:lnTo>
                      <a:lnTo>
                        <a:pt x="4474" y="471"/>
                      </a:lnTo>
                      <a:close/>
                      <a:moveTo>
                        <a:pt x="4491" y="554"/>
                      </a:moveTo>
                      <a:lnTo>
                        <a:pt x="4491" y="555"/>
                      </a:lnTo>
                      <a:lnTo>
                        <a:pt x="4476" y="557"/>
                      </a:lnTo>
                      <a:lnTo>
                        <a:pt x="4491" y="554"/>
                      </a:lnTo>
                      <a:lnTo>
                        <a:pt x="4491" y="554"/>
                      </a:lnTo>
                      <a:close/>
                      <a:moveTo>
                        <a:pt x="4496" y="640"/>
                      </a:moveTo>
                      <a:lnTo>
                        <a:pt x="4496" y="642"/>
                      </a:lnTo>
                      <a:lnTo>
                        <a:pt x="4481" y="642"/>
                      </a:lnTo>
                      <a:lnTo>
                        <a:pt x="4496" y="640"/>
                      </a:lnTo>
                      <a:lnTo>
                        <a:pt x="4496" y="640"/>
                      </a:lnTo>
                      <a:close/>
                      <a:moveTo>
                        <a:pt x="4496" y="3858"/>
                      </a:moveTo>
                      <a:lnTo>
                        <a:pt x="4496" y="3858"/>
                      </a:lnTo>
                      <a:lnTo>
                        <a:pt x="4481" y="3856"/>
                      </a:lnTo>
                      <a:lnTo>
                        <a:pt x="4496" y="3856"/>
                      </a:lnTo>
                      <a:lnTo>
                        <a:pt x="4496" y="3858"/>
                      </a:lnTo>
                      <a:close/>
                    </a:path>
                  </a:pathLst>
                </a:custGeom>
                <a:solidFill>
                  <a:srgbClr val="000000"/>
                </a:solidFill>
                <a:ln w="25400">
                  <a:solidFill>
                    <a:srgbClr val="000000"/>
                  </a:solidFill>
                  <a:prstDash val="solid"/>
                  <a:round/>
                  <a:headEnd/>
                  <a:tailEnd/>
                </a:ln>
              </p:spPr>
              <p:txBody>
                <a:bodyPr rot="0" vert="horz" wrap="square" lIns="91440" tIns="45720" rIns="91440" bIns="45720" anchor="t" anchorCtr="0" upright="1">
                  <a:noAutofit/>
                </a:bodyPr>
                <a:lstStyle/>
                <a:p>
                  <a:endParaRPr lang="en-US" sz="2500"/>
                </a:p>
              </p:txBody>
            </p:sp>
            <p:sp>
              <p:nvSpPr>
                <p:cNvPr id="624" name="Freeform 623"/>
                <p:cNvSpPr>
                  <a:spLocks/>
                </p:cNvSpPr>
                <p:nvPr/>
              </p:nvSpPr>
              <p:spPr bwMode="auto">
                <a:xfrm>
                  <a:off x="10495" y="4070"/>
                  <a:ext cx="221" cy="214"/>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7 h 572"/>
                    <a:gd name="T10" fmla="*/ 446 w 573"/>
                    <a:gd name="T11" fmla="*/ 523 h 572"/>
                    <a:gd name="T12" fmla="*/ 397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7 h 572"/>
                    <a:gd name="T26" fmla="*/ 49 w 573"/>
                    <a:gd name="T27" fmla="*/ 446 h 572"/>
                    <a:gd name="T28" fmla="*/ 23 w 573"/>
                    <a:gd name="T29" fmla="*/ 397 h 572"/>
                    <a:gd name="T30" fmla="*/ 6 w 573"/>
                    <a:gd name="T31" fmla="*/ 344 h 572"/>
                    <a:gd name="T32" fmla="*/ 0 w 573"/>
                    <a:gd name="T33" fmla="*/ 286 h 572"/>
                    <a:gd name="T34" fmla="*/ 6 w 573"/>
                    <a:gd name="T35" fmla="*/ 228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7 w 573"/>
                    <a:gd name="T53" fmla="*/ 22 h 572"/>
                    <a:gd name="T54" fmla="*/ 446 w 573"/>
                    <a:gd name="T55" fmla="*/ 49 h 572"/>
                    <a:gd name="T56" fmla="*/ 488 w 573"/>
                    <a:gd name="T57" fmla="*/ 84 h 572"/>
                    <a:gd name="T58" fmla="*/ 524 w 573"/>
                    <a:gd name="T59" fmla="*/ 126 h 572"/>
                    <a:gd name="T60" fmla="*/ 550 w 573"/>
                    <a:gd name="T61" fmla="*/ 175 h 572"/>
                    <a:gd name="T62" fmla="*/ 567 w 573"/>
                    <a:gd name="T63" fmla="*/ 228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7"/>
                      </a:lnTo>
                      <a:lnTo>
                        <a:pt x="446" y="523"/>
                      </a:lnTo>
                      <a:lnTo>
                        <a:pt x="397" y="550"/>
                      </a:lnTo>
                      <a:lnTo>
                        <a:pt x="345" y="567"/>
                      </a:lnTo>
                      <a:lnTo>
                        <a:pt x="286" y="572"/>
                      </a:lnTo>
                      <a:lnTo>
                        <a:pt x="228"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8"/>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625" name="Freeform 624"/>
                <p:cNvSpPr>
                  <a:spLocks/>
                </p:cNvSpPr>
                <p:nvPr/>
              </p:nvSpPr>
              <p:spPr bwMode="auto">
                <a:xfrm>
                  <a:off x="10495" y="4070"/>
                  <a:ext cx="221" cy="214"/>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7 h 572"/>
                    <a:gd name="T10" fmla="*/ 446 w 573"/>
                    <a:gd name="T11" fmla="*/ 523 h 572"/>
                    <a:gd name="T12" fmla="*/ 397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7 h 572"/>
                    <a:gd name="T26" fmla="*/ 49 w 573"/>
                    <a:gd name="T27" fmla="*/ 446 h 572"/>
                    <a:gd name="T28" fmla="*/ 23 w 573"/>
                    <a:gd name="T29" fmla="*/ 397 h 572"/>
                    <a:gd name="T30" fmla="*/ 6 w 573"/>
                    <a:gd name="T31" fmla="*/ 344 h 572"/>
                    <a:gd name="T32" fmla="*/ 0 w 573"/>
                    <a:gd name="T33" fmla="*/ 286 h 572"/>
                    <a:gd name="T34" fmla="*/ 6 w 573"/>
                    <a:gd name="T35" fmla="*/ 228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7 w 573"/>
                    <a:gd name="T53" fmla="*/ 22 h 572"/>
                    <a:gd name="T54" fmla="*/ 446 w 573"/>
                    <a:gd name="T55" fmla="*/ 49 h 572"/>
                    <a:gd name="T56" fmla="*/ 488 w 573"/>
                    <a:gd name="T57" fmla="*/ 84 h 572"/>
                    <a:gd name="T58" fmla="*/ 524 w 573"/>
                    <a:gd name="T59" fmla="*/ 126 h 572"/>
                    <a:gd name="T60" fmla="*/ 550 w 573"/>
                    <a:gd name="T61" fmla="*/ 175 h 572"/>
                    <a:gd name="T62" fmla="*/ 567 w 573"/>
                    <a:gd name="T63" fmla="*/ 228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7"/>
                      </a:lnTo>
                      <a:lnTo>
                        <a:pt x="446" y="523"/>
                      </a:lnTo>
                      <a:lnTo>
                        <a:pt x="397" y="550"/>
                      </a:lnTo>
                      <a:lnTo>
                        <a:pt x="345" y="567"/>
                      </a:lnTo>
                      <a:lnTo>
                        <a:pt x="286" y="572"/>
                      </a:lnTo>
                      <a:lnTo>
                        <a:pt x="228"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8"/>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626" name="Freeform 625"/>
                <p:cNvSpPr>
                  <a:spLocks/>
                </p:cNvSpPr>
                <p:nvPr/>
              </p:nvSpPr>
              <p:spPr bwMode="auto">
                <a:xfrm>
                  <a:off x="10851" y="4070"/>
                  <a:ext cx="221" cy="214"/>
                </a:xfrm>
                <a:custGeom>
                  <a:avLst/>
                  <a:gdLst>
                    <a:gd name="T0" fmla="*/ 572 w 572"/>
                    <a:gd name="T1" fmla="*/ 286 h 572"/>
                    <a:gd name="T2" fmla="*/ 567 w 572"/>
                    <a:gd name="T3" fmla="*/ 344 h 572"/>
                    <a:gd name="T4" fmla="*/ 550 w 572"/>
                    <a:gd name="T5" fmla="*/ 397 h 572"/>
                    <a:gd name="T6" fmla="*/ 523 w 572"/>
                    <a:gd name="T7" fmla="*/ 446 h 572"/>
                    <a:gd name="T8" fmla="*/ 490 w 572"/>
                    <a:gd name="T9" fmla="*/ 487 h 572"/>
                    <a:gd name="T10" fmla="*/ 446 w 572"/>
                    <a:gd name="T11" fmla="*/ 523 h 572"/>
                    <a:gd name="T12" fmla="*/ 397 w 572"/>
                    <a:gd name="T13" fmla="*/ 550 h 572"/>
                    <a:gd name="T14" fmla="*/ 345 w 572"/>
                    <a:gd name="T15" fmla="*/ 567 h 572"/>
                    <a:gd name="T16" fmla="*/ 286 w 572"/>
                    <a:gd name="T17" fmla="*/ 572 h 572"/>
                    <a:gd name="T18" fmla="*/ 230 w 572"/>
                    <a:gd name="T19" fmla="*/ 567 h 572"/>
                    <a:gd name="T20" fmla="*/ 175 w 572"/>
                    <a:gd name="T21" fmla="*/ 550 h 572"/>
                    <a:gd name="T22" fmla="*/ 126 w 572"/>
                    <a:gd name="T23" fmla="*/ 523 h 572"/>
                    <a:gd name="T24" fmla="*/ 85 w 572"/>
                    <a:gd name="T25" fmla="*/ 487 h 572"/>
                    <a:gd name="T26" fmla="*/ 49 w 572"/>
                    <a:gd name="T27" fmla="*/ 446 h 572"/>
                    <a:gd name="T28" fmla="*/ 23 w 572"/>
                    <a:gd name="T29" fmla="*/ 397 h 572"/>
                    <a:gd name="T30" fmla="*/ 6 w 572"/>
                    <a:gd name="T31" fmla="*/ 344 h 572"/>
                    <a:gd name="T32" fmla="*/ 0 w 572"/>
                    <a:gd name="T33" fmla="*/ 286 h 572"/>
                    <a:gd name="T34" fmla="*/ 6 w 572"/>
                    <a:gd name="T35" fmla="*/ 228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30 w 572"/>
                    <a:gd name="T47" fmla="*/ 5 h 572"/>
                    <a:gd name="T48" fmla="*/ 286 w 572"/>
                    <a:gd name="T49" fmla="*/ 0 h 572"/>
                    <a:gd name="T50" fmla="*/ 345 w 572"/>
                    <a:gd name="T51" fmla="*/ 5 h 572"/>
                    <a:gd name="T52" fmla="*/ 397 w 572"/>
                    <a:gd name="T53" fmla="*/ 22 h 572"/>
                    <a:gd name="T54" fmla="*/ 446 w 572"/>
                    <a:gd name="T55" fmla="*/ 49 h 572"/>
                    <a:gd name="T56" fmla="*/ 490 w 572"/>
                    <a:gd name="T57" fmla="*/ 84 h 572"/>
                    <a:gd name="T58" fmla="*/ 523 w 572"/>
                    <a:gd name="T59" fmla="*/ 126 h 572"/>
                    <a:gd name="T60" fmla="*/ 550 w 572"/>
                    <a:gd name="T61" fmla="*/ 175 h 572"/>
                    <a:gd name="T62" fmla="*/ 567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90" y="487"/>
                      </a:lnTo>
                      <a:lnTo>
                        <a:pt x="446" y="523"/>
                      </a:lnTo>
                      <a:lnTo>
                        <a:pt x="397" y="550"/>
                      </a:lnTo>
                      <a:lnTo>
                        <a:pt x="345" y="567"/>
                      </a:lnTo>
                      <a:lnTo>
                        <a:pt x="286" y="572"/>
                      </a:lnTo>
                      <a:lnTo>
                        <a:pt x="230"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30" y="5"/>
                      </a:lnTo>
                      <a:lnTo>
                        <a:pt x="286" y="0"/>
                      </a:lnTo>
                      <a:lnTo>
                        <a:pt x="345" y="5"/>
                      </a:lnTo>
                      <a:lnTo>
                        <a:pt x="397" y="22"/>
                      </a:lnTo>
                      <a:lnTo>
                        <a:pt x="446" y="49"/>
                      </a:lnTo>
                      <a:lnTo>
                        <a:pt x="490" y="84"/>
                      </a:lnTo>
                      <a:lnTo>
                        <a:pt x="523" y="126"/>
                      </a:lnTo>
                      <a:lnTo>
                        <a:pt x="550" y="175"/>
                      </a:lnTo>
                      <a:lnTo>
                        <a:pt x="567" y="228"/>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627" name="Freeform 626"/>
                <p:cNvSpPr>
                  <a:spLocks/>
                </p:cNvSpPr>
                <p:nvPr/>
              </p:nvSpPr>
              <p:spPr bwMode="auto">
                <a:xfrm>
                  <a:off x="10851" y="4070"/>
                  <a:ext cx="221" cy="214"/>
                </a:xfrm>
                <a:custGeom>
                  <a:avLst/>
                  <a:gdLst>
                    <a:gd name="T0" fmla="*/ 572 w 572"/>
                    <a:gd name="T1" fmla="*/ 286 h 572"/>
                    <a:gd name="T2" fmla="*/ 567 w 572"/>
                    <a:gd name="T3" fmla="*/ 344 h 572"/>
                    <a:gd name="T4" fmla="*/ 550 w 572"/>
                    <a:gd name="T5" fmla="*/ 397 h 572"/>
                    <a:gd name="T6" fmla="*/ 523 w 572"/>
                    <a:gd name="T7" fmla="*/ 446 h 572"/>
                    <a:gd name="T8" fmla="*/ 490 w 572"/>
                    <a:gd name="T9" fmla="*/ 487 h 572"/>
                    <a:gd name="T10" fmla="*/ 446 w 572"/>
                    <a:gd name="T11" fmla="*/ 523 h 572"/>
                    <a:gd name="T12" fmla="*/ 397 w 572"/>
                    <a:gd name="T13" fmla="*/ 550 h 572"/>
                    <a:gd name="T14" fmla="*/ 345 w 572"/>
                    <a:gd name="T15" fmla="*/ 567 h 572"/>
                    <a:gd name="T16" fmla="*/ 286 w 572"/>
                    <a:gd name="T17" fmla="*/ 572 h 572"/>
                    <a:gd name="T18" fmla="*/ 230 w 572"/>
                    <a:gd name="T19" fmla="*/ 567 h 572"/>
                    <a:gd name="T20" fmla="*/ 175 w 572"/>
                    <a:gd name="T21" fmla="*/ 550 h 572"/>
                    <a:gd name="T22" fmla="*/ 126 w 572"/>
                    <a:gd name="T23" fmla="*/ 523 h 572"/>
                    <a:gd name="T24" fmla="*/ 85 w 572"/>
                    <a:gd name="T25" fmla="*/ 487 h 572"/>
                    <a:gd name="T26" fmla="*/ 49 w 572"/>
                    <a:gd name="T27" fmla="*/ 446 h 572"/>
                    <a:gd name="T28" fmla="*/ 23 w 572"/>
                    <a:gd name="T29" fmla="*/ 397 h 572"/>
                    <a:gd name="T30" fmla="*/ 6 w 572"/>
                    <a:gd name="T31" fmla="*/ 344 h 572"/>
                    <a:gd name="T32" fmla="*/ 0 w 572"/>
                    <a:gd name="T33" fmla="*/ 286 h 572"/>
                    <a:gd name="T34" fmla="*/ 6 w 572"/>
                    <a:gd name="T35" fmla="*/ 228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30 w 572"/>
                    <a:gd name="T47" fmla="*/ 5 h 572"/>
                    <a:gd name="T48" fmla="*/ 286 w 572"/>
                    <a:gd name="T49" fmla="*/ 0 h 572"/>
                    <a:gd name="T50" fmla="*/ 345 w 572"/>
                    <a:gd name="T51" fmla="*/ 5 h 572"/>
                    <a:gd name="T52" fmla="*/ 397 w 572"/>
                    <a:gd name="T53" fmla="*/ 22 h 572"/>
                    <a:gd name="T54" fmla="*/ 446 w 572"/>
                    <a:gd name="T55" fmla="*/ 49 h 572"/>
                    <a:gd name="T56" fmla="*/ 490 w 572"/>
                    <a:gd name="T57" fmla="*/ 84 h 572"/>
                    <a:gd name="T58" fmla="*/ 523 w 572"/>
                    <a:gd name="T59" fmla="*/ 126 h 572"/>
                    <a:gd name="T60" fmla="*/ 550 w 572"/>
                    <a:gd name="T61" fmla="*/ 175 h 572"/>
                    <a:gd name="T62" fmla="*/ 567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90" y="487"/>
                      </a:lnTo>
                      <a:lnTo>
                        <a:pt x="446" y="523"/>
                      </a:lnTo>
                      <a:lnTo>
                        <a:pt x="397" y="550"/>
                      </a:lnTo>
                      <a:lnTo>
                        <a:pt x="345" y="567"/>
                      </a:lnTo>
                      <a:lnTo>
                        <a:pt x="286" y="572"/>
                      </a:lnTo>
                      <a:lnTo>
                        <a:pt x="230"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30" y="5"/>
                      </a:lnTo>
                      <a:lnTo>
                        <a:pt x="286" y="0"/>
                      </a:lnTo>
                      <a:lnTo>
                        <a:pt x="345" y="5"/>
                      </a:lnTo>
                      <a:lnTo>
                        <a:pt x="397" y="22"/>
                      </a:lnTo>
                      <a:lnTo>
                        <a:pt x="446" y="49"/>
                      </a:lnTo>
                      <a:lnTo>
                        <a:pt x="490" y="84"/>
                      </a:lnTo>
                      <a:lnTo>
                        <a:pt x="523" y="126"/>
                      </a:lnTo>
                      <a:lnTo>
                        <a:pt x="550" y="175"/>
                      </a:lnTo>
                      <a:lnTo>
                        <a:pt x="567" y="228"/>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628" name="Freeform 627"/>
                <p:cNvSpPr>
                  <a:spLocks/>
                </p:cNvSpPr>
                <p:nvPr/>
              </p:nvSpPr>
              <p:spPr bwMode="auto">
                <a:xfrm>
                  <a:off x="11207" y="4070"/>
                  <a:ext cx="222" cy="214"/>
                </a:xfrm>
                <a:custGeom>
                  <a:avLst/>
                  <a:gdLst>
                    <a:gd name="T0" fmla="*/ 572 w 572"/>
                    <a:gd name="T1" fmla="*/ 286 h 572"/>
                    <a:gd name="T2" fmla="*/ 566 w 572"/>
                    <a:gd name="T3" fmla="*/ 344 h 572"/>
                    <a:gd name="T4" fmla="*/ 550 w 572"/>
                    <a:gd name="T5" fmla="*/ 397 h 572"/>
                    <a:gd name="T6" fmla="*/ 523 w 572"/>
                    <a:gd name="T7" fmla="*/ 446 h 572"/>
                    <a:gd name="T8" fmla="*/ 487 w 572"/>
                    <a:gd name="T9" fmla="*/ 487 h 572"/>
                    <a:gd name="T10" fmla="*/ 446 w 572"/>
                    <a:gd name="T11" fmla="*/ 523 h 572"/>
                    <a:gd name="T12" fmla="*/ 397 w 572"/>
                    <a:gd name="T13" fmla="*/ 550 h 572"/>
                    <a:gd name="T14" fmla="*/ 342 w 572"/>
                    <a:gd name="T15" fmla="*/ 567 h 572"/>
                    <a:gd name="T16" fmla="*/ 286 w 572"/>
                    <a:gd name="T17" fmla="*/ 572 h 572"/>
                    <a:gd name="T18" fmla="*/ 228 w 572"/>
                    <a:gd name="T19" fmla="*/ 567 h 572"/>
                    <a:gd name="T20" fmla="*/ 175 w 572"/>
                    <a:gd name="T21" fmla="*/ 550 h 572"/>
                    <a:gd name="T22" fmla="*/ 126 w 572"/>
                    <a:gd name="T23" fmla="*/ 523 h 572"/>
                    <a:gd name="T24" fmla="*/ 83 w 572"/>
                    <a:gd name="T25" fmla="*/ 487 h 572"/>
                    <a:gd name="T26" fmla="*/ 49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9 w 572"/>
                    <a:gd name="T39" fmla="*/ 126 h 572"/>
                    <a:gd name="T40" fmla="*/ 83 w 572"/>
                    <a:gd name="T41" fmla="*/ 84 h 572"/>
                    <a:gd name="T42" fmla="*/ 126 w 572"/>
                    <a:gd name="T43" fmla="*/ 49 h 572"/>
                    <a:gd name="T44" fmla="*/ 175 w 572"/>
                    <a:gd name="T45" fmla="*/ 22 h 572"/>
                    <a:gd name="T46" fmla="*/ 228 w 572"/>
                    <a:gd name="T47" fmla="*/ 5 h 572"/>
                    <a:gd name="T48" fmla="*/ 286 w 572"/>
                    <a:gd name="T49" fmla="*/ 0 h 572"/>
                    <a:gd name="T50" fmla="*/ 342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50" y="397"/>
                      </a:lnTo>
                      <a:lnTo>
                        <a:pt x="523" y="446"/>
                      </a:lnTo>
                      <a:lnTo>
                        <a:pt x="487" y="487"/>
                      </a:lnTo>
                      <a:lnTo>
                        <a:pt x="446" y="523"/>
                      </a:lnTo>
                      <a:lnTo>
                        <a:pt x="397" y="550"/>
                      </a:lnTo>
                      <a:lnTo>
                        <a:pt x="342" y="567"/>
                      </a:lnTo>
                      <a:lnTo>
                        <a:pt x="286" y="572"/>
                      </a:lnTo>
                      <a:lnTo>
                        <a:pt x="228" y="567"/>
                      </a:lnTo>
                      <a:lnTo>
                        <a:pt x="175" y="550"/>
                      </a:lnTo>
                      <a:lnTo>
                        <a:pt x="126" y="523"/>
                      </a:lnTo>
                      <a:lnTo>
                        <a:pt x="83" y="487"/>
                      </a:lnTo>
                      <a:lnTo>
                        <a:pt x="49" y="446"/>
                      </a:lnTo>
                      <a:lnTo>
                        <a:pt x="22" y="397"/>
                      </a:lnTo>
                      <a:lnTo>
                        <a:pt x="5" y="344"/>
                      </a:lnTo>
                      <a:lnTo>
                        <a:pt x="0" y="286"/>
                      </a:lnTo>
                      <a:lnTo>
                        <a:pt x="5" y="228"/>
                      </a:lnTo>
                      <a:lnTo>
                        <a:pt x="22" y="175"/>
                      </a:lnTo>
                      <a:lnTo>
                        <a:pt x="49" y="126"/>
                      </a:lnTo>
                      <a:lnTo>
                        <a:pt x="83" y="84"/>
                      </a:lnTo>
                      <a:lnTo>
                        <a:pt x="126" y="49"/>
                      </a:lnTo>
                      <a:lnTo>
                        <a:pt x="175" y="22"/>
                      </a:lnTo>
                      <a:lnTo>
                        <a:pt x="228" y="5"/>
                      </a:lnTo>
                      <a:lnTo>
                        <a:pt x="286" y="0"/>
                      </a:lnTo>
                      <a:lnTo>
                        <a:pt x="342" y="5"/>
                      </a:lnTo>
                      <a:lnTo>
                        <a:pt x="397" y="22"/>
                      </a:lnTo>
                      <a:lnTo>
                        <a:pt x="446" y="49"/>
                      </a:lnTo>
                      <a:lnTo>
                        <a:pt x="487" y="84"/>
                      </a:lnTo>
                      <a:lnTo>
                        <a:pt x="523" y="126"/>
                      </a:lnTo>
                      <a:lnTo>
                        <a:pt x="550" y="175"/>
                      </a:lnTo>
                      <a:lnTo>
                        <a:pt x="566" y="228"/>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629" name="Freeform 628"/>
                <p:cNvSpPr>
                  <a:spLocks/>
                </p:cNvSpPr>
                <p:nvPr/>
              </p:nvSpPr>
              <p:spPr bwMode="auto">
                <a:xfrm>
                  <a:off x="11207" y="4070"/>
                  <a:ext cx="222" cy="214"/>
                </a:xfrm>
                <a:custGeom>
                  <a:avLst/>
                  <a:gdLst>
                    <a:gd name="T0" fmla="*/ 572 w 572"/>
                    <a:gd name="T1" fmla="*/ 286 h 572"/>
                    <a:gd name="T2" fmla="*/ 566 w 572"/>
                    <a:gd name="T3" fmla="*/ 344 h 572"/>
                    <a:gd name="T4" fmla="*/ 550 w 572"/>
                    <a:gd name="T5" fmla="*/ 397 h 572"/>
                    <a:gd name="T6" fmla="*/ 523 w 572"/>
                    <a:gd name="T7" fmla="*/ 446 h 572"/>
                    <a:gd name="T8" fmla="*/ 487 w 572"/>
                    <a:gd name="T9" fmla="*/ 487 h 572"/>
                    <a:gd name="T10" fmla="*/ 446 w 572"/>
                    <a:gd name="T11" fmla="*/ 523 h 572"/>
                    <a:gd name="T12" fmla="*/ 397 w 572"/>
                    <a:gd name="T13" fmla="*/ 550 h 572"/>
                    <a:gd name="T14" fmla="*/ 342 w 572"/>
                    <a:gd name="T15" fmla="*/ 567 h 572"/>
                    <a:gd name="T16" fmla="*/ 286 w 572"/>
                    <a:gd name="T17" fmla="*/ 572 h 572"/>
                    <a:gd name="T18" fmla="*/ 228 w 572"/>
                    <a:gd name="T19" fmla="*/ 567 h 572"/>
                    <a:gd name="T20" fmla="*/ 175 w 572"/>
                    <a:gd name="T21" fmla="*/ 550 h 572"/>
                    <a:gd name="T22" fmla="*/ 126 w 572"/>
                    <a:gd name="T23" fmla="*/ 523 h 572"/>
                    <a:gd name="T24" fmla="*/ 83 w 572"/>
                    <a:gd name="T25" fmla="*/ 487 h 572"/>
                    <a:gd name="T26" fmla="*/ 49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9 w 572"/>
                    <a:gd name="T39" fmla="*/ 126 h 572"/>
                    <a:gd name="T40" fmla="*/ 83 w 572"/>
                    <a:gd name="T41" fmla="*/ 84 h 572"/>
                    <a:gd name="T42" fmla="*/ 126 w 572"/>
                    <a:gd name="T43" fmla="*/ 49 h 572"/>
                    <a:gd name="T44" fmla="*/ 175 w 572"/>
                    <a:gd name="T45" fmla="*/ 22 h 572"/>
                    <a:gd name="T46" fmla="*/ 228 w 572"/>
                    <a:gd name="T47" fmla="*/ 5 h 572"/>
                    <a:gd name="T48" fmla="*/ 286 w 572"/>
                    <a:gd name="T49" fmla="*/ 0 h 572"/>
                    <a:gd name="T50" fmla="*/ 342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50" y="397"/>
                      </a:lnTo>
                      <a:lnTo>
                        <a:pt x="523" y="446"/>
                      </a:lnTo>
                      <a:lnTo>
                        <a:pt x="487" y="487"/>
                      </a:lnTo>
                      <a:lnTo>
                        <a:pt x="446" y="523"/>
                      </a:lnTo>
                      <a:lnTo>
                        <a:pt x="397" y="550"/>
                      </a:lnTo>
                      <a:lnTo>
                        <a:pt x="342" y="567"/>
                      </a:lnTo>
                      <a:lnTo>
                        <a:pt x="286" y="572"/>
                      </a:lnTo>
                      <a:lnTo>
                        <a:pt x="228" y="567"/>
                      </a:lnTo>
                      <a:lnTo>
                        <a:pt x="175" y="550"/>
                      </a:lnTo>
                      <a:lnTo>
                        <a:pt x="126" y="523"/>
                      </a:lnTo>
                      <a:lnTo>
                        <a:pt x="83" y="487"/>
                      </a:lnTo>
                      <a:lnTo>
                        <a:pt x="49" y="446"/>
                      </a:lnTo>
                      <a:lnTo>
                        <a:pt x="22" y="397"/>
                      </a:lnTo>
                      <a:lnTo>
                        <a:pt x="5" y="344"/>
                      </a:lnTo>
                      <a:lnTo>
                        <a:pt x="0" y="286"/>
                      </a:lnTo>
                      <a:lnTo>
                        <a:pt x="5" y="228"/>
                      </a:lnTo>
                      <a:lnTo>
                        <a:pt x="22" y="175"/>
                      </a:lnTo>
                      <a:lnTo>
                        <a:pt x="49" y="126"/>
                      </a:lnTo>
                      <a:lnTo>
                        <a:pt x="83" y="84"/>
                      </a:lnTo>
                      <a:lnTo>
                        <a:pt x="126" y="49"/>
                      </a:lnTo>
                      <a:lnTo>
                        <a:pt x="175" y="22"/>
                      </a:lnTo>
                      <a:lnTo>
                        <a:pt x="228" y="5"/>
                      </a:lnTo>
                      <a:lnTo>
                        <a:pt x="286" y="0"/>
                      </a:lnTo>
                      <a:lnTo>
                        <a:pt x="342" y="5"/>
                      </a:lnTo>
                      <a:lnTo>
                        <a:pt x="397" y="22"/>
                      </a:lnTo>
                      <a:lnTo>
                        <a:pt x="446" y="49"/>
                      </a:lnTo>
                      <a:lnTo>
                        <a:pt x="487" y="84"/>
                      </a:lnTo>
                      <a:lnTo>
                        <a:pt x="523" y="126"/>
                      </a:lnTo>
                      <a:lnTo>
                        <a:pt x="550" y="175"/>
                      </a:lnTo>
                      <a:lnTo>
                        <a:pt x="566" y="228"/>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630" name="Freeform 629"/>
                <p:cNvSpPr>
                  <a:spLocks/>
                </p:cNvSpPr>
                <p:nvPr/>
              </p:nvSpPr>
              <p:spPr bwMode="auto">
                <a:xfrm>
                  <a:off x="11564" y="4070"/>
                  <a:ext cx="221" cy="214"/>
                </a:xfrm>
                <a:custGeom>
                  <a:avLst/>
                  <a:gdLst>
                    <a:gd name="T0" fmla="*/ 572 w 572"/>
                    <a:gd name="T1" fmla="*/ 286 h 572"/>
                    <a:gd name="T2" fmla="*/ 566 w 572"/>
                    <a:gd name="T3" fmla="*/ 344 h 572"/>
                    <a:gd name="T4" fmla="*/ 549 w 572"/>
                    <a:gd name="T5" fmla="*/ 397 h 572"/>
                    <a:gd name="T6" fmla="*/ 523 w 572"/>
                    <a:gd name="T7" fmla="*/ 446 h 572"/>
                    <a:gd name="T8" fmla="*/ 487 w 572"/>
                    <a:gd name="T9" fmla="*/ 487 h 572"/>
                    <a:gd name="T10" fmla="*/ 446 w 572"/>
                    <a:gd name="T11" fmla="*/ 523 h 572"/>
                    <a:gd name="T12" fmla="*/ 397 w 572"/>
                    <a:gd name="T13" fmla="*/ 550 h 572"/>
                    <a:gd name="T14" fmla="*/ 344 w 572"/>
                    <a:gd name="T15" fmla="*/ 567 h 572"/>
                    <a:gd name="T16" fmla="*/ 286 w 572"/>
                    <a:gd name="T17" fmla="*/ 572 h 572"/>
                    <a:gd name="T18" fmla="*/ 227 w 572"/>
                    <a:gd name="T19" fmla="*/ 567 h 572"/>
                    <a:gd name="T20" fmla="*/ 175 w 572"/>
                    <a:gd name="T21" fmla="*/ 550 h 572"/>
                    <a:gd name="T22" fmla="*/ 126 w 572"/>
                    <a:gd name="T23" fmla="*/ 523 h 572"/>
                    <a:gd name="T24" fmla="*/ 84 w 572"/>
                    <a:gd name="T25" fmla="*/ 487 h 572"/>
                    <a:gd name="T26" fmla="*/ 48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8 w 572"/>
                    <a:gd name="T39" fmla="*/ 126 h 572"/>
                    <a:gd name="T40" fmla="*/ 84 w 572"/>
                    <a:gd name="T41" fmla="*/ 84 h 572"/>
                    <a:gd name="T42" fmla="*/ 126 w 572"/>
                    <a:gd name="T43" fmla="*/ 49 h 572"/>
                    <a:gd name="T44" fmla="*/ 175 w 572"/>
                    <a:gd name="T45" fmla="*/ 22 h 572"/>
                    <a:gd name="T46" fmla="*/ 227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49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49" y="397"/>
                      </a:lnTo>
                      <a:lnTo>
                        <a:pt x="523" y="446"/>
                      </a:lnTo>
                      <a:lnTo>
                        <a:pt x="487" y="487"/>
                      </a:lnTo>
                      <a:lnTo>
                        <a:pt x="446" y="523"/>
                      </a:lnTo>
                      <a:lnTo>
                        <a:pt x="397" y="550"/>
                      </a:lnTo>
                      <a:lnTo>
                        <a:pt x="344" y="567"/>
                      </a:lnTo>
                      <a:lnTo>
                        <a:pt x="286" y="572"/>
                      </a:lnTo>
                      <a:lnTo>
                        <a:pt x="227" y="567"/>
                      </a:lnTo>
                      <a:lnTo>
                        <a:pt x="175" y="550"/>
                      </a:lnTo>
                      <a:lnTo>
                        <a:pt x="126" y="523"/>
                      </a:lnTo>
                      <a:lnTo>
                        <a:pt x="84" y="487"/>
                      </a:lnTo>
                      <a:lnTo>
                        <a:pt x="48" y="446"/>
                      </a:lnTo>
                      <a:lnTo>
                        <a:pt x="22" y="397"/>
                      </a:lnTo>
                      <a:lnTo>
                        <a:pt x="5" y="344"/>
                      </a:lnTo>
                      <a:lnTo>
                        <a:pt x="0" y="286"/>
                      </a:lnTo>
                      <a:lnTo>
                        <a:pt x="5" y="228"/>
                      </a:lnTo>
                      <a:lnTo>
                        <a:pt x="22" y="175"/>
                      </a:lnTo>
                      <a:lnTo>
                        <a:pt x="48" y="126"/>
                      </a:lnTo>
                      <a:lnTo>
                        <a:pt x="84" y="84"/>
                      </a:lnTo>
                      <a:lnTo>
                        <a:pt x="126" y="49"/>
                      </a:lnTo>
                      <a:lnTo>
                        <a:pt x="175" y="22"/>
                      </a:lnTo>
                      <a:lnTo>
                        <a:pt x="227" y="5"/>
                      </a:lnTo>
                      <a:lnTo>
                        <a:pt x="286" y="0"/>
                      </a:lnTo>
                      <a:lnTo>
                        <a:pt x="344" y="5"/>
                      </a:lnTo>
                      <a:lnTo>
                        <a:pt x="397" y="22"/>
                      </a:lnTo>
                      <a:lnTo>
                        <a:pt x="446" y="49"/>
                      </a:lnTo>
                      <a:lnTo>
                        <a:pt x="487" y="84"/>
                      </a:lnTo>
                      <a:lnTo>
                        <a:pt x="523" y="126"/>
                      </a:lnTo>
                      <a:lnTo>
                        <a:pt x="549" y="175"/>
                      </a:lnTo>
                      <a:lnTo>
                        <a:pt x="566" y="228"/>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631" name="Freeform 630"/>
                <p:cNvSpPr>
                  <a:spLocks/>
                </p:cNvSpPr>
                <p:nvPr/>
              </p:nvSpPr>
              <p:spPr bwMode="auto">
                <a:xfrm>
                  <a:off x="11564" y="4070"/>
                  <a:ext cx="221" cy="214"/>
                </a:xfrm>
                <a:custGeom>
                  <a:avLst/>
                  <a:gdLst>
                    <a:gd name="T0" fmla="*/ 572 w 572"/>
                    <a:gd name="T1" fmla="*/ 286 h 572"/>
                    <a:gd name="T2" fmla="*/ 566 w 572"/>
                    <a:gd name="T3" fmla="*/ 344 h 572"/>
                    <a:gd name="T4" fmla="*/ 549 w 572"/>
                    <a:gd name="T5" fmla="*/ 397 h 572"/>
                    <a:gd name="T6" fmla="*/ 523 w 572"/>
                    <a:gd name="T7" fmla="*/ 446 h 572"/>
                    <a:gd name="T8" fmla="*/ 487 w 572"/>
                    <a:gd name="T9" fmla="*/ 487 h 572"/>
                    <a:gd name="T10" fmla="*/ 446 w 572"/>
                    <a:gd name="T11" fmla="*/ 523 h 572"/>
                    <a:gd name="T12" fmla="*/ 397 w 572"/>
                    <a:gd name="T13" fmla="*/ 550 h 572"/>
                    <a:gd name="T14" fmla="*/ 344 w 572"/>
                    <a:gd name="T15" fmla="*/ 567 h 572"/>
                    <a:gd name="T16" fmla="*/ 286 w 572"/>
                    <a:gd name="T17" fmla="*/ 572 h 572"/>
                    <a:gd name="T18" fmla="*/ 227 w 572"/>
                    <a:gd name="T19" fmla="*/ 567 h 572"/>
                    <a:gd name="T20" fmla="*/ 175 w 572"/>
                    <a:gd name="T21" fmla="*/ 550 h 572"/>
                    <a:gd name="T22" fmla="*/ 126 w 572"/>
                    <a:gd name="T23" fmla="*/ 523 h 572"/>
                    <a:gd name="T24" fmla="*/ 84 w 572"/>
                    <a:gd name="T25" fmla="*/ 487 h 572"/>
                    <a:gd name="T26" fmla="*/ 48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8 w 572"/>
                    <a:gd name="T39" fmla="*/ 126 h 572"/>
                    <a:gd name="T40" fmla="*/ 84 w 572"/>
                    <a:gd name="T41" fmla="*/ 84 h 572"/>
                    <a:gd name="T42" fmla="*/ 126 w 572"/>
                    <a:gd name="T43" fmla="*/ 49 h 572"/>
                    <a:gd name="T44" fmla="*/ 175 w 572"/>
                    <a:gd name="T45" fmla="*/ 22 h 572"/>
                    <a:gd name="T46" fmla="*/ 227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49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49" y="397"/>
                      </a:lnTo>
                      <a:lnTo>
                        <a:pt x="523" y="446"/>
                      </a:lnTo>
                      <a:lnTo>
                        <a:pt x="487" y="487"/>
                      </a:lnTo>
                      <a:lnTo>
                        <a:pt x="446" y="523"/>
                      </a:lnTo>
                      <a:lnTo>
                        <a:pt x="397" y="550"/>
                      </a:lnTo>
                      <a:lnTo>
                        <a:pt x="344" y="567"/>
                      </a:lnTo>
                      <a:lnTo>
                        <a:pt x="286" y="572"/>
                      </a:lnTo>
                      <a:lnTo>
                        <a:pt x="227" y="567"/>
                      </a:lnTo>
                      <a:lnTo>
                        <a:pt x="175" y="550"/>
                      </a:lnTo>
                      <a:lnTo>
                        <a:pt x="126" y="523"/>
                      </a:lnTo>
                      <a:lnTo>
                        <a:pt x="84" y="487"/>
                      </a:lnTo>
                      <a:lnTo>
                        <a:pt x="48" y="446"/>
                      </a:lnTo>
                      <a:lnTo>
                        <a:pt x="22" y="397"/>
                      </a:lnTo>
                      <a:lnTo>
                        <a:pt x="5" y="344"/>
                      </a:lnTo>
                      <a:lnTo>
                        <a:pt x="0" y="286"/>
                      </a:lnTo>
                      <a:lnTo>
                        <a:pt x="5" y="228"/>
                      </a:lnTo>
                      <a:lnTo>
                        <a:pt x="22" y="175"/>
                      </a:lnTo>
                      <a:lnTo>
                        <a:pt x="48" y="126"/>
                      </a:lnTo>
                      <a:lnTo>
                        <a:pt x="84" y="84"/>
                      </a:lnTo>
                      <a:lnTo>
                        <a:pt x="126" y="49"/>
                      </a:lnTo>
                      <a:lnTo>
                        <a:pt x="175" y="22"/>
                      </a:lnTo>
                      <a:lnTo>
                        <a:pt x="227" y="5"/>
                      </a:lnTo>
                      <a:lnTo>
                        <a:pt x="286" y="0"/>
                      </a:lnTo>
                      <a:lnTo>
                        <a:pt x="344" y="5"/>
                      </a:lnTo>
                      <a:lnTo>
                        <a:pt x="397" y="22"/>
                      </a:lnTo>
                      <a:lnTo>
                        <a:pt x="446" y="49"/>
                      </a:lnTo>
                      <a:lnTo>
                        <a:pt x="487" y="84"/>
                      </a:lnTo>
                      <a:lnTo>
                        <a:pt x="523" y="126"/>
                      </a:lnTo>
                      <a:lnTo>
                        <a:pt x="549" y="175"/>
                      </a:lnTo>
                      <a:lnTo>
                        <a:pt x="566" y="228"/>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632" name="Freeform 631"/>
                <p:cNvSpPr>
                  <a:spLocks/>
                </p:cNvSpPr>
                <p:nvPr/>
              </p:nvSpPr>
              <p:spPr bwMode="auto">
                <a:xfrm>
                  <a:off x="10308" y="4306"/>
                  <a:ext cx="222" cy="215"/>
                </a:xfrm>
                <a:custGeom>
                  <a:avLst/>
                  <a:gdLst>
                    <a:gd name="T0" fmla="*/ 572 w 572"/>
                    <a:gd name="T1" fmla="*/ 286 h 572"/>
                    <a:gd name="T2" fmla="*/ 567 w 572"/>
                    <a:gd name="T3" fmla="*/ 344 h 572"/>
                    <a:gd name="T4" fmla="*/ 550 w 572"/>
                    <a:gd name="T5" fmla="*/ 397 h 572"/>
                    <a:gd name="T6" fmla="*/ 524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4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4"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9"/>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633" name="Freeform 632"/>
                <p:cNvSpPr>
                  <a:spLocks/>
                </p:cNvSpPr>
                <p:nvPr/>
              </p:nvSpPr>
              <p:spPr bwMode="auto">
                <a:xfrm>
                  <a:off x="10308" y="4306"/>
                  <a:ext cx="222" cy="215"/>
                </a:xfrm>
                <a:custGeom>
                  <a:avLst/>
                  <a:gdLst>
                    <a:gd name="T0" fmla="*/ 572 w 572"/>
                    <a:gd name="T1" fmla="*/ 286 h 572"/>
                    <a:gd name="T2" fmla="*/ 567 w 572"/>
                    <a:gd name="T3" fmla="*/ 344 h 572"/>
                    <a:gd name="T4" fmla="*/ 550 w 572"/>
                    <a:gd name="T5" fmla="*/ 397 h 572"/>
                    <a:gd name="T6" fmla="*/ 524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4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4"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634" name="Freeform 633"/>
                <p:cNvSpPr>
                  <a:spLocks/>
                </p:cNvSpPr>
                <p:nvPr/>
              </p:nvSpPr>
              <p:spPr bwMode="auto">
                <a:xfrm>
                  <a:off x="10665" y="4306"/>
                  <a:ext cx="222" cy="215"/>
                </a:xfrm>
                <a:custGeom>
                  <a:avLst/>
                  <a:gdLst>
                    <a:gd name="T0" fmla="*/ 572 w 572"/>
                    <a:gd name="T1" fmla="*/ 286 h 572"/>
                    <a:gd name="T2" fmla="*/ 567 w 572"/>
                    <a:gd name="T3" fmla="*/ 344 h 572"/>
                    <a:gd name="T4" fmla="*/ 550 w 572"/>
                    <a:gd name="T5" fmla="*/ 397 h 572"/>
                    <a:gd name="T6" fmla="*/ 523 w 572"/>
                    <a:gd name="T7" fmla="*/ 446 h 572"/>
                    <a:gd name="T8" fmla="*/ 487 w 572"/>
                    <a:gd name="T9" fmla="*/ 489 h 572"/>
                    <a:gd name="T10" fmla="*/ 446 w 572"/>
                    <a:gd name="T11" fmla="*/ 523 h 572"/>
                    <a:gd name="T12" fmla="*/ 397 w 572"/>
                    <a:gd name="T13" fmla="*/ 550 h 572"/>
                    <a:gd name="T14" fmla="*/ 344 w 572"/>
                    <a:gd name="T15" fmla="*/ 567 h 572"/>
                    <a:gd name="T16" fmla="*/ 286 w 572"/>
                    <a:gd name="T17" fmla="*/ 572 h 572"/>
                    <a:gd name="T18" fmla="*/ 228 w 572"/>
                    <a:gd name="T19" fmla="*/ 567 h 572"/>
                    <a:gd name="T20" fmla="*/ 175 w 572"/>
                    <a:gd name="T21" fmla="*/ 550 h 572"/>
                    <a:gd name="T22" fmla="*/ 126 w 572"/>
                    <a:gd name="T23" fmla="*/ 523 h 572"/>
                    <a:gd name="T24" fmla="*/ 84 w 572"/>
                    <a:gd name="T25" fmla="*/ 489 h 572"/>
                    <a:gd name="T26" fmla="*/ 49 w 572"/>
                    <a:gd name="T27" fmla="*/ 446 h 572"/>
                    <a:gd name="T28" fmla="*/ 22 w 572"/>
                    <a:gd name="T29" fmla="*/ 397 h 572"/>
                    <a:gd name="T30" fmla="*/ 5 w 572"/>
                    <a:gd name="T31" fmla="*/ 344 h 572"/>
                    <a:gd name="T32" fmla="*/ 0 w 572"/>
                    <a:gd name="T33" fmla="*/ 286 h 572"/>
                    <a:gd name="T34" fmla="*/ 5 w 572"/>
                    <a:gd name="T35" fmla="*/ 229 h 572"/>
                    <a:gd name="T36" fmla="*/ 22 w 572"/>
                    <a:gd name="T37" fmla="*/ 175 h 572"/>
                    <a:gd name="T38" fmla="*/ 49 w 572"/>
                    <a:gd name="T39" fmla="*/ 126 h 572"/>
                    <a:gd name="T40" fmla="*/ 84 w 572"/>
                    <a:gd name="T41" fmla="*/ 84 h 572"/>
                    <a:gd name="T42" fmla="*/ 126 w 572"/>
                    <a:gd name="T43" fmla="*/ 49 h 572"/>
                    <a:gd name="T44" fmla="*/ 175 w 572"/>
                    <a:gd name="T45" fmla="*/ 22 h 572"/>
                    <a:gd name="T46" fmla="*/ 228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7" y="489"/>
                      </a:lnTo>
                      <a:lnTo>
                        <a:pt x="446" y="523"/>
                      </a:lnTo>
                      <a:lnTo>
                        <a:pt x="397" y="550"/>
                      </a:lnTo>
                      <a:lnTo>
                        <a:pt x="344" y="567"/>
                      </a:lnTo>
                      <a:lnTo>
                        <a:pt x="286" y="572"/>
                      </a:lnTo>
                      <a:lnTo>
                        <a:pt x="228" y="567"/>
                      </a:lnTo>
                      <a:lnTo>
                        <a:pt x="175" y="550"/>
                      </a:lnTo>
                      <a:lnTo>
                        <a:pt x="126" y="523"/>
                      </a:lnTo>
                      <a:lnTo>
                        <a:pt x="84" y="489"/>
                      </a:lnTo>
                      <a:lnTo>
                        <a:pt x="49" y="446"/>
                      </a:lnTo>
                      <a:lnTo>
                        <a:pt x="22" y="397"/>
                      </a:lnTo>
                      <a:lnTo>
                        <a:pt x="5" y="344"/>
                      </a:lnTo>
                      <a:lnTo>
                        <a:pt x="0" y="286"/>
                      </a:lnTo>
                      <a:lnTo>
                        <a:pt x="5" y="229"/>
                      </a:lnTo>
                      <a:lnTo>
                        <a:pt x="22" y="175"/>
                      </a:lnTo>
                      <a:lnTo>
                        <a:pt x="49" y="126"/>
                      </a:lnTo>
                      <a:lnTo>
                        <a:pt x="84" y="84"/>
                      </a:lnTo>
                      <a:lnTo>
                        <a:pt x="126" y="49"/>
                      </a:lnTo>
                      <a:lnTo>
                        <a:pt x="175" y="22"/>
                      </a:lnTo>
                      <a:lnTo>
                        <a:pt x="228" y="5"/>
                      </a:lnTo>
                      <a:lnTo>
                        <a:pt x="286" y="0"/>
                      </a:lnTo>
                      <a:lnTo>
                        <a:pt x="344" y="5"/>
                      </a:lnTo>
                      <a:lnTo>
                        <a:pt x="397" y="22"/>
                      </a:lnTo>
                      <a:lnTo>
                        <a:pt x="446" y="49"/>
                      </a:lnTo>
                      <a:lnTo>
                        <a:pt x="487" y="84"/>
                      </a:lnTo>
                      <a:lnTo>
                        <a:pt x="523" y="126"/>
                      </a:lnTo>
                      <a:lnTo>
                        <a:pt x="550" y="175"/>
                      </a:lnTo>
                      <a:lnTo>
                        <a:pt x="567" y="229"/>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635" name="Freeform 634"/>
                <p:cNvSpPr>
                  <a:spLocks/>
                </p:cNvSpPr>
                <p:nvPr/>
              </p:nvSpPr>
              <p:spPr bwMode="auto">
                <a:xfrm>
                  <a:off x="10665" y="4306"/>
                  <a:ext cx="222" cy="215"/>
                </a:xfrm>
                <a:custGeom>
                  <a:avLst/>
                  <a:gdLst>
                    <a:gd name="T0" fmla="*/ 572 w 572"/>
                    <a:gd name="T1" fmla="*/ 286 h 572"/>
                    <a:gd name="T2" fmla="*/ 567 w 572"/>
                    <a:gd name="T3" fmla="*/ 344 h 572"/>
                    <a:gd name="T4" fmla="*/ 550 w 572"/>
                    <a:gd name="T5" fmla="*/ 397 h 572"/>
                    <a:gd name="T6" fmla="*/ 523 w 572"/>
                    <a:gd name="T7" fmla="*/ 446 h 572"/>
                    <a:gd name="T8" fmla="*/ 487 w 572"/>
                    <a:gd name="T9" fmla="*/ 489 h 572"/>
                    <a:gd name="T10" fmla="*/ 446 w 572"/>
                    <a:gd name="T11" fmla="*/ 523 h 572"/>
                    <a:gd name="T12" fmla="*/ 397 w 572"/>
                    <a:gd name="T13" fmla="*/ 550 h 572"/>
                    <a:gd name="T14" fmla="*/ 344 w 572"/>
                    <a:gd name="T15" fmla="*/ 567 h 572"/>
                    <a:gd name="T16" fmla="*/ 286 w 572"/>
                    <a:gd name="T17" fmla="*/ 572 h 572"/>
                    <a:gd name="T18" fmla="*/ 228 w 572"/>
                    <a:gd name="T19" fmla="*/ 567 h 572"/>
                    <a:gd name="T20" fmla="*/ 175 w 572"/>
                    <a:gd name="T21" fmla="*/ 550 h 572"/>
                    <a:gd name="T22" fmla="*/ 126 w 572"/>
                    <a:gd name="T23" fmla="*/ 523 h 572"/>
                    <a:gd name="T24" fmla="*/ 84 w 572"/>
                    <a:gd name="T25" fmla="*/ 489 h 572"/>
                    <a:gd name="T26" fmla="*/ 49 w 572"/>
                    <a:gd name="T27" fmla="*/ 446 h 572"/>
                    <a:gd name="T28" fmla="*/ 22 w 572"/>
                    <a:gd name="T29" fmla="*/ 397 h 572"/>
                    <a:gd name="T30" fmla="*/ 5 w 572"/>
                    <a:gd name="T31" fmla="*/ 344 h 572"/>
                    <a:gd name="T32" fmla="*/ 0 w 572"/>
                    <a:gd name="T33" fmla="*/ 286 h 572"/>
                    <a:gd name="T34" fmla="*/ 5 w 572"/>
                    <a:gd name="T35" fmla="*/ 229 h 572"/>
                    <a:gd name="T36" fmla="*/ 22 w 572"/>
                    <a:gd name="T37" fmla="*/ 175 h 572"/>
                    <a:gd name="T38" fmla="*/ 49 w 572"/>
                    <a:gd name="T39" fmla="*/ 126 h 572"/>
                    <a:gd name="T40" fmla="*/ 84 w 572"/>
                    <a:gd name="T41" fmla="*/ 84 h 572"/>
                    <a:gd name="T42" fmla="*/ 126 w 572"/>
                    <a:gd name="T43" fmla="*/ 49 h 572"/>
                    <a:gd name="T44" fmla="*/ 175 w 572"/>
                    <a:gd name="T45" fmla="*/ 22 h 572"/>
                    <a:gd name="T46" fmla="*/ 228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7" y="489"/>
                      </a:lnTo>
                      <a:lnTo>
                        <a:pt x="446" y="523"/>
                      </a:lnTo>
                      <a:lnTo>
                        <a:pt x="397" y="550"/>
                      </a:lnTo>
                      <a:lnTo>
                        <a:pt x="344" y="567"/>
                      </a:lnTo>
                      <a:lnTo>
                        <a:pt x="286" y="572"/>
                      </a:lnTo>
                      <a:lnTo>
                        <a:pt x="228" y="567"/>
                      </a:lnTo>
                      <a:lnTo>
                        <a:pt x="175" y="550"/>
                      </a:lnTo>
                      <a:lnTo>
                        <a:pt x="126" y="523"/>
                      </a:lnTo>
                      <a:lnTo>
                        <a:pt x="84" y="489"/>
                      </a:lnTo>
                      <a:lnTo>
                        <a:pt x="49" y="446"/>
                      </a:lnTo>
                      <a:lnTo>
                        <a:pt x="22" y="397"/>
                      </a:lnTo>
                      <a:lnTo>
                        <a:pt x="5" y="344"/>
                      </a:lnTo>
                      <a:lnTo>
                        <a:pt x="0" y="286"/>
                      </a:lnTo>
                      <a:lnTo>
                        <a:pt x="5" y="229"/>
                      </a:lnTo>
                      <a:lnTo>
                        <a:pt x="22" y="175"/>
                      </a:lnTo>
                      <a:lnTo>
                        <a:pt x="49" y="126"/>
                      </a:lnTo>
                      <a:lnTo>
                        <a:pt x="84" y="84"/>
                      </a:lnTo>
                      <a:lnTo>
                        <a:pt x="126" y="49"/>
                      </a:lnTo>
                      <a:lnTo>
                        <a:pt x="175" y="22"/>
                      </a:lnTo>
                      <a:lnTo>
                        <a:pt x="228" y="5"/>
                      </a:lnTo>
                      <a:lnTo>
                        <a:pt x="286" y="0"/>
                      </a:lnTo>
                      <a:lnTo>
                        <a:pt x="344" y="5"/>
                      </a:lnTo>
                      <a:lnTo>
                        <a:pt x="397" y="22"/>
                      </a:lnTo>
                      <a:lnTo>
                        <a:pt x="446" y="49"/>
                      </a:lnTo>
                      <a:lnTo>
                        <a:pt x="487" y="84"/>
                      </a:lnTo>
                      <a:lnTo>
                        <a:pt x="523"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636" name="Freeform 635"/>
                <p:cNvSpPr>
                  <a:spLocks/>
                </p:cNvSpPr>
                <p:nvPr/>
              </p:nvSpPr>
              <p:spPr bwMode="auto">
                <a:xfrm>
                  <a:off x="11022" y="43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7 w 573"/>
                    <a:gd name="T17" fmla="*/ 572 h 572"/>
                    <a:gd name="T18" fmla="*/ 228 w 573"/>
                    <a:gd name="T19" fmla="*/ 567 h 572"/>
                    <a:gd name="T20" fmla="*/ 176 w 573"/>
                    <a:gd name="T21" fmla="*/ 550 h 572"/>
                    <a:gd name="T22" fmla="*/ 127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7 w 573"/>
                    <a:gd name="T43" fmla="*/ 49 h 572"/>
                    <a:gd name="T44" fmla="*/ 176 w 573"/>
                    <a:gd name="T45" fmla="*/ 22 h 572"/>
                    <a:gd name="T46" fmla="*/ 228 w 573"/>
                    <a:gd name="T47" fmla="*/ 5 h 572"/>
                    <a:gd name="T48" fmla="*/ 287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7" y="572"/>
                      </a:lnTo>
                      <a:lnTo>
                        <a:pt x="228" y="567"/>
                      </a:lnTo>
                      <a:lnTo>
                        <a:pt x="176" y="550"/>
                      </a:lnTo>
                      <a:lnTo>
                        <a:pt x="127" y="523"/>
                      </a:lnTo>
                      <a:lnTo>
                        <a:pt x="85" y="489"/>
                      </a:lnTo>
                      <a:lnTo>
                        <a:pt x="49" y="446"/>
                      </a:lnTo>
                      <a:lnTo>
                        <a:pt x="23" y="397"/>
                      </a:lnTo>
                      <a:lnTo>
                        <a:pt x="6" y="344"/>
                      </a:lnTo>
                      <a:lnTo>
                        <a:pt x="0" y="286"/>
                      </a:lnTo>
                      <a:lnTo>
                        <a:pt x="6" y="229"/>
                      </a:lnTo>
                      <a:lnTo>
                        <a:pt x="23" y="175"/>
                      </a:lnTo>
                      <a:lnTo>
                        <a:pt x="49" y="126"/>
                      </a:lnTo>
                      <a:lnTo>
                        <a:pt x="85" y="84"/>
                      </a:lnTo>
                      <a:lnTo>
                        <a:pt x="127" y="49"/>
                      </a:lnTo>
                      <a:lnTo>
                        <a:pt x="176" y="22"/>
                      </a:lnTo>
                      <a:lnTo>
                        <a:pt x="228" y="5"/>
                      </a:lnTo>
                      <a:lnTo>
                        <a:pt x="287" y="0"/>
                      </a:lnTo>
                      <a:lnTo>
                        <a:pt x="345" y="5"/>
                      </a:lnTo>
                      <a:lnTo>
                        <a:pt x="398" y="22"/>
                      </a:lnTo>
                      <a:lnTo>
                        <a:pt x="447" y="49"/>
                      </a:lnTo>
                      <a:lnTo>
                        <a:pt x="488" y="84"/>
                      </a:lnTo>
                      <a:lnTo>
                        <a:pt x="524" y="126"/>
                      </a:lnTo>
                      <a:lnTo>
                        <a:pt x="550" y="175"/>
                      </a:lnTo>
                      <a:lnTo>
                        <a:pt x="567" y="229"/>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637" name="Freeform 636"/>
                <p:cNvSpPr>
                  <a:spLocks/>
                </p:cNvSpPr>
                <p:nvPr/>
              </p:nvSpPr>
              <p:spPr bwMode="auto">
                <a:xfrm>
                  <a:off x="11022" y="43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7 w 573"/>
                    <a:gd name="T17" fmla="*/ 572 h 572"/>
                    <a:gd name="T18" fmla="*/ 228 w 573"/>
                    <a:gd name="T19" fmla="*/ 567 h 572"/>
                    <a:gd name="T20" fmla="*/ 176 w 573"/>
                    <a:gd name="T21" fmla="*/ 550 h 572"/>
                    <a:gd name="T22" fmla="*/ 127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7 w 573"/>
                    <a:gd name="T43" fmla="*/ 49 h 572"/>
                    <a:gd name="T44" fmla="*/ 176 w 573"/>
                    <a:gd name="T45" fmla="*/ 22 h 572"/>
                    <a:gd name="T46" fmla="*/ 228 w 573"/>
                    <a:gd name="T47" fmla="*/ 5 h 572"/>
                    <a:gd name="T48" fmla="*/ 287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7" y="572"/>
                      </a:lnTo>
                      <a:lnTo>
                        <a:pt x="228" y="567"/>
                      </a:lnTo>
                      <a:lnTo>
                        <a:pt x="176" y="550"/>
                      </a:lnTo>
                      <a:lnTo>
                        <a:pt x="127" y="523"/>
                      </a:lnTo>
                      <a:lnTo>
                        <a:pt x="85" y="489"/>
                      </a:lnTo>
                      <a:lnTo>
                        <a:pt x="49" y="446"/>
                      </a:lnTo>
                      <a:lnTo>
                        <a:pt x="23" y="397"/>
                      </a:lnTo>
                      <a:lnTo>
                        <a:pt x="6" y="344"/>
                      </a:lnTo>
                      <a:lnTo>
                        <a:pt x="0" y="286"/>
                      </a:lnTo>
                      <a:lnTo>
                        <a:pt x="6" y="229"/>
                      </a:lnTo>
                      <a:lnTo>
                        <a:pt x="23" y="175"/>
                      </a:lnTo>
                      <a:lnTo>
                        <a:pt x="49" y="126"/>
                      </a:lnTo>
                      <a:lnTo>
                        <a:pt x="85" y="84"/>
                      </a:lnTo>
                      <a:lnTo>
                        <a:pt x="127" y="49"/>
                      </a:lnTo>
                      <a:lnTo>
                        <a:pt x="176" y="22"/>
                      </a:lnTo>
                      <a:lnTo>
                        <a:pt x="228" y="5"/>
                      </a:lnTo>
                      <a:lnTo>
                        <a:pt x="287" y="0"/>
                      </a:lnTo>
                      <a:lnTo>
                        <a:pt x="345" y="5"/>
                      </a:lnTo>
                      <a:lnTo>
                        <a:pt x="398" y="22"/>
                      </a:lnTo>
                      <a:lnTo>
                        <a:pt x="447" y="49"/>
                      </a:lnTo>
                      <a:lnTo>
                        <a:pt x="488" y="84"/>
                      </a:lnTo>
                      <a:lnTo>
                        <a:pt x="524" y="126"/>
                      </a:lnTo>
                      <a:lnTo>
                        <a:pt x="550" y="175"/>
                      </a:lnTo>
                      <a:lnTo>
                        <a:pt x="567" y="229"/>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638" name="Freeform 637"/>
                <p:cNvSpPr>
                  <a:spLocks/>
                </p:cNvSpPr>
                <p:nvPr/>
              </p:nvSpPr>
              <p:spPr bwMode="auto">
                <a:xfrm>
                  <a:off x="11379" y="43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8" y="22"/>
                      </a:lnTo>
                      <a:lnTo>
                        <a:pt x="447" y="49"/>
                      </a:lnTo>
                      <a:lnTo>
                        <a:pt x="488" y="84"/>
                      </a:lnTo>
                      <a:lnTo>
                        <a:pt x="524" y="126"/>
                      </a:lnTo>
                      <a:lnTo>
                        <a:pt x="550" y="175"/>
                      </a:lnTo>
                      <a:lnTo>
                        <a:pt x="567" y="229"/>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639" name="Freeform 638"/>
                <p:cNvSpPr>
                  <a:spLocks/>
                </p:cNvSpPr>
                <p:nvPr/>
              </p:nvSpPr>
              <p:spPr bwMode="auto">
                <a:xfrm>
                  <a:off x="11379" y="43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8" y="22"/>
                      </a:lnTo>
                      <a:lnTo>
                        <a:pt x="447" y="49"/>
                      </a:lnTo>
                      <a:lnTo>
                        <a:pt x="488" y="84"/>
                      </a:lnTo>
                      <a:lnTo>
                        <a:pt x="524" y="126"/>
                      </a:lnTo>
                      <a:lnTo>
                        <a:pt x="550" y="175"/>
                      </a:lnTo>
                      <a:lnTo>
                        <a:pt x="567" y="229"/>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640" name="Freeform 639"/>
                <p:cNvSpPr>
                  <a:spLocks/>
                </p:cNvSpPr>
                <p:nvPr/>
              </p:nvSpPr>
              <p:spPr bwMode="auto">
                <a:xfrm>
                  <a:off x="11735" y="4306"/>
                  <a:ext cx="221" cy="215"/>
                </a:xfrm>
                <a:custGeom>
                  <a:avLst/>
                  <a:gdLst>
                    <a:gd name="T0" fmla="*/ 572 w 572"/>
                    <a:gd name="T1" fmla="*/ 286 h 572"/>
                    <a:gd name="T2" fmla="*/ 567 w 572"/>
                    <a:gd name="T3" fmla="*/ 344 h 572"/>
                    <a:gd name="T4" fmla="*/ 550 w 572"/>
                    <a:gd name="T5" fmla="*/ 397 h 572"/>
                    <a:gd name="T6" fmla="*/ 523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3" y="126"/>
                      </a:lnTo>
                      <a:lnTo>
                        <a:pt x="550" y="175"/>
                      </a:lnTo>
                      <a:lnTo>
                        <a:pt x="567" y="229"/>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641" name="Freeform 640"/>
                <p:cNvSpPr>
                  <a:spLocks/>
                </p:cNvSpPr>
                <p:nvPr/>
              </p:nvSpPr>
              <p:spPr bwMode="auto">
                <a:xfrm>
                  <a:off x="11735" y="4306"/>
                  <a:ext cx="221" cy="215"/>
                </a:xfrm>
                <a:custGeom>
                  <a:avLst/>
                  <a:gdLst>
                    <a:gd name="T0" fmla="*/ 572 w 572"/>
                    <a:gd name="T1" fmla="*/ 286 h 572"/>
                    <a:gd name="T2" fmla="*/ 567 w 572"/>
                    <a:gd name="T3" fmla="*/ 344 h 572"/>
                    <a:gd name="T4" fmla="*/ 550 w 572"/>
                    <a:gd name="T5" fmla="*/ 397 h 572"/>
                    <a:gd name="T6" fmla="*/ 523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3"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grpSp>
          <p:sp>
            <p:nvSpPr>
              <p:cNvPr id="621" name="AutoShape 28"/>
              <p:cNvSpPr>
                <a:spLocks noChangeArrowheads="1"/>
              </p:cNvSpPr>
              <p:nvPr/>
            </p:nvSpPr>
            <p:spPr bwMode="auto">
              <a:xfrm>
                <a:off x="1846" y="1036"/>
                <a:ext cx="1408" cy="386"/>
              </a:xfrm>
              <a:prstGeom prst="wedgeRoundRectCallout">
                <a:avLst>
                  <a:gd name="adj1" fmla="val -1523"/>
                  <a:gd name="adj2" fmla="val 116593"/>
                  <a:gd name="adj3" fmla="val 16667"/>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0" anchor="t" anchorCtr="0" upright="1">
                <a:noAutofit/>
              </a:bodyPr>
              <a:lstStyle/>
              <a:p>
                <a:pPr algn="ctr">
                  <a:spcBef>
                    <a:spcPts val="0"/>
                  </a:spcBef>
                  <a:spcAft>
                    <a:spcPts val="0"/>
                  </a:spcAft>
                </a:pPr>
                <a:r>
                  <a:rPr lang="en-US" sz="800" b="1" dirty="0">
                    <a:solidFill>
                      <a:schemeClr val="tx2"/>
                    </a:solidFill>
                    <a:latin typeface="Verdana"/>
                    <a:ea typeface="Times New Roman"/>
                  </a:rPr>
                  <a:t>PETITION</a:t>
                </a:r>
                <a:endParaRPr lang="en-US" sz="1000" dirty="0">
                  <a:solidFill>
                    <a:schemeClr val="tx2"/>
                  </a:solidFill>
                  <a:latin typeface="Times New Roman"/>
                  <a:ea typeface="Times New Roman"/>
                </a:endParaRPr>
              </a:p>
            </p:txBody>
          </p:sp>
        </p:grpSp>
      </p:grpSp>
      <p:grpSp>
        <p:nvGrpSpPr>
          <p:cNvPr id="601" name="Group 600"/>
          <p:cNvGrpSpPr/>
          <p:nvPr/>
        </p:nvGrpSpPr>
        <p:grpSpPr>
          <a:xfrm>
            <a:off x="2523086" y="1139236"/>
            <a:ext cx="1871247" cy="1449632"/>
            <a:chOff x="0" y="0"/>
            <a:chExt cx="2679065" cy="1672590"/>
          </a:xfrm>
        </p:grpSpPr>
        <p:sp>
          <p:nvSpPr>
            <p:cNvPr id="611" name="AutoShape 148"/>
            <p:cNvSpPr>
              <a:spLocks noChangeArrowheads="1"/>
            </p:cNvSpPr>
            <p:nvPr/>
          </p:nvSpPr>
          <p:spPr bwMode="auto">
            <a:xfrm rot="5400000">
              <a:off x="504825" y="-476250"/>
              <a:ext cx="1645920" cy="2651760"/>
            </a:xfrm>
            <a:prstGeom prst="round2DiagRect">
              <a:avLst/>
            </a:prstGeom>
            <a:solidFill>
              <a:srgbClr val="CCFFCC"/>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500"/>
            </a:p>
          </p:txBody>
        </p:sp>
        <p:sp>
          <p:nvSpPr>
            <p:cNvPr id="612" name="Text Box 32"/>
            <p:cNvSpPr txBox="1">
              <a:spLocks noChangeArrowheads="1"/>
            </p:cNvSpPr>
            <p:nvPr/>
          </p:nvSpPr>
          <p:spPr bwMode="auto">
            <a:xfrm>
              <a:off x="581025" y="0"/>
              <a:ext cx="1496695" cy="280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spcBef>
                  <a:spcPts val="0"/>
                </a:spcBef>
                <a:spcAft>
                  <a:spcPts val="0"/>
                </a:spcAft>
              </a:pPr>
              <a:r>
                <a:rPr lang="en-US" sz="800" b="1" i="1" dirty="0">
                  <a:solidFill>
                    <a:schemeClr val="tx2"/>
                  </a:solidFill>
                  <a:latin typeface="Verdana"/>
                  <a:ea typeface="Times New Roman"/>
                </a:rPr>
                <a:t>NOTICE</a:t>
              </a:r>
              <a:endParaRPr lang="en-US" sz="1000" dirty="0">
                <a:solidFill>
                  <a:schemeClr val="tx2"/>
                </a:solidFill>
                <a:latin typeface="Times New Roman"/>
                <a:ea typeface="Times New Roman"/>
              </a:endParaRPr>
            </a:p>
            <a:p>
              <a:pPr algn="ctr">
                <a:spcBef>
                  <a:spcPts val="0"/>
                </a:spcBef>
                <a:spcAft>
                  <a:spcPts val="0"/>
                </a:spcAft>
              </a:pPr>
              <a:r>
                <a:rPr lang="en-US" sz="800" dirty="0">
                  <a:latin typeface="Verdana"/>
                  <a:ea typeface="Times New Roman"/>
                </a:rPr>
                <a:t> </a:t>
              </a:r>
              <a:endParaRPr lang="en-US" sz="1000" dirty="0">
                <a:latin typeface="Times New Roman"/>
                <a:ea typeface="Times New Roman"/>
              </a:endParaRPr>
            </a:p>
          </p:txBody>
        </p:sp>
        <p:pic>
          <p:nvPicPr>
            <p:cNvPr id="613" name="Picture 612" descr="icon_-47"/>
            <p:cNvPicPr>
              <a:picLocks/>
            </p:cNvPicPr>
            <p:nvPr/>
          </p:nvPicPr>
          <p:blipFill>
            <a:blip r:embed="rId4" cstate="print">
              <a:extLst>
                <a:ext uri="{28A0092B-C50C-407E-A947-70E740481C1C}">
                  <a14:useLocalDpi xmlns:a14="http://schemas.microsoft.com/office/drawing/2010/main" val="0"/>
                </a:ext>
              </a:extLst>
            </a:blip>
            <a:srcRect l="13428" t="22585" r="14648" b="22585"/>
            <a:stretch>
              <a:fillRect/>
            </a:stretch>
          </p:blipFill>
          <p:spPr bwMode="auto">
            <a:xfrm>
              <a:off x="609600" y="171450"/>
              <a:ext cx="1428750" cy="962025"/>
            </a:xfrm>
            <a:prstGeom prst="rect">
              <a:avLst/>
            </a:prstGeom>
            <a:noFill/>
            <a:ln>
              <a:noFill/>
            </a:ln>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 name="Text Box 31"/>
            <p:cNvSpPr txBox="1">
              <a:spLocks noChangeArrowheads="1"/>
            </p:cNvSpPr>
            <p:nvPr/>
          </p:nvSpPr>
          <p:spPr bwMode="auto">
            <a:xfrm>
              <a:off x="66675" y="1133475"/>
              <a:ext cx="2612390" cy="497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just">
                <a:spcBef>
                  <a:spcPts val="0"/>
                </a:spcBef>
                <a:spcAft>
                  <a:spcPts val="0"/>
                </a:spcAft>
              </a:pPr>
              <a:r>
                <a:rPr lang="en-US" sz="600" b="1" dirty="0">
                  <a:solidFill>
                    <a:schemeClr val="tx2"/>
                  </a:solidFill>
                  <a:latin typeface="Verdana"/>
                  <a:ea typeface="Times New Roman"/>
                </a:rPr>
                <a:t>The State Engineer publishes notice of the pending adjudication for 2 weeks in a local newspaper.  </a:t>
              </a:r>
              <a:endParaRPr lang="en-US" sz="600" b="1" dirty="0">
                <a:solidFill>
                  <a:schemeClr val="tx2"/>
                </a:solidFill>
                <a:latin typeface="Verdana"/>
                <a:ea typeface="Times New Roman"/>
              </a:endParaRPr>
            </a:p>
            <a:p>
              <a:pPr algn="just">
                <a:spcBef>
                  <a:spcPts val="0"/>
                </a:spcBef>
                <a:spcAft>
                  <a:spcPts val="0"/>
                </a:spcAft>
              </a:pPr>
              <a:r>
                <a:rPr lang="en-US" sz="600" b="1" i="1" dirty="0">
                  <a:latin typeface="Verdana"/>
                  <a:ea typeface="Times New Roman"/>
                </a:rPr>
                <a:t>(</a:t>
              </a:r>
              <a:r>
                <a:rPr lang="en-US" sz="600" b="1" i="1" dirty="0">
                  <a:latin typeface="Verdana"/>
                  <a:ea typeface="Times New Roman"/>
                </a:rPr>
                <a:t>UCA 73-4-3)</a:t>
              </a:r>
              <a:endParaRPr lang="en-US" sz="1000" dirty="0">
                <a:latin typeface="Times New Roman"/>
                <a:ea typeface="Times New Roman"/>
              </a:endParaRPr>
            </a:p>
          </p:txBody>
        </p:sp>
        <p:sp>
          <p:nvSpPr>
            <p:cNvPr id="615" name="Rectangle 614"/>
            <p:cNvSpPr>
              <a:spLocks noChangeArrowheads="1"/>
            </p:cNvSpPr>
            <p:nvPr/>
          </p:nvSpPr>
          <p:spPr bwMode="auto">
            <a:xfrm>
              <a:off x="0" y="19050"/>
              <a:ext cx="290830" cy="256540"/>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algn="ctr">
                <a:spcBef>
                  <a:spcPts val="0"/>
                </a:spcBef>
                <a:spcAft>
                  <a:spcPts val="0"/>
                </a:spcAft>
              </a:pPr>
              <a:r>
                <a:rPr lang="en-US" sz="1000" b="1">
                  <a:solidFill>
                    <a:srgbClr val="CCFFCC"/>
                  </a:solidFill>
                  <a:latin typeface="Verdana"/>
                  <a:ea typeface="Times New Roman"/>
                </a:rPr>
                <a:t>2</a:t>
              </a:r>
              <a:endParaRPr lang="en-US" sz="1000">
                <a:latin typeface="Times New Roman"/>
                <a:ea typeface="Times New Roman"/>
              </a:endParaRPr>
            </a:p>
          </p:txBody>
        </p:sp>
      </p:grpSp>
      <p:grpSp>
        <p:nvGrpSpPr>
          <p:cNvPr id="602" name="Group 601"/>
          <p:cNvGrpSpPr/>
          <p:nvPr/>
        </p:nvGrpSpPr>
        <p:grpSpPr>
          <a:xfrm>
            <a:off x="2530625" y="3061080"/>
            <a:ext cx="1856167" cy="1426518"/>
            <a:chOff x="-5715" y="0"/>
            <a:chExt cx="2657475" cy="1645920"/>
          </a:xfrm>
        </p:grpSpPr>
        <p:sp>
          <p:nvSpPr>
            <p:cNvPr id="609" name="AutoShape 278"/>
            <p:cNvSpPr>
              <a:spLocks noChangeArrowheads="1"/>
            </p:cNvSpPr>
            <p:nvPr/>
          </p:nvSpPr>
          <p:spPr bwMode="auto">
            <a:xfrm rot="5400000">
              <a:off x="502920" y="-502920"/>
              <a:ext cx="1645920" cy="2651760"/>
            </a:xfrm>
            <a:prstGeom prst="round2DiagRect">
              <a:avLst/>
            </a:prstGeom>
            <a:solidFill>
              <a:srgbClr val="CCECFF"/>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 tIns="45720" rIns="9144" bIns="45720" anchor="b" anchorCtr="0" upright="1">
              <a:noAutofit/>
            </a:bodyPr>
            <a:lstStyle/>
            <a:p>
              <a:pPr algn="ctr">
                <a:spcBef>
                  <a:spcPts val="0"/>
                </a:spcBef>
                <a:spcAft>
                  <a:spcPts val="0"/>
                </a:spcAft>
              </a:pPr>
              <a:r>
                <a:rPr lang="en-US" sz="1800" b="1" i="1" dirty="0">
                  <a:solidFill>
                    <a:schemeClr val="tx2"/>
                  </a:solidFill>
                  <a:latin typeface="Verdana"/>
                  <a:ea typeface="Times New Roman"/>
                </a:rPr>
                <a:t>90 days</a:t>
              </a:r>
              <a:endParaRPr lang="en-US" sz="1000" dirty="0">
                <a:solidFill>
                  <a:schemeClr val="tx2"/>
                </a:solidFill>
                <a:latin typeface="Times New Roman"/>
                <a:ea typeface="Times New Roman"/>
              </a:endParaRPr>
            </a:p>
            <a:p>
              <a:pPr algn="just">
                <a:spcBef>
                  <a:spcPts val="0"/>
                </a:spcBef>
                <a:spcAft>
                  <a:spcPts val="0"/>
                </a:spcAft>
              </a:pPr>
              <a:r>
                <a:rPr lang="en-US" sz="800" b="1" dirty="0">
                  <a:latin typeface="Verdana"/>
                  <a:ea typeface="Times New Roman"/>
                </a:rPr>
                <a:t>  </a:t>
              </a:r>
              <a:endParaRPr lang="en-US" sz="1000" dirty="0">
                <a:latin typeface="Times New Roman"/>
                <a:ea typeface="Times New Roman"/>
              </a:endParaRPr>
            </a:p>
            <a:p>
              <a:pPr algn="just">
                <a:spcBef>
                  <a:spcPts val="0"/>
                </a:spcBef>
                <a:spcAft>
                  <a:spcPts val="0"/>
                </a:spcAft>
              </a:pPr>
              <a:r>
                <a:rPr lang="en-US" sz="600" b="1" dirty="0">
                  <a:solidFill>
                    <a:schemeClr val="tx2"/>
                  </a:solidFill>
                  <a:latin typeface="Verdana"/>
                  <a:ea typeface="Times New Roman"/>
                </a:rPr>
                <a:t>Claimants </a:t>
              </a:r>
              <a:r>
                <a:rPr lang="en-US" sz="600" b="1" dirty="0">
                  <a:solidFill>
                    <a:schemeClr val="tx2"/>
                  </a:solidFill>
                  <a:latin typeface="Verdana"/>
                  <a:ea typeface="Times New Roman"/>
                </a:rPr>
                <a:t>have 90 days </a:t>
              </a:r>
              <a:r>
                <a:rPr lang="en-US" sz="600" b="1" dirty="0">
                  <a:solidFill>
                    <a:schemeClr val="tx2"/>
                  </a:solidFill>
                  <a:latin typeface="Verdana"/>
                  <a:ea typeface="Times New Roman"/>
                </a:rPr>
                <a:t>following notice of the completion of the hydrographic survey in which to file a Water User’s Claim with the District Court or State Engineer.  </a:t>
              </a:r>
            </a:p>
            <a:p>
              <a:pPr algn="just">
                <a:spcBef>
                  <a:spcPts val="0"/>
                </a:spcBef>
                <a:spcAft>
                  <a:spcPts val="0"/>
                </a:spcAft>
              </a:pPr>
              <a:r>
                <a:rPr lang="en-US" sz="600" b="1" i="1" dirty="0">
                  <a:solidFill>
                    <a:schemeClr val="tx2"/>
                  </a:solidFill>
                  <a:latin typeface="Verdana"/>
                  <a:ea typeface="Times New Roman"/>
                </a:rPr>
                <a:t>(</a:t>
              </a:r>
              <a:r>
                <a:rPr lang="en-US" sz="600" b="1" i="1" dirty="0">
                  <a:solidFill>
                    <a:schemeClr val="tx2"/>
                  </a:solidFill>
                  <a:latin typeface="Verdana"/>
                  <a:ea typeface="Times New Roman"/>
                </a:rPr>
                <a:t>UCA 73-4-3)</a:t>
              </a:r>
              <a:endParaRPr lang="en-US" sz="1000" dirty="0">
                <a:solidFill>
                  <a:schemeClr val="tx2"/>
                </a:solidFill>
                <a:latin typeface="Times New Roman"/>
                <a:ea typeface="Times New Roman"/>
              </a:endParaRPr>
            </a:p>
            <a:p>
              <a:pPr>
                <a:spcBef>
                  <a:spcPts val="0"/>
                </a:spcBef>
                <a:spcAft>
                  <a:spcPts val="0"/>
                </a:spcAft>
              </a:pPr>
              <a:r>
                <a:rPr lang="en-US" sz="1000" dirty="0">
                  <a:latin typeface="Times New Roman"/>
                  <a:ea typeface="Times New Roman"/>
                </a:rPr>
                <a:t> </a:t>
              </a:r>
            </a:p>
          </p:txBody>
        </p:sp>
        <p:sp>
          <p:nvSpPr>
            <p:cNvPr id="610" name="Rectangle 609"/>
            <p:cNvSpPr>
              <a:spLocks noChangeArrowheads="1"/>
            </p:cNvSpPr>
            <p:nvPr/>
          </p:nvSpPr>
          <p:spPr bwMode="auto">
            <a:xfrm>
              <a:off x="-5715" y="0"/>
              <a:ext cx="290830" cy="256540"/>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algn="ctr">
                <a:spcBef>
                  <a:spcPts val="0"/>
                </a:spcBef>
                <a:spcAft>
                  <a:spcPts val="0"/>
                </a:spcAft>
              </a:pPr>
              <a:r>
                <a:rPr lang="en-US" sz="1000" b="1" dirty="0">
                  <a:solidFill>
                    <a:srgbClr val="CCFFCC"/>
                  </a:solidFill>
                  <a:latin typeface="Verdana"/>
                  <a:ea typeface="Times New Roman"/>
                </a:rPr>
                <a:t>6</a:t>
              </a:r>
              <a:endParaRPr lang="en-US" sz="1000" dirty="0">
                <a:latin typeface="Times New Roman"/>
                <a:ea typeface="Times New Roman"/>
              </a:endParaRPr>
            </a:p>
          </p:txBody>
        </p:sp>
      </p:grpSp>
      <p:grpSp>
        <p:nvGrpSpPr>
          <p:cNvPr id="603" name="Group 602"/>
          <p:cNvGrpSpPr/>
          <p:nvPr/>
        </p:nvGrpSpPr>
        <p:grpSpPr>
          <a:xfrm>
            <a:off x="6934649" y="1150793"/>
            <a:ext cx="1853506" cy="1426518"/>
            <a:chOff x="0" y="0"/>
            <a:chExt cx="2653665" cy="1645920"/>
          </a:xfrm>
        </p:grpSpPr>
        <p:sp>
          <p:nvSpPr>
            <p:cNvPr id="604" name="AutoShape 278"/>
            <p:cNvSpPr>
              <a:spLocks noChangeArrowheads="1"/>
            </p:cNvSpPr>
            <p:nvPr/>
          </p:nvSpPr>
          <p:spPr bwMode="auto">
            <a:xfrm rot="5400000">
              <a:off x="504825" y="-502920"/>
              <a:ext cx="1645920" cy="2651760"/>
            </a:xfrm>
            <a:prstGeom prst="round2DiagRect">
              <a:avLst/>
            </a:prstGeom>
            <a:solidFill>
              <a:srgbClr val="CCFFCC"/>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45720" bIns="45720" anchor="t" anchorCtr="0" upright="1">
              <a:noAutofit/>
            </a:bodyPr>
            <a:lstStyle/>
            <a:p>
              <a:pPr>
                <a:spcBef>
                  <a:spcPts val="0"/>
                </a:spcBef>
                <a:spcAft>
                  <a:spcPts val="0"/>
                </a:spcAft>
              </a:pPr>
              <a:r>
                <a:rPr lang="en-US" sz="1000">
                  <a:latin typeface="Times New Roman"/>
                  <a:ea typeface="Times New Roman"/>
                </a:rPr>
                <a:t> </a:t>
              </a:r>
            </a:p>
          </p:txBody>
        </p:sp>
        <p:sp>
          <p:nvSpPr>
            <p:cNvPr id="605" name="Text Box 45"/>
            <p:cNvSpPr txBox="1">
              <a:spLocks noChangeArrowheads="1"/>
            </p:cNvSpPr>
            <p:nvPr/>
          </p:nvSpPr>
          <p:spPr bwMode="auto">
            <a:xfrm>
              <a:off x="19050" y="1079199"/>
              <a:ext cx="2618739" cy="497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just">
                <a:spcBef>
                  <a:spcPts val="0"/>
                </a:spcBef>
                <a:spcAft>
                  <a:spcPts val="0"/>
                </a:spcAft>
              </a:pPr>
              <a:r>
                <a:rPr lang="en-US" sz="600" b="1" dirty="0">
                  <a:solidFill>
                    <a:schemeClr val="tx2"/>
                  </a:solidFill>
                  <a:latin typeface="Verdana"/>
                  <a:ea typeface="Times New Roman"/>
                </a:rPr>
                <a:t>The State Engineer serves Summons on claimants and publishes Summons for 5 weeks in a local newspaper. </a:t>
              </a:r>
              <a:r>
                <a:rPr lang="en-US" sz="600" b="1" i="1" dirty="0">
                  <a:solidFill>
                    <a:schemeClr val="tx2"/>
                  </a:solidFill>
                  <a:latin typeface="Verdana"/>
                  <a:ea typeface="Times New Roman"/>
                </a:rPr>
                <a:t>(UCA 73-4-4)</a:t>
              </a:r>
              <a:endParaRPr lang="en-US" sz="1000" dirty="0">
                <a:solidFill>
                  <a:schemeClr val="tx2"/>
                </a:solidFill>
                <a:latin typeface="Times New Roman"/>
                <a:ea typeface="Times New Roman"/>
              </a:endParaRPr>
            </a:p>
            <a:p>
              <a:pPr algn="just">
                <a:spcBef>
                  <a:spcPts val="0"/>
                </a:spcBef>
                <a:spcAft>
                  <a:spcPts val="0"/>
                </a:spcAft>
              </a:pPr>
              <a:r>
                <a:rPr lang="en-US" sz="800" dirty="0">
                  <a:latin typeface="Verdana"/>
                  <a:ea typeface="Times New Roman"/>
                </a:rPr>
                <a:t> </a:t>
              </a:r>
              <a:endParaRPr lang="en-US" sz="1000" dirty="0">
                <a:latin typeface="Times New Roman"/>
                <a:ea typeface="Times New Roman"/>
              </a:endParaRPr>
            </a:p>
          </p:txBody>
        </p:sp>
        <p:sp>
          <p:nvSpPr>
            <p:cNvPr id="606" name="Text Box 46"/>
            <p:cNvSpPr txBox="1">
              <a:spLocks noChangeArrowheads="1"/>
            </p:cNvSpPr>
            <p:nvPr/>
          </p:nvSpPr>
          <p:spPr bwMode="auto">
            <a:xfrm>
              <a:off x="514350" y="11430"/>
              <a:ext cx="1627505"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spcBef>
                  <a:spcPts val="0"/>
                </a:spcBef>
                <a:spcAft>
                  <a:spcPts val="0"/>
                </a:spcAft>
              </a:pPr>
              <a:r>
                <a:rPr lang="en-US" sz="800" b="1" i="1" dirty="0">
                  <a:solidFill>
                    <a:schemeClr val="tx2"/>
                  </a:solidFill>
                  <a:latin typeface="Verdana"/>
                  <a:ea typeface="Times New Roman"/>
                </a:rPr>
                <a:t>SUMMONS</a:t>
              </a:r>
              <a:endParaRPr lang="en-US" sz="1000" dirty="0">
                <a:solidFill>
                  <a:schemeClr val="tx2"/>
                </a:solidFill>
                <a:latin typeface="Times New Roman"/>
                <a:ea typeface="Times New Roman"/>
              </a:endParaRPr>
            </a:p>
            <a:p>
              <a:pPr algn="ctr">
                <a:spcBef>
                  <a:spcPts val="0"/>
                </a:spcBef>
                <a:spcAft>
                  <a:spcPts val="0"/>
                </a:spcAft>
              </a:pPr>
              <a:r>
                <a:rPr lang="en-US" sz="800" dirty="0">
                  <a:latin typeface="Verdana"/>
                  <a:ea typeface="Times New Roman"/>
                </a:rPr>
                <a:t> </a:t>
              </a:r>
              <a:endParaRPr lang="en-US" sz="1000" dirty="0">
                <a:latin typeface="Times New Roman"/>
                <a:ea typeface="Times New Roman"/>
              </a:endParaRPr>
            </a:p>
          </p:txBody>
        </p:sp>
        <p:pic>
          <p:nvPicPr>
            <p:cNvPr id="607" name="Picture 606" descr="icon_-47"/>
            <p:cNvPicPr>
              <a:picLocks/>
            </p:cNvPicPr>
            <p:nvPr/>
          </p:nvPicPr>
          <p:blipFill>
            <a:blip r:embed="rId4" cstate="print">
              <a:extLst>
                <a:ext uri="{28A0092B-C50C-407E-A947-70E740481C1C}">
                  <a14:useLocalDpi xmlns:a14="http://schemas.microsoft.com/office/drawing/2010/main" val="0"/>
                </a:ext>
              </a:extLst>
            </a:blip>
            <a:srcRect l="13428" t="22585" r="14648" b="22585"/>
            <a:stretch>
              <a:fillRect/>
            </a:stretch>
          </p:blipFill>
          <p:spPr bwMode="auto">
            <a:xfrm>
              <a:off x="619125" y="218739"/>
              <a:ext cx="1428749" cy="962026"/>
            </a:xfrm>
            <a:prstGeom prst="rect">
              <a:avLst/>
            </a:prstGeom>
            <a:noFill/>
            <a:ln>
              <a:noFill/>
            </a:ln>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8" name="Rectangle 607"/>
            <p:cNvSpPr>
              <a:spLocks noChangeArrowheads="1"/>
            </p:cNvSpPr>
            <p:nvPr/>
          </p:nvSpPr>
          <p:spPr bwMode="auto">
            <a:xfrm>
              <a:off x="0" y="1905"/>
              <a:ext cx="290830" cy="256540"/>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algn="ctr">
                <a:spcBef>
                  <a:spcPts val="0"/>
                </a:spcBef>
                <a:spcAft>
                  <a:spcPts val="0"/>
                </a:spcAft>
              </a:pPr>
              <a:r>
                <a:rPr lang="en-US" sz="1000" b="1">
                  <a:solidFill>
                    <a:srgbClr val="CCFFCC"/>
                  </a:solidFill>
                  <a:latin typeface="Verdana"/>
                  <a:ea typeface="Times New Roman"/>
                </a:rPr>
                <a:t>4</a:t>
              </a:r>
              <a:endParaRPr lang="en-US" sz="1000">
                <a:latin typeface="Times New Roman"/>
                <a:ea typeface="Times New Roman"/>
              </a:endParaRPr>
            </a:p>
          </p:txBody>
        </p:sp>
      </p:grpSp>
      <p:grpSp>
        <p:nvGrpSpPr>
          <p:cNvPr id="642" name="Group 641"/>
          <p:cNvGrpSpPr/>
          <p:nvPr/>
        </p:nvGrpSpPr>
        <p:grpSpPr>
          <a:xfrm>
            <a:off x="6935314" y="3057778"/>
            <a:ext cx="1852175" cy="1433122"/>
            <a:chOff x="0" y="0"/>
            <a:chExt cx="2651760" cy="1653540"/>
          </a:xfrm>
        </p:grpSpPr>
        <p:sp>
          <p:nvSpPr>
            <p:cNvPr id="748" name="AutoShape 155"/>
            <p:cNvSpPr>
              <a:spLocks noChangeArrowheads="1"/>
            </p:cNvSpPr>
            <p:nvPr/>
          </p:nvSpPr>
          <p:spPr bwMode="auto">
            <a:xfrm rot="16200000">
              <a:off x="502920" y="-495300"/>
              <a:ext cx="1645920" cy="2651760"/>
            </a:xfrm>
            <a:prstGeom prst="round2DiagRect">
              <a:avLst/>
            </a:prstGeom>
            <a:solidFill>
              <a:srgbClr val="CCECFF"/>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500"/>
            </a:p>
          </p:txBody>
        </p:sp>
        <p:sp>
          <p:nvSpPr>
            <p:cNvPr id="749" name="Rectangle 748"/>
            <p:cNvSpPr>
              <a:spLocks noChangeArrowheads="1"/>
            </p:cNvSpPr>
            <p:nvPr/>
          </p:nvSpPr>
          <p:spPr bwMode="auto">
            <a:xfrm>
              <a:off x="7620" y="0"/>
              <a:ext cx="290830" cy="256540"/>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algn="ctr">
                <a:spcBef>
                  <a:spcPts val="0"/>
                </a:spcBef>
                <a:spcAft>
                  <a:spcPts val="0"/>
                </a:spcAft>
              </a:pPr>
              <a:r>
                <a:rPr lang="en-US" sz="1000" b="1">
                  <a:solidFill>
                    <a:srgbClr val="CCFFFF"/>
                  </a:solidFill>
                  <a:latin typeface="Verdana"/>
                  <a:ea typeface="Times New Roman"/>
                </a:rPr>
                <a:t>8</a:t>
              </a:r>
              <a:endParaRPr lang="en-US" sz="1000">
                <a:latin typeface="Times New Roman"/>
                <a:ea typeface="Times New Roman"/>
              </a:endParaRPr>
            </a:p>
          </p:txBody>
        </p:sp>
        <p:sp>
          <p:nvSpPr>
            <p:cNvPr id="750" name="Text Box 63"/>
            <p:cNvSpPr txBox="1">
              <a:spLocks noChangeArrowheads="1"/>
            </p:cNvSpPr>
            <p:nvPr/>
          </p:nvSpPr>
          <p:spPr bwMode="auto">
            <a:xfrm>
              <a:off x="17145" y="1137372"/>
              <a:ext cx="2626994"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just">
                <a:spcBef>
                  <a:spcPts val="0"/>
                </a:spcBef>
                <a:spcAft>
                  <a:spcPts val="0"/>
                </a:spcAft>
              </a:pPr>
              <a:r>
                <a:rPr lang="en-US" sz="600" b="1" dirty="0">
                  <a:solidFill>
                    <a:schemeClr val="tx2"/>
                  </a:solidFill>
                  <a:latin typeface="Verdana"/>
                  <a:ea typeface="Times New Roman"/>
                </a:rPr>
                <a:t>The State Engineer holds a Public Meeting to </a:t>
              </a:r>
              <a:r>
                <a:rPr lang="en-US" sz="600" b="1" dirty="0">
                  <a:solidFill>
                    <a:schemeClr val="tx2"/>
                  </a:solidFill>
                  <a:latin typeface="Verdana"/>
                  <a:ea typeface="Times New Roman"/>
                </a:rPr>
                <a:t>discuss the Proposed Determination with claimants. </a:t>
              </a:r>
            </a:p>
            <a:p>
              <a:pPr algn="just">
                <a:spcBef>
                  <a:spcPts val="0"/>
                </a:spcBef>
                <a:spcAft>
                  <a:spcPts val="0"/>
                </a:spcAft>
              </a:pPr>
              <a:r>
                <a:rPr lang="en-US" sz="600" b="1" i="1" dirty="0">
                  <a:latin typeface="Verdana"/>
                  <a:ea typeface="Times New Roman"/>
                </a:rPr>
                <a:t>(</a:t>
              </a:r>
              <a:r>
                <a:rPr lang="en-US" sz="600" b="1" i="1" dirty="0">
                  <a:solidFill>
                    <a:schemeClr val="tx2"/>
                  </a:solidFill>
                  <a:latin typeface="Verdana"/>
                  <a:ea typeface="Times New Roman"/>
                </a:rPr>
                <a:t>UCA 73-4-11)</a:t>
              </a:r>
              <a:endParaRPr lang="en-US" sz="1000" dirty="0">
                <a:solidFill>
                  <a:schemeClr val="tx2"/>
                </a:solidFill>
                <a:latin typeface="Times New Roman"/>
                <a:ea typeface="Times New Roman"/>
              </a:endParaRPr>
            </a:p>
          </p:txBody>
        </p:sp>
        <p:sp>
          <p:nvSpPr>
            <p:cNvPr id="751" name="Text Box 64"/>
            <p:cNvSpPr txBox="1">
              <a:spLocks noChangeArrowheads="1"/>
            </p:cNvSpPr>
            <p:nvPr/>
          </p:nvSpPr>
          <p:spPr bwMode="auto">
            <a:xfrm>
              <a:off x="179070" y="47625"/>
              <a:ext cx="2286000" cy="26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spcBef>
                  <a:spcPts val="0"/>
                </a:spcBef>
                <a:spcAft>
                  <a:spcPts val="0"/>
                </a:spcAft>
              </a:pPr>
              <a:r>
                <a:rPr lang="en-US" sz="800" b="1" i="1" dirty="0">
                  <a:solidFill>
                    <a:schemeClr val="tx2"/>
                  </a:solidFill>
                  <a:latin typeface="Verdana"/>
                  <a:ea typeface="Times New Roman"/>
                </a:rPr>
                <a:t>PUBLIC MEETING</a:t>
              </a:r>
              <a:endParaRPr lang="en-US" sz="1000" dirty="0">
                <a:solidFill>
                  <a:schemeClr val="tx2"/>
                </a:solidFill>
                <a:latin typeface="Times New Roman"/>
                <a:ea typeface="Times New Roman"/>
              </a:endParaRPr>
            </a:p>
            <a:p>
              <a:pPr algn="ctr">
                <a:spcBef>
                  <a:spcPts val="0"/>
                </a:spcBef>
                <a:spcAft>
                  <a:spcPts val="0"/>
                </a:spcAft>
              </a:pPr>
              <a:r>
                <a:rPr lang="en-US" sz="800" dirty="0">
                  <a:latin typeface="Verdana"/>
                  <a:ea typeface="Times New Roman"/>
                </a:rPr>
                <a:t> </a:t>
              </a:r>
              <a:endParaRPr lang="en-US" sz="1000" dirty="0">
                <a:latin typeface="Times New Roman"/>
                <a:ea typeface="Times New Roman"/>
              </a:endParaRPr>
            </a:p>
          </p:txBody>
        </p:sp>
        <p:grpSp>
          <p:nvGrpSpPr>
            <p:cNvPr id="752" name="Group 751"/>
            <p:cNvGrpSpPr>
              <a:grpSpLocks/>
            </p:cNvGrpSpPr>
            <p:nvPr/>
          </p:nvGrpSpPr>
          <p:grpSpPr bwMode="auto">
            <a:xfrm>
              <a:off x="817245" y="304800"/>
              <a:ext cx="1012825" cy="818515"/>
              <a:chOff x="12199" y="6038"/>
              <a:chExt cx="1886" cy="1688"/>
            </a:xfrm>
          </p:grpSpPr>
          <p:sp>
            <p:nvSpPr>
              <p:cNvPr id="753" name="Rectangle 752"/>
              <p:cNvSpPr>
                <a:spLocks noChangeArrowheads="1"/>
              </p:cNvSpPr>
              <p:nvPr/>
            </p:nvSpPr>
            <p:spPr bwMode="auto">
              <a:xfrm>
                <a:off x="12290" y="6038"/>
                <a:ext cx="1744" cy="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n-US" sz="2500"/>
              </a:p>
            </p:txBody>
          </p:sp>
          <p:sp>
            <p:nvSpPr>
              <p:cNvPr id="754" name="Freeform 753"/>
              <p:cNvSpPr>
                <a:spLocks noEditPoints="1"/>
              </p:cNvSpPr>
              <p:nvPr/>
            </p:nvSpPr>
            <p:spPr bwMode="auto">
              <a:xfrm>
                <a:off x="12199" y="6039"/>
                <a:ext cx="1886" cy="1686"/>
              </a:xfrm>
              <a:custGeom>
                <a:avLst/>
                <a:gdLst>
                  <a:gd name="T0" fmla="*/ 4474 w 4496"/>
                  <a:gd name="T1" fmla="*/ 4025 h 4498"/>
                  <a:gd name="T2" fmla="*/ 4383 w 4496"/>
                  <a:gd name="T3" fmla="*/ 4167 h 4498"/>
                  <a:gd name="T4" fmla="*/ 4340 w 4496"/>
                  <a:gd name="T5" fmla="*/ 4231 h 4498"/>
                  <a:gd name="T6" fmla="*/ 4246 w 4496"/>
                  <a:gd name="T7" fmla="*/ 4366 h 4498"/>
                  <a:gd name="T8" fmla="*/ 4178 w 4496"/>
                  <a:gd name="T9" fmla="*/ 4412 h 4498"/>
                  <a:gd name="T10" fmla="*/ 3943 w 4496"/>
                  <a:gd name="T11" fmla="*/ 4493 h 4498"/>
                  <a:gd name="T12" fmla="*/ 642 w 4496"/>
                  <a:gd name="T13" fmla="*/ 4468 h 4498"/>
                  <a:gd name="T14" fmla="*/ 559 w 4496"/>
                  <a:gd name="T15" fmla="*/ 4462 h 4498"/>
                  <a:gd name="T16" fmla="*/ 389 w 4496"/>
                  <a:gd name="T17" fmla="*/ 4447 h 4498"/>
                  <a:gd name="T18" fmla="*/ 316 w 4496"/>
                  <a:gd name="T19" fmla="*/ 4410 h 4498"/>
                  <a:gd name="T20" fmla="*/ 133 w 4496"/>
                  <a:gd name="T21" fmla="*/ 4250 h 4498"/>
                  <a:gd name="T22" fmla="*/ 77 w 4496"/>
                  <a:gd name="T23" fmla="*/ 4093 h 4498"/>
                  <a:gd name="T24" fmla="*/ 50 w 4496"/>
                  <a:gd name="T25" fmla="*/ 4020 h 4498"/>
                  <a:gd name="T26" fmla="*/ 0 w 4496"/>
                  <a:gd name="T27" fmla="*/ 3856 h 4498"/>
                  <a:gd name="T28" fmla="*/ 0 w 4496"/>
                  <a:gd name="T29" fmla="*/ 640 h 4498"/>
                  <a:gd name="T30" fmla="*/ 48 w 4496"/>
                  <a:gd name="T31" fmla="*/ 392 h 4498"/>
                  <a:gd name="T32" fmla="*/ 158 w 4496"/>
                  <a:gd name="T33" fmla="*/ 267 h 4498"/>
                  <a:gd name="T34" fmla="*/ 207 w 4496"/>
                  <a:gd name="T35" fmla="*/ 209 h 4498"/>
                  <a:gd name="T36" fmla="*/ 318 w 4496"/>
                  <a:gd name="T37" fmla="*/ 86 h 4498"/>
                  <a:gd name="T38" fmla="*/ 391 w 4496"/>
                  <a:gd name="T39" fmla="*/ 49 h 4498"/>
                  <a:gd name="T40" fmla="*/ 640 w 4496"/>
                  <a:gd name="T41" fmla="*/ 0 h 4498"/>
                  <a:gd name="T42" fmla="*/ 3939 w 4496"/>
                  <a:gd name="T43" fmla="*/ 36 h 4498"/>
                  <a:gd name="T44" fmla="*/ 4016 w 4496"/>
                  <a:gd name="T45" fmla="*/ 51 h 4498"/>
                  <a:gd name="T46" fmla="*/ 4180 w 4496"/>
                  <a:gd name="T47" fmla="*/ 88 h 4498"/>
                  <a:gd name="T48" fmla="*/ 4248 w 4496"/>
                  <a:gd name="T49" fmla="*/ 134 h 4498"/>
                  <a:gd name="T50" fmla="*/ 4408 w 4496"/>
                  <a:gd name="T51" fmla="*/ 316 h 4498"/>
                  <a:gd name="T52" fmla="*/ 4446 w 4496"/>
                  <a:gd name="T53" fmla="*/ 480 h 4498"/>
                  <a:gd name="T54" fmla="*/ 4461 w 4496"/>
                  <a:gd name="T55" fmla="*/ 557 h 4498"/>
                  <a:gd name="T56" fmla="*/ 4496 w 4496"/>
                  <a:gd name="T57" fmla="*/ 3858 h 4498"/>
                  <a:gd name="T58" fmla="*/ 4491 w 4496"/>
                  <a:gd name="T59" fmla="*/ 3944 h 4498"/>
                  <a:gd name="T60" fmla="*/ 4448 w 4496"/>
                  <a:gd name="T61" fmla="*/ 4106 h 4498"/>
                  <a:gd name="T62" fmla="*/ 4351 w 4496"/>
                  <a:gd name="T63" fmla="*/ 4240 h 4498"/>
                  <a:gd name="T64" fmla="*/ 4246 w 4496"/>
                  <a:gd name="T65" fmla="*/ 4366 h 4498"/>
                  <a:gd name="T66" fmla="*/ 4105 w 4496"/>
                  <a:gd name="T67" fmla="*/ 4449 h 4498"/>
                  <a:gd name="T68" fmla="*/ 4026 w 4496"/>
                  <a:gd name="T69" fmla="*/ 4476 h 4498"/>
                  <a:gd name="T70" fmla="*/ 3856 w 4496"/>
                  <a:gd name="T71" fmla="*/ 4498 h 4498"/>
                  <a:gd name="T72" fmla="*/ 555 w 4496"/>
                  <a:gd name="T73" fmla="*/ 4478 h 4498"/>
                  <a:gd name="T74" fmla="*/ 389 w 4496"/>
                  <a:gd name="T75" fmla="*/ 4447 h 4498"/>
                  <a:gd name="T76" fmla="*/ 248 w 4496"/>
                  <a:gd name="T77" fmla="*/ 4364 h 4498"/>
                  <a:gd name="T78" fmla="*/ 188 w 4496"/>
                  <a:gd name="T79" fmla="*/ 4310 h 4498"/>
                  <a:gd name="T80" fmla="*/ 88 w 4496"/>
                  <a:gd name="T81" fmla="*/ 4182 h 4498"/>
                  <a:gd name="T82" fmla="*/ 37 w 4496"/>
                  <a:gd name="T83" fmla="*/ 4024 h 4498"/>
                  <a:gd name="T84" fmla="*/ 0 w 4496"/>
                  <a:gd name="T85" fmla="*/ 3856 h 4498"/>
                  <a:gd name="T86" fmla="*/ 5 w 4496"/>
                  <a:gd name="T87" fmla="*/ 554 h 4498"/>
                  <a:gd name="T88" fmla="*/ 22 w 4496"/>
                  <a:gd name="T89" fmla="*/ 471 h 4498"/>
                  <a:gd name="T90" fmla="*/ 86 w 4496"/>
                  <a:gd name="T91" fmla="*/ 318 h 4498"/>
                  <a:gd name="T92" fmla="*/ 197 w 4496"/>
                  <a:gd name="T93" fmla="*/ 198 h 4498"/>
                  <a:gd name="T94" fmla="*/ 318 w 4496"/>
                  <a:gd name="T95" fmla="*/ 86 h 4498"/>
                  <a:gd name="T96" fmla="*/ 470 w 4496"/>
                  <a:gd name="T97" fmla="*/ 22 h 4498"/>
                  <a:gd name="T98" fmla="*/ 553 w 4496"/>
                  <a:gd name="T99" fmla="*/ 5 h 4498"/>
                  <a:gd name="T100" fmla="*/ 3854 w 4496"/>
                  <a:gd name="T101" fmla="*/ 0 h 4498"/>
                  <a:gd name="T102" fmla="*/ 4022 w 4496"/>
                  <a:gd name="T103" fmla="*/ 37 h 4498"/>
                  <a:gd name="T104" fmla="*/ 4180 w 4496"/>
                  <a:gd name="T105" fmla="*/ 88 h 4498"/>
                  <a:gd name="T106" fmla="*/ 4308 w 4496"/>
                  <a:gd name="T107" fmla="*/ 188 h 4498"/>
                  <a:gd name="T108" fmla="*/ 4363 w 4496"/>
                  <a:gd name="T109" fmla="*/ 248 h 4498"/>
                  <a:gd name="T110" fmla="*/ 4446 w 4496"/>
                  <a:gd name="T111" fmla="*/ 392 h 4498"/>
                  <a:gd name="T112" fmla="*/ 4476 w 4496"/>
                  <a:gd name="T113" fmla="*/ 557 h 4498"/>
                  <a:gd name="T114" fmla="*/ 4496 w 4496"/>
                  <a:gd name="T115" fmla="*/ 3858 h 4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496" h="4498">
                    <a:moveTo>
                      <a:pt x="4496" y="3858"/>
                    </a:moveTo>
                    <a:lnTo>
                      <a:pt x="4466" y="3856"/>
                    </a:lnTo>
                    <a:lnTo>
                      <a:pt x="4461" y="3941"/>
                    </a:lnTo>
                    <a:lnTo>
                      <a:pt x="4491" y="3943"/>
                    </a:lnTo>
                    <a:lnTo>
                      <a:pt x="4496" y="3858"/>
                    </a:lnTo>
                    <a:close/>
                    <a:moveTo>
                      <a:pt x="4491" y="3944"/>
                    </a:moveTo>
                    <a:lnTo>
                      <a:pt x="4461" y="3939"/>
                    </a:lnTo>
                    <a:lnTo>
                      <a:pt x="4446" y="4020"/>
                    </a:lnTo>
                    <a:lnTo>
                      <a:pt x="4474" y="4025"/>
                    </a:lnTo>
                    <a:lnTo>
                      <a:pt x="4491" y="3944"/>
                    </a:lnTo>
                    <a:close/>
                    <a:moveTo>
                      <a:pt x="4474" y="4027"/>
                    </a:moveTo>
                    <a:lnTo>
                      <a:pt x="4446" y="4018"/>
                    </a:lnTo>
                    <a:lnTo>
                      <a:pt x="4419" y="4095"/>
                    </a:lnTo>
                    <a:lnTo>
                      <a:pt x="4448" y="4106"/>
                    </a:lnTo>
                    <a:lnTo>
                      <a:pt x="4474" y="4027"/>
                    </a:lnTo>
                    <a:close/>
                    <a:moveTo>
                      <a:pt x="4446" y="4108"/>
                    </a:moveTo>
                    <a:lnTo>
                      <a:pt x="4419" y="4093"/>
                    </a:lnTo>
                    <a:lnTo>
                      <a:pt x="4383" y="4167"/>
                    </a:lnTo>
                    <a:lnTo>
                      <a:pt x="4410" y="4180"/>
                    </a:lnTo>
                    <a:lnTo>
                      <a:pt x="4446" y="4108"/>
                    </a:lnTo>
                    <a:close/>
                    <a:moveTo>
                      <a:pt x="4408" y="4182"/>
                    </a:moveTo>
                    <a:lnTo>
                      <a:pt x="4383" y="4165"/>
                    </a:lnTo>
                    <a:lnTo>
                      <a:pt x="4338" y="4231"/>
                    </a:lnTo>
                    <a:lnTo>
                      <a:pt x="4365" y="4248"/>
                    </a:lnTo>
                    <a:lnTo>
                      <a:pt x="4408" y="4182"/>
                    </a:lnTo>
                    <a:close/>
                    <a:moveTo>
                      <a:pt x="4363" y="4250"/>
                    </a:moveTo>
                    <a:lnTo>
                      <a:pt x="4340" y="4231"/>
                    </a:lnTo>
                    <a:lnTo>
                      <a:pt x="4287" y="4289"/>
                    </a:lnTo>
                    <a:lnTo>
                      <a:pt x="4310" y="4310"/>
                    </a:lnTo>
                    <a:lnTo>
                      <a:pt x="4363" y="4250"/>
                    </a:lnTo>
                    <a:close/>
                    <a:moveTo>
                      <a:pt x="4308" y="4312"/>
                    </a:moveTo>
                    <a:lnTo>
                      <a:pt x="4287" y="4289"/>
                    </a:lnTo>
                    <a:lnTo>
                      <a:pt x="4227" y="4342"/>
                    </a:lnTo>
                    <a:lnTo>
                      <a:pt x="4248" y="4364"/>
                    </a:lnTo>
                    <a:lnTo>
                      <a:pt x="4308" y="4312"/>
                    </a:lnTo>
                    <a:close/>
                    <a:moveTo>
                      <a:pt x="4246" y="4366"/>
                    </a:moveTo>
                    <a:lnTo>
                      <a:pt x="4229" y="4340"/>
                    </a:lnTo>
                    <a:lnTo>
                      <a:pt x="4163" y="4385"/>
                    </a:lnTo>
                    <a:lnTo>
                      <a:pt x="4180" y="4410"/>
                    </a:lnTo>
                    <a:lnTo>
                      <a:pt x="4246" y="4366"/>
                    </a:lnTo>
                    <a:close/>
                    <a:moveTo>
                      <a:pt x="4178" y="4412"/>
                    </a:moveTo>
                    <a:lnTo>
                      <a:pt x="4165" y="4385"/>
                    </a:lnTo>
                    <a:lnTo>
                      <a:pt x="4092" y="4421"/>
                    </a:lnTo>
                    <a:lnTo>
                      <a:pt x="4105" y="4447"/>
                    </a:lnTo>
                    <a:lnTo>
                      <a:pt x="4178" y="4412"/>
                    </a:lnTo>
                    <a:close/>
                    <a:moveTo>
                      <a:pt x="4105" y="4449"/>
                    </a:moveTo>
                    <a:lnTo>
                      <a:pt x="4093" y="4421"/>
                    </a:lnTo>
                    <a:lnTo>
                      <a:pt x="4016" y="4447"/>
                    </a:lnTo>
                    <a:lnTo>
                      <a:pt x="4026" y="4476"/>
                    </a:lnTo>
                    <a:lnTo>
                      <a:pt x="4105" y="4449"/>
                    </a:lnTo>
                    <a:close/>
                    <a:moveTo>
                      <a:pt x="4024" y="4476"/>
                    </a:moveTo>
                    <a:lnTo>
                      <a:pt x="4018" y="4447"/>
                    </a:lnTo>
                    <a:lnTo>
                      <a:pt x="3937" y="4462"/>
                    </a:lnTo>
                    <a:lnTo>
                      <a:pt x="3943" y="4493"/>
                    </a:lnTo>
                    <a:lnTo>
                      <a:pt x="4024" y="4476"/>
                    </a:lnTo>
                    <a:close/>
                    <a:moveTo>
                      <a:pt x="3941" y="4493"/>
                    </a:moveTo>
                    <a:lnTo>
                      <a:pt x="3939" y="4462"/>
                    </a:lnTo>
                    <a:lnTo>
                      <a:pt x="3854" y="4468"/>
                    </a:lnTo>
                    <a:lnTo>
                      <a:pt x="3856" y="4498"/>
                    </a:lnTo>
                    <a:lnTo>
                      <a:pt x="3941" y="4493"/>
                    </a:lnTo>
                    <a:close/>
                    <a:moveTo>
                      <a:pt x="3854" y="4498"/>
                    </a:moveTo>
                    <a:lnTo>
                      <a:pt x="3854" y="4468"/>
                    </a:lnTo>
                    <a:lnTo>
                      <a:pt x="642" y="4468"/>
                    </a:lnTo>
                    <a:lnTo>
                      <a:pt x="642" y="4498"/>
                    </a:lnTo>
                    <a:lnTo>
                      <a:pt x="3854" y="4498"/>
                    </a:lnTo>
                    <a:close/>
                    <a:moveTo>
                      <a:pt x="640" y="4498"/>
                    </a:moveTo>
                    <a:lnTo>
                      <a:pt x="642" y="4468"/>
                    </a:lnTo>
                    <a:lnTo>
                      <a:pt x="557" y="4462"/>
                    </a:lnTo>
                    <a:lnTo>
                      <a:pt x="555" y="4493"/>
                    </a:lnTo>
                    <a:lnTo>
                      <a:pt x="640" y="4498"/>
                    </a:lnTo>
                    <a:close/>
                    <a:moveTo>
                      <a:pt x="553" y="4493"/>
                    </a:moveTo>
                    <a:lnTo>
                      <a:pt x="559" y="4462"/>
                    </a:lnTo>
                    <a:lnTo>
                      <a:pt x="478" y="4447"/>
                    </a:lnTo>
                    <a:lnTo>
                      <a:pt x="472" y="4476"/>
                    </a:lnTo>
                    <a:lnTo>
                      <a:pt x="553" y="4493"/>
                    </a:lnTo>
                    <a:close/>
                    <a:moveTo>
                      <a:pt x="470" y="4476"/>
                    </a:moveTo>
                    <a:lnTo>
                      <a:pt x="480" y="4447"/>
                    </a:lnTo>
                    <a:lnTo>
                      <a:pt x="403" y="4421"/>
                    </a:lnTo>
                    <a:lnTo>
                      <a:pt x="391" y="4449"/>
                    </a:lnTo>
                    <a:lnTo>
                      <a:pt x="470" y="4476"/>
                    </a:lnTo>
                    <a:close/>
                    <a:moveTo>
                      <a:pt x="389" y="4447"/>
                    </a:moveTo>
                    <a:lnTo>
                      <a:pt x="404" y="4421"/>
                    </a:lnTo>
                    <a:lnTo>
                      <a:pt x="331" y="4385"/>
                    </a:lnTo>
                    <a:lnTo>
                      <a:pt x="318" y="4412"/>
                    </a:lnTo>
                    <a:lnTo>
                      <a:pt x="389" y="4447"/>
                    </a:lnTo>
                    <a:close/>
                    <a:moveTo>
                      <a:pt x="316" y="4410"/>
                    </a:moveTo>
                    <a:lnTo>
                      <a:pt x="333" y="4385"/>
                    </a:lnTo>
                    <a:lnTo>
                      <a:pt x="267" y="4340"/>
                    </a:lnTo>
                    <a:lnTo>
                      <a:pt x="250" y="4366"/>
                    </a:lnTo>
                    <a:lnTo>
                      <a:pt x="316" y="4410"/>
                    </a:lnTo>
                    <a:close/>
                    <a:moveTo>
                      <a:pt x="248" y="4364"/>
                    </a:moveTo>
                    <a:lnTo>
                      <a:pt x="267" y="4342"/>
                    </a:lnTo>
                    <a:lnTo>
                      <a:pt x="207" y="4289"/>
                    </a:lnTo>
                    <a:lnTo>
                      <a:pt x="188" y="4312"/>
                    </a:lnTo>
                    <a:lnTo>
                      <a:pt x="248" y="4364"/>
                    </a:lnTo>
                    <a:close/>
                    <a:moveTo>
                      <a:pt x="186" y="4310"/>
                    </a:moveTo>
                    <a:lnTo>
                      <a:pt x="209" y="4289"/>
                    </a:lnTo>
                    <a:lnTo>
                      <a:pt x="156" y="4231"/>
                    </a:lnTo>
                    <a:lnTo>
                      <a:pt x="133" y="4250"/>
                    </a:lnTo>
                    <a:lnTo>
                      <a:pt x="186" y="4310"/>
                    </a:lnTo>
                    <a:close/>
                    <a:moveTo>
                      <a:pt x="131" y="4248"/>
                    </a:moveTo>
                    <a:lnTo>
                      <a:pt x="158" y="4231"/>
                    </a:lnTo>
                    <a:lnTo>
                      <a:pt x="113" y="4165"/>
                    </a:lnTo>
                    <a:lnTo>
                      <a:pt x="88" y="4182"/>
                    </a:lnTo>
                    <a:lnTo>
                      <a:pt x="131" y="4248"/>
                    </a:lnTo>
                    <a:close/>
                    <a:moveTo>
                      <a:pt x="86" y="4180"/>
                    </a:moveTo>
                    <a:lnTo>
                      <a:pt x="113" y="4167"/>
                    </a:lnTo>
                    <a:lnTo>
                      <a:pt x="77" y="4093"/>
                    </a:lnTo>
                    <a:lnTo>
                      <a:pt x="50" y="4108"/>
                    </a:lnTo>
                    <a:lnTo>
                      <a:pt x="86" y="4180"/>
                    </a:lnTo>
                    <a:close/>
                    <a:moveTo>
                      <a:pt x="48" y="4106"/>
                    </a:moveTo>
                    <a:lnTo>
                      <a:pt x="77" y="4095"/>
                    </a:lnTo>
                    <a:lnTo>
                      <a:pt x="50" y="4018"/>
                    </a:lnTo>
                    <a:lnTo>
                      <a:pt x="22" y="4027"/>
                    </a:lnTo>
                    <a:lnTo>
                      <a:pt x="48" y="4106"/>
                    </a:lnTo>
                    <a:close/>
                    <a:moveTo>
                      <a:pt x="22" y="4025"/>
                    </a:moveTo>
                    <a:lnTo>
                      <a:pt x="50" y="4020"/>
                    </a:lnTo>
                    <a:lnTo>
                      <a:pt x="35" y="3939"/>
                    </a:lnTo>
                    <a:lnTo>
                      <a:pt x="5" y="3944"/>
                    </a:lnTo>
                    <a:lnTo>
                      <a:pt x="22" y="4025"/>
                    </a:lnTo>
                    <a:close/>
                    <a:moveTo>
                      <a:pt x="5" y="3943"/>
                    </a:moveTo>
                    <a:lnTo>
                      <a:pt x="35" y="3941"/>
                    </a:lnTo>
                    <a:lnTo>
                      <a:pt x="30" y="3856"/>
                    </a:lnTo>
                    <a:lnTo>
                      <a:pt x="0" y="3858"/>
                    </a:lnTo>
                    <a:lnTo>
                      <a:pt x="5" y="3943"/>
                    </a:lnTo>
                    <a:close/>
                    <a:moveTo>
                      <a:pt x="0" y="3856"/>
                    </a:moveTo>
                    <a:lnTo>
                      <a:pt x="30" y="3856"/>
                    </a:lnTo>
                    <a:lnTo>
                      <a:pt x="30" y="642"/>
                    </a:lnTo>
                    <a:lnTo>
                      <a:pt x="0" y="642"/>
                    </a:lnTo>
                    <a:lnTo>
                      <a:pt x="0" y="3856"/>
                    </a:lnTo>
                    <a:close/>
                    <a:moveTo>
                      <a:pt x="0" y="640"/>
                    </a:moveTo>
                    <a:lnTo>
                      <a:pt x="30" y="642"/>
                    </a:lnTo>
                    <a:lnTo>
                      <a:pt x="35" y="557"/>
                    </a:lnTo>
                    <a:lnTo>
                      <a:pt x="5" y="555"/>
                    </a:lnTo>
                    <a:lnTo>
                      <a:pt x="0" y="640"/>
                    </a:lnTo>
                    <a:close/>
                    <a:moveTo>
                      <a:pt x="5" y="554"/>
                    </a:moveTo>
                    <a:lnTo>
                      <a:pt x="35" y="559"/>
                    </a:lnTo>
                    <a:lnTo>
                      <a:pt x="50" y="478"/>
                    </a:lnTo>
                    <a:lnTo>
                      <a:pt x="22" y="473"/>
                    </a:lnTo>
                    <a:lnTo>
                      <a:pt x="5" y="554"/>
                    </a:lnTo>
                    <a:close/>
                    <a:moveTo>
                      <a:pt x="22" y="471"/>
                    </a:moveTo>
                    <a:lnTo>
                      <a:pt x="50" y="480"/>
                    </a:lnTo>
                    <a:lnTo>
                      <a:pt x="77" y="403"/>
                    </a:lnTo>
                    <a:lnTo>
                      <a:pt x="48" y="392"/>
                    </a:lnTo>
                    <a:lnTo>
                      <a:pt x="22" y="471"/>
                    </a:lnTo>
                    <a:close/>
                    <a:moveTo>
                      <a:pt x="50" y="392"/>
                    </a:moveTo>
                    <a:lnTo>
                      <a:pt x="77" y="405"/>
                    </a:lnTo>
                    <a:lnTo>
                      <a:pt x="113" y="331"/>
                    </a:lnTo>
                    <a:lnTo>
                      <a:pt x="86" y="318"/>
                    </a:lnTo>
                    <a:lnTo>
                      <a:pt x="50" y="392"/>
                    </a:lnTo>
                    <a:close/>
                    <a:moveTo>
                      <a:pt x="88" y="316"/>
                    </a:moveTo>
                    <a:lnTo>
                      <a:pt x="113" y="333"/>
                    </a:lnTo>
                    <a:lnTo>
                      <a:pt x="158" y="267"/>
                    </a:lnTo>
                    <a:lnTo>
                      <a:pt x="131" y="250"/>
                    </a:lnTo>
                    <a:lnTo>
                      <a:pt x="88" y="316"/>
                    </a:lnTo>
                    <a:close/>
                    <a:moveTo>
                      <a:pt x="133" y="248"/>
                    </a:moveTo>
                    <a:lnTo>
                      <a:pt x="156" y="269"/>
                    </a:lnTo>
                    <a:lnTo>
                      <a:pt x="209" y="209"/>
                    </a:lnTo>
                    <a:lnTo>
                      <a:pt x="186" y="188"/>
                    </a:lnTo>
                    <a:lnTo>
                      <a:pt x="133" y="248"/>
                    </a:lnTo>
                    <a:close/>
                    <a:moveTo>
                      <a:pt x="188" y="186"/>
                    </a:moveTo>
                    <a:lnTo>
                      <a:pt x="207" y="209"/>
                    </a:lnTo>
                    <a:lnTo>
                      <a:pt x="267" y="156"/>
                    </a:lnTo>
                    <a:lnTo>
                      <a:pt x="248" y="134"/>
                    </a:lnTo>
                    <a:lnTo>
                      <a:pt x="188" y="186"/>
                    </a:lnTo>
                    <a:close/>
                    <a:moveTo>
                      <a:pt x="250" y="132"/>
                    </a:moveTo>
                    <a:lnTo>
                      <a:pt x="267" y="158"/>
                    </a:lnTo>
                    <a:lnTo>
                      <a:pt x="333" y="113"/>
                    </a:lnTo>
                    <a:lnTo>
                      <a:pt x="316" y="88"/>
                    </a:lnTo>
                    <a:lnTo>
                      <a:pt x="250" y="132"/>
                    </a:lnTo>
                    <a:close/>
                    <a:moveTo>
                      <a:pt x="318" y="86"/>
                    </a:moveTo>
                    <a:lnTo>
                      <a:pt x="331" y="113"/>
                    </a:lnTo>
                    <a:lnTo>
                      <a:pt x="404" y="77"/>
                    </a:lnTo>
                    <a:lnTo>
                      <a:pt x="389" y="51"/>
                    </a:lnTo>
                    <a:lnTo>
                      <a:pt x="318" y="86"/>
                    </a:lnTo>
                    <a:close/>
                    <a:moveTo>
                      <a:pt x="391" y="49"/>
                    </a:moveTo>
                    <a:lnTo>
                      <a:pt x="403" y="77"/>
                    </a:lnTo>
                    <a:lnTo>
                      <a:pt x="480" y="51"/>
                    </a:lnTo>
                    <a:lnTo>
                      <a:pt x="470" y="22"/>
                    </a:lnTo>
                    <a:lnTo>
                      <a:pt x="391" y="49"/>
                    </a:lnTo>
                    <a:close/>
                    <a:moveTo>
                      <a:pt x="472" y="22"/>
                    </a:moveTo>
                    <a:lnTo>
                      <a:pt x="478" y="51"/>
                    </a:lnTo>
                    <a:lnTo>
                      <a:pt x="559" y="36"/>
                    </a:lnTo>
                    <a:lnTo>
                      <a:pt x="553" y="5"/>
                    </a:lnTo>
                    <a:lnTo>
                      <a:pt x="472" y="22"/>
                    </a:lnTo>
                    <a:close/>
                    <a:moveTo>
                      <a:pt x="555" y="5"/>
                    </a:moveTo>
                    <a:lnTo>
                      <a:pt x="557" y="36"/>
                    </a:lnTo>
                    <a:lnTo>
                      <a:pt x="642" y="30"/>
                    </a:lnTo>
                    <a:lnTo>
                      <a:pt x="640" y="0"/>
                    </a:lnTo>
                    <a:lnTo>
                      <a:pt x="555" y="5"/>
                    </a:lnTo>
                    <a:close/>
                    <a:moveTo>
                      <a:pt x="642" y="0"/>
                    </a:moveTo>
                    <a:lnTo>
                      <a:pt x="642" y="30"/>
                    </a:lnTo>
                    <a:lnTo>
                      <a:pt x="3854" y="30"/>
                    </a:lnTo>
                    <a:lnTo>
                      <a:pt x="3854" y="0"/>
                    </a:lnTo>
                    <a:lnTo>
                      <a:pt x="642" y="0"/>
                    </a:lnTo>
                    <a:close/>
                    <a:moveTo>
                      <a:pt x="3856" y="0"/>
                    </a:moveTo>
                    <a:lnTo>
                      <a:pt x="3854" y="30"/>
                    </a:lnTo>
                    <a:lnTo>
                      <a:pt x="3939" y="36"/>
                    </a:lnTo>
                    <a:lnTo>
                      <a:pt x="3941" y="5"/>
                    </a:lnTo>
                    <a:lnTo>
                      <a:pt x="3856" y="0"/>
                    </a:lnTo>
                    <a:close/>
                    <a:moveTo>
                      <a:pt x="3943" y="5"/>
                    </a:moveTo>
                    <a:lnTo>
                      <a:pt x="3937" y="36"/>
                    </a:lnTo>
                    <a:lnTo>
                      <a:pt x="4018" y="51"/>
                    </a:lnTo>
                    <a:lnTo>
                      <a:pt x="4024" y="22"/>
                    </a:lnTo>
                    <a:lnTo>
                      <a:pt x="3943" y="5"/>
                    </a:lnTo>
                    <a:close/>
                    <a:moveTo>
                      <a:pt x="4026" y="22"/>
                    </a:moveTo>
                    <a:lnTo>
                      <a:pt x="4016" y="51"/>
                    </a:lnTo>
                    <a:lnTo>
                      <a:pt x="4093" y="77"/>
                    </a:lnTo>
                    <a:lnTo>
                      <a:pt x="4105" y="49"/>
                    </a:lnTo>
                    <a:lnTo>
                      <a:pt x="4026" y="22"/>
                    </a:lnTo>
                    <a:close/>
                    <a:moveTo>
                      <a:pt x="4105" y="51"/>
                    </a:moveTo>
                    <a:lnTo>
                      <a:pt x="4092" y="77"/>
                    </a:lnTo>
                    <a:lnTo>
                      <a:pt x="4165" y="113"/>
                    </a:lnTo>
                    <a:lnTo>
                      <a:pt x="4178" y="86"/>
                    </a:lnTo>
                    <a:lnTo>
                      <a:pt x="4105" y="51"/>
                    </a:lnTo>
                    <a:close/>
                    <a:moveTo>
                      <a:pt x="4180" y="88"/>
                    </a:moveTo>
                    <a:lnTo>
                      <a:pt x="4163" y="113"/>
                    </a:lnTo>
                    <a:lnTo>
                      <a:pt x="4229" y="158"/>
                    </a:lnTo>
                    <a:lnTo>
                      <a:pt x="4246" y="132"/>
                    </a:lnTo>
                    <a:lnTo>
                      <a:pt x="4180" y="88"/>
                    </a:lnTo>
                    <a:close/>
                    <a:moveTo>
                      <a:pt x="4248" y="134"/>
                    </a:moveTo>
                    <a:lnTo>
                      <a:pt x="4227" y="156"/>
                    </a:lnTo>
                    <a:lnTo>
                      <a:pt x="4287" y="209"/>
                    </a:lnTo>
                    <a:lnTo>
                      <a:pt x="4308" y="186"/>
                    </a:lnTo>
                    <a:lnTo>
                      <a:pt x="4248" y="134"/>
                    </a:lnTo>
                    <a:close/>
                    <a:moveTo>
                      <a:pt x="4310" y="188"/>
                    </a:moveTo>
                    <a:lnTo>
                      <a:pt x="4287" y="209"/>
                    </a:lnTo>
                    <a:lnTo>
                      <a:pt x="4340" y="269"/>
                    </a:lnTo>
                    <a:lnTo>
                      <a:pt x="4363" y="248"/>
                    </a:lnTo>
                    <a:lnTo>
                      <a:pt x="4310" y="188"/>
                    </a:lnTo>
                    <a:close/>
                    <a:moveTo>
                      <a:pt x="4365" y="250"/>
                    </a:moveTo>
                    <a:lnTo>
                      <a:pt x="4338" y="267"/>
                    </a:lnTo>
                    <a:lnTo>
                      <a:pt x="4383" y="333"/>
                    </a:lnTo>
                    <a:lnTo>
                      <a:pt x="4408" y="316"/>
                    </a:lnTo>
                    <a:lnTo>
                      <a:pt x="4365" y="250"/>
                    </a:lnTo>
                    <a:close/>
                    <a:moveTo>
                      <a:pt x="4410" y="318"/>
                    </a:moveTo>
                    <a:lnTo>
                      <a:pt x="4383" y="331"/>
                    </a:lnTo>
                    <a:lnTo>
                      <a:pt x="4419" y="405"/>
                    </a:lnTo>
                    <a:lnTo>
                      <a:pt x="4446" y="392"/>
                    </a:lnTo>
                    <a:lnTo>
                      <a:pt x="4410" y="318"/>
                    </a:lnTo>
                    <a:close/>
                    <a:moveTo>
                      <a:pt x="4448" y="392"/>
                    </a:moveTo>
                    <a:lnTo>
                      <a:pt x="4419" y="403"/>
                    </a:lnTo>
                    <a:lnTo>
                      <a:pt x="4446" y="480"/>
                    </a:lnTo>
                    <a:lnTo>
                      <a:pt x="4474" y="471"/>
                    </a:lnTo>
                    <a:lnTo>
                      <a:pt x="4448" y="392"/>
                    </a:lnTo>
                    <a:close/>
                    <a:moveTo>
                      <a:pt x="4474" y="473"/>
                    </a:moveTo>
                    <a:lnTo>
                      <a:pt x="4446" y="478"/>
                    </a:lnTo>
                    <a:lnTo>
                      <a:pt x="4461" y="559"/>
                    </a:lnTo>
                    <a:lnTo>
                      <a:pt x="4491" y="554"/>
                    </a:lnTo>
                    <a:lnTo>
                      <a:pt x="4474" y="473"/>
                    </a:lnTo>
                    <a:close/>
                    <a:moveTo>
                      <a:pt x="4491" y="555"/>
                    </a:moveTo>
                    <a:lnTo>
                      <a:pt x="4461" y="557"/>
                    </a:lnTo>
                    <a:lnTo>
                      <a:pt x="4466" y="642"/>
                    </a:lnTo>
                    <a:lnTo>
                      <a:pt x="4496" y="640"/>
                    </a:lnTo>
                    <a:lnTo>
                      <a:pt x="4491" y="555"/>
                    </a:lnTo>
                    <a:close/>
                    <a:moveTo>
                      <a:pt x="4496" y="642"/>
                    </a:moveTo>
                    <a:lnTo>
                      <a:pt x="4466" y="642"/>
                    </a:lnTo>
                    <a:lnTo>
                      <a:pt x="4466" y="3856"/>
                    </a:lnTo>
                    <a:lnTo>
                      <a:pt x="4496" y="3856"/>
                    </a:lnTo>
                    <a:lnTo>
                      <a:pt x="4496" y="642"/>
                    </a:lnTo>
                    <a:close/>
                    <a:moveTo>
                      <a:pt x="4496" y="3858"/>
                    </a:moveTo>
                    <a:lnTo>
                      <a:pt x="4496" y="3858"/>
                    </a:lnTo>
                    <a:lnTo>
                      <a:pt x="4481" y="3856"/>
                    </a:lnTo>
                    <a:lnTo>
                      <a:pt x="4496" y="3856"/>
                    </a:lnTo>
                    <a:lnTo>
                      <a:pt x="4496" y="3858"/>
                    </a:lnTo>
                    <a:close/>
                    <a:moveTo>
                      <a:pt x="4491" y="3944"/>
                    </a:moveTo>
                    <a:lnTo>
                      <a:pt x="4491" y="3944"/>
                    </a:lnTo>
                    <a:lnTo>
                      <a:pt x="4476" y="3941"/>
                    </a:lnTo>
                    <a:lnTo>
                      <a:pt x="4491" y="3943"/>
                    </a:lnTo>
                    <a:lnTo>
                      <a:pt x="4491" y="3944"/>
                    </a:lnTo>
                    <a:close/>
                    <a:moveTo>
                      <a:pt x="4474" y="4027"/>
                    </a:moveTo>
                    <a:lnTo>
                      <a:pt x="4474" y="4027"/>
                    </a:lnTo>
                    <a:lnTo>
                      <a:pt x="4459" y="4024"/>
                    </a:lnTo>
                    <a:lnTo>
                      <a:pt x="4474" y="4025"/>
                    </a:lnTo>
                    <a:lnTo>
                      <a:pt x="4474" y="4027"/>
                    </a:lnTo>
                    <a:close/>
                    <a:moveTo>
                      <a:pt x="4446" y="4106"/>
                    </a:moveTo>
                    <a:lnTo>
                      <a:pt x="4446" y="4108"/>
                    </a:lnTo>
                    <a:lnTo>
                      <a:pt x="4432" y="4101"/>
                    </a:lnTo>
                    <a:lnTo>
                      <a:pt x="4448" y="4106"/>
                    </a:lnTo>
                    <a:lnTo>
                      <a:pt x="4446" y="4106"/>
                    </a:lnTo>
                    <a:close/>
                    <a:moveTo>
                      <a:pt x="4410" y="4180"/>
                    </a:moveTo>
                    <a:lnTo>
                      <a:pt x="4408" y="4182"/>
                    </a:lnTo>
                    <a:lnTo>
                      <a:pt x="4397" y="4172"/>
                    </a:lnTo>
                    <a:lnTo>
                      <a:pt x="4410" y="4180"/>
                    </a:lnTo>
                    <a:lnTo>
                      <a:pt x="4410" y="4180"/>
                    </a:lnTo>
                    <a:close/>
                    <a:moveTo>
                      <a:pt x="4363" y="4250"/>
                    </a:moveTo>
                    <a:lnTo>
                      <a:pt x="4363" y="4250"/>
                    </a:lnTo>
                    <a:lnTo>
                      <a:pt x="4351" y="4240"/>
                    </a:lnTo>
                    <a:lnTo>
                      <a:pt x="4365" y="4248"/>
                    </a:lnTo>
                    <a:lnTo>
                      <a:pt x="4363" y="4250"/>
                    </a:lnTo>
                    <a:close/>
                    <a:moveTo>
                      <a:pt x="4308" y="4310"/>
                    </a:moveTo>
                    <a:lnTo>
                      <a:pt x="4308" y="4312"/>
                    </a:lnTo>
                    <a:lnTo>
                      <a:pt x="4299" y="4300"/>
                    </a:lnTo>
                    <a:lnTo>
                      <a:pt x="4310" y="4310"/>
                    </a:lnTo>
                    <a:lnTo>
                      <a:pt x="4308" y="4310"/>
                    </a:lnTo>
                    <a:close/>
                    <a:moveTo>
                      <a:pt x="4248" y="4364"/>
                    </a:moveTo>
                    <a:lnTo>
                      <a:pt x="4246" y="4366"/>
                    </a:lnTo>
                    <a:lnTo>
                      <a:pt x="4238" y="4353"/>
                    </a:lnTo>
                    <a:lnTo>
                      <a:pt x="4248" y="4364"/>
                    </a:lnTo>
                    <a:lnTo>
                      <a:pt x="4248" y="4364"/>
                    </a:lnTo>
                    <a:close/>
                    <a:moveTo>
                      <a:pt x="4178" y="4412"/>
                    </a:moveTo>
                    <a:lnTo>
                      <a:pt x="4178" y="4412"/>
                    </a:lnTo>
                    <a:lnTo>
                      <a:pt x="4171" y="4398"/>
                    </a:lnTo>
                    <a:lnTo>
                      <a:pt x="4180" y="4410"/>
                    </a:lnTo>
                    <a:lnTo>
                      <a:pt x="4178" y="4412"/>
                    </a:lnTo>
                    <a:close/>
                    <a:moveTo>
                      <a:pt x="4105" y="4449"/>
                    </a:moveTo>
                    <a:lnTo>
                      <a:pt x="4105" y="4449"/>
                    </a:lnTo>
                    <a:lnTo>
                      <a:pt x="4099" y="4434"/>
                    </a:lnTo>
                    <a:lnTo>
                      <a:pt x="4105" y="4447"/>
                    </a:lnTo>
                    <a:lnTo>
                      <a:pt x="4105" y="4449"/>
                    </a:lnTo>
                    <a:close/>
                    <a:moveTo>
                      <a:pt x="4026" y="4476"/>
                    </a:moveTo>
                    <a:lnTo>
                      <a:pt x="4024" y="4476"/>
                    </a:lnTo>
                    <a:lnTo>
                      <a:pt x="4022" y="4461"/>
                    </a:lnTo>
                    <a:lnTo>
                      <a:pt x="4026" y="4476"/>
                    </a:lnTo>
                    <a:lnTo>
                      <a:pt x="4026" y="4476"/>
                    </a:lnTo>
                    <a:close/>
                    <a:moveTo>
                      <a:pt x="3943" y="4493"/>
                    </a:moveTo>
                    <a:lnTo>
                      <a:pt x="3941" y="4493"/>
                    </a:lnTo>
                    <a:lnTo>
                      <a:pt x="3939" y="4478"/>
                    </a:lnTo>
                    <a:lnTo>
                      <a:pt x="3943" y="4493"/>
                    </a:lnTo>
                    <a:lnTo>
                      <a:pt x="3943" y="4493"/>
                    </a:lnTo>
                    <a:close/>
                    <a:moveTo>
                      <a:pt x="3856" y="4498"/>
                    </a:moveTo>
                    <a:lnTo>
                      <a:pt x="3854" y="4498"/>
                    </a:lnTo>
                    <a:lnTo>
                      <a:pt x="3854" y="4483"/>
                    </a:lnTo>
                    <a:lnTo>
                      <a:pt x="3856" y="4498"/>
                    </a:lnTo>
                    <a:lnTo>
                      <a:pt x="3856" y="4498"/>
                    </a:lnTo>
                    <a:close/>
                    <a:moveTo>
                      <a:pt x="640" y="4498"/>
                    </a:moveTo>
                    <a:lnTo>
                      <a:pt x="640" y="4498"/>
                    </a:lnTo>
                    <a:lnTo>
                      <a:pt x="642" y="4483"/>
                    </a:lnTo>
                    <a:lnTo>
                      <a:pt x="642" y="4498"/>
                    </a:lnTo>
                    <a:lnTo>
                      <a:pt x="640" y="4498"/>
                    </a:lnTo>
                    <a:close/>
                    <a:moveTo>
                      <a:pt x="553" y="4493"/>
                    </a:moveTo>
                    <a:lnTo>
                      <a:pt x="553" y="4493"/>
                    </a:lnTo>
                    <a:lnTo>
                      <a:pt x="555" y="4478"/>
                    </a:lnTo>
                    <a:lnTo>
                      <a:pt x="555" y="4493"/>
                    </a:lnTo>
                    <a:lnTo>
                      <a:pt x="553" y="4493"/>
                    </a:lnTo>
                    <a:close/>
                    <a:moveTo>
                      <a:pt x="470" y="4476"/>
                    </a:moveTo>
                    <a:lnTo>
                      <a:pt x="470" y="4476"/>
                    </a:lnTo>
                    <a:lnTo>
                      <a:pt x="474" y="4461"/>
                    </a:lnTo>
                    <a:lnTo>
                      <a:pt x="472" y="4476"/>
                    </a:lnTo>
                    <a:lnTo>
                      <a:pt x="470" y="4476"/>
                    </a:lnTo>
                    <a:close/>
                    <a:moveTo>
                      <a:pt x="391" y="4449"/>
                    </a:moveTo>
                    <a:lnTo>
                      <a:pt x="389" y="4447"/>
                    </a:lnTo>
                    <a:lnTo>
                      <a:pt x="397" y="4434"/>
                    </a:lnTo>
                    <a:lnTo>
                      <a:pt x="391" y="4449"/>
                    </a:lnTo>
                    <a:lnTo>
                      <a:pt x="391" y="4449"/>
                    </a:lnTo>
                    <a:close/>
                    <a:moveTo>
                      <a:pt x="318" y="4412"/>
                    </a:moveTo>
                    <a:lnTo>
                      <a:pt x="316" y="4410"/>
                    </a:lnTo>
                    <a:lnTo>
                      <a:pt x="325" y="4398"/>
                    </a:lnTo>
                    <a:lnTo>
                      <a:pt x="318" y="4412"/>
                    </a:lnTo>
                    <a:lnTo>
                      <a:pt x="318" y="4412"/>
                    </a:lnTo>
                    <a:close/>
                    <a:moveTo>
                      <a:pt x="248" y="4364"/>
                    </a:moveTo>
                    <a:lnTo>
                      <a:pt x="248" y="4364"/>
                    </a:lnTo>
                    <a:lnTo>
                      <a:pt x="258" y="4353"/>
                    </a:lnTo>
                    <a:lnTo>
                      <a:pt x="250" y="4366"/>
                    </a:lnTo>
                    <a:lnTo>
                      <a:pt x="248" y="4364"/>
                    </a:lnTo>
                    <a:close/>
                    <a:moveTo>
                      <a:pt x="188" y="4310"/>
                    </a:moveTo>
                    <a:lnTo>
                      <a:pt x="186" y="4310"/>
                    </a:lnTo>
                    <a:lnTo>
                      <a:pt x="197" y="4300"/>
                    </a:lnTo>
                    <a:lnTo>
                      <a:pt x="188" y="4312"/>
                    </a:lnTo>
                    <a:lnTo>
                      <a:pt x="188" y="4310"/>
                    </a:lnTo>
                    <a:close/>
                    <a:moveTo>
                      <a:pt x="133" y="4250"/>
                    </a:moveTo>
                    <a:lnTo>
                      <a:pt x="131" y="4248"/>
                    </a:lnTo>
                    <a:lnTo>
                      <a:pt x="145" y="4240"/>
                    </a:lnTo>
                    <a:lnTo>
                      <a:pt x="133" y="4250"/>
                    </a:lnTo>
                    <a:lnTo>
                      <a:pt x="133" y="4250"/>
                    </a:lnTo>
                    <a:close/>
                    <a:moveTo>
                      <a:pt x="86" y="4180"/>
                    </a:moveTo>
                    <a:lnTo>
                      <a:pt x="86" y="4180"/>
                    </a:lnTo>
                    <a:lnTo>
                      <a:pt x="99" y="4172"/>
                    </a:lnTo>
                    <a:lnTo>
                      <a:pt x="88" y="4182"/>
                    </a:lnTo>
                    <a:lnTo>
                      <a:pt x="86" y="4180"/>
                    </a:lnTo>
                    <a:close/>
                    <a:moveTo>
                      <a:pt x="48" y="4106"/>
                    </a:moveTo>
                    <a:lnTo>
                      <a:pt x="48" y="4106"/>
                    </a:lnTo>
                    <a:lnTo>
                      <a:pt x="64" y="4101"/>
                    </a:lnTo>
                    <a:lnTo>
                      <a:pt x="50" y="4108"/>
                    </a:lnTo>
                    <a:lnTo>
                      <a:pt x="48" y="4106"/>
                    </a:lnTo>
                    <a:close/>
                    <a:moveTo>
                      <a:pt x="22" y="4027"/>
                    </a:moveTo>
                    <a:lnTo>
                      <a:pt x="22" y="4025"/>
                    </a:lnTo>
                    <a:lnTo>
                      <a:pt x="37" y="4024"/>
                    </a:lnTo>
                    <a:lnTo>
                      <a:pt x="22" y="4027"/>
                    </a:lnTo>
                    <a:lnTo>
                      <a:pt x="22" y="4027"/>
                    </a:lnTo>
                    <a:close/>
                    <a:moveTo>
                      <a:pt x="5" y="3944"/>
                    </a:moveTo>
                    <a:lnTo>
                      <a:pt x="5" y="3943"/>
                    </a:lnTo>
                    <a:lnTo>
                      <a:pt x="20" y="3941"/>
                    </a:lnTo>
                    <a:lnTo>
                      <a:pt x="5" y="3944"/>
                    </a:lnTo>
                    <a:lnTo>
                      <a:pt x="5" y="3944"/>
                    </a:lnTo>
                    <a:close/>
                    <a:moveTo>
                      <a:pt x="0" y="3858"/>
                    </a:moveTo>
                    <a:lnTo>
                      <a:pt x="0" y="3856"/>
                    </a:lnTo>
                    <a:lnTo>
                      <a:pt x="15" y="3856"/>
                    </a:lnTo>
                    <a:lnTo>
                      <a:pt x="0" y="3858"/>
                    </a:lnTo>
                    <a:lnTo>
                      <a:pt x="0" y="3858"/>
                    </a:lnTo>
                    <a:close/>
                    <a:moveTo>
                      <a:pt x="0" y="640"/>
                    </a:moveTo>
                    <a:lnTo>
                      <a:pt x="0" y="640"/>
                    </a:lnTo>
                    <a:lnTo>
                      <a:pt x="15" y="642"/>
                    </a:lnTo>
                    <a:lnTo>
                      <a:pt x="0" y="642"/>
                    </a:lnTo>
                    <a:lnTo>
                      <a:pt x="0" y="640"/>
                    </a:lnTo>
                    <a:close/>
                    <a:moveTo>
                      <a:pt x="5" y="554"/>
                    </a:moveTo>
                    <a:lnTo>
                      <a:pt x="5" y="554"/>
                    </a:lnTo>
                    <a:lnTo>
                      <a:pt x="20" y="557"/>
                    </a:lnTo>
                    <a:lnTo>
                      <a:pt x="5" y="555"/>
                    </a:lnTo>
                    <a:lnTo>
                      <a:pt x="5" y="554"/>
                    </a:lnTo>
                    <a:close/>
                    <a:moveTo>
                      <a:pt x="22" y="471"/>
                    </a:moveTo>
                    <a:lnTo>
                      <a:pt x="22" y="471"/>
                    </a:lnTo>
                    <a:lnTo>
                      <a:pt x="37" y="474"/>
                    </a:lnTo>
                    <a:lnTo>
                      <a:pt x="22" y="473"/>
                    </a:lnTo>
                    <a:lnTo>
                      <a:pt x="22" y="471"/>
                    </a:lnTo>
                    <a:close/>
                    <a:moveTo>
                      <a:pt x="48" y="392"/>
                    </a:moveTo>
                    <a:lnTo>
                      <a:pt x="50" y="392"/>
                    </a:lnTo>
                    <a:lnTo>
                      <a:pt x="64" y="397"/>
                    </a:lnTo>
                    <a:lnTo>
                      <a:pt x="48" y="392"/>
                    </a:lnTo>
                    <a:lnTo>
                      <a:pt x="48" y="392"/>
                    </a:lnTo>
                    <a:close/>
                    <a:moveTo>
                      <a:pt x="86" y="318"/>
                    </a:moveTo>
                    <a:lnTo>
                      <a:pt x="88" y="316"/>
                    </a:lnTo>
                    <a:lnTo>
                      <a:pt x="99" y="326"/>
                    </a:lnTo>
                    <a:lnTo>
                      <a:pt x="86" y="318"/>
                    </a:lnTo>
                    <a:lnTo>
                      <a:pt x="86" y="318"/>
                    </a:lnTo>
                    <a:close/>
                    <a:moveTo>
                      <a:pt x="133" y="248"/>
                    </a:moveTo>
                    <a:lnTo>
                      <a:pt x="133" y="248"/>
                    </a:lnTo>
                    <a:lnTo>
                      <a:pt x="145" y="258"/>
                    </a:lnTo>
                    <a:lnTo>
                      <a:pt x="131" y="250"/>
                    </a:lnTo>
                    <a:lnTo>
                      <a:pt x="133" y="248"/>
                    </a:lnTo>
                    <a:close/>
                    <a:moveTo>
                      <a:pt x="188" y="188"/>
                    </a:moveTo>
                    <a:lnTo>
                      <a:pt x="188" y="186"/>
                    </a:lnTo>
                    <a:lnTo>
                      <a:pt x="197" y="198"/>
                    </a:lnTo>
                    <a:lnTo>
                      <a:pt x="186" y="188"/>
                    </a:lnTo>
                    <a:lnTo>
                      <a:pt x="188" y="188"/>
                    </a:lnTo>
                    <a:close/>
                    <a:moveTo>
                      <a:pt x="248" y="134"/>
                    </a:moveTo>
                    <a:lnTo>
                      <a:pt x="250" y="132"/>
                    </a:lnTo>
                    <a:lnTo>
                      <a:pt x="258" y="145"/>
                    </a:lnTo>
                    <a:lnTo>
                      <a:pt x="248" y="134"/>
                    </a:lnTo>
                    <a:lnTo>
                      <a:pt x="248" y="134"/>
                    </a:lnTo>
                    <a:close/>
                    <a:moveTo>
                      <a:pt x="318" y="86"/>
                    </a:moveTo>
                    <a:lnTo>
                      <a:pt x="318" y="86"/>
                    </a:lnTo>
                    <a:lnTo>
                      <a:pt x="325" y="100"/>
                    </a:lnTo>
                    <a:lnTo>
                      <a:pt x="316" y="88"/>
                    </a:lnTo>
                    <a:lnTo>
                      <a:pt x="318" y="86"/>
                    </a:lnTo>
                    <a:close/>
                    <a:moveTo>
                      <a:pt x="391" y="49"/>
                    </a:moveTo>
                    <a:lnTo>
                      <a:pt x="391" y="49"/>
                    </a:lnTo>
                    <a:lnTo>
                      <a:pt x="397" y="64"/>
                    </a:lnTo>
                    <a:lnTo>
                      <a:pt x="389" y="51"/>
                    </a:lnTo>
                    <a:lnTo>
                      <a:pt x="391" y="49"/>
                    </a:lnTo>
                    <a:close/>
                    <a:moveTo>
                      <a:pt x="470" y="22"/>
                    </a:moveTo>
                    <a:lnTo>
                      <a:pt x="472" y="22"/>
                    </a:lnTo>
                    <a:lnTo>
                      <a:pt x="474" y="37"/>
                    </a:lnTo>
                    <a:lnTo>
                      <a:pt x="470" y="22"/>
                    </a:lnTo>
                    <a:lnTo>
                      <a:pt x="470" y="22"/>
                    </a:lnTo>
                    <a:close/>
                    <a:moveTo>
                      <a:pt x="553" y="5"/>
                    </a:moveTo>
                    <a:lnTo>
                      <a:pt x="555" y="5"/>
                    </a:lnTo>
                    <a:lnTo>
                      <a:pt x="555" y="20"/>
                    </a:lnTo>
                    <a:lnTo>
                      <a:pt x="553" y="5"/>
                    </a:lnTo>
                    <a:lnTo>
                      <a:pt x="553" y="5"/>
                    </a:lnTo>
                    <a:close/>
                    <a:moveTo>
                      <a:pt x="640" y="0"/>
                    </a:moveTo>
                    <a:lnTo>
                      <a:pt x="642" y="0"/>
                    </a:lnTo>
                    <a:lnTo>
                      <a:pt x="642" y="15"/>
                    </a:lnTo>
                    <a:lnTo>
                      <a:pt x="640" y="0"/>
                    </a:lnTo>
                    <a:lnTo>
                      <a:pt x="640" y="0"/>
                    </a:lnTo>
                    <a:close/>
                    <a:moveTo>
                      <a:pt x="3856" y="0"/>
                    </a:moveTo>
                    <a:lnTo>
                      <a:pt x="3856" y="0"/>
                    </a:lnTo>
                    <a:lnTo>
                      <a:pt x="3854" y="15"/>
                    </a:lnTo>
                    <a:lnTo>
                      <a:pt x="3854" y="0"/>
                    </a:lnTo>
                    <a:lnTo>
                      <a:pt x="3856" y="0"/>
                    </a:lnTo>
                    <a:close/>
                    <a:moveTo>
                      <a:pt x="3943" y="5"/>
                    </a:moveTo>
                    <a:lnTo>
                      <a:pt x="3943" y="5"/>
                    </a:lnTo>
                    <a:lnTo>
                      <a:pt x="3939" y="20"/>
                    </a:lnTo>
                    <a:lnTo>
                      <a:pt x="3941" y="5"/>
                    </a:lnTo>
                    <a:lnTo>
                      <a:pt x="3943" y="5"/>
                    </a:lnTo>
                    <a:close/>
                    <a:moveTo>
                      <a:pt x="4026" y="22"/>
                    </a:moveTo>
                    <a:lnTo>
                      <a:pt x="4026" y="22"/>
                    </a:lnTo>
                    <a:lnTo>
                      <a:pt x="4022" y="37"/>
                    </a:lnTo>
                    <a:lnTo>
                      <a:pt x="4024" y="22"/>
                    </a:lnTo>
                    <a:lnTo>
                      <a:pt x="4026" y="22"/>
                    </a:lnTo>
                    <a:close/>
                    <a:moveTo>
                      <a:pt x="4105" y="49"/>
                    </a:moveTo>
                    <a:lnTo>
                      <a:pt x="4105" y="51"/>
                    </a:lnTo>
                    <a:lnTo>
                      <a:pt x="4099" y="64"/>
                    </a:lnTo>
                    <a:lnTo>
                      <a:pt x="4105" y="49"/>
                    </a:lnTo>
                    <a:lnTo>
                      <a:pt x="4105" y="49"/>
                    </a:lnTo>
                    <a:close/>
                    <a:moveTo>
                      <a:pt x="4178" y="86"/>
                    </a:moveTo>
                    <a:lnTo>
                      <a:pt x="4180" y="88"/>
                    </a:lnTo>
                    <a:lnTo>
                      <a:pt x="4171" y="100"/>
                    </a:lnTo>
                    <a:lnTo>
                      <a:pt x="4178" y="86"/>
                    </a:lnTo>
                    <a:lnTo>
                      <a:pt x="4178" y="86"/>
                    </a:lnTo>
                    <a:close/>
                    <a:moveTo>
                      <a:pt x="4248" y="134"/>
                    </a:moveTo>
                    <a:lnTo>
                      <a:pt x="4248" y="134"/>
                    </a:lnTo>
                    <a:lnTo>
                      <a:pt x="4238" y="145"/>
                    </a:lnTo>
                    <a:lnTo>
                      <a:pt x="4246" y="132"/>
                    </a:lnTo>
                    <a:lnTo>
                      <a:pt x="4248" y="134"/>
                    </a:lnTo>
                    <a:close/>
                    <a:moveTo>
                      <a:pt x="4308" y="188"/>
                    </a:moveTo>
                    <a:lnTo>
                      <a:pt x="4310" y="188"/>
                    </a:lnTo>
                    <a:lnTo>
                      <a:pt x="4299" y="198"/>
                    </a:lnTo>
                    <a:lnTo>
                      <a:pt x="4308" y="186"/>
                    </a:lnTo>
                    <a:lnTo>
                      <a:pt x="4308" y="188"/>
                    </a:lnTo>
                    <a:close/>
                    <a:moveTo>
                      <a:pt x="4363" y="248"/>
                    </a:moveTo>
                    <a:lnTo>
                      <a:pt x="4365" y="250"/>
                    </a:lnTo>
                    <a:lnTo>
                      <a:pt x="4351" y="258"/>
                    </a:lnTo>
                    <a:lnTo>
                      <a:pt x="4363" y="248"/>
                    </a:lnTo>
                    <a:lnTo>
                      <a:pt x="4363" y="248"/>
                    </a:lnTo>
                    <a:close/>
                    <a:moveTo>
                      <a:pt x="4410" y="318"/>
                    </a:moveTo>
                    <a:lnTo>
                      <a:pt x="4410" y="318"/>
                    </a:lnTo>
                    <a:lnTo>
                      <a:pt x="4397" y="326"/>
                    </a:lnTo>
                    <a:lnTo>
                      <a:pt x="4408" y="316"/>
                    </a:lnTo>
                    <a:lnTo>
                      <a:pt x="4410" y="318"/>
                    </a:lnTo>
                    <a:close/>
                    <a:moveTo>
                      <a:pt x="4446" y="392"/>
                    </a:moveTo>
                    <a:lnTo>
                      <a:pt x="4448" y="392"/>
                    </a:lnTo>
                    <a:lnTo>
                      <a:pt x="4432" y="397"/>
                    </a:lnTo>
                    <a:lnTo>
                      <a:pt x="4446" y="392"/>
                    </a:lnTo>
                    <a:lnTo>
                      <a:pt x="4446" y="392"/>
                    </a:lnTo>
                    <a:close/>
                    <a:moveTo>
                      <a:pt x="4474" y="471"/>
                    </a:moveTo>
                    <a:lnTo>
                      <a:pt x="4474" y="473"/>
                    </a:lnTo>
                    <a:lnTo>
                      <a:pt x="4459" y="474"/>
                    </a:lnTo>
                    <a:lnTo>
                      <a:pt x="4474" y="471"/>
                    </a:lnTo>
                    <a:lnTo>
                      <a:pt x="4474" y="471"/>
                    </a:lnTo>
                    <a:close/>
                    <a:moveTo>
                      <a:pt x="4491" y="554"/>
                    </a:moveTo>
                    <a:lnTo>
                      <a:pt x="4491" y="555"/>
                    </a:lnTo>
                    <a:lnTo>
                      <a:pt x="4476" y="557"/>
                    </a:lnTo>
                    <a:lnTo>
                      <a:pt x="4491" y="554"/>
                    </a:lnTo>
                    <a:lnTo>
                      <a:pt x="4491" y="554"/>
                    </a:lnTo>
                    <a:close/>
                    <a:moveTo>
                      <a:pt x="4496" y="640"/>
                    </a:moveTo>
                    <a:lnTo>
                      <a:pt x="4496" y="642"/>
                    </a:lnTo>
                    <a:lnTo>
                      <a:pt x="4481" y="642"/>
                    </a:lnTo>
                    <a:lnTo>
                      <a:pt x="4496" y="640"/>
                    </a:lnTo>
                    <a:lnTo>
                      <a:pt x="4496" y="640"/>
                    </a:lnTo>
                    <a:close/>
                    <a:moveTo>
                      <a:pt x="4496" y="3858"/>
                    </a:moveTo>
                    <a:lnTo>
                      <a:pt x="4496" y="3858"/>
                    </a:lnTo>
                    <a:lnTo>
                      <a:pt x="4481" y="3856"/>
                    </a:lnTo>
                    <a:lnTo>
                      <a:pt x="4496" y="3856"/>
                    </a:lnTo>
                    <a:lnTo>
                      <a:pt x="4496" y="3858"/>
                    </a:lnTo>
                    <a:close/>
                  </a:path>
                </a:pathLst>
              </a:custGeom>
              <a:solidFill>
                <a:srgbClr val="000000"/>
              </a:solidFill>
              <a:ln w="25400">
                <a:solidFill>
                  <a:srgbClr val="000000"/>
                </a:solidFill>
                <a:prstDash val="solid"/>
                <a:round/>
                <a:headEnd/>
                <a:tailEnd/>
              </a:ln>
            </p:spPr>
            <p:txBody>
              <a:bodyPr rot="0" vert="horz" wrap="square" lIns="91440" tIns="45720" rIns="91440" bIns="45720" anchor="t" anchorCtr="0" upright="1">
                <a:noAutofit/>
              </a:bodyPr>
              <a:lstStyle/>
              <a:p>
                <a:endParaRPr lang="en-US" sz="2500"/>
              </a:p>
            </p:txBody>
          </p:sp>
          <p:sp>
            <p:nvSpPr>
              <p:cNvPr id="755" name="Freeform 754"/>
              <p:cNvSpPr>
                <a:spLocks/>
              </p:cNvSpPr>
              <p:nvPr/>
            </p:nvSpPr>
            <p:spPr bwMode="auto">
              <a:xfrm>
                <a:off x="12971" y="6222"/>
                <a:ext cx="888" cy="685"/>
              </a:xfrm>
              <a:custGeom>
                <a:avLst/>
                <a:gdLst>
                  <a:gd name="T0" fmla="*/ 2297 w 2297"/>
                  <a:gd name="T1" fmla="*/ 1529 h 1831"/>
                  <a:gd name="T2" fmla="*/ 2291 w 2297"/>
                  <a:gd name="T3" fmla="*/ 1584 h 1831"/>
                  <a:gd name="T4" fmla="*/ 2278 w 2297"/>
                  <a:gd name="T5" fmla="*/ 1635 h 1831"/>
                  <a:gd name="T6" fmla="*/ 2256 w 2297"/>
                  <a:gd name="T7" fmla="*/ 1682 h 1831"/>
                  <a:gd name="T8" fmla="*/ 2225 w 2297"/>
                  <a:gd name="T9" fmla="*/ 1723 h 1831"/>
                  <a:gd name="T10" fmla="*/ 2190 w 2297"/>
                  <a:gd name="T11" fmla="*/ 1759 h 1831"/>
                  <a:gd name="T12" fmla="*/ 2148 w 2297"/>
                  <a:gd name="T13" fmla="*/ 1789 h 1831"/>
                  <a:gd name="T14" fmla="*/ 2101 w 2297"/>
                  <a:gd name="T15" fmla="*/ 1812 h 1831"/>
                  <a:gd name="T16" fmla="*/ 2050 w 2297"/>
                  <a:gd name="T17" fmla="*/ 1825 h 1831"/>
                  <a:gd name="T18" fmla="*/ 1996 w 2297"/>
                  <a:gd name="T19" fmla="*/ 1831 h 1831"/>
                  <a:gd name="T20" fmla="*/ 301 w 2297"/>
                  <a:gd name="T21" fmla="*/ 1831 h 1831"/>
                  <a:gd name="T22" fmla="*/ 246 w 2297"/>
                  <a:gd name="T23" fmla="*/ 1825 h 1831"/>
                  <a:gd name="T24" fmla="*/ 195 w 2297"/>
                  <a:gd name="T25" fmla="*/ 1812 h 1831"/>
                  <a:gd name="T26" fmla="*/ 148 w 2297"/>
                  <a:gd name="T27" fmla="*/ 1789 h 1831"/>
                  <a:gd name="T28" fmla="*/ 107 w 2297"/>
                  <a:gd name="T29" fmla="*/ 1759 h 1831"/>
                  <a:gd name="T30" fmla="*/ 71 w 2297"/>
                  <a:gd name="T31" fmla="*/ 1723 h 1831"/>
                  <a:gd name="T32" fmla="*/ 41 w 2297"/>
                  <a:gd name="T33" fmla="*/ 1682 h 1831"/>
                  <a:gd name="T34" fmla="*/ 18 w 2297"/>
                  <a:gd name="T35" fmla="*/ 1635 h 1831"/>
                  <a:gd name="T36" fmla="*/ 5 w 2297"/>
                  <a:gd name="T37" fmla="*/ 1584 h 1831"/>
                  <a:gd name="T38" fmla="*/ 0 w 2297"/>
                  <a:gd name="T39" fmla="*/ 1529 h 1831"/>
                  <a:gd name="T40" fmla="*/ 0 w 2297"/>
                  <a:gd name="T41" fmla="*/ 301 h 1831"/>
                  <a:gd name="T42" fmla="*/ 5 w 2297"/>
                  <a:gd name="T43" fmla="*/ 247 h 1831"/>
                  <a:gd name="T44" fmla="*/ 18 w 2297"/>
                  <a:gd name="T45" fmla="*/ 196 h 1831"/>
                  <a:gd name="T46" fmla="*/ 41 w 2297"/>
                  <a:gd name="T47" fmla="*/ 149 h 1831"/>
                  <a:gd name="T48" fmla="*/ 71 w 2297"/>
                  <a:gd name="T49" fmla="*/ 107 h 1831"/>
                  <a:gd name="T50" fmla="*/ 107 w 2297"/>
                  <a:gd name="T51" fmla="*/ 71 h 1831"/>
                  <a:gd name="T52" fmla="*/ 148 w 2297"/>
                  <a:gd name="T53" fmla="*/ 41 h 1831"/>
                  <a:gd name="T54" fmla="*/ 195 w 2297"/>
                  <a:gd name="T55" fmla="*/ 19 h 1831"/>
                  <a:gd name="T56" fmla="*/ 246 w 2297"/>
                  <a:gd name="T57" fmla="*/ 5 h 1831"/>
                  <a:gd name="T58" fmla="*/ 301 w 2297"/>
                  <a:gd name="T59" fmla="*/ 0 h 1831"/>
                  <a:gd name="T60" fmla="*/ 1996 w 2297"/>
                  <a:gd name="T61" fmla="*/ 0 h 1831"/>
                  <a:gd name="T62" fmla="*/ 2050 w 2297"/>
                  <a:gd name="T63" fmla="*/ 5 h 1831"/>
                  <a:gd name="T64" fmla="*/ 2101 w 2297"/>
                  <a:gd name="T65" fmla="*/ 19 h 1831"/>
                  <a:gd name="T66" fmla="*/ 2148 w 2297"/>
                  <a:gd name="T67" fmla="*/ 41 h 1831"/>
                  <a:gd name="T68" fmla="*/ 2190 w 2297"/>
                  <a:gd name="T69" fmla="*/ 71 h 1831"/>
                  <a:gd name="T70" fmla="*/ 2225 w 2297"/>
                  <a:gd name="T71" fmla="*/ 107 h 1831"/>
                  <a:gd name="T72" fmla="*/ 2256 w 2297"/>
                  <a:gd name="T73" fmla="*/ 149 h 1831"/>
                  <a:gd name="T74" fmla="*/ 2278 w 2297"/>
                  <a:gd name="T75" fmla="*/ 196 h 1831"/>
                  <a:gd name="T76" fmla="*/ 2291 w 2297"/>
                  <a:gd name="T77" fmla="*/ 247 h 1831"/>
                  <a:gd name="T78" fmla="*/ 2297 w 2297"/>
                  <a:gd name="T79" fmla="*/ 301 h 1831"/>
                  <a:gd name="T80" fmla="*/ 2297 w 2297"/>
                  <a:gd name="T81" fmla="*/ 1529 h 1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97" h="1831">
                    <a:moveTo>
                      <a:pt x="2297" y="1529"/>
                    </a:moveTo>
                    <a:lnTo>
                      <a:pt x="2291" y="1584"/>
                    </a:lnTo>
                    <a:lnTo>
                      <a:pt x="2278" y="1635"/>
                    </a:lnTo>
                    <a:lnTo>
                      <a:pt x="2256" y="1682"/>
                    </a:lnTo>
                    <a:lnTo>
                      <a:pt x="2225" y="1723"/>
                    </a:lnTo>
                    <a:lnTo>
                      <a:pt x="2190" y="1759"/>
                    </a:lnTo>
                    <a:lnTo>
                      <a:pt x="2148" y="1789"/>
                    </a:lnTo>
                    <a:lnTo>
                      <a:pt x="2101" y="1812"/>
                    </a:lnTo>
                    <a:lnTo>
                      <a:pt x="2050" y="1825"/>
                    </a:lnTo>
                    <a:lnTo>
                      <a:pt x="1996" y="1831"/>
                    </a:lnTo>
                    <a:lnTo>
                      <a:pt x="301" y="1831"/>
                    </a:lnTo>
                    <a:lnTo>
                      <a:pt x="246" y="1825"/>
                    </a:lnTo>
                    <a:lnTo>
                      <a:pt x="195" y="1812"/>
                    </a:lnTo>
                    <a:lnTo>
                      <a:pt x="148" y="1789"/>
                    </a:lnTo>
                    <a:lnTo>
                      <a:pt x="107" y="1759"/>
                    </a:lnTo>
                    <a:lnTo>
                      <a:pt x="71" y="1723"/>
                    </a:lnTo>
                    <a:lnTo>
                      <a:pt x="41" y="1682"/>
                    </a:lnTo>
                    <a:lnTo>
                      <a:pt x="18" y="1635"/>
                    </a:lnTo>
                    <a:lnTo>
                      <a:pt x="5" y="1584"/>
                    </a:lnTo>
                    <a:lnTo>
                      <a:pt x="0" y="1529"/>
                    </a:lnTo>
                    <a:lnTo>
                      <a:pt x="0" y="301"/>
                    </a:lnTo>
                    <a:lnTo>
                      <a:pt x="5" y="247"/>
                    </a:lnTo>
                    <a:lnTo>
                      <a:pt x="18" y="196"/>
                    </a:lnTo>
                    <a:lnTo>
                      <a:pt x="41" y="149"/>
                    </a:lnTo>
                    <a:lnTo>
                      <a:pt x="71" y="107"/>
                    </a:lnTo>
                    <a:lnTo>
                      <a:pt x="107" y="71"/>
                    </a:lnTo>
                    <a:lnTo>
                      <a:pt x="148" y="41"/>
                    </a:lnTo>
                    <a:lnTo>
                      <a:pt x="195" y="19"/>
                    </a:lnTo>
                    <a:lnTo>
                      <a:pt x="246" y="5"/>
                    </a:lnTo>
                    <a:lnTo>
                      <a:pt x="301" y="0"/>
                    </a:lnTo>
                    <a:lnTo>
                      <a:pt x="1996" y="0"/>
                    </a:lnTo>
                    <a:lnTo>
                      <a:pt x="2050" y="5"/>
                    </a:lnTo>
                    <a:lnTo>
                      <a:pt x="2101" y="19"/>
                    </a:lnTo>
                    <a:lnTo>
                      <a:pt x="2148" y="41"/>
                    </a:lnTo>
                    <a:lnTo>
                      <a:pt x="2190" y="71"/>
                    </a:lnTo>
                    <a:lnTo>
                      <a:pt x="2225" y="107"/>
                    </a:lnTo>
                    <a:lnTo>
                      <a:pt x="2256" y="149"/>
                    </a:lnTo>
                    <a:lnTo>
                      <a:pt x="2278" y="196"/>
                    </a:lnTo>
                    <a:lnTo>
                      <a:pt x="2291" y="247"/>
                    </a:lnTo>
                    <a:lnTo>
                      <a:pt x="2297" y="301"/>
                    </a:lnTo>
                    <a:lnTo>
                      <a:pt x="2297" y="1529"/>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756" name="Freeform 755"/>
              <p:cNvSpPr>
                <a:spLocks/>
              </p:cNvSpPr>
              <p:nvPr/>
            </p:nvSpPr>
            <p:spPr bwMode="auto">
              <a:xfrm>
                <a:off x="12971" y="6222"/>
                <a:ext cx="888" cy="685"/>
              </a:xfrm>
              <a:custGeom>
                <a:avLst/>
                <a:gdLst>
                  <a:gd name="T0" fmla="*/ 2297 w 2297"/>
                  <a:gd name="T1" fmla="*/ 1529 h 1831"/>
                  <a:gd name="T2" fmla="*/ 2291 w 2297"/>
                  <a:gd name="T3" fmla="*/ 1584 h 1831"/>
                  <a:gd name="T4" fmla="*/ 2278 w 2297"/>
                  <a:gd name="T5" fmla="*/ 1635 h 1831"/>
                  <a:gd name="T6" fmla="*/ 2256 w 2297"/>
                  <a:gd name="T7" fmla="*/ 1682 h 1831"/>
                  <a:gd name="T8" fmla="*/ 2225 w 2297"/>
                  <a:gd name="T9" fmla="*/ 1723 h 1831"/>
                  <a:gd name="T10" fmla="*/ 2190 w 2297"/>
                  <a:gd name="T11" fmla="*/ 1759 h 1831"/>
                  <a:gd name="T12" fmla="*/ 2148 w 2297"/>
                  <a:gd name="T13" fmla="*/ 1789 h 1831"/>
                  <a:gd name="T14" fmla="*/ 2101 w 2297"/>
                  <a:gd name="T15" fmla="*/ 1812 h 1831"/>
                  <a:gd name="T16" fmla="*/ 2050 w 2297"/>
                  <a:gd name="T17" fmla="*/ 1825 h 1831"/>
                  <a:gd name="T18" fmla="*/ 1996 w 2297"/>
                  <a:gd name="T19" fmla="*/ 1831 h 1831"/>
                  <a:gd name="T20" fmla="*/ 301 w 2297"/>
                  <a:gd name="T21" fmla="*/ 1831 h 1831"/>
                  <a:gd name="T22" fmla="*/ 246 w 2297"/>
                  <a:gd name="T23" fmla="*/ 1825 h 1831"/>
                  <a:gd name="T24" fmla="*/ 195 w 2297"/>
                  <a:gd name="T25" fmla="*/ 1812 h 1831"/>
                  <a:gd name="T26" fmla="*/ 148 w 2297"/>
                  <a:gd name="T27" fmla="*/ 1789 h 1831"/>
                  <a:gd name="T28" fmla="*/ 107 w 2297"/>
                  <a:gd name="T29" fmla="*/ 1759 h 1831"/>
                  <a:gd name="T30" fmla="*/ 71 w 2297"/>
                  <a:gd name="T31" fmla="*/ 1723 h 1831"/>
                  <a:gd name="T32" fmla="*/ 41 w 2297"/>
                  <a:gd name="T33" fmla="*/ 1682 h 1831"/>
                  <a:gd name="T34" fmla="*/ 18 w 2297"/>
                  <a:gd name="T35" fmla="*/ 1635 h 1831"/>
                  <a:gd name="T36" fmla="*/ 5 w 2297"/>
                  <a:gd name="T37" fmla="*/ 1584 h 1831"/>
                  <a:gd name="T38" fmla="*/ 0 w 2297"/>
                  <a:gd name="T39" fmla="*/ 1529 h 1831"/>
                  <a:gd name="T40" fmla="*/ 0 w 2297"/>
                  <a:gd name="T41" fmla="*/ 301 h 1831"/>
                  <a:gd name="T42" fmla="*/ 5 w 2297"/>
                  <a:gd name="T43" fmla="*/ 247 h 1831"/>
                  <a:gd name="T44" fmla="*/ 18 w 2297"/>
                  <a:gd name="T45" fmla="*/ 196 h 1831"/>
                  <a:gd name="T46" fmla="*/ 41 w 2297"/>
                  <a:gd name="T47" fmla="*/ 149 h 1831"/>
                  <a:gd name="T48" fmla="*/ 71 w 2297"/>
                  <a:gd name="T49" fmla="*/ 107 h 1831"/>
                  <a:gd name="T50" fmla="*/ 107 w 2297"/>
                  <a:gd name="T51" fmla="*/ 71 h 1831"/>
                  <a:gd name="T52" fmla="*/ 148 w 2297"/>
                  <a:gd name="T53" fmla="*/ 41 h 1831"/>
                  <a:gd name="T54" fmla="*/ 195 w 2297"/>
                  <a:gd name="T55" fmla="*/ 19 h 1831"/>
                  <a:gd name="T56" fmla="*/ 246 w 2297"/>
                  <a:gd name="T57" fmla="*/ 5 h 1831"/>
                  <a:gd name="T58" fmla="*/ 301 w 2297"/>
                  <a:gd name="T59" fmla="*/ 0 h 1831"/>
                  <a:gd name="T60" fmla="*/ 1996 w 2297"/>
                  <a:gd name="T61" fmla="*/ 0 h 1831"/>
                  <a:gd name="T62" fmla="*/ 2050 w 2297"/>
                  <a:gd name="T63" fmla="*/ 5 h 1831"/>
                  <a:gd name="T64" fmla="*/ 2101 w 2297"/>
                  <a:gd name="T65" fmla="*/ 19 h 1831"/>
                  <a:gd name="T66" fmla="*/ 2148 w 2297"/>
                  <a:gd name="T67" fmla="*/ 41 h 1831"/>
                  <a:gd name="T68" fmla="*/ 2190 w 2297"/>
                  <a:gd name="T69" fmla="*/ 71 h 1831"/>
                  <a:gd name="T70" fmla="*/ 2225 w 2297"/>
                  <a:gd name="T71" fmla="*/ 107 h 1831"/>
                  <a:gd name="T72" fmla="*/ 2256 w 2297"/>
                  <a:gd name="T73" fmla="*/ 149 h 1831"/>
                  <a:gd name="T74" fmla="*/ 2278 w 2297"/>
                  <a:gd name="T75" fmla="*/ 196 h 1831"/>
                  <a:gd name="T76" fmla="*/ 2291 w 2297"/>
                  <a:gd name="T77" fmla="*/ 247 h 1831"/>
                  <a:gd name="T78" fmla="*/ 2297 w 2297"/>
                  <a:gd name="T79" fmla="*/ 301 h 1831"/>
                  <a:gd name="T80" fmla="*/ 2297 w 2297"/>
                  <a:gd name="T81" fmla="*/ 1529 h 1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97" h="1831">
                    <a:moveTo>
                      <a:pt x="2297" y="1529"/>
                    </a:moveTo>
                    <a:lnTo>
                      <a:pt x="2291" y="1584"/>
                    </a:lnTo>
                    <a:lnTo>
                      <a:pt x="2278" y="1635"/>
                    </a:lnTo>
                    <a:lnTo>
                      <a:pt x="2256" y="1682"/>
                    </a:lnTo>
                    <a:lnTo>
                      <a:pt x="2225" y="1723"/>
                    </a:lnTo>
                    <a:lnTo>
                      <a:pt x="2190" y="1759"/>
                    </a:lnTo>
                    <a:lnTo>
                      <a:pt x="2148" y="1789"/>
                    </a:lnTo>
                    <a:lnTo>
                      <a:pt x="2101" y="1812"/>
                    </a:lnTo>
                    <a:lnTo>
                      <a:pt x="2050" y="1825"/>
                    </a:lnTo>
                    <a:lnTo>
                      <a:pt x="1996" y="1831"/>
                    </a:lnTo>
                    <a:lnTo>
                      <a:pt x="301" y="1831"/>
                    </a:lnTo>
                    <a:lnTo>
                      <a:pt x="246" y="1825"/>
                    </a:lnTo>
                    <a:lnTo>
                      <a:pt x="195" y="1812"/>
                    </a:lnTo>
                    <a:lnTo>
                      <a:pt x="148" y="1789"/>
                    </a:lnTo>
                    <a:lnTo>
                      <a:pt x="107" y="1759"/>
                    </a:lnTo>
                    <a:lnTo>
                      <a:pt x="71" y="1723"/>
                    </a:lnTo>
                    <a:lnTo>
                      <a:pt x="41" y="1682"/>
                    </a:lnTo>
                    <a:lnTo>
                      <a:pt x="18" y="1635"/>
                    </a:lnTo>
                    <a:lnTo>
                      <a:pt x="5" y="1584"/>
                    </a:lnTo>
                    <a:lnTo>
                      <a:pt x="0" y="1529"/>
                    </a:lnTo>
                    <a:lnTo>
                      <a:pt x="0" y="301"/>
                    </a:lnTo>
                    <a:lnTo>
                      <a:pt x="5" y="247"/>
                    </a:lnTo>
                    <a:lnTo>
                      <a:pt x="18" y="196"/>
                    </a:lnTo>
                    <a:lnTo>
                      <a:pt x="41" y="149"/>
                    </a:lnTo>
                    <a:lnTo>
                      <a:pt x="71" y="107"/>
                    </a:lnTo>
                    <a:lnTo>
                      <a:pt x="107" y="71"/>
                    </a:lnTo>
                    <a:lnTo>
                      <a:pt x="148" y="41"/>
                    </a:lnTo>
                    <a:lnTo>
                      <a:pt x="195" y="19"/>
                    </a:lnTo>
                    <a:lnTo>
                      <a:pt x="246" y="5"/>
                    </a:lnTo>
                    <a:lnTo>
                      <a:pt x="301" y="0"/>
                    </a:lnTo>
                    <a:lnTo>
                      <a:pt x="1996" y="0"/>
                    </a:lnTo>
                    <a:lnTo>
                      <a:pt x="2050" y="5"/>
                    </a:lnTo>
                    <a:lnTo>
                      <a:pt x="2101" y="19"/>
                    </a:lnTo>
                    <a:lnTo>
                      <a:pt x="2148" y="41"/>
                    </a:lnTo>
                    <a:lnTo>
                      <a:pt x="2190" y="71"/>
                    </a:lnTo>
                    <a:lnTo>
                      <a:pt x="2225" y="107"/>
                    </a:lnTo>
                    <a:lnTo>
                      <a:pt x="2256" y="149"/>
                    </a:lnTo>
                    <a:lnTo>
                      <a:pt x="2278" y="196"/>
                    </a:lnTo>
                    <a:lnTo>
                      <a:pt x="2291" y="247"/>
                    </a:lnTo>
                    <a:lnTo>
                      <a:pt x="2297" y="301"/>
                    </a:lnTo>
                    <a:lnTo>
                      <a:pt x="2297" y="152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757" name="Freeform 756"/>
              <p:cNvSpPr>
                <a:spLocks/>
              </p:cNvSpPr>
              <p:nvPr/>
            </p:nvSpPr>
            <p:spPr bwMode="auto">
              <a:xfrm>
                <a:off x="12520" y="7170"/>
                <a:ext cx="221" cy="214"/>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7 h 572"/>
                  <a:gd name="T10" fmla="*/ 446 w 573"/>
                  <a:gd name="T11" fmla="*/ 523 h 572"/>
                  <a:gd name="T12" fmla="*/ 397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7 h 572"/>
                  <a:gd name="T26" fmla="*/ 49 w 573"/>
                  <a:gd name="T27" fmla="*/ 446 h 572"/>
                  <a:gd name="T28" fmla="*/ 23 w 573"/>
                  <a:gd name="T29" fmla="*/ 397 h 572"/>
                  <a:gd name="T30" fmla="*/ 6 w 573"/>
                  <a:gd name="T31" fmla="*/ 344 h 572"/>
                  <a:gd name="T32" fmla="*/ 0 w 573"/>
                  <a:gd name="T33" fmla="*/ 286 h 572"/>
                  <a:gd name="T34" fmla="*/ 6 w 573"/>
                  <a:gd name="T35" fmla="*/ 228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7 w 573"/>
                  <a:gd name="T53" fmla="*/ 22 h 572"/>
                  <a:gd name="T54" fmla="*/ 446 w 573"/>
                  <a:gd name="T55" fmla="*/ 49 h 572"/>
                  <a:gd name="T56" fmla="*/ 488 w 573"/>
                  <a:gd name="T57" fmla="*/ 84 h 572"/>
                  <a:gd name="T58" fmla="*/ 524 w 573"/>
                  <a:gd name="T59" fmla="*/ 126 h 572"/>
                  <a:gd name="T60" fmla="*/ 550 w 573"/>
                  <a:gd name="T61" fmla="*/ 175 h 572"/>
                  <a:gd name="T62" fmla="*/ 567 w 573"/>
                  <a:gd name="T63" fmla="*/ 228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7"/>
                    </a:lnTo>
                    <a:lnTo>
                      <a:pt x="446" y="523"/>
                    </a:lnTo>
                    <a:lnTo>
                      <a:pt x="397" y="550"/>
                    </a:lnTo>
                    <a:lnTo>
                      <a:pt x="345" y="567"/>
                    </a:lnTo>
                    <a:lnTo>
                      <a:pt x="286" y="572"/>
                    </a:lnTo>
                    <a:lnTo>
                      <a:pt x="228"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8"/>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758" name="Freeform 757"/>
              <p:cNvSpPr>
                <a:spLocks/>
              </p:cNvSpPr>
              <p:nvPr/>
            </p:nvSpPr>
            <p:spPr bwMode="auto">
              <a:xfrm>
                <a:off x="12520" y="7170"/>
                <a:ext cx="221" cy="214"/>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7 h 572"/>
                  <a:gd name="T10" fmla="*/ 446 w 573"/>
                  <a:gd name="T11" fmla="*/ 523 h 572"/>
                  <a:gd name="T12" fmla="*/ 397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7 h 572"/>
                  <a:gd name="T26" fmla="*/ 49 w 573"/>
                  <a:gd name="T27" fmla="*/ 446 h 572"/>
                  <a:gd name="T28" fmla="*/ 23 w 573"/>
                  <a:gd name="T29" fmla="*/ 397 h 572"/>
                  <a:gd name="T30" fmla="*/ 6 w 573"/>
                  <a:gd name="T31" fmla="*/ 344 h 572"/>
                  <a:gd name="T32" fmla="*/ 0 w 573"/>
                  <a:gd name="T33" fmla="*/ 286 h 572"/>
                  <a:gd name="T34" fmla="*/ 6 w 573"/>
                  <a:gd name="T35" fmla="*/ 228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7 w 573"/>
                  <a:gd name="T53" fmla="*/ 22 h 572"/>
                  <a:gd name="T54" fmla="*/ 446 w 573"/>
                  <a:gd name="T55" fmla="*/ 49 h 572"/>
                  <a:gd name="T56" fmla="*/ 488 w 573"/>
                  <a:gd name="T57" fmla="*/ 84 h 572"/>
                  <a:gd name="T58" fmla="*/ 524 w 573"/>
                  <a:gd name="T59" fmla="*/ 126 h 572"/>
                  <a:gd name="T60" fmla="*/ 550 w 573"/>
                  <a:gd name="T61" fmla="*/ 175 h 572"/>
                  <a:gd name="T62" fmla="*/ 567 w 573"/>
                  <a:gd name="T63" fmla="*/ 228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7"/>
                    </a:lnTo>
                    <a:lnTo>
                      <a:pt x="446" y="523"/>
                    </a:lnTo>
                    <a:lnTo>
                      <a:pt x="397" y="550"/>
                    </a:lnTo>
                    <a:lnTo>
                      <a:pt x="345" y="567"/>
                    </a:lnTo>
                    <a:lnTo>
                      <a:pt x="286" y="572"/>
                    </a:lnTo>
                    <a:lnTo>
                      <a:pt x="228"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8"/>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759" name="Freeform 758"/>
              <p:cNvSpPr>
                <a:spLocks/>
              </p:cNvSpPr>
              <p:nvPr/>
            </p:nvSpPr>
            <p:spPr bwMode="auto">
              <a:xfrm>
                <a:off x="12876" y="7170"/>
                <a:ext cx="221" cy="214"/>
              </a:xfrm>
              <a:custGeom>
                <a:avLst/>
                <a:gdLst>
                  <a:gd name="T0" fmla="*/ 572 w 572"/>
                  <a:gd name="T1" fmla="*/ 286 h 572"/>
                  <a:gd name="T2" fmla="*/ 567 w 572"/>
                  <a:gd name="T3" fmla="*/ 344 h 572"/>
                  <a:gd name="T4" fmla="*/ 550 w 572"/>
                  <a:gd name="T5" fmla="*/ 397 h 572"/>
                  <a:gd name="T6" fmla="*/ 523 w 572"/>
                  <a:gd name="T7" fmla="*/ 446 h 572"/>
                  <a:gd name="T8" fmla="*/ 490 w 572"/>
                  <a:gd name="T9" fmla="*/ 487 h 572"/>
                  <a:gd name="T10" fmla="*/ 446 w 572"/>
                  <a:gd name="T11" fmla="*/ 523 h 572"/>
                  <a:gd name="T12" fmla="*/ 397 w 572"/>
                  <a:gd name="T13" fmla="*/ 550 h 572"/>
                  <a:gd name="T14" fmla="*/ 345 w 572"/>
                  <a:gd name="T15" fmla="*/ 567 h 572"/>
                  <a:gd name="T16" fmla="*/ 286 w 572"/>
                  <a:gd name="T17" fmla="*/ 572 h 572"/>
                  <a:gd name="T18" fmla="*/ 230 w 572"/>
                  <a:gd name="T19" fmla="*/ 567 h 572"/>
                  <a:gd name="T20" fmla="*/ 175 w 572"/>
                  <a:gd name="T21" fmla="*/ 550 h 572"/>
                  <a:gd name="T22" fmla="*/ 126 w 572"/>
                  <a:gd name="T23" fmla="*/ 523 h 572"/>
                  <a:gd name="T24" fmla="*/ 85 w 572"/>
                  <a:gd name="T25" fmla="*/ 487 h 572"/>
                  <a:gd name="T26" fmla="*/ 49 w 572"/>
                  <a:gd name="T27" fmla="*/ 446 h 572"/>
                  <a:gd name="T28" fmla="*/ 23 w 572"/>
                  <a:gd name="T29" fmla="*/ 397 h 572"/>
                  <a:gd name="T30" fmla="*/ 6 w 572"/>
                  <a:gd name="T31" fmla="*/ 344 h 572"/>
                  <a:gd name="T32" fmla="*/ 0 w 572"/>
                  <a:gd name="T33" fmla="*/ 286 h 572"/>
                  <a:gd name="T34" fmla="*/ 6 w 572"/>
                  <a:gd name="T35" fmla="*/ 228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30 w 572"/>
                  <a:gd name="T47" fmla="*/ 5 h 572"/>
                  <a:gd name="T48" fmla="*/ 286 w 572"/>
                  <a:gd name="T49" fmla="*/ 0 h 572"/>
                  <a:gd name="T50" fmla="*/ 345 w 572"/>
                  <a:gd name="T51" fmla="*/ 5 h 572"/>
                  <a:gd name="T52" fmla="*/ 397 w 572"/>
                  <a:gd name="T53" fmla="*/ 22 h 572"/>
                  <a:gd name="T54" fmla="*/ 446 w 572"/>
                  <a:gd name="T55" fmla="*/ 49 h 572"/>
                  <a:gd name="T56" fmla="*/ 490 w 572"/>
                  <a:gd name="T57" fmla="*/ 84 h 572"/>
                  <a:gd name="T58" fmla="*/ 523 w 572"/>
                  <a:gd name="T59" fmla="*/ 126 h 572"/>
                  <a:gd name="T60" fmla="*/ 550 w 572"/>
                  <a:gd name="T61" fmla="*/ 175 h 572"/>
                  <a:gd name="T62" fmla="*/ 567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90" y="487"/>
                    </a:lnTo>
                    <a:lnTo>
                      <a:pt x="446" y="523"/>
                    </a:lnTo>
                    <a:lnTo>
                      <a:pt x="397" y="550"/>
                    </a:lnTo>
                    <a:lnTo>
                      <a:pt x="345" y="567"/>
                    </a:lnTo>
                    <a:lnTo>
                      <a:pt x="286" y="572"/>
                    </a:lnTo>
                    <a:lnTo>
                      <a:pt x="230"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30" y="5"/>
                    </a:lnTo>
                    <a:lnTo>
                      <a:pt x="286" y="0"/>
                    </a:lnTo>
                    <a:lnTo>
                      <a:pt x="345" y="5"/>
                    </a:lnTo>
                    <a:lnTo>
                      <a:pt x="397" y="22"/>
                    </a:lnTo>
                    <a:lnTo>
                      <a:pt x="446" y="49"/>
                    </a:lnTo>
                    <a:lnTo>
                      <a:pt x="490" y="84"/>
                    </a:lnTo>
                    <a:lnTo>
                      <a:pt x="523" y="126"/>
                    </a:lnTo>
                    <a:lnTo>
                      <a:pt x="550" y="175"/>
                    </a:lnTo>
                    <a:lnTo>
                      <a:pt x="567" y="228"/>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760" name="Freeform 759"/>
              <p:cNvSpPr>
                <a:spLocks/>
              </p:cNvSpPr>
              <p:nvPr/>
            </p:nvSpPr>
            <p:spPr bwMode="auto">
              <a:xfrm>
                <a:off x="12876" y="7170"/>
                <a:ext cx="221" cy="214"/>
              </a:xfrm>
              <a:custGeom>
                <a:avLst/>
                <a:gdLst>
                  <a:gd name="T0" fmla="*/ 572 w 572"/>
                  <a:gd name="T1" fmla="*/ 286 h 572"/>
                  <a:gd name="T2" fmla="*/ 567 w 572"/>
                  <a:gd name="T3" fmla="*/ 344 h 572"/>
                  <a:gd name="T4" fmla="*/ 550 w 572"/>
                  <a:gd name="T5" fmla="*/ 397 h 572"/>
                  <a:gd name="T6" fmla="*/ 523 w 572"/>
                  <a:gd name="T7" fmla="*/ 446 h 572"/>
                  <a:gd name="T8" fmla="*/ 490 w 572"/>
                  <a:gd name="T9" fmla="*/ 487 h 572"/>
                  <a:gd name="T10" fmla="*/ 446 w 572"/>
                  <a:gd name="T11" fmla="*/ 523 h 572"/>
                  <a:gd name="T12" fmla="*/ 397 w 572"/>
                  <a:gd name="T13" fmla="*/ 550 h 572"/>
                  <a:gd name="T14" fmla="*/ 345 w 572"/>
                  <a:gd name="T15" fmla="*/ 567 h 572"/>
                  <a:gd name="T16" fmla="*/ 286 w 572"/>
                  <a:gd name="T17" fmla="*/ 572 h 572"/>
                  <a:gd name="T18" fmla="*/ 230 w 572"/>
                  <a:gd name="T19" fmla="*/ 567 h 572"/>
                  <a:gd name="T20" fmla="*/ 175 w 572"/>
                  <a:gd name="T21" fmla="*/ 550 h 572"/>
                  <a:gd name="T22" fmla="*/ 126 w 572"/>
                  <a:gd name="T23" fmla="*/ 523 h 572"/>
                  <a:gd name="T24" fmla="*/ 85 w 572"/>
                  <a:gd name="T25" fmla="*/ 487 h 572"/>
                  <a:gd name="T26" fmla="*/ 49 w 572"/>
                  <a:gd name="T27" fmla="*/ 446 h 572"/>
                  <a:gd name="T28" fmla="*/ 23 w 572"/>
                  <a:gd name="T29" fmla="*/ 397 h 572"/>
                  <a:gd name="T30" fmla="*/ 6 w 572"/>
                  <a:gd name="T31" fmla="*/ 344 h 572"/>
                  <a:gd name="T32" fmla="*/ 0 w 572"/>
                  <a:gd name="T33" fmla="*/ 286 h 572"/>
                  <a:gd name="T34" fmla="*/ 6 w 572"/>
                  <a:gd name="T35" fmla="*/ 228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30 w 572"/>
                  <a:gd name="T47" fmla="*/ 5 h 572"/>
                  <a:gd name="T48" fmla="*/ 286 w 572"/>
                  <a:gd name="T49" fmla="*/ 0 h 572"/>
                  <a:gd name="T50" fmla="*/ 345 w 572"/>
                  <a:gd name="T51" fmla="*/ 5 h 572"/>
                  <a:gd name="T52" fmla="*/ 397 w 572"/>
                  <a:gd name="T53" fmla="*/ 22 h 572"/>
                  <a:gd name="T54" fmla="*/ 446 w 572"/>
                  <a:gd name="T55" fmla="*/ 49 h 572"/>
                  <a:gd name="T56" fmla="*/ 490 w 572"/>
                  <a:gd name="T57" fmla="*/ 84 h 572"/>
                  <a:gd name="T58" fmla="*/ 523 w 572"/>
                  <a:gd name="T59" fmla="*/ 126 h 572"/>
                  <a:gd name="T60" fmla="*/ 550 w 572"/>
                  <a:gd name="T61" fmla="*/ 175 h 572"/>
                  <a:gd name="T62" fmla="*/ 567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90" y="487"/>
                    </a:lnTo>
                    <a:lnTo>
                      <a:pt x="446" y="523"/>
                    </a:lnTo>
                    <a:lnTo>
                      <a:pt x="397" y="550"/>
                    </a:lnTo>
                    <a:lnTo>
                      <a:pt x="345" y="567"/>
                    </a:lnTo>
                    <a:lnTo>
                      <a:pt x="286" y="572"/>
                    </a:lnTo>
                    <a:lnTo>
                      <a:pt x="230"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30" y="5"/>
                    </a:lnTo>
                    <a:lnTo>
                      <a:pt x="286" y="0"/>
                    </a:lnTo>
                    <a:lnTo>
                      <a:pt x="345" y="5"/>
                    </a:lnTo>
                    <a:lnTo>
                      <a:pt x="397" y="22"/>
                    </a:lnTo>
                    <a:lnTo>
                      <a:pt x="446" y="49"/>
                    </a:lnTo>
                    <a:lnTo>
                      <a:pt x="490" y="84"/>
                    </a:lnTo>
                    <a:lnTo>
                      <a:pt x="523" y="126"/>
                    </a:lnTo>
                    <a:lnTo>
                      <a:pt x="550" y="175"/>
                    </a:lnTo>
                    <a:lnTo>
                      <a:pt x="567" y="228"/>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761" name="Freeform 760"/>
              <p:cNvSpPr>
                <a:spLocks/>
              </p:cNvSpPr>
              <p:nvPr/>
            </p:nvSpPr>
            <p:spPr bwMode="auto">
              <a:xfrm>
                <a:off x="13232" y="7170"/>
                <a:ext cx="222" cy="214"/>
              </a:xfrm>
              <a:custGeom>
                <a:avLst/>
                <a:gdLst>
                  <a:gd name="T0" fmla="*/ 572 w 572"/>
                  <a:gd name="T1" fmla="*/ 286 h 572"/>
                  <a:gd name="T2" fmla="*/ 566 w 572"/>
                  <a:gd name="T3" fmla="*/ 344 h 572"/>
                  <a:gd name="T4" fmla="*/ 550 w 572"/>
                  <a:gd name="T5" fmla="*/ 397 h 572"/>
                  <a:gd name="T6" fmla="*/ 523 w 572"/>
                  <a:gd name="T7" fmla="*/ 446 h 572"/>
                  <a:gd name="T8" fmla="*/ 487 w 572"/>
                  <a:gd name="T9" fmla="*/ 487 h 572"/>
                  <a:gd name="T10" fmla="*/ 446 w 572"/>
                  <a:gd name="T11" fmla="*/ 523 h 572"/>
                  <a:gd name="T12" fmla="*/ 397 w 572"/>
                  <a:gd name="T13" fmla="*/ 550 h 572"/>
                  <a:gd name="T14" fmla="*/ 342 w 572"/>
                  <a:gd name="T15" fmla="*/ 567 h 572"/>
                  <a:gd name="T16" fmla="*/ 286 w 572"/>
                  <a:gd name="T17" fmla="*/ 572 h 572"/>
                  <a:gd name="T18" fmla="*/ 228 w 572"/>
                  <a:gd name="T19" fmla="*/ 567 h 572"/>
                  <a:gd name="T20" fmla="*/ 175 w 572"/>
                  <a:gd name="T21" fmla="*/ 550 h 572"/>
                  <a:gd name="T22" fmla="*/ 126 w 572"/>
                  <a:gd name="T23" fmla="*/ 523 h 572"/>
                  <a:gd name="T24" fmla="*/ 83 w 572"/>
                  <a:gd name="T25" fmla="*/ 487 h 572"/>
                  <a:gd name="T26" fmla="*/ 49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9 w 572"/>
                  <a:gd name="T39" fmla="*/ 126 h 572"/>
                  <a:gd name="T40" fmla="*/ 83 w 572"/>
                  <a:gd name="T41" fmla="*/ 84 h 572"/>
                  <a:gd name="T42" fmla="*/ 126 w 572"/>
                  <a:gd name="T43" fmla="*/ 49 h 572"/>
                  <a:gd name="T44" fmla="*/ 175 w 572"/>
                  <a:gd name="T45" fmla="*/ 22 h 572"/>
                  <a:gd name="T46" fmla="*/ 228 w 572"/>
                  <a:gd name="T47" fmla="*/ 5 h 572"/>
                  <a:gd name="T48" fmla="*/ 286 w 572"/>
                  <a:gd name="T49" fmla="*/ 0 h 572"/>
                  <a:gd name="T50" fmla="*/ 342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50" y="397"/>
                    </a:lnTo>
                    <a:lnTo>
                      <a:pt x="523" y="446"/>
                    </a:lnTo>
                    <a:lnTo>
                      <a:pt x="487" y="487"/>
                    </a:lnTo>
                    <a:lnTo>
                      <a:pt x="446" y="523"/>
                    </a:lnTo>
                    <a:lnTo>
                      <a:pt x="397" y="550"/>
                    </a:lnTo>
                    <a:lnTo>
                      <a:pt x="342" y="567"/>
                    </a:lnTo>
                    <a:lnTo>
                      <a:pt x="286" y="572"/>
                    </a:lnTo>
                    <a:lnTo>
                      <a:pt x="228" y="567"/>
                    </a:lnTo>
                    <a:lnTo>
                      <a:pt x="175" y="550"/>
                    </a:lnTo>
                    <a:lnTo>
                      <a:pt x="126" y="523"/>
                    </a:lnTo>
                    <a:lnTo>
                      <a:pt x="83" y="487"/>
                    </a:lnTo>
                    <a:lnTo>
                      <a:pt x="49" y="446"/>
                    </a:lnTo>
                    <a:lnTo>
                      <a:pt x="22" y="397"/>
                    </a:lnTo>
                    <a:lnTo>
                      <a:pt x="5" y="344"/>
                    </a:lnTo>
                    <a:lnTo>
                      <a:pt x="0" y="286"/>
                    </a:lnTo>
                    <a:lnTo>
                      <a:pt x="5" y="228"/>
                    </a:lnTo>
                    <a:lnTo>
                      <a:pt x="22" y="175"/>
                    </a:lnTo>
                    <a:lnTo>
                      <a:pt x="49" y="126"/>
                    </a:lnTo>
                    <a:lnTo>
                      <a:pt x="83" y="84"/>
                    </a:lnTo>
                    <a:lnTo>
                      <a:pt x="126" y="49"/>
                    </a:lnTo>
                    <a:lnTo>
                      <a:pt x="175" y="22"/>
                    </a:lnTo>
                    <a:lnTo>
                      <a:pt x="228" y="5"/>
                    </a:lnTo>
                    <a:lnTo>
                      <a:pt x="286" y="0"/>
                    </a:lnTo>
                    <a:lnTo>
                      <a:pt x="342" y="5"/>
                    </a:lnTo>
                    <a:lnTo>
                      <a:pt x="397" y="22"/>
                    </a:lnTo>
                    <a:lnTo>
                      <a:pt x="446" y="49"/>
                    </a:lnTo>
                    <a:lnTo>
                      <a:pt x="487" y="84"/>
                    </a:lnTo>
                    <a:lnTo>
                      <a:pt x="523" y="126"/>
                    </a:lnTo>
                    <a:lnTo>
                      <a:pt x="550" y="175"/>
                    </a:lnTo>
                    <a:lnTo>
                      <a:pt x="566" y="228"/>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762" name="Freeform 761"/>
              <p:cNvSpPr>
                <a:spLocks/>
              </p:cNvSpPr>
              <p:nvPr/>
            </p:nvSpPr>
            <p:spPr bwMode="auto">
              <a:xfrm>
                <a:off x="13232" y="7170"/>
                <a:ext cx="222" cy="214"/>
              </a:xfrm>
              <a:custGeom>
                <a:avLst/>
                <a:gdLst>
                  <a:gd name="T0" fmla="*/ 572 w 572"/>
                  <a:gd name="T1" fmla="*/ 286 h 572"/>
                  <a:gd name="T2" fmla="*/ 566 w 572"/>
                  <a:gd name="T3" fmla="*/ 344 h 572"/>
                  <a:gd name="T4" fmla="*/ 550 w 572"/>
                  <a:gd name="T5" fmla="*/ 397 h 572"/>
                  <a:gd name="T6" fmla="*/ 523 w 572"/>
                  <a:gd name="T7" fmla="*/ 446 h 572"/>
                  <a:gd name="T8" fmla="*/ 487 w 572"/>
                  <a:gd name="T9" fmla="*/ 487 h 572"/>
                  <a:gd name="T10" fmla="*/ 446 w 572"/>
                  <a:gd name="T11" fmla="*/ 523 h 572"/>
                  <a:gd name="T12" fmla="*/ 397 w 572"/>
                  <a:gd name="T13" fmla="*/ 550 h 572"/>
                  <a:gd name="T14" fmla="*/ 342 w 572"/>
                  <a:gd name="T15" fmla="*/ 567 h 572"/>
                  <a:gd name="T16" fmla="*/ 286 w 572"/>
                  <a:gd name="T17" fmla="*/ 572 h 572"/>
                  <a:gd name="T18" fmla="*/ 228 w 572"/>
                  <a:gd name="T19" fmla="*/ 567 h 572"/>
                  <a:gd name="T20" fmla="*/ 175 w 572"/>
                  <a:gd name="T21" fmla="*/ 550 h 572"/>
                  <a:gd name="T22" fmla="*/ 126 w 572"/>
                  <a:gd name="T23" fmla="*/ 523 h 572"/>
                  <a:gd name="T24" fmla="*/ 83 w 572"/>
                  <a:gd name="T25" fmla="*/ 487 h 572"/>
                  <a:gd name="T26" fmla="*/ 49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9 w 572"/>
                  <a:gd name="T39" fmla="*/ 126 h 572"/>
                  <a:gd name="T40" fmla="*/ 83 w 572"/>
                  <a:gd name="T41" fmla="*/ 84 h 572"/>
                  <a:gd name="T42" fmla="*/ 126 w 572"/>
                  <a:gd name="T43" fmla="*/ 49 h 572"/>
                  <a:gd name="T44" fmla="*/ 175 w 572"/>
                  <a:gd name="T45" fmla="*/ 22 h 572"/>
                  <a:gd name="T46" fmla="*/ 228 w 572"/>
                  <a:gd name="T47" fmla="*/ 5 h 572"/>
                  <a:gd name="T48" fmla="*/ 286 w 572"/>
                  <a:gd name="T49" fmla="*/ 0 h 572"/>
                  <a:gd name="T50" fmla="*/ 342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50" y="397"/>
                    </a:lnTo>
                    <a:lnTo>
                      <a:pt x="523" y="446"/>
                    </a:lnTo>
                    <a:lnTo>
                      <a:pt x="487" y="487"/>
                    </a:lnTo>
                    <a:lnTo>
                      <a:pt x="446" y="523"/>
                    </a:lnTo>
                    <a:lnTo>
                      <a:pt x="397" y="550"/>
                    </a:lnTo>
                    <a:lnTo>
                      <a:pt x="342" y="567"/>
                    </a:lnTo>
                    <a:lnTo>
                      <a:pt x="286" y="572"/>
                    </a:lnTo>
                    <a:lnTo>
                      <a:pt x="228" y="567"/>
                    </a:lnTo>
                    <a:lnTo>
                      <a:pt x="175" y="550"/>
                    </a:lnTo>
                    <a:lnTo>
                      <a:pt x="126" y="523"/>
                    </a:lnTo>
                    <a:lnTo>
                      <a:pt x="83" y="487"/>
                    </a:lnTo>
                    <a:lnTo>
                      <a:pt x="49" y="446"/>
                    </a:lnTo>
                    <a:lnTo>
                      <a:pt x="22" y="397"/>
                    </a:lnTo>
                    <a:lnTo>
                      <a:pt x="5" y="344"/>
                    </a:lnTo>
                    <a:lnTo>
                      <a:pt x="0" y="286"/>
                    </a:lnTo>
                    <a:lnTo>
                      <a:pt x="5" y="228"/>
                    </a:lnTo>
                    <a:lnTo>
                      <a:pt x="22" y="175"/>
                    </a:lnTo>
                    <a:lnTo>
                      <a:pt x="49" y="126"/>
                    </a:lnTo>
                    <a:lnTo>
                      <a:pt x="83" y="84"/>
                    </a:lnTo>
                    <a:lnTo>
                      <a:pt x="126" y="49"/>
                    </a:lnTo>
                    <a:lnTo>
                      <a:pt x="175" y="22"/>
                    </a:lnTo>
                    <a:lnTo>
                      <a:pt x="228" y="5"/>
                    </a:lnTo>
                    <a:lnTo>
                      <a:pt x="286" y="0"/>
                    </a:lnTo>
                    <a:lnTo>
                      <a:pt x="342" y="5"/>
                    </a:lnTo>
                    <a:lnTo>
                      <a:pt x="397" y="22"/>
                    </a:lnTo>
                    <a:lnTo>
                      <a:pt x="446" y="49"/>
                    </a:lnTo>
                    <a:lnTo>
                      <a:pt x="487" y="84"/>
                    </a:lnTo>
                    <a:lnTo>
                      <a:pt x="523" y="126"/>
                    </a:lnTo>
                    <a:lnTo>
                      <a:pt x="550" y="175"/>
                    </a:lnTo>
                    <a:lnTo>
                      <a:pt x="566" y="228"/>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763" name="Freeform 762"/>
              <p:cNvSpPr>
                <a:spLocks/>
              </p:cNvSpPr>
              <p:nvPr/>
            </p:nvSpPr>
            <p:spPr bwMode="auto">
              <a:xfrm>
                <a:off x="13589" y="7170"/>
                <a:ext cx="221" cy="214"/>
              </a:xfrm>
              <a:custGeom>
                <a:avLst/>
                <a:gdLst>
                  <a:gd name="T0" fmla="*/ 572 w 572"/>
                  <a:gd name="T1" fmla="*/ 286 h 572"/>
                  <a:gd name="T2" fmla="*/ 566 w 572"/>
                  <a:gd name="T3" fmla="*/ 344 h 572"/>
                  <a:gd name="T4" fmla="*/ 549 w 572"/>
                  <a:gd name="T5" fmla="*/ 397 h 572"/>
                  <a:gd name="T6" fmla="*/ 523 w 572"/>
                  <a:gd name="T7" fmla="*/ 446 h 572"/>
                  <a:gd name="T8" fmla="*/ 487 w 572"/>
                  <a:gd name="T9" fmla="*/ 487 h 572"/>
                  <a:gd name="T10" fmla="*/ 446 w 572"/>
                  <a:gd name="T11" fmla="*/ 523 h 572"/>
                  <a:gd name="T12" fmla="*/ 397 w 572"/>
                  <a:gd name="T13" fmla="*/ 550 h 572"/>
                  <a:gd name="T14" fmla="*/ 344 w 572"/>
                  <a:gd name="T15" fmla="*/ 567 h 572"/>
                  <a:gd name="T16" fmla="*/ 286 w 572"/>
                  <a:gd name="T17" fmla="*/ 572 h 572"/>
                  <a:gd name="T18" fmla="*/ 227 w 572"/>
                  <a:gd name="T19" fmla="*/ 567 h 572"/>
                  <a:gd name="T20" fmla="*/ 175 w 572"/>
                  <a:gd name="T21" fmla="*/ 550 h 572"/>
                  <a:gd name="T22" fmla="*/ 126 w 572"/>
                  <a:gd name="T23" fmla="*/ 523 h 572"/>
                  <a:gd name="T24" fmla="*/ 84 w 572"/>
                  <a:gd name="T25" fmla="*/ 487 h 572"/>
                  <a:gd name="T26" fmla="*/ 48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8 w 572"/>
                  <a:gd name="T39" fmla="*/ 126 h 572"/>
                  <a:gd name="T40" fmla="*/ 84 w 572"/>
                  <a:gd name="T41" fmla="*/ 84 h 572"/>
                  <a:gd name="T42" fmla="*/ 126 w 572"/>
                  <a:gd name="T43" fmla="*/ 49 h 572"/>
                  <a:gd name="T44" fmla="*/ 175 w 572"/>
                  <a:gd name="T45" fmla="*/ 22 h 572"/>
                  <a:gd name="T46" fmla="*/ 227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49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49" y="397"/>
                    </a:lnTo>
                    <a:lnTo>
                      <a:pt x="523" y="446"/>
                    </a:lnTo>
                    <a:lnTo>
                      <a:pt x="487" y="487"/>
                    </a:lnTo>
                    <a:lnTo>
                      <a:pt x="446" y="523"/>
                    </a:lnTo>
                    <a:lnTo>
                      <a:pt x="397" y="550"/>
                    </a:lnTo>
                    <a:lnTo>
                      <a:pt x="344" y="567"/>
                    </a:lnTo>
                    <a:lnTo>
                      <a:pt x="286" y="572"/>
                    </a:lnTo>
                    <a:lnTo>
                      <a:pt x="227" y="567"/>
                    </a:lnTo>
                    <a:lnTo>
                      <a:pt x="175" y="550"/>
                    </a:lnTo>
                    <a:lnTo>
                      <a:pt x="126" y="523"/>
                    </a:lnTo>
                    <a:lnTo>
                      <a:pt x="84" y="487"/>
                    </a:lnTo>
                    <a:lnTo>
                      <a:pt x="48" y="446"/>
                    </a:lnTo>
                    <a:lnTo>
                      <a:pt x="22" y="397"/>
                    </a:lnTo>
                    <a:lnTo>
                      <a:pt x="5" y="344"/>
                    </a:lnTo>
                    <a:lnTo>
                      <a:pt x="0" y="286"/>
                    </a:lnTo>
                    <a:lnTo>
                      <a:pt x="5" y="228"/>
                    </a:lnTo>
                    <a:lnTo>
                      <a:pt x="22" y="175"/>
                    </a:lnTo>
                    <a:lnTo>
                      <a:pt x="48" y="126"/>
                    </a:lnTo>
                    <a:lnTo>
                      <a:pt x="84" y="84"/>
                    </a:lnTo>
                    <a:lnTo>
                      <a:pt x="126" y="49"/>
                    </a:lnTo>
                    <a:lnTo>
                      <a:pt x="175" y="22"/>
                    </a:lnTo>
                    <a:lnTo>
                      <a:pt x="227" y="5"/>
                    </a:lnTo>
                    <a:lnTo>
                      <a:pt x="286" y="0"/>
                    </a:lnTo>
                    <a:lnTo>
                      <a:pt x="344" y="5"/>
                    </a:lnTo>
                    <a:lnTo>
                      <a:pt x="397" y="22"/>
                    </a:lnTo>
                    <a:lnTo>
                      <a:pt x="446" y="49"/>
                    </a:lnTo>
                    <a:lnTo>
                      <a:pt x="487" y="84"/>
                    </a:lnTo>
                    <a:lnTo>
                      <a:pt x="523" y="126"/>
                    </a:lnTo>
                    <a:lnTo>
                      <a:pt x="549" y="175"/>
                    </a:lnTo>
                    <a:lnTo>
                      <a:pt x="566" y="228"/>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764" name="Freeform 763"/>
              <p:cNvSpPr>
                <a:spLocks/>
              </p:cNvSpPr>
              <p:nvPr/>
            </p:nvSpPr>
            <p:spPr bwMode="auto">
              <a:xfrm>
                <a:off x="13589" y="7170"/>
                <a:ext cx="221" cy="214"/>
              </a:xfrm>
              <a:custGeom>
                <a:avLst/>
                <a:gdLst>
                  <a:gd name="T0" fmla="*/ 572 w 572"/>
                  <a:gd name="T1" fmla="*/ 286 h 572"/>
                  <a:gd name="T2" fmla="*/ 566 w 572"/>
                  <a:gd name="T3" fmla="*/ 344 h 572"/>
                  <a:gd name="T4" fmla="*/ 549 w 572"/>
                  <a:gd name="T5" fmla="*/ 397 h 572"/>
                  <a:gd name="T6" fmla="*/ 523 w 572"/>
                  <a:gd name="T7" fmla="*/ 446 h 572"/>
                  <a:gd name="T8" fmla="*/ 487 w 572"/>
                  <a:gd name="T9" fmla="*/ 487 h 572"/>
                  <a:gd name="T10" fmla="*/ 446 w 572"/>
                  <a:gd name="T11" fmla="*/ 523 h 572"/>
                  <a:gd name="T12" fmla="*/ 397 w 572"/>
                  <a:gd name="T13" fmla="*/ 550 h 572"/>
                  <a:gd name="T14" fmla="*/ 344 w 572"/>
                  <a:gd name="T15" fmla="*/ 567 h 572"/>
                  <a:gd name="T16" fmla="*/ 286 w 572"/>
                  <a:gd name="T17" fmla="*/ 572 h 572"/>
                  <a:gd name="T18" fmla="*/ 227 w 572"/>
                  <a:gd name="T19" fmla="*/ 567 h 572"/>
                  <a:gd name="T20" fmla="*/ 175 w 572"/>
                  <a:gd name="T21" fmla="*/ 550 h 572"/>
                  <a:gd name="T22" fmla="*/ 126 w 572"/>
                  <a:gd name="T23" fmla="*/ 523 h 572"/>
                  <a:gd name="T24" fmla="*/ 84 w 572"/>
                  <a:gd name="T25" fmla="*/ 487 h 572"/>
                  <a:gd name="T26" fmla="*/ 48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8 w 572"/>
                  <a:gd name="T39" fmla="*/ 126 h 572"/>
                  <a:gd name="T40" fmla="*/ 84 w 572"/>
                  <a:gd name="T41" fmla="*/ 84 h 572"/>
                  <a:gd name="T42" fmla="*/ 126 w 572"/>
                  <a:gd name="T43" fmla="*/ 49 h 572"/>
                  <a:gd name="T44" fmla="*/ 175 w 572"/>
                  <a:gd name="T45" fmla="*/ 22 h 572"/>
                  <a:gd name="T46" fmla="*/ 227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49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49" y="397"/>
                    </a:lnTo>
                    <a:lnTo>
                      <a:pt x="523" y="446"/>
                    </a:lnTo>
                    <a:lnTo>
                      <a:pt x="487" y="487"/>
                    </a:lnTo>
                    <a:lnTo>
                      <a:pt x="446" y="523"/>
                    </a:lnTo>
                    <a:lnTo>
                      <a:pt x="397" y="550"/>
                    </a:lnTo>
                    <a:lnTo>
                      <a:pt x="344" y="567"/>
                    </a:lnTo>
                    <a:lnTo>
                      <a:pt x="286" y="572"/>
                    </a:lnTo>
                    <a:lnTo>
                      <a:pt x="227" y="567"/>
                    </a:lnTo>
                    <a:lnTo>
                      <a:pt x="175" y="550"/>
                    </a:lnTo>
                    <a:lnTo>
                      <a:pt x="126" y="523"/>
                    </a:lnTo>
                    <a:lnTo>
                      <a:pt x="84" y="487"/>
                    </a:lnTo>
                    <a:lnTo>
                      <a:pt x="48" y="446"/>
                    </a:lnTo>
                    <a:lnTo>
                      <a:pt x="22" y="397"/>
                    </a:lnTo>
                    <a:lnTo>
                      <a:pt x="5" y="344"/>
                    </a:lnTo>
                    <a:lnTo>
                      <a:pt x="0" y="286"/>
                    </a:lnTo>
                    <a:lnTo>
                      <a:pt x="5" y="228"/>
                    </a:lnTo>
                    <a:lnTo>
                      <a:pt x="22" y="175"/>
                    </a:lnTo>
                    <a:lnTo>
                      <a:pt x="48" y="126"/>
                    </a:lnTo>
                    <a:lnTo>
                      <a:pt x="84" y="84"/>
                    </a:lnTo>
                    <a:lnTo>
                      <a:pt x="126" y="49"/>
                    </a:lnTo>
                    <a:lnTo>
                      <a:pt x="175" y="22"/>
                    </a:lnTo>
                    <a:lnTo>
                      <a:pt x="227" y="5"/>
                    </a:lnTo>
                    <a:lnTo>
                      <a:pt x="286" y="0"/>
                    </a:lnTo>
                    <a:lnTo>
                      <a:pt x="344" y="5"/>
                    </a:lnTo>
                    <a:lnTo>
                      <a:pt x="397" y="22"/>
                    </a:lnTo>
                    <a:lnTo>
                      <a:pt x="446" y="49"/>
                    </a:lnTo>
                    <a:lnTo>
                      <a:pt x="487" y="84"/>
                    </a:lnTo>
                    <a:lnTo>
                      <a:pt x="523" y="126"/>
                    </a:lnTo>
                    <a:lnTo>
                      <a:pt x="549" y="175"/>
                    </a:lnTo>
                    <a:lnTo>
                      <a:pt x="566" y="228"/>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765" name="Freeform 764"/>
              <p:cNvSpPr>
                <a:spLocks/>
              </p:cNvSpPr>
              <p:nvPr/>
            </p:nvSpPr>
            <p:spPr bwMode="auto">
              <a:xfrm>
                <a:off x="12333" y="7406"/>
                <a:ext cx="222" cy="215"/>
              </a:xfrm>
              <a:custGeom>
                <a:avLst/>
                <a:gdLst>
                  <a:gd name="T0" fmla="*/ 572 w 572"/>
                  <a:gd name="T1" fmla="*/ 286 h 572"/>
                  <a:gd name="T2" fmla="*/ 567 w 572"/>
                  <a:gd name="T3" fmla="*/ 344 h 572"/>
                  <a:gd name="T4" fmla="*/ 550 w 572"/>
                  <a:gd name="T5" fmla="*/ 397 h 572"/>
                  <a:gd name="T6" fmla="*/ 524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4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4"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9"/>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766" name="Freeform 765"/>
              <p:cNvSpPr>
                <a:spLocks/>
              </p:cNvSpPr>
              <p:nvPr/>
            </p:nvSpPr>
            <p:spPr bwMode="auto">
              <a:xfrm>
                <a:off x="12333" y="7406"/>
                <a:ext cx="222" cy="215"/>
              </a:xfrm>
              <a:custGeom>
                <a:avLst/>
                <a:gdLst>
                  <a:gd name="T0" fmla="*/ 572 w 572"/>
                  <a:gd name="T1" fmla="*/ 286 h 572"/>
                  <a:gd name="T2" fmla="*/ 567 w 572"/>
                  <a:gd name="T3" fmla="*/ 344 h 572"/>
                  <a:gd name="T4" fmla="*/ 550 w 572"/>
                  <a:gd name="T5" fmla="*/ 397 h 572"/>
                  <a:gd name="T6" fmla="*/ 524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4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4"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767" name="Freeform 766"/>
              <p:cNvSpPr>
                <a:spLocks/>
              </p:cNvSpPr>
              <p:nvPr/>
            </p:nvSpPr>
            <p:spPr bwMode="auto">
              <a:xfrm>
                <a:off x="12690" y="7406"/>
                <a:ext cx="222" cy="215"/>
              </a:xfrm>
              <a:custGeom>
                <a:avLst/>
                <a:gdLst>
                  <a:gd name="T0" fmla="*/ 572 w 572"/>
                  <a:gd name="T1" fmla="*/ 286 h 572"/>
                  <a:gd name="T2" fmla="*/ 567 w 572"/>
                  <a:gd name="T3" fmla="*/ 344 h 572"/>
                  <a:gd name="T4" fmla="*/ 550 w 572"/>
                  <a:gd name="T5" fmla="*/ 397 h 572"/>
                  <a:gd name="T6" fmla="*/ 523 w 572"/>
                  <a:gd name="T7" fmla="*/ 446 h 572"/>
                  <a:gd name="T8" fmla="*/ 487 w 572"/>
                  <a:gd name="T9" fmla="*/ 489 h 572"/>
                  <a:gd name="T10" fmla="*/ 446 w 572"/>
                  <a:gd name="T11" fmla="*/ 523 h 572"/>
                  <a:gd name="T12" fmla="*/ 397 w 572"/>
                  <a:gd name="T13" fmla="*/ 550 h 572"/>
                  <a:gd name="T14" fmla="*/ 344 w 572"/>
                  <a:gd name="T15" fmla="*/ 567 h 572"/>
                  <a:gd name="T16" fmla="*/ 286 w 572"/>
                  <a:gd name="T17" fmla="*/ 572 h 572"/>
                  <a:gd name="T18" fmla="*/ 228 w 572"/>
                  <a:gd name="T19" fmla="*/ 567 h 572"/>
                  <a:gd name="T20" fmla="*/ 175 w 572"/>
                  <a:gd name="T21" fmla="*/ 550 h 572"/>
                  <a:gd name="T22" fmla="*/ 126 w 572"/>
                  <a:gd name="T23" fmla="*/ 523 h 572"/>
                  <a:gd name="T24" fmla="*/ 84 w 572"/>
                  <a:gd name="T25" fmla="*/ 489 h 572"/>
                  <a:gd name="T26" fmla="*/ 49 w 572"/>
                  <a:gd name="T27" fmla="*/ 446 h 572"/>
                  <a:gd name="T28" fmla="*/ 22 w 572"/>
                  <a:gd name="T29" fmla="*/ 397 h 572"/>
                  <a:gd name="T30" fmla="*/ 5 w 572"/>
                  <a:gd name="T31" fmla="*/ 344 h 572"/>
                  <a:gd name="T32" fmla="*/ 0 w 572"/>
                  <a:gd name="T33" fmla="*/ 286 h 572"/>
                  <a:gd name="T34" fmla="*/ 5 w 572"/>
                  <a:gd name="T35" fmla="*/ 229 h 572"/>
                  <a:gd name="T36" fmla="*/ 22 w 572"/>
                  <a:gd name="T37" fmla="*/ 175 h 572"/>
                  <a:gd name="T38" fmla="*/ 49 w 572"/>
                  <a:gd name="T39" fmla="*/ 126 h 572"/>
                  <a:gd name="T40" fmla="*/ 84 w 572"/>
                  <a:gd name="T41" fmla="*/ 84 h 572"/>
                  <a:gd name="T42" fmla="*/ 126 w 572"/>
                  <a:gd name="T43" fmla="*/ 49 h 572"/>
                  <a:gd name="T44" fmla="*/ 175 w 572"/>
                  <a:gd name="T45" fmla="*/ 22 h 572"/>
                  <a:gd name="T46" fmla="*/ 228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7" y="489"/>
                    </a:lnTo>
                    <a:lnTo>
                      <a:pt x="446" y="523"/>
                    </a:lnTo>
                    <a:lnTo>
                      <a:pt x="397" y="550"/>
                    </a:lnTo>
                    <a:lnTo>
                      <a:pt x="344" y="567"/>
                    </a:lnTo>
                    <a:lnTo>
                      <a:pt x="286" y="572"/>
                    </a:lnTo>
                    <a:lnTo>
                      <a:pt x="228" y="567"/>
                    </a:lnTo>
                    <a:lnTo>
                      <a:pt x="175" y="550"/>
                    </a:lnTo>
                    <a:lnTo>
                      <a:pt x="126" y="523"/>
                    </a:lnTo>
                    <a:lnTo>
                      <a:pt x="84" y="489"/>
                    </a:lnTo>
                    <a:lnTo>
                      <a:pt x="49" y="446"/>
                    </a:lnTo>
                    <a:lnTo>
                      <a:pt x="22" y="397"/>
                    </a:lnTo>
                    <a:lnTo>
                      <a:pt x="5" y="344"/>
                    </a:lnTo>
                    <a:lnTo>
                      <a:pt x="0" y="286"/>
                    </a:lnTo>
                    <a:lnTo>
                      <a:pt x="5" y="229"/>
                    </a:lnTo>
                    <a:lnTo>
                      <a:pt x="22" y="175"/>
                    </a:lnTo>
                    <a:lnTo>
                      <a:pt x="49" y="126"/>
                    </a:lnTo>
                    <a:lnTo>
                      <a:pt x="84" y="84"/>
                    </a:lnTo>
                    <a:lnTo>
                      <a:pt x="126" y="49"/>
                    </a:lnTo>
                    <a:lnTo>
                      <a:pt x="175" y="22"/>
                    </a:lnTo>
                    <a:lnTo>
                      <a:pt x="228" y="5"/>
                    </a:lnTo>
                    <a:lnTo>
                      <a:pt x="286" y="0"/>
                    </a:lnTo>
                    <a:lnTo>
                      <a:pt x="344" y="5"/>
                    </a:lnTo>
                    <a:lnTo>
                      <a:pt x="397" y="22"/>
                    </a:lnTo>
                    <a:lnTo>
                      <a:pt x="446" y="49"/>
                    </a:lnTo>
                    <a:lnTo>
                      <a:pt x="487" y="84"/>
                    </a:lnTo>
                    <a:lnTo>
                      <a:pt x="523" y="126"/>
                    </a:lnTo>
                    <a:lnTo>
                      <a:pt x="550" y="175"/>
                    </a:lnTo>
                    <a:lnTo>
                      <a:pt x="567" y="229"/>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768" name="Freeform 767"/>
              <p:cNvSpPr>
                <a:spLocks/>
              </p:cNvSpPr>
              <p:nvPr/>
            </p:nvSpPr>
            <p:spPr bwMode="auto">
              <a:xfrm>
                <a:off x="12690" y="7406"/>
                <a:ext cx="222" cy="215"/>
              </a:xfrm>
              <a:custGeom>
                <a:avLst/>
                <a:gdLst>
                  <a:gd name="T0" fmla="*/ 572 w 572"/>
                  <a:gd name="T1" fmla="*/ 286 h 572"/>
                  <a:gd name="T2" fmla="*/ 567 w 572"/>
                  <a:gd name="T3" fmla="*/ 344 h 572"/>
                  <a:gd name="T4" fmla="*/ 550 w 572"/>
                  <a:gd name="T5" fmla="*/ 397 h 572"/>
                  <a:gd name="T6" fmla="*/ 523 w 572"/>
                  <a:gd name="T7" fmla="*/ 446 h 572"/>
                  <a:gd name="T8" fmla="*/ 487 w 572"/>
                  <a:gd name="T9" fmla="*/ 489 h 572"/>
                  <a:gd name="T10" fmla="*/ 446 w 572"/>
                  <a:gd name="T11" fmla="*/ 523 h 572"/>
                  <a:gd name="T12" fmla="*/ 397 w 572"/>
                  <a:gd name="T13" fmla="*/ 550 h 572"/>
                  <a:gd name="T14" fmla="*/ 344 w 572"/>
                  <a:gd name="T15" fmla="*/ 567 h 572"/>
                  <a:gd name="T16" fmla="*/ 286 w 572"/>
                  <a:gd name="T17" fmla="*/ 572 h 572"/>
                  <a:gd name="T18" fmla="*/ 228 w 572"/>
                  <a:gd name="T19" fmla="*/ 567 h 572"/>
                  <a:gd name="T20" fmla="*/ 175 w 572"/>
                  <a:gd name="T21" fmla="*/ 550 h 572"/>
                  <a:gd name="T22" fmla="*/ 126 w 572"/>
                  <a:gd name="T23" fmla="*/ 523 h 572"/>
                  <a:gd name="T24" fmla="*/ 84 w 572"/>
                  <a:gd name="T25" fmla="*/ 489 h 572"/>
                  <a:gd name="T26" fmla="*/ 49 w 572"/>
                  <a:gd name="T27" fmla="*/ 446 h 572"/>
                  <a:gd name="T28" fmla="*/ 22 w 572"/>
                  <a:gd name="T29" fmla="*/ 397 h 572"/>
                  <a:gd name="T30" fmla="*/ 5 w 572"/>
                  <a:gd name="T31" fmla="*/ 344 h 572"/>
                  <a:gd name="T32" fmla="*/ 0 w 572"/>
                  <a:gd name="T33" fmla="*/ 286 h 572"/>
                  <a:gd name="T34" fmla="*/ 5 w 572"/>
                  <a:gd name="T35" fmla="*/ 229 h 572"/>
                  <a:gd name="T36" fmla="*/ 22 w 572"/>
                  <a:gd name="T37" fmla="*/ 175 h 572"/>
                  <a:gd name="T38" fmla="*/ 49 w 572"/>
                  <a:gd name="T39" fmla="*/ 126 h 572"/>
                  <a:gd name="T40" fmla="*/ 84 w 572"/>
                  <a:gd name="T41" fmla="*/ 84 h 572"/>
                  <a:gd name="T42" fmla="*/ 126 w 572"/>
                  <a:gd name="T43" fmla="*/ 49 h 572"/>
                  <a:gd name="T44" fmla="*/ 175 w 572"/>
                  <a:gd name="T45" fmla="*/ 22 h 572"/>
                  <a:gd name="T46" fmla="*/ 228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7" y="489"/>
                    </a:lnTo>
                    <a:lnTo>
                      <a:pt x="446" y="523"/>
                    </a:lnTo>
                    <a:lnTo>
                      <a:pt x="397" y="550"/>
                    </a:lnTo>
                    <a:lnTo>
                      <a:pt x="344" y="567"/>
                    </a:lnTo>
                    <a:lnTo>
                      <a:pt x="286" y="572"/>
                    </a:lnTo>
                    <a:lnTo>
                      <a:pt x="228" y="567"/>
                    </a:lnTo>
                    <a:lnTo>
                      <a:pt x="175" y="550"/>
                    </a:lnTo>
                    <a:lnTo>
                      <a:pt x="126" y="523"/>
                    </a:lnTo>
                    <a:lnTo>
                      <a:pt x="84" y="489"/>
                    </a:lnTo>
                    <a:lnTo>
                      <a:pt x="49" y="446"/>
                    </a:lnTo>
                    <a:lnTo>
                      <a:pt x="22" y="397"/>
                    </a:lnTo>
                    <a:lnTo>
                      <a:pt x="5" y="344"/>
                    </a:lnTo>
                    <a:lnTo>
                      <a:pt x="0" y="286"/>
                    </a:lnTo>
                    <a:lnTo>
                      <a:pt x="5" y="229"/>
                    </a:lnTo>
                    <a:lnTo>
                      <a:pt x="22" y="175"/>
                    </a:lnTo>
                    <a:lnTo>
                      <a:pt x="49" y="126"/>
                    </a:lnTo>
                    <a:lnTo>
                      <a:pt x="84" y="84"/>
                    </a:lnTo>
                    <a:lnTo>
                      <a:pt x="126" y="49"/>
                    </a:lnTo>
                    <a:lnTo>
                      <a:pt x="175" y="22"/>
                    </a:lnTo>
                    <a:lnTo>
                      <a:pt x="228" y="5"/>
                    </a:lnTo>
                    <a:lnTo>
                      <a:pt x="286" y="0"/>
                    </a:lnTo>
                    <a:lnTo>
                      <a:pt x="344" y="5"/>
                    </a:lnTo>
                    <a:lnTo>
                      <a:pt x="397" y="22"/>
                    </a:lnTo>
                    <a:lnTo>
                      <a:pt x="446" y="49"/>
                    </a:lnTo>
                    <a:lnTo>
                      <a:pt x="487" y="84"/>
                    </a:lnTo>
                    <a:lnTo>
                      <a:pt x="523"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769" name="Freeform 768"/>
              <p:cNvSpPr>
                <a:spLocks/>
              </p:cNvSpPr>
              <p:nvPr/>
            </p:nvSpPr>
            <p:spPr bwMode="auto">
              <a:xfrm>
                <a:off x="13047" y="74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7 w 573"/>
                  <a:gd name="T17" fmla="*/ 572 h 572"/>
                  <a:gd name="T18" fmla="*/ 228 w 573"/>
                  <a:gd name="T19" fmla="*/ 567 h 572"/>
                  <a:gd name="T20" fmla="*/ 176 w 573"/>
                  <a:gd name="T21" fmla="*/ 550 h 572"/>
                  <a:gd name="T22" fmla="*/ 127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7 w 573"/>
                  <a:gd name="T43" fmla="*/ 49 h 572"/>
                  <a:gd name="T44" fmla="*/ 176 w 573"/>
                  <a:gd name="T45" fmla="*/ 22 h 572"/>
                  <a:gd name="T46" fmla="*/ 228 w 573"/>
                  <a:gd name="T47" fmla="*/ 5 h 572"/>
                  <a:gd name="T48" fmla="*/ 287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7" y="572"/>
                    </a:lnTo>
                    <a:lnTo>
                      <a:pt x="228" y="567"/>
                    </a:lnTo>
                    <a:lnTo>
                      <a:pt x="176" y="550"/>
                    </a:lnTo>
                    <a:lnTo>
                      <a:pt x="127" y="523"/>
                    </a:lnTo>
                    <a:lnTo>
                      <a:pt x="85" y="489"/>
                    </a:lnTo>
                    <a:lnTo>
                      <a:pt x="49" y="446"/>
                    </a:lnTo>
                    <a:lnTo>
                      <a:pt x="23" y="397"/>
                    </a:lnTo>
                    <a:lnTo>
                      <a:pt x="6" y="344"/>
                    </a:lnTo>
                    <a:lnTo>
                      <a:pt x="0" y="286"/>
                    </a:lnTo>
                    <a:lnTo>
                      <a:pt x="6" y="229"/>
                    </a:lnTo>
                    <a:lnTo>
                      <a:pt x="23" y="175"/>
                    </a:lnTo>
                    <a:lnTo>
                      <a:pt x="49" y="126"/>
                    </a:lnTo>
                    <a:lnTo>
                      <a:pt x="85" y="84"/>
                    </a:lnTo>
                    <a:lnTo>
                      <a:pt x="127" y="49"/>
                    </a:lnTo>
                    <a:lnTo>
                      <a:pt x="176" y="22"/>
                    </a:lnTo>
                    <a:lnTo>
                      <a:pt x="228" y="5"/>
                    </a:lnTo>
                    <a:lnTo>
                      <a:pt x="287" y="0"/>
                    </a:lnTo>
                    <a:lnTo>
                      <a:pt x="345" y="5"/>
                    </a:lnTo>
                    <a:lnTo>
                      <a:pt x="398" y="22"/>
                    </a:lnTo>
                    <a:lnTo>
                      <a:pt x="447" y="49"/>
                    </a:lnTo>
                    <a:lnTo>
                      <a:pt x="488" y="84"/>
                    </a:lnTo>
                    <a:lnTo>
                      <a:pt x="524" y="126"/>
                    </a:lnTo>
                    <a:lnTo>
                      <a:pt x="550" y="175"/>
                    </a:lnTo>
                    <a:lnTo>
                      <a:pt x="567" y="229"/>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770" name="Freeform 769"/>
              <p:cNvSpPr>
                <a:spLocks/>
              </p:cNvSpPr>
              <p:nvPr/>
            </p:nvSpPr>
            <p:spPr bwMode="auto">
              <a:xfrm>
                <a:off x="13047" y="74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7 w 573"/>
                  <a:gd name="T17" fmla="*/ 572 h 572"/>
                  <a:gd name="T18" fmla="*/ 228 w 573"/>
                  <a:gd name="T19" fmla="*/ 567 h 572"/>
                  <a:gd name="T20" fmla="*/ 176 w 573"/>
                  <a:gd name="T21" fmla="*/ 550 h 572"/>
                  <a:gd name="T22" fmla="*/ 127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7 w 573"/>
                  <a:gd name="T43" fmla="*/ 49 h 572"/>
                  <a:gd name="T44" fmla="*/ 176 w 573"/>
                  <a:gd name="T45" fmla="*/ 22 h 572"/>
                  <a:gd name="T46" fmla="*/ 228 w 573"/>
                  <a:gd name="T47" fmla="*/ 5 h 572"/>
                  <a:gd name="T48" fmla="*/ 287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7" y="572"/>
                    </a:lnTo>
                    <a:lnTo>
                      <a:pt x="228" y="567"/>
                    </a:lnTo>
                    <a:lnTo>
                      <a:pt x="176" y="550"/>
                    </a:lnTo>
                    <a:lnTo>
                      <a:pt x="127" y="523"/>
                    </a:lnTo>
                    <a:lnTo>
                      <a:pt x="85" y="489"/>
                    </a:lnTo>
                    <a:lnTo>
                      <a:pt x="49" y="446"/>
                    </a:lnTo>
                    <a:lnTo>
                      <a:pt x="23" y="397"/>
                    </a:lnTo>
                    <a:lnTo>
                      <a:pt x="6" y="344"/>
                    </a:lnTo>
                    <a:lnTo>
                      <a:pt x="0" y="286"/>
                    </a:lnTo>
                    <a:lnTo>
                      <a:pt x="6" y="229"/>
                    </a:lnTo>
                    <a:lnTo>
                      <a:pt x="23" y="175"/>
                    </a:lnTo>
                    <a:lnTo>
                      <a:pt x="49" y="126"/>
                    </a:lnTo>
                    <a:lnTo>
                      <a:pt x="85" y="84"/>
                    </a:lnTo>
                    <a:lnTo>
                      <a:pt x="127" y="49"/>
                    </a:lnTo>
                    <a:lnTo>
                      <a:pt x="176" y="22"/>
                    </a:lnTo>
                    <a:lnTo>
                      <a:pt x="228" y="5"/>
                    </a:lnTo>
                    <a:lnTo>
                      <a:pt x="287" y="0"/>
                    </a:lnTo>
                    <a:lnTo>
                      <a:pt x="345" y="5"/>
                    </a:lnTo>
                    <a:lnTo>
                      <a:pt x="398" y="22"/>
                    </a:lnTo>
                    <a:lnTo>
                      <a:pt x="447" y="49"/>
                    </a:lnTo>
                    <a:lnTo>
                      <a:pt x="488" y="84"/>
                    </a:lnTo>
                    <a:lnTo>
                      <a:pt x="524" y="126"/>
                    </a:lnTo>
                    <a:lnTo>
                      <a:pt x="550" y="175"/>
                    </a:lnTo>
                    <a:lnTo>
                      <a:pt x="567" y="229"/>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771" name="Freeform 770"/>
              <p:cNvSpPr>
                <a:spLocks/>
              </p:cNvSpPr>
              <p:nvPr/>
            </p:nvSpPr>
            <p:spPr bwMode="auto">
              <a:xfrm>
                <a:off x="13404" y="74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8" y="22"/>
                    </a:lnTo>
                    <a:lnTo>
                      <a:pt x="447" y="49"/>
                    </a:lnTo>
                    <a:lnTo>
                      <a:pt x="488" y="84"/>
                    </a:lnTo>
                    <a:lnTo>
                      <a:pt x="524" y="126"/>
                    </a:lnTo>
                    <a:lnTo>
                      <a:pt x="550" y="175"/>
                    </a:lnTo>
                    <a:lnTo>
                      <a:pt x="567" y="229"/>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772" name="Freeform 771"/>
              <p:cNvSpPr>
                <a:spLocks/>
              </p:cNvSpPr>
              <p:nvPr/>
            </p:nvSpPr>
            <p:spPr bwMode="auto">
              <a:xfrm>
                <a:off x="13404" y="74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8" y="22"/>
                    </a:lnTo>
                    <a:lnTo>
                      <a:pt x="447" y="49"/>
                    </a:lnTo>
                    <a:lnTo>
                      <a:pt x="488" y="84"/>
                    </a:lnTo>
                    <a:lnTo>
                      <a:pt x="524" y="126"/>
                    </a:lnTo>
                    <a:lnTo>
                      <a:pt x="550" y="175"/>
                    </a:lnTo>
                    <a:lnTo>
                      <a:pt x="567" y="229"/>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773" name="Freeform 772"/>
              <p:cNvSpPr>
                <a:spLocks/>
              </p:cNvSpPr>
              <p:nvPr/>
            </p:nvSpPr>
            <p:spPr bwMode="auto">
              <a:xfrm>
                <a:off x="13760" y="7406"/>
                <a:ext cx="221" cy="215"/>
              </a:xfrm>
              <a:custGeom>
                <a:avLst/>
                <a:gdLst>
                  <a:gd name="T0" fmla="*/ 572 w 572"/>
                  <a:gd name="T1" fmla="*/ 286 h 572"/>
                  <a:gd name="T2" fmla="*/ 567 w 572"/>
                  <a:gd name="T3" fmla="*/ 344 h 572"/>
                  <a:gd name="T4" fmla="*/ 550 w 572"/>
                  <a:gd name="T5" fmla="*/ 397 h 572"/>
                  <a:gd name="T6" fmla="*/ 523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3" y="126"/>
                    </a:lnTo>
                    <a:lnTo>
                      <a:pt x="550" y="175"/>
                    </a:lnTo>
                    <a:lnTo>
                      <a:pt x="567" y="229"/>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774" name="Freeform 773"/>
              <p:cNvSpPr>
                <a:spLocks/>
              </p:cNvSpPr>
              <p:nvPr/>
            </p:nvSpPr>
            <p:spPr bwMode="auto">
              <a:xfrm>
                <a:off x="13760" y="7406"/>
                <a:ext cx="221" cy="215"/>
              </a:xfrm>
              <a:custGeom>
                <a:avLst/>
                <a:gdLst>
                  <a:gd name="T0" fmla="*/ 572 w 572"/>
                  <a:gd name="T1" fmla="*/ 286 h 572"/>
                  <a:gd name="T2" fmla="*/ 567 w 572"/>
                  <a:gd name="T3" fmla="*/ 344 h 572"/>
                  <a:gd name="T4" fmla="*/ 550 w 572"/>
                  <a:gd name="T5" fmla="*/ 397 h 572"/>
                  <a:gd name="T6" fmla="*/ 523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3"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775" name="Freeform 774"/>
              <p:cNvSpPr>
                <a:spLocks/>
              </p:cNvSpPr>
              <p:nvPr/>
            </p:nvSpPr>
            <p:spPr bwMode="auto">
              <a:xfrm>
                <a:off x="12651" y="6394"/>
                <a:ext cx="236" cy="762"/>
              </a:xfrm>
              <a:custGeom>
                <a:avLst/>
                <a:gdLst>
                  <a:gd name="T0" fmla="*/ 610 w 610"/>
                  <a:gd name="T1" fmla="*/ 1843 h 2035"/>
                  <a:gd name="T2" fmla="*/ 605 w 610"/>
                  <a:gd name="T3" fmla="*/ 1886 h 2035"/>
                  <a:gd name="T4" fmla="*/ 588 w 610"/>
                  <a:gd name="T5" fmla="*/ 1928 h 2035"/>
                  <a:gd name="T6" fmla="*/ 561 w 610"/>
                  <a:gd name="T7" fmla="*/ 1963 h 2035"/>
                  <a:gd name="T8" fmla="*/ 529 w 610"/>
                  <a:gd name="T9" fmla="*/ 1993 h 2035"/>
                  <a:gd name="T10" fmla="*/ 490 w 610"/>
                  <a:gd name="T11" fmla="*/ 2016 h 2035"/>
                  <a:gd name="T12" fmla="*/ 448 w 610"/>
                  <a:gd name="T13" fmla="*/ 2029 h 2035"/>
                  <a:gd name="T14" fmla="*/ 403 w 610"/>
                  <a:gd name="T15" fmla="*/ 2035 h 2035"/>
                  <a:gd name="T16" fmla="*/ 358 w 610"/>
                  <a:gd name="T17" fmla="*/ 2029 h 2035"/>
                  <a:gd name="T18" fmla="*/ 316 w 610"/>
                  <a:gd name="T19" fmla="*/ 2016 h 2035"/>
                  <a:gd name="T20" fmla="*/ 277 w 610"/>
                  <a:gd name="T21" fmla="*/ 1993 h 2035"/>
                  <a:gd name="T22" fmla="*/ 245 w 610"/>
                  <a:gd name="T23" fmla="*/ 1963 h 2035"/>
                  <a:gd name="T24" fmla="*/ 218 w 610"/>
                  <a:gd name="T25" fmla="*/ 1928 h 2035"/>
                  <a:gd name="T26" fmla="*/ 202 w 610"/>
                  <a:gd name="T27" fmla="*/ 1886 h 2035"/>
                  <a:gd name="T28" fmla="*/ 196 w 610"/>
                  <a:gd name="T29" fmla="*/ 1843 h 2035"/>
                  <a:gd name="T30" fmla="*/ 196 w 610"/>
                  <a:gd name="T31" fmla="*/ 1837 h 2035"/>
                  <a:gd name="T32" fmla="*/ 196 w 610"/>
                  <a:gd name="T33" fmla="*/ 1818 h 2035"/>
                  <a:gd name="T34" fmla="*/ 196 w 610"/>
                  <a:gd name="T35" fmla="*/ 1788 h 2035"/>
                  <a:gd name="T36" fmla="*/ 196 w 610"/>
                  <a:gd name="T37" fmla="*/ 1750 h 2035"/>
                  <a:gd name="T38" fmla="*/ 196 w 610"/>
                  <a:gd name="T39" fmla="*/ 1703 h 2035"/>
                  <a:gd name="T40" fmla="*/ 196 w 610"/>
                  <a:gd name="T41" fmla="*/ 1652 h 2035"/>
                  <a:gd name="T42" fmla="*/ 196 w 610"/>
                  <a:gd name="T43" fmla="*/ 1596 h 2035"/>
                  <a:gd name="T44" fmla="*/ 196 w 610"/>
                  <a:gd name="T45" fmla="*/ 1536 h 2035"/>
                  <a:gd name="T46" fmla="*/ 196 w 610"/>
                  <a:gd name="T47" fmla="*/ 1475 h 2035"/>
                  <a:gd name="T48" fmla="*/ 196 w 610"/>
                  <a:gd name="T49" fmla="*/ 1413 h 2035"/>
                  <a:gd name="T50" fmla="*/ 196 w 610"/>
                  <a:gd name="T51" fmla="*/ 1355 h 2035"/>
                  <a:gd name="T52" fmla="*/ 196 w 610"/>
                  <a:gd name="T53" fmla="*/ 1298 h 2035"/>
                  <a:gd name="T54" fmla="*/ 196 w 610"/>
                  <a:gd name="T55" fmla="*/ 1246 h 2035"/>
                  <a:gd name="T56" fmla="*/ 196 w 610"/>
                  <a:gd name="T57" fmla="*/ 1199 h 2035"/>
                  <a:gd name="T58" fmla="*/ 196 w 610"/>
                  <a:gd name="T59" fmla="*/ 1161 h 2035"/>
                  <a:gd name="T60" fmla="*/ 196 w 610"/>
                  <a:gd name="T61" fmla="*/ 1131 h 2035"/>
                  <a:gd name="T62" fmla="*/ 196 w 610"/>
                  <a:gd name="T63" fmla="*/ 1112 h 2035"/>
                  <a:gd name="T64" fmla="*/ 196 w 610"/>
                  <a:gd name="T65" fmla="*/ 1104 h 2035"/>
                  <a:gd name="T66" fmla="*/ 156 w 610"/>
                  <a:gd name="T67" fmla="*/ 1101 h 2035"/>
                  <a:gd name="T68" fmla="*/ 122 w 610"/>
                  <a:gd name="T69" fmla="*/ 1087 h 2035"/>
                  <a:gd name="T70" fmla="*/ 90 w 610"/>
                  <a:gd name="T71" fmla="*/ 1065 h 2035"/>
                  <a:gd name="T72" fmla="*/ 64 w 610"/>
                  <a:gd name="T73" fmla="*/ 1038 h 2035"/>
                  <a:gd name="T74" fmla="*/ 41 w 610"/>
                  <a:gd name="T75" fmla="*/ 1004 h 2035"/>
                  <a:gd name="T76" fmla="*/ 25 w 610"/>
                  <a:gd name="T77" fmla="*/ 969 h 2035"/>
                  <a:gd name="T78" fmla="*/ 11 w 610"/>
                  <a:gd name="T79" fmla="*/ 927 h 2035"/>
                  <a:gd name="T80" fmla="*/ 2 w 610"/>
                  <a:gd name="T81" fmla="*/ 884 h 2035"/>
                  <a:gd name="T82" fmla="*/ 0 w 610"/>
                  <a:gd name="T83" fmla="*/ 841 h 2035"/>
                  <a:gd name="T84" fmla="*/ 0 w 610"/>
                  <a:gd name="T85" fmla="*/ 317 h 2035"/>
                  <a:gd name="T86" fmla="*/ 6 w 610"/>
                  <a:gd name="T87" fmla="*/ 260 h 2035"/>
                  <a:gd name="T88" fmla="*/ 19 w 610"/>
                  <a:gd name="T89" fmla="*/ 208 h 2035"/>
                  <a:gd name="T90" fmla="*/ 41 w 610"/>
                  <a:gd name="T91" fmla="*/ 159 h 2035"/>
                  <a:gd name="T92" fmla="*/ 73 w 610"/>
                  <a:gd name="T93" fmla="*/ 115 h 2035"/>
                  <a:gd name="T94" fmla="*/ 109 w 610"/>
                  <a:gd name="T95" fmla="*/ 76 h 2035"/>
                  <a:gd name="T96" fmla="*/ 153 w 610"/>
                  <a:gd name="T97" fmla="*/ 44 h 2035"/>
                  <a:gd name="T98" fmla="*/ 202 w 610"/>
                  <a:gd name="T99" fmla="*/ 21 h 2035"/>
                  <a:gd name="T100" fmla="*/ 254 w 610"/>
                  <a:gd name="T101" fmla="*/ 6 h 2035"/>
                  <a:gd name="T102" fmla="*/ 309 w 610"/>
                  <a:gd name="T103" fmla="*/ 0 h 2035"/>
                  <a:gd name="T104" fmla="*/ 363 w 610"/>
                  <a:gd name="T105" fmla="*/ 6 h 2035"/>
                  <a:gd name="T106" fmla="*/ 416 w 610"/>
                  <a:gd name="T107" fmla="*/ 21 h 2035"/>
                  <a:gd name="T108" fmla="*/ 463 w 610"/>
                  <a:gd name="T109" fmla="*/ 44 h 2035"/>
                  <a:gd name="T110" fmla="*/ 505 w 610"/>
                  <a:gd name="T111" fmla="*/ 76 h 2035"/>
                  <a:gd name="T112" fmla="*/ 540 w 610"/>
                  <a:gd name="T113" fmla="*/ 115 h 2035"/>
                  <a:gd name="T114" fmla="*/ 571 w 610"/>
                  <a:gd name="T115" fmla="*/ 159 h 2035"/>
                  <a:gd name="T116" fmla="*/ 591 w 610"/>
                  <a:gd name="T117" fmla="*/ 208 h 2035"/>
                  <a:gd name="T118" fmla="*/ 605 w 610"/>
                  <a:gd name="T119" fmla="*/ 260 h 2035"/>
                  <a:gd name="T120" fmla="*/ 610 w 610"/>
                  <a:gd name="T121" fmla="*/ 317 h 2035"/>
                  <a:gd name="T122" fmla="*/ 610 w 610"/>
                  <a:gd name="T123" fmla="*/ 1843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0" h="2035">
                    <a:moveTo>
                      <a:pt x="610" y="1843"/>
                    </a:moveTo>
                    <a:lnTo>
                      <a:pt x="605" y="1886"/>
                    </a:lnTo>
                    <a:lnTo>
                      <a:pt x="588" y="1928"/>
                    </a:lnTo>
                    <a:lnTo>
                      <a:pt x="561" y="1963"/>
                    </a:lnTo>
                    <a:lnTo>
                      <a:pt x="529" y="1993"/>
                    </a:lnTo>
                    <a:lnTo>
                      <a:pt x="490" y="2016"/>
                    </a:lnTo>
                    <a:lnTo>
                      <a:pt x="448" y="2029"/>
                    </a:lnTo>
                    <a:lnTo>
                      <a:pt x="403" y="2035"/>
                    </a:lnTo>
                    <a:lnTo>
                      <a:pt x="358" y="2029"/>
                    </a:lnTo>
                    <a:lnTo>
                      <a:pt x="316" y="2016"/>
                    </a:lnTo>
                    <a:lnTo>
                      <a:pt x="277" y="1993"/>
                    </a:lnTo>
                    <a:lnTo>
                      <a:pt x="245" y="1963"/>
                    </a:lnTo>
                    <a:lnTo>
                      <a:pt x="218" y="1928"/>
                    </a:lnTo>
                    <a:lnTo>
                      <a:pt x="202" y="1886"/>
                    </a:lnTo>
                    <a:lnTo>
                      <a:pt x="196" y="1843"/>
                    </a:lnTo>
                    <a:lnTo>
                      <a:pt x="196" y="1837"/>
                    </a:lnTo>
                    <a:lnTo>
                      <a:pt x="196" y="1818"/>
                    </a:lnTo>
                    <a:lnTo>
                      <a:pt x="196" y="1788"/>
                    </a:lnTo>
                    <a:lnTo>
                      <a:pt x="196" y="1750"/>
                    </a:lnTo>
                    <a:lnTo>
                      <a:pt x="196" y="1703"/>
                    </a:lnTo>
                    <a:lnTo>
                      <a:pt x="196" y="1652"/>
                    </a:lnTo>
                    <a:lnTo>
                      <a:pt x="196" y="1596"/>
                    </a:lnTo>
                    <a:lnTo>
                      <a:pt x="196" y="1536"/>
                    </a:lnTo>
                    <a:lnTo>
                      <a:pt x="196" y="1475"/>
                    </a:lnTo>
                    <a:lnTo>
                      <a:pt x="196" y="1413"/>
                    </a:lnTo>
                    <a:lnTo>
                      <a:pt x="196" y="1355"/>
                    </a:lnTo>
                    <a:lnTo>
                      <a:pt x="196" y="1298"/>
                    </a:lnTo>
                    <a:lnTo>
                      <a:pt x="196" y="1246"/>
                    </a:lnTo>
                    <a:lnTo>
                      <a:pt x="196" y="1199"/>
                    </a:lnTo>
                    <a:lnTo>
                      <a:pt x="196" y="1161"/>
                    </a:lnTo>
                    <a:lnTo>
                      <a:pt x="196" y="1131"/>
                    </a:lnTo>
                    <a:lnTo>
                      <a:pt x="196" y="1112"/>
                    </a:lnTo>
                    <a:lnTo>
                      <a:pt x="196" y="1104"/>
                    </a:lnTo>
                    <a:lnTo>
                      <a:pt x="156" y="1101"/>
                    </a:lnTo>
                    <a:lnTo>
                      <a:pt x="122" y="1087"/>
                    </a:lnTo>
                    <a:lnTo>
                      <a:pt x="90" y="1065"/>
                    </a:lnTo>
                    <a:lnTo>
                      <a:pt x="64" y="1038"/>
                    </a:lnTo>
                    <a:lnTo>
                      <a:pt x="41" y="1004"/>
                    </a:lnTo>
                    <a:lnTo>
                      <a:pt x="25" y="969"/>
                    </a:lnTo>
                    <a:lnTo>
                      <a:pt x="11" y="927"/>
                    </a:lnTo>
                    <a:lnTo>
                      <a:pt x="2" y="884"/>
                    </a:lnTo>
                    <a:lnTo>
                      <a:pt x="0" y="841"/>
                    </a:lnTo>
                    <a:lnTo>
                      <a:pt x="0" y="317"/>
                    </a:lnTo>
                    <a:lnTo>
                      <a:pt x="6" y="260"/>
                    </a:lnTo>
                    <a:lnTo>
                      <a:pt x="19" y="208"/>
                    </a:lnTo>
                    <a:lnTo>
                      <a:pt x="41" y="159"/>
                    </a:lnTo>
                    <a:lnTo>
                      <a:pt x="73" y="115"/>
                    </a:lnTo>
                    <a:lnTo>
                      <a:pt x="109" y="76"/>
                    </a:lnTo>
                    <a:lnTo>
                      <a:pt x="153" y="44"/>
                    </a:lnTo>
                    <a:lnTo>
                      <a:pt x="202" y="21"/>
                    </a:lnTo>
                    <a:lnTo>
                      <a:pt x="254" y="6"/>
                    </a:lnTo>
                    <a:lnTo>
                      <a:pt x="309" y="0"/>
                    </a:lnTo>
                    <a:lnTo>
                      <a:pt x="363" y="6"/>
                    </a:lnTo>
                    <a:lnTo>
                      <a:pt x="416" y="21"/>
                    </a:lnTo>
                    <a:lnTo>
                      <a:pt x="463" y="44"/>
                    </a:lnTo>
                    <a:lnTo>
                      <a:pt x="505" y="76"/>
                    </a:lnTo>
                    <a:lnTo>
                      <a:pt x="540" y="115"/>
                    </a:lnTo>
                    <a:lnTo>
                      <a:pt x="571" y="159"/>
                    </a:lnTo>
                    <a:lnTo>
                      <a:pt x="591" y="208"/>
                    </a:lnTo>
                    <a:lnTo>
                      <a:pt x="605" y="260"/>
                    </a:lnTo>
                    <a:lnTo>
                      <a:pt x="610" y="317"/>
                    </a:lnTo>
                    <a:lnTo>
                      <a:pt x="610" y="1843"/>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776" name="Freeform 775"/>
              <p:cNvSpPr>
                <a:spLocks/>
              </p:cNvSpPr>
              <p:nvPr/>
            </p:nvSpPr>
            <p:spPr bwMode="auto">
              <a:xfrm>
                <a:off x="12651" y="6394"/>
                <a:ext cx="236" cy="762"/>
              </a:xfrm>
              <a:custGeom>
                <a:avLst/>
                <a:gdLst>
                  <a:gd name="T0" fmla="*/ 610 w 610"/>
                  <a:gd name="T1" fmla="*/ 1843 h 2035"/>
                  <a:gd name="T2" fmla="*/ 605 w 610"/>
                  <a:gd name="T3" fmla="*/ 1886 h 2035"/>
                  <a:gd name="T4" fmla="*/ 588 w 610"/>
                  <a:gd name="T5" fmla="*/ 1928 h 2035"/>
                  <a:gd name="T6" fmla="*/ 561 w 610"/>
                  <a:gd name="T7" fmla="*/ 1963 h 2035"/>
                  <a:gd name="T8" fmla="*/ 529 w 610"/>
                  <a:gd name="T9" fmla="*/ 1993 h 2035"/>
                  <a:gd name="T10" fmla="*/ 490 w 610"/>
                  <a:gd name="T11" fmla="*/ 2016 h 2035"/>
                  <a:gd name="T12" fmla="*/ 448 w 610"/>
                  <a:gd name="T13" fmla="*/ 2029 h 2035"/>
                  <a:gd name="T14" fmla="*/ 403 w 610"/>
                  <a:gd name="T15" fmla="*/ 2035 h 2035"/>
                  <a:gd name="T16" fmla="*/ 358 w 610"/>
                  <a:gd name="T17" fmla="*/ 2029 h 2035"/>
                  <a:gd name="T18" fmla="*/ 316 w 610"/>
                  <a:gd name="T19" fmla="*/ 2016 h 2035"/>
                  <a:gd name="T20" fmla="*/ 277 w 610"/>
                  <a:gd name="T21" fmla="*/ 1993 h 2035"/>
                  <a:gd name="T22" fmla="*/ 245 w 610"/>
                  <a:gd name="T23" fmla="*/ 1963 h 2035"/>
                  <a:gd name="T24" fmla="*/ 218 w 610"/>
                  <a:gd name="T25" fmla="*/ 1928 h 2035"/>
                  <a:gd name="T26" fmla="*/ 202 w 610"/>
                  <a:gd name="T27" fmla="*/ 1886 h 2035"/>
                  <a:gd name="T28" fmla="*/ 196 w 610"/>
                  <a:gd name="T29" fmla="*/ 1843 h 2035"/>
                  <a:gd name="T30" fmla="*/ 196 w 610"/>
                  <a:gd name="T31" fmla="*/ 1837 h 2035"/>
                  <a:gd name="T32" fmla="*/ 196 w 610"/>
                  <a:gd name="T33" fmla="*/ 1818 h 2035"/>
                  <a:gd name="T34" fmla="*/ 196 w 610"/>
                  <a:gd name="T35" fmla="*/ 1788 h 2035"/>
                  <a:gd name="T36" fmla="*/ 196 w 610"/>
                  <a:gd name="T37" fmla="*/ 1750 h 2035"/>
                  <a:gd name="T38" fmla="*/ 196 w 610"/>
                  <a:gd name="T39" fmla="*/ 1703 h 2035"/>
                  <a:gd name="T40" fmla="*/ 196 w 610"/>
                  <a:gd name="T41" fmla="*/ 1652 h 2035"/>
                  <a:gd name="T42" fmla="*/ 196 w 610"/>
                  <a:gd name="T43" fmla="*/ 1596 h 2035"/>
                  <a:gd name="T44" fmla="*/ 196 w 610"/>
                  <a:gd name="T45" fmla="*/ 1536 h 2035"/>
                  <a:gd name="T46" fmla="*/ 196 w 610"/>
                  <a:gd name="T47" fmla="*/ 1475 h 2035"/>
                  <a:gd name="T48" fmla="*/ 196 w 610"/>
                  <a:gd name="T49" fmla="*/ 1413 h 2035"/>
                  <a:gd name="T50" fmla="*/ 196 w 610"/>
                  <a:gd name="T51" fmla="*/ 1355 h 2035"/>
                  <a:gd name="T52" fmla="*/ 196 w 610"/>
                  <a:gd name="T53" fmla="*/ 1298 h 2035"/>
                  <a:gd name="T54" fmla="*/ 196 w 610"/>
                  <a:gd name="T55" fmla="*/ 1246 h 2035"/>
                  <a:gd name="T56" fmla="*/ 196 w 610"/>
                  <a:gd name="T57" fmla="*/ 1199 h 2035"/>
                  <a:gd name="T58" fmla="*/ 196 w 610"/>
                  <a:gd name="T59" fmla="*/ 1161 h 2035"/>
                  <a:gd name="T60" fmla="*/ 196 w 610"/>
                  <a:gd name="T61" fmla="*/ 1131 h 2035"/>
                  <a:gd name="T62" fmla="*/ 196 w 610"/>
                  <a:gd name="T63" fmla="*/ 1112 h 2035"/>
                  <a:gd name="T64" fmla="*/ 196 w 610"/>
                  <a:gd name="T65" fmla="*/ 1104 h 2035"/>
                  <a:gd name="T66" fmla="*/ 156 w 610"/>
                  <a:gd name="T67" fmla="*/ 1101 h 2035"/>
                  <a:gd name="T68" fmla="*/ 122 w 610"/>
                  <a:gd name="T69" fmla="*/ 1087 h 2035"/>
                  <a:gd name="T70" fmla="*/ 90 w 610"/>
                  <a:gd name="T71" fmla="*/ 1065 h 2035"/>
                  <a:gd name="T72" fmla="*/ 64 w 610"/>
                  <a:gd name="T73" fmla="*/ 1038 h 2035"/>
                  <a:gd name="T74" fmla="*/ 41 w 610"/>
                  <a:gd name="T75" fmla="*/ 1004 h 2035"/>
                  <a:gd name="T76" fmla="*/ 25 w 610"/>
                  <a:gd name="T77" fmla="*/ 969 h 2035"/>
                  <a:gd name="T78" fmla="*/ 11 w 610"/>
                  <a:gd name="T79" fmla="*/ 927 h 2035"/>
                  <a:gd name="T80" fmla="*/ 2 w 610"/>
                  <a:gd name="T81" fmla="*/ 884 h 2035"/>
                  <a:gd name="T82" fmla="*/ 0 w 610"/>
                  <a:gd name="T83" fmla="*/ 841 h 2035"/>
                  <a:gd name="T84" fmla="*/ 0 w 610"/>
                  <a:gd name="T85" fmla="*/ 317 h 2035"/>
                  <a:gd name="T86" fmla="*/ 6 w 610"/>
                  <a:gd name="T87" fmla="*/ 260 h 2035"/>
                  <a:gd name="T88" fmla="*/ 19 w 610"/>
                  <a:gd name="T89" fmla="*/ 208 h 2035"/>
                  <a:gd name="T90" fmla="*/ 41 w 610"/>
                  <a:gd name="T91" fmla="*/ 159 h 2035"/>
                  <a:gd name="T92" fmla="*/ 73 w 610"/>
                  <a:gd name="T93" fmla="*/ 115 h 2035"/>
                  <a:gd name="T94" fmla="*/ 109 w 610"/>
                  <a:gd name="T95" fmla="*/ 76 h 2035"/>
                  <a:gd name="T96" fmla="*/ 153 w 610"/>
                  <a:gd name="T97" fmla="*/ 44 h 2035"/>
                  <a:gd name="T98" fmla="*/ 202 w 610"/>
                  <a:gd name="T99" fmla="*/ 21 h 2035"/>
                  <a:gd name="T100" fmla="*/ 254 w 610"/>
                  <a:gd name="T101" fmla="*/ 6 h 2035"/>
                  <a:gd name="T102" fmla="*/ 309 w 610"/>
                  <a:gd name="T103" fmla="*/ 0 h 2035"/>
                  <a:gd name="T104" fmla="*/ 363 w 610"/>
                  <a:gd name="T105" fmla="*/ 6 h 2035"/>
                  <a:gd name="T106" fmla="*/ 416 w 610"/>
                  <a:gd name="T107" fmla="*/ 21 h 2035"/>
                  <a:gd name="T108" fmla="*/ 463 w 610"/>
                  <a:gd name="T109" fmla="*/ 44 h 2035"/>
                  <a:gd name="T110" fmla="*/ 505 w 610"/>
                  <a:gd name="T111" fmla="*/ 76 h 2035"/>
                  <a:gd name="T112" fmla="*/ 540 w 610"/>
                  <a:gd name="T113" fmla="*/ 115 h 2035"/>
                  <a:gd name="T114" fmla="*/ 571 w 610"/>
                  <a:gd name="T115" fmla="*/ 159 h 2035"/>
                  <a:gd name="T116" fmla="*/ 591 w 610"/>
                  <a:gd name="T117" fmla="*/ 208 h 2035"/>
                  <a:gd name="T118" fmla="*/ 605 w 610"/>
                  <a:gd name="T119" fmla="*/ 260 h 2035"/>
                  <a:gd name="T120" fmla="*/ 610 w 610"/>
                  <a:gd name="T121" fmla="*/ 317 h 2035"/>
                  <a:gd name="T122" fmla="*/ 610 w 610"/>
                  <a:gd name="T123" fmla="*/ 1843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0" h="2035">
                    <a:moveTo>
                      <a:pt x="610" y="1843"/>
                    </a:moveTo>
                    <a:lnTo>
                      <a:pt x="605" y="1886"/>
                    </a:lnTo>
                    <a:lnTo>
                      <a:pt x="588" y="1928"/>
                    </a:lnTo>
                    <a:lnTo>
                      <a:pt x="561" y="1963"/>
                    </a:lnTo>
                    <a:lnTo>
                      <a:pt x="529" y="1993"/>
                    </a:lnTo>
                    <a:lnTo>
                      <a:pt x="490" y="2016"/>
                    </a:lnTo>
                    <a:lnTo>
                      <a:pt x="448" y="2029"/>
                    </a:lnTo>
                    <a:lnTo>
                      <a:pt x="403" y="2035"/>
                    </a:lnTo>
                    <a:lnTo>
                      <a:pt x="358" y="2029"/>
                    </a:lnTo>
                    <a:lnTo>
                      <a:pt x="316" y="2016"/>
                    </a:lnTo>
                    <a:lnTo>
                      <a:pt x="277" y="1993"/>
                    </a:lnTo>
                    <a:lnTo>
                      <a:pt x="245" y="1963"/>
                    </a:lnTo>
                    <a:lnTo>
                      <a:pt x="218" y="1928"/>
                    </a:lnTo>
                    <a:lnTo>
                      <a:pt x="202" y="1886"/>
                    </a:lnTo>
                    <a:lnTo>
                      <a:pt x="196" y="1843"/>
                    </a:lnTo>
                    <a:lnTo>
                      <a:pt x="196" y="1837"/>
                    </a:lnTo>
                    <a:lnTo>
                      <a:pt x="196" y="1818"/>
                    </a:lnTo>
                    <a:lnTo>
                      <a:pt x="196" y="1788"/>
                    </a:lnTo>
                    <a:lnTo>
                      <a:pt x="196" y="1750"/>
                    </a:lnTo>
                    <a:lnTo>
                      <a:pt x="196" y="1703"/>
                    </a:lnTo>
                    <a:lnTo>
                      <a:pt x="196" y="1652"/>
                    </a:lnTo>
                    <a:lnTo>
                      <a:pt x="196" y="1596"/>
                    </a:lnTo>
                    <a:lnTo>
                      <a:pt x="196" y="1536"/>
                    </a:lnTo>
                    <a:lnTo>
                      <a:pt x="196" y="1475"/>
                    </a:lnTo>
                    <a:lnTo>
                      <a:pt x="196" y="1413"/>
                    </a:lnTo>
                    <a:lnTo>
                      <a:pt x="196" y="1355"/>
                    </a:lnTo>
                    <a:lnTo>
                      <a:pt x="196" y="1298"/>
                    </a:lnTo>
                    <a:lnTo>
                      <a:pt x="196" y="1246"/>
                    </a:lnTo>
                    <a:lnTo>
                      <a:pt x="196" y="1199"/>
                    </a:lnTo>
                    <a:lnTo>
                      <a:pt x="196" y="1161"/>
                    </a:lnTo>
                    <a:lnTo>
                      <a:pt x="196" y="1131"/>
                    </a:lnTo>
                    <a:lnTo>
                      <a:pt x="196" y="1112"/>
                    </a:lnTo>
                    <a:lnTo>
                      <a:pt x="196" y="1104"/>
                    </a:lnTo>
                    <a:lnTo>
                      <a:pt x="156" y="1101"/>
                    </a:lnTo>
                    <a:lnTo>
                      <a:pt x="122" y="1087"/>
                    </a:lnTo>
                    <a:lnTo>
                      <a:pt x="90" y="1065"/>
                    </a:lnTo>
                    <a:lnTo>
                      <a:pt x="64" y="1038"/>
                    </a:lnTo>
                    <a:lnTo>
                      <a:pt x="41" y="1004"/>
                    </a:lnTo>
                    <a:lnTo>
                      <a:pt x="25" y="969"/>
                    </a:lnTo>
                    <a:lnTo>
                      <a:pt x="11" y="927"/>
                    </a:lnTo>
                    <a:lnTo>
                      <a:pt x="2" y="884"/>
                    </a:lnTo>
                    <a:lnTo>
                      <a:pt x="0" y="841"/>
                    </a:lnTo>
                    <a:lnTo>
                      <a:pt x="0" y="317"/>
                    </a:lnTo>
                    <a:lnTo>
                      <a:pt x="6" y="260"/>
                    </a:lnTo>
                    <a:lnTo>
                      <a:pt x="19" y="208"/>
                    </a:lnTo>
                    <a:lnTo>
                      <a:pt x="41" y="159"/>
                    </a:lnTo>
                    <a:lnTo>
                      <a:pt x="73" y="115"/>
                    </a:lnTo>
                    <a:lnTo>
                      <a:pt x="109" y="76"/>
                    </a:lnTo>
                    <a:lnTo>
                      <a:pt x="153" y="44"/>
                    </a:lnTo>
                    <a:lnTo>
                      <a:pt x="202" y="21"/>
                    </a:lnTo>
                    <a:lnTo>
                      <a:pt x="254" y="6"/>
                    </a:lnTo>
                    <a:lnTo>
                      <a:pt x="309" y="0"/>
                    </a:lnTo>
                    <a:lnTo>
                      <a:pt x="363" y="6"/>
                    </a:lnTo>
                    <a:lnTo>
                      <a:pt x="416" y="21"/>
                    </a:lnTo>
                    <a:lnTo>
                      <a:pt x="463" y="44"/>
                    </a:lnTo>
                    <a:lnTo>
                      <a:pt x="505" y="76"/>
                    </a:lnTo>
                    <a:lnTo>
                      <a:pt x="540" y="115"/>
                    </a:lnTo>
                    <a:lnTo>
                      <a:pt x="571" y="159"/>
                    </a:lnTo>
                    <a:lnTo>
                      <a:pt x="591" y="208"/>
                    </a:lnTo>
                    <a:lnTo>
                      <a:pt x="605" y="260"/>
                    </a:lnTo>
                    <a:lnTo>
                      <a:pt x="610" y="317"/>
                    </a:lnTo>
                    <a:lnTo>
                      <a:pt x="610" y="18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985">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777" name="Freeform 776"/>
              <p:cNvSpPr>
                <a:spLocks/>
              </p:cNvSpPr>
              <p:nvPr/>
            </p:nvSpPr>
            <p:spPr bwMode="auto">
              <a:xfrm>
                <a:off x="12657" y="6148"/>
                <a:ext cx="221" cy="214"/>
              </a:xfrm>
              <a:custGeom>
                <a:avLst/>
                <a:gdLst>
                  <a:gd name="T0" fmla="*/ 573 w 573"/>
                  <a:gd name="T1" fmla="*/ 286 h 573"/>
                  <a:gd name="T2" fmla="*/ 567 w 573"/>
                  <a:gd name="T3" fmla="*/ 345 h 573"/>
                  <a:gd name="T4" fmla="*/ 550 w 573"/>
                  <a:gd name="T5" fmla="*/ 397 h 573"/>
                  <a:gd name="T6" fmla="*/ 524 w 573"/>
                  <a:gd name="T7" fmla="*/ 446 h 573"/>
                  <a:gd name="T8" fmla="*/ 488 w 573"/>
                  <a:gd name="T9" fmla="*/ 488 h 573"/>
                  <a:gd name="T10" fmla="*/ 446 w 573"/>
                  <a:gd name="T11" fmla="*/ 524 h 573"/>
                  <a:gd name="T12" fmla="*/ 397 w 573"/>
                  <a:gd name="T13" fmla="*/ 550 h 573"/>
                  <a:gd name="T14" fmla="*/ 345 w 573"/>
                  <a:gd name="T15" fmla="*/ 567 h 573"/>
                  <a:gd name="T16" fmla="*/ 286 w 573"/>
                  <a:gd name="T17" fmla="*/ 573 h 573"/>
                  <a:gd name="T18" fmla="*/ 228 w 573"/>
                  <a:gd name="T19" fmla="*/ 567 h 573"/>
                  <a:gd name="T20" fmla="*/ 175 w 573"/>
                  <a:gd name="T21" fmla="*/ 550 h 573"/>
                  <a:gd name="T22" fmla="*/ 126 w 573"/>
                  <a:gd name="T23" fmla="*/ 524 h 573"/>
                  <a:gd name="T24" fmla="*/ 85 w 573"/>
                  <a:gd name="T25" fmla="*/ 488 h 573"/>
                  <a:gd name="T26" fmla="*/ 49 w 573"/>
                  <a:gd name="T27" fmla="*/ 446 h 573"/>
                  <a:gd name="T28" fmla="*/ 23 w 573"/>
                  <a:gd name="T29" fmla="*/ 397 h 573"/>
                  <a:gd name="T30" fmla="*/ 6 w 573"/>
                  <a:gd name="T31" fmla="*/ 345 h 573"/>
                  <a:gd name="T32" fmla="*/ 0 w 573"/>
                  <a:gd name="T33" fmla="*/ 286 h 573"/>
                  <a:gd name="T34" fmla="*/ 6 w 573"/>
                  <a:gd name="T35" fmla="*/ 228 h 573"/>
                  <a:gd name="T36" fmla="*/ 23 w 573"/>
                  <a:gd name="T37" fmla="*/ 175 h 573"/>
                  <a:gd name="T38" fmla="*/ 49 w 573"/>
                  <a:gd name="T39" fmla="*/ 126 h 573"/>
                  <a:gd name="T40" fmla="*/ 85 w 573"/>
                  <a:gd name="T41" fmla="*/ 85 h 573"/>
                  <a:gd name="T42" fmla="*/ 126 w 573"/>
                  <a:gd name="T43" fmla="*/ 49 h 573"/>
                  <a:gd name="T44" fmla="*/ 175 w 573"/>
                  <a:gd name="T45" fmla="*/ 22 h 573"/>
                  <a:gd name="T46" fmla="*/ 228 w 573"/>
                  <a:gd name="T47" fmla="*/ 6 h 573"/>
                  <a:gd name="T48" fmla="*/ 286 w 573"/>
                  <a:gd name="T49" fmla="*/ 0 h 573"/>
                  <a:gd name="T50" fmla="*/ 345 w 573"/>
                  <a:gd name="T51" fmla="*/ 6 h 573"/>
                  <a:gd name="T52" fmla="*/ 397 w 573"/>
                  <a:gd name="T53" fmla="*/ 22 h 573"/>
                  <a:gd name="T54" fmla="*/ 446 w 573"/>
                  <a:gd name="T55" fmla="*/ 49 h 573"/>
                  <a:gd name="T56" fmla="*/ 488 w 573"/>
                  <a:gd name="T57" fmla="*/ 85 h 573"/>
                  <a:gd name="T58" fmla="*/ 524 w 573"/>
                  <a:gd name="T59" fmla="*/ 126 h 573"/>
                  <a:gd name="T60" fmla="*/ 550 w 573"/>
                  <a:gd name="T61" fmla="*/ 175 h 573"/>
                  <a:gd name="T62" fmla="*/ 567 w 573"/>
                  <a:gd name="T63" fmla="*/ 228 h 573"/>
                  <a:gd name="T64" fmla="*/ 573 w 573"/>
                  <a:gd name="T65" fmla="*/ 286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3">
                    <a:moveTo>
                      <a:pt x="573" y="286"/>
                    </a:moveTo>
                    <a:lnTo>
                      <a:pt x="567" y="345"/>
                    </a:lnTo>
                    <a:lnTo>
                      <a:pt x="550" y="397"/>
                    </a:lnTo>
                    <a:lnTo>
                      <a:pt x="524" y="446"/>
                    </a:lnTo>
                    <a:lnTo>
                      <a:pt x="488" y="488"/>
                    </a:lnTo>
                    <a:lnTo>
                      <a:pt x="446" y="524"/>
                    </a:lnTo>
                    <a:lnTo>
                      <a:pt x="397" y="550"/>
                    </a:lnTo>
                    <a:lnTo>
                      <a:pt x="345" y="567"/>
                    </a:lnTo>
                    <a:lnTo>
                      <a:pt x="286" y="573"/>
                    </a:lnTo>
                    <a:lnTo>
                      <a:pt x="228" y="567"/>
                    </a:lnTo>
                    <a:lnTo>
                      <a:pt x="175" y="550"/>
                    </a:lnTo>
                    <a:lnTo>
                      <a:pt x="126" y="524"/>
                    </a:lnTo>
                    <a:lnTo>
                      <a:pt x="85" y="488"/>
                    </a:lnTo>
                    <a:lnTo>
                      <a:pt x="49" y="446"/>
                    </a:lnTo>
                    <a:lnTo>
                      <a:pt x="23" y="397"/>
                    </a:lnTo>
                    <a:lnTo>
                      <a:pt x="6" y="345"/>
                    </a:lnTo>
                    <a:lnTo>
                      <a:pt x="0" y="286"/>
                    </a:lnTo>
                    <a:lnTo>
                      <a:pt x="6" y="228"/>
                    </a:lnTo>
                    <a:lnTo>
                      <a:pt x="23" y="175"/>
                    </a:lnTo>
                    <a:lnTo>
                      <a:pt x="49" y="126"/>
                    </a:lnTo>
                    <a:lnTo>
                      <a:pt x="85" y="85"/>
                    </a:lnTo>
                    <a:lnTo>
                      <a:pt x="126" y="49"/>
                    </a:lnTo>
                    <a:lnTo>
                      <a:pt x="175" y="22"/>
                    </a:lnTo>
                    <a:lnTo>
                      <a:pt x="228" y="6"/>
                    </a:lnTo>
                    <a:lnTo>
                      <a:pt x="286" y="0"/>
                    </a:lnTo>
                    <a:lnTo>
                      <a:pt x="345" y="6"/>
                    </a:lnTo>
                    <a:lnTo>
                      <a:pt x="397" y="22"/>
                    </a:lnTo>
                    <a:lnTo>
                      <a:pt x="446" y="49"/>
                    </a:lnTo>
                    <a:lnTo>
                      <a:pt x="488" y="85"/>
                    </a:lnTo>
                    <a:lnTo>
                      <a:pt x="524" y="126"/>
                    </a:lnTo>
                    <a:lnTo>
                      <a:pt x="550" y="175"/>
                    </a:lnTo>
                    <a:lnTo>
                      <a:pt x="567" y="228"/>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778" name="Freeform 777"/>
              <p:cNvSpPr>
                <a:spLocks/>
              </p:cNvSpPr>
              <p:nvPr/>
            </p:nvSpPr>
            <p:spPr bwMode="auto">
              <a:xfrm>
                <a:off x="12657" y="6148"/>
                <a:ext cx="221" cy="214"/>
              </a:xfrm>
              <a:custGeom>
                <a:avLst/>
                <a:gdLst>
                  <a:gd name="T0" fmla="*/ 573 w 573"/>
                  <a:gd name="T1" fmla="*/ 286 h 573"/>
                  <a:gd name="T2" fmla="*/ 567 w 573"/>
                  <a:gd name="T3" fmla="*/ 345 h 573"/>
                  <a:gd name="T4" fmla="*/ 550 w 573"/>
                  <a:gd name="T5" fmla="*/ 397 h 573"/>
                  <a:gd name="T6" fmla="*/ 524 w 573"/>
                  <a:gd name="T7" fmla="*/ 446 h 573"/>
                  <a:gd name="T8" fmla="*/ 488 w 573"/>
                  <a:gd name="T9" fmla="*/ 488 h 573"/>
                  <a:gd name="T10" fmla="*/ 446 w 573"/>
                  <a:gd name="T11" fmla="*/ 524 h 573"/>
                  <a:gd name="T12" fmla="*/ 397 w 573"/>
                  <a:gd name="T13" fmla="*/ 550 h 573"/>
                  <a:gd name="T14" fmla="*/ 345 w 573"/>
                  <a:gd name="T15" fmla="*/ 567 h 573"/>
                  <a:gd name="T16" fmla="*/ 286 w 573"/>
                  <a:gd name="T17" fmla="*/ 573 h 573"/>
                  <a:gd name="T18" fmla="*/ 228 w 573"/>
                  <a:gd name="T19" fmla="*/ 567 h 573"/>
                  <a:gd name="T20" fmla="*/ 175 w 573"/>
                  <a:gd name="T21" fmla="*/ 550 h 573"/>
                  <a:gd name="T22" fmla="*/ 126 w 573"/>
                  <a:gd name="T23" fmla="*/ 524 h 573"/>
                  <a:gd name="T24" fmla="*/ 85 w 573"/>
                  <a:gd name="T25" fmla="*/ 488 h 573"/>
                  <a:gd name="T26" fmla="*/ 49 w 573"/>
                  <a:gd name="T27" fmla="*/ 446 h 573"/>
                  <a:gd name="T28" fmla="*/ 23 w 573"/>
                  <a:gd name="T29" fmla="*/ 397 h 573"/>
                  <a:gd name="T30" fmla="*/ 6 w 573"/>
                  <a:gd name="T31" fmla="*/ 345 h 573"/>
                  <a:gd name="T32" fmla="*/ 0 w 573"/>
                  <a:gd name="T33" fmla="*/ 286 h 573"/>
                  <a:gd name="T34" fmla="*/ 6 w 573"/>
                  <a:gd name="T35" fmla="*/ 228 h 573"/>
                  <a:gd name="T36" fmla="*/ 23 w 573"/>
                  <a:gd name="T37" fmla="*/ 175 h 573"/>
                  <a:gd name="T38" fmla="*/ 49 w 573"/>
                  <a:gd name="T39" fmla="*/ 126 h 573"/>
                  <a:gd name="T40" fmla="*/ 85 w 573"/>
                  <a:gd name="T41" fmla="*/ 85 h 573"/>
                  <a:gd name="T42" fmla="*/ 126 w 573"/>
                  <a:gd name="T43" fmla="*/ 49 h 573"/>
                  <a:gd name="T44" fmla="*/ 175 w 573"/>
                  <a:gd name="T45" fmla="*/ 22 h 573"/>
                  <a:gd name="T46" fmla="*/ 228 w 573"/>
                  <a:gd name="T47" fmla="*/ 6 h 573"/>
                  <a:gd name="T48" fmla="*/ 286 w 573"/>
                  <a:gd name="T49" fmla="*/ 0 h 573"/>
                  <a:gd name="T50" fmla="*/ 345 w 573"/>
                  <a:gd name="T51" fmla="*/ 6 h 573"/>
                  <a:gd name="T52" fmla="*/ 397 w 573"/>
                  <a:gd name="T53" fmla="*/ 22 h 573"/>
                  <a:gd name="T54" fmla="*/ 446 w 573"/>
                  <a:gd name="T55" fmla="*/ 49 h 573"/>
                  <a:gd name="T56" fmla="*/ 488 w 573"/>
                  <a:gd name="T57" fmla="*/ 85 h 573"/>
                  <a:gd name="T58" fmla="*/ 524 w 573"/>
                  <a:gd name="T59" fmla="*/ 126 h 573"/>
                  <a:gd name="T60" fmla="*/ 550 w 573"/>
                  <a:gd name="T61" fmla="*/ 175 h 573"/>
                  <a:gd name="T62" fmla="*/ 567 w 573"/>
                  <a:gd name="T63" fmla="*/ 228 h 573"/>
                  <a:gd name="T64" fmla="*/ 573 w 573"/>
                  <a:gd name="T65" fmla="*/ 286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3">
                    <a:moveTo>
                      <a:pt x="573" y="286"/>
                    </a:moveTo>
                    <a:lnTo>
                      <a:pt x="567" y="345"/>
                    </a:lnTo>
                    <a:lnTo>
                      <a:pt x="550" y="397"/>
                    </a:lnTo>
                    <a:lnTo>
                      <a:pt x="524" y="446"/>
                    </a:lnTo>
                    <a:lnTo>
                      <a:pt x="488" y="488"/>
                    </a:lnTo>
                    <a:lnTo>
                      <a:pt x="446" y="524"/>
                    </a:lnTo>
                    <a:lnTo>
                      <a:pt x="397" y="550"/>
                    </a:lnTo>
                    <a:lnTo>
                      <a:pt x="345" y="567"/>
                    </a:lnTo>
                    <a:lnTo>
                      <a:pt x="286" y="573"/>
                    </a:lnTo>
                    <a:lnTo>
                      <a:pt x="228" y="567"/>
                    </a:lnTo>
                    <a:lnTo>
                      <a:pt x="175" y="550"/>
                    </a:lnTo>
                    <a:lnTo>
                      <a:pt x="126" y="524"/>
                    </a:lnTo>
                    <a:lnTo>
                      <a:pt x="85" y="488"/>
                    </a:lnTo>
                    <a:lnTo>
                      <a:pt x="49" y="446"/>
                    </a:lnTo>
                    <a:lnTo>
                      <a:pt x="23" y="397"/>
                    </a:lnTo>
                    <a:lnTo>
                      <a:pt x="6" y="345"/>
                    </a:lnTo>
                    <a:lnTo>
                      <a:pt x="0" y="286"/>
                    </a:lnTo>
                    <a:lnTo>
                      <a:pt x="6" y="228"/>
                    </a:lnTo>
                    <a:lnTo>
                      <a:pt x="23" y="175"/>
                    </a:lnTo>
                    <a:lnTo>
                      <a:pt x="49" y="126"/>
                    </a:lnTo>
                    <a:lnTo>
                      <a:pt x="85" y="85"/>
                    </a:lnTo>
                    <a:lnTo>
                      <a:pt x="126" y="49"/>
                    </a:lnTo>
                    <a:lnTo>
                      <a:pt x="175" y="22"/>
                    </a:lnTo>
                    <a:lnTo>
                      <a:pt x="228" y="6"/>
                    </a:lnTo>
                    <a:lnTo>
                      <a:pt x="286" y="0"/>
                    </a:lnTo>
                    <a:lnTo>
                      <a:pt x="345" y="6"/>
                    </a:lnTo>
                    <a:lnTo>
                      <a:pt x="397" y="22"/>
                    </a:lnTo>
                    <a:lnTo>
                      <a:pt x="446" y="49"/>
                    </a:lnTo>
                    <a:lnTo>
                      <a:pt x="488" y="85"/>
                    </a:lnTo>
                    <a:lnTo>
                      <a:pt x="524" y="126"/>
                    </a:lnTo>
                    <a:lnTo>
                      <a:pt x="550" y="175"/>
                    </a:lnTo>
                    <a:lnTo>
                      <a:pt x="567" y="228"/>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grpSp>
      </p:grpSp>
      <p:grpSp>
        <p:nvGrpSpPr>
          <p:cNvPr id="643" name="Group 642"/>
          <p:cNvGrpSpPr/>
          <p:nvPr/>
        </p:nvGrpSpPr>
        <p:grpSpPr>
          <a:xfrm>
            <a:off x="332439" y="3057778"/>
            <a:ext cx="1853505" cy="1433122"/>
            <a:chOff x="0" y="0"/>
            <a:chExt cx="2653665" cy="1653540"/>
          </a:xfrm>
        </p:grpSpPr>
        <p:sp>
          <p:nvSpPr>
            <p:cNvPr id="738" name="AutoShape 153"/>
            <p:cNvSpPr>
              <a:spLocks noChangeArrowheads="1"/>
            </p:cNvSpPr>
            <p:nvPr/>
          </p:nvSpPr>
          <p:spPr bwMode="auto">
            <a:xfrm rot="16200000">
              <a:off x="504825" y="-495300"/>
              <a:ext cx="1645920" cy="2651760"/>
            </a:xfrm>
            <a:prstGeom prst="round2DiagRect">
              <a:avLst/>
            </a:prstGeom>
            <a:solidFill>
              <a:srgbClr val="CCECFF"/>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500"/>
            </a:p>
          </p:txBody>
        </p:sp>
        <p:sp>
          <p:nvSpPr>
            <p:cNvPr id="739" name="Rectangle 738"/>
            <p:cNvSpPr>
              <a:spLocks noChangeArrowheads="1"/>
            </p:cNvSpPr>
            <p:nvPr/>
          </p:nvSpPr>
          <p:spPr bwMode="auto">
            <a:xfrm>
              <a:off x="0" y="0"/>
              <a:ext cx="290830" cy="256540"/>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algn="ctr">
                <a:spcBef>
                  <a:spcPts val="0"/>
                </a:spcBef>
                <a:spcAft>
                  <a:spcPts val="0"/>
                </a:spcAft>
              </a:pPr>
              <a:r>
                <a:rPr lang="en-US" sz="1000" b="1" dirty="0">
                  <a:solidFill>
                    <a:srgbClr val="CCFFFF"/>
                  </a:solidFill>
                  <a:latin typeface="Verdana"/>
                  <a:ea typeface="Times New Roman"/>
                </a:rPr>
                <a:t>5</a:t>
              </a:r>
              <a:endParaRPr lang="en-US" sz="1000" dirty="0">
                <a:latin typeface="Times New Roman"/>
                <a:ea typeface="Times New Roman"/>
              </a:endParaRPr>
            </a:p>
          </p:txBody>
        </p:sp>
        <p:sp>
          <p:nvSpPr>
            <p:cNvPr id="740" name="Text Box 100"/>
            <p:cNvSpPr txBox="1">
              <a:spLocks noChangeArrowheads="1"/>
            </p:cNvSpPr>
            <p:nvPr/>
          </p:nvSpPr>
          <p:spPr bwMode="auto">
            <a:xfrm>
              <a:off x="93214" y="1058067"/>
              <a:ext cx="2524845" cy="585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just">
                <a:spcBef>
                  <a:spcPts val="0"/>
                </a:spcBef>
                <a:spcAft>
                  <a:spcPts val="0"/>
                </a:spcAft>
              </a:pPr>
              <a:r>
                <a:rPr lang="en-US" sz="600" b="1" dirty="0">
                  <a:solidFill>
                    <a:schemeClr val="tx2"/>
                  </a:solidFill>
                  <a:latin typeface="Verdana"/>
                  <a:ea typeface="Times New Roman"/>
                </a:rPr>
                <a:t>The State Engineer conducts a hydrographic survey of the area and assists the claimants in completing their Water User’s Claims</a:t>
              </a:r>
              <a:r>
                <a:rPr lang="en-US" sz="600" b="1" dirty="0">
                  <a:solidFill>
                    <a:schemeClr val="tx2"/>
                  </a:solidFill>
                  <a:latin typeface="Verdana"/>
                  <a:ea typeface="Times New Roman"/>
                </a:rPr>
                <a:t>. </a:t>
              </a:r>
            </a:p>
            <a:p>
              <a:pPr algn="just">
                <a:spcBef>
                  <a:spcPts val="0"/>
                </a:spcBef>
                <a:spcAft>
                  <a:spcPts val="0"/>
                </a:spcAft>
              </a:pPr>
              <a:r>
                <a:rPr lang="en-US" sz="600" b="1" i="1" dirty="0">
                  <a:solidFill>
                    <a:schemeClr val="tx2"/>
                  </a:solidFill>
                  <a:latin typeface="Verdana"/>
                  <a:ea typeface="Times New Roman"/>
                </a:rPr>
                <a:t>(</a:t>
              </a:r>
              <a:r>
                <a:rPr lang="en-US" sz="600" b="1" i="1" dirty="0">
                  <a:solidFill>
                    <a:schemeClr val="tx2"/>
                  </a:solidFill>
                  <a:latin typeface="Verdana"/>
                  <a:ea typeface="Times New Roman"/>
                </a:rPr>
                <a:t>UCA 73-4-3)</a:t>
              </a:r>
              <a:endParaRPr lang="en-US" sz="600" dirty="0">
                <a:solidFill>
                  <a:schemeClr val="tx2"/>
                </a:solidFill>
                <a:latin typeface="Times New Roman"/>
                <a:ea typeface="Times New Roman"/>
              </a:endParaRPr>
            </a:p>
          </p:txBody>
        </p:sp>
        <p:sp>
          <p:nvSpPr>
            <p:cNvPr id="741" name="Text Box 101"/>
            <p:cNvSpPr txBox="1">
              <a:spLocks noChangeArrowheads="1"/>
            </p:cNvSpPr>
            <p:nvPr/>
          </p:nvSpPr>
          <p:spPr bwMode="auto">
            <a:xfrm>
              <a:off x="342900" y="12546"/>
              <a:ext cx="1964056" cy="26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45720" rIns="0" bIns="45720" anchor="t" anchorCtr="0" upright="1">
              <a:noAutofit/>
            </a:bodyPr>
            <a:lstStyle/>
            <a:p>
              <a:pPr algn="ctr">
                <a:spcBef>
                  <a:spcPts val="0"/>
                </a:spcBef>
                <a:spcAft>
                  <a:spcPts val="0"/>
                </a:spcAft>
              </a:pPr>
              <a:r>
                <a:rPr lang="en-US" sz="800" b="1" i="1" dirty="0">
                  <a:solidFill>
                    <a:schemeClr val="tx2"/>
                  </a:solidFill>
                  <a:latin typeface="Verdana"/>
                  <a:ea typeface="Times New Roman"/>
                </a:rPr>
                <a:t>HYDROGRAPHIC SURVEY</a:t>
              </a:r>
              <a:endParaRPr lang="en-US" sz="1000" dirty="0">
                <a:solidFill>
                  <a:schemeClr val="tx2"/>
                </a:solidFill>
                <a:latin typeface="Times New Roman"/>
                <a:ea typeface="Times New Roman"/>
              </a:endParaRPr>
            </a:p>
            <a:p>
              <a:pPr algn="ctr">
                <a:spcBef>
                  <a:spcPts val="0"/>
                </a:spcBef>
                <a:spcAft>
                  <a:spcPts val="0"/>
                </a:spcAft>
              </a:pPr>
              <a:r>
                <a:rPr lang="en-US" sz="800" dirty="0">
                  <a:latin typeface="Verdana"/>
                  <a:ea typeface="Times New Roman"/>
                </a:rPr>
                <a:t> </a:t>
              </a:r>
              <a:endParaRPr lang="en-US" sz="1000" dirty="0">
                <a:latin typeface="Times New Roman"/>
                <a:ea typeface="Times New Roman"/>
              </a:endParaRPr>
            </a:p>
          </p:txBody>
        </p:sp>
        <p:grpSp>
          <p:nvGrpSpPr>
            <p:cNvPr id="742" name="Group 741"/>
            <p:cNvGrpSpPr>
              <a:grpSpLocks/>
            </p:cNvGrpSpPr>
            <p:nvPr/>
          </p:nvGrpSpPr>
          <p:grpSpPr bwMode="auto">
            <a:xfrm>
              <a:off x="790575" y="360339"/>
              <a:ext cx="1069975" cy="718185"/>
              <a:chOff x="8201" y="4426"/>
              <a:chExt cx="1685" cy="1240"/>
            </a:xfrm>
          </p:grpSpPr>
          <p:sp>
            <p:nvSpPr>
              <p:cNvPr id="743" name="Freeform 742"/>
              <p:cNvSpPr>
                <a:spLocks/>
              </p:cNvSpPr>
              <p:nvPr/>
            </p:nvSpPr>
            <p:spPr bwMode="auto">
              <a:xfrm>
                <a:off x="9204" y="4985"/>
                <a:ext cx="494" cy="562"/>
              </a:xfrm>
              <a:custGeom>
                <a:avLst/>
                <a:gdLst>
                  <a:gd name="T0" fmla="*/ 76 w 2978"/>
                  <a:gd name="T1" fmla="*/ 3549 h 4681"/>
                  <a:gd name="T2" fmla="*/ 480 w 2978"/>
                  <a:gd name="T3" fmla="*/ 2004 h 4681"/>
                  <a:gd name="T4" fmla="*/ 1588 w 2978"/>
                  <a:gd name="T5" fmla="*/ 0 h 4681"/>
                  <a:gd name="T6" fmla="*/ 2633 w 2978"/>
                  <a:gd name="T7" fmla="*/ 2075 h 4681"/>
                  <a:gd name="T8" fmla="*/ 2929 w 2978"/>
                  <a:gd name="T9" fmla="*/ 3427 h 4681"/>
                  <a:gd name="T10" fmla="*/ 2338 w 2978"/>
                  <a:gd name="T11" fmla="*/ 4451 h 4681"/>
                  <a:gd name="T12" fmla="*/ 937 w 2978"/>
                  <a:gd name="T13" fmla="*/ 4531 h 4681"/>
                  <a:gd name="T14" fmla="*/ 76 w 2978"/>
                  <a:gd name="T15" fmla="*/ 3549 h 46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8" h="4681">
                    <a:moveTo>
                      <a:pt x="76" y="3549"/>
                    </a:moveTo>
                    <a:cubicBezTo>
                      <a:pt x="0" y="3128"/>
                      <a:pt x="228" y="2595"/>
                      <a:pt x="480" y="2004"/>
                    </a:cubicBezTo>
                    <a:cubicBezTo>
                      <a:pt x="732" y="1413"/>
                      <a:pt x="856" y="1253"/>
                      <a:pt x="1588" y="0"/>
                    </a:cubicBezTo>
                    <a:cubicBezTo>
                      <a:pt x="1973" y="713"/>
                      <a:pt x="2394" y="1504"/>
                      <a:pt x="2633" y="2075"/>
                    </a:cubicBezTo>
                    <a:cubicBezTo>
                      <a:pt x="2856" y="2645"/>
                      <a:pt x="2978" y="3031"/>
                      <a:pt x="2929" y="3427"/>
                    </a:cubicBezTo>
                    <a:cubicBezTo>
                      <a:pt x="2880" y="3823"/>
                      <a:pt x="2670" y="4267"/>
                      <a:pt x="2338" y="4451"/>
                    </a:cubicBezTo>
                    <a:cubicBezTo>
                      <a:pt x="1994" y="4630"/>
                      <a:pt x="1314" y="4681"/>
                      <a:pt x="937" y="4531"/>
                    </a:cubicBezTo>
                    <a:cubicBezTo>
                      <a:pt x="560" y="4381"/>
                      <a:pt x="152" y="3970"/>
                      <a:pt x="76" y="3549"/>
                    </a:cubicBezTo>
                    <a:close/>
                  </a:path>
                </a:pathLst>
              </a:custGeom>
              <a:solidFill>
                <a:srgbClr val="000000"/>
              </a:solidFill>
              <a:ln w="2857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p>
            </p:txBody>
          </p:sp>
          <p:sp>
            <p:nvSpPr>
              <p:cNvPr id="744" name="Freeform 743"/>
              <p:cNvSpPr>
                <a:spLocks/>
              </p:cNvSpPr>
              <p:nvPr/>
            </p:nvSpPr>
            <p:spPr bwMode="auto">
              <a:xfrm rot="714805">
                <a:off x="9507" y="5213"/>
                <a:ext cx="121" cy="184"/>
              </a:xfrm>
              <a:custGeom>
                <a:avLst/>
                <a:gdLst>
                  <a:gd name="T0" fmla="*/ 0 w 731"/>
                  <a:gd name="T1" fmla="*/ 14 h 1531"/>
                  <a:gd name="T2" fmla="*/ 336 w 731"/>
                  <a:gd name="T3" fmla="*/ 203 h 1531"/>
                  <a:gd name="T4" fmla="*/ 686 w 731"/>
                  <a:gd name="T5" fmla="*/ 715 h 1531"/>
                  <a:gd name="T6" fmla="*/ 604 w 731"/>
                  <a:gd name="T7" fmla="*/ 1280 h 1531"/>
                  <a:gd name="T8" fmla="*/ 216 w 731"/>
                  <a:gd name="T9" fmla="*/ 1468 h 1531"/>
                  <a:gd name="T10" fmla="*/ 283 w 731"/>
                  <a:gd name="T11" fmla="*/ 903 h 1531"/>
                  <a:gd name="T12" fmla="*/ 175 w 731"/>
                  <a:gd name="T13" fmla="*/ 378 h 1531"/>
                  <a:gd name="T14" fmla="*/ 0 w 731"/>
                  <a:gd name="T15" fmla="*/ 0 h 15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1" h="1531">
                    <a:moveTo>
                      <a:pt x="0" y="14"/>
                    </a:moveTo>
                    <a:cubicBezTo>
                      <a:pt x="56" y="46"/>
                      <a:pt x="238" y="77"/>
                      <a:pt x="336" y="203"/>
                    </a:cubicBezTo>
                    <a:cubicBezTo>
                      <a:pt x="450" y="320"/>
                      <a:pt x="641" y="536"/>
                      <a:pt x="686" y="715"/>
                    </a:cubicBezTo>
                    <a:cubicBezTo>
                      <a:pt x="731" y="894"/>
                      <a:pt x="682" y="1155"/>
                      <a:pt x="604" y="1280"/>
                    </a:cubicBezTo>
                    <a:cubicBezTo>
                      <a:pt x="526" y="1406"/>
                      <a:pt x="270" y="1531"/>
                      <a:pt x="216" y="1468"/>
                    </a:cubicBezTo>
                    <a:cubicBezTo>
                      <a:pt x="162" y="1405"/>
                      <a:pt x="290" y="1085"/>
                      <a:pt x="283" y="903"/>
                    </a:cubicBezTo>
                    <a:cubicBezTo>
                      <a:pt x="276" y="721"/>
                      <a:pt x="222" y="528"/>
                      <a:pt x="175" y="378"/>
                    </a:cubicBezTo>
                    <a:cubicBezTo>
                      <a:pt x="128" y="228"/>
                      <a:pt x="37" y="79"/>
                      <a:pt x="0" y="0"/>
                    </a:cubicBezTo>
                  </a:path>
                </a:pathLst>
              </a:custGeom>
              <a:solidFill>
                <a:srgbClr val="CCECFF"/>
              </a:solidFill>
              <a:ln>
                <a:noFill/>
              </a:ln>
              <a:effectLst/>
              <a:extLst>
                <a:ext uri="{91240B29-F687-4F45-9708-019B960494DF}">
                  <a14:hiddenLine xmlns:a14="http://schemas.microsoft.com/office/drawing/2010/main" w="2857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p>
            </p:txBody>
          </p:sp>
          <p:sp>
            <p:nvSpPr>
              <p:cNvPr id="745" name="Freeform 744"/>
              <p:cNvSpPr>
                <a:spLocks/>
              </p:cNvSpPr>
              <p:nvPr/>
            </p:nvSpPr>
            <p:spPr bwMode="auto">
              <a:xfrm>
                <a:off x="8224" y="4429"/>
                <a:ext cx="1189" cy="653"/>
              </a:xfrm>
              <a:custGeom>
                <a:avLst/>
                <a:gdLst>
                  <a:gd name="T0" fmla="*/ 1413 w 1413"/>
                  <a:gd name="T1" fmla="*/ 0 h 901"/>
                  <a:gd name="T2" fmla="*/ 659 w 1413"/>
                  <a:gd name="T3" fmla="*/ 296 h 901"/>
                  <a:gd name="T4" fmla="*/ 753 w 1413"/>
                  <a:gd name="T5" fmla="*/ 538 h 901"/>
                  <a:gd name="T6" fmla="*/ 0 w 1413"/>
                  <a:gd name="T7" fmla="*/ 901 h 901"/>
                </a:gdLst>
                <a:ahLst/>
                <a:cxnLst>
                  <a:cxn ang="0">
                    <a:pos x="T0" y="T1"/>
                  </a:cxn>
                  <a:cxn ang="0">
                    <a:pos x="T2" y="T3"/>
                  </a:cxn>
                  <a:cxn ang="0">
                    <a:pos x="T4" y="T5"/>
                  </a:cxn>
                  <a:cxn ang="0">
                    <a:pos x="T6" y="T7"/>
                  </a:cxn>
                </a:cxnLst>
                <a:rect l="0" t="0" r="r" b="b"/>
                <a:pathLst>
                  <a:path w="1413" h="901">
                    <a:moveTo>
                      <a:pt x="1413" y="0"/>
                    </a:moveTo>
                    <a:cubicBezTo>
                      <a:pt x="1091" y="103"/>
                      <a:pt x="769" y="206"/>
                      <a:pt x="659" y="296"/>
                    </a:cubicBezTo>
                    <a:cubicBezTo>
                      <a:pt x="549" y="386"/>
                      <a:pt x="863" y="437"/>
                      <a:pt x="753" y="538"/>
                    </a:cubicBezTo>
                    <a:cubicBezTo>
                      <a:pt x="643" y="639"/>
                      <a:pt x="206" y="811"/>
                      <a:pt x="0" y="901"/>
                    </a:cubicBezTo>
                  </a:path>
                </a:pathLst>
              </a:custGeom>
              <a:noFill/>
              <a:ln w="28575" cap="flat" cmpd="sng">
                <a:solidFill>
                  <a:srgbClr val="000000"/>
                </a:solidFill>
                <a:prstDash val="solid"/>
                <a:round/>
                <a:headEnd/>
                <a:tailEnd/>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p>
            </p:txBody>
          </p:sp>
          <p:sp>
            <p:nvSpPr>
              <p:cNvPr id="746" name="Freeform 745"/>
              <p:cNvSpPr>
                <a:spLocks/>
              </p:cNvSpPr>
              <p:nvPr/>
            </p:nvSpPr>
            <p:spPr bwMode="auto">
              <a:xfrm>
                <a:off x="8212" y="4440"/>
                <a:ext cx="1298" cy="1008"/>
              </a:xfrm>
              <a:custGeom>
                <a:avLst/>
                <a:gdLst>
                  <a:gd name="T0" fmla="*/ 1481 w 1481"/>
                  <a:gd name="T1" fmla="*/ 0 h 1371"/>
                  <a:gd name="T2" fmla="*/ 888 w 1481"/>
                  <a:gd name="T3" fmla="*/ 295 h 1371"/>
                  <a:gd name="T4" fmla="*/ 982 w 1481"/>
                  <a:gd name="T5" fmla="*/ 537 h 1371"/>
                  <a:gd name="T6" fmla="*/ 0 w 1481"/>
                  <a:gd name="T7" fmla="*/ 1371 h 1371"/>
                </a:gdLst>
                <a:ahLst/>
                <a:cxnLst>
                  <a:cxn ang="0">
                    <a:pos x="T0" y="T1"/>
                  </a:cxn>
                  <a:cxn ang="0">
                    <a:pos x="T2" y="T3"/>
                  </a:cxn>
                  <a:cxn ang="0">
                    <a:pos x="T4" y="T5"/>
                  </a:cxn>
                  <a:cxn ang="0">
                    <a:pos x="T6" y="T7"/>
                  </a:cxn>
                </a:cxnLst>
                <a:rect l="0" t="0" r="r" b="b"/>
                <a:pathLst>
                  <a:path w="1481" h="1371">
                    <a:moveTo>
                      <a:pt x="1481" y="0"/>
                    </a:moveTo>
                    <a:cubicBezTo>
                      <a:pt x="1382" y="49"/>
                      <a:pt x="971" y="206"/>
                      <a:pt x="888" y="295"/>
                    </a:cubicBezTo>
                    <a:cubicBezTo>
                      <a:pt x="805" y="384"/>
                      <a:pt x="1130" y="358"/>
                      <a:pt x="982" y="537"/>
                    </a:cubicBezTo>
                    <a:cubicBezTo>
                      <a:pt x="834" y="716"/>
                      <a:pt x="205" y="1197"/>
                      <a:pt x="0" y="1371"/>
                    </a:cubicBezTo>
                  </a:path>
                </a:pathLst>
              </a:custGeom>
              <a:noFill/>
              <a:ln w="28575" cap="flat" cmpd="sng">
                <a:solidFill>
                  <a:srgbClr val="000000"/>
                </a:solidFill>
                <a:prstDash val="solid"/>
                <a:round/>
                <a:headEnd/>
                <a:tailEnd/>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p>
            </p:txBody>
          </p:sp>
          <p:sp>
            <p:nvSpPr>
              <p:cNvPr id="747" name="Freeform 746"/>
              <p:cNvSpPr>
                <a:spLocks noEditPoints="1"/>
              </p:cNvSpPr>
              <p:nvPr/>
            </p:nvSpPr>
            <p:spPr bwMode="auto">
              <a:xfrm>
                <a:off x="8201" y="4426"/>
                <a:ext cx="1685" cy="1240"/>
              </a:xfrm>
              <a:custGeom>
                <a:avLst/>
                <a:gdLst>
                  <a:gd name="T0" fmla="*/ 4474 w 4496"/>
                  <a:gd name="T1" fmla="*/ 4025 h 4498"/>
                  <a:gd name="T2" fmla="*/ 4383 w 4496"/>
                  <a:gd name="T3" fmla="*/ 4167 h 4498"/>
                  <a:gd name="T4" fmla="*/ 4340 w 4496"/>
                  <a:gd name="T5" fmla="*/ 4231 h 4498"/>
                  <a:gd name="T6" fmla="*/ 4246 w 4496"/>
                  <a:gd name="T7" fmla="*/ 4366 h 4498"/>
                  <a:gd name="T8" fmla="*/ 4178 w 4496"/>
                  <a:gd name="T9" fmla="*/ 4412 h 4498"/>
                  <a:gd name="T10" fmla="*/ 3943 w 4496"/>
                  <a:gd name="T11" fmla="*/ 4493 h 4498"/>
                  <a:gd name="T12" fmla="*/ 642 w 4496"/>
                  <a:gd name="T13" fmla="*/ 4468 h 4498"/>
                  <a:gd name="T14" fmla="*/ 559 w 4496"/>
                  <a:gd name="T15" fmla="*/ 4462 h 4498"/>
                  <a:gd name="T16" fmla="*/ 389 w 4496"/>
                  <a:gd name="T17" fmla="*/ 4447 h 4498"/>
                  <a:gd name="T18" fmla="*/ 316 w 4496"/>
                  <a:gd name="T19" fmla="*/ 4410 h 4498"/>
                  <a:gd name="T20" fmla="*/ 133 w 4496"/>
                  <a:gd name="T21" fmla="*/ 4250 h 4498"/>
                  <a:gd name="T22" fmla="*/ 77 w 4496"/>
                  <a:gd name="T23" fmla="*/ 4093 h 4498"/>
                  <a:gd name="T24" fmla="*/ 50 w 4496"/>
                  <a:gd name="T25" fmla="*/ 4020 h 4498"/>
                  <a:gd name="T26" fmla="*/ 0 w 4496"/>
                  <a:gd name="T27" fmla="*/ 3856 h 4498"/>
                  <a:gd name="T28" fmla="*/ 0 w 4496"/>
                  <a:gd name="T29" fmla="*/ 640 h 4498"/>
                  <a:gd name="T30" fmla="*/ 48 w 4496"/>
                  <a:gd name="T31" fmla="*/ 392 h 4498"/>
                  <a:gd name="T32" fmla="*/ 158 w 4496"/>
                  <a:gd name="T33" fmla="*/ 267 h 4498"/>
                  <a:gd name="T34" fmla="*/ 207 w 4496"/>
                  <a:gd name="T35" fmla="*/ 209 h 4498"/>
                  <a:gd name="T36" fmla="*/ 318 w 4496"/>
                  <a:gd name="T37" fmla="*/ 86 h 4498"/>
                  <a:gd name="T38" fmla="*/ 391 w 4496"/>
                  <a:gd name="T39" fmla="*/ 49 h 4498"/>
                  <a:gd name="T40" fmla="*/ 640 w 4496"/>
                  <a:gd name="T41" fmla="*/ 0 h 4498"/>
                  <a:gd name="T42" fmla="*/ 3939 w 4496"/>
                  <a:gd name="T43" fmla="*/ 36 h 4498"/>
                  <a:gd name="T44" fmla="*/ 4016 w 4496"/>
                  <a:gd name="T45" fmla="*/ 51 h 4498"/>
                  <a:gd name="T46" fmla="*/ 4180 w 4496"/>
                  <a:gd name="T47" fmla="*/ 88 h 4498"/>
                  <a:gd name="T48" fmla="*/ 4248 w 4496"/>
                  <a:gd name="T49" fmla="*/ 134 h 4498"/>
                  <a:gd name="T50" fmla="*/ 4408 w 4496"/>
                  <a:gd name="T51" fmla="*/ 316 h 4498"/>
                  <a:gd name="T52" fmla="*/ 4446 w 4496"/>
                  <a:gd name="T53" fmla="*/ 480 h 4498"/>
                  <a:gd name="T54" fmla="*/ 4461 w 4496"/>
                  <a:gd name="T55" fmla="*/ 557 h 4498"/>
                  <a:gd name="T56" fmla="*/ 4496 w 4496"/>
                  <a:gd name="T57" fmla="*/ 3858 h 4498"/>
                  <a:gd name="T58" fmla="*/ 4491 w 4496"/>
                  <a:gd name="T59" fmla="*/ 3944 h 4498"/>
                  <a:gd name="T60" fmla="*/ 4448 w 4496"/>
                  <a:gd name="T61" fmla="*/ 4106 h 4498"/>
                  <a:gd name="T62" fmla="*/ 4351 w 4496"/>
                  <a:gd name="T63" fmla="*/ 4240 h 4498"/>
                  <a:gd name="T64" fmla="*/ 4246 w 4496"/>
                  <a:gd name="T65" fmla="*/ 4366 h 4498"/>
                  <a:gd name="T66" fmla="*/ 4105 w 4496"/>
                  <a:gd name="T67" fmla="*/ 4449 h 4498"/>
                  <a:gd name="T68" fmla="*/ 4026 w 4496"/>
                  <a:gd name="T69" fmla="*/ 4476 h 4498"/>
                  <a:gd name="T70" fmla="*/ 3856 w 4496"/>
                  <a:gd name="T71" fmla="*/ 4498 h 4498"/>
                  <a:gd name="T72" fmla="*/ 555 w 4496"/>
                  <a:gd name="T73" fmla="*/ 4478 h 4498"/>
                  <a:gd name="T74" fmla="*/ 389 w 4496"/>
                  <a:gd name="T75" fmla="*/ 4447 h 4498"/>
                  <a:gd name="T76" fmla="*/ 248 w 4496"/>
                  <a:gd name="T77" fmla="*/ 4364 h 4498"/>
                  <a:gd name="T78" fmla="*/ 188 w 4496"/>
                  <a:gd name="T79" fmla="*/ 4310 h 4498"/>
                  <a:gd name="T80" fmla="*/ 88 w 4496"/>
                  <a:gd name="T81" fmla="*/ 4182 h 4498"/>
                  <a:gd name="T82" fmla="*/ 37 w 4496"/>
                  <a:gd name="T83" fmla="*/ 4024 h 4498"/>
                  <a:gd name="T84" fmla="*/ 0 w 4496"/>
                  <a:gd name="T85" fmla="*/ 3856 h 4498"/>
                  <a:gd name="T86" fmla="*/ 5 w 4496"/>
                  <a:gd name="T87" fmla="*/ 554 h 4498"/>
                  <a:gd name="T88" fmla="*/ 22 w 4496"/>
                  <a:gd name="T89" fmla="*/ 471 h 4498"/>
                  <a:gd name="T90" fmla="*/ 86 w 4496"/>
                  <a:gd name="T91" fmla="*/ 318 h 4498"/>
                  <a:gd name="T92" fmla="*/ 197 w 4496"/>
                  <a:gd name="T93" fmla="*/ 198 h 4498"/>
                  <a:gd name="T94" fmla="*/ 318 w 4496"/>
                  <a:gd name="T95" fmla="*/ 86 h 4498"/>
                  <a:gd name="T96" fmla="*/ 470 w 4496"/>
                  <a:gd name="T97" fmla="*/ 22 h 4498"/>
                  <a:gd name="T98" fmla="*/ 553 w 4496"/>
                  <a:gd name="T99" fmla="*/ 5 h 4498"/>
                  <a:gd name="T100" fmla="*/ 3854 w 4496"/>
                  <a:gd name="T101" fmla="*/ 0 h 4498"/>
                  <a:gd name="T102" fmla="*/ 4022 w 4496"/>
                  <a:gd name="T103" fmla="*/ 37 h 4498"/>
                  <a:gd name="T104" fmla="*/ 4180 w 4496"/>
                  <a:gd name="T105" fmla="*/ 88 h 4498"/>
                  <a:gd name="T106" fmla="*/ 4308 w 4496"/>
                  <a:gd name="T107" fmla="*/ 188 h 4498"/>
                  <a:gd name="T108" fmla="*/ 4363 w 4496"/>
                  <a:gd name="T109" fmla="*/ 248 h 4498"/>
                  <a:gd name="T110" fmla="*/ 4446 w 4496"/>
                  <a:gd name="T111" fmla="*/ 392 h 4498"/>
                  <a:gd name="T112" fmla="*/ 4476 w 4496"/>
                  <a:gd name="T113" fmla="*/ 557 h 4498"/>
                  <a:gd name="T114" fmla="*/ 4496 w 4496"/>
                  <a:gd name="T115" fmla="*/ 3858 h 4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496" h="4498">
                    <a:moveTo>
                      <a:pt x="4496" y="3858"/>
                    </a:moveTo>
                    <a:lnTo>
                      <a:pt x="4466" y="3856"/>
                    </a:lnTo>
                    <a:lnTo>
                      <a:pt x="4461" y="3941"/>
                    </a:lnTo>
                    <a:lnTo>
                      <a:pt x="4491" y="3943"/>
                    </a:lnTo>
                    <a:lnTo>
                      <a:pt x="4496" y="3858"/>
                    </a:lnTo>
                    <a:close/>
                    <a:moveTo>
                      <a:pt x="4491" y="3944"/>
                    </a:moveTo>
                    <a:lnTo>
                      <a:pt x="4461" y="3939"/>
                    </a:lnTo>
                    <a:lnTo>
                      <a:pt x="4446" y="4020"/>
                    </a:lnTo>
                    <a:lnTo>
                      <a:pt x="4474" y="4025"/>
                    </a:lnTo>
                    <a:lnTo>
                      <a:pt x="4491" y="3944"/>
                    </a:lnTo>
                    <a:close/>
                    <a:moveTo>
                      <a:pt x="4474" y="4027"/>
                    </a:moveTo>
                    <a:lnTo>
                      <a:pt x="4446" y="4018"/>
                    </a:lnTo>
                    <a:lnTo>
                      <a:pt x="4419" y="4095"/>
                    </a:lnTo>
                    <a:lnTo>
                      <a:pt x="4448" y="4106"/>
                    </a:lnTo>
                    <a:lnTo>
                      <a:pt x="4474" y="4027"/>
                    </a:lnTo>
                    <a:close/>
                    <a:moveTo>
                      <a:pt x="4446" y="4108"/>
                    </a:moveTo>
                    <a:lnTo>
                      <a:pt x="4419" y="4093"/>
                    </a:lnTo>
                    <a:lnTo>
                      <a:pt x="4383" y="4167"/>
                    </a:lnTo>
                    <a:lnTo>
                      <a:pt x="4410" y="4180"/>
                    </a:lnTo>
                    <a:lnTo>
                      <a:pt x="4446" y="4108"/>
                    </a:lnTo>
                    <a:close/>
                    <a:moveTo>
                      <a:pt x="4408" y="4182"/>
                    </a:moveTo>
                    <a:lnTo>
                      <a:pt x="4383" y="4165"/>
                    </a:lnTo>
                    <a:lnTo>
                      <a:pt x="4338" y="4231"/>
                    </a:lnTo>
                    <a:lnTo>
                      <a:pt x="4365" y="4248"/>
                    </a:lnTo>
                    <a:lnTo>
                      <a:pt x="4408" y="4182"/>
                    </a:lnTo>
                    <a:close/>
                    <a:moveTo>
                      <a:pt x="4363" y="4250"/>
                    </a:moveTo>
                    <a:lnTo>
                      <a:pt x="4340" y="4231"/>
                    </a:lnTo>
                    <a:lnTo>
                      <a:pt x="4287" y="4289"/>
                    </a:lnTo>
                    <a:lnTo>
                      <a:pt x="4310" y="4310"/>
                    </a:lnTo>
                    <a:lnTo>
                      <a:pt x="4363" y="4250"/>
                    </a:lnTo>
                    <a:close/>
                    <a:moveTo>
                      <a:pt x="4308" y="4312"/>
                    </a:moveTo>
                    <a:lnTo>
                      <a:pt x="4287" y="4289"/>
                    </a:lnTo>
                    <a:lnTo>
                      <a:pt x="4227" y="4342"/>
                    </a:lnTo>
                    <a:lnTo>
                      <a:pt x="4248" y="4364"/>
                    </a:lnTo>
                    <a:lnTo>
                      <a:pt x="4308" y="4312"/>
                    </a:lnTo>
                    <a:close/>
                    <a:moveTo>
                      <a:pt x="4246" y="4366"/>
                    </a:moveTo>
                    <a:lnTo>
                      <a:pt x="4229" y="4340"/>
                    </a:lnTo>
                    <a:lnTo>
                      <a:pt x="4163" y="4385"/>
                    </a:lnTo>
                    <a:lnTo>
                      <a:pt x="4180" y="4410"/>
                    </a:lnTo>
                    <a:lnTo>
                      <a:pt x="4246" y="4366"/>
                    </a:lnTo>
                    <a:close/>
                    <a:moveTo>
                      <a:pt x="4178" y="4412"/>
                    </a:moveTo>
                    <a:lnTo>
                      <a:pt x="4165" y="4385"/>
                    </a:lnTo>
                    <a:lnTo>
                      <a:pt x="4092" y="4421"/>
                    </a:lnTo>
                    <a:lnTo>
                      <a:pt x="4105" y="4447"/>
                    </a:lnTo>
                    <a:lnTo>
                      <a:pt x="4178" y="4412"/>
                    </a:lnTo>
                    <a:close/>
                    <a:moveTo>
                      <a:pt x="4105" y="4449"/>
                    </a:moveTo>
                    <a:lnTo>
                      <a:pt x="4093" y="4421"/>
                    </a:lnTo>
                    <a:lnTo>
                      <a:pt x="4016" y="4447"/>
                    </a:lnTo>
                    <a:lnTo>
                      <a:pt x="4026" y="4476"/>
                    </a:lnTo>
                    <a:lnTo>
                      <a:pt x="4105" y="4449"/>
                    </a:lnTo>
                    <a:close/>
                    <a:moveTo>
                      <a:pt x="4024" y="4476"/>
                    </a:moveTo>
                    <a:lnTo>
                      <a:pt x="4018" y="4447"/>
                    </a:lnTo>
                    <a:lnTo>
                      <a:pt x="3937" y="4462"/>
                    </a:lnTo>
                    <a:lnTo>
                      <a:pt x="3943" y="4493"/>
                    </a:lnTo>
                    <a:lnTo>
                      <a:pt x="4024" y="4476"/>
                    </a:lnTo>
                    <a:close/>
                    <a:moveTo>
                      <a:pt x="3941" y="4493"/>
                    </a:moveTo>
                    <a:lnTo>
                      <a:pt x="3939" y="4462"/>
                    </a:lnTo>
                    <a:lnTo>
                      <a:pt x="3854" y="4468"/>
                    </a:lnTo>
                    <a:lnTo>
                      <a:pt x="3856" y="4498"/>
                    </a:lnTo>
                    <a:lnTo>
                      <a:pt x="3941" y="4493"/>
                    </a:lnTo>
                    <a:close/>
                    <a:moveTo>
                      <a:pt x="3854" y="4498"/>
                    </a:moveTo>
                    <a:lnTo>
                      <a:pt x="3854" y="4468"/>
                    </a:lnTo>
                    <a:lnTo>
                      <a:pt x="642" y="4468"/>
                    </a:lnTo>
                    <a:lnTo>
                      <a:pt x="642" y="4498"/>
                    </a:lnTo>
                    <a:lnTo>
                      <a:pt x="3854" y="4498"/>
                    </a:lnTo>
                    <a:close/>
                    <a:moveTo>
                      <a:pt x="640" y="4498"/>
                    </a:moveTo>
                    <a:lnTo>
                      <a:pt x="642" y="4468"/>
                    </a:lnTo>
                    <a:lnTo>
                      <a:pt x="557" y="4462"/>
                    </a:lnTo>
                    <a:lnTo>
                      <a:pt x="555" y="4493"/>
                    </a:lnTo>
                    <a:lnTo>
                      <a:pt x="640" y="4498"/>
                    </a:lnTo>
                    <a:close/>
                    <a:moveTo>
                      <a:pt x="553" y="4493"/>
                    </a:moveTo>
                    <a:lnTo>
                      <a:pt x="559" y="4462"/>
                    </a:lnTo>
                    <a:lnTo>
                      <a:pt x="478" y="4447"/>
                    </a:lnTo>
                    <a:lnTo>
                      <a:pt x="472" y="4476"/>
                    </a:lnTo>
                    <a:lnTo>
                      <a:pt x="553" y="4493"/>
                    </a:lnTo>
                    <a:close/>
                    <a:moveTo>
                      <a:pt x="470" y="4476"/>
                    </a:moveTo>
                    <a:lnTo>
                      <a:pt x="480" y="4447"/>
                    </a:lnTo>
                    <a:lnTo>
                      <a:pt x="403" y="4421"/>
                    </a:lnTo>
                    <a:lnTo>
                      <a:pt x="391" y="4449"/>
                    </a:lnTo>
                    <a:lnTo>
                      <a:pt x="470" y="4476"/>
                    </a:lnTo>
                    <a:close/>
                    <a:moveTo>
                      <a:pt x="389" y="4447"/>
                    </a:moveTo>
                    <a:lnTo>
                      <a:pt x="404" y="4421"/>
                    </a:lnTo>
                    <a:lnTo>
                      <a:pt x="331" y="4385"/>
                    </a:lnTo>
                    <a:lnTo>
                      <a:pt x="318" y="4412"/>
                    </a:lnTo>
                    <a:lnTo>
                      <a:pt x="389" y="4447"/>
                    </a:lnTo>
                    <a:close/>
                    <a:moveTo>
                      <a:pt x="316" y="4410"/>
                    </a:moveTo>
                    <a:lnTo>
                      <a:pt x="333" y="4385"/>
                    </a:lnTo>
                    <a:lnTo>
                      <a:pt x="267" y="4340"/>
                    </a:lnTo>
                    <a:lnTo>
                      <a:pt x="250" y="4366"/>
                    </a:lnTo>
                    <a:lnTo>
                      <a:pt x="316" y="4410"/>
                    </a:lnTo>
                    <a:close/>
                    <a:moveTo>
                      <a:pt x="248" y="4364"/>
                    </a:moveTo>
                    <a:lnTo>
                      <a:pt x="267" y="4342"/>
                    </a:lnTo>
                    <a:lnTo>
                      <a:pt x="207" y="4289"/>
                    </a:lnTo>
                    <a:lnTo>
                      <a:pt x="188" y="4312"/>
                    </a:lnTo>
                    <a:lnTo>
                      <a:pt x="248" y="4364"/>
                    </a:lnTo>
                    <a:close/>
                    <a:moveTo>
                      <a:pt x="186" y="4310"/>
                    </a:moveTo>
                    <a:lnTo>
                      <a:pt x="209" y="4289"/>
                    </a:lnTo>
                    <a:lnTo>
                      <a:pt x="156" y="4231"/>
                    </a:lnTo>
                    <a:lnTo>
                      <a:pt x="133" y="4250"/>
                    </a:lnTo>
                    <a:lnTo>
                      <a:pt x="186" y="4310"/>
                    </a:lnTo>
                    <a:close/>
                    <a:moveTo>
                      <a:pt x="131" y="4248"/>
                    </a:moveTo>
                    <a:lnTo>
                      <a:pt x="158" y="4231"/>
                    </a:lnTo>
                    <a:lnTo>
                      <a:pt x="113" y="4165"/>
                    </a:lnTo>
                    <a:lnTo>
                      <a:pt x="88" y="4182"/>
                    </a:lnTo>
                    <a:lnTo>
                      <a:pt x="131" y="4248"/>
                    </a:lnTo>
                    <a:close/>
                    <a:moveTo>
                      <a:pt x="86" y="4180"/>
                    </a:moveTo>
                    <a:lnTo>
                      <a:pt x="113" y="4167"/>
                    </a:lnTo>
                    <a:lnTo>
                      <a:pt x="77" y="4093"/>
                    </a:lnTo>
                    <a:lnTo>
                      <a:pt x="50" y="4108"/>
                    </a:lnTo>
                    <a:lnTo>
                      <a:pt x="86" y="4180"/>
                    </a:lnTo>
                    <a:close/>
                    <a:moveTo>
                      <a:pt x="48" y="4106"/>
                    </a:moveTo>
                    <a:lnTo>
                      <a:pt x="77" y="4095"/>
                    </a:lnTo>
                    <a:lnTo>
                      <a:pt x="50" y="4018"/>
                    </a:lnTo>
                    <a:lnTo>
                      <a:pt x="22" y="4027"/>
                    </a:lnTo>
                    <a:lnTo>
                      <a:pt x="48" y="4106"/>
                    </a:lnTo>
                    <a:close/>
                    <a:moveTo>
                      <a:pt x="22" y="4025"/>
                    </a:moveTo>
                    <a:lnTo>
                      <a:pt x="50" y="4020"/>
                    </a:lnTo>
                    <a:lnTo>
                      <a:pt x="35" y="3939"/>
                    </a:lnTo>
                    <a:lnTo>
                      <a:pt x="5" y="3944"/>
                    </a:lnTo>
                    <a:lnTo>
                      <a:pt x="22" y="4025"/>
                    </a:lnTo>
                    <a:close/>
                    <a:moveTo>
                      <a:pt x="5" y="3943"/>
                    </a:moveTo>
                    <a:lnTo>
                      <a:pt x="35" y="3941"/>
                    </a:lnTo>
                    <a:lnTo>
                      <a:pt x="30" y="3856"/>
                    </a:lnTo>
                    <a:lnTo>
                      <a:pt x="0" y="3858"/>
                    </a:lnTo>
                    <a:lnTo>
                      <a:pt x="5" y="3943"/>
                    </a:lnTo>
                    <a:close/>
                    <a:moveTo>
                      <a:pt x="0" y="3856"/>
                    </a:moveTo>
                    <a:lnTo>
                      <a:pt x="30" y="3856"/>
                    </a:lnTo>
                    <a:lnTo>
                      <a:pt x="30" y="642"/>
                    </a:lnTo>
                    <a:lnTo>
                      <a:pt x="0" y="642"/>
                    </a:lnTo>
                    <a:lnTo>
                      <a:pt x="0" y="3856"/>
                    </a:lnTo>
                    <a:close/>
                    <a:moveTo>
                      <a:pt x="0" y="640"/>
                    </a:moveTo>
                    <a:lnTo>
                      <a:pt x="30" y="642"/>
                    </a:lnTo>
                    <a:lnTo>
                      <a:pt x="35" y="557"/>
                    </a:lnTo>
                    <a:lnTo>
                      <a:pt x="5" y="555"/>
                    </a:lnTo>
                    <a:lnTo>
                      <a:pt x="0" y="640"/>
                    </a:lnTo>
                    <a:close/>
                    <a:moveTo>
                      <a:pt x="5" y="554"/>
                    </a:moveTo>
                    <a:lnTo>
                      <a:pt x="35" y="559"/>
                    </a:lnTo>
                    <a:lnTo>
                      <a:pt x="50" y="478"/>
                    </a:lnTo>
                    <a:lnTo>
                      <a:pt x="22" y="473"/>
                    </a:lnTo>
                    <a:lnTo>
                      <a:pt x="5" y="554"/>
                    </a:lnTo>
                    <a:close/>
                    <a:moveTo>
                      <a:pt x="22" y="471"/>
                    </a:moveTo>
                    <a:lnTo>
                      <a:pt x="50" y="480"/>
                    </a:lnTo>
                    <a:lnTo>
                      <a:pt x="77" y="403"/>
                    </a:lnTo>
                    <a:lnTo>
                      <a:pt x="48" y="392"/>
                    </a:lnTo>
                    <a:lnTo>
                      <a:pt x="22" y="471"/>
                    </a:lnTo>
                    <a:close/>
                    <a:moveTo>
                      <a:pt x="50" y="392"/>
                    </a:moveTo>
                    <a:lnTo>
                      <a:pt x="77" y="405"/>
                    </a:lnTo>
                    <a:lnTo>
                      <a:pt x="113" y="331"/>
                    </a:lnTo>
                    <a:lnTo>
                      <a:pt x="86" y="318"/>
                    </a:lnTo>
                    <a:lnTo>
                      <a:pt x="50" y="392"/>
                    </a:lnTo>
                    <a:close/>
                    <a:moveTo>
                      <a:pt x="88" y="316"/>
                    </a:moveTo>
                    <a:lnTo>
                      <a:pt x="113" y="333"/>
                    </a:lnTo>
                    <a:lnTo>
                      <a:pt x="158" y="267"/>
                    </a:lnTo>
                    <a:lnTo>
                      <a:pt x="131" y="250"/>
                    </a:lnTo>
                    <a:lnTo>
                      <a:pt x="88" y="316"/>
                    </a:lnTo>
                    <a:close/>
                    <a:moveTo>
                      <a:pt x="133" y="248"/>
                    </a:moveTo>
                    <a:lnTo>
                      <a:pt x="156" y="269"/>
                    </a:lnTo>
                    <a:lnTo>
                      <a:pt x="209" y="209"/>
                    </a:lnTo>
                    <a:lnTo>
                      <a:pt x="186" y="188"/>
                    </a:lnTo>
                    <a:lnTo>
                      <a:pt x="133" y="248"/>
                    </a:lnTo>
                    <a:close/>
                    <a:moveTo>
                      <a:pt x="188" y="186"/>
                    </a:moveTo>
                    <a:lnTo>
                      <a:pt x="207" y="209"/>
                    </a:lnTo>
                    <a:lnTo>
                      <a:pt x="267" y="156"/>
                    </a:lnTo>
                    <a:lnTo>
                      <a:pt x="248" y="134"/>
                    </a:lnTo>
                    <a:lnTo>
                      <a:pt x="188" y="186"/>
                    </a:lnTo>
                    <a:close/>
                    <a:moveTo>
                      <a:pt x="250" y="132"/>
                    </a:moveTo>
                    <a:lnTo>
                      <a:pt x="267" y="158"/>
                    </a:lnTo>
                    <a:lnTo>
                      <a:pt x="333" y="113"/>
                    </a:lnTo>
                    <a:lnTo>
                      <a:pt x="316" y="88"/>
                    </a:lnTo>
                    <a:lnTo>
                      <a:pt x="250" y="132"/>
                    </a:lnTo>
                    <a:close/>
                    <a:moveTo>
                      <a:pt x="318" y="86"/>
                    </a:moveTo>
                    <a:lnTo>
                      <a:pt x="331" y="113"/>
                    </a:lnTo>
                    <a:lnTo>
                      <a:pt x="404" y="77"/>
                    </a:lnTo>
                    <a:lnTo>
                      <a:pt x="389" y="51"/>
                    </a:lnTo>
                    <a:lnTo>
                      <a:pt x="318" y="86"/>
                    </a:lnTo>
                    <a:close/>
                    <a:moveTo>
                      <a:pt x="391" y="49"/>
                    </a:moveTo>
                    <a:lnTo>
                      <a:pt x="403" y="77"/>
                    </a:lnTo>
                    <a:lnTo>
                      <a:pt x="480" y="51"/>
                    </a:lnTo>
                    <a:lnTo>
                      <a:pt x="470" y="22"/>
                    </a:lnTo>
                    <a:lnTo>
                      <a:pt x="391" y="49"/>
                    </a:lnTo>
                    <a:close/>
                    <a:moveTo>
                      <a:pt x="472" y="22"/>
                    </a:moveTo>
                    <a:lnTo>
                      <a:pt x="478" y="51"/>
                    </a:lnTo>
                    <a:lnTo>
                      <a:pt x="559" y="36"/>
                    </a:lnTo>
                    <a:lnTo>
                      <a:pt x="553" y="5"/>
                    </a:lnTo>
                    <a:lnTo>
                      <a:pt x="472" y="22"/>
                    </a:lnTo>
                    <a:close/>
                    <a:moveTo>
                      <a:pt x="555" y="5"/>
                    </a:moveTo>
                    <a:lnTo>
                      <a:pt x="557" y="36"/>
                    </a:lnTo>
                    <a:lnTo>
                      <a:pt x="642" y="30"/>
                    </a:lnTo>
                    <a:lnTo>
                      <a:pt x="640" y="0"/>
                    </a:lnTo>
                    <a:lnTo>
                      <a:pt x="555" y="5"/>
                    </a:lnTo>
                    <a:close/>
                    <a:moveTo>
                      <a:pt x="642" y="0"/>
                    </a:moveTo>
                    <a:lnTo>
                      <a:pt x="642" y="30"/>
                    </a:lnTo>
                    <a:lnTo>
                      <a:pt x="3854" y="30"/>
                    </a:lnTo>
                    <a:lnTo>
                      <a:pt x="3854" y="0"/>
                    </a:lnTo>
                    <a:lnTo>
                      <a:pt x="642" y="0"/>
                    </a:lnTo>
                    <a:close/>
                    <a:moveTo>
                      <a:pt x="3856" y="0"/>
                    </a:moveTo>
                    <a:lnTo>
                      <a:pt x="3854" y="30"/>
                    </a:lnTo>
                    <a:lnTo>
                      <a:pt x="3939" y="36"/>
                    </a:lnTo>
                    <a:lnTo>
                      <a:pt x="3941" y="5"/>
                    </a:lnTo>
                    <a:lnTo>
                      <a:pt x="3856" y="0"/>
                    </a:lnTo>
                    <a:close/>
                    <a:moveTo>
                      <a:pt x="3943" y="5"/>
                    </a:moveTo>
                    <a:lnTo>
                      <a:pt x="3937" y="36"/>
                    </a:lnTo>
                    <a:lnTo>
                      <a:pt x="4018" y="51"/>
                    </a:lnTo>
                    <a:lnTo>
                      <a:pt x="4024" y="22"/>
                    </a:lnTo>
                    <a:lnTo>
                      <a:pt x="3943" y="5"/>
                    </a:lnTo>
                    <a:close/>
                    <a:moveTo>
                      <a:pt x="4026" y="22"/>
                    </a:moveTo>
                    <a:lnTo>
                      <a:pt x="4016" y="51"/>
                    </a:lnTo>
                    <a:lnTo>
                      <a:pt x="4093" y="77"/>
                    </a:lnTo>
                    <a:lnTo>
                      <a:pt x="4105" y="49"/>
                    </a:lnTo>
                    <a:lnTo>
                      <a:pt x="4026" y="22"/>
                    </a:lnTo>
                    <a:close/>
                    <a:moveTo>
                      <a:pt x="4105" y="51"/>
                    </a:moveTo>
                    <a:lnTo>
                      <a:pt x="4092" y="77"/>
                    </a:lnTo>
                    <a:lnTo>
                      <a:pt x="4165" y="113"/>
                    </a:lnTo>
                    <a:lnTo>
                      <a:pt x="4178" y="86"/>
                    </a:lnTo>
                    <a:lnTo>
                      <a:pt x="4105" y="51"/>
                    </a:lnTo>
                    <a:close/>
                    <a:moveTo>
                      <a:pt x="4180" y="88"/>
                    </a:moveTo>
                    <a:lnTo>
                      <a:pt x="4163" y="113"/>
                    </a:lnTo>
                    <a:lnTo>
                      <a:pt x="4229" y="158"/>
                    </a:lnTo>
                    <a:lnTo>
                      <a:pt x="4246" y="132"/>
                    </a:lnTo>
                    <a:lnTo>
                      <a:pt x="4180" y="88"/>
                    </a:lnTo>
                    <a:close/>
                    <a:moveTo>
                      <a:pt x="4248" y="134"/>
                    </a:moveTo>
                    <a:lnTo>
                      <a:pt x="4227" y="156"/>
                    </a:lnTo>
                    <a:lnTo>
                      <a:pt x="4287" y="209"/>
                    </a:lnTo>
                    <a:lnTo>
                      <a:pt x="4308" y="186"/>
                    </a:lnTo>
                    <a:lnTo>
                      <a:pt x="4248" y="134"/>
                    </a:lnTo>
                    <a:close/>
                    <a:moveTo>
                      <a:pt x="4310" y="188"/>
                    </a:moveTo>
                    <a:lnTo>
                      <a:pt x="4287" y="209"/>
                    </a:lnTo>
                    <a:lnTo>
                      <a:pt x="4340" y="269"/>
                    </a:lnTo>
                    <a:lnTo>
                      <a:pt x="4363" y="248"/>
                    </a:lnTo>
                    <a:lnTo>
                      <a:pt x="4310" y="188"/>
                    </a:lnTo>
                    <a:close/>
                    <a:moveTo>
                      <a:pt x="4365" y="250"/>
                    </a:moveTo>
                    <a:lnTo>
                      <a:pt x="4338" y="267"/>
                    </a:lnTo>
                    <a:lnTo>
                      <a:pt x="4383" y="333"/>
                    </a:lnTo>
                    <a:lnTo>
                      <a:pt x="4408" y="316"/>
                    </a:lnTo>
                    <a:lnTo>
                      <a:pt x="4365" y="250"/>
                    </a:lnTo>
                    <a:close/>
                    <a:moveTo>
                      <a:pt x="4410" y="318"/>
                    </a:moveTo>
                    <a:lnTo>
                      <a:pt x="4383" y="331"/>
                    </a:lnTo>
                    <a:lnTo>
                      <a:pt x="4419" y="405"/>
                    </a:lnTo>
                    <a:lnTo>
                      <a:pt x="4446" y="392"/>
                    </a:lnTo>
                    <a:lnTo>
                      <a:pt x="4410" y="318"/>
                    </a:lnTo>
                    <a:close/>
                    <a:moveTo>
                      <a:pt x="4448" y="392"/>
                    </a:moveTo>
                    <a:lnTo>
                      <a:pt x="4419" y="403"/>
                    </a:lnTo>
                    <a:lnTo>
                      <a:pt x="4446" y="480"/>
                    </a:lnTo>
                    <a:lnTo>
                      <a:pt x="4474" y="471"/>
                    </a:lnTo>
                    <a:lnTo>
                      <a:pt x="4448" y="392"/>
                    </a:lnTo>
                    <a:close/>
                    <a:moveTo>
                      <a:pt x="4474" y="473"/>
                    </a:moveTo>
                    <a:lnTo>
                      <a:pt x="4446" y="478"/>
                    </a:lnTo>
                    <a:lnTo>
                      <a:pt x="4461" y="559"/>
                    </a:lnTo>
                    <a:lnTo>
                      <a:pt x="4491" y="554"/>
                    </a:lnTo>
                    <a:lnTo>
                      <a:pt x="4474" y="473"/>
                    </a:lnTo>
                    <a:close/>
                    <a:moveTo>
                      <a:pt x="4491" y="555"/>
                    </a:moveTo>
                    <a:lnTo>
                      <a:pt x="4461" y="557"/>
                    </a:lnTo>
                    <a:lnTo>
                      <a:pt x="4466" y="642"/>
                    </a:lnTo>
                    <a:lnTo>
                      <a:pt x="4496" y="640"/>
                    </a:lnTo>
                    <a:lnTo>
                      <a:pt x="4491" y="555"/>
                    </a:lnTo>
                    <a:close/>
                    <a:moveTo>
                      <a:pt x="4496" y="642"/>
                    </a:moveTo>
                    <a:lnTo>
                      <a:pt x="4466" y="642"/>
                    </a:lnTo>
                    <a:lnTo>
                      <a:pt x="4466" y="3856"/>
                    </a:lnTo>
                    <a:lnTo>
                      <a:pt x="4496" y="3856"/>
                    </a:lnTo>
                    <a:lnTo>
                      <a:pt x="4496" y="642"/>
                    </a:lnTo>
                    <a:close/>
                    <a:moveTo>
                      <a:pt x="4496" y="3858"/>
                    </a:moveTo>
                    <a:lnTo>
                      <a:pt x="4496" y="3858"/>
                    </a:lnTo>
                    <a:lnTo>
                      <a:pt x="4481" y="3856"/>
                    </a:lnTo>
                    <a:lnTo>
                      <a:pt x="4496" y="3856"/>
                    </a:lnTo>
                    <a:lnTo>
                      <a:pt x="4496" y="3858"/>
                    </a:lnTo>
                    <a:close/>
                    <a:moveTo>
                      <a:pt x="4491" y="3944"/>
                    </a:moveTo>
                    <a:lnTo>
                      <a:pt x="4491" y="3944"/>
                    </a:lnTo>
                    <a:lnTo>
                      <a:pt x="4476" y="3941"/>
                    </a:lnTo>
                    <a:lnTo>
                      <a:pt x="4491" y="3943"/>
                    </a:lnTo>
                    <a:lnTo>
                      <a:pt x="4491" y="3944"/>
                    </a:lnTo>
                    <a:close/>
                    <a:moveTo>
                      <a:pt x="4474" y="4027"/>
                    </a:moveTo>
                    <a:lnTo>
                      <a:pt x="4474" y="4027"/>
                    </a:lnTo>
                    <a:lnTo>
                      <a:pt x="4459" y="4024"/>
                    </a:lnTo>
                    <a:lnTo>
                      <a:pt x="4474" y="4025"/>
                    </a:lnTo>
                    <a:lnTo>
                      <a:pt x="4474" y="4027"/>
                    </a:lnTo>
                    <a:close/>
                    <a:moveTo>
                      <a:pt x="4446" y="4106"/>
                    </a:moveTo>
                    <a:lnTo>
                      <a:pt x="4446" y="4108"/>
                    </a:lnTo>
                    <a:lnTo>
                      <a:pt x="4432" y="4101"/>
                    </a:lnTo>
                    <a:lnTo>
                      <a:pt x="4448" y="4106"/>
                    </a:lnTo>
                    <a:lnTo>
                      <a:pt x="4446" y="4106"/>
                    </a:lnTo>
                    <a:close/>
                    <a:moveTo>
                      <a:pt x="4410" y="4180"/>
                    </a:moveTo>
                    <a:lnTo>
                      <a:pt x="4408" y="4182"/>
                    </a:lnTo>
                    <a:lnTo>
                      <a:pt x="4397" y="4172"/>
                    </a:lnTo>
                    <a:lnTo>
                      <a:pt x="4410" y="4180"/>
                    </a:lnTo>
                    <a:lnTo>
                      <a:pt x="4410" y="4180"/>
                    </a:lnTo>
                    <a:close/>
                    <a:moveTo>
                      <a:pt x="4363" y="4250"/>
                    </a:moveTo>
                    <a:lnTo>
                      <a:pt x="4363" y="4250"/>
                    </a:lnTo>
                    <a:lnTo>
                      <a:pt x="4351" y="4240"/>
                    </a:lnTo>
                    <a:lnTo>
                      <a:pt x="4365" y="4248"/>
                    </a:lnTo>
                    <a:lnTo>
                      <a:pt x="4363" y="4250"/>
                    </a:lnTo>
                    <a:close/>
                    <a:moveTo>
                      <a:pt x="4308" y="4310"/>
                    </a:moveTo>
                    <a:lnTo>
                      <a:pt x="4308" y="4312"/>
                    </a:lnTo>
                    <a:lnTo>
                      <a:pt x="4299" y="4300"/>
                    </a:lnTo>
                    <a:lnTo>
                      <a:pt x="4310" y="4310"/>
                    </a:lnTo>
                    <a:lnTo>
                      <a:pt x="4308" y="4310"/>
                    </a:lnTo>
                    <a:close/>
                    <a:moveTo>
                      <a:pt x="4248" y="4364"/>
                    </a:moveTo>
                    <a:lnTo>
                      <a:pt x="4246" y="4366"/>
                    </a:lnTo>
                    <a:lnTo>
                      <a:pt x="4238" y="4353"/>
                    </a:lnTo>
                    <a:lnTo>
                      <a:pt x="4248" y="4364"/>
                    </a:lnTo>
                    <a:lnTo>
                      <a:pt x="4248" y="4364"/>
                    </a:lnTo>
                    <a:close/>
                    <a:moveTo>
                      <a:pt x="4178" y="4412"/>
                    </a:moveTo>
                    <a:lnTo>
                      <a:pt x="4178" y="4412"/>
                    </a:lnTo>
                    <a:lnTo>
                      <a:pt x="4171" y="4398"/>
                    </a:lnTo>
                    <a:lnTo>
                      <a:pt x="4180" y="4410"/>
                    </a:lnTo>
                    <a:lnTo>
                      <a:pt x="4178" y="4412"/>
                    </a:lnTo>
                    <a:close/>
                    <a:moveTo>
                      <a:pt x="4105" y="4449"/>
                    </a:moveTo>
                    <a:lnTo>
                      <a:pt x="4105" y="4449"/>
                    </a:lnTo>
                    <a:lnTo>
                      <a:pt x="4099" y="4434"/>
                    </a:lnTo>
                    <a:lnTo>
                      <a:pt x="4105" y="4447"/>
                    </a:lnTo>
                    <a:lnTo>
                      <a:pt x="4105" y="4449"/>
                    </a:lnTo>
                    <a:close/>
                    <a:moveTo>
                      <a:pt x="4026" y="4476"/>
                    </a:moveTo>
                    <a:lnTo>
                      <a:pt x="4024" y="4476"/>
                    </a:lnTo>
                    <a:lnTo>
                      <a:pt x="4022" y="4461"/>
                    </a:lnTo>
                    <a:lnTo>
                      <a:pt x="4026" y="4476"/>
                    </a:lnTo>
                    <a:lnTo>
                      <a:pt x="4026" y="4476"/>
                    </a:lnTo>
                    <a:close/>
                    <a:moveTo>
                      <a:pt x="3943" y="4493"/>
                    </a:moveTo>
                    <a:lnTo>
                      <a:pt x="3941" y="4493"/>
                    </a:lnTo>
                    <a:lnTo>
                      <a:pt x="3939" y="4478"/>
                    </a:lnTo>
                    <a:lnTo>
                      <a:pt x="3943" y="4493"/>
                    </a:lnTo>
                    <a:lnTo>
                      <a:pt x="3943" y="4493"/>
                    </a:lnTo>
                    <a:close/>
                    <a:moveTo>
                      <a:pt x="3856" y="4498"/>
                    </a:moveTo>
                    <a:lnTo>
                      <a:pt x="3854" y="4498"/>
                    </a:lnTo>
                    <a:lnTo>
                      <a:pt x="3854" y="4483"/>
                    </a:lnTo>
                    <a:lnTo>
                      <a:pt x="3856" y="4498"/>
                    </a:lnTo>
                    <a:lnTo>
                      <a:pt x="3856" y="4498"/>
                    </a:lnTo>
                    <a:close/>
                    <a:moveTo>
                      <a:pt x="640" y="4498"/>
                    </a:moveTo>
                    <a:lnTo>
                      <a:pt x="640" y="4498"/>
                    </a:lnTo>
                    <a:lnTo>
                      <a:pt x="642" y="4483"/>
                    </a:lnTo>
                    <a:lnTo>
                      <a:pt x="642" y="4498"/>
                    </a:lnTo>
                    <a:lnTo>
                      <a:pt x="640" y="4498"/>
                    </a:lnTo>
                    <a:close/>
                    <a:moveTo>
                      <a:pt x="553" y="4493"/>
                    </a:moveTo>
                    <a:lnTo>
                      <a:pt x="553" y="4493"/>
                    </a:lnTo>
                    <a:lnTo>
                      <a:pt x="555" y="4478"/>
                    </a:lnTo>
                    <a:lnTo>
                      <a:pt x="555" y="4493"/>
                    </a:lnTo>
                    <a:lnTo>
                      <a:pt x="553" y="4493"/>
                    </a:lnTo>
                    <a:close/>
                    <a:moveTo>
                      <a:pt x="470" y="4476"/>
                    </a:moveTo>
                    <a:lnTo>
                      <a:pt x="470" y="4476"/>
                    </a:lnTo>
                    <a:lnTo>
                      <a:pt x="474" y="4461"/>
                    </a:lnTo>
                    <a:lnTo>
                      <a:pt x="472" y="4476"/>
                    </a:lnTo>
                    <a:lnTo>
                      <a:pt x="470" y="4476"/>
                    </a:lnTo>
                    <a:close/>
                    <a:moveTo>
                      <a:pt x="391" y="4449"/>
                    </a:moveTo>
                    <a:lnTo>
                      <a:pt x="389" y="4447"/>
                    </a:lnTo>
                    <a:lnTo>
                      <a:pt x="397" y="4434"/>
                    </a:lnTo>
                    <a:lnTo>
                      <a:pt x="391" y="4449"/>
                    </a:lnTo>
                    <a:lnTo>
                      <a:pt x="391" y="4449"/>
                    </a:lnTo>
                    <a:close/>
                    <a:moveTo>
                      <a:pt x="318" y="4412"/>
                    </a:moveTo>
                    <a:lnTo>
                      <a:pt x="316" y="4410"/>
                    </a:lnTo>
                    <a:lnTo>
                      <a:pt x="325" y="4398"/>
                    </a:lnTo>
                    <a:lnTo>
                      <a:pt x="318" y="4412"/>
                    </a:lnTo>
                    <a:lnTo>
                      <a:pt x="318" y="4412"/>
                    </a:lnTo>
                    <a:close/>
                    <a:moveTo>
                      <a:pt x="248" y="4364"/>
                    </a:moveTo>
                    <a:lnTo>
                      <a:pt x="248" y="4364"/>
                    </a:lnTo>
                    <a:lnTo>
                      <a:pt x="258" y="4353"/>
                    </a:lnTo>
                    <a:lnTo>
                      <a:pt x="250" y="4366"/>
                    </a:lnTo>
                    <a:lnTo>
                      <a:pt x="248" y="4364"/>
                    </a:lnTo>
                    <a:close/>
                    <a:moveTo>
                      <a:pt x="188" y="4310"/>
                    </a:moveTo>
                    <a:lnTo>
                      <a:pt x="186" y="4310"/>
                    </a:lnTo>
                    <a:lnTo>
                      <a:pt x="197" y="4300"/>
                    </a:lnTo>
                    <a:lnTo>
                      <a:pt x="188" y="4312"/>
                    </a:lnTo>
                    <a:lnTo>
                      <a:pt x="188" y="4310"/>
                    </a:lnTo>
                    <a:close/>
                    <a:moveTo>
                      <a:pt x="133" y="4250"/>
                    </a:moveTo>
                    <a:lnTo>
                      <a:pt x="131" y="4248"/>
                    </a:lnTo>
                    <a:lnTo>
                      <a:pt x="145" y="4240"/>
                    </a:lnTo>
                    <a:lnTo>
                      <a:pt x="133" y="4250"/>
                    </a:lnTo>
                    <a:lnTo>
                      <a:pt x="133" y="4250"/>
                    </a:lnTo>
                    <a:close/>
                    <a:moveTo>
                      <a:pt x="86" y="4180"/>
                    </a:moveTo>
                    <a:lnTo>
                      <a:pt x="86" y="4180"/>
                    </a:lnTo>
                    <a:lnTo>
                      <a:pt x="99" y="4172"/>
                    </a:lnTo>
                    <a:lnTo>
                      <a:pt x="88" y="4182"/>
                    </a:lnTo>
                    <a:lnTo>
                      <a:pt x="86" y="4180"/>
                    </a:lnTo>
                    <a:close/>
                    <a:moveTo>
                      <a:pt x="48" y="4106"/>
                    </a:moveTo>
                    <a:lnTo>
                      <a:pt x="48" y="4106"/>
                    </a:lnTo>
                    <a:lnTo>
                      <a:pt x="64" y="4101"/>
                    </a:lnTo>
                    <a:lnTo>
                      <a:pt x="50" y="4108"/>
                    </a:lnTo>
                    <a:lnTo>
                      <a:pt x="48" y="4106"/>
                    </a:lnTo>
                    <a:close/>
                    <a:moveTo>
                      <a:pt x="22" y="4027"/>
                    </a:moveTo>
                    <a:lnTo>
                      <a:pt x="22" y="4025"/>
                    </a:lnTo>
                    <a:lnTo>
                      <a:pt x="37" y="4024"/>
                    </a:lnTo>
                    <a:lnTo>
                      <a:pt x="22" y="4027"/>
                    </a:lnTo>
                    <a:lnTo>
                      <a:pt x="22" y="4027"/>
                    </a:lnTo>
                    <a:close/>
                    <a:moveTo>
                      <a:pt x="5" y="3944"/>
                    </a:moveTo>
                    <a:lnTo>
                      <a:pt x="5" y="3943"/>
                    </a:lnTo>
                    <a:lnTo>
                      <a:pt x="20" y="3941"/>
                    </a:lnTo>
                    <a:lnTo>
                      <a:pt x="5" y="3944"/>
                    </a:lnTo>
                    <a:lnTo>
                      <a:pt x="5" y="3944"/>
                    </a:lnTo>
                    <a:close/>
                    <a:moveTo>
                      <a:pt x="0" y="3858"/>
                    </a:moveTo>
                    <a:lnTo>
                      <a:pt x="0" y="3856"/>
                    </a:lnTo>
                    <a:lnTo>
                      <a:pt x="15" y="3856"/>
                    </a:lnTo>
                    <a:lnTo>
                      <a:pt x="0" y="3858"/>
                    </a:lnTo>
                    <a:lnTo>
                      <a:pt x="0" y="3858"/>
                    </a:lnTo>
                    <a:close/>
                    <a:moveTo>
                      <a:pt x="0" y="640"/>
                    </a:moveTo>
                    <a:lnTo>
                      <a:pt x="0" y="640"/>
                    </a:lnTo>
                    <a:lnTo>
                      <a:pt x="15" y="642"/>
                    </a:lnTo>
                    <a:lnTo>
                      <a:pt x="0" y="642"/>
                    </a:lnTo>
                    <a:lnTo>
                      <a:pt x="0" y="640"/>
                    </a:lnTo>
                    <a:close/>
                    <a:moveTo>
                      <a:pt x="5" y="554"/>
                    </a:moveTo>
                    <a:lnTo>
                      <a:pt x="5" y="554"/>
                    </a:lnTo>
                    <a:lnTo>
                      <a:pt x="20" y="557"/>
                    </a:lnTo>
                    <a:lnTo>
                      <a:pt x="5" y="555"/>
                    </a:lnTo>
                    <a:lnTo>
                      <a:pt x="5" y="554"/>
                    </a:lnTo>
                    <a:close/>
                    <a:moveTo>
                      <a:pt x="22" y="471"/>
                    </a:moveTo>
                    <a:lnTo>
                      <a:pt x="22" y="471"/>
                    </a:lnTo>
                    <a:lnTo>
                      <a:pt x="37" y="474"/>
                    </a:lnTo>
                    <a:lnTo>
                      <a:pt x="22" y="473"/>
                    </a:lnTo>
                    <a:lnTo>
                      <a:pt x="22" y="471"/>
                    </a:lnTo>
                    <a:close/>
                    <a:moveTo>
                      <a:pt x="48" y="392"/>
                    </a:moveTo>
                    <a:lnTo>
                      <a:pt x="50" y="392"/>
                    </a:lnTo>
                    <a:lnTo>
                      <a:pt x="64" y="397"/>
                    </a:lnTo>
                    <a:lnTo>
                      <a:pt x="48" y="392"/>
                    </a:lnTo>
                    <a:lnTo>
                      <a:pt x="48" y="392"/>
                    </a:lnTo>
                    <a:close/>
                    <a:moveTo>
                      <a:pt x="86" y="318"/>
                    </a:moveTo>
                    <a:lnTo>
                      <a:pt x="88" y="316"/>
                    </a:lnTo>
                    <a:lnTo>
                      <a:pt x="99" y="326"/>
                    </a:lnTo>
                    <a:lnTo>
                      <a:pt x="86" y="318"/>
                    </a:lnTo>
                    <a:lnTo>
                      <a:pt x="86" y="318"/>
                    </a:lnTo>
                    <a:close/>
                    <a:moveTo>
                      <a:pt x="133" y="248"/>
                    </a:moveTo>
                    <a:lnTo>
                      <a:pt x="133" y="248"/>
                    </a:lnTo>
                    <a:lnTo>
                      <a:pt x="145" y="258"/>
                    </a:lnTo>
                    <a:lnTo>
                      <a:pt x="131" y="250"/>
                    </a:lnTo>
                    <a:lnTo>
                      <a:pt x="133" y="248"/>
                    </a:lnTo>
                    <a:close/>
                    <a:moveTo>
                      <a:pt x="188" y="188"/>
                    </a:moveTo>
                    <a:lnTo>
                      <a:pt x="188" y="186"/>
                    </a:lnTo>
                    <a:lnTo>
                      <a:pt x="197" y="198"/>
                    </a:lnTo>
                    <a:lnTo>
                      <a:pt x="186" y="188"/>
                    </a:lnTo>
                    <a:lnTo>
                      <a:pt x="188" y="188"/>
                    </a:lnTo>
                    <a:close/>
                    <a:moveTo>
                      <a:pt x="248" y="134"/>
                    </a:moveTo>
                    <a:lnTo>
                      <a:pt x="250" y="132"/>
                    </a:lnTo>
                    <a:lnTo>
                      <a:pt x="258" y="145"/>
                    </a:lnTo>
                    <a:lnTo>
                      <a:pt x="248" y="134"/>
                    </a:lnTo>
                    <a:lnTo>
                      <a:pt x="248" y="134"/>
                    </a:lnTo>
                    <a:close/>
                    <a:moveTo>
                      <a:pt x="318" y="86"/>
                    </a:moveTo>
                    <a:lnTo>
                      <a:pt x="318" y="86"/>
                    </a:lnTo>
                    <a:lnTo>
                      <a:pt x="325" y="100"/>
                    </a:lnTo>
                    <a:lnTo>
                      <a:pt x="316" y="88"/>
                    </a:lnTo>
                    <a:lnTo>
                      <a:pt x="318" y="86"/>
                    </a:lnTo>
                    <a:close/>
                    <a:moveTo>
                      <a:pt x="391" y="49"/>
                    </a:moveTo>
                    <a:lnTo>
                      <a:pt x="391" y="49"/>
                    </a:lnTo>
                    <a:lnTo>
                      <a:pt x="397" y="64"/>
                    </a:lnTo>
                    <a:lnTo>
                      <a:pt x="389" y="51"/>
                    </a:lnTo>
                    <a:lnTo>
                      <a:pt x="391" y="49"/>
                    </a:lnTo>
                    <a:close/>
                    <a:moveTo>
                      <a:pt x="470" y="22"/>
                    </a:moveTo>
                    <a:lnTo>
                      <a:pt x="472" y="22"/>
                    </a:lnTo>
                    <a:lnTo>
                      <a:pt x="474" y="37"/>
                    </a:lnTo>
                    <a:lnTo>
                      <a:pt x="470" y="22"/>
                    </a:lnTo>
                    <a:lnTo>
                      <a:pt x="470" y="22"/>
                    </a:lnTo>
                    <a:close/>
                    <a:moveTo>
                      <a:pt x="553" y="5"/>
                    </a:moveTo>
                    <a:lnTo>
                      <a:pt x="555" y="5"/>
                    </a:lnTo>
                    <a:lnTo>
                      <a:pt x="555" y="20"/>
                    </a:lnTo>
                    <a:lnTo>
                      <a:pt x="553" y="5"/>
                    </a:lnTo>
                    <a:lnTo>
                      <a:pt x="553" y="5"/>
                    </a:lnTo>
                    <a:close/>
                    <a:moveTo>
                      <a:pt x="640" y="0"/>
                    </a:moveTo>
                    <a:lnTo>
                      <a:pt x="642" y="0"/>
                    </a:lnTo>
                    <a:lnTo>
                      <a:pt x="642" y="15"/>
                    </a:lnTo>
                    <a:lnTo>
                      <a:pt x="640" y="0"/>
                    </a:lnTo>
                    <a:lnTo>
                      <a:pt x="640" y="0"/>
                    </a:lnTo>
                    <a:close/>
                    <a:moveTo>
                      <a:pt x="3856" y="0"/>
                    </a:moveTo>
                    <a:lnTo>
                      <a:pt x="3856" y="0"/>
                    </a:lnTo>
                    <a:lnTo>
                      <a:pt x="3854" y="15"/>
                    </a:lnTo>
                    <a:lnTo>
                      <a:pt x="3854" y="0"/>
                    </a:lnTo>
                    <a:lnTo>
                      <a:pt x="3856" y="0"/>
                    </a:lnTo>
                    <a:close/>
                    <a:moveTo>
                      <a:pt x="3943" y="5"/>
                    </a:moveTo>
                    <a:lnTo>
                      <a:pt x="3943" y="5"/>
                    </a:lnTo>
                    <a:lnTo>
                      <a:pt x="3939" y="20"/>
                    </a:lnTo>
                    <a:lnTo>
                      <a:pt x="3941" y="5"/>
                    </a:lnTo>
                    <a:lnTo>
                      <a:pt x="3943" y="5"/>
                    </a:lnTo>
                    <a:close/>
                    <a:moveTo>
                      <a:pt x="4026" y="22"/>
                    </a:moveTo>
                    <a:lnTo>
                      <a:pt x="4026" y="22"/>
                    </a:lnTo>
                    <a:lnTo>
                      <a:pt x="4022" y="37"/>
                    </a:lnTo>
                    <a:lnTo>
                      <a:pt x="4024" y="22"/>
                    </a:lnTo>
                    <a:lnTo>
                      <a:pt x="4026" y="22"/>
                    </a:lnTo>
                    <a:close/>
                    <a:moveTo>
                      <a:pt x="4105" y="49"/>
                    </a:moveTo>
                    <a:lnTo>
                      <a:pt x="4105" y="51"/>
                    </a:lnTo>
                    <a:lnTo>
                      <a:pt x="4099" y="64"/>
                    </a:lnTo>
                    <a:lnTo>
                      <a:pt x="4105" y="49"/>
                    </a:lnTo>
                    <a:lnTo>
                      <a:pt x="4105" y="49"/>
                    </a:lnTo>
                    <a:close/>
                    <a:moveTo>
                      <a:pt x="4178" y="86"/>
                    </a:moveTo>
                    <a:lnTo>
                      <a:pt x="4180" y="88"/>
                    </a:lnTo>
                    <a:lnTo>
                      <a:pt x="4171" y="100"/>
                    </a:lnTo>
                    <a:lnTo>
                      <a:pt x="4178" y="86"/>
                    </a:lnTo>
                    <a:lnTo>
                      <a:pt x="4178" y="86"/>
                    </a:lnTo>
                    <a:close/>
                    <a:moveTo>
                      <a:pt x="4248" y="134"/>
                    </a:moveTo>
                    <a:lnTo>
                      <a:pt x="4248" y="134"/>
                    </a:lnTo>
                    <a:lnTo>
                      <a:pt x="4238" y="145"/>
                    </a:lnTo>
                    <a:lnTo>
                      <a:pt x="4246" y="132"/>
                    </a:lnTo>
                    <a:lnTo>
                      <a:pt x="4248" y="134"/>
                    </a:lnTo>
                    <a:close/>
                    <a:moveTo>
                      <a:pt x="4308" y="188"/>
                    </a:moveTo>
                    <a:lnTo>
                      <a:pt x="4310" y="188"/>
                    </a:lnTo>
                    <a:lnTo>
                      <a:pt x="4299" y="198"/>
                    </a:lnTo>
                    <a:lnTo>
                      <a:pt x="4308" y="186"/>
                    </a:lnTo>
                    <a:lnTo>
                      <a:pt x="4308" y="188"/>
                    </a:lnTo>
                    <a:close/>
                    <a:moveTo>
                      <a:pt x="4363" y="248"/>
                    </a:moveTo>
                    <a:lnTo>
                      <a:pt x="4365" y="250"/>
                    </a:lnTo>
                    <a:lnTo>
                      <a:pt x="4351" y="258"/>
                    </a:lnTo>
                    <a:lnTo>
                      <a:pt x="4363" y="248"/>
                    </a:lnTo>
                    <a:lnTo>
                      <a:pt x="4363" y="248"/>
                    </a:lnTo>
                    <a:close/>
                    <a:moveTo>
                      <a:pt x="4410" y="318"/>
                    </a:moveTo>
                    <a:lnTo>
                      <a:pt x="4410" y="318"/>
                    </a:lnTo>
                    <a:lnTo>
                      <a:pt x="4397" y="326"/>
                    </a:lnTo>
                    <a:lnTo>
                      <a:pt x="4408" y="316"/>
                    </a:lnTo>
                    <a:lnTo>
                      <a:pt x="4410" y="318"/>
                    </a:lnTo>
                    <a:close/>
                    <a:moveTo>
                      <a:pt x="4446" y="392"/>
                    </a:moveTo>
                    <a:lnTo>
                      <a:pt x="4448" y="392"/>
                    </a:lnTo>
                    <a:lnTo>
                      <a:pt x="4432" y="397"/>
                    </a:lnTo>
                    <a:lnTo>
                      <a:pt x="4446" y="392"/>
                    </a:lnTo>
                    <a:lnTo>
                      <a:pt x="4446" y="392"/>
                    </a:lnTo>
                    <a:close/>
                    <a:moveTo>
                      <a:pt x="4474" y="471"/>
                    </a:moveTo>
                    <a:lnTo>
                      <a:pt x="4474" y="473"/>
                    </a:lnTo>
                    <a:lnTo>
                      <a:pt x="4459" y="474"/>
                    </a:lnTo>
                    <a:lnTo>
                      <a:pt x="4474" y="471"/>
                    </a:lnTo>
                    <a:lnTo>
                      <a:pt x="4474" y="471"/>
                    </a:lnTo>
                    <a:close/>
                    <a:moveTo>
                      <a:pt x="4491" y="554"/>
                    </a:moveTo>
                    <a:lnTo>
                      <a:pt x="4491" y="555"/>
                    </a:lnTo>
                    <a:lnTo>
                      <a:pt x="4476" y="557"/>
                    </a:lnTo>
                    <a:lnTo>
                      <a:pt x="4491" y="554"/>
                    </a:lnTo>
                    <a:lnTo>
                      <a:pt x="4491" y="554"/>
                    </a:lnTo>
                    <a:close/>
                    <a:moveTo>
                      <a:pt x="4496" y="640"/>
                    </a:moveTo>
                    <a:lnTo>
                      <a:pt x="4496" y="642"/>
                    </a:lnTo>
                    <a:lnTo>
                      <a:pt x="4481" y="642"/>
                    </a:lnTo>
                    <a:lnTo>
                      <a:pt x="4496" y="640"/>
                    </a:lnTo>
                    <a:lnTo>
                      <a:pt x="4496" y="640"/>
                    </a:lnTo>
                    <a:close/>
                    <a:moveTo>
                      <a:pt x="4496" y="3858"/>
                    </a:moveTo>
                    <a:lnTo>
                      <a:pt x="4496" y="3858"/>
                    </a:lnTo>
                    <a:lnTo>
                      <a:pt x="4481" y="3856"/>
                    </a:lnTo>
                    <a:lnTo>
                      <a:pt x="4496" y="3856"/>
                    </a:lnTo>
                    <a:lnTo>
                      <a:pt x="4496" y="3858"/>
                    </a:lnTo>
                    <a:close/>
                  </a:path>
                </a:pathLst>
              </a:custGeom>
              <a:solidFill>
                <a:srgbClr val="000000"/>
              </a:solidFill>
              <a:ln w="25400">
                <a:solidFill>
                  <a:srgbClr val="000000"/>
                </a:solidFill>
                <a:prstDash val="solid"/>
                <a:round/>
                <a:headEnd/>
                <a:tailEnd/>
              </a:ln>
            </p:spPr>
            <p:txBody>
              <a:bodyPr rot="0" vert="horz" wrap="square" lIns="91440" tIns="45720" rIns="91440" bIns="45720" anchor="t" anchorCtr="0" upright="1">
                <a:noAutofit/>
              </a:bodyPr>
              <a:lstStyle/>
              <a:p>
                <a:endParaRPr lang="en-US" sz="2500"/>
              </a:p>
            </p:txBody>
          </p:sp>
        </p:grpSp>
      </p:grpSp>
      <p:grpSp>
        <p:nvGrpSpPr>
          <p:cNvPr id="644" name="Group 643"/>
          <p:cNvGrpSpPr/>
          <p:nvPr/>
        </p:nvGrpSpPr>
        <p:grpSpPr>
          <a:xfrm>
            <a:off x="4737349" y="3060256"/>
            <a:ext cx="1853506" cy="1428168"/>
            <a:chOff x="0" y="0"/>
            <a:chExt cx="2653665" cy="1647825"/>
          </a:xfrm>
        </p:grpSpPr>
        <p:sp>
          <p:nvSpPr>
            <p:cNvPr id="729" name="AutoShape 155"/>
            <p:cNvSpPr>
              <a:spLocks noChangeArrowheads="1"/>
            </p:cNvSpPr>
            <p:nvPr/>
          </p:nvSpPr>
          <p:spPr bwMode="auto">
            <a:xfrm rot="16200000">
              <a:off x="504825" y="-502920"/>
              <a:ext cx="1645920" cy="2651760"/>
            </a:xfrm>
            <a:prstGeom prst="round2DiagRect">
              <a:avLst/>
            </a:prstGeom>
            <a:solidFill>
              <a:srgbClr val="CCECFF"/>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500"/>
            </a:p>
          </p:txBody>
        </p:sp>
        <p:sp>
          <p:nvSpPr>
            <p:cNvPr id="730" name="Rectangle 729"/>
            <p:cNvSpPr>
              <a:spLocks noChangeArrowheads="1"/>
            </p:cNvSpPr>
            <p:nvPr/>
          </p:nvSpPr>
          <p:spPr bwMode="auto">
            <a:xfrm>
              <a:off x="0" y="1905"/>
              <a:ext cx="290830" cy="256540"/>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algn="ctr">
                <a:spcBef>
                  <a:spcPts val="0"/>
                </a:spcBef>
                <a:spcAft>
                  <a:spcPts val="0"/>
                </a:spcAft>
              </a:pPr>
              <a:r>
                <a:rPr lang="en-US" sz="1000" b="1">
                  <a:solidFill>
                    <a:srgbClr val="CCFFFF"/>
                  </a:solidFill>
                  <a:latin typeface="Verdana"/>
                  <a:ea typeface="Times New Roman"/>
                </a:rPr>
                <a:t>7</a:t>
              </a:r>
              <a:endParaRPr lang="en-US" sz="1000">
                <a:latin typeface="Times New Roman"/>
                <a:ea typeface="Times New Roman"/>
              </a:endParaRPr>
            </a:p>
          </p:txBody>
        </p:sp>
        <p:sp>
          <p:nvSpPr>
            <p:cNvPr id="731" name="Text Box 140"/>
            <p:cNvSpPr txBox="1">
              <a:spLocks noChangeArrowheads="1"/>
            </p:cNvSpPr>
            <p:nvPr/>
          </p:nvSpPr>
          <p:spPr bwMode="auto">
            <a:xfrm>
              <a:off x="638175" y="630555"/>
              <a:ext cx="137604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0" rIns="91440" bIns="0" anchor="t" anchorCtr="0" upright="1">
              <a:noAutofit/>
            </a:bodyPr>
            <a:lstStyle/>
            <a:p>
              <a:pPr algn="ctr">
                <a:spcBef>
                  <a:spcPts val="0"/>
                </a:spcBef>
                <a:spcAft>
                  <a:spcPts val="0"/>
                </a:spcAft>
              </a:pPr>
              <a:r>
                <a:rPr lang="en-US" sz="600" b="1" i="1" dirty="0">
                  <a:solidFill>
                    <a:schemeClr val="tx2"/>
                  </a:solidFill>
                  <a:latin typeface="Verdana"/>
                  <a:ea typeface="Times New Roman"/>
                </a:rPr>
                <a:t>PROPOSED DETERMINATION</a:t>
              </a:r>
              <a:endParaRPr lang="en-US" sz="900" dirty="0">
                <a:solidFill>
                  <a:schemeClr val="tx2"/>
                </a:solidFill>
                <a:latin typeface="Times New Roman"/>
                <a:ea typeface="Times New Roman"/>
              </a:endParaRPr>
            </a:p>
            <a:p>
              <a:pPr algn="ctr">
                <a:spcBef>
                  <a:spcPts val="0"/>
                </a:spcBef>
                <a:spcAft>
                  <a:spcPts val="0"/>
                </a:spcAft>
              </a:pPr>
              <a:r>
                <a:rPr lang="en-US" sz="700" dirty="0">
                  <a:latin typeface="Verdana"/>
                  <a:ea typeface="Times New Roman"/>
                </a:rPr>
                <a:t> </a:t>
              </a:r>
              <a:endParaRPr lang="en-US" sz="900" dirty="0">
                <a:latin typeface="Times New Roman"/>
                <a:ea typeface="Times New Roman"/>
              </a:endParaRPr>
            </a:p>
          </p:txBody>
        </p:sp>
        <p:sp>
          <p:nvSpPr>
            <p:cNvPr id="732" name="Freeform 731"/>
            <p:cNvSpPr>
              <a:spLocks noEditPoints="1"/>
            </p:cNvSpPr>
            <p:nvPr/>
          </p:nvSpPr>
          <p:spPr bwMode="auto">
            <a:xfrm>
              <a:off x="685800" y="59055"/>
              <a:ext cx="1275715" cy="876300"/>
            </a:xfrm>
            <a:custGeom>
              <a:avLst/>
              <a:gdLst>
                <a:gd name="T0" fmla="*/ 4474 w 4496"/>
                <a:gd name="T1" fmla="*/ 4025 h 4498"/>
                <a:gd name="T2" fmla="*/ 4383 w 4496"/>
                <a:gd name="T3" fmla="*/ 4167 h 4498"/>
                <a:gd name="T4" fmla="*/ 4340 w 4496"/>
                <a:gd name="T5" fmla="*/ 4231 h 4498"/>
                <a:gd name="T6" fmla="*/ 4246 w 4496"/>
                <a:gd name="T7" fmla="*/ 4366 h 4498"/>
                <a:gd name="T8" fmla="*/ 4178 w 4496"/>
                <a:gd name="T9" fmla="*/ 4412 h 4498"/>
                <a:gd name="T10" fmla="*/ 3943 w 4496"/>
                <a:gd name="T11" fmla="*/ 4493 h 4498"/>
                <a:gd name="T12" fmla="*/ 642 w 4496"/>
                <a:gd name="T13" fmla="*/ 4468 h 4498"/>
                <a:gd name="T14" fmla="*/ 559 w 4496"/>
                <a:gd name="T15" fmla="*/ 4462 h 4498"/>
                <a:gd name="T16" fmla="*/ 389 w 4496"/>
                <a:gd name="T17" fmla="*/ 4447 h 4498"/>
                <a:gd name="T18" fmla="*/ 316 w 4496"/>
                <a:gd name="T19" fmla="*/ 4410 h 4498"/>
                <a:gd name="T20" fmla="*/ 133 w 4496"/>
                <a:gd name="T21" fmla="*/ 4250 h 4498"/>
                <a:gd name="T22" fmla="*/ 77 w 4496"/>
                <a:gd name="T23" fmla="*/ 4093 h 4498"/>
                <a:gd name="T24" fmla="*/ 50 w 4496"/>
                <a:gd name="T25" fmla="*/ 4020 h 4498"/>
                <a:gd name="T26" fmla="*/ 0 w 4496"/>
                <a:gd name="T27" fmla="*/ 3856 h 4498"/>
                <a:gd name="T28" fmla="*/ 0 w 4496"/>
                <a:gd name="T29" fmla="*/ 640 h 4498"/>
                <a:gd name="T30" fmla="*/ 48 w 4496"/>
                <a:gd name="T31" fmla="*/ 392 h 4498"/>
                <a:gd name="T32" fmla="*/ 158 w 4496"/>
                <a:gd name="T33" fmla="*/ 267 h 4498"/>
                <a:gd name="T34" fmla="*/ 207 w 4496"/>
                <a:gd name="T35" fmla="*/ 209 h 4498"/>
                <a:gd name="T36" fmla="*/ 318 w 4496"/>
                <a:gd name="T37" fmla="*/ 86 h 4498"/>
                <a:gd name="T38" fmla="*/ 391 w 4496"/>
                <a:gd name="T39" fmla="*/ 49 h 4498"/>
                <a:gd name="T40" fmla="*/ 640 w 4496"/>
                <a:gd name="T41" fmla="*/ 0 h 4498"/>
                <a:gd name="T42" fmla="*/ 3939 w 4496"/>
                <a:gd name="T43" fmla="*/ 36 h 4498"/>
                <a:gd name="T44" fmla="*/ 4016 w 4496"/>
                <a:gd name="T45" fmla="*/ 51 h 4498"/>
                <a:gd name="T46" fmla="*/ 4180 w 4496"/>
                <a:gd name="T47" fmla="*/ 88 h 4498"/>
                <a:gd name="T48" fmla="*/ 4248 w 4496"/>
                <a:gd name="T49" fmla="*/ 134 h 4498"/>
                <a:gd name="T50" fmla="*/ 4408 w 4496"/>
                <a:gd name="T51" fmla="*/ 316 h 4498"/>
                <a:gd name="T52" fmla="*/ 4446 w 4496"/>
                <a:gd name="T53" fmla="*/ 480 h 4498"/>
                <a:gd name="T54" fmla="*/ 4461 w 4496"/>
                <a:gd name="T55" fmla="*/ 557 h 4498"/>
                <a:gd name="T56" fmla="*/ 4496 w 4496"/>
                <a:gd name="T57" fmla="*/ 3858 h 4498"/>
                <a:gd name="T58" fmla="*/ 4491 w 4496"/>
                <a:gd name="T59" fmla="*/ 3944 h 4498"/>
                <a:gd name="T60" fmla="*/ 4448 w 4496"/>
                <a:gd name="T61" fmla="*/ 4106 h 4498"/>
                <a:gd name="T62" fmla="*/ 4351 w 4496"/>
                <a:gd name="T63" fmla="*/ 4240 h 4498"/>
                <a:gd name="T64" fmla="*/ 4246 w 4496"/>
                <a:gd name="T65" fmla="*/ 4366 h 4498"/>
                <a:gd name="T66" fmla="*/ 4105 w 4496"/>
                <a:gd name="T67" fmla="*/ 4449 h 4498"/>
                <a:gd name="T68" fmla="*/ 4026 w 4496"/>
                <a:gd name="T69" fmla="*/ 4476 h 4498"/>
                <a:gd name="T70" fmla="*/ 3856 w 4496"/>
                <a:gd name="T71" fmla="*/ 4498 h 4498"/>
                <a:gd name="T72" fmla="*/ 555 w 4496"/>
                <a:gd name="T73" fmla="*/ 4478 h 4498"/>
                <a:gd name="T74" fmla="*/ 389 w 4496"/>
                <a:gd name="T75" fmla="*/ 4447 h 4498"/>
                <a:gd name="T76" fmla="*/ 248 w 4496"/>
                <a:gd name="T77" fmla="*/ 4364 h 4498"/>
                <a:gd name="T78" fmla="*/ 188 w 4496"/>
                <a:gd name="T79" fmla="*/ 4310 h 4498"/>
                <a:gd name="T80" fmla="*/ 88 w 4496"/>
                <a:gd name="T81" fmla="*/ 4182 h 4498"/>
                <a:gd name="T82" fmla="*/ 37 w 4496"/>
                <a:gd name="T83" fmla="*/ 4024 h 4498"/>
                <a:gd name="T84" fmla="*/ 0 w 4496"/>
                <a:gd name="T85" fmla="*/ 3856 h 4498"/>
                <a:gd name="T86" fmla="*/ 5 w 4496"/>
                <a:gd name="T87" fmla="*/ 554 h 4498"/>
                <a:gd name="T88" fmla="*/ 22 w 4496"/>
                <a:gd name="T89" fmla="*/ 471 h 4498"/>
                <a:gd name="T90" fmla="*/ 86 w 4496"/>
                <a:gd name="T91" fmla="*/ 318 h 4498"/>
                <a:gd name="T92" fmla="*/ 197 w 4496"/>
                <a:gd name="T93" fmla="*/ 198 h 4498"/>
                <a:gd name="T94" fmla="*/ 318 w 4496"/>
                <a:gd name="T95" fmla="*/ 86 h 4498"/>
                <a:gd name="T96" fmla="*/ 470 w 4496"/>
                <a:gd name="T97" fmla="*/ 22 h 4498"/>
                <a:gd name="T98" fmla="*/ 553 w 4496"/>
                <a:gd name="T99" fmla="*/ 5 h 4498"/>
                <a:gd name="T100" fmla="*/ 3854 w 4496"/>
                <a:gd name="T101" fmla="*/ 0 h 4498"/>
                <a:gd name="T102" fmla="*/ 4022 w 4496"/>
                <a:gd name="T103" fmla="*/ 37 h 4498"/>
                <a:gd name="T104" fmla="*/ 4180 w 4496"/>
                <a:gd name="T105" fmla="*/ 88 h 4498"/>
                <a:gd name="T106" fmla="*/ 4308 w 4496"/>
                <a:gd name="T107" fmla="*/ 188 h 4498"/>
                <a:gd name="T108" fmla="*/ 4363 w 4496"/>
                <a:gd name="T109" fmla="*/ 248 h 4498"/>
                <a:gd name="T110" fmla="*/ 4446 w 4496"/>
                <a:gd name="T111" fmla="*/ 392 h 4498"/>
                <a:gd name="T112" fmla="*/ 4476 w 4496"/>
                <a:gd name="T113" fmla="*/ 557 h 4498"/>
                <a:gd name="T114" fmla="*/ 4496 w 4496"/>
                <a:gd name="T115" fmla="*/ 3858 h 4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496" h="4498">
                  <a:moveTo>
                    <a:pt x="4496" y="3858"/>
                  </a:moveTo>
                  <a:lnTo>
                    <a:pt x="4466" y="3856"/>
                  </a:lnTo>
                  <a:lnTo>
                    <a:pt x="4461" y="3941"/>
                  </a:lnTo>
                  <a:lnTo>
                    <a:pt x="4491" y="3943"/>
                  </a:lnTo>
                  <a:lnTo>
                    <a:pt x="4496" y="3858"/>
                  </a:lnTo>
                  <a:close/>
                  <a:moveTo>
                    <a:pt x="4491" y="3944"/>
                  </a:moveTo>
                  <a:lnTo>
                    <a:pt x="4461" y="3939"/>
                  </a:lnTo>
                  <a:lnTo>
                    <a:pt x="4446" y="4020"/>
                  </a:lnTo>
                  <a:lnTo>
                    <a:pt x="4474" y="4025"/>
                  </a:lnTo>
                  <a:lnTo>
                    <a:pt x="4491" y="3944"/>
                  </a:lnTo>
                  <a:close/>
                  <a:moveTo>
                    <a:pt x="4474" y="4027"/>
                  </a:moveTo>
                  <a:lnTo>
                    <a:pt x="4446" y="4018"/>
                  </a:lnTo>
                  <a:lnTo>
                    <a:pt x="4419" y="4095"/>
                  </a:lnTo>
                  <a:lnTo>
                    <a:pt x="4448" y="4106"/>
                  </a:lnTo>
                  <a:lnTo>
                    <a:pt x="4474" y="4027"/>
                  </a:lnTo>
                  <a:close/>
                  <a:moveTo>
                    <a:pt x="4446" y="4108"/>
                  </a:moveTo>
                  <a:lnTo>
                    <a:pt x="4419" y="4093"/>
                  </a:lnTo>
                  <a:lnTo>
                    <a:pt x="4383" y="4167"/>
                  </a:lnTo>
                  <a:lnTo>
                    <a:pt x="4410" y="4180"/>
                  </a:lnTo>
                  <a:lnTo>
                    <a:pt x="4446" y="4108"/>
                  </a:lnTo>
                  <a:close/>
                  <a:moveTo>
                    <a:pt x="4408" y="4182"/>
                  </a:moveTo>
                  <a:lnTo>
                    <a:pt x="4383" y="4165"/>
                  </a:lnTo>
                  <a:lnTo>
                    <a:pt x="4338" y="4231"/>
                  </a:lnTo>
                  <a:lnTo>
                    <a:pt x="4365" y="4248"/>
                  </a:lnTo>
                  <a:lnTo>
                    <a:pt x="4408" y="4182"/>
                  </a:lnTo>
                  <a:close/>
                  <a:moveTo>
                    <a:pt x="4363" y="4250"/>
                  </a:moveTo>
                  <a:lnTo>
                    <a:pt x="4340" y="4231"/>
                  </a:lnTo>
                  <a:lnTo>
                    <a:pt x="4287" y="4289"/>
                  </a:lnTo>
                  <a:lnTo>
                    <a:pt x="4310" y="4310"/>
                  </a:lnTo>
                  <a:lnTo>
                    <a:pt x="4363" y="4250"/>
                  </a:lnTo>
                  <a:close/>
                  <a:moveTo>
                    <a:pt x="4308" y="4312"/>
                  </a:moveTo>
                  <a:lnTo>
                    <a:pt x="4287" y="4289"/>
                  </a:lnTo>
                  <a:lnTo>
                    <a:pt x="4227" y="4342"/>
                  </a:lnTo>
                  <a:lnTo>
                    <a:pt x="4248" y="4364"/>
                  </a:lnTo>
                  <a:lnTo>
                    <a:pt x="4308" y="4312"/>
                  </a:lnTo>
                  <a:close/>
                  <a:moveTo>
                    <a:pt x="4246" y="4366"/>
                  </a:moveTo>
                  <a:lnTo>
                    <a:pt x="4229" y="4340"/>
                  </a:lnTo>
                  <a:lnTo>
                    <a:pt x="4163" y="4385"/>
                  </a:lnTo>
                  <a:lnTo>
                    <a:pt x="4180" y="4410"/>
                  </a:lnTo>
                  <a:lnTo>
                    <a:pt x="4246" y="4366"/>
                  </a:lnTo>
                  <a:close/>
                  <a:moveTo>
                    <a:pt x="4178" y="4412"/>
                  </a:moveTo>
                  <a:lnTo>
                    <a:pt x="4165" y="4385"/>
                  </a:lnTo>
                  <a:lnTo>
                    <a:pt x="4092" y="4421"/>
                  </a:lnTo>
                  <a:lnTo>
                    <a:pt x="4105" y="4447"/>
                  </a:lnTo>
                  <a:lnTo>
                    <a:pt x="4178" y="4412"/>
                  </a:lnTo>
                  <a:close/>
                  <a:moveTo>
                    <a:pt x="4105" y="4449"/>
                  </a:moveTo>
                  <a:lnTo>
                    <a:pt x="4093" y="4421"/>
                  </a:lnTo>
                  <a:lnTo>
                    <a:pt x="4016" y="4447"/>
                  </a:lnTo>
                  <a:lnTo>
                    <a:pt x="4026" y="4476"/>
                  </a:lnTo>
                  <a:lnTo>
                    <a:pt x="4105" y="4449"/>
                  </a:lnTo>
                  <a:close/>
                  <a:moveTo>
                    <a:pt x="4024" y="4476"/>
                  </a:moveTo>
                  <a:lnTo>
                    <a:pt x="4018" y="4447"/>
                  </a:lnTo>
                  <a:lnTo>
                    <a:pt x="3937" y="4462"/>
                  </a:lnTo>
                  <a:lnTo>
                    <a:pt x="3943" y="4493"/>
                  </a:lnTo>
                  <a:lnTo>
                    <a:pt x="4024" y="4476"/>
                  </a:lnTo>
                  <a:close/>
                  <a:moveTo>
                    <a:pt x="3941" y="4493"/>
                  </a:moveTo>
                  <a:lnTo>
                    <a:pt x="3939" y="4462"/>
                  </a:lnTo>
                  <a:lnTo>
                    <a:pt x="3854" y="4468"/>
                  </a:lnTo>
                  <a:lnTo>
                    <a:pt x="3856" y="4498"/>
                  </a:lnTo>
                  <a:lnTo>
                    <a:pt x="3941" y="4493"/>
                  </a:lnTo>
                  <a:close/>
                  <a:moveTo>
                    <a:pt x="3854" y="4498"/>
                  </a:moveTo>
                  <a:lnTo>
                    <a:pt x="3854" y="4468"/>
                  </a:lnTo>
                  <a:lnTo>
                    <a:pt x="642" y="4468"/>
                  </a:lnTo>
                  <a:lnTo>
                    <a:pt x="642" y="4498"/>
                  </a:lnTo>
                  <a:lnTo>
                    <a:pt x="3854" y="4498"/>
                  </a:lnTo>
                  <a:close/>
                  <a:moveTo>
                    <a:pt x="640" y="4498"/>
                  </a:moveTo>
                  <a:lnTo>
                    <a:pt x="642" y="4468"/>
                  </a:lnTo>
                  <a:lnTo>
                    <a:pt x="557" y="4462"/>
                  </a:lnTo>
                  <a:lnTo>
                    <a:pt x="555" y="4493"/>
                  </a:lnTo>
                  <a:lnTo>
                    <a:pt x="640" y="4498"/>
                  </a:lnTo>
                  <a:close/>
                  <a:moveTo>
                    <a:pt x="553" y="4493"/>
                  </a:moveTo>
                  <a:lnTo>
                    <a:pt x="559" y="4462"/>
                  </a:lnTo>
                  <a:lnTo>
                    <a:pt x="478" y="4447"/>
                  </a:lnTo>
                  <a:lnTo>
                    <a:pt x="472" y="4476"/>
                  </a:lnTo>
                  <a:lnTo>
                    <a:pt x="553" y="4493"/>
                  </a:lnTo>
                  <a:close/>
                  <a:moveTo>
                    <a:pt x="470" y="4476"/>
                  </a:moveTo>
                  <a:lnTo>
                    <a:pt x="480" y="4447"/>
                  </a:lnTo>
                  <a:lnTo>
                    <a:pt x="403" y="4421"/>
                  </a:lnTo>
                  <a:lnTo>
                    <a:pt x="391" y="4449"/>
                  </a:lnTo>
                  <a:lnTo>
                    <a:pt x="470" y="4476"/>
                  </a:lnTo>
                  <a:close/>
                  <a:moveTo>
                    <a:pt x="389" y="4447"/>
                  </a:moveTo>
                  <a:lnTo>
                    <a:pt x="404" y="4421"/>
                  </a:lnTo>
                  <a:lnTo>
                    <a:pt x="331" y="4385"/>
                  </a:lnTo>
                  <a:lnTo>
                    <a:pt x="318" y="4412"/>
                  </a:lnTo>
                  <a:lnTo>
                    <a:pt x="389" y="4447"/>
                  </a:lnTo>
                  <a:close/>
                  <a:moveTo>
                    <a:pt x="316" y="4410"/>
                  </a:moveTo>
                  <a:lnTo>
                    <a:pt x="333" y="4385"/>
                  </a:lnTo>
                  <a:lnTo>
                    <a:pt x="267" y="4340"/>
                  </a:lnTo>
                  <a:lnTo>
                    <a:pt x="250" y="4366"/>
                  </a:lnTo>
                  <a:lnTo>
                    <a:pt x="316" y="4410"/>
                  </a:lnTo>
                  <a:close/>
                  <a:moveTo>
                    <a:pt x="248" y="4364"/>
                  </a:moveTo>
                  <a:lnTo>
                    <a:pt x="267" y="4342"/>
                  </a:lnTo>
                  <a:lnTo>
                    <a:pt x="207" y="4289"/>
                  </a:lnTo>
                  <a:lnTo>
                    <a:pt x="188" y="4312"/>
                  </a:lnTo>
                  <a:lnTo>
                    <a:pt x="248" y="4364"/>
                  </a:lnTo>
                  <a:close/>
                  <a:moveTo>
                    <a:pt x="186" y="4310"/>
                  </a:moveTo>
                  <a:lnTo>
                    <a:pt x="209" y="4289"/>
                  </a:lnTo>
                  <a:lnTo>
                    <a:pt x="156" y="4231"/>
                  </a:lnTo>
                  <a:lnTo>
                    <a:pt x="133" y="4250"/>
                  </a:lnTo>
                  <a:lnTo>
                    <a:pt x="186" y="4310"/>
                  </a:lnTo>
                  <a:close/>
                  <a:moveTo>
                    <a:pt x="131" y="4248"/>
                  </a:moveTo>
                  <a:lnTo>
                    <a:pt x="158" y="4231"/>
                  </a:lnTo>
                  <a:lnTo>
                    <a:pt x="113" y="4165"/>
                  </a:lnTo>
                  <a:lnTo>
                    <a:pt x="88" y="4182"/>
                  </a:lnTo>
                  <a:lnTo>
                    <a:pt x="131" y="4248"/>
                  </a:lnTo>
                  <a:close/>
                  <a:moveTo>
                    <a:pt x="86" y="4180"/>
                  </a:moveTo>
                  <a:lnTo>
                    <a:pt x="113" y="4167"/>
                  </a:lnTo>
                  <a:lnTo>
                    <a:pt x="77" y="4093"/>
                  </a:lnTo>
                  <a:lnTo>
                    <a:pt x="50" y="4108"/>
                  </a:lnTo>
                  <a:lnTo>
                    <a:pt x="86" y="4180"/>
                  </a:lnTo>
                  <a:close/>
                  <a:moveTo>
                    <a:pt x="48" y="4106"/>
                  </a:moveTo>
                  <a:lnTo>
                    <a:pt x="77" y="4095"/>
                  </a:lnTo>
                  <a:lnTo>
                    <a:pt x="50" y="4018"/>
                  </a:lnTo>
                  <a:lnTo>
                    <a:pt x="22" y="4027"/>
                  </a:lnTo>
                  <a:lnTo>
                    <a:pt x="48" y="4106"/>
                  </a:lnTo>
                  <a:close/>
                  <a:moveTo>
                    <a:pt x="22" y="4025"/>
                  </a:moveTo>
                  <a:lnTo>
                    <a:pt x="50" y="4020"/>
                  </a:lnTo>
                  <a:lnTo>
                    <a:pt x="35" y="3939"/>
                  </a:lnTo>
                  <a:lnTo>
                    <a:pt x="5" y="3944"/>
                  </a:lnTo>
                  <a:lnTo>
                    <a:pt x="22" y="4025"/>
                  </a:lnTo>
                  <a:close/>
                  <a:moveTo>
                    <a:pt x="5" y="3943"/>
                  </a:moveTo>
                  <a:lnTo>
                    <a:pt x="35" y="3941"/>
                  </a:lnTo>
                  <a:lnTo>
                    <a:pt x="30" y="3856"/>
                  </a:lnTo>
                  <a:lnTo>
                    <a:pt x="0" y="3858"/>
                  </a:lnTo>
                  <a:lnTo>
                    <a:pt x="5" y="3943"/>
                  </a:lnTo>
                  <a:close/>
                  <a:moveTo>
                    <a:pt x="0" y="3856"/>
                  </a:moveTo>
                  <a:lnTo>
                    <a:pt x="30" y="3856"/>
                  </a:lnTo>
                  <a:lnTo>
                    <a:pt x="30" y="642"/>
                  </a:lnTo>
                  <a:lnTo>
                    <a:pt x="0" y="642"/>
                  </a:lnTo>
                  <a:lnTo>
                    <a:pt x="0" y="3856"/>
                  </a:lnTo>
                  <a:close/>
                  <a:moveTo>
                    <a:pt x="0" y="640"/>
                  </a:moveTo>
                  <a:lnTo>
                    <a:pt x="30" y="642"/>
                  </a:lnTo>
                  <a:lnTo>
                    <a:pt x="35" y="557"/>
                  </a:lnTo>
                  <a:lnTo>
                    <a:pt x="5" y="555"/>
                  </a:lnTo>
                  <a:lnTo>
                    <a:pt x="0" y="640"/>
                  </a:lnTo>
                  <a:close/>
                  <a:moveTo>
                    <a:pt x="5" y="554"/>
                  </a:moveTo>
                  <a:lnTo>
                    <a:pt x="35" y="559"/>
                  </a:lnTo>
                  <a:lnTo>
                    <a:pt x="50" y="478"/>
                  </a:lnTo>
                  <a:lnTo>
                    <a:pt x="22" y="473"/>
                  </a:lnTo>
                  <a:lnTo>
                    <a:pt x="5" y="554"/>
                  </a:lnTo>
                  <a:close/>
                  <a:moveTo>
                    <a:pt x="22" y="471"/>
                  </a:moveTo>
                  <a:lnTo>
                    <a:pt x="50" y="480"/>
                  </a:lnTo>
                  <a:lnTo>
                    <a:pt x="77" y="403"/>
                  </a:lnTo>
                  <a:lnTo>
                    <a:pt x="48" y="392"/>
                  </a:lnTo>
                  <a:lnTo>
                    <a:pt x="22" y="471"/>
                  </a:lnTo>
                  <a:close/>
                  <a:moveTo>
                    <a:pt x="50" y="392"/>
                  </a:moveTo>
                  <a:lnTo>
                    <a:pt x="77" y="405"/>
                  </a:lnTo>
                  <a:lnTo>
                    <a:pt x="113" y="331"/>
                  </a:lnTo>
                  <a:lnTo>
                    <a:pt x="86" y="318"/>
                  </a:lnTo>
                  <a:lnTo>
                    <a:pt x="50" y="392"/>
                  </a:lnTo>
                  <a:close/>
                  <a:moveTo>
                    <a:pt x="88" y="316"/>
                  </a:moveTo>
                  <a:lnTo>
                    <a:pt x="113" y="333"/>
                  </a:lnTo>
                  <a:lnTo>
                    <a:pt x="158" y="267"/>
                  </a:lnTo>
                  <a:lnTo>
                    <a:pt x="131" y="250"/>
                  </a:lnTo>
                  <a:lnTo>
                    <a:pt x="88" y="316"/>
                  </a:lnTo>
                  <a:close/>
                  <a:moveTo>
                    <a:pt x="133" y="248"/>
                  </a:moveTo>
                  <a:lnTo>
                    <a:pt x="156" y="269"/>
                  </a:lnTo>
                  <a:lnTo>
                    <a:pt x="209" y="209"/>
                  </a:lnTo>
                  <a:lnTo>
                    <a:pt x="186" y="188"/>
                  </a:lnTo>
                  <a:lnTo>
                    <a:pt x="133" y="248"/>
                  </a:lnTo>
                  <a:close/>
                  <a:moveTo>
                    <a:pt x="188" y="186"/>
                  </a:moveTo>
                  <a:lnTo>
                    <a:pt x="207" y="209"/>
                  </a:lnTo>
                  <a:lnTo>
                    <a:pt x="267" y="156"/>
                  </a:lnTo>
                  <a:lnTo>
                    <a:pt x="248" y="134"/>
                  </a:lnTo>
                  <a:lnTo>
                    <a:pt x="188" y="186"/>
                  </a:lnTo>
                  <a:close/>
                  <a:moveTo>
                    <a:pt x="250" y="132"/>
                  </a:moveTo>
                  <a:lnTo>
                    <a:pt x="267" y="158"/>
                  </a:lnTo>
                  <a:lnTo>
                    <a:pt x="333" y="113"/>
                  </a:lnTo>
                  <a:lnTo>
                    <a:pt x="316" y="88"/>
                  </a:lnTo>
                  <a:lnTo>
                    <a:pt x="250" y="132"/>
                  </a:lnTo>
                  <a:close/>
                  <a:moveTo>
                    <a:pt x="318" y="86"/>
                  </a:moveTo>
                  <a:lnTo>
                    <a:pt x="331" y="113"/>
                  </a:lnTo>
                  <a:lnTo>
                    <a:pt x="404" y="77"/>
                  </a:lnTo>
                  <a:lnTo>
                    <a:pt x="389" y="51"/>
                  </a:lnTo>
                  <a:lnTo>
                    <a:pt x="318" y="86"/>
                  </a:lnTo>
                  <a:close/>
                  <a:moveTo>
                    <a:pt x="391" y="49"/>
                  </a:moveTo>
                  <a:lnTo>
                    <a:pt x="403" y="77"/>
                  </a:lnTo>
                  <a:lnTo>
                    <a:pt x="480" y="51"/>
                  </a:lnTo>
                  <a:lnTo>
                    <a:pt x="470" y="22"/>
                  </a:lnTo>
                  <a:lnTo>
                    <a:pt x="391" y="49"/>
                  </a:lnTo>
                  <a:close/>
                  <a:moveTo>
                    <a:pt x="472" y="22"/>
                  </a:moveTo>
                  <a:lnTo>
                    <a:pt x="478" y="51"/>
                  </a:lnTo>
                  <a:lnTo>
                    <a:pt x="559" y="36"/>
                  </a:lnTo>
                  <a:lnTo>
                    <a:pt x="553" y="5"/>
                  </a:lnTo>
                  <a:lnTo>
                    <a:pt x="472" y="22"/>
                  </a:lnTo>
                  <a:close/>
                  <a:moveTo>
                    <a:pt x="555" y="5"/>
                  </a:moveTo>
                  <a:lnTo>
                    <a:pt x="557" y="36"/>
                  </a:lnTo>
                  <a:lnTo>
                    <a:pt x="642" y="30"/>
                  </a:lnTo>
                  <a:lnTo>
                    <a:pt x="640" y="0"/>
                  </a:lnTo>
                  <a:lnTo>
                    <a:pt x="555" y="5"/>
                  </a:lnTo>
                  <a:close/>
                  <a:moveTo>
                    <a:pt x="642" y="0"/>
                  </a:moveTo>
                  <a:lnTo>
                    <a:pt x="642" y="30"/>
                  </a:lnTo>
                  <a:lnTo>
                    <a:pt x="3854" y="30"/>
                  </a:lnTo>
                  <a:lnTo>
                    <a:pt x="3854" y="0"/>
                  </a:lnTo>
                  <a:lnTo>
                    <a:pt x="642" y="0"/>
                  </a:lnTo>
                  <a:close/>
                  <a:moveTo>
                    <a:pt x="3856" y="0"/>
                  </a:moveTo>
                  <a:lnTo>
                    <a:pt x="3854" y="30"/>
                  </a:lnTo>
                  <a:lnTo>
                    <a:pt x="3939" y="36"/>
                  </a:lnTo>
                  <a:lnTo>
                    <a:pt x="3941" y="5"/>
                  </a:lnTo>
                  <a:lnTo>
                    <a:pt x="3856" y="0"/>
                  </a:lnTo>
                  <a:close/>
                  <a:moveTo>
                    <a:pt x="3943" y="5"/>
                  </a:moveTo>
                  <a:lnTo>
                    <a:pt x="3937" y="36"/>
                  </a:lnTo>
                  <a:lnTo>
                    <a:pt x="4018" y="51"/>
                  </a:lnTo>
                  <a:lnTo>
                    <a:pt x="4024" y="22"/>
                  </a:lnTo>
                  <a:lnTo>
                    <a:pt x="3943" y="5"/>
                  </a:lnTo>
                  <a:close/>
                  <a:moveTo>
                    <a:pt x="4026" y="22"/>
                  </a:moveTo>
                  <a:lnTo>
                    <a:pt x="4016" y="51"/>
                  </a:lnTo>
                  <a:lnTo>
                    <a:pt x="4093" y="77"/>
                  </a:lnTo>
                  <a:lnTo>
                    <a:pt x="4105" y="49"/>
                  </a:lnTo>
                  <a:lnTo>
                    <a:pt x="4026" y="22"/>
                  </a:lnTo>
                  <a:close/>
                  <a:moveTo>
                    <a:pt x="4105" y="51"/>
                  </a:moveTo>
                  <a:lnTo>
                    <a:pt x="4092" y="77"/>
                  </a:lnTo>
                  <a:lnTo>
                    <a:pt x="4165" y="113"/>
                  </a:lnTo>
                  <a:lnTo>
                    <a:pt x="4178" y="86"/>
                  </a:lnTo>
                  <a:lnTo>
                    <a:pt x="4105" y="51"/>
                  </a:lnTo>
                  <a:close/>
                  <a:moveTo>
                    <a:pt x="4180" y="88"/>
                  </a:moveTo>
                  <a:lnTo>
                    <a:pt x="4163" y="113"/>
                  </a:lnTo>
                  <a:lnTo>
                    <a:pt x="4229" y="158"/>
                  </a:lnTo>
                  <a:lnTo>
                    <a:pt x="4246" y="132"/>
                  </a:lnTo>
                  <a:lnTo>
                    <a:pt x="4180" y="88"/>
                  </a:lnTo>
                  <a:close/>
                  <a:moveTo>
                    <a:pt x="4248" y="134"/>
                  </a:moveTo>
                  <a:lnTo>
                    <a:pt x="4227" y="156"/>
                  </a:lnTo>
                  <a:lnTo>
                    <a:pt x="4287" y="209"/>
                  </a:lnTo>
                  <a:lnTo>
                    <a:pt x="4308" y="186"/>
                  </a:lnTo>
                  <a:lnTo>
                    <a:pt x="4248" y="134"/>
                  </a:lnTo>
                  <a:close/>
                  <a:moveTo>
                    <a:pt x="4310" y="188"/>
                  </a:moveTo>
                  <a:lnTo>
                    <a:pt x="4287" y="209"/>
                  </a:lnTo>
                  <a:lnTo>
                    <a:pt x="4340" y="269"/>
                  </a:lnTo>
                  <a:lnTo>
                    <a:pt x="4363" y="248"/>
                  </a:lnTo>
                  <a:lnTo>
                    <a:pt x="4310" y="188"/>
                  </a:lnTo>
                  <a:close/>
                  <a:moveTo>
                    <a:pt x="4365" y="250"/>
                  </a:moveTo>
                  <a:lnTo>
                    <a:pt x="4338" y="267"/>
                  </a:lnTo>
                  <a:lnTo>
                    <a:pt x="4383" y="333"/>
                  </a:lnTo>
                  <a:lnTo>
                    <a:pt x="4408" y="316"/>
                  </a:lnTo>
                  <a:lnTo>
                    <a:pt x="4365" y="250"/>
                  </a:lnTo>
                  <a:close/>
                  <a:moveTo>
                    <a:pt x="4410" y="318"/>
                  </a:moveTo>
                  <a:lnTo>
                    <a:pt x="4383" y="331"/>
                  </a:lnTo>
                  <a:lnTo>
                    <a:pt x="4419" y="405"/>
                  </a:lnTo>
                  <a:lnTo>
                    <a:pt x="4446" y="392"/>
                  </a:lnTo>
                  <a:lnTo>
                    <a:pt x="4410" y="318"/>
                  </a:lnTo>
                  <a:close/>
                  <a:moveTo>
                    <a:pt x="4448" y="392"/>
                  </a:moveTo>
                  <a:lnTo>
                    <a:pt x="4419" y="403"/>
                  </a:lnTo>
                  <a:lnTo>
                    <a:pt x="4446" y="480"/>
                  </a:lnTo>
                  <a:lnTo>
                    <a:pt x="4474" y="471"/>
                  </a:lnTo>
                  <a:lnTo>
                    <a:pt x="4448" y="392"/>
                  </a:lnTo>
                  <a:close/>
                  <a:moveTo>
                    <a:pt x="4474" y="473"/>
                  </a:moveTo>
                  <a:lnTo>
                    <a:pt x="4446" y="478"/>
                  </a:lnTo>
                  <a:lnTo>
                    <a:pt x="4461" y="559"/>
                  </a:lnTo>
                  <a:lnTo>
                    <a:pt x="4491" y="554"/>
                  </a:lnTo>
                  <a:lnTo>
                    <a:pt x="4474" y="473"/>
                  </a:lnTo>
                  <a:close/>
                  <a:moveTo>
                    <a:pt x="4491" y="555"/>
                  </a:moveTo>
                  <a:lnTo>
                    <a:pt x="4461" y="557"/>
                  </a:lnTo>
                  <a:lnTo>
                    <a:pt x="4466" y="642"/>
                  </a:lnTo>
                  <a:lnTo>
                    <a:pt x="4496" y="640"/>
                  </a:lnTo>
                  <a:lnTo>
                    <a:pt x="4491" y="555"/>
                  </a:lnTo>
                  <a:close/>
                  <a:moveTo>
                    <a:pt x="4496" y="642"/>
                  </a:moveTo>
                  <a:lnTo>
                    <a:pt x="4466" y="642"/>
                  </a:lnTo>
                  <a:lnTo>
                    <a:pt x="4466" y="3856"/>
                  </a:lnTo>
                  <a:lnTo>
                    <a:pt x="4496" y="3856"/>
                  </a:lnTo>
                  <a:lnTo>
                    <a:pt x="4496" y="642"/>
                  </a:lnTo>
                  <a:close/>
                  <a:moveTo>
                    <a:pt x="4496" y="3858"/>
                  </a:moveTo>
                  <a:lnTo>
                    <a:pt x="4496" y="3858"/>
                  </a:lnTo>
                  <a:lnTo>
                    <a:pt x="4481" y="3856"/>
                  </a:lnTo>
                  <a:lnTo>
                    <a:pt x="4496" y="3856"/>
                  </a:lnTo>
                  <a:lnTo>
                    <a:pt x="4496" y="3858"/>
                  </a:lnTo>
                  <a:close/>
                  <a:moveTo>
                    <a:pt x="4491" y="3944"/>
                  </a:moveTo>
                  <a:lnTo>
                    <a:pt x="4491" y="3944"/>
                  </a:lnTo>
                  <a:lnTo>
                    <a:pt x="4476" y="3941"/>
                  </a:lnTo>
                  <a:lnTo>
                    <a:pt x="4491" y="3943"/>
                  </a:lnTo>
                  <a:lnTo>
                    <a:pt x="4491" y="3944"/>
                  </a:lnTo>
                  <a:close/>
                  <a:moveTo>
                    <a:pt x="4474" y="4027"/>
                  </a:moveTo>
                  <a:lnTo>
                    <a:pt x="4474" y="4027"/>
                  </a:lnTo>
                  <a:lnTo>
                    <a:pt x="4459" y="4024"/>
                  </a:lnTo>
                  <a:lnTo>
                    <a:pt x="4474" y="4025"/>
                  </a:lnTo>
                  <a:lnTo>
                    <a:pt x="4474" y="4027"/>
                  </a:lnTo>
                  <a:close/>
                  <a:moveTo>
                    <a:pt x="4446" y="4106"/>
                  </a:moveTo>
                  <a:lnTo>
                    <a:pt x="4446" y="4108"/>
                  </a:lnTo>
                  <a:lnTo>
                    <a:pt x="4432" y="4101"/>
                  </a:lnTo>
                  <a:lnTo>
                    <a:pt x="4448" y="4106"/>
                  </a:lnTo>
                  <a:lnTo>
                    <a:pt x="4446" y="4106"/>
                  </a:lnTo>
                  <a:close/>
                  <a:moveTo>
                    <a:pt x="4410" y="4180"/>
                  </a:moveTo>
                  <a:lnTo>
                    <a:pt x="4408" y="4182"/>
                  </a:lnTo>
                  <a:lnTo>
                    <a:pt x="4397" y="4172"/>
                  </a:lnTo>
                  <a:lnTo>
                    <a:pt x="4410" y="4180"/>
                  </a:lnTo>
                  <a:lnTo>
                    <a:pt x="4410" y="4180"/>
                  </a:lnTo>
                  <a:close/>
                  <a:moveTo>
                    <a:pt x="4363" y="4250"/>
                  </a:moveTo>
                  <a:lnTo>
                    <a:pt x="4363" y="4250"/>
                  </a:lnTo>
                  <a:lnTo>
                    <a:pt x="4351" y="4240"/>
                  </a:lnTo>
                  <a:lnTo>
                    <a:pt x="4365" y="4248"/>
                  </a:lnTo>
                  <a:lnTo>
                    <a:pt x="4363" y="4250"/>
                  </a:lnTo>
                  <a:close/>
                  <a:moveTo>
                    <a:pt x="4308" y="4310"/>
                  </a:moveTo>
                  <a:lnTo>
                    <a:pt x="4308" y="4312"/>
                  </a:lnTo>
                  <a:lnTo>
                    <a:pt x="4299" y="4300"/>
                  </a:lnTo>
                  <a:lnTo>
                    <a:pt x="4310" y="4310"/>
                  </a:lnTo>
                  <a:lnTo>
                    <a:pt x="4308" y="4310"/>
                  </a:lnTo>
                  <a:close/>
                  <a:moveTo>
                    <a:pt x="4248" y="4364"/>
                  </a:moveTo>
                  <a:lnTo>
                    <a:pt x="4246" y="4366"/>
                  </a:lnTo>
                  <a:lnTo>
                    <a:pt x="4238" y="4353"/>
                  </a:lnTo>
                  <a:lnTo>
                    <a:pt x="4248" y="4364"/>
                  </a:lnTo>
                  <a:lnTo>
                    <a:pt x="4248" y="4364"/>
                  </a:lnTo>
                  <a:close/>
                  <a:moveTo>
                    <a:pt x="4178" y="4412"/>
                  </a:moveTo>
                  <a:lnTo>
                    <a:pt x="4178" y="4412"/>
                  </a:lnTo>
                  <a:lnTo>
                    <a:pt x="4171" y="4398"/>
                  </a:lnTo>
                  <a:lnTo>
                    <a:pt x="4180" y="4410"/>
                  </a:lnTo>
                  <a:lnTo>
                    <a:pt x="4178" y="4412"/>
                  </a:lnTo>
                  <a:close/>
                  <a:moveTo>
                    <a:pt x="4105" y="4449"/>
                  </a:moveTo>
                  <a:lnTo>
                    <a:pt x="4105" y="4449"/>
                  </a:lnTo>
                  <a:lnTo>
                    <a:pt x="4099" y="4434"/>
                  </a:lnTo>
                  <a:lnTo>
                    <a:pt x="4105" y="4447"/>
                  </a:lnTo>
                  <a:lnTo>
                    <a:pt x="4105" y="4449"/>
                  </a:lnTo>
                  <a:close/>
                  <a:moveTo>
                    <a:pt x="4026" y="4476"/>
                  </a:moveTo>
                  <a:lnTo>
                    <a:pt x="4024" y="4476"/>
                  </a:lnTo>
                  <a:lnTo>
                    <a:pt x="4022" y="4461"/>
                  </a:lnTo>
                  <a:lnTo>
                    <a:pt x="4026" y="4476"/>
                  </a:lnTo>
                  <a:lnTo>
                    <a:pt x="4026" y="4476"/>
                  </a:lnTo>
                  <a:close/>
                  <a:moveTo>
                    <a:pt x="3943" y="4493"/>
                  </a:moveTo>
                  <a:lnTo>
                    <a:pt x="3941" y="4493"/>
                  </a:lnTo>
                  <a:lnTo>
                    <a:pt x="3939" y="4478"/>
                  </a:lnTo>
                  <a:lnTo>
                    <a:pt x="3943" y="4493"/>
                  </a:lnTo>
                  <a:lnTo>
                    <a:pt x="3943" y="4493"/>
                  </a:lnTo>
                  <a:close/>
                  <a:moveTo>
                    <a:pt x="3856" y="4498"/>
                  </a:moveTo>
                  <a:lnTo>
                    <a:pt x="3854" y="4498"/>
                  </a:lnTo>
                  <a:lnTo>
                    <a:pt x="3854" y="4483"/>
                  </a:lnTo>
                  <a:lnTo>
                    <a:pt x="3856" y="4498"/>
                  </a:lnTo>
                  <a:lnTo>
                    <a:pt x="3856" y="4498"/>
                  </a:lnTo>
                  <a:close/>
                  <a:moveTo>
                    <a:pt x="640" y="4498"/>
                  </a:moveTo>
                  <a:lnTo>
                    <a:pt x="640" y="4498"/>
                  </a:lnTo>
                  <a:lnTo>
                    <a:pt x="642" y="4483"/>
                  </a:lnTo>
                  <a:lnTo>
                    <a:pt x="642" y="4498"/>
                  </a:lnTo>
                  <a:lnTo>
                    <a:pt x="640" y="4498"/>
                  </a:lnTo>
                  <a:close/>
                  <a:moveTo>
                    <a:pt x="553" y="4493"/>
                  </a:moveTo>
                  <a:lnTo>
                    <a:pt x="553" y="4493"/>
                  </a:lnTo>
                  <a:lnTo>
                    <a:pt x="555" y="4478"/>
                  </a:lnTo>
                  <a:lnTo>
                    <a:pt x="555" y="4493"/>
                  </a:lnTo>
                  <a:lnTo>
                    <a:pt x="553" y="4493"/>
                  </a:lnTo>
                  <a:close/>
                  <a:moveTo>
                    <a:pt x="470" y="4476"/>
                  </a:moveTo>
                  <a:lnTo>
                    <a:pt x="470" y="4476"/>
                  </a:lnTo>
                  <a:lnTo>
                    <a:pt x="474" y="4461"/>
                  </a:lnTo>
                  <a:lnTo>
                    <a:pt x="472" y="4476"/>
                  </a:lnTo>
                  <a:lnTo>
                    <a:pt x="470" y="4476"/>
                  </a:lnTo>
                  <a:close/>
                  <a:moveTo>
                    <a:pt x="391" y="4449"/>
                  </a:moveTo>
                  <a:lnTo>
                    <a:pt x="389" y="4447"/>
                  </a:lnTo>
                  <a:lnTo>
                    <a:pt x="397" y="4434"/>
                  </a:lnTo>
                  <a:lnTo>
                    <a:pt x="391" y="4449"/>
                  </a:lnTo>
                  <a:lnTo>
                    <a:pt x="391" y="4449"/>
                  </a:lnTo>
                  <a:close/>
                  <a:moveTo>
                    <a:pt x="318" y="4412"/>
                  </a:moveTo>
                  <a:lnTo>
                    <a:pt x="316" y="4410"/>
                  </a:lnTo>
                  <a:lnTo>
                    <a:pt x="325" y="4398"/>
                  </a:lnTo>
                  <a:lnTo>
                    <a:pt x="318" y="4412"/>
                  </a:lnTo>
                  <a:lnTo>
                    <a:pt x="318" y="4412"/>
                  </a:lnTo>
                  <a:close/>
                  <a:moveTo>
                    <a:pt x="248" y="4364"/>
                  </a:moveTo>
                  <a:lnTo>
                    <a:pt x="248" y="4364"/>
                  </a:lnTo>
                  <a:lnTo>
                    <a:pt x="258" y="4353"/>
                  </a:lnTo>
                  <a:lnTo>
                    <a:pt x="250" y="4366"/>
                  </a:lnTo>
                  <a:lnTo>
                    <a:pt x="248" y="4364"/>
                  </a:lnTo>
                  <a:close/>
                  <a:moveTo>
                    <a:pt x="188" y="4310"/>
                  </a:moveTo>
                  <a:lnTo>
                    <a:pt x="186" y="4310"/>
                  </a:lnTo>
                  <a:lnTo>
                    <a:pt x="197" y="4300"/>
                  </a:lnTo>
                  <a:lnTo>
                    <a:pt x="188" y="4312"/>
                  </a:lnTo>
                  <a:lnTo>
                    <a:pt x="188" y="4310"/>
                  </a:lnTo>
                  <a:close/>
                  <a:moveTo>
                    <a:pt x="133" y="4250"/>
                  </a:moveTo>
                  <a:lnTo>
                    <a:pt x="131" y="4248"/>
                  </a:lnTo>
                  <a:lnTo>
                    <a:pt x="145" y="4240"/>
                  </a:lnTo>
                  <a:lnTo>
                    <a:pt x="133" y="4250"/>
                  </a:lnTo>
                  <a:lnTo>
                    <a:pt x="133" y="4250"/>
                  </a:lnTo>
                  <a:close/>
                  <a:moveTo>
                    <a:pt x="86" y="4180"/>
                  </a:moveTo>
                  <a:lnTo>
                    <a:pt x="86" y="4180"/>
                  </a:lnTo>
                  <a:lnTo>
                    <a:pt x="99" y="4172"/>
                  </a:lnTo>
                  <a:lnTo>
                    <a:pt x="88" y="4182"/>
                  </a:lnTo>
                  <a:lnTo>
                    <a:pt x="86" y="4180"/>
                  </a:lnTo>
                  <a:close/>
                  <a:moveTo>
                    <a:pt x="48" y="4106"/>
                  </a:moveTo>
                  <a:lnTo>
                    <a:pt x="48" y="4106"/>
                  </a:lnTo>
                  <a:lnTo>
                    <a:pt x="64" y="4101"/>
                  </a:lnTo>
                  <a:lnTo>
                    <a:pt x="50" y="4108"/>
                  </a:lnTo>
                  <a:lnTo>
                    <a:pt x="48" y="4106"/>
                  </a:lnTo>
                  <a:close/>
                  <a:moveTo>
                    <a:pt x="22" y="4027"/>
                  </a:moveTo>
                  <a:lnTo>
                    <a:pt x="22" y="4025"/>
                  </a:lnTo>
                  <a:lnTo>
                    <a:pt x="37" y="4024"/>
                  </a:lnTo>
                  <a:lnTo>
                    <a:pt x="22" y="4027"/>
                  </a:lnTo>
                  <a:lnTo>
                    <a:pt x="22" y="4027"/>
                  </a:lnTo>
                  <a:close/>
                  <a:moveTo>
                    <a:pt x="5" y="3944"/>
                  </a:moveTo>
                  <a:lnTo>
                    <a:pt x="5" y="3943"/>
                  </a:lnTo>
                  <a:lnTo>
                    <a:pt x="20" y="3941"/>
                  </a:lnTo>
                  <a:lnTo>
                    <a:pt x="5" y="3944"/>
                  </a:lnTo>
                  <a:lnTo>
                    <a:pt x="5" y="3944"/>
                  </a:lnTo>
                  <a:close/>
                  <a:moveTo>
                    <a:pt x="0" y="3858"/>
                  </a:moveTo>
                  <a:lnTo>
                    <a:pt x="0" y="3856"/>
                  </a:lnTo>
                  <a:lnTo>
                    <a:pt x="15" y="3856"/>
                  </a:lnTo>
                  <a:lnTo>
                    <a:pt x="0" y="3858"/>
                  </a:lnTo>
                  <a:lnTo>
                    <a:pt x="0" y="3858"/>
                  </a:lnTo>
                  <a:close/>
                  <a:moveTo>
                    <a:pt x="0" y="640"/>
                  </a:moveTo>
                  <a:lnTo>
                    <a:pt x="0" y="640"/>
                  </a:lnTo>
                  <a:lnTo>
                    <a:pt x="15" y="642"/>
                  </a:lnTo>
                  <a:lnTo>
                    <a:pt x="0" y="642"/>
                  </a:lnTo>
                  <a:lnTo>
                    <a:pt x="0" y="640"/>
                  </a:lnTo>
                  <a:close/>
                  <a:moveTo>
                    <a:pt x="5" y="554"/>
                  </a:moveTo>
                  <a:lnTo>
                    <a:pt x="5" y="554"/>
                  </a:lnTo>
                  <a:lnTo>
                    <a:pt x="20" y="557"/>
                  </a:lnTo>
                  <a:lnTo>
                    <a:pt x="5" y="555"/>
                  </a:lnTo>
                  <a:lnTo>
                    <a:pt x="5" y="554"/>
                  </a:lnTo>
                  <a:close/>
                  <a:moveTo>
                    <a:pt x="22" y="471"/>
                  </a:moveTo>
                  <a:lnTo>
                    <a:pt x="22" y="471"/>
                  </a:lnTo>
                  <a:lnTo>
                    <a:pt x="37" y="474"/>
                  </a:lnTo>
                  <a:lnTo>
                    <a:pt x="22" y="473"/>
                  </a:lnTo>
                  <a:lnTo>
                    <a:pt x="22" y="471"/>
                  </a:lnTo>
                  <a:close/>
                  <a:moveTo>
                    <a:pt x="48" y="392"/>
                  </a:moveTo>
                  <a:lnTo>
                    <a:pt x="50" y="392"/>
                  </a:lnTo>
                  <a:lnTo>
                    <a:pt x="64" y="397"/>
                  </a:lnTo>
                  <a:lnTo>
                    <a:pt x="48" y="392"/>
                  </a:lnTo>
                  <a:lnTo>
                    <a:pt x="48" y="392"/>
                  </a:lnTo>
                  <a:close/>
                  <a:moveTo>
                    <a:pt x="86" y="318"/>
                  </a:moveTo>
                  <a:lnTo>
                    <a:pt x="88" y="316"/>
                  </a:lnTo>
                  <a:lnTo>
                    <a:pt x="99" y="326"/>
                  </a:lnTo>
                  <a:lnTo>
                    <a:pt x="86" y="318"/>
                  </a:lnTo>
                  <a:lnTo>
                    <a:pt x="86" y="318"/>
                  </a:lnTo>
                  <a:close/>
                  <a:moveTo>
                    <a:pt x="133" y="248"/>
                  </a:moveTo>
                  <a:lnTo>
                    <a:pt x="133" y="248"/>
                  </a:lnTo>
                  <a:lnTo>
                    <a:pt x="145" y="258"/>
                  </a:lnTo>
                  <a:lnTo>
                    <a:pt x="131" y="250"/>
                  </a:lnTo>
                  <a:lnTo>
                    <a:pt x="133" y="248"/>
                  </a:lnTo>
                  <a:close/>
                  <a:moveTo>
                    <a:pt x="188" y="188"/>
                  </a:moveTo>
                  <a:lnTo>
                    <a:pt x="188" y="186"/>
                  </a:lnTo>
                  <a:lnTo>
                    <a:pt x="197" y="198"/>
                  </a:lnTo>
                  <a:lnTo>
                    <a:pt x="186" y="188"/>
                  </a:lnTo>
                  <a:lnTo>
                    <a:pt x="188" y="188"/>
                  </a:lnTo>
                  <a:close/>
                  <a:moveTo>
                    <a:pt x="248" y="134"/>
                  </a:moveTo>
                  <a:lnTo>
                    <a:pt x="250" y="132"/>
                  </a:lnTo>
                  <a:lnTo>
                    <a:pt x="258" y="145"/>
                  </a:lnTo>
                  <a:lnTo>
                    <a:pt x="248" y="134"/>
                  </a:lnTo>
                  <a:lnTo>
                    <a:pt x="248" y="134"/>
                  </a:lnTo>
                  <a:close/>
                  <a:moveTo>
                    <a:pt x="318" y="86"/>
                  </a:moveTo>
                  <a:lnTo>
                    <a:pt x="318" y="86"/>
                  </a:lnTo>
                  <a:lnTo>
                    <a:pt x="325" y="100"/>
                  </a:lnTo>
                  <a:lnTo>
                    <a:pt x="316" y="88"/>
                  </a:lnTo>
                  <a:lnTo>
                    <a:pt x="318" y="86"/>
                  </a:lnTo>
                  <a:close/>
                  <a:moveTo>
                    <a:pt x="391" y="49"/>
                  </a:moveTo>
                  <a:lnTo>
                    <a:pt x="391" y="49"/>
                  </a:lnTo>
                  <a:lnTo>
                    <a:pt x="397" y="64"/>
                  </a:lnTo>
                  <a:lnTo>
                    <a:pt x="389" y="51"/>
                  </a:lnTo>
                  <a:lnTo>
                    <a:pt x="391" y="49"/>
                  </a:lnTo>
                  <a:close/>
                  <a:moveTo>
                    <a:pt x="470" y="22"/>
                  </a:moveTo>
                  <a:lnTo>
                    <a:pt x="472" y="22"/>
                  </a:lnTo>
                  <a:lnTo>
                    <a:pt x="474" y="37"/>
                  </a:lnTo>
                  <a:lnTo>
                    <a:pt x="470" y="22"/>
                  </a:lnTo>
                  <a:lnTo>
                    <a:pt x="470" y="22"/>
                  </a:lnTo>
                  <a:close/>
                  <a:moveTo>
                    <a:pt x="553" y="5"/>
                  </a:moveTo>
                  <a:lnTo>
                    <a:pt x="555" y="5"/>
                  </a:lnTo>
                  <a:lnTo>
                    <a:pt x="555" y="20"/>
                  </a:lnTo>
                  <a:lnTo>
                    <a:pt x="553" y="5"/>
                  </a:lnTo>
                  <a:lnTo>
                    <a:pt x="553" y="5"/>
                  </a:lnTo>
                  <a:close/>
                  <a:moveTo>
                    <a:pt x="640" y="0"/>
                  </a:moveTo>
                  <a:lnTo>
                    <a:pt x="642" y="0"/>
                  </a:lnTo>
                  <a:lnTo>
                    <a:pt x="642" y="15"/>
                  </a:lnTo>
                  <a:lnTo>
                    <a:pt x="640" y="0"/>
                  </a:lnTo>
                  <a:lnTo>
                    <a:pt x="640" y="0"/>
                  </a:lnTo>
                  <a:close/>
                  <a:moveTo>
                    <a:pt x="3856" y="0"/>
                  </a:moveTo>
                  <a:lnTo>
                    <a:pt x="3856" y="0"/>
                  </a:lnTo>
                  <a:lnTo>
                    <a:pt x="3854" y="15"/>
                  </a:lnTo>
                  <a:lnTo>
                    <a:pt x="3854" y="0"/>
                  </a:lnTo>
                  <a:lnTo>
                    <a:pt x="3856" y="0"/>
                  </a:lnTo>
                  <a:close/>
                  <a:moveTo>
                    <a:pt x="3943" y="5"/>
                  </a:moveTo>
                  <a:lnTo>
                    <a:pt x="3943" y="5"/>
                  </a:lnTo>
                  <a:lnTo>
                    <a:pt x="3939" y="20"/>
                  </a:lnTo>
                  <a:lnTo>
                    <a:pt x="3941" y="5"/>
                  </a:lnTo>
                  <a:lnTo>
                    <a:pt x="3943" y="5"/>
                  </a:lnTo>
                  <a:close/>
                  <a:moveTo>
                    <a:pt x="4026" y="22"/>
                  </a:moveTo>
                  <a:lnTo>
                    <a:pt x="4026" y="22"/>
                  </a:lnTo>
                  <a:lnTo>
                    <a:pt x="4022" y="37"/>
                  </a:lnTo>
                  <a:lnTo>
                    <a:pt x="4024" y="22"/>
                  </a:lnTo>
                  <a:lnTo>
                    <a:pt x="4026" y="22"/>
                  </a:lnTo>
                  <a:close/>
                  <a:moveTo>
                    <a:pt x="4105" y="49"/>
                  </a:moveTo>
                  <a:lnTo>
                    <a:pt x="4105" y="51"/>
                  </a:lnTo>
                  <a:lnTo>
                    <a:pt x="4099" y="64"/>
                  </a:lnTo>
                  <a:lnTo>
                    <a:pt x="4105" y="49"/>
                  </a:lnTo>
                  <a:lnTo>
                    <a:pt x="4105" y="49"/>
                  </a:lnTo>
                  <a:close/>
                  <a:moveTo>
                    <a:pt x="4178" y="86"/>
                  </a:moveTo>
                  <a:lnTo>
                    <a:pt x="4180" y="88"/>
                  </a:lnTo>
                  <a:lnTo>
                    <a:pt x="4171" y="100"/>
                  </a:lnTo>
                  <a:lnTo>
                    <a:pt x="4178" y="86"/>
                  </a:lnTo>
                  <a:lnTo>
                    <a:pt x="4178" y="86"/>
                  </a:lnTo>
                  <a:close/>
                  <a:moveTo>
                    <a:pt x="4248" y="134"/>
                  </a:moveTo>
                  <a:lnTo>
                    <a:pt x="4248" y="134"/>
                  </a:lnTo>
                  <a:lnTo>
                    <a:pt x="4238" y="145"/>
                  </a:lnTo>
                  <a:lnTo>
                    <a:pt x="4246" y="132"/>
                  </a:lnTo>
                  <a:lnTo>
                    <a:pt x="4248" y="134"/>
                  </a:lnTo>
                  <a:close/>
                  <a:moveTo>
                    <a:pt x="4308" y="188"/>
                  </a:moveTo>
                  <a:lnTo>
                    <a:pt x="4310" y="188"/>
                  </a:lnTo>
                  <a:lnTo>
                    <a:pt x="4299" y="198"/>
                  </a:lnTo>
                  <a:lnTo>
                    <a:pt x="4308" y="186"/>
                  </a:lnTo>
                  <a:lnTo>
                    <a:pt x="4308" y="188"/>
                  </a:lnTo>
                  <a:close/>
                  <a:moveTo>
                    <a:pt x="4363" y="248"/>
                  </a:moveTo>
                  <a:lnTo>
                    <a:pt x="4365" y="250"/>
                  </a:lnTo>
                  <a:lnTo>
                    <a:pt x="4351" y="258"/>
                  </a:lnTo>
                  <a:lnTo>
                    <a:pt x="4363" y="248"/>
                  </a:lnTo>
                  <a:lnTo>
                    <a:pt x="4363" y="248"/>
                  </a:lnTo>
                  <a:close/>
                  <a:moveTo>
                    <a:pt x="4410" y="318"/>
                  </a:moveTo>
                  <a:lnTo>
                    <a:pt x="4410" y="318"/>
                  </a:lnTo>
                  <a:lnTo>
                    <a:pt x="4397" y="326"/>
                  </a:lnTo>
                  <a:lnTo>
                    <a:pt x="4408" y="316"/>
                  </a:lnTo>
                  <a:lnTo>
                    <a:pt x="4410" y="318"/>
                  </a:lnTo>
                  <a:close/>
                  <a:moveTo>
                    <a:pt x="4446" y="392"/>
                  </a:moveTo>
                  <a:lnTo>
                    <a:pt x="4448" y="392"/>
                  </a:lnTo>
                  <a:lnTo>
                    <a:pt x="4432" y="397"/>
                  </a:lnTo>
                  <a:lnTo>
                    <a:pt x="4446" y="392"/>
                  </a:lnTo>
                  <a:lnTo>
                    <a:pt x="4446" y="392"/>
                  </a:lnTo>
                  <a:close/>
                  <a:moveTo>
                    <a:pt x="4474" y="471"/>
                  </a:moveTo>
                  <a:lnTo>
                    <a:pt x="4474" y="473"/>
                  </a:lnTo>
                  <a:lnTo>
                    <a:pt x="4459" y="474"/>
                  </a:lnTo>
                  <a:lnTo>
                    <a:pt x="4474" y="471"/>
                  </a:lnTo>
                  <a:lnTo>
                    <a:pt x="4474" y="471"/>
                  </a:lnTo>
                  <a:close/>
                  <a:moveTo>
                    <a:pt x="4491" y="554"/>
                  </a:moveTo>
                  <a:lnTo>
                    <a:pt x="4491" y="555"/>
                  </a:lnTo>
                  <a:lnTo>
                    <a:pt x="4476" y="557"/>
                  </a:lnTo>
                  <a:lnTo>
                    <a:pt x="4491" y="554"/>
                  </a:lnTo>
                  <a:lnTo>
                    <a:pt x="4491" y="554"/>
                  </a:lnTo>
                  <a:close/>
                  <a:moveTo>
                    <a:pt x="4496" y="640"/>
                  </a:moveTo>
                  <a:lnTo>
                    <a:pt x="4496" y="642"/>
                  </a:lnTo>
                  <a:lnTo>
                    <a:pt x="4481" y="642"/>
                  </a:lnTo>
                  <a:lnTo>
                    <a:pt x="4496" y="640"/>
                  </a:lnTo>
                  <a:lnTo>
                    <a:pt x="4496" y="640"/>
                  </a:lnTo>
                  <a:close/>
                  <a:moveTo>
                    <a:pt x="4496" y="3858"/>
                  </a:moveTo>
                  <a:lnTo>
                    <a:pt x="4496" y="3858"/>
                  </a:lnTo>
                  <a:lnTo>
                    <a:pt x="4481" y="3856"/>
                  </a:lnTo>
                  <a:lnTo>
                    <a:pt x="4496" y="3856"/>
                  </a:lnTo>
                  <a:lnTo>
                    <a:pt x="4496" y="3858"/>
                  </a:lnTo>
                  <a:close/>
                </a:path>
              </a:pathLst>
            </a:custGeom>
            <a:solidFill>
              <a:srgbClr val="000000"/>
            </a:solidFill>
            <a:ln w="25400">
              <a:solidFill>
                <a:srgbClr val="000000"/>
              </a:solidFill>
              <a:prstDash val="solid"/>
              <a:round/>
              <a:headEnd/>
              <a:tailEnd/>
            </a:ln>
          </p:spPr>
          <p:txBody>
            <a:bodyPr rot="0" vert="horz" wrap="square" lIns="91440" tIns="45720" rIns="91440" bIns="45720" anchor="t" anchorCtr="0" upright="1">
              <a:noAutofit/>
            </a:bodyPr>
            <a:lstStyle/>
            <a:p>
              <a:endParaRPr lang="en-US" sz="2500"/>
            </a:p>
          </p:txBody>
        </p:sp>
        <p:sp>
          <p:nvSpPr>
            <p:cNvPr id="733" name="Text Box 142"/>
            <p:cNvSpPr txBox="1">
              <a:spLocks noChangeArrowheads="1"/>
            </p:cNvSpPr>
            <p:nvPr/>
          </p:nvSpPr>
          <p:spPr bwMode="auto">
            <a:xfrm>
              <a:off x="1181100" y="106680"/>
              <a:ext cx="300990" cy="306070"/>
            </a:xfrm>
            <a:prstGeom prst="rect">
              <a:avLst/>
            </a:prstGeom>
            <a:solidFill>
              <a:srgbClr val="000000"/>
            </a:solidFill>
            <a:ln w="15875">
              <a:solidFill>
                <a:srgbClr val="000000"/>
              </a:solidFill>
              <a:miter lim="800000"/>
              <a:headEnd/>
              <a:tailEnd/>
            </a:ln>
          </p:spPr>
          <p:txBody>
            <a:bodyPr rot="0" vert="horz" wrap="square" lIns="0" tIns="45720" rIns="0" bIns="0" anchor="t" anchorCtr="0" upright="1">
              <a:noAutofit/>
            </a:bodyPr>
            <a:lstStyle/>
            <a:p>
              <a:pPr algn="ctr">
                <a:spcBef>
                  <a:spcPts val="0"/>
                </a:spcBef>
                <a:spcAft>
                  <a:spcPts val="0"/>
                </a:spcAft>
              </a:pPr>
              <a:r>
                <a:rPr lang="en-US" sz="500" b="1">
                  <a:solidFill>
                    <a:srgbClr val="CCECFF"/>
                  </a:solidFill>
                  <a:latin typeface="Verdana"/>
                  <a:ea typeface="Times New Roman"/>
                </a:rPr>
                <a:t>CLAIM</a:t>
              </a:r>
              <a:endParaRPr lang="en-US" sz="1000">
                <a:latin typeface="Times New Roman"/>
                <a:ea typeface="Times New Roman"/>
              </a:endParaRPr>
            </a:p>
            <a:p>
              <a:pPr>
                <a:spcBef>
                  <a:spcPts val="0"/>
                </a:spcBef>
                <a:spcAft>
                  <a:spcPts val="0"/>
                </a:spcAft>
              </a:pPr>
              <a:r>
                <a:rPr lang="en-US" sz="600">
                  <a:latin typeface="Verdana"/>
                  <a:ea typeface="Times New Roman"/>
                </a:rPr>
                <a:t> </a:t>
              </a:r>
              <a:endParaRPr lang="en-US" sz="1000">
                <a:latin typeface="Times New Roman"/>
                <a:ea typeface="Times New Roman"/>
              </a:endParaRPr>
            </a:p>
          </p:txBody>
        </p:sp>
        <p:sp>
          <p:nvSpPr>
            <p:cNvPr id="734" name="Text Box 143"/>
            <p:cNvSpPr txBox="1">
              <a:spLocks noChangeArrowheads="1"/>
            </p:cNvSpPr>
            <p:nvPr/>
          </p:nvSpPr>
          <p:spPr bwMode="auto">
            <a:xfrm>
              <a:off x="1543050" y="106680"/>
              <a:ext cx="300990" cy="306070"/>
            </a:xfrm>
            <a:prstGeom prst="rect">
              <a:avLst/>
            </a:prstGeom>
            <a:solidFill>
              <a:srgbClr val="000000"/>
            </a:solidFill>
            <a:ln w="15875">
              <a:solidFill>
                <a:srgbClr val="000000"/>
              </a:solidFill>
              <a:miter lim="800000"/>
              <a:headEnd/>
              <a:tailEnd/>
            </a:ln>
          </p:spPr>
          <p:txBody>
            <a:bodyPr rot="0" vert="horz" wrap="square" lIns="0" tIns="45720" rIns="0" bIns="0" anchor="t" anchorCtr="0" upright="1">
              <a:noAutofit/>
            </a:bodyPr>
            <a:lstStyle/>
            <a:p>
              <a:pPr algn="ctr">
                <a:spcBef>
                  <a:spcPts val="0"/>
                </a:spcBef>
                <a:spcAft>
                  <a:spcPts val="0"/>
                </a:spcAft>
              </a:pPr>
              <a:r>
                <a:rPr lang="en-US" sz="500" b="1">
                  <a:solidFill>
                    <a:srgbClr val="CCECFF"/>
                  </a:solidFill>
                  <a:latin typeface="Verdana"/>
                  <a:ea typeface="Times New Roman"/>
                </a:rPr>
                <a:t>CLAIM</a:t>
              </a:r>
              <a:endParaRPr lang="en-US" sz="1000">
                <a:latin typeface="Times New Roman"/>
                <a:ea typeface="Times New Roman"/>
              </a:endParaRPr>
            </a:p>
            <a:p>
              <a:pPr>
                <a:spcBef>
                  <a:spcPts val="0"/>
                </a:spcBef>
                <a:spcAft>
                  <a:spcPts val="0"/>
                </a:spcAft>
              </a:pPr>
              <a:r>
                <a:rPr lang="en-US" sz="600">
                  <a:latin typeface="Verdana"/>
                  <a:ea typeface="Times New Roman"/>
                </a:rPr>
                <a:t> </a:t>
              </a:r>
              <a:endParaRPr lang="en-US" sz="1000">
                <a:latin typeface="Times New Roman"/>
                <a:ea typeface="Times New Roman"/>
              </a:endParaRPr>
            </a:p>
          </p:txBody>
        </p:sp>
        <p:sp>
          <p:nvSpPr>
            <p:cNvPr id="735" name="Text Box 144"/>
            <p:cNvSpPr txBox="1">
              <a:spLocks noChangeArrowheads="1"/>
            </p:cNvSpPr>
            <p:nvPr/>
          </p:nvSpPr>
          <p:spPr bwMode="auto">
            <a:xfrm>
              <a:off x="809625" y="106680"/>
              <a:ext cx="300990" cy="306070"/>
            </a:xfrm>
            <a:prstGeom prst="rect">
              <a:avLst/>
            </a:prstGeom>
            <a:solidFill>
              <a:srgbClr val="000000"/>
            </a:solidFill>
            <a:ln w="15875">
              <a:solidFill>
                <a:srgbClr val="000000"/>
              </a:solidFill>
              <a:miter lim="800000"/>
              <a:headEnd/>
              <a:tailEnd/>
            </a:ln>
          </p:spPr>
          <p:txBody>
            <a:bodyPr rot="0" vert="horz" wrap="square" lIns="0" tIns="45720" rIns="0" bIns="0" anchor="t" anchorCtr="0" upright="1">
              <a:noAutofit/>
            </a:bodyPr>
            <a:lstStyle/>
            <a:p>
              <a:pPr algn="ctr">
                <a:spcBef>
                  <a:spcPts val="0"/>
                </a:spcBef>
                <a:spcAft>
                  <a:spcPts val="0"/>
                </a:spcAft>
              </a:pPr>
              <a:r>
                <a:rPr lang="en-US" sz="500" b="1">
                  <a:solidFill>
                    <a:srgbClr val="CCECFF"/>
                  </a:solidFill>
                  <a:latin typeface="Verdana"/>
                  <a:ea typeface="Times New Roman"/>
                </a:rPr>
                <a:t>CLAIM</a:t>
              </a:r>
              <a:endParaRPr lang="en-US" sz="1000">
                <a:latin typeface="Times New Roman"/>
                <a:ea typeface="Times New Roman"/>
              </a:endParaRPr>
            </a:p>
            <a:p>
              <a:pPr>
                <a:spcBef>
                  <a:spcPts val="0"/>
                </a:spcBef>
                <a:spcAft>
                  <a:spcPts val="0"/>
                </a:spcAft>
              </a:pPr>
              <a:r>
                <a:rPr lang="en-US" sz="600">
                  <a:latin typeface="Verdana"/>
                  <a:ea typeface="Times New Roman"/>
                </a:rPr>
                <a:t> </a:t>
              </a:r>
              <a:endParaRPr lang="en-US" sz="1000">
                <a:latin typeface="Times New Roman"/>
                <a:ea typeface="Times New Roman"/>
              </a:endParaRPr>
            </a:p>
          </p:txBody>
        </p:sp>
        <p:sp>
          <p:nvSpPr>
            <p:cNvPr id="736" name="AutoShape 145"/>
            <p:cNvSpPr>
              <a:spLocks noChangeArrowheads="1"/>
            </p:cNvSpPr>
            <p:nvPr/>
          </p:nvSpPr>
          <p:spPr bwMode="auto">
            <a:xfrm rot="5400000">
              <a:off x="1257300" y="11430"/>
              <a:ext cx="139065" cy="1033780"/>
            </a:xfrm>
            <a:prstGeom prst="homePlate">
              <a:avLst>
                <a:gd name="adj" fmla="val 72995"/>
              </a:avLst>
            </a:prstGeom>
            <a:solidFill>
              <a:srgbClr val="000000"/>
            </a:solidFill>
            <a:ln w="1587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p>
          </p:txBody>
        </p:sp>
        <p:sp>
          <p:nvSpPr>
            <p:cNvPr id="737" name="Text Box 146"/>
            <p:cNvSpPr txBox="1">
              <a:spLocks noChangeArrowheads="1"/>
            </p:cNvSpPr>
            <p:nvPr/>
          </p:nvSpPr>
          <p:spPr bwMode="auto">
            <a:xfrm>
              <a:off x="76200" y="982980"/>
              <a:ext cx="2567940" cy="66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0" rIns="91440" bIns="0" anchor="t" anchorCtr="0" upright="1">
              <a:noAutofit/>
            </a:bodyPr>
            <a:lstStyle/>
            <a:p>
              <a:pPr algn="just">
                <a:spcBef>
                  <a:spcPts val="0"/>
                </a:spcBef>
                <a:spcAft>
                  <a:spcPts val="0"/>
                </a:spcAft>
              </a:pPr>
              <a:r>
                <a:rPr lang="en-US" sz="600" b="1" dirty="0">
                  <a:solidFill>
                    <a:schemeClr val="tx2"/>
                  </a:solidFill>
                  <a:latin typeface="Verdana"/>
                  <a:ea typeface="Times New Roman"/>
                </a:rPr>
                <a:t>The State Engineer reviews Water User’s Claims and other records and prepares a Proposed Determination which is then distributed to the claimants and filed with the District Court.  </a:t>
              </a:r>
              <a:r>
                <a:rPr lang="en-US" sz="600" b="1" i="1" dirty="0">
                  <a:solidFill>
                    <a:schemeClr val="tx2"/>
                  </a:solidFill>
                  <a:latin typeface="Verdana"/>
                  <a:ea typeface="Times New Roman"/>
                </a:rPr>
                <a:t>(UCA 73-4-11)</a:t>
              </a:r>
              <a:endParaRPr lang="en-US" sz="600" dirty="0">
                <a:solidFill>
                  <a:schemeClr val="tx2"/>
                </a:solidFill>
                <a:latin typeface="Times New Roman"/>
                <a:ea typeface="Times New Roman"/>
              </a:endParaRPr>
            </a:p>
          </p:txBody>
        </p:sp>
      </p:grpSp>
      <p:grpSp>
        <p:nvGrpSpPr>
          <p:cNvPr id="645" name="Group 644"/>
          <p:cNvGrpSpPr/>
          <p:nvPr/>
        </p:nvGrpSpPr>
        <p:grpSpPr>
          <a:xfrm>
            <a:off x="4736240" y="1150793"/>
            <a:ext cx="1855723" cy="1426518"/>
            <a:chOff x="0" y="0"/>
            <a:chExt cx="2656840" cy="1645920"/>
          </a:xfrm>
        </p:grpSpPr>
        <p:sp>
          <p:nvSpPr>
            <p:cNvPr id="698" name="AutoShape 205"/>
            <p:cNvSpPr>
              <a:spLocks noChangeArrowheads="1"/>
            </p:cNvSpPr>
            <p:nvPr/>
          </p:nvSpPr>
          <p:spPr bwMode="auto">
            <a:xfrm rot="16200000">
              <a:off x="504825" y="-502920"/>
              <a:ext cx="1645920" cy="2651760"/>
            </a:xfrm>
            <a:prstGeom prst="round2DiagRect">
              <a:avLst/>
            </a:prstGeom>
            <a:solidFill>
              <a:srgbClr val="CCFFCC"/>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500"/>
            </a:p>
          </p:txBody>
        </p:sp>
        <p:sp>
          <p:nvSpPr>
            <p:cNvPr id="699" name="Text Box 163"/>
            <p:cNvSpPr txBox="1">
              <a:spLocks noChangeArrowheads="1"/>
            </p:cNvSpPr>
            <p:nvPr/>
          </p:nvSpPr>
          <p:spPr bwMode="auto">
            <a:xfrm>
              <a:off x="85725" y="1092749"/>
              <a:ext cx="257111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just">
                <a:spcBef>
                  <a:spcPts val="0"/>
                </a:spcBef>
                <a:spcAft>
                  <a:spcPts val="0"/>
                </a:spcAft>
              </a:pPr>
              <a:r>
                <a:rPr lang="en-US" sz="600" b="1" dirty="0">
                  <a:solidFill>
                    <a:srgbClr val="FF0000"/>
                  </a:solidFill>
                  <a:latin typeface="Verdana"/>
                  <a:ea typeface="Times New Roman"/>
                </a:rPr>
                <a:t>The State Engineer holds an initial Public Meeting in the local area to </a:t>
              </a:r>
              <a:r>
                <a:rPr lang="en-US" sz="600" b="1" dirty="0">
                  <a:solidFill>
                    <a:srgbClr val="FF0000"/>
                  </a:solidFill>
                  <a:latin typeface="Verdana"/>
                  <a:ea typeface="Times New Roman"/>
                </a:rPr>
                <a:t>inform water users about </a:t>
              </a:r>
              <a:r>
                <a:rPr lang="en-US" sz="600" b="1" dirty="0">
                  <a:solidFill>
                    <a:srgbClr val="FF0000"/>
                  </a:solidFill>
                  <a:latin typeface="Verdana"/>
                  <a:ea typeface="Times New Roman"/>
                </a:rPr>
                <a:t>the adjudication process.  </a:t>
              </a:r>
              <a:r>
                <a:rPr lang="en-US" sz="600" b="1" i="1" dirty="0">
                  <a:solidFill>
                    <a:srgbClr val="FF0000"/>
                  </a:solidFill>
                  <a:latin typeface="Verdana"/>
                  <a:ea typeface="Times New Roman"/>
                </a:rPr>
                <a:t>(UCA 73-4-3)</a:t>
              </a:r>
              <a:endParaRPr lang="en-US" sz="1000" dirty="0">
                <a:solidFill>
                  <a:srgbClr val="FF0000"/>
                </a:solidFill>
                <a:latin typeface="Times New Roman"/>
                <a:ea typeface="Times New Roman"/>
              </a:endParaRPr>
            </a:p>
            <a:p>
              <a:pPr algn="just">
                <a:spcBef>
                  <a:spcPts val="0"/>
                </a:spcBef>
                <a:spcAft>
                  <a:spcPts val="0"/>
                </a:spcAft>
              </a:pPr>
              <a:r>
                <a:rPr lang="en-US" sz="800" dirty="0">
                  <a:solidFill>
                    <a:srgbClr val="FF0000"/>
                  </a:solidFill>
                  <a:latin typeface="Verdana"/>
                  <a:ea typeface="Times New Roman"/>
                </a:rPr>
                <a:t> </a:t>
              </a:r>
              <a:endParaRPr lang="en-US" sz="1000" dirty="0">
                <a:solidFill>
                  <a:srgbClr val="FF0000"/>
                </a:solidFill>
                <a:latin typeface="Times New Roman"/>
                <a:ea typeface="Times New Roman"/>
              </a:endParaRPr>
            </a:p>
          </p:txBody>
        </p:sp>
        <p:sp>
          <p:nvSpPr>
            <p:cNvPr id="700" name="Text Box 164"/>
            <p:cNvSpPr txBox="1">
              <a:spLocks noChangeArrowheads="1"/>
            </p:cNvSpPr>
            <p:nvPr/>
          </p:nvSpPr>
          <p:spPr bwMode="auto">
            <a:xfrm>
              <a:off x="292418" y="0"/>
              <a:ext cx="2058333" cy="290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spcBef>
                  <a:spcPts val="0"/>
                </a:spcBef>
                <a:spcAft>
                  <a:spcPts val="0"/>
                </a:spcAft>
              </a:pPr>
              <a:r>
                <a:rPr lang="en-US" sz="800" b="1" i="1" dirty="0">
                  <a:solidFill>
                    <a:schemeClr val="tx2"/>
                  </a:solidFill>
                  <a:latin typeface="Verdana"/>
                  <a:ea typeface="Times New Roman"/>
                </a:rPr>
                <a:t>PUBLIC MEETING</a:t>
              </a:r>
              <a:endParaRPr lang="en-US" sz="1000" dirty="0">
                <a:solidFill>
                  <a:schemeClr val="tx2"/>
                </a:solidFill>
                <a:latin typeface="Times New Roman"/>
                <a:ea typeface="Times New Roman"/>
              </a:endParaRPr>
            </a:p>
            <a:p>
              <a:pPr algn="ctr">
                <a:spcBef>
                  <a:spcPts val="0"/>
                </a:spcBef>
                <a:spcAft>
                  <a:spcPts val="0"/>
                </a:spcAft>
              </a:pPr>
              <a:r>
                <a:rPr lang="en-US" sz="800" dirty="0">
                  <a:latin typeface="Verdana"/>
                  <a:ea typeface="Times New Roman"/>
                </a:rPr>
                <a:t> </a:t>
              </a:r>
              <a:endParaRPr lang="en-US" sz="1000" dirty="0">
                <a:latin typeface="Times New Roman"/>
                <a:ea typeface="Times New Roman"/>
              </a:endParaRPr>
            </a:p>
          </p:txBody>
        </p:sp>
        <p:sp>
          <p:nvSpPr>
            <p:cNvPr id="701" name="Rectangle 700"/>
            <p:cNvSpPr>
              <a:spLocks noChangeArrowheads="1"/>
            </p:cNvSpPr>
            <p:nvPr/>
          </p:nvSpPr>
          <p:spPr bwMode="auto">
            <a:xfrm>
              <a:off x="0" y="11430"/>
              <a:ext cx="290830" cy="256540"/>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algn="ctr">
                <a:spcBef>
                  <a:spcPts val="0"/>
                </a:spcBef>
                <a:spcAft>
                  <a:spcPts val="0"/>
                </a:spcAft>
              </a:pPr>
              <a:r>
                <a:rPr lang="en-US" sz="1000" b="1" dirty="0">
                  <a:solidFill>
                    <a:srgbClr val="CCFFFF"/>
                  </a:solidFill>
                  <a:latin typeface="Verdana"/>
                  <a:ea typeface="Times New Roman"/>
                </a:rPr>
                <a:t>3</a:t>
              </a:r>
              <a:endParaRPr lang="en-US" sz="1000" dirty="0">
                <a:latin typeface="Times New Roman"/>
                <a:ea typeface="Times New Roman"/>
              </a:endParaRPr>
            </a:p>
          </p:txBody>
        </p:sp>
        <p:grpSp>
          <p:nvGrpSpPr>
            <p:cNvPr id="702" name="Group 701"/>
            <p:cNvGrpSpPr>
              <a:grpSpLocks/>
            </p:cNvGrpSpPr>
            <p:nvPr/>
          </p:nvGrpSpPr>
          <p:grpSpPr bwMode="auto">
            <a:xfrm>
              <a:off x="828675" y="297180"/>
              <a:ext cx="1012825" cy="818515"/>
              <a:chOff x="12199" y="6038"/>
              <a:chExt cx="1886" cy="1688"/>
            </a:xfrm>
          </p:grpSpPr>
          <p:sp>
            <p:nvSpPr>
              <p:cNvPr id="703" name="Rectangle 702"/>
              <p:cNvSpPr>
                <a:spLocks noChangeArrowheads="1"/>
              </p:cNvSpPr>
              <p:nvPr/>
            </p:nvSpPr>
            <p:spPr bwMode="auto">
              <a:xfrm>
                <a:off x="12290" y="6038"/>
                <a:ext cx="1744" cy="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n-US" sz="2500"/>
              </a:p>
            </p:txBody>
          </p:sp>
          <p:sp>
            <p:nvSpPr>
              <p:cNvPr id="704" name="Freeform 703"/>
              <p:cNvSpPr>
                <a:spLocks noEditPoints="1"/>
              </p:cNvSpPr>
              <p:nvPr/>
            </p:nvSpPr>
            <p:spPr bwMode="auto">
              <a:xfrm>
                <a:off x="12199" y="6039"/>
                <a:ext cx="1886" cy="1686"/>
              </a:xfrm>
              <a:custGeom>
                <a:avLst/>
                <a:gdLst>
                  <a:gd name="T0" fmla="*/ 4474 w 4496"/>
                  <a:gd name="T1" fmla="*/ 4025 h 4498"/>
                  <a:gd name="T2" fmla="*/ 4383 w 4496"/>
                  <a:gd name="T3" fmla="*/ 4167 h 4498"/>
                  <a:gd name="T4" fmla="*/ 4340 w 4496"/>
                  <a:gd name="T5" fmla="*/ 4231 h 4498"/>
                  <a:gd name="T6" fmla="*/ 4246 w 4496"/>
                  <a:gd name="T7" fmla="*/ 4366 h 4498"/>
                  <a:gd name="T8" fmla="*/ 4178 w 4496"/>
                  <a:gd name="T9" fmla="*/ 4412 h 4498"/>
                  <a:gd name="T10" fmla="*/ 3943 w 4496"/>
                  <a:gd name="T11" fmla="*/ 4493 h 4498"/>
                  <a:gd name="T12" fmla="*/ 642 w 4496"/>
                  <a:gd name="T13" fmla="*/ 4468 h 4498"/>
                  <a:gd name="T14" fmla="*/ 559 w 4496"/>
                  <a:gd name="T15" fmla="*/ 4462 h 4498"/>
                  <a:gd name="T16" fmla="*/ 389 w 4496"/>
                  <a:gd name="T17" fmla="*/ 4447 h 4498"/>
                  <a:gd name="T18" fmla="*/ 316 w 4496"/>
                  <a:gd name="T19" fmla="*/ 4410 h 4498"/>
                  <a:gd name="T20" fmla="*/ 133 w 4496"/>
                  <a:gd name="T21" fmla="*/ 4250 h 4498"/>
                  <a:gd name="T22" fmla="*/ 77 w 4496"/>
                  <a:gd name="T23" fmla="*/ 4093 h 4498"/>
                  <a:gd name="T24" fmla="*/ 50 w 4496"/>
                  <a:gd name="T25" fmla="*/ 4020 h 4498"/>
                  <a:gd name="T26" fmla="*/ 0 w 4496"/>
                  <a:gd name="T27" fmla="*/ 3856 h 4498"/>
                  <a:gd name="T28" fmla="*/ 0 w 4496"/>
                  <a:gd name="T29" fmla="*/ 640 h 4498"/>
                  <a:gd name="T30" fmla="*/ 48 w 4496"/>
                  <a:gd name="T31" fmla="*/ 392 h 4498"/>
                  <a:gd name="T32" fmla="*/ 158 w 4496"/>
                  <a:gd name="T33" fmla="*/ 267 h 4498"/>
                  <a:gd name="T34" fmla="*/ 207 w 4496"/>
                  <a:gd name="T35" fmla="*/ 209 h 4498"/>
                  <a:gd name="T36" fmla="*/ 318 w 4496"/>
                  <a:gd name="T37" fmla="*/ 86 h 4498"/>
                  <a:gd name="T38" fmla="*/ 391 w 4496"/>
                  <a:gd name="T39" fmla="*/ 49 h 4498"/>
                  <a:gd name="T40" fmla="*/ 640 w 4496"/>
                  <a:gd name="T41" fmla="*/ 0 h 4498"/>
                  <a:gd name="T42" fmla="*/ 3939 w 4496"/>
                  <a:gd name="T43" fmla="*/ 36 h 4498"/>
                  <a:gd name="T44" fmla="*/ 4016 w 4496"/>
                  <a:gd name="T45" fmla="*/ 51 h 4498"/>
                  <a:gd name="T46" fmla="*/ 4180 w 4496"/>
                  <a:gd name="T47" fmla="*/ 88 h 4498"/>
                  <a:gd name="T48" fmla="*/ 4248 w 4496"/>
                  <a:gd name="T49" fmla="*/ 134 h 4498"/>
                  <a:gd name="T50" fmla="*/ 4408 w 4496"/>
                  <a:gd name="T51" fmla="*/ 316 h 4498"/>
                  <a:gd name="T52" fmla="*/ 4446 w 4496"/>
                  <a:gd name="T53" fmla="*/ 480 h 4498"/>
                  <a:gd name="T54" fmla="*/ 4461 w 4496"/>
                  <a:gd name="T55" fmla="*/ 557 h 4498"/>
                  <a:gd name="T56" fmla="*/ 4496 w 4496"/>
                  <a:gd name="T57" fmla="*/ 3858 h 4498"/>
                  <a:gd name="T58" fmla="*/ 4491 w 4496"/>
                  <a:gd name="T59" fmla="*/ 3944 h 4498"/>
                  <a:gd name="T60" fmla="*/ 4448 w 4496"/>
                  <a:gd name="T61" fmla="*/ 4106 h 4498"/>
                  <a:gd name="T62" fmla="*/ 4351 w 4496"/>
                  <a:gd name="T63" fmla="*/ 4240 h 4498"/>
                  <a:gd name="T64" fmla="*/ 4246 w 4496"/>
                  <a:gd name="T65" fmla="*/ 4366 h 4498"/>
                  <a:gd name="T66" fmla="*/ 4105 w 4496"/>
                  <a:gd name="T67" fmla="*/ 4449 h 4498"/>
                  <a:gd name="T68" fmla="*/ 4026 w 4496"/>
                  <a:gd name="T69" fmla="*/ 4476 h 4498"/>
                  <a:gd name="T70" fmla="*/ 3856 w 4496"/>
                  <a:gd name="T71" fmla="*/ 4498 h 4498"/>
                  <a:gd name="T72" fmla="*/ 555 w 4496"/>
                  <a:gd name="T73" fmla="*/ 4478 h 4498"/>
                  <a:gd name="T74" fmla="*/ 389 w 4496"/>
                  <a:gd name="T75" fmla="*/ 4447 h 4498"/>
                  <a:gd name="T76" fmla="*/ 248 w 4496"/>
                  <a:gd name="T77" fmla="*/ 4364 h 4498"/>
                  <a:gd name="T78" fmla="*/ 188 w 4496"/>
                  <a:gd name="T79" fmla="*/ 4310 h 4498"/>
                  <a:gd name="T80" fmla="*/ 88 w 4496"/>
                  <a:gd name="T81" fmla="*/ 4182 h 4498"/>
                  <a:gd name="T82" fmla="*/ 37 w 4496"/>
                  <a:gd name="T83" fmla="*/ 4024 h 4498"/>
                  <a:gd name="T84" fmla="*/ 0 w 4496"/>
                  <a:gd name="T85" fmla="*/ 3856 h 4498"/>
                  <a:gd name="T86" fmla="*/ 5 w 4496"/>
                  <a:gd name="T87" fmla="*/ 554 h 4498"/>
                  <a:gd name="T88" fmla="*/ 22 w 4496"/>
                  <a:gd name="T89" fmla="*/ 471 h 4498"/>
                  <a:gd name="T90" fmla="*/ 86 w 4496"/>
                  <a:gd name="T91" fmla="*/ 318 h 4498"/>
                  <a:gd name="T92" fmla="*/ 197 w 4496"/>
                  <a:gd name="T93" fmla="*/ 198 h 4498"/>
                  <a:gd name="T94" fmla="*/ 318 w 4496"/>
                  <a:gd name="T95" fmla="*/ 86 h 4498"/>
                  <a:gd name="T96" fmla="*/ 470 w 4496"/>
                  <a:gd name="T97" fmla="*/ 22 h 4498"/>
                  <a:gd name="T98" fmla="*/ 553 w 4496"/>
                  <a:gd name="T99" fmla="*/ 5 h 4498"/>
                  <a:gd name="T100" fmla="*/ 3854 w 4496"/>
                  <a:gd name="T101" fmla="*/ 0 h 4498"/>
                  <a:gd name="T102" fmla="*/ 4022 w 4496"/>
                  <a:gd name="T103" fmla="*/ 37 h 4498"/>
                  <a:gd name="T104" fmla="*/ 4180 w 4496"/>
                  <a:gd name="T105" fmla="*/ 88 h 4498"/>
                  <a:gd name="T106" fmla="*/ 4308 w 4496"/>
                  <a:gd name="T107" fmla="*/ 188 h 4498"/>
                  <a:gd name="T108" fmla="*/ 4363 w 4496"/>
                  <a:gd name="T109" fmla="*/ 248 h 4498"/>
                  <a:gd name="T110" fmla="*/ 4446 w 4496"/>
                  <a:gd name="T111" fmla="*/ 392 h 4498"/>
                  <a:gd name="T112" fmla="*/ 4476 w 4496"/>
                  <a:gd name="T113" fmla="*/ 557 h 4498"/>
                  <a:gd name="T114" fmla="*/ 4496 w 4496"/>
                  <a:gd name="T115" fmla="*/ 3858 h 4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496" h="4498">
                    <a:moveTo>
                      <a:pt x="4496" y="3858"/>
                    </a:moveTo>
                    <a:lnTo>
                      <a:pt x="4466" y="3856"/>
                    </a:lnTo>
                    <a:lnTo>
                      <a:pt x="4461" y="3941"/>
                    </a:lnTo>
                    <a:lnTo>
                      <a:pt x="4491" y="3943"/>
                    </a:lnTo>
                    <a:lnTo>
                      <a:pt x="4496" y="3858"/>
                    </a:lnTo>
                    <a:close/>
                    <a:moveTo>
                      <a:pt x="4491" y="3944"/>
                    </a:moveTo>
                    <a:lnTo>
                      <a:pt x="4461" y="3939"/>
                    </a:lnTo>
                    <a:lnTo>
                      <a:pt x="4446" y="4020"/>
                    </a:lnTo>
                    <a:lnTo>
                      <a:pt x="4474" y="4025"/>
                    </a:lnTo>
                    <a:lnTo>
                      <a:pt x="4491" y="3944"/>
                    </a:lnTo>
                    <a:close/>
                    <a:moveTo>
                      <a:pt x="4474" y="4027"/>
                    </a:moveTo>
                    <a:lnTo>
                      <a:pt x="4446" y="4018"/>
                    </a:lnTo>
                    <a:lnTo>
                      <a:pt x="4419" y="4095"/>
                    </a:lnTo>
                    <a:lnTo>
                      <a:pt x="4448" y="4106"/>
                    </a:lnTo>
                    <a:lnTo>
                      <a:pt x="4474" y="4027"/>
                    </a:lnTo>
                    <a:close/>
                    <a:moveTo>
                      <a:pt x="4446" y="4108"/>
                    </a:moveTo>
                    <a:lnTo>
                      <a:pt x="4419" y="4093"/>
                    </a:lnTo>
                    <a:lnTo>
                      <a:pt x="4383" y="4167"/>
                    </a:lnTo>
                    <a:lnTo>
                      <a:pt x="4410" y="4180"/>
                    </a:lnTo>
                    <a:lnTo>
                      <a:pt x="4446" y="4108"/>
                    </a:lnTo>
                    <a:close/>
                    <a:moveTo>
                      <a:pt x="4408" y="4182"/>
                    </a:moveTo>
                    <a:lnTo>
                      <a:pt x="4383" y="4165"/>
                    </a:lnTo>
                    <a:lnTo>
                      <a:pt x="4338" y="4231"/>
                    </a:lnTo>
                    <a:lnTo>
                      <a:pt x="4365" y="4248"/>
                    </a:lnTo>
                    <a:lnTo>
                      <a:pt x="4408" y="4182"/>
                    </a:lnTo>
                    <a:close/>
                    <a:moveTo>
                      <a:pt x="4363" y="4250"/>
                    </a:moveTo>
                    <a:lnTo>
                      <a:pt x="4340" y="4231"/>
                    </a:lnTo>
                    <a:lnTo>
                      <a:pt x="4287" y="4289"/>
                    </a:lnTo>
                    <a:lnTo>
                      <a:pt x="4310" y="4310"/>
                    </a:lnTo>
                    <a:lnTo>
                      <a:pt x="4363" y="4250"/>
                    </a:lnTo>
                    <a:close/>
                    <a:moveTo>
                      <a:pt x="4308" y="4312"/>
                    </a:moveTo>
                    <a:lnTo>
                      <a:pt x="4287" y="4289"/>
                    </a:lnTo>
                    <a:lnTo>
                      <a:pt x="4227" y="4342"/>
                    </a:lnTo>
                    <a:lnTo>
                      <a:pt x="4248" y="4364"/>
                    </a:lnTo>
                    <a:lnTo>
                      <a:pt x="4308" y="4312"/>
                    </a:lnTo>
                    <a:close/>
                    <a:moveTo>
                      <a:pt x="4246" y="4366"/>
                    </a:moveTo>
                    <a:lnTo>
                      <a:pt x="4229" y="4340"/>
                    </a:lnTo>
                    <a:lnTo>
                      <a:pt x="4163" y="4385"/>
                    </a:lnTo>
                    <a:lnTo>
                      <a:pt x="4180" y="4410"/>
                    </a:lnTo>
                    <a:lnTo>
                      <a:pt x="4246" y="4366"/>
                    </a:lnTo>
                    <a:close/>
                    <a:moveTo>
                      <a:pt x="4178" y="4412"/>
                    </a:moveTo>
                    <a:lnTo>
                      <a:pt x="4165" y="4385"/>
                    </a:lnTo>
                    <a:lnTo>
                      <a:pt x="4092" y="4421"/>
                    </a:lnTo>
                    <a:lnTo>
                      <a:pt x="4105" y="4447"/>
                    </a:lnTo>
                    <a:lnTo>
                      <a:pt x="4178" y="4412"/>
                    </a:lnTo>
                    <a:close/>
                    <a:moveTo>
                      <a:pt x="4105" y="4449"/>
                    </a:moveTo>
                    <a:lnTo>
                      <a:pt x="4093" y="4421"/>
                    </a:lnTo>
                    <a:lnTo>
                      <a:pt x="4016" y="4447"/>
                    </a:lnTo>
                    <a:lnTo>
                      <a:pt x="4026" y="4476"/>
                    </a:lnTo>
                    <a:lnTo>
                      <a:pt x="4105" y="4449"/>
                    </a:lnTo>
                    <a:close/>
                    <a:moveTo>
                      <a:pt x="4024" y="4476"/>
                    </a:moveTo>
                    <a:lnTo>
                      <a:pt x="4018" y="4447"/>
                    </a:lnTo>
                    <a:lnTo>
                      <a:pt x="3937" y="4462"/>
                    </a:lnTo>
                    <a:lnTo>
                      <a:pt x="3943" y="4493"/>
                    </a:lnTo>
                    <a:lnTo>
                      <a:pt x="4024" y="4476"/>
                    </a:lnTo>
                    <a:close/>
                    <a:moveTo>
                      <a:pt x="3941" y="4493"/>
                    </a:moveTo>
                    <a:lnTo>
                      <a:pt x="3939" y="4462"/>
                    </a:lnTo>
                    <a:lnTo>
                      <a:pt x="3854" y="4468"/>
                    </a:lnTo>
                    <a:lnTo>
                      <a:pt x="3856" y="4498"/>
                    </a:lnTo>
                    <a:lnTo>
                      <a:pt x="3941" y="4493"/>
                    </a:lnTo>
                    <a:close/>
                    <a:moveTo>
                      <a:pt x="3854" y="4498"/>
                    </a:moveTo>
                    <a:lnTo>
                      <a:pt x="3854" y="4468"/>
                    </a:lnTo>
                    <a:lnTo>
                      <a:pt x="642" y="4468"/>
                    </a:lnTo>
                    <a:lnTo>
                      <a:pt x="642" y="4498"/>
                    </a:lnTo>
                    <a:lnTo>
                      <a:pt x="3854" y="4498"/>
                    </a:lnTo>
                    <a:close/>
                    <a:moveTo>
                      <a:pt x="640" y="4498"/>
                    </a:moveTo>
                    <a:lnTo>
                      <a:pt x="642" y="4468"/>
                    </a:lnTo>
                    <a:lnTo>
                      <a:pt x="557" y="4462"/>
                    </a:lnTo>
                    <a:lnTo>
                      <a:pt x="555" y="4493"/>
                    </a:lnTo>
                    <a:lnTo>
                      <a:pt x="640" y="4498"/>
                    </a:lnTo>
                    <a:close/>
                    <a:moveTo>
                      <a:pt x="553" y="4493"/>
                    </a:moveTo>
                    <a:lnTo>
                      <a:pt x="559" y="4462"/>
                    </a:lnTo>
                    <a:lnTo>
                      <a:pt x="478" y="4447"/>
                    </a:lnTo>
                    <a:lnTo>
                      <a:pt x="472" y="4476"/>
                    </a:lnTo>
                    <a:lnTo>
                      <a:pt x="553" y="4493"/>
                    </a:lnTo>
                    <a:close/>
                    <a:moveTo>
                      <a:pt x="470" y="4476"/>
                    </a:moveTo>
                    <a:lnTo>
                      <a:pt x="480" y="4447"/>
                    </a:lnTo>
                    <a:lnTo>
                      <a:pt x="403" y="4421"/>
                    </a:lnTo>
                    <a:lnTo>
                      <a:pt x="391" y="4449"/>
                    </a:lnTo>
                    <a:lnTo>
                      <a:pt x="470" y="4476"/>
                    </a:lnTo>
                    <a:close/>
                    <a:moveTo>
                      <a:pt x="389" y="4447"/>
                    </a:moveTo>
                    <a:lnTo>
                      <a:pt x="404" y="4421"/>
                    </a:lnTo>
                    <a:lnTo>
                      <a:pt x="331" y="4385"/>
                    </a:lnTo>
                    <a:lnTo>
                      <a:pt x="318" y="4412"/>
                    </a:lnTo>
                    <a:lnTo>
                      <a:pt x="389" y="4447"/>
                    </a:lnTo>
                    <a:close/>
                    <a:moveTo>
                      <a:pt x="316" y="4410"/>
                    </a:moveTo>
                    <a:lnTo>
                      <a:pt x="333" y="4385"/>
                    </a:lnTo>
                    <a:lnTo>
                      <a:pt x="267" y="4340"/>
                    </a:lnTo>
                    <a:lnTo>
                      <a:pt x="250" y="4366"/>
                    </a:lnTo>
                    <a:lnTo>
                      <a:pt x="316" y="4410"/>
                    </a:lnTo>
                    <a:close/>
                    <a:moveTo>
                      <a:pt x="248" y="4364"/>
                    </a:moveTo>
                    <a:lnTo>
                      <a:pt x="267" y="4342"/>
                    </a:lnTo>
                    <a:lnTo>
                      <a:pt x="207" y="4289"/>
                    </a:lnTo>
                    <a:lnTo>
                      <a:pt x="188" y="4312"/>
                    </a:lnTo>
                    <a:lnTo>
                      <a:pt x="248" y="4364"/>
                    </a:lnTo>
                    <a:close/>
                    <a:moveTo>
                      <a:pt x="186" y="4310"/>
                    </a:moveTo>
                    <a:lnTo>
                      <a:pt x="209" y="4289"/>
                    </a:lnTo>
                    <a:lnTo>
                      <a:pt x="156" y="4231"/>
                    </a:lnTo>
                    <a:lnTo>
                      <a:pt x="133" y="4250"/>
                    </a:lnTo>
                    <a:lnTo>
                      <a:pt x="186" y="4310"/>
                    </a:lnTo>
                    <a:close/>
                    <a:moveTo>
                      <a:pt x="131" y="4248"/>
                    </a:moveTo>
                    <a:lnTo>
                      <a:pt x="158" y="4231"/>
                    </a:lnTo>
                    <a:lnTo>
                      <a:pt x="113" y="4165"/>
                    </a:lnTo>
                    <a:lnTo>
                      <a:pt x="88" y="4182"/>
                    </a:lnTo>
                    <a:lnTo>
                      <a:pt x="131" y="4248"/>
                    </a:lnTo>
                    <a:close/>
                    <a:moveTo>
                      <a:pt x="86" y="4180"/>
                    </a:moveTo>
                    <a:lnTo>
                      <a:pt x="113" y="4167"/>
                    </a:lnTo>
                    <a:lnTo>
                      <a:pt x="77" y="4093"/>
                    </a:lnTo>
                    <a:lnTo>
                      <a:pt x="50" y="4108"/>
                    </a:lnTo>
                    <a:lnTo>
                      <a:pt x="86" y="4180"/>
                    </a:lnTo>
                    <a:close/>
                    <a:moveTo>
                      <a:pt x="48" y="4106"/>
                    </a:moveTo>
                    <a:lnTo>
                      <a:pt x="77" y="4095"/>
                    </a:lnTo>
                    <a:lnTo>
                      <a:pt x="50" y="4018"/>
                    </a:lnTo>
                    <a:lnTo>
                      <a:pt x="22" y="4027"/>
                    </a:lnTo>
                    <a:lnTo>
                      <a:pt x="48" y="4106"/>
                    </a:lnTo>
                    <a:close/>
                    <a:moveTo>
                      <a:pt x="22" y="4025"/>
                    </a:moveTo>
                    <a:lnTo>
                      <a:pt x="50" y="4020"/>
                    </a:lnTo>
                    <a:lnTo>
                      <a:pt x="35" y="3939"/>
                    </a:lnTo>
                    <a:lnTo>
                      <a:pt x="5" y="3944"/>
                    </a:lnTo>
                    <a:lnTo>
                      <a:pt x="22" y="4025"/>
                    </a:lnTo>
                    <a:close/>
                    <a:moveTo>
                      <a:pt x="5" y="3943"/>
                    </a:moveTo>
                    <a:lnTo>
                      <a:pt x="35" y="3941"/>
                    </a:lnTo>
                    <a:lnTo>
                      <a:pt x="30" y="3856"/>
                    </a:lnTo>
                    <a:lnTo>
                      <a:pt x="0" y="3858"/>
                    </a:lnTo>
                    <a:lnTo>
                      <a:pt x="5" y="3943"/>
                    </a:lnTo>
                    <a:close/>
                    <a:moveTo>
                      <a:pt x="0" y="3856"/>
                    </a:moveTo>
                    <a:lnTo>
                      <a:pt x="30" y="3856"/>
                    </a:lnTo>
                    <a:lnTo>
                      <a:pt x="30" y="642"/>
                    </a:lnTo>
                    <a:lnTo>
                      <a:pt x="0" y="642"/>
                    </a:lnTo>
                    <a:lnTo>
                      <a:pt x="0" y="3856"/>
                    </a:lnTo>
                    <a:close/>
                    <a:moveTo>
                      <a:pt x="0" y="640"/>
                    </a:moveTo>
                    <a:lnTo>
                      <a:pt x="30" y="642"/>
                    </a:lnTo>
                    <a:lnTo>
                      <a:pt x="35" y="557"/>
                    </a:lnTo>
                    <a:lnTo>
                      <a:pt x="5" y="555"/>
                    </a:lnTo>
                    <a:lnTo>
                      <a:pt x="0" y="640"/>
                    </a:lnTo>
                    <a:close/>
                    <a:moveTo>
                      <a:pt x="5" y="554"/>
                    </a:moveTo>
                    <a:lnTo>
                      <a:pt x="35" y="559"/>
                    </a:lnTo>
                    <a:lnTo>
                      <a:pt x="50" y="478"/>
                    </a:lnTo>
                    <a:lnTo>
                      <a:pt x="22" y="473"/>
                    </a:lnTo>
                    <a:lnTo>
                      <a:pt x="5" y="554"/>
                    </a:lnTo>
                    <a:close/>
                    <a:moveTo>
                      <a:pt x="22" y="471"/>
                    </a:moveTo>
                    <a:lnTo>
                      <a:pt x="50" y="480"/>
                    </a:lnTo>
                    <a:lnTo>
                      <a:pt x="77" y="403"/>
                    </a:lnTo>
                    <a:lnTo>
                      <a:pt x="48" y="392"/>
                    </a:lnTo>
                    <a:lnTo>
                      <a:pt x="22" y="471"/>
                    </a:lnTo>
                    <a:close/>
                    <a:moveTo>
                      <a:pt x="50" y="392"/>
                    </a:moveTo>
                    <a:lnTo>
                      <a:pt x="77" y="405"/>
                    </a:lnTo>
                    <a:lnTo>
                      <a:pt x="113" y="331"/>
                    </a:lnTo>
                    <a:lnTo>
                      <a:pt x="86" y="318"/>
                    </a:lnTo>
                    <a:lnTo>
                      <a:pt x="50" y="392"/>
                    </a:lnTo>
                    <a:close/>
                    <a:moveTo>
                      <a:pt x="88" y="316"/>
                    </a:moveTo>
                    <a:lnTo>
                      <a:pt x="113" y="333"/>
                    </a:lnTo>
                    <a:lnTo>
                      <a:pt x="158" y="267"/>
                    </a:lnTo>
                    <a:lnTo>
                      <a:pt x="131" y="250"/>
                    </a:lnTo>
                    <a:lnTo>
                      <a:pt x="88" y="316"/>
                    </a:lnTo>
                    <a:close/>
                    <a:moveTo>
                      <a:pt x="133" y="248"/>
                    </a:moveTo>
                    <a:lnTo>
                      <a:pt x="156" y="269"/>
                    </a:lnTo>
                    <a:lnTo>
                      <a:pt x="209" y="209"/>
                    </a:lnTo>
                    <a:lnTo>
                      <a:pt x="186" y="188"/>
                    </a:lnTo>
                    <a:lnTo>
                      <a:pt x="133" y="248"/>
                    </a:lnTo>
                    <a:close/>
                    <a:moveTo>
                      <a:pt x="188" y="186"/>
                    </a:moveTo>
                    <a:lnTo>
                      <a:pt x="207" y="209"/>
                    </a:lnTo>
                    <a:lnTo>
                      <a:pt x="267" y="156"/>
                    </a:lnTo>
                    <a:lnTo>
                      <a:pt x="248" y="134"/>
                    </a:lnTo>
                    <a:lnTo>
                      <a:pt x="188" y="186"/>
                    </a:lnTo>
                    <a:close/>
                    <a:moveTo>
                      <a:pt x="250" y="132"/>
                    </a:moveTo>
                    <a:lnTo>
                      <a:pt x="267" y="158"/>
                    </a:lnTo>
                    <a:lnTo>
                      <a:pt x="333" y="113"/>
                    </a:lnTo>
                    <a:lnTo>
                      <a:pt x="316" y="88"/>
                    </a:lnTo>
                    <a:lnTo>
                      <a:pt x="250" y="132"/>
                    </a:lnTo>
                    <a:close/>
                    <a:moveTo>
                      <a:pt x="318" y="86"/>
                    </a:moveTo>
                    <a:lnTo>
                      <a:pt x="331" y="113"/>
                    </a:lnTo>
                    <a:lnTo>
                      <a:pt x="404" y="77"/>
                    </a:lnTo>
                    <a:lnTo>
                      <a:pt x="389" y="51"/>
                    </a:lnTo>
                    <a:lnTo>
                      <a:pt x="318" y="86"/>
                    </a:lnTo>
                    <a:close/>
                    <a:moveTo>
                      <a:pt x="391" y="49"/>
                    </a:moveTo>
                    <a:lnTo>
                      <a:pt x="403" y="77"/>
                    </a:lnTo>
                    <a:lnTo>
                      <a:pt x="480" y="51"/>
                    </a:lnTo>
                    <a:lnTo>
                      <a:pt x="470" y="22"/>
                    </a:lnTo>
                    <a:lnTo>
                      <a:pt x="391" y="49"/>
                    </a:lnTo>
                    <a:close/>
                    <a:moveTo>
                      <a:pt x="472" y="22"/>
                    </a:moveTo>
                    <a:lnTo>
                      <a:pt x="478" y="51"/>
                    </a:lnTo>
                    <a:lnTo>
                      <a:pt x="559" y="36"/>
                    </a:lnTo>
                    <a:lnTo>
                      <a:pt x="553" y="5"/>
                    </a:lnTo>
                    <a:lnTo>
                      <a:pt x="472" y="22"/>
                    </a:lnTo>
                    <a:close/>
                    <a:moveTo>
                      <a:pt x="555" y="5"/>
                    </a:moveTo>
                    <a:lnTo>
                      <a:pt x="557" y="36"/>
                    </a:lnTo>
                    <a:lnTo>
                      <a:pt x="642" y="30"/>
                    </a:lnTo>
                    <a:lnTo>
                      <a:pt x="640" y="0"/>
                    </a:lnTo>
                    <a:lnTo>
                      <a:pt x="555" y="5"/>
                    </a:lnTo>
                    <a:close/>
                    <a:moveTo>
                      <a:pt x="642" y="0"/>
                    </a:moveTo>
                    <a:lnTo>
                      <a:pt x="642" y="30"/>
                    </a:lnTo>
                    <a:lnTo>
                      <a:pt x="3854" y="30"/>
                    </a:lnTo>
                    <a:lnTo>
                      <a:pt x="3854" y="0"/>
                    </a:lnTo>
                    <a:lnTo>
                      <a:pt x="642" y="0"/>
                    </a:lnTo>
                    <a:close/>
                    <a:moveTo>
                      <a:pt x="3856" y="0"/>
                    </a:moveTo>
                    <a:lnTo>
                      <a:pt x="3854" y="30"/>
                    </a:lnTo>
                    <a:lnTo>
                      <a:pt x="3939" y="36"/>
                    </a:lnTo>
                    <a:lnTo>
                      <a:pt x="3941" y="5"/>
                    </a:lnTo>
                    <a:lnTo>
                      <a:pt x="3856" y="0"/>
                    </a:lnTo>
                    <a:close/>
                    <a:moveTo>
                      <a:pt x="3943" y="5"/>
                    </a:moveTo>
                    <a:lnTo>
                      <a:pt x="3937" y="36"/>
                    </a:lnTo>
                    <a:lnTo>
                      <a:pt x="4018" y="51"/>
                    </a:lnTo>
                    <a:lnTo>
                      <a:pt x="4024" y="22"/>
                    </a:lnTo>
                    <a:lnTo>
                      <a:pt x="3943" y="5"/>
                    </a:lnTo>
                    <a:close/>
                    <a:moveTo>
                      <a:pt x="4026" y="22"/>
                    </a:moveTo>
                    <a:lnTo>
                      <a:pt x="4016" y="51"/>
                    </a:lnTo>
                    <a:lnTo>
                      <a:pt x="4093" y="77"/>
                    </a:lnTo>
                    <a:lnTo>
                      <a:pt x="4105" y="49"/>
                    </a:lnTo>
                    <a:lnTo>
                      <a:pt x="4026" y="22"/>
                    </a:lnTo>
                    <a:close/>
                    <a:moveTo>
                      <a:pt x="4105" y="51"/>
                    </a:moveTo>
                    <a:lnTo>
                      <a:pt x="4092" y="77"/>
                    </a:lnTo>
                    <a:lnTo>
                      <a:pt x="4165" y="113"/>
                    </a:lnTo>
                    <a:lnTo>
                      <a:pt x="4178" y="86"/>
                    </a:lnTo>
                    <a:lnTo>
                      <a:pt x="4105" y="51"/>
                    </a:lnTo>
                    <a:close/>
                    <a:moveTo>
                      <a:pt x="4180" y="88"/>
                    </a:moveTo>
                    <a:lnTo>
                      <a:pt x="4163" y="113"/>
                    </a:lnTo>
                    <a:lnTo>
                      <a:pt x="4229" y="158"/>
                    </a:lnTo>
                    <a:lnTo>
                      <a:pt x="4246" y="132"/>
                    </a:lnTo>
                    <a:lnTo>
                      <a:pt x="4180" y="88"/>
                    </a:lnTo>
                    <a:close/>
                    <a:moveTo>
                      <a:pt x="4248" y="134"/>
                    </a:moveTo>
                    <a:lnTo>
                      <a:pt x="4227" y="156"/>
                    </a:lnTo>
                    <a:lnTo>
                      <a:pt x="4287" y="209"/>
                    </a:lnTo>
                    <a:lnTo>
                      <a:pt x="4308" y="186"/>
                    </a:lnTo>
                    <a:lnTo>
                      <a:pt x="4248" y="134"/>
                    </a:lnTo>
                    <a:close/>
                    <a:moveTo>
                      <a:pt x="4310" y="188"/>
                    </a:moveTo>
                    <a:lnTo>
                      <a:pt x="4287" y="209"/>
                    </a:lnTo>
                    <a:lnTo>
                      <a:pt x="4340" y="269"/>
                    </a:lnTo>
                    <a:lnTo>
                      <a:pt x="4363" y="248"/>
                    </a:lnTo>
                    <a:lnTo>
                      <a:pt x="4310" y="188"/>
                    </a:lnTo>
                    <a:close/>
                    <a:moveTo>
                      <a:pt x="4365" y="250"/>
                    </a:moveTo>
                    <a:lnTo>
                      <a:pt x="4338" y="267"/>
                    </a:lnTo>
                    <a:lnTo>
                      <a:pt x="4383" y="333"/>
                    </a:lnTo>
                    <a:lnTo>
                      <a:pt x="4408" y="316"/>
                    </a:lnTo>
                    <a:lnTo>
                      <a:pt x="4365" y="250"/>
                    </a:lnTo>
                    <a:close/>
                    <a:moveTo>
                      <a:pt x="4410" y="318"/>
                    </a:moveTo>
                    <a:lnTo>
                      <a:pt x="4383" y="331"/>
                    </a:lnTo>
                    <a:lnTo>
                      <a:pt x="4419" y="405"/>
                    </a:lnTo>
                    <a:lnTo>
                      <a:pt x="4446" y="392"/>
                    </a:lnTo>
                    <a:lnTo>
                      <a:pt x="4410" y="318"/>
                    </a:lnTo>
                    <a:close/>
                    <a:moveTo>
                      <a:pt x="4448" y="392"/>
                    </a:moveTo>
                    <a:lnTo>
                      <a:pt x="4419" y="403"/>
                    </a:lnTo>
                    <a:lnTo>
                      <a:pt x="4446" y="480"/>
                    </a:lnTo>
                    <a:lnTo>
                      <a:pt x="4474" y="471"/>
                    </a:lnTo>
                    <a:lnTo>
                      <a:pt x="4448" y="392"/>
                    </a:lnTo>
                    <a:close/>
                    <a:moveTo>
                      <a:pt x="4474" y="473"/>
                    </a:moveTo>
                    <a:lnTo>
                      <a:pt x="4446" y="478"/>
                    </a:lnTo>
                    <a:lnTo>
                      <a:pt x="4461" y="559"/>
                    </a:lnTo>
                    <a:lnTo>
                      <a:pt x="4491" y="554"/>
                    </a:lnTo>
                    <a:lnTo>
                      <a:pt x="4474" y="473"/>
                    </a:lnTo>
                    <a:close/>
                    <a:moveTo>
                      <a:pt x="4491" y="555"/>
                    </a:moveTo>
                    <a:lnTo>
                      <a:pt x="4461" y="557"/>
                    </a:lnTo>
                    <a:lnTo>
                      <a:pt x="4466" y="642"/>
                    </a:lnTo>
                    <a:lnTo>
                      <a:pt x="4496" y="640"/>
                    </a:lnTo>
                    <a:lnTo>
                      <a:pt x="4491" y="555"/>
                    </a:lnTo>
                    <a:close/>
                    <a:moveTo>
                      <a:pt x="4496" y="642"/>
                    </a:moveTo>
                    <a:lnTo>
                      <a:pt x="4466" y="642"/>
                    </a:lnTo>
                    <a:lnTo>
                      <a:pt x="4466" y="3856"/>
                    </a:lnTo>
                    <a:lnTo>
                      <a:pt x="4496" y="3856"/>
                    </a:lnTo>
                    <a:lnTo>
                      <a:pt x="4496" y="642"/>
                    </a:lnTo>
                    <a:close/>
                    <a:moveTo>
                      <a:pt x="4496" y="3858"/>
                    </a:moveTo>
                    <a:lnTo>
                      <a:pt x="4496" y="3858"/>
                    </a:lnTo>
                    <a:lnTo>
                      <a:pt x="4481" y="3856"/>
                    </a:lnTo>
                    <a:lnTo>
                      <a:pt x="4496" y="3856"/>
                    </a:lnTo>
                    <a:lnTo>
                      <a:pt x="4496" y="3858"/>
                    </a:lnTo>
                    <a:close/>
                    <a:moveTo>
                      <a:pt x="4491" y="3944"/>
                    </a:moveTo>
                    <a:lnTo>
                      <a:pt x="4491" y="3944"/>
                    </a:lnTo>
                    <a:lnTo>
                      <a:pt x="4476" y="3941"/>
                    </a:lnTo>
                    <a:lnTo>
                      <a:pt x="4491" y="3943"/>
                    </a:lnTo>
                    <a:lnTo>
                      <a:pt x="4491" y="3944"/>
                    </a:lnTo>
                    <a:close/>
                    <a:moveTo>
                      <a:pt x="4474" y="4027"/>
                    </a:moveTo>
                    <a:lnTo>
                      <a:pt x="4474" y="4027"/>
                    </a:lnTo>
                    <a:lnTo>
                      <a:pt x="4459" y="4024"/>
                    </a:lnTo>
                    <a:lnTo>
                      <a:pt x="4474" y="4025"/>
                    </a:lnTo>
                    <a:lnTo>
                      <a:pt x="4474" y="4027"/>
                    </a:lnTo>
                    <a:close/>
                    <a:moveTo>
                      <a:pt x="4446" y="4106"/>
                    </a:moveTo>
                    <a:lnTo>
                      <a:pt x="4446" y="4108"/>
                    </a:lnTo>
                    <a:lnTo>
                      <a:pt x="4432" y="4101"/>
                    </a:lnTo>
                    <a:lnTo>
                      <a:pt x="4448" y="4106"/>
                    </a:lnTo>
                    <a:lnTo>
                      <a:pt x="4446" y="4106"/>
                    </a:lnTo>
                    <a:close/>
                    <a:moveTo>
                      <a:pt x="4410" y="4180"/>
                    </a:moveTo>
                    <a:lnTo>
                      <a:pt x="4408" y="4182"/>
                    </a:lnTo>
                    <a:lnTo>
                      <a:pt x="4397" y="4172"/>
                    </a:lnTo>
                    <a:lnTo>
                      <a:pt x="4410" y="4180"/>
                    </a:lnTo>
                    <a:lnTo>
                      <a:pt x="4410" y="4180"/>
                    </a:lnTo>
                    <a:close/>
                    <a:moveTo>
                      <a:pt x="4363" y="4250"/>
                    </a:moveTo>
                    <a:lnTo>
                      <a:pt x="4363" y="4250"/>
                    </a:lnTo>
                    <a:lnTo>
                      <a:pt x="4351" y="4240"/>
                    </a:lnTo>
                    <a:lnTo>
                      <a:pt x="4365" y="4248"/>
                    </a:lnTo>
                    <a:lnTo>
                      <a:pt x="4363" y="4250"/>
                    </a:lnTo>
                    <a:close/>
                    <a:moveTo>
                      <a:pt x="4308" y="4310"/>
                    </a:moveTo>
                    <a:lnTo>
                      <a:pt x="4308" y="4312"/>
                    </a:lnTo>
                    <a:lnTo>
                      <a:pt x="4299" y="4300"/>
                    </a:lnTo>
                    <a:lnTo>
                      <a:pt x="4310" y="4310"/>
                    </a:lnTo>
                    <a:lnTo>
                      <a:pt x="4308" y="4310"/>
                    </a:lnTo>
                    <a:close/>
                    <a:moveTo>
                      <a:pt x="4248" y="4364"/>
                    </a:moveTo>
                    <a:lnTo>
                      <a:pt x="4246" y="4366"/>
                    </a:lnTo>
                    <a:lnTo>
                      <a:pt x="4238" y="4353"/>
                    </a:lnTo>
                    <a:lnTo>
                      <a:pt x="4248" y="4364"/>
                    </a:lnTo>
                    <a:lnTo>
                      <a:pt x="4248" y="4364"/>
                    </a:lnTo>
                    <a:close/>
                    <a:moveTo>
                      <a:pt x="4178" y="4412"/>
                    </a:moveTo>
                    <a:lnTo>
                      <a:pt x="4178" y="4412"/>
                    </a:lnTo>
                    <a:lnTo>
                      <a:pt x="4171" y="4398"/>
                    </a:lnTo>
                    <a:lnTo>
                      <a:pt x="4180" y="4410"/>
                    </a:lnTo>
                    <a:lnTo>
                      <a:pt x="4178" y="4412"/>
                    </a:lnTo>
                    <a:close/>
                    <a:moveTo>
                      <a:pt x="4105" y="4449"/>
                    </a:moveTo>
                    <a:lnTo>
                      <a:pt x="4105" y="4449"/>
                    </a:lnTo>
                    <a:lnTo>
                      <a:pt x="4099" y="4434"/>
                    </a:lnTo>
                    <a:lnTo>
                      <a:pt x="4105" y="4447"/>
                    </a:lnTo>
                    <a:lnTo>
                      <a:pt x="4105" y="4449"/>
                    </a:lnTo>
                    <a:close/>
                    <a:moveTo>
                      <a:pt x="4026" y="4476"/>
                    </a:moveTo>
                    <a:lnTo>
                      <a:pt x="4024" y="4476"/>
                    </a:lnTo>
                    <a:lnTo>
                      <a:pt x="4022" y="4461"/>
                    </a:lnTo>
                    <a:lnTo>
                      <a:pt x="4026" y="4476"/>
                    </a:lnTo>
                    <a:lnTo>
                      <a:pt x="4026" y="4476"/>
                    </a:lnTo>
                    <a:close/>
                    <a:moveTo>
                      <a:pt x="3943" y="4493"/>
                    </a:moveTo>
                    <a:lnTo>
                      <a:pt x="3941" y="4493"/>
                    </a:lnTo>
                    <a:lnTo>
                      <a:pt x="3939" y="4478"/>
                    </a:lnTo>
                    <a:lnTo>
                      <a:pt x="3943" y="4493"/>
                    </a:lnTo>
                    <a:lnTo>
                      <a:pt x="3943" y="4493"/>
                    </a:lnTo>
                    <a:close/>
                    <a:moveTo>
                      <a:pt x="3856" y="4498"/>
                    </a:moveTo>
                    <a:lnTo>
                      <a:pt x="3854" y="4498"/>
                    </a:lnTo>
                    <a:lnTo>
                      <a:pt x="3854" y="4483"/>
                    </a:lnTo>
                    <a:lnTo>
                      <a:pt x="3856" y="4498"/>
                    </a:lnTo>
                    <a:lnTo>
                      <a:pt x="3856" y="4498"/>
                    </a:lnTo>
                    <a:close/>
                    <a:moveTo>
                      <a:pt x="640" y="4498"/>
                    </a:moveTo>
                    <a:lnTo>
                      <a:pt x="640" y="4498"/>
                    </a:lnTo>
                    <a:lnTo>
                      <a:pt x="642" y="4483"/>
                    </a:lnTo>
                    <a:lnTo>
                      <a:pt x="642" y="4498"/>
                    </a:lnTo>
                    <a:lnTo>
                      <a:pt x="640" y="4498"/>
                    </a:lnTo>
                    <a:close/>
                    <a:moveTo>
                      <a:pt x="553" y="4493"/>
                    </a:moveTo>
                    <a:lnTo>
                      <a:pt x="553" y="4493"/>
                    </a:lnTo>
                    <a:lnTo>
                      <a:pt x="555" y="4478"/>
                    </a:lnTo>
                    <a:lnTo>
                      <a:pt x="555" y="4493"/>
                    </a:lnTo>
                    <a:lnTo>
                      <a:pt x="553" y="4493"/>
                    </a:lnTo>
                    <a:close/>
                    <a:moveTo>
                      <a:pt x="470" y="4476"/>
                    </a:moveTo>
                    <a:lnTo>
                      <a:pt x="470" y="4476"/>
                    </a:lnTo>
                    <a:lnTo>
                      <a:pt x="474" y="4461"/>
                    </a:lnTo>
                    <a:lnTo>
                      <a:pt x="472" y="4476"/>
                    </a:lnTo>
                    <a:lnTo>
                      <a:pt x="470" y="4476"/>
                    </a:lnTo>
                    <a:close/>
                    <a:moveTo>
                      <a:pt x="391" y="4449"/>
                    </a:moveTo>
                    <a:lnTo>
                      <a:pt x="389" y="4447"/>
                    </a:lnTo>
                    <a:lnTo>
                      <a:pt x="397" y="4434"/>
                    </a:lnTo>
                    <a:lnTo>
                      <a:pt x="391" y="4449"/>
                    </a:lnTo>
                    <a:lnTo>
                      <a:pt x="391" y="4449"/>
                    </a:lnTo>
                    <a:close/>
                    <a:moveTo>
                      <a:pt x="318" y="4412"/>
                    </a:moveTo>
                    <a:lnTo>
                      <a:pt x="316" y="4410"/>
                    </a:lnTo>
                    <a:lnTo>
                      <a:pt x="325" y="4398"/>
                    </a:lnTo>
                    <a:lnTo>
                      <a:pt x="318" y="4412"/>
                    </a:lnTo>
                    <a:lnTo>
                      <a:pt x="318" y="4412"/>
                    </a:lnTo>
                    <a:close/>
                    <a:moveTo>
                      <a:pt x="248" y="4364"/>
                    </a:moveTo>
                    <a:lnTo>
                      <a:pt x="248" y="4364"/>
                    </a:lnTo>
                    <a:lnTo>
                      <a:pt x="258" y="4353"/>
                    </a:lnTo>
                    <a:lnTo>
                      <a:pt x="250" y="4366"/>
                    </a:lnTo>
                    <a:lnTo>
                      <a:pt x="248" y="4364"/>
                    </a:lnTo>
                    <a:close/>
                    <a:moveTo>
                      <a:pt x="188" y="4310"/>
                    </a:moveTo>
                    <a:lnTo>
                      <a:pt x="186" y="4310"/>
                    </a:lnTo>
                    <a:lnTo>
                      <a:pt x="197" y="4300"/>
                    </a:lnTo>
                    <a:lnTo>
                      <a:pt x="188" y="4312"/>
                    </a:lnTo>
                    <a:lnTo>
                      <a:pt x="188" y="4310"/>
                    </a:lnTo>
                    <a:close/>
                    <a:moveTo>
                      <a:pt x="133" y="4250"/>
                    </a:moveTo>
                    <a:lnTo>
                      <a:pt x="131" y="4248"/>
                    </a:lnTo>
                    <a:lnTo>
                      <a:pt x="145" y="4240"/>
                    </a:lnTo>
                    <a:lnTo>
                      <a:pt x="133" y="4250"/>
                    </a:lnTo>
                    <a:lnTo>
                      <a:pt x="133" y="4250"/>
                    </a:lnTo>
                    <a:close/>
                    <a:moveTo>
                      <a:pt x="86" y="4180"/>
                    </a:moveTo>
                    <a:lnTo>
                      <a:pt x="86" y="4180"/>
                    </a:lnTo>
                    <a:lnTo>
                      <a:pt x="99" y="4172"/>
                    </a:lnTo>
                    <a:lnTo>
                      <a:pt x="88" y="4182"/>
                    </a:lnTo>
                    <a:lnTo>
                      <a:pt x="86" y="4180"/>
                    </a:lnTo>
                    <a:close/>
                    <a:moveTo>
                      <a:pt x="48" y="4106"/>
                    </a:moveTo>
                    <a:lnTo>
                      <a:pt x="48" y="4106"/>
                    </a:lnTo>
                    <a:lnTo>
                      <a:pt x="64" y="4101"/>
                    </a:lnTo>
                    <a:lnTo>
                      <a:pt x="50" y="4108"/>
                    </a:lnTo>
                    <a:lnTo>
                      <a:pt x="48" y="4106"/>
                    </a:lnTo>
                    <a:close/>
                    <a:moveTo>
                      <a:pt x="22" y="4027"/>
                    </a:moveTo>
                    <a:lnTo>
                      <a:pt x="22" y="4025"/>
                    </a:lnTo>
                    <a:lnTo>
                      <a:pt x="37" y="4024"/>
                    </a:lnTo>
                    <a:lnTo>
                      <a:pt x="22" y="4027"/>
                    </a:lnTo>
                    <a:lnTo>
                      <a:pt x="22" y="4027"/>
                    </a:lnTo>
                    <a:close/>
                    <a:moveTo>
                      <a:pt x="5" y="3944"/>
                    </a:moveTo>
                    <a:lnTo>
                      <a:pt x="5" y="3943"/>
                    </a:lnTo>
                    <a:lnTo>
                      <a:pt x="20" y="3941"/>
                    </a:lnTo>
                    <a:lnTo>
                      <a:pt x="5" y="3944"/>
                    </a:lnTo>
                    <a:lnTo>
                      <a:pt x="5" y="3944"/>
                    </a:lnTo>
                    <a:close/>
                    <a:moveTo>
                      <a:pt x="0" y="3858"/>
                    </a:moveTo>
                    <a:lnTo>
                      <a:pt x="0" y="3856"/>
                    </a:lnTo>
                    <a:lnTo>
                      <a:pt x="15" y="3856"/>
                    </a:lnTo>
                    <a:lnTo>
                      <a:pt x="0" y="3858"/>
                    </a:lnTo>
                    <a:lnTo>
                      <a:pt x="0" y="3858"/>
                    </a:lnTo>
                    <a:close/>
                    <a:moveTo>
                      <a:pt x="0" y="640"/>
                    </a:moveTo>
                    <a:lnTo>
                      <a:pt x="0" y="640"/>
                    </a:lnTo>
                    <a:lnTo>
                      <a:pt x="15" y="642"/>
                    </a:lnTo>
                    <a:lnTo>
                      <a:pt x="0" y="642"/>
                    </a:lnTo>
                    <a:lnTo>
                      <a:pt x="0" y="640"/>
                    </a:lnTo>
                    <a:close/>
                    <a:moveTo>
                      <a:pt x="5" y="554"/>
                    </a:moveTo>
                    <a:lnTo>
                      <a:pt x="5" y="554"/>
                    </a:lnTo>
                    <a:lnTo>
                      <a:pt x="20" y="557"/>
                    </a:lnTo>
                    <a:lnTo>
                      <a:pt x="5" y="555"/>
                    </a:lnTo>
                    <a:lnTo>
                      <a:pt x="5" y="554"/>
                    </a:lnTo>
                    <a:close/>
                    <a:moveTo>
                      <a:pt x="22" y="471"/>
                    </a:moveTo>
                    <a:lnTo>
                      <a:pt x="22" y="471"/>
                    </a:lnTo>
                    <a:lnTo>
                      <a:pt x="37" y="474"/>
                    </a:lnTo>
                    <a:lnTo>
                      <a:pt x="22" y="473"/>
                    </a:lnTo>
                    <a:lnTo>
                      <a:pt x="22" y="471"/>
                    </a:lnTo>
                    <a:close/>
                    <a:moveTo>
                      <a:pt x="48" y="392"/>
                    </a:moveTo>
                    <a:lnTo>
                      <a:pt x="50" y="392"/>
                    </a:lnTo>
                    <a:lnTo>
                      <a:pt x="64" y="397"/>
                    </a:lnTo>
                    <a:lnTo>
                      <a:pt x="48" y="392"/>
                    </a:lnTo>
                    <a:lnTo>
                      <a:pt x="48" y="392"/>
                    </a:lnTo>
                    <a:close/>
                    <a:moveTo>
                      <a:pt x="86" y="318"/>
                    </a:moveTo>
                    <a:lnTo>
                      <a:pt x="88" y="316"/>
                    </a:lnTo>
                    <a:lnTo>
                      <a:pt x="99" y="326"/>
                    </a:lnTo>
                    <a:lnTo>
                      <a:pt x="86" y="318"/>
                    </a:lnTo>
                    <a:lnTo>
                      <a:pt x="86" y="318"/>
                    </a:lnTo>
                    <a:close/>
                    <a:moveTo>
                      <a:pt x="133" y="248"/>
                    </a:moveTo>
                    <a:lnTo>
                      <a:pt x="133" y="248"/>
                    </a:lnTo>
                    <a:lnTo>
                      <a:pt x="145" y="258"/>
                    </a:lnTo>
                    <a:lnTo>
                      <a:pt x="131" y="250"/>
                    </a:lnTo>
                    <a:lnTo>
                      <a:pt x="133" y="248"/>
                    </a:lnTo>
                    <a:close/>
                    <a:moveTo>
                      <a:pt x="188" y="188"/>
                    </a:moveTo>
                    <a:lnTo>
                      <a:pt x="188" y="186"/>
                    </a:lnTo>
                    <a:lnTo>
                      <a:pt x="197" y="198"/>
                    </a:lnTo>
                    <a:lnTo>
                      <a:pt x="186" y="188"/>
                    </a:lnTo>
                    <a:lnTo>
                      <a:pt x="188" y="188"/>
                    </a:lnTo>
                    <a:close/>
                    <a:moveTo>
                      <a:pt x="248" y="134"/>
                    </a:moveTo>
                    <a:lnTo>
                      <a:pt x="250" y="132"/>
                    </a:lnTo>
                    <a:lnTo>
                      <a:pt x="258" y="145"/>
                    </a:lnTo>
                    <a:lnTo>
                      <a:pt x="248" y="134"/>
                    </a:lnTo>
                    <a:lnTo>
                      <a:pt x="248" y="134"/>
                    </a:lnTo>
                    <a:close/>
                    <a:moveTo>
                      <a:pt x="318" y="86"/>
                    </a:moveTo>
                    <a:lnTo>
                      <a:pt x="318" y="86"/>
                    </a:lnTo>
                    <a:lnTo>
                      <a:pt x="325" y="100"/>
                    </a:lnTo>
                    <a:lnTo>
                      <a:pt x="316" y="88"/>
                    </a:lnTo>
                    <a:lnTo>
                      <a:pt x="318" y="86"/>
                    </a:lnTo>
                    <a:close/>
                    <a:moveTo>
                      <a:pt x="391" y="49"/>
                    </a:moveTo>
                    <a:lnTo>
                      <a:pt x="391" y="49"/>
                    </a:lnTo>
                    <a:lnTo>
                      <a:pt x="397" y="64"/>
                    </a:lnTo>
                    <a:lnTo>
                      <a:pt x="389" y="51"/>
                    </a:lnTo>
                    <a:lnTo>
                      <a:pt x="391" y="49"/>
                    </a:lnTo>
                    <a:close/>
                    <a:moveTo>
                      <a:pt x="470" y="22"/>
                    </a:moveTo>
                    <a:lnTo>
                      <a:pt x="472" y="22"/>
                    </a:lnTo>
                    <a:lnTo>
                      <a:pt x="474" y="37"/>
                    </a:lnTo>
                    <a:lnTo>
                      <a:pt x="470" y="22"/>
                    </a:lnTo>
                    <a:lnTo>
                      <a:pt x="470" y="22"/>
                    </a:lnTo>
                    <a:close/>
                    <a:moveTo>
                      <a:pt x="553" y="5"/>
                    </a:moveTo>
                    <a:lnTo>
                      <a:pt x="555" y="5"/>
                    </a:lnTo>
                    <a:lnTo>
                      <a:pt x="555" y="20"/>
                    </a:lnTo>
                    <a:lnTo>
                      <a:pt x="553" y="5"/>
                    </a:lnTo>
                    <a:lnTo>
                      <a:pt x="553" y="5"/>
                    </a:lnTo>
                    <a:close/>
                    <a:moveTo>
                      <a:pt x="640" y="0"/>
                    </a:moveTo>
                    <a:lnTo>
                      <a:pt x="642" y="0"/>
                    </a:lnTo>
                    <a:lnTo>
                      <a:pt x="642" y="15"/>
                    </a:lnTo>
                    <a:lnTo>
                      <a:pt x="640" y="0"/>
                    </a:lnTo>
                    <a:lnTo>
                      <a:pt x="640" y="0"/>
                    </a:lnTo>
                    <a:close/>
                    <a:moveTo>
                      <a:pt x="3856" y="0"/>
                    </a:moveTo>
                    <a:lnTo>
                      <a:pt x="3856" y="0"/>
                    </a:lnTo>
                    <a:lnTo>
                      <a:pt x="3854" y="15"/>
                    </a:lnTo>
                    <a:lnTo>
                      <a:pt x="3854" y="0"/>
                    </a:lnTo>
                    <a:lnTo>
                      <a:pt x="3856" y="0"/>
                    </a:lnTo>
                    <a:close/>
                    <a:moveTo>
                      <a:pt x="3943" y="5"/>
                    </a:moveTo>
                    <a:lnTo>
                      <a:pt x="3943" y="5"/>
                    </a:lnTo>
                    <a:lnTo>
                      <a:pt x="3939" y="20"/>
                    </a:lnTo>
                    <a:lnTo>
                      <a:pt x="3941" y="5"/>
                    </a:lnTo>
                    <a:lnTo>
                      <a:pt x="3943" y="5"/>
                    </a:lnTo>
                    <a:close/>
                    <a:moveTo>
                      <a:pt x="4026" y="22"/>
                    </a:moveTo>
                    <a:lnTo>
                      <a:pt x="4026" y="22"/>
                    </a:lnTo>
                    <a:lnTo>
                      <a:pt x="4022" y="37"/>
                    </a:lnTo>
                    <a:lnTo>
                      <a:pt x="4024" y="22"/>
                    </a:lnTo>
                    <a:lnTo>
                      <a:pt x="4026" y="22"/>
                    </a:lnTo>
                    <a:close/>
                    <a:moveTo>
                      <a:pt x="4105" y="49"/>
                    </a:moveTo>
                    <a:lnTo>
                      <a:pt x="4105" y="51"/>
                    </a:lnTo>
                    <a:lnTo>
                      <a:pt x="4099" y="64"/>
                    </a:lnTo>
                    <a:lnTo>
                      <a:pt x="4105" y="49"/>
                    </a:lnTo>
                    <a:lnTo>
                      <a:pt x="4105" y="49"/>
                    </a:lnTo>
                    <a:close/>
                    <a:moveTo>
                      <a:pt x="4178" y="86"/>
                    </a:moveTo>
                    <a:lnTo>
                      <a:pt x="4180" y="88"/>
                    </a:lnTo>
                    <a:lnTo>
                      <a:pt x="4171" y="100"/>
                    </a:lnTo>
                    <a:lnTo>
                      <a:pt x="4178" y="86"/>
                    </a:lnTo>
                    <a:lnTo>
                      <a:pt x="4178" y="86"/>
                    </a:lnTo>
                    <a:close/>
                    <a:moveTo>
                      <a:pt x="4248" y="134"/>
                    </a:moveTo>
                    <a:lnTo>
                      <a:pt x="4248" y="134"/>
                    </a:lnTo>
                    <a:lnTo>
                      <a:pt x="4238" y="145"/>
                    </a:lnTo>
                    <a:lnTo>
                      <a:pt x="4246" y="132"/>
                    </a:lnTo>
                    <a:lnTo>
                      <a:pt x="4248" y="134"/>
                    </a:lnTo>
                    <a:close/>
                    <a:moveTo>
                      <a:pt x="4308" y="188"/>
                    </a:moveTo>
                    <a:lnTo>
                      <a:pt x="4310" y="188"/>
                    </a:lnTo>
                    <a:lnTo>
                      <a:pt x="4299" y="198"/>
                    </a:lnTo>
                    <a:lnTo>
                      <a:pt x="4308" y="186"/>
                    </a:lnTo>
                    <a:lnTo>
                      <a:pt x="4308" y="188"/>
                    </a:lnTo>
                    <a:close/>
                    <a:moveTo>
                      <a:pt x="4363" y="248"/>
                    </a:moveTo>
                    <a:lnTo>
                      <a:pt x="4365" y="250"/>
                    </a:lnTo>
                    <a:lnTo>
                      <a:pt x="4351" y="258"/>
                    </a:lnTo>
                    <a:lnTo>
                      <a:pt x="4363" y="248"/>
                    </a:lnTo>
                    <a:lnTo>
                      <a:pt x="4363" y="248"/>
                    </a:lnTo>
                    <a:close/>
                    <a:moveTo>
                      <a:pt x="4410" y="318"/>
                    </a:moveTo>
                    <a:lnTo>
                      <a:pt x="4410" y="318"/>
                    </a:lnTo>
                    <a:lnTo>
                      <a:pt x="4397" y="326"/>
                    </a:lnTo>
                    <a:lnTo>
                      <a:pt x="4408" y="316"/>
                    </a:lnTo>
                    <a:lnTo>
                      <a:pt x="4410" y="318"/>
                    </a:lnTo>
                    <a:close/>
                    <a:moveTo>
                      <a:pt x="4446" y="392"/>
                    </a:moveTo>
                    <a:lnTo>
                      <a:pt x="4448" y="392"/>
                    </a:lnTo>
                    <a:lnTo>
                      <a:pt x="4432" y="397"/>
                    </a:lnTo>
                    <a:lnTo>
                      <a:pt x="4446" y="392"/>
                    </a:lnTo>
                    <a:lnTo>
                      <a:pt x="4446" y="392"/>
                    </a:lnTo>
                    <a:close/>
                    <a:moveTo>
                      <a:pt x="4474" y="471"/>
                    </a:moveTo>
                    <a:lnTo>
                      <a:pt x="4474" y="473"/>
                    </a:lnTo>
                    <a:lnTo>
                      <a:pt x="4459" y="474"/>
                    </a:lnTo>
                    <a:lnTo>
                      <a:pt x="4474" y="471"/>
                    </a:lnTo>
                    <a:lnTo>
                      <a:pt x="4474" y="471"/>
                    </a:lnTo>
                    <a:close/>
                    <a:moveTo>
                      <a:pt x="4491" y="554"/>
                    </a:moveTo>
                    <a:lnTo>
                      <a:pt x="4491" y="555"/>
                    </a:lnTo>
                    <a:lnTo>
                      <a:pt x="4476" y="557"/>
                    </a:lnTo>
                    <a:lnTo>
                      <a:pt x="4491" y="554"/>
                    </a:lnTo>
                    <a:lnTo>
                      <a:pt x="4491" y="554"/>
                    </a:lnTo>
                    <a:close/>
                    <a:moveTo>
                      <a:pt x="4496" y="640"/>
                    </a:moveTo>
                    <a:lnTo>
                      <a:pt x="4496" y="642"/>
                    </a:lnTo>
                    <a:lnTo>
                      <a:pt x="4481" y="642"/>
                    </a:lnTo>
                    <a:lnTo>
                      <a:pt x="4496" y="640"/>
                    </a:lnTo>
                    <a:lnTo>
                      <a:pt x="4496" y="640"/>
                    </a:lnTo>
                    <a:close/>
                    <a:moveTo>
                      <a:pt x="4496" y="3858"/>
                    </a:moveTo>
                    <a:lnTo>
                      <a:pt x="4496" y="3858"/>
                    </a:lnTo>
                    <a:lnTo>
                      <a:pt x="4481" y="3856"/>
                    </a:lnTo>
                    <a:lnTo>
                      <a:pt x="4496" y="3856"/>
                    </a:lnTo>
                    <a:lnTo>
                      <a:pt x="4496" y="3858"/>
                    </a:lnTo>
                    <a:close/>
                  </a:path>
                </a:pathLst>
              </a:custGeom>
              <a:solidFill>
                <a:srgbClr val="000000"/>
              </a:solidFill>
              <a:ln w="25400">
                <a:solidFill>
                  <a:srgbClr val="000000"/>
                </a:solidFill>
                <a:prstDash val="solid"/>
                <a:round/>
                <a:headEnd/>
                <a:tailEnd/>
              </a:ln>
            </p:spPr>
            <p:txBody>
              <a:bodyPr rot="0" vert="horz" wrap="square" lIns="91440" tIns="45720" rIns="91440" bIns="45720" anchor="t" anchorCtr="0" upright="1">
                <a:noAutofit/>
              </a:bodyPr>
              <a:lstStyle/>
              <a:p>
                <a:endParaRPr lang="en-US" sz="2500"/>
              </a:p>
            </p:txBody>
          </p:sp>
          <p:sp>
            <p:nvSpPr>
              <p:cNvPr id="705" name="Freeform 704"/>
              <p:cNvSpPr>
                <a:spLocks/>
              </p:cNvSpPr>
              <p:nvPr/>
            </p:nvSpPr>
            <p:spPr bwMode="auto">
              <a:xfrm>
                <a:off x="12971" y="6222"/>
                <a:ext cx="888" cy="685"/>
              </a:xfrm>
              <a:custGeom>
                <a:avLst/>
                <a:gdLst>
                  <a:gd name="T0" fmla="*/ 2297 w 2297"/>
                  <a:gd name="T1" fmla="*/ 1529 h 1831"/>
                  <a:gd name="T2" fmla="*/ 2291 w 2297"/>
                  <a:gd name="T3" fmla="*/ 1584 h 1831"/>
                  <a:gd name="T4" fmla="*/ 2278 w 2297"/>
                  <a:gd name="T5" fmla="*/ 1635 h 1831"/>
                  <a:gd name="T6" fmla="*/ 2256 w 2297"/>
                  <a:gd name="T7" fmla="*/ 1682 h 1831"/>
                  <a:gd name="T8" fmla="*/ 2225 w 2297"/>
                  <a:gd name="T9" fmla="*/ 1723 h 1831"/>
                  <a:gd name="T10" fmla="*/ 2190 w 2297"/>
                  <a:gd name="T11" fmla="*/ 1759 h 1831"/>
                  <a:gd name="T12" fmla="*/ 2148 w 2297"/>
                  <a:gd name="T13" fmla="*/ 1789 h 1831"/>
                  <a:gd name="T14" fmla="*/ 2101 w 2297"/>
                  <a:gd name="T15" fmla="*/ 1812 h 1831"/>
                  <a:gd name="T16" fmla="*/ 2050 w 2297"/>
                  <a:gd name="T17" fmla="*/ 1825 h 1831"/>
                  <a:gd name="T18" fmla="*/ 1996 w 2297"/>
                  <a:gd name="T19" fmla="*/ 1831 h 1831"/>
                  <a:gd name="T20" fmla="*/ 301 w 2297"/>
                  <a:gd name="T21" fmla="*/ 1831 h 1831"/>
                  <a:gd name="T22" fmla="*/ 246 w 2297"/>
                  <a:gd name="T23" fmla="*/ 1825 h 1831"/>
                  <a:gd name="T24" fmla="*/ 195 w 2297"/>
                  <a:gd name="T25" fmla="*/ 1812 h 1831"/>
                  <a:gd name="T26" fmla="*/ 148 w 2297"/>
                  <a:gd name="T27" fmla="*/ 1789 h 1831"/>
                  <a:gd name="T28" fmla="*/ 107 w 2297"/>
                  <a:gd name="T29" fmla="*/ 1759 h 1831"/>
                  <a:gd name="T30" fmla="*/ 71 w 2297"/>
                  <a:gd name="T31" fmla="*/ 1723 h 1831"/>
                  <a:gd name="T32" fmla="*/ 41 w 2297"/>
                  <a:gd name="T33" fmla="*/ 1682 h 1831"/>
                  <a:gd name="T34" fmla="*/ 18 w 2297"/>
                  <a:gd name="T35" fmla="*/ 1635 h 1831"/>
                  <a:gd name="T36" fmla="*/ 5 w 2297"/>
                  <a:gd name="T37" fmla="*/ 1584 h 1831"/>
                  <a:gd name="T38" fmla="*/ 0 w 2297"/>
                  <a:gd name="T39" fmla="*/ 1529 h 1831"/>
                  <a:gd name="T40" fmla="*/ 0 w 2297"/>
                  <a:gd name="T41" fmla="*/ 301 h 1831"/>
                  <a:gd name="T42" fmla="*/ 5 w 2297"/>
                  <a:gd name="T43" fmla="*/ 247 h 1831"/>
                  <a:gd name="T44" fmla="*/ 18 w 2297"/>
                  <a:gd name="T45" fmla="*/ 196 h 1831"/>
                  <a:gd name="T46" fmla="*/ 41 w 2297"/>
                  <a:gd name="T47" fmla="*/ 149 h 1831"/>
                  <a:gd name="T48" fmla="*/ 71 w 2297"/>
                  <a:gd name="T49" fmla="*/ 107 h 1831"/>
                  <a:gd name="T50" fmla="*/ 107 w 2297"/>
                  <a:gd name="T51" fmla="*/ 71 h 1831"/>
                  <a:gd name="T52" fmla="*/ 148 w 2297"/>
                  <a:gd name="T53" fmla="*/ 41 h 1831"/>
                  <a:gd name="T54" fmla="*/ 195 w 2297"/>
                  <a:gd name="T55" fmla="*/ 19 h 1831"/>
                  <a:gd name="T56" fmla="*/ 246 w 2297"/>
                  <a:gd name="T57" fmla="*/ 5 h 1831"/>
                  <a:gd name="T58" fmla="*/ 301 w 2297"/>
                  <a:gd name="T59" fmla="*/ 0 h 1831"/>
                  <a:gd name="T60" fmla="*/ 1996 w 2297"/>
                  <a:gd name="T61" fmla="*/ 0 h 1831"/>
                  <a:gd name="T62" fmla="*/ 2050 w 2297"/>
                  <a:gd name="T63" fmla="*/ 5 h 1831"/>
                  <a:gd name="T64" fmla="*/ 2101 w 2297"/>
                  <a:gd name="T65" fmla="*/ 19 h 1831"/>
                  <a:gd name="T66" fmla="*/ 2148 w 2297"/>
                  <a:gd name="T67" fmla="*/ 41 h 1831"/>
                  <a:gd name="T68" fmla="*/ 2190 w 2297"/>
                  <a:gd name="T69" fmla="*/ 71 h 1831"/>
                  <a:gd name="T70" fmla="*/ 2225 w 2297"/>
                  <a:gd name="T71" fmla="*/ 107 h 1831"/>
                  <a:gd name="T72" fmla="*/ 2256 w 2297"/>
                  <a:gd name="T73" fmla="*/ 149 h 1831"/>
                  <a:gd name="T74" fmla="*/ 2278 w 2297"/>
                  <a:gd name="T75" fmla="*/ 196 h 1831"/>
                  <a:gd name="T76" fmla="*/ 2291 w 2297"/>
                  <a:gd name="T77" fmla="*/ 247 h 1831"/>
                  <a:gd name="T78" fmla="*/ 2297 w 2297"/>
                  <a:gd name="T79" fmla="*/ 301 h 1831"/>
                  <a:gd name="T80" fmla="*/ 2297 w 2297"/>
                  <a:gd name="T81" fmla="*/ 1529 h 1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97" h="1831">
                    <a:moveTo>
                      <a:pt x="2297" y="1529"/>
                    </a:moveTo>
                    <a:lnTo>
                      <a:pt x="2291" y="1584"/>
                    </a:lnTo>
                    <a:lnTo>
                      <a:pt x="2278" y="1635"/>
                    </a:lnTo>
                    <a:lnTo>
                      <a:pt x="2256" y="1682"/>
                    </a:lnTo>
                    <a:lnTo>
                      <a:pt x="2225" y="1723"/>
                    </a:lnTo>
                    <a:lnTo>
                      <a:pt x="2190" y="1759"/>
                    </a:lnTo>
                    <a:lnTo>
                      <a:pt x="2148" y="1789"/>
                    </a:lnTo>
                    <a:lnTo>
                      <a:pt x="2101" y="1812"/>
                    </a:lnTo>
                    <a:lnTo>
                      <a:pt x="2050" y="1825"/>
                    </a:lnTo>
                    <a:lnTo>
                      <a:pt x="1996" y="1831"/>
                    </a:lnTo>
                    <a:lnTo>
                      <a:pt x="301" y="1831"/>
                    </a:lnTo>
                    <a:lnTo>
                      <a:pt x="246" y="1825"/>
                    </a:lnTo>
                    <a:lnTo>
                      <a:pt x="195" y="1812"/>
                    </a:lnTo>
                    <a:lnTo>
                      <a:pt x="148" y="1789"/>
                    </a:lnTo>
                    <a:lnTo>
                      <a:pt x="107" y="1759"/>
                    </a:lnTo>
                    <a:lnTo>
                      <a:pt x="71" y="1723"/>
                    </a:lnTo>
                    <a:lnTo>
                      <a:pt x="41" y="1682"/>
                    </a:lnTo>
                    <a:lnTo>
                      <a:pt x="18" y="1635"/>
                    </a:lnTo>
                    <a:lnTo>
                      <a:pt x="5" y="1584"/>
                    </a:lnTo>
                    <a:lnTo>
                      <a:pt x="0" y="1529"/>
                    </a:lnTo>
                    <a:lnTo>
                      <a:pt x="0" y="301"/>
                    </a:lnTo>
                    <a:lnTo>
                      <a:pt x="5" y="247"/>
                    </a:lnTo>
                    <a:lnTo>
                      <a:pt x="18" y="196"/>
                    </a:lnTo>
                    <a:lnTo>
                      <a:pt x="41" y="149"/>
                    </a:lnTo>
                    <a:lnTo>
                      <a:pt x="71" y="107"/>
                    </a:lnTo>
                    <a:lnTo>
                      <a:pt x="107" y="71"/>
                    </a:lnTo>
                    <a:lnTo>
                      <a:pt x="148" y="41"/>
                    </a:lnTo>
                    <a:lnTo>
                      <a:pt x="195" y="19"/>
                    </a:lnTo>
                    <a:lnTo>
                      <a:pt x="246" y="5"/>
                    </a:lnTo>
                    <a:lnTo>
                      <a:pt x="301" y="0"/>
                    </a:lnTo>
                    <a:lnTo>
                      <a:pt x="1996" y="0"/>
                    </a:lnTo>
                    <a:lnTo>
                      <a:pt x="2050" y="5"/>
                    </a:lnTo>
                    <a:lnTo>
                      <a:pt x="2101" y="19"/>
                    </a:lnTo>
                    <a:lnTo>
                      <a:pt x="2148" y="41"/>
                    </a:lnTo>
                    <a:lnTo>
                      <a:pt x="2190" y="71"/>
                    </a:lnTo>
                    <a:lnTo>
                      <a:pt x="2225" y="107"/>
                    </a:lnTo>
                    <a:lnTo>
                      <a:pt x="2256" y="149"/>
                    </a:lnTo>
                    <a:lnTo>
                      <a:pt x="2278" y="196"/>
                    </a:lnTo>
                    <a:lnTo>
                      <a:pt x="2291" y="247"/>
                    </a:lnTo>
                    <a:lnTo>
                      <a:pt x="2297" y="301"/>
                    </a:lnTo>
                    <a:lnTo>
                      <a:pt x="2297" y="1529"/>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706" name="Freeform 705"/>
              <p:cNvSpPr>
                <a:spLocks/>
              </p:cNvSpPr>
              <p:nvPr/>
            </p:nvSpPr>
            <p:spPr bwMode="auto">
              <a:xfrm>
                <a:off x="12971" y="6222"/>
                <a:ext cx="888" cy="685"/>
              </a:xfrm>
              <a:custGeom>
                <a:avLst/>
                <a:gdLst>
                  <a:gd name="T0" fmla="*/ 2297 w 2297"/>
                  <a:gd name="T1" fmla="*/ 1529 h 1831"/>
                  <a:gd name="T2" fmla="*/ 2291 w 2297"/>
                  <a:gd name="T3" fmla="*/ 1584 h 1831"/>
                  <a:gd name="T4" fmla="*/ 2278 w 2297"/>
                  <a:gd name="T5" fmla="*/ 1635 h 1831"/>
                  <a:gd name="T6" fmla="*/ 2256 w 2297"/>
                  <a:gd name="T7" fmla="*/ 1682 h 1831"/>
                  <a:gd name="T8" fmla="*/ 2225 w 2297"/>
                  <a:gd name="T9" fmla="*/ 1723 h 1831"/>
                  <a:gd name="T10" fmla="*/ 2190 w 2297"/>
                  <a:gd name="T11" fmla="*/ 1759 h 1831"/>
                  <a:gd name="T12" fmla="*/ 2148 w 2297"/>
                  <a:gd name="T13" fmla="*/ 1789 h 1831"/>
                  <a:gd name="T14" fmla="*/ 2101 w 2297"/>
                  <a:gd name="T15" fmla="*/ 1812 h 1831"/>
                  <a:gd name="T16" fmla="*/ 2050 w 2297"/>
                  <a:gd name="T17" fmla="*/ 1825 h 1831"/>
                  <a:gd name="T18" fmla="*/ 1996 w 2297"/>
                  <a:gd name="T19" fmla="*/ 1831 h 1831"/>
                  <a:gd name="T20" fmla="*/ 301 w 2297"/>
                  <a:gd name="T21" fmla="*/ 1831 h 1831"/>
                  <a:gd name="T22" fmla="*/ 246 w 2297"/>
                  <a:gd name="T23" fmla="*/ 1825 h 1831"/>
                  <a:gd name="T24" fmla="*/ 195 w 2297"/>
                  <a:gd name="T25" fmla="*/ 1812 h 1831"/>
                  <a:gd name="T26" fmla="*/ 148 w 2297"/>
                  <a:gd name="T27" fmla="*/ 1789 h 1831"/>
                  <a:gd name="T28" fmla="*/ 107 w 2297"/>
                  <a:gd name="T29" fmla="*/ 1759 h 1831"/>
                  <a:gd name="T30" fmla="*/ 71 w 2297"/>
                  <a:gd name="T31" fmla="*/ 1723 h 1831"/>
                  <a:gd name="T32" fmla="*/ 41 w 2297"/>
                  <a:gd name="T33" fmla="*/ 1682 h 1831"/>
                  <a:gd name="T34" fmla="*/ 18 w 2297"/>
                  <a:gd name="T35" fmla="*/ 1635 h 1831"/>
                  <a:gd name="T36" fmla="*/ 5 w 2297"/>
                  <a:gd name="T37" fmla="*/ 1584 h 1831"/>
                  <a:gd name="T38" fmla="*/ 0 w 2297"/>
                  <a:gd name="T39" fmla="*/ 1529 h 1831"/>
                  <a:gd name="T40" fmla="*/ 0 w 2297"/>
                  <a:gd name="T41" fmla="*/ 301 h 1831"/>
                  <a:gd name="T42" fmla="*/ 5 w 2297"/>
                  <a:gd name="T43" fmla="*/ 247 h 1831"/>
                  <a:gd name="T44" fmla="*/ 18 w 2297"/>
                  <a:gd name="T45" fmla="*/ 196 h 1831"/>
                  <a:gd name="T46" fmla="*/ 41 w 2297"/>
                  <a:gd name="T47" fmla="*/ 149 h 1831"/>
                  <a:gd name="T48" fmla="*/ 71 w 2297"/>
                  <a:gd name="T49" fmla="*/ 107 h 1831"/>
                  <a:gd name="T50" fmla="*/ 107 w 2297"/>
                  <a:gd name="T51" fmla="*/ 71 h 1831"/>
                  <a:gd name="T52" fmla="*/ 148 w 2297"/>
                  <a:gd name="T53" fmla="*/ 41 h 1831"/>
                  <a:gd name="T54" fmla="*/ 195 w 2297"/>
                  <a:gd name="T55" fmla="*/ 19 h 1831"/>
                  <a:gd name="T56" fmla="*/ 246 w 2297"/>
                  <a:gd name="T57" fmla="*/ 5 h 1831"/>
                  <a:gd name="T58" fmla="*/ 301 w 2297"/>
                  <a:gd name="T59" fmla="*/ 0 h 1831"/>
                  <a:gd name="T60" fmla="*/ 1996 w 2297"/>
                  <a:gd name="T61" fmla="*/ 0 h 1831"/>
                  <a:gd name="T62" fmla="*/ 2050 w 2297"/>
                  <a:gd name="T63" fmla="*/ 5 h 1831"/>
                  <a:gd name="T64" fmla="*/ 2101 w 2297"/>
                  <a:gd name="T65" fmla="*/ 19 h 1831"/>
                  <a:gd name="T66" fmla="*/ 2148 w 2297"/>
                  <a:gd name="T67" fmla="*/ 41 h 1831"/>
                  <a:gd name="T68" fmla="*/ 2190 w 2297"/>
                  <a:gd name="T69" fmla="*/ 71 h 1831"/>
                  <a:gd name="T70" fmla="*/ 2225 w 2297"/>
                  <a:gd name="T71" fmla="*/ 107 h 1831"/>
                  <a:gd name="T72" fmla="*/ 2256 w 2297"/>
                  <a:gd name="T73" fmla="*/ 149 h 1831"/>
                  <a:gd name="T74" fmla="*/ 2278 w 2297"/>
                  <a:gd name="T75" fmla="*/ 196 h 1831"/>
                  <a:gd name="T76" fmla="*/ 2291 w 2297"/>
                  <a:gd name="T77" fmla="*/ 247 h 1831"/>
                  <a:gd name="T78" fmla="*/ 2297 w 2297"/>
                  <a:gd name="T79" fmla="*/ 301 h 1831"/>
                  <a:gd name="T80" fmla="*/ 2297 w 2297"/>
                  <a:gd name="T81" fmla="*/ 1529 h 1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97" h="1831">
                    <a:moveTo>
                      <a:pt x="2297" y="1529"/>
                    </a:moveTo>
                    <a:lnTo>
                      <a:pt x="2291" y="1584"/>
                    </a:lnTo>
                    <a:lnTo>
                      <a:pt x="2278" y="1635"/>
                    </a:lnTo>
                    <a:lnTo>
                      <a:pt x="2256" y="1682"/>
                    </a:lnTo>
                    <a:lnTo>
                      <a:pt x="2225" y="1723"/>
                    </a:lnTo>
                    <a:lnTo>
                      <a:pt x="2190" y="1759"/>
                    </a:lnTo>
                    <a:lnTo>
                      <a:pt x="2148" y="1789"/>
                    </a:lnTo>
                    <a:lnTo>
                      <a:pt x="2101" y="1812"/>
                    </a:lnTo>
                    <a:lnTo>
                      <a:pt x="2050" y="1825"/>
                    </a:lnTo>
                    <a:lnTo>
                      <a:pt x="1996" y="1831"/>
                    </a:lnTo>
                    <a:lnTo>
                      <a:pt x="301" y="1831"/>
                    </a:lnTo>
                    <a:lnTo>
                      <a:pt x="246" y="1825"/>
                    </a:lnTo>
                    <a:lnTo>
                      <a:pt x="195" y="1812"/>
                    </a:lnTo>
                    <a:lnTo>
                      <a:pt x="148" y="1789"/>
                    </a:lnTo>
                    <a:lnTo>
                      <a:pt x="107" y="1759"/>
                    </a:lnTo>
                    <a:lnTo>
                      <a:pt x="71" y="1723"/>
                    </a:lnTo>
                    <a:lnTo>
                      <a:pt x="41" y="1682"/>
                    </a:lnTo>
                    <a:lnTo>
                      <a:pt x="18" y="1635"/>
                    </a:lnTo>
                    <a:lnTo>
                      <a:pt x="5" y="1584"/>
                    </a:lnTo>
                    <a:lnTo>
                      <a:pt x="0" y="1529"/>
                    </a:lnTo>
                    <a:lnTo>
                      <a:pt x="0" y="301"/>
                    </a:lnTo>
                    <a:lnTo>
                      <a:pt x="5" y="247"/>
                    </a:lnTo>
                    <a:lnTo>
                      <a:pt x="18" y="196"/>
                    </a:lnTo>
                    <a:lnTo>
                      <a:pt x="41" y="149"/>
                    </a:lnTo>
                    <a:lnTo>
                      <a:pt x="71" y="107"/>
                    </a:lnTo>
                    <a:lnTo>
                      <a:pt x="107" y="71"/>
                    </a:lnTo>
                    <a:lnTo>
                      <a:pt x="148" y="41"/>
                    </a:lnTo>
                    <a:lnTo>
                      <a:pt x="195" y="19"/>
                    </a:lnTo>
                    <a:lnTo>
                      <a:pt x="246" y="5"/>
                    </a:lnTo>
                    <a:lnTo>
                      <a:pt x="301" y="0"/>
                    </a:lnTo>
                    <a:lnTo>
                      <a:pt x="1996" y="0"/>
                    </a:lnTo>
                    <a:lnTo>
                      <a:pt x="2050" y="5"/>
                    </a:lnTo>
                    <a:lnTo>
                      <a:pt x="2101" y="19"/>
                    </a:lnTo>
                    <a:lnTo>
                      <a:pt x="2148" y="41"/>
                    </a:lnTo>
                    <a:lnTo>
                      <a:pt x="2190" y="71"/>
                    </a:lnTo>
                    <a:lnTo>
                      <a:pt x="2225" y="107"/>
                    </a:lnTo>
                    <a:lnTo>
                      <a:pt x="2256" y="149"/>
                    </a:lnTo>
                    <a:lnTo>
                      <a:pt x="2278" y="196"/>
                    </a:lnTo>
                    <a:lnTo>
                      <a:pt x="2291" y="247"/>
                    </a:lnTo>
                    <a:lnTo>
                      <a:pt x="2297" y="301"/>
                    </a:lnTo>
                    <a:lnTo>
                      <a:pt x="2297" y="152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707" name="Freeform 706"/>
              <p:cNvSpPr>
                <a:spLocks/>
              </p:cNvSpPr>
              <p:nvPr/>
            </p:nvSpPr>
            <p:spPr bwMode="auto">
              <a:xfrm>
                <a:off x="12520" y="7170"/>
                <a:ext cx="221" cy="214"/>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7 h 572"/>
                  <a:gd name="T10" fmla="*/ 446 w 573"/>
                  <a:gd name="T11" fmla="*/ 523 h 572"/>
                  <a:gd name="T12" fmla="*/ 397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7 h 572"/>
                  <a:gd name="T26" fmla="*/ 49 w 573"/>
                  <a:gd name="T27" fmla="*/ 446 h 572"/>
                  <a:gd name="T28" fmla="*/ 23 w 573"/>
                  <a:gd name="T29" fmla="*/ 397 h 572"/>
                  <a:gd name="T30" fmla="*/ 6 w 573"/>
                  <a:gd name="T31" fmla="*/ 344 h 572"/>
                  <a:gd name="T32" fmla="*/ 0 w 573"/>
                  <a:gd name="T33" fmla="*/ 286 h 572"/>
                  <a:gd name="T34" fmla="*/ 6 w 573"/>
                  <a:gd name="T35" fmla="*/ 228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7 w 573"/>
                  <a:gd name="T53" fmla="*/ 22 h 572"/>
                  <a:gd name="T54" fmla="*/ 446 w 573"/>
                  <a:gd name="T55" fmla="*/ 49 h 572"/>
                  <a:gd name="T56" fmla="*/ 488 w 573"/>
                  <a:gd name="T57" fmla="*/ 84 h 572"/>
                  <a:gd name="T58" fmla="*/ 524 w 573"/>
                  <a:gd name="T59" fmla="*/ 126 h 572"/>
                  <a:gd name="T60" fmla="*/ 550 w 573"/>
                  <a:gd name="T61" fmla="*/ 175 h 572"/>
                  <a:gd name="T62" fmla="*/ 567 w 573"/>
                  <a:gd name="T63" fmla="*/ 228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7"/>
                    </a:lnTo>
                    <a:lnTo>
                      <a:pt x="446" y="523"/>
                    </a:lnTo>
                    <a:lnTo>
                      <a:pt x="397" y="550"/>
                    </a:lnTo>
                    <a:lnTo>
                      <a:pt x="345" y="567"/>
                    </a:lnTo>
                    <a:lnTo>
                      <a:pt x="286" y="572"/>
                    </a:lnTo>
                    <a:lnTo>
                      <a:pt x="228"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8"/>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708" name="Freeform 707"/>
              <p:cNvSpPr>
                <a:spLocks/>
              </p:cNvSpPr>
              <p:nvPr/>
            </p:nvSpPr>
            <p:spPr bwMode="auto">
              <a:xfrm>
                <a:off x="12520" y="7170"/>
                <a:ext cx="221" cy="214"/>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7 h 572"/>
                  <a:gd name="T10" fmla="*/ 446 w 573"/>
                  <a:gd name="T11" fmla="*/ 523 h 572"/>
                  <a:gd name="T12" fmla="*/ 397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7 h 572"/>
                  <a:gd name="T26" fmla="*/ 49 w 573"/>
                  <a:gd name="T27" fmla="*/ 446 h 572"/>
                  <a:gd name="T28" fmla="*/ 23 w 573"/>
                  <a:gd name="T29" fmla="*/ 397 h 572"/>
                  <a:gd name="T30" fmla="*/ 6 w 573"/>
                  <a:gd name="T31" fmla="*/ 344 h 572"/>
                  <a:gd name="T32" fmla="*/ 0 w 573"/>
                  <a:gd name="T33" fmla="*/ 286 h 572"/>
                  <a:gd name="T34" fmla="*/ 6 w 573"/>
                  <a:gd name="T35" fmla="*/ 228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7 w 573"/>
                  <a:gd name="T53" fmla="*/ 22 h 572"/>
                  <a:gd name="T54" fmla="*/ 446 w 573"/>
                  <a:gd name="T55" fmla="*/ 49 h 572"/>
                  <a:gd name="T56" fmla="*/ 488 w 573"/>
                  <a:gd name="T57" fmla="*/ 84 h 572"/>
                  <a:gd name="T58" fmla="*/ 524 w 573"/>
                  <a:gd name="T59" fmla="*/ 126 h 572"/>
                  <a:gd name="T60" fmla="*/ 550 w 573"/>
                  <a:gd name="T61" fmla="*/ 175 h 572"/>
                  <a:gd name="T62" fmla="*/ 567 w 573"/>
                  <a:gd name="T63" fmla="*/ 228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7"/>
                    </a:lnTo>
                    <a:lnTo>
                      <a:pt x="446" y="523"/>
                    </a:lnTo>
                    <a:lnTo>
                      <a:pt x="397" y="550"/>
                    </a:lnTo>
                    <a:lnTo>
                      <a:pt x="345" y="567"/>
                    </a:lnTo>
                    <a:lnTo>
                      <a:pt x="286" y="572"/>
                    </a:lnTo>
                    <a:lnTo>
                      <a:pt x="228"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8"/>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709" name="Freeform 708"/>
              <p:cNvSpPr>
                <a:spLocks/>
              </p:cNvSpPr>
              <p:nvPr/>
            </p:nvSpPr>
            <p:spPr bwMode="auto">
              <a:xfrm>
                <a:off x="12876" y="7170"/>
                <a:ext cx="221" cy="214"/>
              </a:xfrm>
              <a:custGeom>
                <a:avLst/>
                <a:gdLst>
                  <a:gd name="T0" fmla="*/ 572 w 572"/>
                  <a:gd name="T1" fmla="*/ 286 h 572"/>
                  <a:gd name="T2" fmla="*/ 567 w 572"/>
                  <a:gd name="T3" fmla="*/ 344 h 572"/>
                  <a:gd name="T4" fmla="*/ 550 w 572"/>
                  <a:gd name="T5" fmla="*/ 397 h 572"/>
                  <a:gd name="T6" fmla="*/ 523 w 572"/>
                  <a:gd name="T7" fmla="*/ 446 h 572"/>
                  <a:gd name="T8" fmla="*/ 490 w 572"/>
                  <a:gd name="T9" fmla="*/ 487 h 572"/>
                  <a:gd name="T10" fmla="*/ 446 w 572"/>
                  <a:gd name="T11" fmla="*/ 523 h 572"/>
                  <a:gd name="T12" fmla="*/ 397 w 572"/>
                  <a:gd name="T13" fmla="*/ 550 h 572"/>
                  <a:gd name="T14" fmla="*/ 345 w 572"/>
                  <a:gd name="T15" fmla="*/ 567 h 572"/>
                  <a:gd name="T16" fmla="*/ 286 w 572"/>
                  <a:gd name="T17" fmla="*/ 572 h 572"/>
                  <a:gd name="T18" fmla="*/ 230 w 572"/>
                  <a:gd name="T19" fmla="*/ 567 h 572"/>
                  <a:gd name="T20" fmla="*/ 175 w 572"/>
                  <a:gd name="T21" fmla="*/ 550 h 572"/>
                  <a:gd name="T22" fmla="*/ 126 w 572"/>
                  <a:gd name="T23" fmla="*/ 523 h 572"/>
                  <a:gd name="T24" fmla="*/ 85 w 572"/>
                  <a:gd name="T25" fmla="*/ 487 h 572"/>
                  <a:gd name="T26" fmla="*/ 49 w 572"/>
                  <a:gd name="T27" fmla="*/ 446 h 572"/>
                  <a:gd name="T28" fmla="*/ 23 w 572"/>
                  <a:gd name="T29" fmla="*/ 397 h 572"/>
                  <a:gd name="T30" fmla="*/ 6 w 572"/>
                  <a:gd name="T31" fmla="*/ 344 h 572"/>
                  <a:gd name="T32" fmla="*/ 0 w 572"/>
                  <a:gd name="T33" fmla="*/ 286 h 572"/>
                  <a:gd name="T34" fmla="*/ 6 w 572"/>
                  <a:gd name="T35" fmla="*/ 228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30 w 572"/>
                  <a:gd name="T47" fmla="*/ 5 h 572"/>
                  <a:gd name="T48" fmla="*/ 286 w 572"/>
                  <a:gd name="T49" fmla="*/ 0 h 572"/>
                  <a:gd name="T50" fmla="*/ 345 w 572"/>
                  <a:gd name="T51" fmla="*/ 5 h 572"/>
                  <a:gd name="T52" fmla="*/ 397 w 572"/>
                  <a:gd name="T53" fmla="*/ 22 h 572"/>
                  <a:gd name="T54" fmla="*/ 446 w 572"/>
                  <a:gd name="T55" fmla="*/ 49 h 572"/>
                  <a:gd name="T56" fmla="*/ 490 w 572"/>
                  <a:gd name="T57" fmla="*/ 84 h 572"/>
                  <a:gd name="T58" fmla="*/ 523 w 572"/>
                  <a:gd name="T59" fmla="*/ 126 h 572"/>
                  <a:gd name="T60" fmla="*/ 550 w 572"/>
                  <a:gd name="T61" fmla="*/ 175 h 572"/>
                  <a:gd name="T62" fmla="*/ 567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90" y="487"/>
                    </a:lnTo>
                    <a:lnTo>
                      <a:pt x="446" y="523"/>
                    </a:lnTo>
                    <a:lnTo>
                      <a:pt x="397" y="550"/>
                    </a:lnTo>
                    <a:lnTo>
                      <a:pt x="345" y="567"/>
                    </a:lnTo>
                    <a:lnTo>
                      <a:pt x="286" y="572"/>
                    </a:lnTo>
                    <a:lnTo>
                      <a:pt x="230"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30" y="5"/>
                    </a:lnTo>
                    <a:lnTo>
                      <a:pt x="286" y="0"/>
                    </a:lnTo>
                    <a:lnTo>
                      <a:pt x="345" y="5"/>
                    </a:lnTo>
                    <a:lnTo>
                      <a:pt x="397" y="22"/>
                    </a:lnTo>
                    <a:lnTo>
                      <a:pt x="446" y="49"/>
                    </a:lnTo>
                    <a:lnTo>
                      <a:pt x="490" y="84"/>
                    </a:lnTo>
                    <a:lnTo>
                      <a:pt x="523" y="126"/>
                    </a:lnTo>
                    <a:lnTo>
                      <a:pt x="550" y="175"/>
                    </a:lnTo>
                    <a:lnTo>
                      <a:pt x="567" y="228"/>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710" name="Freeform 709"/>
              <p:cNvSpPr>
                <a:spLocks/>
              </p:cNvSpPr>
              <p:nvPr/>
            </p:nvSpPr>
            <p:spPr bwMode="auto">
              <a:xfrm>
                <a:off x="12876" y="7170"/>
                <a:ext cx="221" cy="214"/>
              </a:xfrm>
              <a:custGeom>
                <a:avLst/>
                <a:gdLst>
                  <a:gd name="T0" fmla="*/ 572 w 572"/>
                  <a:gd name="T1" fmla="*/ 286 h 572"/>
                  <a:gd name="T2" fmla="*/ 567 w 572"/>
                  <a:gd name="T3" fmla="*/ 344 h 572"/>
                  <a:gd name="T4" fmla="*/ 550 w 572"/>
                  <a:gd name="T5" fmla="*/ 397 h 572"/>
                  <a:gd name="T6" fmla="*/ 523 w 572"/>
                  <a:gd name="T7" fmla="*/ 446 h 572"/>
                  <a:gd name="T8" fmla="*/ 490 w 572"/>
                  <a:gd name="T9" fmla="*/ 487 h 572"/>
                  <a:gd name="T10" fmla="*/ 446 w 572"/>
                  <a:gd name="T11" fmla="*/ 523 h 572"/>
                  <a:gd name="T12" fmla="*/ 397 w 572"/>
                  <a:gd name="T13" fmla="*/ 550 h 572"/>
                  <a:gd name="T14" fmla="*/ 345 w 572"/>
                  <a:gd name="T15" fmla="*/ 567 h 572"/>
                  <a:gd name="T16" fmla="*/ 286 w 572"/>
                  <a:gd name="T17" fmla="*/ 572 h 572"/>
                  <a:gd name="T18" fmla="*/ 230 w 572"/>
                  <a:gd name="T19" fmla="*/ 567 h 572"/>
                  <a:gd name="T20" fmla="*/ 175 w 572"/>
                  <a:gd name="T21" fmla="*/ 550 h 572"/>
                  <a:gd name="T22" fmla="*/ 126 w 572"/>
                  <a:gd name="T23" fmla="*/ 523 h 572"/>
                  <a:gd name="T24" fmla="*/ 85 w 572"/>
                  <a:gd name="T25" fmla="*/ 487 h 572"/>
                  <a:gd name="T26" fmla="*/ 49 w 572"/>
                  <a:gd name="T27" fmla="*/ 446 h 572"/>
                  <a:gd name="T28" fmla="*/ 23 w 572"/>
                  <a:gd name="T29" fmla="*/ 397 h 572"/>
                  <a:gd name="T30" fmla="*/ 6 w 572"/>
                  <a:gd name="T31" fmla="*/ 344 h 572"/>
                  <a:gd name="T32" fmla="*/ 0 w 572"/>
                  <a:gd name="T33" fmla="*/ 286 h 572"/>
                  <a:gd name="T34" fmla="*/ 6 w 572"/>
                  <a:gd name="T35" fmla="*/ 228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30 w 572"/>
                  <a:gd name="T47" fmla="*/ 5 h 572"/>
                  <a:gd name="T48" fmla="*/ 286 w 572"/>
                  <a:gd name="T49" fmla="*/ 0 h 572"/>
                  <a:gd name="T50" fmla="*/ 345 w 572"/>
                  <a:gd name="T51" fmla="*/ 5 h 572"/>
                  <a:gd name="T52" fmla="*/ 397 w 572"/>
                  <a:gd name="T53" fmla="*/ 22 h 572"/>
                  <a:gd name="T54" fmla="*/ 446 w 572"/>
                  <a:gd name="T55" fmla="*/ 49 h 572"/>
                  <a:gd name="T56" fmla="*/ 490 w 572"/>
                  <a:gd name="T57" fmla="*/ 84 h 572"/>
                  <a:gd name="T58" fmla="*/ 523 w 572"/>
                  <a:gd name="T59" fmla="*/ 126 h 572"/>
                  <a:gd name="T60" fmla="*/ 550 w 572"/>
                  <a:gd name="T61" fmla="*/ 175 h 572"/>
                  <a:gd name="T62" fmla="*/ 567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90" y="487"/>
                    </a:lnTo>
                    <a:lnTo>
                      <a:pt x="446" y="523"/>
                    </a:lnTo>
                    <a:lnTo>
                      <a:pt x="397" y="550"/>
                    </a:lnTo>
                    <a:lnTo>
                      <a:pt x="345" y="567"/>
                    </a:lnTo>
                    <a:lnTo>
                      <a:pt x="286" y="572"/>
                    </a:lnTo>
                    <a:lnTo>
                      <a:pt x="230"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30" y="5"/>
                    </a:lnTo>
                    <a:lnTo>
                      <a:pt x="286" y="0"/>
                    </a:lnTo>
                    <a:lnTo>
                      <a:pt x="345" y="5"/>
                    </a:lnTo>
                    <a:lnTo>
                      <a:pt x="397" y="22"/>
                    </a:lnTo>
                    <a:lnTo>
                      <a:pt x="446" y="49"/>
                    </a:lnTo>
                    <a:lnTo>
                      <a:pt x="490" y="84"/>
                    </a:lnTo>
                    <a:lnTo>
                      <a:pt x="523" y="126"/>
                    </a:lnTo>
                    <a:lnTo>
                      <a:pt x="550" y="175"/>
                    </a:lnTo>
                    <a:lnTo>
                      <a:pt x="567" y="228"/>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711" name="Freeform 710"/>
              <p:cNvSpPr>
                <a:spLocks/>
              </p:cNvSpPr>
              <p:nvPr/>
            </p:nvSpPr>
            <p:spPr bwMode="auto">
              <a:xfrm>
                <a:off x="13232" y="7170"/>
                <a:ext cx="222" cy="214"/>
              </a:xfrm>
              <a:custGeom>
                <a:avLst/>
                <a:gdLst>
                  <a:gd name="T0" fmla="*/ 572 w 572"/>
                  <a:gd name="T1" fmla="*/ 286 h 572"/>
                  <a:gd name="T2" fmla="*/ 566 w 572"/>
                  <a:gd name="T3" fmla="*/ 344 h 572"/>
                  <a:gd name="T4" fmla="*/ 550 w 572"/>
                  <a:gd name="T5" fmla="*/ 397 h 572"/>
                  <a:gd name="T6" fmla="*/ 523 w 572"/>
                  <a:gd name="T7" fmla="*/ 446 h 572"/>
                  <a:gd name="T8" fmla="*/ 487 w 572"/>
                  <a:gd name="T9" fmla="*/ 487 h 572"/>
                  <a:gd name="T10" fmla="*/ 446 w 572"/>
                  <a:gd name="T11" fmla="*/ 523 h 572"/>
                  <a:gd name="T12" fmla="*/ 397 w 572"/>
                  <a:gd name="T13" fmla="*/ 550 h 572"/>
                  <a:gd name="T14" fmla="*/ 342 w 572"/>
                  <a:gd name="T15" fmla="*/ 567 h 572"/>
                  <a:gd name="T16" fmla="*/ 286 w 572"/>
                  <a:gd name="T17" fmla="*/ 572 h 572"/>
                  <a:gd name="T18" fmla="*/ 228 w 572"/>
                  <a:gd name="T19" fmla="*/ 567 h 572"/>
                  <a:gd name="T20" fmla="*/ 175 w 572"/>
                  <a:gd name="T21" fmla="*/ 550 h 572"/>
                  <a:gd name="T22" fmla="*/ 126 w 572"/>
                  <a:gd name="T23" fmla="*/ 523 h 572"/>
                  <a:gd name="T24" fmla="*/ 83 w 572"/>
                  <a:gd name="T25" fmla="*/ 487 h 572"/>
                  <a:gd name="T26" fmla="*/ 49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9 w 572"/>
                  <a:gd name="T39" fmla="*/ 126 h 572"/>
                  <a:gd name="T40" fmla="*/ 83 w 572"/>
                  <a:gd name="T41" fmla="*/ 84 h 572"/>
                  <a:gd name="T42" fmla="*/ 126 w 572"/>
                  <a:gd name="T43" fmla="*/ 49 h 572"/>
                  <a:gd name="T44" fmla="*/ 175 w 572"/>
                  <a:gd name="T45" fmla="*/ 22 h 572"/>
                  <a:gd name="T46" fmla="*/ 228 w 572"/>
                  <a:gd name="T47" fmla="*/ 5 h 572"/>
                  <a:gd name="T48" fmla="*/ 286 w 572"/>
                  <a:gd name="T49" fmla="*/ 0 h 572"/>
                  <a:gd name="T50" fmla="*/ 342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50" y="397"/>
                    </a:lnTo>
                    <a:lnTo>
                      <a:pt x="523" y="446"/>
                    </a:lnTo>
                    <a:lnTo>
                      <a:pt x="487" y="487"/>
                    </a:lnTo>
                    <a:lnTo>
                      <a:pt x="446" y="523"/>
                    </a:lnTo>
                    <a:lnTo>
                      <a:pt x="397" y="550"/>
                    </a:lnTo>
                    <a:lnTo>
                      <a:pt x="342" y="567"/>
                    </a:lnTo>
                    <a:lnTo>
                      <a:pt x="286" y="572"/>
                    </a:lnTo>
                    <a:lnTo>
                      <a:pt x="228" y="567"/>
                    </a:lnTo>
                    <a:lnTo>
                      <a:pt x="175" y="550"/>
                    </a:lnTo>
                    <a:lnTo>
                      <a:pt x="126" y="523"/>
                    </a:lnTo>
                    <a:lnTo>
                      <a:pt x="83" y="487"/>
                    </a:lnTo>
                    <a:lnTo>
                      <a:pt x="49" y="446"/>
                    </a:lnTo>
                    <a:lnTo>
                      <a:pt x="22" y="397"/>
                    </a:lnTo>
                    <a:lnTo>
                      <a:pt x="5" y="344"/>
                    </a:lnTo>
                    <a:lnTo>
                      <a:pt x="0" y="286"/>
                    </a:lnTo>
                    <a:lnTo>
                      <a:pt x="5" y="228"/>
                    </a:lnTo>
                    <a:lnTo>
                      <a:pt x="22" y="175"/>
                    </a:lnTo>
                    <a:lnTo>
                      <a:pt x="49" y="126"/>
                    </a:lnTo>
                    <a:lnTo>
                      <a:pt x="83" y="84"/>
                    </a:lnTo>
                    <a:lnTo>
                      <a:pt x="126" y="49"/>
                    </a:lnTo>
                    <a:lnTo>
                      <a:pt x="175" y="22"/>
                    </a:lnTo>
                    <a:lnTo>
                      <a:pt x="228" y="5"/>
                    </a:lnTo>
                    <a:lnTo>
                      <a:pt x="286" y="0"/>
                    </a:lnTo>
                    <a:lnTo>
                      <a:pt x="342" y="5"/>
                    </a:lnTo>
                    <a:lnTo>
                      <a:pt x="397" y="22"/>
                    </a:lnTo>
                    <a:lnTo>
                      <a:pt x="446" y="49"/>
                    </a:lnTo>
                    <a:lnTo>
                      <a:pt x="487" y="84"/>
                    </a:lnTo>
                    <a:lnTo>
                      <a:pt x="523" y="126"/>
                    </a:lnTo>
                    <a:lnTo>
                      <a:pt x="550" y="175"/>
                    </a:lnTo>
                    <a:lnTo>
                      <a:pt x="566" y="228"/>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712" name="Freeform 711"/>
              <p:cNvSpPr>
                <a:spLocks/>
              </p:cNvSpPr>
              <p:nvPr/>
            </p:nvSpPr>
            <p:spPr bwMode="auto">
              <a:xfrm>
                <a:off x="13232" y="7170"/>
                <a:ext cx="222" cy="214"/>
              </a:xfrm>
              <a:custGeom>
                <a:avLst/>
                <a:gdLst>
                  <a:gd name="T0" fmla="*/ 572 w 572"/>
                  <a:gd name="T1" fmla="*/ 286 h 572"/>
                  <a:gd name="T2" fmla="*/ 566 w 572"/>
                  <a:gd name="T3" fmla="*/ 344 h 572"/>
                  <a:gd name="T4" fmla="*/ 550 w 572"/>
                  <a:gd name="T5" fmla="*/ 397 h 572"/>
                  <a:gd name="T6" fmla="*/ 523 w 572"/>
                  <a:gd name="T7" fmla="*/ 446 h 572"/>
                  <a:gd name="T8" fmla="*/ 487 w 572"/>
                  <a:gd name="T9" fmla="*/ 487 h 572"/>
                  <a:gd name="T10" fmla="*/ 446 w 572"/>
                  <a:gd name="T11" fmla="*/ 523 h 572"/>
                  <a:gd name="T12" fmla="*/ 397 w 572"/>
                  <a:gd name="T13" fmla="*/ 550 h 572"/>
                  <a:gd name="T14" fmla="*/ 342 w 572"/>
                  <a:gd name="T15" fmla="*/ 567 h 572"/>
                  <a:gd name="T16" fmla="*/ 286 w 572"/>
                  <a:gd name="T17" fmla="*/ 572 h 572"/>
                  <a:gd name="T18" fmla="*/ 228 w 572"/>
                  <a:gd name="T19" fmla="*/ 567 h 572"/>
                  <a:gd name="T20" fmla="*/ 175 w 572"/>
                  <a:gd name="T21" fmla="*/ 550 h 572"/>
                  <a:gd name="T22" fmla="*/ 126 w 572"/>
                  <a:gd name="T23" fmla="*/ 523 h 572"/>
                  <a:gd name="T24" fmla="*/ 83 w 572"/>
                  <a:gd name="T25" fmla="*/ 487 h 572"/>
                  <a:gd name="T26" fmla="*/ 49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9 w 572"/>
                  <a:gd name="T39" fmla="*/ 126 h 572"/>
                  <a:gd name="T40" fmla="*/ 83 w 572"/>
                  <a:gd name="T41" fmla="*/ 84 h 572"/>
                  <a:gd name="T42" fmla="*/ 126 w 572"/>
                  <a:gd name="T43" fmla="*/ 49 h 572"/>
                  <a:gd name="T44" fmla="*/ 175 w 572"/>
                  <a:gd name="T45" fmla="*/ 22 h 572"/>
                  <a:gd name="T46" fmla="*/ 228 w 572"/>
                  <a:gd name="T47" fmla="*/ 5 h 572"/>
                  <a:gd name="T48" fmla="*/ 286 w 572"/>
                  <a:gd name="T49" fmla="*/ 0 h 572"/>
                  <a:gd name="T50" fmla="*/ 342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50" y="397"/>
                    </a:lnTo>
                    <a:lnTo>
                      <a:pt x="523" y="446"/>
                    </a:lnTo>
                    <a:lnTo>
                      <a:pt x="487" y="487"/>
                    </a:lnTo>
                    <a:lnTo>
                      <a:pt x="446" y="523"/>
                    </a:lnTo>
                    <a:lnTo>
                      <a:pt x="397" y="550"/>
                    </a:lnTo>
                    <a:lnTo>
                      <a:pt x="342" y="567"/>
                    </a:lnTo>
                    <a:lnTo>
                      <a:pt x="286" y="572"/>
                    </a:lnTo>
                    <a:lnTo>
                      <a:pt x="228" y="567"/>
                    </a:lnTo>
                    <a:lnTo>
                      <a:pt x="175" y="550"/>
                    </a:lnTo>
                    <a:lnTo>
                      <a:pt x="126" y="523"/>
                    </a:lnTo>
                    <a:lnTo>
                      <a:pt x="83" y="487"/>
                    </a:lnTo>
                    <a:lnTo>
                      <a:pt x="49" y="446"/>
                    </a:lnTo>
                    <a:lnTo>
                      <a:pt x="22" y="397"/>
                    </a:lnTo>
                    <a:lnTo>
                      <a:pt x="5" y="344"/>
                    </a:lnTo>
                    <a:lnTo>
                      <a:pt x="0" y="286"/>
                    </a:lnTo>
                    <a:lnTo>
                      <a:pt x="5" y="228"/>
                    </a:lnTo>
                    <a:lnTo>
                      <a:pt x="22" y="175"/>
                    </a:lnTo>
                    <a:lnTo>
                      <a:pt x="49" y="126"/>
                    </a:lnTo>
                    <a:lnTo>
                      <a:pt x="83" y="84"/>
                    </a:lnTo>
                    <a:lnTo>
                      <a:pt x="126" y="49"/>
                    </a:lnTo>
                    <a:lnTo>
                      <a:pt x="175" y="22"/>
                    </a:lnTo>
                    <a:lnTo>
                      <a:pt x="228" y="5"/>
                    </a:lnTo>
                    <a:lnTo>
                      <a:pt x="286" y="0"/>
                    </a:lnTo>
                    <a:lnTo>
                      <a:pt x="342" y="5"/>
                    </a:lnTo>
                    <a:lnTo>
                      <a:pt x="397" y="22"/>
                    </a:lnTo>
                    <a:lnTo>
                      <a:pt x="446" y="49"/>
                    </a:lnTo>
                    <a:lnTo>
                      <a:pt x="487" y="84"/>
                    </a:lnTo>
                    <a:lnTo>
                      <a:pt x="523" y="126"/>
                    </a:lnTo>
                    <a:lnTo>
                      <a:pt x="550" y="175"/>
                    </a:lnTo>
                    <a:lnTo>
                      <a:pt x="566" y="228"/>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713" name="Freeform 712"/>
              <p:cNvSpPr>
                <a:spLocks/>
              </p:cNvSpPr>
              <p:nvPr/>
            </p:nvSpPr>
            <p:spPr bwMode="auto">
              <a:xfrm>
                <a:off x="13589" y="7170"/>
                <a:ext cx="221" cy="214"/>
              </a:xfrm>
              <a:custGeom>
                <a:avLst/>
                <a:gdLst>
                  <a:gd name="T0" fmla="*/ 572 w 572"/>
                  <a:gd name="T1" fmla="*/ 286 h 572"/>
                  <a:gd name="T2" fmla="*/ 566 w 572"/>
                  <a:gd name="T3" fmla="*/ 344 h 572"/>
                  <a:gd name="T4" fmla="*/ 549 w 572"/>
                  <a:gd name="T5" fmla="*/ 397 h 572"/>
                  <a:gd name="T6" fmla="*/ 523 w 572"/>
                  <a:gd name="T7" fmla="*/ 446 h 572"/>
                  <a:gd name="T8" fmla="*/ 487 w 572"/>
                  <a:gd name="T9" fmla="*/ 487 h 572"/>
                  <a:gd name="T10" fmla="*/ 446 w 572"/>
                  <a:gd name="T11" fmla="*/ 523 h 572"/>
                  <a:gd name="T12" fmla="*/ 397 w 572"/>
                  <a:gd name="T13" fmla="*/ 550 h 572"/>
                  <a:gd name="T14" fmla="*/ 344 w 572"/>
                  <a:gd name="T15" fmla="*/ 567 h 572"/>
                  <a:gd name="T16" fmla="*/ 286 w 572"/>
                  <a:gd name="T17" fmla="*/ 572 h 572"/>
                  <a:gd name="T18" fmla="*/ 227 w 572"/>
                  <a:gd name="T19" fmla="*/ 567 h 572"/>
                  <a:gd name="T20" fmla="*/ 175 w 572"/>
                  <a:gd name="T21" fmla="*/ 550 h 572"/>
                  <a:gd name="T22" fmla="*/ 126 w 572"/>
                  <a:gd name="T23" fmla="*/ 523 h 572"/>
                  <a:gd name="T24" fmla="*/ 84 w 572"/>
                  <a:gd name="T25" fmla="*/ 487 h 572"/>
                  <a:gd name="T26" fmla="*/ 48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8 w 572"/>
                  <a:gd name="T39" fmla="*/ 126 h 572"/>
                  <a:gd name="T40" fmla="*/ 84 w 572"/>
                  <a:gd name="T41" fmla="*/ 84 h 572"/>
                  <a:gd name="T42" fmla="*/ 126 w 572"/>
                  <a:gd name="T43" fmla="*/ 49 h 572"/>
                  <a:gd name="T44" fmla="*/ 175 w 572"/>
                  <a:gd name="T45" fmla="*/ 22 h 572"/>
                  <a:gd name="T46" fmla="*/ 227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49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49" y="397"/>
                    </a:lnTo>
                    <a:lnTo>
                      <a:pt x="523" y="446"/>
                    </a:lnTo>
                    <a:lnTo>
                      <a:pt x="487" y="487"/>
                    </a:lnTo>
                    <a:lnTo>
                      <a:pt x="446" y="523"/>
                    </a:lnTo>
                    <a:lnTo>
                      <a:pt x="397" y="550"/>
                    </a:lnTo>
                    <a:lnTo>
                      <a:pt x="344" y="567"/>
                    </a:lnTo>
                    <a:lnTo>
                      <a:pt x="286" y="572"/>
                    </a:lnTo>
                    <a:lnTo>
                      <a:pt x="227" y="567"/>
                    </a:lnTo>
                    <a:lnTo>
                      <a:pt x="175" y="550"/>
                    </a:lnTo>
                    <a:lnTo>
                      <a:pt x="126" y="523"/>
                    </a:lnTo>
                    <a:lnTo>
                      <a:pt x="84" y="487"/>
                    </a:lnTo>
                    <a:lnTo>
                      <a:pt x="48" y="446"/>
                    </a:lnTo>
                    <a:lnTo>
                      <a:pt x="22" y="397"/>
                    </a:lnTo>
                    <a:lnTo>
                      <a:pt x="5" y="344"/>
                    </a:lnTo>
                    <a:lnTo>
                      <a:pt x="0" y="286"/>
                    </a:lnTo>
                    <a:lnTo>
                      <a:pt x="5" y="228"/>
                    </a:lnTo>
                    <a:lnTo>
                      <a:pt x="22" y="175"/>
                    </a:lnTo>
                    <a:lnTo>
                      <a:pt x="48" y="126"/>
                    </a:lnTo>
                    <a:lnTo>
                      <a:pt x="84" y="84"/>
                    </a:lnTo>
                    <a:lnTo>
                      <a:pt x="126" y="49"/>
                    </a:lnTo>
                    <a:lnTo>
                      <a:pt x="175" y="22"/>
                    </a:lnTo>
                    <a:lnTo>
                      <a:pt x="227" y="5"/>
                    </a:lnTo>
                    <a:lnTo>
                      <a:pt x="286" y="0"/>
                    </a:lnTo>
                    <a:lnTo>
                      <a:pt x="344" y="5"/>
                    </a:lnTo>
                    <a:lnTo>
                      <a:pt x="397" y="22"/>
                    </a:lnTo>
                    <a:lnTo>
                      <a:pt x="446" y="49"/>
                    </a:lnTo>
                    <a:lnTo>
                      <a:pt x="487" y="84"/>
                    </a:lnTo>
                    <a:lnTo>
                      <a:pt x="523" y="126"/>
                    </a:lnTo>
                    <a:lnTo>
                      <a:pt x="549" y="175"/>
                    </a:lnTo>
                    <a:lnTo>
                      <a:pt x="566" y="228"/>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714" name="Freeform 713"/>
              <p:cNvSpPr>
                <a:spLocks/>
              </p:cNvSpPr>
              <p:nvPr/>
            </p:nvSpPr>
            <p:spPr bwMode="auto">
              <a:xfrm>
                <a:off x="13589" y="7170"/>
                <a:ext cx="221" cy="214"/>
              </a:xfrm>
              <a:custGeom>
                <a:avLst/>
                <a:gdLst>
                  <a:gd name="T0" fmla="*/ 572 w 572"/>
                  <a:gd name="T1" fmla="*/ 286 h 572"/>
                  <a:gd name="T2" fmla="*/ 566 w 572"/>
                  <a:gd name="T3" fmla="*/ 344 h 572"/>
                  <a:gd name="T4" fmla="*/ 549 w 572"/>
                  <a:gd name="T5" fmla="*/ 397 h 572"/>
                  <a:gd name="T6" fmla="*/ 523 w 572"/>
                  <a:gd name="T7" fmla="*/ 446 h 572"/>
                  <a:gd name="T8" fmla="*/ 487 w 572"/>
                  <a:gd name="T9" fmla="*/ 487 h 572"/>
                  <a:gd name="T10" fmla="*/ 446 w 572"/>
                  <a:gd name="T11" fmla="*/ 523 h 572"/>
                  <a:gd name="T12" fmla="*/ 397 w 572"/>
                  <a:gd name="T13" fmla="*/ 550 h 572"/>
                  <a:gd name="T14" fmla="*/ 344 w 572"/>
                  <a:gd name="T15" fmla="*/ 567 h 572"/>
                  <a:gd name="T16" fmla="*/ 286 w 572"/>
                  <a:gd name="T17" fmla="*/ 572 h 572"/>
                  <a:gd name="T18" fmla="*/ 227 w 572"/>
                  <a:gd name="T19" fmla="*/ 567 h 572"/>
                  <a:gd name="T20" fmla="*/ 175 w 572"/>
                  <a:gd name="T21" fmla="*/ 550 h 572"/>
                  <a:gd name="T22" fmla="*/ 126 w 572"/>
                  <a:gd name="T23" fmla="*/ 523 h 572"/>
                  <a:gd name="T24" fmla="*/ 84 w 572"/>
                  <a:gd name="T25" fmla="*/ 487 h 572"/>
                  <a:gd name="T26" fmla="*/ 48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8 w 572"/>
                  <a:gd name="T39" fmla="*/ 126 h 572"/>
                  <a:gd name="T40" fmla="*/ 84 w 572"/>
                  <a:gd name="T41" fmla="*/ 84 h 572"/>
                  <a:gd name="T42" fmla="*/ 126 w 572"/>
                  <a:gd name="T43" fmla="*/ 49 h 572"/>
                  <a:gd name="T44" fmla="*/ 175 w 572"/>
                  <a:gd name="T45" fmla="*/ 22 h 572"/>
                  <a:gd name="T46" fmla="*/ 227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49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49" y="397"/>
                    </a:lnTo>
                    <a:lnTo>
                      <a:pt x="523" y="446"/>
                    </a:lnTo>
                    <a:lnTo>
                      <a:pt x="487" y="487"/>
                    </a:lnTo>
                    <a:lnTo>
                      <a:pt x="446" y="523"/>
                    </a:lnTo>
                    <a:lnTo>
                      <a:pt x="397" y="550"/>
                    </a:lnTo>
                    <a:lnTo>
                      <a:pt x="344" y="567"/>
                    </a:lnTo>
                    <a:lnTo>
                      <a:pt x="286" y="572"/>
                    </a:lnTo>
                    <a:lnTo>
                      <a:pt x="227" y="567"/>
                    </a:lnTo>
                    <a:lnTo>
                      <a:pt x="175" y="550"/>
                    </a:lnTo>
                    <a:lnTo>
                      <a:pt x="126" y="523"/>
                    </a:lnTo>
                    <a:lnTo>
                      <a:pt x="84" y="487"/>
                    </a:lnTo>
                    <a:lnTo>
                      <a:pt x="48" y="446"/>
                    </a:lnTo>
                    <a:lnTo>
                      <a:pt x="22" y="397"/>
                    </a:lnTo>
                    <a:lnTo>
                      <a:pt x="5" y="344"/>
                    </a:lnTo>
                    <a:lnTo>
                      <a:pt x="0" y="286"/>
                    </a:lnTo>
                    <a:lnTo>
                      <a:pt x="5" y="228"/>
                    </a:lnTo>
                    <a:lnTo>
                      <a:pt x="22" y="175"/>
                    </a:lnTo>
                    <a:lnTo>
                      <a:pt x="48" y="126"/>
                    </a:lnTo>
                    <a:lnTo>
                      <a:pt x="84" y="84"/>
                    </a:lnTo>
                    <a:lnTo>
                      <a:pt x="126" y="49"/>
                    </a:lnTo>
                    <a:lnTo>
                      <a:pt x="175" y="22"/>
                    </a:lnTo>
                    <a:lnTo>
                      <a:pt x="227" y="5"/>
                    </a:lnTo>
                    <a:lnTo>
                      <a:pt x="286" y="0"/>
                    </a:lnTo>
                    <a:lnTo>
                      <a:pt x="344" y="5"/>
                    </a:lnTo>
                    <a:lnTo>
                      <a:pt x="397" y="22"/>
                    </a:lnTo>
                    <a:lnTo>
                      <a:pt x="446" y="49"/>
                    </a:lnTo>
                    <a:lnTo>
                      <a:pt x="487" y="84"/>
                    </a:lnTo>
                    <a:lnTo>
                      <a:pt x="523" y="126"/>
                    </a:lnTo>
                    <a:lnTo>
                      <a:pt x="549" y="175"/>
                    </a:lnTo>
                    <a:lnTo>
                      <a:pt x="566" y="228"/>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715" name="Freeform 714"/>
              <p:cNvSpPr>
                <a:spLocks/>
              </p:cNvSpPr>
              <p:nvPr/>
            </p:nvSpPr>
            <p:spPr bwMode="auto">
              <a:xfrm>
                <a:off x="12333" y="7406"/>
                <a:ext cx="222" cy="215"/>
              </a:xfrm>
              <a:custGeom>
                <a:avLst/>
                <a:gdLst>
                  <a:gd name="T0" fmla="*/ 572 w 572"/>
                  <a:gd name="T1" fmla="*/ 286 h 572"/>
                  <a:gd name="T2" fmla="*/ 567 w 572"/>
                  <a:gd name="T3" fmla="*/ 344 h 572"/>
                  <a:gd name="T4" fmla="*/ 550 w 572"/>
                  <a:gd name="T5" fmla="*/ 397 h 572"/>
                  <a:gd name="T6" fmla="*/ 524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4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4"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9"/>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716" name="Freeform 715"/>
              <p:cNvSpPr>
                <a:spLocks/>
              </p:cNvSpPr>
              <p:nvPr/>
            </p:nvSpPr>
            <p:spPr bwMode="auto">
              <a:xfrm>
                <a:off x="12333" y="7406"/>
                <a:ext cx="222" cy="215"/>
              </a:xfrm>
              <a:custGeom>
                <a:avLst/>
                <a:gdLst>
                  <a:gd name="T0" fmla="*/ 572 w 572"/>
                  <a:gd name="T1" fmla="*/ 286 h 572"/>
                  <a:gd name="T2" fmla="*/ 567 w 572"/>
                  <a:gd name="T3" fmla="*/ 344 h 572"/>
                  <a:gd name="T4" fmla="*/ 550 w 572"/>
                  <a:gd name="T5" fmla="*/ 397 h 572"/>
                  <a:gd name="T6" fmla="*/ 524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4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4"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717" name="Freeform 716"/>
              <p:cNvSpPr>
                <a:spLocks/>
              </p:cNvSpPr>
              <p:nvPr/>
            </p:nvSpPr>
            <p:spPr bwMode="auto">
              <a:xfrm>
                <a:off x="12690" y="7406"/>
                <a:ext cx="222" cy="215"/>
              </a:xfrm>
              <a:custGeom>
                <a:avLst/>
                <a:gdLst>
                  <a:gd name="T0" fmla="*/ 572 w 572"/>
                  <a:gd name="T1" fmla="*/ 286 h 572"/>
                  <a:gd name="T2" fmla="*/ 567 w 572"/>
                  <a:gd name="T3" fmla="*/ 344 h 572"/>
                  <a:gd name="T4" fmla="*/ 550 w 572"/>
                  <a:gd name="T5" fmla="*/ 397 h 572"/>
                  <a:gd name="T6" fmla="*/ 523 w 572"/>
                  <a:gd name="T7" fmla="*/ 446 h 572"/>
                  <a:gd name="T8" fmla="*/ 487 w 572"/>
                  <a:gd name="T9" fmla="*/ 489 h 572"/>
                  <a:gd name="T10" fmla="*/ 446 w 572"/>
                  <a:gd name="T11" fmla="*/ 523 h 572"/>
                  <a:gd name="T12" fmla="*/ 397 w 572"/>
                  <a:gd name="T13" fmla="*/ 550 h 572"/>
                  <a:gd name="T14" fmla="*/ 344 w 572"/>
                  <a:gd name="T15" fmla="*/ 567 h 572"/>
                  <a:gd name="T16" fmla="*/ 286 w 572"/>
                  <a:gd name="T17" fmla="*/ 572 h 572"/>
                  <a:gd name="T18" fmla="*/ 228 w 572"/>
                  <a:gd name="T19" fmla="*/ 567 h 572"/>
                  <a:gd name="T20" fmla="*/ 175 w 572"/>
                  <a:gd name="T21" fmla="*/ 550 h 572"/>
                  <a:gd name="T22" fmla="*/ 126 w 572"/>
                  <a:gd name="T23" fmla="*/ 523 h 572"/>
                  <a:gd name="T24" fmla="*/ 84 w 572"/>
                  <a:gd name="T25" fmla="*/ 489 h 572"/>
                  <a:gd name="T26" fmla="*/ 49 w 572"/>
                  <a:gd name="T27" fmla="*/ 446 h 572"/>
                  <a:gd name="T28" fmla="*/ 22 w 572"/>
                  <a:gd name="T29" fmla="*/ 397 h 572"/>
                  <a:gd name="T30" fmla="*/ 5 w 572"/>
                  <a:gd name="T31" fmla="*/ 344 h 572"/>
                  <a:gd name="T32" fmla="*/ 0 w 572"/>
                  <a:gd name="T33" fmla="*/ 286 h 572"/>
                  <a:gd name="T34" fmla="*/ 5 w 572"/>
                  <a:gd name="T35" fmla="*/ 229 h 572"/>
                  <a:gd name="T36" fmla="*/ 22 w 572"/>
                  <a:gd name="T37" fmla="*/ 175 h 572"/>
                  <a:gd name="T38" fmla="*/ 49 w 572"/>
                  <a:gd name="T39" fmla="*/ 126 h 572"/>
                  <a:gd name="T40" fmla="*/ 84 w 572"/>
                  <a:gd name="T41" fmla="*/ 84 h 572"/>
                  <a:gd name="T42" fmla="*/ 126 w 572"/>
                  <a:gd name="T43" fmla="*/ 49 h 572"/>
                  <a:gd name="T44" fmla="*/ 175 w 572"/>
                  <a:gd name="T45" fmla="*/ 22 h 572"/>
                  <a:gd name="T46" fmla="*/ 228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7" y="489"/>
                    </a:lnTo>
                    <a:lnTo>
                      <a:pt x="446" y="523"/>
                    </a:lnTo>
                    <a:lnTo>
                      <a:pt x="397" y="550"/>
                    </a:lnTo>
                    <a:lnTo>
                      <a:pt x="344" y="567"/>
                    </a:lnTo>
                    <a:lnTo>
                      <a:pt x="286" y="572"/>
                    </a:lnTo>
                    <a:lnTo>
                      <a:pt x="228" y="567"/>
                    </a:lnTo>
                    <a:lnTo>
                      <a:pt x="175" y="550"/>
                    </a:lnTo>
                    <a:lnTo>
                      <a:pt x="126" y="523"/>
                    </a:lnTo>
                    <a:lnTo>
                      <a:pt x="84" y="489"/>
                    </a:lnTo>
                    <a:lnTo>
                      <a:pt x="49" y="446"/>
                    </a:lnTo>
                    <a:lnTo>
                      <a:pt x="22" y="397"/>
                    </a:lnTo>
                    <a:lnTo>
                      <a:pt x="5" y="344"/>
                    </a:lnTo>
                    <a:lnTo>
                      <a:pt x="0" y="286"/>
                    </a:lnTo>
                    <a:lnTo>
                      <a:pt x="5" y="229"/>
                    </a:lnTo>
                    <a:lnTo>
                      <a:pt x="22" y="175"/>
                    </a:lnTo>
                    <a:lnTo>
                      <a:pt x="49" y="126"/>
                    </a:lnTo>
                    <a:lnTo>
                      <a:pt x="84" y="84"/>
                    </a:lnTo>
                    <a:lnTo>
                      <a:pt x="126" y="49"/>
                    </a:lnTo>
                    <a:lnTo>
                      <a:pt x="175" y="22"/>
                    </a:lnTo>
                    <a:lnTo>
                      <a:pt x="228" y="5"/>
                    </a:lnTo>
                    <a:lnTo>
                      <a:pt x="286" y="0"/>
                    </a:lnTo>
                    <a:lnTo>
                      <a:pt x="344" y="5"/>
                    </a:lnTo>
                    <a:lnTo>
                      <a:pt x="397" y="22"/>
                    </a:lnTo>
                    <a:lnTo>
                      <a:pt x="446" y="49"/>
                    </a:lnTo>
                    <a:lnTo>
                      <a:pt x="487" y="84"/>
                    </a:lnTo>
                    <a:lnTo>
                      <a:pt x="523" y="126"/>
                    </a:lnTo>
                    <a:lnTo>
                      <a:pt x="550" y="175"/>
                    </a:lnTo>
                    <a:lnTo>
                      <a:pt x="567" y="229"/>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718" name="Freeform 717"/>
              <p:cNvSpPr>
                <a:spLocks/>
              </p:cNvSpPr>
              <p:nvPr/>
            </p:nvSpPr>
            <p:spPr bwMode="auto">
              <a:xfrm>
                <a:off x="12690" y="7406"/>
                <a:ext cx="222" cy="215"/>
              </a:xfrm>
              <a:custGeom>
                <a:avLst/>
                <a:gdLst>
                  <a:gd name="T0" fmla="*/ 572 w 572"/>
                  <a:gd name="T1" fmla="*/ 286 h 572"/>
                  <a:gd name="T2" fmla="*/ 567 w 572"/>
                  <a:gd name="T3" fmla="*/ 344 h 572"/>
                  <a:gd name="T4" fmla="*/ 550 w 572"/>
                  <a:gd name="T5" fmla="*/ 397 h 572"/>
                  <a:gd name="T6" fmla="*/ 523 w 572"/>
                  <a:gd name="T7" fmla="*/ 446 h 572"/>
                  <a:gd name="T8" fmla="*/ 487 w 572"/>
                  <a:gd name="T9" fmla="*/ 489 h 572"/>
                  <a:gd name="T10" fmla="*/ 446 w 572"/>
                  <a:gd name="T11" fmla="*/ 523 h 572"/>
                  <a:gd name="T12" fmla="*/ 397 w 572"/>
                  <a:gd name="T13" fmla="*/ 550 h 572"/>
                  <a:gd name="T14" fmla="*/ 344 w 572"/>
                  <a:gd name="T15" fmla="*/ 567 h 572"/>
                  <a:gd name="T16" fmla="*/ 286 w 572"/>
                  <a:gd name="T17" fmla="*/ 572 h 572"/>
                  <a:gd name="T18" fmla="*/ 228 w 572"/>
                  <a:gd name="T19" fmla="*/ 567 h 572"/>
                  <a:gd name="T20" fmla="*/ 175 w 572"/>
                  <a:gd name="T21" fmla="*/ 550 h 572"/>
                  <a:gd name="T22" fmla="*/ 126 w 572"/>
                  <a:gd name="T23" fmla="*/ 523 h 572"/>
                  <a:gd name="T24" fmla="*/ 84 w 572"/>
                  <a:gd name="T25" fmla="*/ 489 h 572"/>
                  <a:gd name="T26" fmla="*/ 49 w 572"/>
                  <a:gd name="T27" fmla="*/ 446 h 572"/>
                  <a:gd name="T28" fmla="*/ 22 w 572"/>
                  <a:gd name="T29" fmla="*/ 397 h 572"/>
                  <a:gd name="T30" fmla="*/ 5 w 572"/>
                  <a:gd name="T31" fmla="*/ 344 h 572"/>
                  <a:gd name="T32" fmla="*/ 0 w 572"/>
                  <a:gd name="T33" fmla="*/ 286 h 572"/>
                  <a:gd name="T34" fmla="*/ 5 w 572"/>
                  <a:gd name="T35" fmla="*/ 229 h 572"/>
                  <a:gd name="T36" fmla="*/ 22 w 572"/>
                  <a:gd name="T37" fmla="*/ 175 h 572"/>
                  <a:gd name="T38" fmla="*/ 49 w 572"/>
                  <a:gd name="T39" fmla="*/ 126 h 572"/>
                  <a:gd name="T40" fmla="*/ 84 w 572"/>
                  <a:gd name="T41" fmla="*/ 84 h 572"/>
                  <a:gd name="T42" fmla="*/ 126 w 572"/>
                  <a:gd name="T43" fmla="*/ 49 h 572"/>
                  <a:gd name="T44" fmla="*/ 175 w 572"/>
                  <a:gd name="T45" fmla="*/ 22 h 572"/>
                  <a:gd name="T46" fmla="*/ 228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7" y="489"/>
                    </a:lnTo>
                    <a:lnTo>
                      <a:pt x="446" y="523"/>
                    </a:lnTo>
                    <a:lnTo>
                      <a:pt x="397" y="550"/>
                    </a:lnTo>
                    <a:lnTo>
                      <a:pt x="344" y="567"/>
                    </a:lnTo>
                    <a:lnTo>
                      <a:pt x="286" y="572"/>
                    </a:lnTo>
                    <a:lnTo>
                      <a:pt x="228" y="567"/>
                    </a:lnTo>
                    <a:lnTo>
                      <a:pt x="175" y="550"/>
                    </a:lnTo>
                    <a:lnTo>
                      <a:pt x="126" y="523"/>
                    </a:lnTo>
                    <a:lnTo>
                      <a:pt x="84" y="489"/>
                    </a:lnTo>
                    <a:lnTo>
                      <a:pt x="49" y="446"/>
                    </a:lnTo>
                    <a:lnTo>
                      <a:pt x="22" y="397"/>
                    </a:lnTo>
                    <a:lnTo>
                      <a:pt x="5" y="344"/>
                    </a:lnTo>
                    <a:lnTo>
                      <a:pt x="0" y="286"/>
                    </a:lnTo>
                    <a:lnTo>
                      <a:pt x="5" y="229"/>
                    </a:lnTo>
                    <a:lnTo>
                      <a:pt x="22" y="175"/>
                    </a:lnTo>
                    <a:lnTo>
                      <a:pt x="49" y="126"/>
                    </a:lnTo>
                    <a:lnTo>
                      <a:pt x="84" y="84"/>
                    </a:lnTo>
                    <a:lnTo>
                      <a:pt x="126" y="49"/>
                    </a:lnTo>
                    <a:lnTo>
                      <a:pt x="175" y="22"/>
                    </a:lnTo>
                    <a:lnTo>
                      <a:pt x="228" y="5"/>
                    </a:lnTo>
                    <a:lnTo>
                      <a:pt x="286" y="0"/>
                    </a:lnTo>
                    <a:lnTo>
                      <a:pt x="344" y="5"/>
                    </a:lnTo>
                    <a:lnTo>
                      <a:pt x="397" y="22"/>
                    </a:lnTo>
                    <a:lnTo>
                      <a:pt x="446" y="49"/>
                    </a:lnTo>
                    <a:lnTo>
                      <a:pt x="487" y="84"/>
                    </a:lnTo>
                    <a:lnTo>
                      <a:pt x="523"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719" name="Freeform 718"/>
              <p:cNvSpPr>
                <a:spLocks/>
              </p:cNvSpPr>
              <p:nvPr/>
            </p:nvSpPr>
            <p:spPr bwMode="auto">
              <a:xfrm>
                <a:off x="13047" y="74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7 w 573"/>
                  <a:gd name="T17" fmla="*/ 572 h 572"/>
                  <a:gd name="T18" fmla="*/ 228 w 573"/>
                  <a:gd name="T19" fmla="*/ 567 h 572"/>
                  <a:gd name="T20" fmla="*/ 176 w 573"/>
                  <a:gd name="T21" fmla="*/ 550 h 572"/>
                  <a:gd name="T22" fmla="*/ 127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7 w 573"/>
                  <a:gd name="T43" fmla="*/ 49 h 572"/>
                  <a:gd name="T44" fmla="*/ 176 w 573"/>
                  <a:gd name="T45" fmla="*/ 22 h 572"/>
                  <a:gd name="T46" fmla="*/ 228 w 573"/>
                  <a:gd name="T47" fmla="*/ 5 h 572"/>
                  <a:gd name="T48" fmla="*/ 287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7" y="572"/>
                    </a:lnTo>
                    <a:lnTo>
                      <a:pt x="228" y="567"/>
                    </a:lnTo>
                    <a:lnTo>
                      <a:pt x="176" y="550"/>
                    </a:lnTo>
                    <a:lnTo>
                      <a:pt x="127" y="523"/>
                    </a:lnTo>
                    <a:lnTo>
                      <a:pt x="85" y="489"/>
                    </a:lnTo>
                    <a:lnTo>
                      <a:pt x="49" y="446"/>
                    </a:lnTo>
                    <a:lnTo>
                      <a:pt x="23" y="397"/>
                    </a:lnTo>
                    <a:lnTo>
                      <a:pt x="6" y="344"/>
                    </a:lnTo>
                    <a:lnTo>
                      <a:pt x="0" y="286"/>
                    </a:lnTo>
                    <a:lnTo>
                      <a:pt x="6" y="229"/>
                    </a:lnTo>
                    <a:lnTo>
                      <a:pt x="23" y="175"/>
                    </a:lnTo>
                    <a:lnTo>
                      <a:pt x="49" y="126"/>
                    </a:lnTo>
                    <a:lnTo>
                      <a:pt x="85" y="84"/>
                    </a:lnTo>
                    <a:lnTo>
                      <a:pt x="127" y="49"/>
                    </a:lnTo>
                    <a:lnTo>
                      <a:pt x="176" y="22"/>
                    </a:lnTo>
                    <a:lnTo>
                      <a:pt x="228" y="5"/>
                    </a:lnTo>
                    <a:lnTo>
                      <a:pt x="287" y="0"/>
                    </a:lnTo>
                    <a:lnTo>
                      <a:pt x="345" y="5"/>
                    </a:lnTo>
                    <a:lnTo>
                      <a:pt x="398" y="22"/>
                    </a:lnTo>
                    <a:lnTo>
                      <a:pt x="447" y="49"/>
                    </a:lnTo>
                    <a:lnTo>
                      <a:pt x="488" y="84"/>
                    </a:lnTo>
                    <a:lnTo>
                      <a:pt x="524" y="126"/>
                    </a:lnTo>
                    <a:lnTo>
                      <a:pt x="550" y="175"/>
                    </a:lnTo>
                    <a:lnTo>
                      <a:pt x="567" y="229"/>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720" name="Freeform 719"/>
              <p:cNvSpPr>
                <a:spLocks/>
              </p:cNvSpPr>
              <p:nvPr/>
            </p:nvSpPr>
            <p:spPr bwMode="auto">
              <a:xfrm>
                <a:off x="13047" y="74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7 w 573"/>
                  <a:gd name="T17" fmla="*/ 572 h 572"/>
                  <a:gd name="T18" fmla="*/ 228 w 573"/>
                  <a:gd name="T19" fmla="*/ 567 h 572"/>
                  <a:gd name="T20" fmla="*/ 176 w 573"/>
                  <a:gd name="T21" fmla="*/ 550 h 572"/>
                  <a:gd name="T22" fmla="*/ 127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7 w 573"/>
                  <a:gd name="T43" fmla="*/ 49 h 572"/>
                  <a:gd name="T44" fmla="*/ 176 w 573"/>
                  <a:gd name="T45" fmla="*/ 22 h 572"/>
                  <a:gd name="T46" fmla="*/ 228 w 573"/>
                  <a:gd name="T47" fmla="*/ 5 h 572"/>
                  <a:gd name="T48" fmla="*/ 287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7" y="572"/>
                    </a:lnTo>
                    <a:lnTo>
                      <a:pt x="228" y="567"/>
                    </a:lnTo>
                    <a:lnTo>
                      <a:pt x="176" y="550"/>
                    </a:lnTo>
                    <a:lnTo>
                      <a:pt x="127" y="523"/>
                    </a:lnTo>
                    <a:lnTo>
                      <a:pt x="85" y="489"/>
                    </a:lnTo>
                    <a:lnTo>
                      <a:pt x="49" y="446"/>
                    </a:lnTo>
                    <a:lnTo>
                      <a:pt x="23" y="397"/>
                    </a:lnTo>
                    <a:lnTo>
                      <a:pt x="6" y="344"/>
                    </a:lnTo>
                    <a:lnTo>
                      <a:pt x="0" y="286"/>
                    </a:lnTo>
                    <a:lnTo>
                      <a:pt x="6" y="229"/>
                    </a:lnTo>
                    <a:lnTo>
                      <a:pt x="23" y="175"/>
                    </a:lnTo>
                    <a:lnTo>
                      <a:pt x="49" y="126"/>
                    </a:lnTo>
                    <a:lnTo>
                      <a:pt x="85" y="84"/>
                    </a:lnTo>
                    <a:lnTo>
                      <a:pt x="127" y="49"/>
                    </a:lnTo>
                    <a:lnTo>
                      <a:pt x="176" y="22"/>
                    </a:lnTo>
                    <a:lnTo>
                      <a:pt x="228" y="5"/>
                    </a:lnTo>
                    <a:lnTo>
                      <a:pt x="287" y="0"/>
                    </a:lnTo>
                    <a:lnTo>
                      <a:pt x="345" y="5"/>
                    </a:lnTo>
                    <a:lnTo>
                      <a:pt x="398" y="22"/>
                    </a:lnTo>
                    <a:lnTo>
                      <a:pt x="447" y="49"/>
                    </a:lnTo>
                    <a:lnTo>
                      <a:pt x="488" y="84"/>
                    </a:lnTo>
                    <a:lnTo>
                      <a:pt x="524" y="126"/>
                    </a:lnTo>
                    <a:lnTo>
                      <a:pt x="550" y="175"/>
                    </a:lnTo>
                    <a:lnTo>
                      <a:pt x="567" y="229"/>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721" name="Freeform 720"/>
              <p:cNvSpPr>
                <a:spLocks/>
              </p:cNvSpPr>
              <p:nvPr/>
            </p:nvSpPr>
            <p:spPr bwMode="auto">
              <a:xfrm>
                <a:off x="13404" y="74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8" y="22"/>
                    </a:lnTo>
                    <a:lnTo>
                      <a:pt x="447" y="49"/>
                    </a:lnTo>
                    <a:lnTo>
                      <a:pt x="488" y="84"/>
                    </a:lnTo>
                    <a:lnTo>
                      <a:pt x="524" y="126"/>
                    </a:lnTo>
                    <a:lnTo>
                      <a:pt x="550" y="175"/>
                    </a:lnTo>
                    <a:lnTo>
                      <a:pt x="567" y="229"/>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722" name="Freeform 721"/>
              <p:cNvSpPr>
                <a:spLocks/>
              </p:cNvSpPr>
              <p:nvPr/>
            </p:nvSpPr>
            <p:spPr bwMode="auto">
              <a:xfrm>
                <a:off x="13404" y="74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8" y="22"/>
                    </a:lnTo>
                    <a:lnTo>
                      <a:pt x="447" y="49"/>
                    </a:lnTo>
                    <a:lnTo>
                      <a:pt x="488" y="84"/>
                    </a:lnTo>
                    <a:lnTo>
                      <a:pt x="524" y="126"/>
                    </a:lnTo>
                    <a:lnTo>
                      <a:pt x="550" y="175"/>
                    </a:lnTo>
                    <a:lnTo>
                      <a:pt x="567" y="229"/>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723" name="Freeform 722"/>
              <p:cNvSpPr>
                <a:spLocks/>
              </p:cNvSpPr>
              <p:nvPr/>
            </p:nvSpPr>
            <p:spPr bwMode="auto">
              <a:xfrm>
                <a:off x="13760" y="7406"/>
                <a:ext cx="221" cy="215"/>
              </a:xfrm>
              <a:custGeom>
                <a:avLst/>
                <a:gdLst>
                  <a:gd name="T0" fmla="*/ 572 w 572"/>
                  <a:gd name="T1" fmla="*/ 286 h 572"/>
                  <a:gd name="T2" fmla="*/ 567 w 572"/>
                  <a:gd name="T3" fmla="*/ 344 h 572"/>
                  <a:gd name="T4" fmla="*/ 550 w 572"/>
                  <a:gd name="T5" fmla="*/ 397 h 572"/>
                  <a:gd name="T6" fmla="*/ 523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3" y="126"/>
                    </a:lnTo>
                    <a:lnTo>
                      <a:pt x="550" y="175"/>
                    </a:lnTo>
                    <a:lnTo>
                      <a:pt x="567" y="229"/>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724" name="Freeform 723"/>
              <p:cNvSpPr>
                <a:spLocks/>
              </p:cNvSpPr>
              <p:nvPr/>
            </p:nvSpPr>
            <p:spPr bwMode="auto">
              <a:xfrm>
                <a:off x="13760" y="7406"/>
                <a:ext cx="221" cy="215"/>
              </a:xfrm>
              <a:custGeom>
                <a:avLst/>
                <a:gdLst>
                  <a:gd name="T0" fmla="*/ 572 w 572"/>
                  <a:gd name="T1" fmla="*/ 286 h 572"/>
                  <a:gd name="T2" fmla="*/ 567 w 572"/>
                  <a:gd name="T3" fmla="*/ 344 h 572"/>
                  <a:gd name="T4" fmla="*/ 550 w 572"/>
                  <a:gd name="T5" fmla="*/ 397 h 572"/>
                  <a:gd name="T6" fmla="*/ 523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3"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725" name="Freeform 724"/>
              <p:cNvSpPr>
                <a:spLocks/>
              </p:cNvSpPr>
              <p:nvPr/>
            </p:nvSpPr>
            <p:spPr bwMode="auto">
              <a:xfrm>
                <a:off x="12651" y="6394"/>
                <a:ext cx="236" cy="762"/>
              </a:xfrm>
              <a:custGeom>
                <a:avLst/>
                <a:gdLst>
                  <a:gd name="T0" fmla="*/ 610 w 610"/>
                  <a:gd name="T1" fmla="*/ 1843 h 2035"/>
                  <a:gd name="T2" fmla="*/ 605 w 610"/>
                  <a:gd name="T3" fmla="*/ 1886 h 2035"/>
                  <a:gd name="T4" fmla="*/ 588 w 610"/>
                  <a:gd name="T5" fmla="*/ 1928 h 2035"/>
                  <a:gd name="T6" fmla="*/ 561 w 610"/>
                  <a:gd name="T7" fmla="*/ 1963 h 2035"/>
                  <a:gd name="T8" fmla="*/ 529 w 610"/>
                  <a:gd name="T9" fmla="*/ 1993 h 2035"/>
                  <a:gd name="T10" fmla="*/ 490 w 610"/>
                  <a:gd name="T11" fmla="*/ 2016 h 2035"/>
                  <a:gd name="T12" fmla="*/ 448 w 610"/>
                  <a:gd name="T13" fmla="*/ 2029 h 2035"/>
                  <a:gd name="T14" fmla="*/ 403 w 610"/>
                  <a:gd name="T15" fmla="*/ 2035 h 2035"/>
                  <a:gd name="T16" fmla="*/ 358 w 610"/>
                  <a:gd name="T17" fmla="*/ 2029 h 2035"/>
                  <a:gd name="T18" fmla="*/ 316 w 610"/>
                  <a:gd name="T19" fmla="*/ 2016 h 2035"/>
                  <a:gd name="T20" fmla="*/ 277 w 610"/>
                  <a:gd name="T21" fmla="*/ 1993 h 2035"/>
                  <a:gd name="T22" fmla="*/ 245 w 610"/>
                  <a:gd name="T23" fmla="*/ 1963 h 2035"/>
                  <a:gd name="T24" fmla="*/ 218 w 610"/>
                  <a:gd name="T25" fmla="*/ 1928 h 2035"/>
                  <a:gd name="T26" fmla="*/ 202 w 610"/>
                  <a:gd name="T27" fmla="*/ 1886 h 2035"/>
                  <a:gd name="T28" fmla="*/ 196 w 610"/>
                  <a:gd name="T29" fmla="*/ 1843 h 2035"/>
                  <a:gd name="T30" fmla="*/ 196 w 610"/>
                  <a:gd name="T31" fmla="*/ 1837 h 2035"/>
                  <a:gd name="T32" fmla="*/ 196 w 610"/>
                  <a:gd name="T33" fmla="*/ 1818 h 2035"/>
                  <a:gd name="T34" fmla="*/ 196 w 610"/>
                  <a:gd name="T35" fmla="*/ 1788 h 2035"/>
                  <a:gd name="T36" fmla="*/ 196 w 610"/>
                  <a:gd name="T37" fmla="*/ 1750 h 2035"/>
                  <a:gd name="T38" fmla="*/ 196 w 610"/>
                  <a:gd name="T39" fmla="*/ 1703 h 2035"/>
                  <a:gd name="T40" fmla="*/ 196 w 610"/>
                  <a:gd name="T41" fmla="*/ 1652 h 2035"/>
                  <a:gd name="T42" fmla="*/ 196 w 610"/>
                  <a:gd name="T43" fmla="*/ 1596 h 2035"/>
                  <a:gd name="T44" fmla="*/ 196 w 610"/>
                  <a:gd name="T45" fmla="*/ 1536 h 2035"/>
                  <a:gd name="T46" fmla="*/ 196 w 610"/>
                  <a:gd name="T47" fmla="*/ 1475 h 2035"/>
                  <a:gd name="T48" fmla="*/ 196 w 610"/>
                  <a:gd name="T49" fmla="*/ 1413 h 2035"/>
                  <a:gd name="T50" fmla="*/ 196 w 610"/>
                  <a:gd name="T51" fmla="*/ 1355 h 2035"/>
                  <a:gd name="T52" fmla="*/ 196 w 610"/>
                  <a:gd name="T53" fmla="*/ 1298 h 2035"/>
                  <a:gd name="T54" fmla="*/ 196 w 610"/>
                  <a:gd name="T55" fmla="*/ 1246 h 2035"/>
                  <a:gd name="T56" fmla="*/ 196 w 610"/>
                  <a:gd name="T57" fmla="*/ 1199 h 2035"/>
                  <a:gd name="T58" fmla="*/ 196 w 610"/>
                  <a:gd name="T59" fmla="*/ 1161 h 2035"/>
                  <a:gd name="T60" fmla="*/ 196 w 610"/>
                  <a:gd name="T61" fmla="*/ 1131 h 2035"/>
                  <a:gd name="T62" fmla="*/ 196 w 610"/>
                  <a:gd name="T63" fmla="*/ 1112 h 2035"/>
                  <a:gd name="T64" fmla="*/ 196 w 610"/>
                  <a:gd name="T65" fmla="*/ 1104 h 2035"/>
                  <a:gd name="T66" fmla="*/ 156 w 610"/>
                  <a:gd name="T67" fmla="*/ 1101 h 2035"/>
                  <a:gd name="T68" fmla="*/ 122 w 610"/>
                  <a:gd name="T69" fmla="*/ 1087 h 2035"/>
                  <a:gd name="T70" fmla="*/ 90 w 610"/>
                  <a:gd name="T71" fmla="*/ 1065 h 2035"/>
                  <a:gd name="T72" fmla="*/ 64 w 610"/>
                  <a:gd name="T73" fmla="*/ 1038 h 2035"/>
                  <a:gd name="T74" fmla="*/ 41 w 610"/>
                  <a:gd name="T75" fmla="*/ 1004 h 2035"/>
                  <a:gd name="T76" fmla="*/ 25 w 610"/>
                  <a:gd name="T77" fmla="*/ 969 h 2035"/>
                  <a:gd name="T78" fmla="*/ 11 w 610"/>
                  <a:gd name="T79" fmla="*/ 927 h 2035"/>
                  <a:gd name="T80" fmla="*/ 2 w 610"/>
                  <a:gd name="T81" fmla="*/ 884 h 2035"/>
                  <a:gd name="T82" fmla="*/ 0 w 610"/>
                  <a:gd name="T83" fmla="*/ 841 h 2035"/>
                  <a:gd name="T84" fmla="*/ 0 w 610"/>
                  <a:gd name="T85" fmla="*/ 317 h 2035"/>
                  <a:gd name="T86" fmla="*/ 6 w 610"/>
                  <a:gd name="T87" fmla="*/ 260 h 2035"/>
                  <a:gd name="T88" fmla="*/ 19 w 610"/>
                  <a:gd name="T89" fmla="*/ 208 h 2035"/>
                  <a:gd name="T90" fmla="*/ 41 w 610"/>
                  <a:gd name="T91" fmla="*/ 159 h 2035"/>
                  <a:gd name="T92" fmla="*/ 73 w 610"/>
                  <a:gd name="T93" fmla="*/ 115 h 2035"/>
                  <a:gd name="T94" fmla="*/ 109 w 610"/>
                  <a:gd name="T95" fmla="*/ 76 h 2035"/>
                  <a:gd name="T96" fmla="*/ 153 w 610"/>
                  <a:gd name="T97" fmla="*/ 44 h 2035"/>
                  <a:gd name="T98" fmla="*/ 202 w 610"/>
                  <a:gd name="T99" fmla="*/ 21 h 2035"/>
                  <a:gd name="T100" fmla="*/ 254 w 610"/>
                  <a:gd name="T101" fmla="*/ 6 h 2035"/>
                  <a:gd name="T102" fmla="*/ 309 w 610"/>
                  <a:gd name="T103" fmla="*/ 0 h 2035"/>
                  <a:gd name="T104" fmla="*/ 363 w 610"/>
                  <a:gd name="T105" fmla="*/ 6 h 2035"/>
                  <a:gd name="T106" fmla="*/ 416 w 610"/>
                  <a:gd name="T107" fmla="*/ 21 h 2035"/>
                  <a:gd name="T108" fmla="*/ 463 w 610"/>
                  <a:gd name="T109" fmla="*/ 44 h 2035"/>
                  <a:gd name="T110" fmla="*/ 505 w 610"/>
                  <a:gd name="T111" fmla="*/ 76 h 2035"/>
                  <a:gd name="T112" fmla="*/ 540 w 610"/>
                  <a:gd name="T113" fmla="*/ 115 h 2035"/>
                  <a:gd name="T114" fmla="*/ 571 w 610"/>
                  <a:gd name="T115" fmla="*/ 159 h 2035"/>
                  <a:gd name="T116" fmla="*/ 591 w 610"/>
                  <a:gd name="T117" fmla="*/ 208 h 2035"/>
                  <a:gd name="T118" fmla="*/ 605 w 610"/>
                  <a:gd name="T119" fmla="*/ 260 h 2035"/>
                  <a:gd name="T120" fmla="*/ 610 w 610"/>
                  <a:gd name="T121" fmla="*/ 317 h 2035"/>
                  <a:gd name="T122" fmla="*/ 610 w 610"/>
                  <a:gd name="T123" fmla="*/ 1843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0" h="2035">
                    <a:moveTo>
                      <a:pt x="610" y="1843"/>
                    </a:moveTo>
                    <a:lnTo>
                      <a:pt x="605" y="1886"/>
                    </a:lnTo>
                    <a:lnTo>
                      <a:pt x="588" y="1928"/>
                    </a:lnTo>
                    <a:lnTo>
                      <a:pt x="561" y="1963"/>
                    </a:lnTo>
                    <a:lnTo>
                      <a:pt x="529" y="1993"/>
                    </a:lnTo>
                    <a:lnTo>
                      <a:pt x="490" y="2016"/>
                    </a:lnTo>
                    <a:lnTo>
                      <a:pt x="448" y="2029"/>
                    </a:lnTo>
                    <a:lnTo>
                      <a:pt x="403" y="2035"/>
                    </a:lnTo>
                    <a:lnTo>
                      <a:pt x="358" y="2029"/>
                    </a:lnTo>
                    <a:lnTo>
                      <a:pt x="316" y="2016"/>
                    </a:lnTo>
                    <a:lnTo>
                      <a:pt x="277" y="1993"/>
                    </a:lnTo>
                    <a:lnTo>
                      <a:pt x="245" y="1963"/>
                    </a:lnTo>
                    <a:lnTo>
                      <a:pt x="218" y="1928"/>
                    </a:lnTo>
                    <a:lnTo>
                      <a:pt x="202" y="1886"/>
                    </a:lnTo>
                    <a:lnTo>
                      <a:pt x="196" y="1843"/>
                    </a:lnTo>
                    <a:lnTo>
                      <a:pt x="196" y="1837"/>
                    </a:lnTo>
                    <a:lnTo>
                      <a:pt x="196" y="1818"/>
                    </a:lnTo>
                    <a:lnTo>
                      <a:pt x="196" y="1788"/>
                    </a:lnTo>
                    <a:lnTo>
                      <a:pt x="196" y="1750"/>
                    </a:lnTo>
                    <a:lnTo>
                      <a:pt x="196" y="1703"/>
                    </a:lnTo>
                    <a:lnTo>
                      <a:pt x="196" y="1652"/>
                    </a:lnTo>
                    <a:lnTo>
                      <a:pt x="196" y="1596"/>
                    </a:lnTo>
                    <a:lnTo>
                      <a:pt x="196" y="1536"/>
                    </a:lnTo>
                    <a:lnTo>
                      <a:pt x="196" y="1475"/>
                    </a:lnTo>
                    <a:lnTo>
                      <a:pt x="196" y="1413"/>
                    </a:lnTo>
                    <a:lnTo>
                      <a:pt x="196" y="1355"/>
                    </a:lnTo>
                    <a:lnTo>
                      <a:pt x="196" y="1298"/>
                    </a:lnTo>
                    <a:lnTo>
                      <a:pt x="196" y="1246"/>
                    </a:lnTo>
                    <a:lnTo>
                      <a:pt x="196" y="1199"/>
                    </a:lnTo>
                    <a:lnTo>
                      <a:pt x="196" y="1161"/>
                    </a:lnTo>
                    <a:lnTo>
                      <a:pt x="196" y="1131"/>
                    </a:lnTo>
                    <a:lnTo>
                      <a:pt x="196" y="1112"/>
                    </a:lnTo>
                    <a:lnTo>
                      <a:pt x="196" y="1104"/>
                    </a:lnTo>
                    <a:lnTo>
                      <a:pt x="156" y="1101"/>
                    </a:lnTo>
                    <a:lnTo>
                      <a:pt x="122" y="1087"/>
                    </a:lnTo>
                    <a:lnTo>
                      <a:pt x="90" y="1065"/>
                    </a:lnTo>
                    <a:lnTo>
                      <a:pt x="64" y="1038"/>
                    </a:lnTo>
                    <a:lnTo>
                      <a:pt x="41" y="1004"/>
                    </a:lnTo>
                    <a:lnTo>
                      <a:pt x="25" y="969"/>
                    </a:lnTo>
                    <a:lnTo>
                      <a:pt x="11" y="927"/>
                    </a:lnTo>
                    <a:lnTo>
                      <a:pt x="2" y="884"/>
                    </a:lnTo>
                    <a:lnTo>
                      <a:pt x="0" y="841"/>
                    </a:lnTo>
                    <a:lnTo>
                      <a:pt x="0" y="317"/>
                    </a:lnTo>
                    <a:lnTo>
                      <a:pt x="6" y="260"/>
                    </a:lnTo>
                    <a:lnTo>
                      <a:pt x="19" y="208"/>
                    </a:lnTo>
                    <a:lnTo>
                      <a:pt x="41" y="159"/>
                    </a:lnTo>
                    <a:lnTo>
                      <a:pt x="73" y="115"/>
                    </a:lnTo>
                    <a:lnTo>
                      <a:pt x="109" y="76"/>
                    </a:lnTo>
                    <a:lnTo>
                      <a:pt x="153" y="44"/>
                    </a:lnTo>
                    <a:lnTo>
                      <a:pt x="202" y="21"/>
                    </a:lnTo>
                    <a:lnTo>
                      <a:pt x="254" y="6"/>
                    </a:lnTo>
                    <a:lnTo>
                      <a:pt x="309" y="0"/>
                    </a:lnTo>
                    <a:lnTo>
                      <a:pt x="363" y="6"/>
                    </a:lnTo>
                    <a:lnTo>
                      <a:pt x="416" y="21"/>
                    </a:lnTo>
                    <a:lnTo>
                      <a:pt x="463" y="44"/>
                    </a:lnTo>
                    <a:lnTo>
                      <a:pt x="505" y="76"/>
                    </a:lnTo>
                    <a:lnTo>
                      <a:pt x="540" y="115"/>
                    </a:lnTo>
                    <a:lnTo>
                      <a:pt x="571" y="159"/>
                    </a:lnTo>
                    <a:lnTo>
                      <a:pt x="591" y="208"/>
                    </a:lnTo>
                    <a:lnTo>
                      <a:pt x="605" y="260"/>
                    </a:lnTo>
                    <a:lnTo>
                      <a:pt x="610" y="317"/>
                    </a:lnTo>
                    <a:lnTo>
                      <a:pt x="610" y="1843"/>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726" name="Freeform 725"/>
              <p:cNvSpPr>
                <a:spLocks/>
              </p:cNvSpPr>
              <p:nvPr/>
            </p:nvSpPr>
            <p:spPr bwMode="auto">
              <a:xfrm>
                <a:off x="12651" y="6394"/>
                <a:ext cx="236" cy="762"/>
              </a:xfrm>
              <a:custGeom>
                <a:avLst/>
                <a:gdLst>
                  <a:gd name="T0" fmla="*/ 610 w 610"/>
                  <a:gd name="T1" fmla="*/ 1843 h 2035"/>
                  <a:gd name="T2" fmla="*/ 605 w 610"/>
                  <a:gd name="T3" fmla="*/ 1886 h 2035"/>
                  <a:gd name="T4" fmla="*/ 588 w 610"/>
                  <a:gd name="T5" fmla="*/ 1928 h 2035"/>
                  <a:gd name="T6" fmla="*/ 561 w 610"/>
                  <a:gd name="T7" fmla="*/ 1963 h 2035"/>
                  <a:gd name="T8" fmla="*/ 529 w 610"/>
                  <a:gd name="T9" fmla="*/ 1993 h 2035"/>
                  <a:gd name="T10" fmla="*/ 490 w 610"/>
                  <a:gd name="T11" fmla="*/ 2016 h 2035"/>
                  <a:gd name="T12" fmla="*/ 448 w 610"/>
                  <a:gd name="T13" fmla="*/ 2029 h 2035"/>
                  <a:gd name="T14" fmla="*/ 403 w 610"/>
                  <a:gd name="T15" fmla="*/ 2035 h 2035"/>
                  <a:gd name="T16" fmla="*/ 358 w 610"/>
                  <a:gd name="T17" fmla="*/ 2029 h 2035"/>
                  <a:gd name="T18" fmla="*/ 316 w 610"/>
                  <a:gd name="T19" fmla="*/ 2016 h 2035"/>
                  <a:gd name="T20" fmla="*/ 277 w 610"/>
                  <a:gd name="T21" fmla="*/ 1993 h 2035"/>
                  <a:gd name="T22" fmla="*/ 245 w 610"/>
                  <a:gd name="T23" fmla="*/ 1963 h 2035"/>
                  <a:gd name="T24" fmla="*/ 218 w 610"/>
                  <a:gd name="T25" fmla="*/ 1928 h 2035"/>
                  <a:gd name="T26" fmla="*/ 202 w 610"/>
                  <a:gd name="T27" fmla="*/ 1886 h 2035"/>
                  <a:gd name="T28" fmla="*/ 196 w 610"/>
                  <a:gd name="T29" fmla="*/ 1843 h 2035"/>
                  <a:gd name="T30" fmla="*/ 196 w 610"/>
                  <a:gd name="T31" fmla="*/ 1837 h 2035"/>
                  <a:gd name="T32" fmla="*/ 196 w 610"/>
                  <a:gd name="T33" fmla="*/ 1818 h 2035"/>
                  <a:gd name="T34" fmla="*/ 196 w 610"/>
                  <a:gd name="T35" fmla="*/ 1788 h 2035"/>
                  <a:gd name="T36" fmla="*/ 196 w 610"/>
                  <a:gd name="T37" fmla="*/ 1750 h 2035"/>
                  <a:gd name="T38" fmla="*/ 196 w 610"/>
                  <a:gd name="T39" fmla="*/ 1703 h 2035"/>
                  <a:gd name="T40" fmla="*/ 196 w 610"/>
                  <a:gd name="T41" fmla="*/ 1652 h 2035"/>
                  <a:gd name="T42" fmla="*/ 196 w 610"/>
                  <a:gd name="T43" fmla="*/ 1596 h 2035"/>
                  <a:gd name="T44" fmla="*/ 196 w 610"/>
                  <a:gd name="T45" fmla="*/ 1536 h 2035"/>
                  <a:gd name="T46" fmla="*/ 196 w 610"/>
                  <a:gd name="T47" fmla="*/ 1475 h 2035"/>
                  <a:gd name="T48" fmla="*/ 196 w 610"/>
                  <a:gd name="T49" fmla="*/ 1413 h 2035"/>
                  <a:gd name="T50" fmla="*/ 196 w 610"/>
                  <a:gd name="T51" fmla="*/ 1355 h 2035"/>
                  <a:gd name="T52" fmla="*/ 196 w 610"/>
                  <a:gd name="T53" fmla="*/ 1298 h 2035"/>
                  <a:gd name="T54" fmla="*/ 196 w 610"/>
                  <a:gd name="T55" fmla="*/ 1246 h 2035"/>
                  <a:gd name="T56" fmla="*/ 196 w 610"/>
                  <a:gd name="T57" fmla="*/ 1199 h 2035"/>
                  <a:gd name="T58" fmla="*/ 196 w 610"/>
                  <a:gd name="T59" fmla="*/ 1161 h 2035"/>
                  <a:gd name="T60" fmla="*/ 196 w 610"/>
                  <a:gd name="T61" fmla="*/ 1131 h 2035"/>
                  <a:gd name="T62" fmla="*/ 196 w 610"/>
                  <a:gd name="T63" fmla="*/ 1112 h 2035"/>
                  <a:gd name="T64" fmla="*/ 196 w 610"/>
                  <a:gd name="T65" fmla="*/ 1104 h 2035"/>
                  <a:gd name="T66" fmla="*/ 156 w 610"/>
                  <a:gd name="T67" fmla="*/ 1101 h 2035"/>
                  <a:gd name="T68" fmla="*/ 122 w 610"/>
                  <a:gd name="T69" fmla="*/ 1087 h 2035"/>
                  <a:gd name="T70" fmla="*/ 90 w 610"/>
                  <a:gd name="T71" fmla="*/ 1065 h 2035"/>
                  <a:gd name="T72" fmla="*/ 64 w 610"/>
                  <a:gd name="T73" fmla="*/ 1038 h 2035"/>
                  <a:gd name="T74" fmla="*/ 41 w 610"/>
                  <a:gd name="T75" fmla="*/ 1004 h 2035"/>
                  <a:gd name="T76" fmla="*/ 25 w 610"/>
                  <a:gd name="T77" fmla="*/ 969 h 2035"/>
                  <a:gd name="T78" fmla="*/ 11 w 610"/>
                  <a:gd name="T79" fmla="*/ 927 h 2035"/>
                  <a:gd name="T80" fmla="*/ 2 w 610"/>
                  <a:gd name="T81" fmla="*/ 884 h 2035"/>
                  <a:gd name="T82" fmla="*/ 0 w 610"/>
                  <a:gd name="T83" fmla="*/ 841 h 2035"/>
                  <a:gd name="T84" fmla="*/ 0 w 610"/>
                  <a:gd name="T85" fmla="*/ 317 h 2035"/>
                  <a:gd name="T86" fmla="*/ 6 w 610"/>
                  <a:gd name="T87" fmla="*/ 260 h 2035"/>
                  <a:gd name="T88" fmla="*/ 19 w 610"/>
                  <a:gd name="T89" fmla="*/ 208 h 2035"/>
                  <a:gd name="T90" fmla="*/ 41 w 610"/>
                  <a:gd name="T91" fmla="*/ 159 h 2035"/>
                  <a:gd name="T92" fmla="*/ 73 w 610"/>
                  <a:gd name="T93" fmla="*/ 115 h 2035"/>
                  <a:gd name="T94" fmla="*/ 109 w 610"/>
                  <a:gd name="T95" fmla="*/ 76 h 2035"/>
                  <a:gd name="T96" fmla="*/ 153 w 610"/>
                  <a:gd name="T97" fmla="*/ 44 h 2035"/>
                  <a:gd name="T98" fmla="*/ 202 w 610"/>
                  <a:gd name="T99" fmla="*/ 21 h 2035"/>
                  <a:gd name="T100" fmla="*/ 254 w 610"/>
                  <a:gd name="T101" fmla="*/ 6 h 2035"/>
                  <a:gd name="T102" fmla="*/ 309 w 610"/>
                  <a:gd name="T103" fmla="*/ 0 h 2035"/>
                  <a:gd name="T104" fmla="*/ 363 w 610"/>
                  <a:gd name="T105" fmla="*/ 6 h 2035"/>
                  <a:gd name="T106" fmla="*/ 416 w 610"/>
                  <a:gd name="T107" fmla="*/ 21 h 2035"/>
                  <a:gd name="T108" fmla="*/ 463 w 610"/>
                  <a:gd name="T109" fmla="*/ 44 h 2035"/>
                  <a:gd name="T110" fmla="*/ 505 w 610"/>
                  <a:gd name="T111" fmla="*/ 76 h 2035"/>
                  <a:gd name="T112" fmla="*/ 540 w 610"/>
                  <a:gd name="T113" fmla="*/ 115 h 2035"/>
                  <a:gd name="T114" fmla="*/ 571 w 610"/>
                  <a:gd name="T115" fmla="*/ 159 h 2035"/>
                  <a:gd name="T116" fmla="*/ 591 w 610"/>
                  <a:gd name="T117" fmla="*/ 208 h 2035"/>
                  <a:gd name="T118" fmla="*/ 605 w 610"/>
                  <a:gd name="T119" fmla="*/ 260 h 2035"/>
                  <a:gd name="T120" fmla="*/ 610 w 610"/>
                  <a:gd name="T121" fmla="*/ 317 h 2035"/>
                  <a:gd name="T122" fmla="*/ 610 w 610"/>
                  <a:gd name="T123" fmla="*/ 1843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0" h="2035">
                    <a:moveTo>
                      <a:pt x="610" y="1843"/>
                    </a:moveTo>
                    <a:lnTo>
                      <a:pt x="605" y="1886"/>
                    </a:lnTo>
                    <a:lnTo>
                      <a:pt x="588" y="1928"/>
                    </a:lnTo>
                    <a:lnTo>
                      <a:pt x="561" y="1963"/>
                    </a:lnTo>
                    <a:lnTo>
                      <a:pt x="529" y="1993"/>
                    </a:lnTo>
                    <a:lnTo>
                      <a:pt x="490" y="2016"/>
                    </a:lnTo>
                    <a:lnTo>
                      <a:pt x="448" y="2029"/>
                    </a:lnTo>
                    <a:lnTo>
                      <a:pt x="403" y="2035"/>
                    </a:lnTo>
                    <a:lnTo>
                      <a:pt x="358" y="2029"/>
                    </a:lnTo>
                    <a:lnTo>
                      <a:pt x="316" y="2016"/>
                    </a:lnTo>
                    <a:lnTo>
                      <a:pt x="277" y="1993"/>
                    </a:lnTo>
                    <a:lnTo>
                      <a:pt x="245" y="1963"/>
                    </a:lnTo>
                    <a:lnTo>
                      <a:pt x="218" y="1928"/>
                    </a:lnTo>
                    <a:lnTo>
                      <a:pt x="202" y="1886"/>
                    </a:lnTo>
                    <a:lnTo>
                      <a:pt x="196" y="1843"/>
                    </a:lnTo>
                    <a:lnTo>
                      <a:pt x="196" y="1837"/>
                    </a:lnTo>
                    <a:lnTo>
                      <a:pt x="196" y="1818"/>
                    </a:lnTo>
                    <a:lnTo>
                      <a:pt x="196" y="1788"/>
                    </a:lnTo>
                    <a:lnTo>
                      <a:pt x="196" y="1750"/>
                    </a:lnTo>
                    <a:lnTo>
                      <a:pt x="196" y="1703"/>
                    </a:lnTo>
                    <a:lnTo>
                      <a:pt x="196" y="1652"/>
                    </a:lnTo>
                    <a:lnTo>
                      <a:pt x="196" y="1596"/>
                    </a:lnTo>
                    <a:lnTo>
                      <a:pt x="196" y="1536"/>
                    </a:lnTo>
                    <a:lnTo>
                      <a:pt x="196" y="1475"/>
                    </a:lnTo>
                    <a:lnTo>
                      <a:pt x="196" y="1413"/>
                    </a:lnTo>
                    <a:lnTo>
                      <a:pt x="196" y="1355"/>
                    </a:lnTo>
                    <a:lnTo>
                      <a:pt x="196" y="1298"/>
                    </a:lnTo>
                    <a:lnTo>
                      <a:pt x="196" y="1246"/>
                    </a:lnTo>
                    <a:lnTo>
                      <a:pt x="196" y="1199"/>
                    </a:lnTo>
                    <a:lnTo>
                      <a:pt x="196" y="1161"/>
                    </a:lnTo>
                    <a:lnTo>
                      <a:pt x="196" y="1131"/>
                    </a:lnTo>
                    <a:lnTo>
                      <a:pt x="196" y="1112"/>
                    </a:lnTo>
                    <a:lnTo>
                      <a:pt x="196" y="1104"/>
                    </a:lnTo>
                    <a:lnTo>
                      <a:pt x="156" y="1101"/>
                    </a:lnTo>
                    <a:lnTo>
                      <a:pt x="122" y="1087"/>
                    </a:lnTo>
                    <a:lnTo>
                      <a:pt x="90" y="1065"/>
                    </a:lnTo>
                    <a:lnTo>
                      <a:pt x="64" y="1038"/>
                    </a:lnTo>
                    <a:lnTo>
                      <a:pt x="41" y="1004"/>
                    </a:lnTo>
                    <a:lnTo>
                      <a:pt x="25" y="969"/>
                    </a:lnTo>
                    <a:lnTo>
                      <a:pt x="11" y="927"/>
                    </a:lnTo>
                    <a:lnTo>
                      <a:pt x="2" y="884"/>
                    </a:lnTo>
                    <a:lnTo>
                      <a:pt x="0" y="841"/>
                    </a:lnTo>
                    <a:lnTo>
                      <a:pt x="0" y="317"/>
                    </a:lnTo>
                    <a:lnTo>
                      <a:pt x="6" y="260"/>
                    </a:lnTo>
                    <a:lnTo>
                      <a:pt x="19" y="208"/>
                    </a:lnTo>
                    <a:lnTo>
                      <a:pt x="41" y="159"/>
                    </a:lnTo>
                    <a:lnTo>
                      <a:pt x="73" y="115"/>
                    </a:lnTo>
                    <a:lnTo>
                      <a:pt x="109" y="76"/>
                    </a:lnTo>
                    <a:lnTo>
                      <a:pt x="153" y="44"/>
                    </a:lnTo>
                    <a:lnTo>
                      <a:pt x="202" y="21"/>
                    </a:lnTo>
                    <a:lnTo>
                      <a:pt x="254" y="6"/>
                    </a:lnTo>
                    <a:lnTo>
                      <a:pt x="309" y="0"/>
                    </a:lnTo>
                    <a:lnTo>
                      <a:pt x="363" y="6"/>
                    </a:lnTo>
                    <a:lnTo>
                      <a:pt x="416" y="21"/>
                    </a:lnTo>
                    <a:lnTo>
                      <a:pt x="463" y="44"/>
                    </a:lnTo>
                    <a:lnTo>
                      <a:pt x="505" y="76"/>
                    </a:lnTo>
                    <a:lnTo>
                      <a:pt x="540" y="115"/>
                    </a:lnTo>
                    <a:lnTo>
                      <a:pt x="571" y="159"/>
                    </a:lnTo>
                    <a:lnTo>
                      <a:pt x="591" y="208"/>
                    </a:lnTo>
                    <a:lnTo>
                      <a:pt x="605" y="260"/>
                    </a:lnTo>
                    <a:lnTo>
                      <a:pt x="610" y="317"/>
                    </a:lnTo>
                    <a:lnTo>
                      <a:pt x="610" y="18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985">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727" name="Freeform 726"/>
              <p:cNvSpPr>
                <a:spLocks/>
              </p:cNvSpPr>
              <p:nvPr/>
            </p:nvSpPr>
            <p:spPr bwMode="auto">
              <a:xfrm>
                <a:off x="12657" y="6148"/>
                <a:ext cx="221" cy="214"/>
              </a:xfrm>
              <a:custGeom>
                <a:avLst/>
                <a:gdLst>
                  <a:gd name="T0" fmla="*/ 573 w 573"/>
                  <a:gd name="T1" fmla="*/ 286 h 573"/>
                  <a:gd name="T2" fmla="*/ 567 w 573"/>
                  <a:gd name="T3" fmla="*/ 345 h 573"/>
                  <a:gd name="T4" fmla="*/ 550 w 573"/>
                  <a:gd name="T5" fmla="*/ 397 h 573"/>
                  <a:gd name="T6" fmla="*/ 524 w 573"/>
                  <a:gd name="T7" fmla="*/ 446 h 573"/>
                  <a:gd name="T8" fmla="*/ 488 w 573"/>
                  <a:gd name="T9" fmla="*/ 488 h 573"/>
                  <a:gd name="T10" fmla="*/ 446 w 573"/>
                  <a:gd name="T11" fmla="*/ 524 h 573"/>
                  <a:gd name="T12" fmla="*/ 397 w 573"/>
                  <a:gd name="T13" fmla="*/ 550 h 573"/>
                  <a:gd name="T14" fmla="*/ 345 w 573"/>
                  <a:gd name="T15" fmla="*/ 567 h 573"/>
                  <a:gd name="T16" fmla="*/ 286 w 573"/>
                  <a:gd name="T17" fmla="*/ 573 h 573"/>
                  <a:gd name="T18" fmla="*/ 228 w 573"/>
                  <a:gd name="T19" fmla="*/ 567 h 573"/>
                  <a:gd name="T20" fmla="*/ 175 w 573"/>
                  <a:gd name="T21" fmla="*/ 550 h 573"/>
                  <a:gd name="T22" fmla="*/ 126 w 573"/>
                  <a:gd name="T23" fmla="*/ 524 h 573"/>
                  <a:gd name="T24" fmla="*/ 85 w 573"/>
                  <a:gd name="T25" fmla="*/ 488 h 573"/>
                  <a:gd name="T26" fmla="*/ 49 w 573"/>
                  <a:gd name="T27" fmla="*/ 446 h 573"/>
                  <a:gd name="T28" fmla="*/ 23 w 573"/>
                  <a:gd name="T29" fmla="*/ 397 h 573"/>
                  <a:gd name="T30" fmla="*/ 6 w 573"/>
                  <a:gd name="T31" fmla="*/ 345 h 573"/>
                  <a:gd name="T32" fmla="*/ 0 w 573"/>
                  <a:gd name="T33" fmla="*/ 286 h 573"/>
                  <a:gd name="T34" fmla="*/ 6 w 573"/>
                  <a:gd name="T35" fmla="*/ 228 h 573"/>
                  <a:gd name="T36" fmla="*/ 23 w 573"/>
                  <a:gd name="T37" fmla="*/ 175 h 573"/>
                  <a:gd name="T38" fmla="*/ 49 w 573"/>
                  <a:gd name="T39" fmla="*/ 126 h 573"/>
                  <a:gd name="T40" fmla="*/ 85 w 573"/>
                  <a:gd name="T41" fmla="*/ 85 h 573"/>
                  <a:gd name="T42" fmla="*/ 126 w 573"/>
                  <a:gd name="T43" fmla="*/ 49 h 573"/>
                  <a:gd name="T44" fmla="*/ 175 w 573"/>
                  <a:gd name="T45" fmla="*/ 22 h 573"/>
                  <a:gd name="T46" fmla="*/ 228 w 573"/>
                  <a:gd name="T47" fmla="*/ 6 h 573"/>
                  <a:gd name="T48" fmla="*/ 286 w 573"/>
                  <a:gd name="T49" fmla="*/ 0 h 573"/>
                  <a:gd name="T50" fmla="*/ 345 w 573"/>
                  <a:gd name="T51" fmla="*/ 6 h 573"/>
                  <a:gd name="T52" fmla="*/ 397 w 573"/>
                  <a:gd name="T53" fmla="*/ 22 h 573"/>
                  <a:gd name="T54" fmla="*/ 446 w 573"/>
                  <a:gd name="T55" fmla="*/ 49 h 573"/>
                  <a:gd name="T56" fmla="*/ 488 w 573"/>
                  <a:gd name="T57" fmla="*/ 85 h 573"/>
                  <a:gd name="T58" fmla="*/ 524 w 573"/>
                  <a:gd name="T59" fmla="*/ 126 h 573"/>
                  <a:gd name="T60" fmla="*/ 550 w 573"/>
                  <a:gd name="T61" fmla="*/ 175 h 573"/>
                  <a:gd name="T62" fmla="*/ 567 w 573"/>
                  <a:gd name="T63" fmla="*/ 228 h 573"/>
                  <a:gd name="T64" fmla="*/ 573 w 573"/>
                  <a:gd name="T65" fmla="*/ 286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3">
                    <a:moveTo>
                      <a:pt x="573" y="286"/>
                    </a:moveTo>
                    <a:lnTo>
                      <a:pt x="567" y="345"/>
                    </a:lnTo>
                    <a:lnTo>
                      <a:pt x="550" y="397"/>
                    </a:lnTo>
                    <a:lnTo>
                      <a:pt x="524" y="446"/>
                    </a:lnTo>
                    <a:lnTo>
                      <a:pt x="488" y="488"/>
                    </a:lnTo>
                    <a:lnTo>
                      <a:pt x="446" y="524"/>
                    </a:lnTo>
                    <a:lnTo>
                      <a:pt x="397" y="550"/>
                    </a:lnTo>
                    <a:lnTo>
                      <a:pt x="345" y="567"/>
                    </a:lnTo>
                    <a:lnTo>
                      <a:pt x="286" y="573"/>
                    </a:lnTo>
                    <a:lnTo>
                      <a:pt x="228" y="567"/>
                    </a:lnTo>
                    <a:lnTo>
                      <a:pt x="175" y="550"/>
                    </a:lnTo>
                    <a:lnTo>
                      <a:pt x="126" y="524"/>
                    </a:lnTo>
                    <a:lnTo>
                      <a:pt x="85" y="488"/>
                    </a:lnTo>
                    <a:lnTo>
                      <a:pt x="49" y="446"/>
                    </a:lnTo>
                    <a:lnTo>
                      <a:pt x="23" y="397"/>
                    </a:lnTo>
                    <a:lnTo>
                      <a:pt x="6" y="345"/>
                    </a:lnTo>
                    <a:lnTo>
                      <a:pt x="0" y="286"/>
                    </a:lnTo>
                    <a:lnTo>
                      <a:pt x="6" y="228"/>
                    </a:lnTo>
                    <a:lnTo>
                      <a:pt x="23" y="175"/>
                    </a:lnTo>
                    <a:lnTo>
                      <a:pt x="49" y="126"/>
                    </a:lnTo>
                    <a:lnTo>
                      <a:pt x="85" y="85"/>
                    </a:lnTo>
                    <a:lnTo>
                      <a:pt x="126" y="49"/>
                    </a:lnTo>
                    <a:lnTo>
                      <a:pt x="175" y="22"/>
                    </a:lnTo>
                    <a:lnTo>
                      <a:pt x="228" y="6"/>
                    </a:lnTo>
                    <a:lnTo>
                      <a:pt x="286" y="0"/>
                    </a:lnTo>
                    <a:lnTo>
                      <a:pt x="345" y="6"/>
                    </a:lnTo>
                    <a:lnTo>
                      <a:pt x="397" y="22"/>
                    </a:lnTo>
                    <a:lnTo>
                      <a:pt x="446" y="49"/>
                    </a:lnTo>
                    <a:lnTo>
                      <a:pt x="488" y="85"/>
                    </a:lnTo>
                    <a:lnTo>
                      <a:pt x="524" y="126"/>
                    </a:lnTo>
                    <a:lnTo>
                      <a:pt x="550" y="175"/>
                    </a:lnTo>
                    <a:lnTo>
                      <a:pt x="567" y="228"/>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728" name="Freeform 727"/>
              <p:cNvSpPr>
                <a:spLocks/>
              </p:cNvSpPr>
              <p:nvPr/>
            </p:nvSpPr>
            <p:spPr bwMode="auto">
              <a:xfrm>
                <a:off x="12657" y="6148"/>
                <a:ext cx="221" cy="214"/>
              </a:xfrm>
              <a:custGeom>
                <a:avLst/>
                <a:gdLst>
                  <a:gd name="T0" fmla="*/ 573 w 573"/>
                  <a:gd name="T1" fmla="*/ 286 h 573"/>
                  <a:gd name="T2" fmla="*/ 567 w 573"/>
                  <a:gd name="T3" fmla="*/ 345 h 573"/>
                  <a:gd name="T4" fmla="*/ 550 w 573"/>
                  <a:gd name="T5" fmla="*/ 397 h 573"/>
                  <a:gd name="T6" fmla="*/ 524 w 573"/>
                  <a:gd name="T7" fmla="*/ 446 h 573"/>
                  <a:gd name="T8" fmla="*/ 488 w 573"/>
                  <a:gd name="T9" fmla="*/ 488 h 573"/>
                  <a:gd name="T10" fmla="*/ 446 w 573"/>
                  <a:gd name="T11" fmla="*/ 524 h 573"/>
                  <a:gd name="T12" fmla="*/ 397 w 573"/>
                  <a:gd name="T13" fmla="*/ 550 h 573"/>
                  <a:gd name="T14" fmla="*/ 345 w 573"/>
                  <a:gd name="T15" fmla="*/ 567 h 573"/>
                  <a:gd name="T16" fmla="*/ 286 w 573"/>
                  <a:gd name="T17" fmla="*/ 573 h 573"/>
                  <a:gd name="T18" fmla="*/ 228 w 573"/>
                  <a:gd name="T19" fmla="*/ 567 h 573"/>
                  <a:gd name="T20" fmla="*/ 175 w 573"/>
                  <a:gd name="T21" fmla="*/ 550 h 573"/>
                  <a:gd name="T22" fmla="*/ 126 w 573"/>
                  <a:gd name="T23" fmla="*/ 524 h 573"/>
                  <a:gd name="T24" fmla="*/ 85 w 573"/>
                  <a:gd name="T25" fmla="*/ 488 h 573"/>
                  <a:gd name="T26" fmla="*/ 49 w 573"/>
                  <a:gd name="T27" fmla="*/ 446 h 573"/>
                  <a:gd name="T28" fmla="*/ 23 w 573"/>
                  <a:gd name="T29" fmla="*/ 397 h 573"/>
                  <a:gd name="T30" fmla="*/ 6 w 573"/>
                  <a:gd name="T31" fmla="*/ 345 h 573"/>
                  <a:gd name="T32" fmla="*/ 0 w 573"/>
                  <a:gd name="T33" fmla="*/ 286 h 573"/>
                  <a:gd name="T34" fmla="*/ 6 w 573"/>
                  <a:gd name="T35" fmla="*/ 228 h 573"/>
                  <a:gd name="T36" fmla="*/ 23 w 573"/>
                  <a:gd name="T37" fmla="*/ 175 h 573"/>
                  <a:gd name="T38" fmla="*/ 49 w 573"/>
                  <a:gd name="T39" fmla="*/ 126 h 573"/>
                  <a:gd name="T40" fmla="*/ 85 w 573"/>
                  <a:gd name="T41" fmla="*/ 85 h 573"/>
                  <a:gd name="T42" fmla="*/ 126 w 573"/>
                  <a:gd name="T43" fmla="*/ 49 h 573"/>
                  <a:gd name="T44" fmla="*/ 175 w 573"/>
                  <a:gd name="T45" fmla="*/ 22 h 573"/>
                  <a:gd name="T46" fmla="*/ 228 w 573"/>
                  <a:gd name="T47" fmla="*/ 6 h 573"/>
                  <a:gd name="T48" fmla="*/ 286 w 573"/>
                  <a:gd name="T49" fmla="*/ 0 h 573"/>
                  <a:gd name="T50" fmla="*/ 345 w 573"/>
                  <a:gd name="T51" fmla="*/ 6 h 573"/>
                  <a:gd name="T52" fmla="*/ 397 w 573"/>
                  <a:gd name="T53" fmla="*/ 22 h 573"/>
                  <a:gd name="T54" fmla="*/ 446 w 573"/>
                  <a:gd name="T55" fmla="*/ 49 h 573"/>
                  <a:gd name="T56" fmla="*/ 488 w 573"/>
                  <a:gd name="T57" fmla="*/ 85 h 573"/>
                  <a:gd name="T58" fmla="*/ 524 w 573"/>
                  <a:gd name="T59" fmla="*/ 126 h 573"/>
                  <a:gd name="T60" fmla="*/ 550 w 573"/>
                  <a:gd name="T61" fmla="*/ 175 h 573"/>
                  <a:gd name="T62" fmla="*/ 567 w 573"/>
                  <a:gd name="T63" fmla="*/ 228 h 573"/>
                  <a:gd name="T64" fmla="*/ 573 w 573"/>
                  <a:gd name="T65" fmla="*/ 286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3">
                    <a:moveTo>
                      <a:pt x="573" y="286"/>
                    </a:moveTo>
                    <a:lnTo>
                      <a:pt x="567" y="345"/>
                    </a:lnTo>
                    <a:lnTo>
                      <a:pt x="550" y="397"/>
                    </a:lnTo>
                    <a:lnTo>
                      <a:pt x="524" y="446"/>
                    </a:lnTo>
                    <a:lnTo>
                      <a:pt x="488" y="488"/>
                    </a:lnTo>
                    <a:lnTo>
                      <a:pt x="446" y="524"/>
                    </a:lnTo>
                    <a:lnTo>
                      <a:pt x="397" y="550"/>
                    </a:lnTo>
                    <a:lnTo>
                      <a:pt x="345" y="567"/>
                    </a:lnTo>
                    <a:lnTo>
                      <a:pt x="286" y="573"/>
                    </a:lnTo>
                    <a:lnTo>
                      <a:pt x="228" y="567"/>
                    </a:lnTo>
                    <a:lnTo>
                      <a:pt x="175" y="550"/>
                    </a:lnTo>
                    <a:lnTo>
                      <a:pt x="126" y="524"/>
                    </a:lnTo>
                    <a:lnTo>
                      <a:pt x="85" y="488"/>
                    </a:lnTo>
                    <a:lnTo>
                      <a:pt x="49" y="446"/>
                    </a:lnTo>
                    <a:lnTo>
                      <a:pt x="23" y="397"/>
                    </a:lnTo>
                    <a:lnTo>
                      <a:pt x="6" y="345"/>
                    </a:lnTo>
                    <a:lnTo>
                      <a:pt x="0" y="286"/>
                    </a:lnTo>
                    <a:lnTo>
                      <a:pt x="6" y="228"/>
                    </a:lnTo>
                    <a:lnTo>
                      <a:pt x="23" y="175"/>
                    </a:lnTo>
                    <a:lnTo>
                      <a:pt x="49" y="126"/>
                    </a:lnTo>
                    <a:lnTo>
                      <a:pt x="85" y="85"/>
                    </a:lnTo>
                    <a:lnTo>
                      <a:pt x="126" y="49"/>
                    </a:lnTo>
                    <a:lnTo>
                      <a:pt x="175" y="22"/>
                    </a:lnTo>
                    <a:lnTo>
                      <a:pt x="228" y="6"/>
                    </a:lnTo>
                    <a:lnTo>
                      <a:pt x="286" y="0"/>
                    </a:lnTo>
                    <a:lnTo>
                      <a:pt x="345" y="6"/>
                    </a:lnTo>
                    <a:lnTo>
                      <a:pt x="397" y="22"/>
                    </a:lnTo>
                    <a:lnTo>
                      <a:pt x="446" y="49"/>
                    </a:lnTo>
                    <a:lnTo>
                      <a:pt x="488" y="85"/>
                    </a:lnTo>
                    <a:lnTo>
                      <a:pt x="524" y="126"/>
                    </a:lnTo>
                    <a:lnTo>
                      <a:pt x="550" y="175"/>
                    </a:lnTo>
                    <a:lnTo>
                      <a:pt x="567" y="228"/>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grpSp>
      </p:grpSp>
      <p:grpSp>
        <p:nvGrpSpPr>
          <p:cNvPr id="646" name="Group 645"/>
          <p:cNvGrpSpPr/>
          <p:nvPr/>
        </p:nvGrpSpPr>
        <p:grpSpPr>
          <a:xfrm>
            <a:off x="332440" y="4992791"/>
            <a:ext cx="1853506" cy="1433122"/>
            <a:chOff x="0" y="0"/>
            <a:chExt cx="2653665" cy="1653540"/>
          </a:xfrm>
        </p:grpSpPr>
        <p:sp>
          <p:nvSpPr>
            <p:cNvPr id="696" name="AutoShape 194"/>
            <p:cNvSpPr>
              <a:spLocks noChangeArrowheads="1"/>
            </p:cNvSpPr>
            <p:nvPr/>
          </p:nvSpPr>
          <p:spPr bwMode="auto">
            <a:xfrm rot="5400000">
              <a:off x="504825" y="-495300"/>
              <a:ext cx="1645920" cy="2651760"/>
            </a:xfrm>
            <a:prstGeom prst="round2DiagRect">
              <a:avLst/>
            </a:prstGeom>
            <a:solidFill>
              <a:srgbClr val="FFCC99"/>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 tIns="45720" rIns="9144" bIns="45720" anchor="t" anchorCtr="0" upright="1">
              <a:noAutofit/>
            </a:bodyPr>
            <a:lstStyle/>
            <a:p>
              <a:pPr algn="ctr">
                <a:spcBef>
                  <a:spcPts val="0"/>
                </a:spcBef>
                <a:spcAft>
                  <a:spcPts val="0"/>
                </a:spcAft>
              </a:pPr>
              <a:r>
                <a:rPr lang="en-US" sz="1000" b="1" i="1" dirty="0">
                  <a:latin typeface="Verdana"/>
                  <a:ea typeface="Times New Roman"/>
                </a:rPr>
                <a:t> </a:t>
              </a:r>
              <a:endParaRPr lang="en-US" sz="1000" dirty="0">
                <a:latin typeface="Times New Roman"/>
                <a:ea typeface="Times New Roman"/>
              </a:endParaRPr>
            </a:p>
            <a:p>
              <a:pPr algn="ctr">
                <a:spcBef>
                  <a:spcPts val="0"/>
                </a:spcBef>
                <a:spcAft>
                  <a:spcPts val="0"/>
                </a:spcAft>
              </a:pPr>
              <a:r>
                <a:rPr lang="en-US" sz="1800" b="1" i="1" dirty="0">
                  <a:solidFill>
                    <a:schemeClr val="tx2"/>
                  </a:solidFill>
                  <a:latin typeface="Verdana"/>
                  <a:ea typeface="Times New Roman"/>
                </a:rPr>
                <a:t>90 days</a:t>
              </a:r>
              <a:endParaRPr lang="en-US" sz="1000" dirty="0">
                <a:solidFill>
                  <a:schemeClr val="tx2"/>
                </a:solidFill>
                <a:latin typeface="Times New Roman"/>
                <a:ea typeface="Times New Roman"/>
              </a:endParaRPr>
            </a:p>
            <a:p>
              <a:pPr algn="ctr">
                <a:spcBef>
                  <a:spcPts val="0"/>
                </a:spcBef>
                <a:spcAft>
                  <a:spcPts val="0"/>
                </a:spcAft>
              </a:pPr>
              <a:r>
                <a:rPr lang="en-US" sz="800" b="1" dirty="0">
                  <a:latin typeface="Verdana"/>
                  <a:ea typeface="Times New Roman"/>
                </a:rPr>
                <a:t> </a:t>
              </a:r>
              <a:endParaRPr lang="en-US" sz="1000" dirty="0">
                <a:latin typeface="Times New Roman"/>
                <a:ea typeface="Times New Roman"/>
              </a:endParaRPr>
            </a:p>
            <a:p>
              <a:pPr algn="ctr">
                <a:spcBef>
                  <a:spcPts val="0"/>
                </a:spcBef>
                <a:spcAft>
                  <a:spcPts val="0"/>
                </a:spcAft>
              </a:pPr>
              <a:r>
                <a:rPr lang="en-US" sz="800" b="1" dirty="0">
                  <a:latin typeface="Verdana"/>
                  <a:ea typeface="Times New Roman"/>
                </a:rPr>
                <a:t> </a:t>
              </a:r>
              <a:endParaRPr lang="en-US" sz="1000" dirty="0">
                <a:latin typeface="Times New Roman"/>
                <a:ea typeface="Times New Roman"/>
              </a:endParaRPr>
            </a:p>
            <a:p>
              <a:pPr algn="ctr">
                <a:spcBef>
                  <a:spcPts val="0"/>
                </a:spcBef>
                <a:spcAft>
                  <a:spcPts val="0"/>
                </a:spcAft>
              </a:pPr>
              <a:r>
                <a:rPr lang="en-US" sz="800" b="1" dirty="0">
                  <a:latin typeface="Verdana"/>
                  <a:ea typeface="Times New Roman"/>
                </a:rPr>
                <a:t> </a:t>
              </a:r>
              <a:endParaRPr lang="en-US" sz="1000" dirty="0">
                <a:latin typeface="Times New Roman"/>
                <a:ea typeface="Times New Roman"/>
              </a:endParaRPr>
            </a:p>
            <a:p>
              <a:pPr algn="just">
                <a:spcBef>
                  <a:spcPts val="0"/>
                </a:spcBef>
                <a:spcAft>
                  <a:spcPts val="0"/>
                </a:spcAft>
              </a:pPr>
              <a:r>
                <a:rPr lang="en-US" sz="600" b="1" dirty="0">
                  <a:solidFill>
                    <a:schemeClr val="tx2"/>
                  </a:solidFill>
                  <a:latin typeface="Verdana"/>
                  <a:ea typeface="Times New Roman"/>
                </a:rPr>
                <a:t>Claimants have 90 days to file an objection to the Proposed Determination with the District Court.  </a:t>
              </a:r>
              <a:r>
                <a:rPr lang="en-US" sz="600" b="1" i="1" dirty="0">
                  <a:solidFill>
                    <a:schemeClr val="tx2"/>
                  </a:solidFill>
                  <a:latin typeface="Verdana"/>
                  <a:ea typeface="Times New Roman"/>
                </a:rPr>
                <a:t>(UCA 73-4-11)</a:t>
              </a:r>
              <a:endParaRPr lang="en-US" sz="600" dirty="0">
                <a:solidFill>
                  <a:schemeClr val="tx2"/>
                </a:solidFill>
                <a:latin typeface="Times New Roman"/>
                <a:ea typeface="Times New Roman"/>
              </a:endParaRPr>
            </a:p>
            <a:p>
              <a:pPr>
                <a:spcBef>
                  <a:spcPts val="0"/>
                </a:spcBef>
                <a:spcAft>
                  <a:spcPts val="0"/>
                </a:spcAft>
              </a:pPr>
              <a:r>
                <a:rPr lang="en-US" sz="1000" dirty="0">
                  <a:latin typeface="Times New Roman"/>
                  <a:ea typeface="Times New Roman"/>
                </a:rPr>
                <a:t> </a:t>
              </a:r>
            </a:p>
          </p:txBody>
        </p:sp>
        <p:sp>
          <p:nvSpPr>
            <p:cNvPr id="697" name="Rectangle 696"/>
            <p:cNvSpPr>
              <a:spLocks noChangeArrowheads="1"/>
            </p:cNvSpPr>
            <p:nvPr/>
          </p:nvSpPr>
          <p:spPr bwMode="auto">
            <a:xfrm>
              <a:off x="0" y="0"/>
              <a:ext cx="290830" cy="256540"/>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algn="ctr">
                <a:spcBef>
                  <a:spcPts val="0"/>
                </a:spcBef>
                <a:spcAft>
                  <a:spcPts val="0"/>
                </a:spcAft>
              </a:pPr>
              <a:r>
                <a:rPr lang="en-US" sz="1000" b="1">
                  <a:solidFill>
                    <a:srgbClr val="FFCC99"/>
                  </a:solidFill>
                  <a:latin typeface="Verdana"/>
                  <a:ea typeface="Times New Roman"/>
                </a:rPr>
                <a:t>9</a:t>
              </a:r>
              <a:endParaRPr lang="en-US" sz="1000">
                <a:latin typeface="Times New Roman"/>
                <a:ea typeface="Times New Roman"/>
              </a:endParaRPr>
            </a:p>
          </p:txBody>
        </p:sp>
      </p:grpSp>
      <p:grpSp>
        <p:nvGrpSpPr>
          <p:cNvPr id="647" name="Group 646"/>
          <p:cNvGrpSpPr/>
          <p:nvPr/>
        </p:nvGrpSpPr>
        <p:grpSpPr>
          <a:xfrm>
            <a:off x="2531956" y="4984537"/>
            <a:ext cx="1853506" cy="1449631"/>
            <a:chOff x="0" y="1"/>
            <a:chExt cx="2653665" cy="1672589"/>
          </a:xfrm>
        </p:grpSpPr>
        <p:sp>
          <p:nvSpPr>
            <p:cNvPr id="691" name="AutoShape 217"/>
            <p:cNvSpPr>
              <a:spLocks noChangeArrowheads="1"/>
            </p:cNvSpPr>
            <p:nvPr/>
          </p:nvSpPr>
          <p:spPr bwMode="auto">
            <a:xfrm rot="5400000">
              <a:off x="504825" y="-476250"/>
              <a:ext cx="1645920" cy="2651760"/>
            </a:xfrm>
            <a:prstGeom prst="round2DiagRect">
              <a:avLst/>
            </a:prstGeom>
            <a:solidFill>
              <a:srgbClr val="FFCC99"/>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500"/>
            </a:p>
          </p:txBody>
        </p:sp>
        <p:sp>
          <p:nvSpPr>
            <p:cNvPr id="692" name="Text Box 218"/>
            <p:cNvSpPr txBox="1">
              <a:spLocks noChangeArrowheads="1"/>
            </p:cNvSpPr>
            <p:nvPr/>
          </p:nvSpPr>
          <p:spPr bwMode="auto">
            <a:xfrm>
              <a:off x="341311" y="1"/>
              <a:ext cx="1964055" cy="247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spcBef>
                  <a:spcPts val="0"/>
                </a:spcBef>
                <a:spcAft>
                  <a:spcPts val="0"/>
                </a:spcAft>
              </a:pPr>
              <a:r>
                <a:rPr lang="en-US" sz="800" b="1" i="1" dirty="0">
                  <a:solidFill>
                    <a:schemeClr val="tx2"/>
                  </a:solidFill>
                  <a:latin typeface="Verdana"/>
                  <a:ea typeface="Times New Roman"/>
                </a:rPr>
                <a:t>FINAL SUMMONS</a:t>
              </a:r>
              <a:endParaRPr lang="en-US" sz="1000" dirty="0">
                <a:solidFill>
                  <a:schemeClr val="tx2"/>
                </a:solidFill>
                <a:latin typeface="Times New Roman"/>
                <a:ea typeface="Times New Roman"/>
              </a:endParaRPr>
            </a:p>
            <a:p>
              <a:pPr algn="ctr">
                <a:spcBef>
                  <a:spcPts val="0"/>
                </a:spcBef>
                <a:spcAft>
                  <a:spcPts val="0"/>
                </a:spcAft>
              </a:pPr>
              <a:r>
                <a:rPr lang="en-US" sz="800" dirty="0">
                  <a:latin typeface="Verdana"/>
                  <a:ea typeface="Times New Roman"/>
                </a:rPr>
                <a:t> </a:t>
              </a:r>
              <a:endParaRPr lang="en-US" sz="1000" dirty="0">
                <a:latin typeface="Times New Roman"/>
                <a:ea typeface="Times New Roman"/>
              </a:endParaRPr>
            </a:p>
          </p:txBody>
        </p:sp>
        <p:pic>
          <p:nvPicPr>
            <p:cNvPr id="693" name="Picture 692" descr="icon_-47"/>
            <p:cNvPicPr>
              <a:picLocks/>
            </p:cNvPicPr>
            <p:nvPr/>
          </p:nvPicPr>
          <p:blipFill>
            <a:blip r:embed="rId4" cstate="print">
              <a:extLst>
                <a:ext uri="{28A0092B-C50C-407E-A947-70E740481C1C}">
                  <a14:useLocalDpi xmlns:a14="http://schemas.microsoft.com/office/drawing/2010/main" val="0"/>
                </a:ext>
              </a:extLst>
            </a:blip>
            <a:srcRect l="13428" t="22585" r="14648" b="22585"/>
            <a:stretch>
              <a:fillRect/>
            </a:stretch>
          </p:blipFill>
          <p:spPr bwMode="auto">
            <a:xfrm>
              <a:off x="609600" y="190500"/>
              <a:ext cx="1428750" cy="962025"/>
            </a:xfrm>
            <a:prstGeom prst="rect">
              <a:avLst/>
            </a:prstGeom>
            <a:noFill/>
            <a:ln>
              <a:noFill/>
            </a:ln>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4" name="Text Box 220"/>
            <p:cNvSpPr txBox="1">
              <a:spLocks noChangeArrowheads="1"/>
            </p:cNvSpPr>
            <p:nvPr/>
          </p:nvSpPr>
          <p:spPr bwMode="auto">
            <a:xfrm>
              <a:off x="66675" y="1152525"/>
              <a:ext cx="258508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just">
                <a:spcBef>
                  <a:spcPts val="0"/>
                </a:spcBef>
                <a:spcAft>
                  <a:spcPts val="0"/>
                </a:spcAft>
              </a:pPr>
              <a:r>
                <a:rPr lang="en-US" sz="600" b="1" dirty="0">
                  <a:solidFill>
                    <a:schemeClr val="tx2"/>
                  </a:solidFill>
                  <a:latin typeface="Verdana"/>
                  <a:ea typeface="Times New Roman"/>
                </a:rPr>
                <a:t>The State Engineer serves the final summons via publication for 5 weeks in a local newspaper.  </a:t>
              </a:r>
              <a:endParaRPr lang="en-US" sz="600" b="1" dirty="0">
                <a:solidFill>
                  <a:schemeClr val="tx2"/>
                </a:solidFill>
                <a:latin typeface="Verdana"/>
                <a:ea typeface="Times New Roman"/>
              </a:endParaRPr>
            </a:p>
            <a:p>
              <a:pPr algn="just">
                <a:spcBef>
                  <a:spcPts val="0"/>
                </a:spcBef>
                <a:spcAft>
                  <a:spcPts val="0"/>
                </a:spcAft>
              </a:pPr>
              <a:r>
                <a:rPr lang="en-US" sz="600" b="1" i="1" dirty="0">
                  <a:solidFill>
                    <a:schemeClr val="tx2"/>
                  </a:solidFill>
                  <a:latin typeface="Verdana"/>
                  <a:ea typeface="Times New Roman"/>
                </a:rPr>
                <a:t>(</a:t>
              </a:r>
              <a:r>
                <a:rPr lang="en-US" sz="600" b="1" i="1" dirty="0">
                  <a:solidFill>
                    <a:schemeClr val="tx2"/>
                  </a:solidFill>
                  <a:latin typeface="Verdana"/>
                  <a:ea typeface="Times New Roman"/>
                </a:rPr>
                <a:t>UCA 73-4-22)</a:t>
              </a:r>
              <a:endParaRPr lang="en-US" sz="1000" dirty="0">
                <a:solidFill>
                  <a:schemeClr val="tx2"/>
                </a:solidFill>
                <a:latin typeface="Times New Roman"/>
                <a:ea typeface="Times New Roman"/>
              </a:endParaRPr>
            </a:p>
            <a:p>
              <a:pPr algn="just">
                <a:spcBef>
                  <a:spcPts val="0"/>
                </a:spcBef>
                <a:spcAft>
                  <a:spcPts val="0"/>
                </a:spcAft>
              </a:pPr>
              <a:r>
                <a:rPr lang="en-US" sz="800" dirty="0">
                  <a:latin typeface="Verdana"/>
                  <a:ea typeface="Times New Roman"/>
                </a:rPr>
                <a:t> </a:t>
              </a:r>
              <a:endParaRPr lang="en-US" sz="1000" dirty="0">
                <a:latin typeface="Times New Roman"/>
                <a:ea typeface="Times New Roman"/>
              </a:endParaRPr>
            </a:p>
          </p:txBody>
        </p:sp>
        <p:sp>
          <p:nvSpPr>
            <p:cNvPr id="695" name="Rectangle 694"/>
            <p:cNvSpPr>
              <a:spLocks noChangeArrowheads="1"/>
            </p:cNvSpPr>
            <p:nvPr/>
          </p:nvSpPr>
          <p:spPr bwMode="auto">
            <a:xfrm>
              <a:off x="0" y="19050"/>
              <a:ext cx="290830" cy="256540"/>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algn="ctr">
                <a:spcBef>
                  <a:spcPts val="0"/>
                </a:spcBef>
                <a:spcAft>
                  <a:spcPts val="0"/>
                </a:spcAft>
              </a:pPr>
              <a:r>
                <a:rPr lang="en-US" sz="1000" b="1">
                  <a:solidFill>
                    <a:srgbClr val="FFCC99"/>
                  </a:solidFill>
                  <a:latin typeface="Verdana"/>
                  <a:ea typeface="Times New Roman"/>
                </a:rPr>
                <a:t>10</a:t>
              </a:r>
              <a:endParaRPr lang="en-US" sz="1000">
                <a:latin typeface="Times New Roman"/>
                <a:ea typeface="Times New Roman"/>
              </a:endParaRPr>
            </a:p>
          </p:txBody>
        </p:sp>
      </p:grpSp>
      <p:grpSp>
        <p:nvGrpSpPr>
          <p:cNvPr id="648" name="Group 647"/>
          <p:cNvGrpSpPr/>
          <p:nvPr/>
        </p:nvGrpSpPr>
        <p:grpSpPr>
          <a:xfrm>
            <a:off x="4737349" y="4992792"/>
            <a:ext cx="1853506" cy="1433121"/>
            <a:chOff x="0" y="19050"/>
            <a:chExt cx="2653665" cy="1653540"/>
          </a:xfrm>
        </p:grpSpPr>
        <p:sp>
          <p:nvSpPr>
            <p:cNvPr id="664" name="AutoShape 224"/>
            <p:cNvSpPr>
              <a:spLocks noChangeArrowheads="1"/>
            </p:cNvSpPr>
            <p:nvPr/>
          </p:nvSpPr>
          <p:spPr bwMode="auto">
            <a:xfrm rot="5400000">
              <a:off x="504825" y="-476250"/>
              <a:ext cx="1645920" cy="2651760"/>
            </a:xfrm>
            <a:prstGeom prst="round2DiagRect">
              <a:avLst/>
            </a:prstGeom>
            <a:solidFill>
              <a:srgbClr val="FFCC99"/>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500"/>
            </a:p>
          </p:txBody>
        </p:sp>
        <p:sp>
          <p:nvSpPr>
            <p:cNvPr id="665" name="Text Box 225"/>
            <p:cNvSpPr txBox="1">
              <a:spLocks noChangeArrowheads="1"/>
            </p:cNvSpPr>
            <p:nvPr/>
          </p:nvSpPr>
          <p:spPr bwMode="auto">
            <a:xfrm>
              <a:off x="152927" y="31507"/>
              <a:ext cx="2495339" cy="26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spcBef>
                  <a:spcPts val="0"/>
                </a:spcBef>
                <a:spcAft>
                  <a:spcPts val="0"/>
                </a:spcAft>
              </a:pPr>
              <a:r>
                <a:rPr lang="en-US" sz="800" b="1" i="1" dirty="0">
                  <a:solidFill>
                    <a:schemeClr val="tx2"/>
                  </a:solidFill>
                  <a:latin typeface="Verdana"/>
                  <a:ea typeface="Times New Roman"/>
                </a:rPr>
                <a:t>OBJECTION RESOLUTION</a:t>
              </a:r>
              <a:endParaRPr lang="en-US" sz="800" dirty="0">
                <a:solidFill>
                  <a:schemeClr val="tx2"/>
                </a:solidFill>
                <a:latin typeface="Times New Roman"/>
                <a:ea typeface="Times New Roman"/>
              </a:endParaRPr>
            </a:p>
            <a:p>
              <a:pPr algn="ctr">
                <a:spcBef>
                  <a:spcPts val="0"/>
                </a:spcBef>
                <a:spcAft>
                  <a:spcPts val="0"/>
                </a:spcAft>
              </a:pPr>
              <a:r>
                <a:rPr lang="en-US" sz="800" dirty="0">
                  <a:latin typeface="Verdana"/>
                  <a:ea typeface="Times New Roman"/>
                </a:rPr>
                <a:t> </a:t>
              </a:r>
              <a:endParaRPr lang="en-US" sz="800" dirty="0">
                <a:latin typeface="Times New Roman"/>
                <a:ea typeface="Times New Roman"/>
              </a:endParaRPr>
            </a:p>
          </p:txBody>
        </p:sp>
        <p:sp>
          <p:nvSpPr>
            <p:cNvPr id="666" name="Text Box 227"/>
            <p:cNvSpPr txBox="1">
              <a:spLocks noChangeArrowheads="1"/>
            </p:cNvSpPr>
            <p:nvPr/>
          </p:nvSpPr>
          <p:spPr bwMode="auto">
            <a:xfrm>
              <a:off x="66675" y="1114425"/>
              <a:ext cx="2585085" cy="497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just">
                <a:spcBef>
                  <a:spcPts val="0"/>
                </a:spcBef>
                <a:spcAft>
                  <a:spcPts val="0"/>
                </a:spcAft>
              </a:pPr>
              <a:r>
                <a:rPr lang="en-US" sz="600" b="1" dirty="0">
                  <a:solidFill>
                    <a:schemeClr val="tx2"/>
                  </a:solidFill>
                  <a:latin typeface="Verdana"/>
                  <a:ea typeface="Times New Roman"/>
                </a:rPr>
                <a:t>The State Engineer resolves objections to the Proposed Determination with respective water users.  </a:t>
              </a:r>
              <a:r>
                <a:rPr lang="en-US" sz="600" b="1" i="1" dirty="0">
                  <a:solidFill>
                    <a:schemeClr val="tx2"/>
                  </a:solidFill>
                  <a:latin typeface="Verdana"/>
                  <a:ea typeface="Times New Roman"/>
                </a:rPr>
                <a:t>(UCA 73-4-14)</a:t>
              </a:r>
              <a:endParaRPr lang="en-US" sz="1000" dirty="0">
                <a:solidFill>
                  <a:schemeClr val="tx2"/>
                </a:solidFill>
                <a:latin typeface="Times New Roman"/>
                <a:ea typeface="Times New Roman"/>
              </a:endParaRPr>
            </a:p>
          </p:txBody>
        </p:sp>
        <p:sp>
          <p:nvSpPr>
            <p:cNvPr id="667" name="Rectangle 666"/>
            <p:cNvSpPr>
              <a:spLocks noChangeArrowheads="1"/>
            </p:cNvSpPr>
            <p:nvPr/>
          </p:nvSpPr>
          <p:spPr bwMode="auto">
            <a:xfrm>
              <a:off x="0" y="19050"/>
              <a:ext cx="290830" cy="256540"/>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algn="ctr">
                <a:spcBef>
                  <a:spcPts val="0"/>
                </a:spcBef>
                <a:spcAft>
                  <a:spcPts val="0"/>
                </a:spcAft>
              </a:pPr>
              <a:r>
                <a:rPr lang="en-US" sz="1000" b="1">
                  <a:solidFill>
                    <a:srgbClr val="FFCC99"/>
                  </a:solidFill>
                  <a:latin typeface="Verdana"/>
                  <a:ea typeface="Times New Roman"/>
                </a:rPr>
                <a:t>11</a:t>
              </a:r>
              <a:endParaRPr lang="en-US" sz="1000">
                <a:latin typeface="Times New Roman"/>
                <a:ea typeface="Times New Roman"/>
              </a:endParaRPr>
            </a:p>
          </p:txBody>
        </p:sp>
        <p:grpSp>
          <p:nvGrpSpPr>
            <p:cNvPr id="668" name="Group 667"/>
            <p:cNvGrpSpPr/>
            <p:nvPr/>
          </p:nvGrpSpPr>
          <p:grpSpPr>
            <a:xfrm>
              <a:off x="790575" y="247650"/>
              <a:ext cx="1071880" cy="826135"/>
              <a:chOff x="0" y="0"/>
              <a:chExt cx="1071880" cy="826135"/>
            </a:xfrm>
          </p:grpSpPr>
          <p:sp>
            <p:nvSpPr>
              <p:cNvPr id="669" name="Rectangle 668"/>
              <p:cNvSpPr>
                <a:spLocks noChangeArrowheads="1"/>
              </p:cNvSpPr>
              <p:nvPr/>
            </p:nvSpPr>
            <p:spPr bwMode="auto">
              <a:xfrm>
                <a:off x="47625" y="0"/>
                <a:ext cx="991347" cy="82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n-US" sz="2500"/>
              </a:p>
            </p:txBody>
          </p:sp>
          <p:sp>
            <p:nvSpPr>
              <p:cNvPr id="670" name="Freeform 669"/>
              <p:cNvSpPr>
                <a:spLocks noEditPoints="1"/>
              </p:cNvSpPr>
              <p:nvPr/>
            </p:nvSpPr>
            <p:spPr bwMode="auto">
              <a:xfrm>
                <a:off x="0" y="0"/>
                <a:ext cx="1071880" cy="825172"/>
              </a:xfrm>
              <a:custGeom>
                <a:avLst/>
                <a:gdLst>
                  <a:gd name="T0" fmla="*/ 4474 w 4496"/>
                  <a:gd name="T1" fmla="*/ 4025 h 4498"/>
                  <a:gd name="T2" fmla="*/ 4383 w 4496"/>
                  <a:gd name="T3" fmla="*/ 4167 h 4498"/>
                  <a:gd name="T4" fmla="*/ 4340 w 4496"/>
                  <a:gd name="T5" fmla="*/ 4231 h 4498"/>
                  <a:gd name="T6" fmla="*/ 4246 w 4496"/>
                  <a:gd name="T7" fmla="*/ 4366 h 4498"/>
                  <a:gd name="T8" fmla="*/ 4178 w 4496"/>
                  <a:gd name="T9" fmla="*/ 4412 h 4498"/>
                  <a:gd name="T10" fmla="*/ 3943 w 4496"/>
                  <a:gd name="T11" fmla="*/ 4493 h 4498"/>
                  <a:gd name="T12" fmla="*/ 642 w 4496"/>
                  <a:gd name="T13" fmla="*/ 4468 h 4498"/>
                  <a:gd name="T14" fmla="*/ 559 w 4496"/>
                  <a:gd name="T15" fmla="*/ 4462 h 4498"/>
                  <a:gd name="T16" fmla="*/ 389 w 4496"/>
                  <a:gd name="T17" fmla="*/ 4447 h 4498"/>
                  <a:gd name="T18" fmla="*/ 316 w 4496"/>
                  <a:gd name="T19" fmla="*/ 4410 h 4498"/>
                  <a:gd name="T20" fmla="*/ 133 w 4496"/>
                  <a:gd name="T21" fmla="*/ 4250 h 4498"/>
                  <a:gd name="T22" fmla="*/ 77 w 4496"/>
                  <a:gd name="T23" fmla="*/ 4093 h 4498"/>
                  <a:gd name="T24" fmla="*/ 50 w 4496"/>
                  <a:gd name="T25" fmla="*/ 4020 h 4498"/>
                  <a:gd name="T26" fmla="*/ 0 w 4496"/>
                  <a:gd name="T27" fmla="*/ 3856 h 4498"/>
                  <a:gd name="T28" fmla="*/ 0 w 4496"/>
                  <a:gd name="T29" fmla="*/ 640 h 4498"/>
                  <a:gd name="T30" fmla="*/ 48 w 4496"/>
                  <a:gd name="T31" fmla="*/ 392 h 4498"/>
                  <a:gd name="T32" fmla="*/ 158 w 4496"/>
                  <a:gd name="T33" fmla="*/ 267 h 4498"/>
                  <a:gd name="T34" fmla="*/ 207 w 4496"/>
                  <a:gd name="T35" fmla="*/ 209 h 4498"/>
                  <a:gd name="T36" fmla="*/ 318 w 4496"/>
                  <a:gd name="T37" fmla="*/ 86 h 4498"/>
                  <a:gd name="T38" fmla="*/ 391 w 4496"/>
                  <a:gd name="T39" fmla="*/ 49 h 4498"/>
                  <a:gd name="T40" fmla="*/ 640 w 4496"/>
                  <a:gd name="T41" fmla="*/ 0 h 4498"/>
                  <a:gd name="T42" fmla="*/ 3939 w 4496"/>
                  <a:gd name="T43" fmla="*/ 36 h 4498"/>
                  <a:gd name="T44" fmla="*/ 4016 w 4496"/>
                  <a:gd name="T45" fmla="*/ 51 h 4498"/>
                  <a:gd name="T46" fmla="*/ 4180 w 4496"/>
                  <a:gd name="T47" fmla="*/ 88 h 4498"/>
                  <a:gd name="T48" fmla="*/ 4248 w 4496"/>
                  <a:gd name="T49" fmla="*/ 134 h 4498"/>
                  <a:gd name="T50" fmla="*/ 4408 w 4496"/>
                  <a:gd name="T51" fmla="*/ 316 h 4498"/>
                  <a:gd name="T52" fmla="*/ 4446 w 4496"/>
                  <a:gd name="T53" fmla="*/ 480 h 4498"/>
                  <a:gd name="T54" fmla="*/ 4461 w 4496"/>
                  <a:gd name="T55" fmla="*/ 557 h 4498"/>
                  <a:gd name="T56" fmla="*/ 4496 w 4496"/>
                  <a:gd name="T57" fmla="*/ 3858 h 4498"/>
                  <a:gd name="T58" fmla="*/ 4491 w 4496"/>
                  <a:gd name="T59" fmla="*/ 3944 h 4498"/>
                  <a:gd name="T60" fmla="*/ 4448 w 4496"/>
                  <a:gd name="T61" fmla="*/ 4106 h 4498"/>
                  <a:gd name="T62" fmla="*/ 4351 w 4496"/>
                  <a:gd name="T63" fmla="*/ 4240 h 4498"/>
                  <a:gd name="T64" fmla="*/ 4246 w 4496"/>
                  <a:gd name="T65" fmla="*/ 4366 h 4498"/>
                  <a:gd name="T66" fmla="*/ 4105 w 4496"/>
                  <a:gd name="T67" fmla="*/ 4449 h 4498"/>
                  <a:gd name="T68" fmla="*/ 4026 w 4496"/>
                  <a:gd name="T69" fmla="*/ 4476 h 4498"/>
                  <a:gd name="T70" fmla="*/ 3856 w 4496"/>
                  <a:gd name="T71" fmla="*/ 4498 h 4498"/>
                  <a:gd name="T72" fmla="*/ 555 w 4496"/>
                  <a:gd name="T73" fmla="*/ 4478 h 4498"/>
                  <a:gd name="T74" fmla="*/ 389 w 4496"/>
                  <a:gd name="T75" fmla="*/ 4447 h 4498"/>
                  <a:gd name="T76" fmla="*/ 248 w 4496"/>
                  <a:gd name="T77" fmla="*/ 4364 h 4498"/>
                  <a:gd name="T78" fmla="*/ 188 w 4496"/>
                  <a:gd name="T79" fmla="*/ 4310 h 4498"/>
                  <a:gd name="T80" fmla="*/ 88 w 4496"/>
                  <a:gd name="T81" fmla="*/ 4182 h 4498"/>
                  <a:gd name="T82" fmla="*/ 37 w 4496"/>
                  <a:gd name="T83" fmla="*/ 4024 h 4498"/>
                  <a:gd name="T84" fmla="*/ 0 w 4496"/>
                  <a:gd name="T85" fmla="*/ 3856 h 4498"/>
                  <a:gd name="T86" fmla="*/ 5 w 4496"/>
                  <a:gd name="T87" fmla="*/ 554 h 4498"/>
                  <a:gd name="T88" fmla="*/ 22 w 4496"/>
                  <a:gd name="T89" fmla="*/ 471 h 4498"/>
                  <a:gd name="T90" fmla="*/ 86 w 4496"/>
                  <a:gd name="T91" fmla="*/ 318 h 4498"/>
                  <a:gd name="T92" fmla="*/ 197 w 4496"/>
                  <a:gd name="T93" fmla="*/ 198 h 4498"/>
                  <a:gd name="T94" fmla="*/ 318 w 4496"/>
                  <a:gd name="T95" fmla="*/ 86 h 4498"/>
                  <a:gd name="T96" fmla="*/ 470 w 4496"/>
                  <a:gd name="T97" fmla="*/ 22 h 4498"/>
                  <a:gd name="T98" fmla="*/ 553 w 4496"/>
                  <a:gd name="T99" fmla="*/ 5 h 4498"/>
                  <a:gd name="T100" fmla="*/ 3854 w 4496"/>
                  <a:gd name="T101" fmla="*/ 0 h 4498"/>
                  <a:gd name="T102" fmla="*/ 4022 w 4496"/>
                  <a:gd name="T103" fmla="*/ 37 h 4498"/>
                  <a:gd name="T104" fmla="*/ 4180 w 4496"/>
                  <a:gd name="T105" fmla="*/ 88 h 4498"/>
                  <a:gd name="T106" fmla="*/ 4308 w 4496"/>
                  <a:gd name="T107" fmla="*/ 188 h 4498"/>
                  <a:gd name="T108" fmla="*/ 4363 w 4496"/>
                  <a:gd name="T109" fmla="*/ 248 h 4498"/>
                  <a:gd name="T110" fmla="*/ 4446 w 4496"/>
                  <a:gd name="T111" fmla="*/ 392 h 4498"/>
                  <a:gd name="T112" fmla="*/ 4476 w 4496"/>
                  <a:gd name="T113" fmla="*/ 557 h 4498"/>
                  <a:gd name="T114" fmla="*/ 4496 w 4496"/>
                  <a:gd name="T115" fmla="*/ 3858 h 4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496" h="4498">
                    <a:moveTo>
                      <a:pt x="4496" y="3858"/>
                    </a:moveTo>
                    <a:lnTo>
                      <a:pt x="4466" y="3856"/>
                    </a:lnTo>
                    <a:lnTo>
                      <a:pt x="4461" y="3941"/>
                    </a:lnTo>
                    <a:lnTo>
                      <a:pt x="4491" y="3943"/>
                    </a:lnTo>
                    <a:lnTo>
                      <a:pt x="4496" y="3858"/>
                    </a:lnTo>
                    <a:close/>
                    <a:moveTo>
                      <a:pt x="4491" y="3944"/>
                    </a:moveTo>
                    <a:lnTo>
                      <a:pt x="4461" y="3939"/>
                    </a:lnTo>
                    <a:lnTo>
                      <a:pt x="4446" y="4020"/>
                    </a:lnTo>
                    <a:lnTo>
                      <a:pt x="4474" y="4025"/>
                    </a:lnTo>
                    <a:lnTo>
                      <a:pt x="4491" y="3944"/>
                    </a:lnTo>
                    <a:close/>
                    <a:moveTo>
                      <a:pt x="4474" y="4027"/>
                    </a:moveTo>
                    <a:lnTo>
                      <a:pt x="4446" y="4018"/>
                    </a:lnTo>
                    <a:lnTo>
                      <a:pt x="4419" y="4095"/>
                    </a:lnTo>
                    <a:lnTo>
                      <a:pt x="4448" y="4106"/>
                    </a:lnTo>
                    <a:lnTo>
                      <a:pt x="4474" y="4027"/>
                    </a:lnTo>
                    <a:close/>
                    <a:moveTo>
                      <a:pt x="4446" y="4108"/>
                    </a:moveTo>
                    <a:lnTo>
                      <a:pt x="4419" y="4093"/>
                    </a:lnTo>
                    <a:lnTo>
                      <a:pt x="4383" y="4167"/>
                    </a:lnTo>
                    <a:lnTo>
                      <a:pt x="4410" y="4180"/>
                    </a:lnTo>
                    <a:lnTo>
                      <a:pt x="4446" y="4108"/>
                    </a:lnTo>
                    <a:close/>
                    <a:moveTo>
                      <a:pt x="4408" y="4182"/>
                    </a:moveTo>
                    <a:lnTo>
                      <a:pt x="4383" y="4165"/>
                    </a:lnTo>
                    <a:lnTo>
                      <a:pt x="4338" y="4231"/>
                    </a:lnTo>
                    <a:lnTo>
                      <a:pt x="4365" y="4248"/>
                    </a:lnTo>
                    <a:lnTo>
                      <a:pt x="4408" y="4182"/>
                    </a:lnTo>
                    <a:close/>
                    <a:moveTo>
                      <a:pt x="4363" y="4250"/>
                    </a:moveTo>
                    <a:lnTo>
                      <a:pt x="4340" y="4231"/>
                    </a:lnTo>
                    <a:lnTo>
                      <a:pt x="4287" y="4289"/>
                    </a:lnTo>
                    <a:lnTo>
                      <a:pt x="4310" y="4310"/>
                    </a:lnTo>
                    <a:lnTo>
                      <a:pt x="4363" y="4250"/>
                    </a:lnTo>
                    <a:close/>
                    <a:moveTo>
                      <a:pt x="4308" y="4312"/>
                    </a:moveTo>
                    <a:lnTo>
                      <a:pt x="4287" y="4289"/>
                    </a:lnTo>
                    <a:lnTo>
                      <a:pt x="4227" y="4342"/>
                    </a:lnTo>
                    <a:lnTo>
                      <a:pt x="4248" y="4364"/>
                    </a:lnTo>
                    <a:lnTo>
                      <a:pt x="4308" y="4312"/>
                    </a:lnTo>
                    <a:close/>
                    <a:moveTo>
                      <a:pt x="4246" y="4366"/>
                    </a:moveTo>
                    <a:lnTo>
                      <a:pt x="4229" y="4340"/>
                    </a:lnTo>
                    <a:lnTo>
                      <a:pt x="4163" y="4385"/>
                    </a:lnTo>
                    <a:lnTo>
                      <a:pt x="4180" y="4410"/>
                    </a:lnTo>
                    <a:lnTo>
                      <a:pt x="4246" y="4366"/>
                    </a:lnTo>
                    <a:close/>
                    <a:moveTo>
                      <a:pt x="4178" y="4412"/>
                    </a:moveTo>
                    <a:lnTo>
                      <a:pt x="4165" y="4385"/>
                    </a:lnTo>
                    <a:lnTo>
                      <a:pt x="4092" y="4421"/>
                    </a:lnTo>
                    <a:lnTo>
                      <a:pt x="4105" y="4447"/>
                    </a:lnTo>
                    <a:lnTo>
                      <a:pt x="4178" y="4412"/>
                    </a:lnTo>
                    <a:close/>
                    <a:moveTo>
                      <a:pt x="4105" y="4449"/>
                    </a:moveTo>
                    <a:lnTo>
                      <a:pt x="4093" y="4421"/>
                    </a:lnTo>
                    <a:lnTo>
                      <a:pt x="4016" y="4447"/>
                    </a:lnTo>
                    <a:lnTo>
                      <a:pt x="4026" y="4476"/>
                    </a:lnTo>
                    <a:lnTo>
                      <a:pt x="4105" y="4449"/>
                    </a:lnTo>
                    <a:close/>
                    <a:moveTo>
                      <a:pt x="4024" y="4476"/>
                    </a:moveTo>
                    <a:lnTo>
                      <a:pt x="4018" y="4447"/>
                    </a:lnTo>
                    <a:lnTo>
                      <a:pt x="3937" y="4462"/>
                    </a:lnTo>
                    <a:lnTo>
                      <a:pt x="3943" y="4493"/>
                    </a:lnTo>
                    <a:lnTo>
                      <a:pt x="4024" y="4476"/>
                    </a:lnTo>
                    <a:close/>
                    <a:moveTo>
                      <a:pt x="3941" y="4493"/>
                    </a:moveTo>
                    <a:lnTo>
                      <a:pt x="3939" y="4462"/>
                    </a:lnTo>
                    <a:lnTo>
                      <a:pt x="3854" y="4468"/>
                    </a:lnTo>
                    <a:lnTo>
                      <a:pt x="3856" y="4498"/>
                    </a:lnTo>
                    <a:lnTo>
                      <a:pt x="3941" y="4493"/>
                    </a:lnTo>
                    <a:close/>
                    <a:moveTo>
                      <a:pt x="3854" y="4498"/>
                    </a:moveTo>
                    <a:lnTo>
                      <a:pt x="3854" y="4468"/>
                    </a:lnTo>
                    <a:lnTo>
                      <a:pt x="642" y="4468"/>
                    </a:lnTo>
                    <a:lnTo>
                      <a:pt x="642" y="4498"/>
                    </a:lnTo>
                    <a:lnTo>
                      <a:pt x="3854" y="4498"/>
                    </a:lnTo>
                    <a:close/>
                    <a:moveTo>
                      <a:pt x="640" y="4498"/>
                    </a:moveTo>
                    <a:lnTo>
                      <a:pt x="642" y="4468"/>
                    </a:lnTo>
                    <a:lnTo>
                      <a:pt x="557" y="4462"/>
                    </a:lnTo>
                    <a:lnTo>
                      <a:pt x="555" y="4493"/>
                    </a:lnTo>
                    <a:lnTo>
                      <a:pt x="640" y="4498"/>
                    </a:lnTo>
                    <a:close/>
                    <a:moveTo>
                      <a:pt x="553" y="4493"/>
                    </a:moveTo>
                    <a:lnTo>
                      <a:pt x="559" y="4462"/>
                    </a:lnTo>
                    <a:lnTo>
                      <a:pt x="478" y="4447"/>
                    </a:lnTo>
                    <a:lnTo>
                      <a:pt x="472" y="4476"/>
                    </a:lnTo>
                    <a:lnTo>
                      <a:pt x="553" y="4493"/>
                    </a:lnTo>
                    <a:close/>
                    <a:moveTo>
                      <a:pt x="470" y="4476"/>
                    </a:moveTo>
                    <a:lnTo>
                      <a:pt x="480" y="4447"/>
                    </a:lnTo>
                    <a:lnTo>
                      <a:pt x="403" y="4421"/>
                    </a:lnTo>
                    <a:lnTo>
                      <a:pt x="391" y="4449"/>
                    </a:lnTo>
                    <a:lnTo>
                      <a:pt x="470" y="4476"/>
                    </a:lnTo>
                    <a:close/>
                    <a:moveTo>
                      <a:pt x="389" y="4447"/>
                    </a:moveTo>
                    <a:lnTo>
                      <a:pt x="404" y="4421"/>
                    </a:lnTo>
                    <a:lnTo>
                      <a:pt x="331" y="4385"/>
                    </a:lnTo>
                    <a:lnTo>
                      <a:pt x="318" y="4412"/>
                    </a:lnTo>
                    <a:lnTo>
                      <a:pt x="389" y="4447"/>
                    </a:lnTo>
                    <a:close/>
                    <a:moveTo>
                      <a:pt x="316" y="4410"/>
                    </a:moveTo>
                    <a:lnTo>
                      <a:pt x="333" y="4385"/>
                    </a:lnTo>
                    <a:lnTo>
                      <a:pt x="267" y="4340"/>
                    </a:lnTo>
                    <a:lnTo>
                      <a:pt x="250" y="4366"/>
                    </a:lnTo>
                    <a:lnTo>
                      <a:pt x="316" y="4410"/>
                    </a:lnTo>
                    <a:close/>
                    <a:moveTo>
                      <a:pt x="248" y="4364"/>
                    </a:moveTo>
                    <a:lnTo>
                      <a:pt x="267" y="4342"/>
                    </a:lnTo>
                    <a:lnTo>
                      <a:pt x="207" y="4289"/>
                    </a:lnTo>
                    <a:lnTo>
                      <a:pt x="188" y="4312"/>
                    </a:lnTo>
                    <a:lnTo>
                      <a:pt x="248" y="4364"/>
                    </a:lnTo>
                    <a:close/>
                    <a:moveTo>
                      <a:pt x="186" y="4310"/>
                    </a:moveTo>
                    <a:lnTo>
                      <a:pt x="209" y="4289"/>
                    </a:lnTo>
                    <a:lnTo>
                      <a:pt x="156" y="4231"/>
                    </a:lnTo>
                    <a:lnTo>
                      <a:pt x="133" y="4250"/>
                    </a:lnTo>
                    <a:lnTo>
                      <a:pt x="186" y="4310"/>
                    </a:lnTo>
                    <a:close/>
                    <a:moveTo>
                      <a:pt x="131" y="4248"/>
                    </a:moveTo>
                    <a:lnTo>
                      <a:pt x="158" y="4231"/>
                    </a:lnTo>
                    <a:lnTo>
                      <a:pt x="113" y="4165"/>
                    </a:lnTo>
                    <a:lnTo>
                      <a:pt x="88" y="4182"/>
                    </a:lnTo>
                    <a:lnTo>
                      <a:pt x="131" y="4248"/>
                    </a:lnTo>
                    <a:close/>
                    <a:moveTo>
                      <a:pt x="86" y="4180"/>
                    </a:moveTo>
                    <a:lnTo>
                      <a:pt x="113" y="4167"/>
                    </a:lnTo>
                    <a:lnTo>
                      <a:pt x="77" y="4093"/>
                    </a:lnTo>
                    <a:lnTo>
                      <a:pt x="50" y="4108"/>
                    </a:lnTo>
                    <a:lnTo>
                      <a:pt x="86" y="4180"/>
                    </a:lnTo>
                    <a:close/>
                    <a:moveTo>
                      <a:pt x="48" y="4106"/>
                    </a:moveTo>
                    <a:lnTo>
                      <a:pt x="77" y="4095"/>
                    </a:lnTo>
                    <a:lnTo>
                      <a:pt x="50" y="4018"/>
                    </a:lnTo>
                    <a:lnTo>
                      <a:pt x="22" y="4027"/>
                    </a:lnTo>
                    <a:lnTo>
                      <a:pt x="48" y="4106"/>
                    </a:lnTo>
                    <a:close/>
                    <a:moveTo>
                      <a:pt x="22" y="4025"/>
                    </a:moveTo>
                    <a:lnTo>
                      <a:pt x="50" y="4020"/>
                    </a:lnTo>
                    <a:lnTo>
                      <a:pt x="35" y="3939"/>
                    </a:lnTo>
                    <a:lnTo>
                      <a:pt x="5" y="3944"/>
                    </a:lnTo>
                    <a:lnTo>
                      <a:pt x="22" y="4025"/>
                    </a:lnTo>
                    <a:close/>
                    <a:moveTo>
                      <a:pt x="5" y="3943"/>
                    </a:moveTo>
                    <a:lnTo>
                      <a:pt x="35" y="3941"/>
                    </a:lnTo>
                    <a:lnTo>
                      <a:pt x="30" y="3856"/>
                    </a:lnTo>
                    <a:lnTo>
                      <a:pt x="0" y="3858"/>
                    </a:lnTo>
                    <a:lnTo>
                      <a:pt x="5" y="3943"/>
                    </a:lnTo>
                    <a:close/>
                    <a:moveTo>
                      <a:pt x="0" y="3856"/>
                    </a:moveTo>
                    <a:lnTo>
                      <a:pt x="30" y="3856"/>
                    </a:lnTo>
                    <a:lnTo>
                      <a:pt x="30" y="642"/>
                    </a:lnTo>
                    <a:lnTo>
                      <a:pt x="0" y="642"/>
                    </a:lnTo>
                    <a:lnTo>
                      <a:pt x="0" y="3856"/>
                    </a:lnTo>
                    <a:close/>
                    <a:moveTo>
                      <a:pt x="0" y="640"/>
                    </a:moveTo>
                    <a:lnTo>
                      <a:pt x="30" y="642"/>
                    </a:lnTo>
                    <a:lnTo>
                      <a:pt x="35" y="557"/>
                    </a:lnTo>
                    <a:lnTo>
                      <a:pt x="5" y="555"/>
                    </a:lnTo>
                    <a:lnTo>
                      <a:pt x="0" y="640"/>
                    </a:lnTo>
                    <a:close/>
                    <a:moveTo>
                      <a:pt x="5" y="554"/>
                    </a:moveTo>
                    <a:lnTo>
                      <a:pt x="35" y="559"/>
                    </a:lnTo>
                    <a:lnTo>
                      <a:pt x="50" y="478"/>
                    </a:lnTo>
                    <a:lnTo>
                      <a:pt x="22" y="473"/>
                    </a:lnTo>
                    <a:lnTo>
                      <a:pt x="5" y="554"/>
                    </a:lnTo>
                    <a:close/>
                    <a:moveTo>
                      <a:pt x="22" y="471"/>
                    </a:moveTo>
                    <a:lnTo>
                      <a:pt x="50" y="480"/>
                    </a:lnTo>
                    <a:lnTo>
                      <a:pt x="77" y="403"/>
                    </a:lnTo>
                    <a:lnTo>
                      <a:pt x="48" y="392"/>
                    </a:lnTo>
                    <a:lnTo>
                      <a:pt x="22" y="471"/>
                    </a:lnTo>
                    <a:close/>
                    <a:moveTo>
                      <a:pt x="50" y="392"/>
                    </a:moveTo>
                    <a:lnTo>
                      <a:pt x="77" y="405"/>
                    </a:lnTo>
                    <a:lnTo>
                      <a:pt x="113" y="331"/>
                    </a:lnTo>
                    <a:lnTo>
                      <a:pt x="86" y="318"/>
                    </a:lnTo>
                    <a:lnTo>
                      <a:pt x="50" y="392"/>
                    </a:lnTo>
                    <a:close/>
                    <a:moveTo>
                      <a:pt x="88" y="316"/>
                    </a:moveTo>
                    <a:lnTo>
                      <a:pt x="113" y="333"/>
                    </a:lnTo>
                    <a:lnTo>
                      <a:pt x="158" y="267"/>
                    </a:lnTo>
                    <a:lnTo>
                      <a:pt x="131" y="250"/>
                    </a:lnTo>
                    <a:lnTo>
                      <a:pt x="88" y="316"/>
                    </a:lnTo>
                    <a:close/>
                    <a:moveTo>
                      <a:pt x="133" y="248"/>
                    </a:moveTo>
                    <a:lnTo>
                      <a:pt x="156" y="269"/>
                    </a:lnTo>
                    <a:lnTo>
                      <a:pt x="209" y="209"/>
                    </a:lnTo>
                    <a:lnTo>
                      <a:pt x="186" y="188"/>
                    </a:lnTo>
                    <a:lnTo>
                      <a:pt x="133" y="248"/>
                    </a:lnTo>
                    <a:close/>
                    <a:moveTo>
                      <a:pt x="188" y="186"/>
                    </a:moveTo>
                    <a:lnTo>
                      <a:pt x="207" y="209"/>
                    </a:lnTo>
                    <a:lnTo>
                      <a:pt x="267" y="156"/>
                    </a:lnTo>
                    <a:lnTo>
                      <a:pt x="248" y="134"/>
                    </a:lnTo>
                    <a:lnTo>
                      <a:pt x="188" y="186"/>
                    </a:lnTo>
                    <a:close/>
                    <a:moveTo>
                      <a:pt x="250" y="132"/>
                    </a:moveTo>
                    <a:lnTo>
                      <a:pt x="267" y="158"/>
                    </a:lnTo>
                    <a:lnTo>
                      <a:pt x="333" y="113"/>
                    </a:lnTo>
                    <a:lnTo>
                      <a:pt x="316" y="88"/>
                    </a:lnTo>
                    <a:lnTo>
                      <a:pt x="250" y="132"/>
                    </a:lnTo>
                    <a:close/>
                    <a:moveTo>
                      <a:pt x="318" y="86"/>
                    </a:moveTo>
                    <a:lnTo>
                      <a:pt x="331" y="113"/>
                    </a:lnTo>
                    <a:lnTo>
                      <a:pt x="404" y="77"/>
                    </a:lnTo>
                    <a:lnTo>
                      <a:pt x="389" y="51"/>
                    </a:lnTo>
                    <a:lnTo>
                      <a:pt x="318" y="86"/>
                    </a:lnTo>
                    <a:close/>
                    <a:moveTo>
                      <a:pt x="391" y="49"/>
                    </a:moveTo>
                    <a:lnTo>
                      <a:pt x="403" y="77"/>
                    </a:lnTo>
                    <a:lnTo>
                      <a:pt x="480" y="51"/>
                    </a:lnTo>
                    <a:lnTo>
                      <a:pt x="470" y="22"/>
                    </a:lnTo>
                    <a:lnTo>
                      <a:pt x="391" y="49"/>
                    </a:lnTo>
                    <a:close/>
                    <a:moveTo>
                      <a:pt x="472" y="22"/>
                    </a:moveTo>
                    <a:lnTo>
                      <a:pt x="478" y="51"/>
                    </a:lnTo>
                    <a:lnTo>
                      <a:pt x="559" y="36"/>
                    </a:lnTo>
                    <a:lnTo>
                      <a:pt x="553" y="5"/>
                    </a:lnTo>
                    <a:lnTo>
                      <a:pt x="472" y="22"/>
                    </a:lnTo>
                    <a:close/>
                    <a:moveTo>
                      <a:pt x="555" y="5"/>
                    </a:moveTo>
                    <a:lnTo>
                      <a:pt x="557" y="36"/>
                    </a:lnTo>
                    <a:lnTo>
                      <a:pt x="642" y="30"/>
                    </a:lnTo>
                    <a:lnTo>
                      <a:pt x="640" y="0"/>
                    </a:lnTo>
                    <a:lnTo>
                      <a:pt x="555" y="5"/>
                    </a:lnTo>
                    <a:close/>
                    <a:moveTo>
                      <a:pt x="642" y="0"/>
                    </a:moveTo>
                    <a:lnTo>
                      <a:pt x="642" y="30"/>
                    </a:lnTo>
                    <a:lnTo>
                      <a:pt x="3854" y="30"/>
                    </a:lnTo>
                    <a:lnTo>
                      <a:pt x="3854" y="0"/>
                    </a:lnTo>
                    <a:lnTo>
                      <a:pt x="642" y="0"/>
                    </a:lnTo>
                    <a:close/>
                    <a:moveTo>
                      <a:pt x="3856" y="0"/>
                    </a:moveTo>
                    <a:lnTo>
                      <a:pt x="3854" y="30"/>
                    </a:lnTo>
                    <a:lnTo>
                      <a:pt x="3939" y="36"/>
                    </a:lnTo>
                    <a:lnTo>
                      <a:pt x="3941" y="5"/>
                    </a:lnTo>
                    <a:lnTo>
                      <a:pt x="3856" y="0"/>
                    </a:lnTo>
                    <a:close/>
                    <a:moveTo>
                      <a:pt x="3943" y="5"/>
                    </a:moveTo>
                    <a:lnTo>
                      <a:pt x="3937" y="36"/>
                    </a:lnTo>
                    <a:lnTo>
                      <a:pt x="4018" y="51"/>
                    </a:lnTo>
                    <a:lnTo>
                      <a:pt x="4024" y="22"/>
                    </a:lnTo>
                    <a:lnTo>
                      <a:pt x="3943" y="5"/>
                    </a:lnTo>
                    <a:close/>
                    <a:moveTo>
                      <a:pt x="4026" y="22"/>
                    </a:moveTo>
                    <a:lnTo>
                      <a:pt x="4016" y="51"/>
                    </a:lnTo>
                    <a:lnTo>
                      <a:pt x="4093" y="77"/>
                    </a:lnTo>
                    <a:lnTo>
                      <a:pt x="4105" y="49"/>
                    </a:lnTo>
                    <a:lnTo>
                      <a:pt x="4026" y="22"/>
                    </a:lnTo>
                    <a:close/>
                    <a:moveTo>
                      <a:pt x="4105" y="51"/>
                    </a:moveTo>
                    <a:lnTo>
                      <a:pt x="4092" y="77"/>
                    </a:lnTo>
                    <a:lnTo>
                      <a:pt x="4165" y="113"/>
                    </a:lnTo>
                    <a:lnTo>
                      <a:pt x="4178" y="86"/>
                    </a:lnTo>
                    <a:lnTo>
                      <a:pt x="4105" y="51"/>
                    </a:lnTo>
                    <a:close/>
                    <a:moveTo>
                      <a:pt x="4180" y="88"/>
                    </a:moveTo>
                    <a:lnTo>
                      <a:pt x="4163" y="113"/>
                    </a:lnTo>
                    <a:lnTo>
                      <a:pt x="4229" y="158"/>
                    </a:lnTo>
                    <a:lnTo>
                      <a:pt x="4246" y="132"/>
                    </a:lnTo>
                    <a:lnTo>
                      <a:pt x="4180" y="88"/>
                    </a:lnTo>
                    <a:close/>
                    <a:moveTo>
                      <a:pt x="4248" y="134"/>
                    </a:moveTo>
                    <a:lnTo>
                      <a:pt x="4227" y="156"/>
                    </a:lnTo>
                    <a:lnTo>
                      <a:pt x="4287" y="209"/>
                    </a:lnTo>
                    <a:lnTo>
                      <a:pt x="4308" y="186"/>
                    </a:lnTo>
                    <a:lnTo>
                      <a:pt x="4248" y="134"/>
                    </a:lnTo>
                    <a:close/>
                    <a:moveTo>
                      <a:pt x="4310" y="188"/>
                    </a:moveTo>
                    <a:lnTo>
                      <a:pt x="4287" y="209"/>
                    </a:lnTo>
                    <a:lnTo>
                      <a:pt x="4340" y="269"/>
                    </a:lnTo>
                    <a:lnTo>
                      <a:pt x="4363" y="248"/>
                    </a:lnTo>
                    <a:lnTo>
                      <a:pt x="4310" y="188"/>
                    </a:lnTo>
                    <a:close/>
                    <a:moveTo>
                      <a:pt x="4365" y="250"/>
                    </a:moveTo>
                    <a:lnTo>
                      <a:pt x="4338" y="267"/>
                    </a:lnTo>
                    <a:lnTo>
                      <a:pt x="4383" y="333"/>
                    </a:lnTo>
                    <a:lnTo>
                      <a:pt x="4408" y="316"/>
                    </a:lnTo>
                    <a:lnTo>
                      <a:pt x="4365" y="250"/>
                    </a:lnTo>
                    <a:close/>
                    <a:moveTo>
                      <a:pt x="4410" y="318"/>
                    </a:moveTo>
                    <a:lnTo>
                      <a:pt x="4383" y="331"/>
                    </a:lnTo>
                    <a:lnTo>
                      <a:pt x="4419" y="405"/>
                    </a:lnTo>
                    <a:lnTo>
                      <a:pt x="4446" y="392"/>
                    </a:lnTo>
                    <a:lnTo>
                      <a:pt x="4410" y="318"/>
                    </a:lnTo>
                    <a:close/>
                    <a:moveTo>
                      <a:pt x="4448" y="392"/>
                    </a:moveTo>
                    <a:lnTo>
                      <a:pt x="4419" y="403"/>
                    </a:lnTo>
                    <a:lnTo>
                      <a:pt x="4446" y="480"/>
                    </a:lnTo>
                    <a:lnTo>
                      <a:pt x="4474" y="471"/>
                    </a:lnTo>
                    <a:lnTo>
                      <a:pt x="4448" y="392"/>
                    </a:lnTo>
                    <a:close/>
                    <a:moveTo>
                      <a:pt x="4474" y="473"/>
                    </a:moveTo>
                    <a:lnTo>
                      <a:pt x="4446" y="478"/>
                    </a:lnTo>
                    <a:lnTo>
                      <a:pt x="4461" y="559"/>
                    </a:lnTo>
                    <a:lnTo>
                      <a:pt x="4491" y="554"/>
                    </a:lnTo>
                    <a:lnTo>
                      <a:pt x="4474" y="473"/>
                    </a:lnTo>
                    <a:close/>
                    <a:moveTo>
                      <a:pt x="4491" y="555"/>
                    </a:moveTo>
                    <a:lnTo>
                      <a:pt x="4461" y="557"/>
                    </a:lnTo>
                    <a:lnTo>
                      <a:pt x="4466" y="642"/>
                    </a:lnTo>
                    <a:lnTo>
                      <a:pt x="4496" y="640"/>
                    </a:lnTo>
                    <a:lnTo>
                      <a:pt x="4491" y="555"/>
                    </a:lnTo>
                    <a:close/>
                    <a:moveTo>
                      <a:pt x="4496" y="642"/>
                    </a:moveTo>
                    <a:lnTo>
                      <a:pt x="4466" y="642"/>
                    </a:lnTo>
                    <a:lnTo>
                      <a:pt x="4466" y="3856"/>
                    </a:lnTo>
                    <a:lnTo>
                      <a:pt x="4496" y="3856"/>
                    </a:lnTo>
                    <a:lnTo>
                      <a:pt x="4496" y="642"/>
                    </a:lnTo>
                    <a:close/>
                    <a:moveTo>
                      <a:pt x="4496" y="3858"/>
                    </a:moveTo>
                    <a:lnTo>
                      <a:pt x="4496" y="3858"/>
                    </a:lnTo>
                    <a:lnTo>
                      <a:pt x="4481" y="3856"/>
                    </a:lnTo>
                    <a:lnTo>
                      <a:pt x="4496" y="3856"/>
                    </a:lnTo>
                    <a:lnTo>
                      <a:pt x="4496" y="3858"/>
                    </a:lnTo>
                    <a:close/>
                    <a:moveTo>
                      <a:pt x="4491" y="3944"/>
                    </a:moveTo>
                    <a:lnTo>
                      <a:pt x="4491" y="3944"/>
                    </a:lnTo>
                    <a:lnTo>
                      <a:pt x="4476" y="3941"/>
                    </a:lnTo>
                    <a:lnTo>
                      <a:pt x="4491" y="3943"/>
                    </a:lnTo>
                    <a:lnTo>
                      <a:pt x="4491" y="3944"/>
                    </a:lnTo>
                    <a:close/>
                    <a:moveTo>
                      <a:pt x="4474" y="4027"/>
                    </a:moveTo>
                    <a:lnTo>
                      <a:pt x="4474" y="4027"/>
                    </a:lnTo>
                    <a:lnTo>
                      <a:pt x="4459" y="4024"/>
                    </a:lnTo>
                    <a:lnTo>
                      <a:pt x="4474" y="4025"/>
                    </a:lnTo>
                    <a:lnTo>
                      <a:pt x="4474" y="4027"/>
                    </a:lnTo>
                    <a:close/>
                    <a:moveTo>
                      <a:pt x="4446" y="4106"/>
                    </a:moveTo>
                    <a:lnTo>
                      <a:pt x="4446" y="4108"/>
                    </a:lnTo>
                    <a:lnTo>
                      <a:pt x="4432" y="4101"/>
                    </a:lnTo>
                    <a:lnTo>
                      <a:pt x="4448" y="4106"/>
                    </a:lnTo>
                    <a:lnTo>
                      <a:pt x="4446" y="4106"/>
                    </a:lnTo>
                    <a:close/>
                    <a:moveTo>
                      <a:pt x="4410" y="4180"/>
                    </a:moveTo>
                    <a:lnTo>
                      <a:pt x="4408" y="4182"/>
                    </a:lnTo>
                    <a:lnTo>
                      <a:pt x="4397" y="4172"/>
                    </a:lnTo>
                    <a:lnTo>
                      <a:pt x="4410" y="4180"/>
                    </a:lnTo>
                    <a:lnTo>
                      <a:pt x="4410" y="4180"/>
                    </a:lnTo>
                    <a:close/>
                    <a:moveTo>
                      <a:pt x="4363" y="4250"/>
                    </a:moveTo>
                    <a:lnTo>
                      <a:pt x="4363" y="4250"/>
                    </a:lnTo>
                    <a:lnTo>
                      <a:pt x="4351" y="4240"/>
                    </a:lnTo>
                    <a:lnTo>
                      <a:pt x="4365" y="4248"/>
                    </a:lnTo>
                    <a:lnTo>
                      <a:pt x="4363" y="4250"/>
                    </a:lnTo>
                    <a:close/>
                    <a:moveTo>
                      <a:pt x="4308" y="4310"/>
                    </a:moveTo>
                    <a:lnTo>
                      <a:pt x="4308" y="4312"/>
                    </a:lnTo>
                    <a:lnTo>
                      <a:pt x="4299" y="4300"/>
                    </a:lnTo>
                    <a:lnTo>
                      <a:pt x="4310" y="4310"/>
                    </a:lnTo>
                    <a:lnTo>
                      <a:pt x="4308" y="4310"/>
                    </a:lnTo>
                    <a:close/>
                    <a:moveTo>
                      <a:pt x="4248" y="4364"/>
                    </a:moveTo>
                    <a:lnTo>
                      <a:pt x="4246" y="4366"/>
                    </a:lnTo>
                    <a:lnTo>
                      <a:pt x="4238" y="4353"/>
                    </a:lnTo>
                    <a:lnTo>
                      <a:pt x="4248" y="4364"/>
                    </a:lnTo>
                    <a:lnTo>
                      <a:pt x="4248" y="4364"/>
                    </a:lnTo>
                    <a:close/>
                    <a:moveTo>
                      <a:pt x="4178" y="4412"/>
                    </a:moveTo>
                    <a:lnTo>
                      <a:pt x="4178" y="4412"/>
                    </a:lnTo>
                    <a:lnTo>
                      <a:pt x="4171" y="4398"/>
                    </a:lnTo>
                    <a:lnTo>
                      <a:pt x="4180" y="4410"/>
                    </a:lnTo>
                    <a:lnTo>
                      <a:pt x="4178" y="4412"/>
                    </a:lnTo>
                    <a:close/>
                    <a:moveTo>
                      <a:pt x="4105" y="4449"/>
                    </a:moveTo>
                    <a:lnTo>
                      <a:pt x="4105" y="4449"/>
                    </a:lnTo>
                    <a:lnTo>
                      <a:pt x="4099" y="4434"/>
                    </a:lnTo>
                    <a:lnTo>
                      <a:pt x="4105" y="4447"/>
                    </a:lnTo>
                    <a:lnTo>
                      <a:pt x="4105" y="4449"/>
                    </a:lnTo>
                    <a:close/>
                    <a:moveTo>
                      <a:pt x="4026" y="4476"/>
                    </a:moveTo>
                    <a:lnTo>
                      <a:pt x="4024" y="4476"/>
                    </a:lnTo>
                    <a:lnTo>
                      <a:pt x="4022" y="4461"/>
                    </a:lnTo>
                    <a:lnTo>
                      <a:pt x="4026" y="4476"/>
                    </a:lnTo>
                    <a:lnTo>
                      <a:pt x="4026" y="4476"/>
                    </a:lnTo>
                    <a:close/>
                    <a:moveTo>
                      <a:pt x="3943" y="4493"/>
                    </a:moveTo>
                    <a:lnTo>
                      <a:pt x="3941" y="4493"/>
                    </a:lnTo>
                    <a:lnTo>
                      <a:pt x="3939" y="4478"/>
                    </a:lnTo>
                    <a:lnTo>
                      <a:pt x="3943" y="4493"/>
                    </a:lnTo>
                    <a:lnTo>
                      <a:pt x="3943" y="4493"/>
                    </a:lnTo>
                    <a:close/>
                    <a:moveTo>
                      <a:pt x="3856" y="4498"/>
                    </a:moveTo>
                    <a:lnTo>
                      <a:pt x="3854" y="4498"/>
                    </a:lnTo>
                    <a:lnTo>
                      <a:pt x="3854" y="4483"/>
                    </a:lnTo>
                    <a:lnTo>
                      <a:pt x="3856" y="4498"/>
                    </a:lnTo>
                    <a:lnTo>
                      <a:pt x="3856" y="4498"/>
                    </a:lnTo>
                    <a:close/>
                    <a:moveTo>
                      <a:pt x="640" y="4498"/>
                    </a:moveTo>
                    <a:lnTo>
                      <a:pt x="640" y="4498"/>
                    </a:lnTo>
                    <a:lnTo>
                      <a:pt x="642" y="4483"/>
                    </a:lnTo>
                    <a:lnTo>
                      <a:pt x="642" y="4498"/>
                    </a:lnTo>
                    <a:lnTo>
                      <a:pt x="640" y="4498"/>
                    </a:lnTo>
                    <a:close/>
                    <a:moveTo>
                      <a:pt x="553" y="4493"/>
                    </a:moveTo>
                    <a:lnTo>
                      <a:pt x="553" y="4493"/>
                    </a:lnTo>
                    <a:lnTo>
                      <a:pt x="555" y="4478"/>
                    </a:lnTo>
                    <a:lnTo>
                      <a:pt x="555" y="4493"/>
                    </a:lnTo>
                    <a:lnTo>
                      <a:pt x="553" y="4493"/>
                    </a:lnTo>
                    <a:close/>
                    <a:moveTo>
                      <a:pt x="470" y="4476"/>
                    </a:moveTo>
                    <a:lnTo>
                      <a:pt x="470" y="4476"/>
                    </a:lnTo>
                    <a:lnTo>
                      <a:pt x="474" y="4461"/>
                    </a:lnTo>
                    <a:lnTo>
                      <a:pt x="472" y="4476"/>
                    </a:lnTo>
                    <a:lnTo>
                      <a:pt x="470" y="4476"/>
                    </a:lnTo>
                    <a:close/>
                    <a:moveTo>
                      <a:pt x="391" y="4449"/>
                    </a:moveTo>
                    <a:lnTo>
                      <a:pt x="389" y="4447"/>
                    </a:lnTo>
                    <a:lnTo>
                      <a:pt x="397" y="4434"/>
                    </a:lnTo>
                    <a:lnTo>
                      <a:pt x="391" y="4449"/>
                    </a:lnTo>
                    <a:lnTo>
                      <a:pt x="391" y="4449"/>
                    </a:lnTo>
                    <a:close/>
                    <a:moveTo>
                      <a:pt x="318" y="4412"/>
                    </a:moveTo>
                    <a:lnTo>
                      <a:pt x="316" y="4410"/>
                    </a:lnTo>
                    <a:lnTo>
                      <a:pt x="325" y="4398"/>
                    </a:lnTo>
                    <a:lnTo>
                      <a:pt x="318" y="4412"/>
                    </a:lnTo>
                    <a:lnTo>
                      <a:pt x="318" y="4412"/>
                    </a:lnTo>
                    <a:close/>
                    <a:moveTo>
                      <a:pt x="248" y="4364"/>
                    </a:moveTo>
                    <a:lnTo>
                      <a:pt x="248" y="4364"/>
                    </a:lnTo>
                    <a:lnTo>
                      <a:pt x="258" y="4353"/>
                    </a:lnTo>
                    <a:lnTo>
                      <a:pt x="250" y="4366"/>
                    </a:lnTo>
                    <a:lnTo>
                      <a:pt x="248" y="4364"/>
                    </a:lnTo>
                    <a:close/>
                    <a:moveTo>
                      <a:pt x="188" y="4310"/>
                    </a:moveTo>
                    <a:lnTo>
                      <a:pt x="186" y="4310"/>
                    </a:lnTo>
                    <a:lnTo>
                      <a:pt x="197" y="4300"/>
                    </a:lnTo>
                    <a:lnTo>
                      <a:pt x="188" y="4312"/>
                    </a:lnTo>
                    <a:lnTo>
                      <a:pt x="188" y="4310"/>
                    </a:lnTo>
                    <a:close/>
                    <a:moveTo>
                      <a:pt x="133" y="4250"/>
                    </a:moveTo>
                    <a:lnTo>
                      <a:pt x="131" y="4248"/>
                    </a:lnTo>
                    <a:lnTo>
                      <a:pt x="145" y="4240"/>
                    </a:lnTo>
                    <a:lnTo>
                      <a:pt x="133" y="4250"/>
                    </a:lnTo>
                    <a:lnTo>
                      <a:pt x="133" y="4250"/>
                    </a:lnTo>
                    <a:close/>
                    <a:moveTo>
                      <a:pt x="86" y="4180"/>
                    </a:moveTo>
                    <a:lnTo>
                      <a:pt x="86" y="4180"/>
                    </a:lnTo>
                    <a:lnTo>
                      <a:pt x="99" y="4172"/>
                    </a:lnTo>
                    <a:lnTo>
                      <a:pt x="88" y="4182"/>
                    </a:lnTo>
                    <a:lnTo>
                      <a:pt x="86" y="4180"/>
                    </a:lnTo>
                    <a:close/>
                    <a:moveTo>
                      <a:pt x="48" y="4106"/>
                    </a:moveTo>
                    <a:lnTo>
                      <a:pt x="48" y="4106"/>
                    </a:lnTo>
                    <a:lnTo>
                      <a:pt x="64" y="4101"/>
                    </a:lnTo>
                    <a:lnTo>
                      <a:pt x="50" y="4108"/>
                    </a:lnTo>
                    <a:lnTo>
                      <a:pt x="48" y="4106"/>
                    </a:lnTo>
                    <a:close/>
                    <a:moveTo>
                      <a:pt x="22" y="4027"/>
                    </a:moveTo>
                    <a:lnTo>
                      <a:pt x="22" y="4025"/>
                    </a:lnTo>
                    <a:lnTo>
                      <a:pt x="37" y="4024"/>
                    </a:lnTo>
                    <a:lnTo>
                      <a:pt x="22" y="4027"/>
                    </a:lnTo>
                    <a:lnTo>
                      <a:pt x="22" y="4027"/>
                    </a:lnTo>
                    <a:close/>
                    <a:moveTo>
                      <a:pt x="5" y="3944"/>
                    </a:moveTo>
                    <a:lnTo>
                      <a:pt x="5" y="3943"/>
                    </a:lnTo>
                    <a:lnTo>
                      <a:pt x="20" y="3941"/>
                    </a:lnTo>
                    <a:lnTo>
                      <a:pt x="5" y="3944"/>
                    </a:lnTo>
                    <a:lnTo>
                      <a:pt x="5" y="3944"/>
                    </a:lnTo>
                    <a:close/>
                    <a:moveTo>
                      <a:pt x="0" y="3858"/>
                    </a:moveTo>
                    <a:lnTo>
                      <a:pt x="0" y="3856"/>
                    </a:lnTo>
                    <a:lnTo>
                      <a:pt x="15" y="3856"/>
                    </a:lnTo>
                    <a:lnTo>
                      <a:pt x="0" y="3858"/>
                    </a:lnTo>
                    <a:lnTo>
                      <a:pt x="0" y="3858"/>
                    </a:lnTo>
                    <a:close/>
                    <a:moveTo>
                      <a:pt x="0" y="640"/>
                    </a:moveTo>
                    <a:lnTo>
                      <a:pt x="0" y="640"/>
                    </a:lnTo>
                    <a:lnTo>
                      <a:pt x="15" y="642"/>
                    </a:lnTo>
                    <a:lnTo>
                      <a:pt x="0" y="642"/>
                    </a:lnTo>
                    <a:lnTo>
                      <a:pt x="0" y="640"/>
                    </a:lnTo>
                    <a:close/>
                    <a:moveTo>
                      <a:pt x="5" y="554"/>
                    </a:moveTo>
                    <a:lnTo>
                      <a:pt x="5" y="554"/>
                    </a:lnTo>
                    <a:lnTo>
                      <a:pt x="20" y="557"/>
                    </a:lnTo>
                    <a:lnTo>
                      <a:pt x="5" y="555"/>
                    </a:lnTo>
                    <a:lnTo>
                      <a:pt x="5" y="554"/>
                    </a:lnTo>
                    <a:close/>
                    <a:moveTo>
                      <a:pt x="22" y="471"/>
                    </a:moveTo>
                    <a:lnTo>
                      <a:pt x="22" y="471"/>
                    </a:lnTo>
                    <a:lnTo>
                      <a:pt x="37" y="474"/>
                    </a:lnTo>
                    <a:lnTo>
                      <a:pt x="22" y="473"/>
                    </a:lnTo>
                    <a:lnTo>
                      <a:pt x="22" y="471"/>
                    </a:lnTo>
                    <a:close/>
                    <a:moveTo>
                      <a:pt x="48" y="392"/>
                    </a:moveTo>
                    <a:lnTo>
                      <a:pt x="50" y="392"/>
                    </a:lnTo>
                    <a:lnTo>
                      <a:pt x="64" y="397"/>
                    </a:lnTo>
                    <a:lnTo>
                      <a:pt x="48" y="392"/>
                    </a:lnTo>
                    <a:lnTo>
                      <a:pt x="48" y="392"/>
                    </a:lnTo>
                    <a:close/>
                    <a:moveTo>
                      <a:pt x="86" y="318"/>
                    </a:moveTo>
                    <a:lnTo>
                      <a:pt x="88" y="316"/>
                    </a:lnTo>
                    <a:lnTo>
                      <a:pt x="99" y="326"/>
                    </a:lnTo>
                    <a:lnTo>
                      <a:pt x="86" y="318"/>
                    </a:lnTo>
                    <a:lnTo>
                      <a:pt x="86" y="318"/>
                    </a:lnTo>
                    <a:close/>
                    <a:moveTo>
                      <a:pt x="133" y="248"/>
                    </a:moveTo>
                    <a:lnTo>
                      <a:pt x="133" y="248"/>
                    </a:lnTo>
                    <a:lnTo>
                      <a:pt x="145" y="258"/>
                    </a:lnTo>
                    <a:lnTo>
                      <a:pt x="131" y="250"/>
                    </a:lnTo>
                    <a:lnTo>
                      <a:pt x="133" y="248"/>
                    </a:lnTo>
                    <a:close/>
                    <a:moveTo>
                      <a:pt x="188" y="188"/>
                    </a:moveTo>
                    <a:lnTo>
                      <a:pt x="188" y="186"/>
                    </a:lnTo>
                    <a:lnTo>
                      <a:pt x="197" y="198"/>
                    </a:lnTo>
                    <a:lnTo>
                      <a:pt x="186" y="188"/>
                    </a:lnTo>
                    <a:lnTo>
                      <a:pt x="188" y="188"/>
                    </a:lnTo>
                    <a:close/>
                    <a:moveTo>
                      <a:pt x="248" y="134"/>
                    </a:moveTo>
                    <a:lnTo>
                      <a:pt x="250" y="132"/>
                    </a:lnTo>
                    <a:lnTo>
                      <a:pt x="258" y="145"/>
                    </a:lnTo>
                    <a:lnTo>
                      <a:pt x="248" y="134"/>
                    </a:lnTo>
                    <a:lnTo>
                      <a:pt x="248" y="134"/>
                    </a:lnTo>
                    <a:close/>
                    <a:moveTo>
                      <a:pt x="318" y="86"/>
                    </a:moveTo>
                    <a:lnTo>
                      <a:pt x="318" y="86"/>
                    </a:lnTo>
                    <a:lnTo>
                      <a:pt x="325" y="100"/>
                    </a:lnTo>
                    <a:lnTo>
                      <a:pt x="316" y="88"/>
                    </a:lnTo>
                    <a:lnTo>
                      <a:pt x="318" y="86"/>
                    </a:lnTo>
                    <a:close/>
                    <a:moveTo>
                      <a:pt x="391" y="49"/>
                    </a:moveTo>
                    <a:lnTo>
                      <a:pt x="391" y="49"/>
                    </a:lnTo>
                    <a:lnTo>
                      <a:pt x="397" y="64"/>
                    </a:lnTo>
                    <a:lnTo>
                      <a:pt x="389" y="51"/>
                    </a:lnTo>
                    <a:lnTo>
                      <a:pt x="391" y="49"/>
                    </a:lnTo>
                    <a:close/>
                    <a:moveTo>
                      <a:pt x="470" y="22"/>
                    </a:moveTo>
                    <a:lnTo>
                      <a:pt x="472" y="22"/>
                    </a:lnTo>
                    <a:lnTo>
                      <a:pt x="474" y="37"/>
                    </a:lnTo>
                    <a:lnTo>
                      <a:pt x="470" y="22"/>
                    </a:lnTo>
                    <a:lnTo>
                      <a:pt x="470" y="22"/>
                    </a:lnTo>
                    <a:close/>
                    <a:moveTo>
                      <a:pt x="553" y="5"/>
                    </a:moveTo>
                    <a:lnTo>
                      <a:pt x="555" y="5"/>
                    </a:lnTo>
                    <a:lnTo>
                      <a:pt x="555" y="20"/>
                    </a:lnTo>
                    <a:lnTo>
                      <a:pt x="553" y="5"/>
                    </a:lnTo>
                    <a:lnTo>
                      <a:pt x="553" y="5"/>
                    </a:lnTo>
                    <a:close/>
                    <a:moveTo>
                      <a:pt x="640" y="0"/>
                    </a:moveTo>
                    <a:lnTo>
                      <a:pt x="642" y="0"/>
                    </a:lnTo>
                    <a:lnTo>
                      <a:pt x="642" y="15"/>
                    </a:lnTo>
                    <a:lnTo>
                      <a:pt x="640" y="0"/>
                    </a:lnTo>
                    <a:lnTo>
                      <a:pt x="640" y="0"/>
                    </a:lnTo>
                    <a:close/>
                    <a:moveTo>
                      <a:pt x="3856" y="0"/>
                    </a:moveTo>
                    <a:lnTo>
                      <a:pt x="3856" y="0"/>
                    </a:lnTo>
                    <a:lnTo>
                      <a:pt x="3854" y="15"/>
                    </a:lnTo>
                    <a:lnTo>
                      <a:pt x="3854" y="0"/>
                    </a:lnTo>
                    <a:lnTo>
                      <a:pt x="3856" y="0"/>
                    </a:lnTo>
                    <a:close/>
                    <a:moveTo>
                      <a:pt x="3943" y="5"/>
                    </a:moveTo>
                    <a:lnTo>
                      <a:pt x="3943" y="5"/>
                    </a:lnTo>
                    <a:lnTo>
                      <a:pt x="3939" y="20"/>
                    </a:lnTo>
                    <a:lnTo>
                      <a:pt x="3941" y="5"/>
                    </a:lnTo>
                    <a:lnTo>
                      <a:pt x="3943" y="5"/>
                    </a:lnTo>
                    <a:close/>
                    <a:moveTo>
                      <a:pt x="4026" y="22"/>
                    </a:moveTo>
                    <a:lnTo>
                      <a:pt x="4026" y="22"/>
                    </a:lnTo>
                    <a:lnTo>
                      <a:pt x="4022" y="37"/>
                    </a:lnTo>
                    <a:lnTo>
                      <a:pt x="4024" y="22"/>
                    </a:lnTo>
                    <a:lnTo>
                      <a:pt x="4026" y="22"/>
                    </a:lnTo>
                    <a:close/>
                    <a:moveTo>
                      <a:pt x="4105" y="49"/>
                    </a:moveTo>
                    <a:lnTo>
                      <a:pt x="4105" y="51"/>
                    </a:lnTo>
                    <a:lnTo>
                      <a:pt x="4099" y="64"/>
                    </a:lnTo>
                    <a:lnTo>
                      <a:pt x="4105" y="49"/>
                    </a:lnTo>
                    <a:lnTo>
                      <a:pt x="4105" y="49"/>
                    </a:lnTo>
                    <a:close/>
                    <a:moveTo>
                      <a:pt x="4178" y="86"/>
                    </a:moveTo>
                    <a:lnTo>
                      <a:pt x="4180" y="88"/>
                    </a:lnTo>
                    <a:lnTo>
                      <a:pt x="4171" y="100"/>
                    </a:lnTo>
                    <a:lnTo>
                      <a:pt x="4178" y="86"/>
                    </a:lnTo>
                    <a:lnTo>
                      <a:pt x="4178" y="86"/>
                    </a:lnTo>
                    <a:close/>
                    <a:moveTo>
                      <a:pt x="4248" y="134"/>
                    </a:moveTo>
                    <a:lnTo>
                      <a:pt x="4248" y="134"/>
                    </a:lnTo>
                    <a:lnTo>
                      <a:pt x="4238" y="145"/>
                    </a:lnTo>
                    <a:lnTo>
                      <a:pt x="4246" y="132"/>
                    </a:lnTo>
                    <a:lnTo>
                      <a:pt x="4248" y="134"/>
                    </a:lnTo>
                    <a:close/>
                    <a:moveTo>
                      <a:pt x="4308" y="188"/>
                    </a:moveTo>
                    <a:lnTo>
                      <a:pt x="4310" y="188"/>
                    </a:lnTo>
                    <a:lnTo>
                      <a:pt x="4299" y="198"/>
                    </a:lnTo>
                    <a:lnTo>
                      <a:pt x="4308" y="186"/>
                    </a:lnTo>
                    <a:lnTo>
                      <a:pt x="4308" y="188"/>
                    </a:lnTo>
                    <a:close/>
                    <a:moveTo>
                      <a:pt x="4363" y="248"/>
                    </a:moveTo>
                    <a:lnTo>
                      <a:pt x="4365" y="250"/>
                    </a:lnTo>
                    <a:lnTo>
                      <a:pt x="4351" y="258"/>
                    </a:lnTo>
                    <a:lnTo>
                      <a:pt x="4363" y="248"/>
                    </a:lnTo>
                    <a:lnTo>
                      <a:pt x="4363" y="248"/>
                    </a:lnTo>
                    <a:close/>
                    <a:moveTo>
                      <a:pt x="4410" y="318"/>
                    </a:moveTo>
                    <a:lnTo>
                      <a:pt x="4410" y="318"/>
                    </a:lnTo>
                    <a:lnTo>
                      <a:pt x="4397" y="326"/>
                    </a:lnTo>
                    <a:lnTo>
                      <a:pt x="4408" y="316"/>
                    </a:lnTo>
                    <a:lnTo>
                      <a:pt x="4410" y="318"/>
                    </a:lnTo>
                    <a:close/>
                    <a:moveTo>
                      <a:pt x="4446" y="392"/>
                    </a:moveTo>
                    <a:lnTo>
                      <a:pt x="4448" y="392"/>
                    </a:lnTo>
                    <a:lnTo>
                      <a:pt x="4432" y="397"/>
                    </a:lnTo>
                    <a:lnTo>
                      <a:pt x="4446" y="392"/>
                    </a:lnTo>
                    <a:lnTo>
                      <a:pt x="4446" y="392"/>
                    </a:lnTo>
                    <a:close/>
                    <a:moveTo>
                      <a:pt x="4474" y="471"/>
                    </a:moveTo>
                    <a:lnTo>
                      <a:pt x="4474" y="473"/>
                    </a:lnTo>
                    <a:lnTo>
                      <a:pt x="4459" y="474"/>
                    </a:lnTo>
                    <a:lnTo>
                      <a:pt x="4474" y="471"/>
                    </a:lnTo>
                    <a:lnTo>
                      <a:pt x="4474" y="471"/>
                    </a:lnTo>
                    <a:close/>
                    <a:moveTo>
                      <a:pt x="4491" y="554"/>
                    </a:moveTo>
                    <a:lnTo>
                      <a:pt x="4491" y="555"/>
                    </a:lnTo>
                    <a:lnTo>
                      <a:pt x="4476" y="557"/>
                    </a:lnTo>
                    <a:lnTo>
                      <a:pt x="4491" y="554"/>
                    </a:lnTo>
                    <a:lnTo>
                      <a:pt x="4491" y="554"/>
                    </a:lnTo>
                    <a:close/>
                    <a:moveTo>
                      <a:pt x="4496" y="640"/>
                    </a:moveTo>
                    <a:lnTo>
                      <a:pt x="4496" y="642"/>
                    </a:lnTo>
                    <a:lnTo>
                      <a:pt x="4481" y="642"/>
                    </a:lnTo>
                    <a:lnTo>
                      <a:pt x="4496" y="640"/>
                    </a:lnTo>
                    <a:lnTo>
                      <a:pt x="4496" y="640"/>
                    </a:lnTo>
                    <a:close/>
                    <a:moveTo>
                      <a:pt x="4496" y="3858"/>
                    </a:moveTo>
                    <a:lnTo>
                      <a:pt x="4496" y="3858"/>
                    </a:lnTo>
                    <a:lnTo>
                      <a:pt x="4481" y="3856"/>
                    </a:lnTo>
                    <a:lnTo>
                      <a:pt x="4496" y="3856"/>
                    </a:lnTo>
                    <a:lnTo>
                      <a:pt x="4496" y="3858"/>
                    </a:lnTo>
                    <a:close/>
                  </a:path>
                </a:pathLst>
              </a:custGeom>
              <a:solidFill>
                <a:srgbClr val="000000"/>
              </a:solidFill>
              <a:ln w="25400">
                <a:solidFill>
                  <a:srgbClr val="000000"/>
                </a:solidFill>
                <a:prstDash val="solid"/>
                <a:round/>
                <a:headEnd/>
                <a:tailEnd/>
              </a:ln>
            </p:spPr>
            <p:txBody>
              <a:bodyPr rot="0" vert="horz" wrap="square" lIns="91440" tIns="45720" rIns="91440" bIns="45720" anchor="t" anchorCtr="0" upright="1">
                <a:noAutofit/>
              </a:bodyPr>
              <a:lstStyle/>
              <a:p>
                <a:endParaRPr lang="en-US" sz="2500"/>
              </a:p>
            </p:txBody>
          </p:sp>
          <p:sp>
            <p:nvSpPr>
              <p:cNvPr id="671" name="Freeform 670"/>
              <p:cNvSpPr>
                <a:spLocks/>
              </p:cNvSpPr>
              <p:nvPr/>
            </p:nvSpPr>
            <p:spPr bwMode="auto">
              <a:xfrm>
                <a:off x="590550" y="552450"/>
                <a:ext cx="126470" cy="104470"/>
              </a:xfrm>
              <a:custGeom>
                <a:avLst/>
                <a:gdLst>
                  <a:gd name="T0" fmla="*/ 572 w 572"/>
                  <a:gd name="T1" fmla="*/ 286 h 572"/>
                  <a:gd name="T2" fmla="*/ 566 w 572"/>
                  <a:gd name="T3" fmla="*/ 344 h 572"/>
                  <a:gd name="T4" fmla="*/ 550 w 572"/>
                  <a:gd name="T5" fmla="*/ 397 h 572"/>
                  <a:gd name="T6" fmla="*/ 523 w 572"/>
                  <a:gd name="T7" fmla="*/ 446 h 572"/>
                  <a:gd name="T8" fmla="*/ 487 w 572"/>
                  <a:gd name="T9" fmla="*/ 487 h 572"/>
                  <a:gd name="T10" fmla="*/ 446 w 572"/>
                  <a:gd name="T11" fmla="*/ 523 h 572"/>
                  <a:gd name="T12" fmla="*/ 397 w 572"/>
                  <a:gd name="T13" fmla="*/ 550 h 572"/>
                  <a:gd name="T14" fmla="*/ 342 w 572"/>
                  <a:gd name="T15" fmla="*/ 567 h 572"/>
                  <a:gd name="T16" fmla="*/ 286 w 572"/>
                  <a:gd name="T17" fmla="*/ 572 h 572"/>
                  <a:gd name="T18" fmla="*/ 228 w 572"/>
                  <a:gd name="T19" fmla="*/ 567 h 572"/>
                  <a:gd name="T20" fmla="*/ 175 w 572"/>
                  <a:gd name="T21" fmla="*/ 550 h 572"/>
                  <a:gd name="T22" fmla="*/ 126 w 572"/>
                  <a:gd name="T23" fmla="*/ 523 h 572"/>
                  <a:gd name="T24" fmla="*/ 83 w 572"/>
                  <a:gd name="T25" fmla="*/ 487 h 572"/>
                  <a:gd name="T26" fmla="*/ 49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9 w 572"/>
                  <a:gd name="T39" fmla="*/ 126 h 572"/>
                  <a:gd name="T40" fmla="*/ 83 w 572"/>
                  <a:gd name="T41" fmla="*/ 84 h 572"/>
                  <a:gd name="T42" fmla="*/ 126 w 572"/>
                  <a:gd name="T43" fmla="*/ 49 h 572"/>
                  <a:gd name="T44" fmla="*/ 175 w 572"/>
                  <a:gd name="T45" fmla="*/ 22 h 572"/>
                  <a:gd name="T46" fmla="*/ 228 w 572"/>
                  <a:gd name="T47" fmla="*/ 5 h 572"/>
                  <a:gd name="T48" fmla="*/ 286 w 572"/>
                  <a:gd name="T49" fmla="*/ 0 h 572"/>
                  <a:gd name="T50" fmla="*/ 342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50" y="397"/>
                    </a:lnTo>
                    <a:lnTo>
                      <a:pt x="523" y="446"/>
                    </a:lnTo>
                    <a:lnTo>
                      <a:pt x="487" y="487"/>
                    </a:lnTo>
                    <a:lnTo>
                      <a:pt x="446" y="523"/>
                    </a:lnTo>
                    <a:lnTo>
                      <a:pt x="397" y="550"/>
                    </a:lnTo>
                    <a:lnTo>
                      <a:pt x="342" y="567"/>
                    </a:lnTo>
                    <a:lnTo>
                      <a:pt x="286" y="572"/>
                    </a:lnTo>
                    <a:lnTo>
                      <a:pt x="228" y="567"/>
                    </a:lnTo>
                    <a:lnTo>
                      <a:pt x="175" y="550"/>
                    </a:lnTo>
                    <a:lnTo>
                      <a:pt x="126" y="523"/>
                    </a:lnTo>
                    <a:lnTo>
                      <a:pt x="83" y="487"/>
                    </a:lnTo>
                    <a:lnTo>
                      <a:pt x="49" y="446"/>
                    </a:lnTo>
                    <a:lnTo>
                      <a:pt x="22" y="397"/>
                    </a:lnTo>
                    <a:lnTo>
                      <a:pt x="5" y="344"/>
                    </a:lnTo>
                    <a:lnTo>
                      <a:pt x="0" y="286"/>
                    </a:lnTo>
                    <a:lnTo>
                      <a:pt x="5" y="228"/>
                    </a:lnTo>
                    <a:lnTo>
                      <a:pt x="22" y="175"/>
                    </a:lnTo>
                    <a:lnTo>
                      <a:pt x="49" y="126"/>
                    </a:lnTo>
                    <a:lnTo>
                      <a:pt x="83" y="84"/>
                    </a:lnTo>
                    <a:lnTo>
                      <a:pt x="126" y="49"/>
                    </a:lnTo>
                    <a:lnTo>
                      <a:pt x="175" y="22"/>
                    </a:lnTo>
                    <a:lnTo>
                      <a:pt x="228" y="5"/>
                    </a:lnTo>
                    <a:lnTo>
                      <a:pt x="286" y="0"/>
                    </a:lnTo>
                    <a:lnTo>
                      <a:pt x="342" y="5"/>
                    </a:lnTo>
                    <a:lnTo>
                      <a:pt x="397" y="22"/>
                    </a:lnTo>
                    <a:lnTo>
                      <a:pt x="446" y="49"/>
                    </a:lnTo>
                    <a:lnTo>
                      <a:pt x="487" y="84"/>
                    </a:lnTo>
                    <a:lnTo>
                      <a:pt x="523" y="126"/>
                    </a:lnTo>
                    <a:lnTo>
                      <a:pt x="550" y="175"/>
                    </a:lnTo>
                    <a:lnTo>
                      <a:pt x="566" y="228"/>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672" name="Freeform 671"/>
              <p:cNvSpPr>
                <a:spLocks/>
              </p:cNvSpPr>
              <p:nvPr/>
            </p:nvSpPr>
            <p:spPr bwMode="auto">
              <a:xfrm>
                <a:off x="276225" y="666750"/>
                <a:ext cx="126470" cy="104952"/>
              </a:xfrm>
              <a:custGeom>
                <a:avLst/>
                <a:gdLst>
                  <a:gd name="T0" fmla="*/ 572 w 572"/>
                  <a:gd name="T1" fmla="*/ 286 h 572"/>
                  <a:gd name="T2" fmla="*/ 567 w 572"/>
                  <a:gd name="T3" fmla="*/ 344 h 572"/>
                  <a:gd name="T4" fmla="*/ 550 w 572"/>
                  <a:gd name="T5" fmla="*/ 397 h 572"/>
                  <a:gd name="T6" fmla="*/ 523 w 572"/>
                  <a:gd name="T7" fmla="*/ 446 h 572"/>
                  <a:gd name="T8" fmla="*/ 487 w 572"/>
                  <a:gd name="T9" fmla="*/ 489 h 572"/>
                  <a:gd name="T10" fmla="*/ 446 w 572"/>
                  <a:gd name="T11" fmla="*/ 523 h 572"/>
                  <a:gd name="T12" fmla="*/ 397 w 572"/>
                  <a:gd name="T13" fmla="*/ 550 h 572"/>
                  <a:gd name="T14" fmla="*/ 344 w 572"/>
                  <a:gd name="T15" fmla="*/ 567 h 572"/>
                  <a:gd name="T16" fmla="*/ 286 w 572"/>
                  <a:gd name="T17" fmla="*/ 572 h 572"/>
                  <a:gd name="T18" fmla="*/ 228 w 572"/>
                  <a:gd name="T19" fmla="*/ 567 h 572"/>
                  <a:gd name="T20" fmla="*/ 175 w 572"/>
                  <a:gd name="T21" fmla="*/ 550 h 572"/>
                  <a:gd name="T22" fmla="*/ 126 w 572"/>
                  <a:gd name="T23" fmla="*/ 523 h 572"/>
                  <a:gd name="T24" fmla="*/ 84 w 572"/>
                  <a:gd name="T25" fmla="*/ 489 h 572"/>
                  <a:gd name="T26" fmla="*/ 49 w 572"/>
                  <a:gd name="T27" fmla="*/ 446 h 572"/>
                  <a:gd name="T28" fmla="*/ 22 w 572"/>
                  <a:gd name="T29" fmla="*/ 397 h 572"/>
                  <a:gd name="T30" fmla="*/ 5 w 572"/>
                  <a:gd name="T31" fmla="*/ 344 h 572"/>
                  <a:gd name="T32" fmla="*/ 0 w 572"/>
                  <a:gd name="T33" fmla="*/ 286 h 572"/>
                  <a:gd name="T34" fmla="*/ 5 w 572"/>
                  <a:gd name="T35" fmla="*/ 229 h 572"/>
                  <a:gd name="T36" fmla="*/ 22 w 572"/>
                  <a:gd name="T37" fmla="*/ 175 h 572"/>
                  <a:gd name="T38" fmla="*/ 49 w 572"/>
                  <a:gd name="T39" fmla="*/ 126 h 572"/>
                  <a:gd name="T40" fmla="*/ 84 w 572"/>
                  <a:gd name="T41" fmla="*/ 84 h 572"/>
                  <a:gd name="T42" fmla="*/ 126 w 572"/>
                  <a:gd name="T43" fmla="*/ 49 h 572"/>
                  <a:gd name="T44" fmla="*/ 175 w 572"/>
                  <a:gd name="T45" fmla="*/ 22 h 572"/>
                  <a:gd name="T46" fmla="*/ 228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7" y="489"/>
                    </a:lnTo>
                    <a:lnTo>
                      <a:pt x="446" y="523"/>
                    </a:lnTo>
                    <a:lnTo>
                      <a:pt x="397" y="550"/>
                    </a:lnTo>
                    <a:lnTo>
                      <a:pt x="344" y="567"/>
                    </a:lnTo>
                    <a:lnTo>
                      <a:pt x="286" y="572"/>
                    </a:lnTo>
                    <a:lnTo>
                      <a:pt x="228" y="567"/>
                    </a:lnTo>
                    <a:lnTo>
                      <a:pt x="175" y="550"/>
                    </a:lnTo>
                    <a:lnTo>
                      <a:pt x="126" y="523"/>
                    </a:lnTo>
                    <a:lnTo>
                      <a:pt x="84" y="489"/>
                    </a:lnTo>
                    <a:lnTo>
                      <a:pt x="49" y="446"/>
                    </a:lnTo>
                    <a:lnTo>
                      <a:pt x="22" y="397"/>
                    </a:lnTo>
                    <a:lnTo>
                      <a:pt x="5" y="344"/>
                    </a:lnTo>
                    <a:lnTo>
                      <a:pt x="0" y="286"/>
                    </a:lnTo>
                    <a:lnTo>
                      <a:pt x="5" y="229"/>
                    </a:lnTo>
                    <a:lnTo>
                      <a:pt x="22" y="175"/>
                    </a:lnTo>
                    <a:lnTo>
                      <a:pt x="49" y="126"/>
                    </a:lnTo>
                    <a:lnTo>
                      <a:pt x="84" y="84"/>
                    </a:lnTo>
                    <a:lnTo>
                      <a:pt x="126" y="49"/>
                    </a:lnTo>
                    <a:lnTo>
                      <a:pt x="175" y="22"/>
                    </a:lnTo>
                    <a:lnTo>
                      <a:pt x="228" y="5"/>
                    </a:lnTo>
                    <a:lnTo>
                      <a:pt x="286" y="0"/>
                    </a:lnTo>
                    <a:lnTo>
                      <a:pt x="344" y="5"/>
                    </a:lnTo>
                    <a:lnTo>
                      <a:pt x="397" y="22"/>
                    </a:lnTo>
                    <a:lnTo>
                      <a:pt x="446" y="49"/>
                    </a:lnTo>
                    <a:lnTo>
                      <a:pt x="487" y="84"/>
                    </a:lnTo>
                    <a:lnTo>
                      <a:pt x="523"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673" name="Freeform 672"/>
              <p:cNvSpPr>
                <a:spLocks/>
              </p:cNvSpPr>
              <p:nvPr/>
            </p:nvSpPr>
            <p:spPr bwMode="auto">
              <a:xfrm>
                <a:off x="885825" y="666750"/>
                <a:ext cx="125903" cy="104952"/>
              </a:xfrm>
              <a:custGeom>
                <a:avLst/>
                <a:gdLst>
                  <a:gd name="T0" fmla="*/ 572 w 572"/>
                  <a:gd name="T1" fmla="*/ 286 h 572"/>
                  <a:gd name="T2" fmla="*/ 567 w 572"/>
                  <a:gd name="T3" fmla="*/ 344 h 572"/>
                  <a:gd name="T4" fmla="*/ 550 w 572"/>
                  <a:gd name="T5" fmla="*/ 397 h 572"/>
                  <a:gd name="T6" fmla="*/ 523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3"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p>
            </p:txBody>
          </p:sp>
          <p:sp>
            <p:nvSpPr>
              <p:cNvPr id="674" name="AutoShape 236"/>
              <p:cNvSpPr>
                <a:spLocks noChangeArrowheads="1"/>
              </p:cNvSpPr>
              <p:nvPr/>
            </p:nvSpPr>
            <p:spPr bwMode="auto">
              <a:xfrm>
                <a:off x="190500" y="228600"/>
                <a:ext cx="93219" cy="274590"/>
              </a:xfrm>
              <a:prstGeom prst="roundRect">
                <a:avLst>
                  <a:gd name="adj" fmla="val 50000"/>
                </a:avLst>
              </a:prstGeom>
              <a:solidFill>
                <a:srgbClr val="00000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p>
            </p:txBody>
          </p:sp>
          <p:sp>
            <p:nvSpPr>
              <p:cNvPr id="675" name="AutoShape 237"/>
              <p:cNvSpPr>
                <a:spLocks noChangeArrowheads="1"/>
              </p:cNvSpPr>
              <p:nvPr/>
            </p:nvSpPr>
            <p:spPr bwMode="auto">
              <a:xfrm rot="2629087">
                <a:off x="209550" y="285750"/>
                <a:ext cx="154860" cy="40814"/>
              </a:xfrm>
              <a:prstGeom prst="roundRect">
                <a:avLst>
                  <a:gd name="adj" fmla="val 50000"/>
                </a:avLst>
              </a:prstGeom>
              <a:solidFill>
                <a:srgbClr val="00000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p>
            </p:txBody>
          </p:sp>
          <p:sp>
            <p:nvSpPr>
              <p:cNvPr id="676" name="AutoShape 238"/>
              <p:cNvSpPr>
                <a:spLocks noChangeArrowheads="1"/>
              </p:cNvSpPr>
              <p:nvPr/>
            </p:nvSpPr>
            <p:spPr bwMode="auto">
              <a:xfrm>
                <a:off x="209550" y="447675"/>
                <a:ext cx="213474" cy="53739"/>
              </a:xfrm>
              <a:prstGeom prst="roundRect">
                <a:avLst>
                  <a:gd name="adj" fmla="val 50000"/>
                </a:avLst>
              </a:prstGeom>
              <a:solidFill>
                <a:srgbClr val="00000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p>
            </p:txBody>
          </p:sp>
          <p:sp>
            <p:nvSpPr>
              <p:cNvPr id="677" name="Oval 676"/>
              <p:cNvSpPr>
                <a:spLocks noChangeArrowheads="1"/>
              </p:cNvSpPr>
              <p:nvPr/>
            </p:nvSpPr>
            <p:spPr bwMode="auto">
              <a:xfrm>
                <a:off x="190500" y="114300"/>
                <a:ext cx="101870" cy="94553"/>
              </a:xfrm>
              <a:prstGeom prst="ellipse">
                <a:avLst/>
              </a:prstGeom>
              <a:solidFill>
                <a:srgbClr val="00000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p>
            </p:txBody>
          </p:sp>
          <p:sp>
            <p:nvSpPr>
              <p:cNvPr id="678" name="AutoShape 240"/>
              <p:cNvSpPr>
                <a:spLocks noChangeArrowheads="1"/>
              </p:cNvSpPr>
              <p:nvPr/>
            </p:nvSpPr>
            <p:spPr bwMode="auto">
              <a:xfrm rot="5400000">
                <a:off x="19050" y="409575"/>
                <a:ext cx="260305" cy="57099"/>
              </a:xfrm>
              <a:prstGeom prst="roundRect">
                <a:avLst>
                  <a:gd name="adj" fmla="val 50000"/>
                </a:avLst>
              </a:prstGeom>
              <a:solidFill>
                <a:srgbClr val="00000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p>
            </p:txBody>
          </p:sp>
          <p:sp>
            <p:nvSpPr>
              <p:cNvPr id="679" name="AutoShape 241"/>
              <p:cNvSpPr>
                <a:spLocks noChangeArrowheads="1"/>
              </p:cNvSpPr>
              <p:nvPr/>
            </p:nvSpPr>
            <p:spPr bwMode="auto">
              <a:xfrm>
                <a:off x="123825" y="514350"/>
                <a:ext cx="222125" cy="56913"/>
              </a:xfrm>
              <a:prstGeom prst="roundRect">
                <a:avLst>
                  <a:gd name="adj" fmla="val 50000"/>
                </a:avLst>
              </a:prstGeom>
              <a:solidFill>
                <a:srgbClr val="00000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p>
            </p:txBody>
          </p:sp>
          <p:sp>
            <p:nvSpPr>
              <p:cNvPr id="680" name="Rectangle 679"/>
              <p:cNvSpPr>
                <a:spLocks noChangeArrowheads="1"/>
              </p:cNvSpPr>
              <p:nvPr/>
            </p:nvSpPr>
            <p:spPr bwMode="auto">
              <a:xfrm>
                <a:off x="361950" y="400050"/>
                <a:ext cx="352329" cy="283887"/>
              </a:xfrm>
              <a:prstGeom prst="rect">
                <a:avLst/>
              </a:prstGeom>
              <a:solidFill>
                <a:srgbClr val="0000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p>
            </p:txBody>
          </p:sp>
          <p:sp>
            <p:nvSpPr>
              <p:cNvPr id="681" name="AutoShape 243"/>
              <p:cNvSpPr>
                <a:spLocks noChangeArrowheads="1"/>
              </p:cNvSpPr>
              <p:nvPr/>
            </p:nvSpPr>
            <p:spPr bwMode="auto">
              <a:xfrm>
                <a:off x="104775" y="590550"/>
                <a:ext cx="224288" cy="94780"/>
              </a:xfrm>
              <a:custGeom>
                <a:avLst/>
                <a:gdLst>
                  <a:gd name="G0" fmla="+- 8752 0 0"/>
                  <a:gd name="G1" fmla="+- 8752 0 0"/>
                  <a:gd name="G2" fmla="+- 0 0 0"/>
                  <a:gd name="G3" fmla="+- 21600 0 8752"/>
                  <a:gd name="G4" fmla="+- 21600 0 8752"/>
                  <a:gd name="G5" fmla="*/ G0 21600 G3"/>
                  <a:gd name="G6" fmla="*/ G1 21600 G3"/>
                  <a:gd name="G7" fmla="*/ G2 G3 21600"/>
                  <a:gd name="G8" fmla="*/ 10800 21600 G3"/>
                  <a:gd name="G9" fmla="*/ G4 21600 G3"/>
                  <a:gd name="G10" fmla="+- 21600 0 G7"/>
                  <a:gd name="G11" fmla="+- G5 0 G8"/>
                  <a:gd name="G12" fmla="+- G6 0 G8"/>
                  <a:gd name="G13" fmla="*/ G12 G7 G11"/>
                  <a:gd name="G14" fmla="+- 21600 0 G13"/>
                  <a:gd name="G15" fmla="+- G0 0 10800"/>
                  <a:gd name="G16" fmla="+- G1 0 10800"/>
                  <a:gd name="G17" fmla="*/ G2 G16 G15"/>
                  <a:gd name="T0" fmla="*/ 10800 w 21600"/>
                  <a:gd name="T1" fmla="*/ 0 h 21600"/>
                  <a:gd name="T2" fmla="*/ 0 w 21600"/>
                  <a:gd name="T3" fmla="*/ 18157 h 21600"/>
                  <a:gd name="T4" fmla="*/ 10800 w 21600"/>
                  <a:gd name="T5" fmla="*/ 21600 h 21600"/>
                  <a:gd name="T6" fmla="*/ 21600 w 21600"/>
                  <a:gd name="T7" fmla="*/ 18157 h 21600"/>
                  <a:gd name="T8" fmla="*/ 17694720 60000 65536"/>
                  <a:gd name="T9" fmla="*/ 11796480 60000 65536"/>
                  <a:gd name="T10" fmla="*/ 5898240 60000 65536"/>
                  <a:gd name="T11" fmla="*/ 0 60000 65536"/>
                  <a:gd name="T12" fmla="*/ G13 w 21600"/>
                  <a:gd name="T13" fmla="*/ G6 h 21600"/>
                  <a:gd name="T14" fmla="*/ G14 w 21600"/>
                  <a:gd name="T15" fmla="*/ G9 h 21600"/>
                </a:gdLst>
                <a:ahLst/>
                <a:cxnLst>
                  <a:cxn ang="T8">
                    <a:pos x="T0" y="T1"/>
                  </a:cxn>
                  <a:cxn ang="T9">
                    <a:pos x="T2" y="T3"/>
                  </a:cxn>
                  <a:cxn ang="T10">
                    <a:pos x="T4" y="T5"/>
                  </a:cxn>
                  <a:cxn ang="T11">
                    <a:pos x="T6" y="T7"/>
                  </a:cxn>
                </a:cxnLst>
                <a:rect l="T12" t="T13" r="T14" b="T15"/>
                <a:pathLst>
                  <a:path w="21600" h="21600">
                    <a:moveTo>
                      <a:pt x="10800" y="0"/>
                    </a:moveTo>
                    <a:lnTo>
                      <a:pt x="8752" y="0"/>
                    </a:lnTo>
                    <a:lnTo>
                      <a:pt x="8752" y="0"/>
                    </a:lnTo>
                    <a:lnTo>
                      <a:pt x="8752" y="14714"/>
                    </a:lnTo>
                    <a:lnTo>
                      <a:pt x="0" y="14714"/>
                    </a:lnTo>
                    <a:lnTo>
                      <a:pt x="0" y="14714"/>
                    </a:lnTo>
                    <a:lnTo>
                      <a:pt x="0" y="18157"/>
                    </a:lnTo>
                    <a:lnTo>
                      <a:pt x="0" y="21600"/>
                    </a:lnTo>
                    <a:lnTo>
                      <a:pt x="0" y="21600"/>
                    </a:lnTo>
                    <a:lnTo>
                      <a:pt x="21600" y="21600"/>
                    </a:lnTo>
                    <a:lnTo>
                      <a:pt x="21600" y="21600"/>
                    </a:lnTo>
                    <a:lnTo>
                      <a:pt x="21600" y="18157"/>
                    </a:lnTo>
                    <a:lnTo>
                      <a:pt x="21600" y="14714"/>
                    </a:lnTo>
                    <a:lnTo>
                      <a:pt x="21600" y="14714"/>
                    </a:lnTo>
                    <a:lnTo>
                      <a:pt x="12848" y="14714"/>
                    </a:lnTo>
                    <a:lnTo>
                      <a:pt x="12848" y="0"/>
                    </a:lnTo>
                    <a:lnTo>
                      <a:pt x="12848" y="0"/>
                    </a:lnTo>
                    <a:close/>
                  </a:path>
                </a:pathLst>
              </a:custGeom>
              <a:solidFill>
                <a:srgbClr val="0000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p>
            </p:txBody>
          </p:sp>
          <p:sp>
            <p:nvSpPr>
              <p:cNvPr id="682" name="AutoShape 244"/>
              <p:cNvSpPr>
                <a:spLocks noChangeArrowheads="1"/>
              </p:cNvSpPr>
              <p:nvPr/>
            </p:nvSpPr>
            <p:spPr bwMode="auto">
              <a:xfrm rot="10800000">
                <a:off x="314325" y="333375"/>
                <a:ext cx="154860" cy="40814"/>
              </a:xfrm>
              <a:prstGeom prst="roundRect">
                <a:avLst>
                  <a:gd name="adj" fmla="val 50000"/>
                </a:avLst>
              </a:prstGeom>
              <a:solidFill>
                <a:srgbClr val="00000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p>
            </p:txBody>
          </p:sp>
          <p:sp>
            <p:nvSpPr>
              <p:cNvPr id="683" name="AutoShape 245"/>
              <p:cNvSpPr>
                <a:spLocks noChangeArrowheads="1"/>
              </p:cNvSpPr>
              <p:nvPr/>
            </p:nvSpPr>
            <p:spPr bwMode="auto">
              <a:xfrm flipH="1">
                <a:off x="800100" y="228600"/>
                <a:ext cx="93219" cy="274590"/>
              </a:xfrm>
              <a:prstGeom prst="roundRect">
                <a:avLst>
                  <a:gd name="adj" fmla="val 50000"/>
                </a:avLst>
              </a:prstGeom>
              <a:solidFill>
                <a:srgbClr val="00000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p>
            </p:txBody>
          </p:sp>
          <p:sp>
            <p:nvSpPr>
              <p:cNvPr id="684" name="AutoShape 246"/>
              <p:cNvSpPr>
                <a:spLocks noChangeArrowheads="1"/>
              </p:cNvSpPr>
              <p:nvPr/>
            </p:nvSpPr>
            <p:spPr bwMode="auto">
              <a:xfrm rot="18970913" flipH="1">
                <a:off x="723900" y="285750"/>
                <a:ext cx="154860" cy="40814"/>
              </a:xfrm>
              <a:prstGeom prst="roundRect">
                <a:avLst>
                  <a:gd name="adj" fmla="val 50000"/>
                </a:avLst>
              </a:prstGeom>
              <a:solidFill>
                <a:srgbClr val="00000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p>
            </p:txBody>
          </p:sp>
          <p:sp>
            <p:nvSpPr>
              <p:cNvPr id="685" name="AutoShape 247"/>
              <p:cNvSpPr>
                <a:spLocks noChangeArrowheads="1"/>
              </p:cNvSpPr>
              <p:nvPr/>
            </p:nvSpPr>
            <p:spPr bwMode="auto">
              <a:xfrm flipH="1">
                <a:off x="666750" y="447675"/>
                <a:ext cx="213474" cy="53739"/>
              </a:xfrm>
              <a:prstGeom prst="roundRect">
                <a:avLst>
                  <a:gd name="adj" fmla="val 50000"/>
                </a:avLst>
              </a:prstGeom>
              <a:solidFill>
                <a:srgbClr val="00000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p>
            </p:txBody>
          </p:sp>
          <p:sp>
            <p:nvSpPr>
              <p:cNvPr id="686" name="Oval 685"/>
              <p:cNvSpPr>
                <a:spLocks noChangeArrowheads="1"/>
              </p:cNvSpPr>
              <p:nvPr/>
            </p:nvSpPr>
            <p:spPr bwMode="auto">
              <a:xfrm flipH="1">
                <a:off x="800100" y="114300"/>
                <a:ext cx="101870" cy="94553"/>
              </a:xfrm>
              <a:prstGeom prst="ellipse">
                <a:avLst/>
              </a:prstGeom>
              <a:solidFill>
                <a:srgbClr val="00000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p>
            </p:txBody>
          </p:sp>
          <p:sp>
            <p:nvSpPr>
              <p:cNvPr id="687" name="AutoShape 249"/>
              <p:cNvSpPr>
                <a:spLocks noChangeArrowheads="1"/>
              </p:cNvSpPr>
              <p:nvPr/>
            </p:nvSpPr>
            <p:spPr bwMode="auto">
              <a:xfrm rot="16200000" flipH="1">
                <a:off x="809625" y="409575"/>
                <a:ext cx="260305" cy="57099"/>
              </a:xfrm>
              <a:prstGeom prst="roundRect">
                <a:avLst>
                  <a:gd name="adj" fmla="val 50000"/>
                </a:avLst>
              </a:prstGeom>
              <a:solidFill>
                <a:srgbClr val="00000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p>
            </p:txBody>
          </p:sp>
          <p:sp>
            <p:nvSpPr>
              <p:cNvPr id="688" name="AutoShape 250"/>
              <p:cNvSpPr>
                <a:spLocks noChangeArrowheads="1"/>
              </p:cNvSpPr>
              <p:nvPr/>
            </p:nvSpPr>
            <p:spPr bwMode="auto">
              <a:xfrm flipH="1">
                <a:off x="752475" y="514350"/>
                <a:ext cx="222125" cy="56913"/>
              </a:xfrm>
              <a:prstGeom prst="roundRect">
                <a:avLst>
                  <a:gd name="adj" fmla="val 50000"/>
                </a:avLst>
              </a:prstGeom>
              <a:solidFill>
                <a:srgbClr val="00000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p>
            </p:txBody>
          </p:sp>
          <p:sp>
            <p:nvSpPr>
              <p:cNvPr id="689" name="AutoShape 251"/>
              <p:cNvSpPr>
                <a:spLocks noChangeArrowheads="1"/>
              </p:cNvSpPr>
              <p:nvPr/>
            </p:nvSpPr>
            <p:spPr bwMode="auto">
              <a:xfrm flipH="1">
                <a:off x="752475" y="590550"/>
                <a:ext cx="224288" cy="94553"/>
              </a:xfrm>
              <a:custGeom>
                <a:avLst/>
                <a:gdLst>
                  <a:gd name="G0" fmla="+- 8752 0 0"/>
                  <a:gd name="G1" fmla="+- 8752 0 0"/>
                  <a:gd name="G2" fmla="+- 0 0 0"/>
                  <a:gd name="G3" fmla="+- 21600 0 8752"/>
                  <a:gd name="G4" fmla="+- 21600 0 8752"/>
                  <a:gd name="G5" fmla="*/ G0 21600 G3"/>
                  <a:gd name="G6" fmla="*/ G1 21600 G3"/>
                  <a:gd name="G7" fmla="*/ G2 G3 21600"/>
                  <a:gd name="G8" fmla="*/ 10800 21600 G3"/>
                  <a:gd name="G9" fmla="*/ G4 21600 G3"/>
                  <a:gd name="G10" fmla="+- 21600 0 G7"/>
                  <a:gd name="G11" fmla="+- G5 0 G8"/>
                  <a:gd name="G12" fmla="+- G6 0 G8"/>
                  <a:gd name="G13" fmla="*/ G12 G7 G11"/>
                  <a:gd name="G14" fmla="+- 21600 0 G13"/>
                  <a:gd name="G15" fmla="+- G0 0 10800"/>
                  <a:gd name="G16" fmla="+- G1 0 10800"/>
                  <a:gd name="G17" fmla="*/ G2 G16 G15"/>
                  <a:gd name="T0" fmla="*/ 10800 w 21600"/>
                  <a:gd name="T1" fmla="*/ 0 h 21600"/>
                  <a:gd name="T2" fmla="*/ 0 w 21600"/>
                  <a:gd name="T3" fmla="*/ 18157 h 21600"/>
                  <a:gd name="T4" fmla="*/ 10800 w 21600"/>
                  <a:gd name="T5" fmla="*/ 21600 h 21600"/>
                  <a:gd name="T6" fmla="*/ 21600 w 21600"/>
                  <a:gd name="T7" fmla="*/ 18157 h 21600"/>
                  <a:gd name="T8" fmla="*/ 17694720 60000 65536"/>
                  <a:gd name="T9" fmla="*/ 11796480 60000 65536"/>
                  <a:gd name="T10" fmla="*/ 5898240 60000 65536"/>
                  <a:gd name="T11" fmla="*/ 0 60000 65536"/>
                  <a:gd name="T12" fmla="*/ G13 w 21600"/>
                  <a:gd name="T13" fmla="*/ G6 h 21600"/>
                  <a:gd name="T14" fmla="*/ G14 w 21600"/>
                  <a:gd name="T15" fmla="*/ G9 h 21600"/>
                </a:gdLst>
                <a:ahLst/>
                <a:cxnLst>
                  <a:cxn ang="T8">
                    <a:pos x="T0" y="T1"/>
                  </a:cxn>
                  <a:cxn ang="T9">
                    <a:pos x="T2" y="T3"/>
                  </a:cxn>
                  <a:cxn ang="T10">
                    <a:pos x="T4" y="T5"/>
                  </a:cxn>
                  <a:cxn ang="T11">
                    <a:pos x="T6" y="T7"/>
                  </a:cxn>
                </a:cxnLst>
                <a:rect l="T12" t="T13" r="T14" b="T15"/>
                <a:pathLst>
                  <a:path w="21600" h="21600">
                    <a:moveTo>
                      <a:pt x="10800" y="0"/>
                    </a:moveTo>
                    <a:lnTo>
                      <a:pt x="8752" y="0"/>
                    </a:lnTo>
                    <a:lnTo>
                      <a:pt x="8752" y="0"/>
                    </a:lnTo>
                    <a:lnTo>
                      <a:pt x="8752" y="14714"/>
                    </a:lnTo>
                    <a:lnTo>
                      <a:pt x="0" y="14714"/>
                    </a:lnTo>
                    <a:lnTo>
                      <a:pt x="0" y="14714"/>
                    </a:lnTo>
                    <a:lnTo>
                      <a:pt x="0" y="18157"/>
                    </a:lnTo>
                    <a:lnTo>
                      <a:pt x="0" y="21600"/>
                    </a:lnTo>
                    <a:lnTo>
                      <a:pt x="0" y="21600"/>
                    </a:lnTo>
                    <a:lnTo>
                      <a:pt x="21600" y="21600"/>
                    </a:lnTo>
                    <a:lnTo>
                      <a:pt x="21600" y="21600"/>
                    </a:lnTo>
                    <a:lnTo>
                      <a:pt x="21600" y="18157"/>
                    </a:lnTo>
                    <a:lnTo>
                      <a:pt x="21600" y="14714"/>
                    </a:lnTo>
                    <a:lnTo>
                      <a:pt x="21600" y="14714"/>
                    </a:lnTo>
                    <a:lnTo>
                      <a:pt x="12848" y="14714"/>
                    </a:lnTo>
                    <a:lnTo>
                      <a:pt x="12848" y="0"/>
                    </a:lnTo>
                    <a:lnTo>
                      <a:pt x="12848" y="0"/>
                    </a:lnTo>
                    <a:close/>
                  </a:path>
                </a:pathLst>
              </a:custGeom>
              <a:solidFill>
                <a:srgbClr val="0000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p>
            </p:txBody>
          </p:sp>
          <p:sp>
            <p:nvSpPr>
              <p:cNvPr id="690" name="AutoShape 252"/>
              <p:cNvSpPr>
                <a:spLocks noChangeArrowheads="1"/>
              </p:cNvSpPr>
              <p:nvPr/>
            </p:nvSpPr>
            <p:spPr bwMode="auto">
              <a:xfrm rot="10800000" flipH="1">
                <a:off x="619125" y="333375"/>
                <a:ext cx="154860" cy="40814"/>
              </a:xfrm>
              <a:prstGeom prst="roundRect">
                <a:avLst>
                  <a:gd name="adj" fmla="val 50000"/>
                </a:avLst>
              </a:prstGeom>
              <a:solidFill>
                <a:srgbClr val="00000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p>
            </p:txBody>
          </p:sp>
        </p:grpSp>
      </p:grpSp>
      <p:grpSp>
        <p:nvGrpSpPr>
          <p:cNvPr id="649" name="Group 648"/>
          <p:cNvGrpSpPr/>
          <p:nvPr/>
        </p:nvGrpSpPr>
        <p:grpSpPr>
          <a:xfrm>
            <a:off x="6934649" y="4992791"/>
            <a:ext cx="1853506" cy="1433122"/>
            <a:chOff x="0" y="0"/>
            <a:chExt cx="2653665" cy="1653540"/>
          </a:xfrm>
        </p:grpSpPr>
        <p:sp>
          <p:nvSpPr>
            <p:cNvPr id="650" name="AutoShape 224"/>
            <p:cNvSpPr>
              <a:spLocks noChangeArrowheads="1"/>
            </p:cNvSpPr>
            <p:nvPr/>
          </p:nvSpPr>
          <p:spPr bwMode="auto">
            <a:xfrm rot="5400000">
              <a:off x="504825" y="-495300"/>
              <a:ext cx="1645920" cy="2651760"/>
            </a:xfrm>
            <a:prstGeom prst="round2DiagRect">
              <a:avLst/>
            </a:prstGeom>
            <a:solidFill>
              <a:srgbClr val="FFCC99"/>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500"/>
            </a:p>
          </p:txBody>
        </p:sp>
        <p:sp>
          <p:nvSpPr>
            <p:cNvPr id="651" name="Text Box 255"/>
            <p:cNvSpPr txBox="1">
              <a:spLocks noChangeArrowheads="1"/>
            </p:cNvSpPr>
            <p:nvPr/>
          </p:nvSpPr>
          <p:spPr bwMode="auto">
            <a:xfrm>
              <a:off x="66675" y="1129771"/>
              <a:ext cx="2585086" cy="497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just">
                <a:spcBef>
                  <a:spcPts val="0"/>
                </a:spcBef>
                <a:spcAft>
                  <a:spcPts val="0"/>
                </a:spcAft>
              </a:pPr>
              <a:r>
                <a:rPr lang="en-US" sz="600" b="1" dirty="0">
                  <a:solidFill>
                    <a:schemeClr val="tx2"/>
                  </a:solidFill>
                  <a:latin typeface="Verdana"/>
                  <a:ea typeface="Times New Roman"/>
                </a:rPr>
                <a:t>The District Court issues a Decree (or Interlocutory Decree) on the Proposed Determination. </a:t>
              </a:r>
              <a:endParaRPr lang="en-US" sz="600" b="1" dirty="0">
                <a:solidFill>
                  <a:schemeClr val="tx2"/>
                </a:solidFill>
                <a:latin typeface="Verdana"/>
                <a:ea typeface="Times New Roman"/>
              </a:endParaRPr>
            </a:p>
            <a:p>
              <a:pPr algn="just">
                <a:spcBef>
                  <a:spcPts val="0"/>
                </a:spcBef>
                <a:spcAft>
                  <a:spcPts val="0"/>
                </a:spcAft>
              </a:pPr>
              <a:r>
                <a:rPr lang="en-US" sz="600" b="1" i="1" dirty="0">
                  <a:solidFill>
                    <a:schemeClr val="tx2"/>
                  </a:solidFill>
                  <a:latin typeface="Verdana"/>
                  <a:ea typeface="Times New Roman"/>
                </a:rPr>
                <a:t>(</a:t>
              </a:r>
              <a:r>
                <a:rPr lang="en-US" sz="600" b="1" i="1" dirty="0">
                  <a:solidFill>
                    <a:schemeClr val="tx2"/>
                  </a:solidFill>
                  <a:latin typeface="Verdana"/>
                  <a:ea typeface="Times New Roman"/>
                </a:rPr>
                <a:t>UCA 73-4-15)</a:t>
              </a:r>
              <a:endParaRPr lang="en-US" sz="1000" dirty="0">
                <a:solidFill>
                  <a:schemeClr val="tx2"/>
                </a:solidFill>
                <a:latin typeface="Times New Roman"/>
                <a:ea typeface="Times New Roman"/>
              </a:endParaRPr>
            </a:p>
            <a:p>
              <a:pPr algn="just">
                <a:spcBef>
                  <a:spcPts val="0"/>
                </a:spcBef>
                <a:spcAft>
                  <a:spcPts val="0"/>
                </a:spcAft>
              </a:pPr>
              <a:r>
                <a:rPr lang="en-US" sz="800" dirty="0">
                  <a:latin typeface="Verdana"/>
                  <a:ea typeface="Times New Roman"/>
                </a:rPr>
                <a:t> </a:t>
              </a:r>
              <a:endParaRPr lang="en-US" sz="1000" dirty="0">
                <a:latin typeface="Times New Roman"/>
                <a:ea typeface="Times New Roman"/>
              </a:endParaRPr>
            </a:p>
          </p:txBody>
        </p:sp>
        <p:sp>
          <p:nvSpPr>
            <p:cNvPr id="652" name="Text Box 256"/>
            <p:cNvSpPr txBox="1">
              <a:spLocks noChangeArrowheads="1"/>
            </p:cNvSpPr>
            <p:nvPr/>
          </p:nvSpPr>
          <p:spPr bwMode="auto">
            <a:xfrm>
              <a:off x="0" y="28575"/>
              <a:ext cx="2651760" cy="327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spcBef>
                  <a:spcPts val="0"/>
                </a:spcBef>
                <a:spcAft>
                  <a:spcPts val="0"/>
                </a:spcAft>
              </a:pPr>
              <a:r>
                <a:rPr lang="en-US" sz="800" b="1" i="1" dirty="0">
                  <a:solidFill>
                    <a:schemeClr val="tx2"/>
                  </a:solidFill>
                  <a:latin typeface="Verdana"/>
                  <a:ea typeface="Times New Roman"/>
                </a:rPr>
                <a:t>DECREE</a:t>
              </a:r>
              <a:endParaRPr lang="en-US" sz="1000" dirty="0">
                <a:solidFill>
                  <a:schemeClr val="tx2"/>
                </a:solidFill>
                <a:latin typeface="Times New Roman"/>
                <a:ea typeface="Times New Roman"/>
              </a:endParaRPr>
            </a:p>
            <a:p>
              <a:pPr algn="ctr">
                <a:spcBef>
                  <a:spcPts val="0"/>
                </a:spcBef>
                <a:spcAft>
                  <a:spcPts val="0"/>
                </a:spcAft>
              </a:pPr>
              <a:r>
                <a:rPr lang="en-US" sz="800" dirty="0">
                  <a:latin typeface="Verdana"/>
                  <a:ea typeface="Times New Roman"/>
                </a:rPr>
                <a:t> </a:t>
              </a:r>
              <a:endParaRPr lang="en-US" sz="1000" dirty="0">
                <a:latin typeface="Times New Roman"/>
                <a:ea typeface="Times New Roman"/>
              </a:endParaRPr>
            </a:p>
          </p:txBody>
        </p:sp>
        <p:grpSp>
          <p:nvGrpSpPr>
            <p:cNvPr id="653" name="Group 652"/>
            <p:cNvGrpSpPr>
              <a:grpSpLocks/>
            </p:cNvGrpSpPr>
            <p:nvPr/>
          </p:nvGrpSpPr>
          <p:grpSpPr bwMode="auto">
            <a:xfrm>
              <a:off x="762000" y="560669"/>
              <a:ext cx="1240518" cy="577255"/>
              <a:chOff x="6712" y="4237"/>
              <a:chExt cx="2486" cy="1323"/>
            </a:xfrm>
          </p:grpSpPr>
          <p:grpSp>
            <p:nvGrpSpPr>
              <p:cNvPr id="655" name="Group 654"/>
              <p:cNvGrpSpPr>
                <a:grpSpLocks/>
              </p:cNvGrpSpPr>
              <p:nvPr/>
            </p:nvGrpSpPr>
            <p:grpSpPr bwMode="auto">
              <a:xfrm rot="-2946281">
                <a:off x="7655" y="3669"/>
                <a:ext cx="975" cy="2111"/>
                <a:chOff x="3580" y="3509"/>
                <a:chExt cx="2404" cy="5748"/>
              </a:xfrm>
            </p:grpSpPr>
            <p:sp>
              <p:nvSpPr>
                <p:cNvPr id="658" name="AutoShape 259"/>
                <p:cNvSpPr>
                  <a:spLocks noChangeArrowheads="1"/>
                </p:cNvSpPr>
                <p:nvPr/>
              </p:nvSpPr>
              <p:spPr bwMode="auto">
                <a:xfrm rot="10800000">
                  <a:off x="4142" y="3557"/>
                  <a:ext cx="1280" cy="1184"/>
                </a:xfrm>
                <a:prstGeom prst="roundRect">
                  <a:avLst>
                    <a:gd name="adj" fmla="val 16667"/>
                  </a:avLst>
                </a:prstGeom>
                <a:solidFill>
                  <a:srgbClr val="00000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p>
              </p:txBody>
            </p:sp>
            <p:sp>
              <p:nvSpPr>
                <p:cNvPr id="659" name="Rectangle 658"/>
                <p:cNvSpPr>
                  <a:spLocks noChangeArrowheads="1"/>
                </p:cNvSpPr>
                <p:nvPr/>
              </p:nvSpPr>
              <p:spPr bwMode="auto">
                <a:xfrm rot="5400000">
                  <a:off x="2584" y="6823"/>
                  <a:ext cx="4397" cy="471"/>
                </a:xfrm>
                <a:prstGeom prst="rect">
                  <a:avLst/>
                </a:prstGeom>
                <a:solidFill>
                  <a:srgbClr val="0000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p>
              </p:txBody>
            </p:sp>
            <p:sp>
              <p:nvSpPr>
                <p:cNvPr id="660" name="AutoShape 261"/>
                <p:cNvSpPr>
                  <a:spLocks noChangeArrowheads="1"/>
                </p:cNvSpPr>
                <p:nvPr/>
              </p:nvSpPr>
              <p:spPr bwMode="auto">
                <a:xfrm>
                  <a:off x="3861" y="3510"/>
                  <a:ext cx="183" cy="1278"/>
                </a:xfrm>
                <a:prstGeom prst="roundRect">
                  <a:avLst>
                    <a:gd name="adj" fmla="val 16667"/>
                  </a:avLst>
                </a:prstGeom>
                <a:solidFill>
                  <a:srgbClr val="00000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p>
              </p:txBody>
            </p:sp>
            <p:sp>
              <p:nvSpPr>
                <p:cNvPr id="661" name="AutoShape 262"/>
                <p:cNvSpPr>
                  <a:spLocks noChangeArrowheads="1"/>
                </p:cNvSpPr>
                <p:nvPr/>
              </p:nvSpPr>
              <p:spPr bwMode="auto">
                <a:xfrm>
                  <a:off x="3580" y="3510"/>
                  <a:ext cx="183" cy="1278"/>
                </a:xfrm>
                <a:prstGeom prst="roundRect">
                  <a:avLst>
                    <a:gd name="adj" fmla="val 16667"/>
                  </a:avLst>
                </a:prstGeom>
                <a:solidFill>
                  <a:srgbClr val="00000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p>
              </p:txBody>
            </p:sp>
            <p:sp>
              <p:nvSpPr>
                <p:cNvPr id="662" name="AutoShape 263"/>
                <p:cNvSpPr>
                  <a:spLocks noChangeArrowheads="1"/>
                </p:cNvSpPr>
                <p:nvPr/>
              </p:nvSpPr>
              <p:spPr bwMode="auto">
                <a:xfrm>
                  <a:off x="5520" y="3509"/>
                  <a:ext cx="183" cy="1278"/>
                </a:xfrm>
                <a:prstGeom prst="roundRect">
                  <a:avLst>
                    <a:gd name="adj" fmla="val 16667"/>
                  </a:avLst>
                </a:prstGeom>
                <a:solidFill>
                  <a:srgbClr val="00000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p>
              </p:txBody>
            </p:sp>
            <p:sp>
              <p:nvSpPr>
                <p:cNvPr id="663" name="AutoShape 264"/>
                <p:cNvSpPr>
                  <a:spLocks noChangeArrowheads="1"/>
                </p:cNvSpPr>
                <p:nvPr/>
              </p:nvSpPr>
              <p:spPr bwMode="auto">
                <a:xfrm>
                  <a:off x="5801" y="3509"/>
                  <a:ext cx="183" cy="1278"/>
                </a:xfrm>
                <a:prstGeom prst="roundRect">
                  <a:avLst>
                    <a:gd name="adj" fmla="val 16667"/>
                  </a:avLst>
                </a:prstGeom>
                <a:solidFill>
                  <a:srgbClr val="00000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p>
              </p:txBody>
            </p:sp>
          </p:grpSp>
          <p:sp>
            <p:nvSpPr>
              <p:cNvPr id="656" name="AutoShape 265"/>
              <p:cNvSpPr>
                <a:spLocks noChangeArrowheads="1"/>
              </p:cNvSpPr>
              <p:nvPr/>
            </p:nvSpPr>
            <p:spPr bwMode="auto">
              <a:xfrm rot="10800000">
                <a:off x="6712" y="5326"/>
                <a:ext cx="1359" cy="234"/>
              </a:xfrm>
              <a:custGeom>
                <a:avLst/>
                <a:gdLst>
                  <a:gd name="G0" fmla="+- 3187 0 0"/>
                  <a:gd name="G1" fmla="+- 21600 0 3187"/>
                  <a:gd name="G2" fmla="*/ 3187 1 2"/>
                  <a:gd name="G3" fmla="+- 21600 0 G2"/>
                  <a:gd name="G4" fmla="+/ 3187 21600 2"/>
                  <a:gd name="G5" fmla="+/ G1 0 2"/>
                  <a:gd name="G6" fmla="*/ 21600 21600 3187"/>
                  <a:gd name="G7" fmla="*/ G6 1 2"/>
                  <a:gd name="G8" fmla="+- 21600 0 G7"/>
                  <a:gd name="G9" fmla="*/ 21600 1 2"/>
                  <a:gd name="G10" fmla="+- 3187 0 G9"/>
                  <a:gd name="G11" fmla="?: G10 G8 0"/>
                  <a:gd name="G12" fmla="?: G10 G7 21600"/>
                  <a:gd name="T0" fmla="*/ 20006 w 21600"/>
                  <a:gd name="T1" fmla="*/ 10800 h 21600"/>
                  <a:gd name="T2" fmla="*/ 10800 w 21600"/>
                  <a:gd name="T3" fmla="*/ 21600 h 21600"/>
                  <a:gd name="T4" fmla="*/ 1594 w 21600"/>
                  <a:gd name="T5" fmla="*/ 10800 h 21600"/>
                  <a:gd name="T6" fmla="*/ 10800 w 21600"/>
                  <a:gd name="T7" fmla="*/ 0 h 21600"/>
                  <a:gd name="T8" fmla="*/ 3394 w 21600"/>
                  <a:gd name="T9" fmla="*/ 3394 h 21600"/>
                  <a:gd name="T10" fmla="*/ 18206 w 21600"/>
                  <a:gd name="T11" fmla="*/ 18206 h 21600"/>
                </a:gdLst>
                <a:ahLst/>
                <a:cxnLst>
                  <a:cxn ang="0">
                    <a:pos x="T0" y="T1"/>
                  </a:cxn>
                  <a:cxn ang="0">
                    <a:pos x="T2" y="T3"/>
                  </a:cxn>
                  <a:cxn ang="0">
                    <a:pos x="T4" y="T5"/>
                  </a:cxn>
                  <a:cxn ang="0">
                    <a:pos x="T6" y="T7"/>
                  </a:cxn>
                </a:cxnLst>
                <a:rect l="T8" t="T9" r="T10" b="T11"/>
                <a:pathLst>
                  <a:path w="21600" h="21600">
                    <a:moveTo>
                      <a:pt x="0" y="0"/>
                    </a:moveTo>
                    <a:lnTo>
                      <a:pt x="3187" y="21600"/>
                    </a:lnTo>
                    <a:lnTo>
                      <a:pt x="18413" y="21600"/>
                    </a:lnTo>
                    <a:lnTo>
                      <a:pt x="21600" y="0"/>
                    </a:lnTo>
                    <a:close/>
                  </a:path>
                </a:pathLst>
              </a:custGeom>
              <a:solidFill>
                <a:srgbClr val="0000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p>
            </p:txBody>
          </p:sp>
          <p:sp>
            <p:nvSpPr>
              <p:cNvPr id="657" name="Rectangle 656"/>
              <p:cNvSpPr>
                <a:spLocks noChangeArrowheads="1"/>
              </p:cNvSpPr>
              <p:nvPr/>
            </p:nvSpPr>
            <p:spPr bwMode="auto">
              <a:xfrm>
                <a:off x="6868" y="5177"/>
                <a:ext cx="1046" cy="101"/>
              </a:xfrm>
              <a:prstGeom prst="rect">
                <a:avLst/>
              </a:prstGeom>
              <a:solidFill>
                <a:srgbClr val="0000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p>
            </p:txBody>
          </p:sp>
        </p:grpSp>
        <p:sp>
          <p:nvSpPr>
            <p:cNvPr id="654" name="Rectangle 653"/>
            <p:cNvSpPr>
              <a:spLocks noChangeArrowheads="1"/>
            </p:cNvSpPr>
            <p:nvPr/>
          </p:nvSpPr>
          <p:spPr bwMode="auto">
            <a:xfrm>
              <a:off x="0" y="0"/>
              <a:ext cx="290830" cy="256540"/>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algn="ctr">
                <a:spcBef>
                  <a:spcPts val="0"/>
                </a:spcBef>
                <a:spcAft>
                  <a:spcPts val="0"/>
                </a:spcAft>
              </a:pPr>
              <a:r>
                <a:rPr lang="en-US" sz="1000" b="1">
                  <a:solidFill>
                    <a:srgbClr val="FFCC99"/>
                  </a:solidFill>
                  <a:latin typeface="Verdana"/>
                  <a:ea typeface="Times New Roman"/>
                </a:rPr>
                <a:t>12</a:t>
              </a:r>
              <a:endParaRPr lang="en-US" sz="1000">
                <a:latin typeface="Times New Roman"/>
                <a:ea typeface="Times New Roman"/>
              </a:endParaRPr>
            </a:p>
          </p:txBody>
        </p:sp>
      </p:grpSp>
    </p:spTree>
    <p:extLst>
      <p:ext uri="{BB962C8B-B14F-4D97-AF65-F5344CB8AC3E}">
        <p14:creationId xmlns:p14="http://schemas.microsoft.com/office/powerpoint/2010/main" val="18774909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_WRT Photo Contests (all years)\2009 WRT Photo Contest\Employees At Work\Field Office               EMcMurtrey.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
                    </a14:imgEffect>
                    <a14:imgEffect>
                      <a14:colorTemperature colorTemp="7100"/>
                    </a14:imgEffect>
                    <a14:imgEffect>
                      <a14:saturation sat="135000"/>
                    </a14:imgEffect>
                    <a14:imgEffect>
                      <a14:brightnessContrast bright="-5000" contrast="5000"/>
                    </a14:imgEffect>
                  </a14:imgLayer>
                </a14:imgProps>
              </a:ext>
              <a:ext uri="{28A0092B-C50C-407E-A947-70E740481C1C}">
                <a14:useLocalDpi xmlns:a14="http://schemas.microsoft.com/office/drawing/2010/main" val="0"/>
              </a:ext>
            </a:extLst>
          </a:blip>
          <a:srcRect t="23281" r="1575" b="21357"/>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52400" y="6172200"/>
            <a:ext cx="7772400" cy="685800"/>
          </a:xfrm>
        </p:spPr>
        <p:txBody>
          <a:bodyPr/>
          <a:lstStyle/>
          <a:p>
            <a:r>
              <a:rPr lang="en-US"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Adjudication Process</a:t>
            </a:r>
            <a:endParaRPr lang="en-US"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Text Placeholder 8"/>
          <p:cNvSpPr>
            <a:spLocks noGrp="1"/>
          </p:cNvSpPr>
          <p:nvPr>
            <p:ph type="body" idx="1"/>
          </p:nvPr>
        </p:nvSpPr>
        <p:spPr>
          <a:xfrm>
            <a:off x="152400" y="4800600"/>
            <a:ext cx="7772400" cy="1500187"/>
          </a:xfrm>
        </p:spPr>
        <p:txBody>
          <a:bodyPr/>
          <a:lstStyle/>
          <a:p>
            <a:r>
              <a:rPr lang="en-US" i="1" dirty="0" smtClean="0">
                <a:solidFill>
                  <a:schemeClr val="bg2"/>
                </a:solidFill>
                <a:effectLst>
                  <a:outerShdw blurRad="38100" dist="38100" dir="2700000" algn="tl">
                    <a:srgbClr val="000000">
                      <a:alpha val="43137"/>
                    </a:srgbClr>
                  </a:outerShdw>
                </a:effectLst>
              </a:rPr>
              <a:t>Where it begins</a:t>
            </a:r>
            <a:endParaRPr lang="en-US" i="1" dirty="0">
              <a:solidFill>
                <a:schemeClr val="bg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945730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38" y="0"/>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G:\_WRT Photo Contests (all years)\2012 WRT Photo Contest\GroupConfab.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20000"/>
                    </a14:imgEffect>
                    <a14:imgEffect>
                      <a14:colorTemperature colorTemp="7000"/>
                    </a14:imgEffect>
                    <a14:imgEffect>
                      <a14:saturation sat="120000"/>
                    </a14:imgEffect>
                    <a14:imgEffect>
                      <a14:brightnessContrast bright="10000" contrast="30000"/>
                    </a14:imgEffect>
                  </a14:imgLayer>
                </a14:imgProps>
              </a:ext>
              <a:ext uri="{28A0092B-C50C-407E-A947-70E740481C1C}">
                <a14:useLocalDpi xmlns:a14="http://schemas.microsoft.com/office/drawing/2010/main"/>
              </a:ext>
            </a:extLst>
          </a:blip>
          <a:srcRect l="10395" r="14926"/>
          <a:stretch/>
        </p:blipFill>
        <p:spPr bwMode="auto">
          <a:xfrm>
            <a:off x="4879258" y="2438400"/>
            <a:ext cx="3998945" cy="4016139"/>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 Placeholder 5"/>
          <p:cNvSpPr>
            <a:spLocks noGrp="1"/>
          </p:cNvSpPr>
          <p:nvPr>
            <p:ph type="body" idx="1"/>
          </p:nvPr>
        </p:nvSpPr>
        <p:spPr>
          <a:xfrm>
            <a:off x="76200" y="1529556"/>
            <a:ext cx="4724400" cy="1670844"/>
          </a:xfrm>
        </p:spPr>
        <p:txBody>
          <a:bodyPr/>
          <a:lstStyle/>
          <a:p>
            <a:r>
              <a:rPr lang="en-US" dirty="0">
                <a:latin typeface="+mj-lt"/>
              </a:rPr>
              <a:t>Research old claims, court decrees, and other pertinent documents</a:t>
            </a:r>
            <a:r>
              <a:rPr lang="en-US" dirty="0" smtClean="0">
                <a:latin typeface="+mj-lt"/>
              </a:rPr>
              <a:t>.</a:t>
            </a:r>
            <a:endParaRPr lang="en-US" sz="4000" dirty="0">
              <a:latin typeface="+mj-lt"/>
            </a:endParaRPr>
          </a:p>
        </p:txBody>
      </p:sp>
      <p:sp>
        <p:nvSpPr>
          <p:cNvPr id="7" name="Content Placeholder 6"/>
          <p:cNvSpPr>
            <a:spLocks noGrp="1"/>
          </p:cNvSpPr>
          <p:nvPr>
            <p:ph sz="half" idx="2"/>
          </p:nvPr>
        </p:nvSpPr>
        <p:spPr>
          <a:xfrm>
            <a:off x="76200" y="3200400"/>
            <a:ext cx="4648200" cy="3429000"/>
          </a:xfrm>
        </p:spPr>
        <p:txBody>
          <a:bodyPr/>
          <a:lstStyle/>
          <a:p>
            <a:r>
              <a:rPr lang="en-US" dirty="0">
                <a:solidFill>
                  <a:schemeClr val="tx2"/>
                </a:solidFill>
                <a:latin typeface="+mj-lt"/>
              </a:rPr>
              <a:t>Field review claims within the area to identify pertinent features (i.e. beneficial use, diversion location, flow rate, etc.) </a:t>
            </a:r>
          </a:p>
          <a:p>
            <a:r>
              <a:rPr lang="en-US" dirty="0">
                <a:solidFill>
                  <a:schemeClr val="tx2"/>
                </a:solidFill>
                <a:latin typeface="+mj-lt"/>
              </a:rPr>
              <a:t>Meet with water users to discuss claim and observe beneficial use.</a:t>
            </a:r>
          </a:p>
          <a:p>
            <a:endParaRPr lang="en-US" dirty="0"/>
          </a:p>
        </p:txBody>
      </p:sp>
      <p:sp>
        <p:nvSpPr>
          <p:cNvPr id="17" name="Rectangle 3"/>
          <p:cNvSpPr>
            <a:spLocks noGrp="1"/>
          </p:cNvSpPr>
          <p:nvPr>
            <p:ph type="title"/>
          </p:nvPr>
        </p:nvSpPr>
        <p:spPr bwMode="auto">
          <a:xfrm>
            <a:off x="457200" y="304800"/>
            <a:ext cx="8229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dirty="0">
                <a:solidFill>
                  <a:schemeClr val="tx2"/>
                </a:solidFill>
                <a:sym typeface="Verdana" pitchFamily="34" charset="0"/>
              </a:rPr>
              <a:t>Hydrographic Survey:</a:t>
            </a:r>
          </a:p>
          <a:p>
            <a:pPr algn="ctr"/>
            <a:r>
              <a:rPr lang="en-US" dirty="0">
                <a:solidFill>
                  <a:schemeClr val="tx2"/>
                </a:solidFill>
                <a:sym typeface="Verdana" pitchFamily="34" charset="0"/>
              </a:rPr>
              <a:t>Research </a:t>
            </a:r>
            <a:r>
              <a:rPr lang="en-US" dirty="0">
                <a:solidFill>
                  <a:schemeClr val="tx2"/>
                </a:solidFill>
                <a:sym typeface="Verdana" pitchFamily="34" charset="0"/>
              </a:rPr>
              <a:t>and Field Review</a:t>
            </a:r>
          </a:p>
        </p:txBody>
      </p:sp>
    </p:spTree>
    <p:extLst>
      <p:ext uri="{BB962C8B-B14F-4D97-AF65-F5344CB8AC3E}">
        <p14:creationId xmlns:p14="http://schemas.microsoft.com/office/powerpoint/2010/main" val="31477030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Rectangle 2"/>
          <p:cNvSpPr>
            <a:spLocks/>
          </p:cNvSpPr>
          <p:nvPr/>
        </p:nvSpPr>
        <p:spPr bwMode="auto">
          <a:xfrm>
            <a:off x="388620" y="320040"/>
            <a:ext cx="836676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sz="4400" dirty="0">
                <a:solidFill>
                  <a:schemeClr val="tx2"/>
                </a:solidFill>
                <a:latin typeface="+mj-lt"/>
                <a:sym typeface="Verdana" pitchFamily="34" charset="0"/>
              </a:rPr>
              <a:t>Hydrographic </a:t>
            </a:r>
            <a:r>
              <a:rPr lang="en-US" sz="4400" dirty="0" smtClean="0">
                <a:solidFill>
                  <a:schemeClr val="tx2"/>
                </a:solidFill>
                <a:latin typeface="+mj-lt"/>
                <a:sym typeface="Verdana" pitchFamily="34" charset="0"/>
              </a:rPr>
              <a:t>Survey:  Mapping</a:t>
            </a:r>
            <a:endParaRPr lang="en-US" sz="4400" dirty="0">
              <a:solidFill>
                <a:schemeClr val="tx2"/>
              </a:solidFill>
              <a:latin typeface="+mj-lt"/>
              <a:sym typeface="Verdana" pitchFamily="34" charset="0"/>
            </a:endParaRPr>
          </a:p>
        </p:txBody>
      </p:sp>
      <p:sp>
        <p:nvSpPr>
          <p:cNvPr id="2" name="TextBox 1"/>
          <p:cNvSpPr txBox="1"/>
          <p:nvPr/>
        </p:nvSpPr>
        <p:spPr>
          <a:xfrm>
            <a:off x="2308860" y="4251960"/>
            <a:ext cx="2811780" cy="1067985"/>
          </a:xfrm>
          <a:prstGeom prst="rect">
            <a:avLst/>
          </a:prstGeom>
          <a:noFill/>
        </p:spPr>
        <p:txBody>
          <a:bodyPr wrap="square" lIns="82296" tIns="41148" rIns="82296" bIns="41148" rtlCol="0">
            <a:spAutoFit/>
          </a:bodyPr>
          <a:lstStyle/>
          <a:p>
            <a:pPr algn="ctr"/>
            <a:r>
              <a:rPr lang="en-US" b="1" i="1" dirty="0" err="1" smtClean="0">
                <a:solidFill>
                  <a:schemeClr val="bg1"/>
                </a:solidFill>
              </a:rPr>
              <a:t>Pineview</a:t>
            </a:r>
            <a:r>
              <a:rPr lang="en-US" b="1" i="1" dirty="0" smtClean="0">
                <a:solidFill>
                  <a:schemeClr val="bg1"/>
                </a:solidFill>
              </a:rPr>
              <a:t> Reservoir</a:t>
            </a:r>
            <a:endParaRPr lang="en-US" b="1" i="1" dirty="0">
              <a:solidFill>
                <a:schemeClr val="bg1"/>
              </a:solidFill>
            </a:endParaRPr>
          </a:p>
        </p:txBody>
      </p:sp>
      <p:pic>
        <p:nvPicPr>
          <p:cNvPr id="2051"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l="18604"/>
          <a:stretch/>
        </p:blipFill>
        <p:spPr bwMode="auto">
          <a:xfrm>
            <a:off x="457200" y="1306007"/>
            <a:ext cx="5002161" cy="5159396"/>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Rectangle 10"/>
          <p:cNvSpPr/>
          <p:nvPr/>
        </p:nvSpPr>
        <p:spPr>
          <a:xfrm>
            <a:off x="7848600" y="5105400"/>
            <a:ext cx="105918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p:cNvSpPr txBox="1">
            <a:spLocks noGrp="1"/>
          </p:cNvSpPr>
          <p:nvPr>
            <p:ph sz="half" idx="2"/>
          </p:nvPr>
        </p:nvSpPr>
        <p:spPr>
          <a:xfrm>
            <a:off x="5607937" y="1600200"/>
            <a:ext cx="3459863" cy="4502771"/>
          </a:xfrm>
          <a:prstGeom prst="rect">
            <a:avLst/>
          </a:prstGeom>
          <a:noFill/>
        </p:spPr>
        <p:txBody>
          <a:bodyPr wrap="square" lIns="82296" tIns="41148" rIns="82296" bIns="41148">
            <a:spAutoFit/>
          </a:bodyPr>
          <a:lstStyle/>
          <a:p>
            <a:pPr marL="257175" indent="-257175">
              <a:buFont typeface="Arial" pitchFamily="34" charset="0"/>
              <a:buChar char="•"/>
              <a:defRPr/>
            </a:pPr>
            <a:r>
              <a:rPr lang="en-US" sz="2000" dirty="0">
                <a:solidFill>
                  <a:schemeClr val="tx2"/>
                </a:solidFill>
                <a:latin typeface="+mj-lt"/>
                <a:ea typeface="ヒラギノ角ゴ Pro W3" charset="-128"/>
                <a:sym typeface="Gill Sans" charset="0"/>
              </a:rPr>
              <a:t>Snap-shot in time</a:t>
            </a:r>
          </a:p>
          <a:p>
            <a:pPr marL="257175" indent="-257175">
              <a:buFont typeface="Arial" pitchFamily="34" charset="0"/>
              <a:buChar char="•"/>
              <a:defRPr/>
            </a:pPr>
            <a:endParaRPr lang="en-US" sz="1000" dirty="0">
              <a:latin typeface="+mj-lt"/>
              <a:ea typeface="ヒラギノ角ゴ Pro W3" charset="-128"/>
              <a:sym typeface="Gill Sans" charset="0"/>
            </a:endParaRPr>
          </a:p>
          <a:p>
            <a:pPr marL="257175" indent="-257175">
              <a:buFont typeface="Arial" pitchFamily="34" charset="0"/>
              <a:buChar char="•"/>
              <a:defRPr/>
            </a:pPr>
            <a:r>
              <a:rPr lang="en-US" sz="2000" dirty="0">
                <a:solidFill>
                  <a:schemeClr val="accent2"/>
                </a:solidFill>
                <a:latin typeface="+mj-lt"/>
                <a:ea typeface="ヒラギノ角ゴ Pro W3" charset="-128"/>
                <a:sym typeface="Gill Sans" charset="0"/>
              </a:rPr>
              <a:t>Hard copy originals on file at Salt Lake City Office and Regional Office. </a:t>
            </a:r>
          </a:p>
          <a:p>
            <a:pPr marL="257175" indent="-257175">
              <a:buFont typeface="Arial" pitchFamily="34" charset="0"/>
              <a:buChar char="•"/>
              <a:defRPr/>
            </a:pPr>
            <a:endParaRPr lang="en-US" sz="1000" dirty="0">
              <a:solidFill>
                <a:schemeClr val="accent2"/>
              </a:solidFill>
              <a:latin typeface="+mj-lt"/>
              <a:ea typeface="ヒラギノ角ゴ Pro W3" charset="-128"/>
              <a:sym typeface="Gill Sans" charset="0"/>
            </a:endParaRPr>
          </a:p>
          <a:p>
            <a:pPr marL="257175" indent="-257175">
              <a:buFont typeface="Arial" pitchFamily="34" charset="0"/>
              <a:buChar char="•"/>
              <a:defRPr/>
            </a:pPr>
            <a:r>
              <a:rPr lang="en-US" sz="2000" dirty="0">
                <a:solidFill>
                  <a:schemeClr val="accent2"/>
                </a:solidFill>
                <a:latin typeface="+mj-lt"/>
                <a:ea typeface="ヒラギノ角ゴ Pro W3" charset="-128"/>
                <a:sym typeface="Gill Sans" charset="0"/>
              </a:rPr>
              <a:t>Digital copies can be viewed online at the Division of Water Rights webpage.</a:t>
            </a:r>
          </a:p>
          <a:p>
            <a:pPr marL="257175" indent="-257175">
              <a:buFont typeface="Arial" pitchFamily="34" charset="0"/>
              <a:buChar char="•"/>
              <a:defRPr/>
            </a:pPr>
            <a:endParaRPr lang="en-US" sz="1000" dirty="0">
              <a:solidFill>
                <a:schemeClr val="accent2"/>
              </a:solidFill>
              <a:latin typeface="+mj-lt"/>
              <a:ea typeface="ヒラギノ角ゴ Pro W3" charset="-128"/>
              <a:sym typeface="Gill Sans" charset="0"/>
            </a:endParaRPr>
          </a:p>
          <a:p>
            <a:pPr>
              <a:defRPr/>
            </a:pPr>
            <a:r>
              <a:rPr lang="en-US" sz="2000" dirty="0" smtClean="0">
                <a:solidFill>
                  <a:schemeClr val="accent2"/>
                </a:solidFill>
                <a:latin typeface="+mj-lt"/>
                <a:ea typeface="ヒラギノ角ゴ Pro W3" charset="-128"/>
                <a:sym typeface="Gill Sans" charset="0"/>
                <a:hlinkClick r:id="rId6"/>
              </a:rPr>
              <a:t>www.waterrights.utah.gov</a:t>
            </a:r>
            <a:endParaRPr lang="en-US" sz="2000" dirty="0" smtClean="0">
              <a:solidFill>
                <a:schemeClr val="accent2"/>
              </a:solidFill>
              <a:latin typeface="+mj-lt"/>
              <a:ea typeface="ヒラギノ角ゴ Pro W3" charset="-128"/>
              <a:sym typeface="Gill Sans" charset="0"/>
            </a:endParaRPr>
          </a:p>
          <a:p>
            <a:pPr lvl="1">
              <a:defRPr/>
            </a:pPr>
            <a:r>
              <a:rPr lang="en-US" sz="2000" dirty="0" smtClean="0">
                <a:solidFill>
                  <a:schemeClr val="tx2"/>
                </a:solidFill>
                <a:latin typeface="+mj-lt"/>
                <a:ea typeface="ヒラギノ角ゴ Pro W3" charset="-128"/>
                <a:sym typeface="Gill Sans" charset="0"/>
              </a:rPr>
              <a:t>Adjudication</a:t>
            </a:r>
          </a:p>
          <a:p>
            <a:pPr lvl="1">
              <a:defRPr/>
            </a:pPr>
            <a:r>
              <a:rPr lang="en-US" sz="2000" dirty="0" smtClean="0">
                <a:solidFill>
                  <a:schemeClr val="tx2"/>
                </a:solidFill>
                <a:latin typeface="+mj-lt"/>
                <a:ea typeface="ヒラギノ角ゴ Pro W3" charset="-128"/>
                <a:sym typeface="Gill Sans" charset="0"/>
              </a:rPr>
              <a:t>Hydrographic Survey</a:t>
            </a:r>
            <a:endParaRPr lang="en-US" sz="2000" dirty="0">
              <a:solidFill>
                <a:schemeClr val="tx2"/>
              </a:solidFill>
              <a:latin typeface="+mj-lt"/>
              <a:ea typeface="ヒラギノ角ゴ Pro W3" charset="-128"/>
              <a:sym typeface="Gill Sans" charset="0"/>
            </a:endParaRPr>
          </a:p>
          <a:p>
            <a:pPr>
              <a:defRPr/>
            </a:pPr>
            <a:endParaRPr lang="en-US" sz="1300" dirty="0">
              <a:latin typeface="Verdana" pitchFamily="34" charset="0"/>
              <a:ea typeface="ヒラギノ角ゴ Pro W3" charset="-128"/>
              <a:sym typeface="Gill Sans" charset="0"/>
            </a:endParaRPr>
          </a:p>
          <a:p>
            <a:pPr>
              <a:defRPr/>
            </a:pPr>
            <a:endParaRPr lang="en-US" sz="1300" dirty="0">
              <a:latin typeface="Verdana" pitchFamily="34" charset="0"/>
              <a:ea typeface="ヒラギノ角ゴ Pro W3" charset="-128"/>
              <a:sym typeface="Gill Sans" charset="0"/>
            </a:endParaRPr>
          </a:p>
        </p:txBody>
      </p:sp>
    </p:spTree>
    <p:extLst>
      <p:ext uri="{BB962C8B-B14F-4D97-AF65-F5344CB8AC3E}">
        <p14:creationId xmlns:p14="http://schemas.microsoft.com/office/powerpoint/2010/main" val="41465558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Rectangle 2"/>
          <p:cNvSpPr>
            <a:spLocks/>
          </p:cNvSpPr>
          <p:nvPr/>
        </p:nvSpPr>
        <p:spPr bwMode="auto">
          <a:xfrm>
            <a:off x="388620" y="85418"/>
            <a:ext cx="8366760" cy="828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sz="4400" dirty="0">
                <a:solidFill>
                  <a:schemeClr val="tx2"/>
                </a:solidFill>
                <a:latin typeface="+mj-lt"/>
                <a:sym typeface="Verdana" pitchFamily="34" charset="0"/>
              </a:rPr>
              <a:t>Water User’s Claims</a:t>
            </a:r>
          </a:p>
        </p:txBody>
      </p:sp>
      <p:pic>
        <p:nvPicPr>
          <p:cNvPr id="48130" name="Picture 2"/>
          <p:cNvPicPr>
            <a:picLocks noChangeAspect="1"/>
          </p:cNvPicPr>
          <p:nvPr/>
        </p:nvPicPr>
        <p:blipFill>
          <a:blip r:embed="rId4"/>
          <a:srcRect/>
          <a:stretch>
            <a:fillRect/>
          </a:stretch>
        </p:blipFill>
        <p:spPr bwMode="auto">
          <a:xfrm>
            <a:off x="228600" y="914400"/>
            <a:ext cx="2798922" cy="4324827"/>
          </a:xfrm>
          <a:prstGeom prst="rect">
            <a:avLst/>
          </a:prstGeom>
          <a:ln w="25400">
            <a:solidFill>
              <a:srgbClr val="000000"/>
            </a:solidFill>
            <a:prstDash val="solid"/>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blipFill dpi="0" rotWithShape="0">
                  <a:blip/>
                  <a:srcRect/>
                  <a:tile tx="0" ty="0" sx="100000" sy="100000" flip="none" algn="tl"/>
                </a:blipFill>
              </a14:hiddenFill>
            </a:ext>
          </a:extLst>
        </p:spPr>
      </p:pic>
      <p:pic>
        <p:nvPicPr>
          <p:cNvPr id="48131" name="Picture 3"/>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452716" y="1868805"/>
            <a:ext cx="3497580" cy="4531995"/>
          </a:xfrm>
          <a:prstGeom prst="rect">
            <a:avLst/>
          </a:prstGeom>
          <a:ln w="25400">
            <a:solidFill>
              <a:srgbClr val="000000"/>
            </a:solidFill>
            <a:prstDash val="solid"/>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blipFill dpi="0" rotWithShape="0">
                  <a:blip/>
                  <a:srcRect/>
                  <a:tile tx="0" ty="0" sx="100000" sy="100000" flip="none" algn="tl"/>
                </a:blipFill>
              </a14:hiddenFill>
            </a:ext>
          </a:extLst>
        </p:spPr>
      </p:pic>
      <p:sp>
        <p:nvSpPr>
          <p:cNvPr id="7" name="Rectangle 6"/>
          <p:cNvSpPr/>
          <p:nvPr/>
        </p:nvSpPr>
        <p:spPr>
          <a:xfrm>
            <a:off x="7848600" y="5105400"/>
            <a:ext cx="105918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29" name="TextBox 6"/>
          <p:cNvSpPr txBox="1">
            <a:spLocks noChangeArrowheads="1"/>
          </p:cNvSpPr>
          <p:nvPr/>
        </p:nvSpPr>
        <p:spPr bwMode="auto">
          <a:xfrm>
            <a:off x="5105400" y="1303020"/>
            <a:ext cx="3810000" cy="5097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296" tIns="41148" rIns="82296" bIns="41148">
            <a:spAutoFit/>
          </a:bodyPr>
          <a:lstStyle>
            <a:lvl1pPr marL="285750" indent="-285750" eaLnBrk="0" hangingPunct="0">
              <a:defRPr sz="3200">
                <a:solidFill>
                  <a:srgbClr val="000000"/>
                </a:solidFill>
                <a:latin typeface="Gill Sans"/>
                <a:ea typeface="ヒラギノ角ゴ Pro W3"/>
                <a:cs typeface="ヒラギノ角ゴ Pro W3"/>
                <a:sym typeface="Gill Sans"/>
              </a:defRPr>
            </a:lvl1pPr>
            <a:lvl2pPr marL="742950" indent="-285750" eaLnBrk="0" hangingPunct="0">
              <a:defRPr sz="3200">
                <a:solidFill>
                  <a:srgbClr val="000000"/>
                </a:solidFill>
                <a:latin typeface="Gill Sans"/>
                <a:ea typeface="ヒラギノ角ゴ Pro W3"/>
                <a:cs typeface="ヒラギノ角ゴ Pro W3"/>
                <a:sym typeface="Gill Sans"/>
              </a:defRPr>
            </a:lvl2pPr>
            <a:lvl3pPr marL="1143000" indent="-228600" eaLnBrk="0" hangingPunct="0">
              <a:defRPr sz="3200">
                <a:solidFill>
                  <a:srgbClr val="000000"/>
                </a:solidFill>
                <a:latin typeface="Gill Sans"/>
                <a:ea typeface="ヒラギノ角ゴ Pro W3"/>
                <a:cs typeface="ヒラギノ角ゴ Pro W3"/>
                <a:sym typeface="Gill Sans"/>
              </a:defRPr>
            </a:lvl3pPr>
            <a:lvl4pPr marL="1600200" indent="-228600" eaLnBrk="0" hangingPunct="0">
              <a:defRPr sz="3200">
                <a:solidFill>
                  <a:srgbClr val="000000"/>
                </a:solidFill>
                <a:latin typeface="Gill Sans"/>
                <a:ea typeface="ヒラギノ角ゴ Pro W3"/>
                <a:cs typeface="ヒラギノ角ゴ Pro W3"/>
                <a:sym typeface="Gill Sans"/>
              </a:defRPr>
            </a:lvl4pPr>
            <a:lvl5pPr marL="2057400" indent="-228600" eaLnBrk="0" hangingPunct="0">
              <a:defRPr sz="3200">
                <a:solidFill>
                  <a:srgbClr val="000000"/>
                </a:solidFill>
                <a:latin typeface="Gill Sans"/>
                <a:ea typeface="ヒラギノ角ゴ Pro W3"/>
                <a:cs typeface="ヒラギノ角ゴ Pro W3"/>
                <a:sym typeface="Gill Sans"/>
              </a:defRPr>
            </a:lvl5pPr>
            <a:lvl6pPr marL="25146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6pPr>
            <a:lvl7pPr marL="29718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7pPr>
            <a:lvl8pPr marL="34290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8pPr>
            <a:lvl9pPr marL="38862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9pPr>
          </a:lstStyle>
          <a:p>
            <a:pPr eaLnBrk="1" hangingPunct="1">
              <a:buFont typeface="Arial" pitchFamily="34" charset="0"/>
              <a:buChar char="•"/>
            </a:pPr>
            <a:r>
              <a:rPr lang="en-US" sz="2000" dirty="0">
                <a:solidFill>
                  <a:schemeClr val="tx2"/>
                </a:solidFill>
                <a:latin typeface="+mj-lt"/>
              </a:rPr>
              <a:t>Completed and filed by the water user with the Court or State Engineer.</a:t>
            </a:r>
          </a:p>
          <a:p>
            <a:pPr eaLnBrk="1" hangingPunct="1">
              <a:buFont typeface="Arial" pitchFamily="34" charset="0"/>
              <a:buChar char="•"/>
            </a:pPr>
            <a:endParaRPr lang="en-US" sz="1000" dirty="0">
              <a:solidFill>
                <a:schemeClr val="tx2"/>
              </a:solidFill>
              <a:latin typeface="+mj-lt"/>
            </a:endParaRPr>
          </a:p>
          <a:p>
            <a:pPr eaLnBrk="1" hangingPunct="1">
              <a:buFont typeface="Arial" pitchFamily="34" charset="0"/>
              <a:buChar char="•"/>
            </a:pPr>
            <a:r>
              <a:rPr lang="en-US" sz="2000" dirty="0">
                <a:solidFill>
                  <a:schemeClr val="tx2"/>
                </a:solidFill>
                <a:latin typeface="+mj-lt"/>
              </a:rPr>
              <a:t>Due to complexity of defining water rights, Adjudication staff typically help in completing the claim.</a:t>
            </a:r>
          </a:p>
          <a:p>
            <a:pPr eaLnBrk="1" hangingPunct="1">
              <a:buFont typeface="Arial" pitchFamily="34" charset="0"/>
              <a:buChar char="•"/>
            </a:pPr>
            <a:endParaRPr lang="en-US" sz="1000" dirty="0">
              <a:solidFill>
                <a:schemeClr val="tx2"/>
              </a:solidFill>
              <a:latin typeface="+mj-lt"/>
            </a:endParaRPr>
          </a:p>
          <a:p>
            <a:pPr eaLnBrk="1" hangingPunct="1">
              <a:buFont typeface="Arial" pitchFamily="34" charset="0"/>
              <a:buChar char="•"/>
            </a:pPr>
            <a:r>
              <a:rPr lang="en-US" sz="2000" dirty="0">
                <a:solidFill>
                  <a:schemeClr val="tx2"/>
                </a:solidFill>
                <a:latin typeface="+mj-lt"/>
              </a:rPr>
              <a:t>State Engineer files the claim with the Court on behalf of the water user as a courtesy.</a:t>
            </a:r>
          </a:p>
          <a:p>
            <a:pPr eaLnBrk="1" hangingPunct="1">
              <a:buFont typeface="Arial" pitchFamily="34" charset="0"/>
              <a:buChar char="•"/>
            </a:pPr>
            <a:endParaRPr lang="en-US" sz="1000" dirty="0">
              <a:solidFill>
                <a:schemeClr val="tx2"/>
              </a:solidFill>
              <a:latin typeface="+mj-lt"/>
            </a:endParaRPr>
          </a:p>
          <a:p>
            <a:pPr eaLnBrk="1" hangingPunct="1">
              <a:buFont typeface="Arial" pitchFamily="34" charset="0"/>
              <a:buChar char="•"/>
            </a:pPr>
            <a:r>
              <a:rPr lang="en-US" sz="2000" dirty="0">
                <a:solidFill>
                  <a:schemeClr val="tx2"/>
                </a:solidFill>
                <a:latin typeface="+mj-lt"/>
              </a:rPr>
              <a:t>Claims typically only taken on perfected rights, (i.e., certificated rights, decreed rights, and diligence claims</a:t>
            </a:r>
            <a:r>
              <a:rPr lang="en-US" sz="2000" dirty="0">
                <a:solidFill>
                  <a:schemeClr val="tx2"/>
                </a:solidFill>
                <a:latin typeface="+mj-lt"/>
              </a:rPr>
              <a:t>).</a:t>
            </a:r>
            <a:endParaRPr lang="en-US" sz="2000" dirty="0">
              <a:solidFill>
                <a:schemeClr val="tx2"/>
              </a:solidFill>
              <a:latin typeface="+mj-lt"/>
            </a:endParaRPr>
          </a:p>
          <a:p>
            <a:pPr eaLnBrk="1" hangingPunct="1">
              <a:buFont typeface="Arial" pitchFamily="34" charset="0"/>
              <a:buChar char="•"/>
            </a:pPr>
            <a:endParaRPr lang="en-US" sz="1200" dirty="0">
              <a:latin typeface="Verdana" pitchFamily="34" charset="0"/>
            </a:endParaRPr>
          </a:p>
        </p:txBody>
      </p:sp>
    </p:spTree>
    <p:extLst>
      <p:ext uri="{BB962C8B-B14F-4D97-AF65-F5344CB8AC3E}">
        <p14:creationId xmlns:p14="http://schemas.microsoft.com/office/powerpoint/2010/main" val="42933502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1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1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6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_WRT Photo Contests (all years)\2015 WRT Photo Contest\22. Arch Sunrise.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saturation sat="120000"/>
                    </a14:imgEffect>
                  </a14:imgLayer>
                </a14:imgProps>
              </a:ext>
              <a:ext uri="{28A0092B-C50C-407E-A947-70E740481C1C}">
                <a14:useLocalDpi xmlns:a14="http://schemas.microsoft.com/office/drawing/2010/main" val="0"/>
              </a:ext>
            </a:extLst>
          </a:blip>
          <a:srcRect l="2422" r="3843"/>
          <a:stretch/>
        </p:blipFill>
        <p:spPr bwMode="auto">
          <a:xfrm>
            <a:off x="-24581" y="0"/>
            <a:ext cx="9216576" cy="686537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52400" y="304800"/>
            <a:ext cx="7772400" cy="1362075"/>
          </a:xfrm>
        </p:spPr>
        <p:txBody>
          <a:bodyPr/>
          <a:lstStyle/>
          <a:p>
            <a:r>
              <a:rPr lang="en-US" sz="3600" dirty="0" smtClean="0">
                <a:solidFill>
                  <a:schemeClr val="bg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Moving towards a Decree</a:t>
            </a:r>
            <a:endParaRPr lang="en-US" sz="3600" dirty="0">
              <a:solidFill>
                <a:schemeClr val="bg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90334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4258</TotalTime>
  <Words>3706</Words>
  <Application>Microsoft Office PowerPoint</Application>
  <PresentationFormat>On-screen Show (4:3)</PresentationFormat>
  <Paragraphs>282</Paragraphs>
  <Slides>16</Slides>
  <Notes>13</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Adjudication Process</vt:lpstr>
      <vt:lpstr>Hydrographic Survey: Research and Field Review</vt:lpstr>
      <vt:lpstr>PowerPoint Presentation</vt:lpstr>
      <vt:lpstr>PowerPoint Presentation</vt:lpstr>
      <vt:lpstr>Moving towards a Decree</vt:lpstr>
      <vt:lpstr>Proposed Determination</vt:lpstr>
      <vt:lpstr>Proposed Determination, Continued</vt:lpstr>
      <vt:lpstr>PowerPoint Presentation</vt:lpstr>
      <vt:lpstr>PowerPoint Presentation</vt:lpstr>
      <vt:lpstr>PowerPoint Presentation</vt:lpstr>
      <vt:lpstr>PowerPoint Presentation</vt:lpstr>
      <vt:lpstr>Questions?</vt:lpstr>
    </vt:vector>
  </TitlesOfParts>
  <Company>Natural Resources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JOLDS</dc:creator>
  <cp:lastModifiedBy>Tamara Prue</cp:lastModifiedBy>
  <cp:revision>90</cp:revision>
  <cp:lastPrinted>2015-04-27T15:50:43Z</cp:lastPrinted>
  <dcterms:created xsi:type="dcterms:W3CDTF">2004-06-09T23:03:56Z</dcterms:created>
  <dcterms:modified xsi:type="dcterms:W3CDTF">2016-03-24T17:17:21Z</dcterms:modified>
</cp:coreProperties>
</file>