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28"/>
  </p:notesMasterIdLst>
  <p:sldIdLst>
    <p:sldId id="314" r:id="rId2"/>
    <p:sldId id="281" r:id="rId3"/>
    <p:sldId id="282" r:id="rId4"/>
    <p:sldId id="283" r:id="rId5"/>
    <p:sldId id="284" r:id="rId6"/>
    <p:sldId id="285" r:id="rId7"/>
    <p:sldId id="301" r:id="rId8"/>
    <p:sldId id="302" r:id="rId9"/>
    <p:sldId id="256" r:id="rId10"/>
    <p:sldId id="264" r:id="rId11"/>
    <p:sldId id="308" r:id="rId12"/>
    <p:sldId id="309" r:id="rId13"/>
    <p:sldId id="265" r:id="rId14"/>
    <p:sldId id="310" r:id="rId15"/>
    <p:sldId id="311" r:id="rId16"/>
    <p:sldId id="266" r:id="rId17"/>
    <p:sldId id="312" r:id="rId18"/>
    <p:sldId id="313" r:id="rId19"/>
    <p:sldId id="286" r:id="rId20"/>
    <p:sldId id="321" r:id="rId21"/>
    <p:sldId id="318" r:id="rId22"/>
    <p:sldId id="320" r:id="rId23"/>
    <p:sldId id="316" r:id="rId24"/>
    <p:sldId id="317" r:id="rId25"/>
    <p:sldId id="319" r:id="rId26"/>
    <p:sldId id="32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94650" autoAdjust="0"/>
  </p:normalViewPr>
  <p:slideViewPr>
    <p:cSldViewPr snapToGrid="0">
      <p:cViewPr>
        <p:scale>
          <a:sx n="89" d="100"/>
          <a:sy n="89" d="100"/>
        </p:scale>
        <p:origin x="-132" y="-31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CD510B-F58B-4614-A649-57267D2FCB2C}" type="datetimeFigureOut">
              <a:rPr lang="en-US" smtClean="0"/>
              <a:t>3/11/2016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B85AA4-EAF4-421A-8460-A75D0761BD82}" type="slidenum">
              <a:rPr lang="en-US" smtClean="0"/>
              <a:t>‹#›</a:t>
            </a:fld>
            <a:endParaRPr lang="en-US"/>
          </a:p>
        </p:txBody>
      </p:sp>
    </p:spTree>
    <p:extLst>
      <p:ext uri="{BB962C8B-B14F-4D97-AF65-F5344CB8AC3E}">
        <p14:creationId xmlns:p14="http://schemas.microsoft.com/office/powerpoint/2010/main" val="3915255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0BE160-09C4-45A2-A12F-91892E929833}"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742336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0BE160-09C4-45A2-A12F-91892E929833}"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565488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0BE160-09C4-45A2-A12F-91892E929833}"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71267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45308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13943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5696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47572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39784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87624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83561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38675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1615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67485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3/11/2016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71070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301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3/11/2016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4359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46650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3/11/2016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01487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02075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8313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3/11/2016</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419213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6.xml"/><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9432" y="425414"/>
            <a:ext cx="8689976" cy="2509213"/>
          </a:xfrm>
        </p:spPr>
        <p:txBody>
          <a:bodyPr/>
          <a:lstStyle/>
          <a:p>
            <a:r>
              <a:rPr lang="en-US" dirty="0" smtClean="0">
                <a:solidFill>
                  <a:schemeClr val="accent1"/>
                </a:solidFill>
              </a:rPr>
              <a:t>Water Use Program</a:t>
            </a:r>
            <a:endParaRPr lang="en-US" dirty="0">
              <a:solidFill>
                <a:schemeClr val="accent1"/>
              </a:solidFill>
            </a:endParaRPr>
          </a:p>
        </p:txBody>
      </p:sp>
      <p:sp>
        <p:nvSpPr>
          <p:cNvPr id="3" name="Subtitle 2"/>
          <p:cNvSpPr>
            <a:spLocks noGrp="1"/>
          </p:cNvSpPr>
          <p:nvPr>
            <p:ph type="subTitle" idx="1"/>
          </p:nvPr>
        </p:nvSpPr>
        <p:spPr>
          <a:xfrm>
            <a:off x="1639432" y="2949497"/>
            <a:ext cx="8689976" cy="1371599"/>
          </a:xfrm>
        </p:spPr>
        <p:txBody>
          <a:bodyPr/>
          <a:lstStyle/>
          <a:p>
            <a:r>
              <a:rPr lang="en-US" dirty="0" smtClean="0">
                <a:solidFill>
                  <a:schemeClr val="accent1"/>
                </a:solidFill>
              </a:rPr>
              <a:t>How it has changed</a:t>
            </a:r>
          </a:p>
          <a:p>
            <a:r>
              <a:rPr lang="en-US" dirty="0" smtClean="0">
                <a:solidFill>
                  <a:schemeClr val="accent1"/>
                </a:solidFill>
              </a:rPr>
              <a:t>Why it is important!</a:t>
            </a:r>
            <a:endParaRPr lang="en-US" dirty="0">
              <a:solidFill>
                <a:schemeClr val="accent1"/>
              </a:solidFill>
            </a:endParaRPr>
          </a:p>
        </p:txBody>
      </p:sp>
      <p:sp>
        <p:nvSpPr>
          <p:cNvPr id="4" name="TextBox 3"/>
          <p:cNvSpPr txBox="1"/>
          <p:nvPr/>
        </p:nvSpPr>
        <p:spPr>
          <a:xfrm>
            <a:off x="633030" y="4755994"/>
            <a:ext cx="5306785" cy="646331"/>
          </a:xfrm>
          <a:prstGeom prst="rect">
            <a:avLst/>
          </a:prstGeom>
          <a:noFill/>
        </p:spPr>
        <p:txBody>
          <a:bodyPr wrap="square" rtlCol="0">
            <a:spAutoFit/>
          </a:bodyPr>
          <a:lstStyle/>
          <a:p>
            <a:r>
              <a:rPr lang="en-US" dirty="0" smtClean="0">
                <a:solidFill>
                  <a:schemeClr val="accent1"/>
                </a:solidFill>
              </a:rPr>
              <a:t>Eric K. Klotz, P.E.       Utah Water Resources</a:t>
            </a:r>
          </a:p>
          <a:p>
            <a:r>
              <a:rPr lang="en-US" dirty="0" smtClean="0">
                <a:solidFill>
                  <a:schemeClr val="accent1"/>
                </a:solidFill>
              </a:rPr>
              <a:t>James Greer, P.E.      Utah Water Rights</a:t>
            </a:r>
          </a:p>
        </p:txBody>
      </p:sp>
    </p:spTree>
    <p:extLst>
      <p:ext uri="{BB962C8B-B14F-4D97-AF65-F5344CB8AC3E}">
        <p14:creationId xmlns:p14="http://schemas.microsoft.com/office/powerpoint/2010/main" val="779929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7"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
            <a:ext cx="9204325" cy="621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1" name="Rectangle 9"/>
          <p:cNvSpPr>
            <a:spLocks noChangeArrowheads="1"/>
          </p:cNvSpPr>
          <p:nvPr/>
        </p:nvSpPr>
        <p:spPr bwMode="auto">
          <a:xfrm>
            <a:off x="1676400" y="762000"/>
            <a:ext cx="3276600" cy="60960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2400">
              <a:solidFill>
                <a:srgbClr val="003366"/>
              </a:solidFill>
              <a:latin typeface="Times New Roman" panose="02020603050405020304" pitchFamily="18" charset="0"/>
            </a:endParaRPr>
          </a:p>
        </p:txBody>
      </p:sp>
      <p:sp>
        <p:nvSpPr>
          <p:cNvPr id="13322" name="Rectangle 10"/>
          <p:cNvSpPr>
            <a:spLocks noChangeArrowheads="1"/>
          </p:cNvSpPr>
          <p:nvPr/>
        </p:nvSpPr>
        <p:spPr bwMode="auto">
          <a:xfrm>
            <a:off x="1676400" y="1371600"/>
            <a:ext cx="8153400" cy="457200"/>
          </a:xfrm>
          <a:prstGeom prst="rect">
            <a:avLst/>
          </a:prstGeom>
          <a:noFill/>
          <a:ln w="254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2400">
              <a:solidFill>
                <a:srgbClr val="003366"/>
              </a:solidFill>
              <a:latin typeface="Times New Roman" panose="02020603050405020304" pitchFamily="18" charset="0"/>
            </a:endParaRPr>
          </a:p>
        </p:txBody>
      </p:sp>
      <p:sp>
        <p:nvSpPr>
          <p:cNvPr id="13323" name="Rectangle 11"/>
          <p:cNvSpPr>
            <a:spLocks noChangeArrowheads="1"/>
          </p:cNvSpPr>
          <p:nvPr/>
        </p:nvSpPr>
        <p:spPr bwMode="auto">
          <a:xfrm>
            <a:off x="1676400" y="1828800"/>
            <a:ext cx="6553200" cy="228600"/>
          </a:xfrm>
          <a:prstGeom prst="rect">
            <a:avLst/>
          </a:prstGeom>
          <a:noFill/>
          <a:ln w="254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2400">
              <a:solidFill>
                <a:srgbClr val="003366"/>
              </a:solidFill>
              <a:latin typeface="Times New Roman" panose="02020603050405020304" pitchFamily="18" charset="0"/>
            </a:endParaRPr>
          </a:p>
        </p:txBody>
      </p:sp>
      <p:sp>
        <p:nvSpPr>
          <p:cNvPr id="13324" name="Rectangle 12"/>
          <p:cNvSpPr>
            <a:spLocks noChangeArrowheads="1"/>
          </p:cNvSpPr>
          <p:nvPr/>
        </p:nvSpPr>
        <p:spPr bwMode="auto">
          <a:xfrm>
            <a:off x="6858000" y="762000"/>
            <a:ext cx="3657600" cy="609600"/>
          </a:xfrm>
          <a:prstGeom prst="rect">
            <a:avLst/>
          </a:prstGeom>
          <a:noFill/>
          <a:ln w="25400">
            <a:solidFill>
              <a:srgbClr val="0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2400">
              <a:solidFill>
                <a:srgbClr val="003366"/>
              </a:solidFill>
              <a:latin typeface="Times New Roman" panose="02020603050405020304" pitchFamily="18" charset="0"/>
            </a:endParaRPr>
          </a:p>
        </p:txBody>
      </p:sp>
      <p:sp>
        <p:nvSpPr>
          <p:cNvPr id="13325" name="Rectangle 13"/>
          <p:cNvSpPr>
            <a:spLocks noChangeArrowheads="1"/>
          </p:cNvSpPr>
          <p:nvPr/>
        </p:nvSpPr>
        <p:spPr bwMode="auto">
          <a:xfrm>
            <a:off x="1676400" y="2057400"/>
            <a:ext cx="8839200" cy="1600200"/>
          </a:xfrm>
          <a:prstGeom prst="rect">
            <a:avLst/>
          </a:prstGeom>
          <a:noFill/>
          <a:ln w="25400">
            <a:solidFill>
              <a:srgbClr val="8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2400">
              <a:solidFill>
                <a:srgbClr val="003366"/>
              </a:solidFill>
              <a:latin typeface="Times New Roman" panose="02020603050405020304" pitchFamily="18" charset="0"/>
            </a:endParaRPr>
          </a:p>
        </p:txBody>
      </p:sp>
      <p:sp>
        <p:nvSpPr>
          <p:cNvPr id="13326" name="Rectangle 14"/>
          <p:cNvSpPr>
            <a:spLocks noChangeArrowheads="1"/>
          </p:cNvSpPr>
          <p:nvPr/>
        </p:nvSpPr>
        <p:spPr bwMode="auto">
          <a:xfrm>
            <a:off x="1676400" y="4724400"/>
            <a:ext cx="8839200" cy="1295400"/>
          </a:xfrm>
          <a:prstGeom prst="rect">
            <a:avLst/>
          </a:prstGeom>
          <a:noFill/>
          <a:ln w="25400">
            <a:solidFill>
              <a:srgbClr val="0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2400">
              <a:solidFill>
                <a:srgbClr val="003366"/>
              </a:solidFill>
              <a:latin typeface="Times New Roman" panose="02020603050405020304" pitchFamily="18" charset="0"/>
            </a:endParaRPr>
          </a:p>
        </p:txBody>
      </p:sp>
      <p:sp>
        <p:nvSpPr>
          <p:cNvPr id="13328" name="Rectangle 16"/>
          <p:cNvSpPr>
            <a:spLocks noChangeArrowheads="1"/>
          </p:cNvSpPr>
          <p:nvPr/>
        </p:nvSpPr>
        <p:spPr bwMode="auto">
          <a:xfrm>
            <a:off x="1524000" y="6096000"/>
            <a:ext cx="1143000" cy="762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2400">
              <a:solidFill>
                <a:srgbClr val="003366"/>
              </a:solidFill>
              <a:latin typeface="Times New Roman" panose="02020603050405020304" pitchFamily="18" charset="0"/>
            </a:endParaRPr>
          </a:p>
        </p:txBody>
      </p:sp>
    </p:spTree>
    <p:extLst>
      <p:ext uri="{BB962C8B-B14F-4D97-AF65-F5344CB8AC3E}">
        <p14:creationId xmlns:p14="http://schemas.microsoft.com/office/powerpoint/2010/main" val="343795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470" y="0"/>
            <a:ext cx="8875059" cy="6858000"/>
          </a:xfrm>
          <a:prstGeom prst="rect">
            <a:avLst/>
          </a:prstGeom>
        </p:spPr>
      </p:pic>
    </p:spTree>
    <p:extLst>
      <p:ext uri="{BB962C8B-B14F-4D97-AF65-F5344CB8AC3E}">
        <p14:creationId xmlns:p14="http://schemas.microsoft.com/office/powerpoint/2010/main" val="2212878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470" y="0"/>
            <a:ext cx="8875059" cy="6858000"/>
          </a:xfrm>
          <a:prstGeom prst="rect">
            <a:avLst/>
          </a:prstGeom>
        </p:spPr>
      </p:pic>
    </p:spTree>
    <p:extLst>
      <p:ext uri="{BB962C8B-B14F-4D97-AF65-F5344CB8AC3E}">
        <p14:creationId xmlns:p14="http://schemas.microsoft.com/office/powerpoint/2010/main" val="22752735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6"/>
          <p:cNvSpPr>
            <a:spLocks noChangeArrowheads="1"/>
          </p:cNvSpPr>
          <p:nvPr/>
        </p:nvSpPr>
        <p:spPr bwMode="auto">
          <a:xfrm>
            <a:off x="152400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2400">
              <a:solidFill>
                <a:srgbClr val="003366"/>
              </a:solidFill>
              <a:latin typeface="Times New Roman" panose="02020603050405020304" pitchFamily="18" charset="0"/>
            </a:endParaRPr>
          </a:p>
        </p:txBody>
      </p:sp>
      <p:pic>
        <p:nvPicPr>
          <p:cNvPr id="14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95401"/>
            <a:ext cx="9144000" cy="425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0" name="Rectangle 4"/>
          <p:cNvSpPr>
            <a:spLocks noChangeArrowheads="1"/>
          </p:cNvSpPr>
          <p:nvPr/>
        </p:nvSpPr>
        <p:spPr bwMode="auto">
          <a:xfrm>
            <a:off x="1752600" y="4572000"/>
            <a:ext cx="8534400" cy="990600"/>
          </a:xfrm>
          <a:prstGeom prst="rect">
            <a:avLst/>
          </a:prstGeom>
          <a:noFill/>
          <a:ln w="25400">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2400">
              <a:solidFill>
                <a:srgbClr val="003366"/>
              </a:solidFill>
              <a:latin typeface="Times New Roman" panose="02020603050405020304" pitchFamily="18" charset="0"/>
            </a:endParaRPr>
          </a:p>
        </p:txBody>
      </p:sp>
    </p:spTree>
    <p:extLst>
      <p:ext uri="{BB962C8B-B14F-4D97-AF65-F5344CB8AC3E}">
        <p14:creationId xmlns:p14="http://schemas.microsoft.com/office/powerpoint/2010/main" val="38223473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470" y="0"/>
            <a:ext cx="8875059" cy="6858000"/>
          </a:xfrm>
          <a:prstGeom prst="rect">
            <a:avLst/>
          </a:prstGeom>
        </p:spPr>
      </p:pic>
    </p:spTree>
    <p:extLst>
      <p:ext uri="{BB962C8B-B14F-4D97-AF65-F5344CB8AC3E}">
        <p14:creationId xmlns:p14="http://schemas.microsoft.com/office/powerpoint/2010/main" val="34706749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470" y="0"/>
            <a:ext cx="8875059" cy="6858000"/>
          </a:xfrm>
          <a:prstGeom prst="rect">
            <a:avLst/>
          </a:prstGeom>
        </p:spPr>
      </p:pic>
    </p:spTree>
    <p:extLst>
      <p:ext uri="{BB962C8B-B14F-4D97-AF65-F5344CB8AC3E}">
        <p14:creationId xmlns:p14="http://schemas.microsoft.com/office/powerpoint/2010/main" val="8466168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Rectangle 8"/>
          <p:cNvSpPr>
            <a:spLocks noChangeArrowheads="1"/>
          </p:cNvSpPr>
          <p:nvPr/>
        </p:nvSpPr>
        <p:spPr bwMode="auto">
          <a:xfrm>
            <a:off x="152400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2400">
              <a:solidFill>
                <a:srgbClr val="003366"/>
              </a:solidFill>
              <a:latin typeface="Times New Roman" panose="02020603050405020304" pitchFamily="18" charset="0"/>
            </a:endParaRPr>
          </a:p>
        </p:txBody>
      </p:sp>
      <p:pic>
        <p:nvPicPr>
          <p:cNvPr id="1536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8900"/>
            <a:ext cx="9144000" cy="661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4" name="Rectangle 4"/>
          <p:cNvSpPr>
            <a:spLocks noChangeArrowheads="1"/>
          </p:cNvSpPr>
          <p:nvPr/>
        </p:nvSpPr>
        <p:spPr bwMode="auto">
          <a:xfrm>
            <a:off x="1676400" y="152400"/>
            <a:ext cx="8839200" cy="4038600"/>
          </a:xfrm>
          <a:prstGeom prst="rect">
            <a:avLst/>
          </a:prstGeom>
          <a:noFill/>
          <a:ln w="25400">
            <a:solidFill>
              <a:srgbClr val="8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2400">
              <a:solidFill>
                <a:srgbClr val="003366"/>
              </a:solidFill>
              <a:latin typeface="Times New Roman" panose="02020603050405020304" pitchFamily="18" charset="0"/>
            </a:endParaRPr>
          </a:p>
        </p:txBody>
      </p:sp>
      <p:sp>
        <p:nvSpPr>
          <p:cNvPr id="15365" name="Rectangle 5"/>
          <p:cNvSpPr>
            <a:spLocks noChangeArrowheads="1"/>
          </p:cNvSpPr>
          <p:nvPr/>
        </p:nvSpPr>
        <p:spPr bwMode="auto">
          <a:xfrm>
            <a:off x="1676400" y="4191000"/>
            <a:ext cx="8458200" cy="1447800"/>
          </a:xfrm>
          <a:prstGeom prst="rect">
            <a:avLst/>
          </a:prstGeom>
          <a:noFill/>
          <a:ln w="25400">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z="2400">
              <a:solidFill>
                <a:srgbClr val="003366"/>
              </a:solidFill>
              <a:latin typeface="Times New Roman" panose="02020603050405020304" pitchFamily="18" charset="0"/>
            </a:endParaRPr>
          </a:p>
        </p:txBody>
      </p:sp>
    </p:spTree>
    <p:extLst>
      <p:ext uri="{BB962C8B-B14F-4D97-AF65-F5344CB8AC3E}">
        <p14:creationId xmlns:p14="http://schemas.microsoft.com/office/powerpoint/2010/main" val="4095888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470" y="0"/>
            <a:ext cx="8875059" cy="6858000"/>
          </a:xfrm>
          <a:prstGeom prst="rect">
            <a:avLst/>
          </a:prstGeom>
        </p:spPr>
      </p:pic>
    </p:spTree>
    <p:extLst>
      <p:ext uri="{BB962C8B-B14F-4D97-AF65-F5344CB8AC3E}">
        <p14:creationId xmlns:p14="http://schemas.microsoft.com/office/powerpoint/2010/main" val="41723765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470" y="0"/>
            <a:ext cx="8875059" cy="6858000"/>
          </a:xfrm>
          <a:prstGeom prst="rect">
            <a:avLst/>
          </a:prstGeom>
        </p:spPr>
      </p:pic>
    </p:spTree>
    <p:extLst>
      <p:ext uri="{BB962C8B-B14F-4D97-AF65-F5344CB8AC3E}">
        <p14:creationId xmlns:p14="http://schemas.microsoft.com/office/powerpoint/2010/main" val="15441638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16152" y="1516566"/>
            <a:ext cx="8458200" cy="838200"/>
          </a:xfrm>
        </p:spPr>
        <p:txBody>
          <a:bodyPr>
            <a:normAutofit fontScale="90000"/>
          </a:bodyPr>
          <a:lstStyle/>
          <a:p>
            <a:r>
              <a:rPr lang="en-US" altLang="en-US" sz="3200" b="1" dirty="0">
                <a:solidFill>
                  <a:srgbClr val="0000CC"/>
                </a:solidFill>
                <a:latin typeface="Times New Roman" panose="02020603050405020304" pitchFamily="18" charset="0"/>
              </a:rPr>
              <a:t>Along with the survey forms, detailed instructions are also mailed.</a:t>
            </a:r>
            <a:br>
              <a:rPr lang="en-US" altLang="en-US" sz="3200" b="1" dirty="0">
                <a:solidFill>
                  <a:srgbClr val="0000CC"/>
                </a:solidFill>
                <a:latin typeface="Times New Roman" panose="02020603050405020304" pitchFamily="18" charset="0"/>
              </a:rPr>
            </a:br>
            <a:endParaRPr lang="en-US" altLang="en-US" sz="3200" b="1" dirty="0">
              <a:solidFill>
                <a:srgbClr val="0000CC"/>
              </a:solidFill>
              <a:latin typeface="Times New Roman" panose="02020603050405020304" pitchFamily="18" charset="0"/>
            </a:endParaRPr>
          </a:p>
        </p:txBody>
      </p:sp>
      <p:sp>
        <p:nvSpPr>
          <p:cNvPr id="43011" name="Content Placeholder 2"/>
          <p:cNvSpPr>
            <a:spLocks noGrp="1"/>
          </p:cNvSpPr>
          <p:nvPr>
            <p:ph idx="4294967295"/>
          </p:nvPr>
        </p:nvSpPr>
        <p:spPr>
          <a:xfrm>
            <a:off x="2267783" y="2964366"/>
            <a:ext cx="7754937" cy="4419600"/>
          </a:xfrm>
        </p:spPr>
        <p:txBody>
          <a:bodyPr/>
          <a:lstStyle/>
          <a:p>
            <a:pPr eaLnBrk="0" hangingPunct="0">
              <a:spcBef>
                <a:spcPct val="0"/>
              </a:spcBef>
              <a:buFontTx/>
              <a:buNone/>
            </a:pPr>
            <a:r>
              <a:rPr lang="en-US" altLang="en-US" b="1" dirty="0">
                <a:solidFill>
                  <a:srgbClr val="0000CC"/>
                </a:solidFill>
                <a:latin typeface="Times New Roman" panose="02020603050405020304" pitchFamily="18" charset="0"/>
              </a:rPr>
              <a:t>The last part of both the paper and e-form pertain to Revenues and Expenditures – this information is collected by the Division of Drinking Water.  They are seeking financial information and future projected needs of your system.</a:t>
            </a:r>
          </a:p>
        </p:txBody>
      </p:sp>
    </p:spTree>
    <p:extLst>
      <p:ext uri="{BB962C8B-B14F-4D97-AF65-F5344CB8AC3E}">
        <p14:creationId xmlns:p14="http://schemas.microsoft.com/office/powerpoint/2010/main" val="2864634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3564673" y="228600"/>
            <a:ext cx="6096000" cy="1219200"/>
          </a:xfrm>
        </p:spPr>
        <p:txBody>
          <a:bodyPr>
            <a:normAutofit fontScale="90000"/>
          </a:bodyPr>
          <a:lstStyle/>
          <a:p>
            <a:r>
              <a:rPr lang="en-US" altLang="en-US" sz="3200" b="1" i="1" dirty="0">
                <a:solidFill>
                  <a:srgbClr val="0000CC"/>
                </a:solidFill>
              </a:rPr>
              <a:t>What is the Water Use Program?</a:t>
            </a:r>
            <a:r>
              <a:rPr lang="en-US" altLang="en-US" sz="4000" b="1" i="1" dirty="0">
                <a:solidFill>
                  <a:srgbClr val="000000"/>
                </a:solidFill>
              </a:rPr>
              <a:t/>
            </a:r>
            <a:br>
              <a:rPr lang="en-US" altLang="en-US" sz="4000" b="1" i="1" dirty="0">
                <a:solidFill>
                  <a:srgbClr val="000000"/>
                </a:solidFill>
              </a:rPr>
            </a:br>
            <a:endParaRPr lang="en-US" altLang="en-US" sz="4000" b="1" i="1" dirty="0">
              <a:solidFill>
                <a:srgbClr val="000000"/>
              </a:solidFill>
            </a:endParaRPr>
          </a:p>
        </p:txBody>
      </p:sp>
      <p:sp>
        <p:nvSpPr>
          <p:cNvPr id="3075" name="Content Placeholder 2"/>
          <p:cNvSpPr>
            <a:spLocks noGrp="1"/>
          </p:cNvSpPr>
          <p:nvPr>
            <p:ph idx="4294967295"/>
          </p:nvPr>
        </p:nvSpPr>
        <p:spPr>
          <a:xfrm>
            <a:off x="3564673" y="2901324"/>
            <a:ext cx="6116637" cy="3306762"/>
          </a:xfrm>
        </p:spPr>
        <p:txBody>
          <a:bodyPr>
            <a:normAutofit fontScale="92500" lnSpcReduction="20000"/>
          </a:bodyPr>
          <a:lstStyle/>
          <a:p>
            <a:pPr>
              <a:spcBef>
                <a:spcPct val="0"/>
              </a:spcBef>
            </a:pPr>
            <a:endParaRPr lang="en-US" altLang="en-US" sz="2800" b="1" i="1" dirty="0">
              <a:solidFill>
                <a:srgbClr val="0000CC"/>
              </a:solidFill>
            </a:endParaRPr>
          </a:p>
          <a:p>
            <a:pPr>
              <a:spcBef>
                <a:spcPct val="0"/>
              </a:spcBef>
              <a:buFont typeface="Arial" panose="020B0604020202020204" pitchFamily="34" charset="0"/>
              <a:buNone/>
            </a:pPr>
            <a:r>
              <a:rPr lang="en-US" altLang="en-US" sz="2800" b="1" i="1" dirty="0">
                <a:solidFill>
                  <a:srgbClr val="0000CC"/>
                </a:solidFill>
              </a:rPr>
              <a:t>	for the purpose to collect and compile water </a:t>
            </a:r>
            <a:r>
              <a:rPr lang="en-US" altLang="en-US" sz="2800" b="1" i="1" dirty="0" smtClean="0">
                <a:solidFill>
                  <a:srgbClr val="0000CC"/>
                </a:solidFill>
              </a:rPr>
              <a:t>supply withdrawal </a:t>
            </a:r>
            <a:r>
              <a:rPr lang="en-US" altLang="en-US" sz="2800" b="1" i="1" dirty="0">
                <a:solidFill>
                  <a:srgbClr val="0000CC"/>
                </a:solidFill>
              </a:rPr>
              <a:t>and </a:t>
            </a:r>
            <a:r>
              <a:rPr lang="en-US" altLang="en-US" sz="2800" b="1" i="1" dirty="0" smtClean="0">
                <a:solidFill>
                  <a:srgbClr val="0000CC"/>
                </a:solidFill>
              </a:rPr>
              <a:t>diversion data, as well as customer level water use data from </a:t>
            </a:r>
            <a:r>
              <a:rPr lang="en-US" altLang="en-US" sz="2800" b="1" i="1" dirty="0">
                <a:solidFill>
                  <a:srgbClr val="0000CC"/>
                </a:solidFill>
              </a:rPr>
              <a:t>public water suppliers, industrial and groundwater management plan users throughout Utah.</a:t>
            </a:r>
          </a:p>
        </p:txBody>
      </p:sp>
      <p:sp>
        <p:nvSpPr>
          <p:cNvPr id="3078" name="Text Box 6"/>
          <p:cNvSpPr txBox="1">
            <a:spLocks noChangeArrowheads="1"/>
          </p:cNvSpPr>
          <p:nvPr/>
        </p:nvSpPr>
        <p:spPr bwMode="auto">
          <a:xfrm>
            <a:off x="3869473" y="1377324"/>
            <a:ext cx="5486400" cy="2231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0"/>
              </a:spcBef>
              <a:spcAft>
                <a:spcPct val="0"/>
              </a:spcAft>
              <a:buFont typeface="Wingdings" panose="05000000000000000000" pitchFamily="2" charset="2"/>
              <a:buChar char="Ø"/>
            </a:pPr>
            <a:r>
              <a:rPr lang="en-US" altLang="en-US" sz="2800" b="1" i="1" dirty="0">
                <a:solidFill>
                  <a:srgbClr val="0000CC"/>
                </a:solidFill>
                <a:cs typeface="Arial" panose="020B0604020202020204" pitchFamily="34" charset="0"/>
              </a:rPr>
              <a:t>USGS</a:t>
            </a:r>
          </a:p>
          <a:p>
            <a:pPr defTabSz="914400" fontAlgn="base">
              <a:spcBef>
                <a:spcPct val="0"/>
              </a:spcBef>
              <a:spcAft>
                <a:spcPct val="0"/>
              </a:spcAft>
              <a:buFont typeface="Wingdings" panose="05000000000000000000" pitchFamily="2" charset="2"/>
              <a:buChar char="Ø"/>
            </a:pPr>
            <a:r>
              <a:rPr lang="en-US" altLang="en-US" sz="2800" b="1" i="1" dirty="0">
                <a:solidFill>
                  <a:srgbClr val="0000CC"/>
                </a:solidFill>
                <a:cs typeface="Arial" panose="020B0604020202020204" pitchFamily="34" charset="0"/>
              </a:rPr>
              <a:t>Utah Division of Water Rights </a:t>
            </a:r>
          </a:p>
          <a:p>
            <a:pPr defTabSz="914400" fontAlgn="base">
              <a:spcBef>
                <a:spcPct val="0"/>
              </a:spcBef>
              <a:spcAft>
                <a:spcPct val="0"/>
              </a:spcAft>
              <a:buFont typeface="Wingdings" panose="05000000000000000000" pitchFamily="2" charset="2"/>
              <a:buChar char="Ø"/>
            </a:pPr>
            <a:r>
              <a:rPr lang="en-US" altLang="en-US" sz="2800" b="1" i="1" dirty="0" smtClean="0">
                <a:solidFill>
                  <a:srgbClr val="0000CC"/>
                </a:solidFill>
                <a:cs typeface="Arial" panose="020B0604020202020204" pitchFamily="34" charset="0"/>
              </a:rPr>
              <a:t>Utah Division of Water Resources</a:t>
            </a:r>
          </a:p>
          <a:p>
            <a:pPr defTabSz="914400" fontAlgn="base">
              <a:spcBef>
                <a:spcPct val="0"/>
              </a:spcBef>
              <a:spcAft>
                <a:spcPct val="0"/>
              </a:spcAft>
              <a:buFont typeface="Wingdings" panose="05000000000000000000" pitchFamily="2" charset="2"/>
              <a:buChar char="Ø"/>
            </a:pPr>
            <a:r>
              <a:rPr lang="en-US" altLang="en-US" sz="2800" b="1" i="1" dirty="0" smtClean="0">
                <a:solidFill>
                  <a:srgbClr val="0000CC"/>
                </a:solidFill>
                <a:cs typeface="Arial" panose="020B0604020202020204" pitchFamily="34" charset="0"/>
              </a:rPr>
              <a:t>Utah Division of Drinking Water</a:t>
            </a:r>
            <a:endParaRPr lang="en-US" altLang="en-US" sz="2800" b="1" i="1" dirty="0">
              <a:solidFill>
                <a:srgbClr val="0000CC"/>
              </a:solidFill>
              <a:cs typeface="Arial" panose="020B0604020202020204" pitchFamily="34" charset="0"/>
            </a:endParaRPr>
          </a:p>
          <a:p>
            <a:pPr defTabSz="914400" fontAlgn="base">
              <a:spcBef>
                <a:spcPct val="50000"/>
              </a:spcBef>
              <a:spcAft>
                <a:spcPct val="0"/>
              </a:spcAft>
            </a:pPr>
            <a:endParaRPr lang="en-US" altLang="en-US" dirty="0">
              <a:solidFill>
                <a:srgbClr val="0C0600"/>
              </a:solidFill>
              <a:latin typeface="Arial" panose="020B0604020202020204" pitchFamily="34" charset="0"/>
              <a:cs typeface="Arial" panose="020B0604020202020204" pitchFamily="34" charset="0"/>
            </a:endParaRPr>
          </a:p>
        </p:txBody>
      </p:sp>
      <p:sp>
        <p:nvSpPr>
          <p:cNvPr id="3080" name="Title 1"/>
          <p:cNvSpPr>
            <a:spLocks/>
          </p:cNvSpPr>
          <p:nvPr/>
        </p:nvSpPr>
        <p:spPr bwMode="auto">
          <a:xfrm>
            <a:off x="4250473" y="1143000"/>
            <a:ext cx="472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457200" fontAlgn="base">
              <a:spcBef>
                <a:spcPct val="0"/>
              </a:spcBef>
              <a:spcAft>
                <a:spcPct val="0"/>
              </a:spcAft>
              <a:defRPr>
                <a:solidFill>
                  <a:schemeClr val="tx1"/>
                </a:solidFill>
                <a:latin typeface="Calibri" panose="020F0502020204030204" pitchFamily="34" charset="0"/>
              </a:defRPr>
            </a:lvl6pPr>
            <a:lvl7pPr marL="914400" fontAlgn="base">
              <a:spcBef>
                <a:spcPct val="0"/>
              </a:spcBef>
              <a:spcAft>
                <a:spcPct val="0"/>
              </a:spcAft>
              <a:defRPr>
                <a:solidFill>
                  <a:schemeClr val="tx1"/>
                </a:solidFill>
                <a:latin typeface="Calibri" panose="020F0502020204030204" pitchFamily="34" charset="0"/>
              </a:defRPr>
            </a:lvl7pPr>
            <a:lvl8pPr marL="1371600" fontAlgn="base">
              <a:spcBef>
                <a:spcPct val="0"/>
              </a:spcBef>
              <a:spcAft>
                <a:spcPct val="0"/>
              </a:spcAft>
              <a:defRPr>
                <a:solidFill>
                  <a:schemeClr val="tx1"/>
                </a:solidFill>
                <a:latin typeface="Calibri" panose="020F0502020204030204" pitchFamily="34" charset="0"/>
              </a:defRPr>
            </a:lvl8pPr>
            <a:lvl9pPr marL="1828800" fontAlgn="base">
              <a:spcBef>
                <a:spcPct val="0"/>
              </a:spcBef>
              <a:spcAft>
                <a:spcPct val="0"/>
              </a:spcAft>
              <a:defRPr>
                <a:solidFill>
                  <a:schemeClr val="tx1"/>
                </a:solidFill>
                <a:latin typeface="Calibri" panose="020F0502020204030204" pitchFamily="34" charset="0"/>
              </a:defRPr>
            </a:lvl9pPr>
          </a:lstStyle>
          <a:p>
            <a:pPr algn="ctr" defTabSz="914400" fontAlgn="base">
              <a:spcBef>
                <a:spcPct val="0"/>
              </a:spcBef>
              <a:spcAft>
                <a:spcPct val="0"/>
              </a:spcAft>
            </a:pPr>
            <a:r>
              <a:rPr lang="en-US" altLang="en-US" sz="2400" b="1" i="1" dirty="0">
                <a:solidFill>
                  <a:srgbClr val="0000CC"/>
                </a:solidFill>
                <a:cs typeface="Arial" panose="020B0604020202020204" pitchFamily="34" charset="0"/>
              </a:rPr>
              <a:t>Cooperative effort with the:</a:t>
            </a:r>
            <a:r>
              <a:rPr lang="en-US" altLang="en-US" sz="4000" b="1" i="1" dirty="0">
                <a:solidFill>
                  <a:srgbClr val="000000"/>
                </a:solidFill>
                <a:cs typeface="Arial" panose="020B0604020202020204" pitchFamily="34" charset="0"/>
              </a:rPr>
              <a:t/>
            </a:r>
            <a:br>
              <a:rPr lang="en-US" altLang="en-US" sz="4000" b="1" i="1" dirty="0">
                <a:solidFill>
                  <a:srgbClr val="000000"/>
                </a:solidFill>
                <a:cs typeface="Arial" panose="020B0604020202020204" pitchFamily="34" charset="0"/>
              </a:rPr>
            </a:br>
            <a:endParaRPr lang="en-US" altLang="en-US" sz="4000" b="1" i="1" dirty="0">
              <a:solidFill>
                <a:srgbClr val="000000"/>
              </a:solidFill>
              <a:cs typeface="Arial" panose="020B0604020202020204" pitchFamily="34" charset="0"/>
            </a:endParaRPr>
          </a:p>
        </p:txBody>
      </p:sp>
    </p:spTree>
    <p:extLst>
      <p:ext uri="{BB962C8B-B14F-4D97-AF65-F5344CB8AC3E}">
        <p14:creationId xmlns:p14="http://schemas.microsoft.com/office/powerpoint/2010/main" val="15060414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771" y="599300"/>
            <a:ext cx="10515600" cy="1325563"/>
          </a:xfrm>
        </p:spPr>
        <p:txBody>
          <a:bodyPr/>
          <a:lstStyle/>
          <a:p>
            <a:r>
              <a:rPr lang="en-US" b="1" dirty="0" smtClean="0">
                <a:solidFill>
                  <a:schemeClr val="accent1"/>
                </a:solidFill>
              </a:rPr>
              <a:t>Legislative Audit Overview</a:t>
            </a:r>
            <a:endParaRPr lang="en-US" b="1" dirty="0">
              <a:solidFill>
                <a:schemeClr val="accent1"/>
              </a:solidFill>
            </a:endParaRPr>
          </a:p>
        </p:txBody>
      </p:sp>
      <p:sp>
        <p:nvSpPr>
          <p:cNvPr id="3" name="Content Placeholder 2"/>
          <p:cNvSpPr>
            <a:spLocks noGrp="1"/>
          </p:cNvSpPr>
          <p:nvPr>
            <p:ph sz="quarter" idx="13"/>
          </p:nvPr>
        </p:nvSpPr>
        <p:spPr>
          <a:xfrm>
            <a:off x="635000" y="1825625"/>
            <a:ext cx="7112000" cy="4351338"/>
          </a:xfrm>
        </p:spPr>
        <p:txBody>
          <a:bodyPr/>
          <a:lstStyle/>
          <a:p>
            <a:r>
              <a:rPr lang="en-US" dirty="0" smtClean="0">
                <a:solidFill>
                  <a:schemeClr val="accent1"/>
                </a:solidFill>
              </a:rPr>
              <a:t>Published in May 2015</a:t>
            </a:r>
          </a:p>
          <a:p>
            <a:pPr marL="0" indent="0">
              <a:buNone/>
            </a:pPr>
            <a:r>
              <a:rPr lang="en-US" dirty="0" smtClean="0">
                <a:solidFill>
                  <a:schemeClr val="accent1"/>
                </a:solidFill>
              </a:rPr>
              <a:t> </a:t>
            </a:r>
          </a:p>
          <a:p>
            <a:r>
              <a:rPr lang="en-US" dirty="0" smtClean="0">
                <a:solidFill>
                  <a:schemeClr val="accent1"/>
                </a:solidFill>
              </a:rPr>
              <a:t>Recommendations included improvements to:</a:t>
            </a:r>
          </a:p>
          <a:p>
            <a:pPr lvl="1">
              <a:buFont typeface="Wingdings" panose="05000000000000000000" pitchFamily="2" charset="2"/>
              <a:buChar char="ü"/>
            </a:pPr>
            <a:r>
              <a:rPr lang="en-US" dirty="0" smtClean="0">
                <a:solidFill>
                  <a:schemeClr val="accent1"/>
                </a:solidFill>
              </a:rPr>
              <a:t>Accountability</a:t>
            </a:r>
          </a:p>
          <a:p>
            <a:pPr lvl="1">
              <a:buFont typeface="Wingdings" panose="05000000000000000000" pitchFamily="2" charset="2"/>
              <a:buChar char="ü"/>
            </a:pPr>
            <a:r>
              <a:rPr lang="en-US" dirty="0" smtClean="0">
                <a:solidFill>
                  <a:schemeClr val="accent1"/>
                </a:solidFill>
              </a:rPr>
              <a:t>Education and Accuracy</a:t>
            </a:r>
          </a:p>
          <a:p>
            <a:pPr lvl="1">
              <a:buFont typeface="Wingdings" panose="05000000000000000000" pitchFamily="2" charset="2"/>
              <a:buChar char="ü"/>
            </a:pPr>
            <a:r>
              <a:rPr lang="en-US" dirty="0" smtClean="0">
                <a:solidFill>
                  <a:schemeClr val="accent1"/>
                </a:solidFill>
              </a:rPr>
              <a:t>Efficiency</a:t>
            </a:r>
          </a:p>
          <a:p>
            <a:pPr lvl="1">
              <a:buFont typeface="Wingdings" panose="05000000000000000000" pitchFamily="2" charset="2"/>
              <a:buChar char="ü"/>
            </a:pPr>
            <a:r>
              <a:rPr lang="en-US" dirty="0" smtClean="0">
                <a:solidFill>
                  <a:schemeClr val="accent1"/>
                </a:solidFill>
              </a:rPr>
              <a:t>Frequency</a:t>
            </a:r>
          </a:p>
        </p:txBody>
      </p:sp>
      <p:pic>
        <p:nvPicPr>
          <p:cNvPr id="4" name="Picture 3"/>
          <p:cNvPicPr>
            <a:picLocks noChangeAspect="1"/>
          </p:cNvPicPr>
          <p:nvPr/>
        </p:nvPicPr>
        <p:blipFill>
          <a:blip r:embed="rId3"/>
          <a:stretch>
            <a:fillRect/>
          </a:stretch>
        </p:blipFill>
        <p:spPr>
          <a:xfrm>
            <a:off x="8088312" y="779462"/>
            <a:ext cx="3609975" cy="540067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62274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H.B. 305</a:t>
            </a:r>
            <a:endParaRPr lang="en-US" dirty="0">
              <a:solidFill>
                <a:schemeClr val="accent1"/>
              </a:solidFill>
            </a:endParaRPr>
          </a:p>
        </p:txBody>
      </p:sp>
      <p:sp>
        <p:nvSpPr>
          <p:cNvPr id="3" name="Content Placeholder 2"/>
          <p:cNvSpPr>
            <a:spLocks noGrp="1"/>
          </p:cNvSpPr>
          <p:nvPr>
            <p:ph idx="4294967295"/>
          </p:nvPr>
        </p:nvSpPr>
        <p:spPr>
          <a:xfrm>
            <a:off x="609600" y="1600200"/>
            <a:ext cx="10972800" cy="4526280"/>
          </a:xfrm>
          <a:prstGeom prst="rect">
            <a:avLst/>
          </a:prstGeom>
        </p:spPr>
        <p:txBody>
          <a:bodyPr/>
          <a:lstStyle/>
          <a:p>
            <a:pPr marL="0" indent="0" algn="ctr">
              <a:buNone/>
            </a:pPr>
            <a:r>
              <a:rPr lang="en-US" sz="3600" dirty="0" smtClean="0">
                <a:solidFill>
                  <a:schemeClr val="accent1"/>
                </a:solidFill>
              </a:rPr>
              <a:t>Water Rights and Resources Amendments</a:t>
            </a:r>
          </a:p>
          <a:p>
            <a:pPr marL="0" indent="0" algn="ctr">
              <a:buNone/>
            </a:pPr>
            <a:endParaRPr lang="en-US" dirty="0" smtClean="0"/>
          </a:p>
          <a:p>
            <a:r>
              <a:rPr lang="en-US" sz="2400" dirty="0" smtClean="0">
                <a:solidFill>
                  <a:schemeClr val="accent1"/>
                </a:solidFill>
              </a:rPr>
              <a:t>Deals with the accuracy of water use data</a:t>
            </a:r>
          </a:p>
          <a:p>
            <a:r>
              <a:rPr lang="en-US" sz="2400" dirty="0" smtClean="0">
                <a:solidFill>
                  <a:schemeClr val="accent1"/>
                </a:solidFill>
              </a:rPr>
              <a:t>Requires certified operator or professional engineer to verify accuracy of submitted water data</a:t>
            </a:r>
          </a:p>
          <a:p>
            <a:r>
              <a:rPr lang="en-US" sz="2400" dirty="0" smtClean="0">
                <a:solidFill>
                  <a:schemeClr val="accent1"/>
                </a:solidFill>
              </a:rPr>
              <a:t>Provides money for two FTE’s</a:t>
            </a:r>
            <a:endParaRPr lang="en-US" sz="2400" dirty="0">
              <a:solidFill>
                <a:schemeClr val="accent1"/>
              </a:solidFill>
            </a:endParaRPr>
          </a:p>
        </p:txBody>
      </p:sp>
    </p:spTree>
    <p:extLst>
      <p:ext uri="{BB962C8B-B14F-4D97-AF65-F5344CB8AC3E}">
        <p14:creationId xmlns:p14="http://schemas.microsoft.com/office/powerpoint/2010/main" val="10028475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S.B. 251</a:t>
            </a:r>
            <a:endParaRPr lang="en-US" dirty="0">
              <a:solidFill>
                <a:schemeClr val="accent1"/>
              </a:solidFill>
            </a:endParaRPr>
          </a:p>
        </p:txBody>
      </p:sp>
      <p:sp>
        <p:nvSpPr>
          <p:cNvPr id="3" name="Content Placeholder 2"/>
          <p:cNvSpPr>
            <a:spLocks noGrp="1"/>
          </p:cNvSpPr>
          <p:nvPr>
            <p:ph idx="4294967295"/>
          </p:nvPr>
        </p:nvSpPr>
        <p:spPr>
          <a:xfrm>
            <a:off x="609600" y="1600200"/>
            <a:ext cx="10972800" cy="4526280"/>
          </a:xfrm>
          <a:prstGeom prst="rect">
            <a:avLst/>
          </a:prstGeom>
        </p:spPr>
        <p:txBody>
          <a:bodyPr/>
          <a:lstStyle/>
          <a:p>
            <a:pPr marL="0" indent="0" algn="ctr">
              <a:buNone/>
            </a:pPr>
            <a:r>
              <a:rPr lang="en-US" sz="3600" dirty="0" smtClean="0">
                <a:solidFill>
                  <a:schemeClr val="accent1"/>
                </a:solidFill>
              </a:rPr>
              <a:t>Water Infrastructure Funding Amendments</a:t>
            </a:r>
          </a:p>
          <a:p>
            <a:pPr marL="0" indent="0" algn="ctr">
              <a:buNone/>
            </a:pPr>
            <a:endParaRPr lang="en-US" dirty="0" smtClean="0">
              <a:solidFill>
                <a:schemeClr val="accent1"/>
              </a:solidFill>
            </a:endParaRPr>
          </a:p>
          <a:p>
            <a:r>
              <a:rPr lang="en-US" sz="2400" dirty="0" smtClean="0">
                <a:solidFill>
                  <a:schemeClr val="accent1"/>
                </a:solidFill>
              </a:rPr>
              <a:t>Modifies the duties of the Board of Water Resources, the Division of Water Resources and the State Water Development Commission</a:t>
            </a:r>
            <a:endParaRPr lang="en-US" sz="2400" dirty="0">
              <a:solidFill>
                <a:schemeClr val="accent1"/>
              </a:solidFill>
            </a:endParaRPr>
          </a:p>
        </p:txBody>
      </p:sp>
    </p:spTree>
    <p:extLst>
      <p:ext uri="{BB962C8B-B14F-4D97-AF65-F5344CB8AC3E}">
        <p14:creationId xmlns:p14="http://schemas.microsoft.com/office/powerpoint/2010/main" val="2249298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S.C.R. </a:t>
            </a:r>
            <a:r>
              <a:rPr lang="en-US" dirty="0" smtClean="0">
                <a:solidFill>
                  <a:schemeClr val="accent1"/>
                </a:solidFill>
              </a:rPr>
              <a:t>1</a:t>
            </a:r>
            <a:endParaRPr lang="en-US" dirty="0">
              <a:solidFill>
                <a:schemeClr val="accent1"/>
              </a:solidFill>
            </a:endParaRPr>
          </a:p>
        </p:txBody>
      </p:sp>
      <p:sp>
        <p:nvSpPr>
          <p:cNvPr id="3" name="Content Placeholder 2"/>
          <p:cNvSpPr>
            <a:spLocks noGrp="1"/>
          </p:cNvSpPr>
          <p:nvPr>
            <p:ph idx="4294967295"/>
          </p:nvPr>
        </p:nvSpPr>
        <p:spPr>
          <a:xfrm>
            <a:off x="609600" y="1600200"/>
            <a:ext cx="10972800" cy="4526280"/>
          </a:xfrm>
          <a:prstGeom prst="rect">
            <a:avLst/>
          </a:prstGeom>
        </p:spPr>
        <p:txBody>
          <a:bodyPr/>
          <a:lstStyle/>
          <a:p>
            <a:pPr marL="0" indent="0" algn="ctr">
              <a:buNone/>
            </a:pPr>
            <a:r>
              <a:rPr lang="en-US" sz="3600" dirty="0" smtClean="0">
                <a:solidFill>
                  <a:schemeClr val="accent1"/>
                </a:solidFill>
              </a:rPr>
              <a:t>Concurrent Resolution Encouraging</a:t>
            </a:r>
          </a:p>
          <a:p>
            <a:pPr marL="0" indent="0" algn="ctr">
              <a:buNone/>
            </a:pPr>
            <a:r>
              <a:rPr lang="en-US" sz="3600" dirty="0" smtClean="0">
                <a:solidFill>
                  <a:schemeClr val="accent1"/>
                </a:solidFill>
              </a:rPr>
              <a:t>Universal Metering of Water Systems</a:t>
            </a:r>
          </a:p>
          <a:p>
            <a:pPr marL="0" indent="0" algn="ctr">
              <a:buNone/>
            </a:pPr>
            <a:endParaRPr lang="en-US" dirty="0" smtClean="0">
              <a:solidFill>
                <a:schemeClr val="accent1"/>
              </a:solidFill>
            </a:endParaRPr>
          </a:p>
          <a:p>
            <a:r>
              <a:rPr lang="en-US" sz="2400" dirty="0" smtClean="0">
                <a:solidFill>
                  <a:schemeClr val="accent1"/>
                </a:solidFill>
              </a:rPr>
              <a:t>Encourages Public Water Suppliers to Implement Universal Metering</a:t>
            </a:r>
            <a:endParaRPr lang="en-US" sz="2400" dirty="0">
              <a:solidFill>
                <a:schemeClr val="accent1"/>
              </a:solidFill>
            </a:endParaRPr>
          </a:p>
        </p:txBody>
      </p:sp>
    </p:spTree>
    <p:extLst>
      <p:ext uri="{BB962C8B-B14F-4D97-AF65-F5344CB8AC3E}">
        <p14:creationId xmlns:p14="http://schemas.microsoft.com/office/powerpoint/2010/main" val="31977617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S.B. 28</a:t>
            </a:r>
            <a:endParaRPr lang="en-US" dirty="0">
              <a:solidFill>
                <a:schemeClr val="accent1"/>
              </a:solidFill>
            </a:endParaRPr>
          </a:p>
        </p:txBody>
      </p:sp>
      <p:sp>
        <p:nvSpPr>
          <p:cNvPr id="3" name="Content Placeholder 2"/>
          <p:cNvSpPr>
            <a:spLocks noGrp="1"/>
          </p:cNvSpPr>
          <p:nvPr>
            <p:ph idx="4294967295"/>
          </p:nvPr>
        </p:nvSpPr>
        <p:spPr>
          <a:xfrm>
            <a:off x="609600" y="1600200"/>
            <a:ext cx="10972800" cy="4526280"/>
          </a:xfrm>
          <a:prstGeom prst="rect">
            <a:avLst/>
          </a:prstGeom>
        </p:spPr>
        <p:txBody>
          <a:bodyPr/>
          <a:lstStyle/>
          <a:p>
            <a:pPr marL="0" indent="0" algn="ctr">
              <a:buNone/>
            </a:pPr>
            <a:r>
              <a:rPr lang="en-US" sz="3600" dirty="0" smtClean="0">
                <a:solidFill>
                  <a:schemeClr val="accent1"/>
                </a:solidFill>
              </a:rPr>
              <a:t>Water System Conservation Pricing</a:t>
            </a:r>
          </a:p>
          <a:p>
            <a:pPr marL="0" indent="0" algn="ctr">
              <a:buNone/>
            </a:pPr>
            <a:endParaRPr lang="en-US" dirty="0" smtClean="0">
              <a:solidFill>
                <a:schemeClr val="accent1"/>
              </a:solidFill>
            </a:endParaRPr>
          </a:p>
          <a:p>
            <a:r>
              <a:rPr lang="en-US" sz="2400" dirty="0" smtClean="0">
                <a:solidFill>
                  <a:schemeClr val="accent1"/>
                </a:solidFill>
              </a:rPr>
              <a:t>Requires retail water providers to establish an increasing rate structure for culinary water</a:t>
            </a:r>
            <a:endParaRPr lang="en-US" sz="2400" dirty="0">
              <a:solidFill>
                <a:schemeClr val="accent1"/>
              </a:solidFill>
            </a:endParaRPr>
          </a:p>
        </p:txBody>
      </p:sp>
    </p:spTree>
    <p:extLst>
      <p:ext uri="{BB962C8B-B14F-4D97-AF65-F5344CB8AC3E}">
        <p14:creationId xmlns:p14="http://schemas.microsoft.com/office/powerpoint/2010/main" val="34920913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S.B. 92</a:t>
            </a:r>
            <a:endParaRPr lang="en-US" dirty="0">
              <a:solidFill>
                <a:schemeClr val="accent1"/>
              </a:solidFill>
            </a:endParaRPr>
          </a:p>
        </p:txBody>
      </p:sp>
      <p:sp>
        <p:nvSpPr>
          <p:cNvPr id="3" name="Content Placeholder 2"/>
          <p:cNvSpPr>
            <a:spLocks noGrp="1"/>
          </p:cNvSpPr>
          <p:nvPr>
            <p:ph idx="4294967295"/>
          </p:nvPr>
        </p:nvSpPr>
        <p:spPr>
          <a:xfrm>
            <a:off x="609600" y="1600200"/>
            <a:ext cx="10972800" cy="4526280"/>
          </a:xfrm>
          <a:prstGeom prst="rect">
            <a:avLst/>
          </a:prstGeom>
        </p:spPr>
        <p:txBody>
          <a:bodyPr/>
          <a:lstStyle/>
          <a:p>
            <a:pPr marL="0" indent="0" algn="ctr">
              <a:buNone/>
            </a:pPr>
            <a:r>
              <a:rPr lang="en-US" sz="3600" dirty="0" smtClean="0">
                <a:solidFill>
                  <a:schemeClr val="accent1"/>
                </a:solidFill>
              </a:rPr>
              <a:t>Water Conservation Amendments</a:t>
            </a:r>
          </a:p>
          <a:p>
            <a:pPr marL="0" indent="0" algn="ctr">
              <a:buNone/>
            </a:pPr>
            <a:endParaRPr lang="en-US" dirty="0" smtClean="0">
              <a:solidFill>
                <a:schemeClr val="accent1"/>
              </a:solidFill>
            </a:endParaRPr>
          </a:p>
          <a:p>
            <a:r>
              <a:rPr lang="en-US" sz="2400" dirty="0" smtClean="0">
                <a:solidFill>
                  <a:schemeClr val="accent1"/>
                </a:solidFill>
              </a:rPr>
              <a:t>Modifies provisions related to landscaping and water conservation plans</a:t>
            </a:r>
          </a:p>
          <a:p>
            <a:r>
              <a:rPr lang="en-US" sz="2400" dirty="0" smtClean="0">
                <a:solidFill>
                  <a:srgbClr val="FF0000"/>
                </a:solidFill>
              </a:rPr>
              <a:t>FAILED</a:t>
            </a:r>
          </a:p>
          <a:p>
            <a:pPr marL="0" indent="0">
              <a:buNone/>
            </a:pPr>
            <a:endParaRPr lang="en-US" dirty="0"/>
          </a:p>
        </p:txBody>
      </p:sp>
    </p:spTree>
    <p:extLst>
      <p:ext uri="{BB962C8B-B14F-4D97-AF65-F5344CB8AC3E}">
        <p14:creationId xmlns:p14="http://schemas.microsoft.com/office/powerpoint/2010/main" val="19357959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RICMILLIS\Pictures\we_help_you_think_bi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3498" y="984500"/>
            <a:ext cx="6518792" cy="491695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5002748" y="1072276"/>
            <a:ext cx="7360920" cy="971550"/>
          </a:xfrm>
        </p:spPr>
        <p:txBody>
          <a:bodyPr/>
          <a:lstStyle/>
          <a:p>
            <a:r>
              <a:rPr lang="en-US" dirty="0" smtClean="0">
                <a:solidFill>
                  <a:schemeClr val="accent2">
                    <a:lumMod val="75000"/>
                  </a:schemeClr>
                </a:solidFill>
              </a:rPr>
              <a:t>Think Big!</a:t>
            </a:r>
            <a:endParaRPr lang="en-US" dirty="0">
              <a:solidFill>
                <a:schemeClr val="accent2">
                  <a:lumMod val="75000"/>
                </a:schemeClr>
              </a:solidFill>
            </a:endParaRPr>
          </a:p>
        </p:txBody>
      </p:sp>
      <p:sp>
        <p:nvSpPr>
          <p:cNvPr id="4" name="Text Box 3"/>
          <p:cNvSpPr txBox="1">
            <a:spLocks/>
          </p:cNvSpPr>
          <p:nvPr/>
        </p:nvSpPr>
        <p:spPr bwMode="auto">
          <a:xfrm>
            <a:off x="1463040" y="1242692"/>
            <a:ext cx="415514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82292" rIns="82292">
            <a:spAutoFit/>
          </a:bodyPr>
          <a:lstStyle>
            <a:lvl1pPr eaLnBrk="0" hangingPunct="0">
              <a:defRPr sz="3200">
                <a:solidFill>
                  <a:srgbClr val="000000"/>
                </a:solidFill>
                <a:latin typeface="Gill Sans"/>
                <a:ea typeface="ヒラギノ角ゴ Pro W3"/>
                <a:cs typeface="ヒラギノ角ゴ Pro W3"/>
                <a:sym typeface="Gill Sans"/>
              </a:defRPr>
            </a:lvl1pPr>
            <a:lvl2pPr marL="742950" indent="-285750" eaLnBrk="0" hangingPunct="0">
              <a:defRPr sz="3200">
                <a:solidFill>
                  <a:srgbClr val="000000"/>
                </a:solidFill>
                <a:latin typeface="Gill Sans"/>
                <a:ea typeface="ヒラギノ角ゴ Pro W3"/>
                <a:cs typeface="ヒラギノ角ゴ Pro W3"/>
                <a:sym typeface="Gill Sans"/>
              </a:defRPr>
            </a:lvl2pPr>
            <a:lvl3pPr marL="1143000" indent="-228600" eaLnBrk="0" hangingPunct="0">
              <a:defRPr sz="3200">
                <a:solidFill>
                  <a:srgbClr val="000000"/>
                </a:solidFill>
                <a:latin typeface="Gill Sans"/>
                <a:ea typeface="ヒラギノ角ゴ Pro W3"/>
                <a:cs typeface="ヒラギノ角ゴ Pro W3"/>
                <a:sym typeface="Gill Sans"/>
              </a:defRPr>
            </a:lvl3pPr>
            <a:lvl4pPr marL="1600200" indent="-228600" eaLnBrk="0" hangingPunct="0">
              <a:defRPr sz="3200">
                <a:solidFill>
                  <a:srgbClr val="000000"/>
                </a:solidFill>
                <a:latin typeface="Gill Sans"/>
                <a:ea typeface="ヒラギノ角ゴ Pro W3"/>
                <a:cs typeface="ヒラギノ角ゴ Pro W3"/>
                <a:sym typeface="Gill Sans"/>
              </a:defRPr>
            </a:lvl4pPr>
            <a:lvl5pPr marL="2057400" indent="-228600" eaLnBrk="0" hangingPunct="0">
              <a:defRPr sz="3200">
                <a:solidFill>
                  <a:srgbClr val="000000"/>
                </a:solidFill>
                <a:latin typeface="Gill Sans"/>
                <a:ea typeface="ヒラギノ角ゴ Pro W3"/>
                <a:cs typeface="ヒラギノ角ゴ Pro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fontAlgn="base" hangingPunct="1">
              <a:spcAft>
                <a:spcPct val="0"/>
              </a:spcAft>
            </a:pPr>
            <a:r>
              <a:rPr lang="en-US" sz="1800" dirty="0" smtClean="0">
                <a:solidFill>
                  <a:srgbClr val="0000FF"/>
                </a:solidFill>
                <a:latin typeface="Verdana" pitchFamily="34" charset="0"/>
              </a:rPr>
              <a:t>Eric </a:t>
            </a:r>
            <a:r>
              <a:rPr lang="en-US" sz="1800" dirty="0">
                <a:solidFill>
                  <a:srgbClr val="0000FF"/>
                </a:solidFill>
                <a:latin typeface="Verdana" pitchFamily="34" charset="0"/>
              </a:rPr>
              <a:t>K. Klotz, P.E</a:t>
            </a:r>
            <a:r>
              <a:rPr lang="en-US" sz="1800" dirty="0" smtClean="0">
                <a:solidFill>
                  <a:srgbClr val="0000FF"/>
                </a:solidFill>
                <a:latin typeface="Verdana" pitchFamily="34" charset="0"/>
              </a:rPr>
              <a:t>.</a:t>
            </a:r>
          </a:p>
          <a:p>
            <a:pPr eaLnBrk="1" fontAlgn="base" hangingPunct="1">
              <a:spcAft>
                <a:spcPct val="0"/>
              </a:spcAft>
            </a:pPr>
            <a:r>
              <a:rPr lang="en-US" sz="1800" dirty="0" smtClean="0">
                <a:solidFill>
                  <a:srgbClr val="0000FF"/>
                </a:solidFill>
                <a:latin typeface="Verdana" pitchFamily="34" charset="0"/>
              </a:rPr>
              <a:t>Water Conservation and Education Section </a:t>
            </a:r>
            <a:r>
              <a:rPr lang="en-US" sz="1800" dirty="0" smtClean="0">
                <a:solidFill>
                  <a:srgbClr val="0000FF"/>
                </a:solidFill>
                <a:latin typeface="Verdana" pitchFamily="34" charset="0"/>
              </a:rPr>
              <a:t>Manager</a:t>
            </a:r>
          </a:p>
          <a:p>
            <a:pPr eaLnBrk="1" fontAlgn="base" hangingPunct="1">
              <a:spcAft>
                <a:spcPct val="0"/>
              </a:spcAft>
            </a:pPr>
            <a:r>
              <a:rPr lang="en-US" sz="1800" dirty="0" smtClean="0">
                <a:solidFill>
                  <a:srgbClr val="0000FF"/>
                </a:solidFill>
                <a:latin typeface="Verdana" pitchFamily="34" charset="0"/>
              </a:rPr>
              <a:t>Utah </a:t>
            </a:r>
            <a:r>
              <a:rPr lang="en-US" sz="1800" dirty="0">
                <a:solidFill>
                  <a:srgbClr val="0000FF"/>
                </a:solidFill>
                <a:latin typeface="Verdana" pitchFamily="34" charset="0"/>
              </a:rPr>
              <a:t>Division of Water </a:t>
            </a:r>
            <a:r>
              <a:rPr lang="en-US" sz="1800" dirty="0" smtClean="0">
                <a:solidFill>
                  <a:srgbClr val="0000FF"/>
                </a:solidFill>
                <a:latin typeface="Verdana" pitchFamily="34" charset="0"/>
              </a:rPr>
              <a:t>Resources</a:t>
            </a:r>
          </a:p>
          <a:p>
            <a:pPr eaLnBrk="1" fontAlgn="base" hangingPunct="1">
              <a:spcAft>
                <a:spcPct val="0"/>
              </a:spcAft>
            </a:pPr>
            <a:r>
              <a:rPr lang="en-US" sz="1800" dirty="0" smtClean="0">
                <a:solidFill>
                  <a:srgbClr val="0000FF"/>
                </a:solidFill>
                <a:latin typeface="Verdana" pitchFamily="34" charset="0"/>
              </a:rPr>
              <a:t>ericklotz@utah.gov</a:t>
            </a:r>
            <a:endParaRPr lang="en-US" sz="1800" dirty="0">
              <a:solidFill>
                <a:srgbClr val="0000FF"/>
              </a:solidFill>
              <a:latin typeface="Verdana" pitchFamily="34" charset="0"/>
            </a:endParaRPr>
          </a:p>
        </p:txBody>
      </p:sp>
      <p:pic>
        <p:nvPicPr>
          <p:cNvPr id="5" name="Picture 4"/>
          <p:cNvPicPr>
            <a:picLocks noChangeAspect="1"/>
          </p:cNvPicPr>
          <p:nvPr/>
        </p:nvPicPr>
        <p:blipFill>
          <a:blip r:embed="rId3"/>
          <a:stretch>
            <a:fillRect/>
          </a:stretch>
        </p:blipFill>
        <p:spPr>
          <a:xfrm>
            <a:off x="43032" y="1242692"/>
            <a:ext cx="1460944" cy="160116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32" y="3479341"/>
            <a:ext cx="1481866" cy="1601168"/>
          </a:xfrm>
          <a:prstGeom prst="rect">
            <a:avLst/>
          </a:prstGeom>
        </p:spPr>
      </p:pic>
      <p:sp>
        <p:nvSpPr>
          <p:cNvPr id="8" name="Text Box 3"/>
          <p:cNvSpPr txBox="1">
            <a:spLocks/>
          </p:cNvSpPr>
          <p:nvPr/>
        </p:nvSpPr>
        <p:spPr bwMode="auto">
          <a:xfrm>
            <a:off x="1559556" y="3472653"/>
            <a:ext cx="415514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82292" rIns="82292">
            <a:spAutoFit/>
          </a:bodyPr>
          <a:lstStyle>
            <a:lvl1pPr eaLnBrk="0" hangingPunct="0">
              <a:defRPr sz="3200">
                <a:solidFill>
                  <a:srgbClr val="000000"/>
                </a:solidFill>
                <a:latin typeface="Gill Sans"/>
                <a:ea typeface="ヒラギノ角ゴ Pro W3"/>
                <a:cs typeface="ヒラギノ角ゴ Pro W3"/>
                <a:sym typeface="Gill Sans"/>
              </a:defRPr>
            </a:lvl1pPr>
            <a:lvl2pPr marL="742950" indent="-285750" eaLnBrk="0" hangingPunct="0">
              <a:defRPr sz="3200">
                <a:solidFill>
                  <a:srgbClr val="000000"/>
                </a:solidFill>
                <a:latin typeface="Gill Sans"/>
                <a:ea typeface="ヒラギノ角ゴ Pro W3"/>
                <a:cs typeface="ヒラギノ角ゴ Pro W3"/>
                <a:sym typeface="Gill Sans"/>
              </a:defRPr>
            </a:lvl2pPr>
            <a:lvl3pPr marL="1143000" indent="-228600" eaLnBrk="0" hangingPunct="0">
              <a:defRPr sz="3200">
                <a:solidFill>
                  <a:srgbClr val="000000"/>
                </a:solidFill>
                <a:latin typeface="Gill Sans"/>
                <a:ea typeface="ヒラギノ角ゴ Pro W3"/>
                <a:cs typeface="ヒラギノ角ゴ Pro W3"/>
                <a:sym typeface="Gill Sans"/>
              </a:defRPr>
            </a:lvl3pPr>
            <a:lvl4pPr marL="1600200" indent="-228600" eaLnBrk="0" hangingPunct="0">
              <a:defRPr sz="3200">
                <a:solidFill>
                  <a:srgbClr val="000000"/>
                </a:solidFill>
                <a:latin typeface="Gill Sans"/>
                <a:ea typeface="ヒラギノ角ゴ Pro W3"/>
                <a:cs typeface="ヒラギノ角ゴ Pro W3"/>
                <a:sym typeface="Gill Sans"/>
              </a:defRPr>
            </a:lvl4pPr>
            <a:lvl5pPr marL="2057400" indent="-228600" eaLnBrk="0" hangingPunct="0">
              <a:defRPr sz="3200">
                <a:solidFill>
                  <a:srgbClr val="000000"/>
                </a:solidFill>
                <a:latin typeface="Gill Sans"/>
                <a:ea typeface="ヒラギノ角ゴ Pro W3"/>
                <a:cs typeface="ヒラギノ角ゴ Pro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 W3"/>
                <a:cs typeface="ヒラギノ角ゴ Pro W3"/>
                <a:sym typeface="Gill Sans"/>
              </a:defRPr>
            </a:lvl9pPr>
          </a:lstStyle>
          <a:p>
            <a:pPr eaLnBrk="1" fontAlgn="base" hangingPunct="1">
              <a:spcAft>
                <a:spcPct val="0"/>
              </a:spcAft>
            </a:pPr>
            <a:r>
              <a:rPr lang="en-US" sz="1800" dirty="0" smtClean="0">
                <a:solidFill>
                  <a:srgbClr val="0000FF"/>
                </a:solidFill>
                <a:latin typeface="Verdana" pitchFamily="34" charset="0"/>
              </a:rPr>
              <a:t>James Greer, </a:t>
            </a:r>
            <a:r>
              <a:rPr lang="en-US" sz="1800" dirty="0">
                <a:solidFill>
                  <a:srgbClr val="0000FF"/>
                </a:solidFill>
                <a:latin typeface="Verdana" pitchFamily="34" charset="0"/>
              </a:rPr>
              <a:t>P.E</a:t>
            </a:r>
            <a:r>
              <a:rPr lang="en-US" sz="1800" dirty="0" smtClean="0">
                <a:solidFill>
                  <a:srgbClr val="0000FF"/>
                </a:solidFill>
                <a:latin typeface="Verdana" pitchFamily="34" charset="0"/>
              </a:rPr>
              <a:t>.</a:t>
            </a:r>
          </a:p>
          <a:p>
            <a:pPr eaLnBrk="1" fontAlgn="base" hangingPunct="1">
              <a:spcAft>
                <a:spcPct val="0"/>
              </a:spcAft>
            </a:pPr>
            <a:r>
              <a:rPr lang="en-US" sz="1800" dirty="0" smtClean="0">
                <a:solidFill>
                  <a:srgbClr val="0000FF"/>
                </a:solidFill>
                <a:latin typeface="Verdana" pitchFamily="34" charset="0"/>
              </a:rPr>
              <a:t>Assistant State Engineer</a:t>
            </a:r>
          </a:p>
          <a:p>
            <a:pPr eaLnBrk="1" fontAlgn="base" hangingPunct="1">
              <a:spcAft>
                <a:spcPct val="0"/>
              </a:spcAft>
            </a:pPr>
            <a:r>
              <a:rPr lang="en-US" sz="1800" dirty="0" smtClean="0">
                <a:solidFill>
                  <a:srgbClr val="0000FF"/>
                </a:solidFill>
                <a:latin typeface="Verdana" pitchFamily="34" charset="0"/>
              </a:rPr>
              <a:t>Utah </a:t>
            </a:r>
            <a:r>
              <a:rPr lang="en-US" sz="1800" dirty="0">
                <a:solidFill>
                  <a:srgbClr val="0000FF"/>
                </a:solidFill>
                <a:latin typeface="Verdana" pitchFamily="34" charset="0"/>
              </a:rPr>
              <a:t>Division of Water </a:t>
            </a:r>
            <a:r>
              <a:rPr lang="en-US" sz="1800" dirty="0" smtClean="0">
                <a:solidFill>
                  <a:srgbClr val="0000FF"/>
                </a:solidFill>
                <a:latin typeface="Verdana" pitchFamily="34" charset="0"/>
              </a:rPr>
              <a:t>Rights</a:t>
            </a:r>
            <a:endParaRPr lang="en-US" sz="1800" dirty="0" smtClean="0">
              <a:solidFill>
                <a:srgbClr val="0000FF"/>
              </a:solidFill>
              <a:latin typeface="Verdana" pitchFamily="34" charset="0"/>
            </a:endParaRPr>
          </a:p>
          <a:p>
            <a:pPr eaLnBrk="1" fontAlgn="base" hangingPunct="1">
              <a:spcAft>
                <a:spcPct val="0"/>
              </a:spcAft>
            </a:pPr>
            <a:r>
              <a:rPr lang="en-US" sz="1800" dirty="0" smtClean="0">
                <a:solidFill>
                  <a:srgbClr val="0000FF"/>
                </a:solidFill>
                <a:latin typeface="Verdana" pitchFamily="34" charset="0"/>
              </a:rPr>
              <a:t>jamesgreer@utah.gov</a:t>
            </a:r>
            <a:endParaRPr lang="en-US" sz="1800" dirty="0">
              <a:solidFill>
                <a:srgbClr val="0000FF"/>
              </a:solidFill>
              <a:latin typeface="Verdana" pitchFamily="34" charset="0"/>
            </a:endParaRPr>
          </a:p>
        </p:txBody>
      </p:sp>
    </p:spTree>
    <p:extLst>
      <p:ext uri="{BB962C8B-B14F-4D97-AF65-F5344CB8AC3E}">
        <p14:creationId xmlns:p14="http://schemas.microsoft.com/office/powerpoint/2010/main" val="2805348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51938" cy="68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nvPr>
        </p:nvSpPr>
        <p:spPr>
          <a:xfrm>
            <a:off x="1718469" y="490653"/>
            <a:ext cx="8763000" cy="838200"/>
          </a:xfrm>
        </p:spPr>
        <p:txBody>
          <a:bodyPr>
            <a:normAutofit fontScale="90000"/>
          </a:bodyPr>
          <a:lstStyle/>
          <a:p>
            <a:r>
              <a:rPr lang="en-US" altLang="en-US" sz="3600" dirty="0">
                <a:solidFill>
                  <a:schemeClr val="accent1"/>
                </a:solidFill>
                <a:latin typeface="Times New Roman" panose="02020603050405020304" pitchFamily="18" charset="0"/>
              </a:rPr>
              <a:t>The Law governing the program</a:t>
            </a:r>
            <a:br>
              <a:rPr lang="en-US" altLang="en-US" sz="3600" dirty="0">
                <a:solidFill>
                  <a:schemeClr val="accent1"/>
                </a:solidFill>
                <a:latin typeface="Times New Roman" panose="02020603050405020304" pitchFamily="18" charset="0"/>
              </a:rPr>
            </a:br>
            <a:r>
              <a:rPr lang="en-US" altLang="en-US" sz="3600" dirty="0">
                <a:solidFill>
                  <a:schemeClr val="accent1"/>
                </a:solidFill>
                <a:latin typeface="Times New Roman" panose="02020603050405020304" pitchFamily="18" charset="0"/>
              </a:rPr>
              <a:t>falls under:</a:t>
            </a:r>
            <a:r>
              <a:rPr lang="en-US" altLang="en-US" sz="4000" dirty="0">
                <a:latin typeface="Times New Roman" panose="02020603050405020304" pitchFamily="18" charset="0"/>
              </a:rPr>
              <a:t/>
            </a:r>
            <a:br>
              <a:rPr lang="en-US" altLang="en-US" sz="4000" dirty="0">
                <a:latin typeface="Times New Roman" panose="02020603050405020304" pitchFamily="18" charset="0"/>
              </a:rPr>
            </a:br>
            <a:endParaRPr lang="en-US" altLang="en-US" sz="4000" dirty="0">
              <a:latin typeface="Times New Roman" panose="02020603050405020304" pitchFamily="18" charset="0"/>
            </a:endParaRPr>
          </a:p>
        </p:txBody>
      </p:sp>
      <p:sp>
        <p:nvSpPr>
          <p:cNvPr id="4101" name="Text Box 5"/>
          <p:cNvSpPr txBox="1">
            <a:spLocks noChangeArrowheads="1"/>
          </p:cNvSpPr>
          <p:nvPr/>
        </p:nvSpPr>
        <p:spPr bwMode="auto">
          <a:xfrm>
            <a:off x="1981199" y="1473200"/>
            <a:ext cx="8485991" cy="5432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fontAlgn="base">
              <a:spcBef>
                <a:spcPct val="0"/>
              </a:spcBef>
              <a:spcAft>
                <a:spcPct val="0"/>
              </a:spcAft>
            </a:pPr>
            <a:r>
              <a:rPr lang="en-US" altLang="en-US" sz="4000" b="1" dirty="0">
                <a:solidFill>
                  <a:schemeClr val="accent1"/>
                </a:solidFill>
                <a:effectLst>
                  <a:outerShdw blurRad="38100" dist="38100" dir="2700000" algn="tl">
                    <a:srgbClr val="C0C0C0"/>
                  </a:outerShdw>
                </a:effectLst>
                <a:latin typeface="Times New Roman" panose="02020603050405020304" pitchFamily="18" charset="0"/>
                <a:cs typeface="Arial" panose="020B0604020202020204" pitchFamily="34" charset="0"/>
              </a:rPr>
              <a:t>73-5-8 Reports by users to engineer.</a:t>
            </a:r>
          </a:p>
          <a:p>
            <a:pPr defTabSz="914400" fontAlgn="base">
              <a:spcBef>
                <a:spcPct val="0"/>
              </a:spcBef>
              <a:spcAft>
                <a:spcPct val="0"/>
              </a:spcAft>
            </a:pPr>
            <a:r>
              <a:rPr lang="en-US" altLang="en-US" sz="2800" b="1" dirty="0">
                <a:solidFill>
                  <a:schemeClr val="accent1"/>
                </a:solidFill>
                <a:effectLst>
                  <a:outerShdw blurRad="38100" dist="38100" dir="2700000" algn="tl">
                    <a:srgbClr val="C0C0C0"/>
                  </a:outerShdw>
                </a:effectLst>
                <a:latin typeface="Times New Roman" panose="02020603050405020304" pitchFamily="18" charset="0"/>
                <a:cs typeface="Arial" panose="020B0604020202020204" pitchFamily="34" charset="0"/>
              </a:rPr>
              <a:t>Every person using water from any river system or water source, when requested by the state engineer, shall within 30 days after such request report to the state engineer in writing:</a:t>
            </a:r>
            <a:br>
              <a:rPr lang="en-US" altLang="en-US" sz="2800" b="1" dirty="0">
                <a:solidFill>
                  <a:schemeClr val="accent1"/>
                </a:solidFill>
                <a:effectLst>
                  <a:outerShdw blurRad="38100" dist="38100" dir="2700000" algn="tl">
                    <a:srgbClr val="C0C0C0"/>
                  </a:outerShdw>
                </a:effectLst>
                <a:latin typeface="Times New Roman" panose="02020603050405020304" pitchFamily="18" charset="0"/>
                <a:cs typeface="Arial" panose="020B0604020202020204" pitchFamily="34" charset="0"/>
              </a:rPr>
            </a:br>
            <a:r>
              <a:rPr lang="en-US" altLang="en-US" sz="2800" b="1" dirty="0">
                <a:solidFill>
                  <a:schemeClr val="accent1"/>
                </a:solidFill>
                <a:effectLst>
                  <a:outerShdw blurRad="38100" dist="38100" dir="2700000" algn="tl">
                    <a:srgbClr val="C0C0C0"/>
                  </a:outerShdw>
                </a:effectLst>
                <a:latin typeface="Times New Roman" panose="02020603050405020304" pitchFamily="18" charset="0"/>
                <a:cs typeface="Arial" panose="020B0604020202020204" pitchFamily="34" charset="0"/>
              </a:rPr>
              <a:t>     </a:t>
            </a:r>
            <a:r>
              <a:rPr lang="en-US" altLang="en-US" sz="2800" b="1" dirty="0" smtClean="0">
                <a:solidFill>
                  <a:schemeClr val="accent1"/>
                </a:solidFill>
                <a:effectLst>
                  <a:outerShdw blurRad="38100" dist="38100" dir="2700000" algn="tl">
                    <a:srgbClr val="C0C0C0"/>
                  </a:outerShdw>
                </a:effectLst>
                <a:latin typeface="Times New Roman" panose="02020603050405020304" pitchFamily="18" charset="0"/>
                <a:cs typeface="Arial" panose="020B0604020202020204" pitchFamily="34" charset="0"/>
              </a:rPr>
              <a:t>(a) </a:t>
            </a:r>
            <a:r>
              <a:rPr lang="en-US" altLang="en-US" sz="2800" b="1" dirty="0">
                <a:solidFill>
                  <a:schemeClr val="accent1"/>
                </a:solidFill>
                <a:effectLst>
                  <a:outerShdw blurRad="38100" dist="38100" dir="2700000" algn="tl">
                    <a:srgbClr val="C0C0C0"/>
                  </a:outerShdw>
                </a:effectLst>
                <a:latin typeface="Times New Roman" panose="02020603050405020304" pitchFamily="18" charset="0"/>
                <a:cs typeface="Arial" panose="020B0604020202020204" pitchFamily="34" charset="0"/>
              </a:rPr>
              <a:t>the nature of the use of any such water;</a:t>
            </a:r>
            <a:br>
              <a:rPr lang="en-US" altLang="en-US" sz="2800" b="1" dirty="0">
                <a:solidFill>
                  <a:schemeClr val="accent1"/>
                </a:solidFill>
                <a:effectLst>
                  <a:outerShdw blurRad="38100" dist="38100" dir="2700000" algn="tl">
                    <a:srgbClr val="C0C0C0"/>
                  </a:outerShdw>
                </a:effectLst>
                <a:latin typeface="Times New Roman" panose="02020603050405020304" pitchFamily="18" charset="0"/>
                <a:cs typeface="Arial" panose="020B0604020202020204" pitchFamily="34" charset="0"/>
              </a:rPr>
            </a:br>
            <a:r>
              <a:rPr lang="en-US" altLang="en-US" sz="2800" b="1" dirty="0">
                <a:solidFill>
                  <a:schemeClr val="accent1"/>
                </a:solidFill>
                <a:effectLst>
                  <a:outerShdw blurRad="38100" dist="38100" dir="2700000" algn="tl">
                    <a:srgbClr val="C0C0C0"/>
                  </a:outerShdw>
                </a:effectLst>
                <a:latin typeface="Times New Roman" panose="02020603050405020304" pitchFamily="18" charset="0"/>
                <a:cs typeface="Arial" panose="020B0604020202020204" pitchFamily="34" charset="0"/>
              </a:rPr>
              <a:t>     </a:t>
            </a:r>
            <a:r>
              <a:rPr lang="en-US" altLang="en-US" sz="2800" b="1" dirty="0" smtClean="0">
                <a:solidFill>
                  <a:schemeClr val="accent1"/>
                </a:solidFill>
                <a:effectLst>
                  <a:outerShdw blurRad="38100" dist="38100" dir="2700000" algn="tl">
                    <a:srgbClr val="C0C0C0"/>
                  </a:outerShdw>
                </a:effectLst>
                <a:latin typeface="Times New Roman" panose="02020603050405020304" pitchFamily="18" charset="0"/>
                <a:cs typeface="Arial" panose="020B0604020202020204" pitchFamily="34" charset="0"/>
              </a:rPr>
              <a:t>(b) </a:t>
            </a:r>
            <a:r>
              <a:rPr lang="en-US" altLang="en-US" sz="2800" b="1" dirty="0">
                <a:solidFill>
                  <a:schemeClr val="accent1"/>
                </a:solidFill>
                <a:effectLst>
                  <a:outerShdw blurRad="38100" dist="38100" dir="2700000" algn="tl">
                    <a:srgbClr val="C0C0C0"/>
                  </a:outerShdw>
                </a:effectLst>
                <a:latin typeface="Times New Roman" panose="02020603050405020304" pitchFamily="18" charset="0"/>
                <a:cs typeface="Arial" panose="020B0604020202020204" pitchFamily="34" charset="0"/>
              </a:rPr>
              <a:t>the area on which used;</a:t>
            </a:r>
            <a:br>
              <a:rPr lang="en-US" altLang="en-US" sz="2800" b="1" dirty="0">
                <a:solidFill>
                  <a:schemeClr val="accent1"/>
                </a:solidFill>
                <a:effectLst>
                  <a:outerShdw blurRad="38100" dist="38100" dir="2700000" algn="tl">
                    <a:srgbClr val="C0C0C0"/>
                  </a:outerShdw>
                </a:effectLst>
                <a:latin typeface="Times New Roman" panose="02020603050405020304" pitchFamily="18" charset="0"/>
                <a:cs typeface="Arial" panose="020B0604020202020204" pitchFamily="34" charset="0"/>
              </a:rPr>
            </a:br>
            <a:r>
              <a:rPr lang="en-US" altLang="en-US" sz="2800" b="1" dirty="0">
                <a:solidFill>
                  <a:schemeClr val="accent1"/>
                </a:solidFill>
                <a:effectLst>
                  <a:outerShdw blurRad="38100" dist="38100" dir="2700000" algn="tl">
                    <a:srgbClr val="C0C0C0"/>
                  </a:outerShdw>
                </a:effectLst>
                <a:latin typeface="Times New Roman" panose="02020603050405020304" pitchFamily="18" charset="0"/>
                <a:cs typeface="Arial" panose="020B0604020202020204" pitchFamily="34" charset="0"/>
              </a:rPr>
              <a:t>     </a:t>
            </a:r>
            <a:r>
              <a:rPr lang="en-US" altLang="en-US" sz="2800" b="1" dirty="0" smtClean="0">
                <a:solidFill>
                  <a:schemeClr val="accent1"/>
                </a:solidFill>
                <a:effectLst>
                  <a:outerShdw blurRad="38100" dist="38100" dir="2700000" algn="tl">
                    <a:srgbClr val="C0C0C0"/>
                  </a:outerShdw>
                </a:effectLst>
                <a:latin typeface="Times New Roman" panose="02020603050405020304" pitchFamily="18" charset="0"/>
                <a:cs typeface="Arial" panose="020B0604020202020204" pitchFamily="34" charset="0"/>
              </a:rPr>
              <a:t>(c) </a:t>
            </a:r>
            <a:r>
              <a:rPr lang="en-US" altLang="en-US" sz="2800" b="1" dirty="0">
                <a:solidFill>
                  <a:schemeClr val="accent1"/>
                </a:solidFill>
                <a:effectLst>
                  <a:outerShdw blurRad="38100" dist="38100" dir="2700000" algn="tl">
                    <a:srgbClr val="C0C0C0"/>
                  </a:outerShdw>
                </a:effectLst>
                <a:latin typeface="Times New Roman" panose="02020603050405020304" pitchFamily="18" charset="0"/>
                <a:cs typeface="Arial" panose="020B0604020202020204" pitchFamily="34" charset="0"/>
              </a:rPr>
              <a:t>the kind of crops to be </a:t>
            </a:r>
            <a:r>
              <a:rPr lang="en-US" altLang="en-US" sz="2800" b="1" dirty="0" smtClean="0">
                <a:solidFill>
                  <a:schemeClr val="accent1"/>
                </a:solidFill>
                <a:effectLst>
                  <a:outerShdw blurRad="38100" dist="38100" dir="2700000" algn="tl">
                    <a:srgbClr val="C0C0C0"/>
                  </a:outerShdw>
                </a:effectLst>
                <a:latin typeface="Times New Roman" panose="02020603050405020304" pitchFamily="18" charset="0"/>
                <a:cs typeface="Arial" panose="020B0604020202020204" pitchFamily="34" charset="0"/>
              </a:rPr>
              <a:t>grown</a:t>
            </a:r>
          </a:p>
          <a:p>
            <a:pPr defTabSz="914400" fontAlgn="base">
              <a:spcBef>
                <a:spcPct val="0"/>
              </a:spcBef>
              <a:spcAft>
                <a:spcPct val="0"/>
              </a:spcAft>
            </a:pPr>
            <a:r>
              <a:rPr lang="en-US" altLang="en-US" sz="2800" b="1" dirty="0">
                <a:solidFill>
                  <a:schemeClr val="accent1"/>
                </a:solidFill>
                <a:effectLst>
                  <a:outerShdw blurRad="38100" dist="38100" dir="2700000" algn="tl">
                    <a:srgbClr val="C0C0C0"/>
                  </a:outerShdw>
                </a:effectLst>
                <a:latin typeface="Times New Roman" panose="02020603050405020304" pitchFamily="18" charset="0"/>
                <a:cs typeface="Arial" panose="020B0604020202020204" pitchFamily="34" charset="0"/>
              </a:rPr>
              <a:t>     </a:t>
            </a:r>
            <a:r>
              <a:rPr lang="en-US" altLang="en-US" sz="2800" b="1" dirty="0" smtClean="0">
                <a:solidFill>
                  <a:schemeClr val="accent1"/>
                </a:solidFill>
                <a:effectLst>
                  <a:outerShdw blurRad="38100" dist="38100" dir="2700000" algn="tl">
                    <a:srgbClr val="C0C0C0"/>
                  </a:outerShdw>
                </a:effectLst>
                <a:latin typeface="Times New Roman" panose="02020603050405020304" pitchFamily="18" charset="0"/>
                <a:cs typeface="Arial" panose="020B0604020202020204" pitchFamily="34" charset="0"/>
              </a:rPr>
              <a:t>(d) </a:t>
            </a:r>
            <a:r>
              <a:rPr lang="en-US" altLang="en-US" sz="2800" b="1" dirty="0">
                <a:solidFill>
                  <a:schemeClr val="accent1"/>
                </a:solidFill>
                <a:effectLst>
                  <a:outerShdw blurRad="38100" dist="38100" dir="2700000" algn="tl">
                    <a:srgbClr val="C0C0C0"/>
                  </a:outerShdw>
                </a:effectLst>
                <a:latin typeface="Times New Roman" panose="02020603050405020304" pitchFamily="18" charset="0"/>
                <a:cs typeface="Arial" panose="020B0604020202020204" pitchFamily="34" charset="0"/>
              </a:rPr>
              <a:t>water elevations on wells or </a:t>
            </a:r>
            <a:r>
              <a:rPr lang="en-US" altLang="en-US" sz="2800" b="1" dirty="0">
                <a:solidFill>
                  <a:schemeClr val="accent1"/>
                </a:solidFill>
                <a:effectLst>
                  <a:outerShdw blurRad="38100" dist="38100" dir="2700000" algn="tl">
                    <a:srgbClr val="C0C0C0"/>
                  </a:outerShdw>
                </a:effectLst>
                <a:latin typeface="Times New Roman" panose="02020603050405020304" pitchFamily="18" charset="0"/>
                <a:cs typeface="Arial" panose="020B0604020202020204" pitchFamily="34" charset="0"/>
              </a:rPr>
              <a:t>tunnels; and</a:t>
            </a:r>
            <a:br>
              <a:rPr lang="en-US" altLang="en-US" sz="2800" b="1" dirty="0">
                <a:solidFill>
                  <a:schemeClr val="accent1"/>
                </a:solidFill>
                <a:effectLst>
                  <a:outerShdw blurRad="38100" dist="38100" dir="2700000" algn="tl">
                    <a:srgbClr val="C0C0C0"/>
                  </a:outerShdw>
                </a:effectLst>
                <a:latin typeface="Times New Roman" panose="02020603050405020304" pitchFamily="18" charset="0"/>
                <a:cs typeface="Arial" panose="020B0604020202020204" pitchFamily="34" charset="0"/>
              </a:rPr>
            </a:br>
            <a:r>
              <a:rPr lang="en-US" altLang="en-US" sz="2800" b="1" dirty="0" smtClean="0">
                <a:solidFill>
                  <a:schemeClr val="accent1"/>
                </a:solidFill>
                <a:effectLst>
                  <a:outerShdw blurRad="38100" dist="38100" dir="2700000" algn="tl">
                    <a:srgbClr val="C0C0C0"/>
                  </a:outerShdw>
                </a:effectLst>
                <a:latin typeface="Times New Roman" panose="02020603050405020304" pitchFamily="18" charset="0"/>
                <a:cs typeface="Arial" panose="020B0604020202020204" pitchFamily="34" charset="0"/>
              </a:rPr>
              <a:t>     (e)</a:t>
            </a:r>
            <a:r>
              <a:rPr lang="en-US" altLang="en-US" sz="2800" b="1" dirty="0" smtClean="0">
                <a:solidFill>
                  <a:schemeClr val="accent1"/>
                </a:solidFill>
                <a:effectLst>
                  <a:outerShdw blurRad="38100" dist="38100" dir="2700000" algn="tl">
                    <a:srgbClr val="C0C0C0"/>
                  </a:outerShdw>
                </a:effectLst>
                <a:latin typeface="Times New Roman" panose="02020603050405020304" pitchFamily="18" charset="0"/>
                <a:cs typeface="Arial" panose="020B0604020202020204" pitchFamily="34" charset="0"/>
              </a:rPr>
              <a:t> </a:t>
            </a:r>
            <a:r>
              <a:rPr lang="en-US" altLang="en-US" sz="2800" b="1" dirty="0">
                <a:solidFill>
                  <a:schemeClr val="accent1"/>
                </a:solidFill>
                <a:effectLst>
                  <a:outerShdw blurRad="38100" dist="38100" dir="2700000" algn="tl">
                    <a:srgbClr val="C0C0C0"/>
                  </a:outerShdw>
                </a:effectLst>
                <a:latin typeface="Times New Roman" panose="02020603050405020304" pitchFamily="18" charset="0"/>
                <a:cs typeface="Arial" panose="020B0604020202020204" pitchFamily="34" charset="0"/>
              </a:rPr>
              <a:t>and quantity of </a:t>
            </a:r>
            <a:r>
              <a:rPr lang="en-US" altLang="en-US" sz="2800" b="1" dirty="0" smtClean="0">
                <a:solidFill>
                  <a:schemeClr val="accent1"/>
                </a:solidFill>
                <a:effectLst>
                  <a:outerShdw blurRad="38100" dist="38100" dir="2700000" algn="tl">
                    <a:srgbClr val="C0C0C0"/>
                  </a:outerShdw>
                </a:effectLst>
                <a:latin typeface="Times New Roman" panose="02020603050405020304" pitchFamily="18" charset="0"/>
                <a:cs typeface="Arial" panose="020B0604020202020204" pitchFamily="34" charset="0"/>
              </a:rPr>
              <a:t>water </a:t>
            </a:r>
            <a:r>
              <a:rPr lang="en-US" altLang="en-US" sz="2800" b="1" dirty="0">
                <a:solidFill>
                  <a:schemeClr val="accent1"/>
                </a:solidFill>
                <a:effectLst>
                  <a:outerShdw blurRad="38100" dist="38100" dir="2700000" algn="tl">
                    <a:srgbClr val="C0C0C0"/>
                  </a:outerShdw>
                </a:effectLst>
                <a:latin typeface="Times New Roman" panose="02020603050405020304" pitchFamily="18" charset="0"/>
                <a:cs typeface="Arial" panose="020B0604020202020204" pitchFamily="34" charset="0"/>
              </a:rPr>
              <a:t>used. </a:t>
            </a:r>
            <a:r>
              <a:rPr lang="en-US" altLang="en-US" sz="2800" b="1" dirty="0">
                <a:solidFill>
                  <a:srgbClr val="FFFFFF"/>
                </a:solidFill>
                <a:effectLst>
                  <a:outerShdw blurRad="38100" dist="38100" dir="2700000" algn="tl">
                    <a:srgbClr val="C0C0C0"/>
                  </a:outerShdw>
                </a:effectLst>
                <a:latin typeface="Times New Roman" panose="02020603050405020304" pitchFamily="18" charset="0"/>
                <a:cs typeface="Arial" panose="020B0604020202020204" pitchFamily="34" charset="0"/>
              </a:rPr>
              <a:t/>
            </a:r>
            <a:br>
              <a:rPr lang="en-US" altLang="en-US" sz="2800" b="1" dirty="0">
                <a:solidFill>
                  <a:srgbClr val="FFFFFF"/>
                </a:solidFill>
                <a:effectLst>
                  <a:outerShdw blurRad="38100" dist="38100" dir="2700000" algn="tl">
                    <a:srgbClr val="C0C0C0"/>
                  </a:outerShdw>
                </a:effectLst>
                <a:latin typeface="Times New Roman" panose="02020603050405020304" pitchFamily="18" charset="0"/>
                <a:cs typeface="Arial" panose="020B0604020202020204" pitchFamily="34" charset="0"/>
              </a:rPr>
            </a:br>
            <a:endParaRPr lang="en-US" altLang="en-US" sz="2800" b="1" dirty="0">
              <a:solidFill>
                <a:srgbClr val="FFFFFF"/>
              </a:solidFill>
              <a:effectLst>
                <a:outerShdw blurRad="38100" dist="38100" dir="2700000" algn="tl">
                  <a:srgbClr val="C0C0C0"/>
                </a:outerShdw>
              </a:effectLst>
              <a:latin typeface="Times New Roman" panose="02020603050405020304" pitchFamily="18" charset="0"/>
              <a:cs typeface="Arial" panose="020B0604020202020204" pitchFamily="34" charset="0"/>
            </a:endParaRPr>
          </a:p>
          <a:p>
            <a:pPr defTabSz="914400" fontAlgn="base">
              <a:spcBef>
                <a:spcPct val="50000"/>
              </a:spcBef>
              <a:spcAft>
                <a:spcPct val="0"/>
              </a:spcAft>
            </a:pPr>
            <a:endParaRPr lang="en-US" altLang="en-US" dirty="0">
              <a:solidFill>
                <a:srgbClr val="0C06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4588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73351" y="791736"/>
            <a:ext cx="8458200" cy="838200"/>
          </a:xfrm>
        </p:spPr>
        <p:txBody>
          <a:bodyPr>
            <a:normAutofit/>
          </a:bodyPr>
          <a:lstStyle/>
          <a:p>
            <a:r>
              <a:rPr lang="en-US" altLang="en-US" dirty="0">
                <a:solidFill>
                  <a:srgbClr val="0000CC"/>
                </a:solidFill>
              </a:rPr>
              <a:t>Participation is Mandatory if:</a:t>
            </a:r>
          </a:p>
        </p:txBody>
      </p:sp>
      <p:sp>
        <p:nvSpPr>
          <p:cNvPr id="40963" name="Content Placeholder 2"/>
          <p:cNvSpPr>
            <a:spLocks noGrp="1"/>
          </p:cNvSpPr>
          <p:nvPr>
            <p:ph idx="4294967295"/>
          </p:nvPr>
        </p:nvSpPr>
        <p:spPr>
          <a:xfrm>
            <a:off x="2724982" y="1994210"/>
            <a:ext cx="7754937" cy="4419600"/>
          </a:xfrm>
        </p:spPr>
        <p:txBody>
          <a:bodyPr/>
          <a:lstStyle/>
          <a:p>
            <a:pPr>
              <a:buFont typeface="Wingdings" panose="05000000000000000000" pitchFamily="2" charset="2"/>
              <a:buChar char="Ø"/>
            </a:pPr>
            <a:r>
              <a:rPr lang="en-US" altLang="en-US" dirty="0">
                <a:solidFill>
                  <a:srgbClr val="0000CC"/>
                </a:solidFill>
              </a:rPr>
              <a:t>Required by an Order of the State Engineer (OSE)</a:t>
            </a:r>
          </a:p>
          <a:p>
            <a:pPr>
              <a:buFont typeface="Wingdings" panose="05000000000000000000" pitchFamily="2" charset="2"/>
              <a:buChar char="Ø"/>
            </a:pPr>
            <a:r>
              <a:rPr lang="en-US" altLang="en-US" dirty="0">
                <a:solidFill>
                  <a:srgbClr val="0000CC"/>
                </a:solidFill>
              </a:rPr>
              <a:t>Condition of Water Right approval or proof of beneficial use.</a:t>
            </a:r>
          </a:p>
          <a:p>
            <a:pPr>
              <a:buFont typeface="Wingdings" panose="05000000000000000000" pitchFamily="2" charset="2"/>
              <a:buChar char="Ø"/>
            </a:pPr>
            <a:r>
              <a:rPr lang="en-US" altLang="en-US" dirty="0">
                <a:solidFill>
                  <a:srgbClr val="0000CC"/>
                </a:solidFill>
              </a:rPr>
              <a:t>Requested by the State Engineer</a:t>
            </a:r>
          </a:p>
          <a:p>
            <a:pPr>
              <a:buFont typeface="Wingdings" panose="05000000000000000000" pitchFamily="2" charset="2"/>
              <a:buChar char="Ø"/>
            </a:pPr>
            <a:r>
              <a:rPr lang="en-US" altLang="en-US" dirty="0">
                <a:solidFill>
                  <a:srgbClr val="0000CC"/>
                </a:solidFill>
              </a:rPr>
              <a:t>To obtain State loans</a:t>
            </a:r>
          </a:p>
          <a:p>
            <a:pPr>
              <a:buFont typeface="Wingdings" panose="05000000000000000000" pitchFamily="2" charset="2"/>
              <a:buChar char="Ø"/>
            </a:pPr>
            <a:r>
              <a:rPr lang="en-US" altLang="en-US" dirty="0">
                <a:solidFill>
                  <a:srgbClr val="0000CC"/>
                </a:solidFill>
              </a:rPr>
              <a:t>Statute suggest that reporting is mandatory</a:t>
            </a:r>
          </a:p>
          <a:p>
            <a:endParaRPr lang="en-US" altLang="en-US" sz="2400" dirty="0">
              <a:solidFill>
                <a:srgbClr val="0000CC"/>
              </a:solidFill>
              <a:latin typeface="Gulim" panose="020B0600000101010101" pitchFamily="34" charset="-127"/>
              <a:ea typeface="Gulim" panose="020B0600000101010101" pitchFamily="34" charset="-127"/>
            </a:endParaRPr>
          </a:p>
        </p:txBody>
      </p:sp>
    </p:spTree>
    <p:extLst>
      <p:ext uri="{BB962C8B-B14F-4D97-AF65-F5344CB8AC3E}">
        <p14:creationId xmlns:p14="http://schemas.microsoft.com/office/powerpoint/2010/main" val="3106315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5" name="Picture 10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6999"/>
            <a:ext cx="9151938" cy="68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3" name="Rectangle 1027"/>
          <p:cNvSpPr>
            <a:spLocks noGrp="1"/>
          </p:cNvSpPr>
          <p:nvPr>
            <p:ph type="title"/>
          </p:nvPr>
        </p:nvSpPr>
        <p:spPr>
          <a:xfrm>
            <a:off x="2133600" y="304800"/>
            <a:ext cx="7772400" cy="1143000"/>
          </a:xfrm>
        </p:spPr>
        <p:txBody>
          <a:bodyPr/>
          <a:lstStyle/>
          <a:p>
            <a:r>
              <a:rPr lang="en-US" altLang="en-US" b="1" dirty="0">
                <a:solidFill>
                  <a:srgbClr val="0000CC"/>
                </a:solidFill>
              </a:rPr>
              <a:t>Water Use Data is Used for:</a:t>
            </a:r>
          </a:p>
        </p:txBody>
      </p:sp>
      <p:sp>
        <p:nvSpPr>
          <p:cNvPr id="20484" name="Rectangle 1028"/>
          <p:cNvSpPr>
            <a:spLocks noGrp="1"/>
          </p:cNvSpPr>
          <p:nvPr>
            <p:ph sz="quarter" idx="13"/>
          </p:nvPr>
        </p:nvSpPr>
        <p:spPr>
          <a:xfrm>
            <a:off x="2133600" y="1600201"/>
            <a:ext cx="8014010" cy="4525963"/>
          </a:xfrm>
        </p:spPr>
        <p:txBody>
          <a:bodyPr/>
          <a:lstStyle/>
          <a:p>
            <a:pPr>
              <a:buFont typeface="Wingdings" panose="05000000000000000000" pitchFamily="2" charset="2"/>
              <a:buChar char="Ø"/>
            </a:pPr>
            <a:r>
              <a:rPr lang="en-US" altLang="en-US" b="1" dirty="0" smtClean="0">
                <a:solidFill>
                  <a:srgbClr val="000099"/>
                </a:solidFill>
                <a:effectLst>
                  <a:outerShdw blurRad="38100" dist="38100" dir="2700000" algn="tl">
                    <a:srgbClr val="C0C0C0"/>
                  </a:outerShdw>
                </a:effectLst>
              </a:rPr>
              <a:t>USGS </a:t>
            </a:r>
            <a:r>
              <a:rPr lang="en-US" altLang="en-US" b="1" dirty="0">
                <a:solidFill>
                  <a:srgbClr val="000099"/>
                </a:solidFill>
                <a:effectLst>
                  <a:outerShdw blurRad="38100" dist="38100" dir="2700000" algn="tl">
                    <a:srgbClr val="C0C0C0"/>
                  </a:outerShdw>
                </a:effectLst>
              </a:rPr>
              <a:t>studies</a:t>
            </a:r>
          </a:p>
          <a:p>
            <a:pPr>
              <a:buFont typeface="Wingdings" panose="05000000000000000000" pitchFamily="2" charset="2"/>
              <a:buChar char="Ø"/>
            </a:pPr>
            <a:r>
              <a:rPr lang="en-US" altLang="en-US" b="1" dirty="0" smtClean="0">
                <a:solidFill>
                  <a:srgbClr val="000099"/>
                </a:solidFill>
                <a:effectLst>
                  <a:outerShdw blurRad="38100" dist="38100" dir="2700000" algn="tl">
                    <a:srgbClr val="C0C0C0"/>
                  </a:outerShdw>
                </a:effectLst>
              </a:rPr>
              <a:t>Water Resources Planning Programs and Efforts</a:t>
            </a:r>
          </a:p>
          <a:p>
            <a:pPr>
              <a:buFont typeface="Wingdings" panose="05000000000000000000" pitchFamily="2" charset="2"/>
              <a:buChar char="Ø"/>
            </a:pPr>
            <a:r>
              <a:rPr lang="en-US" altLang="en-US" b="1" dirty="0" smtClean="0">
                <a:solidFill>
                  <a:srgbClr val="000099"/>
                </a:solidFill>
                <a:effectLst>
                  <a:outerShdw blurRad="38100" dist="38100" dir="2700000" algn="tl">
                    <a:srgbClr val="C0C0C0"/>
                  </a:outerShdw>
                </a:effectLst>
              </a:rPr>
              <a:t>Water Rights Water </a:t>
            </a:r>
            <a:r>
              <a:rPr lang="en-US" altLang="en-US" b="1" dirty="0">
                <a:solidFill>
                  <a:srgbClr val="000099"/>
                </a:solidFill>
                <a:effectLst>
                  <a:outerShdw blurRad="38100" dist="38100" dir="2700000" algn="tl">
                    <a:srgbClr val="C0C0C0"/>
                  </a:outerShdw>
                </a:effectLst>
              </a:rPr>
              <a:t>management policy development</a:t>
            </a:r>
          </a:p>
          <a:p>
            <a:pPr>
              <a:buFont typeface="Wingdings" panose="05000000000000000000" pitchFamily="2" charset="2"/>
              <a:buChar char="Ø"/>
            </a:pPr>
            <a:r>
              <a:rPr lang="en-US" altLang="en-US" b="1" dirty="0">
                <a:solidFill>
                  <a:srgbClr val="000099"/>
                </a:solidFill>
                <a:effectLst>
                  <a:outerShdw blurRad="38100" dist="38100" dir="2700000" algn="tl">
                    <a:srgbClr val="C0C0C0"/>
                  </a:outerShdw>
                </a:effectLst>
              </a:rPr>
              <a:t>State financial assistance programs</a:t>
            </a:r>
          </a:p>
          <a:p>
            <a:pPr>
              <a:buFont typeface="Wingdings" panose="05000000000000000000" pitchFamily="2" charset="2"/>
              <a:buChar char="Ø"/>
            </a:pPr>
            <a:r>
              <a:rPr lang="en-US" altLang="en-US" b="1" dirty="0">
                <a:solidFill>
                  <a:srgbClr val="000099"/>
                </a:solidFill>
                <a:effectLst>
                  <a:outerShdw blurRad="38100" dist="38100" dir="2700000" algn="tl">
                    <a:srgbClr val="C0C0C0"/>
                  </a:outerShdw>
                </a:effectLst>
              </a:rPr>
              <a:t>Assessment of water supply and water use.</a:t>
            </a:r>
          </a:p>
          <a:p>
            <a:pPr>
              <a:buFont typeface="Wingdings" panose="05000000000000000000" pitchFamily="2" charset="2"/>
              <a:buChar char="Ø"/>
            </a:pPr>
            <a:r>
              <a:rPr lang="en-US" altLang="en-US" b="1" dirty="0" smtClean="0">
                <a:solidFill>
                  <a:srgbClr val="000099"/>
                </a:solidFill>
                <a:effectLst>
                  <a:outerShdw blurRad="38100" dist="38100" dir="2700000" algn="tl">
                    <a:srgbClr val="C0C0C0"/>
                  </a:outerShdw>
                </a:effectLst>
              </a:rPr>
              <a:t>Water Rights Proof </a:t>
            </a:r>
            <a:r>
              <a:rPr lang="en-US" altLang="en-US" b="1" dirty="0">
                <a:solidFill>
                  <a:srgbClr val="000099"/>
                </a:solidFill>
                <a:effectLst>
                  <a:outerShdw blurRad="38100" dist="38100" dir="2700000" algn="tl">
                    <a:srgbClr val="C0C0C0"/>
                  </a:outerShdw>
                </a:effectLst>
              </a:rPr>
              <a:t>processing</a:t>
            </a:r>
          </a:p>
          <a:p>
            <a:pPr>
              <a:buFont typeface="Wingdings" panose="05000000000000000000" pitchFamily="2" charset="2"/>
              <a:buChar char="Ø"/>
            </a:pPr>
            <a:r>
              <a:rPr lang="en-US" altLang="en-US" b="1" dirty="0" smtClean="0">
                <a:solidFill>
                  <a:srgbClr val="000099"/>
                </a:solidFill>
                <a:effectLst>
                  <a:outerShdw blurRad="38100" dist="38100" dir="2700000" algn="tl">
                    <a:srgbClr val="C0C0C0"/>
                  </a:outerShdw>
                </a:effectLst>
              </a:rPr>
              <a:t>Systems </a:t>
            </a:r>
            <a:r>
              <a:rPr lang="en-US" altLang="en-US" b="1" dirty="0">
                <a:solidFill>
                  <a:srgbClr val="000099"/>
                </a:solidFill>
                <a:effectLst>
                  <a:outerShdw blurRad="38100" dist="38100" dir="2700000" algn="tl">
                    <a:srgbClr val="C0C0C0"/>
                  </a:outerShdw>
                </a:effectLst>
              </a:rPr>
              <a:t>to evaluate the efficiency of their own systems</a:t>
            </a:r>
          </a:p>
        </p:txBody>
      </p:sp>
    </p:spTree>
    <p:extLst>
      <p:ext uri="{BB962C8B-B14F-4D97-AF65-F5344CB8AC3E}">
        <p14:creationId xmlns:p14="http://schemas.microsoft.com/office/powerpoint/2010/main" val="208716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3573966" y="563136"/>
            <a:ext cx="6096000" cy="914400"/>
          </a:xfrm>
        </p:spPr>
        <p:txBody>
          <a:bodyPr>
            <a:normAutofit fontScale="90000"/>
          </a:bodyPr>
          <a:lstStyle/>
          <a:p>
            <a:r>
              <a:rPr lang="en-US" altLang="en-US" sz="4000" b="1" dirty="0">
                <a:solidFill>
                  <a:srgbClr val="0000CC"/>
                </a:solidFill>
              </a:rPr>
              <a:t>How is the water use data collected?</a:t>
            </a:r>
          </a:p>
        </p:txBody>
      </p:sp>
      <p:sp>
        <p:nvSpPr>
          <p:cNvPr id="41988" name="Text Box 4"/>
          <p:cNvSpPr txBox="1">
            <a:spLocks noChangeArrowheads="1"/>
          </p:cNvSpPr>
          <p:nvPr/>
        </p:nvSpPr>
        <p:spPr bwMode="auto">
          <a:xfrm>
            <a:off x="3650166" y="2018371"/>
            <a:ext cx="59436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lnSpc>
                <a:spcPct val="90000"/>
              </a:lnSpc>
              <a:spcBef>
                <a:spcPct val="20000"/>
              </a:spcBef>
              <a:spcAft>
                <a:spcPct val="0"/>
              </a:spcAft>
              <a:buClr>
                <a:srgbClr val="0000CC"/>
              </a:buClr>
              <a:buSzPct val="80000"/>
              <a:buFont typeface="Wingdings" panose="05000000000000000000" pitchFamily="2" charset="2"/>
              <a:buChar char="Ø"/>
            </a:pPr>
            <a:r>
              <a:rPr lang="en-US" altLang="en-US" sz="2800" dirty="0">
                <a:solidFill>
                  <a:srgbClr val="0000CC"/>
                </a:solidFill>
                <a:latin typeface="Arial" panose="020B0604020202020204" pitchFamily="34" charset="0"/>
                <a:cs typeface="Arial" panose="020B0604020202020204" pitchFamily="34" charset="0"/>
              </a:rPr>
              <a:t>The survey form is either emailed or a paper form is mailed during the first week of January.  </a:t>
            </a:r>
          </a:p>
          <a:p>
            <a:pPr defTabSz="914400" fontAlgn="base">
              <a:lnSpc>
                <a:spcPct val="90000"/>
              </a:lnSpc>
              <a:spcBef>
                <a:spcPct val="20000"/>
              </a:spcBef>
              <a:spcAft>
                <a:spcPct val="0"/>
              </a:spcAft>
              <a:buClr>
                <a:srgbClr val="0000CC"/>
              </a:buClr>
              <a:buSzPct val="80000"/>
              <a:buFont typeface="Wingdings" panose="05000000000000000000" pitchFamily="2" charset="2"/>
              <a:buChar char="Ø"/>
            </a:pPr>
            <a:r>
              <a:rPr lang="en-US" altLang="en-US" sz="2800" dirty="0">
                <a:solidFill>
                  <a:srgbClr val="0000CC"/>
                </a:solidFill>
                <a:latin typeface="Arial" panose="020B0604020202020204" pitchFamily="34" charset="0"/>
                <a:cs typeface="Arial" panose="020B0604020202020204" pitchFamily="34" charset="0"/>
              </a:rPr>
              <a:t>The survey form is for the previous years reporting. </a:t>
            </a:r>
          </a:p>
          <a:p>
            <a:pPr defTabSz="914400" fontAlgn="base">
              <a:lnSpc>
                <a:spcPct val="90000"/>
              </a:lnSpc>
              <a:spcBef>
                <a:spcPct val="20000"/>
              </a:spcBef>
              <a:spcAft>
                <a:spcPct val="0"/>
              </a:spcAft>
              <a:buClr>
                <a:srgbClr val="0000CC"/>
              </a:buClr>
              <a:buSzPct val="80000"/>
              <a:buFont typeface="Wingdings" panose="05000000000000000000" pitchFamily="2" charset="2"/>
              <a:buChar char="Ø"/>
            </a:pPr>
            <a:r>
              <a:rPr lang="en-US" altLang="en-US" sz="2800" dirty="0">
                <a:solidFill>
                  <a:srgbClr val="0000CC"/>
                </a:solidFill>
                <a:latin typeface="Arial" panose="020B0604020202020204" pitchFamily="34" charset="0"/>
                <a:cs typeface="Arial" panose="020B0604020202020204" pitchFamily="34" charset="0"/>
              </a:rPr>
              <a:t>Survey is due by March 1</a:t>
            </a:r>
            <a:r>
              <a:rPr lang="en-US" altLang="en-US" sz="2800" baseline="30000" dirty="0">
                <a:solidFill>
                  <a:srgbClr val="0000CC"/>
                </a:solidFill>
                <a:latin typeface="Arial" panose="020B0604020202020204" pitchFamily="34" charset="0"/>
                <a:cs typeface="Arial" panose="020B0604020202020204" pitchFamily="34" charset="0"/>
              </a:rPr>
              <a:t>st</a:t>
            </a:r>
            <a:r>
              <a:rPr lang="en-US" altLang="en-US" sz="2800" dirty="0">
                <a:solidFill>
                  <a:srgbClr val="0000CC"/>
                </a:solidFill>
                <a:latin typeface="Arial" panose="020B0604020202020204" pitchFamily="34" charset="0"/>
                <a:cs typeface="Arial" panose="020B0604020202020204" pitchFamily="34" charset="0"/>
              </a:rPr>
              <a:t>.</a:t>
            </a:r>
          </a:p>
          <a:p>
            <a:pPr defTabSz="914400" fontAlgn="base">
              <a:lnSpc>
                <a:spcPct val="90000"/>
              </a:lnSpc>
              <a:spcBef>
                <a:spcPct val="20000"/>
              </a:spcBef>
              <a:spcAft>
                <a:spcPct val="0"/>
              </a:spcAft>
              <a:buClr>
                <a:srgbClr val="0000CC"/>
              </a:buClr>
              <a:buSzPct val="80000"/>
              <a:buFont typeface="Wingdings" panose="05000000000000000000" pitchFamily="2" charset="2"/>
              <a:buChar char="Ø"/>
            </a:pPr>
            <a:r>
              <a:rPr lang="en-US" altLang="en-US" sz="2800" dirty="0">
                <a:solidFill>
                  <a:srgbClr val="0000CC"/>
                </a:solidFill>
                <a:latin typeface="Arial" panose="020B0604020202020204" pitchFamily="34" charset="0"/>
                <a:cs typeface="Arial" panose="020B0604020202020204" pitchFamily="34" charset="0"/>
              </a:rPr>
              <a:t>A postcard reminder is mailed.</a:t>
            </a:r>
          </a:p>
          <a:p>
            <a:pPr defTabSz="914400" fontAlgn="base">
              <a:lnSpc>
                <a:spcPct val="90000"/>
              </a:lnSpc>
              <a:spcBef>
                <a:spcPct val="20000"/>
              </a:spcBef>
              <a:spcAft>
                <a:spcPct val="0"/>
              </a:spcAft>
              <a:buClr>
                <a:srgbClr val="0000CC"/>
              </a:buClr>
              <a:buSzPct val="80000"/>
              <a:buFont typeface="Wingdings" panose="05000000000000000000" pitchFamily="2" charset="2"/>
              <a:buChar char="Ø"/>
            </a:pPr>
            <a:r>
              <a:rPr lang="en-US" altLang="en-US" sz="2800" dirty="0">
                <a:solidFill>
                  <a:srgbClr val="0000CC"/>
                </a:solidFill>
                <a:latin typeface="Arial" panose="020B0604020202020204" pitchFamily="34" charset="0"/>
                <a:cs typeface="Arial" panose="020B0604020202020204" pitchFamily="34" charset="0"/>
              </a:rPr>
              <a:t>Then a late letter is </a:t>
            </a:r>
            <a:r>
              <a:rPr lang="en-US" altLang="en-US" sz="2800" dirty="0" smtClean="0">
                <a:solidFill>
                  <a:srgbClr val="0000CC"/>
                </a:solidFill>
                <a:latin typeface="Arial" panose="020B0604020202020204" pitchFamily="34" charset="0"/>
                <a:cs typeface="Arial" panose="020B0604020202020204" pitchFamily="34" charset="0"/>
              </a:rPr>
              <a:t>mailed.</a:t>
            </a:r>
            <a:endParaRPr lang="en-US" altLang="en-US" sz="2800"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4252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chemeClr val="accent1"/>
                </a:solidFill>
              </a:rPr>
              <a:t>Legislative Audit Overview</a:t>
            </a:r>
            <a:endParaRPr lang="en-US" b="1" dirty="0">
              <a:solidFill>
                <a:schemeClr val="accent1"/>
              </a:solidFill>
            </a:endParaRPr>
          </a:p>
        </p:txBody>
      </p:sp>
    </p:spTree>
    <p:extLst>
      <p:ext uri="{BB962C8B-B14F-4D97-AF65-F5344CB8AC3E}">
        <p14:creationId xmlns:p14="http://schemas.microsoft.com/office/powerpoint/2010/main" val="1015843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771" y="599300"/>
            <a:ext cx="10515600" cy="1325563"/>
          </a:xfrm>
        </p:spPr>
        <p:txBody>
          <a:bodyPr/>
          <a:lstStyle/>
          <a:p>
            <a:r>
              <a:rPr lang="en-US" b="1" dirty="0" smtClean="0">
                <a:solidFill>
                  <a:schemeClr val="accent1"/>
                </a:solidFill>
              </a:rPr>
              <a:t>Legislative Audit Overview</a:t>
            </a:r>
            <a:endParaRPr lang="en-US" b="1" dirty="0">
              <a:solidFill>
                <a:schemeClr val="accent1"/>
              </a:solidFill>
            </a:endParaRPr>
          </a:p>
        </p:txBody>
      </p:sp>
      <p:sp>
        <p:nvSpPr>
          <p:cNvPr id="3" name="Content Placeholder 2"/>
          <p:cNvSpPr>
            <a:spLocks noGrp="1"/>
          </p:cNvSpPr>
          <p:nvPr>
            <p:ph sz="quarter" idx="13"/>
          </p:nvPr>
        </p:nvSpPr>
        <p:spPr>
          <a:xfrm>
            <a:off x="635000" y="1825625"/>
            <a:ext cx="7112000" cy="4351338"/>
          </a:xfrm>
        </p:spPr>
        <p:txBody>
          <a:bodyPr/>
          <a:lstStyle/>
          <a:p>
            <a:r>
              <a:rPr lang="en-US" dirty="0" smtClean="0">
                <a:solidFill>
                  <a:schemeClr val="accent1"/>
                </a:solidFill>
              </a:rPr>
              <a:t>Published in May 2015</a:t>
            </a:r>
          </a:p>
          <a:p>
            <a:pPr marL="0" indent="0">
              <a:buNone/>
            </a:pPr>
            <a:r>
              <a:rPr lang="en-US" dirty="0" smtClean="0">
                <a:solidFill>
                  <a:schemeClr val="accent1"/>
                </a:solidFill>
              </a:rPr>
              <a:t> </a:t>
            </a:r>
          </a:p>
          <a:p>
            <a:r>
              <a:rPr lang="en-US" dirty="0" smtClean="0">
                <a:solidFill>
                  <a:schemeClr val="accent1"/>
                </a:solidFill>
              </a:rPr>
              <a:t>Recommendations included improvements to:</a:t>
            </a:r>
          </a:p>
          <a:p>
            <a:pPr lvl="1">
              <a:buFont typeface="Wingdings" panose="05000000000000000000" pitchFamily="2" charset="2"/>
              <a:buChar char="ü"/>
            </a:pPr>
            <a:r>
              <a:rPr lang="en-US" dirty="0" smtClean="0">
                <a:solidFill>
                  <a:schemeClr val="accent1"/>
                </a:solidFill>
              </a:rPr>
              <a:t>Accountability</a:t>
            </a:r>
          </a:p>
          <a:p>
            <a:pPr lvl="1">
              <a:buFont typeface="Wingdings" panose="05000000000000000000" pitchFamily="2" charset="2"/>
              <a:buChar char="ü"/>
            </a:pPr>
            <a:r>
              <a:rPr lang="en-US" dirty="0" smtClean="0">
                <a:solidFill>
                  <a:schemeClr val="accent1"/>
                </a:solidFill>
              </a:rPr>
              <a:t>Education and Accuracy</a:t>
            </a:r>
          </a:p>
          <a:p>
            <a:pPr lvl="1">
              <a:buFont typeface="Wingdings" panose="05000000000000000000" pitchFamily="2" charset="2"/>
              <a:buChar char="ü"/>
            </a:pPr>
            <a:r>
              <a:rPr lang="en-US" dirty="0" smtClean="0">
                <a:solidFill>
                  <a:schemeClr val="accent1"/>
                </a:solidFill>
              </a:rPr>
              <a:t>Efficiency</a:t>
            </a:r>
          </a:p>
          <a:p>
            <a:pPr lvl="1">
              <a:buFont typeface="Wingdings" panose="05000000000000000000" pitchFamily="2" charset="2"/>
              <a:buChar char="ü"/>
            </a:pPr>
            <a:r>
              <a:rPr lang="en-US" dirty="0" smtClean="0">
                <a:solidFill>
                  <a:schemeClr val="accent1"/>
                </a:solidFill>
              </a:rPr>
              <a:t>Frequency</a:t>
            </a:r>
          </a:p>
        </p:txBody>
      </p:sp>
      <p:pic>
        <p:nvPicPr>
          <p:cNvPr id="4" name="Picture 3"/>
          <p:cNvPicPr>
            <a:picLocks noChangeAspect="1"/>
          </p:cNvPicPr>
          <p:nvPr/>
        </p:nvPicPr>
        <p:blipFill>
          <a:blip r:embed="rId3"/>
          <a:stretch>
            <a:fillRect/>
          </a:stretch>
        </p:blipFill>
        <p:spPr>
          <a:xfrm>
            <a:off x="8088312" y="779462"/>
            <a:ext cx="3609975" cy="540067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38680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6318" y="0"/>
            <a:ext cx="5299363" cy="6858000"/>
          </a:xfrm>
          <a:prstGeom prst="rect">
            <a:avLst/>
          </a:prstGeom>
        </p:spPr>
      </p:pic>
      <p:sp>
        <p:nvSpPr>
          <p:cNvPr id="5" name="Freeform 4"/>
          <p:cNvSpPr/>
          <p:nvPr/>
        </p:nvSpPr>
        <p:spPr>
          <a:xfrm>
            <a:off x="6352674" y="1588168"/>
            <a:ext cx="1963553" cy="654518"/>
          </a:xfrm>
          <a:custGeom>
            <a:avLst/>
            <a:gdLst>
              <a:gd name="connsiteX0" fmla="*/ 0 w 1963553"/>
              <a:gd name="connsiteY0" fmla="*/ 0 h 654518"/>
              <a:gd name="connsiteX1" fmla="*/ 0 w 1963553"/>
              <a:gd name="connsiteY1" fmla="*/ 654518 h 654518"/>
              <a:gd name="connsiteX2" fmla="*/ 1260909 w 1963553"/>
              <a:gd name="connsiteY2" fmla="*/ 644893 h 654518"/>
              <a:gd name="connsiteX3" fmla="*/ 1260909 w 1963553"/>
              <a:gd name="connsiteY3" fmla="*/ 413887 h 654518"/>
              <a:gd name="connsiteX4" fmla="*/ 1963553 w 1963553"/>
              <a:gd name="connsiteY4" fmla="*/ 413887 h 654518"/>
              <a:gd name="connsiteX5" fmla="*/ 1953928 w 1963553"/>
              <a:gd name="connsiteY5" fmla="*/ 9626 h 654518"/>
              <a:gd name="connsiteX6" fmla="*/ 0 w 1963553"/>
              <a:gd name="connsiteY6" fmla="*/ 0 h 654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3553" h="654518">
                <a:moveTo>
                  <a:pt x="0" y="0"/>
                </a:moveTo>
                <a:lnTo>
                  <a:pt x="0" y="654518"/>
                </a:lnTo>
                <a:lnTo>
                  <a:pt x="1260909" y="644893"/>
                </a:lnTo>
                <a:lnTo>
                  <a:pt x="1260909" y="413887"/>
                </a:lnTo>
                <a:lnTo>
                  <a:pt x="1963553" y="413887"/>
                </a:lnTo>
                <a:lnTo>
                  <a:pt x="1953928" y="9626"/>
                </a:lnTo>
                <a:lnTo>
                  <a:pt x="0" y="0"/>
                </a:ln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024731"/>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155</TotalTime>
  <Words>497</Words>
  <Application>Microsoft Office PowerPoint</Application>
  <PresentationFormat>Custom</PresentationFormat>
  <Paragraphs>92</Paragraphs>
  <Slides>26</Slides>
  <Notes>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Droplet</vt:lpstr>
      <vt:lpstr>Water Use Program</vt:lpstr>
      <vt:lpstr>What is the Water Use Program? </vt:lpstr>
      <vt:lpstr>The Law governing the program falls under: </vt:lpstr>
      <vt:lpstr>Participation is Mandatory if:</vt:lpstr>
      <vt:lpstr>Water Use Data is Used for:</vt:lpstr>
      <vt:lpstr>How is the water use data collected?</vt:lpstr>
      <vt:lpstr>Legislative Audit Overview</vt:lpstr>
      <vt:lpstr>Legislative Audit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Along with the survey forms, detailed instructions are also mailed. </vt:lpstr>
      <vt:lpstr>Legislative Audit Overview</vt:lpstr>
      <vt:lpstr>H.B. 305</vt:lpstr>
      <vt:lpstr>S.B. 251</vt:lpstr>
      <vt:lpstr>S.C.R. 1</vt:lpstr>
      <vt:lpstr>S.B. 28</vt:lpstr>
      <vt:lpstr>S.B. 92</vt:lpstr>
      <vt:lpstr>Think Big!</vt:lpstr>
    </vt:vector>
  </TitlesOfParts>
  <Company>State of Utah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Austin</dc:creator>
  <cp:lastModifiedBy>James Greer</cp:lastModifiedBy>
  <cp:revision>30</cp:revision>
  <dcterms:created xsi:type="dcterms:W3CDTF">2016-02-25T15:36:57Z</dcterms:created>
  <dcterms:modified xsi:type="dcterms:W3CDTF">2016-03-11T23:41:11Z</dcterms:modified>
</cp:coreProperties>
</file>