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75" r:id="rId16"/>
    <p:sldId id="269" r:id="rId17"/>
    <p:sldId id="270" r:id="rId18"/>
    <p:sldId id="271" r:id="rId19"/>
    <p:sldId id="272" r:id="rId20"/>
    <p:sldId id="273" r:id="rId21"/>
    <p:sldId id="276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9" autoAdjust="0"/>
    <p:restoredTop sz="94660"/>
  </p:normalViewPr>
  <p:slideViewPr>
    <p:cSldViewPr>
      <p:cViewPr varScale="1">
        <p:scale>
          <a:sx n="102" d="100"/>
          <a:sy n="102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1E72-F8BD-4B47-96F6-77BE39C4F658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E91-B849-40D2-86FC-6DA5C0EF8A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8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1E72-F8BD-4B47-96F6-77BE39C4F658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E91-B849-40D2-86FC-6DA5C0EF8A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5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1E72-F8BD-4B47-96F6-77BE39C4F658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E91-B849-40D2-86FC-6DA5C0EF8A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8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1E72-F8BD-4B47-96F6-77BE39C4F658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E91-B849-40D2-86FC-6DA5C0EF8A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6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1E72-F8BD-4B47-96F6-77BE39C4F658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E91-B849-40D2-86FC-6DA5C0EF8A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4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1E72-F8BD-4B47-96F6-77BE39C4F658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E91-B849-40D2-86FC-6DA5C0EF8A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8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1E72-F8BD-4B47-96F6-77BE39C4F658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E91-B849-40D2-86FC-6DA5C0EF8A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4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1E72-F8BD-4B47-96F6-77BE39C4F658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E91-B849-40D2-86FC-6DA5C0EF8A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3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1E72-F8BD-4B47-96F6-77BE39C4F658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E91-B849-40D2-86FC-6DA5C0EF8A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6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1E72-F8BD-4B47-96F6-77BE39C4F658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E91-B849-40D2-86FC-6DA5C0EF8A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9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1E72-F8BD-4B47-96F6-77BE39C4F658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5E91-B849-40D2-86FC-6DA5C0EF8A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B1E72-F8BD-4B47-96F6-77BE39C4F658}" type="datetimeFigureOut">
              <a:rPr lang="en-US" smtClean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95E91-B849-40D2-86FC-6DA5C0EF8A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1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Efforts to Make Utah’s General Adjudications More Efficient: Special Masters and Statutory Revisions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SB 75 </a:t>
            </a:r>
            <a:br>
              <a:rPr lang="en-US" dirty="0" smtClean="0"/>
            </a:br>
            <a:r>
              <a:rPr lang="en-US" dirty="0" smtClean="0"/>
              <a:t>One 30-day extension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statute</a:t>
            </a:r>
          </a:p>
          <a:p>
            <a:pPr lvl="1"/>
            <a:r>
              <a:rPr lang="en-US" dirty="0" smtClean="0"/>
              <a:t>Only the Court can authorize extensions </a:t>
            </a:r>
          </a:p>
          <a:p>
            <a:r>
              <a:rPr lang="en-US" dirty="0" smtClean="0"/>
              <a:t>SB 75 Change</a:t>
            </a:r>
          </a:p>
          <a:p>
            <a:pPr lvl="1"/>
            <a:r>
              <a:rPr lang="en-US" dirty="0" smtClean="0"/>
              <a:t>SE can grant one 30-day extension of time to file claims (Utah Code § 73-4-10)</a:t>
            </a:r>
          </a:p>
          <a:p>
            <a:pPr lvl="2"/>
            <a:r>
              <a:rPr lang="en-US" dirty="0" smtClean="0"/>
              <a:t>Timing</a:t>
            </a:r>
          </a:p>
          <a:p>
            <a:pPr lvl="2"/>
            <a:r>
              <a:rPr lang="en-US" dirty="0" smtClean="0"/>
              <a:t>In writing</a:t>
            </a:r>
          </a:p>
          <a:p>
            <a:pPr lvl="2"/>
            <a:r>
              <a:rPr lang="en-US" dirty="0" smtClean="0"/>
              <a:t>Automatically granted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SB 75 </a:t>
            </a:r>
            <a:br>
              <a:rPr lang="en-US" dirty="0" smtClean="0"/>
            </a:br>
            <a:r>
              <a:rPr lang="en-US" dirty="0" smtClean="0"/>
              <a:t>List of Unclaimed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Consequences of not filing a claim </a:t>
            </a:r>
          </a:p>
          <a:p>
            <a:pPr lvl="1"/>
            <a:r>
              <a:rPr lang="en-US" dirty="0" smtClean="0"/>
              <a:t>Rights of record (Utah Code §§ 73-4-9, -9.5)</a:t>
            </a:r>
          </a:p>
          <a:p>
            <a:pPr lvl="2"/>
            <a:r>
              <a:rPr lang="en-US" dirty="0" smtClean="0"/>
              <a:t>Evidence of an intent to abandon the right</a:t>
            </a:r>
          </a:p>
          <a:p>
            <a:pPr lvl="2"/>
            <a:r>
              <a:rPr lang="en-US" dirty="0" smtClean="0"/>
              <a:t>An unclaimed Water Right of record is placed on the list</a:t>
            </a:r>
          </a:p>
          <a:p>
            <a:pPr lvl="1"/>
            <a:r>
              <a:rPr lang="en-US" dirty="0" smtClean="0"/>
              <a:t>Rights not of record (Utah Code § 73-4-9)</a:t>
            </a:r>
          </a:p>
          <a:p>
            <a:pPr lvl="2"/>
            <a:r>
              <a:rPr lang="en-US" dirty="0" smtClean="0"/>
              <a:t>Barred and estopped </a:t>
            </a:r>
          </a:p>
          <a:p>
            <a:r>
              <a:rPr lang="en-US" dirty="0" smtClean="0"/>
              <a:t>List published and notice sent similar to a Proposed </a:t>
            </a:r>
            <a:r>
              <a:rPr lang="en-US" dirty="0"/>
              <a:t>Determination (Utah Code § </a:t>
            </a:r>
            <a:r>
              <a:rPr lang="en-US" dirty="0" smtClean="0"/>
              <a:t>73-4-9.5)</a:t>
            </a:r>
          </a:p>
          <a:p>
            <a:pPr lvl="1"/>
            <a:r>
              <a:rPr lang="en-US" dirty="0" smtClean="0"/>
              <a:t>Notice to potential claimants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SB 75</a:t>
            </a:r>
            <a:br>
              <a:rPr lang="en-US" dirty="0" smtClean="0"/>
            </a:br>
            <a:r>
              <a:rPr lang="en-US" dirty="0" smtClean="0"/>
              <a:t>List of Unclaimed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Relief if your water right is on the </a:t>
            </a:r>
            <a:r>
              <a:rPr lang="en-US" dirty="0"/>
              <a:t>list (Utah Code § </a:t>
            </a:r>
            <a:r>
              <a:rPr lang="en-US" dirty="0" smtClean="0"/>
              <a:t>73-4-9.5(2))</a:t>
            </a:r>
          </a:p>
          <a:p>
            <a:pPr lvl="1"/>
            <a:r>
              <a:rPr lang="en-US" dirty="0" smtClean="0"/>
              <a:t>File a statement of claim</a:t>
            </a:r>
          </a:p>
          <a:p>
            <a:pPr lvl="1"/>
            <a:r>
              <a:rPr lang="en-US" dirty="0" smtClean="0"/>
              <a:t>File an objection within 90 days</a:t>
            </a:r>
          </a:p>
          <a:p>
            <a:r>
              <a:rPr lang="en-US" dirty="0" smtClean="0"/>
              <a:t>For the remaining Unclaimed Rights (</a:t>
            </a:r>
            <a:r>
              <a:rPr lang="en-US" dirty="0"/>
              <a:t>Utah Code § </a:t>
            </a:r>
            <a:r>
              <a:rPr lang="en-US" dirty="0" smtClean="0"/>
              <a:t>73-4-9.5(4))</a:t>
            </a:r>
          </a:p>
          <a:p>
            <a:pPr lvl="1"/>
            <a:r>
              <a:rPr lang="en-US" dirty="0" smtClean="0"/>
              <a:t>Court decrees the unclaimed rights abandoned </a:t>
            </a:r>
          </a:p>
          <a:p>
            <a:pPr lvl="1"/>
            <a:r>
              <a:rPr lang="en-US" dirty="0" smtClean="0"/>
              <a:t>Court may close the area to further diligence claims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 75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File a statement of claim within 90 days or seek an extension </a:t>
            </a:r>
          </a:p>
          <a:p>
            <a:r>
              <a:rPr lang="en-US" dirty="0" smtClean="0"/>
              <a:t>Update address and/or title with the State Engineer’s office</a:t>
            </a:r>
          </a:p>
          <a:p>
            <a:r>
              <a:rPr lang="en-US" dirty="0" smtClean="0"/>
              <a:t>Pay attention to notices in the newspaper and mail </a:t>
            </a:r>
          </a:p>
          <a:p>
            <a:r>
              <a:rPr lang="en-US" dirty="0" smtClean="0"/>
              <a:t>Enter an appearance on behalf of your clients</a:t>
            </a:r>
          </a:p>
          <a:p>
            <a:r>
              <a:rPr lang="en-US" dirty="0" smtClean="0"/>
              <a:t>File a statement of claim!</a:t>
            </a:r>
          </a:p>
          <a:p>
            <a:r>
              <a:rPr lang="en-US" dirty="0" smtClean="0"/>
              <a:t>Review the list of unclaimed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in the ULJR Gen. Adj.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– TBD</a:t>
            </a:r>
          </a:p>
          <a:p>
            <a:r>
              <a:rPr lang="en-US" dirty="0" smtClean="0"/>
              <a:t>What (will they do) – hears objections to a PD</a:t>
            </a:r>
          </a:p>
          <a:p>
            <a:r>
              <a:rPr lang="en-US" dirty="0" smtClean="0"/>
              <a:t>When – TBD</a:t>
            </a:r>
          </a:p>
          <a:p>
            <a:r>
              <a:rPr lang="en-US" dirty="0" smtClean="0"/>
              <a:t>Where – only in the Utah Lake and Jordan River General Adjudication, but potentially coming to other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"/>
            <a:ext cx="5243253" cy="6789420"/>
          </a:xfrm>
        </p:spPr>
      </p:pic>
    </p:spTree>
    <p:extLst>
      <p:ext uri="{BB962C8B-B14F-4D97-AF65-F5344CB8AC3E}">
        <p14:creationId xmlns:p14="http://schemas.microsoft.com/office/powerpoint/2010/main" val="37276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of getting a Master appointed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to all parties and an opportunity to be heard on:</a:t>
            </a:r>
          </a:p>
          <a:p>
            <a:pPr lvl="1"/>
            <a:r>
              <a:rPr lang="en-US" dirty="0" smtClean="0"/>
              <a:t>Whether the Court should appoint a Master</a:t>
            </a:r>
          </a:p>
          <a:p>
            <a:pPr lvl="1"/>
            <a:r>
              <a:rPr lang="en-US" dirty="0" smtClean="0"/>
              <a:t>What the Master should do – Order of Reference</a:t>
            </a:r>
          </a:p>
          <a:p>
            <a:r>
              <a:rPr lang="en-US" dirty="0" smtClean="0"/>
              <a:t>Initial hearing </a:t>
            </a:r>
          </a:p>
          <a:p>
            <a:r>
              <a:rPr lang="en-US" dirty="0" smtClean="0"/>
              <a:t>Master position advertised Jan. 4</a:t>
            </a:r>
            <a:r>
              <a:rPr lang="en-US" baseline="30000" dirty="0" smtClean="0"/>
              <a:t>th</a:t>
            </a:r>
            <a:r>
              <a:rPr lang="en-US" dirty="0" smtClean="0"/>
              <a:t>- Feb.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(30 days)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of getting a Master appointed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Court selects a smaller pool of qualified candidates</a:t>
            </a:r>
          </a:p>
          <a:p>
            <a:r>
              <a:rPr lang="en-US" dirty="0" smtClean="0"/>
              <a:t>Parties can file comments (sealed)</a:t>
            </a:r>
          </a:p>
          <a:p>
            <a:r>
              <a:rPr lang="en-US" dirty="0" smtClean="0"/>
              <a:t>Court will hold a hearing on the Proposed Masters</a:t>
            </a:r>
          </a:p>
          <a:p>
            <a:r>
              <a:rPr lang="en-US" dirty="0" smtClean="0"/>
              <a:t>Appoint a Master, if a suitable and qualified candidate is found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will the Master do?</a:t>
            </a:r>
            <a:br>
              <a:rPr lang="en-US" dirty="0" smtClean="0"/>
            </a:br>
            <a:r>
              <a:rPr lang="en-US" dirty="0" smtClean="0"/>
              <a:t>Order of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limited to hearing objections to a PD</a:t>
            </a:r>
          </a:p>
          <a:p>
            <a:r>
              <a:rPr lang="en-US" dirty="0" smtClean="0"/>
              <a:t>Fact Finder</a:t>
            </a:r>
          </a:p>
          <a:p>
            <a:r>
              <a:rPr lang="en-US" dirty="0" smtClean="0"/>
              <a:t>Case Manager</a:t>
            </a:r>
          </a:p>
          <a:p>
            <a:r>
              <a:rPr lang="en-US" dirty="0" smtClean="0"/>
              <a:t>Designate subcases and identify affected parties</a:t>
            </a:r>
          </a:p>
          <a:p>
            <a:r>
              <a:rPr lang="en-US" dirty="0"/>
              <a:t>Written Findings of Fact and Conclusions of Law to the Court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acts in a judicial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Bound by the Code of Judicial Conduct to the same extent as a Judge Pro Tempore, plus</a:t>
            </a:r>
          </a:p>
          <a:p>
            <a:r>
              <a:rPr lang="en-US" dirty="0" smtClean="0"/>
              <a:t>No ex parte communications </a:t>
            </a:r>
          </a:p>
          <a:p>
            <a:r>
              <a:rPr lang="en-US" dirty="0" smtClean="0"/>
              <a:t>Master is not an employee of DNR or Water Rights</a:t>
            </a:r>
          </a:p>
          <a:p>
            <a:pPr lvl="1"/>
            <a:r>
              <a:rPr lang="en-US" dirty="0" smtClean="0"/>
              <a:t>SE has no control over the Master or the Master’s priorities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Adjudication benefits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the State</a:t>
            </a:r>
          </a:p>
          <a:p>
            <a:pPr lvl="1"/>
            <a:r>
              <a:rPr lang="en-US" dirty="0" smtClean="0"/>
              <a:t>Planning and water development funding</a:t>
            </a:r>
          </a:p>
          <a:p>
            <a:pPr lvl="1"/>
            <a:r>
              <a:rPr lang="en-US" dirty="0" smtClean="0"/>
              <a:t>Accurate numbers</a:t>
            </a:r>
          </a:p>
          <a:p>
            <a:pPr lvl="1"/>
            <a:r>
              <a:rPr lang="en-US" dirty="0" smtClean="0"/>
              <a:t>Transparent water markets</a:t>
            </a:r>
          </a:p>
          <a:p>
            <a:r>
              <a:rPr lang="en-US" dirty="0" smtClean="0"/>
              <a:t>For the water user</a:t>
            </a:r>
          </a:p>
          <a:p>
            <a:pPr lvl="1"/>
            <a:r>
              <a:rPr lang="en-US" dirty="0" smtClean="0"/>
              <a:t>Transparent water markets</a:t>
            </a:r>
          </a:p>
          <a:p>
            <a:pPr lvl="1"/>
            <a:r>
              <a:rPr lang="en-US" dirty="0" smtClean="0"/>
              <a:t>Solidifies “place in line”</a:t>
            </a:r>
          </a:p>
          <a:p>
            <a:pPr lvl="1"/>
            <a:r>
              <a:rPr lang="en-US" dirty="0" smtClean="0"/>
              <a:t>Clarifying the limits on each water right</a:t>
            </a:r>
          </a:p>
          <a:p>
            <a:pPr lvl="1"/>
            <a:r>
              <a:rPr lang="en-US" dirty="0" smtClean="0"/>
              <a:t>Water Right valuation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will a Master impact you and your clients?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More objections pushed towards litigation</a:t>
            </a:r>
          </a:p>
          <a:p>
            <a:r>
              <a:rPr lang="en-US" dirty="0" smtClean="0"/>
              <a:t>Notice from the Court </a:t>
            </a:r>
          </a:p>
          <a:p>
            <a:pPr lvl="1"/>
            <a:r>
              <a:rPr lang="en-US" dirty="0" smtClean="0"/>
              <a:t>Hearings</a:t>
            </a:r>
          </a:p>
          <a:p>
            <a:pPr lvl="1"/>
            <a:r>
              <a:rPr lang="en-US" dirty="0" smtClean="0"/>
              <a:t>Scheduling conferences</a:t>
            </a:r>
          </a:p>
          <a:p>
            <a:pPr lvl="1"/>
            <a:r>
              <a:rPr lang="en-US" dirty="0" smtClean="0"/>
              <a:t>Proposed Settlements</a:t>
            </a:r>
          </a:p>
          <a:p>
            <a:r>
              <a:rPr lang="en-US" dirty="0" smtClean="0"/>
              <a:t>Old objections with outdated parties and counsel</a:t>
            </a:r>
          </a:p>
          <a:p>
            <a:pPr lvl="1"/>
            <a:r>
              <a:rPr lang="en-US" dirty="0" smtClean="0"/>
              <a:t>Enter an appearance</a:t>
            </a:r>
          </a:p>
          <a:p>
            <a:pPr lvl="1"/>
            <a:r>
              <a:rPr lang="en-US" dirty="0" smtClean="0"/>
              <a:t>Update title and address with the SE</a:t>
            </a:r>
          </a:p>
          <a:p>
            <a:pPr lvl="1"/>
            <a:r>
              <a:rPr lang="en-US" dirty="0" smtClean="0"/>
              <a:t>Notify the Court of updated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Status of general adjudications in Utah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623218"/>
            <a:ext cx="8229600" cy="4525963"/>
          </a:xfrm>
        </p:spPr>
        <p:txBody>
          <a:bodyPr/>
          <a:lstStyle/>
          <a:p>
            <a:r>
              <a:rPr lang="en-US" dirty="0" smtClean="0"/>
              <a:t>Basin-wide Decrees</a:t>
            </a:r>
          </a:p>
          <a:p>
            <a:pPr lvl="1"/>
            <a:r>
              <a:rPr lang="en-US" dirty="0" smtClean="0"/>
              <a:t>Limitations </a:t>
            </a:r>
          </a:p>
          <a:p>
            <a:pPr lvl="2"/>
            <a:r>
              <a:rPr lang="en-US" dirty="0" smtClean="0"/>
              <a:t>Pre-McCarran Amendment </a:t>
            </a:r>
          </a:p>
          <a:p>
            <a:pPr lvl="2"/>
            <a:r>
              <a:rPr lang="en-US" dirty="0" smtClean="0"/>
              <a:t>Groundwater?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19" y="914400"/>
            <a:ext cx="430876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Determinations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71600"/>
            <a:ext cx="5181600" cy="5486400"/>
          </a:xfrm>
        </p:spPr>
      </p:pic>
    </p:spTree>
    <p:extLst>
      <p:ext uri="{BB962C8B-B14F-4D97-AF65-F5344CB8AC3E}">
        <p14:creationId xmlns:p14="http://schemas.microsoft.com/office/powerpoint/2010/main" val="10729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Areas where the Division of Water Rights is actively working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4800600" cy="5132173"/>
          </a:xfrm>
        </p:spPr>
      </p:pic>
    </p:spTree>
    <p:extLst>
      <p:ext uri="{BB962C8B-B14F-4D97-AF65-F5344CB8AC3E}">
        <p14:creationId xmlns:p14="http://schemas.microsoft.com/office/powerpoint/2010/main" val="18682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Historical challenges in the general adjudication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Administrative phase</a:t>
            </a:r>
          </a:p>
          <a:p>
            <a:pPr lvl="1"/>
            <a:r>
              <a:rPr lang="en-US" dirty="0" smtClean="0"/>
              <a:t>Notice</a:t>
            </a:r>
          </a:p>
          <a:p>
            <a:pPr lvl="1"/>
            <a:r>
              <a:rPr lang="en-US" dirty="0" smtClean="0"/>
              <a:t>Time reviewing and evaluating “all” rights of record</a:t>
            </a:r>
            <a:endParaRPr lang="en-US" dirty="0"/>
          </a:p>
          <a:p>
            <a:r>
              <a:rPr lang="en-US" dirty="0" smtClean="0"/>
              <a:t>Judicial phase</a:t>
            </a:r>
          </a:p>
          <a:p>
            <a:pPr lvl="1"/>
            <a:r>
              <a:rPr lang="en-US" dirty="0" smtClean="0"/>
              <a:t>Claimant files an objection, and then ….</a:t>
            </a:r>
          </a:p>
        </p:txBody>
      </p:sp>
    </p:spTree>
    <p:extLst>
      <p:ext uri="{BB962C8B-B14F-4D97-AF65-F5344CB8AC3E}">
        <p14:creationId xmlns:p14="http://schemas.microsoft.com/office/powerpoint/2010/main" val="36634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Efficiency Solutions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Administrative phase</a:t>
            </a:r>
          </a:p>
          <a:p>
            <a:pPr lvl="1"/>
            <a:r>
              <a:rPr lang="en-US" dirty="0" smtClean="0"/>
              <a:t>SB 75 Statutory changes</a:t>
            </a:r>
          </a:p>
          <a:p>
            <a:r>
              <a:rPr lang="en-US" dirty="0" smtClean="0"/>
              <a:t>Judicial phase</a:t>
            </a:r>
          </a:p>
          <a:p>
            <a:pPr lvl="1"/>
            <a:r>
              <a:rPr lang="en-US" dirty="0" smtClean="0"/>
              <a:t>Special Master in the Utah Lake and Jordan River General Adjudication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 75 – Summary of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Water user responsibility</a:t>
            </a:r>
          </a:p>
          <a:p>
            <a:r>
              <a:rPr lang="en-US" dirty="0" smtClean="0"/>
              <a:t>Allows for expanded summons and notice upfront</a:t>
            </a:r>
          </a:p>
          <a:p>
            <a:r>
              <a:rPr lang="en-US" dirty="0" smtClean="0"/>
              <a:t>30-day extension of time to file statements of claim</a:t>
            </a:r>
          </a:p>
          <a:p>
            <a:r>
              <a:rPr lang="en-US" dirty="0" smtClean="0"/>
              <a:t>List of unclaimed rights – abandonment </a:t>
            </a:r>
          </a:p>
          <a:p>
            <a:r>
              <a:rPr lang="en-US" dirty="0" smtClean="0"/>
              <a:t>Duty to update ownership and address</a:t>
            </a:r>
          </a:p>
          <a:p>
            <a:r>
              <a:rPr lang="en-US" dirty="0" smtClean="0"/>
              <a:t>Permits Electronic claim submission</a:t>
            </a:r>
          </a:p>
          <a:p>
            <a:r>
              <a:rPr lang="en-US" dirty="0" smtClean="0"/>
              <a:t>Sequence of hydrographic survey and claim evaluation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 75 allows for expanded 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Statute</a:t>
            </a:r>
          </a:p>
          <a:p>
            <a:pPr lvl="1"/>
            <a:r>
              <a:rPr lang="en-US" dirty="0" smtClean="0"/>
              <a:t>Look to SE’s records for claimants</a:t>
            </a:r>
          </a:p>
          <a:p>
            <a:pPr lvl="1"/>
            <a:r>
              <a:rPr lang="en-US" dirty="0" smtClean="0"/>
              <a:t>Ongoing obligation to search for claimants </a:t>
            </a:r>
          </a:p>
          <a:p>
            <a:r>
              <a:rPr lang="en-US" dirty="0" smtClean="0"/>
              <a:t>SB 75 change</a:t>
            </a:r>
          </a:p>
          <a:p>
            <a:pPr lvl="1"/>
            <a:r>
              <a:rPr lang="en-US" dirty="0" smtClean="0"/>
              <a:t>SE can supplement incomplete list of potential claimants upfront (Utah Code § 73-4-3(9))</a:t>
            </a:r>
          </a:p>
          <a:p>
            <a:pPr lvl="2"/>
            <a:r>
              <a:rPr lang="en-US" dirty="0" smtClean="0"/>
              <a:t>Can utilize county recorder’s records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93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699</Words>
  <Application>Microsoft Office PowerPoint</Application>
  <PresentationFormat>On-screen Show 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Efforts to Make Utah’s General Adjudications More Efficient: Special Masters and Statutory Revisions</vt:lpstr>
      <vt:lpstr>General Adjudication benefits </vt:lpstr>
      <vt:lpstr>Status of general adjudications in Utah</vt:lpstr>
      <vt:lpstr>Proposed Determinations</vt:lpstr>
      <vt:lpstr>Areas where the Division of Water Rights is actively working</vt:lpstr>
      <vt:lpstr> Historical challenges in the general adjudication</vt:lpstr>
      <vt:lpstr>Potential Efficiency Solutions </vt:lpstr>
      <vt:lpstr>SB 75 – Summary of changes</vt:lpstr>
      <vt:lpstr>SB 75 allows for expanded notice</vt:lpstr>
      <vt:lpstr>SB 75  One 30-day extension </vt:lpstr>
      <vt:lpstr>SB 75  List of Unclaimed Rights</vt:lpstr>
      <vt:lpstr>SB 75 List of Unclaimed Rights</vt:lpstr>
      <vt:lpstr>SB 75 Takeaways</vt:lpstr>
      <vt:lpstr>Master in the ULJR Gen. Adj.</vt:lpstr>
      <vt:lpstr>PowerPoint Presentation</vt:lpstr>
      <vt:lpstr>Process of getting a Master appointed</vt:lpstr>
      <vt:lpstr>Process of getting a Master appointed</vt:lpstr>
      <vt:lpstr>What will the Master do? Order of Reference</vt:lpstr>
      <vt:lpstr>Master acts in a judicial capacity</vt:lpstr>
      <vt:lpstr>How will a Master impact you and your clients?</vt:lpstr>
      <vt:lpstr>Questions? </vt:lpstr>
    </vt:vector>
  </TitlesOfParts>
  <Company>State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Jensen</dc:creator>
  <cp:lastModifiedBy>Ben Jensen 2nd</cp:lastModifiedBy>
  <cp:revision>92</cp:revision>
  <dcterms:created xsi:type="dcterms:W3CDTF">2016-02-03T14:44:00Z</dcterms:created>
  <dcterms:modified xsi:type="dcterms:W3CDTF">2016-03-11T00:19:06Z</dcterms:modified>
</cp:coreProperties>
</file>