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4" r:id="rId2"/>
  </p:sldMasterIdLst>
  <p:notesMasterIdLst>
    <p:notesMasterId r:id="rId29"/>
  </p:notesMasterIdLst>
  <p:handoutMasterIdLst>
    <p:handoutMasterId r:id="rId30"/>
  </p:handoutMasterIdLst>
  <p:sldIdLst>
    <p:sldId id="256" r:id="rId3"/>
    <p:sldId id="293" r:id="rId4"/>
    <p:sldId id="322" r:id="rId5"/>
    <p:sldId id="334" r:id="rId6"/>
    <p:sldId id="323" r:id="rId7"/>
    <p:sldId id="325" r:id="rId8"/>
    <p:sldId id="294" r:id="rId9"/>
    <p:sldId id="303" r:id="rId10"/>
    <p:sldId id="331" r:id="rId11"/>
    <p:sldId id="295" r:id="rId12"/>
    <p:sldId id="326" r:id="rId13"/>
    <p:sldId id="316" r:id="rId14"/>
    <p:sldId id="317" r:id="rId15"/>
    <p:sldId id="318" r:id="rId16"/>
    <p:sldId id="320" r:id="rId17"/>
    <p:sldId id="272" r:id="rId18"/>
    <p:sldId id="335" r:id="rId19"/>
    <p:sldId id="302" r:id="rId20"/>
    <p:sldId id="305" r:id="rId21"/>
    <p:sldId id="309" r:id="rId22"/>
    <p:sldId id="310" r:id="rId23"/>
    <p:sldId id="311" r:id="rId24"/>
    <p:sldId id="312" r:id="rId25"/>
    <p:sldId id="313" r:id="rId26"/>
    <p:sldId id="314" r:id="rId27"/>
    <p:sldId id="315" r:id="rId28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e Winter" initials="J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CC66"/>
    <a:srgbClr val="317AD3"/>
    <a:srgbClr val="66FFFF"/>
    <a:srgbClr val="336699"/>
    <a:srgbClr val="99CCFF"/>
    <a:srgbClr val="66CCFF"/>
    <a:srgbClr val="76C87E"/>
    <a:srgbClr val="6EA2E0"/>
    <a:srgbClr val="62E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568" autoAdjust="0"/>
  </p:normalViewPr>
  <p:slideViewPr>
    <p:cSldViewPr snapToGrid="0">
      <p:cViewPr>
        <p:scale>
          <a:sx n="90" d="100"/>
          <a:sy n="90" d="100"/>
        </p:scale>
        <p:origin x="-52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EAD264E6-0041-4EB4-A411-0FC9AD7C4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6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627D3D52-7195-499B-BAAA-4B06B816E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42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860CB2-F7FD-4565-AFF6-E755B035AAED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EE786-D797-45C4-B37B-40B654D649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0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INSIGHT?</a:t>
            </a:r>
          </a:p>
          <a:p>
            <a:pPr marL="172924" indent="-172924">
              <a:buFont typeface="Arial" pitchFamily="34" charset="0"/>
              <a:buChar char="•"/>
            </a:pPr>
            <a:r>
              <a:rPr lang="en-US" dirty="0" smtClean="0"/>
              <a:t>The primary purpose is to integrate data sources used for the purposes of the Annual</a:t>
            </a:r>
            <a:r>
              <a:rPr lang="en-US" baseline="0" dirty="0" smtClean="0"/>
              <a:t> Evaluation and to display the data on an interactive, map-based, website. The INSIGHT website will be made available to the public. The initial roll-out will be based on the new methodology currently under review and will be available from the DNR website by the end of the calendar year.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D3D52-7195-499B-BAAA-4B06B816EB0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09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AEF2CC-C0E2-4E77-ADD3-8CFD3C68E26E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21292-C9C9-4972-8952-EDADADC29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8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6394E-DE45-4FDD-AA60-9B82693A4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6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3D2F3-E09A-4343-9894-B675D4F24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20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86587-0979-4BC3-A571-D283C0B6EB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99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95642-1FDC-463D-8335-5F07241C6E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59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D7C61-8AE4-439E-AB85-22622AF7C1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69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627B8-D5E4-4523-ABBD-35C782A95D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23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7BB9B-B64B-4003-AA04-CF55F2F8C5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09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9BA95-5BF7-4D85-A4AF-FB8DFB8DC6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5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1F6C0-F3D0-46D6-A275-506B15F68A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83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77673-2EA1-4F64-B50B-3D86ED390D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8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E9691-4386-4F00-8319-911CE7BB4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23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39489-53D9-45D4-B861-4F40E329B4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76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33CCD-985E-4E36-9109-8609E6E025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48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A5105-6B2D-4EBA-B11D-35675DBC24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6353F-A292-417A-A098-C74D4C84F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0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C058E-30DB-4085-8E7F-CEE5229BD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3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8B495-B7EC-4D85-BB1D-C759B9032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7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EA36E-2A61-44D7-A011-E3C36340A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0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873D8-9C09-4B5F-8092-F147575E3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0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69CB1-8054-4E0F-AD64-0E2BD52C3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0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3EF99-70B5-472E-9745-A31B57B47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A03C05-72B0-487F-B332-D81F15A30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FFFF"/>
        </a:buClr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77AD7F-1B58-4E42-AD3B-73F14F32D66B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0" y="1524000"/>
            <a:ext cx="8305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74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0">
          <a:solidFill>
            <a:srgbClr val="FFCC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66FFFF"/>
        </a:buClr>
        <a:buFont typeface="Arial" panose="020B0604020202020204" pitchFamily="34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FFFF"/>
        </a:buClr>
        <a:buFont typeface="Arial" charset="0"/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FFFF"/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FFFF"/>
        </a:buClr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FFFF"/>
        </a:buClr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FFFF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FFFF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FFFF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FFFF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24200"/>
            <a:ext cx="9144000" cy="1752600"/>
          </a:xfrm>
        </p:spPr>
        <p:txBody>
          <a:bodyPr/>
          <a:lstStyle/>
          <a:p>
            <a:pPr algn="ctr"/>
            <a:r>
              <a:rPr lang="en-US" sz="3000" b="1" dirty="0" smtClean="0">
                <a:solidFill>
                  <a:srgbClr val="FFCC66"/>
                </a:solidFill>
              </a:rPr>
              <a:t>INSIGHT</a:t>
            </a:r>
            <a:r>
              <a:rPr lang="en-US" sz="3000" dirty="0" smtClean="0">
                <a:solidFill>
                  <a:srgbClr val="FFCC66"/>
                </a:solidFill>
              </a:rPr>
              <a:t>: A Web Based Tool for Quantification </a:t>
            </a:r>
            <a:br>
              <a:rPr lang="en-US" sz="3000" dirty="0" smtClean="0">
                <a:solidFill>
                  <a:srgbClr val="FFCC66"/>
                </a:solidFill>
              </a:rPr>
            </a:br>
            <a:r>
              <a:rPr lang="en-US" sz="3000" dirty="0" smtClean="0">
                <a:solidFill>
                  <a:srgbClr val="FFCC66"/>
                </a:solidFill>
              </a:rPr>
              <a:t>of Groundwater/Surface Water Interaction</a:t>
            </a:r>
          </a:p>
        </p:txBody>
      </p:sp>
      <p:pic>
        <p:nvPicPr>
          <p:cNvPr id="3075" name="Picture 8" descr="Collage Water Graphic C copy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9863"/>
            <a:ext cx="815340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410200"/>
            <a:ext cx="5334000" cy="1274763"/>
          </a:xfrm>
        </p:spPr>
        <p:txBody>
          <a:bodyPr/>
          <a:lstStyle/>
          <a:p>
            <a:pPr algn="l" eaLnBrk="1" hangingPunct="1"/>
            <a:r>
              <a:rPr lang="en-US" sz="2400" dirty="0" smtClean="0"/>
              <a:t>Tim Freed, M.S.</a:t>
            </a:r>
          </a:p>
          <a:p>
            <a:pPr algn="l" eaLnBrk="1" hangingPunct="1"/>
            <a:r>
              <a:rPr lang="en-US" sz="1800" dirty="0" smtClean="0"/>
              <a:t>Integrated Water Management Coordinator</a:t>
            </a:r>
          </a:p>
          <a:p>
            <a:pPr algn="l" eaLnBrk="1" hangingPunct="1"/>
            <a:r>
              <a:rPr lang="en-US" sz="1800" dirty="0" smtClean="0"/>
              <a:t>Nebraska Department of Natural Resources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3479" y="5808577"/>
            <a:ext cx="3220945" cy="66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58786" y="5384800"/>
            <a:ext cx="2551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317AD3"/>
                </a:solidFill>
              </a:rPr>
              <a:t>June 9, 2015</a:t>
            </a:r>
            <a:endParaRPr lang="en-US" sz="1400" b="1" i="1" dirty="0">
              <a:solidFill>
                <a:srgbClr val="317AD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0" dirty="0" smtClean="0"/>
              <a:t>INSIGHT was developed through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3200" b="0" dirty="0" smtClean="0">
                <a:solidFill>
                  <a:srgbClr val="66FFFF"/>
                </a:solidFill>
              </a:rPr>
              <a:t>Consolidation of Hydrologic Data</a:t>
            </a:r>
            <a:endParaRPr lang="en-US" sz="3200" b="0" dirty="0">
              <a:solidFill>
                <a:srgbClr val="66FFFF"/>
              </a:solidFill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420" y="1815113"/>
            <a:ext cx="2419688" cy="425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591" y="1765190"/>
            <a:ext cx="3912042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66FFFF"/>
              </a:buClr>
              <a:buSzPct val="130000"/>
              <a:buFont typeface="Arial" pitchFamily="34" charset="0"/>
              <a:buChar char="•"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Water Supplies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66FFFF"/>
              </a:buClr>
              <a:buSzPct val="60000"/>
              <a:buFont typeface="Wingdings" pitchFamily="2" charset="2"/>
              <a:buChar char="ü"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Basin water supplies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66FFFF"/>
              </a:buClr>
              <a:buSzPct val="60000"/>
              <a:buFont typeface="Wingdings" pitchFamily="2" charset="2"/>
              <a:buChar char="ü"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Groundwater depletions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66FFFF"/>
              </a:buClr>
              <a:buSzPct val="60000"/>
              <a:buFont typeface="Wingdings" pitchFamily="2" charset="2"/>
              <a:buChar char="ü"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Surface water depletions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66FFFF"/>
              </a:buClr>
              <a:buSzPct val="60000"/>
              <a:buFont typeface="Wingdings" pitchFamily="2" charset="2"/>
              <a:buChar char="ü"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Streamflow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66FFFF"/>
              </a:buClr>
              <a:buSzPct val="130000"/>
              <a:buFont typeface="Arial" pitchFamily="34" charset="0"/>
              <a:buChar char="•"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Water Uses/Demands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66FFFF"/>
              </a:buClr>
              <a:buSzPct val="60000"/>
              <a:buFont typeface="Wingdings" pitchFamily="2" charset="2"/>
              <a:buChar char="ü"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Meter data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66FFFF"/>
              </a:buClr>
              <a:buSzPct val="60000"/>
              <a:buFont typeface="Wingdings" pitchFamily="2" charset="2"/>
              <a:buChar char="ü"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Diversion records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66FFFF"/>
              </a:buClr>
              <a:buSzPct val="60000"/>
              <a:buFont typeface="Wingdings" pitchFamily="2" charset="2"/>
              <a:buChar char="ü"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Climate data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66FFFF"/>
              </a:buClr>
              <a:buSzPct val="60000"/>
              <a:buFont typeface="Wingdings" pitchFamily="2" charset="2"/>
              <a:buChar char="ü"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CROPSIM outputs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66FFFF"/>
              </a:buClr>
              <a:buSzPct val="60000"/>
              <a:buFont typeface="Wingdings" pitchFamily="2" charset="2"/>
              <a:buChar char="ü"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Water administration data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66FFFF"/>
              </a:buClr>
              <a:buSzPct val="60000"/>
              <a:buFont typeface="Wingdings" pitchFamily="2" charset="2"/>
              <a:buChar char="ü"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Land use data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66FFFF"/>
              </a:buClr>
              <a:buSzPct val="60000"/>
              <a:buFont typeface="Wingdings" pitchFamily="2" charset="2"/>
              <a:buChar char="ü"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And more…</a:t>
            </a:r>
          </a:p>
        </p:txBody>
      </p:sp>
    </p:spTree>
    <p:extLst>
      <p:ext uri="{BB962C8B-B14F-4D97-AF65-F5344CB8AC3E}">
        <p14:creationId xmlns:p14="http://schemas.microsoft.com/office/powerpoint/2010/main" val="25841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Online 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Implementation and Use</a:t>
            </a:r>
            <a:br>
              <a:rPr lang="en-US" b="0" dirty="0" smtClean="0"/>
            </a:br>
            <a:r>
              <a:rPr lang="en-US" b="0" dirty="0" smtClean="0"/>
              <a:t>in planning and monitoring</a:t>
            </a:r>
            <a:endParaRPr lang="en-US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66FFFF"/>
                </a:solidFill>
              </a:rPr>
              <a:t>INSIGHT:</a:t>
            </a:r>
            <a:endParaRPr lang="en-US" sz="4800" dirty="0">
              <a:solidFill>
                <a:srgbClr val="66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423144"/>
            <a:ext cx="78787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4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INSIGHT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16868"/>
            <a:ext cx="3211033" cy="4109295"/>
          </a:xfrm>
        </p:spPr>
        <p:txBody>
          <a:bodyPr/>
          <a:lstStyle/>
          <a:p>
            <a:r>
              <a:rPr lang="en-US" sz="2400" dirty="0" smtClean="0"/>
              <a:t>Offers an easily accessible compilation of data and information about water resources across the state</a:t>
            </a:r>
          </a:p>
        </p:txBody>
      </p:sp>
      <p:pic>
        <p:nvPicPr>
          <p:cNvPr id="6" name="Content Placeholder 6" descr="INSIGHT - Insight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78341" y="2102693"/>
            <a:ext cx="4478850" cy="3181696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438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03227"/>
            <a:ext cx="3221664" cy="4222936"/>
          </a:xfrm>
        </p:spPr>
        <p:txBody>
          <a:bodyPr/>
          <a:lstStyle/>
          <a:p>
            <a:r>
              <a:rPr lang="en-US" sz="2400" dirty="0" smtClean="0"/>
              <a:t>Allows </a:t>
            </a:r>
            <a:r>
              <a:rPr lang="en-US" sz="2400" dirty="0"/>
              <a:t>users to weigh decisions based on the current and projected balance between supply and </a:t>
            </a:r>
            <a:r>
              <a:rPr lang="en-US" sz="2400" dirty="0" smtClean="0"/>
              <a:t>demand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9740" y="1903227"/>
            <a:ext cx="4241919" cy="3398724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845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INSIGHT and Water Management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INSIGHT can help water managers:</a:t>
            </a:r>
          </a:p>
          <a:p>
            <a:pPr lvl="1">
              <a:buFont typeface="Wingdings 2" panose="05020102010507070707" pitchFamily="18" charset="2"/>
              <a:buChar char="P"/>
            </a:pPr>
            <a:r>
              <a:rPr lang="en-US" dirty="0" smtClean="0"/>
              <a:t>Understand current and future demands</a:t>
            </a:r>
          </a:p>
          <a:p>
            <a:pPr lvl="1">
              <a:buFont typeface="Wingdings 2" panose="05020102010507070707" pitchFamily="18" charset="2"/>
              <a:buChar char="P"/>
            </a:pPr>
            <a:r>
              <a:rPr lang="en-US" dirty="0" smtClean="0"/>
              <a:t>Evaluate the effectiveness of water management strategies</a:t>
            </a:r>
          </a:p>
          <a:p>
            <a:pPr lvl="1">
              <a:buFont typeface="Wingdings 2" panose="05020102010507070707" pitchFamily="18" charset="2"/>
              <a:buChar char="P"/>
            </a:pPr>
            <a:r>
              <a:rPr lang="en-US" dirty="0" smtClean="0"/>
              <a:t>Assess critical areas of water shortage</a:t>
            </a:r>
          </a:p>
          <a:p>
            <a:pPr lvl="1">
              <a:buFont typeface="Wingdings 2" panose="05020102010507070707" pitchFamily="18" charset="2"/>
              <a:buChar char="P"/>
            </a:pPr>
            <a:r>
              <a:rPr lang="en-US" dirty="0" smtClean="0"/>
              <a:t>Identify potential problems before they occur</a:t>
            </a:r>
          </a:p>
          <a:p>
            <a:pPr lvl="1">
              <a:buFont typeface="Wingdings 2" panose="05020102010507070707" pitchFamily="18" charset="2"/>
              <a:buChar char="P"/>
            </a:pPr>
            <a:r>
              <a:rPr lang="en-US" dirty="0" smtClean="0"/>
              <a:t>Make proactive water management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22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Thank You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8674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98619" y="5422237"/>
            <a:ext cx="5096528" cy="1295400"/>
          </a:xfrm>
        </p:spPr>
        <p:txBody>
          <a:bodyPr/>
          <a:lstStyle/>
          <a:p>
            <a:pPr algn="l" eaLnBrk="1" hangingPunct="1"/>
            <a:r>
              <a:rPr lang="en-US" sz="2400" dirty="0" smtClean="0"/>
              <a:t>Tim Freed, M.S. </a:t>
            </a:r>
          </a:p>
          <a:p>
            <a:pPr algn="l" eaLnBrk="1" hangingPunct="1"/>
            <a:r>
              <a:rPr lang="en-US" sz="1800" dirty="0" smtClean="0"/>
              <a:t>Integrated Water Management Coordinator</a:t>
            </a:r>
          </a:p>
          <a:p>
            <a:pPr algn="l" eaLnBrk="1" hangingPunct="1"/>
            <a:r>
              <a:rPr lang="en-US" sz="1800" dirty="0" smtClean="0"/>
              <a:t>Nebraska Department of Natural Resources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30" y="5773478"/>
            <a:ext cx="3547875" cy="72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/>
              <a:t>Backup slides in case internet down</a:t>
            </a:r>
            <a:endParaRPr lang="en-US" sz="4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What it entails</a:t>
            </a:r>
            <a:endParaRPr lang="en-US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66FFFF"/>
                </a:solidFill>
              </a:rPr>
              <a:t>INSIGHT:</a:t>
            </a:r>
            <a:endParaRPr lang="en-US" sz="4800" dirty="0">
              <a:solidFill>
                <a:srgbClr val="66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423144"/>
            <a:ext cx="50929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137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Statewide Data</a:t>
            </a:r>
            <a:r>
              <a:rPr lang="en-US" sz="4000" dirty="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Basin-to-Basin Comparisons</a:t>
            </a:r>
            <a:endParaRPr lang="en-US" sz="3100" dirty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16868"/>
            <a:ext cx="3370521" cy="4109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99"/>
                </a:solidFill>
              </a:rPr>
              <a:t>Information available: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Supply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Demand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Nature &amp; Extent of Use</a:t>
            </a:r>
            <a:r>
              <a:rPr lang="en-US" sz="2400" dirty="0"/>
              <a:t/>
            </a:r>
            <a:br>
              <a:rPr lang="en-US" sz="2400" dirty="0"/>
            </a:br>
            <a:endParaRPr lang="en-US" sz="28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FF99"/>
                </a:solidFill>
              </a:rPr>
              <a:t>Seasons available: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Annual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Peak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Non-Peak</a:t>
            </a:r>
          </a:p>
          <a:p>
            <a:endParaRPr lang="en-US" dirty="0"/>
          </a:p>
        </p:txBody>
      </p:sp>
      <p:pic>
        <p:nvPicPr>
          <p:cNvPr id="8" name="Content Placeholder 6" descr="INSIGHT - Insight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7482" y="2016868"/>
            <a:ext cx="4430344" cy="314723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3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 smtClean="0"/>
              <a:t>Overview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Water Management Needs</a:t>
            </a:r>
          </a:p>
          <a:p>
            <a:r>
              <a:rPr lang="en-US" dirty="0" smtClean="0"/>
              <a:t>Data Inputs</a:t>
            </a:r>
          </a:p>
          <a:p>
            <a:r>
              <a:rPr lang="en-US" dirty="0" smtClean="0"/>
              <a:t>Output Data</a:t>
            </a:r>
          </a:p>
          <a:p>
            <a:r>
              <a:rPr lang="en-US" dirty="0" smtClean="0"/>
              <a:t>INSIGHT Web Tool</a:t>
            </a:r>
          </a:p>
        </p:txBody>
      </p:sp>
    </p:spTree>
    <p:extLst>
      <p:ext uri="{BB962C8B-B14F-4D97-AF65-F5344CB8AC3E}">
        <p14:creationId xmlns:p14="http://schemas.microsoft.com/office/powerpoint/2010/main" val="38048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Basin &amp; Subbasin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rgbClr val="66FFFF"/>
                </a:solidFill>
              </a:rPr>
              <a:t>A More Detailed Picture</a:t>
            </a:r>
            <a:endParaRPr lang="en-US" sz="4000" dirty="0">
              <a:solidFill>
                <a:srgbClr val="66FFFF"/>
              </a:solidFill>
            </a:endParaRPr>
          </a:p>
        </p:txBody>
      </p:sp>
      <p:sp>
        <p:nvSpPr>
          <p:cNvPr id="4" name="Content Placeholder 8"/>
          <p:cNvSpPr>
            <a:spLocks noGrp="1"/>
          </p:cNvSpPr>
          <p:nvPr>
            <p:ph sz="half" idx="4294967295"/>
          </p:nvPr>
        </p:nvSpPr>
        <p:spPr>
          <a:xfrm>
            <a:off x="701748" y="1940443"/>
            <a:ext cx="2828262" cy="430087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FF99"/>
                </a:solidFill>
              </a:rPr>
              <a:t>Information available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/>
              <a:t>Basin Overview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/>
              <a:t>Big Picture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/>
              <a:t>Supply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/>
              <a:t>Demand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/>
              <a:t>Nature &amp; Extent </a:t>
            </a:r>
            <a:br>
              <a:rPr lang="en-US" sz="1800" dirty="0" smtClean="0"/>
            </a:br>
            <a:r>
              <a:rPr lang="en-US" sz="1800" dirty="0" smtClean="0"/>
              <a:t>of Use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/>
              <a:t>Balance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99"/>
                </a:solidFill>
              </a:rPr>
              <a:t>Seasons </a:t>
            </a:r>
            <a:r>
              <a:rPr lang="en-US" sz="2000" b="1" dirty="0">
                <a:solidFill>
                  <a:srgbClr val="FFFF99"/>
                </a:solidFill>
              </a:rPr>
              <a:t>available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/>
              <a:t>Annual</a:t>
            </a:r>
            <a:endParaRPr lang="en-US" sz="1800" dirty="0"/>
          </a:p>
          <a:p>
            <a:pPr>
              <a:buFont typeface="Wingdings" pitchFamily="2" charset="2"/>
              <a:buChar char="ü"/>
            </a:pPr>
            <a:r>
              <a:rPr lang="en-US" sz="1800" dirty="0" smtClean="0"/>
              <a:t>Non-Peak</a:t>
            </a:r>
            <a:endParaRPr lang="en-US" sz="1800" dirty="0"/>
          </a:p>
          <a:p>
            <a:pPr>
              <a:buFont typeface="Wingdings" pitchFamily="2" charset="2"/>
              <a:buChar char="ü"/>
            </a:pPr>
            <a:r>
              <a:rPr lang="en-US" sz="1800" dirty="0" smtClean="0"/>
              <a:t>Peak</a:t>
            </a:r>
            <a:endParaRPr lang="en-US" sz="20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748" y="2026953"/>
            <a:ext cx="4463204" cy="31662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621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Basin/Subbasin Data: </a:t>
            </a:r>
            <a:r>
              <a:rPr lang="en-US" sz="4000" dirty="0" smtClean="0">
                <a:solidFill>
                  <a:srgbClr val="66FFFF"/>
                </a:solidFill>
              </a:rPr>
              <a:t>Big Picture</a:t>
            </a:r>
            <a:endParaRPr lang="en-US" sz="4000" dirty="0">
              <a:solidFill>
                <a:srgbClr val="66FFFF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04" y="2242164"/>
            <a:ext cx="4663434" cy="27432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05" y="2516484"/>
            <a:ext cx="6793992" cy="302975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93133" y="1742429"/>
            <a:ext cx="4954772" cy="38277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CC66"/>
                </a:solidFill>
              </a:rPr>
              <a:t>Precipitation Rates and Volumes by Basin</a:t>
            </a:r>
            <a:endParaRPr lang="en-US" sz="2000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18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Basin/Subbasin Data: </a:t>
            </a:r>
            <a:r>
              <a:rPr lang="en-US" sz="4000" dirty="0" smtClean="0">
                <a:solidFill>
                  <a:srgbClr val="66FFFF"/>
                </a:solidFill>
              </a:rPr>
              <a:t>Big Picture</a:t>
            </a:r>
            <a:endParaRPr lang="en-US" sz="4000" dirty="0">
              <a:solidFill>
                <a:srgbClr val="66FFFF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26" y="1731800"/>
            <a:ext cx="4663434" cy="274320"/>
          </a:xfrm>
          <a:prstGeom prst="rect">
            <a:avLst/>
          </a:prstGeom>
        </p:spPr>
      </p:pic>
      <p:pic>
        <p:nvPicPr>
          <p:cNvPr id="5" name="Picture 4" descr="INSIGHT - (Elkhorn Subbasin) - Elkhorn River at Norfolk, Nebraska - Windows Internet Explor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226" y="2006120"/>
            <a:ext cx="5144201" cy="2277585"/>
          </a:xfrm>
          <a:prstGeom prst="rect">
            <a:avLst/>
          </a:prstGeom>
        </p:spPr>
      </p:pic>
      <p:pic>
        <p:nvPicPr>
          <p:cNvPr id="6" name="Picture 5" descr="INSIGHT - (Elkhorn Subbasin) - Elkhorn River at Norfolk, Nebraska - Windows Internet Explor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225" y="4283705"/>
            <a:ext cx="5144201" cy="246090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09415" y="2519916"/>
            <a:ext cx="1605515" cy="73364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FFCC66"/>
                </a:solidFill>
              </a:rPr>
              <a:t>Precipitation Distribution</a:t>
            </a:r>
            <a:endParaRPr lang="en-US" sz="2000" dirty="0">
              <a:solidFill>
                <a:srgbClr val="FFCC66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09415" y="4894521"/>
            <a:ext cx="2518948" cy="107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Font typeface="Arial" charset="0"/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kern="0" dirty="0" smtClean="0">
                <a:solidFill>
                  <a:srgbClr val="FFCC66"/>
                </a:solidFill>
              </a:rPr>
              <a:t>Average Precipitation Distribution</a:t>
            </a:r>
            <a:endParaRPr lang="en-US" sz="2000" kern="0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14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Basin/Subbasin Data: </a:t>
            </a:r>
            <a:r>
              <a:rPr lang="en-US" sz="4000" dirty="0" smtClean="0">
                <a:solidFill>
                  <a:srgbClr val="66FFFF"/>
                </a:solidFill>
              </a:rPr>
              <a:t>Supply</a:t>
            </a:r>
            <a:endParaRPr lang="en-US" sz="4000" dirty="0">
              <a:solidFill>
                <a:srgbClr val="66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8530" y="1719397"/>
            <a:ext cx="4954772" cy="38277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CC66"/>
                </a:solidFill>
              </a:rPr>
              <a:t>Basin Water Supply</a:t>
            </a:r>
            <a:endParaRPr lang="en-US" sz="2000" dirty="0">
              <a:solidFill>
                <a:srgbClr val="FFCC66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02" y="2516484"/>
            <a:ext cx="6793993" cy="301400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02" y="2243540"/>
            <a:ext cx="4663434" cy="2743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63878" y="5832762"/>
            <a:ext cx="6794200" cy="58479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BWS =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Streamflow + Surface Water Consumption + Groundwater Depletion + Required Inflow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57" y="2946322"/>
            <a:ext cx="6575243" cy="240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84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Basin/Subbasin Data: </a:t>
            </a:r>
            <a:r>
              <a:rPr lang="en-US" dirty="0" smtClean="0">
                <a:solidFill>
                  <a:srgbClr val="66FFFF"/>
                </a:solidFill>
              </a:rPr>
              <a:t>Demand</a:t>
            </a:r>
            <a:endParaRPr lang="en-US" dirty="0">
              <a:solidFill>
                <a:srgbClr val="66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2697" y="2157829"/>
            <a:ext cx="5167275" cy="2549347"/>
            <a:chOff x="1175004" y="2248035"/>
            <a:chExt cx="5167275" cy="2549347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5004" y="2248035"/>
              <a:ext cx="4672006" cy="274320"/>
            </a:xfrm>
            <a:prstGeom prst="rect">
              <a:avLst/>
            </a:prstGeom>
          </p:spPr>
        </p:pic>
        <p:pic>
          <p:nvPicPr>
            <p:cNvPr id="6" name="Picture 5" descr="INSIGHT - (Elkhorn Subbasin) - Elkhorn River at Waterloo - Windows Internet Explorer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5005" y="2522355"/>
              <a:ext cx="5167274" cy="2275027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7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621" y="4261659"/>
            <a:ext cx="4738706" cy="237672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2697" y="1663410"/>
            <a:ext cx="2020186" cy="366824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FFCC66"/>
                </a:solidFill>
              </a:rPr>
              <a:t>Total Demand</a:t>
            </a:r>
            <a:endParaRPr lang="en-US" sz="2000" dirty="0">
              <a:solidFill>
                <a:srgbClr val="FFCC66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458700" y="4939657"/>
            <a:ext cx="1663647" cy="102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Font typeface="Arial" charset="0"/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kern="0" dirty="0" smtClean="0">
                <a:solidFill>
                  <a:srgbClr val="FFCC66"/>
                </a:solidFill>
              </a:rPr>
              <a:t>Includes six categories of water use</a:t>
            </a:r>
            <a:endParaRPr lang="en-US" sz="2000" kern="0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80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Basin/Subbasin Data: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66FFFF"/>
                </a:solidFill>
              </a:rPr>
              <a:t>Nature &amp; Extent of Use</a:t>
            </a:r>
            <a:endParaRPr lang="en-US" sz="4000" dirty="0">
              <a:solidFill>
                <a:srgbClr val="66FFFF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88" y="1790337"/>
            <a:ext cx="4974335" cy="274320"/>
          </a:xfrm>
          <a:prstGeom prst="rect">
            <a:avLst/>
          </a:prstGeom>
        </p:spPr>
      </p:pic>
      <p:pic>
        <p:nvPicPr>
          <p:cNvPr id="5" name="Picture 4" descr="INSIGHT - (Elkhorn Subbasin) - Elkhorn River at Waterloo - Windows Internet Explor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088" y="2064657"/>
            <a:ext cx="5164531" cy="2282343"/>
          </a:xfrm>
          <a:prstGeom prst="rect">
            <a:avLst/>
          </a:prstGeom>
        </p:spPr>
      </p:pic>
      <p:pic>
        <p:nvPicPr>
          <p:cNvPr id="6" name="Picture 5" descr="INSIGHT - (Elkhorn Subbasin) - Elkhorn River at Waterloo - Windows Internet Explor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087" y="4347000"/>
            <a:ext cx="5164531" cy="225862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96753" y="2519916"/>
            <a:ext cx="2541182" cy="127590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FFCC66"/>
                </a:solidFill>
              </a:rPr>
              <a:t>Average Long-Term Total Demand by Category</a:t>
            </a:r>
            <a:endParaRPr lang="en-US" sz="2000" dirty="0">
              <a:solidFill>
                <a:srgbClr val="FFCC66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10930" y="4490483"/>
            <a:ext cx="2541182" cy="127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Font typeface="Arial" charset="0"/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kern="0" dirty="0" smtClean="0">
                <a:solidFill>
                  <a:srgbClr val="FFCC66"/>
                </a:solidFill>
              </a:rPr>
              <a:t>Irrigated Acres </a:t>
            </a:r>
            <a:br>
              <a:rPr lang="en-US" sz="2000" kern="0" dirty="0" smtClean="0">
                <a:solidFill>
                  <a:srgbClr val="FFCC66"/>
                </a:solidFill>
              </a:rPr>
            </a:br>
            <a:r>
              <a:rPr lang="en-US" sz="2000" kern="0" dirty="0" smtClean="0">
                <a:solidFill>
                  <a:srgbClr val="FFCC66"/>
                </a:solidFill>
              </a:rPr>
              <a:t>by Source</a:t>
            </a:r>
            <a:endParaRPr lang="en-US" sz="2000" kern="0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1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Basin/Subbasin </a:t>
            </a:r>
            <a:r>
              <a:rPr lang="en-US" sz="3600" smtClean="0"/>
              <a:t>Data: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66FFFF"/>
                </a:solidFill>
              </a:rPr>
              <a:t>Balance of Water Supply and Demand</a:t>
            </a:r>
            <a:endParaRPr lang="en-US" sz="3600" dirty="0">
              <a:solidFill>
                <a:srgbClr val="66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3602" y="5610758"/>
            <a:ext cx="2184163" cy="100580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25000"/>
                  </a:schemeClr>
                </a:solidFill>
              </a:rPr>
              <a:t>Balance = </a:t>
            </a:r>
          </a:p>
          <a:p>
            <a:pPr algn="ctr"/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Basin Water Supply </a:t>
            </a:r>
            <a:r>
              <a:rPr lang="en-US" sz="1600" b="1" dirty="0" smtClean="0">
                <a:solidFill>
                  <a:schemeClr val="accent5">
                    <a:lumMod val="25000"/>
                  </a:schemeClr>
                </a:solidFill>
              </a:rPr>
              <a:t>– </a:t>
            </a:r>
          </a:p>
          <a:p>
            <a:pPr algn="ctr"/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Total Demand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02528" y="1616262"/>
            <a:ext cx="4562149" cy="2231603"/>
            <a:chOff x="4402528" y="1616262"/>
            <a:chExt cx="4562149" cy="2231603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2528" y="1616262"/>
              <a:ext cx="3806733" cy="223479"/>
            </a:xfrm>
            <a:prstGeom prst="rect">
              <a:avLst/>
            </a:prstGeom>
          </p:spPr>
        </p:pic>
        <p:pic>
          <p:nvPicPr>
            <p:cNvPr id="7" name="Picture 6" descr="INSIGHT - (Elkhorn Subbasin) - Elkhorn River at Norfolk, Nebraska - Google Chrome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2529" y="1839741"/>
              <a:ext cx="4562148" cy="200812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945153" y="2940402"/>
            <a:ext cx="4660410" cy="2256353"/>
            <a:chOff x="2945153" y="3364683"/>
            <a:chExt cx="4660410" cy="2256353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153" y="3364683"/>
              <a:ext cx="3500525" cy="217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 descr="INSIGHT - (Elkhorn Subbasin) - Elkhorn River at Norfolk, Nebraska - Google Chrome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45153" y="3581808"/>
              <a:ext cx="4660410" cy="2039228"/>
            </a:xfrm>
            <a:prstGeom prst="rect">
              <a:avLst/>
            </a:prstGeom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5840" y="4446473"/>
            <a:ext cx="3732013" cy="2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INSIGHT - (Elkhorn Subbasin) - Elkhorn River at Norfolk, Nebraska - Google Chrome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5840" y="4665929"/>
            <a:ext cx="4769673" cy="21031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538" y="1607357"/>
            <a:ext cx="1909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C66"/>
                </a:solidFill>
              </a:rPr>
              <a:t>Balance of </a:t>
            </a:r>
            <a:r>
              <a:rPr lang="en-US" dirty="0" smtClean="0">
                <a:solidFill>
                  <a:srgbClr val="66FFFF"/>
                </a:solidFill>
              </a:rPr>
              <a:t>annual</a:t>
            </a:r>
            <a:r>
              <a:rPr lang="en-US" dirty="0" smtClean="0">
                <a:solidFill>
                  <a:srgbClr val="FFCC66"/>
                </a:solidFill>
              </a:rPr>
              <a:t> water supply and demand under three scenarios: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4586" y="2074991"/>
            <a:ext cx="136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C66"/>
                </a:solidFill>
              </a:rPr>
              <a:t>Near-Term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7210" y="3494538"/>
            <a:ext cx="136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C66"/>
                </a:solidFill>
              </a:rPr>
              <a:t>Long-Term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28" y="5012089"/>
            <a:ext cx="1367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C66"/>
                </a:solidFill>
              </a:rPr>
              <a:t>Projected</a:t>
            </a:r>
          </a:p>
          <a:p>
            <a:r>
              <a:rPr lang="en-US" dirty="0" smtClean="0">
                <a:solidFill>
                  <a:srgbClr val="FFCC66"/>
                </a:solidFill>
              </a:rPr>
              <a:t>Long-Term</a:t>
            </a:r>
            <a:endParaRPr lang="en-US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0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Management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Easily accessible information</a:t>
            </a:r>
          </a:p>
          <a:p>
            <a:pPr lvl="2"/>
            <a:r>
              <a:rPr lang="en-US" dirty="0" smtClean="0"/>
              <a:t>Uniform </a:t>
            </a:r>
          </a:p>
          <a:p>
            <a:pPr lvl="1"/>
            <a:r>
              <a:rPr lang="en-US" dirty="0" smtClean="0"/>
              <a:t>Planning </a:t>
            </a:r>
          </a:p>
          <a:p>
            <a:pPr lvl="2"/>
            <a:r>
              <a:rPr lang="en-US" dirty="0" smtClean="0"/>
              <a:t>IMPs</a:t>
            </a:r>
          </a:p>
          <a:p>
            <a:pPr lvl="2"/>
            <a:r>
              <a:rPr lang="en-US" dirty="0" smtClean="0"/>
              <a:t>BWPs</a:t>
            </a:r>
            <a:endParaRPr lang="en-US" dirty="0"/>
          </a:p>
          <a:p>
            <a:pPr lvl="1"/>
            <a:r>
              <a:rPr lang="en-US" dirty="0" smtClean="0"/>
              <a:t>Monitoring</a:t>
            </a:r>
          </a:p>
          <a:p>
            <a:pPr lvl="2"/>
            <a:r>
              <a:rPr lang="en-US" dirty="0" smtClean="0"/>
              <a:t>Stream flows</a:t>
            </a:r>
          </a:p>
          <a:p>
            <a:pPr lvl="2"/>
            <a:r>
              <a:rPr lang="en-US" dirty="0" smtClean="0"/>
              <a:t>Groundwater Levels</a:t>
            </a:r>
          </a:p>
          <a:p>
            <a:pPr lvl="2"/>
            <a:r>
              <a:rPr lang="en-US" dirty="0" smtClean="0"/>
              <a:t>Storage/Water operations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495" y="2196618"/>
            <a:ext cx="5093203" cy="2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8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50" y="3471804"/>
            <a:ext cx="3602275" cy="76944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white"/>
                </a:solidFill>
              </a:rPr>
              <a:t>Data Inputs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46" y="6361753"/>
            <a:ext cx="184731" cy="36933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endParaRPr lang="en-US" i="1" dirty="0">
              <a:solidFill>
                <a:prstClr val="white"/>
              </a:solidFill>
            </a:endParaRPr>
          </a:p>
        </p:txBody>
      </p:sp>
      <p:pic>
        <p:nvPicPr>
          <p:cNvPr id="23" name="Picture 4" descr="C:\Users\rwerner\Desktop\PHOTOCS4\LandUse(Tilted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50" y="4161325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rwerner\Desktop\PHOTOCS4\10_50s(Titled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30" y="4008925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564618" y="461664"/>
            <a:ext cx="1656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Crop data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05429" y="461665"/>
            <a:ext cx="417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Groundwater depletions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593" y="46224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 gages 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63594" y="46166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Irrigation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24927" y="461665"/>
            <a:ext cx="4068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water reservoir data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35629" y="461665"/>
            <a:ext cx="447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 and industrial water use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41394" y="461665"/>
            <a:ext cx="383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Non-consumptive demands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" descr="C:\Users\rwerner\Desktop\PHOTOCS4\Gages(Tilted)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94" y="3856525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:\Users\rwerner\Desktop\PHOTOCS4\SWGWIrr(Tilted)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94" y="3704125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C:\Users\rwerner\Desktop\PHOTOCS4\NCDemands(Tilted)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50" y="3551725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rwerner\Desktop\PHOTOCS4\Municipal(Tilted)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94" y="3399325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Users\rwerner\Desktop\PHOTOCS4\Reservoirs(Tilted)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94" y="3246925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rwerner\Desktop\Initial INSIGHT Basins (edit)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52" y="1826434"/>
            <a:ext cx="5669280" cy="313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537621" y="4549849"/>
            <a:ext cx="24737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INSIGHT</a:t>
            </a:r>
            <a:endParaRPr lang="en-US" sz="4400" b="1" dirty="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3" y="516048"/>
            <a:ext cx="2089391" cy="4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5.55112E-17 -0.46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00017 -0.444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22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46666 L 5.55112E-17 -0.022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 L 0.00156 -0.4222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11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44444 L -0.00017 -0.022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11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0.00156 -0.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00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42222 L 0.00156 -0.022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5.55112E-17 -0.3777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88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4 L 0.00156 -0.0222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8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00156 -0.3555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7778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37778 L 5.55112E-17 -0.0222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7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00156 -0.3333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666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35555 L 0.00156 -0.0222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33333 L 0.00156 -0.0222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5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"/>
                            </p:stCondLst>
                            <p:childTnLst>
                              <p:par>
                                <p:cTn id="15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"/>
                            </p:stCondLst>
                            <p:childTnLst>
                              <p:par>
                                <p:cTn id="1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"/>
                            </p:stCondLst>
                            <p:childTnLst>
                              <p:par>
                                <p:cTn id="16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"/>
                            </p:stCondLst>
                            <p:childTnLst>
                              <p:par>
                                <p:cTn id="17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51064E-7 L -0.19913 -8.51064E-7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0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9861E-6 L -4.16667E-6 0.04024 C -4.16667E-6 0.05805 -0.03732 0.08048 -0.0677 0.08048 L -0.13524 0.08048 " pathEditMode="relative" rAng="0" ptsTypes="FfFF">
                                      <p:cBhvr>
                                        <p:cTn id="2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4024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9" grpId="0"/>
      <p:bldP spid="39" grpId="1"/>
      <p:bldP spid="3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 Inputs</a:t>
            </a:r>
            <a:endParaRPr lang="en-US" b="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75225" indent="-285750"/>
            <a:endParaRPr lang="en-US" dirty="0" smtClean="0"/>
          </a:p>
          <a:p>
            <a:pPr marL="4975225" indent="-285750"/>
            <a:endParaRPr lang="en-US" dirty="0" smtClean="0"/>
          </a:p>
          <a:p>
            <a:pPr marL="4975225" indent="-285750"/>
            <a:r>
              <a:rPr lang="en-US" dirty="0" smtClean="0"/>
              <a:t>Spatial Extent</a:t>
            </a:r>
          </a:p>
          <a:p>
            <a:pPr marL="5375275" lvl="2">
              <a:tabLst>
                <a:tab pos="5262563" algn="l"/>
              </a:tabLst>
            </a:pPr>
            <a:r>
              <a:rPr lang="en-US" dirty="0" smtClean="0"/>
              <a:t>Sub-basin</a:t>
            </a:r>
          </a:p>
          <a:p>
            <a:pPr marL="5375275" lvl="2">
              <a:tabLst>
                <a:tab pos="5262563" algn="l"/>
              </a:tabLst>
            </a:pPr>
            <a:r>
              <a:rPr lang="en-US" dirty="0" smtClean="0"/>
              <a:t>Basin</a:t>
            </a:r>
          </a:p>
          <a:p>
            <a:pPr marL="5375275" lvl="2">
              <a:tabLst>
                <a:tab pos="5262563" algn="l"/>
              </a:tabLst>
            </a:pPr>
            <a:r>
              <a:rPr lang="en-US" dirty="0" smtClean="0"/>
              <a:t>Statewide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4" y="2032397"/>
            <a:ext cx="4729656" cy="402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8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Depletions/Hydrological Connection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Basin Water Supplies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Demands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Balance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63504" y="4625162"/>
            <a:ext cx="3443082" cy="132801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</a:rPr>
              <a:t>Balance = 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Basin Water Supply 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</a:rPr>
              <a:t>– 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Total 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Need &amp; development</a:t>
            </a:r>
            <a:endParaRPr lang="en-US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66FFFF"/>
                </a:solidFill>
              </a:rPr>
              <a:t>INSIGHT:</a:t>
            </a:r>
            <a:endParaRPr lang="en-US" sz="4800" dirty="0">
              <a:solidFill>
                <a:srgbClr val="66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423144"/>
            <a:ext cx="70068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8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INSIGHT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ntegrated </a:t>
            </a:r>
            <a:r>
              <a:rPr lang="en-US" sz="3200" i="1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etwork of </a:t>
            </a:r>
            <a:r>
              <a:rPr lang="en-US" sz="3200" i="1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cientific </a:t>
            </a:r>
            <a:r>
              <a:rPr lang="en-US" sz="3200" i="1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nformation &amp; </a:t>
            </a:r>
            <a:r>
              <a:rPr lang="en-US" sz="3200" i="1" dirty="0" err="1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400" i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eo</a:t>
            </a:r>
            <a:r>
              <a:rPr lang="en-US" sz="3200" i="1" dirty="0" err="1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i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ydrologic</a:t>
            </a:r>
            <a:r>
              <a:rPr lang="en-US" sz="2400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ools</a:t>
            </a:r>
          </a:p>
        </p:txBody>
      </p:sp>
      <p:sp>
        <p:nvSpPr>
          <p:cNvPr id="5" name="Content Placeholder 19"/>
          <p:cNvSpPr>
            <a:spLocks noGrp="1"/>
          </p:cNvSpPr>
          <p:nvPr>
            <p:ph idx="1"/>
          </p:nvPr>
        </p:nvSpPr>
        <p:spPr>
          <a:xfrm>
            <a:off x="457200" y="1828625"/>
            <a:ext cx="4113180" cy="4525963"/>
          </a:xfrm>
        </p:spPr>
        <p:txBody>
          <a:bodyPr>
            <a:noAutofit/>
          </a:bodyPr>
          <a:lstStyle/>
          <a:p>
            <a:pPr>
              <a:buClr>
                <a:srgbClr val="66FFFF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annual snapshot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water conditions across the state</a:t>
            </a:r>
          </a:p>
          <a:p>
            <a:pPr marL="0" indent="0">
              <a:buClr>
                <a:srgbClr val="66FFFF"/>
              </a:buCl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66FFFF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</a:t>
            </a:r>
            <a:r>
              <a:rPr lang="en-US" sz="24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educational tool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 water managers and the public</a:t>
            </a:r>
          </a:p>
          <a:p>
            <a:pPr>
              <a:buClr>
                <a:srgbClr val="66FFFF"/>
              </a:buClr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66FFFF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tool to help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evaluate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water management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380" y="2004365"/>
            <a:ext cx="4332219" cy="417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Hydrologic Connection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84" y="1703123"/>
            <a:ext cx="6199632" cy="47914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WM_PPT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IWM_PPT_template</Template>
  <TotalTime>6699</TotalTime>
  <Words>480</Words>
  <Application>Microsoft Office PowerPoint</Application>
  <PresentationFormat>On-screen Show (4:3)</PresentationFormat>
  <Paragraphs>140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IWM_PPT_template</vt:lpstr>
      <vt:lpstr>3_Default Design</vt:lpstr>
      <vt:lpstr>INSIGHT: A Web Based Tool for Quantification  of Groundwater/Surface Water Interaction</vt:lpstr>
      <vt:lpstr>Overview</vt:lpstr>
      <vt:lpstr>Water Management Needs</vt:lpstr>
      <vt:lpstr>PowerPoint Presentation</vt:lpstr>
      <vt:lpstr>Data Inputs</vt:lpstr>
      <vt:lpstr>Output Data</vt:lpstr>
      <vt:lpstr>Need &amp; development</vt:lpstr>
      <vt:lpstr>INSIGHT – Integrated Network of Scientific Information &amp; GeoHydrologic Tools</vt:lpstr>
      <vt:lpstr>Hydrologic Connection </vt:lpstr>
      <vt:lpstr>INSIGHT was developed through Consolidation of Hydrologic Data</vt:lpstr>
      <vt:lpstr>INSIGHT </vt:lpstr>
      <vt:lpstr>Implementation and Use in planning and monitoring</vt:lpstr>
      <vt:lpstr>Benefits of INSIGHT</vt:lpstr>
      <vt:lpstr>Benefits of INSIGHT</vt:lpstr>
      <vt:lpstr>INSIGHT and Water Management</vt:lpstr>
      <vt:lpstr>PowerPoint Presentation</vt:lpstr>
      <vt:lpstr> </vt:lpstr>
      <vt:lpstr>What it entails</vt:lpstr>
      <vt:lpstr>Statewide Data Basin-to-Basin Comparisons</vt:lpstr>
      <vt:lpstr>Basin &amp; Subbasin Data A More Detailed Picture</vt:lpstr>
      <vt:lpstr>Basin/Subbasin Data: Big Picture</vt:lpstr>
      <vt:lpstr>Basin/Subbasin Data: Big Picture</vt:lpstr>
      <vt:lpstr>Basin/Subbasin Data: Supply</vt:lpstr>
      <vt:lpstr>Basin/Subbasin Data: Demand</vt:lpstr>
      <vt:lpstr>Basin/Subbasin Data: Nature &amp; Extent of Use</vt:lpstr>
      <vt:lpstr>Basin/Subbasin Data: Balance of Water Supply and Demand</vt:lpstr>
    </vt:vector>
  </TitlesOfParts>
  <Company>NE Department of 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Flaute, Carol</dc:creator>
  <cp:lastModifiedBy>Tim Freed</cp:lastModifiedBy>
  <cp:revision>141</cp:revision>
  <cp:lastPrinted>2011-09-21T15:16:50Z</cp:lastPrinted>
  <dcterms:created xsi:type="dcterms:W3CDTF">2014-09-16T13:39:20Z</dcterms:created>
  <dcterms:modified xsi:type="dcterms:W3CDTF">2015-06-05T12:19:21Z</dcterms:modified>
</cp:coreProperties>
</file>