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4"/>
  </p:handoutMasterIdLst>
  <p:sldIdLst>
    <p:sldId id="256" r:id="rId2"/>
    <p:sldId id="257" r:id="rId3"/>
    <p:sldId id="258" r:id="rId4"/>
    <p:sldId id="259" r:id="rId5"/>
    <p:sldId id="260" r:id="rId6"/>
    <p:sldId id="261" r:id="rId7"/>
    <p:sldId id="262" r:id="rId8"/>
    <p:sldId id="263" r:id="rId9"/>
    <p:sldId id="278" r:id="rId10"/>
    <p:sldId id="264" r:id="rId11"/>
    <p:sldId id="266" r:id="rId12"/>
    <p:sldId id="268" r:id="rId13"/>
    <p:sldId id="267" r:id="rId14"/>
    <p:sldId id="269" r:id="rId15"/>
    <p:sldId id="270" r:id="rId16"/>
    <p:sldId id="271" r:id="rId17"/>
    <p:sldId id="272" r:id="rId18"/>
    <p:sldId id="274" r:id="rId19"/>
    <p:sldId id="273" r:id="rId20"/>
    <p:sldId id="275" r:id="rId21"/>
    <p:sldId id="276" r:id="rId22"/>
    <p:sldId id="277"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B4BEC7B-3B72-4B7B-BB80-11E4CE734C89}" type="datetimeFigureOut">
              <a:rPr lang="en-US" smtClean="0"/>
              <a:t>4/27/2015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03E55F30-14D5-488C-9E42-33607481770B}" type="slidenum">
              <a:rPr lang="en-US" smtClean="0"/>
              <a:t>‹#›</a:t>
            </a:fld>
            <a:endParaRPr lang="en-US"/>
          </a:p>
        </p:txBody>
      </p:sp>
    </p:spTree>
    <p:extLst>
      <p:ext uri="{BB962C8B-B14F-4D97-AF65-F5344CB8AC3E}">
        <p14:creationId xmlns:p14="http://schemas.microsoft.com/office/powerpoint/2010/main" val="5236248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A62335D-0187-487E-B96A-211BB7339D10}" type="datetimeFigureOut">
              <a:rPr lang="en-US" smtClean="0"/>
              <a:t>4/27/2015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2966F0-68D0-49CA-AA80-10660651B3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2966F0-68D0-49CA-AA80-10660651B3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2966F0-68D0-49CA-AA80-10660651B3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2966F0-68D0-49CA-AA80-10660651B38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2966F0-68D0-49CA-AA80-10660651B38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2966F0-68D0-49CA-AA80-10660651B38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2966F0-68D0-49CA-AA80-10660651B3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2966F0-68D0-49CA-AA80-10660651B38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A62335D-0187-487E-B96A-211BB7339D10}" type="datetimeFigureOut">
              <a:rPr lang="en-US" smtClean="0"/>
              <a:t>4/27/2015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2966F0-68D0-49CA-AA80-10660651B3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A62335D-0187-487E-B96A-211BB7339D10}" type="datetimeFigureOut">
              <a:rPr lang="en-US" smtClean="0"/>
              <a:t>4/27/2015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2966F0-68D0-49CA-AA80-10660651B38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A62335D-0187-487E-B96A-211BB7339D10}" type="datetimeFigureOut">
              <a:rPr lang="en-US" smtClean="0"/>
              <a:t>4/27/2015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2966F0-68D0-49CA-AA80-10660651B38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A62335D-0187-487E-B96A-211BB7339D10}" type="datetimeFigureOut">
              <a:rPr lang="en-US" smtClean="0"/>
              <a:t>4/27/2015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2966F0-68D0-49CA-AA80-10660651B3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Use Groups</a:t>
            </a:r>
            <a:endParaRPr lang="en-US" dirty="0"/>
          </a:p>
        </p:txBody>
      </p:sp>
      <p:sp>
        <p:nvSpPr>
          <p:cNvPr id="3" name="Subtitle 2"/>
          <p:cNvSpPr>
            <a:spLocks noGrp="1"/>
          </p:cNvSpPr>
          <p:nvPr>
            <p:ph type="subTitle" idx="1"/>
          </p:nvPr>
        </p:nvSpPr>
        <p:spPr>
          <a:xfrm>
            <a:off x="685800" y="3611606"/>
            <a:ext cx="7772400" cy="1341393"/>
          </a:xfrm>
        </p:spPr>
        <p:txBody>
          <a:bodyPr>
            <a:normAutofit fontScale="62500" lnSpcReduction="20000"/>
          </a:bodyPr>
          <a:lstStyle/>
          <a:p>
            <a:r>
              <a:rPr lang="en-US" dirty="0" smtClean="0"/>
              <a:t>RWAU Training – April 27 &amp; 28, 2015</a:t>
            </a:r>
          </a:p>
          <a:p>
            <a:r>
              <a:rPr lang="en-US" dirty="0" smtClean="0"/>
              <a:t>Water Rights</a:t>
            </a:r>
          </a:p>
          <a:p>
            <a:endParaRPr lang="en-US" dirty="0"/>
          </a:p>
          <a:p>
            <a:r>
              <a:rPr lang="en-US" dirty="0" smtClean="0"/>
              <a:t>Teresa </a:t>
            </a:r>
            <a:r>
              <a:rPr lang="en-US" dirty="0" err="1" smtClean="0"/>
              <a:t>Wilhelmsen</a:t>
            </a:r>
            <a:r>
              <a:rPr lang="en-US" dirty="0" smtClean="0"/>
              <a:t>, P.E.</a:t>
            </a:r>
          </a:p>
          <a:p>
            <a:r>
              <a:rPr lang="en-US" dirty="0" smtClean="0"/>
              <a:t>Utah Lake / Jordan River Regional Engineer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770021"/>
          </a:xfrm>
          <a:prstGeom prst="rect">
            <a:avLst/>
          </a:prstGeom>
        </p:spPr>
      </p:pic>
    </p:spTree>
    <p:extLst>
      <p:ext uri="{BB962C8B-B14F-4D97-AF65-F5344CB8AC3E}">
        <p14:creationId xmlns:p14="http://schemas.microsoft.com/office/powerpoint/2010/main" val="1144809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lnSpcReduction="10000"/>
          </a:bodyPr>
          <a:lstStyle/>
          <a:p>
            <a:r>
              <a:rPr lang="en-US" dirty="0" smtClean="0"/>
              <a:t>Example #4 – Water Right Number 57-69:</a:t>
            </a:r>
          </a:p>
          <a:p>
            <a:pPr marL="393192" lvl="1" indent="0">
              <a:buNone/>
            </a:pPr>
            <a:endParaRPr lang="en-US" dirty="0" smtClean="0"/>
          </a:p>
          <a:p>
            <a:pPr lvl="1"/>
            <a:r>
              <a:rPr lang="en-US" dirty="0" smtClean="0"/>
              <a:t>Why do you need to define the Beneficial Use Amount (Group Contribution)?</a:t>
            </a:r>
          </a:p>
          <a:p>
            <a:pPr lvl="2"/>
            <a:r>
              <a:rPr lang="en-US" dirty="0" smtClean="0"/>
              <a:t>To file a segregation.</a:t>
            </a:r>
          </a:p>
          <a:p>
            <a:pPr lvl="2"/>
            <a:r>
              <a:rPr lang="en-US" dirty="0" smtClean="0"/>
              <a:t>To file a change application.</a:t>
            </a:r>
          </a:p>
          <a:p>
            <a:pPr lvl="2"/>
            <a:endParaRPr lang="en-US" dirty="0" smtClean="0"/>
          </a:p>
          <a:p>
            <a:pPr lvl="1"/>
            <a:r>
              <a:rPr lang="en-US" dirty="0" smtClean="0"/>
              <a:t>Defining the Beneficial Use Amount of a water right within a group ensures the amount of water and beneficial use of the individual water right in the group is properly defined so there won’t be confusion if the rights are used independent of each other.</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08426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#5 – Water Right Number 55-11145:</a:t>
            </a:r>
          </a:p>
          <a:p>
            <a:pPr marL="393192" lvl="1" indent="0">
              <a:buNone/>
            </a:pPr>
            <a:endParaRPr lang="en-US" dirty="0" smtClean="0"/>
          </a:p>
          <a:p>
            <a:pPr lvl="1"/>
            <a:r>
              <a:rPr lang="en-US" dirty="0" smtClean="0"/>
              <a:t>If several water rights are owned by a farmer to irrigate a large field, all of the supplemental water rights would be listed in the same Water Use Group.</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859864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2667000" cy="523220"/>
          </a:xfrm>
          <a:prstGeom prst="rect">
            <a:avLst/>
          </a:prstGeom>
          <a:noFill/>
        </p:spPr>
        <p:txBody>
          <a:bodyPr wrap="square" rtlCol="0">
            <a:spAutoFit/>
          </a:bodyPr>
          <a:lstStyle/>
          <a:p>
            <a:r>
              <a:rPr lang="en-US" sz="2800" dirty="0" smtClean="0"/>
              <a:t>Example #6:</a:t>
            </a:r>
            <a:endParaRPr lang="en-US" sz="28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857"/>
            <a:ext cx="7955131" cy="609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07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#7 – Water Right Number 51-4859:</a:t>
            </a:r>
          </a:p>
          <a:p>
            <a:pPr marL="393192" lvl="1" indent="0">
              <a:buNone/>
            </a:pPr>
            <a:endParaRPr lang="en-US" dirty="0" smtClean="0"/>
          </a:p>
          <a:p>
            <a:pPr lvl="1"/>
            <a:r>
              <a:rPr lang="en-US" dirty="0" smtClean="0"/>
              <a:t>If the Beneficial Use Amounts are defined, a water right can be segregated for the purpose of filing a change application.</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104172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#8 – Water Right Number 55-4403:</a:t>
            </a:r>
          </a:p>
          <a:p>
            <a:pPr marL="393192" lvl="1" indent="0">
              <a:buNone/>
            </a:pPr>
            <a:endParaRPr lang="en-US" dirty="0" smtClean="0"/>
          </a:p>
          <a:p>
            <a:pPr lvl="1"/>
            <a:r>
              <a:rPr lang="en-US" dirty="0" smtClean="0"/>
              <a:t>One water right is listed in a Water Use Group, but a document on the water right files says the right “helps”, or is “supplemental” to other rights. What does this mean?</a:t>
            </a:r>
          </a:p>
          <a:p>
            <a:pPr lvl="2"/>
            <a:r>
              <a:rPr lang="en-US" dirty="0" smtClean="0"/>
              <a:t>There may be other rights used in conjunction with the water right to accomplish the described beneficial use and those rights have not yet been clearly defined or identified in the database. Further review will be necessary to understand the discrepancy. </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71286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#9 – Water Right Number 55-1324:</a:t>
            </a:r>
          </a:p>
          <a:p>
            <a:pPr marL="393192" lvl="1" indent="0">
              <a:buNone/>
            </a:pPr>
            <a:endParaRPr lang="en-US" dirty="0" smtClean="0"/>
          </a:p>
          <a:p>
            <a:pPr lvl="1"/>
            <a:r>
              <a:rPr lang="en-US" dirty="0" smtClean="0"/>
              <a:t>A group contains a water right owned by an individual and the water rights for an irrigation company. What does this mean?</a:t>
            </a:r>
          </a:p>
          <a:p>
            <a:pPr lvl="2"/>
            <a:r>
              <a:rPr lang="en-US" dirty="0" smtClean="0"/>
              <a:t>The use described in the group is supplemental to shares of stock in an irrigation company.</a:t>
            </a:r>
          </a:p>
          <a:p>
            <a:pPr lvl="2"/>
            <a:r>
              <a:rPr lang="en-US" dirty="0" smtClean="0"/>
              <a:t>The individual right provides only a portion of the total Beneficial Use Amount. </a:t>
            </a:r>
          </a:p>
          <a:p>
            <a:pPr lvl="2"/>
            <a:r>
              <a:rPr lang="en-US" dirty="0" smtClean="0"/>
              <a:t>The land is within the service area of the irrigation company.</a:t>
            </a:r>
          </a:p>
          <a:p>
            <a:pPr lvl="2"/>
            <a:r>
              <a:rPr lang="en-US" dirty="0" smtClean="0"/>
              <a:t>Shares in an irrigation company are bought and sold as securities and lands served by the company may change.</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665945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#9 – Water Right Number 59-825:</a:t>
            </a:r>
          </a:p>
          <a:p>
            <a:pPr lvl="1"/>
            <a:r>
              <a:rPr lang="en-US" dirty="0" smtClean="0"/>
              <a:t>Supplemental to an irrigation company</a:t>
            </a:r>
          </a:p>
          <a:p>
            <a:endParaRPr lang="en-US" dirty="0"/>
          </a:p>
          <a:p>
            <a:r>
              <a:rPr lang="en-US" dirty="0" smtClean="0"/>
              <a:t>Example #9a - Water Right Number 59-5902:</a:t>
            </a:r>
          </a:p>
          <a:p>
            <a:pPr lvl="1"/>
            <a:r>
              <a:rPr lang="en-US" dirty="0" smtClean="0"/>
              <a:t>Share statement</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35022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#10 – Water Right Number 55-1120:</a:t>
            </a:r>
          </a:p>
          <a:p>
            <a:pPr lvl="1"/>
            <a:r>
              <a:rPr lang="en-US" dirty="0" smtClean="0"/>
              <a:t>There are water rights listed from various water right areas. What does this mean?</a:t>
            </a:r>
          </a:p>
          <a:p>
            <a:pPr lvl="2"/>
            <a:r>
              <a:rPr lang="en-US" dirty="0" smtClean="0"/>
              <a:t>The use may be associated with a federal project that imports water from another basin.</a:t>
            </a:r>
          </a:p>
          <a:p>
            <a:pPr lvl="1"/>
            <a:r>
              <a:rPr lang="en-US" dirty="0" smtClean="0"/>
              <a:t>The Place of Use in a water use group:</a:t>
            </a:r>
          </a:p>
          <a:p>
            <a:pPr lvl="2"/>
            <a:r>
              <a:rPr lang="en-US" dirty="0" smtClean="0"/>
              <a:t>Defines the authorized and recognized place of use.</a:t>
            </a:r>
          </a:p>
          <a:p>
            <a:pPr lvl="2"/>
            <a:r>
              <a:rPr lang="en-US" dirty="0" smtClean="0"/>
              <a:t>Should be consistent with the file records.</a:t>
            </a:r>
          </a:p>
          <a:p>
            <a:pPr lvl="2"/>
            <a:r>
              <a:rPr lang="en-US" dirty="0" smtClean="0"/>
              <a:t>May include multiple section or quarter sections of land.</a:t>
            </a:r>
          </a:p>
          <a:p>
            <a:pPr lvl="1">
              <a:buClr>
                <a:srgbClr val="0F6FC6"/>
              </a:buClr>
            </a:pPr>
            <a:r>
              <a:rPr lang="en-US" dirty="0">
                <a:solidFill>
                  <a:prstClr val="black"/>
                </a:solidFill>
              </a:rPr>
              <a:t>Duplicate groups.</a:t>
            </a:r>
          </a:p>
          <a:p>
            <a:pPr marL="630936" lvl="2" indent="0">
              <a:buNone/>
            </a:pPr>
            <a:endParaRPr lang="en-US" dirty="0" smtClean="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922480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Water Use Groups may not be 100% correct due to data entry errors.</a:t>
            </a:r>
          </a:p>
          <a:p>
            <a:r>
              <a:rPr lang="en-US" dirty="0" smtClean="0"/>
              <a:t>Duplicate groups – database conversion 2006</a:t>
            </a:r>
          </a:p>
          <a:p>
            <a:r>
              <a:rPr lang="en-US" dirty="0" smtClean="0"/>
              <a:t>Identifying errors</a:t>
            </a:r>
          </a:p>
          <a:p>
            <a:pPr lvl="1"/>
            <a:r>
              <a:rPr lang="en-US" dirty="0" smtClean="0"/>
              <a:t>Research records</a:t>
            </a:r>
          </a:p>
          <a:p>
            <a:pPr lvl="1"/>
            <a:r>
              <a:rPr lang="en-US" dirty="0" smtClean="0"/>
              <a:t>Send a written request requesting review of the record and include statements as to how it is believed the database should be modified.</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649118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#11 – Water Right Number 51-1486:</a:t>
            </a:r>
          </a:p>
          <a:p>
            <a:pPr lvl="1"/>
            <a:r>
              <a:rPr lang="en-US" dirty="0" smtClean="0"/>
              <a:t>Research the record to ensure the documentation supports the database entry.</a:t>
            </a:r>
          </a:p>
          <a:p>
            <a:pPr lvl="1"/>
            <a:r>
              <a:rPr lang="en-US" dirty="0" smtClean="0"/>
              <a:t>Groups are dynamic. They change over time.</a:t>
            </a:r>
          </a:p>
          <a:p>
            <a:pPr lvl="1"/>
            <a:r>
              <a:rPr lang="en-US" dirty="0" smtClean="0"/>
              <a:t>Chronological order of occurrence. </a:t>
            </a:r>
          </a:p>
          <a:p>
            <a:pPr lvl="2"/>
            <a:r>
              <a:rPr lang="en-US" dirty="0" smtClean="0"/>
              <a:t>Application to Appropriate</a:t>
            </a:r>
          </a:p>
          <a:p>
            <a:pPr lvl="2"/>
            <a:r>
              <a:rPr lang="en-US" dirty="0" smtClean="0"/>
              <a:t>Certificate of Beneficial Use</a:t>
            </a:r>
          </a:p>
          <a:p>
            <a:pPr lvl="2"/>
            <a:r>
              <a:rPr lang="en-US" dirty="0" smtClean="0"/>
              <a:t>Published Proposed Determination Book</a:t>
            </a:r>
          </a:p>
          <a:p>
            <a:pPr lvl="2"/>
            <a:r>
              <a:rPr lang="en-US" dirty="0" smtClean="0"/>
              <a:t>Addendum to the PD Book</a:t>
            </a:r>
          </a:p>
          <a:p>
            <a:pPr lvl="2"/>
            <a:r>
              <a:rPr lang="en-US" dirty="0" smtClean="0"/>
              <a:t>Change Application</a:t>
            </a:r>
          </a:p>
          <a:p>
            <a:pPr lvl="2"/>
            <a:r>
              <a:rPr lang="en-US" dirty="0" smtClean="0"/>
              <a:t>Certificate of Beneficial Use</a:t>
            </a:r>
            <a:endParaRPr lang="en-US" dirty="0">
              <a:solidFill>
                <a:prstClr val="black"/>
              </a:solidFill>
            </a:endParaRPr>
          </a:p>
          <a:p>
            <a:pPr marL="630936" lvl="2" indent="0">
              <a:buNone/>
            </a:pPr>
            <a:endParaRPr lang="en-US" dirty="0" smtClean="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94009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fontScale="92500" lnSpcReduction="10000"/>
          </a:bodyPr>
          <a:lstStyle/>
          <a:p>
            <a:r>
              <a:rPr lang="en-US" dirty="0" smtClean="0"/>
              <a:t>What is a Water Use Group?</a:t>
            </a:r>
          </a:p>
          <a:p>
            <a:pPr lvl="1"/>
            <a:r>
              <a:rPr lang="en-US" dirty="0"/>
              <a:t>O</a:t>
            </a:r>
            <a:r>
              <a:rPr lang="en-US" dirty="0" smtClean="0"/>
              <a:t>ne </a:t>
            </a:r>
            <a:r>
              <a:rPr lang="en-US" dirty="0"/>
              <a:t>or more water rights listed in a </a:t>
            </a:r>
            <a:r>
              <a:rPr lang="en-US" dirty="0" smtClean="0"/>
              <a:t>database ‘use </a:t>
            </a:r>
            <a:r>
              <a:rPr lang="en-US" dirty="0"/>
              <a:t>group’ </a:t>
            </a:r>
            <a:r>
              <a:rPr lang="en-US" dirty="0" smtClean="0"/>
              <a:t>to </a:t>
            </a:r>
            <a:r>
              <a:rPr lang="en-US" dirty="0"/>
              <a:t>describe a common use</a:t>
            </a:r>
            <a:r>
              <a:rPr lang="en-US" dirty="0" smtClean="0"/>
              <a:t>.</a:t>
            </a:r>
          </a:p>
          <a:p>
            <a:pPr lvl="1"/>
            <a:r>
              <a:rPr lang="en-US" dirty="0" smtClean="0"/>
              <a:t>All water rights have them.</a:t>
            </a:r>
          </a:p>
          <a:p>
            <a:r>
              <a:rPr lang="en-US" dirty="0" smtClean="0"/>
              <a:t>Why do we use them?</a:t>
            </a:r>
          </a:p>
          <a:p>
            <a:pPr lvl="1"/>
            <a:r>
              <a:rPr lang="en-US" dirty="0"/>
              <a:t>To define if a water right is supplemental with other rights</a:t>
            </a:r>
          </a:p>
          <a:p>
            <a:pPr lvl="1"/>
            <a:r>
              <a:rPr lang="en-US" dirty="0"/>
              <a:t>To define the sole supply of a water right</a:t>
            </a:r>
          </a:p>
          <a:p>
            <a:pPr lvl="1"/>
            <a:r>
              <a:rPr lang="en-US" dirty="0"/>
              <a:t>To define the group contribution (Beneficial Use Amount) of a water </a:t>
            </a:r>
            <a:r>
              <a:rPr lang="en-US" dirty="0" smtClean="0"/>
              <a:t>right</a:t>
            </a:r>
          </a:p>
          <a:p>
            <a:r>
              <a:rPr lang="en-US" dirty="0" smtClean="0"/>
              <a:t>How would you use them?</a:t>
            </a:r>
          </a:p>
          <a:p>
            <a:pPr lvl="1"/>
            <a:r>
              <a:rPr lang="en-US" dirty="0" smtClean="0"/>
              <a:t>Determine beneficial use of a water right – change application, or other need.</a:t>
            </a:r>
          </a:p>
          <a:p>
            <a:pPr marL="393192" lvl="1" indent="0">
              <a:buNone/>
            </a:pPr>
            <a:endParaRPr lang="en-US" dirty="0" smtClean="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10870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Administrative Rule R655-16.</a:t>
            </a:r>
          </a:p>
          <a:p>
            <a:pPr lvl="1"/>
            <a:r>
              <a:rPr lang="en-US" dirty="0" smtClean="0"/>
              <a:t>Declaring Beneficial Use Amounts.</a:t>
            </a:r>
          </a:p>
          <a:p>
            <a:pPr marL="1088136" lvl="2" indent="-457200">
              <a:buFont typeface="+mj-lt"/>
              <a:buAutoNum type="arabicPeriod"/>
            </a:pPr>
            <a:r>
              <a:rPr lang="en-US" dirty="0" smtClean="0"/>
              <a:t>Written request for corrections to be made.</a:t>
            </a:r>
          </a:p>
          <a:p>
            <a:pPr marL="1088136" lvl="2" indent="-457200">
              <a:buFont typeface="+mj-lt"/>
              <a:buAutoNum type="arabicPeriod"/>
            </a:pPr>
            <a:r>
              <a:rPr lang="en-US" dirty="0" smtClean="0"/>
              <a:t>Declaration of Beneficial Use</a:t>
            </a:r>
          </a:p>
          <a:p>
            <a:pPr lvl="3"/>
            <a:r>
              <a:rPr lang="en-US" dirty="0" smtClean="0"/>
              <a:t>Used </a:t>
            </a:r>
            <a:r>
              <a:rPr lang="en-US" dirty="0"/>
              <a:t>to declare the beneficial use amount of a water right in a use group</a:t>
            </a:r>
            <a:r>
              <a:rPr lang="en-US" dirty="0" smtClean="0"/>
              <a:t>.</a:t>
            </a:r>
          </a:p>
          <a:p>
            <a:pPr marL="1088136" lvl="2" indent="-457200">
              <a:buFont typeface="+mj-lt"/>
              <a:buAutoNum type="arabicPeriod"/>
            </a:pPr>
            <a:r>
              <a:rPr lang="en-US" dirty="0"/>
              <a:t>Application for Apportionment of Beneficial Use Amounts</a:t>
            </a:r>
            <a:r>
              <a:rPr lang="en-US" dirty="0" smtClean="0"/>
              <a:t>.</a:t>
            </a:r>
          </a:p>
          <a:p>
            <a:pPr lvl="3"/>
            <a:r>
              <a:rPr lang="en-US" dirty="0" smtClean="0"/>
              <a:t>The applicant has exhausted all reasonable efforts to complete a Declaration of Beneficial Use.</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82637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Water Use Groups may be altered by:</a:t>
            </a:r>
          </a:p>
          <a:p>
            <a:pPr lvl="1"/>
            <a:r>
              <a:rPr lang="en-US" dirty="0" smtClean="0"/>
              <a:t>Filing a Declaration of Beneficial Use Amounts</a:t>
            </a:r>
          </a:p>
          <a:p>
            <a:pPr lvl="1"/>
            <a:r>
              <a:rPr lang="en-US" dirty="0" smtClean="0"/>
              <a:t>A completed Application for Apportionment of </a:t>
            </a:r>
            <a:r>
              <a:rPr lang="en-US" dirty="0"/>
              <a:t>Beneficial Use </a:t>
            </a:r>
            <a:r>
              <a:rPr lang="en-US" dirty="0" smtClean="0"/>
              <a:t>Amounts process</a:t>
            </a:r>
            <a:endParaRPr lang="en-US" dirty="0"/>
          </a:p>
          <a:p>
            <a:pPr lvl="1"/>
            <a:r>
              <a:rPr lang="en-US" dirty="0" smtClean="0"/>
              <a:t>The Division needing to resolve errors, deficiencies, or ambiguities where the database is not consistent with the water right files.</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604138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Summary</a:t>
            </a:r>
          </a:p>
          <a:p>
            <a:pPr lvl="1"/>
            <a:r>
              <a:rPr lang="en-US" dirty="0" smtClean="0"/>
              <a:t>Beneficial Use Amount</a:t>
            </a:r>
          </a:p>
          <a:p>
            <a:pPr lvl="1"/>
            <a:r>
              <a:rPr lang="en-US" dirty="0" smtClean="0"/>
              <a:t>Sole Supply</a:t>
            </a:r>
          </a:p>
          <a:p>
            <a:pPr lvl="1"/>
            <a:r>
              <a:rPr lang="en-US" dirty="0" smtClean="0"/>
              <a:t>Examples </a:t>
            </a:r>
            <a:r>
              <a:rPr lang="en-US" dirty="0"/>
              <a:t>– understand what you see</a:t>
            </a:r>
          </a:p>
          <a:p>
            <a:pPr lvl="1"/>
            <a:r>
              <a:rPr lang="en-US" dirty="0"/>
              <a:t>Fully research the record and compare</a:t>
            </a:r>
          </a:p>
          <a:p>
            <a:pPr lvl="1"/>
            <a:r>
              <a:rPr lang="en-US" dirty="0"/>
              <a:t>Need to define Beneficial Use Amounts</a:t>
            </a:r>
          </a:p>
          <a:p>
            <a:endParaRPr lang="en-US" dirty="0" smtClean="0"/>
          </a:p>
          <a:p>
            <a:r>
              <a:rPr lang="en-US" dirty="0" smtClean="0"/>
              <a:t>QUESTIONS</a:t>
            </a:r>
          </a:p>
          <a:p>
            <a:pPr lvl="1"/>
            <a:endParaRPr lang="en-US" dirty="0" smtClean="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70302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What documents provide information to define what is included in a Water Use Group?</a:t>
            </a:r>
          </a:p>
          <a:p>
            <a:pPr lvl="1"/>
            <a:r>
              <a:rPr lang="en-US" dirty="0" smtClean="0"/>
              <a:t>Information included in a water right file</a:t>
            </a:r>
          </a:p>
          <a:p>
            <a:pPr lvl="1"/>
            <a:r>
              <a:rPr lang="en-US" dirty="0" smtClean="0"/>
              <a:t>Application to Appropriate</a:t>
            </a:r>
          </a:p>
          <a:p>
            <a:pPr lvl="1"/>
            <a:r>
              <a:rPr lang="en-US" dirty="0" smtClean="0"/>
              <a:t>Diligence or Underground Water Claim</a:t>
            </a:r>
          </a:p>
          <a:p>
            <a:pPr lvl="1"/>
            <a:r>
              <a:rPr lang="en-US" dirty="0" smtClean="0"/>
              <a:t>Certificate of Beneficial Use</a:t>
            </a:r>
          </a:p>
          <a:p>
            <a:pPr lvl="1"/>
            <a:r>
              <a:rPr lang="en-US" dirty="0" smtClean="0"/>
              <a:t>Judicial Decree</a:t>
            </a:r>
          </a:p>
          <a:p>
            <a:pPr lvl="1"/>
            <a:r>
              <a:rPr lang="en-US" dirty="0" smtClean="0"/>
              <a:t>Published Proposed Determination Book / Addendum</a:t>
            </a:r>
          </a:p>
          <a:p>
            <a:pPr lvl="1"/>
            <a:r>
              <a:rPr lang="en-US" dirty="0" smtClean="0"/>
              <a:t>Maps (application, claims, certificate, hydrographic survey maps)</a:t>
            </a:r>
          </a:p>
          <a:p>
            <a:pPr lvl="1"/>
            <a:endParaRPr lang="en-US" dirty="0" smtClean="0"/>
          </a:p>
          <a:p>
            <a:pPr marL="393192" lvl="1" indent="0">
              <a:buNone/>
            </a:pPr>
            <a:endParaRPr lang="en-US" dirty="0" smtClean="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11961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#1 – Water Right Number 57-1653:</a:t>
            </a:r>
          </a:p>
          <a:p>
            <a:pPr marL="393192" lvl="1" indent="0">
              <a:buNone/>
            </a:pPr>
            <a:endParaRPr lang="en-US" dirty="0" smtClean="0"/>
          </a:p>
          <a:p>
            <a:pPr lvl="1"/>
            <a:r>
              <a:rPr lang="en-US" dirty="0" smtClean="0"/>
              <a:t>A water right group contains:</a:t>
            </a:r>
          </a:p>
          <a:p>
            <a:pPr lvl="2"/>
            <a:r>
              <a:rPr lang="en-US" dirty="0"/>
              <a:t>Place of Use</a:t>
            </a:r>
          </a:p>
          <a:p>
            <a:pPr lvl="2"/>
            <a:r>
              <a:rPr lang="en-US" dirty="0"/>
              <a:t>Period of Use</a:t>
            </a:r>
          </a:p>
          <a:p>
            <a:pPr lvl="2"/>
            <a:r>
              <a:rPr lang="en-US" dirty="0"/>
              <a:t>Beneficial Use(s)</a:t>
            </a:r>
          </a:p>
          <a:p>
            <a:pPr marL="393192" lvl="1" indent="0">
              <a:buNone/>
            </a:pPr>
            <a:endParaRPr lang="en-US" dirty="0" smtClean="0"/>
          </a:p>
          <a:p>
            <a:pPr lvl="1"/>
            <a:r>
              <a:rPr lang="en-US" dirty="0" smtClean="0"/>
              <a:t>Water Use Groups are dynamic – can change over time</a:t>
            </a:r>
          </a:p>
          <a:p>
            <a:pPr lvl="2"/>
            <a:endParaRPr lang="en-US" dirty="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287431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#2 – Water Right Number 57-7531:</a:t>
            </a:r>
          </a:p>
          <a:p>
            <a:pPr marL="393192" lvl="1" indent="0">
              <a:buNone/>
            </a:pPr>
            <a:endParaRPr lang="en-US" dirty="0" smtClean="0"/>
          </a:p>
          <a:p>
            <a:pPr lvl="1"/>
            <a:r>
              <a:rPr lang="en-US" dirty="0" smtClean="0"/>
              <a:t>Beneficial Use Amount means:</a:t>
            </a:r>
          </a:p>
          <a:p>
            <a:pPr lvl="2"/>
            <a:r>
              <a:rPr lang="en-US" dirty="0" smtClean="0"/>
              <a:t>The beneficial use amount a water right contributes to a use group in which it is included.</a:t>
            </a:r>
            <a:endParaRPr lang="en-US" dirty="0"/>
          </a:p>
          <a:p>
            <a:pPr lvl="2"/>
            <a:r>
              <a:rPr lang="en-US" dirty="0" smtClean="0"/>
              <a:t>“Beneficial Use Amount” is synonyms with the term “Group Contribution”</a:t>
            </a:r>
            <a:endParaRPr lang="en-US" dirty="0"/>
          </a:p>
          <a:p>
            <a:pPr marL="393192" lvl="1" indent="0">
              <a:buNone/>
            </a:pPr>
            <a:endParaRPr lang="en-US" dirty="0" smtClean="0"/>
          </a:p>
          <a:p>
            <a:pPr lvl="2"/>
            <a:endParaRPr lang="en-US" dirty="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1252094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#3 – Water Right Number 51-1901:</a:t>
            </a:r>
          </a:p>
          <a:p>
            <a:pPr marL="393192" lvl="1" indent="0">
              <a:buNone/>
            </a:pPr>
            <a:endParaRPr lang="en-US" dirty="0" smtClean="0"/>
          </a:p>
          <a:p>
            <a:pPr lvl="1"/>
            <a:r>
              <a:rPr lang="en-US" dirty="0" smtClean="0"/>
              <a:t>Sole Supply of a water right is:</a:t>
            </a:r>
          </a:p>
          <a:p>
            <a:pPr lvl="2"/>
            <a:r>
              <a:rPr lang="en-US" dirty="0" smtClean="0"/>
              <a:t>The beneficial use amount a water right when used alone and separate from all supplement rights.</a:t>
            </a:r>
            <a:endParaRPr lang="en-US" dirty="0"/>
          </a:p>
          <a:p>
            <a:pPr lvl="2"/>
            <a:r>
              <a:rPr lang="en-US" dirty="0" smtClean="0"/>
              <a:t>The sum of a water right’s “Beneficial Use Amount” in each group for which the water right is included.</a:t>
            </a:r>
          </a:p>
          <a:p>
            <a:pPr lvl="2"/>
            <a:r>
              <a:rPr lang="en-US" dirty="0" smtClean="0"/>
              <a:t>A limitation of the water right.</a:t>
            </a:r>
            <a:endParaRPr lang="en-US" dirty="0"/>
          </a:p>
          <a:p>
            <a:pPr marL="393192" lvl="1" indent="0">
              <a:buNone/>
            </a:pPr>
            <a:endParaRPr lang="en-US" dirty="0" smtClean="0"/>
          </a:p>
          <a:p>
            <a:pPr lvl="2"/>
            <a:endParaRPr lang="en-US" dirty="0"/>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81609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#4 – Water Right Number 57-69:</a:t>
            </a:r>
          </a:p>
          <a:p>
            <a:pPr marL="393192" lvl="1" indent="0">
              <a:buNone/>
            </a:pPr>
            <a:endParaRPr lang="en-US" dirty="0" smtClean="0"/>
          </a:p>
          <a:p>
            <a:pPr lvl="1"/>
            <a:r>
              <a:rPr lang="en-US" dirty="0" smtClean="0"/>
              <a:t>A water right can belong to more than one Water Use Group.</a:t>
            </a:r>
          </a:p>
          <a:p>
            <a:pPr lvl="1"/>
            <a:endParaRPr lang="en-US" dirty="0" smtClean="0"/>
          </a:p>
          <a:p>
            <a:pPr lvl="1"/>
            <a:r>
              <a:rPr lang="en-US" dirty="0" smtClean="0"/>
              <a:t>A Water Use Group can contain one water right, or it can contain several water rights.</a:t>
            </a:r>
          </a:p>
          <a:p>
            <a:pPr lvl="1"/>
            <a:endParaRPr lang="en-US" dirty="0" smtClean="0"/>
          </a:p>
          <a:p>
            <a:pPr lvl="1"/>
            <a:r>
              <a:rPr lang="en-US" dirty="0" smtClean="0"/>
              <a:t>A Water Use Group is used to define all the elements of the beneficial use – place of use, type of use, period of use, quantity of beneficial use.</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368234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90" y="1752600"/>
            <a:ext cx="8229600" cy="4309872"/>
          </a:xfrm>
        </p:spPr>
        <p:txBody>
          <a:bodyPr>
            <a:normAutofit/>
          </a:bodyPr>
          <a:lstStyle/>
          <a:p>
            <a:r>
              <a:rPr lang="en-US" dirty="0" smtClean="0"/>
              <a:t>Example #4 – Water Right Number 57-69:</a:t>
            </a:r>
          </a:p>
          <a:p>
            <a:pPr marL="393192" lvl="1" indent="0">
              <a:buNone/>
            </a:pPr>
            <a:endParaRPr lang="en-US" dirty="0" smtClean="0"/>
          </a:p>
          <a:p>
            <a:pPr lvl="1"/>
            <a:r>
              <a:rPr lang="en-US" dirty="0" smtClean="0"/>
              <a:t>Ownership of a water right(s) in a Water Use Group:</a:t>
            </a:r>
          </a:p>
          <a:p>
            <a:pPr lvl="2"/>
            <a:r>
              <a:rPr lang="en-US" dirty="0" smtClean="0"/>
              <a:t>A group may define one owner’s water rights.</a:t>
            </a:r>
          </a:p>
          <a:p>
            <a:pPr lvl="2"/>
            <a:r>
              <a:rPr lang="en-US" dirty="0" smtClean="0"/>
              <a:t>A group may also define one or multiple water rights owned by various owners.</a:t>
            </a:r>
          </a:p>
          <a:p>
            <a:pPr lvl="2"/>
            <a:endParaRPr lang="en-US" dirty="0" smtClean="0"/>
          </a:p>
          <a:p>
            <a:pPr lvl="1"/>
            <a:r>
              <a:rPr lang="en-US" dirty="0" smtClean="0"/>
              <a:t>The use within a group can be ‘supplied’ by one, or more than one source of water – surface source, ground water well.</a:t>
            </a:r>
          </a:p>
        </p:txBody>
      </p:sp>
      <p:sp>
        <p:nvSpPr>
          <p:cNvPr id="3" name="Title 2"/>
          <p:cNvSpPr>
            <a:spLocks noGrp="1"/>
          </p:cNvSpPr>
          <p:nvPr>
            <p:ph type="title"/>
          </p:nvPr>
        </p:nvSpPr>
        <p:spPr>
          <a:xfrm>
            <a:off x="457200" y="609600"/>
            <a:ext cx="8229600" cy="1143000"/>
          </a:xfrm>
        </p:spPr>
        <p:txBody>
          <a:bodyPr/>
          <a:lstStyle/>
          <a:p>
            <a:r>
              <a:rPr lang="en-US" dirty="0" smtClean="0"/>
              <a:t>Water Use Groups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 y="0"/>
            <a:ext cx="9153617" cy="762000"/>
          </a:xfrm>
          <a:prstGeom prst="rect">
            <a:avLst/>
          </a:prstGeom>
        </p:spPr>
      </p:pic>
    </p:spTree>
    <p:extLst>
      <p:ext uri="{BB962C8B-B14F-4D97-AF65-F5344CB8AC3E}">
        <p14:creationId xmlns:p14="http://schemas.microsoft.com/office/powerpoint/2010/main" val="255662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2743200" cy="5638800"/>
          </a:xfrm>
        </p:spPr>
        <p:txBody>
          <a:bodyPr>
            <a:normAutofit/>
          </a:bodyPr>
          <a:lstStyle/>
          <a:p>
            <a:pPr marL="285750" indent="-285750">
              <a:buFont typeface="Arial" panose="020B0604020202020204" pitchFamily="34" charset="0"/>
              <a:buChar char="•"/>
            </a:pPr>
            <a:r>
              <a:rPr lang="en-US" sz="2000" dirty="0"/>
              <a:t>Three sources comingled in a reservoir for irrigation system.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Some of the rights were sold, segregated and changed to other uses.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Map depicts three Water Use Groups.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0"/>
            <a:ext cx="5334000" cy="6858000"/>
          </a:xfrm>
          <a:prstGeom prst="rect">
            <a:avLst/>
          </a:prstGeom>
        </p:spPr>
      </p:pic>
    </p:spTree>
    <p:extLst>
      <p:ext uri="{BB962C8B-B14F-4D97-AF65-F5344CB8AC3E}">
        <p14:creationId xmlns:p14="http://schemas.microsoft.com/office/powerpoint/2010/main" val="1590997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677</TotalTime>
  <Words>1238</Words>
  <Application>Microsoft Office PowerPoint</Application>
  <PresentationFormat>On-screen Show (4:3)</PresentationFormat>
  <Paragraphs>152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Water Use Groups</vt:lpstr>
      <vt:lpstr>Water Use Groups</vt:lpstr>
      <vt:lpstr>Water Use Groups</vt:lpstr>
      <vt:lpstr>Water Use Groups</vt:lpstr>
      <vt:lpstr>Water Use Groups</vt:lpstr>
      <vt:lpstr>Water Use Groups</vt:lpstr>
      <vt:lpstr>Water Use Groups</vt:lpstr>
      <vt:lpstr>Water Use Groups</vt:lpstr>
      <vt:lpstr>PowerPoint Presentation</vt:lpstr>
      <vt:lpstr>Water Use Groups</vt:lpstr>
      <vt:lpstr>Water Use Groups</vt:lpstr>
      <vt:lpstr>PowerPoint Presentation</vt:lpstr>
      <vt:lpstr>Water Use Groups</vt:lpstr>
      <vt:lpstr>Water Use Groups</vt:lpstr>
      <vt:lpstr>Water Use Groups</vt:lpstr>
      <vt:lpstr>Water Use Groups</vt:lpstr>
      <vt:lpstr>Water Use Groups</vt:lpstr>
      <vt:lpstr>Water Use Groups</vt:lpstr>
      <vt:lpstr>Water Use Groups</vt:lpstr>
      <vt:lpstr>Water Use Groups</vt:lpstr>
      <vt:lpstr>Water Use Groups</vt:lpstr>
      <vt:lpstr>Water Use Groups</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Groups</dc:title>
  <dc:creator>Teresa Wilhelmsen</dc:creator>
  <cp:lastModifiedBy>Marianne Burbidge</cp:lastModifiedBy>
  <cp:revision>39</cp:revision>
  <cp:lastPrinted>2015-04-24T22:15:55Z</cp:lastPrinted>
  <dcterms:created xsi:type="dcterms:W3CDTF">2015-04-21T16:52:14Z</dcterms:created>
  <dcterms:modified xsi:type="dcterms:W3CDTF">2015-04-27T13:31:10Z</dcterms:modified>
</cp:coreProperties>
</file>