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handoutMasterIdLst>
    <p:handoutMasterId r:id="rId44"/>
  </p:handoutMasterIdLst>
  <p:sldIdLst>
    <p:sldId id="256" r:id="rId2"/>
    <p:sldId id="257" r:id="rId3"/>
    <p:sldId id="265" r:id="rId4"/>
    <p:sldId id="258" r:id="rId5"/>
    <p:sldId id="276" r:id="rId6"/>
    <p:sldId id="259" r:id="rId7"/>
    <p:sldId id="260" r:id="rId8"/>
    <p:sldId id="261" r:id="rId9"/>
    <p:sldId id="262" r:id="rId10"/>
    <p:sldId id="263" r:id="rId11"/>
    <p:sldId id="264" r:id="rId12"/>
    <p:sldId id="266" r:id="rId13"/>
    <p:sldId id="277" r:id="rId14"/>
    <p:sldId id="279" r:id="rId15"/>
    <p:sldId id="267" r:id="rId16"/>
    <p:sldId id="278" r:id="rId17"/>
    <p:sldId id="280" r:id="rId18"/>
    <p:sldId id="281" r:id="rId19"/>
    <p:sldId id="301" r:id="rId20"/>
    <p:sldId id="283" r:id="rId21"/>
    <p:sldId id="284" r:id="rId22"/>
    <p:sldId id="268" r:id="rId23"/>
    <p:sldId id="286" r:id="rId24"/>
    <p:sldId id="287" r:id="rId25"/>
    <p:sldId id="289" r:id="rId26"/>
    <p:sldId id="290" r:id="rId27"/>
    <p:sldId id="291" r:id="rId28"/>
    <p:sldId id="292" r:id="rId29"/>
    <p:sldId id="288" r:id="rId30"/>
    <p:sldId id="302" r:id="rId31"/>
    <p:sldId id="303" r:id="rId32"/>
    <p:sldId id="309" r:id="rId33"/>
    <p:sldId id="270" r:id="rId34"/>
    <p:sldId id="293" r:id="rId35"/>
    <p:sldId id="305" r:id="rId36"/>
    <p:sldId id="306" r:id="rId37"/>
    <p:sldId id="304" r:id="rId38"/>
    <p:sldId id="307" r:id="rId39"/>
    <p:sldId id="272" r:id="rId40"/>
    <p:sldId id="273" r:id="rId41"/>
    <p:sldId id="275"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1" autoAdjust="0"/>
    <p:restoredTop sz="86078" autoAdjust="0"/>
  </p:normalViewPr>
  <p:slideViewPr>
    <p:cSldViewPr>
      <p:cViewPr>
        <p:scale>
          <a:sx n="97" d="100"/>
          <a:sy n="97" d="100"/>
        </p:scale>
        <p:origin x="-8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56B3D82-4AB6-4ADA-A98E-3DB5AEEFC238}" type="datetimeFigureOut">
              <a:rPr lang="en-US" smtClean="0"/>
              <a:t>4/23/2015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297411B-E5C0-4F2E-90BE-7B11EE8E81D9}" type="slidenum">
              <a:rPr lang="en-US" smtClean="0"/>
              <a:t>‹#›</a:t>
            </a:fld>
            <a:endParaRPr lang="en-US"/>
          </a:p>
        </p:txBody>
      </p:sp>
    </p:spTree>
    <p:extLst>
      <p:ext uri="{BB962C8B-B14F-4D97-AF65-F5344CB8AC3E}">
        <p14:creationId xmlns:p14="http://schemas.microsoft.com/office/powerpoint/2010/main" val="94693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F0E517D-BC72-4133-9AC0-D207086A0040}" type="datetimeFigureOut">
              <a:rPr lang="en-US" smtClean="0"/>
              <a:t>4/23/2015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5284633-2462-4D6D-A5CE-D2FB8BAA0649}" type="slidenum">
              <a:rPr lang="en-US" smtClean="0"/>
              <a:t>‹#›</a:t>
            </a:fld>
            <a:endParaRPr lang="en-US"/>
          </a:p>
        </p:txBody>
      </p:sp>
    </p:spTree>
    <p:extLst>
      <p:ext uri="{BB962C8B-B14F-4D97-AF65-F5344CB8AC3E}">
        <p14:creationId xmlns:p14="http://schemas.microsoft.com/office/powerpoint/2010/main" val="382290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a:t>
            </a:fld>
            <a:endParaRPr lang="en-US"/>
          </a:p>
        </p:txBody>
      </p:sp>
    </p:spTree>
    <p:extLst>
      <p:ext uri="{BB962C8B-B14F-4D97-AF65-F5344CB8AC3E}">
        <p14:creationId xmlns:p14="http://schemas.microsoft.com/office/powerpoint/2010/main" val="367115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All owners of record must sign the Permanent Change Application.  If ownership is out-of-date on the Division’s records, a Report of Conveyance must be completed before filing the change.</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If only a portion of the water right is to be changed, a Request for Ownership Segregation must be filed and processed before filing the application.  At the time of segregation</a:t>
            </a:r>
            <a:r>
              <a:rPr lang="en-US" sz="1200" baseline="0" dirty="0" smtClean="0">
                <a:solidFill>
                  <a:schemeClr val="tx1"/>
                </a:solidFill>
              </a:rPr>
              <a:t> request it may also be required for owners to supply a Declaration of Beneficial Use prior to processing.</a:t>
            </a: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Changes to “approved” Applications to Appropriate may not extend the time period within which construction is to be completed, proof on such filings remains due on the underlying application and any lapsing applies to both applications.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284633-2462-4D6D-A5CE-D2FB8BAA0649}" type="slidenum">
              <a:rPr lang="en-US" smtClean="0"/>
              <a:t>10</a:t>
            </a:fld>
            <a:endParaRPr lang="en-US"/>
          </a:p>
        </p:txBody>
      </p:sp>
    </p:spTree>
    <p:extLst>
      <p:ext uri="{BB962C8B-B14F-4D97-AF65-F5344CB8AC3E}">
        <p14:creationId xmlns:p14="http://schemas.microsoft.com/office/powerpoint/2010/main" val="81883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will be assumed the portion of the water right not included in the temporary change will be used as “heretofore,” as described in the records for that right.</a:t>
            </a: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11</a:t>
            </a:fld>
            <a:endParaRPr lang="en-US"/>
          </a:p>
        </p:txBody>
      </p:sp>
    </p:spTree>
    <p:extLst>
      <p:ext uri="{BB962C8B-B14F-4D97-AF65-F5344CB8AC3E}">
        <p14:creationId xmlns:p14="http://schemas.microsoft.com/office/powerpoint/2010/main" val="258982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12</a:t>
            </a:fld>
            <a:endParaRPr lang="en-US"/>
          </a:p>
        </p:txBody>
      </p:sp>
    </p:spTree>
    <p:extLst>
      <p:ext uri="{BB962C8B-B14F-4D97-AF65-F5344CB8AC3E}">
        <p14:creationId xmlns:p14="http://schemas.microsoft.com/office/powerpoint/2010/main" val="248066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13</a:t>
            </a:fld>
            <a:endParaRPr lang="en-US"/>
          </a:p>
        </p:txBody>
      </p:sp>
    </p:spTree>
    <p:extLst>
      <p:ext uri="{BB962C8B-B14F-4D97-AF65-F5344CB8AC3E}">
        <p14:creationId xmlns:p14="http://schemas.microsoft.com/office/powerpoint/2010/main" val="38620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internet (backup slide)</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14</a:t>
            </a:fld>
            <a:endParaRPr lang="en-US"/>
          </a:p>
        </p:txBody>
      </p:sp>
    </p:spTree>
    <p:extLst>
      <p:ext uri="{BB962C8B-B14F-4D97-AF65-F5344CB8AC3E}">
        <p14:creationId xmlns:p14="http://schemas.microsoft.com/office/powerpoint/2010/main" val="177221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15</a:t>
            </a:fld>
            <a:endParaRPr lang="en-US"/>
          </a:p>
        </p:txBody>
      </p:sp>
    </p:spTree>
    <p:extLst>
      <p:ext uri="{BB962C8B-B14F-4D97-AF65-F5344CB8AC3E}">
        <p14:creationId xmlns:p14="http://schemas.microsoft.com/office/powerpoint/2010/main" val="331831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townships and sections</a:t>
            </a:r>
          </a:p>
          <a:p>
            <a:r>
              <a:rPr lang="en-US" dirty="0" smtClean="0"/>
              <a:t>Rivers,</a:t>
            </a:r>
            <a:r>
              <a:rPr lang="en-US" baseline="0" dirty="0" smtClean="0"/>
              <a:t> lakes, mountains, state borders are a few things that can cause irregular townships and sections</a:t>
            </a:r>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16</a:t>
            </a:fld>
            <a:endParaRPr lang="en-US"/>
          </a:p>
        </p:txBody>
      </p:sp>
    </p:spTree>
    <p:extLst>
      <p:ext uri="{BB962C8B-B14F-4D97-AF65-F5344CB8AC3E}">
        <p14:creationId xmlns:p14="http://schemas.microsoft.com/office/powerpoint/2010/main" val="50763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17</a:t>
            </a:fld>
            <a:endParaRPr lang="en-US"/>
          </a:p>
        </p:txBody>
      </p:sp>
    </p:spTree>
    <p:extLst>
      <p:ext uri="{BB962C8B-B14F-4D97-AF65-F5344CB8AC3E}">
        <p14:creationId xmlns:p14="http://schemas.microsoft.com/office/powerpoint/2010/main" val="150414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18</a:t>
            </a:fld>
            <a:endParaRPr lang="en-US"/>
          </a:p>
        </p:txBody>
      </p:sp>
    </p:spTree>
    <p:extLst>
      <p:ext uri="{BB962C8B-B14F-4D97-AF65-F5344CB8AC3E}">
        <p14:creationId xmlns:p14="http://schemas.microsoft.com/office/powerpoint/2010/main" val="4123371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problems this can cause:</a:t>
            </a:r>
          </a:p>
          <a:p>
            <a:endParaRPr lang="en-US" dirty="0" smtClean="0"/>
          </a:p>
          <a:p>
            <a:pPr marL="228600" indent="-228600">
              <a:buAutoNum type="arabicParenR"/>
            </a:pPr>
            <a:r>
              <a:rPr lang="en-US" dirty="0" smtClean="0"/>
              <a:t>Increase</a:t>
            </a:r>
            <a:r>
              <a:rPr lang="en-US" baseline="0" dirty="0" smtClean="0"/>
              <a:t> time to a decision by a month or more, if advertised incorrectly</a:t>
            </a:r>
          </a:p>
          <a:p>
            <a:pPr marL="228600" indent="-228600">
              <a:buAutoNum type="arabicParenR"/>
            </a:pPr>
            <a:r>
              <a:rPr lang="en-US" baseline="0" dirty="0" smtClean="0"/>
              <a:t>Could require a change application to be filed to correct the description (Another filing fee for a change app and more time)</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19</a:t>
            </a:fld>
            <a:endParaRPr lang="en-US"/>
          </a:p>
        </p:txBody>
      </p:sp>
    </p:spTree>
    <p:extLst>
      <p:ext uri="{BB962C8B-B14F-4D97-AF65-F5344CB8AC3E}">
        <p14:creationId xmlns:p14="http://schemas.microsoft.com/office/powerpoint/2010/main" val="63148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talk about which applications</a:t>
            </a:r>
            <a:r>
              <a:rPr lang="en-US" baseline="0" dirty="0" smtClean="0"/>
              <a:t> result in a start card.  Also talk about surface wells and when a water right must be associated with a well.</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2</a:t>
            </a:fld>
            <a:endParaRPr lang="en-US"/>
          </a:p>
        </p:txBody>
      </p:sp>
    </p:spTree>
    <p:extLst>
      <p:ext uri="{BB962C8B-B14F-4D97-AF65-F5344CB8AC3E}">
        <p14:creationId xmlns:p14="http://schemas.microsoft.com/office/powerpoint/2010/main" val="28138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20</a:t>
            </a:fld>
            <a:endParaRPr lang="en-US"/>
          </a:p>
        </p:txBody>
      </p:sp>
    </p:spTree>
    <p:extLst>
      <p:ext uri="{BB962C8B-B14F-4D97-AF65-F5344CB8AC3E}">
        <p14:creationId xmlns:p14="http://schemas.microsoft.com/office/powerpoint/2010/main" val="214470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21</a:t>
            </a:fld>
            <a:endParaRPr lang="en-US"/>
          </a:p>
        </p:txBody>
      </p:sp>
    </p:spTree>
    <p:extLst>
      <p:ext uri="{BB962C8B-B14F-4D97-AF65-F5344CB8AC3E}">
        <p14:creationId xmlns:p14="http://schemas.microsoft.com/office/powerpoint/2010/main" val="214585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22</a:t>
            </a:fld>
            <a:endParaRPr lang="en-US"/>
          </a:p>
        </p:txBody>
      </p:sp>
    </p:spTree>
    <p:extLst>
      <p:ext uri="{BB962C8B-B14F-4D97-AF65-F5344CB8AC3E}">
        <p14:creationId xmlns:p14="http://schemas.microsoft.com/office/powerpoint/2010/main" val="97732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CFS=Equal to a volume of water one foot high and one foot wide moving at a velocity of one foot in one second.</a:t>
            </a: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23</a:t>
            </a:fld>
            <a:endParaRPr lang="en-US"/>
          </a:p>
        </p:txBody>
      </p:sp>
    </p:spTree>
    <p:extLst>
      <p:ext uri="{BB962C8B-B14F-4D97-AF65-F5344CB8AC3E}">
        <p14:creationId xmlns:p14="http://schemas.microsoft.com/office/powerpoint/2010/main" val="24245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maximum volume of water allowed per year for a particular beneficial use.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irrigation, the duty value varies from area to area within the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24</a:t>
            </a:fld>
            <a:endParaRPr lang="en-US"/>
          </a:p>
        </p:txBody>
      </p:sp>
    </p:spTree>
    <p:extLst>
      <p:ext uri="{BB962C8B-B14F-4D97-AF65-F5344CB8AC3E}">
        <p14:creationId xmlns:p14="http://schemas.microsoft.com/office/powerpoint/2010/main" val="415299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samples are diversion only, to practice converting</a:t>
            </a:r>
            <a:r>
              <a:rPr lang="en-US" baseline="0" dirty="0" smtClean="0"/>
              <a:t> between units</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25</a:t>
            </a:fld>
            <a:endParaRPr lang="en-US"/>
          </a:p>
        </p:txBody>
      </p:sp>
    </p:spTree>
    <p:extLst>
      <p:ext uri="{BB962C8B-B14F-4D97-AF65-F5344CB8AC3E}">
        <p14:creationId xmlns:p14="http://schemas.microsoft.com/office/powerpoint/2010/main" val="1213021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26</a:t>
            </a:fld>
            <a:endParaRPr lang="en-US"/>
          </a:p>
        </p:txBody>
      </p:sp>
    </p:spTree>
    <p:extLst>
      <p:ext uri="{BB962C8B-B14F-4D97-AF65-F5344CB8AC3E}">
        <p14:creationId xmlns:p14="http://schemas.microsoft.com/office/powerpoint/2010/main" val="42063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27</a:t>
            </a:fld>
            <a:endParaRPr lang="en-US"/>
          </a:p>
        </p:txBody>
      </p:sp>
    </p:spTree>
    <p:extLst>
      <p:ext uri="{BB962C8B-B14F-4D97-AF65-F5344CB8AC3E}">
        <p14:creationId xmlns:p14="http://schemas.microsoft.com/office/powerpoint/2010/main" val="365071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Sample of Diversion and Depletion</a:t>
            </a:r>
          </a:p>
          <a:p>
            <a:endParaRPr lang="en-US" dirty="0" smtClean="0"/>
          </a:p>
          <a:p>
            <a:r>
              <a:rPr lang="en-US" dirty="0" smtClean="0"/>
              <a:t>Water right is for 2.0</a:t>
            </a:r>
            <a:r>
              <a:rPr lang="en-US" baseline="0" dirty="0" smtClean="0"/>
              <a:t> acres of irrigation (duty 4) = 8.0 AF</a:t>
            </a:r>
          </a:p>
          <a:p>
            <a:r>
              <a:rPr lang="en-US" baseline="0" dirty="0" smtClean="0"/>
              <a:t>Change to livestock</a:t>
            </a:r>
          </a:p>
          <a:p>
            <a:endParaRPr lang="en-US" baseline="0" dirty="0" smtClean="0"/>
          </a:p>
          <a:p>
            <a:r>
              <a:rPr lang="en-US" baseline="0" dirty="0" smtClean="0"/>
              <a:t>8.0 with a depletion of 50% = 4.0 AF of depletion</a:t>
            </a:r>
          </a:p>
          <a:p>
            <a:r>
              <a:rPr lang="en-US" baseline="0" dirty="0" smtClean="0"/>
              <a:t>Livestock is 100% depletive so the allowable diversion for a change app would be 4.0AF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Historic use of irrigation would have been 8.0 AF of diversion and 4.0 AF of depletion</a:t>
            </a:r>
            <a:endParaRPr lang="en-US" dirty="0" smtClean="0"/>
          </a:p>
          <a:p>
            <a:r>
              <a:rPr lang="en-US" baseline="0" dirty="0" smtClean="0"/>
              <a:t>142.86 ELU (proposed change) would allow  4.0 AF of diversion and 4.0 AF of depletion</a:t>
            </a:r>
          </a:p>
          <a:p>
            <a:r>
              <a:rPr lang="en-US" baseline="0" dirty="0" smtClean="0"/>
              <a:t>Without diversion adjustment the historic depletion would have been exceeded, enlarging the water right.</a:t>
            </a:r>
          </a:p>
          <a:p>
            <a:endParaRPr lang="en-US" baseline="0" dirty="0" smtClean="0"/>
          </a:p>
        </p:txBody>
      </p:sp>
      <p:sp>
        <p:nvSpPr>
          <p:cNvPr id="4" name="Slide Number Placeholder 3"/>
          <p:cNvSpPr>
            <a:spLocks noGrp="1"/>
          </p:cNvSpPr>
          <p:nvPr>
            <p:ph type="sldNum" sz="quarter" idx="10"/>
          </p:nvPr>
        </p:nvSpPr>
        <p:spPr/>
        <p:txBody>
          <a:bodyPr/>
          <a:lstStyle/>
          <a:p>
            <a:fld id="{A5284633-2462-4D6D-A5CE-D2FB8BAA0649}" type="slidenum">
              <a:rPr lang="en-US" smtClean="0"/>
              <a:t>28</a:t>
            </a:fld>
            <a:endParaRPr lang="en-US"/>
          </a:p>
        </p:txBody>
      </p:sp>
    </p:spTree>
    <p:extLst>
      <p:ext uri="{BB962C8B-B14F-4D97-AF65-F5344CB8AC3E}">
        <p14:creationId xmlns:p14="http://schemas.microsoft.com/office/powerpoint/2010/main" val="1138301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4.0 AF (Diversion)</a:t>
            </a:r>
          </a:p>
          <a:p>
            <a:r>
              <a:rPr lang="en-US" sz="1200" dirty="0" smtClean="0"/>
              <a:t>Convert to livestock =</a:t>
            </a:r>
            <a:r>
              <a:rPr lang="en-US" sz="1200" baseline="0" dirty="0" smtClean="0"/>
              <a:t> ~143 cows</a:t>
            </a:r>
          </a:p>
          <a:p>
            <a:endParaRPr lang="en-US" sz="1200" baseline="0" dirty="0" smtClean="0"/>
          </a:p>
          <a:p>
            <a:r>
              <a:rPr lang="en-US" sz="1200" baseline="0" dirty="0" smtClean="0"/>
              <a:t>2.0 AF (Depletion)</a:t>
            </a:r>
          </a:p>
          <a:p>
            <a:r>
              <a:rPr lang="en-US" sz="1200" baseline="0" dirty="0" smtClean="0"/>
              <a:t>Converts to livestock = ~71 cows</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Water used up by the plants, bound to soil, and lost through evaporation, is water that doesn’t make its way back to the natural water system enabling other water rights to be satisfied.</a:t>
            </a: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29</a:t>
            </a:fld>
            <a:endParaRPr lang="en-US"/>
          </a:p>
        </p:txBody>
      </p:sp>
    </p:spTree>
    <p:extLst>
      <p:ext uri="{BB962C8B-B14F-4D97-AF65-F5344CB8AC3E}">
        <p14:creationId xmlns:p14="http://schemas.microsoft.com/office/powerpoint/2010/main" val="124679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a:t>
            </a:fld>
            <a:endParaRPr lang="en-US"/>
          </a:p>
        </p:txBody>
      </p:sp>
    </p:spTree>
    <p:extLst>
      <p:ext uri="{BB962C8B-B14F-4D97-AF65-F5344CB8AC3E}">
        <p14:creationId xmlns:p14="http://schemas.microsoft.com/office/powerpoint/2010/main" val="3590523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Kamas Station for annual irrigation of</a:t>
            </a:r>
            <a:r>
              <a:rPr lang="en-US" baseline="0" dirty="0" smtClean="0"/>
              <a:t> alfalfa 19.29 inches or 1.6 feet, based on Dr. Hill’s Crop Consumption research.</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30</a:t>
            </a:fld>
            <a:endParaRPr lang="en-US"/>
          </a:p>
        </p:txBody>
      </p:sp>
    </p:spTree>
    <p:extLst>
      <p:ext uri="{BB962C8B-B14F-4D97-AF65-F5344CB8AC3E}">
        <p14:creationId xmlns:p14="http://schemas.microsoft.com/office/powerpoint/2010/main" val="3304302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a:t>
            </a:r>
            <a:r>
              <a:rPr lang="en-US" baseline="0" dirty="0" smtClean="0"/>
              <a:t> considering depletion the diversion would have looked like:  10.6 acre-feet for irrigation (2.65 acre)</a:t>
            </a:r>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31</a:t>
            </a:fld>
            <a:endParaRPr lang="en-US"/>
          </a:p>
        </p:txBody>
      </p:sp>
    </p:spTree>
    <p:extLst>
      <p:ext uri="{BB962C8B-B14F-4D97-AF65-F5344CB8AC3E}">
        <p14:creationId xmlns:p14="http://schemas.microsoft.com/office/powerpoint/2010/main" val="1425860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a:t>
            </a:r>
            <a:r>
              <a:rPr lang="en-US" baseline="0" dirty="0" smtClean="0"/>
              <a:t> considering depletion the diversion would have looked like:  10.6 acre-feet for irrigation (2.65 acre)</a:t>
            </a:r>
          </a:p>
          <a:p>
            <a:endParaRPr lang="en-US" baseline="0" dirty="0" smtClean="0"/>
          </a:p>
          <a:p>
            <a:r>
              <a:rPr lang="en-US" baseline="0" dirty="0" smtClean="0"/>
              <a:t>The State Engineer’s office evaluates diversion and depletion on all change applications.  Most applications come in based on diversion only.  When the final order is issued the applicant </a:t>
            </a:r>
            <a:r>
              <a:rPr lang="en-US" baseline="0" smtClean="0"/>
              <a:t>may feel like </a:t>
            </a:r>
            <a:r>
              <a:rPr lang="en-US" baseline="0" dirty="0" smtClean="0"/>
              <a:t>water was taken away from him because it was not expected nor understood.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25860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33</a:t>
            </a:fld>
            <a:endParaRPr lang="en-US"/>
          </a:p>
        </p:txBody>
      </p:sp>
    </p:spTree>
    <p:extLst>
      <p:ext uri="{BB962C8B-B14F-4D97-AF65-F5344CB8AC3E}">
        <p14:creationId xmlns:p14="http://schemas.microsoft.com/office/powerpoint/2010/main" val="1209779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34</a:t>
            </a:fld>
            <a:endParaRPr lang="en-US"/>
          </a:p>
        </p:txBody>
      </p:sp>
    </p:spTree>
    <p:extLst>
      <p:ext uri="{BB962C8B-B14F-4D97-AF65-F5344CB8AC3E}">
        <p14:creationId xmlns:p14="http://schemas.microsoft.com/office/powerpoint/2010/main" val="2648766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base map features</a:t>
            </a:r>
          </a:p>
          <a:p>
            <a:r>
              <a:rPr lang="en-US" dirty="0" smtClean="0"/>
              <a:t>Show POD features</a:t>
            </a:r>
          </a:p>
          <a:p>
            <a:r>
              <a:rPr lang="en-US" dirty="0" smtClean="0"/>
              <a:t>Show</a:t>
            </a:r>
            <a:r>
              <a:rPr lang="en-US" baseline="0" dirty="0" smtClean="0"/>
              <a:t> heretofore and hereafter points</a:t>
            </a:r>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35</a:t>
            </a:fld>
            <a:endParaRPr lang="en-US"/>
          </a:p>
        </p:txBody>
      </p:sp>
    </p:spTree>
    <p:extLst>
      <p:ext uri="{BB962C8B-B14F-4D97-AF65-F5344CB8AC3E}">
        <p14:creationId xmlns:p14="http://schemas.microsoft.com/office/powerpoint/2010/main" val="685613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36</a:t>
            </a:fld>
            <a:endParaRPr lang="en-US"/>
          </a:p>
        </p:txBody>
      </p:sp>
    </p:spTree>
    <p:extLst>
      <p:ext uri="{BB962C8B-B14F-4D97-AF65-F5344CB8AC3E}">
        <p14:creationId xmlns:p14="http://schemas.microsoft.com/office/powerpoint/2010/main" val="1072345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37</a:t>
            </a:fld>
            <a:endParaRPr lang="en-US"/>
          </a:p>
        </p:txBody>
      </p:sp>
    </p:spTree>
    <p:extLst>
      <p:ext uri="{BB962C8B-B14F-4D97-AF65-F5344CB8AC3E}">
        <p14:creationId xmlns:p14="http://schemas.microsoft.com/office/powerpoint/2010/main" val="36254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38</a:t>
            </a:fld>
            <a:endParaRPr lang="en-US"/>
          </a:p>
        </p:txBody>
      </p:sp>
    </p:spTree>
    <p:extLst>
      <p:ext uri="{BB962C8B-B14F-4D97-AF65-F5344CB8AC3E}">
        <p14:creationId xmlns:p14="http://schemas.microsoft.com/office/powerpoint/2010/main" val="576823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39</a:t>
            </a:fld>
            <a:endParaRPr lang="en-US"/>
          </a:p>
        </p:txBody>
      </p:sp>
    </p:spTree>
    <p:extLst>
      <p:ext uri="{BB962C8B-B14F-4D97-AF65-F5344CB8AC3E}">
        <p14:creationId xmlns:p14="http://schemas.microsoft.com/office/powerpoint/2010/main" val="160083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4</a:t>
            </a:fld>
            <a:endParaRPr lang="en-US"/>
          </a:p>
        </p:txBody>
      </p:sp>
    </p:spTree>
    <p:extLst>
      <p:ext uri="{BB962C8B-B14F-4D97-AF65-F5344CB8AC3E}">
        <p14:creationId xmlns:p14="http://schemas.microsoft.com/office/powerpoint/2010/main" val="1412297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40</a:t>
            </a:fld>
            <a:endParaRPr lang="en-US"/>
          </a:p>
        </p:txBody>
      </p:sp>
    </p:spTree>
    <p:extLst>
      <p:ext uri="{BB962C8B-B14F-4D97-AF65-F5344CB8AC3E}">
        <p14:creationId xmlns:p14="http://schemas.microsoft.com/office/powerpoint/2010/main" val="537309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41</a:t>
            </a:fld>
            <a:endParaRPr lang="en-US"/>
          </a:p>
        </p:txBody>
      </p:sp>
    </p:spTree>
    <p:extLst>
      <p:ext uri="{BB962C8B-B14F-4D97-AF65-F5344CB8AC3E}">
        <p14:creationId xmlns:p14="http://schemas.microsoft.com/office/powerpoint/2010/main" val="411633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5</a:t>
            </a:fld>
            <a:endParaRPr lang="en-US"/>
          </a:p>
        </p:txBody>
      </p:sp>
    </p:spTree>
    <p:extLst>
      <p:ext uri="{BB962C8B-B14F-4D97-AF65-F5344CB8AC3E}">
        <p14:creationId xmlns:p14="http://schemas.microsoft.com/office/powerpoint/2010/main" val="94094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application to appropriate program to be implemented, James Greer will demo it in</a:t>
            </a:r>
            <a:r>
              <a:rPr lang="en-US" baseline="0" dirty="0" smtClean="0"/>
              <a:t> the Friday session.</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6</a:t>
            </a:fld>
            <a:endParaRPr lang="en-US"/>
          </a:p>
        </p:txBody>
      </p:sp>
    </p:spTree>
    <p:extLst>
      <p:ext uri="{BB962C8B-B14F-4D97-AF65-F5344CB8AC3E}">
        <p14:creationId xmlns:p14="http://schemas.microsoft.com/office/powerpoint/2010/main" val="30353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7</a:t>
            </a:fld>
            <a:endParaRPr lang="en-US"/>
          </a:p>
        </p:txBody>
      </p:sp>
    </p:spTree>
    <p:extLst>
      <p:ext uri="{BB962C8B-B14F-4D97-AF65-F5344CB8AC3E}">
        <p14:creationId xmlns:p14="http://schemas.microsoft.com/office/powerpoint/2010/main" val="416621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u="sng" dirty="0" smtClean="0"/>
              <a:t>No proof</a:t>
            </a:r>
            <a:r>
              <a:rPr lang="en-US" sz="1200" u="sng" baseline="0" dirty="0" smtClean="0"/>
              <a:t> requirement</a:t>
            </a:r>
            <a:endParaRPr lang="en-US" sz="1200" u="sng" dirty="0" smtClean="0"/>
          </a:p>
          <a:p>
            <a:pPr lvl="1"/>
            <a:r>
              <a:rPr lang="en-US" sz="1200" dirty="0" smtClean="0"/>
              <a:t>UCA 73-3-10 proof requirement was removed in 2013</a:t>
            </a:r>
          </a:p>
          <a:p>
            <a:pPr lvl="1"/>
            <a:r>
              <a:rPr lang="en-US" sz="1200" dirty="0" smtClean="0"/>
              <a:t>Fixed-Time approvals will have a condition to report to the Division’s Water Use Program</a:t>
            </a:r>
          </a:p>
          <a:p>
            <a:endParaRPr lang="en-US" sz="1200" dirty="0" smtClean="0"/>
          </a:p>
          <a:p>
            <a:r>
              <a:rPr lang="en-US" sz="1200" dirty="0" smtClean="0"/>
              <a:t>Extended IF</a:t>
            </a:r>
          </a:p>
          <a:p>
            <a:pPr lvl="1"/>
            <a:r>
              <a:rPr lang="en-US" sz="1200" dirty="0" smtClean="0"/>
              <a:t>1)The “essential purpose” of the original project still has not been satisfied </a:t>
            </a:r>
          </a:p>
          <a:p>
            <a:pPr lvl="1"/>
            <a:r>
              <a:rPr lang="en-US" sz="1200" dirty="0" smtClean="0"/>
              <a:t>2)Lack of completion is not due to default or neglect of the applicant</a:t>
            </a:r>
          </a:p>
          <a:p>
            <a:pPr lvl="1"/>
            <a:r>
              <a:rPr lang="en-US" sz="1200" dirty="0" smtClean="0"/>
              <a:t>3)Water is still available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8</a:t>
            </a:fld>
            <a:endParaRPr lang="en-US"/>
          </a:p>
        </p:txBody>
      </p:sp>
    </p:spTree>
    <p:extLst>
      <p:ext uri="{BB962C8B-B14F-4D97-AF65-F5344CB8AC3E}">
        <p14:creationId xmlns:p14="http://schemas.microsoft.com/office/powerpoint/2010/main" val="70147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Statue broadly describes exchanges as exchanging one source of appropriated water for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Prior to 1992, exchanges remained valid with an “approved” status, never becoming certificated.  Therefore it was often unknown to the Division if the development proposed in the exchange application had been completed or if it was completed in accord with the approved application.</a:t>
            </a:r>
            <a:r>
              <a:rPr lang="en-US"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Seen most commonly through Weber Basin Water Conservancy District or Central Utah Water Conservancy District. </a:t>
            </a:r>
            <a:endParaRPr lang="en-US" sz="1200" kern="1200" dirty="0" smtClean="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9</a:t>
            </a:fld>
            <a:endParaRPr lang="en-US"/>
          </a:p>
        </p:txBody>
      </p:sp>
    </p:spTree>
    <p:extLst>
      <p:ext uri="{BB962C8B-B14F-4D97-AF65-F5344CB8AC3E}">
        <p14:creationId xmlns:p14="http://schemas.microsoft.com/office/powerpoint/2010/main" val="308585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60605C-615E-4CBD-9288-7044029D1F94}" type="datetimeFigureOut">
              <a:rPr lang="en-US" smtClean="0"/>
              <a:t>4/23/2015</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DB728E9-DFE4-4AE6-8A6B-7745E8D7E3FC}"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605C-615E-4CBD-9288-7044029D1F94}"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605C-615E-4CBD-9288-7044029D1F94}"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BDB728E9-DFE4-4AE6-8A6B-7745E8D7E3FC}"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60605C-615E-4CBD-9288-7044029D1F94}"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605C-615E-4CBD-9288-7044029D1F94}" type="datetimeFigureOut">
              <a:rPr lang="en-US" smtClean="0"/>
              <a:t>4/23/2015</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DB728E9-DFE4-4AE6-8A6B-7745E8D7E3FC}"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605C-615E-4CBD-9288-7044029D1F94}"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605C-615E-4CBD-9288-7044029D1F94}"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605C-615E-4CBD-9288-7044029D1F94}"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605C-615E-4CBD-9288-7044029D1F94}"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60605C-615E-4CBD-9288-7044029D1F94}"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28E9-DFE4-4AE6-8A6B-7745E8D7E3FC}"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060605C-615E-4CBD-9288-7044029D1F94}"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28E9-DFE4-4AE6-8A6B-7745E8D7E3FC}"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060605C-615E-4CBD-9288-7044029D1F94}" type="datetimeFigureOut">
              <a:rPr lang="en-US" smtClean="0"/>
              <a:t>4/23/2015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DB728E9-DFE4-4AE6-8A6B-7745E8D7E3FC}"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Applications</a:t>
            </a:r>
            <a:endParaRPr lang="en-US" dirty="0"/>
          </a:p>
        </p:txBody>
      </p:sp>
      <p:sp>
        <p:nvSpPr>
          <p:cNvPr id="3" name="Subtitle 2"/>
          <p:cNvSpPr>
            <a:spLocks noGrp="1"/>
          </p:cNvSpPr>
          <p:nvPr>
            <p:ph type="subTitle" idx="1"/>
          </p:nvPr>
        </p:nvSpPr>
        <p:spPr/>
        <p:txBody>
          <a:bodyPr>
            <a:normAutofit/>
          </a:bodyPr>
          <a:lstStyle/>
          <a:p>
            <a:r>
              <a:rPr lang="en-US" dirty="0" smtClean="0"/>
              <a:t>Tamara Prue</a:t>
            </a:r>
            <a:endParaRPr lang="en-US" dirty="0"/>
          </a:p>
        </p:txBody>
      </p:sp>
    </p:spTree>
    <p:extLst>
      <p:ext uri="{BB962C8B-B14F-4D97-AF65-F5344CB8AC3E}">
        <p14:creationId xmlns:p14="http://schemas.microsoft.com/office/powerpoint/2010/main" val="420969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Change Application</a:t>
            </a:r>
            <a:endParaRPr lang="en-US" dirty="0"/>
          </a:p>
        </p:txBody>
      </p:sp>
      <p:sp>
        <p:nvSpPr>
          <p:cNvPr id="3" name="Content Placeholder 2"/>
          <p:cNvSpPr>
            <a:spLocks noGrp="1"/>
          </p:cNvSpPr>
          <p:nvPr>
            <p:ph sz="half" idx="1"/>
          </p:nvPr>
        </p:nvSpPr>
        <p:spPr>
          <a:xfrm>
            <a:off x="457200" y="1600200"/>
            <a:ext cx="4343400" cy="5181600"/>
          </a:xfrm>
        </p:spPr>
        <p:txBody>
          <a:bodyPr>
            <a:noAutofit/>
          </a:bodyPr>
          <a:lstStyle/>
          <a:p>
            <a:r>
              <a:rPr lang="en-US" dirty="0"/>
              <a:t>F</a:t>
            </a:r>
            <a:r>
              <a:rPr lang="en-US" dirty="0" smtClean="0"/>
              <a:t>iled to </a:t>
            </a:r>
            <a:r>
              <a:rPr lang="en-US" dirty="0"/>
              <a:t>modify some or all of a</a:t>
            </a:r>
            <a:r>
              <a:rPr lang="en-US" dirty="0" smtClean="0"/>
              <a:t> </a:t>
            </a:r>
            <a:r>
              <a:rPr lang="en-US" dirty="0"/>
              <a:t>water right’s </a:t>
            </a:r>
            <a:r>
              <a:rPr lang="en-US" dirty="0" smtClean="0"/>
              <a:t>attributes. </a:t>
            </a:r>
          </a:p>
          <a:p>
            <a:endParaRPr lang="en-US" dirty="0" smtClean="0"/>
          </a:p>
          <a:p>
            <a:pPr lvl="0"/>
            <a:r>
              <a:rPr lang="en-US" dirty="0" smtClean="0">
                <a:solidFill>
                  <a:srgbClr val="0070C0"/>
                </a:solidFill>
              </a:rPr>
              <a:t>This </a:t>
            </a:r>
            <a:r>
              <a:rPr lang="en-US" dirty="0">
                <a:solidFill>
                  <a:srgbClr val="0070C0"/>
                </a:solidFill>
              </a:rPr>
              <a:t>application </a:t>
            </a:r>
            <a:r>
              <a:rPr lang="en-US" dirty="0" smtClean="0">
                <a:solidFill>
                  <a:srgbClr val="0070C0"/>
                </a:solidFill>
              </a:rPr>
              <a:t>uses the total flow represented by the base water right(s).  </a:t>
            </a:r>
          </a:p>
          <a:p>
            <a:pPr lvl="0"/>
            <a:endParaRPr lang="en-US" dirty="0" smtClean="0">
              <a:solidFill>
                <a:srgbClr val="0070C0"/>
              </a:solidFill>
            </a:endParaRPr>
          </a:p>
          <a:p>
            <a:r>
              <a:rPr lang="en-US" dirty="0" smtClean="0"/>
              <a:t>The proof will </a:t>
            </a:r>
            <a:r>
              <a:rPr lang="en-US" dirty="0"/>
              <a:t>have to be completed to </a:t>
            </a:r>
            <a:r>
              <a:rPr lang="en-US" dirty="0" smtClean="0"/>
              <a:t>“perfect” </a:t>
            </a:r>
            <a:r>
              <a:rPr lang="en-US" dirty="0"/>
              <a:t>the new </a:t>
            </a:r>
            <a:r>
              <a:rPr lang="en-US" dirty="0" smtClean="0"/>
              <a:t>attributes</a:t>
            </a:r>
            <a:r>
              <a:rPr lang="en-US" dirty="0"/>
              <a:t>.</a:t>
            </a:r>
            <a:endParaRPr lang="en-US" dirty="0" smtClean="0"/>
          </a:p>
        </p:txBody>
      </p:sp>
      <p:pic>
        <p:nvPicPr>
          <p:cNvPr id="4098" name="Picture 2" descr="G:\2013 WRT Photo Contest\Staff Favorite\53.Rockport Five As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989" y="1752600"/>
            <a:ext cx="364336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0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Change Application</a:t>
            </a:r>
            <a:endParaRPr lang="en-US" dirty="0"/>
          </a:p>
        </p:txBody>
      </p:sp>
      <p:sp>
        <p:nvSpPr>
          <p:cNvPr id="3" name="Content Placeholder 2"/>
          <p:cNvSpPr>
            <a:spLocks noGrp="1"/>
          </p:cNvSpPr>
          <p:nvPr>
            <p:ph idx="1"/>
          </p:nvPr>
        </p:nvSpPr>
        <p:spPr/>
        <p:txBody>
          <a:bodyPr>
            <a:normAutofit/>
          </a:bodyPr>
          <a:lstStyle/>
          <a:p>
            <a:r>
              <a:rPr lang="en-US" sz="2800" dirty="0" smtClean="0"/>
              <a:t>Temporary changes expire one year from the date of approval, and revert back to the original water right’s description. </a:t>
            </a:r>
          </a:p>
          <a:p>
            <a:endParaRPr lang="en-US" sz="2800" dirty="0" smtClean="0"/>
          </a:p>
          <a:p>
            <a:pPr lvl="0"/>
            <a:r>
              <a:rPr lang="en-US" sz="2800" dirty="0"/>
              <a:t>This application may or may not use all of the available water under the subject water right.  </a:t>
            </a:r>
            <a:endParaRPr lang="en-US" sz="2800" dirty="0" smtClean="0"/>
          </a:p>
          <a:p>
            <a:pPr lvl="0"/>
            <a:endParaRPr lang="en-US" sz="2800" dirty="0" smtClean="0"/>
          </a:p>
          <a:p>
            <a:r>
              <a:rPr lang="en-US" sz="2800" dirty="0" smtClean="0"/>
              <a:t>Temporary </a:t>
            </a:r>
            <a:r>
              <a:rPr lang="en-US" sz="2800" dirty="0"/>
              <a:t>changes</a:t>
            </a:r>
            <a:r>
              <a:rPr lang="en-US" dirty="0"/>
              <a:t> </a:t>
            </a:r>
            <a:r>
              <a:rPr lang="en-US" sz="2800" u="sng" dirty="0"/>
              <a:t>cannot</a:t>
            </a:r>
            <a:r>
              <a:rPr lang="en-US" dirty="0"/>
              <a:t> </a:t>
            </a:r>
            <a:r>
              <a:rPr lang="en-US" sz="2800" dirty="0"/>
              <a:t>be extended and do not require filing of proof.</a:t>
            </a:r>
          </a:p>
        </p:txBody>
      </p:sp>
    </p:spTree>
    <p:extLst>
      <p:ext uri="{BB962C8B-B14F-4D97-AF65-F5344CB8AC3E}">
        <p14:creationId xmlns:p14="http://schemas.microsoft.com/office/powerpoint/2010/main" val="32875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 Right Policy By Area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78231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Database Tools</a:t>
            </a:r>
            <a:endParaRPr lang="en-US" dirty="0"/>
          </a:p>
        </p:txBody>
      </p:sp>
      <p:sp>
        <p:nvSpPr>
          <p:cNvPr id="4" name="Content Placeholder 3"/>
          <p:cNvSpPr>
            <a:spLocks noGrp="1"/>
          </p:cNvSpPr>
          <p:nvPr>
            <p:ph sz="half" idx="1"/>
          </p:nvPr>
        </p:nvSpPr>
        <p:spPr>
          <a:xfrm>
            <a:off x="304800" y="1600200"/>
            <a:ext cx="4191000" cy="4525963"/>
          </a:xfrm>
        </p:spPr>
        <p:txBody>
          <a:bodyPr>
            <a:normAutofit fontScale="85000" lnSpcReduction="20000"/>
          </a:bodyPr>
          <a:lstStyle/>
          <a:p>
            <a:r>
              <a:rPr lang="en-US" dirty="0"/>
              <a:t>“Policies by Water Right Area” is located on the bottom right of the Division’s home page</a:t>
            </a:r>
            <a:r>
              <a:rPr lang="en-US" dirty="0" smtClean="0"/>
              <a:t>.</a:t>
            </a:r>
          </a:p>
          <a:p>
            <a:endParaRPr lang="en-US" dirty="0" smtClean="0"/>
          </a:p>
          <a:p>
            <a:r>
              <a:rPr lang="en-US" dirty="0" smtClean="0"/>
              <a:t>  </a:t>
            </a:r>
            <a:r>
              <a:rPr lang="en-US" dirty="0"/>
              <a:t>This will provide a basic overview for each water right area, including information that may be helpful for an applicant to review before filing an application. </a:t>
            </a:r>
            <a:endParaRPr lang="en-US" dirty="0" smtClean="0"/>
          </a:p>
          <a:p>
            <a:pPr marL="0" indent="0">
              <a:buNone/>
            </a:pPr>
            <a:endParaRPr lang="en-US" dirty="0" smtClean="0"/>
          </a:p>
          <a:p>
            <a:pPr marL="0" indent="0" algn="ctr">
              <a:buNone/>
            </a:pPr>
            <a:r>
              <a:rPr lang="en-US" dirty="0" smtClean="0">
                <a:solidFill>
                  <a:schemeClr val="accent4">
                    <a:lumMod val="75000"/>
                  </a:schemeClr>
                </a:solidFill>
              </a:rPr>
              <a:t>www.waterrights.utah.gov</a:t>
            </a:r>
            <a:endParaRPr lang="en-US" dirty="0">
              <a:solidFill>
                <a:schemeClr val="accent4">
                  <a:lumMod val="75000"/>
                </a:schemeClr>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70" t="24731" r="34632" b="6237"/>
          <a:stretch/>
        </p:blipFill>
        <p:spPr bwMode="auto">
          <a:xfrm>
            <a:off x="4824037" y="1600200"/>
            <a:ext cx="4072029" cy="460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146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6276" t="14044" r="8191" b="4445"/>
          <a:stretch>
            <a:fillRect/>
          </a:stretch>
        </p:blipFill>
        <p:spPr bwMode="auto">
          <a:xfrm>
            <a:off x="6824" y="20470"/>
            <a:ext cx="9103847" cy="6442881"/>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048000"/>
            <a:ext cx="5715000" cy="762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l="46638" t="16888" r="27274" b="9155"/>
          <a:stretch>
            <a:fillRect/>
          </a:stretch>
        </p:blipFill>
        <p:spPr bwMode="auto">
          <a:xfrm>
            <a:off x="5943600" y="-19526"/>
            <a:ext cx="3200400" cy="6877526"/>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9768" y="2678668"/>
            <a:ext cx="5971032" cy="2308324"/>
          </a:xfrm>
          <a:prstGeom prst="rect">
            <a:avLst/>
          </a:prstGeom>
          <a:solidFill>
            <a:schemeClr val="accent5">
              <a:lumMod val="60000"/>
              <a:lumOff val="40000"/>
            </a:schemeClr>
          </a:solidFill>
          <a:ln>
            <a:solidFill>
              <a:srgbClr val="FFC000"/>
            </a:solidFill>
          </a:ln>
        </p:spPr>
        <p:txBody>
          <a:bodyPr wrap="square" rtlCol="0">
            <a:spAutoFit/>
          </a:bodyPr>
          <a:lstStyle/>
          <a:p>
            <a:r>
              <a:rPr lang="en-US" sz="2400" b="1" dirty="0" smtClean="0"/>
              <a:t>Surface and Ground Water :</a:t>
            </a:r>
          </a:p>
          <a:p>
            <a:endParaRPr lang="en-US" sz="2400" dirty="0" smtClean="0"/>
          </a:p>
          <a:p>
            <a:r>
              <a:rPr lang="en-US" sz="2400" dirty="0" smtClean="0"/>
              <a:t>…Valley locations are open for ground-water applications, which are limited to the domestic use of one family, the irrigation of .25 acre, and 10 livestock. </a:t>
            </a:r>
            <a:endParaRPr lang="en-US" sz="2400" dirty="0"/>
          </a:p>
        </p:txBody>
      </p:sp>
    </p:spTree>
    <p:extLst>
      <p:ext uri="{BB962C8B-B14F-4D97-AF65-F5344CB8AC3E}">
        <p14:creationId xmlns:p14="http://schemas.microsoft.com/office/powerpoint/2010/main" val="43164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Public Land Survey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1895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Township, Range, and Section</a:t>
            </a:r>
            <a:endParaRPr lang="en-US" dirty="0"/>
          </a:p>
        </p:txBody>
      </p:sp>
      <p:sp>
        <p:nvSpPr>
          <p:cNvPr id="3" name="Content Placeholder 2"/>
          <p:cNvSpPr>
            <a:spLocks noGrp="1"/>
          </p:cNvSpPr>
          <p:nvPr>
            <p:ph sz="half" idx="1"/>
          </p:nvPr>
        </p:nvSpPr>
        <p:spPr/>
        <p:txBody>
          <a:bodyPr>
            <a:normAutofit/>
          </a:bodyPr>
          <a:lstStyle/>
          <a:p>
            <a:pPr marL="342900" lvl="1" indent="-342900">
              <a:buClr>
                <a:schemeClr val="accent1"/>
              </a:buClr>
              <a:buSzPct val="75000"/>
              <a:buFont typeface="Wingdings" pitchFamily="2" charset="2"/>
              <a:buChar char=""/>
            </a:pPr>
            <a:r>
              <a:rPr lang="en-US" b="1" dirty="0"/>
              <a:t>Township</a:t>
            </a:r>
            <a:r>
              <a:rPr lang="en-US" dirty="0"/>
              <a:t>—Typically a </a:t>
            </a:r>
            <a:r>
              <a:rPr lang="en-US" dirty="0" smtClean="0"/>
              <a:t>six-mile </a:t>
            </a:r>
            <a:r>
              <a:rPr lang="en-US" dirty="0"/>
              <a:t>square area of land containing 36 sections.</a:t>
            </a:r>
          </a:p>
          <a:p>
            <a:pPr lvl="1"/>
            <a:r>
              <a:rPr lang="en-US" dirty="0" smtClean="0"/>
              <a:t>May </a:t>
            </a:r>
            <a:r>
              <a:rPr lang="en-US" dirty="0"/>
              <a:t>also refer to a North-South row in the PLSS grid</a:t>
            </a:r>
          </a:p>
          <a:p>
            <a:pPr marL="342900" lvl="1" indent="-342900">
              <a:buClr>
                <a:schemeClr val="accent1"/>
              </a:buClr>
              <a:buSzPct val="75000"/>
              <a:buFont typeface="Wingdings" pitchFamily="2" charset="2"/>
              <a:buChar char=""/>
            </a:pPr>
            <a:r>
              <a:rPr lang="en-US" b="1" dirty="0" smtClean="0"/>
              <a:t>Range</a:t>
            </a:r>
            <a:r>
              <a:rPr lang="en-US" dirty="0" smtClean="0"/>
              <a:t>—An </a:t>
            </a:r>
            <a:r>
              <a:rPr lang="en-US" dirty="0"/>
              <a:t>East-West row in the PLSS </a:t>
            </a:r>
            <a:r>
              <a:rPr lang="en-US" dirty="0" smtClean="0"/>
              <a:t>grid</a:t>
            </a:r>
          </a:p>
          <a:p>
            <a:pPr marL="342900" lvl="1" indent="-342900">
              <a:buClr>
                <a:schemeClr val="accent1"/>
              </a:buClr>
              <a:buSzPct val="75000"/>
              <a:buFont typeface="Wingdings" pitchFamily="2" charset="2"/>
              <a:buChar char=""/>
            </a:pPr>
            <a:r>
              <a:rPr lang="en-US" b="1" dirty="0" smtClean="0"/>
              <a:t>Section</a:t>
            </a:r>
            <a:r>
              <a:rPr lang="en-US" dirty="0" smtClean="0"/>
              <a:t>—Typically a one-mile square area, containing 640 acres.</a:t>
            </a:r>
          </a:p>
          <a:p>
            <a:pPr marL="342900" lvl="1" indent="-342900">
              <a:buClr>
                <a:schemeClr val="accent1"/>
              </a:buClr>
              <a:buSzPct val="75000"/>
              <a:buFont typeface="Wingdings" pitchFamily="2" charset="2"/>
              <a:buChar char=""/>
            </a:pPr>
            <a:endParaRPr lang="en-US" dirty="0" smtClean="0"/>
          </a:p>
          <a:p>
            <a:pPr marL="0" indent="0">
              <a:buNone/>
            </a:pPr>
            <a:endParaRPr lang="en-US" dirty="0" smtClean="0"/>
          </a:p>
          <a:p>
            <a:pPr lvl="1"/>
            <a:endParaRPr lang="en-US" dirty="0"/>
          </a:p>
          <a:p>
            <a:pPr lvl="1"/>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514"/>
          <a:stretch/>
        </p:blipFill>
        <p:spPr bwMode="auto">
          <a:xfrm>
            <a:off x="4668129" y="1600199"/>
            <a:ext cx="4267200" cy="48840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Corner Sections and Quadrants</a:t>
            </a:r>
            <a:endParaRPr lang="en-US" dirty="0"/>
          </a:p>
        </p:txBody>
      </p:sp>
      <p:grpSp>
        <p:nvGrpSpPr>
          <p:cNvPr id="19" name="Group 18"/>
          <p:cNvGrpSpPr/>
          <p:nvPr/>
        </p:nvGrpSpPr>
        <p:grpSpPr>
          <a:xfrm>
            <a:off x="2216260" y="1794507"/>
            <a:ext cx="4991874" cy="4601742"/>
            <a:chOff x="4278437" y="1803368"/>
            <a:chExt cx="4544568" cy="4358941"/>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755" t="6784" r="-897" b="490"/>
            <a:stretch/>
          </p:blipFill>
          <p:spPr bwMode="auto">
            <a:xfrm>
              <a:off x="4357685" y="2061286"/>
              <a:ext cx="4380931" cy="4096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78437" y="1803368"/>
              <a:ext cx="5334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NW</a:t>
              </a:r>
              <a:endParaRPr lang="en-US" b="1" dirty="0">
                <a:solidFill>
                  <a:schemeClr val="bg1"/>
                </a:solidFill>
              </a:endParaRPr>
            </a:p>
          </p:txBody>
        </p:sp>
        <p:sp>
          <p:nvSpPr>
            <p:cNvPr id="12" name="TextBox 11"/>
            <p:cNvSpPr txBox="1"/>
            <p:nvPr/>
          </p:nvSpPr>
          <p:spPr>
            <a:xfrm>
              <a:off x="4354637" y="3829326"/>
              <a:ext cx="3810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W</a:t>
              </a:r>
              <a:endParaRPr lang="en-US" b="1" dirty="0">
                <a:solidFill>
                  <a:schemeClr val="bg1"/>
                </a:solidFill>
              </a:endParaRPr>
            </a:p>
          </p:txBody>
        </p:sp>
        <p:sp>
          <p:nvSpPr>
            <p:cNvPr id="13" name="TextBox 12"/>
            <p:cNvSpPr txBox="1"/>
            <p:nvPr/>
          </p:nvSpPr>
          <p:spPr>
            <a:xfrm>
              <a:off x="6385082" y="5792977"/>
              <a:ext cx="381000" cy="369332"/>
            </a:xfrm>
            <a:prstGeom prst="rect">
              <a:avLst/>
            </a:prstGeom>
            <a:solidFill>
              <a:schemeClr val="accent3"/>
            </a:solidFill>
            <a:ln w="6350">
              <a:solidFill>
                <a:schemeClr val="tx1"/>
              </a:solidFill>
            </a:ln>
          </p:spPr>
          <p:txBody>
            <a:bodyPr wrap="square" rtlCol="0">
              <a:spAutoFit/>
            </a:bodyPr>
            <a:lstStyle/>
            <a:p>
              <a:pPr algn="ctr"/>
              <a:r>
                <a:rPr lang="en-US" b="1" dirty="0">
                  <a:solidFill>
                    <a:schemeClr val="bg1"/>
                  </a:solidFill>
                </a:rPr>
                <a:t>S</a:t>
              </a:r>
            </a:p>
          </p:txBody>
        </p:sp>
        <p:sp>
          <p:nvSpPr>
            <p:cNvPr id="14" name="TextBox 13"/>
            <p:cNvSpPr txBox="1"/>
            <p:nvPr/>
          </p:nvSpPr>
          <p:spPr>
            <a:xfrm>
              <a:off x="8421624" y="3822706"/>
              <a:ext cx="3810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E</a:t>
              </a:r>
              <a:endParaRPr lang="en-US" b="1" dirty="0">
                <a:solidFill>
                  <a:schemeClr val="bg1"/>
                </a:solidFill>
              </a:endParaRPr>
            </a:p>
          </p:txBody>
        </p:sp>
        <p:sp>
          <p:nvSpPr>
            <p:cNvPr id="15" name="TextBox 14"/>
            <p:cNvSpPr txBox="1"/>
            <p:nvPr/>
          </p:nvSpPr>
          <p:spPr>
            <a:xfrm>
              <a:off x="6357650" y="1905000"/>
              <a:ext cx="3810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a:t>
              </a:r>
              <a:endParaRPr lang="en-US" b="1" dirty="0">
                <a:solidFill>
                  <a:schemeClr val="bg1"/>
                </a:solidFill>
              </a:endParaRPr>
            </a:p>
          </p:txBody>
        </p:sp>
        <p:sp>
          <p:nvSpPr>
            <p:cNvPr id="16" name="TextBox 15"/>
            <p:cNvSpPr txBox="1"/>
            <p:nvPr/>
          </p:nvSpPr>
          <p:spPr>
            <a:xfrm>
              <a:off x="8269224" y="1825228"/>
              <a:ext cx="5334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NE</a:t>
              </a:r>
              <a:endParaRPr lang="en-US" b="1" dirty="0">
                <a:solidFill>
                  <a:schemeClr val="bg1"/>
                </a:solidFill>
              </a:endParaRPr>
            </a:p>
          </p:txBody>
        </p:sp>
        <p:sp>
          <p:nvSpPr>
            <p:cNvPr id="17" name="TextBox 16"/>
            <p:cNvSpPr txBox="1"/>
            <p:nvPr/>
          </p:nvSpPr>
          <p:spPr>
            <a:xfrm>
              <a:off x="8289605" y="5788667"/>
              <a:ext cx="533400" cy="369332"/>
            </a:xfrm>
            <a:prstGeom prst="rect">
              <a:avLst/>
            </a:prstGeom>
            <a:solidFill>
              <a:schemeClr val="accent3"/>
            </a:solidFill>
            <a:ln w="6350">
              <a:solidFill>
                <a:schemeClr val="tx1"/>
              </a:solidFill>
            </a:ln>
          </p:spPr>
          <p:txBody>
            <a:bodyPr wrap="square" rtlCol="0">
              <a:spAutoFit/>
            </a:bodyPr>
            <a:lstStyle/>
            <a:p>
              <a:pPr algn="ctr"/>
              <a:r>
                <a:rPr lang="en-US" b="1" dirty="0">
                  <a:solidFill>
                    <a:schemeClr val="bg1"/>
                  </a:solidFill>
                </a:rPr>
                <a:t>S</a:t>
              </a:r>
              <a:r>
                <a:rPr lang="en-US" b="1" dirty="0" smtClean="0">
                  <a:solidFill>
                    <a:schemeClr val="bg1"/>
                  </a:solidFill>
                </a:rPr>
                <a:t>E</a:t>
              </a:r>
              <a:endParaRPr lang="en-US" b="1" dirty="0">
                <a:solidFill>
                  <a:schemeClr val="bg1"/>
                </a:solidFill>
              </a:endParaRPr>
            </a:p>
          </p:txBody>
        </p:sp>
        <p:sp>
          <p:nvSpPr>
            <p:cNvPr id="18" name="TextBox 17"/>
            <p:cNvSpPr txBox="1"/>
            <p:nvPr/>
          </p:nvSpPr>
          <p:spPr>
            <a:xfrm>
              <a:off x="4402450" y="5792977"/>
              <a:ext cx="533400" cy="349845"/>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SW</a:t>
              </a:r>
              <a:endParaRPr lang="en-US" b="1" dirty="0">
                <a:solidFill>
                  <a:schemeClr val="bg1"/>
                </a:solidFill>
              </a:endParaRPr>
            </a:p>
          </p:txBody>
        </p:sp>
      </p:grpSp>
    </p:spTree>
    <p:extLst>
      <p:ext uri="{BB962C8B-B14F-4D97-AF65-F5344CB8AC3E}">
        <p14:creationId xmlns:p14="http://schemas.microsoft.com/office/powerpoint/2010/main" val="980717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Base &amp; Meridians </a:t>
            </a:r>
            <a:endParaRPr lang="en-US" dirty="0"/>
          </a:p>
        </p:txBody>
      </p:sp>
      <p:sp>
        <p:nvSpPr>
          <p:cNvPr id="4" name="Content Placeholder 3"/>
          <p:cNvSpPr>
            <a:spLocks noGrp="1"/>
          </p:cNvSpPr>
          <p:nvPr>
            <p:ph sz="half" idx="2"/>
          </p:nvPr>
        </p:nvSpPr>
        <p:spPr/>
        <p:txBody>
          <a:bodyPr>
            <a:normAutofit lnSpcReduction="10000"/>
          </a:bodyPr>
          <a:lstStyle/>
          <a:p>
            <a:r>
              <a:rPr lang="en-US" sz="3500" dirty="0" smtClean="0"/>
              <a:t>Salt Lake B&amp;M</a:t>
            </a:r>
          </a:p>
          <a:p>
            <a:pPr lvl="1"/>
            <a:r>
              <a:rPr lang="en-US" sz="3000" dirty="0" smtClean="0"/>
              <a:t>Beginning in Downtown Salt Lake</a:t>
            </a:r>
          </a:p>
          <a:p>
            <a:endParaRPr lang="en-US" sz="3500" dirty="0" smtClean="0"/>
          </a:p>
          <a:p>
            <a:r>
              <a:rPr lang="en-US" sz="3500" dirty="0" smtClean="0"/>
              <a:t>Uintah B&amp;M</a:t>
            </a:r>
          </a:p>
          <a:p>
            <a:pPr lvl="1"/>
            <a:r>
              <a:rPr lang="en-US" sz="3000" dirty="0" smtClean="0"/>
              <a:t>Beginning </a:t>
            </a:r>
            <a:r>
              <a:rPr lang="en-US" sz="3000" dirty="0"/>
              <a:t>about nine miles North of Roosevelt</a:t>
            </a:r>
          </a:p>
          <a:p>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962400" cy="515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Point Star 5"/>
          <p:cNvSpPr/>
          <p:nvPr/>
        </p:nvSpPr>
        <p:spPr>
          <a:xfrm>
            <a:off x="2209800" y="2895600"/>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5-Point Star 6"/>
          <p:cNvSpPr/>
          <p:nvPr/>
        </p:nvSpPr>
        <p:spPr>
          <a:xfrm>
            <a:off x="2971800" y="3200400"/>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49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720"/>
            <a:ext cx="5105400" cy="664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5-Point Star 4"/>
          <p:cNvSpPr/>
          <p:nvPr/>
        </p:nvSpPr>
        <p:spPr>
          <a:xfrm>
            <a:off x="5105400" y="2584361"/>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 name="5-Point Star 5"/>
          <p:cNvSpPr/>
          <p:nvPr/>
        </p:nvSpPr>
        <p:spPr>
          <a:xfrm>
            <a:off x="3331334" y="2213019"/>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Line Callout 2 6"/>
          <p:cNvSpPr/>
          <p:nvPr/>
        </p:nvSpPr>
        <p:spPr>
          <a:xfrm>
            <a:off x="6781800" y="762000"/>
            <a:ext cx="2209800" cy="1804115"/>
          </a:xfrm>
          <a:prstGeom prst="borderCallout2">
            <a:avLst>
              <a:gd name="adj1" fmla="val 18750"/>
              <a:gd name="adj2" fmla="val -2593"/>
              <a:gd name="adj3" fmla="val 30238"/>
              <a:gd name="adj4" fmla="val -24943"/>
              <a:gd name="adj5" fmla="val 104939"/>
              <a:gd name="adj6" fmla="val -647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Roosevelt,</a:t>
            </a:r>
          </a:p>
          <a:p>
            <a:pPr algn="ctr"/>
            <a:r>
              <a:rPr lang="en-US" sz="2000" dirty="0" smtClean="0"/>
              <a:t> </a:t>
            </a:r>
            <a:r>
              <a:rPr lang="en-US" sz="2000" u="sng" dirty="0" smtClean="0"/>
              <a:t>Duchesne County</a:t>
            </a:r>
          </a:p>
          <a:p>
            <a:pPr marL="0" lvl="1" algn="ctr"/>
            <a:r>
              <a:rPr lang="en-US" sz="2000" dirty="0"/>
              <a:t>Township 4 South, Range 5 West, </a:t>
            </a:r>
            <a:r>
              <a:rPr lang="en-US" sz="2000" b="1" dirty="0">
                <a:solidFill>
                  <a:schemeClr val="accent4">
                    <a:lumMod val="75000"/>
                  </a:schemeClr>
                </a:solidFill>
              </a:rPr>
              <a:t>USB&amp;M</a:t>
            </a:r>
          </a:p>
          <a:p>
            <a:pPr algn="ctr"/>
            <a:endParaRPr lang="en-US" dirty="0"/>
          </a:p>
        </p:txBody>
      </p:sp>
      <p:sp>
        <p:nvSpPr>
          <p:cNvPr id="8" name="Line Callout 2 7"/>
          <p:cNvSpPr/>
          <p:nvPr/>
        </p:nvSpPr>
        <p:spPr>
          <a:xfrm>
            <a:off x="152400" y="975574"/>
            <a:ext cx="2133600" cy="1761187"/>
          </a:xfrm>
          <a:prstGeom prst="borderCallout2">
            <a:avLst>
              <a:gd name="adj1" fmla="val 39398"/>
              <a:gd name="adj2" fmla="val 103319"/>
              <a:gd name="adj3" fmla="val 45507"/>
              <a:gd name="adj4" fmla="val 122244"/>
              <a:gd name="adj5" fmla="val 75155"/>
              <a:gd name="adj6" fmla="val 15249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Stockton, </a:t>
            </a:r>
          </a:p>
          <a:p>
            <a:pPr algn="ctr"/>
            <a:r>
              <a:rPr lang="en-US" sz="2000" u="sng" dirty="0" smtClean="0"/>
              <a:t>Tooele County</a:t>
            </a:r>
          </a:p>
          <a:p>
            <a:pPr marL="0" lvl="1" algn="ctr"/>
            <a:r>
              <a:rPr lang="en-US" sz="2000" dirty="0"/>
              <a:t>Township 4 South, Range 5 West, </a:t>
            </a:r>
            <a:r>
              <a:rPr lang="en-US" sz="2000" b="1" dirty="0">
                <a:solidFill>
                  <a:schemeClr val="accent4">
                    <a:lumMod val="75000"/>
                  </a:schemeClr>
                </a:solidFill>
              </a:rPr>
              <a:t>SLB&amp;M</a:t>
            </a:r>
          </a:p>
          <a:p>
            <a:pPr algn="ctr"/>
            <a:endParaRPr lang="en-US" dirty="0"/>
          </a:p>
        </p:txBody>
      </p:sp>
    </p:spTree>
    <p:extLst>
      <p:ext uri="{BB962C8B-B14F-4D97-AF65-F5344CB8AC3E}">
        <p14:creationId xmlns:p14="http://schemas.microsoft.com/office/powerpoint/2010/main" val="104551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Agenda</a:t>
            </a:r>
            <a:endParaRPr lang="en-US" dirty="0"/>
          </a:p>
        </p:txBody>
      </p:sp>
      <p:sp>
        <p:nvSpPr>
          <p:cNvPr id="3" name="Content Placeholder 2"/>
          <p:cNvSpPr>
            <a:spLocks noGrp="1"/>
          </p:cNvSpPr>
          <p:nvPr>
            <p:ph idx="1"/>
          </p:nvPr>
        </p:nvSpPr>
        <p:spPr/>
        <p:txBody>
          <a:bodyPr/>
          <a:lstStyle/>
          <a:p>
            <a:r>
              <a:rPr lang="en-US" dirty="0" smtClean="0"/>
              <a:t>Go over the most common types of applications </a:t>
            </a:r>
            <a:r>
              <a:rPr lang="en-US" dirty="0" smtClean="0">
                <a:solidFill>
                  <a:schemeClr val="bg1">
                    <a:lumMod val="65000"/>
                  </a:schemeClr>
                </a:solidFill>
              </a:rPr>
              <a:t>(15 min)</a:t>
            </a:r>
          </a:p>
          <a:p>
            <a:r>
              <a:rPr lang="en-US" dirty="0" smtClean="0"/>
              <a:t>Discuss water right policy by area </a:t>
            </a:r>
            <a:r>
              <a:rPr lang="en-US" dirty="0" smtClean="0">
                <a:solidFill>
                  <a:schemeClr val="bg1">
                    <a:lumMod val="65000"/>
                  </a:schemeClr>
                </a:solidFill>
              </a:rPr>
              <a:t>(5 min)</a:t>
            </a:r>
          </a:p>
          <a:p>
            <a:r>
              <a:rPr lang="en-US" dirty="0"/>
              <a:t>Introduce the Public Land Survey </a:t>
            </a:r>
            <a:r>
              <a:rPr lang="en-US" dirty="0" smtClean="0"/>
              <a:t>system </a:t>
            </a:r>
            <a:r>
              <a:rPr lang="en-US" dirty="0" smtClean="0">
                <a:solidFill>
                  <a:schemeClr val="bg1">
                    <a:lumMod val="65000"/>
                  </a:schemeClr>
                </a:solidFill>
              </a:rPr>
              <a:t>(10 min)</a:t>
            </a:r>
            <a:endParaRPr lang="en-US" dirty="0">
              <a:solidFill>
                <a:schemeClr val="bg1">
                  <a:lumMod val="65000"/>
                </a:schemeClr>
              </a:solidFill>
            </a:endParaRPr>
          </a:p>
          <a:p>
            <a:r>
              <a:rPr lang="en-US" dirty="0" smtClean="0"/>
              <a:t>Discuss duty, diversion, and other use calculations </a:t>
            </a:r>
            <a:r>
              <a:rPr lang="en-US" dirty="0" smtClean="0">
                <a:solidFill>
                  <a:schemeClr val="bg1">
                    <a:lumMod val="65000"/>
                  </a:schemeClr>
                </a:solidFill>
              </a:rPr>
              <a:t>(20 min)</a:t>
            </a:r>
          </a:p>
          <a:p>
            <a:r>
              <a:rPr lang="en-US" dirty="0" smtClean="0"/>
              <a:t>Make an application map </a:t>
            </a:r>
            <a:r>
              <a:rPr lang="en-US" dirty="0" smtClean="0">
                <a:solidFill>
                  <a:schemeClr val="bg1">
                    <a:lumMod val="65000"/>
                  </a:schemeClr>
                </a:solidFill>
              </a:rPr>
              <a:t>(15 min)</a:t>
            </a:r>
          </a:p>
          <a:p>
            <a:endParaRPr lang="en-US" dirty="0">
              <a:solidFill>
                <a:schemeClr val="bg1">
                  <a:lumMod val="65000"/>
                </a:schemeClr>
              </a:solidFill>
            </a:endParaRPr>
          </a:p>
          <a:p>
            <a:r>
              <a:rPr lang="en-US" b="1" dirty="0"/>
              <a:t>Questions</a:t>
            </a:r>
          </a:p>
          <a:p>
            <a:endParaRPr lang="en-US" dirty="0" smtClean="0">
              <a:solidFill>
                <a:schemeClr val="bg1">
                  <a:lumMod val="65000"/>
                </a:schemeClr>
              </a:solidFill>
            </a:endParaRPr>
          </a:p>
        </p:txBody>
      </p:sp>
    </p:spTree>
    <p:extLst>
      <p:ext uri="{BB962C8B-B14F-4D97-AF65-F5344CB8AC3E}">
        <p14:creationId xmlns:p14="http://schemas.microsoft.com/office/powerpoint/2010/main" val="3654748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a Point of Diversion</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a:xfrm>
            <a:off x="5181600" y="1600200"/>
            <a:ext cx="3810000" cy="4908109"/>
          </a:xfrm>
        </p:spPr>
        <p:txBody>
          <a:bodyPr>
            <a:normAutofit lnSpcReduction="10000"/>
          </a:bodyPr>
          <a:lstStyle/>
          <a:p>
            <a:r>
              <a:rPr lang="en-US" dirty="0" smtClean="0"/>
              <a:t>Locate the following:</a:t>
            </a:r>
          </a:p>
          <a:p>
            <a:endParaRPr lang="en-US" dirty="0" smtClean="0"/>
          </a:p>
          <a:p>
            <a:pPr lvl="1"/>
            <a:r>
              <a:rPr lang="en-US" dirty="0" smtClean="0"/>
              <a:t>S 500’ and W 1200’, from the East Quarter Corner</a:t>
            </a:r>
          </a:p>
          <a:p>
            <a:pPr lvl="1"/>
            <a:endParaRPr lang="en-US" dirty="0" smtClean="0"/>
          </a:p>
          <a:p>
            <a:pPr lvl="1"/>
            <a:r>
              <a:rPr lang="en-US" dirty="0" smtClean="0"/>
              <a:t>N 2000’ from the Southeast Corner</a:t>
            </a:r>
          </a:p>
          <a:p>
            <a:pPr lvl="1"/>
            <a:endParaRPr lang="en-US" dirty="0" smtClean="0"/>
          </a:p>
          <a:p>
            <a:pPr lvl="1"/>
            <a:r>
              <a:rPr lang="en-US" dirty="0" smtClean="0"/>
              <a:t>S 1300’ and E 4000’, from the Northwest Corner</a:t>
            </a:r>
          </a:p>
          <a:p>
            <a:pPr marL="457200" lvl="1" indent="0">
              <a:buNone/>
            </a:pPr>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953000" cy="498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657600" y="4267200"/>
            <a:ext cx="228600" cy="22860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43300" y="2819400"/>
            <a:ext cx="228600" cy="228600"/>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28782" y="3821202"/>
            <a:ext cx="418501" cy="389904"/>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E</a:t>
            </a:r>
            <a:endParaRPr lang="en-US" b="1" dirty="0">
              <a:solidFill>
                <a:schemeClr val="bg1"/>
              </a:solidFill>
            </a:endParaRPr>
          </a:p>
        </p:txBody>
      </p:sp>
      <p:sp>
        <p:nvSpPr>
          <p:cNvPr id="8" name="Oval 7"/>
          <p:cNvSpPr/>
          <p:nvPr/>
        </p:nvSpPr>
        <p:spPr>
          <a:xfrm>
            <a:off x="4414482" y="4287103"/>
            <a:ext cx="228600" cy="228600"/>
          </a:xfrm>
          <a:prstGeom prst="ellipse">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41482" y="5619284"/>
            <a:ext cx="585901" cy="389904"/>
          </a:xfrm>
          <a:prstGeom prst="rect">
            <a:avLst/>
          </a:prstGeom>
          <a:solidFill>
            <a:schemeClr val="accent3"/>
          </a:solidFill>
          <a:ln w="6350">
            <a:solidFill>
              <a:schemeClr val="tx1"/>
            </a:solidFill>
          </a:ln>
        </p:spPr>
        <p:txBody>
          <a:bodyPr wrap="square" rtlCol="0">
            <a:spAutoFit/>
          </a:bodyPr>
          <a:lstStyle/>
          <a:p>
            <a:pPr algn="ctr"/>
            <a:r>
              <a:rPr lang="en-US" b="1" dirty="0">
                <a:solidFill>
                  <a:schemeClr val="bg1"/>
                </a:solidFill>
              </a:rPr>
              <a:t>S</a:t>
            </a:r>
            <a:r>
              <a:rPr lang="en-US" b="1" dirty="0" smtClean="0">
                <a:solidFill>
                  <a:schemeClr val="bg1"/>
                </a:solidFill>
              </a:rPr>
              <a:t>E</a:t>
            </a:r>
            <a:endParaRPr lang="en-US" b="1" dirty="0">
              <a:solidFill>
                <a:schemeClr val="bg1"/>
              </a:solidFill>
            </a:endParaRPr>
          </a:p>
        </p:txBody>
      </p:sp>
      <p:sp>
        <p:nvSpPr>
          <p:cNvPr id="12" name="TextBox 11"/>
          <p:cNvSpPr txBox="1"/>
          <p:nvPr/>
        </p:nvSpPr>
        <p:spPr>
          <a:xfrm>
            <a:off x="533400" y="1794507"/>
            <a:ext cx="585901" cy="389904"/>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NW</a:t>
            </a:r>
            <a:endParaRPr lang="en-US" b="1" dirty="0">
              <a:solidFill>
                <a:schemeClr val="bg1"/>
              </a:solidFill>
            </a:endParaRPr>
          </a:p>
        </p:txBody>
      </p:sp>
    </p:spTree>
    <p:extLst>
      <p:ext uri="{BB962C8B-B14F-4D97-AF65-F5344CB8AC3E}">
        <p14:creationId xmlns:p14="http://schemas.microsoft.com/office/powerpoint/2010/main" val="332520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a Place of Use</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a:xfrm>
            <a:off x="5181600" y="1600200"/>
            <a:ext cx="3810000" cy="4724400"/>
          </a:xfrm>
        </p:spPr>
        <p:txBody>
          <a:bodyPr>
            <a:normAutofit lnSpcReduction="10000"/>
          </a:bodyPr>
          <a:lstStyle/>
          <a:p>
            <a:r>
              <a:rPr lang="en-US" dirty="0" smtClean="0"/>
              <a:t>Locate the following:</a:t>
            </a:r>
          </a:p>
          <a:p>
            <a:endParaRPr lang="en-US" dirty="0" smtClean="0"/>
          </a:p>
          <a:p>
            <a:pPr lvl="1"/>
            <a:r>
              <a:rPr lang="en-US" dirty="0" smtClean="0"/>
              <a:t>NW1/4 of the NW1/4</a:t>
            </a:r>
          </a:p>
          <a:p>
            <a:pPr lvl="1"/>
            <a:endParaRPr lang="en-US" dirty="0" smtClean="0"/>
          </a:p>
          <a:p>
            <a:pPr lvl="1"/>
            <a:r>
              <a:rPr lang="en-US" dirty="0" smtClean="0"/>
              <a:t>S1/2 of the SW1/4</a:t>
            </a:r>
          </a:p>
          <a:p>
            <a:pPr lvl="1"/>
            <a:endParaRPr lang="en-US" dirty="0" smtClean="0"/>
          </a:p>
          <a:p>
            <a:pPr lvl="1"/>
            <a:r>
              <a:rPr lang="en-US" dirty="0" smtClean="0"/>
              <a:t>NE1/4 of the SW1/4</a:t>
            </a:r>
          </a:p>
          <a:p>
            <a:pPr lvl="1"/>
            <a:endParaRPr lang="en-US" dirty="0" smtClean="0"/>
          </a:p>
          <a:p>
            <a:pPr lvl="1"/>
            <a:r>
              <a:rPr lang="en-US" dirty="0" smtClean="0"/>
              <a:t>S1/2 of the NW1/4 and the S1/2 of the NE1/4</a:t>
            </a:r>
          </a:p>
          <a:p>
            <a:pPr marL="457200" lvl="1" indent="0">
              <a:buNone/>
            </a:pPr>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953000" cy="498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2209800"/>
            <a:ext cx="914400" cy="9144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2584" y="4953000"/>
            <a:ext cx="1790700" cy="914400"/>
          </a:xfrm>
          <a:prstGeom prst="rect">
            <a:avLst/>
          </a:prstGeom>
          <a:solidFill>
            <a:schemeClr val="accent4">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7934" y="4038600"/>
            <a:ext cx="914400" cy="9144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3124200"/>
            <a:ext cx="3657600" cy="9144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4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Right Calculations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3299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Terms</a:t>
            </a:r>
            <a:endParaRPr lang="en-US" dirty="0"/>
          </a:p>
        </p:txBody>
      </p:sp>
      <p:sp>
        <p:nvSpPr>
          <p:cNvPr id="6" name="Content Placeholder 5"/>
          <p:cNvSpPr>
            <a:spLocks noGrp="1"/>
          </p:cNvSpPr>
          <p:nvPr>
            <p:ph idx="1"/>
          </p:nvPr>
        </p:nvSpPr>
        <p:spPr>
          <a:xfrm>
            <a:off x="457200" y="1600200"/>
            <a:ext cx="8229600" cy="4953000"/>
          </a:xfrm>
        </p:spPr>
        <p:txBody>
          <a:bodyPr>
            <a:normAutofit fontScale="25000" lnSpcReduction="20000"/>
          </a:bodyPr>
          <a:lstStyle/>
          <a:p>
            <a:r>
              <a:rPr lang="en-US" sz="11200" b="1" dirty="0" smtClean="0"/>
              <a:t>Cubic Feet per Second (CFS)</a:t>
            </a:r>
          </a:p>
          <a:p>
            <a:pPr lvl="1"/>
            <a:r>
              <a:rPr lang="en-US" sz="11200" dirty="0"/>
              <a:t>A unit of measure used to quantify the </a:t>
            </a:r>
            <a:r>
              <a:rPr lang="en-US" sz="11200" u="sng" dirty="0"/>
              <a:t>rate of flow</a:t>
            </a:r>
            <a:r>
              <a:rPr lang="en-US" sz="11200" dirty="0"/>
              <a:t> from a water source</a:t>
            </a:r>
          </a:p>
          <a:p>
            <a:pPr lvl="1"/>
            <a:r>
              <a:rPr lang="en-US" sz="11200" dirty="0" smtClean="0"/>
              <a:t>Height (feet</a:t>
            </a:r>
            <a:r>
              <a:rPr lang="en-US" sz="11200" dirty="0"/>
              <a:t>) * Width </a:t>
            </a:r>
            <a:r>
              <a:rPr lang="en-US" sz="11200" dirty="0" smtClean="0"/>
              <a:t>(feet</a:t>
            </a:r>
            <a:r>
              <a:rPr lang="en-US" sz="11200" dirty="0"/>
              <a:t>) * Velocity </a:t>
            </a:r>
            <a:r>
              <a:rPr lang="en-US" sz="11200" dirty="0" smtClean="0"/>
              <a:t>(</a:t>
            </a:r>
            <a:r>
              <a:rPr lang="en-US" sz="11200" dirty="0"/>
              <a:t>f</a:t>
            </a:r>
            <a:r>
              <a:rPr lang="en-US" sz="11200" dirty="0" smtClean="0"/>
              <a:t>eet </a:t>
            </a:r>
            <a:r>
              <a:rPr lang="en-US" sz="11200" dirty="0"/>
              <a:t>per second)</a:t>
            </a:r>
          </a:p>
          <a:p>
            <a:pPr lvl="1"/>
            <a:endParaRPr lang="en-US" sz="11200" dirty="0" smtClean="0"/>
          </a:p>
          <a:p>
            <a:r>
              <a:rPr lang="en-US" sz="11200" b="1" dirty="0" smtClean="0"/>
              <a:t>Acre-Feet (AF)</a:t>
            </a:r>
          </a:p>
          <a:p>
            <a:pPr lvl="1"/>
            <a:r>
              <a:rPr lang="en-US" sz="11200" dirty="0" smtClean="0"/>
              <a:t>A unit of </a:t>
            </a:r>
            <a:r>
              <a:rPr lang="en-US" sz="11200" u="sng" dirty="0" smtClean="0"/>
              <a:t>volume</a:t>
            </a:r>
            <a:r>
              <a:rPr lang="en-US" sz="11200" dirty="0" smtClean="0"/>
              <a:t> defined as one acre of surface area to a depth of one foot.</a:t>
            </a:r>
          </a:p>
          <a:p>
            <a:pPr lvl="1"/>
            <a:r>
              <a:rPr lang="en-US" sz="11200" dirty="0" smtClean="0"/>
              <a:t>Depth of Water (feet) * Area (acres)</a:t>
            </a:r>
          </a:p>
          <a:p>
            <a:pPr lvl="1"/>
            <a:endParaRPr lang="en-US" dirty="0" smtClean="0"/>
          </a:p>
          <a:p>
            <a:pPr lvl="1"/>
            <a:endParaRPr lang="en-US" dirty="0"/>
          </a:p>
          <a:p>
            <a:pPr marL="457200" lvl="1" indent="0">
              <a:buNone/>
            </a:pPr>
            <a:endParaRPr lang="en-US" dirty="0" smtClean="0"/>
          </a:p>
        </p:txBody>
      </p:sp>
    </p:spTree>
    <p:extLst>
      <p:ext uri="{BB962C8B-B14F-4D97-AF65-F5344CB8AC3E}">
        <p14:creationId xmlns:p14="http://schemas.microsoft.com/office/powerpoint/2010/main" val="222919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Calculations</a:t>
            </a:r>
            <a:endParaRPr lang="en-US" dirty="0"/>
          </a:p>
        </p:txBody>
      </p:sp>
      <p:sp>
        <p:nvSpPr>
          <p:cNvPr id="5" name="Content Placeholder 4"/>
          <p:cNvSpPr>
            <a:spLocks noGrp="1"/>
          </p:cNvSpPr>
          <p:nvPr>
            <p:ph sz="half" idx="2"/>
          </p:nvPr>
        </p:nvSpPr>
        <p:spPr>
          <a:xfrm>
            <a:off x="152400" y="1600200"/>
            <a:ext cx="6248400" cy="5181600"/>
          </a:xfrm>
        </p:spPr>
        <p:txBody>
          <a:bodyPr>
            <a:normAutofit fontScale="85000" lnSpcReduction="20000"/>
          </a:bodyPr>
          <a:lstStyle/>
          <a:p>
            <a:r>
              <a:rPr lang="en-US" sz="3500" b="1" dirty="0" smtClean="0"/>
              <a:t>Irrigation</a:t>
            </a:r>
          </a:p>
          <a:p>
            <a:pPr lvl="1"/>
            <a:r>
              <a:rPr lang="en-US" sz="3000" dirty="0" smtClean="0"/>
              <a:t>Acres * Duty = AF per Year</a:t>
            </a:r>
          </a:p>
          <a:p>
            <a:pPr lvl="1"/>
            <a:r>
              <a:rPr lang="en-US" sz="3100" dirty="0" smtClean="0"/>
              <a:t>Irrigation duty values vary by </a:t>
            </a:r>
            <a:r>
              <a:rPr lang="en-US" sz="3100" dirty="0"/>
              <a:t>area </a:t>
            </a:r>
            <a:endParaRPr lang="en-US" sz="3100" dirty="0" smtClean="0"/>
          </a:p>
          <a:p>
            <a:pPr lvl="2"/>
            <a:endParaRPr lang="en-US" sz="3000" dirty="0"/>
          </a:p>
          <a:p>
            <a:r>
              <a:rPr lang="en-US" sz="3500" b="1" dirty="0" smtClean="0"/>
              <a:t>Domestic</a:t>
            </a:r>
          </a:p>
          <a:p>
            <a:pPr lvl="1"/>
            <a:r>
              <a:rPr lang="en-US" sz="3000" dirty="0" smtClean="0"/>
              <a:t>Full time = 0.45 AF per Year</a:t>
            </a:r>
          </a:p>
          <a:p>
            <a:pPr lvl="1"/>
            <a:r>
              <a:rPr lang="en-US" sz="3000" dirty="0" smtClean="0"/>
              <a:t>Part time = 0.25 AF per Year</a:t>
            </a:r>
          </a:p>
          <a:p>
            <a:pPr lvl="1"/>
            <a:endParaRPr lang="en-US" sz="3000" dirty="0" smtClean="0"/>
          </a:p>
          <a:p>
            <a:r>
              <a:rPr lang="en-US" sz="3500" b="1" dirty="0" smtClean="0"/>
              <a:t>Livestock (ELU)</a:t>
            </a:r>
          </a:p>
          <a:p>
            <a:pPr lvl="1"/>
            <a:r>
              <a:rPr lang="en-US" sz="3000" dirty="0" smtClean="0"/>
              <a:t>1 ELU = 0.028 AF per year</a:t>
            </a:r>
          </a:p>
          <a:p>
            <a:pPr lvl="1"/>
            <a:r>
              <a:rPr lang="en-US" sz="3000" dirty="0" smtClean="0"/>
              <a:t>1 ELU = 1 Cow or Horse</a:t>
            </a:r>
          </a:p>
          <a:p>
            <a:pPr lvl="1"/>
            <a:r>
              <a:rPr lang="en-US" sz="3000" dirty="0" smtClean="0"/>
              <a:t>1 ELU = 5 Pigs, Sheep, or Goats</a:t>
            </a:r>
          </a:p>
          <a:p>
            <a:pPr lvl="1"/>
            <a:endParaRPr lang="en-US" dirty="0" smtClean="0"/>
          </a:p>
        </p:txBody>
      </p:sp>
    </p:spTree>
    <p:extLst>
      <p:ext uri="{BB962C8B-B14F-4D97-AF65-F5344CB8AC3E}">
        <p14:creationId xmlns:p14="http://schemas.microsoft.com/office/powerpoint/2010/main" val="568326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#1</a:t>
            </a:r>
            <a:endParaRPr lang="en-US" dirty="0"/>
          </a:p>
        </p:txBody>
      </p:sp>
      <p:sp>
        <p:nvSpPr>
          <p:cNvPr id="3" name="Content Placeholder 2"/>
          <p:cNvSpPr>
            <a:spLocks noGrp="1"/>
          </p:cNvSpPr>
          <p:nvPr>
            <p:ph idx="1"/>
          </p:nvPr>
        </p:nvSpPr>
        <p:spPr/>
        <p:txBody>
          <a:bodyPr/>
          <a:lstStyle/>
          <a:p>
            <a:r>
              <a:rPr lang="en-US" dirty="0" smtClean="0"/>
              <a:t>A rancher wants to start a farm near </a:t>
            </a:r>
            <a:r>
              <a:rPr lang="en-US" dirty="0" err="1" smtClean="0"/>
              <a:t>Dugway</a:t>
            </a:r>
            <a:r>
              <a:rPr lang="en-US" dirty="0" smtClean="0"/>
              <a:t>, Utah (area 16).  How much water does he need for 5 acres of irrigation, 50 cattle year-round, and a full-time home?</a:t>
            </a:r>
          </a:p>
          <a:p>
            <a:endParaRPr lang="en-US" dirty="0"/>
          </a:p>
          <a:p>
            <a:r>
              <a:rPr lang="en-US" dirty="0" smtClean="0"/>
              <a:t>The irrigation duty in </a:t>
            </a:r>
            <a:r>
              <a:rPr lang="en-US" dirty="0" err="1" smtClean="0"/>
              <a:t>Dugway</a:t>
            </a:r>
            <a:r>
              <a:rPr lang="en-US" dirty="0" smtClean="0"/>
              <a:t> is 4 acre-feet/acre</a:t>
            </a:r>
          </a:p>
          <a:p>
            <a:endParaRPr lang="en-US" dirty="0" smtClean="0"/>
          </a:p>
          <a:p>
            <a:pPr lvl="1"/>
            <a:r>
              <a:rPr lang="en-US" dirty="0" smtClean="0"/>
              <a:t>5 acres * 4 acre-feet/acre = 20 acre-feet</a:t>
            </a:r>
          </a:p>
          <a:p>
            <a:pPr lvl="1"/>
            <a:r>
              <a:rPr lang="en-US" dirty="0" smtClean="0"/>
              <a:t>50 cattle * 0.028 acre-foot = 1.4 acre-feet</a:t>
            </a:r>
          </a:p>
          <a:p>
            <a:pPr lvl="1"/>
            <a:r>
              <a:rPr lang="en-US" dirty="0" smtClean="0"/>
              <a:t>1 full-time home = 0.45 acre-foot</a:t>
            </a:r>
          </a:p>
          <a:p>
            <a:pPr lvl="1"/>
            <a:endParaRPr lang="en-US" dirty="0" smtClean="0"/>
          </a:p>
          <a:p>
            <a:pPr marL="457200" lvl="1" indent="0">
              <a:buNone/>
            </a:pPr>
            <a:r>
              <a:rPr lang="en-US" dirty="0" smtClean="0"/>
              <a:t>    Total diversion = </a:t>
            </a:r>
            <a:r>
              <a:rPr lang="en-US" b="1" dirty="0" smtClean="0"/>
              <a:t>21.85 acre-feet</a:t>
            </a:r>
            <a:endParaRPr lang="en-US" b="1" dirty="0"/>
          </a:p>
        </p:txBody>
      </p:sp>
    </p:spTree>
    <p:extLst>
      <p:ext uri="{BB962C8B-B14F-4D97-AF65-F5344CB8AC3E}">
        <p14:creationId xmlns:p14="http://schemas.microsoft.com/office/powerpoint/2010/main" val="41646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sp>
        <p:nvSpPr>
          <p:cNvPr id="3" name="Content Placeholder 2"/>
          <p:cNvSpPr>
            <a:spLocks noGrp="1"/>
          </p:cNvSpPr>
          <p:nvPr>
            <p:ph sz="half" idx="1"/>
          </p:nvPr>
        </p:nvSpPr>
        <p:spPr>
          <a:xfrm>
            <a:off x="76200" y="1600200"/>
            <a:ext cx="3793497" cy="4525963"/>
          </a:xfrm>
        </p:spPr>
        <p:txBody>
          <a:bodyPr>
            <a:normAutofit/>
          </a:bodyPr>
          <a:lstStyle/>
          <a:p>
            <a:r>
              <a:rPr lang="en-US" dirty="0" smtClean="0"/>
              <a:t>A rancher has a water right for 300 cattle.  How many sheep could he provide for with this water right?</a:t>
            </a:r>
          </a:p>
          <a:p>
            <a:endParaRPr lang="en-US" dirty="0" smtClean="0"/>
          </a:p>
          <a:p>
            <a:pPr lvl="1"/>
            <a:r>
              <a:rPr lang="en-US" sz="2000" dirty="0" smtClean="0"/>
              <a:t>300 </a:t>
            </a:r>
            <a:r>
              <a:rPr lang="en-US" sz="2000" dirty="0"/>
              <a:t>cattle * 5 =          </a:t>
            </a:r>
            <a:r>
              <a:rPr lang="en-US" sz="2000" b="1" dirty="0"/>
              <a:t>1500 sheep</a:t>
            </a:r>
          </a:p>
          <a:p>
            <a:pPr lvl="1"/>
            <a:endParaRPr lang="en-US" dirty="0" smtClean="0"/>
          </a:p>
          <a:p>
            <a:endParaRPr lang="en-US" dirty="0" smtClean="0"/>
          </a:p>
          <a:p>
            <a:pPr marL="0" indent="0">
              <a:buNone/>
            </a:pPr>
            <a:endParaRPr lang="en-US" dirty="0" smtClean="0"/>
          </a:p>
        </p:txBody>
      </p:sp>
      <p:pic>
        <p:nvPicPr>
          <p:cNvPr id="3074" name="Picture 2" descr="G:\2013 WRT Photo Contest\Staff Favorite\57.Stream Measurement Help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67000"/>
            <a:ext cx="514684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9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developer wants to build a 10 lot subdivision in Delta, Utah (area 68).  Each lot is supposed to have enough water for 0.25 acre of irrigation, 2 horses, and a full-time home.  How much diversion will the water right need to have?</a:t>
            </a:r>
          </a:p>
          <a:p>
            <a:endParaRPr lang="en-US" dirty="0" smtClean="0"/>
          </a:p>
          <a:p>
            <a:pPr lvl="1"/>
            <a:r>
              <a:rPr lang="en-US" sz="2400" u="sng" dirty="0" smtClean="0"/>
              <a:t>Each lot requires</a:t>
            </a:r>
          </a:p>
          <a:p>
            <a:pPr lvl="2"/>
            <a:r>
              <a:rPr lang="en-US" sz="2000" dirty="0" smtClean="0"/>
              <a:t>0.25 acre * 4 </a:t>
            </a:r>
            <a:r>
              <a:rPr lang="en-US" sz="2000" dirty="0"/>
              <a:t>acre-feet/acre </a:t>
            </a:r>
            <a:r>
              <a:rPr lang="en-US" sz="2000" dirty="0" smtClean="0"/>
              <a:t>= </a:t>
            </a:r>
            <a:r>
              <a:rPr lang="en-US" sz="2000" dirty="0"/>
              <a:t>1.0 acre-foot</a:t>
            </a:r>
          </a:p>
          <a:p>
            <a:pPr lvl="2"/>
            <a:r>
              <a:rPr lang="en-US" sz="2000" dirty="0"/>
              <a:t>2 horses * </a:t>
            </a:r>
            <a:r>
              <a:rPr lang="en-US" sz="2000" dirty="0" smtClean="0"/>
              <a:t>0.028 acre-foot  </a:t>
            </a:r>
            <a:r>
              <a:rPr lang="en-US" sz="2000" dirty="0"/>
              <a:t>= 0.056 acre-foot</a:t>
            </a:r>
          </a:p>
          <a:p>
            <a:pPr lvl="2"/>
            <a:r>
              <a:rPr lang="en-US" sz="2000" dirty="0"/>
              <a:t>Full-time home = 0.45 acre-foot</a:t>
            </a:r>
          </a:p>
          <a:p>
            <a:pPr lvl="2"/>
            <a:r>
              <a:rPr lang="en-US" sz="2000" dirty="0"/>
              <a:t>Total of 1.506 acre-feet</a:t>
            </a:r>
          </a:p>
          <a:p>
            <a:pPr lvl="1"/>
            <a:endParaRPr lang="en-US" dirty="0" smtClean="0"/>
          </a:p>
          <a:p>
            <a:pPr lvl="1"/>
            <a:r>
              <a:rPr lang="en-US" sz="2400" u="sng" dirty="0" smtClean="0"/>
              <a:t>Total project requires</a:t>
            </a:r>
          </a:p>
          <a:p>
            <a:pPr lvl="2"/>
            <a:r>
              <a:rPr lang="en-US" sz="2100" dirty="0" smtClean="0"/>
              <a:t>1.506 * 10 lots = </a:t>
            </a:r>
            <a:r>
              <a:rPr lang="en-US" sz="2100" b="1" dirty="0" smtClean="0"/>
              <a:t>15.06 acre-feet</a:t>
            </a:r>
            <a:endParaRPr lang="en-US" sz="2100" b="1" dirty="0"/>
          </a:p>
        </p:txBody>
      </p:sp>
    </p:spTree>
    <p:extLst>
      <p:ext uri="{BB962C8B-B14F-4D97-AF65-F5344CB8AC3E}">
        <p14:creationId xmlns:p14="http://schemas.microsoft.com/office/powerpoint/2010/main" val="28070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#4</a:t>
            </a:r>
            <a:endParaRPr lang="en-US" dirty="0"/>
          </a:p>
        </p:txBody>
      </p:sp>
      <p:sp>
        <p:nvSpPr>
          <p:cNvPr id="3" name="Content Placeholder 2"/>
          <p:cNvSpPr>
            <a:spLocks noGrp="1"/>
          </p:cNvSpPr>
          <p:nvPr>
            <p:ph idx="1"/>
          </p:nvPr>
        </p:nvSpPr>
        <p:spPr>
          <a:xfrm>
            <a:off x="152400" y="1600200"/>
            <a:ext cx="8839200" cy="5105400"/>
          </a:xfrm>
        </p:spPr>
        <p:txBody>
          <a:bodyPr>
            <a:normAutofit/>
          </a:bodyPr>
          <a:lstStyle/>
          <a:p>
            <a:r>
              <a:rPr lang="en-US" dirty="0" smtClean="0"/>
              <a:t>A farmer has a water right in Brigham City (area 29) that serves 100 cattle year-round.  He wants to change the water right to supply one full-time home, one part-time home, 10 horses, and irrigation for his yard.  What is the maximum area (in acres) that can be irrigated, after the other uses are accounted for?</a:t>
            </a:r>
          </a:p>
          <a:p>
            <a:endParaRPr lang="en-US" dirty="0" smtClean="0"/>
          </a:p>
          <a:p>
            <a:pPr lvl="1"/>
            <a:r>
              <a:rPr lang="en-US" u="sng" dirty="0" smtClean="0"/>
              <a:t>150 cattle * 0.028 acre-foot = 4.2 acre-feet</a:t>
            </a:r>
          </a:p>
          <a:p>
            <a:pPr lvl="1"/>
            <a:r>
              <a:rPr lang="en-US" dirty="0" smtClean="0"/>
              <a:t>Full-time home = 0.45 acre foot</a:t>
            </a:r>
          </a:p>
          <a:p>
            <a:pPr lvl="1"/>
            <a:r>
              <a:rPr lang="en-US" dirty="0" smtClean="0"/>
              <a:t>Part-time home = 0.25 acre foot</a:t>
            </a:r>
          </a:p>
          <a:p>
            <a:pPr lvl="1"/>
            <a:r>
              <a:rPr lang="en-US" dirty="0" smtClean="0"/>
              <a:t>10 horses * 0.028 acre-foot = 0.28 acre foot</a:t>
            </a:r>
          </a:p>
          <a:p>
            <a:pPr lvl="1"/>
            <a:r>
              <a:rPr lang="en-US" dirty="0" smtClean="0"/>
              <a:t>4.2 acre-feet - 0.98 acre-foot = 3.22 acre-feet</a:t>
            </a:r>
          </a:p>
          <a:p>
            <a:pPr lvl="1"/>
            <a:endParaRPr lang="en-US" dirty="0" smtClean="0"/>
          </a:p>
          <a:p>
            <a:pPr marL="457200" lvl="1" indent="0">
              <a:buNone/>
            </a:pPr>
            <a:r>
              <a:rPr lang="en-US" dirty="0" smtClean="0"/>
              <a:t>     3.22 acre-feet / 4 acre-feet per acre = </a:t>
            </a:r>
            <a:r>
              <a:rPr lang="en-US" b="1" dirty="0" smtClean="0"/>
              <a:t>0.805 acre</a:t>
            </a:r>
            <a:endParaRPr lang="en-US" b="1" dirty="0"/>
          </a:p>
        </p:txBody>
      </p:sp>
    </p:spTree>
    <p:extLst>
      <p:ext uri="{BB962C8B-B14F-4D97-AF65-F5344CB8AC3E}">
        <p14:creationId xmlns:p14="http://schemas.microsoft.com/office/powerpoint/2010/main" val="7296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Diversion vs Depletion</a:t>
            </a:r>
            <a:endParaRPr lang="en-US" dirty="0"/>
          </a:p>
        </p:txBody>
      </p:sp>
      <p:sp>
        <p:nvSpPr>
          <p:cNvPr id="3" name="Content Placeholder 2"/>
          <p:cNvSpPr>
            <a:spLocks noGrp="1"/>
          </p:cNvSpPr>
          <p:nvPr>
            <p:ph idx="1"/>
          </p:nvPr>
        </p:nvSpPr>
        <p:spPr>
          <a:xfrm>
            <a:off x="457200" y="1600200"/>
            <a:ext cx="8229600" cy="5105400"/>
          </a:xfrm>
        </p:spPr>
        <p:txBody>
          <a:bodyPr>
            <a:normAutofit fontScale="25000" lnSpcReduction="20000"/>
          </a:bodyPr>
          <a:lstStyle/>
          <a:p>
            <a:r>
              <a:rPr lang="en-US" sz="11200" dirty="0" smtClean="0"/>
              <a:t>Diversion is the water removed from the source to be used</a:t>
            </a:r>
          </a:p>
          <a:p>
            <a:pPr lvl="1"/>
            <a:r>
              <a:rPr lang="en-US" sz="9600" dirty="0" smtClean="0">
                <a:solidFill>
                  <a:schemeClr val="accent4">
                    <a:lumMod val="75000"/>
                  </a:schemeClr>
                </a:solidFill>
              </a:rPr>
              <a:t>E.g. Diverting 4.0 AF of water to irrigate 1.0 acre of land</a:t>
            </a:r>
          </a:p>
          <a:p>
            <a:pPr lvl="1"/>
            <a:endParaRPr lang="en-US" sz="10400" dirty="0" smtClean="0"/>
          </a:p>
          <a:p>
            <a:r>
              <a:rPr lang="en-US" sz="11200" dirty="0" smtClean="0"/>
              <a:t>Depletion is the amount of water that is consumed after application</a:t>
            </a:r>
            <a:r>
              <a:rPr lang="en-US" sz="10400" dirty="0" smtClean="0"/>
              <a:t>.</a:t>
            </a:r>
          </a:p>
          <a:p>
            <a:pPr lvl="1"/>
            <a:r>
              <a:rPr lang="en-US" sz="9600" dirty="0" smtClean="0">
                <a:solidFill>
                  <a:schemeClr val="accent4">
                    <a:lumMod val="75000"/>
                  </a:schemeClr>
                </a:solidFill>
              </a:rPr>
              <a:t>E.g</a:t>
            </a:r>
            <a:r>
              <a:rPr lang="en-US" sz="9600" dirty="0">
                <a:solidFill>
                  <a:schemeClr val="accent4">
                    <a:lumMod val="75000"/>
                  </a:schemeClr>
                </a:solidFill>
              </a:rPr>
              <a:t>. After </a:t>
            </a:r>
            <a:r>
              <a:rPr lang="en-US" sz="9600" dirty="0" smtClean="0">
                <a:solidFill>
                  <a:schemeClr val="accent4">
                    <a:lumMod val="75000"/>
                  </a:schemeClr>
                </a:solidFill>
              </a:rPr>
              <a:t>diverting </a:t>
            </a:r>
            <a:r>
              <a:rPr lang="en-US" sz="9600" dirty="0">
                <a:solidFill>
                  <a:schemeClr val="accent4">
                    <a:lumMod val="75000"/>
                  </a:schemeClr>
                </a:solidFill>
              </a:rPr>
              <a:t>4.0 AF of water to </a:t>
            </a:r>
            <a:r>
              <a:rPr lang="en-US" sz="9600" dirty="0" smtClean="0">
                <a:solidFill>
                  <a:schemeClr val="accent4">
                    <a:lumMod val="75000"/>
                  </a:schemeClr>
                </a:solidFill>
              </a:rPr>
              <a:t>irrigate 1.0 acre </a:t>
            </a:r>
            <a:r>
              <a:rPr lang="en-US" sz="9600" dirty="0">
                <a:solidFill>
                  <a:schemeClr val="accent4">
                    <a:lumMod val="75000"/>
                  </a:schemeClr>
                </a:solidFill>
              </a:rPr>
              <a:t>only 2.0 AF of water returns to the natural water system</a:t>
            </a:r>
            <a:r>
              <a:rPr lang="en-US" sz="9600" dirty="0" smtClean="0">
                <a:solidFill>
                  <a:schemeClr val="accent4">
                    <a:lumMod val="75000"/>
                  </a:schemeClr>
                </a:solidFill>
              </a:rPr>
              <a:t>.</a:t>
            </a:r>
          </a:p>
          <a:p>
            <a:pPr lvl="1"/>
            <a:endParaRPr lang="en-US" sz="10400" dirty="0"/>
          </a:p>
          <a:p>
            <a:r>
              <a:rPr lang="en-US" sz="11200" dirty="0" smtClean="0"/>
              <a:t>When evaluating Change Applications the State Engineer looks at the historic values for both diversion and depletion.</a:t>
            </a:r>
          </a:p>
          <a:p>
            <a:pPr lvl="1"/>
            <a:r>
              <a:rPr lang="en-US" sz="9600" dirty="0" smtClean="0">
                <a:solidFill>
                  <a:schemeClr val="accent4">
                    <a:lumMod val="75000"/>
                  </a:schemeClr>
                </a:solidFill>
              </a:rPr>
              <a:t>Neither value can be enlarged.</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1767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Applications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6086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smtClean="0"/>
              <a:t>#5</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2300" dirty="0" smtClean="0"/>
              <a:t>A water right owner has a water right for 3.0 acres of irrigation (duty is 4 feet per acre).  He wants to change the use to include 50 cattle.  How many acre-feet of water will he be able to divert after the change?  Assume the rate of depletion for irrigation is 53%.</a:t>
            </a:r>
          </a:p>
          <a:p>
            <a:endParaRPr lang="en-US" dirty="0"/>
          </a:p>
          <a:p>
            <a:pPr lvl="1"/>
            <a:r>
              <a:rPr lang="en-US" u="sng" dirty="0" smtClean="0"/>
              <a:t>Establish historic diversion and depletion</a:t>
            </a:r>
          </a:p>
          <a:p>
            <a:pPr marL="457200" lvl="1" indent="0">
              <a:buNone/>
            </a:pPr>
            <a:r>
              <a:rPr lang="en-US" dirty="0" smtClean="0"/>
              <a:t>	3.0 acres * duty of 4 = </a:t>
            </a:r>
            <a:r>
              <a:rPr lang="en-US" b="1" dirty="0" smtClean="0"/>
              <a:t>12.0 acre-feet </a:t>
            </a:r>
            <a:r>
              <a:rPr lang="en-US" dirty="0" smtClean="0"/>
              <a:t>(diversion)</a:t>
            </a:r>
          </a:p>
          <a:p>
            <a:pPr marL="457200" lvl="1" indent="0">
              <a:buNone/>
            </a:pPr>
            <a:r>
              <a:rPr lang="en-US" dirty="0" smtClean="0"/>
              <a:t>	12.0 acre-feet * 53% = </a:t>
            </a:r>
            <a:r>
              <a:rPr lang="en-US" b="1" dirty="0" smtClean="0"/>
              <a:t>6.36 acre-feet </a:t>
            </a:r>
            <a:r>
              <a:rPr lang="en-US" dirty="0" smtClean="0"/>
              <a:t>(depletion)</a:t>
            </a:r>
          </a:p>
          <a:p>
            <a:endParaRPr lang="en-US" dirty="0"/>
          </a:p>
          <a:p>
            <a:pPr lvl="1"/>
            <a:r>
              <a:rPr lang="en-US" u="sng" dirty="0" smtClean="0"/>
              <a:t>Figure proposed uses   </a:t>
            </a:r>
          </a:p>
          <a:p>
            <a:pPr marL="457200" lvl="1" indent="0">
              <a:buNone/>
            </a:pPr>
            <a:r>
              <a:rPr lang="en-US" dirty="0" smtClean="0"/>
              <a:t>	50 cattle * 0.028 acre-foot = 1.4 acre-feet (100% consumptive)</a:t>
            </a:r>
          </a:p>
          <a:p>
            <a:pPr marL="457200" lvl="1" indent="0">
              <a:buNone/>
            </a:pPr>
            <a:r>
              <a:rPr lang="en-US" dirty="0" smtClean="0"/>
              <a:t>	6.36 acre-feet – 1.4 acre-feet = 4.96 acre-feet depletion left</a:t>
            </a:r>
          </a:p>
          <a:p>
            <a:pPr marL="457200" lvl="1" indent="0">
              <a:buNone/>
            </a:pPr>
            <a:r>
              <a:rPr lang="en-US" dirty="0" smtClean="0"/>
              <a:t>	4.96 acre-feet  / 53% = 9.36 acre-feet remaining diversion</a:t>
            </a:r>
          </a:p>
          <a:p>
            <a:pPr marL="457200" lvl="1" indent="0">
              <a:buNone/>
            </a:pPr>
            <a:r>
              <a:rPr lang="en-US" dirty="0" smtClean="0"/>
              <a:t>	9.36 acre-feet / duty of 4 = 2.34 acres of irrigation</a:t>
            </a:r>
          </a:p>
          <a:p>
            <a:endParaRPr lang="en-US" dirty="0" smtClean="0"/>
          </a:p>
          <a:p>
            <a:pPr marL="457200" lvl="1" indent="0">
              <a:buNone/>
            </a:pPr>
            <a:r>
              <a:rPr lang="en-US" dirty="0" smtClean="0"/>
              <a:t>	1.4 acre-feet + 9.36 acre-feet = </a:t>
            </a:r>
            <a:r>
              <a:rPr lang="en-US" b="1" dirty="0" smtClean="0"/>
              <a:t>10.76 acre-feet of diversion</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270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Summary of Diversion and Depletion Limits</a:t>
            </a:r>
          </a:p>
          <a:p>
            <a:endParaRPr lang="en-US" b="1" dirty="0"/>
          </a:p>
          <a:p>
            <a:endParaRPr lang="en-US" b="1"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7205254"/>
              </p:ext>
            </p:extLst>
          </p:nvPr>
        </p:nvGraphicFramePr>
        <p:xfrm>
          <a:off x="990600" y="2286000"/>
          <a:ext cx="6934200" cy="1381760"/>
        </p:xfrm>
        <a:graphic>
          <a:graphicData uri="http://schemas.openxmlformats.org/drawingml/2006/table">
            <a:tbl>
              <a:tblPr firstRow="1" bandRow="1">
                <a:tableStyleId>{5C22544A-7EE6-4342-B048-85BDC9FD1C3A}</a:tableStyleId>
              </a:tblPr>
              <a:tblGrid>
                <a:gridCol w="2209800"/>
                <a:gridCol w="1676400"/>
                <a:gridCol w="1143000"/>
                <a:gridCol w="1905000"/>
              </a:tblGrid>
              <a:tr h="370840">
                <a:tc>
                  <a:txBody>
                    <a:bodyPr/>
                    <a:lstStyle/>
                    <a:p>
                      <a:r>
                        <a:rPr lang="en-US" dirty="0" smtClean="0"/>
                        <a:t>Historic</a:t>
                      </a:r>
                      <a:r>
                        <a:rPr lang="en-US" baseline="0" dirty="0" smtClean="0"/>
                        <a:t> Use</a:t>
                      </a:r>
                      <a:endParaRPr lang="en-US" dirty="0"/>
                    </a:p>
                  </a:txBody>
                  <a:tcPr/>
                </a:tc>
                <a:tc>
                  <a:txBody>
                    <a:bodyPr/>
                    <a:lstStyle/>
                    <a:p>
                      <a:r>
                        <a:rPr lang="en-US" dirty="0" smtClean="0"/>
                        <a:t>Diversion</a:t>
                      </a:r>
                      <a:endParaRPr lang="en-US" dirty="0"/>
                    </a:p>
                  </a:txBody>
                  <a:tcPr/>
                </a:tc>
                <a:tc>
                  <a:txBody>
                    <a:bodyPr/>
                    <a:lstStyle/>
                    <a:p>
                      <a:r>
                        <a:rPr lang="en-US" dirty="0" smtClean="0"/>
                        <a:t>Rate of Depletion</a:t>
                      </a:r>
                      <a:endParaRPr lang="en-US" dirty="0"/>
                    </a:p>
                  </a:txBody>
                  <a:tcPr/>
                </a:tc>
                <a:tc>
                  <a:txBody>
                    <a:bodyPr/>
                    <a:lstStyle/>
                    <a:p>
                      <a:r>
                        <a:rPr lang="en-US" dirty="0" smtClean="0"/>
                        <a:t>Amount of Depletion</a:t>
                      </a:r>
                      <a:endParaRPr lang="en-US" dirty="0"/>
                    </a:p>
                  </a:txBody>
                  <a:tcPr/>
                </a:tc>
              </a:tr>
              <a:tr h="370840">
                <a:tc>
                  <a:txBody>
                    <a:bodyPr/>
                    <a:lstStyle/>
                    <a:p>
                      <a:r>
                        <a:rPr lang="en-US" dirty="0" smtClean="0"/>
                        <a:t>Irrigation: 3.0 acres</a:t>
                      </a:r>
                      <a:endParaRPr lang="en-US" dirty="0"/>
                    </a:p>
                  </a:txBody>
                  <a:tcPr/>
                </a:tc>
                <a:tc>
                  <a:txBody>
                    <a:bodyPr/>
                    <a:lstStyle/>
                    <a:p>
                      <a:r>
                        <a:rPr lang="en-US" dirty="0" smtClean="0"/>
                        <a:t>12.0</a:t>
                      </a:r>
                      <a:r>
                        <a:rPr lang="en-US" baseline="0" dirty="0" smtClean="0"/>
                        <a:t> acre-feet</a:t>
                      </a:r>
                      <a:endParaRPr lang="en-US" dirty="0"/>
                    </a:p>
                  </a:txBody>
                  <a:tcPr/>
                </a:tc>
                <a:tc>
                  <a:txBody>
                    <a:bodyPr/>
                    <a:lstStyle/>
                    <a:p>
                      <a:r>
                        <a:rPr lang="en-US" dirty="0" smtClean="0"/>
                        <a:t>53%</a:t>
                      </a:r>
                      <a:endParaRPr lang="en-US" dirty="0"/>
                    </a:p>
                  </a:txBody>
                  <a:tcPr/>
                </a:tc>
                <a:tc>
                  <a:txBody>
                    <a:bodyPr/>
                    <a:lstStyle/>
                    <a:p>
                      <a:r>
                        <a:rPr lang="en-US" dirty="0" smtClean="0"/>
                        <a:t>6.36 acre-feet</a:t>
                      </a:r>
                      <a:endParaRPr lang="en-US" dirty="0"/>
                    </a:p>
                  </a:txBody>
                  <a:tcPr/>
                </a:tc>
              </a:tr>
              <a:tr h="370840">
                <a:tc>
                  <a:txBody>
                    <a:bodyPr/>
                    <a:lstStyle/>
                    <a:p>
                      <a:r>
                        <a:rPr lang="en-US" dirty="0" smtClean="0"/>
                        <a:t>Totals</a:t>
                      </a:r>
                      <a:endParaRPr lang="en-US" dirty="0"/>
                    </a:p>
                  </a:txBody>
                  <a:tcPr>
                    <a:solidFill>
                      <a:schemeClr val="accent5">
                        <a:lumMod val="60000"/>
                        <a:lumOff val="40000"/>
                      </a:schemeClr>
                    </a:solidFill>
                  </a:tcPr>
                </a:tc>
                <a:tc>
                  <a:txBody>
                    <a:bodyPr/>
                    <a:lstStyle/>
                    <a:p>
                      <a:r>
                        <a:rPr lang="en-US" dirty="0" smtClean="0"/>
                        <a:t>12.0 acre-feet</a:t>
                      </a:r>
                      <a:endParaRPr lang="en-US"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c>
                  <a:txBody>
                    <a:bodyPr/>
                    <a:lstStyle/>
                    <a:p>
                      <a:r>
                        <a:rPr lang="en-US" dirty="0" smtClean="0"/>
                        <a:t>6.36 acre-feet</a:t>
                      </a:r>
                      <a:endParaRPr lang="en-US" dirty="0"/>
                    </a:p>
                  </a:txBody>
                  <a:tcPr>
                    <a:solidFill>
                      <a:schemeClr val="accent5">
                        <a:lumMod val="60000"/>
                        <a:lumOff val="4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29406013"/>
              </p:ext>
            </p:extLst>
          </p:nvPr>
        </p:nvGraphicFramePr>
        <p:xfrm>
          <a:off x="990600" y="4267200"/>
          <a:ext cx="6934200" cy="1752600"/>
        </p:xfrm>
        <a:graphic>
          <a:graphicData uri="http://schemas.openxmlformats.org/drawingml/2006/table">
            <a:tbl>
              <a:tblPr firstRow="1" bandRow="1">
                <a:tableStyleId>{5C22544A-7EE6-4342-B048-85BDC9FD1C3A}</a:tableStyleId>
              </a:tblPr>
              <a:tblGrid>
                <a:gridCol w="2209800"/>
                <a:gridCol w="1676400"/>
                <a:gridCol w="1143000"/>
                <a:gridCol w="1905000"/>
              </a:tblGrid>
              <a:tr h="0">
                <a:tc>
                  <a:txBody>
                    <a:bodyPr/>
                    <a:lstStyle/>
                    <a:p>
                      <a:r>
                        <a:rPr lang="en-US" dirty="0" smtClean="0"/>
                        <a:t>Proposed Use</a:t>
                      </a:r>
                      <a:endParaRPr lang="en-US" dirty="0"/>
                    </a:p>
                  </a:txBody>
                  <a:tcPr/>
                </a:tc>
                <a:tc>
                  <a:txBody>
                    <a:bodyPr/>
                    <a:lstStyle/>
                    <a:p>
                      <a:r>
                        <a:rPr lang="en-US" dirty="0" smtClean="0"/>
                        <a:t>Diversion</a:t>
                      </a:r>
                      <a:endParaRPr lang="en-US" dirty="0"/>
                    </a:p>
                  </a:txBody>
                  <a:tcPr/>
                </a:tc>
                <a:tc>
                  <a:txBody>
                    <a:bodyPr/>
                    <a:lstStyle/>
                    <a:p>
                      <a:r>
                        <a:rPr lang="en-US" dirty="0" smtClean="0"/>
                        <a:t>Rate of Depletion</a:t>
                      </a:r>
                      <a:endParaRPr lang="en-US" dirty="0"/>
                    </a:p>
                  </a:txBody>
                  <a:tcPr/>
                </a:tc>
                <a:tc>
                  <a:txBody>
                    <a:bodyPr/>
                    <a:lstStyle/>
                    <a:p>
                      <a:r>
                        <a:rPr lang="en-US" dirty="0" smtClean="0"/>
                        <a:t>Amount of Depletion</a:t>
                      </a:r>
                      <a:endParaRPr lang="en-US" dirty="0"/>
                    </a:p>
                  </a:txBody>
                  <a:tcPr/>
                </a:tc>
              </a:tr>
              <a:tr h="370840">
                <a:tc>
                  <a:txBody>
                    <a:bodyPr/>
                    <a:lstStyle/>
                    <a:p>
                      <a:r>
                        <a:rPr lang="en-US" dirty="0" smtClean="0"/>
                        <a:t>Irrigation: 2.34 acres</a:t>
                      </a:r>
                      <a:endParaRPr lang="en-US" dirty="0"/>
                    </a:p>
                  </a:txBody>
                  <a:tcPr/>
                </a:tc>
                <a:tc>
                  <a:txBody>
                    <a:bodyPr/>
                    <a:lstStyle/>
                    <a:p>
                      <a:r>
                        <a:rPr lang="en-US" dirty="0" smtClean="0"/>
                        <a:t>9.36 acre-feet</a:t>
                      </a:r>
                      <a:endParaRPr lang="en-US" dirty="0"/>
                    </a:p>
                  </a:txBody>
                  <a:tcPr/>
                </a:tc>
                <a:tc>
                  <a:txBody>
                    <a:bodyPr/>
                    <a:lstStyle/>
                    <a:p>
                      <a:r>
                        <a:rPr lang="en-US" dirty="0" smtClean="0"/>
                        <a:t>53%</a:t>
                      </a:r>
                      <a:endParaRPr lang="en-US" dirty="0"/>
                    </a:p>
                  </a:txBody>
                  <a:tcPr/>
                </a:tc>
                <a:tc>
                  <a:txBody>
                    <a:bodyPr/>
                    <a:lstStyle/>
                    <a:p>
                      <a:r>
                        <a:rPr lang="en-US" dirty="0" smtClean="0"/>
                        <a:t>4.96 acre-feet</a:t>
                      </a:r>
                      <a:endParaRPr lang="en-US" dirty="0"/>
                    </a:p>
                  </a:txBody>
                  <a:tcPr/>
                </a:tc>
              </a:tr>
              <a:tr h="370840">
                <a:tc>
                  <a:txBody>
                    <a:bodyPr/>
                    <a:lstStyle/>
                    <a:p>
                      <a:r>
                        <a:rPr lang="en-US" dirty="0" smtClean="0"/>
                        <a:t>Livestock: 50 ELU</a:t>
                      </a:r>
                      <a:endParaRPr lang="en-US" dirty="0"/>
                    </a:p>
                  </a:txBody>
                  <a:tcPr/>
                </a:tc>
                <a:tc>
                  <a:txBody>
                    <a:bodyPr/>
                    <a:lstStyle/>
                    <a:p>
                      <a:r>
                        <a:rPr lang="en-US" dirty="0" smtClean="0"/>
                        <a:t>1.4 acre-feet</a:t>
                      </a:r>
                      <a:endParaRPr lang="en-US" dirty="0"/>
                    </a:p>
                  </a:txBody>
                  <a:tcPr/>
                </a:tc>
                <a:tc>
                  <a:txBody>
                    <a:bodyPr/>
                    <a:lstStyle/>
                    <a:p>
                      <a:r>
                        <a:rPr lang="en-US" dirty="0" smtClean="0"/>
                        <a:t>100%</a:t>
                      </a:r>
                      <a:endParaRPr lang="en-US" dirty="0"/>
                    </a:p>
                  </a:txBody>
                  <a:tcPr/>
                </a:tc>
                <a:tc>
                  <a:txBody>
                    <a:bodyPr/>
                    <a:lstStyle/>
                    <a:p>
                      <a:r>
                        <a:rPr lang="en-US" dirty="0" smtClean="0"/>
                        <a:t>1.4</a:t>
                      </a:r>
                      <a:r>
                        <a:rPr lang="en-US" baseline="0" dirty="0" smtClean="0"/>
                        <a:t> acre-feet</a:t>
                      </a:r>
                      <a:endParaRPr lang="en-US" dirty="0"/>
                    </a:p>
                  </a:txBody>
                  <a:tcPr/>
                </a:tc>
              </a:tr>
              <a:tr h="370840">
                <a:tc>
                  <a:txBody>
                    <a:bodyPr/>
                    <a:lstStyle/>
                    <a:p>
                      <a:r>
                        <a:rPr lang="en-US" dirty="0" smtClean="0"/>
                        <a:t>Totals</a:t>
                      </a:r>
                      <a:endParaRPr lang="en-US" dirty="0"/>
                    </a:p>
                  </a:txBody>
                  <a:tcPr>
                    <a:solidFill>
                      <a:schemeClr val="accent5">
                        <a:lumMod val="60000"/>
                        <a:lumOff val="40000"/>
                      </a:schemeClr>
                    </a:solidFill>
                  </a:tcPr>
                </a:tc>
                <a:tc>
                  <a:txBody>
                    <a:bodyPr/>
                    <a:lstStyle/>
                    <a:p>
                      <a:r>
                        <a:rPr lang="en-US" b="1" dirty="0" smtClean="0"/>
                        <a:t>10.76 acre-feet</a:t>
                      </a:r>
                      <a:endParaRPr lang="en-US" b="1"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c>
                  <a:txBody>
                    <a:bodyPr/>
                    <a:lstStyle/>
                    <a:p>
                      <a:r>
                        <a:rPr lang="en-US" b="1" dirty="0" smtClean="0"/>
                        <a:t>6.36 acre-feet</a:t>
                      </a:r>
                      <a:endParaRPr lang="en-US" b="1" dirty="0"/>
                    </a:p>
                  </a:txBody>
                  <a:tcPr>
                    <a:solidFill>
                      <a:schemeClr val="accent5">
                        <a:lumMod val="60000"/>
                        <a:lumOff val="40000"/>
                      </a:schemeClr>
                    </a:solidFill>
                  </a:tcPr>
                </a:tc>
              </a:tr>
            </a:tbl>
          </a:graphicData>
        </a:graphic>
      </p:graphicFrame>
    </p:spTree>
    <p:extLst>
      <p:ext uri="{BB962C8B-B14F-4D97-AF65-F5344CB8AC3E}">
        <p14:creationId xmlns:p14="http://schemas.microsoft.com/office/powerpoint/2010/main" val="35848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Diversion Based Change Applications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b="1" dirty="0" smtClean="0"/>
              <a:t>Why it feels like a “haircut.”</a:t>
            </a:r>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lvl="1"/>
            <a:endParaRPr lang="en-US" dirty="0" smtClean="0"/>
          </a:p>
          <a:p>
            <a:pPr lvl="1"/>
            <a:endParaRPr lang="en-US" dirty="0"/>
          </a:p>
          <a:p>
            <a:pPr lvl="1"/>
            <a:r>
              <a:rPr lang="en-US" dirty="0" smtClean="0"/>
              <a:t>In this scenario depletion is exceeded by 0.66 acre-foot</a:t>
            </a:r>
          </a:p>
        </p:txBody>
      </p:sp>
      <p:graphicFrame>
        <p:nvGraphicFramePr>
          <p:cNvPr id="4" name="Table 3"/>
          <p:cNvGraphicFramePr>
            <a:graphicFrameLocks noGrp="1"/>
          </p:cNvGraphicFramePr>
          <p:nvPr>
            <p:extLst>
              <p:ext uri="{D42A27DB-BD31-4B8C-83A1-F6EECF244321}">
                <p14:modId xmlns:p14="http://schemas.microsoft.com/office/powerpoint/2010/main" val="1633348926"/>
              </p:ext>
            </p:extLst>
          </p:nvPr>
        </p:nvGraphicFramePr>
        <p:xfrm>
          <a:off x="990600" y="2286000"/>
          <a:ext cx="6934200" cy="1381760"/>
        </p:xfrm>
        <a:graphic>
          <a:graphicData uri="http://schemas.openxmlformats.org/drawingml/2006/table">
            <a:tbl>
              <a:tblPr firstRow="1" bandRow="1">
                <a:tableStyleId>{5C22544A-7EE6-4342-B048-85BDC9FD1C3A}</a:tableStyleId>
              </a:tblPr>
              <a:tblGrid>
                <a:gridCol w="2209800"/>
                <a:gridCol w="1676400"/>
                <a:gridCol w="1143000"/>
                <a:gridCol w="1905000"/>
              </a:tblGrid>
              <a:tr h="370840">
                <a:tc>
                  <a:txBody>
                    <a:bodyPr/>
                    <a:lstStyle/>
                    <a:p>
                      <a:r>
                        <a:rPr lang="en-US" dirty="0" smtClean="0"/>
                        <a:t>Historic</a:t>
                      </a:r>
                      <a:r>
                        <a:rPr lang="en-US" baseline="0" dirty="0" smtClean="0"/>
                        <a:t> Use</a:t>
                      </a:r>
                      <a:endParaRPr lang="en-US" dirty="0"/>
                    </a:p>
                  </a:txBody>
                  <a:tcPr/>
                </a:tc>
                <a:tc>
                  <a:txBody>
                    <a:bodyPr/>
                    <a:lstStyle/>
                    <a:p>
                      <a:r>
                        <a:rPr lang="en-US" dirty="0" smtClean="0"/>
                        <a:t>Diversion</a:t>
                      </a:r>
                      <a:endParaRPr lang="en-US" dirty="0"/>
                    </a:p>
                  </a:txBody>
                  <a:tcPr/>
                </a:tc>
                <a:tc>
                  <a:txBody>
                    <a:bodyPr/>
                    <a:lstStyle/>
                    <a:p>
                      <a:r>
                        <a:rPr lang="en-US" dirty="0" smtClean="0"/>
                        <a:t>Rate of Depletion</a:t>
                      </a:r>
                      <a:endParaRPr lang="en-US" dirty="0"/>
                    </a:p>
                  </a:txBody>
                  <a:tcPr/>
                </a:tc>
                <a:tc>
                  <a:txBody>
                    <a:bodyPr/>
                    <a:lstStyle/>
                    <a:p>
                      <a:r>
                        <a:rPr lang="en-US" dirty="0" smtClean="0"/>
                        <a:t>Amount of Depletion</a:t>
                      </a:r>
                      <a:endParaRPr lang="en-US" dirty="0"/>
                    </a:p>
                  </a:txBody>
                  <a:tcPr/>
                </a:tc>
              </a:tr>
              <a:tr h="370840">
                <a:tc>
                  <a:txBody>
                    <a:bodyPr/>
                    <a:lstStyle/>
                    <a:p>
                      <a:r>
                        <a:rPr lang="en-US" dirty="0" smtClean="0"/>
                        <a:t>Irrigation: 3.0 acres</a:t>
                      </a:r>
                      <a:endParaRPr lang="en-US" dirty="0"/>
                    </a:p>
                  </a:txBody>
                  <a:tcPr/>
                </a:tc>
                <a:tc>
                  <a:txBody>
                    <a:bodyPr/>
                    <a:lstStyle/>
                    <a:p>
                      <a:r>
                        <a:rPr lang="en-US" dirty="0" smtClean="0"/>
                        <a:t>12.0</a:t>
                      </a:r>
                      <a:r>
                        <a:rPr lang="en-US" baseline="0" dirty="0" smtClean="0"/>
                        <a:t> acre-feet</a:t>
                      </a:r>
                      <a:endParaRPr lang="en-US" dirty="0"/>
                    </a:p>
                  </a:txBody>
                  <a:tcPr/>
                </a:tc>
                <a:tc>
                  <a:txBody>
                    <a:bodyPr/>
                    <a:lstStyle/>
                    <a:p>
                      <a:r>
                        <a:rPr lang="en-US" dirty="0" smtClean="0"/>
                        <a:t>53%</a:t>
                      </a:r>
                      <a:endParaRPr lang="en-US" dirty="0"/>
                    </a:p>
                  </a:txBody>
                  <a:tcPr/>
                </a:tc>
                <a:tc>
                  <a:txBody>
                    <a:bodyPr/>
                    <a:lstStyle/>
                    <a:p>
                      <a:r>
                        <a:rPr lang="en-US" dirty="0" smtClean="0"/>
                        <a:t>6.36 acre-feet</a:t>
                      </a:r>
                      <a:endParaRPr lang="en-US" dirty="0"/>
                    </a:p>
                  </a:txBody>
                  <a:tcPr/>
                </a:tc>
              </a:tr>
              <a:tr h="370840">
                <a:tc>
                  <a:txBody>
                    <a:bodyPr/>
                    <a:lstStyle/>
                    <a:p>
                      <a:r>
                        <a:rPr lang="en-US" dirty="0" smtClean="0"/>
                        <a:t>Totals</a:t>
                      </a:r>
                      <a:endParaRPr lang="en-US" dirty="0"/>
                    </a:p>
                  </a:txBody>
                  <a:tcPr>
                    <a:solidFill>
                      <a:schemeClr val="accent5">
                        <a:lumMod val="60000"/>
                        <a:lumOff val="40000"/>
                      </a:schemeClr>
                    </a:solidFill>
                  </a:tcPr>
                </a:tc>
                <a:tc>
                  <a:txBody>
                    <a:bodyPr/>
                    <a:lstStyle/>
                    <a:p>
                      <a:r>
                        <a:rPr lang="en-US" dirty="0" smtClean="0"/>
                        <a:t>12.0 acre-feet</a:t>
                      </a:r>
                      <a:endParaRPr lang="en-US"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c>
                  <a:txBody>
                    <a:bodyPr/>
                    <a:lstStyle/>
                    <a:p>
                      <a:r>
                        <a:rPr lang="en-US" dirty="0" smtClean="0"/>
                        <a:t>6.36 acre-feet</a:t>
                      </a:r>
                      <a:endParaRPr lang="en-US" dirty="0"/>
                    </a:p>
                  </a:txBody>
                  <a:tcPr>
                    <a:solidFill>
                      <a:schemeClr val="accent5">
                        <a:lumMod val="60000"/>
                        <a:lumOff val="4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26396203"/>
              </p:ext>
            </p:extLst>
          </p:nvPr>
        </p:nvGraphicFramePr>
        <p:xfrm>
          <a:off x="990600" y="4267200"/>
          <a:ext cx="6934200" cy="1752600"/>
        </p:xfrm>
        <a:graphic>
          <a:graphicData uri="http://schemas.openxmlformats.org/drawingml/2006/table">
            <a:tbl>
              <a:tblPr firstRow="1" bandRow="1">
                <a:tableStyleId>{5C22544A-7EE6-4342-B048-85BDC9FD1C3A}</a:tableStyleId>
              </a:tblPr>
              <a:tblGrid>
                <a:gridCol w="2209800"/>
                <a:gridCol w="1676400"/>
                <a:gridCol w="1143000"/>
                <a:gridCol w="1905000"/>
              </a:tblGrid>
              <a:tr h="0">
                <a:tc>
                  <a:txBody>
                    <a:bodyPr/>
                    <a:lstStyle/>
                    <a:p>
                      <a:r>
                        <a:rPr lang="en-US" dirty="0" smtClean="0"/>
                        <a:t>Proposed Use</a:t>
                      </a:r>
                      <a:endParaRPr lang="en-US" dirty="0"/>
                    </a:p>
                  </a:txBody>
                  <a:tcPr/>
                </a:tc>
                <a:tc>
                  <a:txBody>
                    <a:bodyPr/>
                    <a:lstStyle/>
                    <a:p>
                      <a:r>
                        <a:rPr lang="en-US" dirty="0" smtClean="0"/>
                        <a:t>Diversion</a:t>
                      </a:r>
                      <a:endParaRPr lang="en-US" dirty="0"/>
                    </a:p>
                  </a:txBody>
                  <a:tcPr/>
                </a:tc>
                <a:tc>
                  <a:txBody>
                    <a:bodyPr/>
                    <a:lstStyle/>
                    <a:p>
                      <a:r>
                        <a:rPr lang="en-US" dirty="0" smtClean="0"/>
                        <a:t>Rate of Depletion</a:t>
                      </a:r>
                      <a:endParaRPr lang="en-US" dirty="0"/>
                    </a:p>
                  </a:txBody>
                  <a:tcPr/>
                </a:tc>
                <a:tc>
                  <a:txBody>
                    <a:bodyPr/>
                    <a:lstStyle/>
                    <a:p>
                      <a:r>
                        <a:rPr lang="en-US" dirty="0" smtClean="0"/>
                        <a:t>Amount of Depletion</a:t>
                      </a:r>
                      <a:endParaRPr lang="en-US" dirty="0"/>
                    </a:p>
                  </a:txBody>
                  <a:tcPr/>
                </a:tc>
              </a:tr>
              <a:tr h="370840">
                <a:tc>
                  <a:txBody>
                    <a:bodyPr/>
                    <a:lstStyle/>
                    <a:p>
                      <a:r>
                        <a:rPr lang="en-US" dirty="0" smtClean="0"/>
                        <a:t>Irrigation: 2.65 acres</a:t>
                      </a:r>
                      <a:endParaRPr lang="en-US" dirty="0"/>
                    </a:p>
                  </a:txBody>
                  <a:tcPr/>
                </a:tc>
                <a:tc>
                  <a:txBody>
                    <a:bodyPr/>
                    <a:lstStyle/>
                    <a:p>
                      <a:r>
                        <a:rPr lang="en-US" dirty="0" smtClean="0"/>
                        <a:t>10.6 acre-feet</a:t>
                      </a:r>
                      <a:endParaRPr lang="en-US" dirty="0"/>
                    </a:p>
                  </a:txBody>
                  <a:tcPr/>
                </a:tc>
                <a:tc>
                  <a:txBody>
                    <a:bodyPr/>
                    <a:lstStyle/>
                    <a:p>
                      <a:r>
                        <a:rPr lang="en-US" dirty="0" smtClean="0"/>
                        <a:t>53%</a:t>
                      </a:r>
                      <a:endParaRPr lang="en-US" dirty="0"/>
                    </a:p>
                  </a:txBody>
                  <a:tcPr/>
                </a:tc>
                <a:tc>
                  <a:txBody>
                    <a:bodyPr/>
                    <a:lstStyle/>
                    <a:p>
                      <a:r>
                        <a:rPr lang="en-US" dirty="0" smtClean="0"/>
                        <a:t>5.62 acre-feet</a:t>
                      </a:r>
                      <a:endParaRPr lang="en-US" dirty="0"/>
                    </a:p>
                  </a:txBody>
                  <a:tcPr/>
                </a:tc>
              </a:tr>
              <a:tr h="370840">
                <a:tc>
                  <a:txBody>
                    <a:bodyPr/>
                    <a:lstStyle/>
                    <a:p>
                      <a:r>
                        <a:rPr lang="en-US" dirty="0" smtClean="0"/>
                        <a:t>Livestock: 50 ELU</a:t>
                      </a:r>
                      <a:endParaRPr lang="en-US" dirty="0"/>
                    </a:p>
                  </a:txBody>
                  <a:tcPr/>
                </a:tc>
                <a:tc>
                  <a:txBody>
                    <a:bodyPr/>
                    <a:lstStyle/>
                    <a:p>
                      <a:r>
                        <a:rPr lang="en-US" dirty="0" smtClean="0"/>
                        <a:t>1.4 acre-feet</a:t>
                      </a:r>
                      <a:endParaRPr lang="en-US" dirty="0"/>
                    </a:p>
                  </a:txBody>
                  <a:tcPr/>
                </a:tc>
                <a:tc>
                  <a:txBody>
                    <a:bodyPr/>
                    <a:lstStyle/>
                    <a:p>
                      <a:r>
                        <a:rPr lang="en-US" dirty="0" smtClean="0"/>
                        <a:t>100%</a:t>
                      </a:r>
                      <a:endParaRPr lang="en-US" dirty="0"/>
                    </a:p>
                  </a:txBody>
                  <a:tcPr/>
                </a:tc>
                <a:tc>
                  <a:txBody>
                    <a:bodyPr/>
                    <a:lstStyle/>
                    <a:p>
                      <a:r>
                        <a:rPr lang="en-US" dirty="0" smtClean="0"/>
                        <a:t>1.4</a:t>
                      </a:r>
                      <a:r>
                        <a:rPr lang="en-US" baseline="0" dirty="0" smtClean="0"/>
                        <a:t> acre-feet</a:t>
                      </a:r>
                      <a:endParaRPr lang="en-US" dirty="0"/>
                    </a:p>
                  </a:txBody>
                  <a:tcPr/>
                </a:tc>
              </a:tr>
              <a:tr h="370840">
                <a:tc>
                  <a:txBody>
                    <a:bodyPr/>
                    <a:lstStyle/>
                    <a:p>
                      <a:r>
                        <a:rPr lang="en-US" dirty="0" smtClean="0"/>
                        <a:t>Totals</a:t>
                      </a:r>
                      <a:endParaRPr lang="en-US" dirty="0"/>
                    </a:p>
                  </a:txBody>
                  <a:tcPr>
                    <a:solidFill>
                      <a:schemeClr val="accent5">
                        <a:lumMod val="60000"/>
                        <a:lumOff val="40000"/>
                      </a:schemeClr>
                    </a:solidFill>
                  </a:tcPr>
                </a:tc>
                <a:tc>
                  <a:txBody>
                    <a:bodyPr/>
                    <a:lstStyle/>
                    <a:p>
                      <a:r>
                        <a:rPr lang="en-US" b="1" dirty="0" smtClean="0"/>
                        <a:t>12.0 acre-feet</a:t>
                      </a:r>
                      <a:endParaRPr lang="en-US" b="1"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c>
                  <a:txBody>
                    <a:bodyPr/>
                    <a:lstStyle/>
                    <a:p>
                      <a:r>
                        <a:rPr lang="en-US" b="1" dirty="0" smtClean="0"/>
                        <a:t>7.02 acre-feet</a:t>
                      </a:r>
                      <a:endParaRPr lang="en-US" b="1" dirty="0"/>
                    </a:p>
                  </a:txBody>
                  <a:tcPr>
                    <a:solidFill>
                      <a:schemeClr val="accent5">
                        <a:lumMod val="60000"/>
                        <a:lumOff val="40000"/>
                      </a:schemeClr>
                    </a:solidFill>
                  </a:tcPr>
                </a:tc>
              </a:tr>
            </a:tbl>
          </a:graphicData>
        </a:graphic>
      </p:graphicFrame>
      <p:sp>
        <p:nvSpPr>
          <p:cNvPr id="7" name="Oval 6"/>
          <p:cNvSpPr/>
          <p:nvPr/>
        </p:nvSpPr>
        <p:spPr>
          <a:xfrm>
            <a:off x="5943600" y="3276600"/>
            <a:ext cx="1676400" cy="3810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Oval 7"/>
          <p:cNvSpPr/>
          <p:nvPr/>
        </p:nvSpPr>
        <p:spPr>
          <a:xfrm>
            <a:off x="5965371" y="5638800"/>
            <a:ext cx="1676400" cy="3810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99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an Application Map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58713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Using the Divisions Database to Get a POD</a:t>
            </a:r>
            <a:endParaRPr lang="en-US" dirty="0"/>
          </a:p>
        </p:txBody>
      </p:sp>
      <p:sp>
        <p:nvSpPr>
          <p:cNvPr id="5" name="Content Placeholder 4"/>
          <p:cNvSpPr>
            <a:spLocks noGrp="1"/>
          </p:cNvSpPr>
          <p:nvPr>
            <p:ph sz="half" idx="1"/>
          </p:nvPr>
        </p:nvSpPr>
        <p:spPr>
          <a:xfrm>
            <a:off x="152400" y="1600200"/>
            <a:ext cx="4343400" cy="5029367"/>
          </a:xfrm>
        </p:spPr>
        <p:txBody>
          <a:bodyPr>
            <a:normAutofit/>
          </a:bodyPr>
          <a:lstStyle/>
          <a:p>
            <a:endParaRPr lang="en-US" dirty="0" smtClean="0"/>
          </a:p>
          <a:p>
            <a:r>
              <a:rPr lang="en-US" dirty="0" smtClean="0"/>
              <a:t>Be able to locate the property from an aerial map.</a:t>
            </a:r>
          </a:p>
          <a:p>
            <a:endParaRPr lang="en-US" dirty="0"/>
          </a:p>
          <a:p>
            <a:r>
              <a:rPr lang="en-US" dirty="0" smtClean="0"/>
              <a:t>Know the approximate location where the well or point of diversion will be located</a:t>
            </a:r>
          </a:p>
          <a:p>
            <a:endParaRPr lang="en-US" dirty="0" smtClean="0"/>
          </a:p>
        </p:txBody>
      </p:sp>
      <p:pic>
        <p:nvPicPr>
          <p:cNvPr id="5122" name="Picture 2" descr="G:\2013 WRT Photo Contest\Staff Favorite\10.BurrTrail.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8010"/>
          <a:stretch/>
        </p:blipFill>
        <p:spPr bwMode="auto">
          <a:xfrm>
            <a:off x="4572000" y="1600200"/>
            <a:ext cx="4089400" cy="502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6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ESRI Map Features</a:t>
            </a: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3468" y="1600200"/>
            <a:ext cx="39860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381221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9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1369" y="1600200"/>
            <a:ext cx="403026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57775" y="2129631"/>
            <a:ext cx="32194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164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Map Wizard</a:t>
            </a:r>
            <a:endParaRPr lang="en-US" dirty="0"/>
          </a:p>
        </p:txBody>
      </p:sp>
      <p:sp>
        <p:nvSpPr>
          <p:cNvPr id="3" name="Content Placeholder 2"/>
          <p:cNvSpPr>
            <a:spLocks noGrp="1"/>
          </p:cNvSpPr>
          <p:nvPr>
            <p:ph sz="half" idx="1"/>
          </p:nvPr>
        </p:nvSpPr>
        <p:spPr>
          <a:xfrm>
            <a:off x="457200" y="1600200"/>
            <a:ext cx="8305800" cy="4525963"/>
          </a:xfrm>
        </p:spPr>
        <p:txBody>
          <a:bodyPr>
            <a:normAutofit lnSpcReduction="10000"/>
          </a:bodyPr>
          <a:lstStyle/>
          <a:p>
            <a:r>
              <a:rPr lang="en-US" dirty="0" smtClean="0"/>
              <a:t>Access from the application/form link on the Division’s Website.</a:t>
            </a:r>
          </a:p>
          <a:p>
            <a:endParaRPr lang="en-US" dirty="0" smtClean="0"/>
          </a:p>
          <a:p>
            <a:r>
              <a:rPr lang="en-US" dirty="0" smtClean="0"/>
              <a:t>Allows a user to select a point of diversion from an aerial photo and print a map to accompany an application.</a:t>
            </a:r>
          </a:p>
          <a:p>
            <a:endParaRPr lang="en-US" dirty="0" smtClean="0"/>
          </a:p>
          <a:p>
            <a:r>
              <a:rPr lang="en-US" dirty="0" smtClean="0"/>
              <a:t>Can be generated with signature lines.</a:t>
            </a:r>
          </a:p>
          <a:p>
            <a:endParaRPr lang="en-US" dirty="0" smtClean="0"/>
          </a:p>
          <a:p>
            <a:r>
              <a:rPr lang="en-US" dirty="0" smtClean="0"/>
              <a:t>Not acceptable as a proof map.</a:t>
            </a:r>
          </a:p>
          <a:p>
            <a:endParaRPr lang="en-US" dirty="0"/>
          </a:p>
        </p:txBody>
      </p:sp>
    </p:spTree>
    <p:extLst>
      <p:ext uri="{BB962C8B-B14F-4D97-AF65-F5344CB8AC3E}">
        <p14:creationId xmlns:p14="http://schemas.microsoft.com/office/powerpoint/2010/main" val="35820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609569"/>
            <a:ext cx="4038600" cy="450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91100" y="1639094"/>
            <a:ext cx="33528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67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Wrap-Up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916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Common to all Applications</a:t>
            </a:r>
            <a:endParaRPr lang="en-US" dirty="0"/>
          </a:p>
        </p:txBody>
      </p:sp>
      <p:sp>
        <p:nvSpPr>
          <p:cNvPr id="3" name="Content Placeholder 2"/>
          <p:cNvSpPr>
            <a:spLocks noGrp="1"/>
          </p:cNvSpPr>
          <p:nvPr>
            <p:ph idx="1"/>
          </p:nvPr>
        </p:nvSpPr>
        <p:spPr/>
        <p:txBody>
          <a:bodyPr>
            <a:noAutofit/>
          </a:bodyPr>
          <a:lstStyle/>
          <a:p>
            <a:pPr lvl="0"/>
            <a:r>
              <a:rPr lang="en-US" sz="2800" dirty="0"/>
              <a:t>The </a:t>
            </a:r>
            <a:r>
              <a:rPr lang="en-US" sz="2800" dirty="0" smtClean="0"/>
              <a:t>applicant’s </a:t>
            </a:r>
            <a:r>
              <a:rPr lang="en-US" sz="2800" dirty="0"/>
              <a:t>name, address and ownership </a:t>
            </a:r>
            <a:r>
              <a:rPr lang="en-US" sz="2800" dirty="0" smtClean="0"/>
              <a:t>interest;</a:t>
            </a:r>
            <a:endParaRPr lang="en-US" sz="2800" dirty="0"/>
          </a:p>
          <a:p>
            <a:pPr lvl="0"/>
            <a:r>
              <a:rPr lang="en-US" sz="2800" dirty="0"/>
              <a:t>Source of </a:t>
            </a:r>
            <a:r>
              <a:rPr lang="en-US" sz="2800" dirty="0" smtClean="0"/>
              <a:t>water; </a:t>
            </a:r>
          </a:p>
          <a:p>
            <a:pPr lvl="1"/>
            <a:r>
              <a:rPr lang="en-US" dirty="0" smtClean="0"/>
              <a:t>Specific </a:t>
            </a:r>
            <a:r>
              <a:rPr lang="en-US" dirty="0"/>
              <a:t>spring, stream, or underground </a:t>
            </a:r>
            <a:r>
              <a:rPr lang="en-US" dirty="0" smtClean="0"/>
              <a:t>well</a:t>
            </a:r>
            <a:endParaRPr lang="en-US" dirty="0"/>
          </a:p>
          <a:p>
            <a:pPr lvl="0"/>
            <a:r>
              <a:rPr lang="en-US" sz="2800" dirty="0"/>
              <a:t>Flow (</a:t>
            </a:r>
            <a:r>
              <a:rPr lang="en-US" sz="2800" dirty="0" err="1"/>
              <a:t>cfs</a:t>
            </a:r>
            <a:r>
              <a:rPr lang="en-US" sz="2800" dirty="0"/>
              <a:t>), or volume (acre-feet) of water to be diverted;</a:t>
            </a:r>
          </a:p>
          <a:p>
            <a:pPr lvl="0"/>
            <a:r>
              <a:rPr lang="en-US" sz="2800" dirty="0"/>
              <a:t>Point of diversion (POD</a:t>
            </a:r>
            <a:r>
              <a:rPr lang="en-US" sz="2800" dirty="0" smtClean="0"/>
              <a:t>); </a:t>
            </a:r>
            <a:endParaRPr lang="en-US" sz="2800" dirty="0"/>
          </a:p>
          <a:p>
            <a:pPr lvl="1"/>
            <a:r>
              <a:rPr lang="en-US" dirty="0"/>
              <a:t>W</a:t>
            </a:r>
            <a:r>
              <a:rPr lang="en-US" dirty="0" smtClean="0"/>
              <a:t>here </a:t>
            </a:r>
            <a:r>
              <a:rPr lang="en-US" dirty="0"/>
              <a:t>the water will be </a:t>
            </a:r>
            <a:r>
              <a:rPr lang="en-US" dirty="0" smtClean="0"/>
              <a:t>diverted from the natural source</a:t>
            </a:r>
            <a:endParaRPr lang="en-US" dirty="0"/>
          </a:p>
          <a:p>
            <a:pPr lvl="0"/>
            <a:r>
              <a:rPr lang="en-US" sz="2800" dirty="0" smtClean="0"/>
              <a:t>Beneficial </a:t>
            </a:r>
            <a:r>
              <a:rPr lang="en-US" sz="2800" dirty="0"/>
              <a:t>use of the water;</a:t>
            </a:r>
          </a:p>
          <a:p>
            <a:endParaRPr lang="en-US" sz="2800" dirty="0"/>
          </a:p>
        </p:txBody>
      </p:sp>
    </p:spTree>
    <p:extLst>
      <p:ext uri="{BB962C8B-B14F-4D97-AF65-F5344CB8AC3E}">
        <p14:creationId xmlns:p14="http://schemas.microsoft.com/office/powerpoint/2010/main" val="10402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Topics Covered</a:t>
            </a:r>
            <a:endParaRPr lang="en-US" dirty="0"/>
          </a:p>
        </p:txBody>
      </p:sp>
      <p:sp>
        <p:nvSpPr>
          <p:cNvPr id="7" name="Content Placeholder 6"/>
          <p:cNvSpPr>
            <a:spLocks noGrp="1"/>
          </p:cNvSpPr>
          <p:nvPr>
            <p:ph sz="half" idx="1"/>
          </p:nvPr>
        </p:nvSpPr>
        <p:spPr/>
        <p:txBody>
          <a:bodyPr>
            <a:normAutofit/>
          </a:bodyPr>
          <a:lstStyle/>
          <a:p>
            <a:r>
              <a:rPr lang="en-US" dirty="0" smtClean="0"/>
              <a:t>Elements common to all applications</a:t>
            </a:r>
          </a:p>
          <a:p>
            <a:endParaRPr lang="en-US" dirty="0" smtClean="0"/>
          </a:p>
          <a:p>
            <a:r>
              <a:rPr lang="en-US" dirty="0" smtClean="0"/>
              <a:t>A few of the common applications that are filed</a:t>
            </a:r>
          </a:p>
          <a:p>
            <a:endParaRPr lang="en-US" dirty="0" smtClean="0"/>
          </a:p>
          <a:p>
            <a:r>
              <a:rPr lang="en-US" dirty="0" smtClean="0"/>
              <a:t>Intro to the Public Land Survey System</a:t>
            </a:r>
          </a:p>
          <a:p>
            <a:endParaRPr lang="en-US" dirty="0"/>
          </a:p>
        </p:txBody>
      </p:sp>
      <p:sp>
        <p:nvSpPr>
          <p:cNvPr id="8" name="Content Placeholder 7"/>
          <p:cNvSpPr>
            <a:spLocks noGrp="1"/>
          </p:cNvSpPr>
          <p:nvPr>
            <p:ph sz="half" idx="2"/>
          </p:nvPr>
        </p:nvSpPr>
        <p:spPr>
          <a:xfrm>
            <a:off x="4648200" y="1600200"/>
            <a:ext cx="4191000" cy="4525963"/>
          </a:xfrm>
        </p:spPr>
        <p:txBody>
          <a:bodyPr>
            <a:normAutofit/>
          </a:bodyPr>
          <a:lstStyle/>
          <a:p>
            <a:r>
              <a:rPr lang="en-US" dirty="0"/>
              <a:t>Basic water right </a:t>
            </a:r>
            <a:r>
              <a:rPr lang="en-US" dirty="0" smtClean="0"/>
              <a:t>calculations</a:t>
            </a:r>
          </a:p>
          <a:p>
            <a:endParaRPr lang="en-US" dirty="0" smtClean="0"/>
          </a:p>
          <a:p>
            <a:r>
              <a:rPr lang="en-US" dirty="0" smtClean="0"/>
              <a:t>How to use the Division’s website to create an Application Map</a:t>
            </a:r>
          </a:p>
        </p:txBody>
      </p:sp>
    </p:spTree>
    <p:extLst>
      <p:ext uri="{BB962C8B-B14F-4D97-AF65-F5344CB8AC3E}">
        <p14:creationId xmlns:p14="http://schemas.microsoft.com/office/powerpoint/2010/main" val="3677997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6146" name="Picture 2" descr="G:\2011 WRT Photo Contest\Photos_2011\Employees_9.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95400" y="1752597"/>
            <a:ext cx="6629400" cy="497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58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2"/>
          </p:nvPr>
        </p:nvSpPr>
        <p:spPr>
          <a:xfrm>
            <a:off x="5105400" y="1600200"/>
            <a:ext cx="3581400" cy="4953000"/>
          </a:xfrm>
        </p:spPr>
        <p:txBody>
          <a:bodyPr>
            <a:normAutofit fontScale="92500" lnSpcReduction="10000"/>
          </a:bodyPr>
          <a:lstStyle/>
          <a:p>
            <a:r>
              <a:rPr lang="en-US" dirty="0"/>
              <a:t>Place of use (POU</a:t>
            </a:r>
            <a:r>
              <a:rPr lang="en-US" dirty="0" smtClean="0"/>
              <a:t>); </a:t>
            </a:r>
          </a:p>
          <a:p>
            <a:pPr lvl="1"/>
            <a:r>
              <a:rPr lang="en-US" dirty="0" smtClean="0"/>
              <a:t>Location </a:t>
            </a:r>
            <a:r>
              <a:rPr lang="en-US" dirty="0"/>
              <a:t>where the beneficial use will </a:t>
            </a:r>
            <a:r>
              <a:rPr lang="en-US" dirty="0" smtClean="0"/>
              <a:t>occur</a:t>
            </a:r>
            <a:endParaRPr lang="en-US" dirty="0"/>
          </a:p>
          <a:p>
            <a:pPr lvl="0"/>
            <a:r>
              <a:rPr lang="en-US" dirty="0"/>
              <a:t>Application map, to identify specific </a:t>
            </a:r>
            <a:r>
              <a:rPr lang="en-US" dirty="0" smtClean="0"/>
              <a:t>parcels </a:t>
            </a:r>
            <a:r>
              <a:rPr lang="en-US" dirty="0"/>
              <a:t>on which the beneficial use will occur;</a:t>
            </a:r>
          </a:p>
          <a:p>
            <a:pPr lvl="0"/>
            <a:r>
              <a:rPr lang="en-US" dirty="0"/>
              <a:t>Signatures of all applicants/owners or legal agents;</a:t>
            </a:r>
          </a:p>
          <a:p>
            <a:pPr lvl="0"/>
            <a:r>
              <a:rPr lang="en-US" dirty="0"/>
              <a:t>Filing fee.</a:t>
            </a:r>
          </a:p>
          <a:p>
            <a:endParaRPr lang="en-US" dirty="0"/>
          </a:p>
        </p:txBody>
      </p:sp>
      <p:pic>
        <p:nvPicPr>
          <p:cNvPr id="2050" name="Picture 2" descr="G:\2012 WRT Photo Contest\2012_Photos\LabyrinthWei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1" r="3123"/>
          <a:stretch/>
        </p:blipFill>
        <p:spPr bwMode="auto">
          <a:xfrm>
            <a:off x="172790" y="1752600"/>
            <a:ext cx="497225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26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Appropriate</a:t>
            </a:r>
            <a:endParaRPr lang="en-US" dirty="0"/>
          </a:p>
        </p:txBody>
      </p:sp>
      <p:sp>
        <p:nvSpPr>
          <p:cNvPr id="3" name="Content Placeholder 2"/>
          <p:cNvSpPr>
            <a:spLocks noGrp="1"/>
          </p:cNvSpPr>
          <p:nvPr>
            <p:ph idx="1"/>
          </p:nvPr>
        </p:nvSpPr>
        <p:spPr/>
        <p:txBody>
          <a:bodyPr>
            <a:noAutofit/>
          </a:bodyPr>
          <a:lstStyle/>
          <a:p>
            <a:r>
              <a:rPr lang="en-US" sz="2800" dirty="0" smtClean="0"/>
              <a:t>Creates a </a:t>
            </a:r>
            <a:r>
              <a:rPr lang="en-US" sz="2800" dirty="0"/>
              <a:t>new water </a:t>
            </a:r>
            <a:r>
              <a:rPr lang="en-US" sz="2800" dirty="0" smtClean="0"/>
              <a:t>right.</a:t>
            </a:r>
          </a:p>
          <a:p>
            <a:endParaRPr lang="en-US" sz="2800" dirty="0" smtClean="0"/>
          </a:p>
          <a:p>
            <a:r>
              <a:rPr lang="en-US" sz="2800" dirty="0" smtClean="0"/>
              <a:t>All </a:t>
            </a:r>
            <a:r>
              <a:rPr lang="en-US" sz="2800" dirty="0"/>
              <a:t>areas have limitations on the amount of water that can be appropriated. </a:t>
            </a:r>
            <a:endParaRPr lang="en-US" sz="2800" dirty="0" smtClean="0"/>
          </a:p>
          <a:p>
            <a:endParaRPr lang="en-US" sz="2800" dirty="0" smtClean="0"/>
          </a:p>
          <a:p>
            <a:r>
              <a:rPr lang="en-US" sz="2800" dirty="0" smtClean="0"/>
              <a:t>Applications </a:t>
            </a:r>
            <a:r>
              <a:rPr lang="en-US" sz="2800" dirty="0"/>
              <a:t>to Appropriate must be completed through the certification process, </a:t>
            </a:r>
            <a:r>
              <a:rPr lang="en-US" sz="2800" dirty="0" smtClean="0"/>
              <a:t>by </a:t>
            </a:r>
            <a:r>
              <a:rPr lang="en-US" sz="2800" dirty="0"/>
              <a:t>submission of p</a:t>
            </a:r>
            <a:r>
              <a:rPr lang="en-US" sz="2800" dirty="0" smtClean="0"/>
              <a:t>roof, </a:t>
            </a:r>
            <a:r>
              <a:rPr lang="en-US" sz="2800" dirty="0"/>
              <a:t>or the application will lapse.</a:t>
            </a:r>
          </a:p>
        </p:txBody>
      </p:sp>
    </p:spTree>
    <p:extLst>
      <p:ext uri="{BB962C8B-B14F-4D97-AF65-F5344CB8AC3E}">
        <p14:creationId xmlns:p14="http://schemas.microsoft.com/office/powerpoint/2010/main" val="368701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Application to Appropriate  </a:t>
            </a:r>
            <a:endParaRPr lang="en-US" dirty="0"/>
          </a:p>
        </p:txBody>
      </p:sp>
      <p:sp>
        <p:nvSpPr>
          <p:cNvPr id="3" name="Content Placeholder 2"/>
          <p:cNvSpPr>
            <a:spLocks noGrp="1"/>
          </p:cNvSpPr>
          <p:nvPr>
            <p:ph sz="half" idx="1"/>
          </p:nvPr>
        </p:nvSpPr>
        <p:spPr>
          <a:xfrm>
            <a:off x="457200" y="1600200"/>
            <a:ext cx="4038600" cy="5029200"/>
          </a:xfrm>
        </p:spPr>
        <p:txBody>
          <a:bodyPr>
            <a:normAutofit fontScale="92500" lnSpcReduction="20000"/>
          </a:bodyPr>
          <a:lstStyle/>
          <a:p>
            <a:r>
              <a:rPr lang="en-US" sz="2800" dirty="0"/>
              <a:t>Creates a new water </a:t>
            </a:r>
            <a:r>
              <a:rPr lang="en-US" sz="2800" dirty="0" smtClean="0"/>
              <a:t>right.</a:t>
            </a:r>
          </a:p>
          <a:p>
            <a:endParaRPr lang="en-US" sz="2800" dirty="0"/>
          </a:p>
          <a:p>
            <a:r>
              <a:rPr lang="en-US" dirty="0" smtClean="0"/>
              <a:t>Amounts of water are typically based on policies for the area.</a:t>
            </a:r>
          </a:p>
          <a:p>
            <a:endParaRPr lang="en-US" dirty="0"/>
          </a:p>
          <a:p>
            <a:r>
              <a:rPr lang="en-US" sz="2800" dirty="0" smtClean="0"/>
              <a:t>This water right will lapse one year after initial approval.</a:t>
            </a:r>
          </a:p>
          <a:p>
            <a:endParaRPr lang="en-US" sz="2800" dirty="0"/>
          </a:p>
          <a:p>
            <a:r>
              <a:rPr lang="en-US" sz="2800" dirty="0" smtClean="0"/>
              <a:t>Filing of proof is not required</a:t>
            </a:r>
            <a:endParaRPr lang="en-US" sz="2800" dirty="0"/>
          </a:p>
          <a:p>
            <a:endParaRPr lang="en-US" dirty="0"/>
          </a:p>
        </p:txBody>
      </p:sp>
      <p:pic>
        <p:nvPicPr>
          <p:cNvPr id="1026" name="Picture 2" descr="G:\2012 WRT Photo Contest\2012_Photos\FlashFl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7526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Fixed-Time Application to Appropriate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a:t>Creates a new water </a:t>
            </a:r>
            <a:r>
              <a:rPr lang="en-US" sz="2800" dirty="0" smtClean="0"/>
              <a:t>right. </a:t>
            </a:r>
          </a:p>
          <a:p>
            <a:endParaRPr lang="en-US" sz="2800" dirty="0" smtClean="0"/>
          </a:p>
          <a:p>
            <a:r>
              <a:rPr lang="en-US" sz="2800" dirty="0" smtClean="0"/>
              <a:t>This </a:t>
            </a:r>
            <a:r>
              <a:rPr lang="en-US" sz="2800" dirty="0"/>
              <a:t>water right </a:t>
            </a:r>
            <a:r>
              <a:rPr lang="en-US" sz="2800" dirty="0" smtClean="0"/>
              <a:t>will typically be approved for no more than 14 years.</a:t>
            </a:r>
          </a:p>
          <a:p>
            <a:endParaRPr lang="en-US" sz="2800" dirty="0"/>
          </a:p>
          <a:p>
            <a:r>
              <a:rPr lang="en-US" sz="2800" dirty="0" smtClean="0"/>
              <a:t>Filing </a:t>
            </a:r>
            <a:r>
              <a:rPr lang="en-US" sz="2800" dirty="0"/>
              <a:t>of proof is not </a:t>
            </a:r>
            <a:r>
              <a:rPr lang="en-US" sz="2800" dirty="0" smtClean="0"/>
              <a:t>required </a:t>
            </a:r>
          </a:p>
          <a:p>
            <a:endParaRPr lang="en-US" sz="2800" dirty="0" smtClean="0"/>
          </a:p>
          <a:p>
            <a:r>
              <a:rPr lang="en-US" sz="2800" dirty="0" smtClean="0"/>
              <a:t>The Fixed-Time period may be extended</a:t>
            </a:r>
            <a:endParaRPr lang="en-US" sz="2800" dirty="0"/>
          </a:p>
        </p:txBody>
      </p:sp>
    </p:spTree>
    <p:extLst>
      <p:ext uri="{BB962C8B-B14F-4D97-AF65-F5344CB8AC3E}">
        <p14:creationId xmlns:p14="http://schemas.microsoft.com/office/powerpoint/2010/main" val="25766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Application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Exchanges </a:t>
            </a:r>
            <a:r>
              <a:rPr lang="en-US" sz="2800" dirty="0"/>
              <a:t>are filed when an applicant has a legal contract to exchange </a:t>
            </a:r>
            <a:r>
              <a:rPr lang="en-US" sz="2800" dirty="0" smtClean="0"/>
              <a:t>water.</a:t>
            </a:r>
          </a:p>
          <a:p>
            <a:endParaRPr lang="en-US" sz="2800" dirty="0" smtClean="0"/>
          </a:p>
          <a:p>
            <a:r>
              <a:rPr lang="en-US" sz="2800" dirty="0"/>
              <a:t>C</a:t>
            </a:r>
            <a:r>
              <a:rPr lang="en-US" sz="2800" dirty="0" smtClean="0"/>
              <a:t>reates a new water right filing.</a:t>
            </a:r>
          </a:p>
          <a:p>
            <a:endParaRPr lang="en-US" sz="2800" dirty="0" smtClean="0"/>
          </a:p>
          <a:p>
            <a:r>
              <a:rPr lang="en-US" sz="2800" dirty="0" smtClean="0">
                <a:solidFill>
                  <a:schemeClr val="accent4">
                    <a:lumMod val="75000"/>
                  </a:schemeClr>
                </a:solidFill>
              </a:rPr>
              <a:t>The </a:t>
            </a:r>
            <a:r>
              <a:rPr lang="en-US" sz="2800" dirty="0">
                <a:solidFill>
                  <a:schemeClr val="accent4">
                    <a:lumMod val="75000"/>
                  </a:schemeClr>
                </a:solidFill>
              </a:rPr>
              <a:t>contract is the basis of the water right.  </a:t>
            </a:r>
            <a:endParaRPr lang="en-US" sz="2800" dirty="0" smtClean="0">
              <a:solidFill>
                <a:schemeClr val="accent4">
                  <a:lumMod val="75000"/>
                </a:schemeClr>
              </a:solidFill>
            </a:endParaRPr>
          </a:p>
          <a:p>
            <a:endParaRPr lang="en-US" sz="2800" dirty="0" smtClean="0">
              <a:solidFill>
                <a:schemeClr val="accent4">
                  <a:lumMod val="75000"/>
                </a:schemeClr>
              </a:solidFill>
            </a:endParaRPr>
          </a:p>
          <a:p>
            <a:r>
              <a:rPr lang="en-US" sz="2800" dirty="0" smtClean="0"/>
              <a:t>Exchange applicants ar</a:t>
            </a:r>
            <a:r>
              <a:rPr lang="en-US" sz="2800" dirty="0"/>
              <a:t>e</a:t>
            </a:r>
            <a:r>
              <a:rPr lang="en-US" sz="2800" dirty="0" smtClean="0"/>
              <a:t> </a:t>
            </a:r>
            <a:r>
              <a:rPr lang="en-US" sz="2800" dirty="0"/>
              <a:t>required to submit p</a:t>
            </a:r>
            <a:r>
              <a:rPr lang="en-US" sz="2800" dirty="0" smtClean="0"/>
              <a:t>roof by the proof-due date. </a:t>
            </a:r>
          </a:p>
        </p:txBody>
      </p:sp>
    </p:spTree>
    <p:extLst>
      <p:ext uri="{BB962C8B-B14F-4D97-AF65-F5344CB8AC3E}">
        <p14:creationId xmlns:p14="http://schemas.microsoft.com/office/powerpoint/2010/main" val="25040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3962</TotalTime>
  <Words>2384</Words>
  <Application>Microsoft Office PowerPoint</Application>
  <PresentationFormat>On-screen Show (4:3)</PresentationFormat>
  <Paragraphs>405</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Decatur</vt:lpstr>
      <vt:lpstr>Making Applications</vt:lpstr>
      <vt:lpstr>Application Agenda</vt:lpstr>
      <vt:lpstr>Common Applications</vt:lpstr>
      <vt:lpstr>Elements Common to all Applications</vt:lpstr>
      <vt:lpstr>PowerPoint Presentation</vt:lpstr>
      <vt:lpstr>Application to Appropriate</vt:lpstr>
      <vt:lpstr>Temporary Application to Appropriate  </vt:lpstr>
      <vt:lpstr>Fixed-Time Application to Appropriate</vt:lpstr>
      <vt:lpstr>Exchange Application</vt:lpstr>
      <vt:lpstr>Permanent Change Application</vt:lpstr>
      <vt:lpstr>Temporary Change Application</vt:lpstr>
      <vt:lpstr>Water Right Policy By Area</vt:lpstr>
      <vt:lpstr>Helpful Database Tools</vt:lpstr>
      <vt:lpstr>PowerPoint Presentation</vt:lpstr>
      <vt:lpstr>Intro to Public Land Survey</vt:lpstr>
      <vt:lpstr>Township, Range, and Section</vt:lpstr>
      <vt:lpstr>Typical Corner Sections and Quadrants</vt:lpstr>
      <vt:lpstr>Utah Base &amp; Meridians </vt:lpstr>
      <vt:lpstr>PowerPoint Presentation</vt:lpstr>
      <vt:lpstr>Marking a Point of Diversion</vt:lpstr>
      <vt:lpstr>Marking a Place of Use</vt:lpstr>
      <vt:lpstr>Water Right Calculations</vt:lpstr>
      <vt:lpstr>Common Terms</vt:lpstr>
      <vt:lpstr>Duty Calculations</vt:lpstr>
      <vt:lpstr>Sample Problem #1</vt:lpstr>
      <vt:lpstr>Sample Problem #2</vt:lpstr>
      <vt:lpstr>Sample Problem #3</vt:lpstr>
      <vt:lpstr>Sample Problem #4</vt:lpstr>
      <vt:lpstr>Diversion vs Depletion</vt:lpstr>
      <vt:lpstr>Sample Problem #5</vt:lpstr>
      <vt:lpstr>PowerPoint Presentation</vt:lpstr>
      <vt:lpstr>Diversion Based Change Applications</vt:lpstr>
      <vt:lpstr>Making an Application Map</vt:lpstr>
      <vt:lpstr>Using the Divisions Database to Get a POD</vt:lpstr>
      <vt:lpstr>ESRI Map Features</vt:lpstr>
      <vt:lpstr>PowerPoint Presentation</vt:lpstr>
      <vt:lpstr>Application Map Wizard</vt:lpstr>
      <vt:lpstr>PowerPoint Presentation</vt:lpstr>
      <vt:lpstr>Summary and Wrap-Up</vt:lpstr>
      <vt:lpstr>Topics Covered</vt:lpstr>
      <vt:lpstr>Questions?</vt:lpstr>
    </vt:vector>
  </TitlesOfParts>
  <Company>State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Applications</dc:title>
  <dc:creator>Tamara Prue</dc:creator>
  <cp:lastModifiedBy>Tamara</cp:lastModifiedBy>
  <cp:revision>165</cp:revision>
  <cp:lastPrinted>2015-04-21T21:21:43Z</cp:lastPrinted>
  <dcterms:created xsi:type="dcterms:W3CDTF">2014-03-24T19:28:07Z</dcterms:created>
  <dcterms:modified xsi:type="dcterms:W3CDTF">2015-04-24T01:32:30Z</dcterms:modified>
</cp:coreProperties>
</file>