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932" r:id="rId2"/>
    <p:sldMasterId id="2147484012" r:id="rId3"/>
    <p:sldMasterId id="2147484024" r:id="rId4"/>
    <p:sldMasterId id="2147484038" r:id="rId5"/>
    <p:sldMasterId id="2147484065" r:id="rId6"/>
    <p:sldMasterId id="2147484204" r:id="rId7"/>
    <p:sldMasterId id="2147484244" r:id="rId8"/>
    <p:sldMasterId id="2147484270" r:id="rId9"/>
  </p:sldMasterIdLst>
  <p:notesMasterIdLst>
    <p:notesMasterId r:id="rId51"/>
  </p:notesMasterIdLst>
  <p:handoutMasterIdLst>
    <p:handoutMasterId r:id="rId52"/>
  </p:handoutMasterIdLst>
  <p:sldIdLst>
    <p:sldId id="1665" r:id="rId10"/>
    <p:sldId id="333" r:id="rId11"/>
    <p:sldId id="2036" r:id="rId12"/>
    <p:sldId id="2037" r:id="rId13"/>
    <p:sldId id="2038" r:id="rId14"/>
    <p:sldId id="2097" r:id="rId15"/>
    <p:sldId id="1769" r:id="rId16"/>
    <p:sldId id="2090" r:id="rId17"/>
    <p:sldId id="1770" r:id="rId18"/>
    <p:sldId id="1772" r:id="rId19"/>
    <p:sldId id="1775" r:id="rId20"/>
    <p:sldId id="1776" r:id="rId21"/>
    <p:sldId id="2003" r:id="rId22"/>
    <p:sldId id="2030" r:id="rId23"/>
    <p:sldId id="1778" r:id="rId24"/>
    <p:sldId id="2078" r:id="rId25"/>
    <p:sldId id="1779" r:id="rId26"/>
    <p:sldId id="1791" r:id="rId27"/>
    <p:sldId id="1780" r:id="rId28"/>
    <p:sldId id="1781" r:id="rId29"/>
    <p:sldId id="1799" r:id="rId30"/>
    <p:sldId id="1782" r:id="rId31"/>
    <p:sldId id="1788" r:id="rId32"/>
    <p:sldId id="2077" r:id="rId33"/>
    <p:sldId id="1802" r:id="rId34"/>
    <p:sldId id="1794" r:id="rId35"/>
    <p:sldId id="1795" r:id="rId36"/>
    <p:sldId id="1796" r:id="rId37"/>
    <p:sldId id="1797" r:id="rId38"/>
    <p:sldId id="2094" r:id="rId39"/>
    <p:sldId id="1798" r:id="rId40"/>
    <p:sldId id="2095" r:id="rId41"/>
    <p:sldId id="1800" r:id="rId42"/>
    <p:sldId id="2087" r:id="rId43"/>
    <p:sldId id="2088" r:id="rId44"/>
    <p:sldId id="2089" r:id="rId45"/>
    <p:sldId id="1801" r:id="rId46"/>
    <p:sldId id="2096" r:id="rId47"/>
    <p:sldId id="2084" r:id="rId48"/>
    <p:sldId id="2085" r:id="rId49"/>
    <p:sldId id="2086" r:id="rId50"/>
  </p:sldIdLst>
  <p:sldSz cx="9144000" cy="6858000" type="screen4x3"/>
  <p:notesSz cx="7010400" cy="9296400"/>
  <p:defaultTextStyle>
    <a:defPPr>
      <a:defRPr lang="en-US"/>
    </a:defPPr>
    <a:lvl1pPr algn="l" rtl="0" fontAlgn="base">
      <a:lnSpc>
        <a:spcPct val="90000"/>
      </a:lnSpc>
      <a:spcBef>
        <a:spcPct val="20000"/>
      </a:spcBef>
      <a:spcAft>
        <a:spcPct val="0"/>
      </a:spcAft>
      <a:buClr>
        <a:schemeClr val="bg2"/>
      </a:buClr>
      <a:buSzPct val="70000"/>
      <a:buFont typeface="Wingdings" pitchFamily="2" charset="2"/>
      <a:buChar char="n"/>
      <a:defRPr sz="2400" kern="1200">
        <a:solidFill>
          <a:schemeClr val="tx1"/>
        </a:solidFill>
        <a:latin typeface="Times New Roman" pitchFamily="18" charset="0"/>
        <a:ea typeface="+mn-ea"/>
        <a:cs typeface="+mn-cs"/>
      </a:defRPr>
    </a:lvl1pPr>
    <a:lvl2pPr marL="457200" algn="l" rtl="0" fontAlgn="base">
      <a:lnSpc>
        <a:spcPct val="90000"/>
      </a:lnSpc>
      <a:spcBef>
        <a:spcPct val="20000"/>
      </a:spcBef>
      <a:spcAft>
        <a:spcPct val="0"/>
      </a:spcAft>
      <a:buClr>
        <a:schemeClr val="bg2"/>
      </a:buClr>
      <a:buSzPct val="70000"/>
      <a:buFont typeface="Wingdings" pitchFamily="2" charset="2"/>
      <a:buChar char="n"/>
      <a:defRPr sz="2400" kern="1200">
        <a:solidFill>
          <a:schemeClr val="tx1"/>
        </a:solidFill>
        <a:latin typeface="Times New Roman" pitchFamily="18" charset="0"/>
        <a:ea typeface="+mn-ea"/>
        <a:cs typeface="+mn-cs"/>
      </a:defRPr>
    </a:lvl2pPr>
    <a:lvl3pPr marL="914400" algn="l" rtl="0" fontAlgn="base">
      <a:lnSpc>
        <a:spcPct val="90000"/>
      </a:lnSpc>
      <a:spcBef>
        <a:spcPct val="20000"/>
      </a:spcBef>
      <a:spcAft>
        <a:spcPct val="0"/>
      </a:spcAft>
      <a:buClr>
        <a:schemeClr val="bg2"/>
      </a:buClr>
      <a:buSzPct val="70000"/>
      <a:buFont typeface="Wingdings" pitchFamily="2" charset="2"/>
      <a:buChar char="n"/>
      <a:defRPr sz="2400" kern="1200">
        <a:solidFill>
          <a:schemeClr val="tx1"/>
        </a:solidFill>
        <a:latin typeface="Times New Roman" pitchFamily="18" charset="0"/>
        <a:ea typeface="+mn-ea"/>
        <a:cs typeface="+mn-cs"/>
      </a:defRPr>
    </a:lvl3pPr>
    <a:lvl4pPr marL="1371600" algn="l" rtl="0" fontAlgn="base">
      <a:lnSpc>
        <a:spcPct val="90000"/>
      </a:lnSpc>
      <a:spcBef>
        <a:spcPct val="20000"/>
      </a:spcBef>
      <a:spcAft>
        <a:spcPct val="0"/>
      </a:spcAft>
      <a:buClr>
        <a:schemeClr val="bg2"/>
      </a:buClr>
      <a:buSzPct val="70000"/>
      <a:buFont typeface="Wingdings" pitchFamily="2" charset="2"/>
      <a:buChar char="n"/>
      <a:defRPr sz="2400" kern="1200">
        <a:solidFill>
          <a:schemeClr val="tx1"/>
        </a:solidFill>
        <a:latin typeface="Times New Roman" pitchFamily="18" charset="0"/>
        <a:ea typeface="+mn-ea"/>
        <a:cs typeface="+mn-cs"/>
      </a:defRPr>
    </a:lvl4pPr>
    <a:lvl5pPr marL="1828800" algn="l" rtl="0" fontAlgn="base">
      <a:lnSpc>
        <a:spcPct val="90000"/>
      </a:lnSpc>
      <a:spcBef>
        <a:spcPct val="20000"/>
      </a:spcBef>
      <a:spcAft>
        <a:spcPct val="0"/>
      </a:spcAft>
      <a:buClr>
        <a:schemeClr val="bg2"/>
      </a:buClr>
      <a:buSzPct val="70000"/>
      <a:buFont typeface="Wingdings" pitchFamily="2" charset="2"/>
      <a:buChar char="n"/>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00"/>
    <a:srgbClr val="FF9900"/>
    <a:srgbClr val="B2B2B2"/>
    <a:srgbClr val="000000"/>
    <a:srgbClr val="FF0000"/>
    <a:srgbClr val="009966"/>
    <a:srgbClr val="009999"/>
    <a:srgbClr val="00FFCC"/>
    <a:srgbClr val="0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543" autoAdjust="0"/>
    <p:restoredTop sz="94683" autoAdjust="0"/>
  </p:normalViewPr>
  <p:slideViewPr>
    <p:cSldViewPr snapToGrid="0" showGuides="1">
      <p:cViewPr varScale="1">
        <p:scale>
          <a:sx n="112" d="100"/>
          <a:sy n="112" d="100"/>
        </p:scale>
        <p:origin x="-1506" y="-78"/>
      </p:cViewPr>
      <p:guideLst>
        <p:guide orient="horz" pos="2164"/>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3" d="100"/>
          <a:sy n="53" d="100"/>
        </p:scale>
        <p:origin x="-1812" y="-78"/>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8" Type="http://schemas.openxmlformats.org/officeDocument/2006/relationships/slide" Target="slides/slide19.xml"/><Relationship Id="rId13" Type="http://schemas.openxmlformats.org/officeDocument/2006/relationships/slide" Target="slides/slide26.xml"/><Relationship Id="rId3" Type="http://schemas.openxmlformats.org/officeDocument/2006/relationships/slide" Target="slides/slide3.xml"/><Relationship Id="rId7" Type="http://schemas.openxmlformats.org/officeDocument/2006/relationships/slide" Target="slides/slide17.xml"/><Relationship Id="rId12" Type="http://schemas.openxmlformats.org/officeDocument/2006/relationships/slide" Target="slides/slide25.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5.xml"/><Relationship Id="rId11" Type="http://schemas.openxmlformats.org/officeDocument/2006/relationships/slide" Target="slides/slide23.xml"/><Relationship Id="rId5" Type="http://schemas.openxmlformats.org/officeDocument/2006/relationships/slide" Target="slides/slide9.xml"/><Relationship Id="rId10" Type="http://schemas.openxmlformats.org/officeDocument/2006/relationships/slide" Target="slides/slide21.xml"/><Relationship Id="rId4" Type="http://schemas.openxmlformats.org/officeDocument/2006/relationships/slide" Target="slides/slide8.xml"/><Relationship Id="rId9"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JIMGODDARD\Desktop\Utah%20Annual%20Wel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Utah Wells Drilled</a:t>
            </a:r>
            <a:r>
              <a:rPr lang="en-US" baseline="0" dirty="0"/>
              <a:t> by Year</a:t>
            </a:r>
            <a:endParaRPr lang="en-US" dirty="0"/>
          </a:p>
        </c:rich>
      </c:tx>
      <c:layout/>
      <c:overlay val="0"/>
    </c:title>
    <c:autoTitleDeleted val="0"/>
    <c:plotArea>
      <c:layout>
        <c:manualLayout>
          <c:layoutTarget val="inner"/>
          <c:xMode val="edge"/>
          <c:yMode val="edge"/>
          <c:x val="8.2109946354129187E-2"/>
          <c:y val="7.4877010424100512E-2"/>
          <c:w val="0.9025096560722069"/>
          <c:h val="0.87254785585219674"/>
        </c:manualLayout>
      </c:layout>
      <c:barChart>
        <c:barDir val="col"/>
        <c:grouping val="clustered"/>
        <c:varyColors val="0"/>
        <c:ser>
          <c:idx val="1"/>
          <c:order val="0"/>
          <c:tx>
            <c:v>Production Wells</c:v>
          </c:tx>
          <c:invertIfNegative val="0"/>
          <c:dLbls>
            <c:showLegendKey val="0"/>
            <c:showVal val="1"/>
            <c:showCatName val="0"/>
            <c:showSerName val="0"/>
            <c:showPercent val="0"/>
            <c:showBubbleSize val="0"/>
            <c:showLeaderLines val="0"/>
          </c:dLbls>
          <c:cat>
            <c:numRef>
              <c:f>Sheet1!$A$1:$A$13</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Sheet1!$B$1:$B$13</c:f>
              <c:numCache>
                <c:formatCode>General</c:formatCode>
                <c:ptCount val="13"/>
                <c:pt idx="0">
                  <c:v>967</c:v>
                </c:pt>
                <c:pt idx="1">
                  <c:v>962</c:v>
                </c:pt>
                <c:pt idx="2">
                  <c:v>713</c:v>
                </c:pt>
                <c:pt idx="3">
                  <c:v>604</c:v>
                </c:pt>
                <c:pt idx="4">
                  <c:v>627</c:v>
                </c:pt>
                <c:pt idx="5">
                  <c:v>681</c:v>
                </c:pt>
                <c:pt idx="6">
                  <c:v>603</c:v>
                </c:pt>
                <c:pt idx="7">
                  <c:v>411</c:v>
                </c:pt>
                <c:pt idx="8">
                  <c:v>345</c:v>
                </c:pt>
                <c:pt idx="9">
                  <c:v>290</c:v>
                </c:pt>
                <c:pt idx="10">
                  <c:v>328</c:v>
                </c:pt>
                <c:pt idx="11">
                  <c:v>357</c:v>
                </c:pt>
                <c:pt idx="12">
                  <c:v>329</c:v>
                </c:pt>
              </c:numCache>
            </c:numRef>
          </c:val>
        </c:ser>
        <c:ser>
          <c:idx val="2"/>
          <c:order val="1"/>
          <c:tx>
            <c:v>Non-Production Wells</c:v>
          </c:tx>
          <c:invertIfNegative val="0"/>
          <c:dLbls>
            <c:showLegendKey val="0"/>
            <c:showVal val="1"/>
            <c:showCatName val="0"/>
            <c:showSerName val="0"/>
            <c:showPercent val="0"/>
            <c:showBubbleSize val="0"/>
            <c:showLeaderLines val="0"/>
          </c:dLbls>
          <c:cat>
            <c:numRef>
              <c:f>Sheet1!$A$1:$A$13</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Sheet1!$C$1:$C$13</c:f>
              <c:numCache>
                <c:formatCode>General</c:formatCode>
                <c:ptCount val="13"/>
                <c:pt idx="0">
                  <c:v>254</c:v>
                </c:pt>
                <c:pt idx="1">
                  <c:v>385</c:v>
                </c:pt>
                <c:pt idx="2">
                  <c:v>860</c:v>
                </c:pt>
                <c:pt idx="3">
                  <c:v>1275</c:v>
                </c:pt>
                <c:pt idx="4">
                  <c:v>1247</c:v>
                </c:pt>
                <c:pt idx="5">
                  <c:v>1770</c:v>
                </c:pt>
                <c:pt idx="6">
                  <c:v>1831</c:v>
                </c:pt>
                <c:pt idx="7">
                  <c:v>1943</c:v>
                </c:pt>
                <c:pt idx="8">
                  <c:v>1086</c:v>
                </c:pt>
                <c:pt idx="9">
                  <c:v>1091</c:v>
                </c:pt>
                <c:pt idx="10">
                  <c:v>1901</c:v>
                </c:pt>
                <c:pt idx="11">
                  <c:v>1161</c:v>
                </c:pt>
                <c:pt idx="12">
                  <c:v>1627</c:v>
                </c:pt>
              </c:numCache>
            </c:numRef>
          </c:val>
        </c:ser>
        <c:dLbls>
          <c:showLegendKey val="0"/>
          <c:showVal val="0"/>
          <c:showCatName val="0"/>
          <c:showSerName val="0"/>
          <c:showPercent val="0"/>
          <c:showBubbleSize val="0"/>
        </c:dLbls>
        <c:gapWidth val="150"/>
        <c:axId val="39719680"/>
        <c:axId val="39721216"/>
      </c:barChart>
      <c:catAx>
        <c:axId val="39719680"/>
        <c:scaling>
          <c:orientation val="minMax"/>
        </c:scaling>
        <c:delete val="0"/>
        <c:axPos val="b"/>
        <c:numFmt formatCode="General" sourceLinked="1"/>
        <c:majorTickMark val="out"/>
        <c:minorTickMark val="none"/>
        <c:tickLblPos val="nextTo"/>
        <c:crossAx val="39721216"/>
        <c:crossesAt val="0"/>
        <c:auto val="1"/>
        <c:lblAlgn val="ctr"/>
        <c:lblOffset val="100"/>
        <c:noMultiLvlLbl val="0"/>
      </c:catAx>
      <c:valAx>
        <c:axId val="39721216"/>
        <c:scaling>
          <c:orientation val="minMax"/>
          <c:max val="2200"/>
          <c:min val="0"/>
        </c:scaling>
        <c:delete val="0"/>
        <c:axPos val="l"/>
        <c:majorGridlines/>
        <c:title>
          <c:tx>
            <c:rich>
              <a:bodyPr rot="-5400000" vert="horz"/>
              <a:lstStyle/>
              <a:p>
                <a:pPr>
                  <a:defRPr/>
                </a:pPr>
                <a:r>
                  <a:rPr lang="en-US" dirty="0"/>
                  <a:t>Number</a:t>
                </a:r>
                <a:r>
                  <a:rPr lang="en-US" baseline="0" dirty="0"/>
                  <a:t> os Wells Drilled</a:t>
                </a:r>
                <a:endParaRPr lang="en-US" dirty="0"/>
              </a:p>
            </c:rich>
          </c:tx>
          <c:layout/>
          <c:overlay val="0"/>
        </c:title>
        <c:numFmt formatCode="General" sourceLinked="1"/>
        <c:majorTickMark val="out"/>
        <c:minorTickMark val="out"/>
        <c:tickLblPos val="nextTo"/>
        <c:crossAx val="39719680"/>
        <c:crosses val="autoZero"/>
        <c:crossBetween val="between"/>
        <c:majorUnit val="200"/>
        <c:minorUnit val="50"/>
      </c:valAx>
    </c:plotArea>
    <c:legend>
      <c:legendPos val="r"/>
      <c:layout>
        <c:manualLayout>
          <c:xMode val="edge"/>
          <c:yMode val="edge"/>
          <c:x val="0.77837078428507422"/>
          <c:y val="1.4711320672998911E-3"/>
          <c:w val="0.22014264505330447"/>
          <c:h val="0.13151188468862213"/>
        </c:manualLayout>
      </c:layout>
      <c:overlay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Number of Production Wells Drilled by Year</a:t>
            </a:r>
          </a:p>
        </c:rich>
      </c:tx>
      <c:layout/>
      <c:overlay val="0"/>
    </c:title>
    <c:autoTitleDeleted val="0"/>
    <c:plotArea>
      <c:layout>
        <c:manualLayout>
          <c:layoutTarget val="inner"/>
          <c:xMode val="edge"/>
          <c:yMode val="edge"/>
          <c:x val="4.4046259842519683E-2"/>
          <c:y val="6.528258967629047E-2"/>
          <c:w val="0.9474803149606299"/>
          <c:h val="0.86892927967337419"/>
        </c:manualLayout>
      </c:layout>
      <c:barChart>
        <c:barDir val="col"/>
        <c:grouping val="clustered"/>
        <c:varyColors val="0"/>
        <c:ser>
          <c:idx val="0"/>
          <c:order val="0"/>
          <c:tx>
            <c:strRef>
              <c:f>'Utah Annual Well Data'!$B$1</c:f>
              <c:strCache>
                <c:ptCount val="1"/>
                <c:pt idx="0">
                  <c:v>Number of Production Wells Drilled</c:v>
                </c:pt>
              </c:strCache>
            </c:strRef>
          </c:tx>
          <c:spPr>
            <a:solidFill>
              <a:schemeClr val="tx1">
                <a:lumMod val="75000"/>
                <a:lumOff val="25000"/>
              </a:schemeClr>
            </a:solidFill>
            <a:ln>
              <a:solidFill>
                <a:schemeClr val="tx1">
                  <a:lumMod val="75000"/>
                  <a:lumOff val="25000"/>
                </a:schemeClr>
              </a:solidFill>
            </a:ln>
          </c:spPr>
          <c:invertIfNegative val="0"/>
          <c:cat>
            <c:numRef>
              <c:f>'Utah Annual Well Data'!$A$2:$A$66</c:f>
              <c:numCache>
                <c:formatCode>General</c:formatCode>
                <c:ptCount val="65"/>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numCache>
            </c:numRef>
          </c:cat>
          <c:val>
            <c:numRef>
              <c:f>'Utah Annual Well Data'!$B$2:$B$66</c:f>
              <c:numCache>
                <c:formatCode>General</c:formatCode>
                <c:ptCount val="65"/>
                <c:pt idx="0">
                  <c:v>93</c:v>
                </c:pt>
                <c:pt idx="1">
                  <c:v>78</c:v>
                </c:pt>
                <c:pt idx="2">
                  <c:v>97</c:v>
                </c:pt>
                <c:pt idx="3">
                  <c:v>91</c:v>
                </c:pt>
                <c:pt idx="4">
                  <c:v>93</c:v>
                </c:pt>
                <c:pt idx="5">
                  <c:v>94</c:v>
                </c:pt>
                <c:pt idx="6">
                  <c:v>113</c:v>
                </c:pt>
                <c:pt idx="7">
                  <c:v>96</c:v>
                </c:pt>
                <c:pt idx="8">
                  <c:v>130</c:v>
                </c:pt>
                <c:pt idx="9">
                  <c:v>214</c:v>
                </c:pt>
                <c:pt idx="10">
                  <c:v>244</c:v>
                </c:pt>
                <c:pt idx="11">
                  <c:v>421</c:v>
                </c:pt>
                <c:pt idx="12">
                  <c:v>298</c:v>
                </c:pt>
                <c:pt idx="13">
                  <c:v>280</c:v>
                </c:pt>
                <c:pt idx="14">
                  <c:v>254</c:v>
                </c:pt>
                <c:pt idx="15">
                  <c:v>233</c:v>
                </c:pt>
                <c:pt idx="16">
                  <c:v>189</c:v>
                </c:pt>
                <c:pt idx="17">
                  <c:v>222</c:v>
                </c:pt>
                <c:pt idx="18">
                  <c:v>238</c:v>
                </c:pt>
                <c:pt idx="19">
                  <c:v>245</c:v>
                </c:pt>
                <c:pt idx="20">
                  <c:v>319</c:v>
                </c:pt>
                <c:pt idx="21">
                  <c:v>327</c:v>
                </c:pt>
                <c:pt idx="22">
                  <c:v>360</c:v>
                </c:pt>
                <c:pt idx="23">
                  <c:v>462</c:v>
                </c:pt>
                <c:pt idx="24">
                  <c:v>496</c:v>
                </c:pt>
                <c:pt idx="25">
                  <c:v>451</c:v>
                </c:pt>
                <c:pt idx="26">
                  <c:v>539</c:v>
                </c:pt>
                <c:pt idx="27">
                  <c:v>957</c:v>
                </c:pt>
                <c:pt idx="28">
                  <c:v>801</c:v>
                </c:pt>
                <c:pt idx="29">
                  <c:v>724</c:v>
                </c:pt>
                <c:pt idx="30">
                  <c:v>594</c:v>
                </c:pt>
                <c:pt idx="31">
                  <c:v>486</c:v>
                </c:pt>
                <c:pt idx="32">
                  <c:v>413</c:v>
                </c:pt>
                <c:pt idx="33">
                  <c:v>404</c:v>
                </c:pt>
                <c:pt idx="34">
                  <c:v>264</c:v>
                </c:pt>
                <c:pt idx="35">
                  <c:v>128</c:v>
                </c:pt>
                <c:pt idx="36">
                  <c:v>341</c:v>
                </c:pt>
                <c:pt idx="37">
                  <c:v>309</c:v>
                </c:pt>
                <c:pt idx="38">
                  <c:v>106</c:v>
                </c:pt>
                <c:pt idx="39">
                  <c:v>131</c:v>
                </c:pt>
                <c:pt idx="40">
                  <c:v>137</c:v>
                </c:pt>
                <c:pt idx="41">
                  <c:v>290</c:v>
                </c:pt>
                <c:pt idx="42">
                  <c:v>579</c:v>
                </c:pt>
                <c:pt idx="43">
                  <c:v>636</c:v>
                </c:pt>
                <c:pt idx="44">
                  <c:v>789</c:v>
                </c:pt>
                <c:pt idx="45">
                  <c:v>777</c:v>
                </c:pt>
                <c:pt idx="46">
                  <c:v>901</c:v>
                </c:pt>
                <c:pt idx="47">
                  <c:v>748</c:v>
                </c:pt>
                <c:pt idx="48">
                  <c:v>744</c:v>
                </c:pt>
                <c:pt idx="49">
                  <c:v>839</c:v>
                </c:pt>
                <c:pt idx="50">
                  <c:v>901</c:v>
                </c:pt>
                <c:pt idx="51">
                  <c:v>743</c:v>
                </c:pt>
                <c:pt idx="52">
                  <c:v>967</c:v>
                </c:pt>
                <c:pt idx="53">
                  <c:v>962</c:v>
                </c:pt>
                <c:pt idx="54">
                  <c:v>712</c:v>
                </c:pt>
                <c:pt idx="55">
                  <c:v>603</c:v>
                </c:pt>
                <c:pt idx="56">
                  <c:v>621</c:v>
                </c:pt>
                <c:pt idx="57">
                  <c:v>681</c:v>
                </c:pt>
                <c:pt idx="58">
                  <c:v>603</c:v>
                </c:pt>
                <c:pt idx="59">
                  <c:v>411</c:v>
                </c:pt>
                <c:pt idx="60">
                  <c:v>345</c:v>
                </c:pt>
                <c:pt idx="61">
                  <c:v>290</c:v>
                </c:pt>
                <c:pt idx="62">
                  <c:v>328</c:v>
                </c:pt>
                <c:pt idx="63">
                  <c:v>356</c:v>
                </c:pt>
                <c:pt idx="64">
                  <c:v>338</c:v>
                </c:pt>
              </c:numCache>
            </c:numRef>
          </c:val>
        </c:ser>
        <c:dLbls>
          <c:showLegendKey val="0"/>
          <c:showVal val="0"/>
          <c:showCatName val="0"/>
          <c:showSerName val="0"/>
          <c:showPercent val="0"/>
          <c:showBubbleSize val="0"/>
        </c:dLbls>
        <c:gapWidth val="150"/>
        <c:axId val="39767040"/>
        <c:axId val="40108800"/>
      </c:barChart>
      <c:catAx>
        <c:axId val="39767040"/>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40108800"/>
        <c:crosses val="autoZero"/>
        <c:auto val="1"/>
        <c:lblAlgn val="ctr"/>
        <c:lblOffset val="100"/>
        <c:noMultiLvlLbl val="0"/>
      </c:catAx>
      <c:valAx>
        <c:axId val="40108800"/>
        <c:scaling>
          <c:orientation val="minMax"/>
          <c:max val="1000"/>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out"/>
        <c:tickLblPos val="nextTo"/>
        <c:crossAx val="39767040"/>
        <c:crosses val="autoZero"/>
        <c:crossBetween val="between"/>
        <c:majorUnit val="50"/>
        <c:minorUnit val="1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432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t" anchorCtr="0" compatLnSpc="1">
            <a:prstTxWarp prst="textNoShape">
              <a:avLst/>
            </a:prstTxWarp>
          </a:bodyPr>
          <a:lstStyle>
            <a:lvl1pPr defTabSz="930275" eaLnBrk="0" hangingPunct="0">
              <a:lnSpc>
                <a:spcPct val="100000"/>
              </a:lnSpc>
              <a:spcBef>
                <a:spcPct val="0"/>
              </a:spcBef>
              <a:buClrTx/>
              <a:buSzTx/>
              <a:buFontTx/>
              <a:buNone/>
              <a:defRPr sz="1200"/>
            </a:lvl1pPr>
          </a:lstStyle>
          <a:p>
            <a:endParaRPr lang="en-US" dirty="0"/>
          </a:p>
        </p:txBody>
      </p:sp>
      <p:sp>
        <p:nvSpPr>
          <p:cNvPr id="14339" name="Rectangle 3"/>
          <p:cNvSpPr>
            <a:spLocks noGrp="1" noChangeArrowheads="1"/>
          </p:cNvSpPr>
          <p:nvPr>
            <p:ph type="dt" sz="quarter" idx="1"/>
          </p:nvPr>
        </p:nvSpPr>
        <p:spPr bwMode="auto">
          <a:xfrm>
            <a:off x="3979863" y="0"/>
            <a:ext cx="30432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t" anchorCtr="0" compatLnSpc="1">
            <a:prstTxWarp prst="textNoShape">
              <a:avLst/>
            </a:prstTxWarp>
          </a:bodyPr>
          <a:lstStyle>
            <a:lvl1pPr algn="r" defTabSz="930275" eaLnBrk="0" hangingPunct="0">
              <a:lnSpc>
                <a:spcPct val="100000"/>
              </a:lnSpc>
              <a:spcBef>
                <a:spcPct val="0"/>
              </a:spcBef>
              <a:buClrTx/>
              <a:buSzTx/>
              <a:buFontTx/>
              <a:buNone/>
              <a:defRPr sz="1200"/>
            </a:lvl1pPr>
          </a:lstStyle>
          <a:p>
            <a:endParaRPr lang="en-US" dirty="0"/>
          </a:p>
        </p:txBody>
      </p:sp>
      <p:sp>
        <p:nvSpPr>
          <p:cNvPr id="14341" name="Rectangle 5"/>
          <p:cNvSpPr>
            <a:spLocks noGrp="1" noChangeArrowheads="1"/>
          </p:cNvSpPr>
          <p:nvPr>
            <p:ph type="sldNum" sz="quarter" idx="3"/>
          </p:nvPr>
        </p:nvSpPr>
        <p:spPr bwMode="auto">
          <a:xfrm>
            <a:off x="3979863" y="8858250"/>
            <a:ext cx="30432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b" anchorCtr="0" compatLnSpc="1">
            <a:prstTxWarp prst="textNoShape">
              <a:avLst/>
            </a:prstTxWarp>
          </a:bodyPr>
          <a:lstStyle>
            <a:lvl1pPr algn="r" defTabSz="930275" eaLnBrk="0" hangingPunct="0">
              <a:lnSpc>
                <a:spcPct val="100000"/>
              </a:lnSpc>
              <a:spcBef>
                <a:spcPct val="0"/>
              </a:spcBef>
              <a:buClrTx/>
              <a:buSzTx/>
              <a:buFontTx/>
              <a:buNone/>
              <a:defRPr sz="1200"/>
            </a:lvl1pPr>
          </a:lstStyle>
          <a:p>
            <a:fld id="{5B926901-8C55-409F-9FFB-9DF418524E4E}" type="slidenum">
              <a:rPr lang="en-US"/>
              <a:pPr/>
              <a:t>‹#›</a:t>
            </a:fld>
            <a:endParaRPr lang="en-US" dirty="0"/>
          </a:p>
        </p:txBody>
      </p:sp>
    </p:spTree>
    <p:extLst>
      <p:ext uri="{BB962C8B-B14F-4D97-AF65-F5344CB8AC3E}">
        <p14:creationId xmlns:p14="http://schemas.microsoft.com/office/powerpoint/2010/main" val="1864369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32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t" anchorCtr="0" compatLnSpc="1">
            <a:prstTxWarp prst="textNoShape">
              <a:avLst/>
            </a:prstTxWarp>
          </a:bodyPr>
          <a:lstStyle>
            <a:lvl1pPr defTabSz="930275" eaLnBrk="0" hangingPunct="0">
              <a:lnSpc>
                <a:spcPct val="100000"/>
              </a:lnSpc>
              <a:spcBef>
                <a:spcPct val="0"/>
              </a:spcBef>
              <a:buClrTx/>
              <a:buSzTx/>
              <a:buFontTx/>
              <a:buNone/>
              <a:defRPr sz="1200"/>
            </a:lvl1pPr>
          </a:lstStyle>
          <a:p>
            <a:endParaRPr lang="en-US" dirty="0"/>
          </a:p>
        </p:txBody>
      </p:sp>
      <p:sp>
        <p:nvSpPr>
          <p:cNvPr id="12291" name="Rectangle 3"/>
          <p:cNvSpPr>
            <a:spLocks noGrp="1" noChangeArrowheads="1"/>
          </p:cNvSpPr>
          <p:nvPr>
            <p:ph type="dt" idx="1"/>
          </p:nvPr>
        </p:nvSpPr>
        <p:spPr bwMode="auto">
          <a:xfrm>
            <a:off x="3979863" y="0"/>
            <a:ext cx="30432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t" anchorCtr="0" compatLnSpc="1">
            <a:prstTxWarp prst="textNoShape">
              <a:avLst/>
            </a:prstTxWarp>
          </a:bodyPr>
          <a:lstStyle>
            <a:lvl1pPr algn="r" defTabSz="930275" eaLnBrk="0" hangingPunct="0">
              <a:lnSpc>
                <a:spcPct val="100000"/>
              </a:lnSpc>
              <a:spcBef>
                <a:spcPct val="0"/>
              </a:spcBef>
              <a:buClrTx/>
              <a:buSzTx/>
              <a:buFontTx/>
              <a:buNone/>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201738" y="693738"/>
            <a:ext cx="4621212" cy="34655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936625" y="4391025"/>
            <a:ext cx="514985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4" name="Rectangle 6"/>
          <p:cNvSpPr>
            <a:spLocks noGrp="1" noChangeArrowheads="1"/>
          </p:cNvSpPr>
          <p:nvPr>
            <p:ph type="ftr" sz="quarter" idx="4"/>
          </p:nvPr>
        </p:nvSpPr>
        <p:spPr bwMode="auto">
          <a:xfrm>
            <a:off x="0" y="8858250"/>
            <a:ext cx="30432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b" anchorCtr="0" compatLnSpc="1">
            <a:prstTxWarp prst="textNoShape">
              <a:avLst/>
            </a:prstTxWarp>
          </a:bodyPr>
          <a:lstStyle>
            <a:lvl1pPr defTabSz="930275" eaLnBrk="0" hangingPunct="0">
              <a:lnSpc>
                <a:spcPct val="100000"/>
              </a:lnSpc>
              <a:spcBef>
                <a:spcPct val="0"/>
              </a:spcBef>
              <a:buClrTx/>
              <a:buSzTx/>
              <a:buFontTx/>
              <a:buNone/>
              <a:defRPr sz="1200"/>
            </a:lvl1pPr>
          </a:lstStyle>
          <a:p>
            <a:endParaRPr lang="en-US" dirty="0"/>
          </a:p>
        </p:txBody>
      </p:sp>
      <p:sp>
        <p:nvSpPr>
          <p:cNvPr id="12295" name="Rectangle 7"/>
          <p:cNvSpPr>
            <a:spLocks noGrp="1" noChangeArrowheads="1"/>
          </p:cNvSpPr>
          <p:nvPr>
            <p:ph type="sldNum" sz="quarter" idx="5"/>
          </p:nvPr>
        </p:nvSpPr>
        <p:spPr bwMode="auto">
          <a:xfrm>
            <a:off x="3979863" y="8858250"/>
            <a:ext cx="30432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9" tIns="46474" rIns="92949" bIns="46474" numCol="1" anchor="b" anchorCtr="0" compatLnSpc="1">
            <a:prstTxWarp prst="textNoShape">
              <a:avLst/>
            </a:prstTxWarp>
          </a:bodyPr>
          <a:lstStyle>
            <a:lvl1pPr algn="r" defTabSz="930275" eaLnBrk="0" hangingPunct="0">
              <a:lnSpc>
                <a:spcPct val="100000"/>
              </a:lnSpc>
              <a:spcBef>
                <a:spcPct val="0"/>
              </a:spcBef>
              <a:buClrTx/>
              <a:buSzTx/>
              <a:buFontTx/>
              <a:buNone/>
              <a:defRPr sz="1200"/>
            </a:lvl1pPr>
          </a:lstStyle>
          <a:p>
            <a:fld id="{91F095F9-6A36-4428-BE1E-2B91F3D00812}" type="slidenum">
              <a:rPr lang="en-US"/>
              <a:pPr/>
              <a:t>‹#›</a:t>
            </a:fld>
            <a:endParaRPr lang="en-US" dirty="0"/>
          </a:p>
        </p:txBody>
      </p:sp>
    </p:spTree>
    <p:extLst>
      <p:ext uri="{BB962C8B-B14F-4D97-AF65-F5344CB8AC3E}">
        <p14:creationId xmlns:p14="http://schemas.microsoft.com/office/powerpoint/2010/main" val="1955153091"/>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5613" algn="l" defTabSz="911225"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2813" algn="l" defTabSz="911225"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68425" algn="l" defTabSz="911225"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5625" algn="l" defTabSz="911225"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defTabSz="930275"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defTabSz="930275"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defTabSz="930275"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buClr>
                <a:srgbClr val="EEECE1"/>
              </a:buClr>
            </a:pPr>
            <a:fld id="{59259B5B-DC0C-447A-B8AF-0B1D3A7AA9A3}" type="slidenum">
              <a:rPr lang="en-US" altLang="en-US" sz="1200">
                <a:solidFill>
                  <a:prstClr val="black"/>
                </a:solidFill>
              </a:rPr>
              <a:pPr>
                <a:buClr>
                  <a:srgbClr val="EEECE1"/>
                </a:buClr>
              </a:pPr>
              <a:t>13</a:t>
            </a:fld>
            <a:endParaRPr lang="en-US" altLang="en-US" sz="1200" dirty="0">
              <a:solidFill>
                <a:prstClr val="black"/>
              </a:solidFill>
            </a:endParaRPr>
          </a:p>
        </p:txBody>
      </p:sp>
      <p:sp>
        <p:nvSpPr>
          <p:cNvPr id="284675" name="Rectangle 2"/>
          <p:cNvSpPr>
            <a:spLocks noGrp="1" noRot="1" noChangeAspect="1" noChangeArrowheads="1" noTextEdit="1"/>
          </p:cNvSpPr>
          <p:nvPr>
            <p:ph type="sldImg"/>
          </p:nvPr>
        </p:nvSpPr>
        <p:spPr>
          <a:xfrm>
            <a:off x="1181100" y="696913"/>
            <a:ext cx="4648200" cy="3486150"/>
          </a:xfrm>
          <a:solidFill>
            <a:srgbClr val="FFFFFF"/>
          </a:solidFill>
          <a:ln/>
        </p:spPr>
      </p:sp>
      <p:sp>
        <p:nvSpPr>
          <p:cNvPr id="284676" name="Rectangle 3"/>
          <p:cNvSpPr>
            <a:spLocks noGrp="1" noChangeArrowheads="1"/>
          </p:cNvSpPr>
          <p:nvPr>
            <p:ph type="body" idx="1"/>
          </p:nvPr>
        </p:nvSpPr>
        <p:spPr>
          <a:xfrm>
            <a:off x="935038" y="4416425"/>
            <a:ext cx="5140325" cy="4183063"/>
          </a:xfrm>
          <a:solidFill>
            <a:srgbClr val="FFFFFF"/>
          </a:solidFill>
          <a:ln>
            <a:solidFill>
              <a:srgbClr val="000000"/>
            </a:solidFill>
            <a:miter lim="800000"/>
            <a:headEnd/>
            <a:tailEnd/>
          </a:ln>
        </p:spPr>
        <p:txBody>
          <a:bodyPr lIns="93177" tIns="46589" rIns="93177" bIns="46589"/>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buClr>
                <a:srgbClr val="EEECE1"/>
              </a:buClr>
            </a:pPr>
            <a:fld id="{405A90EE-95F9-4058-A372-5E79E5F9560F}" type="slidenum">
              <a:rPr lang="en-US">
                <a:solidFill>
                  <a:prstClr val="black"/>
                </a:solidFill>
              </a:rPr>
              <a:pPr>
                <a:buClr>
                  <a:srgbClr val="EEECE1"/>
                </a:buClr>
              </a:pPr>
              <a:t>16</a:t>
            </a:fld>
            <a:endParaRPr lang="en-US" dirty="0">
              <a:solidFill>
                <a:prstClr val="black"/>
              </a:solidFill>
            </a:endParaRPr>
          </a:p>
        </p:txBody>
      </p:sp>
      <p:sp>
        <p:nvSpPr>
          <p:cNvPr id="1337346"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kumimoji="1" sz="2400">
                <a:solidFill>
                  <a:schemeClr val="tx1"/>
                </a:solidFill>
                <a:latin typeface="Times New Roman" pitchFamily="18" charset="0"/>
              </a:defRPr>
            </a:lvl1pPr>
            <a:lvl2pPr marL="742950" indent="-285750">
              <a:spcBef>
                <a:spcPct val="0"/>
              </a:spcBef>
              <a:defRPr kumimoji="1" sz="2400">
                <a:solidFill>
                  <a:schemeClr val="tx1"/>
                </a:solidFill>
                <a:latin typeface="Times New Roman" pitchFamily="18" charset="0"/>
              </a:defRPr>
            </a:lvl2pPr>
            <a:lvl3pPr marL="1143000" indent="-228600">
              <a:spcBef>
                <a:spcPct val="0"/>
              </a:spcBef>
              <a:defRPr kumimoji="1" sz="2400">
                <a:solidFill>
                  <a:schemeClr val="tx1"/>
                </a:solidFill>
                <a:latin typeface="Times New Roman" pitchFamily="18" charset="0"/>
              </a:defRPr>
            </a:lvl3pPr>
            <a:lvl4pPr marL="1600200" indent="-228600">
              <a:spcBef>
                <a:spcPct val="0"/>
              </a:spcBef>
              <a:defRPr kumimoji="1" sz="2400">
                <a:solidFill>
                  <a:schemeClr val="tx1"/>
                </a:solidFill>
                <a:latin typeface="Times New Roman" pitchFamily="18" charset="0"/>
              </a:defRPr>
            </a:lvl4pPr>
            <a:lvl5pPr marL="2057400" indent="-228600">
              <a:spcBef>
                <a:spcPct val="0"/>
              </a:spcBef>
              <a:defRPr kumimoji="1" sz="2400">
                <a:solidFill>
                  <a:schemeClr val="tx1"/>
                </a:solidFill>
                <a:latin typeface="Times New Roman" pitchFamily="18" charset="0"/>
              </a:defRPr>
            </a:lvl5pPr>
            <a:lvl6pPr marL="2514600" indent="-228600" fontAlgn="base">
              <a:spcBef>
                <a:spcPct val="0"/>
              </a:spcBef>
              <a:spcAft>
                <a:spcPct val="0"/>
              </a:spcAft>
              <a:defRPr kumimoji="1" sz="2400">
                <a:solidFill>
                  <a:schemeClr val="tx1"/>
                </a:solidFill>
                <a:latin typeface="Times New Roman" pitchFamily="18" charset="0"/>
              </a:defRPr>
            </a:lvl6pPr>
            <a:lvl7pPr marL="2971800" indent="-228600" fontAlgn="base">
              <a:spcBef>
                <a:spcPct val="0"/>
              </a:spcBef>
              <a:spcAft>
                <a:spcPct val="0"/>
              </a:spcAft>
              <a:defRPr kumimoji="1" sz="2400">
                <a:solidFill>
                  <a:schemeClr val="tx1"/>
                </a:solidFill>
                <a:latin typeface="Times New Roman" pitchFamily="18" charset="0"/>
              </a:defRPr>
            </a:lvl7pPr>
            <a:lvl8pPr marL="3429000" indent="-228600" fontAlgn="base">
              <a:spcBef>
                <a:spcPct val="0"/>
              </a:spcBef>
              <a:spcAft>
                <a:spcPct val="0"/>
              </a:spcAft>
              <a:defRPr kumimoji="1" sz="2400">
                <a:solidFill>
                  <a:schemeClr val="tx1"/>
                </a:solidFill>
                <a:latin typeface="Times New Roman" pitchFamily="18" charset="0"/>
              </a:defRPr>
            </a:lvl8pPr>
            <a:lvl9pPr marL="3886200" indent="-228600" fontAlgn="base">
              <a:spcBef>
                <a:spcPct val="0"/>
              </a:spcBef>
              <a:spcAft>
                <a:spcPct val="0"/>
              </a:spcAft>
              <a:defRPr kumimoji="1" sz="2400">
                <a:solidFill>
                  <a:schemeClr val="tx1"/>
                </a:solidFill>
                <a:latin typeface="Times New Roman" pitchFamily="18" charset="0"/>
              </a:defRPr>
            </a:lvl9pPr>
          </a:lstStyle>
          <a:p>
            <a:pPr algn="r" eaLnBrk="0" hangingPunct="0">
              <a:lnSpc>
                <a:spcPct val="100000"/>
              </a:lnSpc>
              <a:buClrTx/>
              <a:buSzTx/>
              <a:buFontTx/>
              <a:buNone/>
            </a:pPr>
            <a:fld id="{1BD44929-DEF0-4516-8CA9-4B5568C15174}" type="slidenum">
              <a:rPr kumimoji="0" lang="en-US" sz="1200">
                <a:solidFill>
                  <a:prstClr val="black"/>
                </a:solidFill>
                <a:latin typeface="Tahoma" pitchFamily="34" charset="0"/>
              </a:rPr>
              <a:pPr algn="r" eaLnBrk="0" hangingPunct="0">
                <a:lnSpc>
                  <a:spcPct val="100000"/>
                </a:lnSpc>
                <a:buClrTx/>
                <a:buSzTx/>
                <a:buFontTx/>
                <a:buNone/>
              </a:pPr>
              <a:t>16</a:t>
            </a:fld>
            <a:endParaRPr kumimoji="0" lang="en-US" sz="1200" dirty="0">
              <a:solidFill>
                <a:prstClr val="black"/>
              </a:solidFill>
              <a:latin typeface="Tahoma" pitchFamily="34" charset="0"/>
            </a:endParaRPr>
          </a:p>
        </p:txBody>
      </p:sp>
      <p:sp>
        <p:nvSpPr>
          <p:cNvPr id="1337347"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337348"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a:lstStyle/>
          <a:p>
            <a:pPr defTabSz="914400"/>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buClr>
                <a:srgbClr val="EEECE1"/>
              </a:buClr>
            </a:pPr>
            <a:fld id="{409B6211-9F5E-40F9-AA35-528C6FD2C981}" type="slidenum">
              <a:rPr lang="en-US">
                <a:solidFill>
                  <a:prstClr val="black"/>
                </a:solidFill>
              </a:rPr>
              <a:pPr>
                <a:buClr>
                  <a:srgbClr val="EEECE1"/>
                </a:buClr>
              </a:pPr>
              <a:t>39</a:t>
            </a:fld>
            <a:endParaRPr lang="en-US" dirty="0">
              <a:solidFill>
                <a:prstClr val="black"/>
              </a:solidFill>
            </a:endParaRPr>
          </a:p>
        </p:txBody>
      </p:sp>
      <p:sp>
        <p:nvSpPr>
          <p:cNvPr id="1530882"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kumimoji="1" sz="2400">
                <a:solidFill>
                  <a:schemeClr val="tx1"/>
                </a:solidFill>
                <a:latin typeface="Times New Roman" pitchFamily="18" charset="0"/>
              </a:defRPr>
            </a:lvl1pPr>
            <a:lvl2pPr marL="742950" indent="-285750">
              <a:spcBef>
                <a:spcPct val="0"/>
              </a:spcBef>
              <a:defRPr kumimoji="1" sz="2400">
                <a:solidFill>
                  <a:schemeClr val="tx1"/>
                </a:solidFill>
                <a:latin typeface="Times New Roman" pitchFamily="18" charset="0"/>
              </a:defRPr>
            </a:lvl2pPr>
            <a:lvl3pPr marL="1143000" indent="-228600">
              <a:spcBef>
                <a:spcPct val="0"/>
              </a:spcBef>
              <a:defRPr kumimoji="1" sz="2400">
                <a:solidFill>
                  <a:schemeClr val="tx1"/>
                </a:solidFill>
                <a:latin typeface="Times New Roman" pitchFamily="18" charset="0"/>
              </a:defRPr>
            </a:lvl3pPr>
            <a:lvl4pPr marL="1600200" indent="-228600">
              <a:spcBef>
                <a:spcPct val="0"/>
              </a:spcBef>
              <a:defRPr kumimoji="1" sz="2400">
                <a:solidFill>
                  <a:schemeClr val="tx1"/>
                </a:solidFill>
                <a:latin typeface="Times New Roman" pitchFamily="18" charset="0"/>
              </a:defRPr>
            </a:lvl4pPr>
            <a:lvl5pPr marL="2057400" indent="-228600">
              <a:spcBef>
                <a:spcPct val="0"/>
              </a:spcBef>
              <a:defRPr kumimoji="1" sz="2400">
                <a:solidFill>
                  <a:schemeClr val="tx1"/>
                </a:solidFill>
                <a:latin typeface="Times New Roman" pitchFamily="18" charset="0"/>
              </a:defRPr>
            </a:lvl5pPr>
            <a:lvl6pPr marL="2514600" indent="-228600" fontAlgn="base">
              <a:spcBef>
                <a:spcPct val="0"/>
              </a:spcBef>
              <a:spcAft>
                <a:spcPct val="0"/>
              </a:spcAft>
              <a:defRPr kumimoji="1" sz="2400">
                <a:solidFill>
                  <a:schemeClr val="tx1"/>
                </a:solidFill>
                <a:latin typeface="Times New Roman" pitchFamily="18" charset="0"/>
              </a:defRPr>
            </a:lvl6pPr>
            <a:lvl7pPr marL="2971800" indent="-228600" fontAlgn="base">
              <a:spcBef>
                <a:spcPct val="0"/>
              </a:spcBef>
              <a:spcAft>
                <a:spcPct val="0"/>
              </a:spcAft>
              <a:defRPr kumimoji="1" sz="2400">
                <a:solidFill>
                  <a:schemeClr val="tx1"/>
                </a:solidFill>
                <a:latin typeface="Times New Roman" pitchFamily="18" charset="0"/>
              </a:defRPr>
            </a:lvl7pPr>
            <a:lvl8pPr marL="3429000" indent="-228600" fontAlgn="base">
              <a:spcBef>
                <a:spcPct val="0"/>
              </a:spcBef>
              <a:spcAft>
                <a:spcPct val="0"/>
              </a:spcAft>
              <a:defRPr kumimoji="1" sz="2400">
                <a:solidFill>
                  <a:schemeClr val="tx1"/>
                </a:solidFill>
                <a:latin typeface="Times New Roman" pitchFamily="18" charset="0"/>
              </a:defRPr>
            </a:lvl8pPr>
            <a:lvl9pPr marL="3886200" indent="-228600" fontAlgn="base">
              <a:spcBef>
                <a:spcPct val="0"/>
              </a:spcBef>
              <a:spcAft>
                <a:spcPct val="0"/>
              </a:spcAft>
              <a:defRPr kumimoji="1" sz="2400">
                <a:solidFill>
                  <a:schemeClr val="tx1"/>
                </a:solidFill>
                <a:latin typeface="Times New Roman" pitchFamily="18" charset="0"/>
              </a:defRPr>
            </a:lvl9pPr>
          </a:lstStyle>
          <a:p>
            <a:pPr algn="r" eaLnBrk="0" hangingPunct="0">
              <a:lnSpc>
                <a:spcPct val="100000"/>
              </a:lnSpc>
              <a:buClrTx/>
              <a:buSzTx/>
              <a:buFontTx/>
              <a:buNone/>
            </a:pPr>
            <a:fld id="{CD0FE046-D0B4-4C24-91BF-A049931D0604}" type="slidenum">
              <a:rPr kumimoji="0" lang="en-US" sz="1200">
                <a:solidFill>
                  <a:prstClr val="black"/>
                </a:solidFill>
                <a:latin typeface="Tahoma" pitchFamily="34" charset="0"/>
              </a:rPr>
              <a:pPr algn="r" eaLnBrk="0" hangingPunct="0">
                <a:lnSpc>
                  <a:spcPct val="100000"/>
                </a:lnSpc>
                <a:buClrTx/>
                <a:buSzTx/>
                <a:buFontTx/>
                <a:buNone/>
              </a:pPr>
              <a:t>39</a:t>
            </a:fld>
            <a:endParaRPr kumimoji="0" lang="en-US" sz="1200" dirty="0">
              <a:solidFill>
                <a:prstClr val="black"/>
              </a:solidFill>
              <a:latin typeface="Tahoma" pitchFamily="34" charset="0"/>
            </a:endParaRPr>
          </a:p>
        </p:txBody>
      </p:sp>
      <p:sp>
        <p:nvSpPr>
          <p:cNvPr id="1530883"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530884"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a:lstStyle/>
          <a:p>
            <a:pPr defTabSz="914400"/>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buClr>
                <a:srgbClr val="EEECE1"/>
              </a:buClr>
            </a:pPr>
            <a:fld id="{18A604F8-ED4E-4345-8379-54D7343033A4}" type="slidenum">
              <a:rPr lang="en-US">
                <a:solidFill>
                  <a:prstClr val="black"/>
                </a:solidFill>
              </a:rPr>
              <a:pPr>
                <a:buClr>
                  <a:srgbClr val="EEECE1"/>
                </a:buClr>
              </a:pPr>
              <a:t>41</a:t>
            </a:fld>
            <a:endParaRPr lang="en-US" dirty="0">
              <a:solidFill>
                <a:prstClr val="black"/>
              </a:solidFill>
            </a:endParaRPr>
          </a:p>
        </p:txBody>
      </p:sp>
      <p:sp>
        <p:nvSpPr>
          <p:cNvPr id="812034"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kumimoji="1" sz="2400">
                <a:solidFill>
                  <a:schemeClr val="tx1"/>
                </a:solidFill>
                <a:latin typeface="Times New Roman" pitchFamily="18" charset="0"/>
              </a:defRPr>
            </a:lvl1pPr>
            <a:lvl2pPr marL="742950" indent="-285750">
              <a:spcBef>
                <a:spcPct val="0"/>
              </a:spcBef>
              <a:defRPr kumimoji="1" sz="2400">
                <a:solidFill>
                  <a:schemeClr val="tx1"/>
                </a:solidFill>
                <a:latin typeface="Times New Roman" pitchFamily="18" charset="0"/>
              </a:defRPr>
            </a:lvl2pPr>
            <a:lvl3pPr marL="1143000" indent="-228600">
              <a:spcBef>
                <a:spcPct val="0"/>
              </a:spcBef>
              <a:defRPr kumimoji="1" sz="2400">
                <a:solidFill>
                  <a:schemeClr val="tx1"/>
                </a:solidFill>
                <a:latin typeface="Times New Roman" pitchFamily="18" charset="0"/>
              </a:defRPr>
            </a:lvl3pPr>
            <a:lvl4pPr marL="1600200" indent="-228600">
              <a:spcBef>
                <a:spcPct val="0"/>
              </a:spcBef>
              <a:defRPr kumimoji="1" sz="2400">
                <a:solidFill>
                  <a:schemeClr val="tx1"/>
                </a:solidFill>
                <a:latin typeface="Times New Roman" pitchFamily="18" charset="0"/>
              </a:defRPr>
            </a:lvl4pPr>
            <a:lvl5pPr marL="2057400" indent="-228600">
              <a:spcBef>
                <a:spcPct val="0"/>
              </a:spcBef>
              <a:defRPr kumimoji="1" sz="2400">
                <a:solidFill>
                  <a:schemeClr val="tx1"/>
                </a:solidFill>
                <a:latin typeface="Times New Roman" pitchFamily="18" charset="0"/>
              </a:defRPr>
            </a:lvl5pPr>
            <a:lvl6pPr marL="2514600" indent="-228600" fontAlgn="base">
              <a:spcBef>
                <a:spcPct val="0"/>
              </a:spcBef>
              <a:spcAft>
                <a:spcPct val="0"/>
              </a:spcAft>
              <a:defRPr kumimoji="1" sz="2400">
                <a:solidFill>
                  <a:schemeClr val="tx1"/>
                </a:solidFill>
                <a:latin typeface="Times New Roman" pitchFamily="18" charset="0"/>
              </a:defRPr>
            </a:lvl6pPr>
            <a:lvl7pPr marL="2971800" indent="-228600" fontAlgn="base">
              <a:spcBef>
                <a:spcPct val="0"/>
              </a:spcBef>
              <a:spcAft>
                <a:spcPct val="0"/>
              </a:spcAft>
              <a:defRPr kumimoji="1" sz="2400">
                <a:solidFill>
                  <a:schemeClr val="tx1"/>
                </a:solidFill>
                <a:latin typeface="Times New Roman" pitchFamily="18" charset="0"/>
              </a:defRPr>
            </a:lvl7pPr>
            <a:lvl8pPr marL="3429000" indent="-228600" fontAlgn="base">
              <a:spcBef>
                <a:spcPct val="0"/>
              </a:spcBef>
              <a:spcAft>
                <a:spcPct val="0"/>
              </a:spcAft>
              <a:defRPr kumimoji="1" sz="2400">
                <a:solidFill>
                  <a:schemeClr val="tx1"/>
                </a:solidFill>
                <a:latin typeface="Times New Roman" pitchFamily="18" charset="0"/>
              </a:defRPr>
            </a:lvl8pPr>
            <a:lvl9pPr marL="3886200" indent="-228600" fontAlgn="base">
              <a:spcBef>
                <a:spcPct val="0"/>
              </a:spcBef>
              <a:spcAft>
                <a:spcPct val="0"/>
              </a:spcAft>
              <a:defRPr kumimoji="1" sz="2400">
                <a:solidFill>
                  <a:schemeClr val="tx1"/>
                </a:solidFill>
                <a:latin typeface="Times New Roman" pitchFamily="18" charset="0"/>
              </a:defRPr>
            </a:lvl9pPr>
          </a:lstStyle>
          <a:p>
            <a:pPr algn="r" eaLnBrk="0" hangingPunct="0">
              <a:lnSpc>
                <a:spcPct val="100000"/>
              </a:lnSpc>
              <a:buClrTx/>
              <a:buSzTx/>
              <a:buFontTx/>
              <a:buNone/>
            </a:pPr>
            <a:fld id="{0164CD10-C0A9-4BC0-96EE-19FDA342C5CC}" type="slidenum">
              <a:rPr kumimoji="0" lang="en-US" sz="1200">
                <a:solidFill>
                  <a:prstClr val="black"/>
                </a:solidFill>
                <a:latin typeface="Tahoma" pitchFamily="34" charset="0"/>
              </a:rPr>
              <a:pPr algn="r" eaLnBrk="0" hangingPunct="0">
                <a:lnSpc>
                  <a:spcPct val="100000"/>
                </a:lnSpc>
                <a:buClrTx/>
                <a:buSzTx/>
                <a:buFontTx/>
                <a:buNone/>
              </a:pPr>
              <a:t>41</a:t>
            </a:fld>
            <a:endParaRPr kumimoji="0" lang="en-US" sz="1200" dirty="0">
              <a:solidFill>
                <a:prstClr val="black"/>
              </a:solidFill>
              <a:latin typeface="Tahoma" pitchFamily="34" charset="0"/>
            </a:endParaRPr>
          </a:p>
        </p:txBody>
      </p:sp>
      <p:sp>
        <p:nvSpPr>
          <p:cNvPr id="812035" name="Rectangle 2"/>
          <p:cNvSpPr>
            <a:spLocks noGrp="1" noRot="1" noChangeAspect="1" noChangeArrowheads="1" noTextEdit="1"/>
          </p:cNvSpPr>
          <p:nvPr>
            <p:ph type="sldImg"/>
          </p:nvPr>
        </p:nvSpPr>
        <p:spPr>
          <a:xfrm>
            <a:off x="1181100" y="696913"/>
            <a:ext cx="4648200" cy="3486150"/>
          </a:xfrm>
          <a:ln/>
        </p:spPr>
      </p:sp>
      <p:sp>
        <p:nvSpPr>
          <p:cNvPr id="812036" name="Rectangle 3"/>
          <p:cNvSpPr>
            <a:spLocks noGrp="1" noChangeArrowheads="1"/>
          </p:cNvSpPr>
          <p:nvPr>
            <p:ph type="body" idx="1"/>
          </p:nvPr>
        </p:nvSpPr>
        <p:spPr>
          <a:xfrm>
            <a:off x="935038" y="4416425"/>
            <a:ext cx="5140325" cy="4183063"/>
          </a:xfrm>
        </p:spPr>
        <p:txBody>
          <a:bodyPr lIns="91440" tIns="45720" rIns="91440" bIns="45720"/>
          <a:lstStyle/>
          <a:p>
            <a:pPr defTabSz="914400"/>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5"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7"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8"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pPr/>
              <a:t>4/23/2015</a:t>
            </a:fld>
            <a:endParaRPr lang="en-US" dirty="0"/>
          </a:p>
        </p:txBody>
      </p:sp>
      <p:sp>
        <p:nvSpPr>
          <p:cNvPr id="35852" name="Rectangle 12"/>
          <p:cNvSpPr>
            <a:spLocks noGrp="1" noChangeArrowheads="1"/>
          </p:cNvSpPr>
          <p:nvPr>
            <p:ph type="ftr" sz="quarter" idx="3"/>
          </p:nvPr>
        </p:nvSpPr>
        <p:spPr/>
        <p:txBody>
          <a:bodyPr/>
          <a:lstStyle>
            <a:lvl1pPr>
              <a:defRPr/>
            </a:lvl1pPr>
          </a:lstStyle>
          <a:p>
            <a:r>
              <a:rPr lang="en-US" dirty="0"/>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pPr/>
              <a:t>4/23/2015</a:t>
            </a:fld>
            <a:endParaRPr lang="en-US" dirty="0"/>
          </a:p>
        </p:txBody>
      </p:sp>
      <p:sp>
        <p:nvSpPr>
          <p:cNvPr id="5" name="Footer Placeholder 4"/>
          <p:cNvSpPr>
            <a:spLocks noGrp="1"/>
          </p:cNvSpPr>
          <p:nvPr>
            <p:ph type="ftr" sz="quarter" idx="11"/>
          </p:nvPr>
        </p:nvSpPr>
        <p:spPr/>
        <p:txBody>
          <a:bodyPr/>
          <a:lstStyle>
            <a:lvl1pPr>
              <a:defRPr/>
            </a:lvl1pPr>
          </a:lstStyle>
          <a:p>
            <a:r>
              <a:rPr lang="en-US" dirty="0"/>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pPr/>
              <a:t>‹#›</a:t>
            </a:fld>
            <a:endParaRPr lang="en-US" dirty="0"/>
          </a:p>
        </p:txBody>
      </p:sp>
    </p:spTree>
    <p:extLst>
      <p:ext uri="{BB962C8B-B14F-4D97-AF65-F5344CB8AC3E}">
        <p14:creationId xmlns:p14="http://schemas.microsoft.com/office/powerpoint/2010/main" val="10712751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0329918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138222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0195211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4/23/2015</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274181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531226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4/23/2015</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878857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199596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55175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2595415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997902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pPr/>
              <a:t>4/23/2015</a:t>
            </a:fld>
            <a:endParaRPr lang="en-US" dirty="0"/>
          </a:p>
        </p:txBody>
      </p:sp>
      <p:sp>
        <p:nvSpPr>
          <p:cNvPr id="5" name="Footer Placeholder 4"/>
          <p:cNvSpPr>
            <a:spLocks noGrp="1"/>
          </p:cNvSpPr>
          <p:nvPr>
            <p:ph type="ftr" sz="quarter" idx="11"/>
          </p:nvPr>
        </p:nvSpPr>
        <p:spPr/>
        <p:txBody>
          <a:bodyPr/>
          <a:lstStyle>
            <a:lvl1pPr>
              <a:defRPr/>
            </a:lvl1pPr>
          </a:lstStyle>
          <a:p>
            <a:r>
              <a:rPr lang="en-US" dirty="0"/>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pPr/>
              <a:t>‹#›</a:t>
            </a:fld>
            <a:endParaRPr lang="en-US" dirty="0"/>
          </a:p>
        </p:txBody>
      </p:sp>
    </p:spTree>
    <p:extLst>
      <p:ext uri="{BB962C8B-B14F-4D97-AF65-F5344CB8AC3E}">
        <p14:creationId xmlns:p14="http://schemas.microsoft.com/office/powerpoint/2010/main" val="1495139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636653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pPr/>
              <a:t>4/23/2015</a:t>
            </a:fld>
            <a:endParaRPr lang="en-US" dirty="0"/>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pPr/>
              <a:t>‹#›</a:t>
            </a:fld>
            <a:endParaRPr lang="en-US" dirty="0"/>
          </a:p>
        </p:txBody>
      </p:sp>
    </p:spTree>
    <p:extLst>
      <p:ext uri="{BB962C8B-B14F-4D97-AF65-F5344CB8AC3E}">
        <p14:creationId xmlns:p14="http://schemas.microsoft.com/office/powerpoint/2010/main" val="2367152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4/23/2015</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384977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685873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62408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749006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4/23/2015</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760369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265083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4/23/2015</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15383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pPr/>
              <a:t>4/23/2015</a:t>
            </a:fld>
            <a:endParaRPr lang="en-US" dirty="0"/>
          </a:p>
        </p:txBody>
      </p:sp>
      <p:sp>
        <p:nvSpPr>
          <p:cNvPr id="5" name="Footer Placeholder 4"/>
          <p:cNvSpPr>
            <a:spLocks noGrp="1"/>
          </p:cNvSpPr>
          <p:nvPr>
            <p:ph type="ftr" sz="quarter" idx="11"/>
          </p:nvPr>
        </p:nvSpPr>
        <p:spPr/>
        <p:txBody>
          <a:bodyPr/>
          <a:lstStyle>
            <a:lvl1pPr>
              <a:defRPr/>
            </a:lvl1pPr>
          </a:lstStyle>
          <a:p>
            <a:r>
              <a:rPr lang="en-US" dirty="0"/>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pPr/>
              <a:t>‹#›</a:t>
            </a:fld>
            <a:endParaRPr lang="en-US" dirty="0"/>
          </a:p>
        </p:txBody>
      </p:sp>
    </p:spTree>
    <p:extLst>
      <p:ext uri="{BB962C8B-B14F-4D97-AF65-F5344CB8AC3E}">
        <p14:creationId xmlns:p14="http://schemas.microsoft.com/office/powerpoint/2010/main" val="2631460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76510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07268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31460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568792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52115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48459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4A936D4D-A9A5-49B4-8BA9-170F57B46BF1}" type="datetime1">
              <a:rPr lang="en-US">
                <a:solidFill>
                  <a:srgbClr val="00264C"/>
                </a:solidFill>
              </a:rPr>
              <a:pPr>
                <a:defRPr/>
              </a:pPr>
              <a:t>4/23/2015</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smtClean="0"/>
            </a:lvl1pPr>
          </a:lstStyle>
          <a:p>
            <a:pPr>
              <a:defRPr/>
            </a:pPr>
            <a:fld id="{A9855F8A-C930-4300-A533-19E40E2B2B8F}"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2213395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2A2849-4366-45CF-A90A-61B098690906}"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01656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281F39D-4B41-4E32-A0E5-6E5387621606}"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4215125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CA4395-3A7F-408B-A2B9-4D259A03994A}"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58086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pPr/>
              <a:t>4/23/2015</a:t>
            </a:fld>
            <a:endParaRPr lang="en-US" dirty="0"/>
          </a:p>
        </p:txBody>
      </p:sp>
      <p:sp>
        <p:nvSpPr>
          <p:cNvPr id="5" name="Footer Placeholder 4"/>
          <p:cNvSpPr>
            <a:spLocks noGrp="1"/>
          </p:cNvSpPr>
          <p:nvPr>
            <p:ph type="ftr" sz="quarter" idx="11"/>
          </p:nvPr>
        </p:nvSpPr>
        <p:spPr/>
        <p:txBody>
          <a:bodyPr/>
          <a:lstStyle>
            <a:lvl1pPr>
              <a:defRPr/>
            </a:lvl1pPr>
          </a:lstStyle>
          <a:p>
            <a:r>
              <a:rPr lang="en-US" dirty="0"/>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pPr/>
              <a:t>‹#›</a:t>
            </a:fld>
            <a:endParaRPr lang="en-US" dirty="0"/>
          </a:p>
        </p:txBody>
      </p:sp>
    </p:spTree>
    <p:extLst>
      <p:ext uri="{BB962C8B-B14F-4D97-AF65-F5344CB8AC3E}">
        <p14:creationId xmlns:p14="http://schemas.microsoft.com/office/powerpoint/2010/main" val="159150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3D8B11-C279-48C0-AF07-4B742178530F}" type="datetime1">
              <a:rPr lang="en-US">
                <a:solidFill>
                  <a:srgbClr val="00264C"/>
                </a:solidFill>
              </a:rPr>
              <a:pPr>
                <a:defRPr/>
              </a:pPr>
              <a:t>4/23/2015</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454559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314BE51-CED2-4B69-A900-0A6EB3C4E492}"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633907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8ACC40-F1FE-41DA-A834-3BAEDD030834}" type="datetime1">
              <a:rPr lang="en-US">
                <a:solidFill>
                  <a:srgbClr val="00264C"/>
                </a:solidFill>
              </a:rPr>
              <a:pPr>
                <a:defRPr/>
              </a:pPr>
              <a:t>4/23/2015</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20936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7958759-5669-40C4-830C-EC5EA2E41362}"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998446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D19CD6-82E6-4622-B6A1-73CCBA6F2332}"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730131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219BF72-E1E1-4B1A-A2C1-D56C32E03DD0}"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1317007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98E32E-6840-40F6-A293-944F1AE7158A}"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1553290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4/23/2015</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2918262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281154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56774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pPr/>
              <a:t>4/23/2015</a:t>
            </a:fld>
            <a:endParaRPr lang="en-US" dirty="0"/>
          </a:p>
        </p:txBody>
      </p:sp>
      <p:sp>
        <p:nvSpPr>
          <p:cNvPr id="6" name="Footer Placeholder 5"/>
          <p:cNvSpPr>
            <a:spLocks noGrp="1"/>
          </p:cNvSpPr>
          <p:nvPr>
            <p:ph type="ftr" sz="quarter" idx="11"/>
          </p:nvPr>
        </p:nvSpPr>
        <p:spPr/>
        <p:txBody>
          <a:bodyPr/>
          <a:lstStyle>
            <a:lvl1pPr>
              <a:defRPr/>
            </a:lvl1pPr>
          </a:lstStyle>
          <a:p>
            <a:r>
              <a:rPr lang="en-US" dirty="0"/>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pPr/>
              <a:t>‹#›</a:t>
            </a:fld>
            <a:endParaRPr lang="en-US" dirty="0"/>
          </a:p>
        </p:txBody>
      </p:sp>
    </p:spTree>
    <p:extLst>
      <p:ext uri="{BB962C8B-B14F-4D97-AF65-F5344CB8AC3E}">
        <p14:creationId xmlns:p14="http://schemas.microsoft.com/office/powerpoint/2010/main" val="2914094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842240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4/23/2015</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215275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93170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4/23/2015</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050648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773693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896627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390105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744899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55169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1858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pPr/>
              <a:t>4/23/2015</a:t>
            </a:fld>
            <a:endParaRPr lang="en-US" dirty="0"/>
          </a:p>
        </p:txBody>
      </p:sp>
      <p:sp>
        <p:nvSpPr>
          <p:cNvPr id="8" name="Footer Placeholder 7"/>
          <p:cNvSpPr>
            <a:spLocks noGrp="1"/>
          </p:cNvSpPr>
          <p:nvPr>
            <p:ph type="ftr" sz="quarter" idx="11"/>
          </p:nvPr>
        </p:nvSpPr>
        <p:spPr/>
        <p:txBody>
          <a:bodyPr/>
          <a:lstStyle>
            <a:lvl1pPr>
              <a:defRPr/>
            </a:lvl1pPr>
          </a:lstStyle>
          <a:p>
            <a:r>
              <a:rPr lang="en-US" dirty="0"/>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pPr/>
              <a:t>‹#›</a:t>
            </a:fld>
            <a:endParaRPr lang="en-US" dirty="0"/>
          </a:p>
        </p:txBody>
      </p:sp>
    </p:spTree>
    <p:extLst>
      <p:ext uri="{BB962C8B-B14F-4D97-AF65-F5344CB8AC3E}">
        <p14:creationId xmlns:p14="http://schemas.microsoft.com/office/powerpoint/2010/main" val="2045297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5"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7"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8"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3DA08DC1-21DD-41F9-B672-351B0664DC22}" type="datetime1">
              <a:rPr lang="en-US">
                <a:solidFill>
                  <a:srgbClr val="00264C"/>
                </a:solidFill>
              </a:rPr>
              <a:pPr/>
              <a:t>4/23/2015</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a:lvl1pPr>
          </a:lstStyle>
          <a:p>
            <a:fld id="{C36786D6-733C-4D55-A534-5EED0BE11439}"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2201256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8B85038-C7EC-4D59-86DD-18F21E97C4F4}"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4212805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2C6FBA9-B473-40FA-A327-4B8C3ADBD91D}"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319068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8971074-EF43-47C8-B04E-3D454A3B16FB}"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2837212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794E08BF-4382-4C93-A389-94C98C1EE23A}" type="datetime1">
              <a:rPr lang="en-US">
                <a:solidFill>
                  <a:srgbClr val="00264C"/>
                </a:solidFill>
              </a:rPr>
              <a:pPr/>
              <a:t>4/23/2015</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843043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6445916-96B4-4D6B-B07D-C2BE110D7A5F}"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4087952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A5121E4-869B-4190-8E11-74B9FE3E36E4}" type="datetime1">
              <a:rPr lang="en-US">
                <a:solidFill>
                  <a:srgbClr val="00264C"/>
                </a:solidFill>
              </a:rPr>
              <a:pPr/>
              <a:t>4/23/2015</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52757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3D3A75C-FD33-4F8F-9EB2-1A7F71FF4D70}"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845826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662013F-99B3-4843-B9A7-23E9E6BC07DD}"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2385740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299C35-153E-4149-A318-B3ED15C36E0E}"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139354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pPr/>
              <a:t>4/23/2015</a:t>
            </a:fld>
            <a:endParaRPr lang="en-US" dirty="0"/>
          </a:p>
        </p:txBody>
      </p:sp>
      <p:sp>
        <p:nvSpPr>
          <p:cNvPr id="4" name="Footer Placeholder 3"/>
          <p:cNvSpPr>
            <a:spLocks noGrp="1"/>
          </p:cNvSpPr>
          <p:nvPr>
            <p:ph type="ftr" sz="quarter" idx="11"/>
          </p:nvPr>
        </p:nvSpPr>
        <p:spPr/>
        <p:txBody>
          <a:bodyPr/>
          <a:lstStyle>
            <a:lvl1pPr>
              <a:defRPr/>
            </a:lvl1pPr>
          </a:lstStyle>
          <a:p>
            <a:r>
              <a:rPr lang="en-US" dirty="0"/>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pPr/>
              <a:t>‹#›</a:t>
            </a:fld>
            <a:endParaRPr lang="en-US" dirty="0"/>
          </a:p>
        </p:txBody>
      </p:sp>
    </p:spTree>
    <p:extLst>
      <p:ext uri="{BB962C8B-B14F-4D97-AF65-F5344CB8AC3E}">
        <p14:creationId xmlns:p14="http://schemas.microsoft.com/office/powerpoint/2010/main" val="2056751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ADDB06-955B-4D97-889A-02F00AC7586D}"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1336710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7D25455A-3BAB-4A43-8A94-5557A8D7784B}"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Tree>
    <p:extLst>
      <p:ext uri="{BB962C8B-B14F-4D97-AF65-F5344CB8AC3E}">
        <p14:creationId xmlns:p14="http://schemas.microsoft.com/office/powerpoint/2010/main" val="2851457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01C85A1-CC45-48B4-928F-08CBCBCA15D7}" type="datetime1">
              <a:rPr lang="en-US">
                <a:solidFill>
                  <a:srgbClr val="00264C"/>
                </a:solidFill>
              </a:rPr>
              <a:pPr>
                <a:defRPr/>
              </a:pPr>
              <a:t>4/23/2015</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09290FDE-EDBA-4FD1-A34C-638B7A79457D}"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3694835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4D1E1F-2BA7-4D59-8D0C-DDD497100946}"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6F5A5EAA-8031-4DB3-9309-5DFDAA11D920}"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171255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872D57F-DE10-4FF0-8F93-93057E8C1604}"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69E6B875-90D2-4F6C-9FB7-2AF72B1E65D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047843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1FEF9C7-591B-499F-BC76-E0D16B3EC084}"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45645813-028F-430F-8AF2-6AD709268A55}"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330627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F110119-1FB5-4DE5-AB6C-55C9FB3977E5}" type="datetime1">
              <a:rPr lang="en-US">
                <a:solidFill>
                  <a:srgbClr val="00264C"/>
                </a:solidFill>
              </a:rPr>
              <a:pPr>
                <a:defRPr/>
              </a:pPr>
              <a:t>4/23/2015</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D6FE6739-69E4-4ABC-80B7-4B4BA68496C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237922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10AEF7F-DEF1-4FA7-9760-2837D1E621D3}"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A50C3AE7-3DF6-4883-95BF-25C989F515E5}"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57259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C1C823D-62E9-4270-9F88-44DB2EDBCBCA}" type="datetime1">
              <a:rPr lang="en-US">
                <a:solidFill>
                  <a:srgbClr val="00264C"/>
                </a:solidFill>
              </a:rPr>
              <a:pPr>
                <a:defRPr/>
              </a:pPr>
              <a:t>4/23/2015</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5A87341D-2E1A-45E3-AAA2-4B3CCE68A6F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8089259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14E568A-3650-4513-B3A6-531EF9EC54DA}"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E0AD7EF5-2E3D-4022-8368-15E0C53FA8D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999322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pPr/>
              <a:t>4/23/2015</a:t>
            </a:fld>
            <a:endParaRPr lang="en-US" dirty="0"/>
          </a:p>
        </p:txBody>
      </p:sp>
      <p:sp>
        <p:nvSpPr>
          <p:cNvPr id="3" name="Footer Placeholder 2"/>
          <p:cNvSpPr>
            <a:spLocks noGrp="1"/>
          </p:cNvSpPr>
          <p:nvPr>
            <p:ph type="ftr" sz="quarter" idx="11"/>
          </p:nvPr>
        </p:nvSpPr>
        <p:spPr/>
        <p:txBody>
          <a:bodyPr/>
          <a:lstStyle>
            <a:lvl1pPr>
              <a:defRPr/>
            </a:lvl1pPr>
          </a:lstStyle>
          <a:p>
            <a:r>
              <a:rPr lang="en-US" dirty="0"/>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pPr/>
              <a:t>‹#›</a:t>
            </a:fld>
            <a:endParaRPr lang="en-US" dirty="0"/>
          </a:p>
        </p:txBody>
      </p:sp>
    </p:spTree>
    <p:extLst>
      <p:ext uri="{BB962C8B-B14F-4D97-AF65-F5344CB8AC3E}">
        <p14:creationId xmlns:p14="http://schemas.microsoft.com/office/powerpoint/2010/main" val="3676466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F0376C6-2160-4FCB-B758-B23E57E3BBDE}"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ADA3705-367D-4499-A03A-8EE564FE63D8}"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68912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FDF7EA-DD17-4540-B742-64D23BA1DB15}"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35FBA32D-9C0E-4C3D-A040-EC9B3DE6A395}"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127280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CCCBC5A-03B3-473B-BCFD-E13B9EFCA4FE}" type="datetime1">
              <a:rPr lang="en-US">
                <a:solidFill>
                  <a:srgbClr val="00264C"/>
                </a:solidFill>
              </a:rPr>
              <a:pPr>
                <a:defRPr/>
              </a:pPr>
              <a:t>4/23/2015</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7FC3AFF-82A1-46AB-8D43-C9C5B51DBFB0}"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064782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BF620E7-B987-404B-BD8F-3DABEC4326F7}" type="datetime1">
              <a:rPr lang="en-US">
                <a:solidFill>
                  <a:srgbClr val="00264C"/>
                </a:solidFill>
              </a:rPr>
              <a:pPr>
                <a:defRPr/>
              </a:pPr>
              <a:t>4/23/2015</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E4A72708-2528-4B2B-9D6D-1B984F00F8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730952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E5736A7-C0F4-47C8-B256-2EA0EAA083D0}" type="datetime1">
              <a:rPr lang="en-US">
                <a:solidFill>
                  <a:srgbClr val="00264C"/>
                </a:solidFill>
              </a:rPr>
              <a:pPr>
                <a:defRPr/>
              </a:pPr>
              <a:t>4/23/2015</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49E06D97-B567-4953-84FB-7270BA0A46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441805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5"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7" name="AutoShape 7"/>
          <p:cNvSpPr>
            <a:spLocks noChangeArrowheads="1"/>
          </p:cNvSpPr>
          <p:nvPr/>
        </p:nvSpPr>
        <p:spPr bwMode="ltGray">
          <a:xfrm>
            <a:off x="2830517" y="5783317"/>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8" name="Rectangle 8" descr="Large confetti"/>
          <p:cNvSpPr>
            <a:spLocks noChangeArrowheads="1"/>
          </p:cNvSpPr>
          <p:nvPr/>
        </p:nvSpPr>
        <p:spPr bwMode="ltGray">
          <a:xfrm>
            <a:off x="4095750" y="5734104"/>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4/23/2015</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27197241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797674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2621160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6598364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4/23/2015</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73074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pPr/>
              <a:t>4/23/2015</a:t>
            </a:fld>
            <a:endParaRPr lang="en-US" dirty="0"/>
          </a:p>
        </p:txBody>
      </p:sp>
      <p:sp>
        <p:nvSpPr>
          <p:cNvPr id="6" name="Footer Placeholder 5"/>
          <p:cNvSpPr>
            <a:spLocks noGrp="1"/>
          </p:cNvSpPr>
          <p:nvPr>
            <p:ph type="ftr" sz="quarter" idx="11"/>
          </p:nvPr>
        </p:nvSpPr>
        <p:spPr/>
        <p:txBody>
          <a:bodyPr/>
          <a:lstStyle>
            <a:lvl1pPr>
              <a:defRPr/>
            </a:lvl1pPr>
          </a:lstStyle>
          <a:p>
            <a:r>
              <a:rPr lang="en-US" dirty="0"/>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pPr/>
              <a:t>‹#›</a:t>
            </a:fld>
            <a:endParaRPr lang="en-US" dirty="0"/>
          </a:p>
        </p:txBody>
      </p:sp>
    </p:spTree>
    <p:extLst>
      <p:ext uri="{BB962C8B-B14F-4D97-AF65-F5344CB8AC3E}">
        <p14:creationId xmlns:p14="http://schemas.microsoft.com/office/powerpoint/2010/main" val="11881475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774841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4/23/2015</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772071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395024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538616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334896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217"/>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217"/>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7475555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217"/>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093654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5"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7"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8"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4/23/2015</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1971708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3C0B23F-8D53-4E03-87A4-2F255AF4597C}"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966197CF-205B-4312-99A8-C975E4B2DC48}"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3198827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1AE84BC-8409-4245-B4C3-ED052FF7BE45}"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2B078D48-68EF-41E0-9823-D0D58C3EF386}"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809116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pPr/>
              <a:t>4/23/2015</a:t>
            </a:fld>
            <a:endParaRPr lang="en-US" dirty="0"/>
          </a:p>
        </p:txBody>
      </p:sp>
      <p:sp>
        <p:nvSpPr>
          <p:cNvPr id="6" name="Footer Placeholder 5"/>
          <p:cNvSpPr>
            <a:spLocks noGrp="1"/>
          </p:cNvSpPr>
          <p:nvPr>
            <p:ph type="ftr" sz="quarter" idx="11"/>
          </p:nvPr>
        </p:nvSpPr>
        <p:spPr/>
        <p:txBody>
          <a:bodyPr/>
          <a:lstStyle>
            <a:lvl1pPr>
              <a:defRPr/>
            </a:lvl1pPr>
          </a:lstStyle>
          <a:p>
            <a:r>
              <a:rPr lang="en-US" dirty="0"/>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pPr/>
              <a:t>‹#›</a:t>
            </a:fld>
            <a:endParaRPr lang="en-US" dirty="0"/>
          </a:p>
        </p:txBody>
      </p:sp>
    </p:spTree>
    <p:extLst>
      <p:ext uri="{BB962C8B-B14F-4D97-AF65-F5344CB8AC3E}">
        <p14:creationId xmlns:p14="http://schemas.microsoft.com/office/powerpoint/2010/main" val="3617107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623797-B14A-42AB-B6C5-62D9A4BF9C68}"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CD0FFA7-D77E-4BD7-BB9B-A5317B25C4BF}"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1537083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F84A322E-EAFA-4B51-B82A-821B37BA86C6}" type="datetime1">
              <a:rPr lang="en-US">
                <a:solidFill>
                  <a:srgbClr val="00264C"/>
                </a:solidFill>
              </a:rPr>
              <a:pPr/>
              <a:t>4/23/2015</a:t>
            </a:fld>
            <a:endParaRPr lang="en-US" dirty="0">
              <a:solidFill>
                <a:srgbClr val="00264C"/>
              </a:solidFill>
            </a:endParaRPr>
          </a:p>
        </p:txBody>
      </p:sp>
      <p:sp>
        <p:nvSpPr>
          <p:cNvPr id="8" name="Footer Placeholder 7"/>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9" name="Slide Number Placeholder 8"/>
          <p:cNvSpPr>
            <a:spLocks noGrp="1"/>
          </p:cNvSpPr>
          <p:nvPr>
            <p:ph type="sldNum" sz="quarter" idx="12"/>
          </p:nvPr>
        </p:nvSpPr>
        <p:spPr/>
        <p:txBody>
          <a:bodyPr/>
          <a:lstStyle>
            <a:lvl1pPr>
              <a:defRPr/>
            </a:lvl1pPr>
          </a:lstStyle>
          <a:p>
            <a:fld id="{2B738290-0E3F-4A5D-AB88-919D10B67D90}"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247010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55AB4601-7CDD-44FA-80AF-B4B6B6B3A09E}"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p:txBody>
          <a:bodyPr/>
          <a:lstStyle>
            <a:lvl1pPr>
              <a:defRPr/>
            </a:lvl1pPr>
          </a:lstStyle>
          <a:p>
            <a:fld id="{C04F80F1-43BA-4D9B-8673-9516570E0A67}"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571487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3F3FD60-431D-45DA-A5B8-249056FE9643}" type="datetime1">
              <a:rPr lang="en-US">
                <a:solidFill>
                  <a:srgbClr val="00264C"/>
                </a:solidFill>
              </a:rPr>
              <a:pPr/>
              <a:t>4/23/2015</a:t>
            </a:fld>
            <a:endParaRPr lang="en-US" dirty="0">
              <a:solidFill>
                <a:srgbClr val="00264C"/>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4" name="Slide Number Placeholder 3"/>
          <p:cNvSpPr>
            <a:spLocks noGrp="1"/>
          </p:cNvSpPr>
          <p:nvPr>
            <p:ph type="sldNum" sz="quarter" idx="12"/>
          </p:nvPr>
        </p:nvSpPr>
        <p:spPr/>
        <p:txBody>
          <a:bodyPr/>
          <a:lstStyle>
            <a:lvl1pPr>
              <a:defRPr/>
            </a:lvl1pPr>
          </a:lstStyle>
          <a:p>
            <a:fld id="{A4E0A7D9-76B2-449D-883D-ECB73781B1B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0050469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364877E-29C7-45BD-B862-E944D15E8795}"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F216CE09-123D-4E6D-818A-3736A9971631}"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437992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D537E14-D409-4A3D-AACA-504A14D1368B}" type="datetime1">
              <a:rPr lang="en-US">
                <a:solidFill>
                  <a:srgbClr val="00264C"/>
                </a:solidFill>
              </a:rPr>
              <a:pPr/>
              <a:t>4/23/2015</a:t>
            </a:fld>
            <a:endParaRPr lang="en-US" dirty="0">
              <a:solidFill>
                <a:srgbClr val="00264C"/>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7" name="Slide Number Placeholder 6"/>
          <p:cNvSpPr>
            <a:spLocks noGrp="1"/>
          </p:cNvSpPr>
          <p:nvPr>
            <p:ph type="sldNum" sz="quarter" idx="12"/>
          </p:nvPr>
        </p:nvSpPr>
        <p:spPr/>
        <p:txBody>
          <a:bodyPr/>
          <a:lstStyle>
            <a:lvl1pPr>
              <a:defRPr/>
            </a:lvl1pPr>
          </a:lstStyle>
          <a:p>
            <a:fld id="{4097E25F-4203-46B9-8581-66FFA3FA8ED5}"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388288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2680B3C-7DC5-4D05-B7C0-02A4D55C7BDE}"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4A9D993A-51D0-4116-8EFC-E0691804D63E}"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15041286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4D6D78-1605-4428-8EA0-55470B98285B}" type="datetime1">
              <a:rPr lang="en-US">
                <a:solidFill>
                  <a:srgbClr val="00264C"/>
                </a:solidFill>
              </a:rPr>
              <a:pPr/>
              <a:t>4/23/2015</a:t>
            </a:fld>
            <a:endParaRPr lang="en-US" dirty="0">
              <a:solidFill>
                <a:srgbClr val="00264C"/>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64C"/>
                </a:solidFill>
              </a:rPr>
              <a:t>Water Well Drilling Discharges</a:t>
            </a:r>
          </a:p>
        </p:txBody>
      </p:sp>
      <p:sp>
        <p:nvSpPr>
          <p:cNvPr id="6" name="Slide Number Placeholder 5"/>
          <p:cNvSpPr>
            <a:spLocks noGrp="1"/>
          </p:cNvSpPr>
          <p:nvPr>
            <p:ph type="sldNum" sz="quarter" idx="12"/>
          </p:nvPr>
        </p:nvSpPr>
        <p:spPr/>
        <p:txBody>
          <a:bodyPr/>
          <a:lstStyle>
            <a:lvl1pPr>
              <a:defRPr/>
            </a:lvl1pPr>
          </a:lstStyle>
          <a:p>
            <a:fld id="{B9E82C28-5557-4BF4-9A4B-551C931D699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3213703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84163"/>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14863F83-34D6-4B07-851B-2751B1C0A758}" type="datetime1">
              <a:rPr lang="en-US">
                <a:solidFill>
                  <a:srgbClr val="00264C"/>
                </a:solidFill>
              </a:rPr>
              <a:pPr/>
              <a:t>4/23/2015</a:t>
            </a:fld>
            <a:endParaRPr lang="en-US" dirty="0">
              <a:solidFill>
                <a:srgbClr val="00264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r>
              <a:rPr lang="en-US" dirty="0">
                <a:solidFill>
                  <a:srgbClr val="00264C"/>
                </a:solidFill>
              </a:rPr>
              <a:t>Water Well Drilling Discharges</a:t>
            </a:r>
          </a:p>
        </p:txBody>
      </p:sp>
      <p:sp>
        <p:nvSpPr>
          <p:cNvPr id="5" name="Slide Number Placeholder 4"/>
          <p:cNvSpPr>
            <a:spLocks noGrp="1"/>
          </p:cNvSpPr>
          <p:nvPr>
            <p:ph type="sldNum" sz="quarter" idx="12"/>
          </p:nvPr>
        </p:nvSpPr>
        <p:spPr>
          <a:xfrm>
            <a:off x="8216900" y="6248400"/>
            <a:ext cx="533400" cy="609600"/>
          </a:xfrm>
        </p:spPr>
        <p:txBody>
          <a:bodyPr/>
          <a:lstStyle>
            <a:lvl1pPr>
              <a:defRPr/>
            </a:lvl1pPr>
          </a:lstStyle>
          <a:p>
            <a:fld id="{D5396C01-0AE9-43FE-A551-CF11B7942E3A}"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22950913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842" name="Rectangle 2" descr="Large confetti"/>
          <p:cNvSpPr>
            <a:spLocks noChangeArrowheads="1"/>
          </p:cNvSpPr>
          <p:nvPr/>
        </p:nvSpPr>
        <p:spPr bwMode="ltGray">
          <a:xfrm>
            <a:off x="484188" y="1549400"/>
            <a:ext cx="8158162" cy="1689100"/>
          </a:xfrm>
          <a:prstGeom prst="rect">
            <a:avLst/>
          </a:prstGeom>
          <a:pattFill prst="lgConfetti">
            <a:fgClr>
              <a:schemeClr val="accent2">
                <a:alpha val="50000"/>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3"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4"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5"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6"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7"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8"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35851" name="Rectangle 11"/>
          <p:cNvSpPr>
            <a:spLocks noGrp="1" noChangeArrowheads="1"/>
          </p:cNvSpPr>
          <p:nvPr>
            <p:ph type="dt" sz="half" idx="2"/>
          </p:nvPr>
        </p:nvSpPr>
        <p:spPr/>
        <p:txBody>
          <a:bodyPr/>
          <a:lstStyle>
            <a:lvl1pPr>
              <a:defRPr/>
            </a:lvl1pPr>
          </a:lstStyle>
          <a:p>
            <a:fld id="{B8C93C19-3A7E-473B-AEA5-1065BEF0D40D}" type="datetime1">
              <a:rPr lang="en-US">
                <a:solidFill>
                  <a:srgbClr val="00264C"/>
                </a:solidFill>
              </a:rPr>
              <a:pPr/>
              <a:t>4/23/2015</a:t>
            </a:fld>
            <a:endParaRPr lang="en-US" dirty="0">
              <a:solidFill>
                <a:srgbClr val="00264C"/>
              </a:solidFill>
            </a:endParaRPr>
          </a:p>
        </p:txBody>
      </p:sp>
      <p:sp>
        <p:nvSpPr>
          <p:cNvPr id="35852" name="Rectangle 12"/>
          <p:cNvSpPr>
            <a:spLocks noGrp="1" noChangeArrowheads="1"/>
          </p:cNvSpPr>
          <p:nvPr>
            <p:ph type="ftr" sz="quarter" idx="3"/>
          </p:nvPr>
        </p:nvSpPr>
        <p:spPr/>
        <p:txBody>
          <a:bodyPr/>
          <a:lstStyle>
            <a:lvl1pPr>
              <a:defRPr/>
            </a:lvl1pPr>
          </a:lstStyle>
          <a:p>
            <a:r>
              <a:rPr lang="en-US" dirty="0">
                <a:solidFill>
                  <a:srgbClr val="00264C"/>
                </a:solidFill>
              </a:rPr>
              <a:t>Water Well Drilling Discharges</a:t>
            </a:r>
          </a:p>
        </p:txBody>
      </p:sp>
      <p:sp>
        <p:nvSpPr>
          <p:cNvPr id="35853" name="Rectangle 13"/>
          <p:cNvSpPr>
            <a:spLocks noGrp="1" noChangeArrowheads="1"/>
          </p:cNvSpPr>
          <p:nvPr>
            <p:ph type="sldNum" sz="quarter" idx="4"/>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a:solidFill>
                  <a:schemeClr val="tx1"/>
                </a:solidFill>
              </a:defRPr>
            </a:lvl1pPr>
          </a:lstStyle>
          <a:p>
            <a:fld id="{25CF5CB0-FB37-4351-AC81-992DA2BB30C6}" type="slidenum">
              <a:rPr lang="en-US">
                <a:solidFill>
                  <a:srgbClr val="00264C"/>
                </a:solidFill>
              </a:rPr>
              <a:pPr/>
              <a:t>‹#›</a:t>
            </a:fld>
            <a:endParaRPr lang="en-US" dirty="0">
              <a:solidFill>
                <a:srgbClr val="00264C"/>
              </a:solidFill>
            </a:endParaRPr>
          </a:p>
        </p:txBody>
      </p:sp>
    </p:spTree>
    <p:extLst>
      <p:ext uri="{BB962C8B-B14F-4D97-AF65-F5344CB8AC3E}">
        <p14:creationId xmlns:p14="http://schemas.microsoft.com/office/powerpoint/2010/main" val="375145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2.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2.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2.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pPr/>
              <a:t>4/23/2015</a:t>
            </a:fld>
            <a:endParaRPr lang="en-US" dirty="0"/>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4824"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3897255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7E07DA24-224E-47ED-88FA-90C39A91E4B6}" type="datetime1">
              <a:rPr lang="en-US">
                <a:solidFill>
                  <a:srgbClr val="00264C"/>
                </a:solidFill>
              </a:rPr>
              <a:pPr>
                <a:def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Tree>
    <p:extLst>
      <p:ext uri="{BB962C8B-B14F-4D97-AF65-F5344CB8AC3E}">
        <p14:creationId xmlns:p14="http://schemas.microsoft.com/office/powerpoint/2010/main" val="224982617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054440013"/>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5EE59189-9201-44AF-8E79-FA54E419DFF8}" type="datetime1">
              <a:rPr lang="en-US">
                <a:solidFill>
                  <a:srgbClr val="00264C"/>
                </a:solidFill>
              </a: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Tree>
    <p:extLst>
      <p:ext uri="{BB962C8B-B14F-4D97-AF65-F5344CB8AC3E}">
        <p14:creationId xmlns:p14="http://schemas.microsoft.com/office/powerpoint/2010/main" val="213193695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7FDB0B92-E0B7-4177-B5BD-FAB69ABE697A}" type="datetime1">
              <a:rPr lang="en-US">
                <a:solidFill>
                  <a:srgbClr val="00264C"/>
                </a:solidFill>
              </a:rPr>
              <a:pPr>
                <a:def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1032"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endParaRPr kumimoji="1" lang="en-US" altLang="en-US" dirty="0" smtClean="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53BD7E9C-44C2-4889-8C50-B65C7B7DCA3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018411751"/>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4" name="Rectangle 8"/>
          <p:cNvSpPr>
            <a:spLocks noChangeArrowheads="1"/>
          </p:cNvSpPr>
          <p:nvPr/>
        </p:nvSpPr>
        <p:spPr bwMode="auto">
          <a:xfrm>
            <a:off x="7067550" y="6553254"/>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41467098"/>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4"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876189522"/>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4818"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a:lvl1pPr>
          </a:lstStyle>
          <a:p>
            <a:fld id="{4F0B8E7E-5A9E-4761-83B9-B05832535BCF}" type="datetime1">
              <a:rPr lang="en-US">
                <a:solidFill>
                  <a:srgbClr val="00264C"/>
                </a:solidFill>
              </a:rPr>
              <a:pPr/>
              <a:t>4/23/2015</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a:lvl1pPr>
          </a:lstStyle>
          <a:p>
            <a:r>
              <a:rPr lang="en-US" dirty="0">
                <a:solidFill>
                  <a:srgbClr val="00264C"/>
                </a:solidFill>
              </a:rPr>
              <a:t>Water Well Drilling Discharges</a:t>
            </a:r>
          </a:p>
        </p:txBody>
      </p:sp>
      <p:sp>
        <p:nvSpPr>
          <p:cNvPr id="34822"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3"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4" name="Rectangle 8"/>
          <p:cNvSpPr>
            <a:spLocks noChangeArrowheads="1"/>
          </p:cNvSpPr>
          <p:nvPr/>
        </p:nvSpPr>
        <p:spPr bwMode="auto">
          <a:xfrm>
            <a:off x="7067550" y="6553200"/>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00000"/>
              </a:lnSpc>
              <a:spcBef>
                <a:spcPct val="0"/>
              </a:spcBef>
              <a:buClrTx/>
              <a:buSzTx/>
              <a:buFontTx/>
              <a:buNone/>
            </a:pPr>
            <a:endParaRPr kumimoji="1" lang="en-US"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a:solidFill>
                  <a:schemeClr val="bg1"/>
                </a:solidFill>
              </a:defRPr>
            </a:lvl1pPr>
          </a:lstStyle>
          <a:p>
            <a:fld id="{4CD11D1A-F015-4337-89E0-57EB16351472}" type="slidenum">
              <a:rPr lang="en-US">
                <a:solidFill>
                  <a:srgbClr val="FFFFE9"/>
                </a:solidFill>
              </a:rPr>
              <a:pPr/>
              <a:t>‹#›</a:t>
            </a:fld>
            <a:endParaRPr lang="en-US" dirty="0">
              <a:solidFill>
                <a:srgbClr val="FFFFE9"/>
              </a:solidFill>
            </a:endParaRPr>
          </a:p>
        </p:txBody>
      </p:sp>
    </p:spTree>
    <p:extLst>
      <p:ext uri="{BB962C8B-B14F-4D97-AF65-F5344CB8AC3E}">
        <p14:creationId xmlns:p14="http://schemas.microsoft.com/office/powerpoint/2010/main" val="4259400567"/>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3.xml"/><Relationship Id="rId1" Type="http://schemas.openxmlformats.org/officeDocument/2006/relationships/vmlDrawing" Target="../drawings/vmlDrawing5.vml"/><Relationship Id="rId5" Type="http://schemas.openxmlformats.org/officeDocument/2006/relationships/image" Target="../media/image14.png"/><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15.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w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18.png"/><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8.xml"/><Relationship Id="rId1" Type="http://schemas.openxmlformats.org/officeDocument/2006/relationships/vmlDrawing" Target="../drawings/vmlDrawing9.v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8.xml"/><Relationship Id="rId1" Type="http://schemas.openxmlformats.org/officeDocument/2006/relationships/vmlDrawing" Target="../drawings/vmlDrawing10.vml"/><Relationship Id="rId5" Type="http://schemas.openxmlformats.org/officeDocument/2006/relationships/image" Target="../media/image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vmlDrawing" Target="../drawings/vmlDrawing11.vml"/><Relationship Id="rId5" Type="http://schemas.openxmlformats.org/officeDocument/2006/relationships/image" Target="../media/image22.png"/><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vmlDrawing" Target="../drawings/vmlDrawing12.vml"/><Relationship Id="rId5" Type="http://schemas.openxmlformats.org/officeDocument/2006/relationships/image" Target="../media/image23.png"/><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2.xml"/><Relationship Id="rId1" Type="http://schemas.openxmlformats.org/officeDocument/2006/relationships/vmlDrawing" Target="../drawings/vmlDrawing13.v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5.xml"/><Relationship Id="rId1" Type="http://schemas.openxmlformats.org/officeDocument/2006/relationships/vmlDrawing" Target="../drawings/vmlDrawing14.vml"/><Relationship Id="rId5" Type="http://schemas.openxmlformats.org/officeDocument/2006/relationships/image" Target="../media/image31.png"/><Relationship Id="rId4" Type="http://schemas.openxmlformats.org/officeDocument/2006/relationships/oleObject" Target="../embeddings/oleObject14.bin"/></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hyperlink" Target="mailto:jimgoddard@utah.gov" TargetMode="External"/><Relationship Id="rId2" Type="http://schemas.openxmlformats.org/officeDocument/2006/relationships/image" Target="../media/image32.jpeg"/><Relationship Id="rId1" Type="http://schemas.openxmlformats.org/officeDocument/2006/relationships/slideLayout" Target="../slideLayouts/slideLayout104.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9810" name="Picture 2" descr="04%20Butler%20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39491" y="16345"/>
            <a:ext cx="4904509" cy="1255728"/>
          </a:xfrm>
          <a:prstGeom prst="rect">
            <a:avLst/>
          </a:prstGeom>
        </p:spPr>
        <p:txBody>
          <a:bodyPr wrap="square">
            <a:spAutoFit/>
          </a:bodyPr>
          <a:lstStyle/>
          <a:p>
            <a:pPr algn="ctr">
              <a:spcBef>
                <a:spcPct val="50000"/>
              </a:spcBef>
              <a:buNone/>
            </a:pPr>
            <a:r>
              <a:rPr lang="en-US" sz="2800" i="1" dirty="0">
                <a:solidFill>
                  <a:schemeClr val="accent3">
                    <a:lumMod val="50000"/>
                  </a:schemeClr>
                </a:solidFill>
              </a:rPr>
              <a:t>“A wise man can see more from the bottom of a well than a fool can from the top of a mountain”</a:t>
            </a:r>
          </a:p>
        </p:txBody>
      </p:sp>
    </p:spTree>
    <p:extLst>
      <p:ext uri="{BB962C8B-B14F-4D97-AF65-F5344CB8AC3E}">
        <p14:creationId xmlns:p14="http://schemas.microsoft.com/office/powerpoint/2010/main" val="2123222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descr="Large confetti"/>
          <p:cNvSpPr>
            <a:spLocks noGrp="1" noChangeArrowheads="1"/>
          </p:cNvSpPr>
          <p:nvPr>
            <p:ph type="title"/>
          </p:nvPr>
        </p:nvSpPr>
        <p:spPr>
          <a:xfrm>
            <a:off x="228600" y="284163"/>
            <a:ext cx="8637588" cy="782637"/>
          </a:xfrm>
        </p:spPr>
        <p:txBody>
          <a:bodyPr/>
          <a:lstStyle/>
          <a:p>
            <a:pPr algn="ctr" eaLnBrk="1" hangingPunct="1"/>
            <a:r>
              <a:rPr lang="en-US" sz="4000" dirty="0" smtClean="0"/>
              <a:t>WELL PERMITTING MECHANISMS</a:t>
            </a:r>
          </a:p>
        </p:txBody>
      </p:sp>
      <p:sp>
        <p:nvSpPr>
          <p:cNvPr id="8195" name="Rectangle 3"/>
          <p:cNvSpPr>
            <a:spLocks noGrp="1" noChangeArrowheads="1"/>
          </p:cNvSpPr>
          <p:nvPr>
            <p:ph type="body" idx="1"/>
          </p:nvPr>
        </p:nvSpPr>
        <p:spPr>
          <a:xfrm>
            <a:off x="685800" y="1066800"/>
            <a:ext cx="7772400" cy="5410200"/>
          </a:xfrm>
        </p:spPr>
        <p:txBody>
          <a:bodyPr/>
          <a:lstStyle/>
          <a:p>
            <a:pPr eaLnBrk="1" hangingPunct="1">
              <a:lnSpc>
                <a:spcPct val="90000"/>
              </a:lnSpc>
            </a:pPr>
            <a:r>
              <a:rPr lang="en-US" dirty="0" smtClean="0"/>
              <a:t>Application to Appropriate</a:t>
            </a:r>
          </a:p>
          <a:p>
            <a:pPr eaLnBrk="1" hangingPunct="1">
              <a:lnSpc>
                <a:spcPct val="90000"/>
              </a:lnSpc>
            </a:pPr>
            <a:r>
              <a:rPr lang="en-US" dirty="0" smtClean="0"/>
              <a:t>Change Application</a:t>
            </a:r>
          </a:p>
          <a:p>
            <a:pPr eaLnBrk="1" hangingPunct="1">
              <a:lnSpc>
                <a:spcPct val="90000"/>
              </a:lnSpc>
            </a:pPr>
            <a:r>
              <a:rPr lang="en-US" dirty="0" smtClean="0"/>
              <a:t>Exchange Application</a:t>
            </a:r>
          </a:p>
          <a:p>
            <a:pPr eaLnBrk="1" hangingPunct="1">
              <a:lnSpc>
                <a:spcPct val="90000"/>
              </a:lnSpc>
            </a:pPr>
            <a:r>
              <a:rPr lang="en-US" dirty="0" smtClean="0"/>
              <a:t>Temporary Change Application</a:t>
            </a:r>
          </a:p>
          <a:p>
            <a:pPr eaLnBrk="1" hangingPunct="1">
              <a:lnSpc>
                <a:spcPct val="90000"/>
              </a:lnSpc>
            </a:pPr>
            <a:r>
              <a:rPr lang="en-US" dirty="0" smtClean="0"/>
              <a:t>Provisional (Rush Letter)</a:t>
            </a:r>
          </a:p>
          <a:p>
            <a:pPr eaLnBrk="1" hangingPunct="1">
              <a:lnSpc>
                <a:spcPct val="90000"/>
              </a:lnSpc>
            </a:pPr>
            <a:r>
              <a:rPr lang="en-US" dirty="0" smtClean="0"/>
              <a:t>Well Renovation</a:t>
            </a:r>
          </a:p>
          <a:p>
            <a:pPr eaLnBrk="1" hangingPunct="1">
              <a:lnSpc>
                <a:spcPct val="90000"/>
              </a:lnSpc>
            </a:pPr>
            <a:r>
              <a:rPr lang="en-US" dirty="0" smtClean="0"/>
              <a:t>Well Replacement</a:t>
            </a:r>
          </a:p>
          <a:p>
            <a:pPr eaLnBrk="1" hangingPunct="1">
              <a:lnSpc>
                <a:spcPct val="90000"/>
              </a:lnSpc>
            </a:pPr>
            <a:r>
              <a:rPr lang="en-US" dirty="0" smtClean="0"/>
              <a:t>Non-Production Well</a:t>
            </a:r>
          </a:p>
          <a:p>
            <a:pPr lvl="1" eaLnBrk="1" hangingPunct="1">
              <a:lnSpc>
                <a:spcPct val="90000"/>
              </a:lnSpc>
            </a:pPr>
            <a:r>
              <a:rPr lang="en-US" dirty="0" smtClean="0"/>
              <a:t>Test, Monitor, Cathodic, Heat Pump, Dewater, etc.</a:t>
            </a:r>
          </a:p>
        </p:txBody>
      </p:sp>
      <p:sp>
        <p:nvSpPr>
          <p:cNvPr id="8196" name="Line 4"/>
          <p:cNvSpPr>
            <a:spLocks noChangeShapeType="1"/>
          </p:cNvSpPr>
          <p:nvPr/>
        </p:nvSpPr>
        <p:spPr bwMode="auto">
          <a:xfrm>
            <a:off x="342900" y="10668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8197" name="Picture 5"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8" name="Object 6"/>
          <p:cNvGraphicFramePr>
            <a:graphicFrameLocks noChangeAspect="1"/>
          </p:cNvGraphicFramePr>
          <p:nvPr/>
        </p:nvGraphicFramePr>
        <p:xfrm>
          <a:off x="6340475" y="1182688"/>
          <a:ext cx="2803525" cy="4175125"/>
        </p:xfrm>
        <a:graphic>
          <a:graphicData uri="http://schemas.openxmlformats.org/presentationml/2006/ole">
            <mc:AlternateContent xmlns:mc="http://schemas.openxmlformats.org/markup-compatibility/2006">
              <mc:Choice xmlns:v="urn:schemas-microsoft-com:vml" Requires="v">
                <p:oleObj spid="_x0000_s1649690" name="Photo Editor Photo" r:id="rId4" imgW="9142857" imgH="12193702" progId="MSPhotoEd.3">
                  <p:embed/>
                </p:oleObj>
              </mc:Choice>
              <mc:Fallback>
                <p:oleObj name="Photo Editor Photo" r:id="rId4" imgW="9142857" imgH="1219370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1182688"/>
                        <a:ext cx="280352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51212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descr="Large confetti"/>
          <p:cNvSpPr>
            <a:spLocks noGrp="1" noChangeArrowheads="1"/>
          </p:cNvSpPr>
          <p:nvPr>
            <p:ph type="title"/>
          </p:nvPr>
        </p:nvSpPr>
        <p:spPr>
          <a:xfrm>
            <a:off x="304800" y="284163"/>
            <a:ext cx="8561388" cy="1143000"/>
          </a:xfrm>
        </p:spPr>
        <p:txBody>
          <a:bodyPr/>
          <a:lstStyle/>
          <a:p>
            <a:pPr algn="ctr" eaLnBrk="1" hangingPunct="1"/>
            <a:r>
              <a:rPr lang="en-US" dirty="0" smtClean="0"/>
              <a:t>APPLICATION PROCESS</a:t>
            </a:r>
            <a:br>
              <a:rPr lang="en-US" dirty="0" smtClean="0"/>
            </a:br>
            <a:r>
              <a:rPr lang="en-US" dirty="0" smtClean="0"/>
              <a:t>(New Water Production Wells)</a:t>
            </a:r>
          </a:p>
        </p:txBody>
      </p:sp>
      <p:sp>
        <p:nvSpPr>
          <p:cNvPr id="11267" name="Rectangle 3"/>
          <p:cNvSpPr>
            <a:spLocks noGrp="1" noChangeArrowheads="1"/>
          </p:cNvSpPr>
          <p:nvPr>
            <p:ph type="body" idx="1"/>
          </p:nvPr>
        </p:nvSpPr>
        <p:spPr>
          <a:xfrm>
            <a:off x="466725" y="1666875"/>
            <a:ext cx="7772400" cy="5029200"/>
          </a:xfrm>
        </p:spPr>
        <p:txBody>
          <a:bodyPr/>
          <a:lstStyle/>
          <a:p>
            <a:pPr eaLnBrk="1" hangingPunct="1"/>
            <a:r>
              <a:rPr lang="en-US" dirty="0" smtClean="0"/>
              <a:t>Approval (New, Change, Exchange)</a:t>
            </a:r>
          </a:p>
          <a:p>
            <a:pPr lvl="1" eaLnBrk="1" hangingPunct="1"/>
            <a:r>
              <a:rPr lang="en-US" dirty="0" smtClean="0"/>
              <a:t>Application</a:t>
            </a:r>
          </a:p>
          <a:p>
            <a:pPr lvl="1" eaLnBrk="1" hangingPunct="1"/>
            <a:r>
              <a:rPr lang="en-US" dirty="0" smtClean="0"/>
              <a:t>Review &amp; Advertise</a:t>
            </a:r>
          </a:p>
          <a:p>
            <a:pPr lvl="1" eaLnBrk="1" hangingPunct="1"/>
            <a:r>
              <a:rPr lang="en-US" dirty="0" smtClean="0"/>
              <a:t>Protest Period</a:t>
            </a:r>
          </a:p>
          <a:p>
            <a:pPr lvl="1" eaLnBrk="1" hangingPunct="1"/>
            <a:r>
              <a:rPr lang="en-US" dirty="0" smtClean="0"/>
              <a:t>Hearing</a:t>
            </a:r>
          </a:p>
          <a:p>
            <a:pPr lvl="1" eaLnBrk="1" hangingPunct="1"/>
            <a:r>
              <a:rPr lang="en-US" dirty="0" smtClean="0"/>
              <a:t>Memo Decision, Approval letter, Start Cards</a:t>
            </a:r>
          </a:p>
          <a:p>
            <a:pPr lvl="1" eaLnBrk="1" hangingPunct="1"/>
            <a:r>
              <a:rPr lang="en-US" dirty="0" smtClean="0"/>
              <a:t>Durations varies (weeks to months…or longer)</a:t>
            </a:r>
            <a:endParaRPr lang="en-US" dirty="0" smtClean="0"/>
          </a:p>
        </p:txBody>
      </p:sp>
      <p:sp>
        <p:nvSpPr>
          <p:cNvPr id="11268" name="Line 4"/>
          <p:cNvSpPr>
            <a:spLocks noChangeShapeType="1"/>
          </p:cNvSpPr>
          <p:nvPr/>
        </p:nvSpPr>
        <p:spPr bwMode="auto">
          <a:xfrm>
            <a:off x="342900" y="14478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11269"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475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descr="Large confetti"/>
          <p:cNvSpPr>
            <a:spLocks noGrp="1" noChangeArrowheads="1"/>
          </p:cNvSpPr>
          <p:nvPr>
            <p:ph type="title"/>
          </p:nvPr>
        </p:nvSpPr>
        <p:spPr>
          <a:xfrm>
            <a:off x="252413" y="0"/>
            <a:ext cx="8637587" cy="782638"/>
          </a:xfrm>
        </p:spPr>
        <p:txBody>
          <a:bodyPr/>
          <a:lstStyle/>
          <a:p>
            <a:pPr algn="ctr" eaLnBrk="1" hangingPunct="1"/>
            <a:r>
              <a:rPr lang="en-US" sz="4000" dirty="0" smtClean="0"/>
              <a:t>WELL DRILLING FEES</a:t>
            </a:r>
          </a:p>
        </p:txBody>
      </p:sp>
      <p:sp>
        <p:nvSpPr>
          <p:cNvPr id="12291" name="Rectangle 3"/>
          <p:cNvSpPr>
            <a:spLocks noGrp="1" noChangeArrowheads="1"/>
          </p:cNvSpPr>
          <p:nvPr>
            <p:ph type="body" idx="1"/>
          </p:nvPr>
        </p:nvSpPr>
        <p:spPr>
          <a:xfrm>
            <a:off x="152400" y="914400"/>
            <a:ext cx="5181600" cy="5715000"/>
          </a:xfrm>
        </p:spPr>
        <p:txBody>
          <a:bodyPr/>
          <a:lstStyle/>
          <a:p>
            <a:pPr eaLnBrk="1" hangingPunct="1"/>
            <a:r>
              <a:rPr lang="en-US" sz="2800" dirty="0" smtClean="0"/>
              <a:t>Fee is based on quantity of water right for Production Wells (see table)</a:t>
            </a:r>
          </a:p>
          <a:p>
            <a:pPr eaLnBrk="1" hangingPunct="1"/>
            <a:r>
              <a:rPr lang="en-US" sz="2800" dirty="0" smtClean="0"/>
              <a:t>No fee for Non-production well permits</a:t>
            </a:r>
          </a:p>
          <a:p>
            <a:pPr eaLnBrk="1" hangingPunct="1"/>
            <a:r>
              <a:rPr lang="en-US" sz="2800" dirty="0" smtClean="0"/>
              <a:t>No fee for permit to renovate and replace a well</a:t>
            </a:r>
          </a:p>
        </p:txBody>
      </p:sp>
      <p:sp>
        <p:nvSpPr>
          <p:cNvPr id="12292" name="Line 4"/>
          <p:cNvSpPr>
            <a:spLocks noChangeShapeType="1"/>
          </p:cNvSpPr>
          <p:nvPr/>
        </p:nvSpPr>
        <p:spPr bwMode="auto">
          <a:xfrm>
            <a:off x="342900" y="7620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graphicFrame>
        <p:nvGraphicFramePr>
          <p:cNvPr id="12293" name="Object 5"/>
          <p:cNvGraphicFramePr>
            <a:graphicFrameLocks noChangeAspect="1"/>
          </p:cNvGraphicFramePr>
          <p:nvPr/>
        </p:nvGraphicFramePr>
        <p:xfrm>
          <a:off x="5486400" y="914400"/>
          <a:ext cx="3370263" cy="5595938"/>
        </p:xfrm>
        <a:graphic>
          <a:graphicData uri="http://schemas.openxmlformats.org/presentationml/2006/ole">
            <mc:AlternateContent xmlns:mc="http://schemas.openxmlformats.org/markup-compatibility/2006">
              <mc:Choice xmlns:v="urn:schemas-microsoft-com:vml" Requires="v">
                <p:oleObj spid="_x0000_s1650714" name="Worksheet" r:id="rId3" imgW="3105607" imgH="5401056" progId="Excel.Sheet.8">
                  <p:embed/>
                </p:oleObj>
              </mc:Choice>
              <mc:Fallback>
                <p:oleObj name="Worksheet" r:id="rId3" imgW="3105607" imgH="54010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914400"/>
                        <a:ext cx="3370263" cy="559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4" name="Picture 6" descr="WaterRightsLarge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275"/>
            <a:ext cx="9032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059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953000" y="1828800"/>
            <a:ext cx="38862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algn="ctr" eaLnBrk="1" hangingPunct="1">
              <a:lnSpc>
                <a:spcPct val="100000"/>
              </a:lnSpc>
              <a:spcBef>
                <a:spcPct val="0"/>
              </a:spcBef>
              <a:buClrTx/>
              <a:buSzTx/>
              <a:buFontTx/>
              <a:buNone/>
            </a:pPr>
            <a:r>
              <a:rPr lang="en-US" altLang="en-US" sz="4400" b="1" dirty="0" smtClean="0">
                <a:solidFill>
                  <a:srgbClr val="0000CC"/>
                </a:solidFill>
              </a:rPr>
              <a:t>State Engineer’s</a:t>
            </a:r>
          </a:p>
          <a:p>
            <a:pPr algn="ctr" eaLnBrk="1" hangingPunct="1">
              <a:lnSpc>
                <a:spcPct val="100000"/>
              </a:lnSpc>
              <a:spcBef>
                <a:spcPct val="0"/>
              </a:spcBef>
              <a:buClrTx/>
              <a:buSzTx/>
              <a:buFontTx/>
              <a:buNone/>
            </a:pPr>
            <a:r>
              <a:rPr lang="en-US" altLang="en-US" sz="4400" b="1" dirty="0" smtClean="0">
                <a:solidFill>
                  <a:srgbClr val="0000CC"/>
                </a:solidFill>
              </a:rPr>
              <a:t>Water</a:t>
            </a:r>
          </a:p>
          <a:p>
            <a:pPr algn="ctr" eaLnBrk="1" hangingPunct="1">
              <a:lnSpc>
                <a:spcPct val="100000"/>
              </a:lnSpc>
              <a:spcBef>
                <a:spcPct val="0"/>
              </a:spcBef>
              <a:buClrTx/>
              <a:buSzTx/>
              <a:buFontTx/>
              <a:buNone/>
            </a:pPr>
            <a:r>
              <a:rPr lang="en-US" altLang="en-US" sz="4400" b="1" dirty="0" smtClean="0">
                <a:solidFill>
                  <a:srgbClr val="0000CC"/>
                </a:solidFill>
              </a:rPr>
              <a:t>Appropriation Policy</a:t>
            </a:r>
          </a:p>
        </p:txBody>
      </p:sp>
      <p:pic>
        <p:nvPicPr>
          <p:cNvPr id="13315"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517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627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703951" name="Photo Editor Photo" r:id="rId3" imgW="24685714" imgH="18514286" progId="MSPhotoEd.3">
                  <p:embed/>
                </p:oleObj>
              </mc:Choice>
              <mc:Fallback>
                <p:oleObj name="Photo Editor Photo" r:id="rId3" imgW="24685714" imgH="185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69298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685800" y="1371600"/>
            <a:ext cx="7772400" cy="5181600"/>
          </a:xfrm>
        </p:spPr>
        <p:txBody>
          <a:bodyPr/>
          <a:lstStyle/>
          <a:p>
            <a:pPr eaLnBrk="1" hangingPunct="1"/>
            <a:r>
              <a:rPr lang="en-US" sz="2800" dirty="0" smtClean="0"/>
              <a:t>Application to Renovate An Existing Well</a:t>
            </a:r>
          </a:p>
          <a:p>
            <a:pPr lvl="1" eaLnBrk="1" hangingPunct="1"/>
            <a:r>
              <a:rPr lang="en-US" sz="2400" dirty="0" smtClean="0"/>
              <a:t>Modification to well (deepen, liners, screens, perforations, casing repair, pitless, seal, etc.)</a:t>
            </a:r>
          </a:p>
          <a:p>
            <a:pPr eaLnBrk="1" hangingPunct="1"/>
            <a:r>
              <a:rPr lang="en-US" sz="2800" dirty="0" smtClean="0"/>
              <a:t>DOES NOT grant approval to replace</a:t>
            </a:r>
          </a:p>
          <a:p>
            <a:pPr eaLnBrk="1" hangingPunct="1"/>
            <a:r>
              <a:rPr lang="en-US" sz="2800" dirty="0" smtClean="0"/>
              <a:t>No Application fee</a:t>
            </a:r>
          </a:p>
          <a:p>
            <a:pPr eaLnBrk="1" hangingPunct="1"/>
            <a:r>
              <a:rPr lang="en-US" sz="2800" dirty="0" smtClean="0"/>
              <a:t>Title and ownership must be current</a:t>
            </a:r>
          </a:p>
          <a:p>
            <a:pPr eaLnBrk="1" hangingPunct="1"/>
            <a:r>
              <a:rPr lang="en-US" sz="2800" dirty="0" smtClean="0"/>
              <a:t>Allows for repair, renovation, and/or deepening</a:t>
            </a:r>
          </a:p>
          <a:p>
            <a:pPr eaLnBrk="1" hangingPunct="1"/>
            <a:r>
              <a:rPr lang="en-US" sz="2800" dirty="0" smtClean="0"/>
              <a:t>Need separate application to replace well</a:t>
            </a:r>
          </a:p>
          <a:p>
            <a:pPr eaLnBrk="1" hangingPunct="1"/>
            <a:r>
              <a:rPr lang="en-US" sz="2800" dirty="0" smtClean="0"/>
              <a:t>Work such as cleaning, testing, development, pump related work covered under pump installation rules (No permit, but log required)</a:t>
            </a:r>
            <a:endParaRPr lang="en-US" dirty="0" smtClean="0"/>
          </a:p>
        </p:txBody>
      </p:sp>
      <p:sp>
        <p:nvSpPr>
          <p:cNvPr id="15363" name="Rectangle 3" descr="Large confetti"/>
          <p:cNvSpPr>
            <a:spLocks noChangeArrowheads="1"/>
          </p:cNvSpPr>
          <p:nvPr/>
        </p:nvSpPr>
        <p:spPr bwMode="auto">
          <a:xfrm>
            <a:off x="290513" y="228600"/>
            <a:ext cx="8561387"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lnSpc>
                <a:spcPct val="100000"/>
              </a:lnSpc>
              <a:spcBef>
                <a:spcPct val="0"/>
              </a:spcBef>
              <a:buClrTx/>
              <a:buSzTx/>
              <a:buFontTx/>
              <a:buNone/>
            </a:pPr>
            <a:r>
              <a:rPr lang="en-US" sz="4400" dirty="0">
                <a:solidFill>
                  <a:srgbClr val="333333"/>
                </a:solidFill>
              </a:rPr>
              <a:t>APPLICATION PROCESS</a:t>
            </a:r>
            <a:br>
              <a:rPr lang="en-US" sz="4400" dirty="0">
                <a:solidFill>
                  <a:srgbClr val="333333"/>
                </a:solidFill>
              </a:rPr>
            </a:br>
            <a:r>
              <a:rPr lang="en-US" sz="4400" dirty="0">
                <a:solidFill>
                  <a:srgbClr val="333333"/>
                </a:solidFill>
              </a:rPr>
              <a:t>(Approval to Renovate)</a:t>
            </a:r>
          </a:p>
        </p:txBody>
      </p:sp>
      <p:sp>
        <p:nvSpPr>
          <p:cNvPr id="15364" name="Line 4"/>
          <p:cNvSpPr>
            <a:spLocks noChangeShapeType="1"/>
          </p:cNvSpPr>
          <p:nvPr/>
        </p:nvSpPr>
        <p:spPr bwMode="auto">
          <a:xfrm>
            <a:off x="342900" y="13716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15365"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46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6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36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3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026"/>
          <p:cNvSpPr>
            <a:spLocks noGrp="1" noChangeArrowheads="1"/>
          </p:cNvSpPr>
          <p:nvPr>
            <p:ph type="title" idx="4294967295"/>
          </p:nvPr>
        </p:nvSpPr>
        <p:spPr/>
        <p:txBody>
          <a:bodyPr anchor="ctr"/>
          <a:lstStyle/>
          <a:p>
            <a:r>
              <a:rPr lang="en-US" sz="4100" dirty="0" smtClean="0">
                <a:solidFill>
                  <a:srgbClr val="000000"/>
                </a:solidFill>
                <a:effectLst>
                  <a:outerShdw blurRad="38100" dist="38100" dir="2700000" algn="tl">
                    <a:srgbClr val="FFFFFF"/>
                  </a:outerShdw>
                </a:effectLst>
              </a:rPr>
              <a:t>NEW WELL RENOVATION PERMIT POLICY</a:t>
            </a:r>
            <a:endParaRPr lang="en-US" sz="4100" dirty="0">
              <a:solidFill>
                <a:srgbClr val="000000"/>
              </a:solidFill>
              <a:effectLst>
                <a:outerShdw blurRad="38100" dist="38100" dir="2700000" algn="tl">
                  <a:srgbClr val="FFFFFF"/>
                </a:outerShdw>
              </a:effectLst>
            </a:endParaRPr>
          </a:p>
        </p:txBody>
      </p:sp>
      <p:sp>
        <p:nvSpPr>
          <p:cNvPr id="152579" name="Rectangle 1027"/>
          <p:cNvSpPr>
            <a:spLocks noGrp="1" noChangeArrowheads="1"/>
          </p:cNvSpPr>
          <p:nvPr>
            <p:ph type="body" idx="4294967295"/>
          </p:nvPr>
        </p:nvSpPr>
        <p:spPr>
          <a:xfrm>
            <a:off x="304800" y="1974457"/>
            <a:ext cx="8534400" cy="4636736"/>
          </a:xfrm>
        </p:spPr>
        <p:txBody>
          <a:bodyPr>
            <a:normAutofit fontScale="85000" lnSpcReduction="20000"/>
          </a:bodyPr>
          <a:lstStyle/>
          <a:p>
            <a:pPr>
              <a:lnSpc>
                <a:spcPct val="90000"/>
              </a:lnSpc>
            </a:pPr>
            <a:r>
              <a:rPr lang="en-US" sz="3000" dirty="0" smtClean="0">
                <a:solidFill>
                  <a:srgbClr val="000000"/>
                </a:solidFill>
                <a:effectLst>
                  <a:outerShdw blurRad="38100" dist="38100" dir="2700000" algn="tl">
                    <a:srgbClr val="FFFFFF"/>
                  </a:outerShdw>
                </a:effectLst>
              </a:rPr>
              <a:t>Renovate Permit Needed:</a:t>
            </a:r>
          </a:p>
          <a:p>
            <a:pPr lvl="1">
              <a:lnSpc>
                <a:spcPct val="90000"/>
              </a:lnSpc>
            </a:pPr>
            <a:r>
              <a:rPr lang="en-US" sz="2600" dirty="0" smtClean="0">
                <a:solidFill>
                  <a:srgbClr val="000000"/>
                </a:solidFill>
                <a:effectLst>
                  <a:outerShdw blurRad="38100" dist="38100" dir="2700000" algn="tl">
                    <a:srgbClr val="FFFFFF"/>
                  </a:outerShdw>
                </a:effectLst>
              </a:rPr>
              <a:t>Deepening</a:t>
            </a:r>
          </a:p>
          <a:p>
            <a:pPr lvl="1">
              <a:lnSpc>
                <a:spcPct val="90000"/>
              </a:lnSpc>
            </a:pPr>
            <a:r>
              <a:rPr lang="en-US" sz="2600" dirty="0" smtClean="0">
                <a:solidFill>
                  <a:srgbClr val="000000"/>
                </a:solidFill>
                <a:effectLst>
                  <a:outerShdw blurRad="38100" dist="38100" dir="2700000" algn="tl">
                    <a:srgbClr val="FFFFFF"/>
                  </a:outerShdw>
                </a:effectLst>
              </a:rPr>
              <a:t>Well Repair/Renovation</a:t>
            </a:r>
          </a:p>
          <a:p>
            <a:pPr>
              <a:lnSpc>
                <a:spcPct val="90000"/>
              </a:lnSpc>
            </a:pPr>
            <a:endParaRPr lang="en-US" sz="3000" dirty="0">
              <a:solidFill>
                <a:srgbClr val="000000"/>
              </a:solidFill>
              <a:effectLst>
                <a:outerShdw blurRad="38100" dist="38100" dir="2700000" algn="tl">
                  <a:srgbClr val="FFFFFF"/>
                </a:outerShdw>
              </a:effectLst>
            </a:endParaRPr>
          </a:p>
          <a:p>
            <a:pPr>
              <a:lnSpc>
                <a:spcPct val="90000"/>
              </a:lnSpc>
            </a:pPr>
            <a:r>
              <a:rPr lang="en-US" sz="3000" dirty="0" smtClean="0">
                <a:solidFill>
                  <a:srgbClr val="000000"/>
                </a:solidFill>
                <a:effectLst>
                  <a:outerShdw blurRad="38100" dist="38100" dir="2700000" algn="tl">
                    <a:srgbClr val="FFFFFF"/>
                  </a:outerShdw>
                </a:effectLst>
              </a:rPr>
              <a:t>Renovate Permit Not Needed</a:t>
            </a:r>
          </a:p>
          <a:p>
            <a:pPr lvl="1">
              <a:lnSpc>
                <a:spcPct val="90000"/>
              </a:lnSpc>
            </a:pPr>
            <a:r>
              <a:rPr lang="en-US" sz="2600" dirty="0" smtClean="0">
                <a:solidFill>
                  <a:srgbClr val="000000"/>
                </a:solidFill>
                <a:effectLst>
                  <a:outerShdw blurRad="38100" dist="38100" dir="2700000" algn="tl">
                    <a:srgbClr val="FFFFFF"/>
                  </a:outerShdw>
                </a:effectLst>
              </a:rPr>
              <a:t>Cleaning</a:t>
            </a:r>
          </a:p>
          <a:p>
            <a:pPr lvl="1">
              <a:lnSpc>
                <a:spcPct val="90000"/>
              </a:lnSpc>
            </a:pPr>
            <a:r>
              <a:rPr lang="en-US" sz="2600" dirty="0" smtClean="0">
                <a:solidFill>
                  <a:srgbClr val="000000"/>
                </a:solidFill>
                <a:effectLst>
                  <a:outerShdw blurRad="38100" dist="38100" dir="2700000" algn="tl">
                    <a:srgbClr val="FFFFFF"/>
                  </a:outerShdw>
                </a:effectLst>
              </a:rPr>
              <a:t>Development</a:t>
            </a:r>
          </a:p>
          <a:p>
            <a:pPr lvl="1">
              <a:lnSpc>
                <a:spcPct val="90000"/>
              </a:lnSpc>
            </a:pPr>
            <a:r>
              <a:rPr lang="en-US" sz="2600" dirty="0" smtClean="0">
                <a:solidFill>
                  <a:srgbClr val="000000"/>
                </a:solidFill>
                <a:effectLst>
                  <a:outerShdw blurRad="38100" dist="38100" dir="2700000" algn="tl">
                    <a:srgbClr val="FFFFFF"/>
                  </a:outerShdw>
                </a:effectLst>
              </a:rPr>
              <a:t>Disinfection</a:t>
            </a:r>
          </a:p>
          <a:p>
            <a:pPr lvl="1">
              <a:lnSpc>
                <a:spcPct val="90000"/>
              </a:lnSpc>
            </a:pPr>
            <a:r>
              <a:rPr lang="en-US" sz="2600" dirty="0" smtClean="0">
                <a:solidFill>
                  <a:srgbClr val="000000"/>
                </a:solidFill>
                <a:effectLst>
                  <a:outerShdw blurRad="38100" dist="38100" dir="2700000" algn="tl">
                    <a:srgbClr val="FFFFFF"/>
                  </a:outerShdw>
                </a:effectLst>
              </a:rPr>
              <a:t>Testing</a:t>
            </a:r>
          </a:p>
          <a:p>
            <a:pPr lvl="1">
              <a:lnSpc>
                <a:spcPct val="90000"/>
              </a:lnSpc>
            </a:pPr>
            <a:r>
              <a:rPr lang="en-US" sz="2600" dirty="0" smtClean="0">
                <a:solidFill>
                  <a:srgbClr val="000000"/>
                </a:solidFill>
                <a:effectLst>
                  <a:outerShdw blurRad="38100" dist="38100" dir="2700000" algn="tl">
                    <a:srgbClr val="FFFFFF"/>
                  </a:outerShdw>
                </a:effectLst>
              </a:rPr>
              <a:t>Pump Work</a:t>
            </a:r>
          </a:p>
          <a:p>
            <a:pPr lvl="1">
              <a:lnSpc>
                <a:spcPct val="90000"/>
              </a:lnSpc>
            </a:pPr>
            <a:endParaRPr lang="en-US" sz="2600" dirty="0">
              <a:solidFill>
                <a:srgbClr val="000000"/>
              </a:solidFill>
              <a:effectLst>
                <a:outerShdw blurRad="38100" dist="38100" dir="2700000" algn="tl">
                  <a:srgbClr val="FFFFFF"/>
                </a:outerShdw>
              </a:effectLst>
            </a:endParaRPr>
          </a:p>
          <a:p>
            <a:pPr>
              <a:lnSpc>
                <a:spcPct val="90000"/>
              </a:lnSpc>
            </a:pPr>
            <a:r>
              <a:rPr lang="en-US" sz="3000" dirty="0" smtClean="0">
                <a:solidFill>
                  <a:srgbClr val="000000"/>
                </a:solidFill>
                <a:effectLst>
                  <a:outerShdw blurRad="38100" dist="38100" dir="2700000" algn="tl">
                    <a:srgbClr val="FFFFFF"/>
                  </a:outerShdw>
                </a:effectLst>
              </a:rPr>
              <a:t>Still needs to be done by a licensed Driller or Pump Installer</a:t>
            </a:r>
          </a:p>
          <a:p>
            <a:pPr>
              <a:lnSpc>
                <a:spcPct val="90000"/>
              </a:lnSpc>
            </a:pPr>
            <a:r>
              <a:rPr lang="en-US" sz="3000" dirty="0" smtClean="0">
                <a:solidFill>
                  <a:srgbClr val="000000"/>
                </a:solidFill>
                <a:effectLst>
                  <a:outerShdw blurRad="38100" dist="38100" dir="2700000" algn="tl">
                    <a:srgbClr val="FFFFFF"/>
                  </a:outerShdw>
                </a:effectLst>
              </a:rPr>
              <a:t>Still need to submit a pump log to report this information</a:t>
            </a:r>
          </a:p>
        </p:txBody>
      </p:sp>
      <p:graphicFrame>
        <p:nvGraphicFramePr>
          <p:cNvPr id="2" name="Object 1"/>
          <p:cNvGraphicFramePr>
            <a:graphicFrameLocks noChangeAspect="1"/>
          </p:cNvGraphicFramePr>
          <p:nvPr>
            <p:extLst>
              <p:ext uri="{D42A27DB-BD31-4B8C-83A1-F6EECF244321}">
                <p14:modId xmlns:p14="http://schemas.microsoft.com/office/powerpoint/2010/main" val="50137403"/>
              </p:ext>
            </p:extLst>
          </p:nvPr>
        </p:nvGraphicFramePr>
        <p:xfrm>
          <a:off x="5781253" y="1755970"/>
          <a:ext cx="2683015" cy="3577354"/>
        </p:xfrm>
        <a:graphic>
          <a:graphicData uri="http://schemas.openxmlformats.org/presentationml/2006/ole">
            <mc:AlternateContent xmlns:mc="http://schemas.openxmlformats.org/markup-compatibility/2006">
              <mc:Choice xmlns:v="urn:schemas-microsoft-com:vml" Requires="v">
                <p:oleObj spid="_x0000_s1713162" name="Photo Editor Photo" r:id="rId4" imgW="9142857" imgH="12193702" progId="MSPhotoEd.3">
                  <p:embed/>
                </p:oleObj>
              </mc:Choice>
              <mc:Fallback>
                <p:oleObj name="Photo Editor Photo" r:id="rId4" imgW="9142857" imgH="1219370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253" y="1755970"/>
                        <a:ext cx="2683015" cy="357735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037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5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257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257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257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257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257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2579">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257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3"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7" name="Object 4"/>
          <p:cNvGraphicFramePr>
            <a:graphicFrameLocks noChangeAspect="1"/>
          </p:cNvGraphicFramePr>
          <p:nvPr/>
        </p:nvGraphicFramePr>
        <p:xfrm>
          <a:off x="1920875" y="0"/>
          <a:ext cx="5302250" cy="6858000"/>
        </p:xfrm>
        <a:graphic>
          <a:graphicData uri="http://schemas.openxmlformats.org/presentationml/2006/ole">
            <mc:AlternateContent xmlns:mc="http://schemas.openxmlformats.org/markup-compatibility/2006">
              <mc:Choice xmlns:v="urn:schemas-microsoft-com:vml" Requires="v">
                <p:oleObj spid="_x0000_s1651738" name="Acrobat Document" r:id="rId4" imgW="5830114" imgH="7542857" progId="AcroExch.Document.7">
                  <p:embed/>
                </p:oleObj>
              </mc:Choice>
              <mc:Fallback>
                <p:oleObj name="Acrobat Document" r:id="rId4" imgW="5830114" imgH="754285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0"/>
                        <a:ext cx="53022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75948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53786"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48579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685800" y="1371600"/>
            <a:ext cx="7772400" cy="5181600"/>
          </a:xfrm>
        </p:spPr>
        <p:txBody>
          <a:bodyPr/>
          <a:lstStyle/>
          <a:p>
            <a:pPr eaLnBrk="1" hangingPunct="1">
              <a:lnSpc>
                <a:spcPct val="90000"/>
              </a:lnSpc>
            </a:pPr>
            <a:r>
              <a:rPr lang="en-US" sz="2800" dirty="0" smtClean="0"/>
              <a:t>“Application to Replace an Existing Well”</a:t>
            </a:r>
          </a:p>
          <a:p>
            <a:pPr eaLnBrk="1" hangingPunct="1">
              <a:lnSpc>
                <a:spcPct val="90000"/>
              </a:lnSpc>
            </a:pPr>
            <a:r>
              <a:rPr lang="en-US" sz="2800" dirty="0" smtClean="0"/>
              <a:t>Replacement well must be within 150 feet of old well for this process</a:t>
            </a:r>
          </a:p>
          <a:p>
            <a:pPr eaLnBrk="1" hangingPunct="1">
              <a:lnSpc>
                <a:spcPct val="90000"/>
              </a:lnSpc>
            </a:pPr>
            <a:r>
              <a:rPr lang="en-US" sz="2800" dirty="0" smtClean="0"/>
              <a:t>Over 150 feet  goes to change application process</a:t>
            </a:r>
          </a:p>
          <a:p>
            <a:pPr eaLnBrk="1" hangingPunct="1">
              <a:lnSpc>
                <a:spcPct val="90000"/>
              </a:lnSpc>
            </a:pPr>
            <a:r>
              <a:rPr lang="en-US" sz="2800" dirty="0" smtClean="0"/>
              <a:t>Owner responsible to have licensed driller abandon existing well</a:t>
            </a:r>
          </a:p>
          <a:p>
            <a:pPr eaLnBrk="1" hangingPunct="1">
              <a:lnSpc>
                <a:spcPct val="90000"/>
              </a:lnSpc>
            </a:pPr>
            <a:r>
              <a:rPr lang="en-US" sz="2800" dirty="0" smtClean="0"/>
              <a:t>No Application fee</a:t>
            </a:r>
          </a:p>
          <a:p>
            <a:pPr eaLnBrk="1" hangingPunct="1">
              <a:lnSpc>
                <a:spcPct val="90000"/>
              </a:lnSpc>
            </a:pPr>
            <a:r>
              <a:rPr lang="en-US" sz="2800" dirty="0" smtClean="0"/>
              <a:t>Title and ownership must be current</a:t>
            </a:r>
          </a:p>
          <a:p>
            <a:pPr eaLnBrk="1" hangingPunct="1">
              <a:lnSpc>
                <a:spcPct val="90000"/>
              </a:lnSpc>
            </a:pPr>
            <a:r>
              <a:rPr lang="en-US" sz="2800" dirty="0" smtClean="0"/>
              <a:t>Abandonment of existing well a condition of approval</a:t>
            </a:r>
          </a:p>
          <a:p>
            <a:pPr eaLnBrk="1" hangingPunct="1">
              <a:lnSpc>
                <a:spcPct val="90000"/>
              </a:lnSpc>
            </a:pPr>
            <a:r>
              <a:rPr lang="en-US" sz="2800" dirty="0" smtClean="0"/>
              <a:t>Well log and abandonment log are tracked and both must be returned by Driller</a:t>
            </a:r>
          </a:p>
          <a:p>
            <a:pPr lvl="1" eaLnBrk="1" hangingPunct="1">
              <a:lnSpc>
                <a:spcPct val="90000"/>
              </a:lnSpc>
            </a:pPr>
            <a:endParaRPr lang="en-US" sz="2400" dirty="0" smtClean="0"/>
          </a:p>
        </p:txBody>
      </p:sp>
      <p:sp>
        <p:nvSpPr>
          <p:cNvPr id="17411" name="Rectangle 3" descr="Large confetti"/>
          <p:cNvSpPr>
            <a:spLocks noChangeArrowheads="1"/>
          </p:cNvSpPr>
          <p:nvPr/>
        </p:nvSpPr>
        <p:spPr bwMode="auto">
          <a:xfrm>
            <a:off x="290513" y="228600"/>
            <a:ext cx="8561387"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lnSpc>
                <a:spcPct val="100000"/>
              </a:lnSpc>
              <a:spcBef>
                <a:spcPct val="0"/>
              </a:spcBef>
              <a:buClrTx/>
              <a:buSzTx/>
              <a:buFontTx/>
              <a:buNone/>
            </a:pPr>
            <a:r>
              <a:rPr lang="en-US" sz="4400" dirty="0">
                <a:solidFill>
                  <a:srgbClr val="333333"/>
                </a:solidFill>
              </a:rPr>
              <a:t>APPLICATION PROCESS</a:t>
            </a:r>
            <a:br>
              <a:rPr lang="en-US" sz="4400" dirty="0">
                <a:solidFill>
                  <a:srgbClr val="333333"/>
                </a:solidFill>
              </a:rPr>
            </a:br>
            <a:r>
              <a:rPr lang="en-US" sz="4400" dirty="0">
                <a:solidFill>
                  <a:srgbClr val="333333"/>
                </a:solidFill>
              </a:rPr>
              <a:t>(Well Replacement)</a:t>
            </a:r>
          </a:p>
        </p:txBody>
      </p:sp>
      <p:sp>
        <p:nvSpPr>
          <p:cNvPr id="17412" name="Line 4"/>
          <p:cNvSpPr>
            <a:spLocks noChangeShapeType="1"/>
          </p:cNvSpPr>
          <p:nvPr/>
        </p:nvSpPr>
        <p:spPr bwMode="auto">
          <a:xfrm>
            <a:off x="342900" y="13716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17413" name="Picture 5" descr="j03400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3116263"/>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descr="Large confetti"/>
          <p:cNvSpPr>
            <a:spLocks noGrp="1" noChangeArrowheads="1"/>
          </p:cNvSpPr>
          <p:nvPr>
            <p:ph type="ctrTitle"/>
          </p:nvPr>
        </p:nvSpPr>
        <p:spPr>
          <a:xfrm>
            <a:off x="714103" y="1236663"/>
            <a:ext cx="7741920" cy="2366962"/>
          </a:xfrm>
        </p:spPr>
        <p:txBody>
          <a:bodyPr/>
          <a:lstStyle/>
          <a:p>
            <a:r>
              <a:rPr lang="en-US" dirty="0" smtClean="0"/>
              <a:t>Water Well Permitting and Rules</a:t>
            </a:r>
            <a:endParaRPr lang="en-US" dirty="0"/>
          </a:p>
        </p:txBody>
      </p:sp>
      <p:sp>
        <p:nvSpPr>
          <p:cNvPr id="116739" name="Rectangle 3"/>
          <p:cNvSpPr>
            <a:spLocks noGrp="1" noChangeArrowheads="1"/>
          </p:cNvSpPr>
          <p:nvPr>
            <p:ph type="subTitle" idx="1"/>
          </p:nvPr>
        </p:nvSpPr>
        <p:spPr>
          <a:xfrm>
            <a:off x="1662113" y="4013200"/>
            <a:ext cx="5819775" cy="1219200"/>
          </a:xfrm>
        </p:spPr>
        <p:txBody>
          <a:bodyPr/>
          <a:lstStyle/>
          <a:p>
            <a:r>
              <a:rPr lang="en-US" dirty="0"/>
              <a:t>Jim Goddard</a:t>
            </a:r>
          </a:p>
          <a:p>
            <a:r>
              <a:rPr lang="en-US" dirty="0"/>
              <a:t>Utah Division of Water Rights</a:t>
            </a:r>
          </a:p>
        </p:txBody>
      </p:sp>
      <p:sp>
        <p:nvSpPr>
          <p:cNvPr id="116742" name="Rectangle 6"/>
          <p:cNvSpPr>
            <a:spLocks noChangeArrowheads="1"/>
          </p:cNvSpPr>
          <p:nvPr/>
        </p:nvSpPr>
        <p:spPr bwMode="auto">
          <a:xfrm>
            <a:off x="1662113" y="5827713"/>
            <a:ext cx="5819775"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buClrTx/>
              <a:buSzPct val="85000"/>
              <a:buFontTx/>
              <a:buNone/>
            </a:pPr>
            <a:r>
              <a:rPr lang="en-US" sz="3200" dirty="0" smtClean="0"/>
              <a:t>Water Rights Certification</a:t>
            </a:r>
            <a:r>
              <a:rPr lang="en-US" sz="3200" dirty="0"/>
              <a:t/>
            </a:r>
            <a:br>
              <a:rPr lang="en-US" sz="3200" dirty="0"/>
            </a:br>
            <a:r>
              <a:rPr lang="en-US" sz="3200" dirty="0" smtClean="0"/>
              <a:t>April 27, 2015</a:t>
            </a:r>
            <a:endParaRPr lang="en-US" sz="3200" dirty="0"/>
          </a:p>
        </p:txBody>
      </p:sp>
      <p:pic>
        <p:nvPicPr>
          <p:cNvPr id="116743" name="Picture 7" descr="WaterRightsLarg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8100"/>
            <a:ext cx="1611313"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16744" name="Picture 8" descr="WaterRightsLarg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688" y="5118100"/>
            <a:ext cx="1611312" cy="173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3"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5" name="Object 4"/>
          <p:cNvGraphicFramePr>
            <a:graphicFrameLocks noChangeAspect="1"/>
          </p:cNvGraphicFramePr>
          <p:nvPr/>
        </p:nvGraphicFramePr>
        <p:xfrm>
          <a:off x="1966913" y="0"/>
          <a:ext cx="5208587" cy="6737350"/>
        </p:xfrm>
        <a:graphic>
          <a:graphicData uri="http://schemas.openxmlformats.org/presentationml/2006/ole">
            <mc:AlternateContent xmlns:mc="http://schemas.openxmlformats.org/markup-compatibility/2006">
              <mc:Choice xmlns:v="urn:schemas-microsoft-com:vml" Requires="v">
                <p:oleObj spid="_x0000_s1652762" name="Acrobat Document" r:id="rId4" imgW="5830114" imgH="7542857" progId="AcroExch.Document.7">
                  <p:embed/>
                </p:oleObj>
              </mc:Choice>
              <mc:Fallback>
                <p:oleObj name="Acrobat Document" r:id="rId4" imgW="5830114" imgH="754285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913" y="0"/>
                        <a:ext cx="5208587" cy="673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24183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07332" name="Object 4"/>
          <p:cNvGraphicFramePr>
            <a:graphicFrameLocks noChangeAspect="1"/>
          </p:cNvGraphicFramePr>
          <p:nvPr>
            <p:extLst>
              <p:ext uri="{D42A27DB-BD31-4B8C-83A1-F6EECF244321}">
                <p14:modId xmlns:p14="http://schemas.microsoft.com/office/powerpoint/2010/main" val="2165966265"/>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57882"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417603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descr="Large confetti"/>
          <p:cNvSpPr>
            <a:spLocks noGrp="1" noChangeArrowheads="1"/>
          </p:cNvSpPr>
          <p:nvPr>
            <p:ph type="title"/>
          </p:nvPr>
        </p:nvSpPr>
        <p:spPr>
          <a:xfrm>
            <a:off x="304800" y="284163"/>
            <a:ext cx="8561388" cy="1143000"/>
          </a:xfrm>
        </p:spPr>
        <p:txBody>
          <a:bodyPr/>
          <a:lstStyle/>
          <a:p>
            <a:pPr algn="ctr" eaLnBrk="1" hangingPunct="1"/>
            <a:r>
              <a:rPr lang="en-US" dirty="0" smtClean="0"/>
              <a:t>APPLICATION PROCESS</a:t>
            </a:r>
            <a:br>
              <a:rPr lang="en-US" dirty="0" smtClean="0"/>
            </a:br>
            <a:r>
              <a:rPr lang="en-US" dirty="0" smtClean="0"/>
              <a:t>Non-Production Wells (NPW)</a:t>
            </a:r>
          </a:p>
        </p:txBody>
      </p:sp>
      <p:sp>
        <p:nvSpPr>
          <p:cNvPr id="19459" name="Rectangle 3"/>
          <p:cNvSpPr>
            <a:spLocks noGrp="1" noChangeArrowheads="1"/>
          </p:cNvSpPr>
          <p:nvPr>
            <p:ph type="body" idx="1"/>
          </p:nvPr>
        </p:nvSpPr>
        <p:spPr>
          <a:xfrm>
            <a:off x="685800" y="1524000"/>
            <a:ext cx="8115300" cy="5334000"/>
          </a:xfrm>
        </p:spPr>
        <p:txBody>
          <a:bodyPr/>
          <a:lstStyle/>
          <a:p>
            <a:pPr eaLnBrk="1" hangingPunct="1"/>
            <a:r>
              <a:rPr lang="en-US" dirty="0" smtClean="0"/>
              <a:t>Types of wells included</a:t>
            </a:r>
          </a:p>
          <a:p>
            <a:pPr lvl="1" eaLnBrk="1" hangingPunct="1"/>
            <a:r>
              <a:rPr lang="en-US" dirty="0" smtClean="0"/>
              <a:t>Test Wells (No WR Application filed)</a:t>
            </a:r>
          </a:p>
          <a:p>
            <a:pPr lvl="2" eaLnBrk="1" hangingPunct="1"/>
            <a:r>
              <a:rPr lang="en-US" dirty="0" smtClean="0"/>
              <a:t>Provisional (Rush) wells do NOT use this form</a:t>
            </a:r>
          </a:p>
          <a:p>
            <a:pPr lvl="1" eaLnBrk="1" hangingPunct="1"/>
            <a:r>
              <a:rPr lang="en-US" dirty="0" smtClean="0"/>
              <a:t>Cathodic Protection Wells (&gt;30')</a:t>
            </a:r>
          </a:p>
          <a:p>
            <a:pPr lvl="1" eaLnBrk="1" hangingPunct="1"/>
            <a:r>
              <a:rPr lang="en-US" dirty="0" smtClean="0"/>
              <a:t>Closed Loop Heat Exchange Wells (&gt;30')</a:t>
            </a:r>
          </a:p>
          <a:p>
            <a:pPr lvl="1" eaLnBrk="1" hangingPunct="1"/>
            <a:r>
              <a:rPr lang="en-US" dirty="0" smtClean="0"/>
              <a:t>Monitor Wells (&gt;30')</a:t>
            </a:r>
          </a:p>
          <a:p>
            <a:pPr eaLnBrk="1" hangingPunct="1"/>
            <a:r>
              <a:rPr lang="en-US" dirty="0" smtClean="0"/>
              <a:t> Approval to construct (NPW Form; No Fee)</a:t>
            </a:r>
          </a:p>
          <a:p>
            <a:pPr lvl="1" eaLnBrk="1" hangingPunct="1"/>
            <a:r>
              <a:rPr lang="en-US" dirty="0" smtClean="0"/>
              <a:t>Given by Well Drilling and/or Regional Offices</a:t>
            </a:r>
          </a:p>
          <a:p>
            <a:pPr lvl="1" eaLnBrk="1" hangingPunct="1"/>
            <a:r>
              <a:rPr lang="en-US" dirty="0" smtClean="0"/>
              <a:t>Up to 14-day review</a:t>
            </a:r>
          </a:p>
          <a:p>
            <a:pPr lvl="1" eaLnBrk="1" hangingPunct="1"/>
            <a:r>
              <a:rPr lang="en-US" dirty="0" smtClean="0"/>
              <a:t>NPW Public Listing</a:t>
            </a:r>
          </a:p>
        </p:txBody>
      </p:sp>
      <p:sp>
        <p:nvSpPr>
          <p:cNvPr id="19460" name="Line 4"/>
          <p:cNvSpPr>
            <a:spLocks noChangeShapeType="1"/>
          </p:cNvSpPr>
          <p:nvPr/>
        </p:nvSpPr>
        <p:spPr bwMode="auto">
          <a:xfrm>
            <a:off x="342900" y="15240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19461"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4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83275"/>
            <a:ext cx="9032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348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descr="Large confetti"/>
          <p:cNvSpPr>
            <a:spLocks noGrp="1" noChangeArrowheads="1"/>
          </p:cNvSpPr>
          <p:nvPr>
            <p:ph type="title"/>
          </p:nvPr>
        </p:nvSpPr>
        <p:spPr>
          <a:xfrm>
            <a:off x="304800" y="284163"/>
            <a:ext cx="8561388" cy="1143000"/>
          </a:xfrm>
        </p:spPr>
        <p:txBody>
          <a:bodyPr/>
          <a:lstStyle/>
          <a:p>
            <a:pPr algn="ctr" eaLnBrk="1" hangingPunct="1"/>
            <a:r>
              <a:rPr lang="en-US" dirty="0" smtClean="0"/>
              <a:t>APPLICATION PROCESS</a:t>
            </a:r>
            <a:br>
              <a:rPr lang="en-US" dirty="0" smtClean="0"/>
            </a:br>
            <a:r>
              <a:rPr lang="en-US" dirty="0" smtClean="0"/>
              <a:t>Provisional or “Rush Letter”</a:t>
            </a:r>
          </a:p>
        </p:txBody>
      </p:sp>
      <p:sp>
        <p:nvSpPr>
          <p:cNvPr id="19459" name="Rectangle 3"/>
          <p:cNvSpPr>
            <a:spLocks noGrp="1" noChangeArrowheads="1"/>
          </p:cNvSpPr>
          <p:nvPr>
            <p:ph type="body" idx="1"/>
          </p:nvPr>
        </p:nvSpPr>
        <p:spPr>
          <a:xfrm>
            <a:off x="685800" y="1524000"/>
            <a:ext cx="8115300" cy="5334000"/>
          </a:xfrm>
        </p:spPr>
        <p:txBody>
          <a:bodyPr/>
          <a:lstStyle/>
          <a:p>
            <a:pPr eaLnBrk="1" hangingPunct="1"/>
            <a:r>
              <a:rPr lang="en-US" sz="2600" dirty="0"/>
              <a:t>Utah Code Section 73-3-5(4) provides that the state engineer may issue a temporary receipt to drill a well at any time after the filing of an application to appropriate water therefrom... provided in the judgment of the state engineer there is unappropriated water available in the proposed source and there is no likelihood of impairment of existing rights. </a:t>
            </a:r>
            <a:endParaRPr lang="en-US" sz="2600" dirty="0" smtClean="0"/>
          </a:p>
          <a:p>
            <a:pPr eaLnBrk="1" hangingPunct="1"/>
            <a:r>
              <a:rPr lang="en-US" sz="2600" dirty="0" smtClean="0"/>
              <a:t>Water right process must still be followed</a:t>
            </a:r>
          </a:p>
          <a:p>
            <a:pPr eaLnBrk="1" hangingPunct="1"/>
            <a:r>
              <a:rPr lang="en-US" sz="2600" dirty="0" smtClean="0"/>
              <a:t>Written request with or after WR application</a:t>
            </a:r>
          </a:p>
          <a:p>
            <a:pPr eaLnBrk="1" hangingPunct="1"/>
            <a:r>
              <a:rPr lang="en-US" sz="2600" dirty="0" smtClean="0"/>
              <a:t>Approval to drill, construct, and test, but cannot divert the well water or put to beneficial use until after the WR application has been approved</a:t>
            </a:r>
          </a:p>
          <a:p>
            <a:pPr eaLnBrk="1" hangingPunct="1"/>
            <a:endParaRPr lang="en-US" sz="2600" dirty="0" smtClean="0"/>
          </a:p>
        </p:txBody>
      </p:sp>
      <p:sp>
        <p:nvSpPr>
          <p:cNvPr id="19460" name="Line 4"/>
          <p:cNvSpPr>
            <a:spLocks noChangeShapeType="1"/>
          </p:cNvSpPr>
          <p:nvPr/>
        </p:nvSpPr>
        <p:spPr bwMode="auto">
          <a:xfrm>
            <a:off x="342900" y="15240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19461"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6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1659930" name="Photo Editor Photo" r:id="rId3" imgW="12193702" imgH="9142857" progId="MSPhotoEd.3">
                  <p:embed/>
                </p:oleObj>
              </mc:Choice>
              <mc:Fallback>
                <p:oleObj name="Photo Editor Photo" r:id="rId3" imgW="12193702" imgH="91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3" name="Picture 3" descr="WaterRightsLarge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275"/>
            <a:ext cx="9032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777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7378" name="Rectangle 2"/>
          <p:cNvSpPr>
            <a:spLocks noChangeArrowheads="1"/>
          </p:cNvSpPr>
          <p:nvPr/>
        </p:nvSpPr>
        <p:spPr bwMode="auto">
          <a:xfrm>
            <a:off x="0" y="180975"/>
            <a:ext cx="91440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0" hangingPunct="0">
              <a:lnSpc>
                <a:spcPct val="100000"/>
              </a:lnSpc>
              <a:spcBef>
                <a:spcPct val="0"/>
              </a:spcBef>
              <a:buClrTx/>
              <a:buSzTx/>
              <a:buFontTx/>
              <a:buNone/>
            </a:pPr>
            <a:r>
              <a:rPr lang="en-US" sz="6000" dirty="0">
                <a:solidFill>
                  <a:srgbClr val="00264C"/>
                </a:solidFill>
              </a:rPr>
              <a:t>Administrative Rules for Water Wells</a:t>
            </a:r>
          </a:p>
          <a:p>
            <a:pPr marL="342900" indent="-342900" algn="ctr" eaLnBrk="0" hangingPunct="0">
              <a:lnSpc>
                <a:spcPct val="100000"/>
              </a:lnSpc>
              <a:spcBef>
                <a:spcPct val="0"/>
              </a:spcBef>
              <a:buClrTx/>
              <a:buSzTx/>
              <a:buFontTx/>
              <a:buNone/>
            </a:pPr>
            <a:r>
              <a:rPr lang="en-US" sz="4000" dirty="0">
                <a:solidFill>
                  <a:srgbClr val="00264C"/>
                </a:solidFill>
              </a:rPr>
              <a:t>(R655-4 Utah Administrative Code)</a:t>
            </a:r>
          </a:p>
        </p:txBody>
      </p:sp>
      <p:pic>
        <p:nvPicPr>
          <p:cNvPr id="997379" name="Picture 3"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extLst>
            <a:ext uri="{909E8E84-426E-40DD-AFC4-6F175D3DCCD1}">
              <a14:hiddenFill xmlns:a14="http://schemas.microsoft.com/office/drawing/2010/main">
                <a:solidFill>
                  <a:srgbClr val="FFFFFF"/>
                </a:solidFill>
              </a14:hiddenFill>
            </a:ext>
          </a:extLst>
        </p:spPr>
      </p:pic>
      <p:grpSp>
        <p:nvGrpSpPr>
          <p:cNvPr id="997390" name="Group 14"/>
          <p:cNvGrpSpPr>
            <a:grpSpLocks/>
          </p:cNvGrpSpPr>
          <p:nvPr/>
        </p:nvGrpSpPr>
        <p:grpSpPr bwMode="auto">
          <a:xfrm>
            <a:off x="957263" y="2794000"/>
            <a:ext cx="3151187" cy="4064000"/>
            <a:chOff x="1464" y="1586"/>
            <a:chExt cx="1985" cy="2560"/>
          </a:xfrm>
        </p:grpSpPr>
        <p:graphicFrame>
          <p:nvGraphicFramePr>
            <p:cNvPr id="997386" name="Object 10"/>
            <p:cNvGraphicFramePr>
              <a:graphicFrameLocks noChangeAspect="1"/>
            </p:cNvGraphicFramePr>
            <p:nvPr/>
          </p:nvGraphicFramePr>
          <p:xfrm>
            <a:off x="1470" y="1586"/>
            <a:ext cx="1979" cy="2560"/>
          </p:xfrm>
          <a:graphic>
            <a:graphicData uri="http://schemas.openxmlformats.org/presentationml/2006/ole">
              <mc:AlternateContent xmlns:mc="http://schemas.openxmlformats.org/markup-compatibility/2006">
                <mc:Choice xmlns:v="urn:schemas-microsoft-com:vml" Requires="v">
                  <p:oleObj spid="_x0000_s1655834" name="Acrobat Document" r:id="rId4" imgW="5830114" imgH="7542857" progId="AcroExch.Document.7">
                    <p:embed/>
                  </p:oleObj>
                </mc:Choice>
                <mc:Fallback>
                  <p:oleObj name="Acrobat Document" r:id="rId4" imgW="5830114" imgH="754285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 y="1586"/>
                          <a:ext cx="1979" cy="2560"/>
                        </a:xfrm>
                        <a:prstGeom prst="rect">
                          <a:avLst/>
                        </a:prstGeom>
                        <a:solidFill>
                          <a:srgbClr val="CC99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7389" name="Rectangle 13"/>
            <p:cNvSpPr>
              <a:spLocks noChangeArrowheads="1"/>
            </p:cNvSpPr>
            <p:nvPr/>
          </p:nvSpPr>
          <p:spPr bwMode="auto">
            <a:xfrm>
              <a:off x="1464" y="1587"/>
              <a:ext cx="1980" cy="2553"/>
            </a:xfrm>
            <a:prstGeom prst="rect">
              <a:avLst/>
            </a:prstGeom>
            <a:solidFill>
              <a:srgbClr val="CC99FF">
                <a:alpha val="50000"/>
              </a:srgbClr>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333333"/>
                </a:buClr>
              </a:pPr>
              <a:endParaRPr lang="en-US" dirty="0">
                <a:solidFill>
                  <a:srgbClr val="00264C"/>
                </a:solidFill>
              </a:endParaRPr>
            </a:p>
          </p:txBody>
        </p:sp>
      </p:grpSp>
      <p:sp>
        <p:nvSpPr>
          <p:cNvPr id="997392" name="Rectangle 16"/>
          <p:cNvSpPr>
            <a:spLocks noGrp="1" noChangeArrowheads="1"/>
          </p:cNvSpPr>
          <p:nvPr>
            <p:ph type="body" idx="1"/>
          </p:nvPr>
        </p:nvSpPr>
        <p:spPr>
          <a:xfrm>
            <a:off x="3638550" y="3262313"/>
            <a:ext cx="5076825" cy="3028950"/>
          </a:xfrm>
          <a:noFill/>
          <a:ln/>
        </p:spPr>
        <p:txBody>
          <a:bodyPr/>
          <a:lstStyle/>
          <a:p>
            <a:pPr lvl="1" algn="ctr">
              <a:buFont typeface="Wingdings" pitchFamily="2" charset="2"/>
              <a:buNone/>
            </a:pPr>
            <a:r>
              <a:rPr lang="en-US" sz="3600" b="1" dirty="0">
                <a:cs typeface="Times New Roman" pitchFamily="18" charset="0"/>
              </a:rPr>
              <a:t>“Provide</a:t>
            </a:r>
            <a:br>
              <a:rPr lang="en-US" sz="3600" b="1" dirty="0">
                <a:cs typeface="Times New Roman" pitchFamily="18" charset="0"/>
              </a:rPr>
            </a:br>
            <a:r>
              <a:rPr lang="en-US" sz="3600" b="1" dirty="0">
                <a:cs typeface="Times New Roman" pitchFamily="18" charset="0"/>
              </a:rPr>
              <a:t>order and certainty</a:t>
            </a:r>
            <a:br>
              <a:rPr lang="en-US" sz="3600" b="1" dirty="0">
                <a:cs typeface="Times New Roman" pitchFamily="18" charset="0"/>
              </a:rPr>
            </a:br>
            <a:r>
              <a:rPr lang="en-US" sz="3600" b="1" dirty="0">
                <a:cs typeface="Times New Roman" pitchFamily="18" charset="0"/>
              </a:rPr>
              <a:t>in the beneficial use</a:t>
            </a:r>
            <a:br>
              <a:rPr lang="en-US" sz="3600" b="1" dirty="0">
                <a:cs typeface="Times New Roman" pitchFamily="18" charset="0"/>
              </a:rPr>
            </a:br>
            <a:r>
              <a:rPr lang="en-US" sz="3600" b="1" dirty="0">
                <a:cs typeface="Times New Roman" pitchFamily="18" charset="0"/>
              </a:rPr>
              <a:t>of Utah’s water”</a:t>
            </a:r>
          </a:p>
        </p:txBody>
      </p:sp>
    </p:spTree>
    <p:extLst>
      <p:ext uri="{BB962C8B-B14F-4D97-AF65-F5344CB8AC3E}">
        <p14:creationId xmlns:p14="http://schemas.microsoft.com/office/powerpoint/2010/main" val="4058594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descr="Large confetti"/>
          <p:cNvSpPr>
            <a:spLocks noGrp="1" noChangeArrowheads="1"/>
          </p:cNvSpPr>
          <p:nvPr>
            <p:ph type="title"/>
          </p:nvPr>
        </p:nvSpPr>
        <p:spPr>
          <a:xfrm>
            <a:off x="252413" y="0"/>
            <a:ext cx="8637587" cy="1143000"/>
          </a:xfrm>
        </p:spPr>
        <p:txBody>
          <a:bodyPr/>
          <a:lstStyle/>
          <a:p>
            <a:pPr algn="ctr" eaLnBrk="1" hangingPunct="1"/>
            <a:r>
              <a:rPr lang="en-US" sz="3200" b="1" dirty="0" smtClean="0"/>
              <a:t>SCOPE OF RULES</a:t>
            </a:r>
            <a:br>
              <a:rPr lang="en-US" sz="3200" b="1" dirty="0" smtClean="0"/>
            </a:br>
            <a:r>
              <a:rPr lang="en-US" sz="3200" b="1" dirty="0" smtClean="0"/>
              <a:t>(Regulated Wells/License Required)</a:t>
            </a:r>
          </a:p>
        </p:txBody>
      </p:sp>
      <p:sp>
        <p:nvSpPr>
          <p:cNvPr id="29699" name="Rectangle 3"/>
          <p:cNvSpPr>
            <a:spLocks noGrp="1" noChangeArrowheads="1"/>
          </p:cNvSpPr>
          <p:nvPr>
            <p:ph type="body" idx="1"/>
          </p:nvPr>
        </p:nvSpPr>
        <p:spPr>
          <a:xfrm>
            <a:off x="228600" y="1143000"/>
            <a:ext cx="8686800" cy="5410200"/>
          </a:xfrm>
        </p:spPr>
        <p:txBody>
          <a:bodyPr/>
          <a:lstStyle/>
          <a:p>
            <a:pPr eaLnBrk="1" hangingPunct="1">
              <a:lnSpc>
                <a:spcPct val="90000"/>
              </a:lnSpc>
            </a:pPr>
            <a:r>
              <a:rPr lang="en-US" sz="2400" dirty="0" smtClean="0"/>
              <a:t>Production Wells Greater than 30 feet deep</a:t>
            </a:r>
          </a:p>
          <a:p>
            <a:pPr lvl="1" eaLnBrk="1" hangingPunct="1">
              <a:lnSpc>
                <a:spcPct val="90000"/>
              </a:lnSpc>
            </a:pPr>
            <a:r>
              <a:rPr lang="en-US" sz="2000" dirty="0" smtClean="0"/>
              <a:t>Permitted through WR Process in WR database and associated with a WR#</a:t>
            </a:r>
          </a:p>
          <a:p>
            <a:pPr lvl="2" eaLnBrk="1" hangingPunct="1">
              <a:lnSpc>
                <a:spcPct val="90000"/>
              </a:lnSpc>
            </a:pPr>
            <a:r>
              <a:rPr lang="en-US" sz="2000" dirty="0" smtClean="0"/>
              <a:t>Domestic</a:t>
            </a:r>
          </a:p>
          <a:p>
            <a:pPr lvl="2" eaLnBrk="1" hangingPunct="1">
              <a:lnSpc>
                <a:spcPct val="90000"/>
              </a:lnSpc>
            </a:pPr>
            <a:r>
              <a:rPr lang="en-US" sz="2000" dirty="0" smtClean="0"/>
              <a:t>Irrigation</a:t>
            </a:r>
          </a:p>
          <a:p>
            <a:pPr lvl="2" eaLnBrk="1" hangingPunct="1">
              <a:lnSpc>
                <a:spcPct val="90000"/>
              </a:lnSpc>
            </a:pPr>
            <a:r>
              <a:rPr lang="en-US" sz="2000" dirty="0" smtClean="0"/>
              <a:t>Stock</a:t>
            </a:r>
          </a:p>
          <a:p>
            <a:pPr lvl="2" eaLnBrk="1" hangingPunct="1">
              <a:lnSpc>
                <a:spcPct val="90000"/>
              </a:lnSpc>
            </a:pPr>
            <a:r>
              <a:rPr lang="en-US" sz="2000" dirty="0" smtClean="0"/>
              <a:t>Public supply</a:t>
            </a:r>
          </a:p>
          <a:p>
            <a:pPr lvl="2" eaLnBrk="1" hangingPunct="1">
              <a:lnSpc>
                <a:spcPct val="90000"/>
              </a:lnSpc>
            </a:pPr>
            <a:r>
              <a:rPr lang="en-US" sz="2000" dirty="0" smtClean="0"/>
              <a:t>Commercial/industrial</a:t>
            </a:r>
          </a:p>
          <a:p>
            <a:pPr lvl="2" eaLnBrk="1" hangingPunct="1">
              <a:lnSpc>
                <a:spcPct val="90000"/>
              </a:lnSpc>
            </a:pPr>
            <a:r>
              <a:rPr lang="en-US" sz="2000" dirty="0" smtClean="0"/>
              <a:t>Open Loop Heat Exchange Wells</a:t>
            </a:r>
          </a:p>
          <a:p>
            <a:pPr lvl="2" eaLnBrk="1" hangingPunct="1">
              <a:lnSpc>
                <a:spcPct val="90000"/>
              </a:lnSpc>
            </a:pPr>
            <a:r>
              <a:rPr lang="en-US" sz="2000" dirty="0" smtClean="0"/>
              <a:t>Well Renovation &amp; Replacement</a:t>
            </a:r>
          </a:p>
          <a:p>
            <a:pPr eaLnBrk="1" hangingPunct="1">
              <a:lnSpc>
                <a:spcPct val="90000"/>
              </a:lnSpc>
            </a:pPr>
            <a:r>
              <a:rPr lang="en-US" sz="2400" dirty="0" smtClean="0"/>
              <a:t>Non-Production Wells (NPW) greater than 30 feet</a:t>
            </a:r>
          </a:p>
          <a:p>
            <a:pPr lvl="1" eaLnBrk="1" hangingPunct="1">
              <a:lnSpc>
                <a:spcPct val="90000"/>
              </a:lnSpc>
            </a:pPr>
            <a:r>
              <a:rPr lang="en-US" sz="2000" dirty="0" smtClean="0"/>
              <a:t>Permitted through NPW process in well drilling database and associated with a NPW number (aka M00 #)</a:t>
            </a:r>
          </a:p>
          <a:p>
            <a:pPr lvl="2" eaLnBrk="1" hangingPunct="1">
              <a:lnSpc>
                <a:spcPct val="90000"/>
              </a:lnSpc>
            </a:pPr>
            <a:r>
              <a:rPr lang="en-US" sz="2000" dirty="0" smtClean="0"/>
              <a:t>Test Wells</a:t>
            </a:r>
          </a:p>
          <a:p>
            <a:pPr lvl="2" eaLnBrk="1" hangingPunct="1">
              <a:lnSpc>
                <a:spcPct val="90000"/>
              </a:lnSpc>
            </a:pPr>
            <a:r>
              <a:rPr lang="en-US" sz="2000" dirty="0" smtClean="0"/>
              <a:t>Monitoring Wells</a:t>
            </a:r>
          </a:p>
          <a:p>
            <a:pPr lvl="2" eaLnBrk="1" hangingPunct="1">
              <a:lnSpc>
                <a:spcPct val="90000"/>
              </a:lnSpc>
            </a:pPr>
            <a:r>
              <a:rPr lang="en-US" sz="2000" dirty="0" smtClean="0"/>
              <a:t>Cathodic Protection Wells</a:t>
            </a:r>
          </a:p>
          <a:p>
            <a:pPr lvl="2" eaLnBrk="1" hangingPunct="1">
              <a:lnSpc>
                <a:spcPct val="90000"/>
              </a:lnSpc>
            </a:pPr>
            <a:r>
              <a:rPr lang="en-US" sz="2000" dirty="0" smtClean="0"/>
              <a:t>Closed Loop Heat Exchange Wells</a:t>
            </a:r>
          </a:p>
          <a:p>
            <a:pPr lvl="2" eaLnBrk="1" hangingPunct="1">
              <a:lnSpc>
                <a:spcPct val="90000"/>
              </a:lnSpc>
            </a:pPr>
            <a:r>
              <a:rPr lang="en-US" sz="2000" dirty="0" smtClean="0"/>
              <a:t>Misc. Wells (Piezometers, inclinometers, anode)</a:t>
            </a:r>
          </a:p>
        </p:txBody>
      </p:sp>
      <p:sp>
        <p:nvSpPr>
          <p:cNvPr id="29700" name="Line 4"/>
          <p:cNvSpPr>
            <a:spLocks noChangeShapeType="1"/>
          </p:cNvSpPr>
          <p:nvPr/>
        </p:nvSpPr>
        <p:spPr bwMode="auto">
          <a:xfrm>
            <a:off x="342900" y="11430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29701" name="Picture 5"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315303191"/>
              </p:ext>
            </p:extLst>
          </p:nvPr>
        </p:nvGraphicFramePr>
        <p:xfrm>
          <a:off x="6116791" y="1828801"/>
          <a:ext cx="3027209" cy="2411426"/>
        </p:xfrm>
        <a:graphic>
          <a:graphicData uri="http://schemas.openxmlformats.org/presentationml/2006/ole">
            <mc:AlternateContent xmlns:mc="http://schemas.openxmlformats.org/markup-compatibility/2006">
              <mc:Choice xmlns:v="urn:schemas-microsoft-com:vml" Requires="v">
                <p:oleObj spid="_x0000_s1656859" name="Photo Editor Photo" r:id="rId4" imgW="12193702" imgH="9142857" progId="MSPhotoEd.3">
                  <p:embed/>
                </p:oleObj>
              </mc:Choice>
              <mc:Fallback>
                <p:oleObj name="Photo Editor Photo" r:id="rId4" imgW="12193702" imgH="9142857"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791" y="1828801"/>
                        <a:ext cx="3027209" cy="24114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675586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descr="Large confetti"/>
          <p:cNvSpPr>
            <a:spLocks noGrp="1" noChangeArrowheads="1"/>
          </p:cNvSpPr>
          <p:nvPr>
            <p:ph type="title"/>
          </p:nvPr>
        </p:nvSpPr>
        <p:spPr>
          <a:xfrm>
            <a:off x="304800" y="284163"/>
            <a:ext cx="8561388" cy="1143000"/>
          </a:xfrm>
        </p:spPr>
        <p:txBody>
          <a:bodyPr/>
          <a:lstStyle/>
          <a:p>
            <a:pPr algn="ctr" eaLnBrk="1" hangingPunct="1"/>
            <a:r>
              <a:rPr lang="en-US" dirty="0" smtClean="0"/>
              <a:t>SCOPE OF RULES</a:t>
            </a:r>
            <a:br>
              <a:rPr lang="en-US" dirty="0" smtClean="0"/>
            </a:br>
            <a:r>
              <a:rPr lang="en-US" dirty="0" smtClean="0"/>
              <a:t>(Wells Excluded from The Rules)</a:t>
            </a:r>
          </a:p>
        </p:txBody>
      </p:sp>
      <p:sp>
        <p:nvSpPr>
          <p:cNvPr id="30723" name="Rectangle 3"/>
          <p:cNvSpPr>
            <a:spLocks noGrp="1" noChangeArrowheads="1"/>
          </p:cNvSpPr>
          <p:nvPr>
            <p:ph type="body" idx="1"/>
          </p:nvPr>
        </p:nvSpPr>
        <p:spPr>
          <a:xfrm>
            <a:off x="428878" y="1601549"/>
            <a:ext cx="8372222" cy="5029200"/>
          </a:xfrm>
        </p:spPr>
        <p:txBody>
          <a:bodyPr/>
          <a:lstStyle/>
          <a:p>
            <a:pPr eaLnBrk="1" hangingPunct="1"/>
            <a:r>
              <a:rPr lang="en-US" dirty="0" smtClean="0"/>
              <a:t> Any well less than 30 feet</a:t>
            </a:r>
          </a:p>
          <a:p>
            <a:pPr lvl="1" eaLnBrk="1" hangingPunct="1"/>
            <a:r>
              <a:rPr lang="en-US" dirty="0" smtClean="0"/>
              <a:t>IMPORTANT: Production wells less than 30 feet deep still need a Water Right</a:t>
            </a:r>
          </a:p>
          <a:p>
            <a:pPr eaLnBrk="1" hangingPunct="1"/>
            <a:r>
              <a:rPr lang="en-US" dirty="0" smtClean="0"/>
              <a:t>Geothermal Wells (Regulated by R655-1 UAC)</a:t>
            </a:r>
          </a:p>
          <a:p>
            <a:pPr eaLnBrk="1" hangingPunct="1"/>
            <a:r>
              <a:rPr lang="en-US" dirty="0" smtClean="0"/>
              <a:t>Exploratory or geotechnical borings</a:t>
            </a:r>
          </a:p>
          <a:p>
            <a:pPr eaLnBrk="1" hangingPunct="1"/>
            <a:r>
              <a:rPr lang="en-US" dirty="0" smtClean="0"/>
              <a:t>Structure monitoring wells if aquifer not impacted</a:t>
            </a:r>
          </a:p>
          <a:p>
            <a:pPr eaLnBrk="1" hangingPunct="1"/>
            <a:r>
              <a:rPr lang="en-US" dirty="0" smtClean="0"/>
              <a:t>Dewatering wells if aquifer not impacted</a:t>
            </a:r>
          </a:p>
        </p:txBody>
      </p:sp>
      <p:sp>
        <p:nvSpPr>
          <p:cNvPr id="30724" name="Line 4"/>
          <p:cNvSpPr>
            <a:spLocks noChangeShapeType="1"/>
          </p:cNvSpPr>
          <p:nvPr/>
        </p:nvSpPr>
        <p:spPr bwMode="auto">
          <a:xfrm>
            <a:off x="342900" y="14478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30725"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6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descr="Large confetti"/>
          <p:cNvSpPr>
            <a:spLocks noGrp="1" noChangeArrowheads="1"/>
          </p:cNvSpPr>
          <p:nvPr>
            <p:ph type="title"/>
          </p:nvPr>
        </p:nvSpPr>
        <p:spPr>
          <a:xfrm>
            <a:off x="685800" y="269875"/>
            <a:ext cx="7772400" cy="1143000"/>
          </a:xfrm>
        </p:spPr>
        <p:txBody>
          <a:bodyPr/>
          <a:lstStyle/>
          <a:p>
            <a:pPr algn="ctr" eaLnBrk="1" hangingPunct="1"/>
            <a:r>
              <a:rPr lang="en-US" dirty="0" smtClean="0"/>
              <a:t>WELL DRILLING DEFINITION</a:t>
            </a:r>
          </a:p>
        </p:txBody>
      </p:sp>
      <p:sp>
        <p:nvSpPr>
          <p:cNvPr id="31747" name="Rectangle 3"/>
          <p:cNvSpPr>
            <a:spLocks noGrp="1" noChangeArrowheads="1"/>
          </p:cNvSpPr>
          <p:nvPr>
            <p:ph type="body" idx="1"/>
          </p:nvPr>
        </p:nvSpPr>
        <p:spPr>
          <a:xfrm>
            <a:off x="685800" y="1119188"/>
            <a:ext cx="7772400" cy="4648200"/>
          </a:xfrm>
        </p:spPr>
        <p:txBody>
          <a:bodyPr/>
          <a:lstStyle/>
          <a:p>
            <a:pPr lvl="1" eaLnBrk="1" hangingPunct="1">
              <a:buFont typeface="Wingdings" pitchFamily="2" charset="2"/>
              <a:buNone/>
            </a:pPr>
            <a:endParaRPr lang="en-US" sz="3600" dirty="0" smtClean="0">
              <a:cs typeface="Times New Roman" pitchFamily="18" charset="0"/>
            </a:endParaRPr>
          </a:p>
          <a:p>
            <a:pPr eaLnBrk="1" hangingPunct="1"/>
            <a:r>
              <a:rPr lang="en-US" sz="4000" dirty="0" smtClean="0">
                <a:cs typeface="Times New Roman" pitchFamily="18" charset="0"/>
              </a:rPr>
              <a:t>Well drilling means the act of drilling, constructing, repairing, renovating, deepening, cleaning, developing, or abandoning a well </a:t>
            </a:r>
          </a:p>
          <a:p>
            <a:pPr eaLnBrk="1" hangingPunct="1"/>
            <a:r>
              <a:rPr lang="en-US" sz="4000" dirty="0" smtClean="0">
                <a:cs typeface="Times New Roman" pitchFamily="18" charset="0"/>
              </a:rPr>
              <a:t>Pump installation and repair is now regulated by </a:t>
            </a:r>
            <a:r>
              <a:rPr lang="en-US" sz="4000" dirty="0" smtClean="0">
                <a:cs typeface="Times New Roman" pitchFamily="18" charset="0"/>
              </a:rPr>
              <a:t>the </a:t>
            </a:r>
            <a:r>
              <a:rPr lang="en-US" sz="4000" dirty="0" smtClean="0">
                <a:cs typeface="Times New Roman" pitchFamily="18" charset="0"/>
              </a:rPr>
              <a:t>Rules</a:t>
            </a:r>
          </a:p>
        </p:txBody>
      </p:sp>
      <p:sp>
        <p:nvSpPr>
          <p:cNvPr id="31748" name="Line 4"/>
          <p:cNvSpPr>
            <a:spLocks noChangeShapeType="1"/>
          </p:cNvSpPr>
          <p:nvPr/>
        </p:nvSpPr>
        <p:spPr bwMode="auto">
          <a:xfrm>
            <a:off x="342900" y="14478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31749"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1026" descr="Large confetti"/>
          <p:cNvSpPr>
            <a:spLocks noGrp="1" noChangeArrowheads="1"/>
          </p:cNvSpPr>
          <p:nvPr>
            <p:ph type="title"/>
          </p:nvPr>
        </p:nvSpPr>
        <p:spPr>
          <a:xfrm>
            <a:off x="404817" y="0"/>
            <a:ext cx="8332787" cy="1143000"/>
          </a:xfrm>
        </p:spPr>
        <p:txBody>
          <a:bodyPr/>
          <a:lstStyle/>
          <a:p>
            <a:pPr algn="ctr" eaLnBrk="1" hangingPunct="1"/>
            <a:r>
              <a:rPr lang="en-US" dirty="0" smtClean="0"/>
              <a:t>UTAH WELL DRILLING DATA</a:t>
            </a:r>
          </a:p>
        </p:txBody>
      </p:sp>
      <p:sp>
        <p:nvSpPr>
          <p:cNvPr id="5123" name="Line 1027"/>
          <p:cNvSpPr>
            <a:spLocks noChangeShapeType="1"/>
          </p:cNvSpPr>
          <p:nvPr/>
        </p:nvSpPr>
        <p:spPr bwMode="auto">
          <a:xfrm>
            <a:off x="361950" y="1219200"/>
            <a:ext cx="84201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sp>
        <p:nvSpPr>
          <p:cNvPr id="5124" name="Rectangle 1028"/>
          <p:cNvSpPr>
            <a:spLocks noChangeArrowheads="1"/>
          </p:cNvSpPr>
          <p:nvPr/>
        </p:nvSpPr>
        <p:spPr bwMode="auto">
          <a:xfrm>
            <a:off x="350838" y="1433514"/>
            <a:ext cx="7772400" cy="5424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buClrTx/>
              <a:buSzPct val="85000"/>
              <a:buFontTx/>
              <a:buBlip>
                <a:blip r:embed="rId2"/>
              </a:buBlip>
            </a:pPr>
            <a:r>
              <a:rPr lang="en-US" sz="2600" dirty="0" smtClean="0">
                <a:solidFill>
                  <a:srgbClr val="00264C"/>
                </a:solidFill>
              </a:rPr>
              <a:t>145 licensed </a:t>
            </a:r>
            <a:r>
              <a:rPr lang="en-US" sz="2600" dirty="0">
                <a:solidFill>
                  <a:srgbClr val="00264C"/>
                </a:solidFill>
              </a:rPr>
              <a:t>well </a:t>
            </a:r>
            <a:r>
              <a:rPr lang="en-US" sz="2600" dirty="0" smtClean="0">
                <a:solidFill>
                  <a:srgbClr val="00264C"/>
                </a:solidFill>
              </a:rPr>
              <a:t>drillers, 133 Licensed Pump Installers, </a:t>
            </a:r>
            <a:r>
              <a:rPr lang="en-US" sz="2600" dirty="0">
                <a:solidFill>
                  <a:srgbClr val="00264C"/>
                </a:solidFill>
              </a:rPr>
              <a:t>and </a:t>
            </a:r>
            <a:r>
              <a:rPr lang="en-US" sz="2600" dirty="0" smtClean="0">
                <a:solidFill>
                  <a:srgbClr val="00264C"/>
                </a:solidFill>
              </a:rPr>
              <a:t>195 Registered </a:t>
            </a:r>
            <a:r>
              <a:rPr lang="en-US" sz="2600" dirty="0">
                <a:solidFill>
                  <a:srgbClr val="00264C"/>
                </a:solidFill>
              </a:rPr>
              <a:t>Operators</a:t>
            </a:r>
          </a:p>
          <a:p>
            <a:pPr marL="342900" indent="-342900">
              <a:buClrTx/>
              <a:buSzPct val="85000"/>
              <a:buFontTx/>
              <a:buBlip>
                <a:blip r:embed="rId2"/>
              </a:buBlip>
            </a:pPr>
            <a:r>
              <a:rPr lang="en-US" sz="2600" dirty="0" smtClean="0">
                <a:solidFill>
                  <a:srgbClr val="00264C"/>
                </a:solidFill>
              </a:rPr>
              <a:t>1500 Non-Production Wells per year </a:t>
            </a:r>
          </a:p>
          <a:p>
            <a:pPr lvl="1">
              <a:buClrTx/>
              <a:buSzPct val="85000"/>
              <a:buFont typeface="Wingdings" pitchFamily="2" charset="2"/>
              <a:buNone/>
            </a:pPr>
            <a:r>
              <a:rPr lang="en-US" sz="2600" dirty="0" smtClean="0">
                <a:solidFill>
                  <a:srgbClr val="00264C"/>
                </a:solidFill>
              </a:rPr>
              <a:t>(most are heat exchange wells; 80% Mud)</a:t>
            </a:r>
          </a:p>
          <a:p>
            <a:pPr marL="342900" indent="-342900">
              <a:buClrTx/>
              <a:buSzPct val="85000"/>
              <a:buFontTx/>
              <a:buBlip>
                <a:blip r:embed="rId2"/>
              </a:buBlip>
            </a:pPr>
            <a:r>
              <a:rPr lang="en-US" sz="2600" dirty="0" smtClean="0">
                <a:solidFill>
                  <a:srgbClr val="00264C"/>
                </a:solidFill>
              </a:rPr>
              <a:t>330 Production </a:t>
            </a:r>
            <a:r>
              <a:rPr lang="en-US" sz="2600" dirty="0">
                <a:solidFill>
                  <a:srgbClr val="00264C"/>
                </a:solidFill>
              </a:rPr>
              <a:t>W</a:t>
            </a:r>
            <a:r>
              <a:rPr lang="en-US" sz="2600" dirty="0" smtClean="0">
                <a:solidFill>
                  <a:srgbClr val="00264C"/>
                </a:solidFill>
              </a:rPr>
              <a:t>ells </a:t>
            </a:r>
            <a:r>
              <a:rPr lang="en-US" sz="2600" dirty="0">
                <a:solidFill>
                  <a:srgbClr val="00264C"/>
                </a:solidFill>
              </a:rPr>
              <a:t>per </a:t>
            </a:r>
            <a:r>
              <a:rPr lang="en-US" sz="2600" dirty="0" smtClean="0">
                <a:solidFill>
                  <a:srgbClr val="00264C"/>
                </a:solidFill>
              </a:rPr>
              <a:t>year (51% Air,)</a:t>
            </a:r>
            <a:br>
              <a:rPr lang="en-US" sz="2600" dirty="0" smtClean="0">
                <a:solidFill>
                  <a:srgbClr val="00264C"/>
                </a:solidFill>
              </a:rPr>
            </a:br>
            <a:r>
              <a:rPr lang="en-US" sz="2600" dirty="0" smtClean="0">
                <a:solidFill>
                  <a:srgbClr val="00264C"/>
                </a:solidFill>
              </a:rPr>
              <a:t>     21% Cable Tool, 17% Mud)</a:t>
            </a:r>
            <a:endParaRPr lang="en-US" sz="2600" dirty="0">
              <a:solidFill>
                <a:srgbClr val="00264C"/>
              </a:solidFill>
            </a:endParaRPr>
          </a:p>
          <a:p>
            <a:pPr marL="742950" lvl="1" indent="-285750">
              <a:buClr>
                <a:srgbClr val="333333"/>
              </a:buClr>
            </a:pPr>
            <a:r>
              <a:rPr lang="en-US" dirty="0">
                <a:solidFill>
                  <a:srgbClr val="00264C"/>
                </a:solidFill>
              </a:rPr>
              <a:t>48% DOM/IRR/STK Wells</a:t>
            </a:r>
          </a:p>
          <a:p>
            <a:pPr marL="742950" lvl="1" indent="-285750">
              <a:buClr>
                <a:srgbClr val="333333"/>
              </a:buClr>
            </a:pPr>
            <a:r>
              <a:rPr lang="en-US" dirty="0">
                <a:solidFill>
                  <a:srgbClr val="00264C"/>
                </a:solidFill>
              </a:rPr>
              <a:t>33% Irrigation Wells</a:t>
            </a:r>
          </a:p>
          <a:p>
            <a:pPr marL="742950" lvl="1" indent="-285750">
              <a:buClr>
                <a:srgbClr val="333333"/>
              </a:buClr>
            </a:pPr>
            <a:r>
              <a:rPr lang="en-US" dirty="0">
                <a:solidFill>
                  <a:srgbClr val="00264C"/>
                </a:solidFill>
              </a:rPr>
              <a:t>11% Monitor/Test Wells</a:t>
            </a:r>
          </a:p>
          <a:p>
            <a:pPr marL="742950" lvl="1" indent="-285750">
              <a:buClr>
                <a:srgbClr val="333333"/>
              </a:buClr>
            </a:pPr>
            <a:r>
              <a:rPr lang="en-US" dirty="0" smtClean="0">
                <a:solidFill>
                  <a:srgbClr val="00264C"/>
                </a:solidFill>
              </a:rPr>
              <a:t>5% </a:t>
            </a:r>
            <a:r>
              <a:rPr lang="en-US" dirty="0">
                <a:solidFill>
                  <a:srgbClr val="00264C"/>
                </a:solidFill>
              </a:rPr>
              <a:t>Public Supply Wells</a:t>
            </a:r>
          </a:p>
          <a:p>
            <a:pPr marL="742950" lvl="1" indent="-285750">
              <a:buClr>
                <a:srgbClr val="333333"/>
              </a:buClr>
            </a:pPr>
            <a:r>
              <a:rPr lang="en-US" dirty="0">
                <a:solidFill>
                  <a:srgbClr val="00264C"/>
                </a:solidFill>
              </a:rPr>
              <a:t>3% Commercial/Industrial Wells</a:t>
            </a:r>
          </a:p>
          <a:p>
            <a:pPr marL="342900" indent="-342900">
              <a:buClrTx/>
              <a:buSzPct val="85000"/>
              <a:buFontTx/>
              <a:buBlip>
                <a:blip r:embed="rId2"/>
              </a:buBlip>
            </a:pPr>
            <a:r>
              <a:rPr lang="en-US" sz="2600" dirty="0" smtClean="0">
                <a:solidFill>
                  <a:srgbClr val="00264C"/>
                </a:solidFill>
              </a:rPr>
              <a:t>64% of water wells were 4-6 inch diameter</a:t>
            </a:r>
            <a:endParaRPr lang="en-US" sz="2600" dirty="0">
              <a:solidFill>
                <a:srgbClr val="00264C"/>
              </a:solidFill>
            </a:endParaRPr>
          </a:p>
        </p:txBody>
      </p:sp>
      <p:pic>
        <p:nvPicPr>
          <p:cNvPr id="5125" name="Picture 1029" descr="WaterRightsLarge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717" y="5883329"/>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30" descr="119499328148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156" y="3104638"/>
            <a:ext cx="2778691" cy="277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575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2370" name="Picture 2" descr="C:\Users\JIMGODDARD\Desktop\dri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002" y="-24390"/>
            <a:ext cx="4435995" cy="688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47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descr="Large confetti"/>
          <p:cNvSpPr>
            <a:spLocks noGrp="1" noChangeArrowheads="1"/>
          </p:cNvSpPr>
          <p:nvPr>
            <p:ph type="title"/>
          </p:nvPr>
        </p:nvSpPr>
        <p:spPr>
          <a:xfrm>
            <a:off x="170121" y="284163"/>
            <a:ext cx="8825023" cy="554037"/>
          </a:xfrm>
        </p:spPr>
        <p:txBody>
          <a:bodyPr/>
          <a:lstStyle/>
          <a:p>
            <a:pPr algn="ctr" eaLnBrk="1" hangingPunct="1"/>
            <a:r>
              <a:rPr lang="en-US" dirty="0" smtClean="0"/>
              <a:t>ADMINISTRATIVE RULES</a:t>
            </a:r>
          </a:p>
        </p:txBody>
      </p:sp>
      <p:sp>
        <p:nvSpPr>
          <p:cNvPr id="32771" name="Rectangle 3"/>
          <p:cNvSpPr>
            <a:spLocks noGrp="1" noChangeArrowheads="1"/>
          </p:cNvSpPr>
          <p:nvPr>
            <p:ph type="body" idx="1"/>
          </p:nvPr>
        </p:nvSpPr>
        <p:spPr>
          <a:xfrm>
            <a:off x="685800" y="838200"/>
            <a:ext cx="7772400" cy="5715000"/>
          </a:xfrm>
        </p:spPr>
        <p:txBody>
          <a:bodyPr/>
          <a:lstStyle/>
          <a:p>
            <a:pPr eaLnBrk="1" hangingPunct="1"/>
            <a:r>
              <a:rPr lang="en-US" sz="2400" dirty="0" smtClean="0"/>
              <a:t>License required for drillers and pump installers</a:t>
            </a:r>
          </a:p>
          <a:p>
            <a:pPr lvl="1" eaLnBrk="1" hangingPunct="1"/>
            <a:r>
              <a:rPr lang="en-US" sz="2000" dirty="0" smtClean="0"/>
              <a:t>Experience, testing, bonding, continuing education, renewal</a:t>
            </a:r>
          </a:p>
          <a:p>
            <a:pPr eaLnBrk="1" hangingPunct="1"/>
            <a:r>
              <a:rPr lang="en-US" sz="2400" dirty="0" smtClean="0"/>
              <a:t>Registration required for rig operators</a:t>
            </a:r>
          </a:p>
          <a:p>
            <a:pPr eaLnBrk="1" hangingPunct="1"/>
            <a:r>
              <a:rPr lang="en-US" sz="2400" dirty="0" smtClean="0"/>
              <a:t>Violations, Infractions, and Enforcement</a:t>
            </a:r>
          </a:p>
          <a:p>
            <a:pPr eaLnBrk="1" hangingPunct="1"/>
            <a:r>
              <a:rPr lang="en-US" sz="2400" dirty="0"/>
              <a:t>Removing Drill Rig from Site</a:t>
            </a:r>
          </a:p>
          <a:p>
            <a:pPr eaLnBrk="1" hangingPunct="1"/>
            <a:r>
              <a:rPr lang="en-US" sz="2400" dirty="0"/>
              <a:t>Requirements During Construction</a:t>
            </a:r>
          </a:p>
          <a:p>
            <a:pPr lvl="1" eaLnBrk="1" hangingPunct="1"/>
            <a:r>
              <a:rPr lang="en-US" sz="2000" dirty="0"/>
              <a:t>License No. or Company name on rig</a:t>
            </a:r>
          </a:p>
          <a:p>
            <a:pPr lvl="1" eaLnBrk="1" hangingPunct="1"/>
            <a:r>
              <a:rPr lang="en-US" sz="2000" dirty="0"/>
              <a:t>Licensed driller or registered operator on site</a:t>
            </a:r>
          </a:p>
          <a:p>
            <a:pPr eaLnBrk="1" hangingPunct="1"/>
            <a:r>
              <a:rPr lang="en-US" sz="2400" dirty="0" smtClean="0"/>
              <a:t>Reporting </a:t>
            </a:r>
            <a:r>
              <a:rPr lang="en-US" sz="2400" dirty="0"/>
              <a:t>Requirements</a:t>
            </a:r>
          </a:p>
          <a:p>
            <a:pPr lvl="1" eaLnBrk="1" hangingPunct="1"/>
            <a:r>
              <a:rPr lang="en-US" sz="2000" dirty="0" smtClean="0"/>
              <a:t>Start Card Submitted for starting regulated work</a:t>
            </a:r>
          </a:p>
          <a:p>
            <a:pPr lvl="1" eaLnBrk="1" hangingPunct="1"/>
            <a:r>
              <a:rPr lang="en-US" sz="2000" dirty="0" smtClean="0"/>
              <a:t>Well </a:t>
            </a:r>
            <a:r>
              <a:rPr lang="en-US" sz="2000" dirty="0"/>
              <a:t>log - 30 days after completion of well</a:t>
            </a:r>
          </a:p>
          <a:p>
            <a:pPr lvl="1" eaLnBrk="1" hangingPunct="1"/>
            <a:r>
              <a:rPr lang="en-US" sz="2000" dirty="0"/>
              <a:t>Specific log for each well</a:t>
            </a:r>
          </a:p>
          <a:p>
            <a:pPr lvl="1" eaLnBrk="1" hangingPunct="1"/>
            <a:r>
              <a:rPr lang="en-US" sz="2000" dirty="0" smtClean="0"/>
              <a:t>Pump Logs</a:t>
            </a:r>
          </a:p>
          <a:p>
            <a:pPr lvl="1" eaLnBrk="1" hangingPunct="1"/>
            <a:r>
              <a:rPr lang="en-US" sz="2000" dirty="0" smtClean="0"/>
              <a:t>Abandonment </a:t>
            </a:r>
            <a:r>
              <a:rPr lang="en-US" sz="2000" dirty="0"/>
              <a:t>reports</a:t>
            </a:r>
          </a:p>
          <a:p>
            <a:pPr eaLnBrk="1" hangingPunct="1"/>
            <a:endParaRPr lang="en-US" sz="2400" dirty="0" smtClean="0"/>
          </a:p>
          <a:p>
            <a:pPr eaLnBrk="1" hangingPunct="1"/>
            <a:endParaRPr lang="en-US" sz="2400" dirty="0" smtClean="0"/>
          </a:p>
        </p:txBody>
      </p:sp>
      <p:sp>
        <p:nvSpPr>
          <p:cNvPr id="32772" name="Line 4"/>
          <p:cNvSpPr>
            <a:spLocks noChangeShapeType="1"/>
          </p:cNvSpPr>
          <p:nvPr/>
        </p:nvSpPr>
        <p:spPr bwMode="auto">
          <a:xfrm>
            <a:off x="342900" y="8382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32773" name="Picture 5"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42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77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77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771">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771">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771">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771">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771">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22" name="Picture 2" descr="C:\Users\JIMGODDARD\Desktop\water-wells-flus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977" y="4327"/>
            <a:ext cx="6862046" cy="68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20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descr="Large confetti"/>
          <p:cNvSpPr>
            <a:spLocks noGrp="1" noChangeArrowheads="1"/>
          </p:cNvSpPr>
          <p:nvPr>
            <p:ph type="title"/>
          </p:nvPr>
        </p:nvSpPr>
        <p:spPr>
          <a:xfrm>
            <a:off x="304800" y="284163"/>
            <a:ext cx="8561388" cy="1143000"/>
          </a:xfrm>
        </p:spPr>
        <p:txBody>
          <a:bodyPr/>
          <a:lstStyle/>
          <a:p>
            <a:pPr algn="ctr" eaLnBrk="1" hangingPunct="1"/>
            <a:r>
              <a:rPr lang="en-US" sz="4000" dirty="0" smtClean="0"/>
              <a:t>CONSTRUCTION REQUIREMENTS</a:t>
            </a:r>
          </a:p>
        </p:txBody>
      </p:sp>
      <p:graphicFrame>
        <p:nvGraphicFramePr>
          <p:cNvPr id="48131" name="Object 3"/>
          <p:cNvGraphicFramePr>
            <a:graphicFrameLocks noChangeAspect="1"/>
          </p:cNvGraphicFramePr>
          <p:nvPr/>
        </p:nvGraphicFramePr>
        <p:xfrm>
          <a:off x="1182688" y="1585913"/>
          <a:ext cx="6780212" cy="5272087"/>
        </p:xfrm>
        <a:graphic>
          <a:graphicData uri="http://schemas.openxmlformats.org/presentationml/2006/ole">
            <mc:AlternateContent xmlns:mc="http://schemas.openxmlformats.org/markup-compatibility/2006">
              <mc:Choice xmlns:v="urn:schemas-microsoft-com:vml" Requires="v">
                <p:oleObj spid="_x0000_s1658906" name="Drawing" r:id="rId3" imgW="7104888" imgH="5524564" progId="WPDraw30.Drawing">
                  <p:embed/>
                </p:oleObj>
              </mc:Choice>
              <mc:Fallback>
                <p:oleObj name="Drawing" r:id="rId3" imgW="7104888" imgH="5524564" progId="WPDraw30.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1585913"/>
                        <a:ext cx="6780212" cy="527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2" name="Line 4"/>
          <p:cNvSpPr>
            <a:spLocks noChangeShapeType="1"/>
          </p:cNvSpPr>
          <p:nvPr/>
        </p:nvSpPr>
        <p:spPr bwMode="auto">
          <a:xfrm>
            <a:off x="342900" y="14478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spTree>
    <p:extLst>
      <p:ext uri="{BB962C8B-B14F-4D97-AF65-F5344CB8AC3E}">
        <p14:creationId xmlns:p14="http://schemas.microsoft.com/office/powerpoint/2010/main" val="827063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ChangeArrowheads="1"/>
          </p:cNvSpPr>
          <p:nvPr/>
        </p:nvSpPr>
        <p:spPr bwMode="auto">
          <a:xfrm>
            <a:off x="4479925" y="3048000"/>
            <a:ext cx="1841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p:txBody>
      </p:sp>
      <p:pic>
        <p:nvPicPr>
          <p:cNvPr id="937987" name="Picture 3" descr="28 Well Fig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90" y="-94043"/>
            <a:ext cx="10508182" cy="800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66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ChangeArrowheads="1"/>
          </p:cNvSpPr>
          <p:nvPr/>
        </p:nvSpPr>
        <p:spPr bwMode="auto">
          <a:xfrm>
            <a:off x="4479925" y="3048000"/>
            <a:ext cx="1841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p:txBody>
      </p:sp>
      <p:pic>
        <p:nvPicPr>
          <p:cNvPr id="939011" name="Picture 3" descr="30 Well Fig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68" y="-169933"/>
            <a:ext cx="10739498" cy="818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202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ChangeArrowheads="1"/>
          </p:cNvSpPr>
          <p:nvPr/>
        </p:nvSpPr>
        <p:spPr bwMode="auto">
          <a:xfrm>
            <a:off x="4479925" y="3048000"/>
            <a:ext cx="1841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a:p>
            <a:pPr>
              <a:lnSpc>
                <a:spcPct val="100000"/>
              </a:lnSpc>
              <a:spcBef>
                <a:spcPct val="0"/>
              </a:spcBef>
              <a:buClrTx/>
              <a:buSzTx/>
              <a:buFontTx/>
              <a:buNone/>
            </a:pPr>
            <a:endParaRPr lang="en-US" sz="4400" dirty="0">
              <a:solidFill>
                <a:srgbClr val="333333"/>
              </a:solidFill>
            </a:endParaRPr>
          </a:p>
        </p:txBody>
      </p:sp>
      <p:pic>
        <p:nvPicPr>
          <p:cNvPr id="940035" name="Picture 3" descr="31 Well Fi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76" y="-111830"/>
            <a:ext cx="10581011" cy="806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4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descr="Large confetti"/>
          <p:cNvSpPr>
            <a:spLocks noGrp="1" noChangeArrowheads="1"/>
          </p:cNvSpPr>
          <p:nvPr>
            <p:ph type="title"/>
          </p:nvPr>
        </p:nvSpPr>
        <p:spPr>
          <a:xfrm>
            <a:off x="291306" y="73770"/>
            <a:ext cx="8561388" cy="782637"/>
          </a:xfrm>
        </p:spPr>
        <p:txBody>
          <a:bodyPr/>
          <a:lstStyle/>
          <a:p>
            <a:pPr algn="ctr" eaLnBrk="1" hangingPunct="1"/>
            <a:r>
              <a:rPr lang="en-US" dirty="0" smtClean="0"/>
              <a:t>MAIN COMPONENTS</a:t>
            </a:r>
          </a:p>
        </p:txBody>
      </p:sp>
      <p:sp>
        <p:nvSpPr>
          <p:cNvPr id="49155" name="Rectangle 3"/>
          <p:cNvSpPr>
            <a:spLocks noGrp="1" noChangeArrowheads="1"/>
          </p:cNvSpPr>
          <p:nvPr>
            <p:ph type="body" idx="1"/>
          </p:nvPr>
        </p:nvSpPr>
        <p:spPr>
          <a:xfrm>
            <a:off x="342900" y="940699"/>
            <a:ext cx="8458200" cy="5715000"/>
          </a:xfrm>
        </p:spPr>
        <p:txBody>
          <a:bodyPr/>
          <a:lstStyle/>
          <a:p>
            <a:pPr eaLnBrk="1" hangingPunct="1">
              <a:lnSpc>
                <a:spcPct val="90000"/>
              </a:lnSpc>
            </a:pPr>
            <a:r>
              <a:rPr lang="en-US" sz="3400" dirty="0" smtClean="0"/>
              <a:t>Well Casing, Joints, Screens, &amp; Perforations</a:t>
            </a:r>
          </a:p>
          <a:p>
            <a:pPr eaLnBrk="1" hangingPunct="1">
              <a:lnSpc>
                <a:spcPct val="90000"/>
              </a:lnSpc>
            </a:pPr>
            <a:r>
              <a:rPr lang="en-US" sz="3400" dirty="0" smtClean="0"/>
              <a:t>Surface and Interval Seals</a:t>
            </a:r>
          </a:p>
          <a:p>
            <a:pPr eaLnBrk="1" hangingPunct="1">
              <a:lnSpc>
                <a:spcPct val="90000"/>
              </a:lnSpc>
            </a:pPr>
            <a:r>
              <a:rPr lang="en-US" sz="3400" dirty="0" smtClean="0"/>
              <a:t>Formation Stabilizers – Gravel (Filter) Pack</a:t>
            </a:r>
          </a:p>
          <a:p>
            <a:pPr eaLnBrk="1" hangingPunct="1">
              <a:lnSpc>
                <a:spcPct val="90000"/>
              </a:lnSpc>
            </a:pPr>
            <a:r>
              <a:rPr lang="en-US" sz="3400" dirty="0" smtClean="0"/>
              <a:t>Aquifer Protection (Fluids, Chemicals, LCMs, Cross-contamination, Disinfection)</a:t>
            </a:r>
          </a:p>
          <a:p>
            <a:pPr eaLnBrk="1" hangingPunct="1">
              <a:lnSpc>
                <a:spcPct val="90000"/>
              </a:lnSpc>
            </a:pPr>
            <a:r>
              <a:rPr lang="en-US" sz="3400" dirty="0" smtClean="0"/>
              <a:t>Surface Completion</a:t>
            </a:r>
          </a:p>
          <a:p>
            <a:pPr eaLnBrk="1" hangingPunct="1">
              <a:lnSpc>
                <a:spcPct val="90000"/>
              </a:lnSpc>
            </a:pPr>
            <a:r>
              <a:rPr lang="en-US" sz="3400" dirty="0" smtClean="0"/>
              <a:t>Special Wells &amp; Monitoring Wells</a:t>
            </a:r>
          </a:p>
          <a:p>
            <a:pPr eaLnBrk="1" hangingPunct="1">
              <a:lnSpc>
                <a:spcPct val="90000"/>
              </a:lnSpc>
            </a:pPr>
            <a:r>
              <a:rPr lang="en-US" sz="3400" dirty="0" smtClean="0"/>
              <a:t>Deepening, Rehab, and Renovation</a:t>
            </a:r>
          </a:p>
          <a:p>
            <a:pPr eaLnBrk="1" hangingPunct="1">
              <a:lnSpc>
                <a:spcPct val="90000"/>
              </a:lnSpc>
            </a:pPr>
            <a:r>
              <a:rPr lang="en-US" sz="3400" dirty="0" smtClean="0"/>
              <a:t>Well Abandonment</a:t>
            </a:r>
          </a:p>
          <a:p>
            <a:pPr eaLnBrk="1" hangingPunct="1">
              <a:lnSpc>
                <a:spcPct val="90000"/>
              </a:lnSpc>
            </a:pPr>
            <a:r>
              <a:rPr lang="en-US" sz="3400" dirty="0" smtClean="0"/>
              <a:t>Pump Installation and Repair</a:t>
            </a:r>
          </a:p>
        </p:txBody>
      </p:sp>
      <p:sp>
        <p:nvSpPr>
          <p:cNvPr id="49156" name="Line 4"/>
          <p:cNvSpPr>
            <a:spLocks noChangeShapeType="1"/>
          </p:cNvSpPr>
          <p:nvPr/>
        </p:nvSpPr>
        <p:spPr bwMode="auto">
          <a:xfrm>
            <a:off x="342900" y="835503"/>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spTree>
    <p:extLst>
      <p:ext uri="{BB962C8B-B14F-4D97-AF65-F5344CB8AC3E}">
        <p14:creationId xmlns:p14="http://schemas.microsoft.com/office/powerpoint/2010/main" val="295885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1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87" name="Picture 7" descr="G:\WELL DRILLING\Driller Photos\PC090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36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1026"/>
          <p:cNvSpPr>
            <a:spLocks noGrp="1" noChangeArrowheads="1"/>
          </p:cNvSpPr>
          <p:nvPr>
            <p:ph type="title" idx="4294967295"/>
          </p:nvPr>
        </p:nvSpPr>
        <p:spPr>
          <a:xfrm>
            <a:off x="0" y="292255"/>
            <a:ext cx="9144000" cy="1143000"/>
          </a:xfrm>
        </p:spPr>
        <p:txBody>
          <a:bodyPr anchor="ctr"/>
          <a:lstStyle/>
          <a:p>
            <a:pPr algn="ctr"/>
            <a:r>
              <a:rPr lang="en-US" sz="6000" dirty="0" smtClean="0">
                <a:solidFill>
                  <a:srgbClr val="000000"/>
                </a:solidFill>
                <a:effectLst>
                  <a:outerShdw blurRad="38100" dist="38100" dir="2700000" algn="tl">
                    <a:srgbClr val="FFFFFF"/>
                  </a:outerShdw>
                </a:effectLst>
              </a:rPr>
              <a:t>Well Drilling Web Features</a:t>
            </a:r>
            <a:br>
              <a:rPr lang="en-US" sz="6000" dirty="0" smtClean="0">
                <a:solidFill>
                  <a:srgbClr val="000000"/>
                </a:solidFill>
                <a:effectLst>
                  <a:outerShdw blurRad="38100" dist="38100" dir="2700000" algn="tl">
                    <a:srgbClr val="FFFFFF"/>
                  </a:outerShdw>
                </a:effectLst>
              </a:rPr>
            </a:br>
            <a:r>
              <a:rPr lang="en-US" sz="6000" dirty="0" smtClean="0">
                <a:solidFill>
                  <a:srgbClr val="FF0000"/>
                </a:solidFill>
                <a:effectLst>
                  <a:outerShdw blurRad="38100" dist="38100" dir="2700000" algn="tl">
                    <a:srgbClr val="FFFFFF"/>
                  </a:outerShdw>
                </a:effectLst>
              </a:rPr>
              <a:t>www.waterrights.utah.gov</a:t>
            </a:r>
            <a:endParaRPr lang="en-US" sz="6000" dirty="0">
              <a:solidFill>
                <a:srgbClr val="FF0000"/>
              </a:solidFill>
              <a:effectLst>
                <a:outerShdw blurRad="38100" dist="38100" dir="2700000" algn="tl">
                  <a:srgbClr val="FFFFFF"/>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3255488"/>
              </p:ext>
            </p:extLst>
          </p:nvPr>
        </p:nvGraphicFramePr>
        <p:xfrm>
          <a:off x="1" y="2161309"/>
          <a:ext cx="9144000" cy="4696691"/>
        </p:xfrm>
        <a:graphic>
          <a:graphicData uri="http://schemas.openxmlformats.org/presentationml/2006/ole">
            <mc:AlternateContent xmlns:mc="http://schemas.openxmlformats.org/markup-compatibility/2006">
              <mc:Choice xmlns:v="urn:schemas-microsoft-com:vml" Requires="v">
                <p:oleObj spid="_x0000_s1718281" name="Photo Editor Photo" r:id="rId4" imgW="4761905" imgH="3572374" progId="MSPhotoEd.3">
                  <p:embed/>
                </p:oleObj>
              </mc:Choice>
              <mc:Fallback>
                <p:oleObj name="Photo Editor Photo" r:id="rId4" imgW="4761905" imgH="357237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161309"/>
                        <a:ext cx="9144000" cy="469669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51013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47619893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4962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02" name="Line 2"/>
          <p:cNvSpPr>
            <a:spLocks noChangeShapeType="1"/>
          </p:cNvSpPr>
          <p:nvPr/>
        </p:nvSpPr>
        <p:spPr bwMode="auto">
          <a:xfrm>
            <a:off x="342900" y="1371600"/>
            <a:ext cx="84582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sp>
        <p:nvSpPr>
          <p:cNvPr id="819203" name="Rectangle 3" descr="Large confetti"/>
          <p:cNvSpPr>
            <a:spLocks noGrp="1" noChangeArrowheads="1"/>
          </p:cNvSpPr>
          <p:nvPr>
            <p:ph type="title"/>
          </p:nvPr>
        </p:nvSpPr>
        <p:spPr>
          <a:xfrm>
            <a:off x="990600" y="0"/>
            <a:ext cx="3886200" cy="1143000"/>
          </a:xfrm>
        </p:spPr>
        <p:txBody>
          <a:bodyPr/>
          <a:lstStyle/>
          <a:p>
            <a:r>
              <a:rPr lang="en-US" dirty="0"/>
              <a:t>QUESTIONS?</a:t>
            </a:r>
          </a:p>
        </p:txBody>
      </p:sp>
      <p:pic>
        <p:nvPicPr>
          <p:cNvPr id="819204" name="Picture 4" descr="beck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0"/>
            <a:ext cx="457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205" name="Text Box 5"/>
          <p:cNvSpPr txBox="1">
            <a:spLocks noChangeArrowheads="1"/>
          </p:cNvSpPr>
          <p:nvPr/>
        </p:nvSpPr>
        <p:spPr bwMode="auto">
          <a:xfrm>
            <a:off x="0" y="4800600"/>
            <a:ext cx="4572000"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
                <a:srgbClr val="333333"/>
              </a:buClr>
              <a:buFont typeface="Wingdings" pitchFamily="2" charset="2"/>
              <a:buNone/>
            </a:pPr>
            <a:r>
              <a:rPr lang="en-US" sz="3200" i="1" dirty="0">
                <a:solidFill>
                  <a:srgbClr val="00264C"/>
                </a:solidFill>
              </a:rPr>
              <a:t>“When the well is dry, we know the worth of water”</a:t>
            </a:r>
            <a:br>
              <a:rPr lang="en-US" sz="3200" i="1" dirty="0">
                <a:solidFill>
                  <a:srgbClr val="00264C"/>
                </a:solidFill>
              </a:rPr>
            </a:br>
            <a:r>
              <a:rPr lang="en-US" sz="3200" i="1" dirty="0">
                <a:solidFill>
                  <a:srgbClr val="00264C"/>
                </a:solidFill>
              </a:rPr>
              <a:t>…B. Franklin</a:t>
            </a:r>
          </a:p>
        </p:txBody>
      </p:sp>
      <p:sp>
        <p:nvSpPr>
          <p:cNvPr id="819206" name="Rectangle 6"/>
          <p:cNvSpPr>
            <a:spLocks noChangeArrowheads="1"/>
          </p:cNvSpPr>
          <p:nvPr/>
        </p:nvSpPr>
        <p:spPr bwMode="auto">
          <a:xfrm>
            <a:off x="0" y="1905000"/>
            <a:ext cx="4572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buClrTx/>
              <a:buSzPct val="85000"/>
              <a:buFontTx/>
              <a:buNone/>
            </a:pPr>
            <a:r>
              <a:rPr lang="en-US" sz="2800" dirty="0">
                <a:solidFill>
                  <a:srgbClr val="00264C"/>
                </a:solidFill>
              </a:rPr>
              <a:t>Jim Goddard</a:t>
            </a:r>
          </a:p>
          <a:p>
            <a:pPr algn="ctr">
              <a:lnSpc>
                <a:spcPct val="100000"/>
              </a:lnSpc>
              <a:buClrTx/>
              <a:buSzPct val="85000"/>
              <a:buFontTx/>
              <a:buNone/>
            </a:pPr>
            <a:r>
              <a:rPr lang="en-US" sz="2800" dirty="0">
                <a:solidFill>
                  <a:srgbClr val="00264C"/>
                </a:solidFill>
              </a:rPr>
              <a:t>Office: 801-538-7314</a:t>
            </a:r>
          </a:p>
          <a:p>
            <a:pPr algn="ctr">
              <a:lnSpc>
                <a:spcPct val="100000"/>
              </a:lnSpc>
              <a:buClrTx/>
              <a:buSzPct val="85000"/>
              <a:buFontTx/>
              <a:buNone/>
            </a:pPr>
            <a:r>
              <a:rPr lang="en-US" sz="2800" dirty="0">
                <a:solidFill>
                  <a:srgbClr val="00264C"/>
                </a:solidFill>
              </a:rPr>
              <a:t>Cell: 801-505-8677</a:t>
            </a:r>
          </a:p>
          <a:p>
            <a:pPr algn="ctr">
              <a:lnSpc>
                <a:spcPct val="100000"/>
              </a:lnSpc>
              <a:buClrTx/>
              <a:buSzPct val="85000"/>
              <a:buFontTx/>
              <a:buNone/>
            </a:pPr>
            <a:r>
              <a:rPr lang="en-US" sz="2800" dirty="0">
                <a:solidFill>
                  <a:srgbClr val="00264C"/>
                </a:solidFill>
              </a:rPr>
              <a:t>Email: </a:t>
            </a:r>
            <a:r>
              <a:rPr lang="en-US" sz="2800" dirty="0">
                <a:solidFill>
                  <a:srgbClr val="00264C"/>
                </a:solidFill>
                <a:hlinkClick r:id="rId3"/>
              </a:rPr>
              <a:t>jimgoddard@utah.gov</a:t>
            </a:r>
            <a:endParaRPr lang="en-US" sz="2800" dirty="0">
              <a:solidFill>
                <a:srgbClr val="00264C"/>
              </a:solidFill>
            </a:endParaRPr>
          </a:p>
          <a:p>
            <a:pPr algn="ctr">
              <a:lnSpc>
                <a:spcPct val="100000"/>
              </a:lnSpc>
              <a:buClrTx/>
              <a:buSzPct val="85000"/>
              <a:buFontTx/>
              <a:buNone/>
            </a:pPr>
            <a:r>
              <a:rPr lang="en-US" sz="2800" dirty="0">
                <a:solidFill>
                  <a:srgbClr val="00264C"/>
                </a:solidFill>
              </a:rPr>
              <a:t>Web: waterrights.utah.gov</a:t>
            </a:r>
          </a:p>
        </p:txBody>
      </p:sp>
      <p:pic>
        <p:nvPicPr>
          <p:cNvPr id="819207" name="Picture 7" descr="WaterRightsLarge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03288" cy="9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76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19206"/>
                                        </p:tgtEl>
                                        <p:attrNameLst>
                                          <p:attrName>style.visibility</p:attrName>
                                        </p:attrNameLst>
                                      </p:cBhvr>
                                      <p:to>
                                        <p:strVal val="visible"/>
                                      </p:to>
                                    </p:set>
                                    <p:animEffect transition="in" filter="wipe(up)">
                                      <p:cBhvr>
                                        <p:cTn id="7" dur="500"/>
                                        <p:tgtEl>
                                          <p:spTgt spid="819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noGrp="1"/>
          </p:cNvSpPr>
          <p:nvPr/>
        </p:nvSpPr>
        <p:spPr bwMode="auto">
          <a:xfrm>
            <a:off x="6553200" y="6245225"/>
            <a:ext cx="2133600" cy="476250"/>
          </a:xfrm>
          <a:prstGeom prst="rect">
            <a:avLst/>
          </a:prstGeom>
          <a:noFill/>
          <a:ln>
            <a:miter lim="800000"/>
            <a:headEnd/>
            <a:tailEnd/>
          </a:ln>
        </p:spPr>
        <p:txBody>
          <a:bodyPr anchor="b"/>
          <a:lstStyle/>
          <a:p>
            <a:pPr algn="r">
              <a:lnSpc>
                <a:spcPct val="100000"/>
              </a:lnSpc>
              <a:spcBef>
                <a:spcPct val="0"/>
              </a:spcBef>
              <a:buClrTx/>
              <a:buSzTx/>
              <a:buFontTx/>
              <a:buNone/>
              <a:defRPr/>
            </a:pPr>
            <a:fld id="{AC0878F1-55EA-4C7A-843B-AAFB65A75BFD}" type="slidenum">
              <a:rPr lang="en-US" sz="1400">
                <a:solidFill>
                  <a:srgbClr val="00264C"/>
                </a:solidFill>
                <a:effectLst>
                  <a:outerShdw blurRad="38100" dist="38100" dir="2700000" algn="tl">
                    <a:srgbClr val="000000"/>
                  </a:outerShdw>
                </a:effectLst>
                <a:latin typeface="Arial" charset="0"/>
              </a:rPr>
              <a:pPr algn="r">
                <a:lnSpc>
                  <a:spcPct val="100000"/>
                </a:lnSpc>
                <a:spcBef>
                  <a:spcPct val="0"/>
                </a:spcBef>
                <a:buClrTx/>
                <a:buSzTx/>
                <a:buFontTx/>
                <a:buNone/>
                <a:defRPr/>
              </a:pPr>
              <a:t>41</a:t>
            </a:fld>
            <a:endParaRPr lang="en-US" sz="1400" dirty="0">
              <a:solidFill>
                <a:srgbClr val="00264C"/>
              </a:solidFill>
              <a:effectLst>
                <a:outerShdw blurRad="38100" dist="38100" dir="2700000" algn="tl">
                  <a:srgbClr val="000000"/>
                </a:outerShdw>
              </a:effectLst>
              <a:latin typeface="Arial" charset="0"/>
            </a:endParaRPr>
          </a:p>
        </p:txBody>
      </p:sp>
      <p:pic>
        <p:nvPicPr>
          <p:cNvPr id="811011" name="Picture 2" descr="christ program 2003 02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811012" name="Text Box 3"/>
          <p:cNvSpPr txBox="1">
            <a:spLocks noChangeArrowheads="1"/>
          </p:cNvSpPr>
          <p:nvPr/>
        </p:nvSpPr>
        <p:spPr bwMode="auto">
          <a:xfrm>
            <a:off x="1905000" y="53340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kumimoji="1" sz="2400">
                <a:solidFill>
                  <a:schemeClr val="tx1"/>
                </a:solidFill>
                <a:latin typeface="Times New Roman" pitchFamily="18" charset="0"/>
              </a:defRPr>
            </a:lvl1pPr>
            <a:lvl2pPr marL="742950" indent="-285750">
              <a:spcBef>
                <a:spcPct val="0"/>
              </a:spcBef>
              <a:defRPr kumimoji="1" sz="2400">
                <a:solidFill>
                  <a:schemeClr val="tx1"/>
                </a:solidFill>
                <a:latin typeface="Times New Roman" pitchFamily="18" charset="0"/>
              </a:defRPr>
            </a:lvl2pPr>
            <a:lvl3pPr marL="1143000" indent="-228600">
              <a:spcBef>
                <a:spcPct val="0"/>
              </a:spcBef>
              <a:defRPr kumimoji="1" sz="2400">
                <a:solidFill>
                  <a:schemeClr val="tx1"/>
                </a:solidFill>
                <a:latin typeface="Times New Roman" pitchFamily="18" charset="0"/>
              </a:defRPr>
            </a:lvl3pPr>
            <a:lvl4pPr marL="1600200" indent="-228600">
              <a:spcBef>
                <a:spcPct val="0"/>
              </a:spcBef>
              <a:defRPr kumimoji="1" sz="2400">
                <a:solidFill>
                  <a:schemeClr val="tx1"/>
                </a:solidFill>
                <a:latin typeface="Times New Roman" pitchFamily="18" charset="0"/>
              </a:defRPr>
            </a:lvl4pPr>
            <a:lvl5pPr marL="2057400" indent="-228600">
              <a:spcBef>
                <a:spcPct val="0"/>
              </a:spcBef>
              <a:defRPr kumimoji="1" sz="2400">
                <a:solidFill>
                  <a:schemeClr val="tx1"/>
                </a:solidFill>
                <a:latin typeface="Times New Roman" pitchFamily="18" charset="0"/>
              </a:defRPr>
            </a:lvl5pPr>
            <a:lvl6pPr marL="2514600" indent="-228600" fontAlgn="base">
              <a:spcBef>
                <a:spcPct val="0"/>
              </a:spcBef>
              <a:spcAft>
                <a:spcPct val="0"/>
              </a:spcAft>
              <a:defRPr kumimoji="1" sz="2400">
                <a:solidFill>
                  <a:schemeClr val="tx1"/>
                </a:solidFill>
                <a:latin typeface="Times New Roman" pitchFamily="18" charset="0"/>
              </a:defRPr>
            </a:lvl6pPr>
            <a:lvl7pPr marL="2971800" indent="-228600" fontAlgn="base">
              <a:spcBef>
                <a:spcPct val="0"/>
              </a:spcBef>
              <a:spcAft>
                <a:spcPct val="0"/>
              </a:spcAft>
              <a:defRPr kumimoji="1" sz="2400">
                <a:solidFill>
                  <a:schemeClr val="tx1"/>
                </a:solidFill>
                <a:latin typeface="Times New Roman" pitchFamily="18" charset="0"/>
              </a:defRPr>
            </a:lvl7pPr>
            <a:lvl8pPr marL="3429000" indent="-228600" fontAlgn="base">
              <a:spcBef>
                <a:spcPct val="0"/>
              </a:spcBef>
              <a:spcAft>
                <a:spcPct val="0"/>
              </a:spcAft>
              <a:defRPr kumimoji="1" sz="2400">
                <a:solidFill>
                  <a:schemeClr val="tx1"/>
                </a:solidFill>
                <a:latin typeface="Times New Roman" pitchFamily="18" charset="0"/>
              </a:defRPr>
            </a:lvl8pPr>
            <a:lvl9pPr marL="3886200" indent="-228600" fontAlgn="base">
              <a:spcBef>
                <a:spcPct val="0"/>
              </a:spcBef>
              <a:spcAft>
                <a:spcPct val="0"/>
              </a:spcAft>
              <a:defRPr kumimoji="1" sz="2400">
                <a:solidFill>
                  <a:schemeClr val="tx1"/>
                </a:solidFill>
                <a:latin typeface="Times New Roman" pitchFamily="18" charset="0"/>
              </a:defRPr>
            </a:lvl9pPr>
          </a:lstStyle>
          <a:p>
            <a:pPr eaLnBrk="0" hangingPunct="0">
              <a:lnSpc>
                <a:spcPct val="100000"/>
              </a:lnSpc>
              <a:buClrTx/>
              <a:buSzTx/>
              <a:buFontTx/>
              <a:buNone/>
            </a:pPr>
            <a:endParaRPr kumimoji="0" lang="en-US" sz="1800" dirty="0">
              <a:solidFill>
                <a:srgbClr val="00264C"/>
              </a:solidFill>
              <a:latin typeface="Tahoma" pitchFamily="34" charset="0"/>
            </a:endParaRPr>
          </a:p>
        </p:txBody>
      </p:sp>
      <p:sp>
        <p:nvSpPr>
          <p:cNvPr id="811013" name="Text Box 4"/>
          <p:cNvSpPr txBox="1">
            <a:spLocks noChangeArrowheads="1"/>
          </p:cNvSpPr>
          <p:nvPr/>
        </p:nvSpPr>
        <p:spPr bwMode="auto">
          <a:xfrm>
            <a:off x="3276600" y="5670550"/>
            <a:ext cx="3200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kumimoji="1" sz="2400">
                <a:solidFill>
                  <a:schemeClr val="tx1"/>
                </a:solidFill>
                <a:latin typeface="Times New Roman" pitchFamily="18" charset="0"/>
              </a:defRPr>
            </a:lvl1pPr>
            <a:lvl2pPr marL="742950" indent="-285750">
              <a:spcBef>
                <a:spcPct val="0"/>
              </a:spcBef>
              <a:defRPr kumimoji="1" sz="2400">
                <a:solidFill>
                  <a:schemeClr val="tx1"/>
                </a:solidFill>
                <a:latin typeface="Times New Roman" pitchFamily="18" charset="0"/>
              </a:defRPr>
            </a:lvl2pPr>
            <a:lvl3pPr marL="1143000" indent="-228600">
              <a:spcBef>
                <a:spcPct val="0"/>
              </a:spcBef>
              <a:defRPr kumimoji="1" sz="2400">
                <a:solidFill>
                  <a:schemeClr val="tx1"/>
                </a:solidFill>
                <a:latin typeface="Times New Roman" pitchFamily="18" charset="0"/>
              </a:defRPr>
            </a:lvl3pPr>
            <a:lvl4pPr marL="1600200" indent="-228600">
              <a:spcBef>
                <a:spcPct val="0"/>
              </a:spcBef>
              <a:defRPr kumimoji="1" sz="2400">
                <a:solidFill>
                  <a:schemeClr val="tx1"/>
                </a:solidFill>
                <a:latin typeface="Times New Roman" pitchFamily="18" charset="0"/>
              </a:defRPr>
            </a:lvl4pPr>
            <a:lvl5pPr marL="2057400" indent="-228600">
              <a:spcBef>
                <a:spcPct val="0"/>
              </a:spcBef>
              <a:defRPr kumimoji="1" sz="2400">
                <a:solidFill>
                  <a:schemeClr val="tx1"/>
                </a:solidFill>
                <a:latin typeface="Times New Roman" pitchFamily="18" charset="0"/>
              </a:defRPr>
            </a:lvl5pPr>
            <a:lvl6pPr marL="2514600" indent="-228600" fontAlgn="base">
              <a:spcBef>
                <a:spcPct val="0"/>
              </a:spcBef>
              <a:spcAft>
                <a:spcPct val="0"/>
              </a:spcAft>
              <a:defRPr kumimoji="1" sz="2400">
                <a:solidFill>
                  <a:schemeClr val="tx1"/>
                </a:solidFill>
                <a:latin typeface="Times New Roman" pitchFamily="18" charset="0"/>
              </a:defRPr>
            </a:lvl6pPr>
            <a:lvl7pPr marL="2971800" indent="-228600" fontAlgn="base">
              <a:spcBef>
                <a:spcPct val="0"/>
              </a:spcBef>
              <a:spcAft>
                <a:spcPct val="0"/>
              </a:spcAft>
              <a:defRPr kumimoji="1" sz="2400">
                <a:solidFill>
                  <a:schemeClr val="tx1"/>
                </a:solidFill>
                <a:latin typeface="Times New Roman" pitchFamily="18" charset="0"/>
              </a:defRPr>
            </a:lvl7pPr>
            <a:lvl8pPr marL="3429000" indent="-228600" fontAlgn="base">
              <a:spcBef>
                <a:spcPct val="0"/>
              </a:spcBef>
              <a:spcAft>
                <a:spcPct val="0"/>
              </a:spcAft>
              <a:defRPr kumimoji="1" sz="2400">
                <a:solidFill>
                  <a:schemeClr val="tx1"/>
                </a:solidFill>
                <a:latin typeface="Times New Roman" pitchFamily="18" charset="0"/>
              </a:defRPr>
            </a:lvl8pPr>
            <a:lvl9pPr marL="3886200" indent="-228600" fontAlgn="base">
              <a:spcBef>
                <a:spcPct val="0"/>
              </a:spcBef>
              <a:spcAft>
                <a:spcPct val="0"/>
              </a:spcAft>
              <a:defRPr kumimoji="1" sz="2400">
                <a:solidFill>
                  <a:schemeClr val="tx1"/>
                </a:solidFill>
                <a:latin typeface="Times New Roman" pitchFamily="18" charset="0"/>
              </a:defRPr>
            </a:lvl9pPr>
          </a:lstStyle>
          <a:p>
            <a:pPr eaLnBrk="0" hangingPunct="0">
              <a:lnSpc>
                <a:spcPct val="100000"/>
              </a:lnSpc>
              <a:buClrTx/>
              <a:buSzTx/>
              <a:buFontTx/>
              <a:buNone/>
            </a:pPr>
            <a:r>
              <a:rPr kumimoji="0" lang="en-US" sz="4800" dirty="0">
                <a:solidFill>
                  <a:srgbClr val="00264C"/>
                </a:solidFill>
                <a:latin typeface="Tahoma" pitchFamily="34" charset="0"/>
              </a:rPr>
              <a:t>The End</a:t>
            </a:r>
          </a:p>
        </p:txBody>
      </p:sp>
    </p:spTree>
    <p:extLst>
      <p:ext uri="{BB962C8B-B14F-4D97-AF65-F5344CB8AC3E}">
        <p14:creationId xmlns:p14="http://schemas.microsoft.com/office/powerpoint/2010/main" val="549047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090358398"/>
              </p:ext>
            </p:extLst>
          </p:nvPr>
        </p:nvGraphicFramePr>
        <p:xfrm>
          <a:off x="0" y="1"/>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7370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9298" name="Picture 2" descr="C:\Users\JIMGODDARD\Desktop\Old-Smith-Well-drill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671" y="0"/>
            <a:ext cx="6004290" cy="688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502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descr="Large confetti"/>
          <p:cNvSpPr>
            <a:spLocks noGrp="1" noChangeArrowheads="1"/>
          </p:cNvSpPr>
          <p:nvPr>
            <p:ph type="title"/>
          </p:nvPr>
        </p:nvSpPr>
        <p:spPr/>
        <p:txBody>
          <a:bodyPr/>
          <a:lstStyle/>
          <a:p>
            <a:pPr algn="ctr" eaLnBrk="1" hangingPunct="1"/>
            <a:r>
              <a:rPr lang="en-US" dirty="0" smtClean="0"/>
              <a:t>COMMON UTAH</a:t>
            </a:r>
            <a:br>
              <a:rPr lang="en-US" dirty="0" smtClean="0"/>
            </a:br>
            <a:r>
              <a:rPr lang="en-US" dirty="0" smtClean="0"/>
              <a:t>DRILLING METHODS</a:t>
            </a:r>
          </a:p>
        </p:txBody>
      </p:sp>
      <p:sp>
        <p:nvSpPr>
          <p:cNvPr id="6147" name="Rectangle 3"/>
          <p:cNvSpPr>
            <a:spLocks noGrp="1" noChangeArrowheads="1"/>
          </p:cNvSpPr>
          <p:nvPr>
            <p:ph type="body" idx="1"/>
          </p:nvPr>
        </p:nvSpPr>
        <p:spPr>
          <a:xfrm>
            <a:off x="0" y="1676400"/>
            <a:ext cx="7772400" cy="4191000"/>
          </a:xfrm>
        </p:spPr>
        <p:txBody>
          <a:bodyPr/>
          <a:lstStyle/>
          <a:p>
            <a:pPr eaLnBrk="1" hangingPunct="1">
              <a:lnSpc>
                <a:spcPct val="90000"/>
              </a:lnSpc>
            </a:pPr>
            <a:r>
              <a:rPr lang="en-US" sz="2800" dirty="0" smtClean="0"/>
              <a:t>Mud Rotary</a:t>
            </a:r>
          </a:p>
          <a:p>
            <a:pPr eaLnBrk="1" hangingPunct="1">
              <a:lnSpc>
                <a:spcPct val="90000"/>
              </a:lnSpc>
            </a:pPr>
            <a:r>
              <a:rPr lang="en-US" sz="2800" dirty="0" smtClean="0"/>
              <a:t>Cable Tool</a:t>
            </a:r>
          </a:p>
          <a:p>
            <a:pPr eaLnBrk="1" hangingPunct="1">
              <a:lnSpc>
                <a:spcPct val="90000"/>
              </a:lnSpc>
            </a:pPr>
            <a:r>
              <a:rPr lang="en-US" sz="2800" dirty="0" smtClean="0"/>
              <a:t>Air Rotary</a:t>
            </a:r>
          </a:p>
          <a:p>
            <a:pPr lvl="1" eaLnBrk="1" hangingPunct="1">
              <a:lnSpc>
                <a:spcPct val="90000"/>
              </a:lnSpc>
            </a:pPr>
            <a:r>
              <a:rPr lang="en-US" sz="2400" dirty="0" smtClean="0"/>
              <a:t>Down-hole Hammer</a:t>
            </a:r>
          </a:p>
          <a:p>
            <a:pPr lvl="1" eaLnBrk="1" hangingPunct="1">
              <a:lnSpc>
                <a:spcPct val="90000"/>
              </a:lnSpc>
            </a:pPr>
            <a:r>
              <a:rPr lang="en-US" sz="2400" dirty="0" smtClean="0"/>
              <a:t>Drill-through Casing Drivers</a:t>
            </a:r>
          </a:p>
          <a:p>
            <a:pPr lvl="1" eaLnBrk="1" hangingPunct="1">
              <a:lnSpc>
                <a:spcPct val="90000"/>
              </a:lnSpc>
            </a:pPr>
            <a:r>
              <a:rPr lang="en-US" sz="2400" dirty="0" smtClean="0"/>
              <a:t>Under-reamer Systems</a:t>
            </a:r>
          </a:p>
          <a:p>
            <a:pPr lvl="1" eaLnBrk="1" hangingPunct="1">
              <a:lnSpc>
                <a:spcPct val="90000"/>
              </a:lnSpc>
            </a:pPr>
            <a:r>
              <a:rPr lang="en-US" sz="2400" dirty="0" smtClean="0"/>
              <a:t>Dual Rotary</a:t>
            </a:r>
          </a:p>
          <a:p>
            <a:pPr lvl="1" eaLnBrk="1" hangingPunct="1">
              <a:lnSpc>
                <a:spcPct val="90000"/>
              </a:lnSpc>
            </a:pPr>
            <a:r>
              <a:rPr lang="en-US" sz="2400" dirty="0" smtClean="0"/>
              <a:t>Reverse Air Rotary</a:t>
            </a:r>
          </a:p>
          <a:p>
            <a:pPr eaLnBrk="1" hangingPunct="1">
              <a:lnSpc>
                <a:spcPct val="90000"/>
              </a:lnSpc>
            </a:pPr>
            <a:r>
              <a:rPr lang="en-US" sz="2800" dirty="0" smtClean="0"/>
              <a:t>Flooded Reverse Rotary</a:t>
            </a:r>
          </a:p>
          <a:p>
            <a:pPr eaLnBrk="1" hangingPunct="1">
              <a:lnSpc>
                <a:spcPct val="90000"/>
              </a:lnSpc>
            </a:pPr>
            <a:r>
              <a:rPr lang="en-US" sz="2800" dirty="0" smtClean="0"/>
              <a:t>Other Methods (Jetting, Direct Push, Sonic, Percussion Hammer, Hollow Stem Auger, Coring, Horizontal, Bucket Auger, etc.)</a:t>
            </a:r>
          </a:p>
          <a:p>
            <a:pPr eaLnBrk="1" hangingPunct="1">
              <a:lnSpc>
                <a:spcPct val="90000"/>
              </a:lnSpc>
            </a:pPr>
            <a:endParaRPr lang="en-US" sz="2800" dirty="0" smtClean="0"/>
          </a:p>
        </p:txBody>
      </p:sp>
      <p:graphicFrame>
        <p:nvGraphicFramePr>
          <p:cNvPr id="6148" name="Object 4"/>
          <p:cNvGraphicFramePr>
            <a:graphicFrameLocks noChangeAspect="1"/>
          </p:cNvGraphicFramePr>
          <p:nvPr/>
        </p:nvGraphicFramePr>
        <p:xfrm>
          <a:off x="4343400" y="1676400"/>
          <a:ext cx="4800600" cy="3657600"/>
        </p:xfrm>
        <a:graphic>
          <a:graphicData uri="http://schemas.openxmlformats.org/presentationml/2006/ole">
            <mc:AlternateContent xmlns:mc="http://schemas.openxmlformats.org/markup-compatibility/2006">
              <mc:Choice xmlns:v="urn:schemas-microsoft-com:vml" Requires="v">
                <p:oleObj spid="_x0000_s1647642" name="Chart" r:id="rId3" imgW="9715805" imgH="6229807" progId="Excel.Chart.8">
                  <p:embed/>
                </p:oleObj>
              </mc:Choice>
              <mc:Fallback>
                <p:oleObj name="Chart" r:id="rId3" imgW="9715805" imgH="622980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676400"/>
                        <a:ext cx="4800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Line 5"/>
          <p:cNvSpPr>
            <a:spLocks noChangeShapeType="1"/>
          </p:cNvSpPr>
          <p:nvPr/>
        </p:nvSpPr>
        <p:spPr bwMode="auto">
          <a:xfrm>
            <a:off x="361950" y="1447800"/>
            <a:ext cx="8420100"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333333"/>
              </a:buClr>
            </a:pPr>
            <a:endParaRPr lang="en-US" dirty="0">
              <a:solidFill>
                <a:srgbClr val="00264C"/>
              </a:solidFill>
            </a:endParaRPr>
          </a:p>
        </p:txBody>
      </p:sp>
      <p:pic>
        <p:nvPicPr>
          <p:cNvPr id="6150" name="Picture 6" descr="WaterRightsLarge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46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334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2286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buClrTx/>
              <a:buSzPct val="85000"/>
              <a:buFontTx/>
              <a:buNone/>
            </a:pPr>
            <a:r>
              <a:rPr lang="en-US" sz="6600" dirty="0">
                <a:solidFill>
                  <a:srgbClr val="00264C"/>
                </a:solidFill>
              </a:rPr>
              <a:t>Well Drilling Activity</a:t>
            </a:r>
          </a:p>
          <a:p>
            <a:pPr marL="342900" indent="-342900" algn="ctr">
              <a:buClrTx/>
              <a:buSzPct val="85000"/>
              <a:buFontTx/>
              <a:buNone/>
            </a:pPr>
            <a:r>
              <a:rPr lang="en-US" sz="6600" dirty="0">
                <a:solidFill>
                  <a:srgbClr val="00264C"/>
                </a:solidFill>
              </a:rPr>
              <a:t>Permitting</a:t>
            </a:r>
          </a:p>
        </p:txBody>
      </p:sp>
      <p:pic>
        <p:nvPicPr>
          <p:cNvPr id="5123" name="Picture 3" descr="WaterRightsLarge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0713" y="5883275"/>
            <a:ext cx="9032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DSC02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2295525"/>
            <a:ext cx="584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289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4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\\Utsteq01\sys\APPS\Office2K\PFiles\MSOffice\Template\PDesigns\RICEPAPR.POT</Template>
  <TotalTime>19600</TotalTime>
  <Words>958</Words>
  <Application>Microsoft Office PowerPoint</Application>
  <PresentationFormat>On-screen Show (4:3)</PresentationFormat>
  <Paragraphs>185</Paragraphs>
  <Slides>41</Slides>
  <Notes>4</Notes>
  <HiddenSlides>0</HiddenSlides>
  <MMClips>0</MMClips>
  <ScaleCrop>false</ScaleCrop>
  <HeadingPairs>
    <vt:vector size="6" baseType="variant">
      <vt:variant>
        <vt:lpstr>Theme</vt:lpstr>
      </vt:variant>
      <vt:variant>
        <vt:i4>9</vt:i4>
      </vt:variant>
      <vt:variant>
        <vt:lpstr>Embedded OLE Servers</vt:lpstr>
      </vt:variant>
      <vt:variant>
        <vt:i4>5</vt:i4>
      </vt:variant>
      <vt:variant>
        <vt:lpstr>Slide Titles</vt:lpstr>
      </vt:variant>
      <vt:variant>
        <vt:i4>41</vt:i4>
      </vt:variant>
    </vt:vector>
  </HeadingPairs>
  <TitlesOfParts>
    <vt:vector size="55" baseType="lpstr">
      <vt:lpstr>RICEPAPR</vt:lpstr>
      <vt:lpstr>10_RICEPAPR</vt:lpstr>
      <vt:lpstr>24_RICEPAPR</vt:lpstr>
      <vt:lpstr>25_RICEPAPR</vt:lpstr>
      <vt:lpstr>26_RICEPAPR</vt:lpstr>
      <vt:lpstr>17_RICEPAPR</vt:lpstr>
      <vt:lpstr>6_RICEPAPR</vt:lpstr>
      <vt:lpstr>4_RICEPAPR</vt:lpstr>
      <vt:lpstr>7_RICEPAPR</vt:lpstr>
      <vt:lpstr>Chart</vt:lpstr>
      <vt:lpstr>Photo Editor Photo</vt:lpstr>
      <vt:lpstr>Worksheet</vt:lpstr>
      <vt:lpstr>Acrobat Document</vt:lpstr>
      <vt:lpstr>Drawing</vt:lpstr>
      <vt:lpstr>PowerPoint Presentation</vt:lpstr>
      <vt:lpstr>Water Well Permitting and Rules</vt:lpstr>
      <vt:lpstr>UTAH WELL DRILLING DATA</vt:lpstr>
      <vt:lpstr>PowerPoint Presentation</vt:lpstr>
      <vt:lpstr>PowerPoint Presentation</vt:lpstr>
      <vt:lpstr>PowerPoint Presentation</vt:lpstr>
      <vt:lpstr>COMMON UTAH DRILLING METHODS</vt:lpstr>
      <vt:lpstr>PowerPoint Presentation</vt:lpstr>
      <vt:lpstr>PowerPoint Presentation</vt:lpstr>
      <vt:lpstr>WELL PERMITTING MECHANISMS</vt:lpstr>
      <vt:lpstr>APPLICATION PROCESS (New Water Production Wells)</vt:lpstr>
      <vt:lpstr>WELL DRILLING FEES</vt:lpstr>
      <vt:lpstr>PowerPoint Presentation</vt:lpstr>
      <vt:lpstr>PowerPoint Presentation</vt:lpstr>
      <vt:lpstr>PowerPoint Presentation</vt:lpstr>
      <vt:lpstr>NEW WELL RENOVATION PERMIT POLICY</vt:lpstr>
      <vt:lpstr>PowerPoint Presentation</vt:lpstr>
      <vt:lpstr>PowerPoint Presentation</vt:lpstr>
      <vt:lpstr>PowerPoint Presentation</vt:lpstr>
      <vt:lpstr>PowerPoint Presentation</vt:lpstr>
      <vt:lpstr>PowerPoint Presentation</vt:lpstr>
      <vt:lpstr>APPLICATION PROCESS Non-Production Wells (NPW)</vt:lpstr>
      <vt:lpstr>PowerPoint Presentation</vt:lpstr>
      <vt:lpstr>APPLICATION PROCESS Provisional or “Rush Letter”</vt:lpstr>
      <vt:lpstr>PowerPoint Presentation</vt:lpstr>
      <vt:lpstr>PowerPoint Presentation</vt:lpstr>
      <vt:lpstr>SCOPE OF RULES (Regulated Wells/License Required)</vt:lpstr>
      <vt:lpstr>SCOPE OF RULES (Wells Excluded from The Rules)</vt:lpstr>
      <vt:lpstr>WELL DRILLING DEFINITION</vt:lpstr>
      <vt:lpstr>PowerPoint Presentation</vt:lpstr>
      <vt:lpstr>ADMINISTRATIVE RULES</vt:lpstr>
      <vt:lpstr>PowerPoint Presentation</vt:lpstr>
      <vt:lpstr>CONSTRUCTION REQUIREMENTS</vt:lpstr>
      <vt:lpstr>PowerPoint Presentation</vt:lpstr>
      <vt:lpstr>PowerPoint Presentation</vt:lpstr>
      <vt:lpstr>PowerPoint Presentation</vt:lpstr>
      <vt:lpstr>MAIN COMPONENTS</vt:lpstr>
      <vt:lpstr>PowerPoint Presentation</vt:lpstr>
      <vt:lpstr>Well Drilling Web Features www.waterrights.utah.gov</vt:lpstr>
      <vt:lpstr>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Goddard</dc:creator>
  <cp:lastModifiedBy>Jim Goddard</cp:lastModifiedBy>
  <cp:revision>443</cp:revision>
  <cp:lastPrinted>1601-01-01T00:00:00Z</cp:lastPrinted>
  <dcterms:created xsi:type="dcterms:W3CDTF">1601-01-01T00:00:00Z</dcterms:created>
  <dcterms:modified xsi:type="dcterms:W3CDTF">2015-04-23T22:13:57Z</dcterms:modified>
</cp:coreProperties>
</file>