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97" r:id="rId2"/>
  </p:sldMasterIdLst>
  <p:notesMasterIdLst>
    <p:notesMasterId r:id="rId22"/>
  </p:notesMasterIdLst>
  <p:handoutMasterIdLst>
    <p:handoutMasterId r:id="rId23"/>
  </p:handoutMasterIdLst>
  <p:sldIdLst>
    <p:sldId id="259" r:id="rId3"/>
    <p:sldId id="319" r:id="rId4"/>
    <p:sldId id="320" r:id="rId5"/>
    <p:sldId id="321" r:id="rId6"/>
    <p:sldId id="322" r:id="rId7"/>
    <p:sldId id="256" r:id="rId8"/>
    <p:sldId id="323" r:id="rId9"/>
    <p:sldId id="290" r:id="rId10"/>
    <p:sldId id="324" r:id="rId11"/>
    <p:sldId id="325" r:id="rId12"/>
    <p:sldId id="326" r:id="rId13"/>
    <p:sldId id="327" r:id="rId14"/>
    <p:sldId id="328" r:id="rId15"/>
    <p:sldId id="329" r:id="rId16"/>
    <p:sldId id="330" r:id="rId17"/>
    <p:sldId id="331" r:id="rId18"/>
    <p:sldId id="312" r:id="rId19"/>
    <p:sldId id="266" r:id="rId20"/>
    <p:sldId id="265" r:id="rId21"/>
  </p:sldIdLst>
  <p:sldSz cx="10160000" cy="7620000"/>
  <p:notesSz cx="9601200" cy="7315200"/>
  <p:defaultTextStyle>
    <a:defPPr>
      <a:defRPr lang="en-US"/>
    </a:defPPr>
    <a:lvl1pPr algn="l" rtl="0" fontAlgn="base">
      <a:spcBef>
        <a:spcPct val="0"/>
      </a:spcBef>
      <a:spcAft>
        <a:spcPct val="0"/>
      </a:spcAft>
      <a:defRPr sz="3200" kern="1200">
        <a:solidFill>
          <a:srgbClr val="000000"/>
        </a:solidFill>
        <a:latin typeface="Gill Sans"/>
        <a:ea typeface="ヒラギノ角ゴ Pro W3"/>
        <a:cs typeface="ヒラギノ角ゴ Pro W3"/>
        <a:sym typeface="Gill Sans"/>
      </a:defRPr>
    </a:lvl1pPr>
    <a:lvl2pPr marL="457200" algn="l" rtl="0" fontAlgn="base">
      <a:spcBef>
        <a:spcPct val="0"/>
      </a:spcBef>
      <a:spcAft>
        <a:spcPct val="0"/>
      </a:spcAft>
      <a:defRPr sz="3200" kern="1200">
        <a:solidFill>
          <a:srgbClr val="000000"/>
        </a:solidFill>
        <a:latin typeface="Gill Sans"/>
        <a:ea typeface="ヒラギノ角ゴ Pro W3"/>
        <a:cs typeface="ヒラギノ角ゴ Pro W3"/>
        <a:sym typeface="Gill Sans"/>
      </a:defRPr>
    </a:lvl2pPr>
    <a:lvl3pPr marL="914400" algn="l" rtl="0" fontAlgn="base">
      <a:spcBef>
        <a:spcPct val="0"/>
      </a:spcBef>
      <a:spcAft>
        <a:spcPct val="0"/>
      </a:spcAft>
      <a:defRPr sz="3200" kern="1200">
        <a:solidFill>
          <a:srgbClr val="000000"/>
        </a:solidFill>
        <a:latin typeface="Gill Sans"/>
        <a:ea typeface="ヒラギノ角ゴ Pro W3"/>
        <a:cs typeface="ヒラギノ角ゴ Pro W3"/>
        <a:sym typeface="Gill Sans"/>
      </a:defRPr>
    </a:lvl3pPr>
    <a:lvl4pPr marL="1371600" algn="l" rtl="0" fontAlgn="base">
      <a:spcBef>
        <a:spcPct val="0"/>
      </a:spcBef>
      <a:spcAft>
        <a:spcPct val="0"/>
      </a:spcAft>
      <a:defRPr sz="3200" kern="1200">
        <a:solidFill>
          <a:srgbClr val="000000"/>
        </a:solidFill>
        <a:latin typeface="Gill Sans"/>
        <a:ea typeface="ヒラギノ角ゴ Pro W3"/>
        <a:cs typeface="ヒラギノ角ゴ Pro W3"/>
        <a:sym typeface="Gill Sans"/>
      </a:defRPr>
    </a:lvl4pPr>
    <a:lvl5pPr marL="1828800" algn="l" rtl="0" fontAlgn="base">
      <a:spcBef>
        <a:spcPct val="0"/>
      </a:spcBef>
      <a:spcAft>
        <a:spcPct val="0"/>
      </a:spcAft>
      <a:defRPr sz="3200" kern="1200">
        <a:solidFill>
          <a:srgbClr val="000000"/>
        </a:solidFill>
        <a:latin typeface="Gill Sans"/>
        <a:ea typeface="ヒラギノ角ゴ Pro W3"/>
        <a:cs typeface="ヒラギノ角ゴ Pro W3"/>
        <a:sym typeface="Gill Sans"/>
      </a:defRPr>
    </a:lvl5pPr>
    <a:lvl6pPr marL="2286000" algn="l" defTabSz="914400" rtl="0" eaLnBrk="1" latinLnBrk="0" hangingPunct="1">
      <a:defRPr sz="3200" kern="1200">
        <a:solidFill>
          <a:srgbClr val="000000"/>
        </a:solidFill>
        <a:latin typeface="Gill Sans"/>
        <a:ea typeface="ヒラギノ角ゴ Pro W3"/>
        <a:cs typeface="ヒラギノ角ゴ Pro W3"/>
        <a:sym typeface="Gill Sans"/>
      </a:defRPr>
    </a:lvl6pPr>
    <a:lvl7pPr marL="2743200" algn="l" defTabSz="914400" rtl="0" eaLnBrk="1" latinLnBrk="0" hangingPunct="1">
      <a:defRPr sz="3200" kern="1200">
        <a:solidFill>
          <a:srgbClr val="000000"/>
        </a:solidFill>
        <a:latin typeface="Gill Sans"/>
        <a:ea typeface="ヒラギノ角ゴ Pro W3"/>
        <a:cs typeface="ヒラギノ角ゴ Pro W3"/>
        <a:sym typeface="Gill Sans"/>
      </a:defRPr>
    </a:lvl7pPr>
    <a:lvl8pPr marL="3200400" algn="l" defTabSz="914400" rtl="0" eaLnBrk="1" latinLnBrk="0" hangingPunct="1">
      <a:defRPr sz="3200" kern="1200">
        <a:solidFill>
          <a:srgbClr val="000000"/>
        </a:solidFill>
        <a:latin typeface="Gill Sans"/>
        <a:ea typeface="ヒラギノ角ゴ Pro W3"/>
        <a:cs typeface="ヒラギノ角ゴ Pro W3"/>
        <a:sym typeface="Gill Sans"/>
      </a:defRPr>
    </a:lvl8pPr>
    <a:lvl9pPr marL="3657600" algn="l" defTabSz="914400" rtl="0" eaLnBrk="1" latinLnBrk="0" hangingPunct="1">
      <a:defRPr sz="3200" kern="1200">
        <a:solidFill>
          <a:srgbClr val="000000"/>
        </a:solidFill>
        <a:latin typeface="Gill Sans"/>
        <a:ea typeface="ヒラギノ角ゴ Pro W3"/>
        <a:cs typeface="ヒラギノ角ゴ Pro W3"/>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CCFFCC"/>
    <a:srgbClr val="CCFFFF"/>
    <a:srgbClr val="FF3399"/>
    <a:srgbClr val="6699FF"/>
    <a:srgbClr val="0066CC"/>
    <a:srgbClr val="CC0099"/>
    <a:srgbClr val="3366FF"/>
    <a:srgbClr val="3366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054" autoAdjust="0"/>
    <p:restoredTop sz="93586" autoAdjust="0"/>
  </p:normalViewPr>
  <p:slideViewPr>
    <p:cSldViewPr>
      <p:cViewPr varScale="1">
        <p:scale>
          <a:sx n="82" d="100"/>
          <a:sy n="82" d="100"/>
        </p:scale>
        <p:origin x="-960" y="-84"/>
      </p:cViewPr>
      <p:guideLst>
        <p:guide orient="horz" pos="2400"/>
        <p:guide pos="320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2" d="100"/>
          <a:sy n="82" d="100"/>
        </p:scale>
        <p:origin x="-3090" y="-78"/>
      </p:cViewPr>
      <p:guideLst>
        <p:guide orient="horz" pos="2305"/>
        <p:guide pos="302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1" y="0"/>
            <a:ext cx="4161389" cy="36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16" tIns="48708" rIns="97416" bIns="48708" numCol="1" anchor="t" anchorCtr="0" compatLnSpc="1">
            <a:prstTxWarp prst="textNoShape">
              <a:avLst/>
            </a:prstTxWarp>
          </a:bodyPr>
          <a:lstStyle>
            <a:lvl1pPr algn="l">
              <a:defRPr sz="1300">
                <a:solidFill>
                  <a:schemeClr val="tx1"/>
                </a:solidFill>
                <a:latin typeface="Gill Sans" charset="0"/>
                <a:ea typeface="ヒラギノ角ゴ Pro W3" charset="-128"/>
                <a:cs typeface="+mn-cs"/>
                <a:sym typeface="Gill Sans" charset="0"/>
              </a:defRPr>
            </a:lvl1pPr>
          </a:lstStyle>
          <a:p>
            <a:pPr>
              <a:defRPr/>
            </a:pPr>
            <a:endParaRPr lang="en-US"/>
          </a:p>
        </p:txBody>
      </p:sp>
      <p:sp>
        <p:nvSpPr>
          <p:cNvPr id="70659" name="Rectangle 3"/>
          <p:cNvSpPr>
            <a:spLocks noGrp="1" noChangeArrowheads="1"/>
          </p:cNvSpPr>
          <p:nvPr>
            <p:ph type="dt" sz="quarter" idx="1"/>
          </p:nvPr>
        </p:nvSpPr>
        <p:spPr bwMode="auto">
          <a:xfrm>
            <a:off x="5437638" y="0"/>
            <a:ext cx="4161389" cy="36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16" tIns="48708" rIns="97416" bIns="48708" numCol="1" anchor="t" anchorCtr="0" compatLnSpc="1">
            <a:prstTxWarp prst="textNoShape">
              <a:avLst/>
            </a:prstTxWarp>
          </a:bodyPr>
          <a:lstStyle>
            <a:lvl1pPr algn="r">
              <a:defRPr sz="1300">
                <a:solidFill>
                  <a:schemeClr val="tx1"/>
                </a:solidFill>
                <a:latin typeface="Gill Sans" charset="0"/>
                <a:ea typeface="ヒラギノ角ゴ Pro W3" charset="-128"/>
                <a:cs typeface="+mn-cs"/>
                <a:sym typeface="Gill Sans" charset="0"/>
              </a:defRPr>
            </a:lvl1pPr>
          </a:lstStyle>
          <a:p>
            <a:pPr>
              <a:defRPr/>
            </a:pPr>
            <a:endParaRPr lang="en-US"/>
          </a:p>
        </p:txBody>
      </p:sp>
      <p:sp>
        <p:nvSpPr>
          <p:cNvPr id="70660" name="Rectangle 4"/>
          <p:cNvSpPr>
            <a:spLocks noGrp="1" noChangeArrowheads="1"/>
          </p:cNvSpPr>
          <p:nvPr>
            <p:ph type="ftr" sz="quarter" idx="2"/>
          </p:nvPr>
        </p:nvSpPr>
        <p:spPr bwMode="auto">
          <a:xfrm>
            <a:off x="1" y="6947941"/>
            <a:ext cx="4161389" cy="36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16" tIns="48708" rIns="97416" bIns="48708" numCol="1" anchor="b" anchorCtr="0" compatLnSpc="1">
            <a:prstTxWarp prst="textNoShape">
              <a:avLst/>
            </a:prstTxWarp>
          </a:bodyPr>
          <a:lstStyle>
            <a:lvl1pPr algn="l">
              <a:defRPr sz="1300">
                <a:solidFill>
                  <a:schemeClr val="tx1"/>
                </a:solidFill>
                <a:latin typeface="Gill Sans" charset="0"/>
                <a:ea typeface="ヒラギノ角ゴ Pro W3" charset="-128"/>
                <a:cs typeface="+mn-cs"/>
                <a:sym typeface="Gill Sans" charset="0"/>
              </a:defRPr>
            </a:lvl1pPr>
          </a:lstStyle>
          <a:p>
            <a:pPr>
              <a:defRPr/>
            </a:pPr>
            <a:endParaRPr lang="en-US"/>
          </a:p>
        </p:txBody>
      </p:sp>
      <p:sp>
        <p:nvSpPr>
          <p:cNvPr id="70661" name="Rectangle 5"/>
          <p:cNvSpPr>
            <a:spLocks noGrp="1" noChangeArrowheads="1"/>
          </p:cNvSpPr>
          <p:nvPr>
            <p:ph type="sldNum" sz="quarter" idx="3"/>
          </p:nvPr>
        </p:nvSpPr>
        <p:spPr bwMode="auto">
          <a:xfrm>
            <a:off x="5437638" y="6947941"/>
            <a:ext cx="4161389" cy="36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16" tIns="48708" rIns="97416" bIns="48708" numCol="1" anchor="b" anchorCtr="0" compatLnSpc="1">
            <a:prstTxWarp prst="textNoShape">
              <a:avLst/>
            </a:prstTxWarp>
          </a:bodyPr>
          <a:lstStyle>
            <a:lvl1pPr algn="r">
              <a:defRPr sz="1300">
                <a:solidFill>
                  <a:schemeClr val="tx1"/>
                </a:solidFill>
                <a:latin typeface="Gill Sans" charset="0"/>
                <a:ea typeface="ヒラギノ角ゴ Pro W3" charset="-128"/>
                <a:cs typeface="+mn-cs"/>
                <a:sym typeface="Gill Sans" charset="0"/>
              </a:defRPr>
            </a:lvl1pPr>
          </a:lstStyle>
          <a:p>
            <a:pPr>
              <a:defRPr/>
            </a:pPr>
            <a:fld id="{BC158BE5-A459-426E-B253-F7A0970BEC3D}" type="slidenum">
              <a:rPr lang="en-US"/>
              <a:pPr>
                <a:defRPr/>
              </a:pPr>
              <a:t>‹#›</a:t>
            </a:fld>
            <a:endParaRPr lang="en-US"/>
          </a:p>
        </p:txBody>
      </p:sp>
    </p:spTree>
    <p:extLst>
      <p:ext uri="{BB962C8B-B14F-4D97-AF65-F5344CB8AC3E}">
        <p14:creationId xmlns:p14="http://schemas.microsoft.com/office/powerpoint/2010/main" val="1483585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p:cNvSpPr>
          <p:nvPr>
            <p:ph type="hdr" sz="quarter"/>
          </p:nvPr>
        </p:nvSpPr>
        <p:spPr bwMode="auto">
          <a:xfrm>
            <a:off x="1" y="0"/>
            <a:ext cx="4161389" cy="36601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16" tIns="48708" rIns="97416" bIns="48708" numCol="1" anchor="t" anchorCtr="0" compatLnSpc="1">
            <a:prstTxWarp prst="textNoShape">
              <a:avLst/>
            </a:prstTxWarp>
          </a:bodyPr>
          <a:lstStyle>
            <a:lvl1pPr algn="l">
              <a:defRPr sz="1300">
                <a:latin typeface="Gill Sans" charset="0"/>
                <a:ea typeface="ヒラギノ角ゴ Pro W3" charset="-128"/>
                <a:cs typeface="+mn-cs"/>
                <a:sym typeface="Gill Sans" charset="0"/>
              </a:defRPr>
            </a:lvl1pPr>
          </a:lstStyle>
          <a:p>
            <a:pPr>
              <a:defRPr/>
            </a:pPr>
            <a:endParaRPr lang="en-US"/>
          </a:p>
        </p:txBody>
      </p:sp>
      <p:sp>
        <p:nvSpPr>
          <p:cNvPr id="30723" name="Rectangle 3"/>
          <p:cNvSpPr>
            <a:spLocks noGrp="1"/>
          </p:cNvSpPr>
          <p:nvPr>
            <p:ph type="dt" idx="1"/>
          </p:nvPr>
        </p:nvSpPr>
        <p:spPr bwMode="auto">
          <a:xfrm>
            <a:off x="5439811" y="0"/>
            <a:ext cx="4161389" cy="36601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16" tIns="48708" rIns="97416" bIns="48708" numCol="1" anchor="t" anchorCtr="0" compatLnSpc="1">
            <a:prstTxWarp prst="textNoShape">
              <a:avLst/>
            </a:prstTxWarp>
          </a:bodyPr>
          <a:lstStyle>
            <a:lvl1pPr algn="r">
              <a:defRPr sz="1300">
                <a:latin typeface="Gill Sans" charset="0"/>
                <a:ea typeface="ヒラギノ角ゴ Pro W3" charset="-128"/>
                <a:cs typeface="+mn-cs"/>
                <a:sym typeface="Gill Sans"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2970213" y="547688"/>
            <a:ext cx="3660775" cy="27447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25" name="Rectangle 5"/>
          <p:cNvSpPr>
            <a:spLocks noGrp="1"/>
          </p:cNvSpPr>
          <p:nvPr>
            <p:ph type="body" sz="quarter" idx="3"/>
          </p:nvPr>
        </p:nvSpPr>
        <p:spPr bwMode="auto">
          <a:xfrm>
            <a:off x="1280596" y="3475222"/>
            <a:ext cx="7040011" cy="3291591"/>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16" tIns="48708" rIns="97416" bIns="487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p:cNvSpPr>
          <p:nvPr>
            <p:ph type="ftr" sz="quarter" idx="4"/>
          </p:nvPr>
        </p:nvSpPr>
        <p:spPr bwMode="auto">
          <a:xfrm>
            <a:off x="1" y="6949194"/>
            <a:ext cx="4161389" cy="366009"/>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16" tIns="48708" rIns="97416" bIns="48708" numCol="1" anchor="b" anchorCtr="0" compatLnSpc="1">
            <a:prstTxWarp prst="textNoShape">
              <a:avLst/>
            </a:prstTxWarp>
          </a:bodyPr>
          <a:lstStyle>
            <a:lvl1pPr algn="l">
              <a:defRPr sz="1300">
                <a:latin typeface="Gill Sans" charset="0"/>
                <a:ea typeface="ヒラギノ角ゴ Pro W3" charset="-128"/>
                <a:cs typeface="+mn-cs"/>
                <a:sym typeface="Gill Sans" charset="0"/>
              </a:defRPr>
            </a:lvl1pPr>
          </a:lstStyle>
          <a:p>
            <a:pPr>
              <a:defRPr/>
            </a:pPr>
            <a:endParaRPr lang="en-US"/>
          </a:p>
        </p:txBody>
      </p:sp>
      <p:sp>
        <p:nvSpPr>
          <p:cNvPr id="30727" name="Rectangle 7"/>
          <p:cNvSpPr>
            <a:spLocks noGrp="1"/>
          </p:cNvSpPr>
          <p:nvPr>
            <p:ph type="sldNum" sz="quarter" idx="5"/>
          </p:nvPr>
        </p:nvSpPr>
        <p:spPr bwMode="auto">
          <a:xfrm>
            <a:off x="5439811" y="6949194"/>
            <a:ext cx="4161389" cy="366009"/>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16" tIns="48708" rIns="97416" bIns="48708" numCol="1" anchor="b" anchorCtr="0" compatLnSpc="1">
            <a:prstTxWarp prst="textNoShape">
              <a:avLst/>
            </a:prstTxWarp>
          </a:bodyPr>
          <a:lstStyle>
            <a:lvl1pPr algn="r">
              <a:defRPr sz="1300">
                <a:latin typeface="Gill Sans" charset="0"/>
                <a:ea typeface="ヒラギノ角ゴ Pro W3" charset="-128"/>
                <a:cs typeface="+mn-cs"/>
                <a:sym typeface="Gill Sans" charset="0"/>
              </a:defRPr>
            </a:lvl1pPr>
          </a:lstStyle>
          <a:p>
            <a:pPr>
              <a:defRPr/>
            </a:pPr>
            <a:fld id="{C81A654F-E0F0-4A89-ADBE-62A6F5711295}" type="slidenum">
              <a:rPr lang="en-US"/>
              <a:pPr>
                <a:defRPr/>
              </a:pPr>
              <a:t>‹#›</a:t>
            </a:fld>
            <a:endParaRPr lang="en-US"/>
          </a:p>
        </p:txBody>
      </p:sp>
    </p:spTree>
    <p:extLst>
      <p:ext uri="{BB962C8B-B14F-4D97-AF65-F5344CB8AC3E}">
        <p14:creationId xmlns:p14="http://schemas.microsoft.com/office/powerpoint/2010/main" val="146911777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p:cNvSpPr>
          <p:nvPr>
            <p:ph type="sldNum" sz="quarter" idx="5"/>
          </p:nvPr>
        </p:nvSpPr>
        <p:spPr>
          <a:noFill/>
        </p:spPr>
        <p:txBody>
          <a:bodyPr/>
          <a:lstStyle>
            <a:lvl1pPr eaLnBrk="0" hangingPunct="0">
              <a:defRPr sz="3300">
                <a:solidFill>
                  <a:srgbClr val="000000"/>
                </a:solidFill>
                <a:latin typeface="Gill Sans"/>
                <a:ea typeface="ヒラギノ角ゴ Pro W3"/>
                <a:cs typeface="ヒラギノ角ゴ Pro W3"/>
                <a:sym typeface="Gill Sans"/>
              </a:defRPr>
            </a:lvl1pPr>
            <a:lvl2pPr marL="776757" indent="-298752" eaLnBrk="0" hangingPunct="0">
              <a:defRPr sz="3300">
                <a:solidFill>
                  <a:srgbClr val="000000"/>
                </a:solidFill>
                <a:latin typeface="Gill Sans"/>
                <a:ea typeface="ヒラギノ角ゴ Pro W3"/>
                <a:cs typeface="ヒラギノ角ゴ Pro W3"/>
                <a:sym typeface="Gill Sans"/>
              </a:defRPr>
            </a:lvl2pPr>
            <a:lvl3pPr marL="1195010" indent="-239002" eaLnBrk="0" hangingPunct="0">
              <a:defRPr sz="3300">
                <a:solidFill>
                  <a:srgbClr val="000000"/>
                </a:solidFill>
                <a:latin typeface="Gill Sans"/>
                <a:ea typeface="ヒラギノ角ゴ Pro W3"/>
                <a:cs typeface="ヒラギノ角ゴ Pro W3"/>
                <a:sym typeface="Gill Sans"/>
              </a:defRPr>
            </a:lvl3pPr>
            <a:lvl4pPr marL="1673014" indent="-239002" eaLnBrk="0" hangingPunct="0">
              <a:defRPr sz="3300">
                <a:solidFill>
                  <a:srgbClr val="000000"/>
                </a:solidFill>
                <a:latin typeface="Gill Sans"/>
                <a:ea typeface="ヒラギノ角ゴ Pro W3"/>
                <a:cs typeface="ヒラギノ角ゴ Pro W3"/>
                <a:sym typeface="Gill Sans"/>
              </a:defRPr>
            </a:lvl4pPr>
            <a:lvl5pPr marL="2151018" indent="-239002" eaLnBrk="0" hangingPunct="0">
              <a:defRPr sz="3300">
                <a:solidFill>
                  <a:srgbClr val="000000"/>
                </a:solidFill>
                <a:latin typeface="Gill Sans"/>
                <a:ea typeface="ヒラギノ角ゴ Pro W3"/>
                <a:cs typeface="ヒラギノ角ゴ Pro W3"/>
                <a:sym typeface="Gill Sans"/>
              </a:defRPr>
            </a:lvl5pPr>
            <a:lvl6pPr marL="2629022"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6pPr>
            <a:lvl7pPr marL="3107025"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7pPr>
            <a:lvl8pPr marL="3585030"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8pPr>
            <a:lvl9pPr marL="4063034"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9pPr>
          </a:lstStyle>
          <a:p>
            <a:pPr eaLnBrk="1" hangingPunct="1"/>
            <a:fld id="{58D2CC87-E724-4923-9D31-5EE61740295D}" type="slidenum">
              <a:rPr lang="en-US" sz="1300"/>
              <a:pPr eaLnBrk="1" hangingPunct="1"/>
              <a:t>1</a:t>
            </a:fld>
            <a:endParaRPr lang="en-US" sz="1300" dirty="0"/>
          </a:p>
        </p:txBody>
      </p:sp>
      <p:sp>
        <p:nvSpPr>
          <p:cNvPr id="35843" name="Rectangle 2"/>
          <p:cNvSpPr>
            <a:spLocks noGrp="1" noRot="1" noChangeAspect="1" noChangeArrowheads="1" noTextEdit="1"/>
          </p:cNvSpPr>
          <p:nvPr>
            <p:ph type="sldImg"/>
          </p:nvPr>
        </p:nvSpPr>
        <p:spPr>
          <a:ln/>
        </p:spPr>
      </p:sp>
      <p:sp>
        <p:nvSpPr>
          <p:cNvPr id="35844" name="Rectangle 3"/>
          <p:cNvSpPr>
            <a:spLocks noGrp="1"/>
          </p:cNvSpPr>
          <p:nvPr>
            <p:ph type="body" idx="1"/>
          </p:nvPr>
        </p:nvSpPr>
        <p:spPr>
          <a:noFill/>
        </p:spPr>
        <p:txBody>
          <a:bodyPr/>
          <a:lstStyle/>
          <a:p>
            <a:pPr eaLnBrk="1" hangingPunct="1"/>
            <a:r>
              <a:rPr lang="en-US" dirty="0" smtClean="0">
                <a:latin typeface="Gill Sans"/>
              </a:rPr>
              <a:t>Introduction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5E50E6D3-D640-48E7-A2F7-D4F350912064}" type="slidenum">
              <a:rPr lang="en-US" sz="1200" smtClean="0"/>
              <a:pPr eaLnBrk="1" hangingPunct="1"/>
              <a:t>10</a:t>
            </a:fld>
            <a:endParaRPr lang="en-US" sz="120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p:cNvSpPr>
          <p:nvPr>
            <p:ph type="body" idx="1"/>
          </p:nvPr>
        </p:nvSpPr>
        <p:spPr>
          <a:noFill/>
        </p:spPr>
        <p:txBody>
          <a:bodyPr/>
          <a:lstStyle/>
          <a:p>
            <a:pPr marL="174625" indent="-174625" eaLnBrk="1" hangingPunct="1">
              <a:buFontTx/>
              <a:buChar char="•"/>
            </a:pPr>
            <a:r>
              <a:rPr lang="en-US" dirty="0" smtClean="0">
                <a:latin typeface="Gill Sans"/>
              </a:rPr>
              <a:t>The Adjudication staff use the information which they’ve gathered through extensive field reviews and produce a Hydrographic Survey map which identifies the location of the POD and the extent of the use.</a:t>
            </a:r>
          </a:p>
          <a:p>
            <a:pPr marL="174625" indent="-174625" eaLnBrk="1" hangingPunct="1">
              <a:buFontTx/>
              <a:buChar char="•"/>
            </a:pPr>
            <a:endParaRPr lang="en-US" dirty="0" smtClean="0">
              <a:latin typeface="Gill Sans"/>
            </a:endParaRPr>
          </a:p>
          <a:p>
            <a:pPr marL="174625" indent="-174625" eaLnBrk="1" hangingPunct="1">
              <a:buFontTx/>
              <a:buChar char="•"/>
            </a:pPr>
            <a:r>
              <a:rPr lang="en-US" dirty="0" smtClean="0">
                <a:latin typeface="Gill Sans"/>
              </a:rPr>
              <a:t>You can view these hydrographic survey maps at the regional offices, or the Salt Lake office, or from the comfort of your own office by viewing them online at the address shown.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5E50E6D3-D640-48E7-A2F7-D4F350912064}" type="slidenum">
              <a:rPr lang="en-US" sz="1200" smtClean="0"/>
              <a:pPr eaLnBrk="1" hangingPunct="1"/>
              <a:t>11</a:t>
            </a:fld>
            <a:endParaRPr lang="en-US" sz="120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p:cNvSpPr>
          <p:nvPr>
            <p:ph type="body" idx="1"/>
          </p:nvPr>
        </p:nvSpPr>
        <p:spPr>
          <a:noFill/>
        </p:spPr>
        <p:txBody>
          <a:bodyPr/>
          <a:lstStyle/>
          <a:p>
            <a:pPr marL="174625" indent="-174625" eaLnBrk="1" hangingPunct="1">
              <a:buFontTx/>
              <a:buChar char="•"/>
            </a:pPr>
            <a:endParaRPr lang="en-US" dirty="0" smtClean="0">
              <a:latin typeface="Gill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9FB9F775-4DE7-4D8D-8466-46649D4768F9}" type="slidenum">
              <a:rPr lang="en-US" sz="1200" smtClean="0"/>
              <a:pPr eaLnBrk="1" hangingPunct="1"/>
              <a:t>12</a:t>
            </a:fld>
            <a:endParaRPr lang="en-US" sz="120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p:cNvSpPr>
          <p:nvPr>
            <p:ph type="body" idx="1"/>
          </p:nvPr>
        </p:nvSpPr>
        <p:spPr>
          <a:noFill/>
        </p:spPr>
        <p:txBody>
          <a:bodyPr/>
          <a:lstStyle/>
          <a:p>
            <a:pPr marL="174625" indent="-174625" eaLnBrk="1" hangingPunct="1">
              <a:buFontTx/>
              <a:buChar char="•"/>
            </a:pPr>
            <a:r>
              <a:rPr lang="en-US" dirty="0" smtClean="0">
                <a:latin typeface="Gill Sans"/>
              </a:rPr>
              <a:t>The statue states that water users are responsible for completing a Water User’s Claim and filing it with the court or the State Engineer; however, through years of experience, we’ve determined that it saves time, energy, and money to assist water users in filling out a claim due to the lack of understanding on what some of the technical terms mean or in what manner to describe their water right.  </a:t>
            </a:r>
          </a:p>
          <a:p>
            <a:pPr marL="174625" indent="-174625" eaLnBrk="1" hangingPunct="1">
              <a:buFontTx/>
              <a:buChar char="•"/>
            </a:pPr>
            <a:endParaRPr lang="en-US" dirty="0" smtClean="0">
              <a:latin typeface="Gill Sans"/>
            </a:endParaRPr>
          </a:p>
          <a:p>
            <a:pPr marL="174625" indent="-174625" eaLnBrk="1" hangingPunct="1">
              <a:buFontTx/>
              <a:buChar char="•"/>
            </a:pPr>
            <a:r>
              <a:rPr lang="en-US" dirty="0" smtClean="0">
                <a:latin typeface="Gill Sans"/>
              </a:rPr>
              <a:t>We also accept the Water User’s Claims and file them with the court at the completion of the Proposed Determination.  Water User’s are welcome to opt out of the assistance of the Adjudication Staff at their leisure.</a:t>
            </a:r>
          </a:p>
          <a:p>
            <a:pPr marL="174625" indent="-174625" eaLnBrk="1" hangingPunct="1">
              <a:buFontTx/>
              <a:buChar char="•"/>
            </a:pPr>
            <a:endParaRPr lang="en-US" dirty="0" smtClean="0">
              <a:latin typeface="Gill Sans"/>
            </a:endParaRPr>
          </a:p>
          <a:p>
            <a:pPr marL="174625" indent="-174625" eaLnBrk="1" hangingPunct="1">
              <a:buFontTx/>
              <a:buChar char="•"/>
            </a:pPr>
            <a:r>
              <a:rPr lang="en-US" dirty="0" smtClean="0">
                <a:latin typeface="Gill Sans"/>
              </a:rPr>
              <a:t>Water User’s Claims are only taken on rights which have been perfected (certificated), previously decreed, or qualify as diligence claims.</a:t>
            </a:r>
          </a:p>
          <a:p>
            <a:pPr marL="174625" indent="-174625" eaLnBrk="1" hangingPunct="1">
              <a:buFontTx/>
              <a:buChar char="•"/>
            </a:pPr>
            <a:endParaRPr lang="en-US" dirty="0" smtClean="0">
              <a:latin typeface="Gill Sans"/>
            </a:endParaRPr>
          </a:p>
          <a:p>
            <a:pPr marL="174625" indent="-174625" eaLnBrk="1" hangingPunct="1">
              <a:buFontTx/>
              <a:buChar char="•"/>
            </a:pPr>
            <a:r>
              <a:rPr lang="en-US" dirty="0" smtClean="0">
                <a:latin typeface="Gill Sans"/>
              </a:rPr>
              <a:t>Occasionally, a water user wants to make a claim that is inconsistent with what the Adjudication Staff observe in the field.  When this occurs, a “State Engineer’s Recommendation” is filed with the court and published in the proposed determination in the place of the claim.  Water users will have the opportunity to object to any perceived errors in the Proposed Determination, which will be discussed shortly.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8C6F84F3-2FE9-41E5-B9DF-B6F758B1E9F6}" type="slidenum">
              <a:rPr lang="en-US" sz="1200" smtClean="0"/>
              <a:pPr eaLnBrk="1" hangingPunct="1"/>
              <a:t>13</a:t>
            </a:fld>
            <a:endParaRPr lang="en-US" sz="120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p:cNvSpPr>
          <p:nvPr>
            <p:ph type="body" idx="1"/>
          </p:nvPr>
        </p:nvSpPr>
        <p:spPr>
          <a:noFill/>
        </p:spPr>
        <p:txBody>
          <a:bodyPr/>
          <a:lstStyle/>
          <a:p>
            <a:pPr marL="174625" indent="-174625" eaLnBrk="1" hangingPunct="1">
              <a:buFontTx/>
              <a:buChar char="•"/>
            </a:pPr>
            <a:r>
              <a:rPr lang="en-US" dirty="0" smtClean="0">
                <a:latin typeface="Gill Sans"/>
              </a:rPr>
              <a:t>Once the Hydrographic Survey, Water User’s Claims, and State Engineer’s Recommendations have been finalized, the Proposed Determination is published, distributed to the water users, and filed with the court.  Each book has a unique name and number.  The name typically incorporates some geographic aspect of the respective subdivision.  The number reflects the Area number (which corresponds with the various drainage numbers used by the State Engineer’s Office) and a book number.  </a:t>
            </a:r>
          </a:p>
          <a:p>
            <a:pPr marL="174625" indent="-174625" eaLnBrk="1" hangingPunct="1">
              <a:buFontTx/>
              <a:buChar char="•"/>
            </a:pPr>
            <a:endParaRPr lang="en-US" dirty="0" smtClean="0">
              <a:latin typeface="Gill Sans"/>
            </a:endParaRPr>
          </a:p>
          <a:p>
            <a:pPr marL="174625" indent="-174625" eaLnBrk="1" hangingPunct="1">
              <a:buFontTx/>
              <a:buChar char="•"/>
            </a:pPr>
            <a:r>
              <a:rPr lang="en-US" dirty="0" smtClean="0">
                <a:latin typeface="Gill Sans"/>
              </a:rPr>
              <a:t>As shown, this is the Taylor Flat Subdivision, Book 05-3.  On the right is what our current Proposed Determination format looks like.  For the most part it mirrors the same information that you would see when viewing the water right on the Division’s database.  Earlier Proposed Determinations have different formats depending on the vintage.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B9719288-F5F7-40EB-9113-E23973837B47}" type="slidenum">
              <a:rPr lang="en-US" sz="1200" smtClean="0"/>
              <a:pPr eaLnBrk="1" hangingPunct="1"/>
              <a:t>14</a:t>
            </a:fld>
            <a:endParaRPr lang="en-US" sz="120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p:cNvSpPr>
          <p:nvPr>
            <p:ph type="body" idx="1"/>
          </p:nvPr>
        </p:nvSpPr>
        <p:spPr>
          <a:noFill/>
        </p:spPr>
        <p:txBody>
          <a:bodyPr/>
          <a:lstStyle/>
          <a:p>
            <a:pPr marL="174625" indent="-174625" eaLnBrk="1" hangingPunct="1">
              <a:buFontTx/>
              <a:buChar char="•"/>
            </a:pPr>
            <a:r>
              <a:rPr lang="en-US" smtClean="0">
                <a:latin typeface="Gill Sans"/>
              </a:rPr>
              <a:t>As mentioned earlier, occasionally a water user will disagree with the content of the Proposed Determination—whether it’s regarding their own water right or someone else’s water right.  When this occurs, they have the option of filing an objection within 90 days of the publish date of the PD.  An official objection must be verified by oath and filed with the respective District Court.  Informal or defective objections failing to meet the statutory requirements may be handled through other means, but they aren’t binding on the Proposed Determination.  The court may be petitioned to allow a late objection.</a:t>
            </a:r>
          </a:p>
          <a:p>
            <a:pPr marL="174625" indent="-174625" eaLnBrk="1" hangingPunct="1">
              <a:buFontTx/>
              <a:buChar char="•"/>
            </a:pPr>
            <a:endParaRPr lang="en-US" smtClean="0">
              <a:latin typeface="Gill Sans"/>
            </a:endParaRPr>
          </a:p>
          <a:p>
            <a:pPr marL="174625" indent="-174625" eaLnBrk="1" hangingPunct="1">
              <a:buFontTx/>
              <a:buChar char="•"/>
            </a:pPr>
            <a:r>
              <a:rPr lang="en-US" smtClean="0">
                <a:latin typeface="Gill Sans"/>
              </a:rPr>
              <a:t>Once an  objection is filed, there are a couple of options in how it may be handled.  The State Engineer usually attempts to settle the objection without going through costly and time-consuming litigation.  Often this involves meeting with the parties and attempting to stipulate a settlement in exchange for withdrawal of the objection.  </a:t>
            </a:r>
          </a:p>
          <a:p>
            <a:pPr marL="174625" indent="-174625" eaLnBrk="1" hangingPunct="1">
              <a:buFontTx/>
              <a:buChar char="•"/>
            </a:pPr>
            <a:endParaRPr lang="en-US" smtClean="0">
              <a:latin typeface="Gill Sans"/>
            </a:endParaRPr>
          </a:p>
          <a:p>
            <a:pPr marL="174625" indent="-174625" eaLnBrk="1" hangingPunct="1">
              <a:buFontTx/>
              <a:buChar char="•"/>
            </a:pPr>
            <a:r>
              <a:rPr lang="en-US" smtClean="0">
                <a:latin typeface="Gill Sans"/>
              </a:rPr>
              <a:t>If an agreement can’t be made, the objection may lead to litigation.  Occasionally the objection is between two separate parties and the State Engineer will simply file a response to the objection and let the two parties battle it out in court.  When the objection is litigated before a court, the Proposed Determination is reviewed in terms of questions of fact and law.  Eventually the court will render a decision and issue a court order either recognizing the Proposed Determination or amending some aspect of it.  The parties and the State Engineer have a 30-day window to file an appeal if they choose to.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marL="174625" indent="-174625">
              <a:buFontTx/>
              <a:buChar char="•"/>
            </a:pPr>
            <a:r>
              <a:rPr lang="en-US" dirty="0" smtClean="0">
                <a:latin typeface="Gill Sans"/>
              </a:rPr>
              <a:t>As mentioned before, in the early days, there was one Proposed Determination for each large river drainage basin; however, as Utah has increased in population and natural resource development, the number of water rights has increased beyond the ability of the State Engineer to tackle each basin at a time—resulting in the smaller subdivisions.  In parallel with preparation of proposed determinations for smaller geographical areas within the larger drainage, we petition the court for an Interlocutory or Partial Decree.  An Interlocutory Decree is an transitional decree which is used to settle the issues within that particular book.  Once all subdivisions have an interlocutory decree, the court is petitioned to issue a decree on the entire drainage.</a:t>
            </a:r>
          </a:p>
          <a:p>
            <a:pPr marL="174625" indent="-174625">
              <a:buFontTx/>
              <a:buChar char="•"/>
            </a:pPr>
            <a:endParaRPr lang="en-US" dirty="0" smtClean="0">
              <a:latin typeface="Gill Sans"/>
            </a:endParaRPr>
          </a:p>
          <a:p>
            <a:pPr marL="174625" indent="-174625">
              <a:buFontTx/>
              <a:buChar char="•"/>
            </a:pPr>
            <a:r>
              <a:rPr lang="en-US" dirty="0" smtClean="0">
                <a:latin typeface="Gill Sans"/>
              </a:rPr>
              <a:t>As a result of a 1908 Supreme Court decision in </a:t>
            </a:r>
            <a:r>
              <a:rPr lang="en-US" b="1" dirty="0" smtClean="0">
                <a:latin typeface="Gill Sans"/>
              </a:rPr>
              <a:t>Winters v. United States</a:t>
            </a:r>
            <a:r>
              <a:rPr lang="en-US" dirty="0" smtClean="0">
                <a:latin typeface="Gill Sans"/>
              </a:rPr>
              <a:t>, the court ruled that by creation if the </a:t>
            </a:r>
            <a:r>
              <a:rPr lang="en-US" b="1" dirty="0" smtClean="0">
                <a:latin typeface="Gill Sans"/>
              </a:rPr>
              <a:t>Fort Belknap Indian Reservation</a:t>
            </a:r>
            <a:r>
              <a:rPr lang="en-US" dirty="0" smtClean="0">
                <a:latin typeface="Gill Sans"/>
              </a:rPr>
              <a:t>, there was an implied water right for the amount of water for the reservation to be </a:t>
            </a:r>
            <a:r>
              <a:rPr lang="en-US" b="1" dirty="0" smtClean="0">
                <a:latin typeface="Gill Sans"/>
              </a:rPr>
              <a:t>self-sufficient</a:t>
            </a:r>
            <a:r>
              <a:rPr lang="en-US" dirty="0" smtClean="0">
                <a:latin typeface="Gill Sans"/>
              </a:rPr>
              <a:t>.  Today, federal reserved water rights can be </a:t>
            </a:r>
            <a:r>
              <a:rPr lang="en-US" b="1" dirty="0" smtClean="0">
                <a:latin typeface="Gill Sans"/>
              </a:rPr>
              <a:t>asserted on most lands managed by the federal government</a:t>
            </a:r>
            <a:r>
              <a:rPr lang="en-US" dirty="0" smtClean="0">
                <a:latin typeface="Gill Sans"/>
              </a:rPr>
              <a:t>. Reserved rights are, for the most part, </a:t>
            </a:r>
            <a:r>
              <a:rPr lang="en-US" b="1" dirty="0" smtClean="0">
                <a:latin typeface="Gill Sans"/>
              </a:rPr>
              <a:t>immune from state water laws </a:t>
            </a:r>
            <a:r>
              <a:rPr lang="en-US" dirty="0" smtClean="0">
                <a:latin typeface="Gill Sans"/>
              </a:rPr>
              <a:t>and therefore, are not subject to diversion and beneficial use requirements and cannot be lost by non-use. The federal government, however, is required to submit all reserved water rights claims to the state’s adjudication process, and are limited by the "primary purpose" and "minimal needs" requirements. In addition, federal reserved water rights are nontransferable. By law, these rights can only exist on lands owned by the federal government. If a land transfer occurs, any existing federal reserved water right becomes invalid.</a:t>
            </a:r>
          </a:p>
          <a:p>
            <a:pPr marL="174625" indent="-174625">
              <a:buFontTx/>
              <a:buChar char="•"/>
            </a:pPr>
            <a:endParaRPr lang="en-US" dirty="0" smtClean="0">
              <a:latin typeface="Gill Sans"/>
            </a:endParaRPr>
          </a:p>
          <a:p>
            <a:pPr marL="174625" indent="-174625">
              <a:buFontTx/>
              <a:buChar char="•"/>
            </a:pPr>
            <a:r>
              <a:rPr lang="en-US" dirty="0" smtClean="0">
                <a:latin typeface="Gill Sans"/>
              </a:rPr>
              <a:t>The McCarran Amendment, a 1953 law, waives U.S. sovereign immunity and allows states to determine Federal water rights in state courts.  Hence, federal water claims may be quantified in state stream adjudications, but only if such proceedings are comprehensive (meaning that all claimants to a specific water body are joined in the suit).  As a result, the Federal Government is purposefully exempted from the Interlocutory Decrees (although their water rights are recognized in the Proposed Determination).  Once an entire drainage has interlocutory decrees, the Federal Government is then joined as a party to the action just like any other water user and formally adjudicated.</a:t>
            </a:r>
          </a:p>
          <a:p>
            <a:pPr marL="174625" indent="-174625">
              <a:buFontTx/>
              <a:buChar char="•"/>
            </a:pPr>
            <a:endParaRPr lang="en-US" dirty="0" smtClean="0">
              <a:latin typeface="Gill Sans"/>
            </a:endParaRPr>
          </a:p>
          <a:p>
            <a:pPr marL="174625" indent="-174625">
              <a:buFontTx/>
              <a:buChar char="•"/>
            </a:pPr>
            <a:r>
              <a:rPr lang="en-US" dirty="0" smtClean="0">
                <a:latin typeface="Gill Sans"/>
              </a:rPr>
              <a:t>When a court issues an Interlocutory Decree, it will often include language which closes the respective basin from further assertion of diligence claims… which is the primary purpose of a General Stream Adjudication.</a:t>
            </a:r>
          </a:p>
          <a:p>
            <a:pPr marL="174625" indent="-174625">
              <a:buFontTx/>
              <a:buChar char="•"/>
            </a:pPr>
            <a:endParaRPr lang="en-US" dirty="0" smtClean="0">
              <a:latin typeface="Gill Sans"/>
            </a:endParaRPr>
          </a:p>
          <a:p>
            <a:pPr marL="174625" indent="-174625"/>
            <a:endParaRPr lang="en-US" dirty="0" smtClean="0">
              <a:latin typeface="Gill Sans"/>
            </a:endParaRPr>
          </a:p>
          <a:p>
            <a:pPr marL="174625" indent="-174625"/>
            <a:endParaRPr lang="en-US" dirty="0" smtClean="0">
              <a:latin typeface="Gill Sans"/>
            </a:endParaRPr>
          </a:p>
        </p:txBody>
      </p:sp>
      <p:sp>
        <p:nvSpPr>
          <p:cNvPr id="4" name="Slide Number Placeholder 3"/>
          <p:cNvSpPr>
            <a:spLocks noGrp="1"/>
          </p:cNvSpPr>
          <p:nvPr>
            <p:ph type="sldNum" sz="quarter" idx="5"/>
          </p:nvPr>
        </p:nvSpPr>
        <p:spPr/>
        <p:txBody>
          <a:bodyPr/>
          <a:lstStyle/>
          <a:p>
            <a:pPr>
              <a:defRPr/>
            </a:pPr>
            <a:fld id="{58BB8F2F-8F6D-4AC4-93E4-7BDC5A31C93D}"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882" indent="-285723" eaLnBrk="0" hangingPunct="0">
              <a:defRPr sz="3200">
                <a:solidFill>
                  <a:srgbClr val="000000"/>
                </a:solidFill>
                <a:latin typeface="Gill Sans"/>
                <a:ea typeface="ヒラギノ角ゴ Pro W3"/>
                <a:cs typeface="ヒラギノ角ゴ Pro W3"/>
                <a:sym typeface="Gill Sans"/>
              </a:defRPr>
            </a:lvl2pPr>
            <a:lvl3pPr marL="1142894" indent="-228579" eaLnBrk="0" hangingPunct="0">
              <a:defRPr sz="3200">
                <a:solidFill>
                  <a:srgbClr val="000000"/>
                </a:solidFill>
                <a:latin typeface="Gill Sans"/>
                <a:ea typeface="ヒラギノ角ゴ Pro W3"/>
                <a:cs typeface="ヒラギノ角ゴ Pro W3"/>
                <a:sym typeface="Gill Sans"/>
              </a:defRPr>
            </a:lvl3pPr>
            <a:lvl4pPr marL="1600052" indent="-228579" eaLnBrk="0" hangingPunct="0">
              <a:defRPr sz="3200">
                <a:solidFill>
                  <a:srgbClr val="000000"/>
                </a:solidFill>
                <a:latin typeface="Gill Sans"/>
                <a:ea typeface="ヒラギノ角ゴ Pro W3"/>
                <a:cs typeface="ヒラギノ角ゴ Pro W3"/>
                <a:sym typeface="Gill Sans"/>
              </a:defRPr>
            </a:lvl4pPr>
            <a:lvl5pPr marL="2057209" indent="-228579" eaLnBrk="0" hangingPunct="0">
              <a:defRPr sz="3200">
                <a:solidFill>
                  <a:srgbClr val="000000"/>
                </a:solidFill>
                <a:latin typeface="Gill Sans"/>
                <a:ea typeface="ヒラギノ角ゴ Pro W3"/>
                <a:cs typeface="ヒラギノ角ゴ Pro W3"/>
                <a:sym typeface="Gill Sans"/>
              </a:defRPr>
            </a:lvl5pPr>
            <a:lvl6pPr marL="2514367"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524"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682"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5840"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432DA2CE-D7A8-439C-9164-0D74F65EF493}" type="slidenum">
              <a:rPr lang="en-US" sz="1200"/>
              <a:pPr eaLnBrk="1" hangingPunct="1"/>
              <a:t>16</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p:cNvSpPr>
          <p:nvPr>
            <p:ph type="body" idx="1"/>
          </p:nvPr>
        </p:nvSpPr>
        <p:spPr>
          <a:noFill/>
        </p:spPr>
        <p:txBody>
          <a:bodyPr/>
          <a:lstStyle/>
          <a:p>
            <a:pPr marL="231754" indent="-231754" eaLnBrk="1" hangingPunct="1">
              <a:buFontTx/>
              <a:buChar char="•"/>
            </a:pPr>
            <a:r>
              <a:rPr lang="en-US" sz="800" dirty="0">
                <a:latin typeface="Gill Sans"/>
              </a:rPr>
              <a:t>So, where are we today?  The Adjudication Program of the Utah Division of Water Rights is a State-wide program which focusses solely on adjudication efforts.  The program consists the Program Manager, an Adjudication Engineer and three Adjudication Technicians.  However, we also rely on the regional offices to support the effort as their resources permit.</a:t>
            </a:r>
          </a:p>
          <a:p>
            <a:pPr marL="231754" indent="-231754" eaLnBrk="1" hangingPunct="1">
              <a:buFontTx/>
              <a:buChar char="•"/>
            </a:pPr>
            <a:endParaRPr lang="en-US" sz="800" dirty="0">
              <a:latin typeface="Gill Sans"/>
            </a:endParaRPr>
          </a:p>
          <a:p>
            <a:pPr marL="231754" indent="-231754" eaLnBrk="1" hangingPunct="1">
              <a:buFontTx/>
              <a:buChar char="•"/>
            </a:pPr>
            <a:r>
              <a:rPr lang="en-US" sz="800" dirty="0">
                <a:latin typeface="Gill Sans"/>
              </a:rPr>
              <a:t>We work closely with the Attorney General’s office for obvious reasons throughout the Proposed Determination process, but we also continue to work closely with them to resolve objections to the various Proposed Determinations which have already been published.  The back-log of un-resolved objections is fairly large—upwards of </a:t>
            </a:r>
            <a:r>
              <a:rPr lang="en-US" sz="800" dirty="0" smtClean="0">
                <a:latin typeface="Gill Sans"/>
              </a:rPr>
              <a:t>400—however</a:t>
            </a:r>
            <a:r>
              <a:rPr lang="en-US" sz="800" dirty="0">
                <a:latin typeface="Gill Sans"/>
              </a:rPr>
              <a:t>, we try to resolve them as quickly as possible and have been able to make forward progress in the past few years.</a:t>
            </a:r>
          </a:p>
          <a:p>
            <a:pPr marL="231754" indent="-231754" eaLnBrk="1" hangingPunct="1">
              <a:buFontTx/>
              <a:buChar char="•"/>
            </a:pPr>
            <a:endParaRPr lang="en-US" sz="800" dirty="0">
              <a:latin typeface="Gill Sans"/>
            </a:endParaRPr>
          </a:p>
          <a:p>
            <a:pPr marL="231754" indent="-231754" eaLnBrk="1" hangingPunct="1">
              <a:buFontTx/>
              <a:buChar char="•"/>
            </a:pPr>
            <a:r>
              <a:rPr lang="en-US" sz="800" dirty="0">
                <a:latin typeface="Gill Sans"/>
              </a:rPr>
              <a:t>As you can see by the map, we’re actively engaged in five different adjudications throughout the state.  Each adjudication is at a different stage.  </a:t>
            </a:r>
          </a:p>
          <a:p>
            <a:pPr marL="231754" indent="-231754" eaLnBrk="1" hangingPunct="1">
              <a:buFontTx/>
              <a:buChar char="•"/>
            </a:pPr>
            <a:endParaRPr lang="en-US" sz="800" dirty="0">
              <a:latin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p:cNvSpPr>
          <p:nvPr>
            <p:ph type="sldNum" sz="quarter" idx="5"/>
          </p:nvPr>
        </p:nvSpPr>
        <p:spPr>
          <a:noFill/>
        </p:spPr>
        <p:txBody>
          <a:bodyPr/>
          <a:lstStyle>
            <a:lvl1pPr eaLnBrk="0" hangingPunct="0">
              <a:defRPr sz="3300">
                <a:solidFill>
                  <a:srgbClr val="000000"/>
                </a:solidFill>
                <a:latin typeface="Gill Sans"/>
                <a:ea typeface="ヒラギノ角ゴ Pro W3"/>
                <a:cs typeface="ヒラギノ角ゴ Pro W3"/>
                <a:sym typeface="Gill Sans"/>
              </a:defRPr>
            </a:lvl1pPr>
            <a:lvl2pPr marL="776829" indent="-298780" eaLnBrk="0" hangingPunct="0">
              <a:defRPr sz="3300">
                <a:solidFill>
                  <a:srgbClr val="000000"/>
                </a:solidFill>
                <a:latin typeface="Gill Sans"/>
                <a:ea typeface="ヒラギノ角ゴ Pro W3"/>
                <a:cs typeface="ヒラギノ角ゴ Pro W3"/>
                <a:sym typeface="Gill Sans"/>
              </a:defRPr>
            </a:lvl2pPr>
            <a:lvl3pPr marL="1195121" indent="-239024" eaLnBrk="0" hangingPunct="0">
              <a:defRPr sz="3300">
                <a:solidFill>
                  <a:srgbClr val="000000"/>
                </a:solidFill>
                <a:latin typeface="Gill Sans"/>
                <a:ea typeface="ヒラギノ角ゴ Pro W3"/>
                <a:cs typeface="ヒラギノ角ゴ Pro W3"/>
                <a:sym typeface="Gill Sans"/>
              </a:defRPr>
            </a:lvl3pPr>
            <a:lvl4pPr marL="1673169" indent="-239024" eaLnBrk="0" hangingPunct="0">
              <a:defRPr sz="3300">
                <a:solidFill>
                  <a:srgbClr val="000000"/>
                </a:solidFill>
                <a:latin typeface="Gill Sans"/>
                <a:ea typeface="ヒラギノ角ゴ Pro W3"/>
                <a:cs typeface="ヒラギノ角ゴ Pro W3"/>
                <a:sym typeface="Gill Sans"/>
              </a:defRPr>
            </a:lvl4pPr>
            <a:lvl5pPr marL="2151217" indent="-239024" eaLnBrk="0" hangingPunct="0">
              <a:defRPr sz="3300">
                <a:solidFill>
                  <a:srgbClr val="000000"/>
                </a:solidFill>
                <a:latin typeface="Gill Sans"/>
                <a:ea typeface="ヒラギノ角ゴ Pro W3"/>
                <a:cs typeface="ヒラギノ角ゴ Pro W3"/>
                <a:sym typeface="Gill Sans"/>
              </a:defRPr>
            </a:lvl5pPr>
            <a:lvl6pPr marL="2629266" indent="-239024"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6pPr>
            <a:lvl7pPr marL="3107314" indent="-239024"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7pPr>
            <a:lvl8pPr marL="3585362" indent="-239024"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8pPr>
            <a:lvl9pPr marL="4063411" indent="-239024"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9pPr>
          </a:lstStyle>
          <a:p>
            <a:pPr eaLnBrk="1" hangingPunct="1"/>
            <a:fld id="{0A21AB2D-F7C2-4C9B-A7B8-13ECA30BD404}" type="slidenum">
              <a:rPr lang="en-US" sz="1300"/>
              <a:pPr eaLnBrk="1" hangingPunct="1"/>
              <a:t>17</a:t>
            </a:fld>
            <a:endParaRPr lang="en-US" sz="1300"/>
          </a:p>
        </p:txBody>
      </p:sp>
      <p:sp>
        <p:nvSpPr>
          <p:cNvPr id="55299" name="Rectangle 2"/>
          <p:cNvSpPr>
            <a:spLocks noGrp="1" noRot="1" noChangeAspect="1" noChangeArrowheads="1" noTextEdit="1"/>
          </p:cNvSpPr>
          <p:nvPr>
            <p:ph type="sldImg"/>
          </p:nvPr>
        </p:nvSpPr>
        <p:spPr>
          <a:ln/>
        </p:spPr>
      </p:sp>
      <p:sp>
        <p:nvSpPr>
          <p:cNvPr id="55300" name="Rectangle 3"/>
          <p:cNvSpPr>
            <a:spLocks noGrp="1"/>
          </p:cNvSpPr>
          <p:nvPr>
            <p:ph type="body" idx="1"/>
          </p:nvPr>
        </p:nvSpPr>
        <p:spPr>
          <a:noFill/>
        </p:spPr>
        <p:txBody>
          <a:bodyPr/>
          <a:lstStyle/>
          <a:p>
            <a:pPr marL="182588" indent="-182588" eaLnBrk="1" hangingPunct="1">
              <a:buFontTx/>
              <a:buChar char="•"/>
            </a:pPr>
            <a:r>
              <a:rPr lang="en-US" smtClean="0">
                <a:latin typeface="Gill Sans"/>
              </a:rPr>
              <a:t>When the Adjudication Program goes into an area, one of the most prominent questions is whether or not a water users will lose their water right.  It should be noted that the State Engineer does not have the authority to take a water right away.  We can only recommend to the court that the water right be disallowed in the Proposed Determination.  </a:t>
            </a:r>
          </a:p>
          <a:p>
            <a:pPr marL="182588" indent="-182588" eaLnBrk="1" hangingPunct="1">
              <a:buFontTx/>
              <a:buChar char="•"/>
            </a:pPr>
            <a:endParaRPr lang="en-US" smtClean="0">
              <a:latin typeface="Gill Sans"/>
            </a:endParaRPr>
          </a:p>
          <a:p>
            <a:pPr marL="182588" indent="-182588" eaLnBrk="1" hangingPunct="1">
              <a:buFontTx/>
              <a:buChar char="•"/>
            </a:pPr>
            <a:r>
              <a:rPr lang="en-US" smtClean="0">
                <a:latin typeface="Gill Sans"/>
              </a:rPr>
              <a:t>Ultimately, individuals who are using their water right in conformance with the records on file with the Division of Water Rights have nothing to fear.  </a:t>
            </a:r>
          </a:p>
          <a:p>
            <a:pPr marL="182588" indent="-182588" eaLnBrk="1" hangingPunct="1">
              <a:buFontTx/>
              <a:buChar char="•"/>
            </a:pPr>
            <a:endParaRPr lang="en-US" smtClean="0">
              <a:latin typeface="Gill Sans"/>
            </a:endParaRPr>
          </a:p>
          <a:p>
            <a:pPr marL="182588" indent="-182588" eaLnBrk="1" hangingPunct="1">
              <a:buFontTx/>
              <a:buChar char="•"/>
            </a:pPr>
            <a:r>
              <a:rPr lang="en-US" smtClean="0">
                <a:latin typeface="Gill Sans"/>
              </a:rPr>
              <a:t>Those who are using water without a right of record are required to submit a claim during the process or risk being barred by the court from asserting a right. </a:t>
            </a:r>
          </a:p>
          <a:p>
            <a:pPr marL="182588" indent="-182588" eaLnBrk="1" hangingPunct="1">
              <a:buFontTx/>
              <a:buChar char="•"/>
            </a:pPr>
            <a:endParaRPr lang="en-US" smtClean="0">
              <a:latin typeface="Gill Sans"/>
            </a:endParaRPr>
          </a:p>
          <a:p>
            <a:pPr marL="182588" indent="-182588" eaLnBrk="1" hangingPunct="1">
              <a:buFontTx/>
              <a:buChar char="•"/>
            </a:pPr>
            <a:r>
              <a:rPr lang="en-US" smtClean="0">
                <a:latin typeface="Gill Sans"/>
              </a:rPr>
              <a:t>When a water right, or portion of it, has fallen out of use for more than 7 years, the water right (or the un-used portion) may be recommended to be disallowed in the Proposed Determination.  This ensures that water which is not being used, returns to the public for future appropriation or sustainment of other rights.  We will often give a water user the benefit of the doubt in order to prevent unnecessary constraints on water users.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p:cNvSpPr>
          <p:nvPr>
            <p:ph type="sldNum" sz="quarter" idx="5"/>
          </p:nvPr>
        </p:nvSpPr>
        <p:spPr>
          <a:noFill/>
        </p:spPr>
        <p:txBody>
          <a:bodyPr/>
          <a:lstStyle>
            <a:lvl1pPr eaLnBrk="0" hangingPunct="0">
              <a:defRPr sz="3300">
                <a:solidFill>
                  <a:srgbClr val="000000"/>
                </a:solidFill>
                <a:latin typeface="Gill Sans"/>
                <a:ea typeface="ヒラギノ角ゴ Pro W3"/>
                <a:cs typeface="ヒラギノ角ゴ Pro W3"/>
                <a:sym typeface="Gill Sans"/>
              </a:defRPr>
            </a:lvl1pPr>
            <a:lvl2pPr marL="776757" indent="-298752" eaLnBrk="0" hangingPunct="0">
              <a:defRPr sz="3300">
                <a:solidFill>
                  <a:srgbClr val="000000"/>
                </a:solidFill>
                <a:latin typeface="Gill Sans"/>
                <a:ea typeface="ヒラギノ角ゴ Pro W3"/>
                <a:cs typeface="ヒラギノ角ゴ Pro W3"/>
                <a:sym typeface="Gill Sans"/>
              </a:defRPr>
            </a:lvl2pPr>
            <a:lvl3pPr marL="1195010" indent="-239002" eaLnBrk="0" hangingPunct="0">
              <a:defRPr sz="3300">
                <a:solidFill>
                  <a:srgbClr val="000000"/>
                </a:solidFill>
                <a:latin typeface="Gill Sans"/>
                <a:ea typeface="ヒラギノ角ゴ Pro W3"/>
                <a:cs typeface="ヒラギノ角ゴ Pro W3"/>
                <a:sym typeface="Gill Sans"/>
              </a:defRPr>
            </a:lvl3pPr>
            <a:lvl4pPr marL="1673014" indent="-239002" eaLnBrk="0" hangingPunct="0">
              <a:defRPr sz="3300">
                <a:solidFill>
                  <a:srgbClr val="000000"/>
                </a:solidFill>
                <a:latin typeface="Gill Sans"/>
                <a:ea typeface="ヒラギノ角ゴ Pro W3"/>
                <a:cs typeface="ヒラギノ角ゴ Pro W3"/>
                <a:sym typeface="Gill Sans"/>
              </a:defRPr>
            </a:lvl4pPr>
            <a:lvl5pPr marL="2151018" indent="-239002" eaLnBrk="0" hangingPunct="0">
              <a:defRPr sz="3300">
                <a:solidFill>
                  <a:srgbClr val="000000"/>
                </a:solidFill>
                <a:latin typeface="Gill Sans"/>
                <a:ea typeface="ヒラギノ角ゴ Pro W3"/>
                <a:cs typeface="ヒラギノ角ゴ Pro W3"/>
                <a:sym typeface="Gill Sans"/>
              </a:defRPr>
            </a:lvl5pPr>
            <a:lvl6pPr marL="2629022"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6pPr>
            <a:lvl7pPr marL="3107025"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7pPr>
            <a:lvl8pPr marL="3585030"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8pPr>
            <a:lvl9pPr marL="4063034"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9pPr>
          </a:lstStyle>
          <a:p>
            <a:pPr eaLnBrk="1" hangingPunct="1"/>
            <a:fld id="{E149D416-D7C1-4F3C-9E0F-928F5E576D91}" type="slidenum">
              <a:rPr lang="en-US" sz="1300"/>
              <a:pPr eaLnBrk="1" hangingPunct="1"/>
              <a:t>18</a:t>
            </a:fld>
            <a:endParaRPr lang="en-US" sz="1300"/>
          </a:p>
        </p:txBody>
      </p:sp>
      <p:sp>
        <p:nvSpPr>
          <p:cNvPr id="57347" name="Rectangle 2"/>
          <p:cNvSpPr>
            <a:spLocks noGrp="1" noRot="1" noChangeAspect="1" noChangeArrowheads="1" noTextEdit="1"/>
          </p:cNvSpPr>
          <p:nvPr>
            <p:ph type="sldImg"/>
          </p:nvPr>
        </p:nvSpPr>
        <p:spPr>
          <a:ln/>
        </p:spPr>
      </p:sp>
      <p:sp>
        <p:nvSpPr>
          <p:cNvPr id="57348" name="Rectangle 3"/>
          <p:cNvSpPr>
            <a:spLocks noGrp="1"/>
          </p:cNvSpPr>
          <p:nvPr>
            <p:ph type="body" idx="1"/>
          </p:nvPr>
        </p:nvSpPr>
        <p:spPr>
          <a:noFill/>
        </p:spPr>
        <p:txBody>
          <a:bodyPr/>
          <a:lstStyle/>
          <a:p>
            <a:pPr eaLnBrk="1" hangingPunct="1"/>
            <a:endParaRPr lang="en-US" dirty="0" smtClean="0">
              <a:latin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p:cNvSpPr>
          <p:nvPr>
            <p:ph type="sldNum" sz="quarter" idx="5"/>
          </p:nvPr>
        </p:nvSpPr>
        <p:spPr>
          <a:noFill/>
        </p:spPr>
        <p:txBody>
          <a:bodyPr/>
          <a:lstStyle>
            <a:lvl1pPr eaLnBrk="0" hangingPunct="0">
              <a:defRPr sz="3300">
                <a:solidFill>
                  <a:srgbClr val="000000"/>
                </a:solidFill>
                <a:latin typeface="Gill Sans"/>
                <a:ea typeface="ヒラギノ角ゴ Pro W3"/>
                <a:cs typeface="ヒラギノ角ゴ Pro W3"/>
                <a:sym typeface="Gill Sans"/>
              </a:defRPr>
            </a:lvl1pPr>
            <a:lvl2pPr marL="776757" indent="-298752" eaLnBrk="0" hangingPunct="0">
              <a:defRPr sz="3300">
                <a:solidFill>
                  <a:srgbClr val="000000"/>
                </a:solidFill>
                <a:latin typeface="Gill Sans"/>
                <a:ea typeface="ヒラギノ角ゴ Pro W3"/>
                <a:cs typeface="ヒラギノ角ゴ Pro W3"/>
                <a:sym typeface="Gill Sans"/>
              </a:defRPr>
            </a:lvl2pPr>
            <a:lvl3pPr marL="1195010" indent="-239002" eaLnBrk="0" hangingPunct="0">
              <a:defRPr sz="3300">
                <a:solidFill>
                  <a:srgbClr val="000000"/>
                </a:solidFill>
                <a:latin typeface="Gill Sans"/>
                <a:ea typeface="ヒラギノ角ゴ Pro W3"/>
                <a:cs typeface="ヒラギノ角ゴ Pro W3"/>
                <a:sym typeface="Gill Sans"/>
              </a:defRPr>
            </a:lvl3pPr>
            <a:lvl4pPr marL="1673014" indent="-239002" eaLnBrk="0" hangingPunct="0">
              <a:defRPr sz="3300">
                <a:solidFill>
                  <a:srgbClr val="000000"/>
                </a:solidFill>
                <a:latin typeface="Gill Sans"/>
                <a:ea typeface="ヒラギノ角ゴ Pro W3"/>
                <a:cs typeface="ヒラギノ角ゴ Pro W3"/>
                <a:sym typeface="Gill Sans"/>
              </a:defRPr>
            </a:lvl4pPr>
            <a:lvl5pPr marL="2151018" indent="-239002" eaLnBrk="0" hangingPunct="0">
              <a:defRPr sz="3300">
                <a:solidFill>
                  <a:srgbClr val="000000"/>
                </a:solidFill>
                <a:latin typeface="Gill Sans"/>
                <a:ea typeface="ヒラギノ角ゴ Pro W3"/>
                <a:cs typeface="ヒラギノ角ゴ Pro W3"/>
                <a:sym typeface="Gill Sans"/>
              </a:defRPr>
            </a:lvl5pPr>
            <a:lvl6pPr marL="2629022"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6pPr>
            <a:lvl7pPr marL="3107025"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7pPr>
            <a:lvl8pPr marL="3585030"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8pPr>
            <a:lvl9pPr marL="4063034"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9pPr>
          </a:lstStyle>
          <a:p>
            <a:pPr eaLnBrk="1" hangingPunct="1"/>
            <a:fld id="{5FA90B63-BCFF-4230-8010-E48A70EABE37}" type="slidenum">
              <a:rPr lang="en-US" sz="1300"/>
              <a:pPr eaLnBrk="1" hangingPunct="1"/>
              <a:t>19</a:t>
            </a:fld>
            <a:endParaRPr lang="en-US" sz="1300"/>
          </a:p>
        </p:txBody>
      </p:sp>
      <p:sp>
        <p:nvSpPr>
          <p:cNvPr id="58371" name="Rectangle 2"/>
          <p:cNvSpPr>
            <a:spLocks noGrp="1" noRot="1" noChangeAspect="1" noChangeArrowheads="1" noTextEdit="1"/>
          </p:cNvSpPr>
          <p:nvPr>
            <p:ph type="sldImg"/>
          </p:nvPr>
        </p:nvSpPr>
        <p:spPr>
          <a:ln/>
        </p:spPr>
      </p:sp>
      <p:sp>
        <p:nvSpPr>
          <p:cNvPr id="58372" name="Rectangle 3"/>
          <p:cNvSpPr>
            <a:spLocks noGrp="1"/>
          </p:cNvSpPr>
          <p:nvPr>
            <p:ph type="body" idx="1"/>
          </p:nvPr>
        </p:nvSpPr>
        <p:spPr>
          <a:noFill/>
        </p:spPr>
        <p:txBody>
          <a:bodyPr/>
          <a:lstStyle/>
          <a:p>
            <a:pPr eaLnBrk="1" hangingPunct="1"/>
            <a:endParaRPr lang="en-US" dirty="0" smtClean="0">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882" indent="-285723" eaLnBrk="0" hangingPunct="0">
              <a:defRPr sz="3200">
                <a:solidFill>
                  <a:srgbClr val="000000"/>
                </a:solidFill>
                <a:latin typeface="Gill Sans"/>
                <a:ea typeface="ヒラギノ角ゴ Pro W3"/>
                <a:cs typeface="ヒラギノ角ゴ Pro W3"/>
                <a:sym typeface="Gill Sans"/>
              </a:defRPr>
            </a:lvl2pPr>
            <a:lvl3pPr marL="1142894" indent="-228579" eaLnBrk="0" hangingPunct="0">
              <a:defRPr sz="3200">
                <a:solidFill>
                  <a:srgbClr val="000000"/>
                </a:solidFill>
                <a:latin typeface="Gill Sans"/>
                <a:ea typeface="ヒラギノ角ゴ Pro W3"/>
                <a:cs typeface="ヒラギノ角ゴ Pro W3"/>
                <a:sym typeface="Gill Sans"/>
              </a:defRPr>
            </a:lvl3pPr>
            <a:lvl4pPr marL="1600052" indent="-228579" eaLnBrk="0" hangingPunct="0">
              <a:defRPr sz="3200">
                <a:solidFill>
                  <a:srgbClr val="000000"/>
                </a:solidFill>
                <a:latin typeface="Gill Sans"/>
                <a:ea typeface="ヒラギノ角ゴ Pro W3"/>
                <a:cs typeface="ヒラギノ角ゴ Pro W3"/>
                <a:sym typeface="Gill Sans"/>
              </a:defRPr>
            </a:lvl4pPr>
            <a:lvl5pPr marL="2057209" indent="-228579" eaLnBrk="0" hangingPunct="0">
              <a:defRPr sz="3200">
                <a:solidFill>
                  <a:srgbClr val="000000"/>
                </a:solidFill>
                <a:latin typeface="Gill Sans"/>
                <a:ea typeface="ヒラギノ角ゴ Pro W3"/>
                <a:cs typeface="ヒラギノ角ゴ Pro W3"/>
                <a:sym typeface="Gill Sans"/>
              </a:defRPr>
            </a:lvl5pPr>
            <a:lvl6pPr marL="2514367"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524"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682"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5840"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DE27156F-A1FC-4560-978F-128FB7BE93C7}" type="slidenum">
              <a:rPr lang="en-US" sz="1200"/>
              <a:pPr eaLnBrk="1" hangingPunct="1"/>
              <a:t>2</a:t>
            </a:fld>
            <a:endParaRPr lang="en-US" sz="1200" dirty="0"/>
          </a:p>
        </p:txBody>
      </p:sp>
      <p:sp>
        <p:nvSpPr>
          <p:cNvPr id="38915" name="Rectangle 2"/>
          <p:cNvSpPr>
            <a:spLocks noGrp="1" noRot="1" noChangeAspect="1" noChangeArrowheads="1" noTextEdit="1"/>
          </p:cNvSpPr>
          <p:nvPr>
            <p:ph type="sldImg"/>
          </p:nvPr>
        </p:nvSpPr>
        <p:spPr>
          <a:ln/>
        </p:spPr>
      </p:sp>
      <p:sp>
        <p:nvSpPr>
          <p:cNvPr id="37892" name="Rectangle 3"/>
          <p:cNvSpPr>
            <a:spLocks noGrp="1"/>
          </p:cNvSpPr>
          <p:nvPr>
            <p:ph type="body" idx="1"/>
          </p:nvPr>
        </p:nvSpPr>
        <p:spPr/>
        <p:txBody>
          <a:bodyPr/>
          <a:lstStyle/>
          <a:p>
            <a:pPr marL="180120" indent="-171434" defTabSz="931688" eaLnBrk="1" hangingPunct="1">
              <a:buFont typeface="Arial" pitchFamily="34" charset="0"/>
              <a:buChar char="•"/>
              <a:defRPr/>
            </a:pPr>
            <a:r>
              <a:rPr lang="en-US" sz="800" dirty="0">
                <a:latin typeface="Gill Sans"/>
              </a:rPr>
              <a:t>It’s probably easy to look at the adjudication process today and assume that it was a foregone conclusion from the beginning.  However, when one compares the present-day policies and procedures against a historical backdrop, the evolution and reasoning behind the procedures becomes more understandable.  So, in an effort to explain the concept of adjudication, I feel that it’s extremely instructive to crack the history books a little and review how we got to where we are. Obviously, I’ll need to paint with a pretty broad brush in order to review over 100 years of history in the next 45 minutes, so I’m just going to hit the critical points.</a:t>
            </a:r>
          </a:p>
          <a:p>
            <a:pPr lvl="1" eaLnBrk="1" hangingPunct="1">
              <a:defRPr/>
            </a:pPr>
            <a:endParaRPr lang="en-US" sz="800" dirty="0">
              <a:latin typeface="Gill Sans"/>
            </a:endParaRPr>
          </a:p>
          <a:p>
            <a:pPr marL="183377" indent="-174692" eaLnBrk="1" hangingPunct="1">
              <a:buFont typeface="Arial" pitchFamily="34" charset="0"/>
              <a:buChar char="•"/>
              <a:defRPr/>
            </a:pPr>
            <a:r>
              <a:rPr lang="en-US" sz="800" dirty="0">
                <a:latin typeface="Gill Sans"/>
              </a:rPr>
              <a:t>On </a:t>
            </a:r>
            <a:r>
              <a:rPr lang="en-US" sz="800" b="1" dirty="0">
                <a:latin typeface="Gill Sans"/>
              </a:rPr>
              <a:t>July 23</a:t>
            </a:r>
            <a:r>
              <a:rPr lang="en-US" sz="800" b="1" baseline="30000" dirty="0">
                <a:latin typeface="Gill Sans"/>
              </a:rPr>
              <a:t>rd</a:t>
            </a:r>
            <a:r>
              <a:rPr lang="en-US" sz="800" b="1" dirty="0">
                <a:latin typeface="Gill Sans"/>
              </a:rPr>
              <a:t>, 1847, </a:t>
            </a:r>
            <a:r>
              <a:rPr lang="en-US" sz="800" dirty="0">
                <a:latin typeface="Gill Sans"/>
              </a:rPr>
              <a:t>an advance party of the Mormon Pioneers entered the Salt Lake Valley and commenced attempting to break up the soil to cultivate crops.  As one might expect, the soil proved difficult to turn and they found it necessary to divert the waters of City Creek in order to soften the ground up enough to plow it.</a:t>
            </a:r>
          </a:p>
          <a:p>
            <a:pPr marL="640535" lvl="1" indent="-174692" eaLnBrk="1" hangingPunct="1">
              <a:buFont typeface="Arial" pitchFamily="34" charset="0"/>
              <a:buChar char="•"/>
              <a:defRPr/>
            </a:pPr>
            <a:endParaRPr lang="en-US" sz="800" dirty="0">
              <a:latin typeface="Gill Sans"/>
            </a:endParaRPr>
          </a:p>
          <a:p>
            <a:pPr marL="183377" indent="-174692" eaLnBrk="1" hangingPunct="1">
              <a:buFont typeface="Arial" pitchFamily="34" charset="0"/>
              <a:buChar char="•"/>
              <a:defRPr/>
            </a:pPr>
            <a:r>
              <a:rPr lang="en-US" sz="800" dirty="0">
                <a:latin typeface="Gill Sans"/>
              </a:rPr>
              <a:t>On </a:t>
            </a:r>
            <a:r>
              <a:rPr lang="en-US" sz="800" b="1" dirty="0">
                <a:latin typeface="Gill Sans"/>
              </a:rPr>
              <a:t>September 30</a:t>
            </a:r>
            <a:r>
              <a:rPr lang="en-US" sz="800" b="1" baseline="30000" dirty="0">
                <a:latin typeface="Gill Sans"/>
              </a:rPr>
              <a:t>th</a:t>
            </a:r>
            <a:r>
              <a:rPr lang="en-US" sz="800" b="1" dirty="0">
                <a:latin typeface="Gill Sans"/>
              </a:rPr>
              <a:t>, 1848</a:t>
            </a:r>
            <a:r>
              <a:rPr lang="en-US" sz="800" dirty="0">
                <a:latin typeface="Gill Sans"/>
              </a:rPr>
              <a:t>, Brigham Young essentially decreed that all the waters would be public and not be owned as personal property.  </a:t>
            </a:r>
          </a:p>
          <a:p>
            <a:pPr marL="640535" lvl="1" indent="-174692" eaLnBrk="1" hangingPunct="1">
              <a:buFont typeface="Arial" pitchFamily="34" charset="0"/>
              <a:buChar char="•"/>
              <a:defRPr/>
            </a:pPr>
            <a:endParaRPr lang="en-US" sz="800" dirty="0">
              <a:latin typeface="Gill Sans"/>
            </a:endParaRPr>
          </a:p>
          <a:p>
            <a:pPr marL="183377" indent="-174692" eaLnBrk="1" hangingPunct="1">
              <a:buFont typeface="Arial" pitchFamily="34" charset="0"/>
              <a:buChar char="•"/>
              <a:defRPr/>
            </a:pPr>
            <a:r>
              <a:rPr lang="en-US" sz="800" dirty="0">
                <a:latin typeface="Gill Sans"/>
              </a:rPr>
              <a:t>From </a:t>
            </a:r>
            <a:r>
              <a:rPr lang="en-US" sz="800" b="1" dirty="0">
                <a:latin typeface="Gill Sans"/>
              </a:rPr>
              <a:t>1847 to 1850 </a:t>
            </a:r>
            <a:r>
              <a:rPr lang="en-US" sz="800" dirty="0">
                <a:latin typeface="Gill Sans"/>
              </a:rPr>
              <a:t>the area settled by Brigham Young and his followers transitioned from being a part of </a:t>
            </a:r>
            <a:r>
              <a:rPr lang="en-US" sz="800" b="1" dirty="0">
                <a:latin typeface="Gill Sans"/>
              </a:rPr>
              <a:t>Mexico</a:t>
            </a:r>
            <a:r>
              <a:rPr lang="en-US" sz="800" dirty="0">
                <a:latin typeface="Gill Sans"/>
              </a:rPr>
              <a:t>, to the </a:t>
            </a:r>
            <a:r>
              <a:rPr lang="en-US" sz="800" b="1" dirty="0">
                <a:latin typeface="Gill Sans"/>
              </a:rPr>
              <a:t>State of Deseret </a:t>
            </a:r>
            <a:r>
              <a:rPr lang="en-US" sz="800" dirty="0">
                <a:latin typeface="Gill Sans"/>
              </a:rPr>
              <a:t>to the </a:t>
            </a:r>
            <a:r>
              <a:rPr lang="en-US" sz="800" b="1" dirty="0">
                <a:latin typeface="Gill Sans"/>
              </a:rPr>
              <a:t>Territory of Utah</a:t>
            </a:r>
            <a:r>
              <a:rPr lang="en-US" sz="800" dirty="0">
                <a:latin typeface="Gill Sans"/>
              </a:rPr>
              <a:t>.  At the conclusion of the U.S.-Mexican War, the Mormon pioneers found themselves part of the United States.  Without an official Federal charter, Brigham Young established the </a:t>
            </a:r>
            <a:r>
              <a:rPr lang="en-US" sz="800" b="1" dirty="0">
                <a:latin typeface="Gill Sans"/>
              </a:rPr>
              <a:t>State of Deseret</a:t>
            </a:r>
            <a:r>
              <a:rPr lang="en-US" sz="800" dirty="0">
                <a:latin typeface="Gill Sans"/>
              </a:rPr>
              <a:t> in 1849 while they applied for statehood.  In 1850, Congress officially recognized a much-small version of Deseret as the </a:t>
            </a:r>
            <a:r>
              <a:rPr lang="en-US" sz="800" b="1" dirty="0">
                <a:latin typeface="Gill Sans"/>
              </a:rPr>
              <a:t>Territory of Utah</a:t>
            </a:r>
            <a:r>
              <a:rPr lang="en-US" sz="800" dirty="0">
                <a:latin typeface="Gill Sans"/>
              </a:rPr>
              <a:t>.  </a:t>
            </a:r>
          </a:p>
          <a:p>
            <a:pPr marL="640535" lvl="1" indent="-174692" eaLnBrk="1" hangingPunct="1">
              <a:buFont typeface="Arial" pitchFamily="34" charset="0"/>
              <a:buChar char="•"/>
              <a:defRPr/>
            </a:pPr>
            <a:endParaRPr lang="en-US" sz="800" dirty="0">
              <a:latin typeface="Gill Sans"/>
            </a:endParaRPr>
          </a:p>
          <a:p>
            <a:pPr marL="183377" indent="-174692" eaLnBrk="1" hangingPunct="1">
              <a:buFont typeface="Arial" pitchFamily="34" charset="0"/>
              <a:buChar char="•"/>
              <a:defRPr/>
            </a:pPr>
            <a:r>
              <a:rPr lang="en-US" sz="800" dirty="0">
                <a:latin typeface="Gill Sans"/>
              </a:rPr>
              <a:t>Although new territorial laws would follow, the fundamental principles governing the allocation and distribution of water established by the Church continued to govern, namely:</a:t>
            </a:r>
          </a:p>
          <a:p>
            <a:pPr marL="1106379" lvl="2" indent="-174692" eaLnBrk="1" hangingPunct="1">
              <a:buFont typeface="Arial" pitchFamily="34" charset="0"/>
              <a:buChar char="•"/>
              <a:defRPr/>
            </a:pPr>
            <a:endParaRPr lang="en-US" sz="800" dirty="0">
              <a:latin typeface="Gill Sans"/>
            </a:endParaRPr>
          </a:p>
          <a:p>
            <a:pPr marL="649221" lvl="1" indent="-174692" eaLnBrk="1" hangingPunct="1">
              <a:buFont typeface="Arial" pitchFamily="34" charset="0"/>
              <a:buChar char="•"/>
              <a:defRPr/>
            </a:pPr>
            <a:r>
              <a:rPr lang="en-US" sz="800" dirty="0">
                <a:latin typeface="Gill Sans"/>
              </a:rPr>
              <a:t>Waters were diverted and distributed based on the immediate needs of the settlers and used in </a:t>
            </a:r>
            <a:r>
              <a:rPr lang="en-US" sz="800" b="1" dirty="0">
                <a:latin typeface="Gill Sans"/>
              </a:rPr>
              <a:t>communal fashion</a:t>
            </a:r>
            <a:r>
              <a:rPr lang="en-US" sz="800" dirty="0">
                <a:latin typeface="Gill Sans"/>
              </a:rPr>
              <a:t>.</a:t>
            </a:r>
          </a:p>
          <a:p>
            <a:pPr marL="649221" lvl="1" indent="-174692" eaLnBrk="1" hangingPunct="1">
              <a:buFont typeface="Arial" pitchFamily="34" charset="0"/>
              <a:buChar char="•"/>
              <a:defRPr/>
            </a:pPr>
            <a:r>
              <a:rPr lang="en-US" sz="800" dirty="0">
                <a:latin typeface="Gill Sans"/>
              </a:rPr>
              <a:t>The </a:t>
            </a:r>
            <a:r>
              <a:rPr lang="en-US" sz="800" b="1" dirty="0">
                <a:latin typeface="Gill Sans"/>
              </a:rPr>
              <a:t>doctrine of prior appropriation evolved </a:t>
            </a:r>
            <a:r>
              <a:rPr lang="en-US" sz="800" dirty="0">
                <a:latin typeface="Gill Sans"/>
              </a:rPr>
              <a:t>similarly as it had in mining settlements of California, but was agriculturally oriented.</a:t>
            </a:r>
          </a:p>
          <a:p>
            <a:pPr marL="649221" lvl="1" indent="-174692" eaLnBrk="1" hangingPunct="1">
              <a:buFont typeface="Arial" pitchFamily="34" charset="0"/>
              <a:buChar char="•"/>
              <a:defRPr/>
            </a:pPr>
            <a:r>
              <a:rPr lang="en-US" sz="800" dirty="0">
                <a:latin typeface="Gill Sans"/>
              </a:rPr>
              <a:t>Any </a:t>
            </a:r>
            <a:r>
              <a:rPr lang="en-US" sz="800" b="1" dirty="0">
                <a:latin typeface="Gill Sans"/>
              </a:rPr>
              <a:t>conflicts</a:t>
            </a:r>
            <a:r>
              <a:rPr lang="en-US" sz="800" dirty="0">
                <a:latin typeface="Gill Sans"/>
              </a:rPr>
              <a:t> which arose were </a:t>
            </a:r>
            <a:r>
              <a:rPr lang="en-US" sz="800" b="1" dirty="0">
                <a:latin typeface="Gill Sans"/>
              </a:rPr>
              <a:t>settled through ecclesiastical means.  </a:t>
            </a:r>
            <a:r>
              <a:rPr lang="en-US" sz="800" dirty="0">
                <a:latin typeface="Gill Sans"/>
              </a:rPr>
              <a:t>Bishop's courts for local wards provided a judicial process, with ecclesiastical high councils serving as appellate courts.</a:t>
            </a:r>
            <a:endParaRPr lang="en-US" sz="1000" dirty="0">
              <a:latin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882" indent="-285723" eaLnBrk="0" hangingPunct="0">
              <a:defRPr sz="3200">
                <a:solidFill>
                  <a:srgbClr val="000000"/>
                </a:solidFill>
                <a:latin typeface="Gill Sans"/>
                <a:ea typeface="ヒラギノ角ゴ Pro W3"/>
                <a:cs typeface="ヒラギノ角ゴ Pro W3"/>
                <a:sym typeface="Gill Sans"/>
              </a:defRPr>
            </a:lvl2pPr>
            <a:lvl3pPr marL="1142894" indent="-228579" eaLnBrk="0" hangingPunct="0">
              <a:defRPr sz="3200">
                <a:solidFill>
                  <a:srgbClr val="000000"/>
                </a:solidFill>
                <a:latin typeface="Gill Sans"/>
                <a:ea typeface="ヒラギノ角ゴ Pro W3"/>
                <a:cs typeface="ヒラギノ角ゴ Pro W3"/>
                <a:sym typeface="Gill Sans"/>
              </a:defRPr>
            </a:lvl3pPr>
            <a:lvl4pPr marL="1600052" indent="-228579" eaLnBrk="0" hangingPunct="0">
              <a:defRPr sz="3200">
                <a:solidFill>
                  <a:srgbClr val="000000"/>
                </a:solidFill>
                <a:latin typeface="Gill Sans"/>
                <a:ea typeface="ヒラギノ角ゴ Pro W3"/>
                <a:cs typeface="ヒラギノ角ゴ Pro W3"/>
                <a:sym typeface="Gill Sans"/>
              </a:defRPr>
            </a:lvl4pPr>
            <a:lvl5pPr marL="2057209" indent="-228579" eaLnBrk="0" hangingPunct="0">
              <a:defRPr sz="3200">
                <a:solidFill>
                  <a:srgbClr val="000000"/>
                </a:solidFill>
                <a:latin typeface="Gill Sans"/>
                <a:ea typeface="ヒラギノ角ゴ Pro W3"/>
                <a:cs typeface="ヒラギノ角ゴ Pro W3"/>
                <a:sym typeface="Gill Sans"/>
              </a:defRPr>
            </a:lvl5pPr>
            <a:lvl6pPr marL="2514367"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524"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682"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5840"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AEBBE4A3-DB1A-4F5A-B2D0-D536E25F4B32}" type="slidenum">
              <a:rPr lang="en-US" sz="1200"/>
              <a:pPr eaLnBrk="1" hangingPunct="1"/>
              <a:t>3</a:t>
            </a:fld>
            <a:endParaRPr lang="en-US" sz="1200" dirty="0"/>
          </a:p>
        </p:txBody>
      </p:sp>
      <p:sp>
        <p:nvSpPr>
          <p:cNvPr id="39939" name="Rectangle 2"/>
          <p:cNvSpPr>
            <a:spLocks noGrp="1" noRot="1" noChangeAspect="1" noChangeArrowheads="1" noTextEdit="1"/>
          </p:cNvSpPr>
          <p:nvPr>
            <p:ph type="sldImg"/>
          </p:nvPr>
        </p:nvSpPr>
        <p:spPr>
          <a:ln/>
        </p:spPr>
      </p:sp>
      <p:sp>
        <p:nvSpPr>
          <p:cNvPr id="39940" name="Rectangle 3"/>
          <p:cNvSpPr>
            <a:spLocks noGrp="1"/>
          </p:cNvSpPr>
          <p:nvPr>
            <p:ph type="body" idx="1"/>
          </p:nvPr>
        </p:nvSpPr>
        <p:spPr>
          <a:noFill/>
        </p:spPr>
        <p:txBody>
          <a:bodyPr/>
          <a:lstStyle/>
          <a:p>
            <a:pPr marL="182546" indent="-174609" eaLnBrk="1" hangingPunct="1">
              <a:buFontTx/>
              <a:buChar char="•"/>
            </a:pPr>
            <a:r>
              <a:rPr lang="en-US" sz="800" dirty="0">
                <a:latin typeface="Gill Sans"/>
              </a:rPr>
              <a:t>In </a:t>
            </a:r>
            <a:r>
              <a:rPr lang="en-US" sz="800" b="1" dirty="0">
                <a:latin typeface="Gill Sans"/>
              </a:rPr>
              <a:t>1852</a:t>
            </a:r>
            <a:r>
              <a:rPr lang="en-US" sz="800" dirty="0">
                <a:latin typeface="Gill Sans"/>
              </a:rPr>
              <a:t>, the first attempts to codify the administration of water was made by the Territorial Legislative Assembly.  Along with various other natural resources, the act authorized the County Court as having control of all waters.  As observed by </a:t>
            </a:r>
            <a:r>
              <a:rPr lang="en-US" sz="800" b="1" dirty="0">
                <a:latin typeface="Gill Sans"/>
              </a:rPr>
              <a:t>Elwood Mead </a:t>
            </a:r>
            <a:r>
              <a:rPr lang="en-US" sz="800" dirty="0">
                <a:latin typeface="Gill Sans"/>
              </a:rPr>
              <a:t>from the USDA, this placed an un-funded mandate on the respective County Courts which they failed to universally embrace.  We can also infer from the environment of the era that the act went </a:t>
            </a:r>
            <a:r>
              <a:rPr lang="en-US" sz="800" b="1" dirty="0">
                <a:latin typeface="Gill Sans"/>
              </a:rPr>
              <a:t>contrary to the tenets of religious devotees</a:t>
            </a:r>
            <a:r>
              <a:rPr lang="en-US" sz="800" dirty="0">
                <a:latin typeface="Gill Sans"/>
              </a:rPr>
              <a:t> who held a firm belief that Church leadership had more authority for administering the waters of Zion than the local court. </a:t>
            </a:r>
          </a:p>
          <a:p>
            <a:pPr marL="639703" lvl="1" indent="-174609" eaLnBrk="1" hangingPunct="1">
              <a:buFontTx/>
              <a:buChar char="•"/>
            </a:pPr>
            <a:endParaRPr lang="en-US" sz="800" dirty="0">
              <a:latin typeface="Gill Sans"/>
            </a:endParaRPr>
          </a:p>
          <a:p>
            <a:pPr marL="182546" indent="-174609" eaLnBrk="1" hangingPunct="1">
              <a:buFontTx/>
              <a:buChar char="•"/>
            </a:pPr>
            <a:r>
              <a:rPr lang="en-US" sz="800" dirty="0">
                <a:latin typeface="Gill Sans"/>
              </a:rPr>
              <a:t>In 1877, congress passed the </a:t>
            </a:r>
            <a:r>
              <a:rPr lang="en-US" sz="800" b="1" dirty="0">
                <a:latin typeface="Gill Sans"/>
              </a:rPr>
              <a:t>Desert Land Act</a:t>
            </a:r>
            <a:r>
              <a:rPr lang="en-US" sz="800" dirty="0">
                <a:latin typeface="Gill Sans"/>
              </a:rPr>
              <a:t>.  The Desert Land Act is significant, because it helped spur the homesteading in areas of Utah and it effectively separated the title of the water from the public land and allowed it to be appropriated by the respective territory or state.</a:t>
            </a:r>
          </a:p>
          <a:p>
            <a:pPr marL="639703" lvl="1" indent="-174609" eaLnBrk="1" hangingPunct="1">
              <a:buFontTx/>
              <a:buChar char="•"/>
            </a:pPr>
            <a:endParaRPr lang="en-US" sz="800" dirty="0">
              <a:latin typeface="Gill Sans"/>
            </a:endParaRPr>
          </a:p>
          <a:p>
            <a:pPr marL="182546" indent="-174609" eaLnBrk="1" hangingPunct="1">
              <a:buFontTx/>
              <a:buChar char="•"/>
            </a:pPr>
            <a:r>
              <a:rPr lang="en-US" sz="800" dirty="0">
                <a:latin typeface="Gill Sans"/>
              </a:rPr>
              <a:t>Due to the failure of the 1852 act, the legislature attempted to appoint </a:t>
            </a:r>
            <a:r>
              <a:rPr lang="en-US" sz="800" b="1" dirty="0">
                <a:latin typeface="Gill Sans"/>
              </a:rPr>
              <a:t>County Selectmen </a:t>
            </a:r>
            <a:r>
              <a:rPr lang="en-US" sz="800" dirty="0">
                <a:latin typeface="Gill Sans"/>
              </a:rPr>
              <a:t>in </a:t>
            </a:r>
            <a:r>
              <a:rPr lang="en-US" sz="800" b="1" dirty="0">
                <a:latin typeface="Gill Sans"/>
              </a:rPr>
              <a:t>1880</a:t>
            </a:r>
            <a:r>
              <a:rPr lang="en-US" sz="800" dirty="0">
                <a:latin typeface="Gill Sans"/>
              </a:rPr>
              <a:t> who were responsible for recognizing, determining, and recording existing rights by filing a certificate with the County Recorder.  This act was also </a:t>
            </a:r>
            <a:r>
              <a:rPr lang="en-US" sz="800" b="1" dirty="0">
                <a:latin typeface="Gill Sans"/>
              </a:rPr>
              <a:t>considered void in that it granted judicial power to an office not named in the original charter of Territorial courts</a:t>
            </a:r>
            <a:r>
              <a:rPr lang="en-US" sz="800" dirty="0">
                <a:latin typeface="Gill Sans"/>
              </a:rPr>
              <a:t>.  Consequently, the efforts to manage or record the existing water uses were, once again, thwarted.  It should also be noted that this act was only attempted following the death of Brigham Young, since the act also incorporated a general provision that shifted from concept of water ownership from </a:t>
            </a:r>
            <a:r>
              <a:rPr lang="en-US" sz="800" b="1" dirty="0">
                <a:latin typeface="Gill Sans"/>
              </a:rPr>
              <a:t>communally owned </a:t>
            </a:r>
            <a:r>
              <a:rPr lang="en-US" sz="800" dirty="0">
                <a:latin typeface="Gill Sans"/>
              </a:rPr>
              <a:t>to</a:t>
            </a:r>
            <a:r>
              <a:rPr lang="en-US" sz="800" b="1" dirty="0">
                <a:latin typeface="Gill Sans"/>
              </a:rPr>
              <a:t> personal property</a:t>
            </a:r>
            <a:r>
              <a:rPr lang="en-US" sz="800" dirty="0">
                <a:latin typeface="Gill Sans"/>
              </a:rPr>
              <a:t>.</a:t>
            </a:r>
          </a:p>
          <a:p>
            <a:pPr marL="639703" lvl="1" indent="-174609" eaLnBrk="1" hangingPunct="1">
              <a:buFontTx/>
              <a:buChar char="•"/>
            </a:pPr>
            <a:endParaRPr lang="en-US" sz="800" dirty="0">
              <a:latin typeface="Gill Sans"/>
            </a:endParaRPr>
          </a:p>
          <a:p>
            <a:pPr marL="182546" indent="-174609" eaLnBrk="1" hangingPunct="1">
              <a:buFontTx/>
              <a:buChar char="•"/>
            </a:pPr>
            <a:r>
              <a:rPr lang="en-US" sz="800" dirty="0">
                <a:latin typeface="Gill Sans"/>
              </a:rPr>
              <a:t>As a result, </a:t>
            </a:r>
            <a:r>
              <a:rPr lang="en-US" sz="800" b="1" dirty="0">
                <a:latin typeface="Gill Sans"/>
              </a:rPr>
              <a:t>confusion over existing rights continued </a:t>
            </a:r>
            <a:r>
              <a:rPr lang="en-US" sz="800" dirty="0">
                <a:latin typeface="Gill Sans"/>
              </a:rPr>
              <a:t>to propagate itself in spite of the efforts of the Territorial Legislature.</a:t>
            </a:r>
          </a:p>
          <a:p>
            <a:pPr marL="639703" lvl="1" indent="-174609" eaLnBrk="1" hangingPunct="1">
              <a:buFontTx/>
              <a:buChar char="•"/>
            </a:pPr>
            <a:endParaRPr lang="en-US" sz="800" dirty="0">
              <a:latin typeface="Gill Sans"/>
            </a:endParaRPr>
          </a:p>
          <a:p>
            <a:pPr marL="182546" indent="-174609" eaLnBrk="1" hangingPunct="1">
              <a:buFontTx/>
              <a:buChar char="•"/>
            </a:pPr>
            <a:r>
              <a:rPr lang="en-US" sz="800" dirty="0">
                <a:latin typeface="Gill Sans"/>
              </a:rPr>
              <a:t>The </a:t>
            </a:r>
            <a:r>
              <a:rPr lang="en-US" sz="800" b="1" dirty="0">
                <a:latin typeface="Gill Sans"/>
              </a:rPr>
              <a:t>Church continued to act as the governing body </a:t>
            </a:r>
            <a:r>
              <a:rPr lang="en-US" sz="800" dirty="0">
                <a:latin typeface="Gill Sans"/>
              </a:rPr>
              <a:t>with regard to water rights.  A prime example is the </a:t>
            </a:r>
            <a:r>
              <a:rPr lang="en-US" sz="800" b="1" dirty="0">
                <a:latin typeface="Gill Sans"/>
              </a:rPr>
              <a:t>1879 High Council decision </a:t>
            </a:r>
            <a:r>
              <a:rPr lang="en-US" sz="800" dirty="0">
                <a:latin typeface="Gill Sans"/>
              </a:rPr>
              <a:t>which meted out the waters of the </a:t>
            </a:r>
            <a:r>
              <a:rPr lang="en-US" sz="800" b="1" dirty="0">
                <a:latin typeface="Gill Sans"/>
              </a:rPr>
              <a:t>Spanish Fork River </a:t>
            </a:r>
            <a:r>
              <a:rPr lang="en-US" sz="800" dirty="0">
                <a:latin typeface="Gill Sans"/>
              </a:rPr>
              <a:t>among various canal companies.  This decision is still used as a basis for distribution and adjudication to this day.</a:t>
            </a:r>
          </a:p>
          <a:p>
            <a:pPr marL="639703" lvl="1" indent="-174609" eaLnBrk="1" hangingPunct="1">
              <a:buFontTx/>
              <a:buChar char="•"/>
            </a:pPr>
            <a:endParaRPr lang="en-US" sz="800" dirty="0">
              <a:latin typeface="Gill Sans"/>
            </a:endParaRPr>
          </a:p>
          <a:p>
            <a:pPr marL="639703" lvl="1" indent="-174609" eaLnBrk="1" hangingPunct="1">
              <a:buFontTx/>
              <a:buChar char="•"/>
            </a:pPr>
            <a:endParaRPr lang="en-US" sz="800" dirty="0">
              <a:latin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882" indent="-285723" eaLnBrk="0" hangingPunct="0">
              <a:defRPr sz="3200">
                <a:solidFill>
                  <a:srgbClr val="000000"/>
                </a:solidFill>
                <a:latin typeface="Gill Sans"/>
                <a:ea typeface="ヒラギノ角ゴ Pro W3"/>
                <a:cs typeface="ヒラギノ角ゴ Pro W3"/>
                <a:sym typeface="Gill Sans"/>
              </a:defRPr>
            </a:lvl2pPr>
            <a:lvl3pPr marL="1142894" indent="-228579" eaLnBrk="0" hangingPunct="0">
              <a:defRPr sz="3200">
                <a:solidFill>
                  <a:srgbClr val="000000"/>
                </a:solidFill>
                <a:latin typeface="Gill Sans"/>
                <a:ea typeface="ヒラギノ角ゴ Pro W3"/>
                <a:cs typeface="ヒラギノ角ゴ Pro W3"/>
                <a:sym typeface="Gill Sans"/>
              </a:defRPr>
            </a:lvl3pPr>
            <a:lvl4pPr marL="1600052" indent="-228579" eaLnBrk="0" hangingPunct="0">
              <a:defRPr sz="3200">
                <a:solidFill>
                  <a:srgbClr val="000000"/>
                </a:solidFill>
                <a:latin typeface="Gill Sans"/>
                <a:ea typeface="ヒラギノ角ゴ Pro W3"/>
                <a:cs typeface="ヒラギノ角ゴ Pro W3"/>
                <a:sym typeface="Gill Sans"/>
              </a:defRPr>
            </a:lvl4pPr>
            <a:lvl5pPr marL="2057209" indent="-228579" eaLnBrk="0" hangingPunct="0">
              <a:defRPr sz="3200">
                <a:solidFill>
                  <a:srgbClr val="000000"/>
                </a:solidFill>
                <a:latin typeface="Gill Sans"/>
                <a:ea typeface="ヒラギノ角ゴ Pro W3"/>
                <a:cs typeface="ヒラギノ角ゴ Pro W3"/>
                <a:sym typeface="Gill Sans"/>
              </a:defRPr>
            </a:lvl5pPr>
            <a:lvl6pPr marL="2514367"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524"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682"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5840"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2BD3BABE-AA35-4A97-8396-D4C1CD22823C}" type="slidenum">
              <a:rPr lang="en-US" sz="1200"/>
              <a:pPr eaLnBrk="1" hangingPunct="1"/>
              <a:t>4</a:t>
            </a:fld>
            <a:endParaRPr lang="en-US" sz="1200" dirty="0"/>
          </a:p>
        </p:txBody>
      </p:sp>
      <p:sp>
        <p:nvSpPr>
          <p:cNvPr id="40963" name="Rectangle 2"/>
          <p:cNvSpPr>
            <a:spLocks noGrp="1" noRot="1" noChangeAspect="1" noChangeArrowheads="1" noTextEdit="1"/>
          </p:cNvSpPr>
          <p:nvPr>
            <p:ph type="sldImg"/>
          </p:nvPr>
        </p:nvSpPr>
        <p:spPr>
          <a:ln/>
        </p:spPr>
      </p:sp>
      <p:sp>
        <p:nvSpPr>
          <p:cNvPr id="40964" name="Rectangle 3"/>
          <p:cNvSpPr>
            <a:spLocks noGrp="1"/>
          </p:cNvSpPr>
          <p:nvPr>
            <p:ph type="body" idx="1"/>
          </p:nvPr>
        </p:nvSpPr>
        <p:spPr>
          <a:noFill/>
        </p:spPr>
        <p:txBody>
          <a:bodyPr/>
          <a:lstStyle/>
          <a:p>
            <a:pPr marL="241277" indent="-231754" eaLnBrk="1" hangingPunct="1">
              <a:buFontTx/>
              <a:buChar char="•"/>
            </a:pPr>
            <a:r>
              <a:rPr lang="en-US" sz="800" dirty="0">
                <a:latin typeface="Gill Sans"/>
              </a:rPr>
              <a:t>When Utah became a state in </a:t>
            </a:r>
            <a:r>
              <a:rPr lang="en-US" sz="800" b="1" dirty="0">
                <a:latin typeface="Gill Sans"/>
              </a:rPr>
              <a:t>1896</a:t>
            </a:r>
            <a:r>
              <a:rPr lang="en-US" sz="800" dirty="0">
                <a:latin typeface="Gill Sans"/>
              </a:rPr>
              <a:t>, there was a </a:t>
            </a:r>
            <a:r>
              <a:rPr lang="en-US" sz="800" b="1" dirty="0">
                <a:latin typeface="Gill Sans"/>
              </a:rPr>
              <a:t>push to incorporate a comprehensive water code</a:t>
            </a:r>
            <a:r>
              <a:rPr lang="en-US" sz="800" dirty="0">
                <a:latin typeface="Gill Sans"/>
              </a:rPr>
              <a:t> into the State Constitution; however, friends of this movement considered it necessary to adopt a declaration that </a:t>
            </a:r>
            <a:r>
              <a:rPr lang="en-US" sz="800" b="1" dirty="0">
                <a:latin typeface="Gill Sans"/>
              </a:rPr>
              <a:t>water was the property of the State—creating fear </a:t>
            </a:r>
            <a:r>
              <a:rPr lang="en-US" sz="800" dirty="0">
                <a:latin typeface="Gill Sans"/>
              </a:rPr>
              <a:t>among some that the proposed change meant a </a:t>
            </a:r>
            <a:r>
              <a:rPr lang="en-US" sz="800" b="1" dirty="0">
                <a:latin typeface="Gill Sans"/>
              </a:rPr>
              <a:t>confiscation of their property</a:t>
            </a:r>
            <a:r>
              <a:rPr lang="en-US" sz="800" dirty="0">
                <a:latin typeface="Gill Sans"/>
              </a:rPr>
              <a:t>.  As such, they preferred to leave matters as they were, maintaining that the State had no rights in the water.  As a consequence, the adopted </a:t>
            </a:r>
            <a:r>
              <a:rPr lang="en-US" sz="800" b="1" dirty="0">
                <a:latin typeface="Gill Sans"/>
              </a:rPr>
              <a:t>constitution only had one sentence regarding water rights</a:t>
            </a:r>
            <a:r>
              <a:rPr lang="en-US" sz="800" dirty="0">
                <a:latin typeface="Gill Sans"/>
              </a:rPr>
              <a:t>.  Essentially, it was back to business-as-usual.</a:t>
            </a:r>
          </a:p>
          <a:p>
            <a:pPr marL="698436" lvl="1" indent="-231754" eaLnBrk="1" hangingPunct="1">
              <a:buFontTx/>
              <a:buChar char="•"/>
            </a:pPr>
            <a:endParaRPr lang="en-US" sz="800" dirty="0">
              <a:latin typeface="Gill Sans"/>
            </a:endParaRPr>
          </a:p>
          <a:p>
            <a:pPr marL="241277" indent="-231754" eaLnBrk="1" hangingPunct="1">
              <a:buFontTx/>
              <a:buChar char="•"/>
            </a:pPr>
            <a:r>
              <a:rPr lang="en-US" sz="800" dirty="0">
                <a:latin typeface="Gill Sans"/>
              </a:rPr>
              <a:t>Recognizing the need to define and record all existing water rights, in </a:t>
            </a:r>
            <a:r>
              <a:rPr lang="en-US" sz="800" b="1" dirty="0">
                <a:latin typeface="Gill Sans"/>
              </a:rPr>
              <a:t>1897 </a:t>
            </a:r>
            <a:r>
              <a:rPr lang="en-US" sz="800" dirty="0">
                <a:latin typeface="Gill Sans"/>
              </a:rPr>
              <a:t>the state legislature created the </a:t>
            </a:r>
            <a:r>
              <a:rPr lang="en-US" sz="800" b="1" dirty="0">
                <a:latin typeface="Gill Sans"/>
              </a:rPr>
              <a:t>office of the State Engineer </a:t>
            </a:r>
            <a:r>
              <a:rPr lang="en-US" sz="800" dirty="0">
                <a:latin typeface="Gill Sans"/>
              </a:rPr>
              <a:t>and tasked him with conducting a </a:t>
            </a:r>
            <a:r>
              <a:rPr lang="en-US" sz="800" b="1" dirty="0">
                <a:latin typeface="Gill Sans"/>
              </a:rPr>
              <a:t>hydrographic survey </a:t>
            </a:r>
            <a:r>
              <a:rPr lang="en-US" sz="800" dirty="0">
                <a:latin typeface="Gill Sans"/>
              </a:rPr>
              <a:t>of the waters in Utah; however, no funds were actually allocated to accomplish the work.  They also made another attempt at providing a means for recording existing claims and </a:t>
            </a:r>
            <a:r>
              <a:rPr lang="en-US" sz="800" b="1" dirty="0">
                <a:latin typeface="Gill Sans"/>
              </a:rPr>
              <a:t>appropriating new rights </a:t>
            </a:r>
            <a:r>
              <a:rPr lang="en-US" sz="800" dirty="0">
                <a:latin typeface="Gill Sans"/>
              </a:rPr>
              <a:t>by posting notice at the place of diversion and at the nearest post-office stating the volume claimed, the intended use, the place of use, the area of irrigation, the means of diversion, the date of appropriation, and the name of the appropriator.  The appropriator was also to file for record at the county.  This law was similar to those in other states at the time and likewise was a failure in Utah as in the other states.</a:t>
            </a:r>
          </a:p>
          <a:p>
            <a:pPr marL="698436" lvl="1" indent="-231754" eaLnBrk="1" hangingPunct="1">
              <a:buFontTx/>
              <a:buChar char="•"/>
            </a:pPr>
            <a:endParaRPr lang="en-US" sz="800" dirty="0">
              <a:latin typeface="Gill Sans"/>
            </a:endParaRPr>
          </a:p>
          <a:p>
            <a:pPr marL="241277" indent="-231754" eaLnBrk="1" hangingPunct="1">
              <a:buFontTx/>
              <a:buChar char="•"/>
            </a:pPr>
            <a:r>
              <a:rPr lang="en-US" sz="800" dirty="0">
                <a:latin typeface="Gill Sans"/>
              </a:rPr>
              <a:t>In </a:t>
            </a:r>
            <a:r>
              <a:rPr lang="en-US" sz="800" b="1" dirty="0">
                <a:latin typeface="Gill Sans"/>
              </a:rPr>
              <a:t>1902</a:t>
            </a:r>
            <a:r>
              <a:rPr lang="en-US" sz="800" dirty="0">
                <a:latin typeface="Gill Sans"/>
              </a:rPr>
              <a:t>, the </a:t>
            </a:r>
            <a:r>
              <a:rPr lang="en-US" sz="800" b="1" dirty="0">
                <a:latin typeface="Gill Sans"/>
              </a:rPr>
              <a:t>United States Reclamation Service </a:t>
            </a:r>
            <a:r>
              <a:rPr lang="en-US" sz="800" dirty="0">
                <a:latin typeface="Gill Sans"/>
              </a:rPr>
              <a:t>was created to “reclaim” the arid lands of the West.  Recognizing the issues that many states had experienced with over-appropriation of stream and river sources, the </a:t>
            </a:r>
            <a:r>
              <a:rPr lang="en-US" sz="800" b="1" dirty="0">
                <a:latin typeface="Gill Sans"/>
              </a:rPr>
              <a:t>Reclamation Service encouraged the states </a:t>
            </a:r>
            <a:r>
              <a:rPr lang="en-US" sz="800" dirty="0">
                <a:latin typeface="Gill Sans"/>
              </a:rPr>
              <a:t>to pass laws that quantified existing appropriations and managed future ones.  Anxious to be the recipient of Reclamation project funding, many states (including Utah) began implementing </a:t>
            </a:r>
            <a:r>
              <a:rPr lang="en-US" sz="800" b="1" dirty="0">
                <a:latin typeface="Gill Sans"/>
              </a:rPr>
              <a:t>comprehensive water law </a:t>
            </a:r>
            <a:r>
              <a:rPr lang="en-US" sz="800" dirty="0">
                <a:latin typeface="Gill Sans"/>
              </a:rPr>
              <a:t>aimed at quantifying existing rights and appropriating future ones.</a:t>
            </a:r>
          </a:p>
          <a:p>
            <a:pPr marL="698436" lvl="1" indent="-231754" eaLnBrk="1" hangingPunct="1">
              <a:buFontTx/>
              <a:buChar char="•"/>
            </a:pPr>
            <a:endParaRPr lang="en-US" sz="800" dirty="0">
              <a:latin typeface="Gill Sans"/>
            </a:endParaRPr>
          </a:p>
          <a:p>
            <a:pPr marL="241277" indent="-231754" eaLnBrk="1" hangingPunct="1">
              <a:buFontTx/>
              <a:buChar char="•"/>
            </a:pPr>
            <a:r>
              <a:rPr lang="en-US" sz="800" dirty="0">
                <a:latin typeface="Gill Sans"/>
              </a:rPr>
              <a:t>In </a:t>
            </a:r>
            <a:r>
              <a:rPr lang="en-US" sz="800" b="1" dirty="0">
                <a:latin typeface="Gill Sans"/>
              </a:rPr>
              <a:t>1903</a:t>
            </a:r>
            <a:r>
              <a:rPr lang="en-US" sz="800" dirty="0">
                <a:latin typeface="Gill Sans"/>
              </a:rPr>
              <a:t>, the State of Utah passed its first </a:t>
            </a:r>
            <a:r>
              <a:rPr lang="en-US" sz="800" b="1" dirty="0">
                <a:latin typeface="Gill Sans"/>
              </a:rPr>
              <a:t>comprehensive water law </a:t>
            </a:r>
            <a:r>
              <a:rPr lang="en-US" sz="800" dirty="0">
                <a:latin typeface="Gill Sans"/>
              </a:rPr>
              <a:t>which codified the responsibility to formally adjudicate existing water uses within Utah.  The law required the District Court to take all of the claims from various water users and the hydrographic survey map generated by the State Engineer and determine a decree regarding the rights; unfortunately, the </a:t>
            </a:r>
            <a:r>
              <a:rPr lang="en-US" sz="800" b="1" dirty="0">
                <a:latin typeface="Gill Sans"/>
              </a:rPr>
              <a:t>Utah Legislature failed to set up or fund </a:t>
            </a:r>
            <a:r>
              <a:rPr lang="en-US" sz="800" dirty="0">
                <a:latin typeface="Gill Sans"/>
              </a:rPr>
              <a:t>the needed personnel at the District Courts to take care of the responsibilities associated with the additional work of adjudicating the water rights.  Consequently, the </a:t>
            </a:r>
            <a:r>
              <a:rPr lang="en-US" sz="800" b="1" dirty="0">
                <a:latin typeface="Gill Sans"/>
              </a:rPr>
              <a:t>adjudication of water rights was, once again, stalled</a:t>
            </a:r>
            <a:r>
              <a:rPr lang="en-US" sz="800" dirty="0">
                <a:latin typeface="Gill Sans"/>
              </a:rPr>
              <a:t>.</a:t>
            </a:r>
          </a:p>
          <a:p>
            <a:pPr marL="698436" lvl="1" indent="-231754" eaLnBrk="1" hangingPunct="1">
              <a:buFontTx/>
              <a:buChar char="•"/>
            </a:pPr>
            <a:endParaRPr lang="en-US" sz="800" dirty="0">
              <a:latin typeface="Gill Sans"/>
            </a:endParaRPr>
          </a:p>
          <a:p>
            <a:pPr marL="241277" indent="-231754" eaLnBrk="1" hangingPunct="1">
              <a:buFontTx/>
              <a:buChar char="•"/>
            </a:pPr>
            <a:r>
              <a:rPr lang="en-US" sz="800" dirty="0">
                <a:latin typeface="Gill Sans"/>
              </a:rPr>
              <a:t>By the time </a:t>
            </a:r>
            <a:r>
              <a:rPr lang="en-US" sz="800" b="1" dirty="0">
                <a:latin typeface="Gill Sans"/>
              </a:rPr>
              <a:t>1919</a:t>
            </a:r>
            <a:r>
              <a:rPr lang="en-US" sz="800" dirty="0">
                <a:latin typeface="Gill Sans"/>
              </a:rPr>
              <a:t> rolled around, the legislature had recognized their error and formally delegated the responsibility of developing a </a:t>
            </a:r>
            <a:r>
              <a:rPr lang="en-US" sz="800" b="1" dirty="0">
                <a:latin typeface="Gill Sans"/>
              </a:rPr>
              <a:t>proposed determination of water rights </a:t>
            </a:r>
            <a:r>
              <a:rPr lang="en-US" sz="800" dirty="0">
                <a:latin typeface="Gill Sans"/>
              </a:rPr>
              <a:t>to the State Engineer as party to the respective </a:t>
            </a:r>
            <a:r>
              <a:rPr lang="en-US" sz="800" b="1" dirty="0">
                <a:latin typeface="Gill Sans"/>
              </a:rPr>
              <a:t>general stream adjudication</a:t>
            </a:r>
            <a:r>
              <a:rPr lang="en-US" sz="800" dirty="0">
                <a:latin typeface="Gill Sans"/>
              </a:rPr>
              <a:t>.  </a:t>
            </a:r>
          </a:p>
          <a:p>
            <a:pPr marL="698436" lvl="1" indent="-231754" eaLnBrk="1" hangingPunct="1">
              <a:buFontTx/>
              <a:buChar char="•"/>
            </a:pPr>
            <a:endParaRPr lang="en-US" sz="700" dirty="0">
              <a:latin typeface="Gill Sans"/>
            </a:endParaRPr>
          </a:p>
          <a:p>
            <a:pPr marL="466682" lvl="1" eaLnBrk="1" hangingPunct="1"/>
            <a:endParaRPr lang="en-US" sz="700" dirty="0">
              <a:latin typeface="Gill Sans"/>
            </a:endParaRPr>
          </a:p>
          <a:p>
            <a:pPr marL="698436" lvl="1" indent="-231754" eaLnBrk="1" hangingPunct="1">
              <a:buFontTx/>
              <a:buChar char="•"/>
            </a:pPr>
            <a:endParaRPr lang="en-US" sz="700" dirty="0">
              <a:latin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882" indent="-285723" eaLnBrk="0" hangingPunct="0">
              <a:defRPr sz="3200">
                <a:solidFill>
                  <a:srgbClr val="000000"/>
                </a:solidFill>
                <a:latin typeface="Gill Sans"/>
                <a:ea typeface="ヒラギノ角ゴ Pro W3"/>
                <a:cs typeface="ヒラギノ角ゴ Pro W3"/>
                <a:sym typeface="Gill Sans"/>
              </a:defRPr>
            </a:lvl2pPr>
            <a:lvl3pPr marL="1142894" indent="-228579" eaLnBrk="0" hangingPunct="0">
              <a:defRPr sz="3200">
                <a:solidFill>
                  <a:srgbClr val="000000"/>
                </a:solidFill>
                <a:latin typeface="Gill Sans"/>
                <a:ea typeface="ヒラギノ角ゴ Pro W3"/>
                <a:cs typeface="ヒラギノ角ゴ Pro W3"/>
                <a:sym typeface="Gill Sans"/>
              </a:defRPr>
            </a:lvl3pPr>
            <a:lvl4pPr marL="1600052" indent="-228579" eaLnBrk="0" hangingPunct="0">
              <a:defRPr sz="3200">
                <a:solidFill>
                  <a:srgbClr val="000000"/>
                </a:solidFill>
                <a:latin typeface="Gill Sans"/>
                <a:ea typeface="ヒラギノ角ゴ Pro W3"/>
                <a:cs typeface="ヒラギノ角ゴ Pro W3"/>
                <a:sym typeface="Gill Sans"/>
              </a:defRPr>
            </a:lvl4pPr>
            <a:lvl5pPr marL="2057209" indent="-228579" eaLnBrk="0" hangingPunct="0">
              <a:defRPr sz="3200">
                <a:solidFill>
                  <a:srgbClr val="000000"/>
                </a:solidFill>
                <a:latin typeface="Gill Sans"/>
                <a:ea typeface="ヒラギノ角ゴ Pro W3"/>
                <a:cs typeface="ヒラギノ角ゴ Pro W3"/>
                <a:sym typeface="Gill Sans"/>
              </a:defRPr>
            </a:lvl5pPr>
            <a:lvl6pPr marL="2514367"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524"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682"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5840"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BC8DE17C-0D00-4047-9324-AE101C849DF6}" type="slidenum">
              <a:rPr lang="en-US" sz="1200"/>
              <a:pPr eaLnBrk="1" hangingPunct="1"/>
              <a:t>5</a:t>
            </a:fld>
            <a:endParaRPr 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p:cNvSpPr>
          <p:nvPr>
            <p:ph type="body" idx="1"/>
          </p:nvPr>
        </p:nvSpPr>
        <p:spPr>
          <a:noFill/>
        </p:spPr>
        <p:txBody>
          <a:bodyPr/>
          <a:lstStyle/>
          <a:p>
            <a:pPr marL="241277" indent="-231754" eaLnBrk="1" hangingPunct="1">
              <a:buFontTx/>
              <a:buChar char="•"/>
            </a:pPr>
            <a:r>
              <a:rPr lang="en-US" sz="800" dirty="0">
                <a:latin typeface="Gill Sans"/>
              </a:rPr>
              <a:t>Around the turn of the century, water rights existed in a myriad of forms:</a:t>
            </a:r>
          </a:p>
          <a:p>
            <a:pPr marL="706373" lvl="1" indent="-231754" eaLnBrk="1" hangingPunct="1">
              <a:buFontTx/>
              <a:buChar char="•"/>
            </a:pPr>
            <a:r>
              <a:rPr lang="en-US" sz="800" dirty="0">
                <a:latin typeface="Gill Sans"/>
              </a:rPr>
              <a:t>There were those rights which were issued via ecclesiastical fiat.</a:t>
            </a:r>
          </a:p>
          <a:p>
            <a:pPr marL="706373" lvl="1" indent="-231754" eaLnBrk="1" hangingPunct="1">
              <a:buFontTx/>
              <a:buChar char="•"/>
            </a:pPr>
            <a:r>
              <a:rPr lang="en-US" sz="800" dirty="0">
                <a:latin typeface="Gill Sans"/>
              </a:rPr>
              <a:t>There were a handful of claims which were recorded at the county in conformance with early territorial and state legislation.</a:t>
            </a:r>
          </a:p>
          <a:p>
            <a:pPr marL="706373" lvl="1" indent="-231754" eaLnBrk="1" hangingPunct="1">
              <a:buFontTx/>
              <a:buChar char="•"/>
            </a:pPr>
            <a:r>
              <a:rPr lang="en-US" sz="800" dirty="0">
                <a:latin typeface="Gill Sans"/>
              </a:rPr>
              <a:t>There were rights which had been formally decreed by a court—usually as a result of conflicts surrounding various users on the same stream.</a:t>
            </a:r>
          </a:p>
          <a:p>
            <a:pPr marL="706373" lvl="1" indent="-231754" eaLnBrk="1" hangingPunct="1">
              <a:buFontTx/>
              <a:buChar char="•"/>
            </a:pPr>
            <a:r>
              <a:rPr lang="en-US" sz="800" dirty="0">
                <a:latin typeface="Gill Sans"/>
              </a:rPr>
              <a:t>There were contractual agreements between entities, usually canal companies, dictating the apportionment of the respective stream.</a:t>
            </a:r>
          </a:p>
          <a:p>
            <a:pPr marL="706373" lvl="1" indent="-231754" eaLnBrk="1" hangingPunct="1">
              <a:buFontTx/>
              <a:buChar char="•"/>
            </a:pPr>
            <a:r>
              <a:rPr lang="en-US" sz="800" dirty="0">
                <a:latin typeface="Gill Sans"/>
              </a:rPr>
              <a:t>There were claims which never manifested themselves in any record, probably because there was no apparent conflict in appropriating the source.</a:t>
            </a:r>
          </a:p>
          <a:p>
            <a:pPr marL="1163530" lvl="2" indent="-231754" eaLnBrk="1" hangingPunct="1">
              <a:buFontTx/>
              <a:buChar char="•"/>
            </a:pPr>
            <a:endParaRPr lang="en-US" sz="800" dirty="0">
              <a:latin typeface="Gill Sans"/>
            </a:endParaRPr>
          </a:p>
          <a:p>
            <a:pPr marL="241277" indent="-231754" eaLnBrk="1" hangingPunct="1">
              <a:buFontTx/>
              <a:buChar char="•"/>
            </a:pPr>
            <a:r>
              <a:rPr lang="en-US" sz="800" dirty="0">
                <a:latin typeface="Gill Sans"/>
              </a:rPr>
              <a:t>As a result of the confused state of water rights, there was an abundance of negative consequences. </a:t>
            </a:r>
          </a:p>
          <a:p>
            <a:pPr marL="706373" lvl="1" indent="-231754" eaLnBrk="1" hangingPunct="1">
              <a:buFontTx/>
              <a:buChar char="•"/>
            </a:pPr>
            <a:r>
              <a:rPr lang="en-US" sz="800" dirty="0">
                <a:latin typeface="Gill Sans"/>
              </a:rPr>
              <a:t>There was no definitive record of existing water rights on any respective stream.</a:t>
            </a:r>
          </a:p>
          <a:p>
            <a:pPr marL="706373" lvl="1" indent="-231754" eaLnBrk="1" hangingPunct="1">
              <a:buFontTx/>
              <a:buChar char="•"/>
            </a:pPr>
            <a:r>
              <a:rPr lang="en-US" sz="800" dirty="0">
                <a:latin typeface="Gill Sans"/>
              </a:rPr>
              <a:t>Since there were no records and no appropriation process, over-appropriation of water sources was common.</a:t>
            </a:r>
          </a:p>
          <a:p>
            <a:pPr marL="706373" lvl="1" indent="-231754" eaLnBrk="1" hangingPunct="1">
              <a:buFontTx/>
              <a:buChar char="•"/>
            </a:pPr>
            <a:r>
              <a:rPr lang="en-US" sz="800" dirty="0">
                <a:latin typeface="Gill Sans"/>
              </a:rPr>
              <a:t>Over-appropriation eventually resulted in controversy among water users which had to be settled through some form of expensive and time-consuming litigation (be it ecclesiastical moderation or judicial).</a:t>
            </a:r>
          </a:p>
          <a:p>
            <a:pPr marL="1163530" lvl="2" indent="-231754" eaLnBrk="1" hangingPunct="1">
              <a:buFontTx/>
              <a:buChar char="•"/>
            </a:pPr>
            <a:endParaRPr lang="en-US" sz="800" dirty="0">
              <a:latin typeface="Gill Sans"/>
            </a:endParaRPr>
          </a:p>
          <a:p>
            <a:pPr marL="241277" indent="-231754" eaLnBrk="1" hangingPunct="1">
              <a:buFontTx/>
              <a:buChar char="•"/>
            </a:pPr>
            <a:r>
              <a:rPr lang="en-US" sz="800" dirty="0">
                <a:latin typeface="Gill Sans"/>
              </a:rPr>
              <a:t>In his biennial report, State Engineer A.F. </a:t>
            </a:r>
            <a:r>
              <a:rPr lang="en-US" sz="800" dirty="0" err="1">
                <a:latin typeface="Gill Sans"/>
              </a:rPr>
              <a:t>Doremous</a:t>
            </a:r>
            <a:r>
              <a:rPr lang="en-US" sz="800" dirty="0">
                <a:latin typeface="Gill Sans"/>
              </a:rPr>
              <a:t> described the need for adjudication of water rights throughout the State of Utah. </a:t>
            </a:r>
          </a:p>
          <a:p>
            <a:pPr marL="1163530" lvl="2" indent="-231754" eaLnBrk="1" hangingPunct="1">
              <a:buFontTx/>
              <a:buChar char="•"/>
            </a:pPr>
            <a:endParaRPr lang="en-US" dirty="0" smtClean="0">
              <a:latin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p:cNvSpPr>
          <p:nvPr>
            <p:ph type="sldNum" sz="quarter" idx="5"/>
          </p:nvPr>
        </p:nvSpPr>
        <p:spPr>
          <a:noFill/>
        </p:spPr>
        <p:txBody>
          <a:bodyPr/>
          <a:lstStyle>
            <a:lvl1pPr eaLnBrk="0" hangingPunct="0">
              <a:defRPr sz="3300">
                <a:solidFill>
                  <a:srgbClr val="000000"/>
                </a:solidFill>
                <a:latin typeface="Gill Sans"/>
                <a:ea typeface="ヒラギノ角ゴ Pro W3"/>
                <a:cs typeface="ヒラギノ角ゴ Pro W3"/>
                <a:sym typeface="Gill Sans"/>
              </a:defRPr>
            </a:lvl1pPr>
            <a:lvl2pPr marL="776757" indent="-298752" eaLnBrk="0" hangingPunct="0">
              <a:defRPr sz="3300">
                <a:solidFill>
                  <a:srgbClr val="000000"/>
                </a:solidFill>
                <a:latin typeface="Gill Sans"/>
                <a:ea typeface="ヒラギノ角ゴ Pro W3"/>
                <a:cs typeface="ヒラギノ角ゴ Pro W3"/>
                <a:sym typeface="Gill Sans"/>
              </a:defRPr>
            </a:lvl2pPr>
            <a:lvl3pPr marL="1195010" indent="-239002" eaLnBrk="0" hangingPunct="0">
              <a:defRPr sz="3300">
                <a:solidFill>
                  <a:srgbClr val="000000"/>
                </a:solidFill>
                <a:latin typeface="Gill Sans"/>
                <a:ea typeface="ヒラギノ角ゴ Pro W3"/>
                <a:cs typeface="ヒラギノ角ゴ Pro W3"/>
                <a:sym typeface="Gill Sans"/>
              </a:defRPr>
            </a:lvl3pPr>
            <a:lvl4pPr marL="1673014" indent="-239002" eaLnBrk="0" hangingPunct="0">
              <a:defRPr sz="3300">
                <a:solidFill>
                  <a:srgbClr val="000000"/>
                </a:solidFill>
                <a:latin typeface="Gill Sans"/>
                <a:ea typeface="ヒラギノ角ゴ Pro W3"/>
                <a:cs typeface="ヒラギノ角ゴ Pro W3"/>
                <a:sym typeface="Gill Sans"/>
              </a:defRPr>
            </a:lvl4pPr>
            <a:lvl5pPr marL="2151018" indent="-239002" eaLnBrk="0" hangingPunct="0">
              <a:defRPr sz="3300">
                <a:solidFill>
                  <a:srgbClr val="000000"/>
                </a:solidFill>
                <a:latin typeface="Gill Sans"/>
                <a:ea typeface="ヒラギノ角ゴ Pro W3"/>
                <a:cs typeface="ヒラギノ角ゴ Pro W3"/>
                <a:sym typeface="Gill Sans"/>
              </a:defRPr>
            </a:lvl5pPr>
            <a:lvl6pPr marL="2629022"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6pPr>
            <a:lvl7pPr marL="3107025"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7pPr>
            <a:lvl8pPr marL="3585030"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8pPr>
            <a:lvl9pPr marL="4063034"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9pPr>
          </a:lstStyle>
          <a:p>
            <a:pPr eaLnBrk="1" hangingPunct="1"/>
            <a:fld id="{E35B8FE8-652E-46B3-97F3-AE22B609B51F}" type="slidenum">
              <a:rPr lang="en-US" sz="1300"/>
              <a:pPr eaLnBrk="1" hangingPunct="1"/>
              <a:t>6</a:t>
            </a:fld>
            <a:endParaRPr lang="en-US" sz="1300"/>
          </a:p>
        </p:txBody>
      </p:sp>
      <p:sp>
        <p:nvSpPr>
          <p:cNvPr id="44035" name="Rectangle 2"/>
          <p:cNvSpPr>
            <a:spLocks noGrp="1" noRot="1" noChangeAspect="1" noChangeArrowheads="1" noTextEdit="1"/>
          </p:cNvSpPr>
          <p:nvPr>
            <p:ph type="sldImg"/>
          </p:nvPr>
        </p:nvSpPr>
        <p:spPr>
          <a:ln/>
        </p:spPr>
      </p:sp>
      <p:sp>
        <p:nvSpPr>
          <p:cNvPr id="44036" name="Rectangle 3"/>
          <p:cNvSpPr>
            <a:spLocks noGrp="1"/>
          </p:cNvSpPr>
          <p:nvPr>
            <p:ph type="body" idx="1"/>
          </p:nvPr>
        </p:nvSpPr>
        <p:spPr>
          <a:noFill/>
        </p:spPr>
        <p:txBody>
          <a:bodyPr/>
          <a:lstStyle/>
          <a:p>
            <a:pPr marL="182571" indent="-182571" eaLnBrk="1" hangingPunct="1">
              <a:buFontTx/>
              <a:buChar char="•"/>
            </a:pPr>
            <a:r>
              <a:rPr lang="en-US" sz="800" dirty="0">
                <a:latin typeface="Gill Sans"/>
              </a:rPr>
              <a:t>We’ve talked about adjudication in its broadest sense and historical sense, but let’s focus on the current concept of a General Stream Adjudication.  Water rights adjudication can be accomplished through simple litigation between two parties.  Any decree resulting from the litigation is only applicable to the parties formally joined in the suit.  </a:t>
            </a:r>
          </a:p>
          <a:p>
            <a:pPr marL="182571" indent="-182571" eaLnBrk="1" hangingPunct="1">
              <a:buFontTx/>
              <a:buChar char="•"/>
            </a:pPr>
            <a:endParaRPr lang="en-US" sz="800" dirty="0">
              <a:latin typeface="Gill Sans"/>
            </a:endParaRPr>
          </a:p>
          <a:p>
            <a:pPr marL="182571" indent="-182571" eaLnBrk="1" hangingPunct="1">
              <a:buFontTx/>
              <a:buChar char="•"/>
            </a:pPr>
            <a:r>
              <a:rPr lang="en-US" sz="800" dirty="0">
                <a:latin typeface="Gill Sans"/>
              </a:rPr>
              <a:t>However, a </a:t>
            </a:r>
            <a:r>
              <a:rPr lang="en-US" sz="800" b="1" dirty="0">
                <a:latin typeface="Gill Sans"/>
              </a:rPr>
              <a:t>General Stream Adjudication </a:t>
            </a:r>
            <a:r>
              <a:rPr lang="en-US" sz="800" dirty="0">
                <a:latin typeface="Gill Sans"/>
              </a:rPr>
              <a:t>is an action in District Court which </a:t>
            </a:r>
            <a:r>
              <a:rPr lang="en-US" sz="800" b="1" dirty="0">
                <a:latin typeface="Gill Sans"/>
              </a:rPr>
              <a:t>joins all water users </a:t>
            </a:r>
            <a:r>
              <a:rPr lang="en-US" sz="800" dirty="0">
                <a:latin typeface="Gill Sans"/>
              </a:rPr>
              <a:t>within a stream drainage and the </a:t>
            </a:r>
            <a:r>
              <a:rPr lang="en-US" sz="800" b="1" dirty="0">
                <a:latin typeface="Gill Sans"/>
              </a:rPr>
              <a:t>State Engineer </a:t>
            </a:r>
            <a:r>
              <a:rPr lang="en-US" sz="800" dirty="0">
                <a:latin typeface="Gill Sans"/>
              </a:rPr>
              <a:t>as parties to the litigation.  Joining all parties within a drainage is important because it helps to </a:t>
            </a:r>
            <a:r>
              <a:rPr lang="en-US" sz="800" b="1" dirty="0">
                <a:latin typeface="Gill Sans"/>
              </a:rPr>
              <a:t>prevent multiple decrees </a:t>
            </a:r>
            <a:r>
              <a:rPr lang="en-US" sz="800" dirty="0">
                <a:latin typeface="Gill Sans"/>
              </a:rPr>
              <a:t>among different users which might </a:t>
            </a:r>
            <a:r>
              <a:rPr lang="en-US" sz="800" b="1" dirty="0">
                <a:latin typeface="Gill Sans"/>
              </a:rPr>
              <a:t>contradict each other </a:t>
            </a:r>
            <a:r>
              <a:rPr lang="en-US" sz="800" dirty="0">
                <a:latin typeface="Gill Sans"/>
              </a:rPr>
              <a:t>or even miss pertinent aspects of the respective system.  </a:t>
            </a:r>
          </a:p>
          <a:p>
            <a:pPr marL="182571" indent="-182571" eaLnBrk="1" hangingPunct="1">
              <a:buFontTx/>
              <a:buChar char="•"/>
            </a:pPr>
            <a:endParaRPr lang="en-US" sz="800" dirty="0">
              <a:latin typeface="Gill Sans"/>
            </a:endParaRPr>
          </a:p>
          <a:p>
            <a:pPr marL="668873" lvl="1" indent="-182571" eaLnBrk="1" hangingPunct="1">
              <a:buFontTx/>
              <a:buChar char="•"/>
            </a:pPr>
            <a:r>
              <a:rPr lang="en-US" sz="800" dirty="0">
                <a:latin typeface="Gill Sans"/>
              </a:rPr>
              <a:t>For example, the </a:t>
            </a:r>
            <a:r>
              <a:rPr lang="en-US" sz="800" b="1" dirty="0">
                <a:latin typeface="Gill Sans"/>
              </a:rPr>
              <a:t>Spanish Fork River </a:t>
            </a:r>
            <a:r>
              <a:rPr lang="en-US" sz="800" dirty="0">
                <a:latin typeface="Gill Sans"/>
              </a:rPr>
              <a:t>has been the recipient of multiple decrees.  As mentioned earlier, the original decree was a </a:t>
            </a:r>
            <a:r>
              <a:rPr lang="en-US" sz="800" b="1" dirty="0">
                <a:latin typeface="Gill Sans"/>
              </a:rPr>
              <a:t>High Council Decision in 1879 </a:t>
            </a:r>
            <a:r>
              <a:rPr lang="en-US" sz="800" dirty="0">
                <a:latin typeface="Gill Sans"/>
              </a:rPr>
              <a:t>which divided all of the waters of the river among </a:t>
            </a:r>
            <a:r>
              <a:rPr lang="en-US" sz="800" b="1" dirty="0">
                <a:latin typeface="Gill Sans"/>
              </a:rPr>
              <a:t>5 canal companies</a:t>
            </a:r>
            <a:r>
              <a:rPr lang="en-US" sz="800" dirty="0">
                <a:latin typeface="Gill Sans"/>
              </a:rPr>
              <a:t>.  However, it failed to recognize water users who diverted water from the Spanish Fork River and its tributaries up-stream from the mouth of the canyon and even failed to recognize one of the oldest canals on the river (who simply wasn’t a party to the dispute).</a:t>
            </a:r>
          </a:p>
          <a:p>
            <a:pPr marL="182571" indent="-182571" eaLnBrk="1" hangingPunct="1">
              <a:buFontTx/>
              <a:buChar char="•"/>
            </a:pPr>
            <a:endParaRPr lang="en-US" sz="800" dirty="0">
              <a:latin typeface="Gill Sans"/>
            </a:endParaRPr>
          </a:p>
          <a:p>
            <a:pPr marL="182571" indent="-182571" eaLnBrk="1" hangingPunct="1">
              <a:buFontTx/>
              <a:buChar char="•"/>
            </a:pPr>
            <a:r>
              <a:rPr lang="en-US" sz="800" dirty="0">
                <a:latin typeface="Gill Sans"/>
              </a:rPr>
              <a:t>The General Stream Adjudication process is outlined in Title 73, Chapter 4 of the Utah State Code.</a:t>
            </a:r>
          </a:p>
          <a:p>
            <a:pPr marL="182571" indent="-182571" eaLnBrk="1" hangingPunct="1">
              <a:buFontTx/>
              <a:buChar char="•"/>
            </a:pPr>
            <a:endParaRPr lang="en-US" sz="800" dirty="0">
              <a:latin typeface="Gill Sans"/>
            </a:endParaRPr>
          </a:p>
          <a:p>
            <a:pPr marL="182571" indent="-182571" eaLnBrk="1" hangingPunct="1">
              <a:buFontTx/>
              <a:buChar char="•"/>
            </a:pPr>
            <a:r>
              <a:rPr lang="en-US" sz="800" dirty="0">
                <a:latin typeface="Gill Sans"/>
              </a:rPr>
              <a:t>As you can see on the map, </a:t>
            </a:r>
            <a:r>
              <a:rPr lang="en-US" sz="800" b="1" dirty="0">
                <a:latin typeface="Gill Sans"/>
              </a:rPr>
              <a:t>every major river drainage in the State of Utah is currently or has been under a General Stream Adjudication order</a:t>
            </a:r>
            <a:r>
              <a:rPr lang="en-US" sz="800" dirty="0">
                <a:latin typeface="Gill Sans"/>
              </a:rPr>
              <a:t>.  Some of these adjudications were </a:t>
            </a:r>
            <a:r>
              <a:rPr lang="en-US" sz="800" b="1" dirty="0">
                <a:latin typeface="Gill Sans"/>
              </a:rPr>
              <a:t>petitioned by water users </a:t>
            </a:r>
            <a:r>
              <a:rPr lang="en-US" sz="800" dirty="0">
                <a:latin typeface="Gill Sans"/>
              </a:rPr>
              <a:t>to the State Engineer (as dictated by Utah Code) such as the Weber River basin, while others were </a:t>
            </a:r>
            <a:r>
              <a:rPr lang="en-US" sz="800" b="1" dirty="0">
                <a:latin typeface="Gill Sans"/>
              </a:rPr>
              <a:t>court-ordered</a:t>
            </a:r>
            <a:r>
              <a:rPr lang="en-US" sz="800" dirty="0">
                <a:latin typeface="Gill Sans"/>
              </a:rPr>
              <a:t> by expanding the scope of an existing dispute among specific parties to a General Stream Adjudication, such as the Utah Lake / Jordan River basin.</a:t>
            </a:r>
          </a:p>
          <a:p>
            <a:pPr marL="182571" indent="-182571" eaLnBrk="1" hangingPunct="1">
              <a:buFontTx/>
              <a:buChar char="•"/>
            </a:pPr>
            <a:endParaRPr lang="en-US" sz="800" dirty="0">
              <a:latin typeface="Gill Sans"/>
            </a:endParaRPr>
          </a:p>
          <a:p>
            <a:pPr marL="182571" indent="-182571" eaLnBrk="1" hangingPunct="1">
              <a:buFontTx/>
              <a:buChar char="•"/>
            </a:pPr>
            <a:r>
              <a:rPr lang="en-US" sz="800" dirty="0">
                <a:latin typeface="Gill Sans"/>
              </a:rPr>
              <a:t>Due to the size of the drainages and the growth of water development throughout the State, the main river drainages are often split into smaller areas—divisions and even subdivisions—which facilitate the ability of our staff to go into an area and proceed quickly—relatively speaking.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882" indent="-285723" eaLnBrk="0" hangingPunct="0">
              <a:defRPr sz="3200">
                <a:solidFill>
                  <a:srgbClr val="000000"/>
                </a:solidFill>
                <a:latin typeface="Gill Sans"/>
                <a:ea typeface="ヒラギノ角ゴ Pro W3"/>
                <a:cs typeface="ヒラギノ角ゴ Pro W3"/>
                <a:sym typeface="Gill Sans"/>
              </a:defRPr>
            </a:lvl2pPr>
            <a:lvl3pPr marL="1142894" indent="-228579" eaLnBrk="0" hangingPunct="0">
              <a:defRPr sz="3200">
                <a:solidFill>
                  <a:srgbClr val="000000"/>
                </a:solidFill>
                <a:latin typeface="Gill Sans"/>
                <a:ea typeface="ヒラギノ角ゴ Pro W3"/>
                <a:cs typeface="ヒラギノ角ゴ Pro W3"/>
                <a:sym typeface="Gill Sans"/>
              </a:defRPr>
            </a:lvl3pPr>
            <a:lvl4pPr marL="1600052" indent="-228579" eaLnBrk="0" hangingPunct="0">
              <a:defRPr sz="3200">
                <a:solidFill>
                  <a:srgbClr val="000000"/>
                </a:solidFill>
                <a:latin typeface="Gill Sans"/>
                <a:ea typeface="ヒラギノ角ゴ Pro W3"/>
                <a:cs typeface="ヒラギノ角ゴ Pro W3"/>
                <a:sym typeface="Gill Sans"/>
              </a:defRPr>
            </a:lvl4pPr>
            <a:lvl5pPr marL="2057209" indent="-228579" eaLnBrk="0" hangingPunct="0">
              <a:defRPr sz="3200">
                <a:solidFill>
                  <a:srgbClr val="000000"/>
                </a:solidFill>
                <a:latin typeface="Gill Sans"/>
                <a:ea typeface="ヒラギノ角ゴ Pro W3"/>
                <a:cs typeface="ヒラギノ角ゴ Pro W3"/>
                <a:sym typeface="Gill Sans"/>
              </a:defRPr>
            </a:lvl5pPr>
            <a:lvl6pPr marL="2514367"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524"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8682"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5840" indent="-22857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88433ECB-0CF9-4563-B00F-CE10B738CC2B}" type="slidenum">
              <a:rPr lang="en-US" sz="1200"/>
              <a:pPr eaLnBrk="1" hangingPunct="1"/>
              <a:t>7</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p:cNvSpPr>
          <p:nvPr>
            <p:ph type="body" idx="1"/>
          </p:nvPr>
        </p:nvSpPr>
        <p:spPr>
          <a:noFill/>
        </p:spPr>
        <p:txBody>
          <a:bodyPr/>
          <a:lstStyle/>
          <a:p>
            <a:pPr marL="174609" indent="-174609">
              <a:buFontTx/>
              <a:buChar char="•"/>
            </a:pPr>
            <a:r>
              <a:rPr lang="en-US" sz="800" dirty="0">
                <a:latin typeface="Gill Sans"/>
              </a:rPr>
              <a:t>So, in an attempt to illustrate the importance of the foregoing critical questions, let’s pose the question, “Why do we conduct general stream adjudications?”  The answer is… it depends.  For one thing, it probably depends on the period of history in which you asked it.  Originally, general stream adjudications were utilized to bring all pre-statutory claims on to the permanent record.  This is easy to understand from the perspective of water users in 1903.  At the time that Utah’s first comprehensive water law was passed, it’s obvious that the number of pre-statutory claims far exceeded the number of appropriated rights since the system had yet to create any.  Consequently, it was imperative to determine and quantify existing rights in order to allow the State Engineer to process future appropriations.  This holds true through today, although the ratio of pre-statutory claims to certificated rights is much smaller--as will be illustrated in the next slide. </a:t>
            </a:r>
          </a:p>
          <a:p>
            <a:pPr marL="174609" indent="-174609">
              <a:buFontTx/>
              <a:buChar char="•"/>
            </a:pPr>
            <a:endParaRPr lang="en-US" sz="800" dirty="0">
              <a:latin typeface="Gill Sans"/>
            </a:endParaRPr>
          </a:p>
          <a:p>
            <a:pPr marL="174609" indent="-174609">
              <a:buFontTx/>
              <a:buChar char="•"/>
            </a:pPr>
            <a:r>
              <a:rPr lang="en-US" sz="800" dirty="0">
                <a:latin typeface="Gill Sans"/>
              </a:rPr>
              <a:t>If you were to ask why we conduct general adjudications today, I think that it would be impossible to leave out the issue of Federal Reserve rights.  As a result of a 1908 Supreme Court decision in </a:t>
            </a:r>
            <a:r>
              <a:rPr lang="en-US" sz="800" b="1" dirty="0">
                <a:latin typeface="Gill Sans"/>
              </a:rPr>
              <a:t>Winters v. United States</a:t>
            </a:r>
            <a:r>
              <a:rPr lang="en-US" sz="800" dirty="0">
                <a:latin typeface="Gill Sans"/>
              </a:rPr>
              <a:t>, the court ruled that by creation if the </a:t>
            </a:r>
            <a:r>
              <a:rPr lang="en-US" sz="800" b="1" dirty="0">
                <a:latin typeface="Gill Sans"/>
              </a:rPr>
              <a:t>Fort Belknap Indian Reservation</a:t>
            </a:r>
            <a:r>
              <a:rPr lang="en-US" sz="800" dirty="0">
                <a:latin typeface="Gill Sans"/>
              </a:rPr>
              <a:t>, there was an implied water right for the amount of water for the reservation to be </a:t>
            </a:r>
            <a:r>
              <a:rPr lang="en-US" sz="800" b="1" dirty="0">
                <a:latin typeface="Gill Sans"/>
              </a:rPr>
              <a:t>self-sufficient</a:t>
            </a:r>
            <a:r>
              <a:rPr lang="en-US" sz="800" dirty="0">
                <a:latin typeface="Gill Sans"/>
              </a:rPr>
              <a:t>.  Today, federal reserved water rights can be </a:t>
            </a:r>
            <a:r>
              <a:rPr lang="en-US" sz="800" b="1" dirty="0">
                <a:latin typeface="Gill Sans"/>
              </a:rPr>
              <a:t>asserted on most lands managed by the federal government</a:t>
            </a:r>
            <a:r>
              <a:rPr lang="en-US" sz="800" dirty="0">
                <a:latin typeface="Gill Sans"/>
              </a:rPr>
              <a:t>. Reserved rights are, for the most part, </a:t>
            </a:r>
            <a:r>
              <a:rPr lang="en-US" sz="800" b="1" dirty="0">
                <a:latin typeface="Gill Sans"/>
              </a:rPr>
              <a:t>immune from state water laws </a:t>
            </a:r>
            <a:r>
              <a:rPr lang="en-US" sz="800" dirty="0">
                <a:latin typeface="Gill Sans"/>
              </a:rPr>
              <a:t>and therefore, are not subject to diversion and beneficial use requirements and cannot be lost by non-use. Federal Reserve rights are limited by the "primary purpose" and "minimal needs" of the reservation or the respective federal agency’s original congressional mandate. In addition, federal reserved water rights are nontransferable. By law, these rights can only exist on lands owned by the federal government. If a land transfer occurs, any existing federal reserved water right becomes invalid.</a:t>
            </a:r>
          </a:p>
          <a:p>
            <a:pPr marL="174609" indent="-174609">
              <a:buFontTx/>
              <a:buChar char="•"/>
            </a:pPr>
            <a:endParaRPr lang="en-US" sz="800" dirty="0">
              <a:latin typeface="Gill Sans"/>
            </a:endParaRPr>
          </a:p>
          <a:p>
            <a:pPr marL="174609" indent="-174609">
              <a:buFontTx/>
              <a:buChar char="•"/>
            </a:pPr>
            <a:r>
              <a:rPr lang="en-US" sz="800" dirty="0">
                <a:latin typeface="Gill Sans"/>
              </a:rPr>
              <a:t>Although Federal Reserve rights were known to exist, there was no way to force the Federal Government to assert or quantify their claims since it possessed sovereign immunity and could not be joined involuntarily in a suit.  In 1952, a senator from Nevada by the name of Pat McCarran introduced a bill that would allow states to pursue quantification of Federal Reserve rights.  As it came to be known, the McCarran Amendment, waives U.S. sovereign immunity with respect to water rights and allows states to determine Federal water rights in state courts.  Hence, federal water claims may be quantified in state stream adjudications, but only if such proceedings are comprehensive (meaning that all claimants to a specific water body are joined in the suit).  </a:t>
            </a:r>
          </a:p>
          <a:p>
            <a:pPr marL="174609" indent="-174609">
              <a:buFontTx/>
              <a:buChar char="•"/>
            </a:pPr>
            <a:endParaRPr lang="en-US" sz="800" dirty="0">
              <a:latin typeface="Gill Sans"/>
            </a:endParaRPr>
          </a:p>
          <a:p>
            <a:pPr marL="174609" indent="-174609">
              <a:buFontTx/>
              <a:buChar char="•"/>
            </a:pPr>
            <a:r>
              <a:rPr lang="en-US" sz="800" dirty="0" smtClean="0">
                <a:latin typeface="Gill Sans"/>
              </a:rPr>
              <a:t>Some</a:t>
            </a:r>
            <a:r>
              <a:rPr lang="en-US" sz="800" baseline="0" dirty="0" smtClean="0">
                <a:latin typeface="Gill Sans"/>
              </a:rPr>
              <a:t> other</a:t>
            </a:r>
            <a:r>
              <a:rPr lang="en-US" sz="800" dirty="0" smtClean="0">
                <a:latin typeface="Gill Sans"/>
              </a:rPr>
              <a:t> benefits </a:t>
            </a:r>
            <a:r>
              <a:rPr lang="en-US" sz="800" dirty="0">
                <a:latin typeface="Gill Sans"/>
              </a:rPr>
              <a:t>of a general adjudication is the consolidation and settlement of multiple controversies and bringing clarity to the overall water rights picture by joining all water users within a given </a:t>
            </a:r>
            <a:r>
              <a:rPr lang="en-US" sz="800" dirty="0" smtClean="0">
                <a:latin typeface="Gill Sans"/>
              </a:rPr>
              <a:t>system</a:t>
            </a:r>
            <a:r>
              <a:rPr lang="en-US" sz="800" baseline="0" dirty="0" smtClean="0">
                <a:latin typeface="Gill Sans"/>
              </a:rPr>
              <a:t> (</a:t>
            </a:r>
            <a:r>
              <a:rPr lang="en-US" sz="800" dirty="0" smtClean="0">
                <a:latin typeface="Gill Sans"/>
              </a:rPr>
              <a:t>as </a:t>
            </a:r>
            <a:r>
              <a:rPr lang="en-US" sz="800" dirty="0">
                <a:latin typeface="Gill Sans"/>
              </a:rPr>
              <a:t>opposed to piecemeal </a:t>
            </a:r>
            <a:r>
              <a:rPr lang="en-US" sz="800" dirty="0" smtClean="0">
                <a:latin typeface="Gill Sans"/>
              </a:rPr>
              <a:t>litigation), defining supplemental relationships,</a:t>
            </a:r>
            <a:r>
              <a:rPr lang="en-US" sz="800" baseline="0" dirty="0" smtClean="0">
                <a:latin typeface="Gill Sans"/>
              </a:rPr>
              <a:t> removing forfeited rights from the record, and obtaining final decrees on all rights within the drainage</a:t>
            </a:r>
            <a:r>
              <a:rPr lang="en-US" sz="800" dirty="0" smtClean="0">
                <a:latin typeface="Gill Sans"/>
              </a:rPr>
              <a:t>.</a:t>
            </a:r>
            <a:endParaRPr lang="en-US" sz="800" dirty="0">
              <a:latin typeface="Gill Sans"/>
            </a:endParaRPr>
          </a:p>
          <a:p>
            <a:pPr marL="174609" indent="-174609">
              <a:buFontTx/>
              <a:buChar char="•"/>
            </a:pPr>
            <a:endParaRPr lang="en-US" sz="800" dirty="0">
              <a:latin typeface="Gill Sans"/>
            </a:endParaRPr>
          </a:p>
          <a:p>
            <a:pPr marL="174609" indent="-174609">
              <a:buFontTx/>
              <a:buChar char="•"/>
            </a:pPr>
            <a:endParaRPr lang="en-US" sz="800" i="1" dirty="0">
              <a:latin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p:cNvSpPr>
          <p:nvPr>
            <p:ph type="sldNum" sz="quarter" idx="5"/>
          </p:nvPr>
        </p:nvSpPr>
        <p:spPr>
          <a:noFill/>
        </p:spPr>
        <p:txBody>
          <a:bodyPr/>
          <a:lstStyle>
            <a:lvl1pPr eaLnBrk="0" hangingPunct="0">
              <a:defRPr sz="3300">
                <a:solidFill>
                  <a:srgbClr val="000000"/>
                </a:solidFill>
                <a:latin typeface="Gill Sans"/>
                <a:ea typeface="ヒラギノ角ゴ Pro W3"/>
                <a:cs typeface="ヒラギノ角ゴ Pro W3"/>
                <a:sym typeface="Gill Sans"/>
              </a:defRPr>
            </a:lvl1pPr>
            <a:lvl2pPr marL="776757" indent="-298752" eaLnBrk="0" hangingPunct="0">
              <a:defRPr sz="3300">
                <a:solidFill>
                  <a:srgbClr val="000000"/>
                </a:solidFill>
                <a:latin typeface="Gill Sans"/>
                <a:ea typeface="ヒラギノ角ゴ Pro W3"/>
                <a:cs typeface="ヒラギノ角ゴ Pro W3"/>
                <a:sym typeface="Gill Sans"/>
              </a:defRPr>
            </a:lvl2pPr>
            <a:lvl3pPr marL="1195010" indent="-239002" eaLnBrk="0" hangingPunct="0">
              <a:defRPr sz="3300">
                <a:solidFill>
                  <a:srgbClr val="000000"/>
                </a:solidFill>
                <a:latin typeface="Gill Sans"/>
                <a:ea typeface="ヒラギノ角ゴ Pro W3"/>
                <a:cs typeface="ヒラギノ角ゴ Pro W3"/>
                <a:sym typeface="Gill Sans"/>
              </a:defRPr>
            </a:lvl3pPr>
            <a:lvl4pPr marL="1673014" indent="-239002" eaLnBrk="0" hangingPunct="0">
              <a:defRPr sz="3300">
                <a:solidFill>
                  <a:srgbClr val="000000"/>
                </a:solidFill>
                <a:latin typeface="Gill Sans"/>
                <a:ea typeface="ヒラギノ角ゴ Pro W3"/>
                <a:cs typeface="ヒラギノ角ゴ Pro W3"/>
                <a:sym typeface="Gill Sans"/>
              </a:defRPr>
            </a:lvl4pPr>
            <a:lvl5pPr marL="2151018" indent="-239002" eaLnBrk="0" hangingPunct="0">
              <a:defRPr sz="3300">
                <a:solidFill>
                  <a:srgbClr val="000000"/>
                </a:solidFill>
                <a:latin typeface="Gill Sans"/>
                <a:ea typeface="ヒラギノ角ゴ Pro W3"/>
                <a:cs typeface="ヒラギノ角ゴ Pro W3"/>
                <a:sym typeface="Gill Sans"/>
              </a:defRPr>
            </a:lvl5pPr>
            <a:lvl6pPr marL="2629022"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6pPr>
            <a:lvl7pPr marL="3107025"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7pPr>
            <a:lvl8pPr marL="3585030"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8pPr>
            <a:lvl9pPr marL="4063034" indent="-239002" eaLnBrk="0" fontAlgn="base" hangingPunct="0">
              <a:spcBef>
                <a:spcPct val="0"/>
              </a:spcBef>
              <a:spcAft>
                <a:spcPct val="0"/>
              </a:spcAft>
              <a:defRPr sz="3300">
                <a:solidFill>
                  <a:srgbClr val="000000"/>
                </a:solidFill>
                <a:latin typeface="Gill Sans"/>
                <a:ea typeface="ヒラギノ角ゴ Pro W3"/>
                <a:cs typeface="ヒラギノ角ゴ Pro W3"/>
                <a:sym typeface="Gill Sans"/>
              </a:defRPr>
            </a:lvl9pPr>
          </a:lstStyle>
          <a:p>
            <a:pPr eaLnBrk="1" hangingPunct="1"/>
            <a:fld id="{1E3772B9-636D-4F93-BB64-F9104655B5DF}" type="slidenum">
              <a:rPr lang="en-US" sz="1300"/>
              <a:pPr eaLnBrk="1" hangingPunct="1"/>
              <a:t>8</a:t>
            </a:fld>
            <a:endParaRPr lang="en-US" sz="1300"/>
          </a:p>
        </p:txBody>
      </p:sp>
      <p:sp>
        <p:nvSpPr>
          <p:cNvPr id="46083" name="Rectangle 2"/>
          <p:cNvSpPr>
            <a:spLocks noGrp="1" noRot="1" noChangeAspect="1" noChangeArrowheads="1" noTextEdit="1"/>
          </p:cNvSpPr>
          <p:nvPr>
            <p:ph type="sldImg"/>
          </p:nvPr>
        </p:nvSpPr>
        <p:spPr>
          <a:ln/>
        </p:spPr>
      </p:sp>
      <p:sp>
        <p:nvSpPr>
          <p:cNvPr id="46084" name="Rectangle 3"/>
          <p:cNvSpPr>
            <a:spLocks noGrp="1"/>
          </p:cNvSpPr>
          <p:nvPr>
            <p:ph type="body" idx="1"/>
          </p:nvPr>
        </p:nvSpPr>
        <p:spPr>
          <a:noFill/>
        </p:spPr>
        <p:txBody>
          <a:bodyPr/>
          <a:lstStyle/>
          <a:p>
            <a:pPr marL="182571" indent="-182571" eaLnBrk="1" hangingPunct="1">
              <a:buFontTx/>
              <a:buChar char="•"/>
            </a:pPr>
            <a:r>
              <a:rPr lang="en-US" sz="800" dirty="0">
                <a:latin typeface="Gill Sans"/>
              </a:rPr>
              <a:t>This is my best attempt at an “info-graphic” of which summarizes the adjudication process.  As indicated by the color coding, it can be separated into 3 phases, so to speak.  The initial phase involves petitioning the State Engineer and providing notice to claimants of a pending adjudication. The second phase includes the bulk of the work, wherein the Adjudication Program conducts the hydrographic survey and works with water users to compile a proposed determination.  The last phase begins following the publication of the proposed determination and includes final summons and objection resolution—hopefully culminating in a final or interlocutory decree.</a:t>
            </a:r>
          </a:p>
          <a:p>
            <a:pPr marL="182571" indent="-182571" eaLnBrk="1" hangingPunct="1">
              <a:buFontTx/>
              <a:buChar char="•"/>
            </a:pPr>
            <a:endParaRPr lang="en-US" dirty="0" smtClean="0">
              <a:latin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8C15E089-B893-45CA-BC09-D20F3D2F3CED}" type="slidenum">
              <a:rPr lang="en-US" sz="1200" smtClean="0"/>
              <a:pPr eaLnBrk="1" hangingPunct="1"/>
              <a:t>9</a:t>
            </a:fld>
            <a:endParaRPr lang="en-US" sz="120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p:cNvSpPr>
          <p:nvPr>
            <p:ph type="body" idx="1"/>
          </p:nvPr>
        </p:nvSpPr>
        <p:spPr>
          <a:noFill/>
        </p:spPr>
        <p:txBody>
          <a:bodyPr/>
          <a:lstStyle/>
          <a:p>
            <a:pPr marL="231775" indent="-231775" eaLnBrk="1" hangingPunct="1">
              <a:buFontTx/>
              <a:buChar char="•"/>
            </a:pPr>
            <a:r>
              <a:rPr lang="en-US" sz="1000" dirty="0" smtClean="0">
                <a:latin typeface="Gill Sans"/>
              </a:rPr>
              <a:t>A large portion of the Proposed Determination process is spent researching old decrees, county records, water rights files, and maps; and then reviewing the information in the field with the respective water users to ensure that we get a clear picture of the beneficial use and other facets of the water right.  These include the location of the POD, the extent of the POU, and any conveyance structures.</a:t>
            </a:r>
          </a:p>
          <a:p>
            <a:pPr marL="231775" indent="-231775" eaLnBrk="1" hangingPunct="1">
              <a:buFontTx/>
              <a:buChar char="•"/>
            </a:pPr>
            <a:endParaRPr lang="en-US" sz="1000" dirty="0" smtClean="0">
              <a:latin typeface="Gill Sans"/>
            </a:endParaRPr>
          </a:p>
          <a:p>
            <a:pPr marL="231775" indent="-231775" eaLnBrk="1" hangingPunct="1">
              <a:buFontTx/>
              <a:buChar char="•"/>
            </a:pPr>
            <a:r>
              <a:rPr lang="en-US" sz="1000" dirty="0" smtClean="0">
                <a:latin typeface="Gill Sans"/>
              </a:rPr>
              <a:t>The document shown in the slide is a water claim which was filed with in Grand County in 1892 for the use of 600 miner’s inches of water on a creek in the La Sal mountains.  </a:t>
            </a:r>
          </a:p>
          <a:p>
            <a:pPr marL="231775" indent="-231775" eaLnBrk="1" hangingPunct="1">
              <a:buFontTx/>
              <a:buChar char="•"/>
            </a:pPr>
            <a:endParaRPr lang="en-US" sz="1000" dirty="0" smtClean="0">
              <a:latin typeface="Gill Sans"/>
            </a:endParaRPr>
          </a:p>
          <a:p>
            <a:pPr marL="231775" indent="-231775" eaLnBrk="1" hangingPunct="1">
              <a:buFontTx/>
              <a:buChar char="•"/>
            </a:pPr>
            <a:endParaRPr lang="en-US" sz="1000" dirty="0" smtClean="0">
              <a:latin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551997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435703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883684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609601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68636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57262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3017291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14334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753424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37759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78329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143265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631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71933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6654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93787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773374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311669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
        <p:nvSpPr>
          <p:cNvPr id="1027" name="Rectangle 2"/>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b" anchorCtr="0" compatLnSpc="1">
            <a:prstTxWarp prst="textNoShape">
              <a:avLst/>
            </a:prstTxWarp>
          </a:bodyPr>
          <a:lstStyle/>
          <a:p>
            <a:pPr lvl="0"/>
            <a:r>
              <a:rPr lang="en-US" smtClean="0">
                <a:sym typeface="Gill Sans"/>
              </a:rPr>
              <a:t>Click to edit Master title style</a:t>
            </a:r>
          </a:p>
        </p:txBody>
      </p:sp>
      <p:pic>
        <p:nvPicPr>
          <p:cNvPr id="1028" name="Picture 2"/>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Lst>
  <p:transition/>
  <p:txStyles>
    <p:titleStyle>
      <a:lvl1pPr algn="ctr" rtl="0" eaLnBrk="0" fontAlgn="base" hangingPunct="0">
        <a:spcBef>
          <a:spcPct val="0"/>
        </a:spcBef>
        <a:spcAft>
          <a:spcPct val="0"/>
        </a:spcAft>
        <a:defRPr sz="6400">
          <a:solidFill>
            <a:schemeClr val="tx1"/>
          </a:solidFill>
          <a:latin typeface="+mj-lt"/>
          <a:ea typeface="+mj-ea"/>
          <a:cs typeface="ヒラギノ角ゴ Pro W3"/>
          <a:sym typeface="Gill Sans"/>
        </a:defRPr>
      </a:lvl1pPr>
      <a:lvl2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2pPr>
      <a:lvl3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3pPr>
      <a:lvl4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4pPr>
      <a:lvl5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5pPr>
      <a:lvl6pPr marL="457200" algn="ctr" rtl="0" fontAlgn="base">
        <a:spcBef>
          <a:spcPct val="0"/>
        </a:spcBef>
        <a:spcAft>
          <a:spcPct val="0"/>
        </a:spcAft>
        <a:defRPr sz="6400">
          <a:solidFill>
            <a:schemeClr val="tx1"/>
          </a:solidFill>
          <a:latin typeface="Gill Sans" charset="0"/>
          <a:ea typeface="ヒラギノ角ゴ Pro W3" charset="-128"/>
          <a:sym typeface="Gill Sans" charset="0"/>
        </a:defRPr>
      </a:lvl6pPr>
      <a:lvl7pPr marL="914400" algn="ctr" rtl="0" fontAlgn="base">
        <a:spcBef>
          <a:spcPct val="0"/>
        </a:spcBef>
        <a:spcAft>
          <a:spcPct val="0"/>
        </a:spcAft>
        <a:defRPr sz="6400">
          <a:solidFill>
            <a:schemeClr val="tx1"/>
          </a:solidFill>
          <a:latin typeface="Gill Sans" charset="0"/>
          <a:ea typeface="ヒラギノ角ゴ Pro W3" charset="-128"/>
          <a:sym typeface="Gill Sans" charset="0"/>
        </a:defRPr>
      </a:lvl7pPr>
      <a:lvl8pPr marL="1371600" algn="ctr" rtl="0" fontAlgn="base">
        <a:spcBef>
          <a:spcPct val="0"/>
        </a:spcBef>
        <a:spcAft>
          <a:spcPct val="0"/>
        </a:spcAft>
        <a:defRPr sz="6400">
          <a:solidFill>
            <a:schemeClr val="tx1"/>
          </a:solidFill>
          <a:latin typeface="Gill Sans" charset="0"/>
          <a:ea typeface="ヒラギノ角ゴ Pro W3" charset="-128"/>
          <a:sym typeface="Gill Sans" charset="0"/>
        </a:defRPr>
      </a:lvl8pPr>
      <a:lvl9pPr marL="1828800" algn="ctr" rtl="0" fontAlgn="base">
        <a:spcBef>
          <a:spcPct val="0"/>
        </a:spcBef>
        <a:spcAft>
          <a:spcPct val="0"/>
        </a:spcAft>
        <a:defRPr sz="6400">
          <a:solidFill>
            <a:schemeClr val="tx1"/>
          </a:solidFill>
          <a:latin typeface="Gill Sans" charset="0"/>
          <a:ea typeface="ヒラギノ角ゴ Pro W3" charset="-128"/>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ヒラギノ角ゴ Pro W3"/>
          <a:sym typeface="Gill Sans"/>
        </a:defRPr>
      </a:lvl1pPr>
      <a:lvl2pPr marL="742950" indent="-285750" algn="ctr" rtl="0" eaLnBrk="0" fontAlgn="base" hangingPunct="0">
        <a:spcBef>
          <a:spcPct val="0"/>
        </a:spcBef>
        <a:spcAft>
          <a:spcPct val="0"/>
        </a:spcAft>
        <a:defRPr sz="2800">
          <a:solidFill>
            <a:schemeClr val="tx1"/>
          </a:solidFill>
          <a:latin typeface="+mn-lt"/>
          <a:ea typeface="+mn-ea"/>
          <a:cs typeface="ヒラギノ角ゴ Pro W3"/>
          <a:sym typeface="Gill Sans"/>
        </a:defRPr>
      </a:lvl2pPr>
      <a:lvl3pPr marL="1143000" indent="-228600" algn="ctr" rtl="0" eaLnBrk="0" fontAlgn="base" hangingPunct="0">
        <a:spcBef>
          <a:spcPct val="0"/>
        </a:spcBef>
        <a:spcAft>
          <a:spcPct val="0"/>
        </a:spcAft>
        <a:defRPr sz="2800">
          <a:solidFill>
            <a:schemeClr val="tx1"/>
          </a:solidFill>
          <a:latin typeface="+mn-lt"/>
          <a:ea typeface="+mn-ea"/>
          <a:cs typeface="ヒラギノ角ゴ Pro W3"/>
          <a:sym typeface="Gill Sans"/>
        </a:defRPr>
      </a:lvl3pPr>
      <a:lvl4pPr marL="1600200" indent="-228600" algn="ctr" rtl="0" eaLnBrk="0" fontAlgn="base" hangingPunct="0">
        <a:spcBef>
          <a:spcPct val="0"/>
        </a:spcBef>
        <a:spcAft>
          <a:spcPct val="0"/>
        </a:spcAft>
        <a:defRPr sz="2800">
          <a:solidFill>
            <a:schemeClr val="tx1"/>
          </a:solidFill>
          <a:latin typeface="+mn-lt"/>
          <a:ea typeface="+mn-ea"/>
          <a:cs typeface="ヒラギノ角ゴ Pro W3"/>
          <a:sym typeface="Gill Sans"/>
        </a:defRPr>
      </a:lvl4pPr>
      <a:lvl5pPr marL="2057400" indent="-228600" algn="ctr" rtl="0" eaLnBrk="0" fontAlgn="base" hangingPunct="0">
        <a:spcBef>
          <a:spcPct val="0"/>
        </a:spcBef>
        <a:spcAft>
          <a:spcPct val="0"/>
        </a:spcAft>
        <a:defRPr sz="2800">
          <a:solidFill>
            <a:schemeClr val="tx1"/>
          </a:solidFill>
          <a:latin typeface="+mn-lt"/>
          <a:ea typeface="+mn-ea"/>
          <a:cs typeface="ヒラギノ角ゴ Pro W3"/>
          <a:sym typeface="Gill Sans"/>
        </a:defRPr>
      </a:lvl5pPr>
      <a:lvl6pPr marL="457200" algn="ctr" rtl="0" fontAlgn="base">
        <a:spcBef>
          <a:spcPct val="0"/>
        </a:spcBef>
        <a:spcAft>
          <a:spcPct val="0"/>
        </a:spcAft>
        <a:defRPr sz="2800">
          <a:solidFill>
            <a:schemeClr val="tx1"/>
          </a:solidFill>
          <a:latin typeface="+mn-lt"/>
          <a:ea typeface="+mn-ea"/>
          <a:sym typeface="Gill Sans" charset="0"/>
        </a:defRPr>
      </a:lvl6pPr>
      <a:lvl7pPr marL="914400" algn="ctr" rtl="0" fontAlgn="base">
        <a:spcBef>
          <a:spcPct val="0"/>
        </a:spcBef>
        <a:spcAft>
          <a:spcPct val="0"/>
        </a:spcAft>
        <a:defRPr sz="2800">
          <a:solidFill>
            <a:schemeClr val="tx1"/>
          </a:solidFill>
          <a:latin typeface="+mn-lt"/>
          <a:ea typeface="+mn-ea"/>
          <a:sym typeface="Gill Sans" charset="0"/>
        </a:defRPr>
      </a:lvl7pPr>
      <a:lvl8pPr marL="1371600" algn="ctr" rtl="0" fontAlgn="base">
        <a:spcBef>
          <a:spcPct val="0"/>
        </a:spcBef>
        <a:spcAft>
          <a:spcPct val="0"/>
        </a:spcAft>
        <a:defRPr sz="2800">
          <a:solidFill>
            <a:schemeClr val="tx1"/>
          </a:solidFill>
          <a:latin typeface="+mn-lt"/>
          <a:ea typeface="+mn-ea"/>
          <a:sym typeface="Gill Sans" charset="0"/>
        </a:defRPr>
      </a:lvl8pPr>
      <a:lvl9pPr marL="1828800" algn="ctr" rtl="0" fontAlgn="base">
        <a:spcBef>
          <a:spcPct val="0"/>
        </a:spcBef>
        <a:spcAft>
          <a:spcPct val="0"/>
        </a:spcAft>
        <a:defRPr sz="2800">
          <a:solidFill>
            <a:schemeClr val="tx1"/>
          </a:solidFill>
          <a:latin typeface="+mn-lt"/>
          <a:ea typeface="+mn-ea"/>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
        <p:nvSpPr>
          <p:cNvPr id="1027" name="Rectangle 2"/>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b" anchorCtr="0" compatLnSpc="1">
            <a:prstTxWarp prst="textNoShape">
              <a:avLst/>
            </a:prstTxWarp>
          </a:bodyPr>
          <a:lstStyle/>
          <a:p>
            <a:pPr lvl="0"/>
            <a:r>
              <a:rPr lang="en-US" smtClean="0">
                <a:sym typeface="Gill Sans"/>
              </a:rPr>
              <a:t>Click to edit Master title style</a:t>
            </a:r>
          </a:p>
        </p:txBody>
      </p:sp>
      <p:pic>
        <p:nvPicPr>
          <p:cNvPr id="1028" name="Picture 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9525"/>
            <a:ext cx="101615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73403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Lst>
  <p:transition/>
  <p:txStyles>
    <p:titleStyle>
      <a:lvl1pPr algn="ctr" rtl="0" eaLnBrk="0" fontAlgn="base" hangingPunct="0">
        <a:spcBef>
          <a:spcPct val="0"/>
        </a:spcBef>
        <a:spcAft>
          <a:spcPct val="0"/>
        </a:spcAft>
        <a:defRPr sz="6400">
          <a:solidFill>
            <a:schemeClr val="tx1"/>
          </a:solidFill>
          <a:latin typeface="+mj-lt"/>
          <a:ea typeface="+mj-ea"/>
          <a:cs typeface="ヒラギノ角ゴ Pro W3"/>
          <a:sym typeface="Gill Sans"/>
        </a:defRPr>
      </a:lvl1pPr>
      <a:lvl2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2pPr>
      <a:lvl3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3pPr>
      <a:lvl4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4pPr>
      <a:lvl5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5pPr>
      <a:lvl6pPr marL="457200" algn="ctr" rtl="0" fontAlgn="base">
        <a:spcBef>
          <a:spcPct val="0"/>
        </a:spcBef>
        <a:spcAft>
          <a:spcPct val="0"/>
        </a:spcAft>
        <a:defRPr sz="6400">
          <a:solidFill>
            <a:schemeClr val="tx1"/>
          </a:solidFill>
          <a:latin typeface="Gill Sans" charset="0"/>
          <a:ea typeface="ヒラギノ角ゴ Pro W3" charset="-128"/>
          <a:sym typeface="Gill Sans" charset="0"/>
        </a:defRPr>
      </a:lvl6pPr>
      <a:lvl7pPr marL="914400" algn="ctr" rtl="0" fontAlgn="base">
        <a:spcBef>
          <a:spcPct val="0"/>
        </a:spcBef>
        <a:spcAft>
          <a:spcPct val="0"/>
        </a:spcAft>
        <a:defRPr sz="6400">
          <a:solidFill>
            <a:schemeClr val="tx1"/>
          </a:solidFill>
          <a:latin typeface="Gill Sans" charset="0"/>
          <a:ea typeface="ヒラギノ角ゴ Pro W3" charset="-128"/>
          <a:sym typeface="Gill Sans" charset="0"/>
        </a:defRPr>
      </a:lvl7pPr>
      <a:lvl8pPr marL="1371600" algn="ctr" rtl="0" fontAlgn="base">
        <a:spcBef>
          <a:spcPct val="0"/>
        </a:spcBef>
        <a:spcAft>
          <a:spcPct val="0"/>
        </a:spcAft>
        <a:defRPr sz="6400">
          <a:solidFill>
            <a:schemeClr val="tx1"/>
          </a:solidFill>
          <a:latin typeface="Gill Sans" charset="0"/>
          <a:ea typeface="ヒラギノ角ゴ Pro W3" charset="-128"/>
          <a:sym typeface="Gill Sans" charset="0"/>
        </a:defRPr>
      </a:lvl8pPr>
      <a:lvl9pPr marL="1828800" algn="ctr" rtl="0" fontAlgn="base">
        <a:spcBef>
          <a:spcPct val="0"/>
        </a:spcBef>
        <a:spcAft>
          <a:spcPct val="0"/>
        </a:spcAft>
        <a:defRPr sz="6400">
          <a:solidFill>
            <a:schemeClr val="tx1"/>
          </a:solidFill>
          <a:latin typeface="Gill Sans" charset="0"/>
          <a:ea typeface="ヒラギノ角ゴ Pro W3" charset="-128"/>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ヒラギノ角ゴ Pro W3"/>
          <a:sym typeface="Gill Sans"/>
        </a:defRPr>
      </a:lvl1pPr>
      <a:lvl2pPr marL="742950" indent="-285750" algn="ctr" rtl="0" eaLnBrk="0" fontAlgn="base" hangingPunct="0">
        <a:spcBef>
          <a:spcPct val="0"/>
        </a:spcBef>
        <a:spcAft>
          <a:spcPct val="0"/>
        </a:spcAft>
        <a:defRPr sz="2800">
          <a:solidFill>
            <a:schemeClr val="tx1"/>
          </a:solidFill>
          <a:latin typeface="+mn-lt"/>
          <a:ea typeface="+mn-ea"/>
          <a:cs typeface="ヒラギノ角ゴ Pro W3"/>
          <a:sym typeface="Gill Sans"/>
        </a:defRPr>
      </a:lvl2pPr>
      <a:lvl3pPr marL="1143000" indent="-228600" algn="ctr" rtl="0" eaLnBrk="0" fontAlgn="base" hangingPunct="0">
        <a:spcBef>
          <a:spcPct val="0"/>
        </a:spcBef>
        <a:spcAft>
          <a:spcPct val="0"/>
        </a:spcAft>
        <a:defRPr sz="2800">
          <a:solidFill>
            <a:schemeClr val="tx1"/>
          </a:solidFill>
          <a:latin typeface="+mn-lt"/>
          <a:ea typeface="+mn-ea"/>
          <a:cs typeface="ヒラギノ角ゴ Pro W3"/>
          <a:sym typeface="Gill Sans"/>
        </a:defRPr>
      </a:lvl3pPr>
      <a:lvl4pPr marL="1600200" indent="-228600" algn="ctr" rtl="0" eaLnBrk="0" fontAlgn="base" hangingPunct="0">
        <a:spcBef>
          <a:spcPct val="0"/>
        </a:spcBef>
        <a:spcAft>
          <a:spcPct val="0"/>
        </a:spcAft>
        <a:defRPr sz="2800">
          <a:solidFill>
            <a:schemeClr val="tx1"/>
          </a:solidFill>
          <a:latin typeface="+mn-lt"/>
          <a:ea typeface="+mn-ea"/>
          <a:cs typeface="ヒラギノ角ゴ Pro W3"/>
          <a:sym typeface="Gill Sans"/>
        </a:defRPr>
      </a:lvl4pPr>
      <a:lvl5pPr marL="2057400" indent="-228600" algn="ctr" rtl="0" eaLnBrk="0" fontAlgn="base" hangingPunct="0">
        <a:spcBef>
          <a:spcPct val="0"/>
        </a:spcBef>
        <a:spcAft>
          <a:spcPct val="0"/>
        </a:spcAft>
        <a:defRPr sz="2800">
          <a:solidFill>
            <a:schemeClr val="tx1"/>
          </a:solidFill>
          <a:latin typeface="+mn-lt"/>
          <a:ea typeface="+mn-ea"/>
          <a:cs typeface="ヒラギノ角ゴ Pro W3"/>
          <a:sym typeface="Gill Sans"/>
        </a:defRPr>
      </a:lvl5pPr>
      <a:lvl6pPr marL="457200" algn="ctr" rtl="0" fontAlgn="base">
        <a:spcBef>
          <a:spcPct val="0"/>
        </a:spcBef>
        <a:spcAft>
          <a:spcPct val="0"/>
        </a:spcAft>
        <a:defRPr sz="2800">
          <a:solidFill>
            <a:schemeClr val="tx1"/>
          </a:solidFill>
          <a:latin typeface="+mn-lt"/>
          <a:ea typeface="+mn-ea"/>
          <a:sym typeface="Gill Sans" charset="0"/>
        </a:defRPr>
      </a:lvl6pPr>
      <a:lvl7pPr marL="914400" algn="ctr" rtl="0" fontAlgn="base">
        <a:spcBef>
          <a:spcPct val="0"/>
        </a:spcBef>
        <a:spcAft>
          <a:spcPct val="0"/>
        </a:spcAft>
        <a:defRPr sz="2800">
          <a:solidFill>
            <a:schemeClr val="tx1"/>
          </a:solidFill>
          <a:latin typeface="+mn-lt"/>
          <a:ea typeface="+mn-ea"/>
          <a:sym typeface="Gill Sans" charset="0"/>
        </a:defRPr>
      </a:lvl7pPr>
      <a:lvl8pPr marL="1371600" algn="ctr" rtl="0" fontAlgn="base">
        <a:spcBef>
          <a:spcPct val="0"/>
        </a:spcBef>
        <a:spcAft>
          <a:spcPct val="0"/>
        </a:spcAft>
        <a:defRPr sz="2800">
          <a:solidFill>
            <a:schemeClr val="tx1"/>
          </a:solidFill>
          <a:latin typeface="+mn-lt"/>
          <a:ea typeface="+mn-ea"/>
          <a:sym typeface="Gill Sans" charset="0"/>
        </a:defRPr>
      </a:lvl8pPr>
      <a:lvl9pPr marL="1828800" algn="ctr" rtl="0" fontAlgn="base">
        <a:spcBef>
          <a:spcPct val="0"/>
        </a:spcBef>
        <a:spcAft>
          <a:spcPct val="0"/>
        </a:spcAft>
        <a:defRPr sz="2800">
          <a:solidFill>
            <a:schemeClr val="tx1"/>
          </a:solidFill>
          <a:latin typeface="+mn-lt"/>
          <a:ea typeface="+mn-ea"/>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www.waterrights.utah.gov/adjdinfo/hydromap.asp"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54.jpe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tiff"/><Relationship Id="rId4" Type="http://schemas.openxmlformats.org/officeDocument/2006/relationships/image" Target="../media/image55.jpeg"/><Relationship Id="rId9"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mailto:carissabrandt@utah.gov" TargetMode="External"/><Relationship Id="rId3" Type="http://schemas.openxmlformats.org/officeDocument/2006/relationships/hyperlink" Target="mailto:chrisyork@utah.gov" TargetMode="External"/><Relationship Id="rId7" Type="http://schemas.openxmlformats.org/officeDocument/2006/relationships/hyperlink" Target="http://www.waterrights.utah.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joshzimmerman@utah.gov" TargetMode="External"/><Relationship Id="rId5" Type="http://schemas.openxmlformats.org/officeDocument/2006/relationships/hyperlink" Target="mailto:mikehandy@utah.gov" TargetMode="External"/><Relationship Id="rId4" Type="http://schemas.openxmlformats.org/officeDocument/2006/relationships/hyperlink" Target="mailto:randytarantino@utah.gov"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p:cNvSpPr>
          <p:nvPr/>
        </p:nvSpPr>
        <p:spPr bwMode="auto">
          <a:xfrm>
            <a:off x="1955800" y="5334000"/>
            <a:ext cx="7620000" cy="149701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spcBef>
                <a:spcPct val="50000"/>
              </a:spcBef>
            </a:pPr>
            <a:r>
              <a:rPr lang="en-US" sz="2000" b="1" dirty="0">
                <a:latin typeface="Verdana" pitchFamily="34" charset="0"/>
              </a:rPr>
              <a:t>Utah Division of Water Rights</a:t>
            </a:r>
          </a:p>
          <a:p>
            <a:pPr eaLnBrk="1" hangingPunct="1">
              <a:spcBef>
                <a:spcPct val="50000"/>
              </a:spcBef>
            </a:pPr>
            <a:r>
              <a:rPr lang="en-US" sz="1600" b="1" dirty="0">
                <a:latin typeface="Verdana" pitchFamily="34" charset="0"/>
              </a:rPr>
              <a:t>Blake W. Bingham, P.E.</a:t>
            </a:r>
          </a:p>
          <a:p>
            <a:pPr eaLnBrk="1" hangingPunct="1">
              <a:spcBef>
                <a:spcPct val="50000"/>
              </a:spcBef>
            </a:pPr>
            <a:r>
              <a:rPr lang="en-US" sz="1600" b="1" dirty="0">
                <a:latin typeface="Verdana" pitchFamily="34" charset="0"/>
              </a:rPr>
              <a:t>Adjudication Program Manager</a:t>
            </a:r>
          </a:p>
          <a:p>
            <a:pPr eaLnBrk="1" hangingPunct="1">
              <a:spcBef>
                <a:spcPct val="50000"/>
              </a:spcBef>
            </a:pPr>
            <a:r>
              <a:rPr lang="en-US" sz="1600" b="1" i="1" dirty="0">
                <a:solidFill>
                  <a:srgbClr val="3366CC"/>
                </a:solidFill>
                <a:latin typeface="Verdana" pitchFamily="34" charset="0"/>
              </a:rPr>
              <a:t>www.waterrights.utah.gov</a:t>
            </a:r>
          </a:p>
        </p:txBody>
      </p:sp>
      <p:sp>
        <p:nvSpPr>
          <p:cNvPr id="11267" name="Text Box 12"/>
          <p:cNvSpPr txBox="1">
            <a:spLocks/>
          </p:cNvSpPr>
          <p:nvPr/>
        </p:nvSpPr>
        <p:spPr bwMode="auto">
          <a:xfrm>
            <a:off x="4394200" y="1066800"/>
            <a:ext cx="5410200" cy="232371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algn="ctr" eaLnBrk="1" hangingPunct="1">
              <a:spcBef>
                <a:spcPts val="600"/>
              </a:spcBef>
            </a:pPr>
            <a:r>
              <a:rPr lang="en-US" b="1" dirty="0" smtClean="0">
                <a:latin typeface="Verdana" pitchFamily="34" charset="0"/>
              </a:rPr>
              <a:t>Utah General Adjudications</a:t>
            </a:r>
            <a:endParaRPr lang="en-US" b="1" dirty="0">
              <a:latin typeface="Verdana" pitchFamily="34" charset="0"/>
            </a:endParaRPr>
          </a:p>
          <a:p>
            <a:pPr algn="ctr" eaLnBrk="1" hangingPunct="1">
              <a:spcBef>
                <a:spcPct val="50000"/>
              </a:spcBef>
            </a:pPr>
            <a:endParaRPr lang="en-US" sz="1800" b="1" i="1" dirty="0">
              <a:latin typeface="Verdana" pitchFamily="34" charset="0"/>
            </a:endParaRPr>
          </a:p>
          <a:p>
            <a:pPr algn="ctr" eaLnBrk="1" hangingPunct="1">
              <a:spcBef>
                <a:spcPct val="50000"/>
              </a:spcBef>
            </a:pPr>
            <a:r>
              <a:rPr lang="en-US" sz="1800" b="1" i="1" dirty="0" smtClean="0">
                <a:latin typeface="Verdana" pitchFamily="34" charset="0"/>
              </a:rPr>
              <a:t>April 27</a:t>
            </a:r>
            <a:r>
              <a:rPr lang="en-US" sz="1800" b="1" i="1" baseline="30000" dirty="0" smtClean="0">
                <a:latin typeface="Verdana" pitchFamily="34" charset="0"/>
              </a:rPr>
              <a:t>th</a:t>
            </a:r>
            <a:r>
              <a:rPr lang="en-US" sz="1800" b="1" i="1" dirty="0" smtClean="0">
                <a:latin typeface="Verdana" pitchFamily="34" charset="0"/>
              </a:rPr>
              <a:t>, 2015</a:t>
            </a:r>
            <a:endParaRPr lang="en-US" sz="1800" b="1" i="1" dirty="0">
              <a:latin typeface="Verdana" pitchFamily="34" charset="0"/>
            </a:endParaRPr>
          </a:p>
          <a:p>
            <a:pPr eaLnBrk="1" hangingPunct="1">
              <a:spcBef>
                <a:spcPct val="50000"/>
              </a:spcBef>
            </a:pPr>
            <a:endParaRPr lang="en-US" sz="1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p:cNvSpPr>
          <p:nvPr/>
        </p:nvSpPr>
        <p:spPr bwMode="auto">
          <a:xfrm>
            <a:off x="431800" y="355600"/>
            <a:ext cx="9296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dirty="0">
                <a:solidFill>
                  <a:schemeClr val="tx1"/>
                </a:solidFill>
                <a:latin typeface="Verdana" pitchFamily="34" charset="0"/>
                <a:sym typeface="Verdana" pitchFamily="34" charset="0"/>
              </a:rPr>
              <a:t>Hydrographic </a:t>
            </a:r>
            <a:r>
              <a:rPr lang="en-US" sz="2800" b="1" i="1" dirty="0" smtClean="0">
                <a:solidFill>
                  <a:schemeClr val="tx1"/>
                </a:solidFill>
                <a:latin typeface="Verdana" pitchFamily="34" charset="0"/>
                <a:sym typeface="Verdana" pitchFamily="34" charset="0"/>
              </a:rPr>
              <a:t>Survey: </a:t>
            </a:r>
          </a:p>
          <a:p>
            <a:pPr algn="ctr"/>
            <a:r>
              <a:rPr lang="en-US" sz="2800" b="1" i="1" dirty="0" smtClean="0">
                <a:solidFill>
                  <a:schemeClr val="tx1"/>
                </a:solidFill>
                <a:latin typeface="Verdana" pitchFamily="34" charset="0"/>
                <a:sym typeface="Verdana" pitchFamily="34" charset="0"/>
              </a:rPr>
              <a:t>Mapping</a:t>
            </a:r>
            <a:endParaRPr lang="en-US" sz="2800" b="1" i="1" dirty="0">
              <a:solidFill>
                <a:schemeClr val="tx1"/>
              </a:solidFill>
              <a:latin typeface="Verdana" pitchFamily="34" charset="0"/>
              <a:sym typeface="Verdana" pitchFamily="34" charset="0"/>
            </a:endParaRPr>
          </a:p>
        </p:txBody>
      </p:sp>
      <p:pic>
        <p:nvPicPr>
          <p:cNvPr id="46082"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844550" y="1168400"/>
            <a:ext cx="5992813" cy="6013450"/>
          </a:xfrm>
          <a:prstGeom prst="rect">
            <a:avLst/>
          </a:prstGeom>
          <a:ln w="25400">
            <a:solidFill>
              <a:srgbClr val="000000"/>
            </a:solidFill>
            <a:prstDash val="solid"/>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sp>
        <p:nvSpPr>
          <p:cNvPr id="5" name="Freeform 4"/>
          <p:cNvSpPr>
            <a:spLocks/>
          </p:cNvSpPr>
          <p:nvPr/>
        </p:nvSpPr>
        <p:spPr bwMode="auto">
          <a:xfrm>
            <a:off x="812800" y="1143000"/>
            <a:ext cx="6035675" cy="6035675"/>
          </a:xfrm>
          <a:custGeom>
            <a:avLst/>
            <a:gdLst>
              <a:gd name="T0" fmla="*/ 1658394 w 6035040"/>
              <a:gd name="T1" fmla="*/ 0 h 6035040"/>
              <a:gd name="T2" fmla="*/ 1635522 w 6035040"/>
              <a:gd name="T3" fmla="*/ 240180 h 6035040"/>
              <a:gd name="T4" fmla="*/ 1864266 w 6035040"/>
              <a:gd name="T5" fmla="*/ 617610 h 6035040"/>
              <a:gd name="T6" fmla="*/ 1932888 w 6035040"/>
              <a:gd name="T7" fmla="*/ 1017912 h 6035040"/>
              <a:gd name="T8" fmla="*/ 1978638 w 6035040"/>
              <a:gd name="T9" fmla="*/ 1475400 h 6035040"/>
              <a:gd name="T10" fmla="*/ 1681272 w 6035040"/>
              <a:gd name="T11" fmla="*/ 1944327 h 6035040"/>
              <a:gd name="T12" fmla="*/ 1452528 w 6035040"/>
              <a:gd name="T13" fmla="*/ 2264568 h 6035040"/>
              <a:gd name="T14" fmla="*/ 1132284 w 6035040"/>
              <a:gd name="T15" fmla="*/ 2241696 h 6035040"/>
              <a:gd name="T16" fmla="*/ 983598 w 6035040"/>
              <a:gd name="T17" fmla="*/ 2413254 h 6035040"/>
              <a:gd name="T18" fmla="*/ 949290 w 6035040"/>
              <a:gd name="T19" fmla="*/ 2699184 h 6035040"/>
              <a:gd name="T20" fmla="*/ 1097972 w 6035040"/>
              <a:gd name="T21" fmla="*/ 2916492 h 6035040"/>
              <a:gd name="T22" fmla="*/ 1315278 w 6035040"/>
              <a:gd name="T23" fmla="*/ 3065172 h 6035040"/>
              <a:gd name="T24" fmla="*/ 1910016 w 6035040"/>
              <a:gd name="T25" fmla="*/ 3053736 h 6035040"/>
              <a:gd name="T26" fmla="*/ 2104446 w 6035040"/>
              <a:gd name="T27" fmla="*/ 2584812 h 6035040"/>
              <a:gd name="T28" fmla="*/ 2550498 w 6035040"/>
              <a:gd name="T29" fmla="*/ 2310318 h 6035040"/>
              <a:gd name="T30" fmla="*/ 3007986 w 6035040"/>
              <a:gd name="T31" fmla="*/ 2150196 h 6035040"/>
              <a:gd name="T32" fmla="*/ 3694222 w 6035040"/>
              <a:gd name="T33" fmla="*/ 2058701 h 6035040"/>
              <a:gd name="T34" fmla="*/ 4712135 w 6035040"/>
              <a:gd name="T35" fmla="*/ 1727022 h 6035040"/>
              <a:gd name="T36" fmla="*/ 4895130 w 6035040"/>
              <a:gd name="T37" fmla="*/ 1326720 h 6035040"/>
              <a:gd name="T38" fmla="*/ 5158186 w 6035040"/>
              <a:gd name="T39" fmla="*/ 972162 h 6035040"/>
              <a:gd name="T40" fmla="*/ 5261119 w 6035040"/>
              <a:gd name="T41" fmla="*/ 663360 h 6035040"/>
              <a:gd name="T42" fmla="*/ 5135310 w 6035040"/>
              <a:gd name="T43" fmla="*/ 446052 h 6035040"/>
              <a:gd name="T44" fmla="*/ 4723572 w 6035040"/>
              <a:gd name="T45" fmla="*/ 480366 h 6035040"/>
              <a:gd name="T46" fmla="*/ 4460514 w 6035040"/>
              <a:gd name="T47" fmla="*/ 331680 h 6035040"/>
              <a:gd name="T48" fmla="*/ 4494828 w 6035040"/>
              <a:gd name="T49" fmla="*/ 102936 h 6035040"/>
              <a:gd name="T50" fmla="*/ 4632072 w 6035040"/>
              <a:gd name="T51" fmla="*/ 0 h 6035040"/>
              <a:gd name="T52" fmla="*/ 6027414 w 6035040"/>
              <a:gd name="T53" fmla="*/ 0 h 6035040"/>
              <a:gd name="T54" fmla="*/ 6038850 w 6035040"/>
              <a:gd name="T55" fmla="*/ 5878728 h 6035040"/>
              <a:gd name="T56" fmla="*/ 5707170 w 6035040"/>
              <a:gd name="T57" fmla="*/ 5901606 h 6035040"/>
              <a:gd name="T58" fmla="*/ 5249682 w 6035040"/>
              <a:gd name="T59" fmla="*/ 5867292 h 6035040"/>
              <a:gd name="T60" fmla="*/ 4952316 w 6035040"/>
              <a:gd name="T61" fmla="*/ 5638548 h 6035040"/>
              <a:gd name="T62" fmla="*/ 4208898 w 6035040"/>
              <a:gd name="T63" fmla="*/ 5638548 h 6035040"/>
              <a:gd name="T64" fmla="*/ 3968713 w 6035040"/>
              <a:gd name="T65" fmla="*/ 5832981 h 6035040"/>
              <a:gd name="T66" fmla="*/ 3865781 w 6035040"/>
              <a:gd name="T67" fmla="*/ 6038850 h 6035040"/>
              <a:gd name="T68" fmla="*/ 0 w 6035040"/>
              <a:gd name="T69" fmla="*/ 6038850 h 6035040"/>
              <a:gd name="T70" fmla="*/ 11436 w 6035040"/>
              <a:gd name="T71" fmla="*/ 11436 h 60350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35040" h="6035040">
                <a:moveTo>
                  <a:pt x="1657350" y="0"/>
                </a:moveTo>
                <a:lnTo>
                  <a:pt x="1634490" y="240030"/>
                </a:lnTo>
                <a:lnTo>
                  <a:pt x="1863090" y="617220"/>
                </a:lnTo>
                <a:lnTo>
                  <a:pt x="1931670" y="1017270"/>
                </a:lnTo>
                <a:lnTo>
                  <a:pt x="1977390" y="1474470"/>
                </a:lnTo>
                <a:lnTo>
                  <a:pt x="1680210" y="1943100"/>
                </a:lnTo>
                <a:lnTo>
                  <a:pt x="1451610" y="2263140"/>
                </a:lnTo>
                <a:lnTo>
                  <a:pt x="1131570" y="2240280"/>
                </a:lnTo>
                <a:lnTo>
                  <a:pt x="982980" y="2411730"/>
                </a:lnTo>
                <a:lnTo>
                  <a:pt x="948690" y="2697480"/>
                </a:lnTo>
                <a:lnTo>
                  <a:pt x="1097280" y="2914650"/>
                </a:lnTo>
                <a:lnTo>
                  <a:pt x="1314450" y="3063240"/>
                </a:lnTo>
                <a:lnTo>
                  <a:pt x="1908810" y="3051810"/>
                </a:lnTo>
                <a:lnTo>
                  <a:pt x="2103120" y="2583180"/>
                </a:lnTo>
                <a:lnTo>
                  <a:pt x="2548890" y="2308860"/>
                </a:lnTo>
                <a:lnTo>
                  <a:pt x="3006090" y="2148840"/>
                </a:lnTo>
                <a:lnTo>
                  <a:pt x="3691890" y="2057400"/>
                </a:lnTo>
                <a:lnTo>
                  <a:pt x="4709160" y="1725930"/>
                </a:lnTo>
                <a:lnTo>
                  <a:pt x="4892040" y="1325880"/>
                </a:lnTo>
                <a:lnTo>
                  <a:pt x="5154930" y="971550"/>
                </a:lnTo>
                <a:lnTo>
                  <a:pt x="5257800" y="662940"/>
                </a:lnTo>
                <a:lnTo>
                  <a:pt x="5132070" y="445770"/>
                </a:lnTo>
                <a:lnTo>
                  <a:pt x="4720590" y="480060"/>
                </a:lnTo>
                <a:lnTo>
                  <a:pt x="4457700" y="331470"/>
                </a:lnTo>
                <a:lnTo>
                  <a:pt x="4491990" y="102870"/>
                </a:lnTo>
                <a:lnTo>
                  <a:pt x="4629150" y="0"/>
                </a:lnTo>
                <a:lnTo>
                  <a:pt x="6023610" y="0"/>
                </a:lnTo>
                <a:lnTo>
                  <a:pt x="6035040" y="5875020"/>
                </a:lnTo>
                <a:lnTo>
                  <a:pt x="5703570" y="5897880"/>
                </a:lnTo>
                <a:lnTo>
                  <a:pt x="5246370" y="5863590"/>
                </a:lnTo>
                <a:lnTo>
                  <a:pt x="4949190" y="5634990"/>
                </a:lnTo>
                <a:lnTo>
                  <a:pt x="4206240" y="5634990"/>
                </a:lnTo>
                <a:lnTo>
                  <a:pt x="3966210" y="5829300"/>
                </a:lnTo>
                <a:lnTo>
                  <a:pt x="3863340" y="6035040"/>
                </a:lnTo>
                <a:lnTo>
                  <a:pt x="0" y="6035040"/>
                </a:lnTo>
                <a:lnTo>
                  <a:pt x="11430" y="11430"/>
                </a:lnTo>
              </a:path>
            </a:pathLst>
          </a:custGeom>
          <a:solidFill>
            <a:srgbClr val="0066CC"/>
          </a:solidFill>
          <a:ln w="25400" cap="flat" cmpd="sng" algn="ctr">
            <a:solidFill>
              <a:srgbClr val="000000"/>
            </a:solidFill>
            <a:prstDash val="solid"/>
            <a:round/>
            <a:headEnd type="none" w="med" len="med"/>
            <a:tailEnd type="none" w="med" len="med"/>
          </a:ln>
        </p:spPr>
        <p:txBody>
          <a:bodyPr/>
          <a:lstStyle/>
          <a:p>
            <a:endParaRPr lang="en-US"/>
          </a:p>
        </p:txBody>
      </p:sp>
      <p:sp>
        <p:nvSpPr>
          <p:cNvPr id="7" name="TextBox 6"/>
          <p:cNvSpPr txBox="1"/>
          <p:nvPr/>
        </p:nvSpPr>
        <p:spPr>
          <a:xfrm>
            <a:off x="6908800" y="1447800"/>
            <a:ext cx="2895600" cy="3323987"/>
          </a:xfrm>
          <a:prstGeom prst="rect">
            <a:avLst/>
          </a:prstGeom>
          <a:noFill/>
        </p:spPr>
        <p:txBody>
          <a:bodyPr>
            <a:spAutoFit/>
          </a:bodyPr>
          <a:lstStyle/>
          <a:p>
            <a:pPr marL="285750" indent="-285750">
              <a:buFont typeface="Arial" pitchFamily="34" charset="0"/>
              <a:buChar char="•"/>
              <a:defRPr/>
            </a:pPr>
            <a:r>
              <a:rPr lang="en-US" sz="1400" dirty="0">
                <a:latin typeface="Verdana" pitchFamily="34" charset="0"/>
                <a:ea typeface="ヒラギノ角ゴ Pro W3" charset="-128"/>
                <a:sym typeface="Gill Sans" charset="0"/>
              </a:rPr>
              <a:t>Snap-shot in time</a:t>
            </a:r>
          </a:p>
          <a:p>
            <a:pPr marL="285750" indent="-285750">
              <a:buFont typeface="Arial" pitchFamily="34" charset="0"/>
              <a:buChar char="•"/>
              <a:defRPr/>
            </a:pPr>
            <a:endParaRPr lang="en-US" sz="1400" dirty="0">
              <a:latin typeface="Verdana" pitchFamily="34" charset="0"/>
              <a:ea typeface="ヒラギノ角ゴ Pro W3" charset="-128"/>
              <a:sym typeface="Gill Sans" charset="0"/>
            </a:endParaRPr>
          </a:p>
          <a:p>
            <a:pPr marL="285750" indent="-285750">
              <a:buFont typeface="Arial" pitchFamily="34" charset="0"/>
              <a:buChar char="•"/>
              <a:defRPr/>
            </a:pPr>
            <a:r>
              <a:rPr lang="en-US" sz="1400" dirty="0">
                <a:solidFill>
                  <a:srgbClr val="FF0000"/>
                </a:solidFill>
                <a:latin typeface="Verdana" pitchFamily="34" charset="0"/>
                <a:ea typeface="ヒラギノ角ゴ Pro W3" charset="-128"/>
                <a:sym typeface="Gill Sans" charset="0"/>
              </a:rPr>
              <a:t>Hard copy originals on file at Salt Lake City Office and Regional Office. </a:t>
            </a:r>
          </a:p>
          <a:p>
            <a:pPr marL="285750" indent="-285750">
              <a:buFont typeface="Arial" pitchFamily="34" charset="0"/>
              <a:buChar char="•"/>
              <a:defRPr/>
            </a:pPr>
            <a:endParaRPr lang="en-US" sz="1400" dirty="0">
              <a:solidFill>
                <a:srgbClr val="FF0000"/>
              </a:solidFill>
              <a:latin typeface="Verdana" pitchFamily="34" charset="0"/>
              <a:ea typeface="ヒラギノ角ゴ Pro W3" charset="-128"/>
              <a:sym typeface="Gill Sans" charset="0"/>
            </a:endParaRPr>
          </a:p>
          <a:p>
            <a:pPr marL="285750" indent="-285750">
              <a:buFont typeface="Arial" pitchFamily="34" charset="0"/>
              <a:buChar char="•"/>
              <a:defRPr/>
            </a:pPr>
            <a:r>
              <a:rPr lang="en-US" sz="1400" dirty="0">
                <a:solidFill>
                  <a:srgbClr val="FF0000"/>
                </a:solidFill>
                <a:latin typeface="Verdana" pitchFamily="34" charset="0"/>
                <a:ea typeface="ヒラギノ角ゴ Pro W3" charset="-128"/>
                <a:sym typeface="Gill Sans" charset="0"/>
              </a:rPr>
              <a:t>Digital copies can be viewed online at the Division of Water Rights webpage.</a:t>
            </a:r>
          </a:p>
          <a:p>
            <a:pPr marL="285750" indent="-285750">
              <a:buFont typeface="Arial" pitchFamily="34" charset="0"/>
              <a:buChar char="•"/>
              <a:defRPr/>
            </a:pPr>
            <a:endParaRPr lang="en-US" sz="1400" dirty="0">
              <a:latin typeface="Verdana" pitchFamily="34" charset="0"/>
              <a:ea typeface="ヒラギノ角ゴ Pro W3" charset="-128"/>
              <a:cs typeface="+mn-cs"/>
              <a:sym typeface="Gill Sans" charset="0"/>
            </a:endParaRPr>
          </a:p>
          <a:p>
            <a:pPr>
              <a:defRPr/>
            </a:pPr>
            <a:r>
              <a:rPr lang="en-US" sz="1400" dirty="0">
                <a:latin typeface="Verdana" pitchFamily="34" charset="0"/>
                <a:ea typeface="ヒラギノ角ゴ Pro W3" charset="-128"/>
                <a:cs typeface="+mn-cs"/>
                <a:sym typeface="Gill Sans" charset="0"/>
                <a:hlinkClick r:id="rId4"/>
              </a:rPr>
              <a:t>http://www.waterrights.utah.gov/adjdinfo/hydromap.asp</a:t>
            </a:r>
            <a:endParaRPr lang="en-US" sz="1400" dirty="0">
              <a:latin typeface="Verdana" pitchFamily="34" charset="0"/>
              <a:ea typeface="ヒラギノ角ゴ Pro W3" charset="-128"/>
              <a:cs typeface="+mn-cs"/>
              <a:sym typeface="Gill Sans" charset="0"/>
            </a:endParaRPr>
          </a:p>
          <a:p>
            <a:pPr>
              <a:defRPr/>
            </a:pPr>
            <a:endParaRPr lang="en-US" sz="1400" dirty="0" smtClean="0">
              <a:latin typeface="Verdana" pitchFamily="34" charset="0"/>
              <a:ea typeface="ヒラギノ角ゴ Pro W3" charset="-128"/>
              <a:cs typeface="+mn-cs"/>
              <a:sym typeface="Gill Sans" charset="0"/>
            </a:endParaRPr>
          </a:p>
          <a:p>
            <a:pPr>
              <a:defRPr/>
            </a:pPr>
            <a:endParaRPr lang="en-US" sz="1400" dirty="0">
              <a:latin typeface="Verdana" pitchFamily="34" charset="0"/>
              <a:ea typeface="ヒラギノ角ゴ Pro W3" charset="-128"/>
              <a:cs typeface="+mn-cs"/>
              <a:sym typeface="Gill Sans" charset="0"/>
            </a:endParaRPr>
          </a:p>
        </p:txBody>
      </p:sp>
      <p:sp>
        <p:nvSpPr>
          <p:cNvPr id="2" name="TextBox 1"/>
          <p:cNvSpPr txBox="1"/>
          <p:nvPr/>
        </p:nvSpPr>
        <p:spPr>
          <a:xfrm>
            <a:off x="2565400" y="4724400"/>
            <a:ext cx="3124200" cy="1077218"/>
          </a:xfrm>
          <a:prstGeom prst="rect">
            <a:avLst/>
          </a:prstGeom>
          <a:noFill/>
        </p:spPr>
        <p:txBody>
          <a:bodyPr wrap="square" rtlCol="0">
            <a:spAutoFit/>
          </a:bodyPr>
          <a:lstStyle/>
          <a:p>
            <a:pPr algn="ctr"/>
            <a:r>
              <a:rPr lang="en-US" b="1" i="1" dirty="0" err="1" smtClean="0">
                <a:solidFill>
                  <a:schemeClr val="bg1"/>
                </a:solidFill>
              </a:rPr>
              <a:t>Pineview</a:t>
            </a:r>
            <a:r>
              <a:rPr lang="en-US" b="1" i="1" dirty="0" smtClean="0">
                <a:solidFill>
                  <a:schemeClr val="bg1"/>
                </a:solidFill>
              </a:rPr>
              <a:t> Reservoir</a:t>
            </a:r>
            <a:endParaRPr lang="en-US" b="1" i="1" dirty="0">
              <a:solidFill>
                <a:schemeClr val="bg1"/>
              </a:solidFill>
            </a:endParaRPr>
          </a:p>
        </p:txBody>
      </p:sp>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79400" y="1357753"/>
            <a:ext cx="6557964" cy="550573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402430" y="1649980"/>
            <a:ext cx="5355141" cy="4320041"/>
            <a:chOff x="0" y="0"/>
            <a:chExt cx="2653665" cy="1664580"/>
          </a:xfrm>
        </p:grpSpPr>
        <p:sp>
          <p:nvSpPr>
            <p:cNvPr id="10" name="AutoShape 153"/>
            <p:cNvSpPr>
              <a:spLocks noChangeArrowheads="1"/>
            </p:cNvSpPr>
            <p:nvPr/>
          </p:nvSpPr>
          <p:spPr bwMode="auto">
            <a:xfrm rot="16200000">
              <a:off x="504825" y="-49530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11" name="Rectangle 10"/>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3600" b="1" dirty="0" smtClean="0">
                  <a:solidFill>
                    <a:srgbClr val="CCFFFF"/>
                  </a:solidFill>
                  <a:effectLst/>
                  <a:latin typeface="Verdana"/>
                  <a:ea typeface="Times New Roman"/>
                </a:rPr>
                <a:t>5</a:t>
              </a:r>
              <a:endParaRPr lang="en-US" sz="3600" dirty="0">
                <a:effectLst/>
                <a:latin typeface="Times New Roman"/>
                <a:ea typeface="Times New Roman"/>
              </a:endParaRPr>
            </a:p>
          </p:txBody>
        </p:sp>
        <p:sp>
          <p:nvSpPr>
            <p:cNvPr id="12" name="Text Box 100"/>
            <p:cNvSpPr txBox="1">
              <a:spLocks noChangeArrowheads="1"/>
            </p:cNvSpPr>
            <p:nvPr/>
          </p:nvSpPr>
          <p:spPr bwMode="auto">
            <a:xfrm>
              <a:off x="93214" y="1079110"/>
              <a:ext cx="2524845" cy="58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1600" b="1" dirty="0">
                  <a:effectLst/>
                  <a:latin typeface="Verdana"/>
                  <a:ea typeface="Times New Roman"/>
                </a:rPr>
                <a:t>The State Engineer conducts a hydrographic survey of the area and assists the claimants in completing their Water User’s Claims</a:t>
              </a:r>
              <a:r>
                <a:rPr lang="en-US" sz="1600" b="1" dirty="0" smtClean="0">
                  <a:effectLst/>
                  <a:latin typeface="Verdana"/>
                  <a:ea typeface="Times New Roman"/>
                </a:rPr>
                <a:t>. </a:t>
              </a:r>
            </a:p>
            <a:p>
              <a:pPr marL="0" marR="0" algn="just">
                <a:spcBef>
                  <a:spcPts val="0"/>
                </a:spcBef>
                <a:spcAft>
                  <a:spcPts val="0"/>
                </a:spcAft>
              </a:pPr>
              <a:r>
                <a:rPr lang="en-US" sz="1600" b="1" i="1" dirty="0" smtClean="0">
                  <a:effectLst/>
                  <a:latin typeface="Verdana"/>
                  <a:ea typeface="Times New Roman"/>
                </a:rPr>
                <a:t>(</a:t>
              </a:r>
              <a:r>
                <a:rPr lang="en-US" sz="1600" b="1" i="1" dirty="0">
                  <a:effectLst/>
                  <a:latin typeface="Verdana"/>
                  <a:ea typeface="Times New Roman"/>
                </a:rPr>
                <a:t>UCA 73-4-3)</a:t>
              </a:r>
              <a:endParaRPr lang="en-US" sz="1600" dirty="0">
                <a:effectLst/>
                <a:latin typeface="Times New Roman"/>
                <a:ea typeface="Times New Roman"/>
              </a:endParaRPr>
            </a:p>
          </p:txBody>
        </p:sp>
        <p:sp>
          <p:nvSpPr>
            <p:cNvPr id="13" name="Text Box 101"/>
            <p:cNvSpPr txBox="1">
              <a:spLocks noChangeArrowheads="1"/>
            </p:cNvSpPr>
            <p:nvPr/>
          </p:nvSpPr>
          <p:spPr bwMode="auto">
            <a:xfrm>
              <a:off x="342900" y="12546"/>
              <a:ext cx="1964056" cy="2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0" marR="0" algn="ctr">
                <a:spcBef>
                  <a:spcPts val="0"/>
                </a:spcBef>
                <a:spcAft>
                  <a:spcPts val="0"/>
                </a:spcAft>
              </a:pPr>
              <a:r>
                <a:rPr lang="en-US" sz="2800" b="1" i="1" dirty="0">
                  <a:effectLst/>
                  <a:latin typeface="Verdana"/>
                  <a:ea typeface="Times New Roman"/>
                </a:rPr>
                <a:t>HYDROGRAPHIC SURVEY</a:t>
              </a:r>
              <a:endParaRPr lang="en-US" sz="4000" dirty="0">
                <a:effectLst/>
                <a:latin typeface="Times New Roman"/>
                <a:ea typeface="Times New Roman"/>
              </a:endParaRPr>
            </a:p>
            <a:p>
              <a:pPr marL="0" marR="0" algn="ctr">
                <a:spcBef>
                  <a:spcPts val="0"/>
                </a:spcBef>
                <a:spcAft>
                  <a:spcPts val="0"/>
                </a:spcAft>
              </a:pPr>
              <a:r>
                <a:rPr lang="en-US" sz="2800" dirty="0">
                  <a:effectLst/>
                  <a:latin typeface="Verdana"/>
                  <a:ea typeface="Times New Roman"/>
                </a:rPr>
                <a:t> </a:t>
              </a:r>
              <a:endParaRPr lang="en-US" sz="4000" dirty="0">
                <a:effectLst/>
                <a:latin typeface="Times New Roman"/>
                <a:ea typeface="Times New Roman"/>
              </a:endParaRPr>
            </a:p>
          </p:txBody>
        </p:sp>
        <p:grpSp>
          <p:nvGrpSpPr>
            <p:cNvPr id="14" name="Group 13"/>
            <p:cNvGrpSpPr>
              <a:grpSpLocks/>
            </p:cNvGrpSpPr>
            <p:nvPr/>
          </p:nvGrpSpPr>
          <p:grpSpPr bwMode="auto">
            <a:xfrm>
              <a:off x="790575" y="360339"/>
              <a:ext cx="1069975" cy="718185"/>
              <a:chOff x="8201" y="4426"/>
              <a:chExt cx="1685" cy="1240"/>
            </a:xfrm>
          </p:grpSpPr>
          <p:sp>
            <p:nvSpPr>
              <p:cNvPr id="15" name="Freeform 14"/>
              <p:cNvSpPr>
                <a:spLocks/>
              </p:cNvSpPr>
              <p:nvPr/>
            </p:nvSpPr>
            <p:spPr bwMode="auto">
              <a:xfrm>
                <a:off x="9204" y="4985"/>
                <a:ext cx="494" cy="562"/>
              </a:xfrm>
              <a:custGeom>
                <a:avLst/>
                <a:gdLst>
                  <a:gd name="T0" fmla="*/ 76 w 2978"/>
                  <a:gd name="T1" fmla="*/ 3549 h 4681"/>
                  <a:gd name="T2" fmla="*/ 480 w 2978"/>
                  <a:gd name="T3" fmla="*/ 2004 h 4681"/>
                  <a:gd name="T4" fmla="*/ 1588 w 2978"/>
                  <a:gd name="T5" fmla="*/ 0 h 4681"/>
                  <a:gd name="T6" fmla="*/ 2633 w 2978"/>
                  <a:gd name="T7" fmla="*/ 2075 h 4681"/>
                  <a:gd name="T8" fmla="*/ 2929 w 2978"/>
                  <a:gd name="T9" fmla="*/ 3427 h 4681"/>
                  <a:gd name="T10" fmla="*/ 2338 w 2978"/>
                  <a:gd name="T11" fmla="*/ 4451 h 4681"/>
                  <a:gd name="T12" fmla="*/ 937 w 2978"/>
                  <a:gd name="T13" fmla="*/ 4531 h 4681"/>
                  <a:gd name="T14" fmla="*/ 76 w 2978"/>
                  <a:gd name="T15" fmla="*/ 3549 h 46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8" h="4681">
                    <a:moveTo>
                      <a:pt x="76" y="3549"/>
                    </a:moveTo>
                    <a:cubicBezTo>
                      <a:pt x="0" y="3128"/>
                      <a:pt x="228" y="2595"/>
                      <a:pt x="480" y="2004"/>
                    </a:cubicBezTo>
                    <a:cubicBezTo>
                      <a:pt x="732" y="1413"/>
                      <a:pt x="856" y="1253"/>
                      <a:pt x="1588" y="0"/>
                    </a:cubicBezTo>
                    <a:cubicBezTo>
                      <a:pt x="1973" y="713"/>
                      <a:pt x="2394" y="1504"/>
                      <a:pt x="2633" y="2075"/>
                    </a:cubicBezTo>
                    <a:cubicBezTo>
                      <a:pt x="2856" y="2645"/>
                      <a:pt x="2978" y="3031"/>
                      <a:pt x="2929" y="3427"/>
                    </a:cubicBezTo>
                    <a:cubicBezTo>
                      <a:pt x="2880" y="3823"/>
                      <a:pt x="2670" y="4267"/>
                      <a:pt x="2338" y="4451"/>
                    </a:cubicBezTo>
                    <a:cubicBezTo>
                      <a:pt x="1994" y="4630"/>
                      <a:pt x="1314" y="4681"/>
                      <a:pt x="937" y="4531"/>
                    </a:cubicBezTo>
                    <a:cubicBezTo>
                      <a:pt x="560" y="4381"/>
                      <a:pt x="152" y="3970"/>
                      <a:pt x="76" y="3549"/>
                    </a:cubicBezTo>
                    <a:close/>
                  </a:path>
                </a:pathLst>
              </a:custGeom>
              <a:solidFill>
                <a:srgbClr val="000000"/>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6" name="Freeform 15"/>
              <p:cNvSpPr>
                <a:spLocks/>
              </p:cNvSpPr>
              <p:nvPr/>
            </p:nvSpPr>
            <p:spPr bwMode="auto">
              <a:xfrm rot="714805">
                <a:off x="9507" y="5213"/>
                <a:ext cx="121" cy="184"/>
              </a:xfrm>
              <a:custGeom>
                <a:avLst/>
                <a:gdLst>
                  <a:gd name="T0" fmla="*/ 0 w 731"/>
                  <a:gd name="T1" fmla="*/ 14 h 1531"/>
                  <a:gd name="T2" fmla="*/ 336 w 731"/>
                  <a:gd name="T3" fmla="*/ 203 h 1531"/>
                  <a:gd name="T4" fmla="*/ 686 w 731"/>
                  <a:gd name="T5" fmla="*/ 715 h 1531"/>
                  <a:gd name="T6" fmla="*/ 604 w 731"/>
                  <a:gd name="T7" fmla="*/ 1280 h 1531"/>
                  <a:gd name="T8" fmla="*/ 216 w 731"/>
                  <a:gd name="T9" fmla="*/ 1468 h 1531"/>
                  <a:gd name="T10" fmla="*/ 283 w 731"/>
                  <a:gd name="T11" fmla="*/ 903 h 1531"/>
                  <a:gd name="T12" fmla="*/ 175 w 731"/>
                  <a:gd name="T13" fmla="*/ 378 h 1531"/>
                  <a:gd name="T14" fmla="*/ 0 w 731"/>
                  <a:gd name="T15" fmla="*/ 0 h 15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531">
                    <a:moveTo>
                      <a:pt x="0" y="14"/>
                    </a:moveTo>
                    <a:cubicBezTo>
                      <a:pt x="56" y="46"/>
                      <a:pt x="238" y="77"/>
                      <a:pt x="336" y="203"/>
                    </a:cubicBezTo>
                    <a:cubicBezTo>
                      <a:pt x="450" y="320"/>
                      <a:pt x="641" y="536"/>
                      <a:pt x="686" y="715"/>
                    </a:cubicBezTo>
                    <a:cubicBezTo>
                      <a:pt x="731" y="894"/>
                      <a:pt x="682" y="1155"/>
                      <a:pt x="604" y="1280"/>
                    </a:cubicBezTo>
                    <a:cubicBezTo>
                      <a:pt x="526" y="1406"/>
                      <a:pt x="270" y="1531"/>
                      <a:pt x="216" y="1468"/>
                    </a:cubicBezTo>
                    <a:cubicBezTo>
                      <a:pt x="162" y="1405"/>
                      <a:pt x="290" y="1085"/>
                      <a:pt x="283" y="903"/>
                    </a:cubicBezTo>
                    <a:cubicBezTo>
                      <a:pt x="276" y="721"/>
                      <a:pt x="222" y="528"/>
                      <a:pt x="175" y="378"/>
                    </a:cubicBezTo>
                    <a:cubicBezTo>
                      <a:pt x="128" y="228"/>
                      <a:pt x="37" y="79"/>
                      <a:pt x="0" y="0"/>
                    </a:cubicBezTo>
                  </a:path>
                </a:pathLst>
              </a:custGeom>
              <a:solidFill>
                <a:srgbClr val="CCECFF"/>
              </a:solidFill>
              <a:ln>
                <a:noFill/>
              </a:ln>
              <a:effectLst/>
              <a:extLst>
                <a:ext uri="{91240B29-F687-4F45-9708-019B960494DF}">
                  <a14:hiddenLine xmlns:a14="http://schemas.microsoft.com/office/drawing/2010/main" w="2857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7" name="Freeform 16"/>
              <p:cNvSpPr>
                <a:spLocks/>
              </p:cNvSpPr>
              <p:nvPr/>
            </p:nvSpPr>
            <p:spPr bwMode="auto">
              <a:xfrm>
                <a:off x="8224" y="4429"/>
                <a:ext cx="1189" cy="653"/>
              </a:xfrm>
              <a:custGeom>
                <a:avLst/>
                <a:gdLst>
                  <a:gd name="T0" fmla="*/ 1413 w 1413"/>
                  <a:gd name="T1" fmla="*/ 0 h 901"/>
                  <a:gd name="T2" fmla="*/ 659 w 1413"/>
                  <a:gd name="T3" fmla="*/ 296 h 901"/>
                  <a:gd name="T4" fmla="*/ 753 w 1413"/>
                  <a:gd name="T5" fmla="*/ 538 h 901"/>
                  <a:gd name="T6" fmla="*/ 0 w 1413"/>
                  <a:gd name="T7" fmla="*/ 901 h 901"/>
                </a:gdLst>
                <a:ahLst/>
                <a:cxnLst>
                  <a:cxn ang="0">
                    <a:pos x="T0" y="T1"/>
                  </a:cxn>
                  <a:cxn ang="0">
                    <a:pos x="T2" y="T3"/>
                  </a:cxn>
                  <a:cxn ang="0">
                    <a:pos x="T4" y="T5"/>
                  </a:cxn>
                  <a:cxn ang="0">
                    <a:pos x="T6" y="T7"/>
                  </a:cxn>
                </a:cxnLst>
                <a:rect l="0" t="0" r="r" b="b"/>
                <a:pathLst>
                  <a:path w="1413" h="901">
                    <a:moveTo>
                      <a:pt x="1413" y="0"/>
                    </a:moveTo>
                    <a:cubicBezTo>
                      <a:pt x="1091" y="103"/>
                      <a:pt x="769" y="206"/>
                      <a:pt x="659" y="296"/>
                    </a:cubicBezTo>
                    <a:cubicBezTo>
                      <a:pt x="549" y="386"/>
                      <a:pt x="863" y="437"/>
                      <a:pt x="753" y="538"/>
                    </a:cubicBezTo>
                    <a:cubicBezTo>
                      <a:pt x="643" y="639"/>
                      <a:pt x="206" y="811"/>
                      <a:pt x="0" y="901"/>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8" name="Freeform 17"/>
              <p:cNvSpPr>
                <a:spLocks/>
              </p:cNvSpPr>
              <p:nvPr/>
            </p:nvSpPr>
            <p:spPr bwMode="auto">
              <a:xfrm>
                <a:off x="8212" y="4440"/>
                <a:ext cx="1298" cy="1008"/>
              </a:xfrm>
              <a:custGeom>
                <a:avLst/>
                <a:gdLst>
                  <a:gd name="T0" fmla="*/ 1481 w 1481"/>
                  <a:gd name="T1" fmla="*/ 0 h 1371"/>
                  <a:gd name="T2" fmla="*/ 888 w 1481"/>
                  <a:gd name="T3" fmla="*/ 295 h 1371"/>
                  <a:gd name="T4" fmla="*/ 982 w 1481"/>
                  <a:gd name="T5" fmla="*/ 537 h 1371"/>
                  <a:gd name="T6" fmla="*/ 0 w 1481"/>
                  <a:gd name="T7" fmla="*/ 1371 h 1371"/>
                </a:gdLst>
                <a:ahLst/>
                <a:cxnLst>
                  <a:cxn ang="0">
                    <a:pos x="T0" y="T1"/>
                  </a:cxn>
                  <a:cxn ang="0">
                    <a:pos x="T2" y="T3"/>
                  </a:cxn>
                  <a:cxn ang="0">
                    <a:pos x="T4" y="T5"/>
                  </a:cxn>
                  <a:cxn ang="0">
                    <a:pos x="T6" y="T7"/>
                  </a:cxn>
                </a:cxnLst>
                <a:rect l="0" t="0" r="r" b="b"/>
                <a:pathLst>
                  <a:path w="1481" h="1371">
                    <a:moveTo>
                      <a:pt x="1481" y="0"/>
                    </a:moveTo>
                    <a:cubicBezTo>
                      <a:pt x="1382" y="49"/>
                      <a:pt x="971" y="206"/>
                      <a:pt x="888" y="295"/>
                    </a:cubicBezTo>
                    <a:cubicBezTo>
                      <a:pt x="805" y="384"/>
                      <a:pt x="1130" y="358"/>
                      <a:pt x="982" y="537"/>
                    </a:cubicBezTo>
                    <a:cubicBezTo>
                      <a:pt x="834" y="716"/>
                      <a:pt x="205" y="1197"/>
                      <a:pt x="0" y="1371"/>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9" name="Freeform 18"/>
              <p:cNvSpPr>
                <a:spLocks noEditPoints="1"/>
              </p:cNvSpPr>
              <p:nvPr/>
            </p:nvSpPr>
            <p:spPr bwMode="auto">
              <a:xfrm>
                <a:off x="8201" y="4426"/>
                <a:ext cx="1685" cy="12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grpSp>
      </p:grpSp>
    </p:spTree>
    <p:extLst>
      <p:ext uri="{BB962C8B-B14F-4D97-AF65-F5344CB8AC3E}">
        <p14:creationId xmlns:p14="http://schemas.microsoft.com/office/powerpoint/2010/main" val="440734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608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childTnLst>
                                </p:cTn>
                              </p:par>
                              <p:par>
                                <p:cTn id="27" presetID="10" presetClass="exit" presetSubtype="0" fill="hold" grpId="1"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6082"/>
                                        </p:tgtEl>
                                      </p:cBhvr>
                                    </p:animEffect>
                                    <p:set>
                                      <p:cBhvr>
                                        <p:cTn id="32" dur="1" fill="hold">
                                          <p:stCondLst>
                                            <p:cond delay="499"/>
                                          </p:stCondLst>
                                        </p:cTn>
                                        <p:tgtEl>
                                          <p:spTgt spid="46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p:cNvSpPr>
          <p:nvPr/>
        </p:nvSpPr>
        <p:spPr bwMode="auto">
          <a:xfrm>
            <a:off x="431800" y="355600"/>
            <a:ext cx="9296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dirty="0">
                <a:solidFill>
                  <a:schemeClr val="tx1"/>
                </a:solidFill>
                <a:latin typeface="Verdana" pitchFamily="34" charset="0"/>
                <a:sym typeface="Verdana" pitchFamily="34" charset="0"/>
              </a:rPr>
              <a:t>Hydrographic </a:t>
            </a:r>
            <a:r>
              <a:rPr lang="en-US" sz="2800" b="1" i="1" dirty="0" smtClean="0">
                <a:solidFill>
                  <a:schemeClr val="tx1"/>
                </a:solidFill>
                <a:latin typeface="Verdana" pitchFamily="34" charset="0"/>
                <a:sym typeface="Verdana" pitchFamily="34" charset="0"/>
              </a:rPr>
              <a:t>Survey: </a:t>
            </a:r>
          </a:p>
          <a:p>
            <a:pPr algn="ctr"/>
            <a:r>
              <a:rPr lang="en-US" sz="2800" b="1" i="1" dirty="0" smtClean="0">
                <a:solidFill>
                  <a:schemeClr val="tx1"/>
                </a:solidFill>
                <a:latin typeface="Verdana" pitchFamily="34" charset="0"/>
                <a:sym typeface="Verdana" pitchFamily="34" charset="0"/>
              </a:rPr>
              <a:t>Evaluating Claims</a:t>
            </a:r>
            <a:endParaRPr lang="en-US" sz="2800" b="1" i="1" dirty="0">
              <a:solidFill>
                <a:schemeClr val="tx1"/>
              </a:solidFill>
              <a:latin typeface="Verdana" pitchFamily="34" charset="0"/>
              <a:sym typeface="Verdana" pitchFamily="34" charset="0"/>
            </a:endParaRPr>
          </a:p>
        </p:txBody>
      </p:sp>
      <p:sp>
        <p:nvSpPr>
          <p:cNvPr id="2" name="TextBox 1"/>
          <p:cNvSpPr txBox="1"/>
          <p:nvPr/>
        </p:nvSpPr>
        <p:spPr>
          <a:xfrm>
            <a:off x="2565400" y="4724400"/>
            <a:ext cx="3124200" cy="1077218"/>
          </a:xfrm>
          <a:prstGeom prst="rect">
            <a:avLst/>
          </a:prstGeom>
          <a:noFill/>
        </p:spPr>
        <p:txBody>
          <a:bodyPr wrap="square" rtlCol="0">
            <a:spAutoFit/>
          </a:bodyPr>
          <a:lstStyle/>
          <a:p>
            <a:pPr algn="ctr"/>
            <a:r>
              <a:rPr lang="en-US" b="1" i="1" dirty="0" err="1" smtClean="0">
                <a:solidFill>
                  <a:schemeClr val="bg1"/>
                </a:solidFill>
              </a:rPr>
              <a:t>Pineview</a:t>
            </a:r>
            <a:r>
              <a:rPr lang="en-US" b="1" i="1" dirty="0" smtClean="0">
                <a:solidFill>
                  <a:schemeClr val="bg1"/>
                </a:solidFill>
              </a:rPr>
              <a:t> Reservoir</a:t>
            </a:r>
            <a:endParaRPr lang="en-US" b="1" i="1" dirty="0">
              <a:solidFill>
                <a:schemeClr val="bg1"/>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00" y="1219200"/>
            <a:ext cx="7691716" cy="594360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600" y="1219200"/>
            <a:ext cx="7691717" cy="594360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600" y="1219200"/>
            <a:ext cx="7691717" cy="5943600"/>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600" y="1219200"/>
            <a:ext cx="7691717" cy="594360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83" y="1219200"/>
            <a:ext cx="7691717" cy="5943600"/>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083" y="1219200"/>
            <a:ext cx="7691717" cy="5943600"/>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083" y="1219200"/>
            <a:ext cx="7691717" cy="5943600"/>
          </a:xfrm>
          <a:prstGeom prst="rect">
            <a:avLst/>
          </a:prstGeom>
        </p:spPr>
      </p:pic>
      <p:pic>
        <p:nvPicPr>
          <p:cNvPr id="2049" name="Picture 20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600" y="1219200"/>
            <a:ext cx="7691717" cy="5943600"/>
          </a:xfrm>
          <a:prstGeom prst="rect">
            <a:avLst/>
          </a:prstGeom>
        </p:spPr>
      </p:pic>
      <p:pic>
        <p:nvPicPr>
          <p:cNvPr id="2050" name="Picture 20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600" y="1219200"/>
            <a:ext cx="7691717" cy="5943600"/>
          </a:xfrm>
          <a:prstGeom prst="rect">
            <a:avLst/>
          </a:prstGeom>
        </p:spPr>
      </p:pic>
      <p:grpSp>
        <p:nvGrpSpPr>
          <p:cNvPr id="9" name="Group 8"/>
          <p:cNvGrpSpPr/>
          <p:nvPr/>
        </p:nvGrpSpPr>
        <p:grpSpPr>
          <a:xfrm>
            <a:off x="2402430" y="1649980"/>
            <a:ext cx="5355141" cy="4320041"/>
            <a:chOff x="0" y="0"/>
            <a:chExt cx="2653665" cy="1664580"/>
          </a:xfrm>
        </p:grpSpPr>
        <p:sp>
          <p:nvSpPr>
            <p:cNvPr id="10" name="AutoShape 153"/>
            <p:cNvSpPr>
              <a:spLocks noChangeArrowheads="1"/>
            </p:cNvSpPr>
            <p:nvPr/>
          </p:nvSpPr>
          <p:spPr bwMode="auto">
            <a:xfrm rot="16200000">
              <a:off x="504825" y="-49530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11" name="Rectangle 10"/>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3600" b="1" dirty="0" smtClean="0">
                  <a:solidFill>
                    <a:srgbClr val="CCFFFF"/>
                  </a:solidFill>
                  <a:effectLst/>
                  <a:latin typeface="Verdana"/>
                  <a:ea typeface="Times New Roman"/>
                </a:rPr>
                <a:t>5</a:t>
              </a:r>
              <a:endParaRPr lang="en-US" sz="3600" dirty="0">
                <a:effectLst/>
                <a:latin typeface="Times New Roman"/>
                <a:ea typeface="Times New Roman"/>
              </a:endParaRPr>
            </a:p>
          </p:txBody>
        </p:sp>
        <p:sp>
          <p:nvSpPr>
            <p:cNvPr id="12" name="Text Box 100"/>
            <p:cNvSpPr txBox="1">
              <a:spLocks noChangeArrowheads="1"/>
            </p:cNvSpPr>
            <p:nvPr/>
          </p:nvSpPr>
          <p:spPr bwMode="auto">
            <a:xfrm>
              <a:off x="93214" y="1079110"/>
              <a:ext cx="2524845" cy="58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1600" b="1" dirty="0">
                  <a:effectLst/>
                  <a:latin typeface="Verdana"/>
                  <a:ea typeface="Times New Roman"/>
                </a:rPr>
                <a:t>The State Engineer conducts a hydrographic survey of the area and assists the claimants in completing their Water User’s Claims</a:t>
              </a:r>
              <a:r>
                <a:rPr lang="en-US" sz="1600" b="1" dirty="0" smtClean="0">
                  <a:effectLst/>
                  <a:latin typeface="Verdana"/>
                  <a:ea typeface="Times New Roman"/>
                </a:rPr>
                <a:t>. </a:t>
              </a:r>
            </a:p>
            <a:p>
              <a:pPr marL="0" marR="0" algn="just">
                <a:spcBef>
                  <a:spcPts val="0"/>
                </a:spcBef>
                <a:spcAft>
                  <a:spcPts val="0"/>
                </a:spcAft>
              </a:pPr>
              <a:r>
                <a:rPr lang="en-US" sz="1600" b="1" i="1" dirty="0" smtClean="0">
                  <a:effectLst/>
                  <a:latin typeface="Verdana"/>
                  <a:ea typeface="Times New Roman"/>
                </a:rPr>
                <a:t>(</a:t>
              </a:r>
              <a:r>
                <a:rPr lang="en-US" sz="1600" b="1" i="1" dirty="0">
                  <a:effectLst/>
                  <a:latin typeface="Verdana"/>
                  <a:ea typeface="Times New Roman"/>
                </a:rPr>
                <a:t>UCA 73-4-3)</a:t>
              </a:r>
              <a:endParaRPr lang="en-US" sz="1600" dirty="0">
                <a:effectLst/>
                <a:latin typeface="Times New Roman"/>
                <a:ea typeface="Times New Roman"/>
              </a:endParaRPr>
            </a:p>
          </p:txBody>
        </p:sp>
        <p:sp>
          <p:nvSpPr>
            <p:cNvPr id="13" name="Text Box 101"/>
            <p:cNvSpPr txBox="1">
              <a:spLocks noChangeArrowheads="1"/>
            </p:cNvSpPr>
            <p:nvPr/>
          </p:nvSpPr>
          <p:spPr bwMode="auto">
            <a:xfrm>
              <a:off x="342900" y="12546"/>
              <a:ext cx="1964056" cy="2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0" marR="0" algn="ctr">
                <a:spcBef>
                  <a:spcPts val="0"/>
                </a:spcBef>
                <a:spcAft>
                  <a:spcPts val="0"/>
                </a:spcAft>
              </a:pPr>
              <a:r>
                <a:rPr lang="en-US" sz="2800" b="1" i="1" dirty="0">
                  <a:effectLst/>
                  <a:latin typeface="Verdana"/>
                  <a:ea typeface="Times New Roman"/>
                </a:rPr>
                <a:t>HYDROGRAPHIC SURVEY</a:t>
              </a:r>
              <a:endParaRPr lang="en-US" sz="4000" dirty="0">
                <a:effectLst/>
                <a:latin typeface="Times New Roman"/>
                <a:ea typeface="Times New Roman"/>
              </a:endParaRPr>
            </a:p>
            <a:p>
              <a:pPr marL="0" marR="0" algn="ctr">
                <a:spcBef>
                  <a:spcPts val="0"/>
                </a:spcBef>
                <a:spcAft>
                  <a:spcPts val="0"/>
                </a:spcAft>
              </a:pPr>
              <a:r>
                <a:rPr lang="en-US" sz="2800" dirty="0">
                  <a:effectLst/>
                  <a:latin typeface="Verdana"/>
                  <a:ea typeface="Times New Roman"/>
                </a:rPr>
                <a:t> </a:t>
              </a:r>
              <a:endParaRPr lang="en-US" sz="4000" dirty="0">
                <a:effectLst/>
                <a:latin typeface="Times New Roman"/>
                <a:ea typeface="Times New Roman"/>
              </a:endParaRPr>
            </a:p>
          </p:txBody>
        </p:sp>
        <p:grpSp>
          <p:nvGrpSpPr>
            <p:cNvPr id="14" name="Group 13"/>
            <p:cNvGrpSpPr>
              <a:grpSpLocks/>
            </p:cNvGrpSpPr>
            <p:nvPr/>
          </p:nvGrpSpPr>
          <p:grpSpPr bwMode="auto">
            <a:xfrm>
              <a:off x="790575" y="360339"/>
              <a:ext cx="1069975" cy="718185"/>
              <a:chOff x="8201" y="4426"/>
              <a:chExt cx="1685" cy="1240"/>
            </a:xfrm>
          </p:grpSpPr>
          <p:sp>
            <p:nvSpPr>
              <p:cNvPr id="15" name="Freeform 14"/>
              <p:cNvSpPr>
                <a:spLocks/>
              </p:cNvSpPr>
              <p:nvPr/>
            </p:nvSpPr>
            <p:spPr bwMode="auto">
              <a:xfrm>
                <a:off x="9204" y="4985"/>
                <a:ext cx="494" cy="562"/>
              </a:xfrm>
              <a:custGeom>
                <a:avLst/>
                <a:gdLst>
                  <a:gd name="T0" fmla="*/ 76 w 2978"/>
                  <a:gd name="T1" fmla="*/ 3549 h 4681"/>
                  <a:gd name="T2" fmla="*/ 480 w 2978"/>
                  <a:gd name="T3" fmla="*/ 2004 h 4681"/>
                  <a:gd name="T4" fmla="*/ 1588 w 2978"/>
                  <a:gd name="T5" fmla="*/ 0 h 4681"/>
                  <a:gd name="T6" fmla="*/ 2633 w 2978"/>
                  <a:gd name="T7" fmla="*/ 2075 h 4681"/>
                  <a:gd name="T8" fmla="*/ 2929 w 2978"/>
                  <a:gd name="T9" fmla="*/ 3427 h 4681"/>
                  <a:gd name="T10" fmla="*/ 2338 w 2978"/>
                  <a:gd name="T11" fmla="*/ 4451 h 4681"/>
                  <a:gd name="T12" fmla="*/ 937 w 2978"/>
                  <a:gd name="T13" fmla="*/ 4531 h 4681"/>
                  <a:gd name="T14" fmla="*/ 76 w 2978"/>
                  <a:gd name="T15" fmla="*/ 3549 h 46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8" h="4681">
                    <a:moveTo>
                      <a:pt x="76" y="3549"/>
                    </a:moveTo>
                    <a:cubicBezTo>
                      <a:pt x="0" y="3128"/>
                      <a:pt x="228" y="2595"/>
                      <a:pt x="480" y="2004"/>
                    </a:cubicBezTo>
                    <a:cubicBezTo>
                      <a:pt x="732" y="1413"/>
                      <a:pt x="856" y="1253"/>
                      <a:pt x="1588" y="0"/>
                    </a:cubicBezTo>
                    <a:cubicBezTo>
                      <a:pt x="1973" y="713"/>
                      <a:pt x="2394" y="1504"/>
                      <a:pt x="2633" y="2075"/>
                    </a:cubicBezTo>
                    <a:cubicBezTo>
                      <a:pt x="2856" y="2645"/>
                      <a:pt x="2978" y="3031"/>
                      <a:pt x="2929" y="3427"/>
                    </a:cubicBezTo>
                    <a:cubicBezTo>
                      <a:pt x="2880" y="3823"/>
                      <a:pt x="2670" y="4267"/>
                      <a:pt x="2338" y="4451"/>
                    </a:cubicBezTo>
                    <a:cubicBezTo>
                      <a:pt x="1994" y="4630"/>
                      <a:pt x="1314" y="4681"/>
                      <a:pt x="937" y="4531"/>
                    </a:cubicBezTo>
                    <a:cubicBezTo>
                      <a:pt x="560" y="4381"/>
                      <a:pt x="152" y="3970"/>
                      <a:pt x="76" y="3549"/>
                    </a:cubicBezTo>
                    <a:close/>
                  </a:path>
                </a:pathLst>
              </a:custGeom>
              <a:solidFill>
                <a:srgbClr val="000000"/>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6" name="Freeform 15"/>
              <p:cNvSpPr>
                <a:spLocks/>
              </p:cNvSpPr>
              <p:nvPr/>
            </p:nvSpPr>
            <p:spPr bwMode="auto">
              <a:xfrm rot="714805">
                <a:off x="9507" y="5213"/>
                <a:ext cx="121" cy="184"/>
              </a:xfrm>
              <a:custGeom>
                <a:avLst/>
                <a:gdLst>
                  <a:gd name="T0" fmla="*/ 0 w 731"/>
                  <a:gd name="T1" fmla="*/ 14 h 1531"/>
                  <a:gd name="T2" fmla="*/ 336 w 731"/>
                  <a:gd name="T3" fmla="*/ 203 h 1531"/>
                  <a:gd name="T4" fmla="*/ 686 w 731"/>
                  <a:gd name="T5" fmla="*/ 715 h 1531"/>
                  <a:gd name="T6" fmla="*/ 604 w 731"/>
                  <a:gd name="T7" fmla="*/ 1280 h 1531"/>
                  <a:gd name="T8" fmla="*/ 216 w 731"/>
                  <a:gd name="T9" fmla="*/ 1468 h 1531"/>
                  <a:gd name="T10" fmla="*/ 283 w 731"/>
                  <a:gd name="T11" fmla="*/ 903 h 1531"/>
                  <a:gd name="T12" fmla="*/ 175 w 731"/>
                  <a:gd name="T13" fmla="*/ 378 h 1531"/>
                  <a:gd name="T14" fmla="*/ 0 w 731"/>
                  <a:gd name="T15" fmla="*/ 0 h 15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531">
                    <a:moveTo>
                      <a:pt x="0" y="14"/>
                    </a:moveTo>
                    <a:cubicBezTo>
                      <a:pt x="56" y="46"/>
                      <a:pt x="238" y="77"/>
                      <a:pt x="336" y="203"/>
                    </a:cubicBezTo>
                    <a:cubicBezTo>
                      <a:pt x="450" y="320"/>
                      <a:pt x="641" y="536"/>
                      <a:pt x="686" y="715"/>
                    </a:cubicBezTo>
                    <a:cubicBezTo>
                      <a:pt x="731" y="894"/>
                      <a:pt x="682" y="1155"/>
                      <a:pt x="604" y="1280"/>
                    </a:cubicBezTo>
                    <a:cubicBezTo>
                      <a:pt x="526" y="1406"/>
                      <a:pt x="270" y="1531"/>
                      <a:pt x="216" y="1468"/>
                    </a:cubicBezTo>
                    <a:cubicBezTo>
                      <a:pt x="162" y="1405"/>
                      <a:pt x="290" y="1085"/>
                      <a:pt x="283" y="903"/>
                    </a:cubicBezTo>
                    <a:cubicBezTo>
                      <a:pt x="276" y="721"/>
                      <a:pt x="222" y="528"/>
                      <a:pt x="175" y="378"/>
                    </a:cubicBezTo>
                    <a:cubicBezTo>
                      <a:pt x="128" y="228"/>
                      <a:pt x="37" y="79"/>
                      <a:pt x="0" y="0"/>
                    </a:cubicBezTo>
                  </a:path>
                </a:pathLst>
              </a:custGeom>
              <a:solidFill>
                <a:srgbClr val="CCECFF"/>
              </a:solidFill>
              <a:ln>
                <a:noFill/>
              </a:ln>
              <a:effectLst/>
              <a:extLst>
                <a:ext uri="{91240B29-F687-4F45-9708-019B960494DF}">
                  <a14:hiddenLine xmlns:a14="http://schemas.microsoft.com/office/drawing/2010/main" w="2857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7" name="Freeform 16"/>
              <p:cNvSpPr>
                <a:spLocks/>
              </p:cNvSpPr>
              <p:nvPr/>
            </p:nvSpPr>
            <p:spPr bwMode="auto">
              <a:xfrm>
                <a:off x="8224" y="4429"/>
                <a:ext cx="1189" cy="653"/>
              </a:xfrm>
              <a:custGeom>
                <a:avLst/>
                <a:gdLst>
                  <a:gd name="T0" fmla="*/ 1413 w 1413"/>
                  <a:gd name="T1" fmla="*/ 0 h 901"/>
                  <a:gd name="T2" fmla="*/ 659 w 1413"/>
                  <a:gd name="T3" fmla="*/ 296 h 901"/>
                  <a:gd name="T4" fmla="*/ 753 w 1413"/>
                  <a:gd name="T5" fmla="*/ 538 h 901"/>
                  <a:gd name="T6" fmla="*/ 0 w 1413"/>
                  <a:gd name="T7" fmla="*/ 901 h 901"/>
                </a:gdLst>
                <a:ahLst/>
                <a:cxnLst>
                  <a:cxn ang="0">
                    <a:pos x="T0" y="T1"/>
                  </a:cxn>
                  <a:cxn ang="0">
                    <a:pos x="T2" y="T3"/>
                  </a:cxn>
                  <a:cxn ang="0">
                    <a:pos x="T4" y="T5"/>
                  </a:cxn>
                  <a:cxn ang="0">
                    <a:pos x="T6" y="T7"/>
                  </a:cxn>
                </a:cxnLst>
                <a:rect l="0" t="0" r="r" b="b"/>
                <a:pathLst>
                  <a:path w="1413" h="901">
                    <a:moveTo>
                      <a:pt x="1413" y="0"/>
                    </a:moveTo>
                    <a:cubicBezTo>
                      <a:pt x="1091" y="103"/>
                      <a:pt x="769" y="206"/>
                      <a:pt x="659" y="296"/>
                    </a:cubicBezTo>
                    <a:cubicBezTo>
                      <a:pt x="549" y="386"/>
                      <a:pt x="863" y="437"/>
                      <a:pt x="753" y="538"/>
                    </a:cubicBezTo>
                    <a:cubicBezTo>
                      <a:pt x="643" y="639"/>
                      <a:pt x="206" y="811"/>
                      <a:pt x="0" y="901"/>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8" name="Freeform 17"/>
              <p:cNvSpPr>
                <a:spLocks/>
              </p:cNvSpPr>
              <p:nvPr/>
            </p:nvSpPr>
            <p:spPr bwMode="auto">
              <a:xfrm>
                <a:off x="8212" y="4440"/>
                <a:ext cx="1298" cy="1008"/>
              </a:xfrm>
              <a:custGeom>
                <a:avLst/>
                <a:gdLst>
                  <a:gd name="T0" fmla="*/ 1481 w 1481"/>
                  <a:gd name="T1" fmla="*/ 0 h 1371"/>
                  <a:gd name="T2" fmla="*/ 888 w 1481"/>
                  <a:gd name="T3" fmla="*/ 295 h 1371"/>
                  <a:gd name="T4" fmla="*/ 982 w 1481"/>
                  <a:gd name="T5" fmla="*/ 537 h 1371"/>
                  <a:gd name="T6" fmla="*/ 0 w 1481"/>
                  <a:gd name="T7" fmla="*/ 1371 h 1371"/>
                </a:gdLst>
                <a:ahLst/>
                <a:cxnLst>
                  <a:cxn ang="0">
                    <a:pos x="T0" y="T1"/>
                  </a:cxn>
                  <a:cxn ang="0">
                    <a:pos x="T2" y="T3"/>
                  </a:cxn>
                  <a:cxn ang="0">
                    <a:pos x="T4" y="T5"/>
                  </a:cxn>
                  <a:cxn ang="0">
                    <a:pos x="T6" y="T7"/>
                  </a:cxn>
                </a:cxnLst>
                <a:rect l="0" t="0" r="r" b="b"/>
                <a:pathLst>
                  <a:path w="1481" h="1371">
                    <a:moveTo>
                      <a:pt x="1481" y="0"/>
                    </a:moveTo>
                    <a:cubicBezTo>
                      <a:pt x="1382" y="49"/>
                      <a:pt x="971" y="206"/>
                      <a:pt x="888" y="295"/>
                    </a:cubicBezTo>
                    <a:cubicBezTo>
                      <a:pt x="805" y="384"/>
                      <a:pt x="1130" y="358"/>
                      <a:pt x="982" y="537"/>
                    </a:cubicBezTo>
                    <a:cubicBezTo>
                      <a:pt x="834" y="716"/>
                      <a:pt x="205" y="1197"/>
                      <a:pt x="0" y="1371"/>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9" name="Freeform 18"/>
              <p:cNvSpPr>
                <a:spLocks noEditPoints="1"/>
              </p:cNvSpPr>
              <p:nvPr/>
            </p:nvSpPr>
            <p:spPr bwMode="auto">
              <a:xfrm>
                <a:off x="8201" y="4426"/>
                <a:ext cx="1685" cy="12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grpSp>
      </p:grpSp>
      <p:sp>
        <p:nvSpPr>
          <p:cNvPr id="2052" name="TextBox 2051"/>
          <p:cNvSpPr txBox="1"/>
          <p:nvPr/>
        </p:nvSpPr>
        <p:spPr>
          <a:xfrm>
            <a:off x="1099194" y="2131106"/>
            <a:ext cx="1524000" cy="369332"/>
          </a:xfrm>
          <a:prstGeom prst="rect">
            <a:avLst/>
          </a:prstGeom>
          <a:noFill/>
        </p:spPr>
        <p:txBody>
          <a:bodyPr wrap="square" rtlCol="0">
            <a:spAutoFit/>
          </a:bodyPr>
          <a:lstStyle/>
          <a:p>
            <a:r>
              <a:rPr lang="en-US" sz="1800" b="1"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33 acres</a:t>
            </a:r>
            <a:endParaRPr lang="en-US" sz="1800" b="1" i="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39" name="TextBox 38"/>
          <p:cNvSpPr txBox="1"/>
          <p:nvPr/>
        </p:nvSpPr>
        <p:spPr>
          <a:xfrm>
            <a:off x="5689600" y="6096000"/>
            <a:ext cx="1524000" cy="369332"/>
          </a:xfrm>
          <a:prstGeom prst="rect">
            <a:avLst/>
          </a:prstGeom>
          <a:noFill/>
        </p:spPr>
        <p:txBody>
          <a:bodyPr wrap="square" rtlCol="0">
            <a:spAutoFit/>
          </a:bodyPr>
          <a:lstStyle/>
          <a:p>
            <a:r>
              <a:rPr lang="en-US" sz="1800" b="1" i="1" dirty="0" smtClean="0">
                <a:solidFill>
                  <a:srgbClr val="0066CC"/>
                </a:solidFill>
                <a:effectLst>
                  <a:glow rad="127000">
                    <a:schemeClr val="bg1">
                      <a:alpha val="75000"/>
                    </a:schemeClr>
                  </a:glow>
                </a:effectLst>
                <a:latin typeface="Verdana" panose="020B0604030504040204" pitchFamily="34" charset="0"/>
                <a:ea typeface="Verdana" panose="020B0604030504040204" pitchFamily="34" charset="0"/>
                <a:cs typeface="Verdana" panose="020B0604030504040204" pitchFamily="34" charset="0"/>
              </a:rPr>
              <a:t>29 acres</a:t>
            </a:r>
            <a:endParaRPr lang="en-US" sz="1800" b="1" i="1" dirty="0">
              <a:solidFill>
                <a:srgbClr val="0066CC"/>
              </a:solidFill>
              <a:effectLst>
                <a:glow rad="127000">
                  <a:schemeClr val="bg1">
                    <a:alpha val="75000"/>
                  </a:schemeClr>
                </a:glow>
              </a:effectLst>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p:cNvSpPr txBox="1"/>
          <p:nvPr/>
        </p:nvSpPr>
        <p:spPr>
          <a:xfrm>
            <a:off x="6295906" y="2130324"/>
            <a:ext cx="1524000" cy="369332"/>
          </a:xfrm>
          <a:prstGeom prst="rect">
            <a:avLst/>
          </a:prstGeom>
          <a:noFill/>
        </p:spPr>
        <p:txBody>
          <a:bodyPr wrap="square" rtlCol="0">
            <a:spAutoFit/>
          </a:bodyPr>
          <a:lstStyle/>
          <a:p>
            <a:r>
              <a:rPr lang="en-US" sz="1800" b="1" i="1" dirty="0" smtClean="0">
                <a:solidFill>
                  <a:srgbClr val="FF0000"/>
                </a:solidFill>
                <a:effectLst>
                  <a:glow rad="127000">
                    <a:schemeClr val="bg1">
                      <a:alpha val="75000"/>
                    </a:schemeClr>
                  </a:glow>
                </a:effectLst>
                <a:latin typeface="Verdana" panose="020B0604030504040204" pitchFamily="34" charset="0"/>
                <a:ea typeface="Verdana" panose="020B0604030504040204" pitchFamily="34" charset="0"/>
                <a:cs typeface="Verdana" panose="020B0604030504040204" pitchFamily="34" charset="0"/>
              </a:rPr>
              <a:t>8 acres</a:t>
            </a:r>
            <a:endParaRPr lang="en-US" sz="1800" b="1" i="1" dirty="0">
              <a:solidFill>
                <a:srgbClr val="FF0000"/>
              </a:solidFill>
              <a:effectLst>
                <a:glow rad="127000">
                  <a:schemeClr val="bg1">
                    <a:alpha val="75000"/>
                  </a:schemeClr>
                </a:glow>
              </a:effectLst>
              <a:latin typeface="Verdana" panose="020B0604030504040204" pitchFamily="34" charset="0"/>
              <a:ea typeface="Verdana" panose="020B0604030504040204" pitchFamily="34" charset="0"/>
              <a:cs typeface="Verdana" panose="020B0604030504040204" pitchFamily="34" charset="0"/>
            </a:endParaRPr>
          </a:p>
        </p:txBody>
      </p:sp>
      <p:sp>
        <p:nvSpPr>
          <p:cNvPr id="41" name="TextBox 40"/>
          <p:cNvSpPr txBox="1"/>
          <p:nvPr/>
        </p:nvSpPr>
        <p:spPr>
          <a:xfrm>
            <a:off x="1041400" y="6096000"/>
            <a:ext cx="1524000" cy="369332"/>
          </a:xfrm>
          <a:prstGeom prst="rect">
            <a:avLst/>
          </a:prstGeom>
          <a:noFill/>
        </p:spPr>
        <p:txBody>
          <a:bodyPr wrap="square" rtlCol="0">
            <a:spAutoFit/>
          </a:bodyPr>
          <a:lstStyle/>
          <a:p>
            <a:r>
              <a:rPr lang="en-US" sz="1800" b="1" i="1" dirty="0" smtClean="0">
                <a:solidFill>
                  <a:srgbClr val="7030A0"/>
                </a:solidFill>
                <a:effectLst>
                  <a:glow rad="127000">
                    <a:schemeClr val="bg1">
                      <a:alpha val="75000"/>
                    </a:schemeClr>
                  </a:glow>
                </a:effectLst>
                <a:latin typeface="Verdana" panose="020B0604030504040204" pitchFamily="34" charset="0"/>
                <a:ea typeface="Verdana" panose="020B0604030504040204" pitchFamily="34" charset="0"/>
                <a:cs typeface="Verdana" panose="020B0604030504040204" pitchFamily="34" charset="0"/>
              </a:rPr>
              <a:t>28 acres</a:t>
            </a:r>
            <a:endParaRPr lang="en-US" sz="1800" b="1" i="1" dirty="0">
              <a:solidFill>
                <a:srgbClr val="7030A0"/>
              </a:solidFill>
              <a:effectLst>
                <a:glow rad="127000">
                  <a:schemeClr val="bg1">
                    <a:alpha val="75000"/>
                  </a:schemeClr>
                </a:glow>
              </a:effectLst>
              <a:latin typeface="Verdana" panose="020B0604030504040204" pitchFamily="34" charset="0"/>
              <a:ea typeface="Verdana" panose="020B0604030504040204" pitchFamily="34" charset="0"/>
              <a:cs typeface="Verdana" panose="020B0604030504040204" pitchFamily="34" charset="0"/>
            </a:endParaRPr>
          </a:p>
        </p:txBody>
      </p:sp>
      <p:sp>
        <p:nvSpPr>
          <p:cNvPr id="42" name="TextBox 41"/>
          <p:cNvSpPr txBox="1"/>
          <p:nvPr/>
        </p:nvSpPr>
        <p:spPr>
          <a:xfrm>
            <a:off x="8313057" y="1613544"/>
            <a:ext cx="1524000" cy="369332"/>
          </a:xfrm>
          <a:prstGeom prst="rect">
            <a:avLst/>
          </a:prstGeom>
          <a:noFill/>
        </p:spPr>
        <p:txBody>
          <a:bodyPr wrap="square" rtlCol="0">
            <a:spAutoFit/>
          </a:bodyPr>
          <a:lstStyle/>
          <a:p>
            <a:pPr algn="r"/>
            <a:r>
              <a:rPr lang="en-US" sz="180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33 ac</a:t>
            </a:r>
          </a:p>
        </p:txBody>
      </p:sp>
      <p:sp>
        <p:nvSpPr>
          <p:cNvPr id="43" name="TextBox 42"/>
          <p:cNvSpPr txBox="1"/>
          <p:nvPr/>
        </p:nvSpPr>
        <p:spPr>
          <a:xfrm>
            <a:off x="8313057" y="1973982"/>
            <a:ext cx="1524000" cy="369332"/>
          </a:xfrm>
          <a:prstGeom prst="rect">
            <a:avLst/>
          </a:prstGeom>
          <a:noFill/>
        </p:spPr>
        <p:txBody>
          <a:bodyPr wrap="square" rtlCol="0">
            <a:spAutoFit/>
          </a:bodyPr>
          <a:lstStyle/>
          <a:p>
            <a:pPr algn="r"/>
            <a:r>
              <a:rPr lang="en-US" sz="180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29 ac</a:t>
            </a:r>
          </a:p>
        </p:txBody>
      </p:sp>
      <p:sp>
        <p:nvSpPr>
          <p:cNvPr id="44" name="TextBox 43"/>
          <p:cNvSpPr txBox="1"/>
          <p:nvPr/>
        </p:nvSpPr>
        <p:spPr>
          <a:xfrm>
            <a:off x="8313057" y="2334420"/>
            <a:ext cx="1524000" cy="369332"/>
          </a:xfrm>
          <a:prstGeom prst="rect">
            <a:avLst/>
          </a:prstGeom>
          <a:noFill/>
        </p:spPr>
        <p:txBody>
          <a:bodyPr wrap="square" rtlCol="0">
            <a:spAutoFit/>
          </a:bodyPr>
          <a:lstStyle/>
          <a:p>
            <a:pPr algn="r"/>
            <a:r>
              <a:rPr lang="en-US" sz="180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8 ac</a:t>
            </a:r>
          </a:p>
        </p:txBody>
      </p:sp>
      <p:sp>
        <p:nvSpPr>
          <p:cNvPr id="45" name="TextBox 44"/>
          <p:cNvSpPr txBox="1"/>
          <p:nvPr/>
        </p:nvSpPr>
        <p:spPr>
          <a:xfrm>
            <a:off x="8313057" y="2694858"/>
            <a:ext cx="1524000" cy="369332"/>
          </a:xfrm>
          <a:prstGeom prst="rect">
            <a:avLst/>
          </a:prstGeom>
          <a:noFill/>
        </p:spPr>
        <p:txBody>
          <a:bodyPr wrap="square" rtlCol="0">
            <a:spAutoFit/>
          </a:bodyPr>
          <a:lstStyle/>
          <a:p>
            <a:pPr algn="r"/>
            <a:r>
              <a:rPr lang="en-US" sz="180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28 ac</a:t>
            </a:r>
          </a:p>
        </p:txBody>
      </p:sp>
      <p:sp>
        <p:nvSpPr>
          <p:cNvPr id="46" name="TextBox 45"/>
          <p:cNvSpPr txBox="1"/>
          <p:nvPr/>
        </p:nvSpPr>
        <p:spPr>
          <a:xfrm>
            <a:off x="8051800" y="2743200"/>
            <a:ext cx="1828800" cy="369332"/>
          </a:xfrm>
          <a:prstGeom prst="rect">
            <a:avLst/>
          </a:prstGeom>
          <a:noFill/>
        </p:spPr>
        <p:txBody>
          <a:bodyPr wrap="square" rtlCol="0">
            <a:spAutoFit/>
          </a:bodyPr>
          <a:lstStyle/>
          <a:p>
            <a:pPr marL="231775" indent="-231775" algn="r">
              <a:tabLst>
                <a:tab pos="1597025" algn="l"/>
                <a:tab pos="1944688" algn="l"/>
              </a:tabLst>
            </a:pPr>
            <a:r>
              <a:rPr lang="en-US" sz="1800" b="1" i="1" u="sng"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p:txBody>
      </p:sp>
      <p:sp>
        <p:nvSpPr>
          <p:cNvPr id="47" name="TextBox 46"/>
          <p:cNvSpPr txBox="1"/>
          <p:nvPr/>
        </p:nvSpPr>
        <p:spPr>
          <a:xfrm>
            <a:off x="7899400" y="3055296"/>
            <a:ext cx="1937657" cy="369332"/>
          </a:xfrm>
          <a:prstGeom prst="rect">
            <a:avLst/>
          </a:prstGeom>
          <a:noFill/>
        </p:spPr>
        <p:txBody>
          <a:bodyPr wrap="square" rtlCol="0">
            <a:spAutoFit/>
          </a:bodyPr>
          <a:lstStyle/>
          <a:p>
            <a:pPr algn="r"/>
            <a:r>
              <a:rPr lang="en-US" sz="1800" b="1"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Total   98 ac</a:t>
            </a:r>
          </a:p>
        </p:txBody>
      </p:sp>
      <p:sp>
        <p:nvSpPr>
          <p:cNvPr id="48" name="TextBox 47"/>
          <p:cNvSpPr txBox="1"/>
          <p:nvPr/>
        </p:nvSpPr>
        <p:spPr>
          <a:xfrm>
            <a:off x="4771906" y="4006334"/>
            <a:ext cx="1524000" cy="369332"/>
          </a:xfrm>
          <a:prstGeom prst="rect">
            <a:avLst/>
          </a:prstGeom>
          <a:noFill/>
        </p:spPr>
        <p:txBody>
          <a:bodyPr wrap="square" rtlCol="0">
            <a:spAutoFit/>
          </a:bodyPr>
          <a:lstStyle/>
          <a:p>
            <a:r>
              <a:rPr lang="en-US" sz="1800" b="1" i="1" dirty="0" smtClean="0">
                <a:solidFill>
                  <a:srgbClr val="FF6600"/>
                </a:solidFill>
                <a:effectLst>
                  <a:glow rad="228600">
                    <a:schemeClr val="bg1">
                      <a:alpha val="75000"/>
                    </a:schemeClr>
                  </a:glow>
                </a:effectLst>
                <a:latin typeface="Verdana" panose="020B0604030504040204" pitchFamily="34" charset="0"/>
                <a:ea typeface="Verdana" panose="020B0604030504040204" pitchFamily="34" charset="0"/>
                <a:cs typeface="Verdana" panose="020B0604030504040204" pitchFamily="34" charset="0"/>
              </a:rPr>
              <a:t>62 acres</a:t>
            </a:r>
            <a:endParaRPr lang="en-US" sz="1800" b="1" i="1" dirty="0">
              <a:solidFill>
                <a:srgbClr val="FF6600"/>
              </a:solidFill>
              <a:effectLst>
                <a:glow rad="228600">
                  <a:schemeClr val="bg1">
                    <a:alpha val="75000"/>
                  </a:schemeClr>
                </a:glow>
              </a:effectLst>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p:cNvSpPr txBox="1"/>
          <p:nvPr/>
        </p:nvSpPr>
        <p:spPr>
          <a:xfrm>
            <a:off x="2032000" y="4863953"/>
            <a:ext cx="1524000" cy="369332"/>
          </a:xfrm>
          <a:prstGeom prst="rect">
            <a:avLst/>
          </a:prstGeom>
          <a:noFill/>
        </p:spPr>
        <p:txBody>
          <a:bodyPr wrap="square" rtlCol="0">
            <a:spAutoFit/>
          </a:bodyPr>
          <a:lstStyle/>
          <a:p>
            <a:r>
              <a:rPr lang="en-US" sz="1800" b="1" i="1" dirty="0" smtClean="0">
                <a:solidFill>
                  <a:srgbClr val="FF33CC"/>
                </a:solidFill>
                <a:effectLst>
                  <a:glow rad="228600">
                    <a:schemeClr val="bg1">
                      <a:alpha val="75000"/>
                    </a:schemeClr>
                  </a:glow>
                </a:effectLst>
                <a:latin typeface="Verdana" panose="020B0604030504040204" pitchFamily="34" charset="0"/>
                <a:ea typeface="Verdana" panose="020B0604030504040204" pitchFamily="34" charset="0"/>
                <a:cs typeface="Verdana" panose="020B0604030504040204" pitchFamily="34" charset="0"/>
              </a:rPr>
              <a:t>51 acres</a:t>
            </a:r>
            <a:endParaRPr lang="en-US" sz="1800" b="1" i="1" dirty="0">
              <a:solidFill>
                <a:srgbClr val="FF33CC"/>
              </a:solidFill>
              <a:effectLst>
                <a:glow rad="228600">
                  <a:schemeClr val="bg1">
                    <a:alpha val="75000"/>
                  </a:schemeClr>
                </a:glow>
              </a:effectLst>
              <a:latin typeface="Verdana" panose="020B0604030504040204" pitchFamily="34" charset="0"/>
              <a:ea typeface="Verdana" panose="020B0604030504040204" pitchFamily="34" charset="0"/>
              <a:cs typeface="Verdana" panose="020B0604030504040204" pitchFamily="34" charset="0"/>
            </a:endParaRPr>
          </a:p>
        </p:txBody>
      </p:sp>
      <p:sp>
        <p:nvSpPr>
          <p:cNvPr id="50" name="TextBox 49"/>
          <p:cNvSpPr txBox="1"/>
          <p:nvPr/>
        </p:nvSpPr>
        <p:spPr>
          <a:xfrm>
            <a:off x="8051800" y="2971800"/>
            <a:ext cx="1828800" cy="369332"/>
          </a:xfrm>
          <a:prstGeom prst="rect">
            <a:avLst/>
          </a:prstGeom>
          <a:noFill/>
        </p:spPr>
        <p:txBody>
          <a:bodyPr wrap="square" rtlCol="0">
            <a:spAutoFit/>
          </a:bodyPr>
          <a:lstStyle/>
          <a:p>
            <a:pPr marL="231775" indent="-231775" algn="r">
              <a:tabLst>
                <a:tab pos="1597025" algn="l"/>
                <a:tab pos="1944688" algn="l"/>
              </a:tabLst>
            </a:pPr>
            <a:r>
              <a:rPr lang="en-US" sz="1800" i="1" u="sng"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p:txBody>
      </p:sp>
      <p:sp>
        <p:nvSpPr>
          <p:cNvPr id="51" name="TextBox 50"/>
          <p:cNvSpPr txBox="1"/>
          <p:nvPr/>
        </p:nvSpPr>
        <p:spPr>
          <a:xfrm>
            <a:off x="7899400" y="3453563"/>
            <a:ext cx="1937657" cy="369332"/>
          </a:xfrm>
          <a:prstGeom prst="rect">
            <a:avLst/>
          </a:prstGeom>
          <a:noFill/>
        </p:spPr>
        <p:txBody>
          <a:bodyPr wrap="square" rtlCol="0">
            <a:spAutoFit/>
          </a:bodyPr>
          <a:lstStyle/>
          <a:p>
            <a:pPr algn="r"/>
            <a:r>
              <a:rPr lang="en-US" sz="1800" b="1"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Total   62 ac</a:t>
            </a:r>
          </a:p>
        </p:txBody>
      </p:sp>
      <p:sp>
        <p:nvSpPr>
          <p:cNvPr id="52" name="TextBox 51"/>
          <p:cNvSpPr txBox="1"/>
          <p:nvPr/>
        </p:nvSpPr>
        <p:spPr>
          <a:xfrm>
            <a:off x="7899399" y="3822895"/>
            <a:ext cx="1937657" cy="369332"/>
          </a:xfrm>
          <a:prstGeom prst="rect">
            <a:avLst/>
          </a:prstGeom>
          <a:noFill/>
        </p:spPr>
        <p:txBody>
          <a:bodyPr wrap="square" rtlCol="0">
            <a:spAutoFit/>
          </a:bodyPr>
          <a:lstStyle/>
          <a:p>
            <a:pPr algn="r"/>
            <a:r>
              <a:rPr lang="en-US" sz="1800" b="1"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Total   51 ac</a:t>
            </a:r>
          </a:p>
        </p:txBody>
      </p:sp>
      <p:sp>
        <p:nvSpPr>
          <p:cNvPr id="53" name="TextBox 52"/>
          <p:cNvSpPr txBox="1"/>
          <p:nvPr/>
        </p:nvSpPr>
        <p:spPr>
          <a:xfrm>
            <a:off x="7899398" y="4211989"/>
            <a:ext cx="1937657" cy="369332"/>
          </a:xfrm>
          <a:prstGeom prst="rect">
            <a:avLst/>
          </a:prstGeom>
          <a:noFill/>
        </p:spPr>
        <p:txBody>
          <a:bodyPr wrap="square" rtlCol="0">
            <a:spAutoFit/>
          </a:bodyPr>
          <a:lstStyle/>
          <a:p>
            <a:pPr algn="r"/>
            <a:r>
              <a:rPr lang="en-US" sz="1800" b="1"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Total   ?? ac</a:t>
            </a:r>
          </a:p>
        </p:txBody>
      </p:sp>
      <p:sp>
        <p:nvSpPr>
          <p:cNvPr id="54" name="TextBox 53"/>
          <p:cNvSpPr txBox="1"/>
          <p:nvPr/>
        </p:nvSpPr>
        <p:spPr>
          <a:xfrm>
            <a:off x="8051800" y="3364468"/>
            <a:ext cx="1828800" cy="369332"/>
          </a:xfrm>
          <a:prstGeom prst="rect">
            <a:avLst/>
          </a:prstGeom>
          <a:noFill/>
        </p:spPr>
        <p:txBody>
          <a:bodyPr wrap="square" rtlCol="0">
            <a:spAutoFit/>
          </a:bodyPr>
          <a:lstStyle/>
          <a:p>
            <a:pPr marL="231775" indent="-231775" algn="r">
              <a:tabLst>
                <a:tab pos="1597025" algn="l"/>
                <a:tab pos="1944688" algn="l"/>
              </a:tabLst>
            </a:pPr>
            <a:r>
              <a:rPr lang="en-US" sz="1800" i="1" u="sng"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p:txBody>
      </p:sp>
      <p:sp>
        <p:nvSpPr>
          <p:cNvPr id="55" name="TextBox 54"/>
          <p:cNvSpPr txBox="1"/>
          <p:nvPr/>
        </p:nvSpPr>
        <p:spPr>
          <a:xfrm>
            <a:off x="8051800" y="3733800"/>
            <a:ext cx="1828800" cy="369332"/>
          </a:xfrm>
          <a:prstGeom prst="rect">
            <a:avLst/>
          </a:prstGeom>
          <a:noFill/>
        </p:spPr>
        <p:txBody>
          <a:bodyPr wrap="square" rtlCol="0">
            <a:spAutoFit/>
          </a:bodyPr>
          <a:lstStyle/>
          <a:p>
            <a:pPr marL="231775" indent="-231775" algn="r">
              <a:tabLst>
                <a:tab pos="1597025" algn="l"/>
                <a:tab pos="1944688" algn="l"/>
              </a:tabLst>
            </a:pPr>
            <a:r>
              <a:rPr lang="en-US" sz="1800" i="1" u="sng"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68353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0" presetClass="exit" presetSubtype="0" fill="hold" grpId="1" nodeType="withEffect">
                                  <p:stCondLst>
                                    <p:cond delay="0"/>
                                  </p:stCondLst>
                                  <p:childTnLst>
                                    <p:animEffect transition="out" filter="fade">
                                      <p:cBhvr>
                                        <p:cTn id="68" dur="500"/>
                                        <p:tgtEl>
                                          <p:spTgt spid="2052"/>
                                        </p:tgtEl>
                                      </p:cBhvr>
                                    </p:animEffect>
                                    <p:set>
                                      <p:cBhvr>
                                        <p:cTn id="69" dur="1" fill="hold">
                                          <p:stCondLst>
                                            <p:cond delay="499"/>
                                          </p:stCondLst>
                                        </p:cTn>
                                        <p:tgtEl>
                                          <p:spTgt spid="205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41"/>
                                        </p:tgtEl>
                                      </p:cBhvr>
                                    </p:animEffect>
                                    <p:set>
                                      <p:cBhvr>
                                        <p:cTn id="75" dur="1" fill="hold">
                                          <p:stCondLst>
                                            <p:cond delay="499"/>
                                          </p:stCondLst>
                                        </p:cTn>
                                        <p:tgtEl>
                                          <p:spTgt spid="4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par>
                                <p:cTn id="84" presetID="1"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childTnLst>
                                </p:cTn>
                              </p:par>
                              <p:par>
                                <p:cTn id="90" presetID="10" presetClass="exit" presetSubtype="0" fill="hold" grpId="1" nodeType="withEffect">
                                  <p:stCondLst>
                                    <p:cond delay="0"/>
                                  </p:stCondLst>
                                  <p:childTnLst>
                                    <p:animEffect transition="out" filter="fade">
                                      <p:cBhvr>
                                        <p:cTn id="91" dur="500"/>
                                        <p:tgtEl>
                                          <p:spTgt spid="48"/>
                                        </p:tgtEl>
                                      </p:cBhvr>
                                    </p:animEffect>
                                    <p:set>
                                      <p:cBhvr>
                                        <p:cTn id="92" dur="1" fill="hold">
                                          <p:stCondLst>
                                            <p:cond delay="499"/>
                                          </p:stCondLst>
                                        </p:cTn>
                                        <p:tgtEl>
                                          <p:spTgt spid="4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049"/>
                                        </p:tgtEl>
                                        <p:attrNameLst>
                                          <p:attrName>style.visibility</p:attrName>
                                        </p:attrNameLst>
                                      </p:cBhvr>
                                      <p:to>
                                        <p:strVal val="visible"/>
                                      </p:to>
                                    </p:set>
                                    <p:animEffect transition="in" filter="fade">
                                      <p:cBhvr>
                                        <p:cTn id="97" dur="500"/>
                                        <p:tgtEl>
                                          <p:spTgt spid="2049"/>
                                        </p:tgtEl>
                                      </p:cBhvr>
                                    </p:animEffect>
                                  </p:childTnLst>
                                </p:cTn>
                              </p:par>
                              <p:par>
                                <p:cTn id="98" presetID="10" presetClass="exit" presetSubtype="0" fill="hold" grpId="1" nodeType="withEffect">
                                  <p:stCondLst>
                                    <p:cond delay="0"/>
                                  </p:stCondLst>
                                  <p:childTnLst>
                                    <p:animEffect transition="out" filter="fade">
                                      <p:cBhvr>
                                        <p:cTn id="99" dur="500"/>
                                        <p:tgtEl>
                                          <p:spTgt spid="49"/>
                                        </p:tgtEl>
                                      </p:cBhvr>
                                    </p:animEffect>
                                    <p:set>
                                      <p:cBhvr>
                                        <p:cTn id="100" dur="1" fill="hold">
                                          <p:stCondLst>
                                            <p:cond delay="499"/>
                                          </p:stCondLst>
                                        </p:cTn>
                                        <p:tgtEl>
                                          <p:spTgt spid="49"/>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050"/>
                                        </p:tgtEl>
                                        <p:attrNameLst>
                                          <p:attrName>style.visibility</p:attrName>
                                        </p:attrNameLst>
                                      </p:cBhvr>
                                      <p:to>
                                        <p:strVal val="visible"/>
                                      </p:to>
                                    </p:set>
                                    <p:animEffect transition="in" filter="fade">
                                      <p:cBhvr>
                                        <p:cTn id="10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052" grpId="1"/>
      <p:bldP spid="39" grpId="0"/>
      <p:bldP spid="39" grpId="1"/>
      <p:bldP spid="40" grpId="0"/>
      <p:bldP spid="40" grpId="1"/>
      <p:bldP spid="41" grpId="0"/>
      <p:bldP spid="41" grpId="1"/>
      <p:bldP spid="42" grpId="0"/>
      <p:bldP spid="43" grpId="0"/>
      <p:bldP spid="44" grpId="0"/>
      <p:bldP spid="45" grpId="0"/>
      <p:bldP spid="46" grpId="0"/>
      <p:bldP spid="47" grpId="0"/>
      <p:bldP spid="48" grpId="0"/>
      <p:bldP spid="48" grpId="1"/>
      <p:bldP spid="49" grpId="0"/>
      <p:bldP spid="49" grpId="1"/>
      <p:bldP spid="50" grpId="0"/>
      <p:bldP spid="51" grpId="0"/>
      <p:bldP spid="52" grpId="0"/>
      <p:bldP spid="53"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p:cNvSpPr>
          <p:nvPr/>
        </p:nvSpPr>
        <p:spPr bwMode="auto">
          <a:xfrm>
            <a:off x="431800" y="381000"/>
            <a:ext cx="9296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a:solidFill>
                  <a:schemeClr val="tx1"/>
                </a:solidFill>
                <a:latin typeface="Verdana" pitchFamily="34" charset="0"/>
                <a:sym typeface="Verdana" pitchFamily="34" charset="0"/>
              </a:rPr>
              <a:t>Water User’s Claims</a:t>
            </a:r>
          </a:p>
        </p:txBody>
      </p:sp>
      <p:pic>
        <p:nvPicPr>
          <p:cNvPr id="48130" name="Picture 2"/>
          <p:cNvPicPr>
            <a:picLocks noChangeAspect="1"/>
          </p:cNvPicPr>
          <p:nvPr/>
        </p:nvPicPr>
        <p:blipFill>
          <a:blip r:embed="rId3"/>
          <a:srcRect/>
          <a:stretch>
            <a:fillRect/>
          </a:stretch>
        </p:blipFill>
        <p:spPr bwMode="auto">
          <a:xfrm>
            <a:off x="736600" y="1168400"/>
            <a:ext cx="3109913" cy="4805363"/>
          </a:xfrm>
          <a:prstGeom prst="rect">
            <a:avLst/>
          </a:prstGeom>
          <a:ln w="25400">
            <a:solidFill>
              <a:srgbClr val="000000"/>
            </a:solidFill>
            <a:prstDash val="solid"/>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pic>
        <p:nvPicPr>
          <p:cNvPr id="48131" name="Picture 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70200" y="1600200"/>
            <a:ext cx="3886200" cy="5035550"/>
          </a:xfrm>
          <a:prstGeom prst="rect">
            <a:avLst/>
          </a:prstGeom>
          <a:ln w="25400">
            <a:solidFill>
              <a:srgbClr val="000000"/>
            </a:solidFill>
            <a:prstDash val="solid"/>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sp>
        <p:nvSpPr>
          <p:cNvPr id="26629" name="TextBox 6"/>
          <p:cNvSpPr txBox="1">
            <a:spLocks noChangeArrowheads="1"/>
          </p:cNvSpPr>
          <p:nvPr/>
        </p:nvSpPr>
        <p:spPr bwMode="auto">
          <a:xfrm>
            <a:off x="6832600" y="1447800"/>
            <a:ext cx="28956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buFont typeface="Arial" pitchFamily="34" charset="0"/>
              <a:buChar char="•"/>
            </a:pPr>
            <a:r>
              <a:rPr lang="en-US" sz="1400" dirty="0">
                <a:latin typeface="Verdana" pitchFamily="34" charset="0"/>
              </a:rPr>
              <a:t>Completed and filed by the water user with the Court or State Engineer.</a:t>
            </a:r>
          </a:p>
          <a:p>
            <a:pPr eaLnBrk="1" hangingPunct="1">
              <a:buFont typeface="Arial" pitchFamily="34" charset="0"/>
              <a:buChar char="•"/>
            </a:pPr>
            <a:endParaRPr lang="en-US" sz="1400" dirty="0">
              <a:latin typeface="Verdana" pitchFamily="34" charset="0"/>
            </a:endParaRPr>
          </a:p>
          <a:p>
            <a:pPr eaLnBrk="1" hangingPunct="1">
              <a:buFont typeface="Arial" pitchFamily="34" charset="0"/>
              <a:buChar char="•"/>
            </a:pPr>
            <a:r>
              <a:rPr lang="en-US" sz="1400" dirty="0">
                <a:solidFill>
                  <a:srgbClr val="FF0000"/>
                </a:solidFill>
                <a:latin typeface="Verdana" pitchFamily="34" charset="0"/>
              </a:rPr>
              <a:t>Due to complexity of defining water rights, Adjudication staff typically help in completing the claim.</a:t>
            </a:r>
          </a:p>
          <a:p>
            <a:pPr eaLnBrk="1" hangingPunct="1">
              <a:buFont typeface="Arial" pitchFamily="34" charset="0"/>
              <a:buChar char="•"/>
            </a:pPr>
            <a:endParaRPr lang="en-US" sz="1400" dirty="0">
              <a:latin typeface="Verdana" pitchFamily="34" charset="0"/>
            </a:endParaRPr>
          </a:p>
          <a:p>
            <a:pPr eaLnBrk="1" hangingPunct="1">
              <a:buFont typeface="Arial" pitchFamily="34" charset="0"/>
              <a:buChar char="•"/>
            </a:pPr>
            <a:r>
              <a:rPr lang="en-US" sz="1400" dirty="0">
                <a:latin typeface="Verdana" pitchFamily="34" charset="0"/>
              </a:rPr>
              <a:t>State Engineer files the claim with the Court on behalf of the water user as a courtesy.</a:t>
            </a:r>
          </a:p>
          <a:p>
            <a:pPr eaLnBrk="1" hangingPunct="1">
              <a:buFont typeface="Arial" pitchFamily="34" charset="0"/>
              <a:buChar char="•"/>
            </a:pPr>
            <a:endParaRPr lang="en-US" sz="1400" dirty="0">
              <a:latin typeface="Verdana" pitchFamily="34" charset="0"/>
            </a:endParaRPr>
          </a:p>
          <a:p>
            <a:pPr eaLnBrk="1" hangingPunct="1">
              <a:buFont typeface="Arial" pitchFamily="34" charset="0"/>
              <a:buChar char="•"/>
            </a:pPr>
            <a:r>
              <a:rPr lang="en-US" sz="1400" dirty="0">
                <a:latin typeface="Verdana" pitchFamily="34" charset="0"/>
              </a:rPr>
              <a:t>Claims typically only taken on perfected rights, (i.e., certificated rights, decreed rights, and diligence claims</a:t>
            </a:r>
            <a:r>
              <a:rPr lang="en-US" sz="1400" dirty="0" smtClean="0">
                <a:latin typeface="Verdana" pitchFamily="34" charset="0"/>
              </a:rPr>
              <a:t>).</a:t>
            </a:r>
            <a:endParaRPr lang="en-US" sz="1400" dirty="0">
              <a:latin typeface="Verdana" pitchFamily="34" charset="0"/>
            </a:endParaRPr>
          </a:p>
          <a:p>
            <a:pPr eaLnBrk="1" hangingPunct="1">
              <a:buFont typeface="Arial" pitchFamily="34" charset="0"/>
              <a:buChar char="•"/>
            </a:pPr>
            <a:endParaRPr lang="en-US" sz="1400" dirty="0">
              <a:latin typeface="Verdana" pitchFamily="34" charset="0"/>
            </a:endParaRPr>
          </a:p>
        </p:txBody>
      </p:sp>
      <p:grpSp>
        <p:nvGrpSpPr>
          <p:cNvPr id="6" name="Group 5"/>
          <p:cNvGrpSpPr/>
          <p:nvPr/>
        </p:nvGrpSpPr>
        <p:grpSpPr>
          <a:xfrm>
            <a:off x="2326608" y="1714501"/>
            <a:ext cx="5506784" cy="4190999"/>
            <a:chOff x="0" y="0"/>
            <a:chExt cx="2653665" cy="1647825"/>
          </a:xfrm>
        </p:grpSpPr>
        <p:sp>
          <p:nvSpPr>
            <p:cNvPr id="7" name="AutoShape 155"/>
            <p:cNvSpPr>
              <a:spLocks noChangeArrowheads="1"/>
            </p:cNvSpPr>
            <p:nvPr/>
          </p:nvSpPr>
          <p:spPr bwMode="auto">
            <a:xfrm rot="16200000">
              <a:off x="504825" y="-50292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8" name="Rectangle 7"/>
            <p:cNvSpPr>
              <a:spLocks noChangeArrowheads="1"/>
            </p:cNvSpPr>
            <p:nvPr/>
          </p:nvSpPr>
          <p:spPr bwMode="auto">
            <a:xfrm>
              <a:off x="0" y="1905"/>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b="1" dirty="0">
                  <a:solidFill>
                    <a:srgbClr val="CCFFFF"/>
                  </a:solidFill>
                  <a:effectLst/>
                  <a:latin typeface="Verdana"/>
                  <a:ea typeface="Times New Roman"/>
                </a:rPr>
                <a:t>7</a:t>
              </a:r>
              <a:endParaRPr lang="en-US" dirty="0">
                <a:effectLst/>
                <a:latin typeface="Times New Roman"/>
                <a:ea typeface="Times New Roman"/>
              </a:endParaRPr>
            </a:p>
          </p:txBody>
        </p:sp>
        <p:sp>
          <p:nvSpPr>
            <p:cNvPr id="9" name="Text Box 140"/>
            <p:cNvSpPr txBox="1">
              <a:spLocks noChangeArrowheads="1"/>
            </p:cNvSpPr>
            <p:nvPr/>
          </p:nvSpPr>
          <p:spPr bwMode="auto">
            <a:xfrm>
              <a:off x="638175" y="630555"/>
              <a:ext cx="137604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marL="0" marR="0" algn="ctr">
                <a:spcBef>
                  <a:spcPts val="0"/>
                </a:spcBef>
                <a:spcAft>
                  <a:spcPts val="0"/>
                </a:spcAft>
              </a:pPr>
              <a:r>
                <a:rPr lang="en-US" sz="1600" b="1" i="1" dirty="0">
                  <a:effectLst/>
                  <a:latin typeface="Verdana"/>
                  <a:ea typeface="Times New Roman"/>
                </a:rPr>
                <a:t>PROPOSED DETERMINATION</a:t>
              </a:r>
              <a:endParaRPr lang="en-US" sz="2800" dirty="0">
                <a:effectLst/>
                <a:latin typeface="Times New Roman"/>
                <a:ea typeface="Times New Roman"/>
              </a:endParaRPr>
            </a:p>
            <a:p>
              <a:pPr marL="0" marR="0" algn="ctr">
                <a:spcBef>
                  <a:spcPts val="0"/>
                </a:spcBef>
                <a:spcAft>
                  <a:spcPts val="0"/>
                </a:spcAft>
              </a:pPr>
              <a:r>
                <a:rPr lang="en-US" sz="1800" dirty="0">
                  <a:effectLst/>
                  <a:latin typeface="Verdana"/>
                  <a:ea typeface="Times New Roman"/>
                </a:rPr>
                <a:t> </a:t>
              </a:r>
              <a:endParaRPr lang="en-US" sz="2800" dirty="0">
                <a:effectLst/>
                <a:latin typeface="Times New Roman"/>
                <a:ea typeface="Times New Roman"/>
              </a:endParaRPr>
            </a:p>
          </p:txBody>
        </p:sp>
        <p:sp>
          <p:nvSpPr>
            <p:cNvPr id="10" name="Freeform 9"/>
            <p:cNvSpPr>
              <a:spLocks noEditPoints="1"/>
            </p:cNvSpPr>
            <p:nvPr/>
          </p:nvSpPr>
          <p:spPr bwMode="auto">
            <a:xfrm>
              <a:off x="685800" y="59055"/>
              <a:ext cx="1275715" cy="87630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11" name="Text Box 142"/>
            <p:cNvSpPr txBox="1">
              <a:spLocks noChangeArrowheads="1"/>
            </p:cNvSpPr>
            <p:nvPr/>
          </p:nvSpPr>
          <p:spPr bwMode="auto">
            <a:xfrm>
              <a:off x="1181100"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200" b="1">
                  <a:solidFill>
                    <a:srgbClr val="CCECFF"/>
                  </a:solidFill>
                  <a:effectLst/>
                  <a:latin typeface="Verdana"/>
                  <a:ea typeface="Times New Roman"/>
                </a:rPr>
                <a:t>CLAIM</a:t>
              </a:r>
              <a:endParaRPr lang="en-US">
                <a:effectLst/>
                <a:latin typeface="Times New Roman"/>
                <a:ea typeface="Times New Roman"/>
              </a:endParaRPr>
            </a:p>
            <a:p>
              <a:pPr marL="0" marR="0">
                <a:spcBef>
                  <a:spcPts val="0"/>
                </a:spcBef>
                <a:spcAft>
                  <a:spcPts val="0"/>
                </a:spcAft>
              </a:pPr>
              <a:r>
                <a:rPr lang="en-US" sz="1600">
                  <a:effectLst/>
                  <a:latin typeface="Verdana"/>
                  <a:ea typeface="Times New Roman"/>
                </a:rPr>
                <a:t> </a:t>
              </a:r>
              <a:endParaRPr lang="en-US">
                <a:effectLst/>
                <a:latin typeface="Times New Roman"/>
                <a:ea typeface="Times New Roman"/>
              </a:endParaRPr>
            </a:p>
          </p:txBody>
        </p:sp>
        <p:sp>
          <p:nvSpPr>
            <p:cNvPr id="12" name="Text Box 143"/>
            <p:cNvSpPr txBox="1">
              <a:spLocks noChangeArrowheads="1"/>
            </p:cNvSpPr>
            <p:nvPr/>
          </p:nvSpPr>
          <p:spPr bwMode="auto">
            <a:xfrm>
              <a:off x="1543050"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200" b="1">
                  <a:solidFill>
                    <a:srgbClr val="CCECFF"/>
                  </a:solidFill>
                  <a:effectLst/>
                  <a:latin typeface="Verdana"/>
                  <a:ea typeface="Times New Roman"/>
                </a:rPr>
                <a:t>CLAIM</a:t>
              </a:r>
              <a:endParaRPr lang="en-US">
                <a:effectLst/>
                <a:latin typeface="Times New Roman"/>
                <a:ea typeface="Times New Roman"/>
              </a:endParaRPr>
            </a:p>
            <a:p>
              <a:pPr marL="0" marR="0">
                <a:spcBef>
                  <a:spcPts val="0"/>
                </a:spcBef>
                <a:spcAft>
                  <a:spcPts val="0"/>
                </a:spcAft>
              </a:pPr>
              <a:r>
                <a:rPr lang="en-US" sz="1600">
                  <a:effectLst/>
                  <a:latin typeface="Verdana"/>
                  <a:ea typeface="Times New Roman"/>
                </a:rPr>
                <a:t> </a:t>
              </a:r>
              <a:endParaRPr lang="en-US">
                <a:effectLst/>
                <a:latin typeface="Times New Roman"/>
                <a:ea typeface="Times New Roman"/>
              </a:endParaRPr>
            </a:p>
          </p:txBody>
        </p:sp>
        <p:sp>
          <p:nvSpPr>
            <p:cNvPr id="13" name="Text Box 144"/>
            <p:cNvSpPr txBox="1">
              <a:spLocks noChangeArrowheads="1"/>
            </p:cNvSpPr>
            <p:nvPr/>
          </p:nvSpPr>
          <p:spPr bwMode="auto">
            <a:xfrm>
              <a:off x="809625"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200" b="1" dirty="0">
                  <a:solidFill>
                    <a:srgbClr val="CCECFF"/>
                  </a:solidFill>
                  <a:effectLst/>
                  <a:latin typeface="Verdana"/>
                  <a:ea typeface="Times New Roman"/>
                </a:rPr>
                <a:t>CLAIM</a:t>
              </a:r>
              <a:endParaRPr lang="en-US" dirty="0">
                <a:effectLst/>
                <a:latin typeface="Times New Roman"/>
                <a:ea typeface="Times New Roman"/>
              </a:endParaRPr>
            </a:p>
            <a:p>
              <a:pPr marL="0" marR="0">
                <a:spcBef>
                  <a:spcPts val="0"/>
                </a:spcBef>
                <a:spcAft>
                  <a:spcPts val="0"/>
                </a:spcAft>
              </a:pPr>
              <a:r>
                <a:rPr lang="en-US" sz="1600" dirty="0">
                  <a:effectLst/>
                  <a:latin typeface="Verdana"/>
                  <a:ea typeface="Times New Roman"/>
                </a:rPr>
                <a:t> </a:t>
              </a:r>
              <a:endParaRPr lang="en-US" dirty="0">
                <a:effectLst/>
                <a:latin typeface="Times New Roman"/>
                <a:ea typeface="Times New Roman"/>
              </a:endParaRPr>
            </a:p>
          </p:txBody>
        </p:sp>
        <p:sp>
          <p:nvSpPr>
            <p:cNvPr id="14" name="AutoShape 145"/>
            <p:cNvSpPr>
              <a:spLocks noChangeArrowheads="1"/>
            </p:cNvSpPr>
            <p:nvPr/>
          </p:nvSpPr>
          <p:spPr bwMode="auto">
            <a:xfrm rot="5400000">
              <a:off x="1257300" y="11430"/>
              <a:ext cx="139065" cy="1033780"/>
            </a:xfrm>
            <a:prstGeom prst="homePlate">
              <a:avLst>
                <a:gd name="adj" fmla="val 72995"/>
              </a:avLst>
            </a:prstGeom>
            <a:solidFill>
              <a:srgbClr val="000000"/>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5" name="Text Box 146"/>
            <p:cNvSpPr txBox="1">
              <a:spLocks noChangeArrowheads="1"/>
            </p:cNvSpPr>
            <p:nvPr/>
          </p:nvSpPr>
          <p:spPr bwMode="auto">
            <a:xfrm>
              <a:off x="76200" y="982980"/>
              <a:ext cx="2567940" cy="66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marL="0" marR="0" algn="just">
                <a:spcBef>
                  <a:spcPts val="0"/>
                </a:spcBef>
                <a:spcAft>
                  <a:spcPts val="0"/>
                </a:spcAft>
              </a:pPr>
              <a:r>
                <a:rPr lang="en-US" sz="1600" b="1" dirty="0">
                  <a:effectLst/>
                  <a:latin typeface="Verdana"/>
                  <a:ea typeface="Times New Roman"/>
                </a:rPr>
                <a:t>The State Engineer reviews Water User’s Claims and other records and prepares a Proposed Determination which is then distributed to the claimants and filed with the District Court.  </a:t>
              </a:r>
              <a:r>
                <a:rPr lang="en-US" sz="1600" b="1" i="1" dirty="0">
                  <a:effectLst/>
                  <a:latin typeface="Verdana"/>
                  <a:ea typeface="Times New Roman"/>
                </a:rPr>
                <a:t>(UCA 73-4-11)</a:t>
              </a:r>
              <a:endParaRPr lang="en-US" sz="1600" dirty="0">
                <a:effectLst/>
                <a:latin typeface="Times New Roman"/>
                <a:ea typeface="Times New Roman"/>
              </a:endParaRPr>
            </a:p>
          </p:txBody>
        </p:sp>
      </p:grpSp>
    </p:spTree>
    <p:extLst>
      <p:ext uri="{BB962C8B-B14F-4D97-AF65-F5344CB8AC3E}">
        <p14:creationId xmlns:p14="http://schemas.microsoft.com/office/powerpoint/2010/main" val="2772286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9"/>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LAKEBINGHAM\Desktop\Cover Page_Page_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2800" y="1143000"/>
            <a:ext cx="5206707" cy="402336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650" name="Rectangle 2"/>
          <p:cNvSpPr>
            <a:spLocks/>
          </p:cNvSpPr>
          <p:nvPr/>
        </p:nvSpPr>
        <p:spPr bwMode="auto">
          <a:xfrm>
            <a:off x="431800" y="381000"/>
            <a:ext cx="9296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a:solidFill>
                  <a:schemeClr val="tx1"/>
                </a:solidFill>
                <a:latin typeface="Verdana" pitchFamily="34" charset="0"/>
                <a:sym typeface="Verdana" pitchFamily="34" charset="0"/>
              </a:rPr>
              <a:t>Proposed Determination</a:t>
            </a:r>
          </a:p>
        </p:txBody>
      </p:sp>
      <p:sp>
        <p:nvSpPr>
          <p:cNvPr id="27653" name="TextBox 5"/>
          <p:cNvSpPr txBox="1">
            <a:spLocks noChangeArrowheads="1"/>
          </p:cNvSpPr>
          <p:nvPr/>
        </p:nvSpPr>
        <p:spPr bwMode="auto">
          <a:xfrm>
            <a:off x="455613" y="5638800"/>
            <a:ext cx="828198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spcAft>
                <a:spcPts val="600"/>
              </a:spcAft>
              <a:buFont typeface="Arial" pitchFamily="34" charset="0"/>
              <a:buChar char="•"/>
            </a:pPr>
            <a:r>
              <a:rPr lang="en-US" sz="1400" dirty="0">
                <a:solidFill>
                  <a:srgbClr val="FF0000"/>
                </a:solidFill>
                <a:latin typeface="Verdana" pitchFamily="34" charset="0"/>
              </a:rPr>
              <a:t>Represents State Engineer’s </a:t>
            </a:r>
            <a:r>
              <a:rPr lang="en-US" sz="1400" b="1" i="1" dirty="0">
                <a:solidFill>
                  <a:srgbClr val="FF0000"/>
                </a:solidFill>
                <a:latin typeface="Verdana" pitchFamily="34" charset="0"/>
              </a:rPr>
              <a:t>official</a:t>
            </a:r>
            <a:r>
              <a:rPr lang="en-US" sz="1400" dirty="0">
                <a:solidFill>
                  <a:srgbClr val="FF0000"/>
                </a:solidFill>
                <a:latin typeface="Verdana" pitchFamily="34" charset="0"/>
              </a:rPr>
              <a:t> recommendation of rights within an adjudication boundary</a:t>
            </a:r>
            <a:r>
              <a:rPr lang="en-US" sz="1400" dirty="0" smtClean="0">
                <a:solidFill>
                  <a:srgbClr val="FF0000"/>
                </a:solidFill>
                <a:latin typeface="Verdana" pitchFamily="34" charset="0"/>
              </a:rPr>
              <a:t>.</a:t>
            </a:r>
            <a:endParaRPr lang="en-US" sz="1400" dirty="0">
              <a:latin typeface="Verdana" pitchFamily="34" charset="0"/>
            </a:endParaRPr>
          </a:p>
          <a:p>
            <a:pPr eaLnBrk="1" hangingPunct="1">
              <a:spcAft>
                <a:spcPts val="600"/>
              </a:spcAft>
              <a:buFont typeface="Arial" pitchFamily="34" charset="0"/>
              <a:buChar char="•"/>
            </a:pPr>
            <a:r>
              <a:rPr lang="en-US" sz="1400" dirty="0">
                <a:latin typeface="Verdana" pitchFamily="34" charset="0"/>
              </a:rPr>
              <a:t>Filed with the </a:t>
            </a:r>
            <a:r>
              <a:rPr lang="en-US" sz="1400" b="1" i="1" dirty="0">
                <a:latin typeface="Verdana" pitchFamily="34" charset="0"/>
              </a:rPr>
              <a:t>District Court</a:t>
            </a:r>
            <a:r>
              <a:rPr lang="en-US" sz="1400" dirty="0" smtClean="0">
                <a:latin typeface="Verdana" pitchFamily="34" charset="0"/>
              </a:rPr>
              <a:t>.</a:t>
            </a:r>
            <a:endParaRPr lang="en-US" sz="1400" dirty="0">
              <a:latin typeface="Verdana" pitchFamily="34" charset="0"/>
            </a:endParaRPr>
          </a:p>
          <a:p>
            <a:pPr eaLnBrk="1" hangingPunct="1">
              <a:spcAft>
                <a:spcPts val="600"/>
              </a:spcAft>
              <a:buFont typeface="Arial" pitchFamily="34" charset="0"/>
              <a:buChar char="•"/>
            </a:pPr>
            <a:r>
              <a:rPr lang="en-US" sz="1400" b="1" i="1" dirty="0">
                <a:latin typeface="Verdana" pitchFamily="34" charset="0"/>
              </a:rPr>
              <a:t>Delivered to water users </a:t>
            </a:r>
            <a:r>
              <a:rPr lang="en-US" sz="1400" dirty="0">
                <a:latin typeface="Verdana" pitchFamily="34" charset="0"/>
              </a:rPr>
              <a:t>within the adjudication boundary</a:t>
            </a:r>
            <a:r>
              <a:rPr lang="en-US" sz="1400" dirty="0" smtClean="0">
                <a:latin typeface="Verdana" pitchFamily="34" charset="0"/>
              </a:rPr>
              <a:t>.</a:t>
            </a:r>
            <a:endParaRPr lang="en-US" sz="1400" dirty="0">
              <a:latin typeface="Verdana" pitchFamily="34" charset="0"/>
            </a:endParaRPr>
          </a:p>
          <a:p>
            <a:pPr eaLnBrk="1" hangingPunct="1">
              <a:spcAft>
                <a:spcPts val="600"/>
              </a:spcAft>
              <a:buFont typeface="Arial" pitchFamily="34" charset="0"/>
              <a:buChar char="•"/>
            </a:pPr>
            <a:r>
              <a:rPr lang="en-US" sz="1400" dirty="0" smtClean="0">
                <a:latin typeface="Verdana" pitchFamily="34" charset="0"/>
              </a:rPr>
              <a:t>Public meeting held to discuss the proposed determination  and answer questions.</a:t>
            </a:r>
            <a:endParaRPr lang="en-US" sz="1400" dirty="0">
              <a:latin typeface="Verdana" pitchFamily="34" charset="0"/>
            </a:endParaRPr>
          </a:p>
          <a:p>
            <a:pPr eaLnBrk="1" hangingPunct="1">
              <a:spcAft>
                <a:spcPts val="600"/>
              </a:spcAft>
              <a:buFont typeface="Arial" pitchFamily="34" charset="0"/>
              <a:buChar char="•"/>
            </a:pPr>
            <a:endParaRPr lang="en-US" sz="1400" dirty="0">
              <a:latin typeface="Verdana" pitchFamily="34" charset="0"/>
            </a:endParaRPr>
          </a:p>
        </p:txBody>
      </p:sp>
      <p:pic>
        <p:nvPicPr>
          <p:cNvPr id="1026" name="Picture 2" descr="C:\Users\BLAKEBINGHAM\Desktop\Taylor Flat PD 05-3 28.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74818" y="1524000"/>
            <a:ext cx="5206701" cy="402336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326608" y="1714501"/>
            <a:ext cx="5506784" cy="4190999"/>
            <a:chOff x="0" y="0"/>
            <a:chExt cx="2653665" cy="1647825"/>
          </a:xfrm>
        </p:grpSpPr>
        <p:sp>
          <p:nvSpPr>
            <p:cNvPr id="7" name="AutoShape 155"/>
            <p:cNvSpPr>
              <a:spLocks noChangeArrowheads="1"/>
            </p:cNvSpPr>
            <p:nvPr/>
          </p:nvSpPr>
          <p:spPr bwMode="auto">
            <a:xfrm rot="16200000">
              <a:off x="504825" y="-50292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8" name="Rectangle 7"/>
            <p:cNvSpPr>
              <a:spLocks noChangeArrowheads="1"/>
            </p:cNvSpPr>
            <p:nvPr/>
          </p:nvSpPr>
          <p:spPr bwMode="auto">
            <a:xfrm>
              <a:off x="0" y="1905"/>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b="1" dirty="0">
                  <a:solidFill>
                    <a:srgbClr val="CCFFFF"/>
                  </a:solidFill>
                  <a:effectLst/>
                  <a:latin typeface="Verdana"/>
                  <a:ea typeface="Times New Roman"/>
                </a:rPr>
                <a:t>7</a:t>
              </a:r>
              <a:endParaRPr lang="en-US" dirty="0">
                <a:effectLst/>
                <a:latin typeface="Times New Roman"/>
                <a:ea typeface="Times New Roman"/>
              </a:endParaRPr>
            </a:p>
          </p:txBody>
        </p:sp>
        <p:sp>
          <p:nvSpPr>
            <p:cNvPr id="9" name="Text Box 140"/>
            <p:cNvSpPr txBox="1">
              <a:spLocks noChangeArrowheads="1"/>
            </p:cNvSpPr>
            <p:nvPr/>
          </p:nvSpPr>
          <p:spPr bwMode="auto">
            <a:xfrm>
              <a:off x="638175" y="630555"/>
              <a:ext cx="137604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marL="0" marR="0" algn="ctr">
                <a:spcBef>
                  <a:spcPts val="0"/>
                </a:spcBef>
                <a:spcAft>
                  <a:spcPts val="0"/>
                </a:spcAft>
              </a:pPr>
              <a:r>
                <a:rPr lang="en-US" sz="1600" b="1" i="1" dirty="0">
                  <a:effectLst/>
                  <a:latin typeface="Verdana"/>
                  <a:ea typeface="Times New Roman"/>
                </a:rPr>
                <a:t>PROPOSED DETERMINATION</a:t>
              </a:r>
              <a:endParaRPr lang="en-US" sz="2800" dirty="0">
                <a:effectLst/>
                <a:latin typeface="Times New Roman"/>
                <a:ea typeface="Times New Roman"/>
              </a:endParaRPr>
            </a:p>
            <a:p>
              <a:pPr marL="0" marR="0" algn="ctr">
                <a:spcBef>
                  <a:spcPts val="0"/>
                </a:spcBef>
                <a:spcAft>
                  <a:spcPts val="0"/>
                </a:spcAft>
              </a:pPr>
              <a:r>
                <a:rPr lang="en-US" sz="1800" dirty="0">
                  <a:effectLst/>
                  <a:latin typeface="Verdana"/>
                  <a:ea typeface="Times New Roman"/>
                </a:rPr>
                <a:t> </a:t>
              </a:r>
              <a:endParaRPr lang="en-US" sz="2800" dirty="0">
                <a:effectLst/>
                <a:latin typeface="Times New Roman"/>
                <a:ea typeface="Times New Roman"/>
              </a:endParaRPr>
            </a:p>
          </p:txBody>
        </p:sp>
        <p:sp>
          <p:nvSpPr>
            <p:cNvPr id="10" name="Freeform 9"/>
            <p:cNvSpPr>
              <a:spLocks noEditPoints="1"/>
            </p:cNvSpPr>
            <p:nvPr/>
          </p:nvSpPr>
          <p:spPr bwMode="auto">
            <a:xfrm>
              <a:off x="685800" y="59055"/>
              <a:ext cx="1275715" cy="87630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11" name="Text Box 142"/>
            <p:cNvSpPr txBox="1">
              <a:spLocks noChangeArrowheads="1"/>
            </p:cNvSpPr>
            <p:nvPr/>
          </p:nvSpPr>
          <p:spPr bwMode="auto">
            <a:xfrm>
              <a:off x="1181100"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200" b="1">
                  <a:solidFill>
                    <a:srgbClr val="CCECFF"/>
                  </a:solidFill>
                  <a:effectLst/>
                  <a:latin typeface="Verdana"/>
                  <a:ea typeface="Times New Roman"/>
                </a:rPr>
                <a:t>CLAIM</a:t>
              </a:r>
              <a:endParaRPr lang="en-US">
                <a:effectLst/>
                <a:latin typeface="Times New Roman"/>
                <a:ea typeface="Times New Roman"/>
              </a:endParaRPr>
            </a:p>
            <a:p>
              <a:pPr marL="0" marR="0">
                <a:spcBef>
                  <a:spcPts val="0"/>
                </a:spcBef>
                <a:spcAft>
                  <a:spcPts val="0"/>
                </a:spcAft>
              </a:pPr>
              <a:r>
                <a:rPr lang="en-US" sz="1600">
                  <a:effectLst/>
                  <a:latin typeface="Verdana"/>
                  <a:ea typeface="Times New Roman"/>
                </a:rPr>
                <a:t> </a:t>
              </a:r>
              <a:endParaRPr lang="en-US">
                <a:effectLst/>
                <a:latin typeface="Times New Roman"/>
                <a:ea typeface="Times New Roman"/>
              </a:endParaRPr>
            </a:p>
          </p:txBody>
        </p:sp>
        <p:sp>
          <p:nvSpPr>
            <p:cNvPr id="12" name="Text Box 143"/>
            <p:cNvSpPr txBox="1">
              <a:spLocks noChangeArrowheads="1"/>
            </p:cNvSpPr>
            <p:nvPr/>
          </p:nvSpPr>
          <p:spPr bwMode="auto">
            <a:xfrm>
              <a:off x="1543050"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200" b="1" dirty="0">
                  <a:solidFill>
                    <a:srgbClr val="CCECFF"/>
                  </a:solidFill>
                  <a:effectLst/>
                  <a:latin typeface="Verdana"/>
                  <a:ea typeface="Times New Roman"/>
                </a:rPr>
                <a:t>CLAIM</a:t>
              </a:r>
              <a:endParaRPr lang="en-US" dirty="0">
                <a:effectLst/>
                <a:latin typeface="Times New Roman"/>
                <a:ea typeface="Times New Roman"/>
              </a:endParaRPr>
            </a:p>
            <a:p>
              <a:pPr marL="0" marR="0">
                <a:spcBef>
                  <a:spcPts val="0"/>
                </a:spcBef>
                <a:spcAft>
                  <a:spcPts val="0"/>
                </a:spcAft>
              </a:pPr>
              <a:r>
                <a:rPr lang="en-US" sz="1600" dirty="0">
                  <a:effectLst/>
                  <a:latin typeface="Verdana"/>
                  <a:ea typeface="Times New Roman"/>
                </a:rPr>
                <a:t> </a:t>
              </a:r>
              <a:endParaRPr lang="en-US" dirty="0">
                <a:effectLst/>
                <a:latin typeface="Times New Roman"/>
                <a:ea typeface="Times New Roman"/>
              </a:endParaRPr>
            </a:p>
          </p:txBody>
        </p:sp>
        <p:sp>
          <p:nvSpPr>
            <p:cNvPr id="13" name="Text Box 144"/>
            <p:cNvSpPr txBox="1">
              <a:spLocks noChangeArrowheads="1"/>
            </p:cNvSpPr>
            <p:nvPr/>
          </p:nvSpPr>
          <p:spPr bwMode="auto">
            <a:xfrm>
              <a:off x="809625"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200" b="1" dirty="0">
                  <a:solidFill>
                    <a:srgbClr val="CCECFF"/>
                  </a:solidFill>
                  <a:effectLst/>
                  <a:latin typeface="Verdana"/>
                  <a:ea typeface="Times New Roman"/>
                </a:rPr>
                <a:t>CLAIM</a:t>
              </a:r>
              <a:endParaRPr lang="en-US" dirty="0">
                <a:effectLst/>
                <a:latin typeface="Times New Roman"/>
                <a:ea typeface="Times New Roman"/>
              </a:endParaRPr>
            </a:p>
            <a:p>
              <a:pPr marL="0" marR="0">
                <a:spcBef>
                  <a:spcPts val="0"/>
                </a:spcBef>
                <a:spcAft>
                  <a:spcPts val="0"/>
                </a:spcAft>
              </a:pPr>
              <a:r>
                <a:rPr lang="en-US" sz="1600" dirty="0">
                  <a:effectLst/>
                  <a:latin typeface="Verdana"/>
                  <a:ea typeface="Times New Roman"/>
                </a:rPr>
                <a:t> </a:t>
              </a:r>
              <a:endParaRPr lang="en-US" dirty="0">
                <a:effectLst/>
                <a:latin typeface="Times New Roman"/>
                <a:ea typeface="Times New Roman"/>
              </a:endParaRPr>
            </a:p>
          </p:txBody>
        </p:sp>
        <p:sp>
          <p:nvSpPr>
            <p:cNvPr id="14" name="AutoShape 145"/>
            <p:cNvSpPr>
              <a:spLocks noChangeArrowheads="1"/>
            </p:cNvSpPr>
            <p:nvPr/>
          </p:nvSpPr>
          <p:spPr bwMode="auto">
            <a:xfrm rot="5400000">
              <a:off x="1257300" y="11430"/>
              <a:ext cx="139065" cy="1033780"/>
            </a:xfrm>
            <a:prstGeom prst="homePlate">
              <a:avLst>
                <a:gd name="adj" fmla="val 72995"/>
              </a:avLst>
            </a:prstGeom>
            <a:solidFill>
              <a:srgbClr val="000000"/>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5" name="Text Box 146"/>
            <p:cNvSpPr txBox="1">
              <a:spLocks noChangeArrowheads="1"/>
            </p:cNvSpPr>
            <p:nvPr/>
          </p:nvSpPr>
          <p:spPr bwMode="auto">
            <a:xfrm>
              <a:off x="76200" y="982980"/>
              <a:ext cx="2567940" cy="66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marL="0" marR="0" algn="just">
                <a:spcBef>
                  <a:spcPts val="0"/>
                </a:spcBef>
                <a:spcAft>
                  <a:spcPts val="0"/>
                </a:spcAft>
              </a:pPr>
              <a:r>
                <a:rPr lang="en-US" sz="1600" b="1" dirty="0">
                  <a:effectLst/>
                  <a:latin typeface="Verdana"/>
                  <a:ea typeface="Times New Roman"/>
                </a:rPr>
                <a:t>The State Engineer reviews Water User’s Claims and other records and prepares a Proposed Determination which is then distributed to the claimants and filed with the District Court.  </a:t>
              </a:r>
              <a:r>
                <a:rPr lang="en-US" sz="1600" b="1" i="1" dirty="0">
                  <a:effectLst/>
                  <a:latin typeface="Verdana"/>
                  <a:ea typeface="Times New Roman"/>
                </a:rPr>
                <a:t>(UCA 73-4-11)</a:t>
              </a:r>
              <a:endParaRPr lang="en-US" sz="1600" dirty="0">
                <a:effectLst/>
                <a:latin typeface="Times New Roman"/>
                <a:ea typeface="Times New Roman"/>
              </a:endParaRPr>
            </a:p>
          </p:txBody>
        </p:sp>
      </p:grpSp>
    </p:spTree>
    <p:extLst>
      <p:ext uri="{BB962C8B-B14F-4D97-AF65-F5344CB8AC3E}">
        <p14:creationId xmlns:p14="http://schemas.microsoft.com/office/powerpoint/2010/main" val="1727895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3"/>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p:cNvSpPr>
          <p:nvPr/>
        </p:nvSpPr>
        <p:spPr bwMode="auto">
          <a:xfrm>
            <a:off x="431800" y="381000"/>
            <a:ext cx="9296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a:solidFill>
                  <a:schemeClr val="tx1"/>
                </a:solidFill>
                <a:latin typeface="Verdana" pitchFamily="34" charset="0"/>
                <a:sym typeface="Verdana" pitchFamily="34" charset="0"/>
              </a:rPr>
              <a:t>Objections</a:t>
            </a:r>
          </a:p>
        </p:txBody>
      </p:sp>
      <p:pic>
        <p:nvPicPr>
          <p:cNvPr id="6" name="Picture 2"/>
          <p:cNvPicPr>
            <a:picLocks noChangeAspect="1"/>
          </p:cNvPicPr>
          <p:nvPr/>
        </p:nvPicPr>
        <p:blipFill>
          <a:blip r:embed="rId3"/>
          <a:srcRect/>
          <a:stretch>
            <a:fillRect/>
          </a:stretch>
        </p:blipFill>
        <p:spPr bwMode="auto">
          <a:xfrm>
            <a:off x="790575" y="1600200"/>
            <a:ext cx="4259263" cy="2522538"/>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sp>
        <p:nvSpPr>
          <p:cNvPr id="2" name="Rectangular Callout 1"/>
          <p:cNvSpPr/>
          <p:nvPr/>
        </p:nvSpPr>
        <p:spPr bwMode="auto">
          <a:xfrm>
            <a:off x="2184400" y="1295400"/>
            <a:ext cx="1447800" cy="304800"/>
          </a:xfrm>
          <a:prstGeom prst="wedgeRectCallout">
            <a:avLst>
              <a:gd name="adj1" fmla="val -46886"/>
              <a:gd name="adj2" fmla="val 137500"/>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a:lstStyle/>
          <a:p>
            <a:pPr algn="ctr">
              <a:defRPr/>
            </a:pPr>
            <a:r>
              <a:rPr lang="en-US" sz="1600" b="1" i="1" dirty="0">
                <a:solidFill>
                  <a:srgbClr val="000000"/>
                </a:solidFill>
                <a:sym typeface="Gill Sans" charset="0"/>
              </a:rPr>
              <a:t>I  OBJECT!</a:t>
            </a:r>
          </a:p>
        </p:txBody>
      </p:sp>
      <p:sp>
        <p:nvSpPr>
          <p:cNvPr id="8" name="Rectangular Callout 7"/>
          <p:cNvSpPr/>
          <p:nvPr/>
        </p:nvSpPr>
        <p:spPr bwMode="auto">
          <a:xfrm>
            <a:off x="4175125" y="2514600"/>
            <a:ext cx="1447800" cy="304800"/>
          </a:xfrm>
          <a:prstGeom prst="wedgeRectCallout">
            <a:avLst>
              <a:gd name="adj1" fmla="val -56360"/>
              <a:gd name="adj2" fmla="val -95000"/>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a:lstStyle/>
          <a:p>
            <a:pPr algn="ctr">
              <a:defRPr/>
            </a:pPr>
            <a:r>
              <a:rPr lang="en-US" sz="1600" b="1" i="1" dirty="0">
                <a:solidFill>
                  <a:srgbClr val="000000"/>
                </a:solidFill>
                <a:sym typeface="Gill Sans" charset="0"/>
              </a:rPr>
              <a:t>ME  TOO!</a:t>
            </a:r>
          </a:p>
        </p:txBody>
      </p:sp>
      <p:sp>
        <p:nvSpPr>
          <p:cNvPr id="28680" name="TextBox 3"/>
          <p:cNvSpPr txBox="1">
            <a:spLocks noChangeArrowheads="1"/>
          </p:cNvSpPr>
          <p:nvPr/>
        </p:nvSpPr>
        <p:spPr bwMode="auto">
          <a:xfrm>
            <a:off x="5503842" y="1613014"/>
            <a:ext cx="3810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marL="0" indent="0" eaLnBrk="1" hangingPunct="1"/>
            <a:r>
              <a:rPr lang="en-US" sz="1400" dirty="0">
                <a:solidFill>
                  <a:srgbClr val="FF0000"/>
                </a:solidFill>
                <a:latin typeface="Verdana" pitchFamily="34" charset="0"/>
              </a:rPr>
              <a:t>If water users disagree with a proposed determination they may file an objection with the court within 90-days.</a:t>
            </a:r>
          </a:p>
          <a:p>
            <a:pPr eaLnBrk="1" hangingPunct="1">
              <a:buSzPct val="75000"/>
              <a:buFont typeface="Courier New" panose="02070309020205020404" pitchFamily="49" charset="0"/>
              <a:buChar char="o"/>
            </a:pPr>
            <a:endParaRPr lang="en-US" sz="1400" dirty="0">
              <a:latin typeface="Verdana" pitchFamily="34" charset="0"/>
            </a:endParaRPr>
          </a:p>
          <a:p>
            <a:pPr lvl="1" eaLnBrk="1" hangingPunct="1">
              <a:buSzPct val="75000"/>
              <a:buFont typeface="Courier New" panose="02070309020205020404" pitchFamily="49" charset="0"/>
              <a:buChar char="o"/>
            </a:pPr>
            <a:r>
              <a:rPr lang="en-US" sz="1400" dirty="0">
                <a:latin typeface="Verdana" pitchFamily="34" charset="0"/>
              </a:rPr>
              <a:t>Filed with the clerk of the respective District Court.</a:t>
            </a:r>
          </a:p>
          <a:p>
            <a:pPr eaLnBrk="1" hangingPunct="1">
              <a:buSzPct val="75000"/>
              <a:buFont typeface="Courier New" panose="02070309020205020404" pitchFamily="49" charset="0"/>
              <a:buChar char="o"/>
            </a:pPr>
            <a:endParaRPr lang="en-US" sz="1400" dirty="0">
              <a:latin typeface="Verdana" pitchFamily="34" charset="0"/>
            </a:endParaRPr>
          </a:p>
          <a:p>
            <a:pPr lvl="1" eaLnBrk="1" hangingPunct="1">
              <a:buSzPct val="75000"/>
              <a:buFont typeface="Courier New" panose="02070309020205020404" pitchFamily="49" charset="0"/>
              <a:buChar char="o"/>
            </a:pPr>
            <a:r>
              <a:rPr lang="en-US" sz="1400" dirty="0">
                <a:latin typeface="Verdana" pitchFamily="34" charset="0"/>
              </a:rPr>
              <a:t>Court may be petitioned to allow a late objection.</a:t>
            </a:r>
            <a:endParaRPr lang="en-US" sz="1400" dirty="0">
              <a:latin typeface="Verdana" pitchFamily="34" charset="0"/>
            </a:endParaRPr>
          </a:p>
        </p:txBody>
      </p:sp>
      <p:sp>
        <p:nvSpPr>
          <p:cNvPr id="5" name="Rectangle 4"/>
          <p:cNvSpPr/>
          <p:nvPr/>
        </p:nvSpPr>
        <p:spPr bwMode="auto">
          <a:xfrm>
            <a:off x="431800" y="5257800"/>
            <a:ext cx="1066800" cy="701675"/>
          </a:xfrm>
          <a:prstGeom prst="rect">
            <a:avLst/>
          </a:prstGeom>
          <a:solidFill>
            <a:srgbClr val="6699FF"/>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nchor="ctr"/>
          <a:lstStyle/>
          <a:p>
            <a:pPr algn="ctr">
              <a:defRPr/>
            </a:pPr>
            <a:r>
              <a:rPr lang="en-US" sz="1200" b="1" dirty="0">
                <a:solidFill>
                  <a:srgbClr val="000000"/>
                </a:solidFill>
                <a:latin typeface="Verdana" pitchFamily="34" charset="0"/>
                <a:sym typeface="Gill Sans" charset="0"/>
              </a:rPr>
              <a:t>Objection </a:t>
            </a:r>
            <a:r>
              <a:rPr lang="en-US" sz="1200" b="1" dirty="0" smtClean="0">
                <a:solidFill>
                  <a:srgbClr val="000000"/>
                </a:solidFill>
                <a:latin typeface="Verdana" pitchFamily="34" charset="0"/>
                <a:sym typeface="Gill Sans" charset="0"/>
              </a:rPr>
              <a:t>Filed with the Court</a:t>
            </a:r>
            <a:endParaRPr lang="en-US" sz="1200" b="1" dirty="0">
              <a:solidFill>
                <a:srgbClr val="000000"/>
              </a:solidFill>
              <a:latin typeface="Verdana" pitchFamily="34" charset="0"/>
              <a:sym typeface="Gill Sans" charset="0"/>
            </a:endParaRPr>
          </a:p>
        </p:txBody>
      </p:sp>
      <p:sp>
        <p:nvSpPr>
          <p:cNvPr id="14" name="Rectangle 13"/>
          <p:cNvSpPr/>
          <p:nvPr/>
        </p:nvSpPr>
        <p:spPr bwMode="auto">
          <a:xfrm>
            <a:off x="1873249" y="4591050"/>
            <a:ext cx="1280160" cy="547688"/>
          </a:xfrm>
          <a:prstGeom prst="rect">
            <a:avLst/>
          </a:prstGeom>
          <a:solidFill>
            <a:srgbClr val="92D05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nchor="ctr"/>
          <a:lstStyle/>
          <a:p>
            <a:pPr algn="ctr">
              <a:defRPr/>
            </a:pPr>
            <a:r>
              <a:rPr lang="en-US" sz="1200" b="1" dirty="0">
                <a:solidFill>
                  <a:srgbClr val="000000"/>
                </a:solidFill>
                <a:latin typeface="Verdana" pitchFamily="34" charset="0"/>
                <a:sym typeface="Gill Sans" charset="0"/>
              </a:rPr>
              <a:t>Voluntary Withdrawal</a:t>
            </a:r>
          </a:p>
        </p:txBody>
      </p:sp>
      <p:sp>
        <p:nvSpPr>
          <p:cNvPr id="15" name="Rectangle 14"/>
          <p:cNvSpPr/>
          <p:nvPr/>
        </p:nvSpPr>
        <p:spPr bwMode="auto">
          <a:xfrm>
            <a:off x="1873249" y="5285581"/>
            <a:ext cx="1280160" cy="549275"/>
          </a:xfrm>
          <a:prstGeom prst="rect">
            <a:avLst/>
          </a:prstGeom>
          <a:solidFill>
            <a:srgbClr val="FFC0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nchor="ctr"/>
          <a:lstStyle/>
          <a:p>
            <a:pPr algn="ctr">
              <a:defRPr/>
            </a:pPr>
            <a:r>
              <a:rPr lang="en-US" sz="1200" b="1" dirty="0">
                <a:solidFill>
                  <a:srgbClr val="000000"/>
                </a:solidFill>
                <a:latin typeface="Verdana" pitchFamily="34" charset="0"/>
                <a:sym typeface="Gill Sans" charset="0"/>
              </a:rPr>
              <a:t>Settlement</a:t>
            </a:r>
          </a:p>
        </p:txBody>
      </p:sp>
      <p:sp>
        <p:nvSpPr>
          <p:cNvPr id="16" name="Rectangle 15"/>
          <p:cNvSpPr/>
          <p:nvPr/>
        </p:nvSpPr>
        <p:spPr bwMode="auto">
          <a:xfrm>
            <a:off x="1873249" y="5981700"/>
            <a:ext cx="1280160" cy="547688"/>
          </a:xfrm>
          <a:prstGeom prst="rect">
            <a:avLst/>
          </a:prstGeom>
          <a:solidFill>
            <a:srgbClr val="FF505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nchor="ctr"/>
          <a:lstStyle/>
          <a:p>
            <a:pPr algn="ctr">
              <a:defRPr/>
            </a:pPr>
            <a:r>
              <a:rPr lang="en-US" sz="1200" b="1" dirty="0">
                <a:solidFill>
                  <a:srgbClr val="000000"/>
                </a:solidFill>
                <a:latin typeface="Verdana" pitchFamily="34" charset="0"/>
                <a:sym typeface="Gill Sans" charset="0"/>
              </a:rPr>
              <a:t>Litigation</a:t>
            </a:r>
          </a:p>
        </p:txBody>
      </p:sp>
      <p:cxnSp>
        <p:nvCxnSpPr>
          <p:cNvPr id="28685" name="Elbow Connector 9"/>
          <p:cNvCxnSpPr>
            <a:cxnSpLocks noChangeShapeType="1"/>
            <a:stCxn id="5" idx="3"/>
            <a:endCxn id="14" idx="1"/>
          </p:cNvCxnSpPr>
          <p:nvPr/>
        </p:nvCxnSpPr>
        <p:spPr bwMode="auto">
          <a:xfrm flipV="1">
            <a:off x="1498600" y="4864894"/>
            <a:ext cx="374649" cy="743744"/>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86" name="Elbow Connector 16"/>
          <p:cNvCxnSpPr>
            <a:cxnSpLocks noChangeShapeType="1"/>
            <a:stCxn id="5" idx="3"/>
            <a:endCxn id="15" idx="1"/>
          </p:cNvCxnSpPr>
          <p:nvPr/>
        </p:nvCxnSpPr>
        <p:spPr bwMode="auto">
          <a:xfrm flipV="1">
            <a:off x="1498600" y="5560219"/>
            <a:ext cx="374649" cy="48419"/>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87" name="Elbow Connector 21"/>
          <p:cNvCxnSpPr>
            <a:cxnSpLocks noChangeShapeType="1"/>
            <a:stCxn id="5" idx="3"/>
            <a:endCxn id="16" idx="1"/>
          </p:cNvCxnSpPr>
          <p:nvPr/>
        </p:nvCxnSpPr>
        <p:spPr bwMode="auto">
          <a:xfrm>
            <a:off x="1498600" y="5608638"/>
            <a:ext cx="374649" cy="646906"/>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p:cNvSpPr/>
          <p:nvPr/>
        </p:nvSpPr>
        <p:spPr bwMode="auto">
          <a:xfrm>
            <a:off x="3609975" y="4868863"/>
            <a:ext cx="1165225" cy="547687"/>
          </a:xfrm>
          <a:prstGeom prst="rect">
            <a:avLst/>
          </a:prstGeom>
          <a:solidFill>
            <a:srgbClr val="66FFCC"/>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nchor="ctr"/>
          <a:lstStyle/>
          <a:p>
            <a:pPr algn="ctr">
              <a:defRPr/>
            </a:pPr>
            <a:r>
              <a:rPr lang="en-US" sz="1200" b="1" i="1" dirty="0">
                <a:solidFill>
                  <a:srgbClr val="000000"/>
                </a:solidFill>
                <a:latin typeface="Verdana" pitchFamily="34" charset="0"/>
                <a:sym typeface="Gill Sans" charset="0"/>
              </a:rPr>
              <a:t>Objection Withdrawn</a:t>
            </a:r>
          </a:p>
        </p:txBody>
      </p:sp>
      <p:cxnSp>
        <p:nvCxnSpPr>
          <p:cNvPr id="28689" name="Elbow Connector 28"/>
          <p:cNvCxnSpPr>
            <a:cxnSpLocks noChangeShapeType="1"/>
            <a:stCxn id="15" idx="3"/>
            <a:endCxn id="32" idx="1"/>
          </p:cNvCxnSpPr>
          <p:nvPr/>
        </p:nvCxnSpPr>
        <p:spPr bwMode="auto">
          <a:xfrm flipV="1">
            <a:off x="3153409" y="5142707"/>
            <a:ext cx="456566" cy="417512"/>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90" name="Elbow Connector 50175"/>
          <p:cNvCxnSpPr>
            <a:cxnSpLocks noChangeShapeType="1"/>
            <a:stCxn id="14" idx="3"/>
            <a:endCxn id="32" idx="1"/>
          </p:cNvCxnSpPr>
          <p:nvPr/>
        </p:nvCxnSpPr>
        <p:spPr bwMode="auto">
          <a:xfrm>
            <a:off x="3153409" y="4864894"/>
            <a:ext cx="456566" cy="277813"/>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91" name="Elbow Connector 50180"/>
          <p:cNvCxnSpPr>
            <a:cxnSpLocks noChangeShapeType="1"/>
            <a:stCxn id="16" idx="3"/>
            <a:endCxn id="28692" idx="1"/>
          </p:cNvCxnSpPr>
          <p:nvPr/>
        </p:nvCxnSpPr>
        <p:spPr bwMode="auto">
          <a:xfrm>
            <a:off x="3153409" y="6255544"/>
            <a:ext cx="456566" cy="138113"/>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869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09975" y="5635625"/>
            <a:ext cx="1516063" cy="1516063"/>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693" name="Elbow Connector 54"/>
          <p:cNvCxnSpPr>
            <a:cxnSpLocks noChangeShapeType="1"/>
            <a:stCxn id="28692" idx="3"/>
            <a:endCxn id="50180" idx="1"/>
          </p:cNvCxnSpPr>
          <p:nvPr/>
        </p:nvCxnSpPr>
        <p:spPr bwMode="auto">
          <a:xfrm flipV="1">
            <a:off x="5126038" y="5561013"/>
            <a:ext cx="496887" cy="831850"/>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Rectangle 57"/>
          <p:cNvSpPr/>
          <p:nvPr/>
        </p:nvSpPr>
        <p:spPr bwMode="auto">
          <a:xfrm>
            <a:off x="8204200" y="5138738"/>
            <a:ext cx="1165225" cy="549275"/>
          </a:xfrm>
          <a:prstGeom prst="rect">
            <a:avLst/>
          </a:prstGeom>
          <a:solidFill>
            <a:srgbClr val="6699FF"/>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nchor="ctr"/>
          <a:lstStyle/>
          <a:p>
            <a:pPr algn="ctr">
              <a:defRPr/>
            </a:pPr>
            <a:r>
              <a:rPr lang="en-US" sz="1200" b="1" i="1" dirty="0">
                <a:solidFill>
                  <a:srgbClr val="000000"/>
                </a:solidFill>
                <a:latin typeface="Verdana" pitchFamily="34" charset="0"/>
                <a:sym typeface="Gill Sans" charset="0"/>
              </a:rPr>
              <a:t>Court Order</a:t>
            </a:r>
          </a:p>
        </p:txBody>
      </p:sp>
      <p:cxnSp>
        <p:nvCxnSpPr>
          <p:cNvPr id="28695" name="Elbow Connector 58"/>
          <p:cNvCxnSpPr>
            <a:cxnSpLocks noChangeShapeType="1"/>
            <a:stCxn id="50180" idx="3"/>
            <a:endCxn id="58" idx="1"/>
          </p:cNvCxnSpPr>
          <p:nvPr/>
        </p:nvCxnSpPr>
        <p:spPr bwMode="auto">
          <a:xfrm flipV="1">
            <a:off x="7599363" y="5413375"/>
            <a:ext cx="604837" cy="147638"/>
          </a:xfrm>
          <a:prstGeom prst="bentConnector3">
            <a:avLst>
              <a:gd name="adj1" fmla="val 50000"/>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oup 6"/>
          <p:cNvGrpSpPr/>
          <p:nvPr/>
        </p:nvGrpSpPr>
        <p:grpSpPr>
          <a:xfrm>
            <a:off x="5537200" y="4652963"/>
            <a:ext cx="2062163" cy="1816100"/>
            <a:chOff x="5537200" y="4652963"/>
            <a:chExt cx="2062163" cy="1816100"/>
          </a:xfrm>
        </p:grpSpPr>
        <p:grpSp>
          <p:nvGrpSpPr>
            <p:cNvPr id="28679" name="Group 26"/>
            <p:cNvGrpSpPr>
              <a:grpSpLocks/>
            </p:cNvGrpSpPr>
            <p:nvPr/>
          </p:nvGrpSpPr>
          <p:grpSpPr bwMode="auto">
            <a:xfrm>
              <a:off x="5622925" y="4652963"/>
              <a:ext cx="1976438" cy="1816100"/>
              <a:chOff x="3789362" y="4465320"/>
              <a:chExt cx="2581275" cy="2133600"/>
            </a:xfrm>
          </p:grpSpPr>
          <p:pic>
            <p:nvPicPr>
              <p:cNvPr id="50180" name="Picture 4" descr="http://www.millardcounty.org/Scales_of_Justice.jpg"/>
              <p:cNvPicPr>
                <a:picLocks noChangeAspect="1" noChangeArrowheads="1"/>
              </p:cNvPicPr>
              <p:nvPr/>
            </p:nvPicPr>
            <p:blipFill>
              <a:blip r:embed="rId5">
                <a:duotone>
                  <a:prstClr val="black"/>
                  <a:schemeClr val="accent1">
                    <a:tint val="45000"/>
                    <a:satMod val="400000"/>
                  </a:schemeClr>
                </a:duotone>
              </a:blip>
              <a:srcRect/>
              <a:stretch>
                <a:fillRect/>
              </a:stretch>
            </p:blipFill>
            <p:spPr bwMode="auto">
              <a:xfrm>
                <a:off x="3789362" y="4465320"/>
                <a:ext cx="2581275" cy="2133600"/>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5070669" y="5609224"/>
                <a:ext cx="1284416" cy="462498"/>
              </a:xfrm>
              <a:prstGeom prst="rect">
                <a:avLst/>
              </a:prstGeom>
              <a:solidFill>
                <a:schemeClr val="accent5">
                  <a:alpha val="50000"/>
                </a:schemeClr>
              </a:solidFill>
              <a:ln>
                <a:headEnd type="none" w="med" len="med"/>
                <a:tailEnd type="none" w="med" len="med"/>
              </a:ln>
              <a:effectLst>
                <a:softEdge rad="63500"/>
              </a:effectLst>
              <a:extLst/>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900" b="1" dirty="0">
                    <a:solidFill>
                      <a:srgbClr val="000000"/>
                    </a:solidFill>
                    <a:sym typeface="Gill Sans" charset="0"/>
                  </a:rPr>
                  <a:t>Questions of Fact &amp; Law </a:t>
                </a:r>
              </a:p>
            </p:txBody>
          </p:sp>
        </p:grpSp>
        <p:sp>
          <p:nvSpPr>
            <p:cNvPr id="62" name="Rectangle 61"/>
            <p:cNvSpPr/>
            <p:nvPr/>
          </p:nvSpPr>
          <p:spPr bwMode="auto">
            <a:xfrm>
              <a:off x="5537200" y="5626128"/>
              <a:ext cx="983456" cy="393672"/>
            </a:xfrm>
            <a:prstGeom prst="rect">
              <a:avLst/>
            </a:prstGeom>
            <a:solidFill>
              <a:schemeClr val="accent5">
                <a:alpha val="50000"/>
              </a:schemeClr>
            </a:solidFill>
            <a:ln>
              <a:headEnd type="none" w="med" len="med"/>
              <a:tailEnd type="none" w="med" len="med"/>
            </a:ln>
            <a:effectLst>
              <a:softEdge rad="63500"/>
            </a:effectLst>
            <a:extLst/>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900" b="1" dirty="0">
                  <a:solidFill>
                    <a:srgbClr val="000000"/>
                  </a:solidFill>
                  <a:sym typeface="Gill Sans" charset="0"/>
                </a:rPr>
                <a:t>Proposed Determination</a:t>
              </a:r>
            </a:p>
          </p:txBody>
        </p:sp>
      </p:grpSp>
      <p:sp>
        <p:nvSpPr>
          <p:cNvPr id="63" name="Rectangle 62"/>
          <p:cNvSpPr/>
          <p:nvPr/>
        </p:nvSpPr>
        <p:spPr bwMode="auto">
          <a:xfrm>
            <a:off x="8208963" y="4248150"/>
            <a:ext cx="1165225" cy="549275"/>
          </a:xfrm>
          <a:prstGeom prst="rect">
            <a:avLst/>
          </a:prstGeom>
          <a:solidFill>
            <a:srgbClr val="CC99FF"/>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nchor="ctr"/>
          <a:lstStyle/>
          <a:p>
            <a:pPr algn="ctr">
              <a:defRPr/>
            </a:pPr>
            <a:r>
              <a:rPr lang="en-US" sz="1200" b="1" i="1" dirty="0">
                <a:solidFill>
                  <a:srgbClr val="000000"/>
                </a:solidFill>
                <a:latin typeface="Verdana" pitchFamily="34" charset="0"/>
                <a:sym typeface="Gill Sans" charset="0"/>
              </a:rPr>
              <a:t>Appeal?</a:t>
            </a:r>
          </a:p>
        </p:txBody>
      </p:sp>
      <p:cxnSp>
        <p:nvCxnSpPr>
          <p:cNvPr id="28700" name="Straight Arrow Connector 50202"/>
          <p:cNvCxnSpPr>
            <a:cxnSpLocks noChangeShapeType="1"/>
          </p:cNvCxnSpPr>
          <p:nvPr/>
        </p:nvCxnSpPr>
        <p:spPr bwMode="auto">
          <a:xfrm flipV="1">
            <a:off x="8356600" y="4797425"/>
            <a:ext cx="0" cy="344488"/>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701" name="Straight Arrow Connector 68"/>
          <p:cNvCxnSpPr>
            <a:cxnSpLocks noChangeShapeType="1"/>
          </p:cNvCxnSpPr>
          <p:nvPr/>
        </p:nvCxnSpPr>
        <p:spPr bwMode="auto">
          <a:xfrm>
            <a:off x="9194800" y="4797425"/>
            <a:ext cx="0" cy="325438"/>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 name="Group 29"/>
          <p:cNvGrpSpPr/>
          <p:nvPr/>
        </p:nvGrpSpPr>
        <p:grpSpPr>
          <a:xfrm>
            <a:off x="606627" y="1951709"/>
            <a:ext cx="3998629" cy="3229890"/>
            <a:chOff x="0" y="0"/>
            <a:chExt cx="2653665" cy="1653540"/>
          </a:xfrm>
        </p:grpSpPr>
        <p:sp>
          <p:nvSpPr>
            <p:cNvPr id="31" name="AutoShape 194"/>
            <p:cNvSpPr>
              <a:spLocks noChangeArrowheads="1"/>
            </p:cNvSpPr>
            <p:nvPr/>
          </p:nvSpPr>
          <p:spPr bwMode="auto">
            <a:xfrm rot="5400000">
              <a:off x="504825" y="-49530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 tIns="45720" rIns="9144" bIns="45720" anchor="t" anchorCtr="0" upright="1">
              <a:noAutofit/>
            </a:bodyPr>
            <a:lstStyle/>
            <a:p>
              <a:pPr marL="0" marR="0" algn="ctr">
                <a:spcBef>
                  <a:spcPts val="0"/>
                </a:spcBef>
                <a:spcAft>
                  <a:spcPts val="0"/>
                </a:spcAft>
              </a:pPr>
              <a:r>
                <a:rPr lang="en-US" sz="2400" b="1" i="1" dirty="0">
                  <a:effectLst/>
                  <a:latin typeface="Verdana"/>
                  <a:ea typeface="Times New Roman"/>
                </a:rPr>
                <a:t> </a:t>
              </a:r>
              <a:endParaRPr lang="en-US" sz="2400" dirty="0">
                <a:effectLst/>
                <a:latin typeface="Times New Roman"/>
                <a:ea typeface="Times New Roman"/>
              </a:endParaRPr>
            </a:p>
            <a:p>
              <a:pPr marL="0" marR="0" algn="ctr">
                <a:spcBef>
                  <a:spcPts val="0"/>
                </a:spcBef>
                <a:spcAft>
                  <a:spcPts val="0"/>
                </a:spcAft>
              </a:pPr>
              <a:r>
                <a:rPr lang="en-US" sz="4800" b="1" i="1" dirty="0">
                  <a:effectLst/>
                  <a:latin typeface="Verdana"/>
                  <a:ea typeface="Times New Roman"/>
                </a:rPr>
                <a:t>90 days</a:t>
              </a:r>
              <a:endParaRPr lang="en-US" sz="2800" dirty="0">
                <a:effectLst/>
                <a:latin typeface="Times New Roman"/>
                <a:ea typeface="Times New Roman"/>
              </a:endParaRPr>
            </a:p>
            <a:p>
              <a:pPr marL="0" marR="0" algn="ctr">
                <a:spcBef>
                  <a:spcPts val="0"/>
                </a:spcBef>
                <a:spcAft>
                  <a:spcPts val="0"/>
                </a:spcAft>
              </a:pPr>
              <a:r>
                <a:rPr lang="en-US" sz="1800" b="1" dirty="0">
                  <a:effectLst/>
                  <a:latin typeface="Verdana"/>
                  <a:ea typeface="Times New Roman"/>
                </a:rPr>
                <a:t> </a:t>
              </a:r>
              <a:endParaRPr lang="en-US" sz="2800" dirty="0">
                <a:effectLst/>
                <a:latin typeface="Times New Roman"/>
                <a:ea typeface="Times New Roman"/>
              </a:endParaRPr>
            </a:p>
            <a:p>
              <a:pPr marL="0" marR="0" algn="ctr">
                <a:spcBef>
                  <a:spcPts val="0"/>
                </a:spcBef>
                <a:spcAft>
                  <a:spcPts val="0"/>
                </a:spcAft>
              </a:pPr>
              <a:r>
                <a:rPr lang="en-US" sz="1800" b="1" dirty="0">
                  <a:effectLst/>
                  <a:latin typeface="Verdana"/>
                  <a:ea typeface="Times New Roman"/>
                </a:rPr>
                <a:t> </a:t>
              </a:r>
              <a:endParaRPr lang="en-US" sz="2800" dirty="0">
                <a:effectLst/>
                <a:latin typeface="Times New Roman"/>
                <a:ea typeface="Times New Roman"/>
              </a:endParaRPr>
            </a:p>
            <a:p>
              <a:pPr marL="0" marR="0" algn="ctr">
                <a:spcBef>
                  <a:spcPts val="0"/>
                </a:spcBef>
                <a:spcAft>
                  <a:spcPts val="0"/>
                </a:spcAft>
              </a:pPr>
              <a:r>
                <a:rPr lang="en-US" sz="1800" b="1" dirty="0">
                  <a:effectLst/>
                  <a:latin typeface="Verdana"/>
                  <a:ea typeface="Times New Roman"/>
                </a:rPr>
                <a:t> </a:t>
              </a:r>
              <a:endParaRPr lang="en-US" sz="2800" dirty="0">
                <a:effectLst/>
                <a:latin typeface="Times New Roman"/>
                <a:ea typeface="Times New Roman"/>
              </a:endParaRPr>
            </a:p>
            <a:p>
              <a:pPr marL="0" marR="0" algn="just">
                <a:spcBef>
                  <a:spcPts val="0"/>
                </a:spcBef>
                <a:spcAft>
                  <a:spcPts val="0"/>
                </a:spcAft>
              </a:pPr>
              <a:r>
                <a:rPr lang="en-US" sz="1400" b="1" dirty="0">
                  <a:effectLst/>
                  <a:latin typeface="Verdana"/>
                  <a:ea typeface="Times New Roman"/>
                </a:rPr>
                <a:t>Claimants have 90 days to file an objection to the Proposed Determination with the District Court.  </a:t>
              </a:r>
              <a:r>
                <a:rPr lang="en-US" sz="1400" b="1" i="1" dirty="0">
                  <a:effectLst/>
                  <a:latin typeface="Verdana"/>
                  <a:ea typeface="Times New Roman"/>
                </a:rPr>
                <a:t>(UCA 73-4-11)</a:t>
              </a:r>
              <a:endParaRPr lang="en-US" sz="14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rPr>
                <a:t> </a:t>
              </a:r>
            </a:p>
          </p:txBody>
        </p:sp>
        <p:sp>
          <p:nvSpPr>
            <p:cNvPr id="33" name="Rectangle 32"/>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2400" b="1" dirty="0">
                  <a:solidFill>
                    <a:srgbClr val="FFCC99"/>
                  </a:solidFill>
                  <a:effectLst/>
                  <a:latin typeface="Verdana"/>
                  <a:ea typeface="Times New Roman"/>
                </a:rPr>
                <a:t>9</a:t>
              </a:r>
              <a:endParaRPr lang="en-US" sz="2400" dirty="0">
                <a:effectLst/>
                <a:latin typeface="Times New Roman"/>
                <a:ea typeface="Times New Roman"/>
              </a:endParaRPr>
            </a:p>
          </p:txBody>
        </p:sp>
      </p:grpSp>
      <p:grpSp>
        <p:nvGrpSpPr>
          <p:cNvPr id="34" name="Group 33"/>
          <p:cNvGrpSpPr/>
          <p:nvPr/>
        </p:nvGrpSpPr>
        <p:grpSpPr>
          <a:xfrm>
            <a:off x="5500971" y="1951712"/>
            <a:ext cx="3998629" cy="3229888"/>
            <a:chOff x="0" y="19050"/>
            <a:chExt cx="2653665" cy="1653540"/>
          </a:xfrm>
        </p:grpSpPr>
        <p:sp>
          <p:nvSpPr>
            <p:cNvPr id="35" name="AutoShape 224"/>
            <p:cNvSpPr>
              <a:spLocks noChangeArrowheads="1"/>
            </p:cNvSpPr>
            <p:nvPr/>
          </p:nvSpPr>
          <p:spPr bwMode="auto">
            <a:xfrm rot="5400000">
              <a:off x="504825" y="-47625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5400"/>
            </a:p>
          </p:txBody>
        </p:sp>
        <p:sp>
          <p:nvSpPr>
            <p:cNvPr id="36" name="Text Box 225"/>
            <p:cNvSpPr txBox="1">
              <a:spLocks noChangeArrowheads="1"/>
            </p:cNvSpPr>
            <p:nvPr/>
          </p:nvSpPr>
          <p:spPr bwMode="auto">
            <a:xfrm>
              <a:off x="152927" y="31507"/>
              <a:ext cx="2495339" cy="26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600" b="1" i="1" dirty="0">
                  <a:effectLst/>
                  <a:latin typeface="Verdana"/>
                  <a:ea typeface="Times New Roman"/>
                </a:rPr>
                <a:t>OBJECTION RESOLUTION</a:t>
              </a:r>
              <a:endParaRPr lang="en-US" sz="1600" dirty="0">
                <a:effectLst/>
                <a:latin typeface="Times New Roman"/>
                <a:ea typeface="Times New Roman"/>
              </a:endParaRPr>
            </a:p>
            <a:p>
              <a:pPr marL="0" marR="0" algn="ctr">
                <a:spcBef>
                  <a:spcPts val="0"/>
                </a:spcBef>
                <a:spcAft>
                  <a:spcPts val="0"/>
                </a:spcAft>
              </a:pPr>
              <a:r>
                <a:rPr lang="en-US" sz="1600" dirty="0">
                  <a:effectLst/>
                  <a:latin typeface="Verdana"/>
                  <a:ea typeface="Times New Roman"/>
                </a:rPr>
                <a:t> </a:t>
              </a:r>
              <a:endParaRPr lang="en-US" sz="1600" dirty="0">
                <a:effectLst/>
                <a:latin typeface="Times New Roman"/>
                <a:ea typeface="Times New Roman"/>
              </a:endParaRPr>
            </a:p>
          </p:txBody>
        </p:sp>
        <p:sp>
          <p:nvSpPr>
            <p:cNvPr id="37" name="Text Box 227"/>
            <p:cNvSpPr txBox="1">
              <a:spLocks noChangeArrowheads="1"/>
            </p:cNvSpPr>
            <p:nvPr/>
          </p:nvSpPr>
          <p:spPr bwMode="auto">
            <a:xfrm>
              <a:off x="66675" y="1114425"/>
              <a:ext cx="2585085"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1400" b="1" dirty="0">
                  <a:effectLst/>
                  <a:latin typeface="Verdana"/>
                  <a:ea typeface="Times New Roman"/>
                </a:rPr>
                <a:t>The State Engineer resolves objections to the Proposed Determination with respective water users.  </a:t>
              </a:r>
              <a:r>
                <a:rPr lang="en-US" sz="1400" b="1" i="1" dirty="0">
                  <a:effectLst/>
                  <a:latin typeface="Verdana"/>
                  <a:ea typeface="Times New Roman"/>
                </a:rPr>
                <a:t>(UCA 73-4-14)</a:t>
              </a:r>
              <a:endParaRPr lang="en-US" sz="2800" dirty="0">
                <a:effectLst/>
                <a:latin typeface="Times New Roman"/>
                <a:ea typeface="Times New Roman"/>
              </a:endParaRPr>
            </a:p>
          </p:txBody>
        </p:sp>
        <p:sp>
          <p:nvSpPr>
            <p:cNvPr id="38" name="Rectangle 37"/>
            <p:cNvSpPr>
              <a:spLocks noChangeArrowheads="1"/>
            </p:cNvSpPr>
            <p:nvPr/>
          </p:nvSpPr>
          <p:spPr bwMode="auto">
            <a:xfrm>
              <a:off x="0" y="1905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2400" b="1">
                  <a:solidFill>
                    <a:srgbClr val="FFCC99"/>
                  </a:solidFill>
                  <a:effectLst/>
                  <a:latin typeface="Verdana"/>
                  <a:ea typeface="Times New Roman"/>
                </a:rPr>
                <a:t>11</a:t>
              </a:r>
              <a:endParaRPr lang="en-US" sz="2400">
                <a:effectLst/>
                <a:latin typeface="Times New Roman"/>
                <a:ea typeface="Times New Roman"/>
              </a:endParaRPr>
            </a:p>
          </p:txBody>
        </p:sp>
        <p:grpSp>
          <p:nvGrpSpPr>
            <p:cNvPr id="39" name="Group 38"/>
            <p:cNvGrpSpPr/>
            <p:nvPr/>
          </p:nvGrpSpPr>
          <p:grpSpPr>
            <a:xfrm>
              <a:off x="790575" y="247650"/>
              <a:ext cx="1071880" cy="826135"/>
              <a:chOff x="0" y="0"/>
              <a:chExt cx="1071880" cy="826135"/>
            </a:xfrm>
          </p:grpSpPr>
          <p:sp>
            <p:nvSpPr>
              <p:cNvPr id="40" name="Rectangle 39"/>
              <p:cNvSpPr>
                <a:spLocks noChangeArrowheads="1"/>
              </p:cNvSpPr>
              <p:nvPr/>
            </p:nvSpPr>
            <p:spPr bwMode="auto">
              <a:xfrm>
                <a:off x="47625" y="0"/>
                <a:ext cx="991347" cy="8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5400"/>
              </a:p>
            </p:txBody>
          </p:sp>
          <p:sp>
            <p:nvSpPr>
              <p:cNvPr id="41" name="Freeform 40"/>
              <p:cNvSpPr>
                <a:spLocks noEditPoints="1"/>
              </p:cNvSpPr>
              <p:nvPr/>
            </p:nvSpPr>
            <p:spPr bwMode="auto">
              <a:xfrm>
                <a:off x="0" y="0"/>
                <a:ext cx="1071880" cy="825172"/>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5400"/>
              </a:p>
            </p:txBody>
          </p:sp>
          <p:sp>
            <p:nvSpPr>
              <p:cNvPr id="42" name="Freeform 41"/>
              <p:cNvSpPr>
                <a:spLocks/>
              </p:cNvSpPr>
              <p:nvPr/>
            </p:nvSpPr>
            <p:spPr bwMode="auto">
              <a:xfrm>
                <a:off x="590550" y="552450"/>
                <a:ext cx="126470" cy="104470"/>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5400"/>
              </a:p>
            </p:txBody>
          </p:sp>
          <p:sp>
            <p:nvSpPr>
              <p:cNvPr id="43" name="Freeform 42"/>
              <p:cNvSpPr>
                <a:spLocks/>
              </p:cNvSpPr>
              <p:nvPr/>
            </p:nvSpPr>
            <p:spPr bwMode="auto">
              <a:xfrm>
                <a:off x="276225" y="666750"/>
                <a:ext cx="126470" cy="104952"/>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5400"/>
              </a:p>
            </p:txBody>
          </p:sp>
          <p:sp>
            <p:nvSpPr>
              <p:cNvPr id="44" name="Freeform 43"/>
              <p:cNvSpPr>
                <a:spLocks/>
              </p:cNvSpPr>
              <p:nvPr/>
            </p:nvSpPr>
            <p:spPr bwMode="auto">
              <a:xfrm>
                <a:off x="885825" y="666750"/>
                <a:ext cx="125903" cy="104952"/>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5400"/>
              </a:p>
            </p:txBody>
          </p:sp>
          <p:sp>
            <p:nvSpPr>
              <p:cNvPr id="45" name="AutoShape 236"/>
              <p:cNvSpPr>
                <a:spLocks noChangeArrowheads="1"/>
              </p:cNvSpPr>
              <p:nvPr/>
            </p:nvSpPr>
            <p:spPr bwMode="auto">
              <a:xfrm>
                <a:off x="190500" y="228600"/>
                <a:ext cx="93219" cy="274590"/>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46" name="AutoShape 237"/>
              <p:cNvSpPr>
                <a:spLocks noChangeArrowheads="1"/>
              </p:cNvSpPr>
              <p:nvPr/>
            </p:nvSpPr>
            <p:spPr bwMode="auto">
              <a:xfrm rot="2629087">
                <a:off x="209550" y="285750"/>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47" name="AutoShape 238"/>
              <p:cNvSpPr>
                <a:spLocks noChangeArrowheads="1"/>
              </p:cNvSpPr>
              <p:nvPr/>
            </p:nvSpPr>
            <p:spPr bwMode="auto">
              <a:xfrm>
                <a:off x="209550" y="447675"/>
                <a:ext cx="213474" cy="5373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48" name="Oval 47"/>
              <p:cNvSpPr>
                <a:spLocks noChangeArrowheads="1"/>
              </p:cNvSpPr>
              <p:nvPr/>
            </p:nvSpPr>
            <p:spPr bwMode="auto">
              <a:xfrm>
                <a:off x="190500" y="114300"/>
                <a:ext cx="101870" cy="94553"/>
              </a:xfrm>
              <a:prstGeom prst="ellipse">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49" name="AutoShape 240"/>
              <p:cNvSpPr>
                <a:spLocks noChangeArrowheads="1"/>
              </p:cNvSpPr>
              <p:nvPr/>
            </p:nvSpPr>
            <p:spPr bwMode="auto">
              <a:xfrm rot="5400000">
                <a:off x="19050" y="409575"/>
                <a:ext cx="260305" cy="5709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50" name="AutoShape 241"/>
              <p:cNvSpPr>
                <a:spLocks noChangeArrowheads="1"/>
              </p:cNvSpPr>
              <p:nvPr/>
            </p:nvSpPr>
            <p:spPr bwMode="auto">
              <a:xfrm>
                <a:off x="123825" y="514350"/>
                <a:ext cx="222125" cy="56913"/>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51" name="Rectangle 50"/>
              <p:cNvSpPr>
                <a:spLocks noChangeArrowheads="1"/>
              </p:cNvSpPr>
              <p:nvPr/>
            </p:nvSpPr>
            <p:spPr bwMode="auto">
              <a:xfrm>
                <a:off x="361950" y="400050"/>
                <a:ext cx="352329" cy="283887"/>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52" name="AutoShape 243"/>
              <p:cNvSpPr>
                <a:spLocks noChangeArrowheads="1"/>
              </p:cNvSpPr>
              <p:nvPr/>
            </p:nvSpPr>
            <p:spPr bwMode="auto">
              <a:xfrm>
                <a:off x="104775" y="590550"/>
                <a:ext cx="224288" cy="94780"/>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53" name="AutoShape 244"/>
              <p:cNvSpPr>
                <a:spLocks noChangeArrowheads="1"/>
              </p:cNvSpPr>
              <p:nvPr/>
            </p:nvSpPr>
            <p:spPr bwMode="auto">
              <a:xfrm rot="10800000">
                <a:off x="314325" y="333375"/>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54" name="AutoShape 245"/>
              <p:cNvSpPr>
                <a:spLocks noChangeArrowheads="1"/>
              </p:cNvSpPr>
              <p:nvPr/>
            </p:nvSpPr>
            <p:spPr bwMode="auto">
              <a:xfrm flipH="1">
                <a:off x="800100" y="228600"/>
                <a:ext cx="93219" cy="274590"/>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55" name="AutoShape 246"/>
              <p:cNvSpPr>
                <a:spLocks noChangeArrowheads="1"/>
              </p:cNvSpPr>
              <p:nvPr/>
            </p:nvSpPr>
            <p:spPr bwMode="auto">
              <a:xfrm rot="18970913" flipH="1">
                <a:off x="723900" y="285750"/>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56" name="AutoShape 247"/>
              <p:cNvSpPr>
                <a:spLocks noChangeArrowheads="1"/>
              </p:cNvSpPr>
              <p:nvPr/>
            </p:nvSpPr>
            <p:spPr bwMode="auto">
              <a:xfrm flipH="1">
                <a:off x="666750" y="447675"/>
                <a:ext cx="213474" cy="5373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57" name="Oval 56"/>
              <p:cNvSpPr>
                <a:spLocks noChangeArrowheads="1"/>
              </p:cNvSpPr>
              <p:nvPr/>
            </p:nvSpPr>
            <p:spPr bwMode="auto">
              <a:xfrm flipH="1">
                <a:off x="800100" y="114300"/>
                <a:ext cx="101870" cy="94553"/>
              </a:xfrm>
              <a:prstGeom prst="ellipse">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59" name="AutoShape 249"/>
              <p:cNvSpPr>
                <a:spLocks noChangeArrowheads="1"/>
              </p:cNvSpPr>
              <p:nvPr/>
            </p:nvSpPr>
            <p:spPr bwMode="auto">
              <a:xfrm rot="16200000" flipH="1">
                <a:off x="809625" y="409575"/>
                <a:ext cx="260305" cy="5709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60" name="AutoShape 250"/>
              <p:cNvSpPr>
                <a:spLocks noChangeArrowheads="1"/>
              </p:cNvSpPr>
              <p:nvPr/>
            </p:nvSpPr>
            <p:spPr bwMode="auto">
              <a:xfrm flipH="1">
                <a:off x="752475" y="514350"/>
                <a:ext cx="222125" cy="56913"/>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61" name="AutoShape 251"/>
              <p:cNvSpPr>
                <a:spLocks noChangeArrowheads="1"/>
              </p:cNvSpPr>
              <p:nvPr/>
            </p:nvSpPr>
            <p:spPr bwMode="auto">
              <a:xfrm flipH="1">
                <a:off x="752475" y="590550"/>
                <a:ext cx="224288" cy="94553"/>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64" name="AutoShape 252"/>
              <p:cNvSpPr>
                <a:spLocks noChangeArrowheads="1"/>
              </p:cNvSpPr>
              <p:nvPr/>
            </p:nvSpPr>
            <p:spPr bwMode="auto">
              <a:xfrm rot="10800000" flipH="1">
                <a:off x="619125" y="333375"/>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grpSp>
      </p:grpSp>
      <p:sp>
        <p:nvSpPr>
          <p:cNvPr id="3" name="Cloud Callout 2"/>
          <p:cNvSpPr/>
          <p:nvPr/>
        </p:nvSpPr>
        <p:spPr bwMode="auto">
          <a:xfrm>
            <a:off x="2607377" y="3205092"/>
            <a:ext cx="2291648" cy="806852"/>
          </a:xfrm>
          <a:prstGeom prst="cloudCallout">
            <a:avLst>
              <a:gd name="adj1" fmla="val -47405"/>
              <a:gd name="adj2" fmla="val -61372"/>
            </a:avLst>
          </a:prstGeom>
          <a:solidFill>
            <a:schemeClr val="bg1"/>
          </a:solidFill>
          <a:ln w="25400" cap="flat" cmpd="sng" algn="ctr">
            <a:solidFill>
              <a:srgbClr val="000000"/>
            </a:solidFill>
            <a:prstDash val="solid"/>
            <a:round/>
            <a:headEnd type="none" w="med" len="med"/>
            <a:tailEnd type="none" w="med" len="med"/>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Gill Sans" charset="0"/>
                <a:ea typeface="ヒラギノ角ゴ Pro W3" charset="-128"/>
                <a:sym typeface="Gill Sans" charset="0"/>
              </a:rPr>
              <a:t>I </a:t>
            </a:r>
            <a:r>
              <a:rPr lang="en-US" sz="1600" b="1" i="1" dirty="0">
                <a:latin typeface="Gill Sans" charset="0"/>
                <a:ea typeface="ヒラギノ角ゴ Pro W3" charset="-128"/>
                <a:sym typeface="Gill Sans" charset="0"/>
              </a:rPr>
              <a:t> </a:t>
            </a:r>
            <a:r>
              <a:rPr kumimoji="0" lang="en-US" sz="1600" b="1" i="1" u="none" strike="noStrike" cap="none" normalizeH="0" dirty="0" smtClean="0">
                <a:ln>
                  <a:noFill/>
                </a:ln>
                <a:solidFill>
                  <a:srgbClr val="000000"/>
                </a:solidFill>
                <a:effectLst/>
                <a:latin typeface="Gill Sans" charset="0"/>
                <a:ea typeface="ヒラギノ角ゴ Pro W3" charset="-128"/>
                <a:sym typeface="Gill Sans" charset="0"/>
              </a:rPr>
              <a:t>totally  just ate  a  diaper.</a:t>
            </a:r>
            <a:endParaRPr kumimoji="0" lang="en-US" sz="1600" b="1" i="1" u="none" strike="noStrike" cap="none" normalizeH="0" baseline="0" dirty="0" smtClean="0">
              <a:ln>
                <a:noFill/>
              </a:ln>
              <a:solidFill>
                <a:srgbClr val="000000"/>
              </a:solidFill>
              <a:effectLst/>
              <a:latin typeface="Gill Sans" charset="0"/>
              <a:ea typeface="ヒラギノ角ゴ Pro W3" charset="-128"/>
              <a:sym typeface="Gill Sans" charset="0"/>
            </a:endParaRPr>
          </a:p>
        </p:txBody>
      </p:sp>
    </p:spTree>
    <p:extLst>
      <p:ext uri="{BB962C8B-B14F-4D97-AF65-F5344CB8AC3E}">
        <p14:creationId xmlns:p14="http://schemas.microsoft.com/office/powerpoint/2010/main" val="3161348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childTnLst>
                                </p:cTn>
                              </p:par>
                              <p:par>
                                <p:cTn id="13" presetID="10" presetClass="exit" presetSubtype="0" fill="hold" nodeType="with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68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68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69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68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869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69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69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69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870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8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28680" grpId="0"/>
      <p:bldP spid="5" grpId="0" animBg="1"/>
      <p:bldP spid="14" grpId="0" animBg="1"/>
      <p:bldP spid="15" grpId="0" animBg="1"/>
      <p:bldP spid="16" grpId="0" animBg="1"/>
      <p:bldP spid="32" grpId="0" animBg="1"/>
      <p:bldP spid="58" grpId="0" animBg="1"/>
      <p:bldP spid="63"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p:cNvSpPr>
          <p:nvPr/>
        </p:nvSpPr>
        <p:spPr bwMode="auto">
          <a:xfrm>
            <a:off x="431800" y="381000"/>
            <a:ext cx="9296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a:solidFill>
                  <a:schemeClr val="tx1"/>
                </a:solidFill>
                <a:latin typeface="Verdana" pitchFamily="34" charset="0"/>
                <a:sym typeface="Verdana" pitchFamily="34" charset="0"/>
              </a:rPr>
              <a:t>Decrees</a:t>
            </a:r>
          </a:p>
        </p:txBody>
      </p:sp>
      <p:grpSp>
        <p:nvGrpSpPr>
          <p:cNvPr id="7" name="Group 6"/>
          <p:cNvGrpSpPr/>
          <p:nvPr/>
        </p:nvGrpSpPr>
        <p:grpSpPr>
          <a:xfrm>
            <a:off x="2279137" y="1448499"/>
            <a:ext cx="5601726" cy="4723002"/>
            <a:chOff x="0" y="0"/>
            <a:chExt cx="2653665" cy="1653540"/>
          </a:xfrm>
        </p:grpSpPr>
        <p:sp>
          <p:nvSpPr>
            <p:cNvPr id="8" name="AutoShape 224"/>
            <p:cNvSpPr>
              <a:spLocks noChangeArrowheads="1"/>
            </p:cNvSpPr>
            <p:nvPr/>
          </p:nvSpPr>
          <p:spPr bwMode="auto">
            <a:xfrm rot="5400000">
              <a:off x="504825" y="-49530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5400"/>
            </a:p>
          </p:txBody>
        </p:sp>
        <p:sp>
          <p:nvSpPr>
            <p:cNvPr id="9" name="Text Box 255"/>
            <p:cNvSpPr txBox="1">
              <a:spLocks noChangeArrowheads="1"/>
            </p:cNvSpPr>
            <p:nvPr/>
          </p:nvSpPr>
          <p:spPr bwMode="auto">
            <a:xfrm>
              <a:off x="66675" y="1129771"/>
              <a:ext cx="2585086"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2000" b="1" dirty="0">
                  <a:effectLst/>
                  <a:latin typeface="Verdana"/>
                  <a:ea typeface="Times New Roman"/>
                </a:rPr>
                <a:t>The District Court issues a Decree (or Interlocutory Decree) on the Proposed Determination. </a:t>
              </a:r>
              <a:endParaRPr lang="en-US" sz="2000" b="1" dirty="0" smtClean="0">
                <a:effectLst/>
                <a:latin typeface="Verdana"/>
                <a:ea typeface="Times New Roman"/>
              </a:endParaRPr>
            </a:p>
            <a:p>
              <a:pPr marL="0" marR="0" algn="just">
                <a:spcBef>
                  <a:spcPts val="0"/>
                </a:spcBef>
                <a:spcAft>
                  <a:spcPts val="0"/>
                </a:spcAft>
              </a:pPr>
              <a:r>
                <a:rPr lang="en-US" sz="2000" b="1" i="1" dirty="0" smtClean="0">
                  <a:effectLst/>
                  <a:latin typeface="Verdana"/>
                  <a:ea typeface="Times New Roman"/>
                </a:rPr>
                <a:t>(</a:t>
              </a:r>
              <a:r>
                <a:rPr lang="en-US" sz="2000" b="1" i="1" dirty="0">
                  <a:effectLst/>
                  <a:latin typeface="Verdana"/>
                  <a:ea typeface="Times New Roman"/>
                </a:rPr>
                <a:t>UCA 73-4-15)</a:t>
              </a:r>
              <a:endParaRPr lang="en-US" sz="4000" dirty="0">
                <a:effectLst/>
                <a:latin typeface="Times New Roman"/>
                <a:ea typeface="Times New Roman"/>
              </a:endParaRPr>
            </a:p>
            <a:p>
              <a:pPr marL="0" marR="0" algn="just">
                <a:spcBef>
                  <a:spcPts val="0"/>
                </a:spcBef>
                <a:spcAft>
                  <a:spcPts val="0"/>
                </a:spcAft>
              </a:pPr>
              <a:r>
                <a:rPr lang="en-US" sz="2800" dirty="0">
                  <a:effectLst/>
                  <a:latin typeface="Verdana"/>
                  <a:ea typeface="Times New Roman"/>
                </a:rPr>
                <a:t> </a:t>
              </a:r>
              <a:endParaRPr lang="en-US" sz="4000" dirty="0">
                <a:effectLst/>
                <a:latin typeface="Times New Roman"/>
                <a:ea typeface="Times New Roman"/>
              </a:endParaRPr>
            </a:p>
          </p:txBody>
        </p:sp>
        <p:sp>
          <p:nvSpPr>
            <p:cNvPr id="10" name="Text Box 256"/>
            <p:cNvSpPr txBox="1">
              <a:spLocks noChangeArrowheads="1"/>
            </p:cNvSpPr>
            <p:nvPr/>
          </p:nvSpPr>
          <p:spPr bwMode="auto">
            <a:xfrm>
              <a:off x="0" y="28575"/>
              <a:ext cx="2651760" cy="32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2800" b="1" i="1" dirty="0">
                  <a:effectLst/>
                  <a:latin typeface="Verdana"/>
                  <a:ea typeface="Times New Roman"/>
                </a:rPr>
                <a:t>DECREE</a:t>
              </a:r>
              <a:endParaRPr lang="en-US" sz="4000" dirty="0">
                <a:effectLst/>
                <a:latin typeface="Times New Roman"/>
                <a:ea typeface="Times New Roman"/>
              </a:endParaRPr>
            </a:p>
            <a:p>
              <a:pPr marL="0" marR="0" algn="ctr">
                <a:spcBef>
                  <a:spcPts val="0"/>
                </a:spcBef>
                <a:spcAft>
                  <a:spcPts val="0"/>
                </a:spcAft>
              </a:pPr>
              <a:r>
                <a:rPr lang="en-US" sz="2800" dirty="0">
                  <a:effectLst/>
                  <a:latin typeface="Verdana"/>
                  <a:ea typeface="Times New Roman"/>
                </a:rPr>
                <a:t> </a:t>
              </a:r>
              <a:endParaRPr lang="en-US" sz="4000" dirty="0">
                <a:effectLst/>
                <a:latin typeface="Times New Roman"/>
                <a:ea typeface="Times New Roman"/>
              </a:endParaRPr>
            </a:p>
          </p:txBody>
        </p:sp>
        <p:grpSp>
          <p:nvGrpSpPr>
            <p:cNvPr id="11" name="Group 10"/>
            <p:cNvGrpSpPr>
              <a:grpSpLocks/>
            </p:cNvGrpSpPr>
            <p:nvPr/>
          </p:nvGrpSpPr>
          <p:grpSpPr bwMode="auto">
            <a:xfrm>
              <a:off x="762000" y="560669"/>
              <a:ext cx="1240518" cy="577255"/>
              <a:chOff x="6712" y="4237"/>
              <a:chExt cx="2486" cy="1323"/>
            </a:xfrm>
          </p:grpSpPr>
          <p:grpSp>
            <p:nvGrpSpPr>
              <p:cNvPr id="14" name="Group 13"/>
              <p:cNvGrpSpPr>
                <a:grpSpLocks/>
              </p:cNvGrpSpPr>
              <p:nvPr/>
            </p:nvGrpSpPr>
            <p:grpSpPr bwMode="auto">
              <a:xfrm rot="-2946281">
                <a:off x="7655" y="3669"/>
                <a:ext cx="975" cy="2111"/>
                <a:chOff x="3580" y="3509"/>
                <a:chExt cx="2404" cy="5748"/>
              </a:xfrm>
            </p:grpSpPr>
            <p:sp>
              <p:nvSpPr>
                <p:cNvPr id="17" name="AutoShape 259"/>
                <p:cNvSpPr>
                  <a:spLocks noChangeArrowheads="1"/>
                </p:cNvSpPr>
                <p:nvPr/>
              </p:nvSpPr>
              <p:spPr bwMode="auto">
                <a:xfrm rot="10800000">
                  <a:off x="4142" y="3557"/>
                  <a:ext cx="1280" cy="1184"/>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18" name="Rectangle 17"/>
                <p:cNvSpPr>
                  <a:spLocks noChangeArrowheads="1"/>
                </p:cNvSpPr>
                <p:nvPr/>
              </p:nvSpPr>
              <p:spPr bwMode="auto">
                <a:xfrm rot="5400000">
                  <a:off x="2584" y="6823"/>
                  <a:ext cx="4397" cy="471"/>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19" name="AutoShape 261"/>
                <p:cNvSpPr>
                  <a:spLocks noChangeArrowheads="1"/>
                </p:cNvSpPr>
                <p:nvPr/>
              </p:nvSpPr>
              <p:spPr bwMode="auto">
                <a:xfrm>
                  <a:off x="3861" y="3510"/>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20" name="AutoShape 262"/>
                <p:cNvSpPr>
                  <a:spLocks noChangeArrowheads="1"/>
                </p:cNvSpPr>
                <p:nvPr/>
              </p:nvSpPr>
              <p:spPr bwMode="auto">
                <a:xfrm>
                  <a:off x="3580" y="3510"/>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21" name="AutoShape 263"/>
                <p:cNvSpPr>
                  <a:spLocks noChangeArrowheads="1"/>
                </p:cNvSpPr>
                <p:nvPr/>
              </p:nvSpPr>
              <p:spPr bwMode="auto">
                <a:xfrm>
                  <a:off x="5520" y="3509"/>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22" name="AutoShape 264"/>
                <p:cNvSpPr>
                  <a:spLocks noChangeArrowheads="1"/>
                </p:cNvSpPr>
                <p:nvPr/>
              </p:nvSpPr>
              <p:spPr bwMode="auto">
                <a:xfrm>
                  <a:off x="5801" y="3509"/>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grpSp>
          <p:sp>
            <p:nvSpPr>
              <p:cNvPr id="15" name="AutoShape 265"/>
              <p:cNvSpPr>
                <a:spLocks noChangeArrowheads="1"/>
              </p:cNvSpPr>
              <p:nvPr/>
            </p:nvSpPr>
            <p:spPr bwMode="auto">
              <a:xfrm rot="10800000">
                <a:off x="6712" y="5326"/>
                <a:ext cx="1359" cy="234"/>
              </a:xfrm>
              <a:custGeom>
                <a:avLst/>
                <a:gdLst>
                  <a:gd name="G0" fmla="+- 3187 0 0"/>
                  <a:gd name="G1" fmla="+- 21600 0 3187"/>
                  <a:gd name="G2" fmla="*/ 3187 1 2"/>
                  <a:gd name="G3" fmla="+- 21600 0 G2"/>
                  <a:gd name="G4" fmla="+/ 3187 21600 2"/>
                  <a:gd name="G5" fmla="+/ G1 0 2"/>
                  <a:gd name="G6" fmla="*/ 21600 21600 3187"/>
                  <a:gd name="G7" fmla="*/ G6 1 2"/>
                  <a:gd name="G8" fmla="+- 21600 0 G7"/>
                  <a:gd name="G9" fmla="*/ 21600 1 2"/>
                  <a:gd name="G10" fmla="+- 3187 0 G9"/>
                  <a:gd name="G11" fmla="?: G10 G8 0"/>
                  <a:gd name="G12" fmla="?: G10 G7 21600"/>
                  <a:gd name="T0" fmla="*/ 20006 w 21600"/>
                  <a:gd name="T1" fmla="*/ 10800 h 21600"/>
                  <a:gd name="T2" fmla="*/ 10800 w 21600"/>
                  <a:gd name="T3" fmla="*/ 21600 h 21600"/>
                  <a:gd name="T4" fmla="*/ 1594 w 21600"/>
                  <a:gd name="T5" fmla="*/ 10800 h 21600"/>
                  <a:gd name="T6" fmla="*/ 10800 w 21600"/>
                  <a:gd name="T7" fmla="*/ 0 h 21600"/>
                  <a:gd name="T8" fmla="*/ 3394 w 21600"/>
                  <a:gd name="T9" fmla="*/ 3394 h 21600"/>
                  <a:gd name="T10" fmla="*/ 18206 w 21600"/>
                  <a:gd name="T11" fmla="*/ 18206 h 21600"/>
                </a:gdLst>
                <a:ahLst/>
                <a:cxnLst>
                  <a:cxn ang="0">
                    <a:pos x="T0" y="T1"/>
                  </a:cxn>
                  <a:cxn ang="0">
                    <a:pos x="T2" y="T3"/>
                  </a:cxn>
                  <a:cxn ang="0">
                    <a:pos x="T4" y="T5"/>
                  </a:cxn>
                  <a:cxn ang="0">
                    <a:pos x="T6" y="T7"/>
                  </a:cxn>
                </a:cxnLst>
                <a:rect l="T8" t="T9" r="T10" b="T11"/>
                <a:pathLst>
                  <a:path w="21600" h="21600">
                    <a:moveTo>
                      <a:pt x="0" y="0"/>
                    </a:moveTo>
                    <a:lnTo>
                      <a:pt x="3187" y="21600"/>
                    </a:lnTo>
                    <a:lnTo>
                      <a:pt x="18413" y="21600"/>
                    </a:lnTo>
                    <a:lnTo>
                      <a:pt x="21600" y="0"/>
                    </a:lnTo>
                    <a:close/>
                  </a:path>
                </a:pathLst>
              </a:cu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sp>
            <p:nvSpPr>
              <p:cNvPr id="16" name="Rectangle 15"/>
              <p:cNvSpPr>
                <a:spLocks noChangeArrowheads="1"/>
              </p:cNvSpPr>
              <p:nvPr/>
            </p:nvSpPr>
            <p:spPr bwMode="auto">
              <a:xfrm>
                <a:off x="6868" y="5177"/>
                <a:ext cx="1046" cy="101"/>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5400"/>
              </a:p>
            </p:txBody>
          </p:sp>
        </p:grpSp>
        <p:sp>
          <p:nvSpPr>
            <p:cNvPr id="13" name="Rectangle 12"/>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2400" b="1">
                  <a:solidFill>
                    <a:srgbClr val="FFCC99"/>
                  </a:solidFill>
                  <a:effectLst/>
                  <a:latin typeface="Verdana"/>
                  <a:ea typeface="Times New Roman"/>
                </a:rPr>
                <a:t>12</a:t>
              </a:r>
              <a:endParaRPr lang="en-US" sz="2400">
                <a:effectLst/>
                <a:latin typeface="Times New Roman"/>
                <a:ea typeface="Times New Roman"/>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601" y="1464611"/>
            <a:ext cx="3956863" cy="51206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5600" y="1464611"/>
            <a:ext cx="3956865" cy="512064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600" y="1412213"/>
            <a:ext cx="3956858" cy="512064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600" y="1371600"/>
            <a:ext cx="3956858" cy="5120640"/>
          </a:xfrm>
          <a:prstGeom prst="rect">
            <a:avLst/>
          </a:prstGeom>
        </p:spPr>
      </p:pic>
      <p:pic>
        <p:nvPicPr>
          <p:cNvPr id="23" name="Picture 8" descr="C:\Users\BLAKEBINGHAM\Desktop\CLAIM.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70800" y="4343400"/>
            <a:ext cx="2057400" cy="258110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t2.gstatic.com/images?q=tbn:ANd9GcRlfVpZu6dznMOY6vjf6TdzCaaNeX8vJ5Y_WyBvH87Ov3-m4YfS"/>
          <p:cNvPicPr>
            <a:picLocks noChangeAspect="1" noChangeArrowheads="1"/>
          </p:cNvPicPr>
          <p:nvPr/>
        </p:nvPicPr>
        <p:blipFill>
          <a:blip r:embed="rId8"/>
          <a:srcRect/>
          <a:stretch>
            <a:fillRect/>
          </a:stretch>
        </p:blipFill>
        <p:spPr bwMode="auto">
          <a:xfrm>
            <a:off x="4543548" y="4343400"/>
            <a:ext cx="2736116" cy="2581101"/>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2" name="Rectangular Callout 11"/>
          <p:cNvSpPr/>
          <p:nvPr/>
        </p:nvSpPr>
        <p:spPr bwMode="auto">
          <a:xfrm>
            <a:off x="5689600" y="4452826"/>
            <a:ext cx="1447800" cy="528638"/>
          </a:xfrm>
          <a:prstGeom prst="wedgeRectCallout">
            <a:avLst>
              <a:gd name="adj1" fmla="val -56618"/>
              <a:gd name="adj2" fmla="val 101068"/>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a:lstStyle/>
          <a:p>
            <a:pPr algn="ctr">
              <a:defRPr/>
            </a:pPr>
            <a:r>
              <a:rPr lang="en-US" sz="1200" b="1" i="1" dirty="0">
                <a:solidFill>
                  <a:srgbClr val="000000"/>
                </a:solidFill>
                <a:sym typeface="Gill Sans" charset="0"/>
              </a:rPr>
              <a:t>…but what about Federal rights?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549" y="1367531"/>
            <a:ext cx="3956858" cy="5120639"/>
          </a:xfrm>
          <a:prstGeom prst="rect">
            <a:avLst/>
          </a:prstGeom>
        </p:spPr>
      </p:pic>
      <p:sp>
        <p:nvSpPr>
          <p:cNvPr id="29699" name="TextBox 4"/>
          <p:cNvSpPr txBox="1">
            <a:spLocks noChangeArrowheads="1"/>
          </p:cNvSpPr>
          <p:nvPr/>
        </p:nvSpPr>
        <p:spPr bwMode="auto">
          <a:xfrm>
            <a:off x="4543548" y="1239838"/>
            <a:ext cx="518465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buFont typeface="Arial" pitchFamily="34" charset="0"/>
              <a:buChar char="•"/>
            </a:pPr>
            <a:r>
              <a:rPr lang="en-US" sz="1400" dirty="0">
                <a:latin typeface="Verdana" pitchFamily="34" charset="0"/>
              </a:rPr>
              <a:t>In the “early” days, one Proposed Determination was published for one river drainage (e.g. Weber &amp; Sevier Rivers).</a:t>
            </a:r>
          </a:p>
          <a:p>
            <a:pPr eaLnBrk="1" hangingPunct="1">
              <a:buFont typeface="Arial" pitchFamily="34" charset="0"/>
              <a:buChar char="•"/>
            </a:pPr>
            <a:endParaRPr lang="en-US" sz="1400" dirty="0">
              <a:latin typeface="Verdana" pitchFamily="34" charset="0"/>
            </a:endParaRPr>
          </a:p>
          <a:p>
            <a:pPr eaLnBrk="1" hangingPunct="1">
              <a:buFont typeface="Arial" pitchFamily="34" charset="0"/>
              <a:buChar char="•"/>
            </a:pPr>
            <a:r>
              <a:rPr lang="en-US" sz="1400" b="1" i="1" dirty="0">
                <a:latin typeface="Verdana" pitchFamily="34" charset="0"/>
              </a:rPr>
              <a:t>Interlocutory</a:t>
            </a:r>
            <a:r>
              <a:rPr lang="en-US" sz="1400" dirty="0">
                <a:latin typeface="Verdana" pitchFamily="34" charset="0"/>
              </a:rPr>
              <a:t> or </a:t>
            </a:r>
            <a:r>
              <a:rPr lang="en-US" sz="1400" b="1" i="1" dirty="0">
                <a:latin typeface="Verdana" pitchFamily="34" charset="0"/>
              </a:rPr>
              <a:t>Partial</a:t>
            </a:r>
            <a:r>
              <a:rPr lang="en-US" sz="1400" dirty="0">
                <a:latin typeface="Verdana" pitchFamily="34" charset="0"/>
              </a:rPr>
              <a:t> Decrees are often issued for sub-divisions of the river drainage.</a:t>
            </a:r>
          </a:p>
          <a:p>
            <a:pPr eaLnBrk="1" hangingPunct="1">
              <a:buFont typeface="Arial" pitchFamily="34" charset="0"/>
              <a:buChar char="•"/>
            </a:pPr>
            <a:endParaRPr lang="en-US" sz="1400" dirty="0">
              <a:latin typeface="Verdana" pitchFamily="34" charset="0"/>
            </a:endParaRPr>
          </a:p>
          <a:p>
            <a:pPr eaLnBrk="1" hangingPunct="1">
              <a:buFont typeface="Arial" pitchFamily="34" charset="0"/>
              <a:buChar char="•"/>
            </a:pPr>
            <a:r>
              <a:rPr lang="en-US" sz="1400" b="1" i="1" dirty="0">
                <a:latin typeface="Verdana" pitchFamily="34" charset="0"/>
              </a:rPr>
              <a:t>Federal </a:t>
            </a:r>
            <a:r>
              <a:rPr lang="en-US" sz="1400" b="1" i="1" dirty="0" smtClean="0">
                <a:latin typeface="Verdana" pitchFamily="34" charset="0"/>
              </a:rPr>
              <a:t>Reserved Water Rights</a:t>
            </a:r>
            <a:r>
              <a:rPr lang="en-US" sz="1400" dirty="0">
                <a:latin typeface="Verdana" pitchFamily="34" charset="0"/>
              </a:rPr>
              <a:t> </a:t>
            </a:r>
            <a:r>
              <a:rPr lang="en-US" sz="1400" dirty="0" smtClean="0">
                <a:latin typeface="Verdana" pitchFamily="34" charset="0"/>
              </a:rPr>
              <a:t>are often omitted from any interlocutory decree due to on-going negotiations or lack of Federal joinder.</a:t>
            </a:r>
            <a:endParaRPr lang="en-US" sz="1400" dirty="0">
              <a:latin typeface="Verdana" pitchFamily="34" charset="0"/>
            </a:endParaRPr>
          </a:p>
          <a:p>
            <a:pPr eaLnBrk="1" hangingPunct="1">
              <a:buFont typeface="Arial" pitchFamily="34" charset="0"/>
              <a:buChar char="•"/>
            </a:pPr>
            <a:endParaRPr lang="en-US" sz="1400" dirty="0">
              <a:latin typeface="Verdana" pitchFamily="34" charset="0"/>
            </a:endParaRPr>
          </a:p>
          <a:p>
            <a:pPr eaLnBrk="1" hangingPunct="1">
              <a:buFont typeface="Arial" pitchFamily="34" charset="0"/>
              <a:buChar char="•"/>
            </a:pPr>
            <a:r>
              <a:rPr lang="en-US" sz="1400" dirty="0">
                <a:latin typeface="Verdana" pitchFamily="34" charset="0"/>
              </a:rPr>
              <a:t>Decrees often include language </a:t>
            </a:r>
            <a:r>
              <a:rPr lang="en-US" sz="1400" b="1" i="1" dirty="0">
                <a:latin typeface="Verdana" pitchFamily="34" charset="0"/>
              </a:rPr>
              <a:t>closing</a:t>
            </a:r>
            <a:r>
              <a:rPr lang="en-US" sz="1400" dirty="0">
                <a:latin typeface="Verdana" pitchFamily="34" charset="0"/>
              </a:rPr>
              <a:t> the respective basin from additional </a:t>
            </a:r>
            <a:r>
              <a:rPr lang="en-US" sz="1400" b="1" i="1" dirty="0">
                <a:latin typeface="Verdana" pitchFamily="34" charset="0"/>
              </a:rPr>
              <a:t>diligence claims</a:t>
            </a:r>
            <a:r>
              <a:rPr lang="en-US" sz="1400" dirty="0">
                <a:latin typeface="Verdana" pitchFamily="34" charset="0"/>
              </a:rPr>
              <a:t>.</a:t>
            </a:r>
          </a:p>
          <a:p>
            <a:pPr eaLnBrk="1" hangingPunct="1">
              <a:buFont typeface="Arial" pitchFamily="34" charset="0"/>
              <a:buChar char="•"/>
            </a:pPr>
            <a:endParaRPr lang="en-US" sz="1400" dirty="0">
              <a:latin typeface="Verdana" pitchFamily="34" charset="0"/>
            </a:endParaRPr>
          </a:p>
        </p:txBody>
      </p:sp>
    </p:spTree>
    <p:extLst>
      <p:ext uri="{BB962C8B-B14F-4D97-AF65-F5344CB8AC3E}">
        <p14:creationId xmlns:p14="http://schemas.microsoft.com/office/powerpoint/2010/main" val="1603321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699">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279797" y="695325"/>
            <a:ext cx="4952206"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p:cNvSpPr>
          <p:nvPr/>
        </p:nvSpPr>
        <p:spPr bwMode="auto">
          <a:xfrm>
            <a:off x="1041400" y="457200"/>
            <a:ext cx="80930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dirty="0">
                <a:latin typeface="Verdana" pitchFamily="34" charset="0"/>
                <a:sym typeface="Verdana" pitchFamily="34" charset="0"/>
              </a:rPr>
              <a:t>Where are we today?</a:t>
            </a:r>
          </a:p>
        </p:txBody>
      </p:sp>
      <p:sp>
        <p:nvSpPr>
          <p:cNvPr id="31748" name="Rectangle 4"/>
          <p:cNvSpPr>
            <a:spLocks/>
          </p:cNvSpPr>
          <p:nvPr/>
        </p:nvSpPr>
        <p:spPr bwMode="auto">
          <a:xfrm>
            <a:off x="5232400" y="1130300"/>
            <a:ext cx="42957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171450" indent="-171450">
              <a:lnSpc>
                <a:spcPct val="120000"/>
              </a:lnSpc>
              <a:buFont typeface="Arial" pitchFamily="34" charset="0"/>
              <a:buChar char="•"/>
            </a:pPr>
            <a:r>
              <a:rPr lang="en-US" sz="1400" b="1" i="1" dirty="0">
                <a:latin typeface="Verdana" pitchFamily="34" charset="0"/>
                <a:sym typeface="Verdana" pitchFamily="34" charset="0"/>
              </a:rPr>
              <a:t>State-wide Program </a:t>
            </a:r>
            <a:r>
              <a:rPr lang="en-US" sz="1400" dirty="0">
                <a:latin typeface="Verdana" pitchFamily="34" charset="0"/>
                <a:sym typeface="Verdana" pitchFamily="34" charset="0"/>
              </a:rPr>
              <a:t>focusing on Adjudication</a:t>
            </a:r>
          </a:p>
          <a:p>
            <a:pPr marL="171450" indent="-171450">
              <a:lnSpc>
                <a:spcPct val="120000"/>
              </a:lnSpc>
              <a:buFont typeface="Arial" pitchFamily="34" charset="0"/>
              <a:buChar char="•"/>
            </a:pPr>
            <a:endParaRPr lang="en-US" sz="1400" dirty="0">
              <a:latin typeface="Verdana" pitchFamily="34" charset="0"/>
              <a:sym typeface="Verdana" pitchFamily="34" charset="0"/>
            </a:endParaRPr>
          </a:p>
          <a:p>
            <a:pPr marL="171450" indent="-171450">
              <a:lnSpc>
                <a:spcPct val="120000"/>
              </a:lnSpc>
              <a:buFont typeface="Arial" pitchFamily="34" charset="0"/>
              <a:buChar char="•"/>
            </a:pPr>
            <a:r>
              <a:rPr lang="en-US" sz="1400" dirty="0">
                <a:latin typeface="Verdana" pitchFamily="34" charset="0"/>
                <a:sym typeface="Verdana" pitchFamily="34" charset="0"/>
              </a:rPr>
              <a:t>Consists of </a:t>
            </a:r>
            <a:r>
              <a:rPr lang="en-US" sz="1400" b="1" i="1" dirty="0" smtClean="0">
                <a:latin typeface="Verdana" pitchFamily="34" charset="0"/>
                <a:sym typeface="Verdana" pitchFamily="34" charset="0"/>
              </a:rPr>
              <a:t>11 </a:t>
            </a:r>
            <a:r>
              <a:rPr lang="en-US" sz="1400" b="1" i="1" dirty="0">
                <a:latin typeface="Verdana" pitchFamily="34" charset="0"/>
                <a:sym typeface="Verdana" pitchFamily="34" charset="0"/>
              </a:rPr>
              <a:t>staff members</a:t>
            </a:r>
          </a:p>
          <a:p>
            <a:pPr marL="628650" lvl="1" indent="-171450">
              <a:lnSpc>
                <a:spcPct val="120000"/>
              </a:lnSpc>
              <a:buFont typeface="Arial" pitchFamily="34" charset="0"/>
              <a:buChar char="•"/>
            </a:pPr>
            <a:r>
              <a:rPr lang="en-US" sz="1400" dirty="0">
                <a:latin typeface="Verdana" pitchFamily="34" charset="0"/>
                <a:sym typeface="Verdana" pitchFamily="34" charset="0"/>
              </a:rPr>
              <a:t>Program Manager</a:t>
            </a:r>
          </a:p>
          <a:p>
            <a:pPr marL="628650" lvl="1" indent="-171450">
              <a:lnSpc>
                <a:spcPct val="120000"/>
              </a:lnSpc>
              <a:buFont typeface="Arial" pitchFamily="34" charset="0"/>
              <a:buChar char="•"/>
            </a:pPr>
            <a:r>
              <a:rPr lang="en-US" sz="1400" dirty="0">
                <a:latin typeface="Verdana" pitchFamily="34" charset="0"/>
                <a:sym typeface="Verdana" pitchFamily="34" charset="0"/>
              </a:rPr>
              <a:t>Adjudication Engineer</a:t>
            </a:r>
          </a:p>
          <a:p>
            <a:pPr marL="628650" lvl="1" indent="-171450">
              <a:lnSpc>
                <a:spcPct val="120000"/>
              </a:lnSpc>
              <a:buFont typeface="Arial" pitchFamily="34" charset="0"/>
              <a:buChar char="•"/>
            </a:pPr>
            <a:r>
              <a:rPr lang="en-US" sz="1400" dirty="0" smtClean="0">
                <a:latin typeface="Verdana" pitchFamily="34" charset="0"/>
                <a:sym typeface="Verdana" pitchFamily="34" charset="0"/>
              </a:rPr>
              <a:t>3 Attorneys</a:t>
            </a:r>
          </a:p>
          <a:p>
            <a:pPr marL="628650" lvl="1" indent="-171450">
              <a:lnSpc>
                <a:spcPct val="120000"/>
              </a:lnSpc>
              <a:buFont typeface="Arial" pitchFamily="34" charset="0"/>
              <a:buChar char="•"/>
            </a:pPr>
            <a:r>
              <a:rPr lang="en-US" sz="1400" dirty="0" smtClean="0">
                <a:latin typeface="Verdana" pitchFamily="34" charset="0"/>
                <a:sym typeface="Verdana" pitchFamily="34" charset="0"/>
              </a:rPr>
              <a:t>2 </a:t>
            </a:r>
            <a:r>
              <a:rPr lang="en-US" sz="1400" dirty="0">
                <a:latin typeface="Verdana" pitchFamily="34" charset="0"/>
                <a:sym typeface="Verdana" pitchFamily="34" charset="0"/>
              </a:rPr>
              <a:t>Adjudication </a:t>
            </a:r>
            <a:r>
              <a:rPr lang="en-US" sz="1400" dirty="0" smtClean="0">
                <a:latin typeface="Verdana" pitchFamily="34" charset="0"/>
                <a:sym typeface="Verdana" pitchFamily="34" charset="0"/>
              </a:rPr>
              <a:t>Team Leaders</a:t>
            </a:r>
          </a:p>
          <a:p>
            <a:pPr marL="628650" lvl="1" indent="-171450">
              <a:lnSpc>
                <a:spcPct val="120000"/>
              </a:lnSpc>
              <a:buFont typeface="Arial" pitchFamily="34" charset="0"/>
              <a:buChar char="•"/>
            </a:pPr>
            <a:r>
              <a:rPr lang="en-US" sz="1400" dirty="0" smtClean="0">
                <a:latin typeface="Verdana" pitchFamily="34" charset="0"/>
                <a:sym typeface="Verdana" pitchFamily="34" charset="0"/>
              </a:rPr>
              <a:t>4 Adjudication Technicians (3 interns)</a:t>
            </a:r>
            <a:endParaRPr lang="en-US" sz="1400" dirty="0">
              <a:latin typeface="Verdana" pitchFamily="34" charset="0"/>
              <a:sym typeface="Verdana" pitchFamily="34" charset="0"/>
            </a:endParaRPr>
          </a:p>
          <a:p>
            <a:pPr marL="171450" indent="-171450">
              <a:lnSpc>
                <a:spcPct val="120000"/>
              </a:lnSpc>
              <a:buFont typeface="Arial" pitchFamily="34" charset="0"/>
              <a:buChar char="•"/>
            </a:pPr>
            <a:endParaRPr lang="en-US" sz="1400" dirty="0">
              <a:latin typeface="Verdana" pitchFamily="34" charset="0"/>
              <a:sym typeface="Verdana" pitchFamily="34" charset="0"/>
            </a:endParaRPr>
          </a:p>
          <a:p>
            <a:pPr marL="171450" indent="-171450">
              <a:lnSpc>
                <a:spcPct val="120000"/>
              </a:lnSpc>
              <a:buFont typeface="Arial" pitchFamily="34" charset="0"/>
              <a:buChar char="•"/>
            </a:pPr>
            <a:r>
              <a:rPr lang="en-US" sz="1400" b="1" i="1" dirty="0">
                <a:latin typeface="Verdana" pitchFamily="34" charset="0"/>
                <a:sym typeface="Verdana" pitchFamily="34" charset="0"/>
              </a:rPr>
              <a:t>Regional Offices </a:t>
            </a:r>
            <a:r>
              <a:rPr lang="en-US" sz="1400" dirty="0">
                <a:latin typeface="Verdana" pitchFamily="34" charset="0"/>
                <a:sym typeface="Verdana" pitchFamily="34" charset="0"/>
              </a:rPr>
              <a:t>support Adjudication efforts as available.</a:t>
            </a:r>
          </a:p>
          <a:p>
            <a:pPr marL="171450" indent="-171450">
              <a:lnSpc>
                <a:spcPct val="120000"/>
              </a:lnSpc>
              <a:buFont typeface="Arial" pitchFamily="34" charset="0"/>
              <a:buChar char="•"/>
            </a:pPr>
            <a:endParaRPr lang="en-US" sz="1400" dirty="0">
              <a:latin typeface="Verdana" pitchFamily="34" charset="0"/>
              <a:sym typeface="Verdana" pitchFamily="34" charset="0"/>
            </a:endParaRPr>
          </a:p>
          <a:p>
            <a:pPr marL="171450" indent="-171450">
              <a:lnSpc>
                <a:spcPct val="120000"/>
              </a:lnSpc>
              <a:buFont typeface="Arial" pitchFamily="34" charset="0"/>
              <a:buChar char="•"/>
            </a:pPr>
            <a:r>
              <a:rPr lang="en-US" sz="1400" dirty="0">
                <a:latin typeface="Verdana" pitchFamily="34" charset="0"/>
                <a:sym typeface="Verdana" pitchFamily="34" charset="0"/>
              </a:rPr>
              <a:t>Continually working with the </a:t>
            </a:r>
            <a:r>
              <a:rPr lang="en-US" sz="1400" b="1" i="1" dirty="0">
                <a:latin typeface="Verdana" pitchFamily="34" charset="0"/>
                <a:sym typeface="Verdana" pitchFamily="34" charset="0"/>
              </a:rPr>
              <a:t>Attorney General’s office</a:t>
            </a:r>
            <a:r>
              <a:rPr lang="en-US" sz="1400" dirty="0">
                <a:latin typeface="Verdana" pitchFamily="34" charset="0"/>
                <a:sym typeface="Verdana" pitchFamily="34" charset="0"/>
              </a:rPr>
              <a:t> to resolve objections to previous Proposed Determinations in order to obtain interlocutory decrees.  There are </a:t>
            </a:r>
            <a:r>
              <a:rPr lang="en-US" sz="1400" b="1" i="1" dirty="0" smtClean="0">
                <a:latin typeface="Verdana" pitchFamily="34" charset="0"/>
                <a:sym typeface="Verdana" pitchFamily="34" charset="0"/>
              </a:rPr>
              <a:t>over 400 un-resolved </a:t>
            </a:r>
            <a:r>
              <a:rPr lang="en-US" sz="1400" b="1" i="1" dirty="0">
                <a:latin typeface="Verdana" pitchFamily="34" charset="0"/>
                <a:sym typeface="Verdana" pitchFamily="34" charset="0"/>
              </a:rPr>
              <a:t>objections</a:t>
            </a:r>
            <a:r>
              <a:rPr lang="en-US" sz="1400" dirty="0">
                <a:latin typeface="Verdana" pitchFamily="34" charset="0"/>
                <a:sym typeface="Verdana" pitchFamily="34" charset="0"/>
              </a:rPr>
              <a:t> on record.</a:t>
            </a:r>
          </a:p>
          <a:p>
            <a:pPr marL="171450" indent="-171450">
              <a:lnSpc>
                <a:spcPct val="120000"/>
              </a:lnSpc>
              <a:buFont typeface="Arial" pitchFamily="34" charset="0"/>
              <a:buChar char="•"/>
            </a:pPr>
            <a:endParaRPr lang="en-US" sz="1400" dirty="0">
              <a:latin typeface="Verdana" pitchFamily="34" charset="0"/>
              <a:sym typeface="Verdana" pitchFamily="34" charset="0"/>
            </a:endParaRPr>
          </a:p>
        </p:txBody>
      </p:sp>
      <p:sp>
        <p:nvSpPr>
          <p:cNvPr id="3" name="Rectangular Callout 2"/>
          <p:cNvSpPr/>
          <p:nvPr/>
        </p:nvSpPr>
        <p:spPr bwMode="auto">
          <a:xfrm>
            <a:off x="3556000" y="5110162"/>
            <a:ext cx="1152525" cy="528638"/>
          </a:xfrm>
          <a:prstGeom prst="wedgeRectCallout">
            <a:avLst>
              <a:gd name="adj1" fmla="val 72293"/>
              <a:gd name="adj2" fmla="val -66351"/>
            </a:avLst>
          </a:prstGeom>
          <a:ln>
            <a:headEnd type="none" w="med" len="med"/>
            <a:tailEnd type="none" w="med" len="med"/>
          </a:ln>
          <a:effectLst>
            <a:outerShdw blurRad="50800" dist="38100" dir="2700000" algn="tl" rotWithShape="0">
              <a:prstClr val="black">
                <a:alpha val="40000"/>
              </a:prstClr>
            </a:outerShdw>
          </a:effectLst>
          <a:ex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400" b="1" i="1" dirty="0">
                <a:solidFill>
                  <a:srgbClr val="000000"/>
                </a:solidFill>
                <a:sym typeface="Gill Sans" charset="0"/>
              </a:rPr>
              <a:t>Taylor Flat </a:t>
            </a:r>
            <a:r>
              <a:rPr lang="en-US" sz="1200" dirty="0">
                <a:solidFill>
                  <a:srgbClr val="000000"/>
                </a:solidFill>
                <a:sym typeface="Gill Sans" charset="0"/>
              </a:rPr>
              <a:t>(Area 05)</a:t>
            </a:r>
          </a:p>
        </p:txBody>
      </p:sp>
      <p:sp>
        <p:nvSpPr>
          <p:cNvPr id="10" name="Rectangular Callout 9"/>
          <p:cNvSpPr/>
          <p:nvPr/>
        </p:nvSpPr>
        <p:spPr bwMode="auto">
          <a:xfrm>
            <a:off x="2032000" y="6477000"/>
            <a:ext cx="2057400" cy="609600"/>
          </a:xfrm>
          <a:prstGeom prst="wedgeRectCallout">
            <a:avLst>
              <a:gd name="adj1" fmla="val -93611"/>
              <a:gd name="adj2" fmla="val -70541"/>
            </a:avLst>
          </a:prstGeom>
          <a:ln>
            <a:headEnd type="none" w="med" len="med"/>
            <a:tailEnd type="none" w="med" len="med"/>
          </a:ln>
          <a:effectLst>
            <a:outerShdw blurRad="50800" dist="38100" dir="2700000" algn="tl" rotWithShape="0">
              <a:prstClr val="black">
                <a:alpha val="40000"/>
              </a:prstClr>
            </a:outerShdw>
          </a:effectLst>
          <a:ex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400" b="1" i="1" dirty="0">
                <a:solidFill>
                  <a:srgbClr val="000000"/>
                </a:solidFill>
                <a:sym typeface="Gill Sans" charset="0"/>
              </a:rPr>
              <a:t>Ash Creek / La </a:t>
            </a:r>
            <a:r>
              <a:rPr lang="en-US" sz="1400" b="1" i="1" dirty="0" err="1">
                <a:solidFill>
                  <a:srgbClr val="000000"/>
                </a:solidFill>
                <a:sym typeface="Gill Sans" charset="0"/>
              </a:rPr>
              <a:t>Verkin</a:t>
            </a:r>
            <a:r>
              <a:rPr lang="en-US" sz="1400" b="1" i="1" dirty="0">
                <a:solidFill>
                  <a:srgbClr val="000000"/>
                </a:solidFill>
                <a:sym typeface="Gill Sans" charset="0"/>
              </a:rPr>
              <a:t> </a:t>
            </a:r>
            <a:r>
              <a:rPr lang="en-US" sz="1200" dirty="0">
                <a:solidFill>
                  <a:srgbClr val="000000"/>
                </a:solidFill>
                <a:sym typeface="Gill Sans" charset="0"/>
              </a:rPr>
              <a:t>(Area 81)</a:t>
            </a:r>
          </a:p>
        </p:txBody>
      </p:sp>
      <p:sp>
        <p:nvSpPr>
          <p:cNvPr id="11" name="Rectangular Callout 10"/>
          <p:cNvSpPr/>
          <p:nvPr/>
        </p:nvSpPr>
        <p:spPr bwMode="auto">
          <a:xfrm>
            <a:off x="1041400" y="3355975"/>
            <a:ext cx="990600" cy="533400"/>
          </a:xfrm>
          <a:prstGeom prst="wedgeRectCallout">
            <a:avLst>
              <a:gd name="adj1" fmla="val 108478"/>
              <a:gd name="adj2" fmla="val -110358"/>
            </a:avLst>
          </a:prstGeom>
          <a:ln>
            <a:headEnd type="none" w="med" len="med"/>
            <a:tailEnd type="none" w="med" len="med"/>
          </a:ln>
          <a:effectLst>
            <a:outerShdw blurRad="50800" dist="38100" dir="2700000" algn="tl" rotWithShape="0">
              <a:prstClr val="black">
                <a:alpha val="40000"/>
              </a:prstClr>
            </a:outerShdw>
          </a:effectLst>
          <a:ex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400" b="1" i="1" dirty="0" smtClean="0">
                <a:solidFill>
                  <a:srgbClr val="000000"/>
                </a:solidFill>
                <a:sym typeface="Gill Sans" charset="0"/>
              </a:rPr>
              <a:t>Orem</a:t>
            </a:r>
            <a:endParaRPr lang="en-US" sz="1400" b="1" i="1" dirty="0">
              <a:solidFill>
                <a:srgbClr val="000000"/>
              </a:solidFill>
              <a:sym typeface="Gill Sans" charset="0"/>
            </a:endParaRPr>
          </a:p>
          <a:p>
            <a:pPr algn="ctr">
              <a:defRPr/>
            </a:pPr>
            <a:r>
              <a:rPr lang="en-US" sz="1200" dirty="0">
                <a:solidFill>
                  <a:srgbClr val="000000"/>
                </a:solidFill>
                <a:sym typeface="Gill Sans" charset="0"/>
              </a:rPr>
              <a:t>(Area 57)</a:t>
            </a:r>
          </a:p>
        </p:txBody>
      </p:sp>
      <p:sp>
        <p:nvSpPr>
          <p:cNvPr id="12" name="Rectangular Callout 11"/>
          <p:cNvSpPr/>
          <p:nvPr/>
        </p:nvSpPr>
        <p:spPr bwMode="auto">
          <a:xfrm>
            <a:off x="2794000" y="2362200"/>
            <a:ext cx="1533525" cy="528638"/>
          </a:xfrm>
          <a:prstGeom prst="wedgeRectCallout">
            <a:avLst>
              <a:gd name="adj1" fmla="val 65469"/>
              <a:gd name="adj2" fmla="val 36913"/>
            </a:avLst>
          </a:prstGeom>
          <a:ln>
            <a:headEnd type="none" w="med" len="med"/>
            <a:tailEnd type="none" w="med" len="med"/>
          </a:ln>
          <a:effectLst>
            <a:outerShdw blurRad="50800" dist="38100" dir="2700000" algn="tl" rotWithShape="0">
              <a:prstClr val="black">
                <a:alpha val="40000"/>
              </a:prstClr>
            </a:outerShdw>
          </a:effectLst>
          <a:ex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400" b="1" i="1" dirty="0">
                <a:solidFill>
                  <a:srgbClr val="000000"/>
                </a:solidFill>
                <a:sym typeface="Gill Sans" charset="0"/>
              </a:rPr>
              <a:t>Ashley Central</a:t>
            </a:r>
          </a:p>
          <a:p>
            <a:pPr algn="ctr">
              <a:defRPr/>
            </a:pPr>
            <a:r>
              <a:rPr lang="en-US" sz="1200" dirty="0">
                <a:solidFill>
                  <a:srgbClr val="000000"/>
                </a:solidFill>
                <a:sym typeface="Gill Sans" charset="0"/>
              </a:rPr>
              <a:t>(Area 45)</a:t>
            </a:r>
          </a:p>
        </p:txBody>
      </p:sp>
      <p:sp>
        <p:nvSpPr>
          <p:cNvPr id="13" name="Rectangular Callout 12"/>
          <p:cNvSpPr/>
          <p:nvPr/>
        </p:nvSpPr>
        <p:spPr bwMode="auto">
          <a:xfrm>
            <a:off x="3322638" y="3544888"/>
            <a:ext cx="1147762" cy="530225"/>
          </a:xfrm>
          <a:prstGeom prst="wedgeRectCallout">
            <a:avLst>
              <a:gd name="adj1" fmla="val -98057"/>
              <a:gd name="adj2" fmla="val -59808"/>
            </a:avLst>
          </a:prstGeom>
          <a:ln>
            <a:headEnd type="none" w="med" len="med"/>
            <a:tailEnd type="none" w="med" len="med"/>
          </a:ln>
          <a:effectLst>
            <a:outerShdw blurRad="50800" dist="38100" dir="2700000" algn="tl" rotWithShape="0">
              <a:prstClr val="black">
                <a:alpha val="40000"/>
              </a:prstClr>
            </a:outerShdw>
          </a:effectLst>
          <a:ex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400" b="1" i="1" dirty="0">
                <a:solidFill>
                  <a:srgbClr val="000000"/>
                </a:solidFill>
                <a:sym typeface="Gill Sans" charset="0"/>
              </a:rPr>
              <a:t>Birdseye</a:t>
            </a:r>
          </a:p>
          <a:p>
            <a:pPr algn="ctr">
              <a:defRPr/>
            </a:pPr>
            <a:r>
              <a:rPr lang="en-US" sz="1200" dirty="0">
                <a:solidFill>
                  <a:srgbClr val="000000"/>
                </a:solidFill>
                <a:sym typeface="Gill Sans" charset="0"/>
              </a:rPr>
              <a:t>(Area 51)</a:t>
            </a:r>
          </a:p>
        </p:txBody>
      </p:sp>
      <p:sp>
        <p:nvSpPr>
          <p:cNvPr id="14" name="Rectangular Callout 13"/>
          <p:cNvSpPr/>
          <p:nvPr/>
        </p:nvSpPr>
        <p:spPr bwMode="auto">
          <a:xfrm>
            <a:off x="698500" y="2093119"/>
            <a:ext cx="1104900" cy="533400"/>
          </a:xfrm>
          <a:prstGeom prst="wedgeRectCallout">
            <a:avLst>
              <a:gd name="adj1" fmla="val 119442"/>
              <a:gd name="adj2" fmla="val 18213"/>
            </a:avLst>
          </a:prstGeom>
          <a:ln>
            <a:headEnd type="none" w="med" len="med"/>
            <a:tailEnd type="none" w="med" len="med"/>
          </a:ln>
          <a:effectLst>
            <a:outerShdw blurRad="50800" dist="38100" dir="2700000" algn="tl" rotWithShape="0">
              <a:prstClr val="black">
                <a:alpha val="40000"/>
              </a:prstClr>
            </a:outerShdw>
          </a:effectLst>
          <a:ex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400" b="1" i="1" dirty="0" smtClean="0">
                <a:solidFill>
                  <a:srgbClr val="000000"/>
                </a:solidFill>
                <a:sym typeface="Gill Sans" charset="0"/>
              </a:rPr>
              <a:t>Red Butte</a:t>
            </a:r>
            <a:endParaRPr lang="en-US" sz="1400" b="1" i="1" dirty="0">
              <a:solidFill>
                <a:srgbClr val="000000"/>
              </a:solidFill>
              <a:sym typeface="Gill Sans" charset="0"/>
            </a:endParaRPr>
          </a:p>
          <a:p>
            <a:pPr algn="ctr">
              <a:defRPr/>
            </a:pPr>
            <a:r>
              <a:rPr lang="en-US" sz="1200" dirty="0">
                <a:solidFill>
                  <a:srgbClr val="000000"/>
                </a:solidFill>
                <a:sym typeface="Gill Sans" charset="0"/>
              </a:rPr>
              <a:t>(Area 57)</a:t>
            </a:r>
          </a:p>
        </p:txBody>
      </p:sp>
      <p:sp>
        <p:nvSpPr>
          <p:cNvPr id="15" name="Rectangular Callout 14"/>
          <p:cNvSpPr/>
          <p:nvPr/>
        </p:nvSpPr>
        <p:spPr bwMode="auto">
          <a:xfrm>
            <a:off x="488950" y="596900"/>
            <a:ext cx="1104900" cy="533400"/>
          </a:xfrm>
          <a:prstGeom prst="wedgeRectCallout">
            <a:avLst>
              <a:gd name="adj1" fmla="val 119442"/>
              <a:gd name="adj2" fmla="val 53927"/>
            </a:avLst>
          </a:prstGeom>
          <a:ln>
            <a:headEnd type="none" w="med" len="med"/>
            <a:tailEnd type="none" w="med" len="med"/>
          </a:ln>
          <a:effectLst>
            <a:outerShdw blurRad="50800" dist="38100" dir="2700000" algn="tl" rotWithShape="0">
              <a:prstClr val="black">
                <a:alpha val="40000"/>
              </a:prstClr>
            </a:outerShdw>
          </a:effectLst>
          <a:ex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400" b="1" i="1" dirty="0" smtClean="0">
                <a:solidFill>
                  <a:srgbClr val="000000"/>
                </a:solidFill>
                <a:sym typeface="Gill Sans" charset="0"/>
              </a:rPr>
              <a:t>Lewiston</a:t>
            </a:r>
            <a:endParaRPr lang="en-US" sz="1400" b="1" i="1" dirty="0">
              <a:solidFill>
                <a:srgbClr val="000000"/>
              </a:solidFill>
              <a:sym typeface="Gill Sans" charset="0"/>
            </a:endParaRPr>
          </a:p>
          <a:p>
            <a:pPr algn="ctr">
              <a:defRPr/>
            </a:pPr>
            <a:r>
              <a:rPr lang="en-US" sz="1200" dirty="0">
                <a:solidFill>
                  <a:srgbClr val="000000"/>
                </a:solidFill>
                <a:sym typeface="Gill Sans" charset="0"/>
              </a:rPr>
              <a:t>(Area </a:t>
            </a:r>
            <a:r>
              <a:rPr lang="en-US" sz="1200" dirty="0" smtClean="0">
                <a:solidFill>
                  <a:srgbClr val="000000"/>
                </a:solidFill>
                <a:sym typeface="Gill Sans" charset="0"/>
              </a:rPr>
              <a:t>25)</a:t>
            </a:r>
            <a:endParaRPr lang="en-US" sz="1200" dirty="0">
              <a:solidFill>
                <a:srgbClr val="000000"/>
              </a:solidFill>
              <a:sym typeface="Gill Sans" charset="0"/>
            </a:endParaRPr>
          </a:p>
        </p:txBody>
      </p:sp>
      <p:sp>
        <p:nvSpPr>
          <p:cNvPr id="16" name="Rectangular Callout 15"/>
          <p:cNvSpPr/>
          <p:nvPr/>
        </p:nvSpPr>
        <p:spPr bwMode="auto">
          <a:xfrm>
            <a:off x="1803400" y="330200"/>
            <a:ext cx="1104900" cy="533400"/>
          </a:xfrm>
          <a:prstGeom prst="wedgeRectCallout">
            <a:avLst>
              <a:gd name="adj1" fmla="val 21741"/>
              <a:gd name="adj2" fmla="val 96784"/>
            </a:avLst>
          </a:prstGeom>
          <a:ln>
            <a:headEnd type="none" w="med" len="med"/>
            <a:tailEnd type="none" w="med" len="med"/>
          </a:ln>
          <a:effectLst>
            <a:outerShdw blurRad="50800" dist="38100" dir="2700000" algn="tl" rotWithShape="0">
              <a:prstClr val="black">
                <a:alpha val="40000"/>
              </a:prstClr>
            </a:outerShdw>
          </a:effectLst>
          <a:ex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400" b="1" i="1" dirty="0" smtClean="0">
                <a:solidFill>
                  <a:srgbClr val="000000"/>
                </a:solidFill>
                <a:sym typeface="Gill Sans" charset="0"/>
              </a:rPr>
              <a:t>Richmond</a:t>
            </a:r>
            <a:endParaRPr lang="en-US" sz="1400" b="1" i="1" dirty="0">
              <a:solidFill>
                <a:srgbClr val="000000"/>
              </a:solidFill>
              <a:sym typeface="Gill Sans" charset="0"/>
            </a:endParaRPr>
          </a:p>
          <a:p>
            <a:pPr algn="ctr">
              <a:defRPr/>
            </a:pPr>
            <a:r>
              <a:rPr lang="en-US" sz="1200" dirty="0">
                <a:solidFill>
                  <a:srgbClr val="000000"/>
                </a:solidFill>
                <a:sym typeface="Gill Sans" charset="0"/>
              </a:rPr>
              <a:t>(Area </a:t>
            </a:r>
            <a:r>
              <a:rPr lang="en-US" sz="1200" dirty="0" smtClean="0">
                <a:solidFill>
                  <a:srgbClr val="000000"/>
                </a:solidFill>
                <a:sym typeface="Gill Sans" charset="0"/>
              </a:rPr>
              <a:t>25)</a:t>
            </a:r>
            <a:endParaRPr lang="en-US" sz="1200" dirty="0">
              <a:solidFill>
                <a:srgbClr val="000000"/>
              </a:solidFill>
              <a:sym typeface="Gill Sans" charset="0"/>
            </a:endParaRPr>
          </a:p>
        </p:txBody>
      </p:sp>
    </p:spTree>
    <p:extLst>
      <p:ext uri="{BB962C8B-B14F-4D97-AF65-F5344CB8AC3E}">
        <p14:creationId xmlns:p14="http://schemas.microsoft.com/office/powerpoint/2010/main" val="1998295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1" presetClass="entr" presetSubtype="0" fill="hold" nodeType="withEffect">
                                  <p:stCondLst>
                                    <p:cond delay="0"/>
                                  </p:stCondLst>
                                  <p:childTnLst>
                                    <p:set>
                                      <p:cBhvr>
                                        <p:cTn id="46" dur="1" fill="hold">
                                          <p:stCondLst>
                                            <p:cond delay="0"/>
                                          </p:stCondLst>
                                        </p:cTn>
                                        <p:tgtEl>
                                          <p:spTgt spid="3174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748">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748">
                                            <p:txEl>
                                              <p:pRg st="3" end="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748">
                                            <p:txEl>
                                              <p:pRg st="4" end="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748">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748">
                                            <p:txEl>
                                              <p:pRg st="6" end="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748">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1748">
                                            <p:txEl>
                                              <p:pRg st="9" end="9"/>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74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p:cNvSpPr>
          <p:nvPr/>
        </p:nvSpPr>
        <p:spPr bwMode="auto">
          <a:xfrm>
            <a:off x="1025525" y="228600"/>
            <a:ext cx="80930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dirty="0" smtClean="0">
                <a:solidFill>
                  <a:schemeClr val="tx1"/>
                </a:solidFill>
                <a:latin typeface="Verdana" pitchFamily="34" charset="0"/>
                <a:sym typeface="Verdana" pitchFamily="34" charset="0"/>
              </a:rPr>
              <a:t>Frequently Asked Question?</a:t>
            </a:r>
            <a:endParaRPr lang="en-US" sz="2000" b="1" i="1" dirty="0">
              <a:solidFill>
                <a:schemeClr val="tx1"/>
              </a:solidFill>
              <a:latin typeface="Verdana" pitchFamily="34" charset="0"/>
              <a:sym typeface="Verdana" pitchFamily="34" charset="0"/>
            </a:endParaRPr>
          </a:p>
        </p:txBody>
      </p:sp>
      <p:sp>
        <p:nvSpPr>
          <p:cNvPr id="30723" name="Rectangle 4"/>
          <p:cNvSpPr>
            <a:spLocks/>
          </p:cNvSpPr>
          <p:nvPr/>
        </p:nvSpPr>
        <p:spPr bwMode="auto">
          <a:xfrm>
            <a:off x="355600" y="1905000"/>
            <a:ext cx="944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nSpc>
                <a:spcPct val="120000"/>
              </a:lnSpc>
            </a:pPr>
            <a:r>
              <a:rPr lang="en-US" sz="1600" b="1" dirty="0" smtClean="0">
                <a:solidFill>
                  <a:schemeClr val="tx1"/>
                </a:solidFill>
                <a:latin typeface="Verdana" pitchFamily="34" charset="0"/>
                <a:sym typeface="Verdana" pitchFamily="34" charset="0"/>
              </a:rPr>
              <a:t>What if a water user chooses not to participate in a general adjudication?</a:t>
            </a:r>
            <a:endParaRPr lang="en-US" sz="1600" b="1" dirty="0">
              <a:solidFill>
                <a:schemeClr val="tx1"/>
              </a:solidFill>
              <a:latin typeface="Verdana" pitchFamily="34" charset="0"/>
              <a:sym typeface="Verdana" pitchFamily="34" charset="0"/>
            </a:endParaRPr>
          </a:p>
          <a:p>
            <a:pPr marL="690563" lvl="1" indent="-233363">
              <a:lnSpc>
                <a:spcPct val="120000"/>
              </a:lnSpc>
              <a:buFontTx/>
              <a:buChar char="•"/>
            </a:pPr>
            <a:r>
              <a:rPr lang="en-US" sz="1600" i="1" dirty="0" smtClean="0">
                <a:solidFill>
                  <a:srgbClr val="FF0000"/>
                </a:solidFill>
                <a:latin typeface="Verdana" pitchFamily="34" charset="0"/>
                <a:sym typeface="Verdana" pitchFamily="34" charset="0"/>
              </a:rPr>
              <a:t>They risk forfeiture of any rights not claimed and the loss of their right to appeal or object to the proposed determination.</a:t>
            </a:r>
            <a:endParaRPr lang="en-US" sz="1600" i="1" dirty="0">
              <a:solidFill>
                <a:srgbClr val="FF0000"/>
              </a:solidFill>
              <a:latin typeface="Verdana" pitchFamily="34" charset="0"/>
              <a:sym typeface="Verdana" pitchFamily="34" charset="0"/>
            </a:endParaRPr>
          </a:p>
          <a:p>
            <a:pPr>
              <a:lnSpc>
                <a:spcPct val="120000"/>
              </a:lnSpc>
            </a:pPr>
            <a:endParaRPr lang="en-US" sz="1600" dirty="0" smtClean="0">
              <a:solidFill>
                <a:schemeClr val="tx1"/>
              </a:solidFill>
              <a:latin typeface="Verdana" pitchFamily="34" charset="0"/>
              <a:sym typeface="Verdana" pitchFamily="34" charset="0"/>
            </a:endParaRPr>
          </a:p>
          <a:p>
            <a:pPr>
              <a:lnSpc>
                <a:spcPct val="120000"/>
              </a:lnSpc>
            </a:pPr>
            <a:r>
              <a:rPr lang="en-US" sz="1600" b="1" dirty="0" smtClean="0">
                <a:solidFill>
                  <a:schemeClr val="tx1"/>
                </a:solidFill>
                <a:latin typeface="Verdana" pitchFamily="34" charset="0"/>
                <a:sym typeface="Verdana" pitchFamily="34" charset="0"/>
              </a:rPr>
              <a:t>What does it mean if the status of a water right says “disallowed”?</a:t>
            </a:r>
            <a:endParaRPr lang="en-US" sz="1600" b="1" dirty="0">
              <a:solidFill>
                <a:schemeClr val="tx1"/>
              </a:solidFill>
              <a:latin typeface="Verdana" pitchFamily="34" charset="0"/>
              <a:sym typeface="Verdana" pitchFamily="34" charset="0"/>
            </a:endParaRPr>
          </a:p>
          <a:p>
            <a:pPr marL="690563" lvl="1" indent="-233363">
              <a:lnSpc>
                <a:spcPct val="120000"/>
              </a:lnSpc>
              <a:buFontTx/>
              <a:buChar char="•"/>
            </a:pPr>
            <a:r>
              <a:rPr lang="en-US" sz="1600" i="1" dirty="0" smtClean="0">
                <a:solidFill>
                  <a:srgbClr val="FF0000"/>
                </a:solidFill>
                <a:latin typeface="Verdana" pitchFamily="34" charset="0"/>
                <a:sym typeface="Verdana" pitchFamily="34" charset="0"/>
              </a:rPr>
              <a:t>There may be many reasons, but water rights are generally disallowed based on evidence of non-use (i.e., forfeiture).</a:t>
            </a:r>
            <a:endParaRPr lang="en-US" sz="1600" i="1" dirty="0">
              <a:solidFill>
                <a:srgbClr val="FF0000"/>
              </a:solidFill>
              <a:latin typeface="Verdana" pitchFamily="34" charset="0"/>
              <a:sym typeface="Verdana" pitchFamily="34" charset="0"/>
            </a:endParaRPr>
          </a:p>
          <a:p>
            <a:pPr>
              <a:lnSpc>
                <a:spcPct val="120000"/>
              </a:lnSpc>
            </a:pPr>
            <a:endParaRPr lang="en-US" sz="1600" dirty="0">
              <a:solidFill>
                <a:schemeClr val="tx1"/>
              </a:solidFill>
              <a:latin typeface="Verdana" pitchFamily="34" charset="0"/>
              <a:sym typeface="Verdana" pitchFamily="34" charset="0"/>
            </a:endParaRPr>
          </a:p>
          <a:p>
            <a:pPr>
              <a:lnSpc>
                <a:spcPct val="120000"/>
              </a:lnSpc>
            </a:pPr>
            <a:r>
              <a:rPr lang="en-US" sz="1600" b="1" dirty="0" smtClean="0">
                <a:solidFill>
                  <a:schemeClr val="tx1"/>
                </a:solidFill>
                <a:latin typeface="Verdana" pitchFamily="34" charset="0"/>
                <a:sym typeface="Verdana" pitchFamily="34" charset="0"/>
              </a:rPr>
              <a:t>Why don’t all water users get notice of the proposed determination?</a:t>
            </a:r>
            <a:endParaRPr lang="en-US" sz="1600" b="1" dirty="0">
              <a:solidFill>
                <a:schemeClr val="tx1"/>
              </a:solidFill>
              <a:latin typeface="Verdana" pitchFamily="34" charset="0"/>
              <a:sym typeface="Verdana" pitchFamily="34" charset="0"/>
            </a:endParaRPr>
          </a:p>
          <a:p>
            <a:pPr marL="690563" lvl="1" indent="-233363">
              <a:lnSpc>
                <a:spcPct val="120000"/>
              </a:lnSpc>
              <a:buFontTx/>
              <a:buChar char="•"/>
            </a:pPr>
            <a:r>
              <a:rPr lang="en-US" sz="1600" i="1" dirty="0" smtClean="0">
                <a:solidFill>
                  <a:srgbClr val="FF0000"/>
                </a:solidFill>
                <a:latin typeface="Verdana" pitchFamily="34" charset="0"/>
                <a:sym typeface="Verdana" pitchFamily="34" charset="0"/>
              </a:rPr>
              <a:t>Notice is sent to water users listed on the records of the State Engineer; consequently, if water users fail to update their records they may not receive notice.  However, statute requires that notice be published in the local paper.</a:t>
            </a:r>
          </a:p>
          <a:p>
            <a:pPr>
              <a:lnSpc>
                <a:spcPct val="120000"/>
              </a:lnSpc>
            </a:pPr>
            <a:endParaRPr lang="en-US" sz="1600" dirty="0" smtClean="0">
              <a:solidFill>
                <a:srgbClr val="FF0000"/>
              </a:solidFill>
              <a:latin typeface="Verdana" pitchFamily="34" charset="0"/>
              <a:sym typeface="Verdana" pitchFamily="34" charset="0"/>
            </a:endParaRPr>
          </a:p>
          <a:p>
            <a:pPr>
              <a:lnSpc>
                <a:spcPct val="120000"/>
              </a:lnSpc>
            </a:pPr>
            <a:r>
              <a:rPr lang="en-US" sz="1600" b="1" dirty="0" smtClean="0">
                <a:solidFill>
                  <a:schemeClr val="tx1"/>
                </a:solidFill>
                <a:latin typeface="Verdana" pitchFamily="34" charset="0"/>
                <a:sym typeface="Verdana" pitchFamily="34" charset="0"/>
              </a:rPr>
              <a:t>Lastly…</a:t>
            </a:r>
            <a:r>
              <a:rPr lang="en-US" sz="1600" b="1" dirty="0" smtClean="0">
                <a:solidFill>
                  <a:srgbClr val="FF0000"/>
                </a:solidFill>
                <a:latin typeface="Verdana" pitchFamily="34" charset="0"/>
                <a:sym typeface="Verdana" pitchFamily="34" charset="0"/>
              </a:rPr>
              <a:t> </a:t>
            </a:r>
          </a:p>
          <a:p>
            <a:pPr marL="690563" lvl="1" indent="-233363">
              <a:lnSpc>
                <a:spcPct val="120000"/>
              </a:lnSpc>
              <a:buFontTx/>
              <a:buChar char="•"/>
            </a:pPr>
            <a:r>
              <a:rPr lang="en-US" sz="1600" i="1" dirty="0">
                <a:solidFill>
                  <a:srgbClr val="FF0000"/>
                </a:solidFill>
                <a:latin typeface="Verdana" pitchFamily="34" charset="0"/>
                <a:sym typeface="Verdana" pitchFamily="34" charset="0"/>
              </a:rPr>
              <a:t>Grand Juries are </a:t>
            </a:r>
            <a:r>
              <a:rPr lang="en-US" sz="1600" i="1" dirty="0" smtClean="0">
                <a:solidFill>
                  <a:srgbClr val="FF0000"/>
                </a:solidFill>
                <a:latin typeface="Verdana" pitchFamily="34" charset="0"/>
                <a:sym typeface="Verdana" pitchFamily="34" charset="0"/>
              </a:rPr>
              <a:t>typically </a:t>
            </a:r>
            <a:r>
              <a:rPr lang="en-US" sz="1600" b="1" i="1" dirty="0" smtClean="0">
                <a:solidFill>
                  <a:srgbClr val="FF0000"/>
                </a:solidFill>
                <a:latin typeface="Verdana" pitchFamily="34" charset="0"/>
                <a:sym typeface="Verdana" pitchFamily="34" charset="0"/>
              </a:rPr>
              <a:t>NOT</a:t>
            </a:r>
            <a:r>
              <a:rPr lang="en-US" sz="1600" i="1" dirty="0" smtClean="0">
                <a:solidFill>
                  <a:srgbClr val="FF0000"/>
                </a:solidFill>
                <a:latin typeface="Verdana" pitchFamily="34" charset="0"/>
                <a:sym typeface="Verdana" pitchFamily="34" charset="0"/>
              </a:rPr>
              <a:t> </a:t>
            </a:r>
            <a:r>
              <a:rPr lang="en-US" sz="1600" i="1" dirty="0">
                <a:solidFill>
                  <a:srgbClr val="FF0000"/>
                </a:solidFill>
                <a:latin typeface="Verdana" pitchFamily="34" charset="0"/>
                <a:sym typeface="Verdana" pitchFamily="34" charset="0"/>
              </a:rPr>
              <a:t>a part of the Adjudication Process</a:t>
            </a:r>
          </a:p>
        </p:txBody>
      </p:sp>
    </p:spTree>
    <p:extLst>
      <p:ext uri="{BB962C8B-B14F-4D97-AF65-F5344CB8AC3E}">
        <p14:creationId xmlns:p14="http://schemas.microsoft.com/office/powerpoint/2010/main" val="354553419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p:cNvSpPr>
          <p:nvPr/>
        </p:nvSpPr>
        <p:spPr bwMode="auto">
          <a:xfrm>
            <a:off x="1025525" y="723900"/>
            <a:ext cx="80930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400" b="1" i="1">
                <a:solidFill>
                  <a:schemeClr val="tx1"/>
                </a:solidFill>
                <a:latin typeface="Verdana" pitchFamily="34" charset="0"/>
                <a:sym typeface="Verdana" pitchFamily="34" charset="0"/>
              </a:rPr>
              <a:t>Who can I contact to discuss the </a:t>
            </a:r>
          </a:p>
          <a:p>
            <a:pPr algn="ctr"/>
            <a:r>
              <a:rPr lang="en-US" sz="2400" b="1" i="1">
                <a:solidFill>
                  <a:schemeClr val="tx1"/>
                </a:solidFill>
                <a:latin typeface="Verdana" pitchFamily="34" charset="0"/>
                <a:sym typeface="Verdana" pitchFamily="34" charset="0"/>
              </a:rPr>
              <a:t>Adjudication Process?</a:t>
            </a:r>
            <a:endParaRPr lang="en-US" sz="1800" b="1" i="1">
              <a:solidFill>
                <a:schemeClr val="tx1"/>
              </a:solidFill>
              <a:latin typeface="Verdana" pitchFamily="34" charset="0"/>
              <a:sym typeface="Verdana" pitchFamily="34" charset="0"/>
            </a:endParaRPr>
          </a:p>
        </p:txBody>
      </p:sp>
      <p:sp>
        <p:nvSpPr>
          <p:cNvPr id="26628" name="Rectangle 4"/>
          <p:cNvSpPr>
            <a:spLocks/>
          </p:cNvSpPr>
          <p:nvPr/>
        </p:nvSpPr>
        <p:spPr bwMode="auto">
          <a:xfrm>
            <a:off x="508000" y="3048000"/>
            <a:ext cx="929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numCol="2"/>
          <a:lstStyle/>
          <a:p>
            <a:pPr marL="233363" indent="-233363" algn="ctr">
              <a:lnSpc>
                <a:spcPct val="120000"/>
              </a:lnSpc>
              <a:defRPr/>
            </a:pPr>
            <a:r>
              <a:rPr lang="en-US" sz="1600" b="1" dirty="0" smtClean="0">
                <a:solidFill>
                  <a:schemeClr val="tx1"/>
                </a:solidFill>
                <a:latin typeface="Verdana" pitchFamily="34" charset="0"/>
                <a:ea typeface="ヒラギノ角ゴ Pro W3" charset="-128"/>
                <a:cs typeface="+mn-cs"/>
                <a:sym typeface="Verdana" pitchFamily="34" charset="0"/>
              </a:rPr>
              <a:t>Chris York, E.I.T.</a:t>
            </a:r>
            <a:endParaRPr lang="en-US" sz="1600" b="1"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r>
              <a:rPr lang="en-US" sz="1400" i="1" dirty="0">
                <a:solidFill>
                  <a:schemeClr val="tx1"/>
                </a:solidFill>
                <a:latin typeface="Verdana" pitchFamily="34" charset="0"/>
                <a:ea typeface="ヒラギノ角ゴ Pro W3" charset="-128"/>
                <a:cs typeface="+mn-cs"/>
                <a:sym typeface="Verdana" pitchFamily="34" charset="0"/>
              </a:rPr>
              <a:t>Adjudication Engineer</a:t>
            </a:r>
          </a:p>
          <a:p>
            <a:pPr marL="233363" indent="-233363" algn="ctr">
              <a:lnSpc>
                <a:spcPct val="120000"/>
              </a:lnSpc>
              <a:defRPr/>
            </a:pPr>
            <a:r>
              <a:rPr lang="en-US" sz="1600" dirty="0">
                <a:solidFill>
                  <a:schemeClr val="tx1"/>
                </a:solidFill>
                <a:latin typeface="Verdana" pitchFamily="34" charset="0"/>
                <a:ea typeface="ヒラギノ角ゴ Pro W3" charset="-128"/>
                <a:cs typeface="+mn-cs"/>
                <a:sym typeface="Verdana" pitchFamily="34" charset="0"/>
              </a:rPr>
              <a:t>Phone: </a:t>
            </a:r>
            <a:r>
              <a:rPr lang="en-US" sz="1600" dirty="0" smtClean="0">
                <a:solidFill>
                  <a:schemeClr val="tx1"/>
                </a:solidFill>
                <a:latin typeface="Verdana" pitchFamily="34" charset="0"/>
                <a:ea typeface="ヒラギノ角ゴ Pro W3" charset="-128"/>
                <a:cs typeface="+mn-cs"/>
                <a:sym typeface="Verdana" pitchFamily="34" charset="0"/>
              </a:rPr>
              <a:t>385-226-7805</a:t>
            </a:r>
            <a:endParaRPr lang="en-US" sz="1600"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cs typeface="+mn-cs"/>
                <a:sym typeface="Verdana" pitchFamily="34" charset="0"/>
              </a:rPr>
              <a:t>E-mail: </a:t>
            </a:r>
            <a:r>
              <a:rPr lang="en-US" sz="1600" dirty="0" smtClean="0">
                <a:solidFill>
                  <a:schemeClr val="tx1"/>
                </a:solidFill>
                <a:latin typeface="Verdana" pitchFamily="34" charset="0"/>
                <a:ea typeface="ヒラギノ角ゴ Pro W3" charset="-128"/>
                <a:cs typeface="+mn-cs"/>
                <a:sym typeface="Verdana" pitchFamily="34" charset="0"/>
                <a:hlinkClick r:id="rId3"/>
              </a:rPr>
              <a:t>cyork@utah.gov</a:t>
            </a:r>
            <a:endParaRPr lang="en-US" sz="1600"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endParaRPr lang="en-US" sz="1600"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r>
              <a:rPr lang="en-US" sz="1600" b="1" dirty="0" smtClean="0">
                <a:solidFill>
                  <a:schemeClr val="tx1"/>
                </a:solidFill>
                <a:latin typeface="Verdana" pitchFamily="34" charset="0"/>
                <a:ea typeface="ヒラギノ角ゴ Pro W3" charset="-128"/>
                <a:cs typeface="+mn-cs"/>
                <a:sym typeface="Verdana" pitchFamily="34" charset="0"/>
              </a:rPr>
              <a:t>Randy Tarantino</a:t>
            </a:r>
            <a:endParaRPr lang="en-US" sz="1600" b="1"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r>
              <a:rPr lang="en-US" sz="1400" i="1" dirty="0">
                <a:solidFill>
                  <a:schemeClr val="tx1"/>
                </a:solidFill>
                <a:latin typeface="Verdana" pitchFamily="34" charset="0"/>
                <a:ea typeface="ヒラギノ角ゴ Pro W3" charset="-128"/>
                <a:cs typeface="+mn-cs"/>
                <a:sym typeface="Verdana" pitchFamily="34" charset="0"/>
              </a:rPr>
              <a:t>Adjudication </a:t>
            </a:r>
            <a:r>
              <a:rPr lang="en-US" sz="1400" i="1" dirty="0" smtClean="0">
                <a:solidFill>
                  <a:schemeClr val="tx1"/>
                </a:solidFill>
                <a:latin typeface="Verdana" pitchFamily="34" charset="0"/>
                <a:ea typeface="ヒラギノ角ゴ Pro W3" charset="-128"/>
                <a:cs typeface="+mn-cs"/>
                <a:sym typeface="Verdana" pitchFamily="34" charset="0"/>
              </a:rPr>
              <a:t>Specialist</a:t>
            </a:r>
            <a:endParaRPr lang="en-US" sz="1400" i="1"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cs typeface="+mn-cs"/>
                <a:sym typeface="Verdana" pitchFamily="34" charset="0"/>
              </a:rPr>
              <a:t>Phone: 801-664-8452</a:t>
            </a:r>
          </a:p>
          <a:p>
            <a:pPr marL="233363" indent="-233363" algn="ctr">
              <a:lnSpc>
                <a:spcPct val="120000"/>
              </a:lnSpc>
              <a:defRPr/>
            </a:pPr>
            <a:r>
              <a:rPr lang="en-US" sz="1600" dirty="0">
                <a:solidFill>
                  <a:schemeClr val="tx1"/>
                </a:solidFill>
                <a:latin typeface="Verdana" pitchFamily="34" charset="0"/>
                <a:ea typeface="ヒラギノ角ゴ Pro W3" charset="-128"/>
                <a:cs typeface="+mn-cs"/>
                <a:sym typeface="Verdana" pitchFamily="34" charset="0"/>
              </a:rPr>
              <a:t>E-mail: </a:t>
            </a:r>
            <a:r>
              <a:rPr lang="en-US" sz="1600" dirty="0" smtClean="0">
                <a:solidFill>
                  <a:schemeClr val="tx1"/>
                </a:solidFill>
                <a:latin typeface="Verdana" pitchFamily="34" charset="0"/>
                <a:ea typeface="ヒラギノ角ゴ Pro W3" charset="-128"/>
                <a:cs typeface="+mn-cs"/>
                <a:sym typeface="Verdana" pitchFamily="34" charset="0"/>
                <a:hlinkClick r:id="rId4"/>
              </a:rPr>
              <a:t>randytarantino@utah.gov</a:t>
            </a:r>
            <a:r>
              <a:rPr lang="en-US" sz="1600" dirty="0" smtClean="0">
                <a:solidFill>
                  <a:schemeClr val="tx1"/>
                </a:solidFill>
                <a:latin typeface="Verdana" pitchFamily="34" charset="0"/>
                <a:ea typeface="ヒラギノ角ゴ Pro W3" charset="-128"/>
                <a:cs typeface="+mn-cs"/>
                <a:sym typeface="Verdana" pitchFamily="34" charset="0"/>
              </a:rPr>
              <a:t> </a:t>
            </a:r>
          </a:p>
          <a:p>
            <a:pPr marL="233363" indent="-233363" algn="ctr">
              <a:lnSpc>
                <a:spcPct val="120000"/>
              </a:lnSpc>
              <a:defRPr/>
            </a:pPr>
            <a:endParaRPr lang="en-US" sz="1600" dirty="0" smtClean="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endParaRPr lang="en-US" sz="1600"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endParaRPr lang="en-US" sz="1600" dirty="0" smtClean="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endParaRPr lang="en-US" sz="1600"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endParaRPr lang="en-US" sz="1600"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r>
              <a:rPr lang="en-US" sz="1600" b="1" dirty="0">
                <a:solidFill>
                  <a:schemeClr val="tx1"/>
                </a:solidFill>
                <a:latin typeface="Verdana" pitchFamily="34" charset="0"/>
                <a:ea typeface="ヒラギノ角ゴ Pro W3" charset="-128"/>
                <a:sym typeface="Verdana" pitchFamily="34" charset="0"/>
              </a:rPr>
              <a:t>Mike Handy, P.G.</a:t>
            </a:r>
          </a:p>
          <a:p>
            <a:pPr marL="233363" indent="-233363" algn="ctr">
              <a:lnSpc>
                <a:spcPct val="120000"/>
              </a:lnSpc>
              <a:defRPr/>
            </a:pPr>
            <a:r>
              <a:rPr lang="en-US" sz="1400" i="1" dirty="0">
                <a:solidFill>
                  <a:schemeClr val="tx1"/>
                </a:solidFill>
                <a:latin typeface="Verdana" pitchFamily="34" charset="0"/>
                <a:ea typeface="ヒラギノ角ゴ Pro W3" charset="-128"/>
                <a:sym typeface="Verdana" pitchFamily="34" charset="0"/>
              </a:rPr>
              <a:t>Adjudication </a:t>
            </a:r>
            <a:r>
              <a:rPr lang="en-US" sz="1400" i="1" dirty="0" smtClean="0">
                <a:solidFill>
                  <a:schemeClr val="tx1"/>
                </a:solidFill>
                <a:latin typeface="Verdana" pitchFamily="34" charset="0"/>
                <a:ea typeface="ヒラギノ角ゴ Pro W3" charset="-128"/>
                <a:sym typeface="Verdana" pitchFamily="34" charset="0"/>
              </a:rPr>
              <a:t>Team Leader</a:t>
            </a:r>
            <a:endParaRPr lang="en-US" sz="1400" b="1"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sym typeface="Verdana" pitchFamily="34" charset="0"/>
              </a:rPr>
              <a:t>Phone: 801-538-7463</a:t>
            </a:r>
          </a:p>
          <a:p>
            <a:pPr marL="233363" indent="-233363" algn="ctr">
              <a:lnSpc>
                <a:spcPct val="120000"/>
              </a:lnSpc>
              <a:defRPr/>
            </a:pPr>
            <a:r>
              <a:rPr lang="en-US" sz="1600" dirty="0">
                <a:solidFill>
                  <a:schemeClr val="tx1"/>
                </a:solidFill>
                <a:latin typeface="Verdana" pitchFamily="34" charset="0"/>
                <a:ea typeface="ヒラギノ角ゴ Pro W3" charset="-128"/>
                <a:sym typeface="Verdana" pitchFamily="34" charset="0"/>
              </a:rPr>
              <a:t>E-mail: </a:t>
            </a:r>
            <a:r>
              <a:rPr lang="en-US" sz="1600" dirty="0">
                <a:solidFill>
                  <a:schemeClr val="tx1"/>
                </a:solidFill>
                <a:latin typeface="Verdana" pitchFamily="34" charset="0"/>
                <a:ea typeface="ヒラギノ角ゴ Pro W3" charset="-128"/>
                <a:sym typeface="Verdana" pitchFamily="34" charset="0"/>
                <a:hlinkClick r:id="rId5"/>
              </a:rPr>
              <a:t>mikehandy@utah.gov</a:t>
            </a:r>
            <a:endParaRPr lang="en-US" sz="1600"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endParaRPr lang="en-US" sz="1600" b="1" dirty="0" smtClean="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r>
              <a:rPr lang="en-US" sz="1600" b="1" dirty="0" smtClean="0">
                <a:solidFill>
                  <a:schemeClr val="tx1"/>
                </a:solidFill>
                <a:latin typeface="Verdana" pitchFamily="34" charset="0"/>
                <a:ea typeface="ヒラギノ角ゴ Pro W3" charset="-128"/>
                <a:cs typeface="+mn-cs"/>
                <a:sym typeface="Verdana" pitchFamily="34" charset="0"/>
              </a:rPr>
              <a:t>Josh </a:t>
            </a:r>
            <a:r>
              <a:rPr lang="en-US" sz="1600" b="1" dirty="0">
                <a:solidFill>
                  <a:schemeClr val="tx1"/>
                </a:solidFill>
                <a:latin typeface="Verdana" pitchFamily="34" charset="0"/>
                <a:ea typeface="ヒラギノ角ゴ Pro W3" charset="-128"/>
                <a:cs typeface="+mn-cs"/>
                <a:sym typeface="Verdana" pitchFamily="34" charset="0"/>
              </a:rPr>
              <a:t>Zimmerman</a:t>
            </a:r>
          </a:p>
          <a:p>
            <a:pPr marL="233363" indent="-233363" algn="ctr">
              <a:lnSpc>
                <a:spcPct val="120000"/>
              </a:lnSpc>
              <a:defRPr/>
            </a:pPr>
            <a:r>
              <a:rPr lang="en-US" sz="1400" i="1" dirty="0">
                <a:latin typeface="Verdana" pitchFamily="34" charset="0"/>
                <a:ea typeface="ヒラギノ角ゴ Pro W3" charset="-128"/>
                <a:cs typeface="+mn-cs"/>
                <a:sym typeface="Verdana" pitchFamily="34" charset="0"/>
              </a:rPr>
              <a:t>Adjudication </a:t>
            </a:r>
            <a:r>
              <a:rPr lang="en-US" sz="1400" i="1" dirty="0" smtClean="0">
                <a:latin typeface="Verdana" pitchFamily="34" charset="0"/>
                <a:ea typeface="ヒラギノ角ゴ Pro W3" charset="-128"/>
                <a:cs typeface="+mn-cs"/>
                <a:sym typeface="Verdana" pitchFamily="34" charset="0"/>
              </a:rPr>
              <a:t>Team Leader</a:t>
            </a:r>
            <a:endParaRPr lang="en-US" sz="1600" b="1"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cs typeface="+mn-cs"/>
                <a:sym typeface="Verdana" pitchFamily="34" charset="0"/>
              </a:rPr>
              <a:t>Phone: 801-946-7168</a:t>
            </a:r>
          </a:p>
          <a:p>
            <a:pPr marL="233363" indent="-233363" algn="ctr">
              <a:lnSpc>
                <a:spcPct val="120000"/>
              </a:lnSpc>
              <a:defRPr/>
            </a:pPr>
            <a:r>
              <a:rPr lang="en-US" sz="1600" dirty="0">
                <a:solidFill>
                  <a:schemeClr val="tx1"/>
                </a:solidFill>
                <a:latin typeface="Verdana" pitchFamily="34" charset="0"/>
                <a:ea typeface="ヒラギノ角ゴ Pro W3" charset="-128"/>
                <a:cs typeface="+mn-cs"/>
                <a:sym typeface="Verdana" pitchFamily="34" charset="0"/>
              </a:rPr>
              <a:t>E-mail: </a:t>
            </a:r>
            <a:r>
              <a:rPr lang="en-US" sz="1600" dirty="0">
                <a:solidFill>
                  <a:schemeClr val="tx1"/>
                </a:solidFill>
                <a:latin typeface="Verdana" pitchFamily="34" charset="0"/>
                <a:ea typeface="ヒラギノ角ゴ Pro W3" charset="-128"/>
                <a:cs typeface="+mn-cs"/>
                <a:sym typeface="Verdana" pitchFamily="34" charset="0"/>
                <a:hlinkClick r:id="rId6"/>
              </a:rPr>
              <a:t>joshzimmerman@utah.gov</a:t>
            </a:r>
            <a:endParaRPr lang="en-US" sz="1600"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endParaRPr lang="en-US" sz="1600"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defRPr/>
            </a:pPr>
            <a:endParaRPr lang="en-US" sz="1600" dirty="0">
              <a:solidFill>
                <a:schemeClr val="tx1"/>
              </a:solidFill>
              <a:latin typeface="Verdana" pitchFamily="34" charset="0"/>
              <a:ea typeface="ヒラギノ角ゴ Pro W3" charset="-128"/>
              <a:cs typeface="+mn-cs"/>
              <a:sym typeface="Verdana" pitchFamily="34" charset="0"/>
            </a:endParaRPr>
          </a:p>
          <a:p>
            <a:pPr marL="571500" lvl="1" algn="ctr">
              <a:lnSpc>
                <a:spcPct val="120000"/>
              </a:lnSpc>
              <a:buFontTx/>
              <a:buChar char="•"/>
              <a:defRPr/>
            </a:pPr>
            <a:endParaRPr lang="en-US" sz="1600"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buFontTx/>
              <a:buChar char="•"/>
              <a:defRPr/>
            </a:pPr>
            <a:endParaRPr lang="en-US" sz="1600" dirty="0">
              <a:solidFill>
                <a:schemeClr val="tx1"/>
              </a:solidFill>
              <a:latin typeface="Verdana" pitchFamily="34" charset="0"/>
              <a:ea typeface="ヒラギノ角ゴ Pro W3" charset="-128"/>
              <a:cs typeface="+mn-cs"/>
              <a:sym typeface="Verdana" pitchFamily="34" charset="0"/>
            </a:endParaRPr>
          </a:p>
          <a:p>
            <a:pPr marL="233363" indent="-233363" algn="ctr">
              <a:lnSpc>
                <a:spcPct val="120000"/>
              </a:lnSpc>
              <a:buFontTx/>
              <a:buChar char="•"/>
              <a:defRPr/>
            </a:pPr>
            <a:endParaRPr lang="en-US" sz="1600" dirty="0">
              <a:solidFill>
                <a:schemeClr val="tx1"/>
              </a:solidFill>
              <a:latin typeface="Verdana" pitchFamily="34" charset="0"/>
              <a:ea typeface="ヒラギノ角ゴ Pro W3" charset="-128"/>
              <a:cs typeface="+mn-cs"/>
              <a:sym typeface="Verdana" pitchFamily="34" charset="0"/>
            </a:endParaRPr>
          </a:p>
        </p:txBody>
      </p:sp>
      <p:sp>
        <p:nvSpPr>
          <p:cNvPr id="32772" name="Rectangle 6"/>
          <p:cNvSpPr>
            <a:spLocks/>
          </p:cNvSpPr>
          <p:nvPr/>
        </p:nvSpPr>
        <p:spPr bwMode="auto">
          <a:xfrm>
            <a:off x="1574800" y="5791200"/>
            <a:ext cx="7086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33363" indent="-233363" algn="ctr">
              <a:lnSpc>
                <a:spcPct val="120000"/>
              </a:lnSpc>
            </a:pPr>
            <a:r>
              <a:rPr lang="en-US" sz="1400" b="1" i="1" dirty="0">
                <a:solidFill>
                  <a:srgbClr val="0066CC"/>
                </a:solidFill>
                <a:latin typeface="Verdana" pitchFamily="34" charset="0"/>
                <a:sym typeface="Verdana" pitchFamily="34" charset="0"/>
              </a:rPr>
              <a:t>Utah Division of Water Rights</a:t>
            </a:r>
          </a:p>
          <a:p>
            <a:pPr marL="233363" indent="-233363" algn="ctr">
              <a:lnSpc>
                <a:spcPct val="120000"/>
              </a:lnSpc>
            </a:pPr>
            <a:r>
              <a:rPr lang="en-US" sz="1400" b="1" dirty="0">
                <a:solidFill>
                  <a:schemeClr val="tx1"/>
                </a:solidFill>
                <a:latin typeface="Verdana" pitchFamily="34" charset="0"/>
                <a:sym typeface="Verdana" pitchFamily="34" charset="0"/>
              </a:rPr>
              <a:t>1594 West North Temple</a:t>
            </a:r>
          </a:p>
          <a:p>
            <a:pPr marL="233363" indent="-233363" algn="ctr">
              <a:lnSpc>
                <a:spcPct val="120000"/>
              </a:lnSpc>
            </a:pPr>
            <a:r>
              <a:rPr lang="en-US" sz="1400" b="1" dirty="0">
                <a:solidFill>
                  <a:schemeClr val="tx1"/>
                </a:solidFill>
                <a:latin typeface="Verdana" pitchFamily="34" charset="0"/>
                <a:sym typeface="Verdana" pitchFamily="34" charset="0"/>
              </a:rPr>
              <a:t>Suite 220, PO Box 146300</a:t>
            </a:r>
          </a:p>
          <a:p>
            <a:pPr marL="233363" indent="-233363" algn="ctr">
              <a:lnSpc>
                <a:spcPct val="120000"/>
              </a:lnSpc>
            </a:pPr>
            <a:r>
              <a:rPr lang="en-US" sz="1400" b="1" dirty="0">
                <a:solidFill>
                  <a:schemeClr val="tx1"/>
                </a:solidFill>
                <a:latin typeface="Verdana" pitchFamily="34" charset="0"/>
                <a:sym typeface="Verdana" pitchFamily="34" charset="0"/>
              </a:rPr>
              <a:t>Salt Lake City, UT 84114-6300</a:t>
            </a:r>
          </a:p>
          <a:p>
            <a:pPr marL="233363" indent="-233363" algn="ctr">
              <a:lnSpc>
                <a:spcPct val="120000"/>
              </a:lnSpc>
            </a:pPr>
            <a:r>
              <a:rPr lang="en-US" sz="1600" b="1" i="1" dirty="0">
                <a:solidFill>
                  <a:schemeClr val="tx1"/>
                </a:solidFill>
                <a:sym typeface="Verdana" pitchFamily="34" charset="0"/>
                <a:hlinkClick r:id="rId7"/>
              </a:rPr>
              <a:t>www.waterrights.utah.gov</a:t>
            </a:r>
            <a:endParaRPr lang="en-US" sz="1600" i="1" dirty="0">
              <a:solidFill>
                <a:schemeClr val="tx1"/>
              </a:solidFill>
              <a:latin typeface="Verdana" pitchFamily="34" charset="0"/>
              <a:sym typeface="Verdana" pitchFamily="34" charset="0"/>
            </a:endParaRPr>
          </a:p>
          <a:p>
            <a:pPr marL="233363" indent="-233363">
              <a:lnSpc>
                <a:spcPct val="120000"/>
              </a:lnSpc>
              <a:buFontTx/>
              <a:buChar char="•"/>
            </a:pPr>
            <a:endParaRPr lang="en-US" sz="1600" i="1" dirty="0">
              <a:solidFill>
                <a:schemeClr val="tx1"/>
              </a:solidFill>
              <a:latin typeface="Verdana" pitchFamily="34" charset="0"/>
              <a:sym typeface="Verdana" pitchFamily="34" charset="0"/>
            </a:endParaRPr>
          </a:p>
        </p:txBody>
      </p:sp>
      <p:sp>
        <p:nvSpPr>
          <p:cNvPr id="32773" name="Rectangle 6"/>
          <p:cNvSpPr>
            <a:spLocks/>
          </p:cNvSpPr>
          <p:nvPr/>
        </p:nvSpPr>
        <p:spPr bwMode="auto">
          <a:xfrm>
            <a:off x="1528763" y="1676400"/>
            <a:ext cx="7086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33363" indent="-233363" algn="ctr">
              <a:lnSpc>
                <a:spcPct val="120000"/>
              </a:lnSpc>
            </a:pPr>
            <a:r>
              <a:rPr lang="en-US" sz="1600" b="1" dirty="0">
                <a:latin typeface="Verdana" pitchFamily="34" charset="0"/>
                <a:sym typeface="Verdana" pitchFamily="34" charset="0"/>
              </a:rPr>
              <a:t>Blake Bingham, P.E.</a:t>
            </a:r>
          </a:p>
          <a:p>
            <a:pPr marL="233363" indent="-233363" algn="ctr">
              <a:lnSpc>
                <a:spcPct val="120000"/>
              </a:lnSpc>
            </a:pPr>
            <a:r>
              <a:rPr lang="en-US" sz="1400" i="1" dirty="0">
                <a:latin typeface="Verdana" pitchFamily="34" charset="0"/>
                <a:sym typeface="Verdana" pitchFamily="34" charset="0"/>
              </a:rPr>
              <a:t>Adjudication Program Manager</a:t>
            </a:r>
          </a:p>
          <a:p>
            <a:pPr marL="233363" indent="-233363" algn="ctr">
              <a:lnSpc>
                <a:spcPct val="120000"/>
              </a:lnSpc>
            </a:pPr>
            <a:r>
              <a:rPr lang="en-US" sz="1600" dirty="0">
                <a:latin typeface="Verdana" pitchFamily="34" charset="0"/>
                <a:sym typeface="Verdana" pitchFamily="34" charset="0"/>
              </a:rPr>
              <a:t>Phone: 801-538-7345</a:t>
            </a:r>
          </a:p>
          <a:p>
            <a:pPr marL="233363" indent="-233363" algn="ctr">
              <a:lnSpc>
                <a:spcPct val="120000"/>
              </a:lnSpc>
            </a:pPr>
            <a:r>
              <a:rPr lang="en-US" sz="1600" dirty="0">
                <a:latin typeface="Verdana" pitchFamily="34" charset="0"/>
                <a:sym typeface="Verdana" pitchFamily="34" charset="0"/>
              </a:rPr>
              <a:t>E-mail: </a:t>
            </a:r>
            <a:r>
              <a:rPr lang="en-US" sz="1600" dirty="0">
                <a:latin typeface="Verdana" pitchFamily="34" charset="0"/>
                <a:sym typeface="Verdana" pitchFamily="34" charset="0"/>
                <a:hlinkClick r:id="rId8"/>
              </a:rPr>
              <a:t>blakebingham@utah.gov</a:t>
            </a:r>
            <a:endParaRPr lang="en-US" sz="1600" dirty="0">
              <a:latin typeface="Verdana" pitchFamily="34" charset="0"/>
              <a:sym typeface="Verdana" pitchFamily="34" charset="0"/>
            </a:endParaRPr>
          </a:p>
          <a:p>
            <a:pPr marL="233363" indent="-233363">
              <a:lnSpc>
                <a:spcPct val="120000"/>
              </a:lnSpc>
              <a:buFontTx/>
              <a:buChar char="•"/>
            </a:pPr>
            <a:endParaRPr lang="en-US" sz="1600" i="1" dirty="0">
              <a:solidFill>
                <a:schemeClr val="tx1"/>
              </a:solidFill>
              <a:latin typeface="Verdana" pitchFamily="34" charset="0"/>
              <a:sym typeface="Verdana"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p:cNvSpPr>
          <p:nvPr/>
        </p:nvSpPr>
        <p:spPr bwMode="auto">
          <a:xfrm>
            <a:off x="1041400" y="2971800"/>
            <a:ext cx="80930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5400" b="1" i="1">
                <a:solidFill>
                  <a:schemeClr val="tx1"/>
                </a:solidFill>
                <a:latin typeface="Verdana" pitchFamily="34" charset="0"/>
                <a:sym typeface="Verdana" pitchFamily="34" charset="0"/>
              </a:rPr>
              <a:t>Questions?</a:t>
            </a:r>
          </a:p>
        </p:txBody>
      </p:sp>
      <p:sp>
        <p:nvSpPr>
          <p:cNvPr id="33795" name="Rectangle 4"/>
          <p:cNvSpPr>
            <a:spLocks/>
          </p:cNvSpPr>
          <p:nvPr/>
        </p:nvSpPr>
        <p:spPr bwMode="auto">
          <a:xfrm>
            <a:off x="355600" y="1905000"/>
            <a:ext cx="9220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marL="233363" indent="-233363">
              <a:lnSpc>
                <a:spcPct val="120000"/>
              </a:lnSpc>
              <a:buFontTx/>
              <a:buChar char="•"/>
            </a:pPr>
            <a:endParaRPr lang="en-US" sz="2000">
              <a:solidFill>
                <a:schemeClr val="tx1"/>
              </a:solidFill>
              <a:latin typeface="Verdana" pitchFamily="34" charset="0"/>
              <a:sym typeface="Verdana"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p:cNvSpPr>
          <p:nvPr/>
        </p:nvSpPr>
        <p:spPr bwMode="auto">
          <a:xfrm>
            <a:off x="279400" y="457200"/>
            <a:ext cx="9601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dirty="0">
                <a:latin typeface="Verdana" pitchFamily="34" charset="0"/>
                <a:sym typeface="Verdana" pitchFamily="34" charset="0"/>
              </a:rPr>
              <a:t>Historical Context – The Pioneer Era</a:t>
            </a:r>
          </a:p>
        </p:txBody>
      </p:sp>
      <p:pic>
        <p:nvPicPr>
          <p:cNvPr id="17417" name="Picture 9" descr="http://www.orsonprattbrown.com/CJB/-CaptainJamesBrown/alexander-jesse-1st-irrigation.jpg"/>
          <p:cNvPicPr>
            <a:picLocks noChangeAspect="1" noChangeArrowheads="1"/>
          </p:cNvPicPr>
          <p:nvPr/>
        </p:nvPicPr>
        <p:blipFill rotWithShape="1">
          <a:blip r:embed="rId3"/>
          <a:srcRect/>
          <a:stretch/>
        </p:blipFill>
        <p:spPr bwMode="auto">
          <a:xfrm>
            <a:off x="660400" y="2133600"/>
            <a:ext cx="5674179" cy="2590800"/>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brighamyoungfamily.org/s%20Brigham%20Young%20cabinet%20card.1pk.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96842" y="2667000"/>
            <a:ext cx="1917058" cy="1882708"/>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338" name="Rectangle 4"/>
          <p:cNvSpPr>
            <a:spLocks/>
          </p:cNvSpPr>
          <p:nvPr/>
        </p:nvSpPr>
        <p:spPr bwMode="auto">
          <a:xfrm>
            <a:off x="355600" y="1189911"/>
            <a:ext cx="9067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marL="285750" indent="-285750">
              <a:lnSpc>
                <a:spcPct val="120000"/>
              </a:lnSpc>
            </a:pPr>
            <a:r>
              <a:rPr lang="en-US" sz="1300" b="1" u="sng" dirty="0">
                <a:latin typeface="Verdana" pitchFamily="34" charset="0"/>
                <a:sym typeface="Verdana" pitchFamily="34" charset="0"/>
              </a:rPr>
              <a:t>July 23, 1847</a:t>
            </a:r>
            <a:r>
              <a:rPr lang="en-US" sz="1300" b="1" dirty="0">
                <a:latin typeface="Verdana" pitchFamily="34" charset="0"/>
                <a:sym typeface="Verdana" pitchFamily="34" charset="0"/>
              </a:rPr>
              <a:t>: </a:t>
            </a:r>
            <a:r>
              <a:rPr lang="en-US" sz="1300" dirty="0">
                <a:latin typeface="Verdana" pitchFamily="34" charset="0"/>
                <a:sym typeface="Verdana" pitchFamily="34" charset="0"/>
              </a:rPr>
              <a:t>Advance party of the </a:t>
            </a:r>
            <a:r>
              <a:rPr lang="en-US" sz="1300" b="1" i="1" dirty="0">
                <a:latin typeface="Verdana" pitchFamily="34" charset="0"/>
                <a:sym typeface="Verdana" pitchFamily="34" charset="0"/>
              </a:rPr>
              <a:t>Mormon pioneers </a:t>
            </a:r>
            <a:r>
              <a:rPr lang="en-US" sz="1300" dirty="0">
                <a:latin typeface="Verdana" pitchFamily="34" charset="0"/>
                <a:sym typeface="Verdana" pitchFamily="34" charset="0"/>
              </a:rPr>
              <a:t>entered the Salt Lake Valley and began breaking-up the ground to prepare the land for crops.  </a:t>
            </a:r>
            <a:r>
              <a:rPr lang="en-US" sz="1300" b="1" i="1" dirty="0">
                <a:latin typeface="Verdana" pitchFamily="34" charset="0"/>
                <a:sym typeface="Verdana" pitchFamily="34" charset="0"/>
              </a:rPr>
              <a:t>Water from City Creek Canyon</a:t>
            </a:r>
            <a:r>
              <a:rPr lang="en-US" sz="1300" dirty="0">
                <a:latin typeface="Verdana" pitchFamily="34" charset="0"/>
                <a:sym typeface="Verdana" pitchFamily="34" charset="0"/>
              </a:rPr>
              <a:t> was diverted to moisten the soil for plowing and later used for irrigation.</a:t>
            </a:r>
          </a:p>
          <a:p>
            <a:pPr marL="285750" indent="-285750">
              <a:lnSpc>
                <a:spcPct val="120000"/>
              </a:lnSpc>
            </a:pPr>
            <a:endParaRPr lang="en-US" sz="1300" dirty="0">
              <a:latin typeface="Verdana" pitchFamily="34" charset="0"/>
              <a:sym typeface="Verdana" pitchFamily="34" charset="0"/>
            </a:endParaRPr>
          </a:p>
          <a:p>
            <a:pPr marL="285750" indent="-285750">
              <a:lnSpc>
                <a:spcPct val="120000"/>
              </a:lnSpc>
            </a:pPr>
            <a:r>
              <a:rPr lang="en-US" sz="1300" b="1" u="sng" dirty="0" smtClean="0">
                <a:latin typeface="Verdana" pitchFamily="34" charset="0"/>
                <a:sym typeface="Verdana" pitchFamily="34" charset="0"/>
              </a:rPr>
              <a:t>September 30, 1848</a:t>
            </a:r>
            <a:r>
              <a:rPr lang="en-US" sz="1300" b="1" dirty="0" smtClean="0">
                <a:latin typeface="Verdana" pitchFamily="34" charset="0"/>
                <a:sym typeface="Verdana" pitchFamily="34" charset="0"/>
              </a:rPr>
              <a:t>: </a:t>
            </a:r>
            <a:r>
              <a:rPr lang="en-US" sz="1300" b="1" i="1" dirty="0" smtClean="0">
                <a:latin typeface="Verdana" pitchFamily="34" charset="0"/>
                <a:sym typeface="Verdana" pitchFamily="34" charset="0"/>
              </a:rPr>
              <a:t>Brigham </a:t>
            </a:r>
            <a:r>
              <a:rPr lang="en-US" sz="1300" b="1" i="1" dirty="0">
                <a:latin typeface="Verdana" pitchFamily="34" charset="0"/>
                <a:sym typeface="Verdana" pitchFamily="34" charset="0"/>
              </a:rPr>
              <a:t>Young </a:t>
            </a:r>
            <a:r>
              <a:rPr lang="en-US" sz="1300" dirty="0">
                <a:latin typeface="Verdana" pitchFamily="34" charset="0"/>
                <a:sym typeface="Verdana" pitchFamily="34" charset="0"/>
              </a:rPr>
              <a:t>declares, </a:t>
            </a:r>
            <a:r>
              <a:rPr lang="en-US" sz="1300" i="1" dirty="0" smtClean="0">
                <a:latin typeface="Verdana" pitchFamily="34" charset="0"/>
                <a:sym typeface="Verdana" pitchFamily="34" charset="0"/>
              </a:rPr>
              <a:t>“There shall be </a:t>
            </a:r>
            <a:r>
              <a:rPr lang="en-US" sz="1300" b="1" i="1" dirty="0" smtClean="0">
                <a:latin typeface="Verdana" pitchFamily="34" charset="0"/>
                <a:sym typeface="Verdana" pitchFamily="34" charset="0"/>
              </a:rPr>
              <a:t>no private ownership</a:t>
            </a:r>
            <a:r>
              <a:rPr lang="en-US" sz="1300" i="1" dirty="0" smtClean="0">
                <a:latin typeface="Verdana" pitchFamily="34" charset="0"/>
                <a:sym typeface="Verdana" pitchFamily="34" charset="0"/>
              </a:rPr>
              <a:t> of the streams that come out of the canyons... </a:t>
            </a:r>
            <a:r>
              <a:rPr lang="en-US" sz="1300" b="1" i="1" dirty="0" smtClean="0">
                <a:latin typeface="Verdana" pitchFamily="34" charset="0"/>
                <a:sym typeface="Verdana" pitchFamily="34" charset="0"/>
              </a:rPr>
              <a:t>These belong to the people</a:t>
            </a:r>
            <a:r>
              <a:rPr lang="en-US" sz="1300" i="1" dirty="0" smtClean="0">
                <a:latin typeface="Verdana" pitchFamily="34" charset="0"/>
                <a:sym typeface="Verdana" pitchFamily="34" charset="0"/>
              </a:rPr>
              <a:t>: all the people.</a:t>
            </a:r>
            <a:r>
              <a:rPr lang="en-US" sz="1300" dirty="0" smtClean="0">
                <a:latin typeface="Verdana" pitchFamily="34" charset="0"/>
                <a:sym typeface="Verdana" pitchFamily="34" charset="0"/>
              </a:rPr>
              <a:t>”</a:t>
            </a:r>
            <a:endParaRPr lang="en-US" sz="1300" dirty="0">
              <a:latin typeface="Verdana" pitchFamily="34" charset="0"/>
              <a:sym typeface="Verdana" pitchFamily="34" charset="0"/>
            </a:endParaRPr>
          </a:p>
          <a:p>
            <a:pPr marL="285750" indent="-285750">
              <a:lnSpc>
                <a:spcPct val="120000"/>
              </a:lnSpc>
            </a:pPr>
            <a:endParaRPr lang="en-US" sz="1300" dirty="0">
              <a:latin typeface="Verdana" pitchFamily="34" charset="0"/>
              <a:sym typeface="Verdana" pitchFamily="34" charset="0"/>
            </a:endParaRPr>
          </a:p>
          <a:p>
            <a:pPr marL="285750" indent="-285750">
              <a:lnSpc>
                <a:spcPct val="120000"/>
              </a:lnSpc>
            </a:pPr>
            <a:r>
              <a:rPr lang="en-US" sz="1300" b="1" u="sng" dirty="0">
                <a:latin typeface="Verdana" pitchFamily="34" charset="0"/>
                <a:sym typeface="Verdana" pitchFamily="34" charset="0"/>
              </a:rPr>
              <a:t>1847 – 1850</a:t>
            </a:r>
            <a:r>
              <a:rPr lang="en-US" sz="1300" b="1" dirty="0">
                <a:latin typeface="Verdana" pitchFamily="34" charset="0"/>
                <a:sym typeface="Verdana" pitchFamily="34" charset="0"/>
              </a:rPr>
              <a:t>: </a:t>
            </a:r>
            <a:r>
              <a:rPr lang="en-US" sz="1300" dirty="0">
                <a:latin typeface="Verdana" pitchFamily="34" charset="0"/>
                <a:sym typeface="Verdana" pitchFamily="34" charset="0"/>
              </a:rPr>
              <a:t>The pioneer settlement went from being part of </a:t>
            </a:r>
            <a:r>
              <a:rPr lang="en-US" sz="1300" b="1" i="1" dirty="0" smtClean="0">
                <a:latin typeface="Verdana" pitchFamily="34" charset="0"/>
                <a:sym typeface="Verdana" pitchFamily="34" charset="0"/>
              </a:rPr>
              <a:t>Mexico</a:t>
            </a:r>
            <a:r>
              <a:rPr lang="en-US" sz="1300" b="1" dirty="0" smtClean="0">
                <a:latin typeface="Verdana" pitchFamily="34" charset="0"/>
                <a:sym typeface="Verdana" pitchFamily="34" charset="0"/>
              </a:rPr>
              <a:t> </a:t>
            </a:r>
            <a:r>
              <a:rPr lang="en-US" sz="1300" dirty="0" smtClean="0">
                <a:latin typeface="Verdana" pitchFamily="34" charset="0"/>
                <a:sym typeface="Verdana" pitchFamily="34" charset="0"/>
              </a:rPr>
              <a:t>to </a:t>
            </a:r>
            <a:r>
              <a:rPr lang="en-US" sz="1300" dirty="0">
                <a:latin typeface="Verdana" pitchFamily="34" charset="0"/>
                <a:sym typeface="Verdana" pitchFamily="34" charset="0"/>
              </a:rPr>
              <a:t>the </a:t>
            </a:r>
            <a:r>
              <a:rPr lang="en-US" sz="1300" b="1" i="1" dirty="0">
                <a:latin typeface="Verdana" pitchFamily="34" charset="0"/>
                <a:sym typeface="Verdana" pitchFamily="34" charset="0"/>
              </a:rPr>
              <a:t>State of </a:t>
            </a:r>
            <a:r>
              <a:rPr lang="en-US" sz="1300" b="1" i="1" dirty="0" smtClean="0">
                <a:latin typeface="Verdana" pitchFamily="34" charset="0"/>
                <a:sym typeface="Verdana" pitchFamily="34" charset="0"/>
              </a:rPr>
              <a:t>Deseret </a:t>
            </a:r>
            <a:r>
              <a:rPr lang="en-US" sz="1300" dirty="0" smtClean="0">
                <a:latin typeface="Verdana" pitchFamily="34" charset="0"/>
                <a:sym typeface="Verdana" pitchFamily="34" charset="0"/>
              </a:rPr>
              <a:t>to </a:t>
            </a:r>
            <a:r>
              <a:rPr lang="en-US" sz="1300" dirty="0">
                <a:latin typeface="Verdana" pitchFamily="34" charset="0"/>
                <a:sym typeface="Verdana" pitchFamily="34" charset="0"/>
              </a:rPr>
              <a:t>the </a:t>
            </a:r>
            <a:r>
              <a:rPr lang="en-US" sz="1300" b="1" i="1" dirty="0">
                <a:latin typeface="Verdana" pitchFamily="34" charset="0"/>
                <a:sym typeface="Verdana" pitchFamily="34" charset="0"/>
              </a:rPr>
              <a:t>Territory of Utah; </a:t>
            </a:r>
            <a:r>
              <a:rPr lang="en-US" sz="1300" dirty="0">
                <a:latin typeface="Verdana" pitchFamily="34" charset="0"/>
                <a:sym typeface="Verdana" pitchFamily="34" charset="0"/>
              </a:rPr>
              <a:t>however, government remained Church-centric.</a:t>
            </a:r>
          </a:p>
          <a:p>
            <a:pPr marL="285750" indent="-285750">
              <a:lnSpc>
                <a:spcPct val="120000"/>
              </a:lnSpc>
              <a:buFont typeface="Arial" pitchFamily="34" charset="0"/>
              <a:buChar char="•"/>
            </a:pPr>
            <a:endParaRPr lang="en-US" sz="1300" b="1" dirty="0">
              <a:latin typeface="Verdana" pitchFamily="34" charset="0"/>
              <a:sym typeface="Verdana" pitchFamily="34" charset="0"/>
            </a:endParaRPr>
          </a:p>
          <a:p>
            <a:pPr marL="285750" lvl="1" indent="-285750">
              <a:lnSpc>
                <a:spcPct val="120000"/>
              </a:lnSpc>
              <a:buFont typeface="Arial" pitchFamily="34" charset="0"/>
              <a:buChar char="•"/>
            </a:pPr>
            <a:r>
              <a:rPr lang="en-US" sz="1300" dirty="0">
                <a:latin typeface="Verdana" pitchFamily="34" charset="0"/>
                <a:sym typeface="Verdana" pitchFamily="34" charset="0"/>
              </a:rPr>
              <a:t>Diversions of water from streams were generally on a </a:t>
            </a:r>
            <a:r>
              <a:rPr lang="en-US" sz="1300" b="1" i="1" dirty="0">
                <a:latin typeface="Verdana" pitchFamily="34" charset="0"/>
                <a:sym typeface="Verdana" pitchFamily="34" charset="0"/>
              </a:rPr>
              <a:t>community basis</a:t>
            </a:r>
            <a:r>
              <a:rPr lang="en-US" sz="1300" dirty="0">
                <a:latin typeface="Verdana" pitchFamily="34" charset="0"/>
                <a:sym typeface="Verdana" pitchFamily="34" charset="0"/>
              </a:rPr>
              <a:t> to meet the immediate needs of the settlers.  </a:t>
            </a:r>
          </a:p>
          <a:p>
            <a:pPr marL="285750" indent="-285750">
              <a:lnSpc>
                <a:spcPct val="120000"/>
              </a:lnSpc>
              <a:buFont typeface="Arial" pitchFamily="34" charset="0"/>
              <a:buChar char="•"/>
            </a:pPr>
            <a:endParaRPr lang="en-US" sz="1300" dirty="0">
              <a:latin typeface="Verdana" pitchFamily="34" charset="0"/>
              <a:sym typeface="Verdana" pitchFamily="34" charset="0"/>
            </a:endParaRPr>
          </a:p>
          <a:p>
            <a:pPr marL="285750" lvl="1" indent="-285750">
              <a:lnSpc>
                <a:spcPct val="120000"/>
              </a:lnSpc>
              <a:buFont typeface="Arial" pitchFamily="34" charset="0"/>
              <a:buChar char="•"/>
            </a:pPr>
            <a:r>
              <a:rPr lang="en-US" sz="1300" dirty="0">
                <a:latin typeface="Verdana" pitchFamily="34" charset="0"/>
                <a:sym typeface="Verdana" pitchFamily="34" charset="0"/>
              </a:rPr>
              <a:t>The </a:t>
            </a:r>
            <a:r>
              <a:rPr lang="en-US" sz="1300" b="1" i="1" dirty="0">
                <a:latin typeface="Verdana" pitchFamily="34" charset="0"/>
                <a:sym typeface="Verdana" pitchFamily="34" charset="0"/>
              </a:rPr>
              <a:t>doctrine of priority </a:t>
            </a:r>
            <a:r>
              <a:rPr lang="en-US" sz="1300" dirty="0">
                <a:latin typeface="Verdana" pitchFamily="34" charset="0"/>
                <a:sym typeface="Verdana" pitchFamily="34" charset="0"/>
              </a:rPr>
              <a:t>evolved from </a:t>
            </a:r>
            <a:r>
              <a:rPr lang="en-US" sz="1300" dirty="0" smtClean="0">
                <a:latin typeface="Verdana" pitchFamily="34" charset="0"/>
                <a:sym typeface="Verdana" pitchFamily="34" charset="0"/>
              </a:rPr>
              <a:t>Church leaders’ recognition </a:t>
            </a:r>
            <a:r>
              <a:rPr lang="en-US" sz="1300" dirty="0">
                <a:latin typeface="Verdana" pitchFamily="34" charset="0"/>
                <a:sym typeface="Verdana" pitchFamily="34" charset="0"/>
              </a:rPr>
              <a:t>of </a:t>
            </a:r>
            <a:r>
              <a:rPr lang="en-US" sz="1300" dirty="0" smtClean="0">
                <a:latin typeface="Verdana" pitchFamily="34" charset="0"/>
                <a:sym typeface="Verdana" pitchFamily="34" charset="0"/>
              </a:rPr>
              <a:t>groups </a:t>
            </a:r>
            <a:r>
              <a:rPr lang="en-US" sz="1300" dirty="0">
                <a:latin typeface="Verdana" pitchFamily="34" charset="0"/>
                <a:sym typeface="Verdana" pitchFamily="34" charset="0"/>
              </a:rPr>
              <a:t>who first put the water to beneficial use </a:t>
            </a:r>
            <a:r>
              <a:rPr lang="en-US" sz="1300" dirty="0" smtClean="0">
                <a:latin typeface="Verdana" pitchFamily="34" charset="0"/>
                <a:sym typeface="Verdana" pitchFamily="34" charset="0"/>
              </a:rPr>
              <a:t>as well as later beneficiaries (primary </a:t>
            </a:r>
            <a:r>
              <a:rPr lang="en-US" sz="1300" dirty="0">
                <a:latin typeface="Verdana" pitchFamily="34" charset="0"/>
                <a:sym typeface="Verdana" pitchFamily="34" charset="0"/>
              </a:rPr>
              <a:t>and secondary rights).</a:t>
            </a:r>
          </a:p>
          <a:p>
            <a:pPr marL="285750" indent="-285750">
              <a:lnSpc>
                <a:spcPct val="120000"/>
              </a:lnSpc>
              <a:buFont typeface="Arial" pitchFamily="34" charset="0"/>
              <a:buChar char="•"/>
            </a:pPr>
            <a:endParaRPr lang="en-US" sz="1300" dirty="0">
              <a:latin typeface="Verdana" pitchFamily="34" charset="0"/>
              <a:sym typeface="Verdana" pitchFamily="34" charset="0"/>
            </a:endParaRPr>
          </a:p>
          <a:p>
            <a:pPr marL="285750" lvl="1" indent="-285750">
              <a:lnSpc>
                <a:spcPct val="120000"/>
              </a:lnSpc>
              <a:buFont typeface="Arial" pitchFamily="34" charset="0"/>
              <a:buChar char="•"/>
            </a:pPr>
            <a:r>
              <a:rPr lang="en-US" sz="1300" b="1" i="1" dirty="0">
                <a:latin typeface="Verdana" pitchFamily="34" charset="0"/>
                <a:sym typeface="Verdana" pitchFamily="34" charset="0"/>
              </a:rPr>
              <a:t>Conflicts were settled through ecclesiastical channels</a:t>
            </a:r>
            <a:r>
              <a:rPr lang="en-US" sz="1300" dirty="0">
                <a:latin typeface="Verdana" pitchFamily="34" charset="0"/>
                <a:sym typeface="Verdana" pitchFamily="34" charset="0"/>
              </a:rPr>
              <a:t>; </a:t>
            </a:r>
            <a:r>
              <a:rPr lang="en-US" sz="1300" dirty="0" smtClean="0">
                <a:latin typeface="Verdana" pitchFamily="34" charset="0"/>
                <a:sym typeface="Verdana" pitchFamily="34" charset="0"/>
              </a:rPr>
              <a:t>Bishop’s Courts for local wards provided a judicial process with Stake High Councils serving as appellate courts.  </a:t>
            </a:r>
            <a:endParaRPr lang="en-US" sz="1300" dirty="0">
              <a:latin typeface="Verdana" pitchFamily="34" charset="0"/>
              <a:sym typeface="Verdana" pitchFamily="34" charset="0"/>
            </a:endParaRPr>
          </a:p>
        </p:txBody>
      </p:sp>
      <p:grpSp>
        <p:nvGrpSpPr>
          <p:cNvPr id="12" name="Group 11"/>
          <p:cNvGrpSpPr/>
          <p:nvPr/>
        </p:nvGrpSpPr>
        <p:grpSpPr>
          <a:xfrm>
            <a:off x="736600" y="3505200"/>
            <a:ext cx="8686800" cy="2057400"/>
            <a:chOff x="431800" y="3429000"/>
            <a:chExt cx="9294570" cy="2487614"/>
          </a:xfrm>
        </p:grpSpPr>
        <p:sp>
          <p:nvSpPr>
            <p:cNvPr id="10" name="Rectangle 9"/>
            <p:cNvSpPr/>
            <p:nvPr/>
          </p:nvSpPr>
          <p:spPr bwMode="auto">
            <a:xfrm>
              <a:off x="431800" y="3429000"/>
              <a:ext cx="9294570" cy="2487614"/>
            </a:xfrm>
            <a:prstGeom prst="rect">
              <a:avLst/>
            </a:prstGeom>
            <a:solidFill>
              <a:schemeClr val="accent3"/>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endParaRPr lang="en-US" smtClean="0">
                <a:latin typeface="Gill Sans" charset="0"/>
                <a:ea typeface="ヒラギノ角ゴ Pro W3" charset="-128"/>
                <a:sym typeface="Gill Sans" charset="0"/>
              </a:endParaRPr>
            </a:p>
          </p:txBody>
        </p:sp>
        <p:grpSp>
          <p:nvGrpSpPr>
            <p:cNvPr id="6" name="Group 5"/>
            <p:cNvGrpSpPr/>
            <p:nvPr/>
          </p:nvGrpSpPr>
          <p:grpSpPr>
            <a:xfrm>
              <a:off x="546100" y="3521609"/>
              <a:ext cx="9067800" cy="2286000"/>
              <a:chOff x="546100" y="3521609"/>
              <a:chExt cx="9067800" cy="2286000"/>
            </a:xfrm>
          </p:grpSpPr>
          <p:pic>
            <p:nvPicPr>
              <p:cNvPr id="2" name="Picture 2" descr="http://upload.wikimedia.org/wikipedia/commons/thumb/5/57/State_of_Deseret%2C_vector_image_cropped_-_2011.svg/320px-State_of_Deseret%2C_vector_image_cropped_-_2011.svg.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77439" y="3521609"/>
                <a:ext cx="235973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pa Mexico 1845.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6100" y="3521609"/>
                <a:ext cx="251435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upload.wikimedia.org/wikipedia/commons/thumb/7/76/Utah_Territory_with_Deseret_Border%2C_vector_image_-_2011.svg/320px-Utah_Territory_with_Deseret_Border%2C_vector_image_-_2011.svg.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54161" y="3521609"/>
                <a:ext cx="2359739"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bwMode="auto">
              <a:xfrm>
                <a:off x="3215439" y="4207409"/>
                <a:ext cx="762000" cy="914400"/>
              </a:xfrm>
              <a:prstGeom prst="rightArrow">
                <a:avLst/>
              </a:prstGeom>
              <a:solidFill>
                <a:srgbClr val="6699FF"/>
              </a:solidFill>
              <a:ln w="25400" cap="flat" cmpd="sng" algn="ctr">
                <a:solidFill>
                  <a:srgbClr val="0066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endParaRPr lang="en-US" smtClean="0">
                  <a:latin typeface="Gill Sans" charset="0"/>
                  <a:ea typeface="ヒラギノ角ゴ Pro W3" charset="-128"/>
                  <a:sym typeface="Gill Sans" charset="0"/>
                </a:endParaRPr>
              </a:p>
            </p:txBody>
          </p:sp>
          <p:sp>
            <p:nvSpPr>
              <p:cNvPr id="15" name="Right Arrow 14"/>
              <p:cNvSpPr/>
              <p:nvPr/>
            </p:nvSpPr>
            <p:spPr bwMode="auto">
              <a:xfrm>
                <a:off x="6545300" y="4207409"/>
                <a:ext cx="762000" cy="914400"/>
              </a:xfrm>
              <a:prstGeom prst="rightArrow">
                <a:avLst/>
              </a:prstGeom>
              <a:solidFill>
                <a:srgbClr val="6699FF"/>
              </a:solidFill>
              <a:ln w="25400" cap="flat" cmpd="sng" algn="ctr">
                <a:solidFill>
                  <a:srgbClr val="0066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endParaRPr lang="en-US" smtClean="0">
                  <a:latin typeface="Gill Sans" charset="0"/>
                  <a:ea typeface="ヒラギノ角ゴ Pro W3" charset="-128"/>
                  <a:sym typeface="Gill Sans" charset="0"/>
                </a:endParaRPr>
              </a:p>
            </p:txBody>
          </p:sp>
        </p:grpSp>
      </p:grpSp>
      <p:pic>
        <p:nvPicPr>
          <p:cNvPr id="2050" name="Picture 2" descr="http://www.shopcitycreekcenter.com/logo-shar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783024" y="3886200"/>
            <a:ext cx="5872347" cy="3068302"/>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ular Callout 2"/>
          <p:cNvSpPr/>
          <p:nvPr/>
        </p:nvSpPr>
        <p:spPr bwMode="auto">
          <a:xfrm>
            <a:off x="5308600" y="2209800"/>
            <a:ext cx="1295400" cy="685800"/>
          </a:xfrm>
          <a:prstGeom prst="wedgeRectCallout">
            <a:avLst>
              <a:gd name="adj1" fmla="val -47724"/>
              <a:gd name="adj2" fmla="val 68849"/>
            </a:avLst>
          </a:prstGeom>
          <a:solidFill>
            <a:schemeClr val="bg1"/>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en-US" sz="1800" dirty="0" smtClean="0">
                <a:latin typeface="Imprint MT Shadow" panose="04020605060303030202" pitchFamily="82" charset="0"/>
                <a:ea typeface="ヒラギノ角ゴ Pro W3" charset="-128"/>
                <a:sym typeface="Gill Sans" charset="0"/>
              </a:rPr>
              <a:t>This is the place…</a:t>
            </a:r>
          </a:p>
        </p:txBody>
      </p:sp>
      <p:sp>
        <p:nvSpPr>
          <p:cNvPr id="16" name="Rectangular Callout 15"/>
          <p:cNvSpPr/>
          <p:nvPr/>
        </p:nvSpPr>
        <p:spPr bwMode="auto">
          <a:xfrm>
            <a:off x="6111563" y="3056811"/>
            <a:ext cx="2104003" cy="685800"/>
          </a:xfrm>
          <a:prstGeom prst="wedgeRectCallout">
            <a:avLst>
              <a:gd name="adj1" fmla="val -85393"/>
              <a:gd name="adj2" fmla="val -49669"/>
            </a:avLst>
          </a:prstGeom>
          <a:solidFill>
            <a:schemeClr val="bg1"/>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en-US" sz="1800" dirty="0" smtClean="0">
                <a:latin typeface="Imprint MT Shadow" panose="04020605060303030202" pitchFamily="82" charset="0"/>
                <a:ea typeface="ヒラギノ角ゴ Pro W3" charset="-128"/>
                <a:sym typeface="Gill Sans" charset="0"/>
              </a:rPr>
              <a:t>…we will build our shopping mall.</a:t>
            </a:r>
          </a:p>
        </p:txBody>
      </p:sp>
    </p:spTree>
    <p:extLst>
      <p:ext uri="{BB962C8B-B14F-4D97-AF65-F5344CB8AC3E}">
        <p14:creationId xmlns:p14="http://schemas.microsoft.com/office/powerpoint/2010/main" val="1316904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500"/>
                                        <p:tgtEl>
                                          <p:spTgt spid="1433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transition="in" filter="fade">
                                      <p:cBhvr>
                                        <p:cTn id="10" dur="500"/>
                                        <p:tgtEl>
                                          <p:spTgt spid="174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338">
                                            <p:txEl>
                                              <p:pRg st="2" end="2"/>
                                            </p:txEl>
                                          </p:spTgt>
                                        </p:tgtEl>
                                        <p:attrNameLst>
                                          <p:attrName>style.visibility</p:attrName>
                                        </p:attrNameLst>
                                      </p:cBhvr>
                                      <p:to>
                                        <p:strVal val="visible"/>
                                      </p:to>
                                    </p:set>
                                    <p:animEffect transition="in" filter="fade">
                                      <p:cBhvr>
                                        <p:cTn id="26" dur="500"/>
                                        <p:tgtEl>
                                          <p:spTgt spid="14338">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xit" presetSubtype="0" fill="hold" nodeType="withEffect">
                                  <p:stCondLst>
                                    <p:cond delay="0"/>
                                  </p:stCondLst>
                                  <p:childTnLst>
                                    <p:animEffect transition="out" filter="fade">
                                      <p:cBhvr>
                                        <p:cTn id="31" dur="500"/>
                                        <p:tgtEl>
                                          <p:spTgt spid="17417"/>
                                        </p:tgtEl>
                                      </p:cBhvr>
                                    </p:animEffect>
                                    <p:set>
                                      <p:cBhvr>
                                        <p:cTn id="32" dur="1" fill="hold">
                                          <p:stCondLst>
                                            <p:cond delay="499"/>
                                          </p:stCondLst>
                                        </p:cTn>
                                        <p:tgtEl>
                                          <p:spTgt spid="1741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050"/>
                                        </p:tgtEl>
                                      </p:cBhvr>
                                    </p:animEffect>
                                    <p:set>
                                      <p:cBhvr>
                                        <p:cTn id="41" dur="1" fill="hold">
                                          <p:stCondLst>
                                            <p:cond delay="499"/>
                                          </p:stCondLst>
                                        </p:cTn>
                                        <p:tgtEl>
                                          <p:spTgt spid="205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338">
                                            <p:txEl>
                                              <p:pRg st="4" end="4"/>
                                            </p:txEl>
                                          </p:spTgt>
                                        </p:tgtEl>
                                        <p:attrNameLst>
                                          <p:attrName>style.visibility</p:attrName>
                                        </p:attrNameLst>
                                      </p:cBhvr>
                                      <p:to>
                                        <p:strVal val="visible"/>
                                      </p:to>
                                    </p:set>
                                    <p:animEffect transition="in" filter="fade">
                                      <p:cBhvr>
                                        <p:cTn id="46" dur="500"/>
                                        <p:tgtEl>
                                          <p:spTgt spid="14338">
                                            <p:txEl>
                                              <p:pRg st="4" end="4"/>
                                            </p:txEl>
                                          </p:spTgt>
                                        </p:tgtEl>
                                      </p:cBhvr>
                                    </p:animEffect>
                                  </p:childTnLst>
                                </p:cTn>
                              </p:par>
                              <p:par>
                                <p:cTn id="47" presetID="10" presetClass="exit" presetSubtype="0" fill="hold" nodeType="withEffect">
                                  <p:stCondLst>
                                    <p:cond delay="0"/>
                                  </p:stCondLst>
                                  <p:childTnLst>
                                    <p:animEffect transition="out" filter="fade">
                                      <p:cBhvr>
                                        <p:cTn id="48" dur="500"/>
                                        <p:tgtEl>
                                          <p:spTgt spid="1026"/>
                                        </p:tgtEl>
                                      </p:cBhvr>
                                    </p:animEffect>
                                    <p:set>
                                      <p:cBhvr>
                                        <p:cTn id="49" dur="1" fill="hold">
                                          <p:stCondLst>
                                            <p:cond delay="499"/>
                                          </p:stCondLst>
                                        </p:cTn>
                                        <p:tgtEl>
                                          <p:spTgt spid="102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338">
                                            <p:txEl>
                                              <p:pRg st="6" end="6"/>
                                            </p:txEl>
                                          </p:spTgt>
                                        </p:tgtEl>
                                        <p:attrNameLst>
                                          <p:attrName>style.visibility</p:attrName>
                                        </p:attrNameLst>
                                      </p:cBhvr>
                                      <p:to>
                                        <p:strVal val="visible"/>
                                      </p:to>
                                    </p:set>
                                    <p:anim calcmode="lin" valueType="num">
                                      <p:cBhvr additive="base">
                                        <p:cTn id="57" dur="500" fill="hold"/>
                                        <p:tgtEl>
                                          <p:spTgt spid="14338">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338">
                                            <p:txEl>
                                              <p:pRg st="6" end="6"/>
                                            </p:txEl>
                                          </p:spTgt>
                                        </p:tgtEl>
                                        <p:attrNameLst>
                                          <p:attrName>ppt_y</p:attrName>
                                        </p:attrNameLst>
                                      </p:cBhvr>
                                      <p:tavLst>
                                        <p:tav tm="0">
                                          <p:val>
                                            <p:strVal val="1+#ppt_h/2"/>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4338">
                                            <p:txEl>
                                              <p:pRg st="8" end="8"/>
                                            </p:txEl>
                                          </p:spTgt>
                                        </p:tgtEl>
                                        <p:attrNameLst>
                                          <p:attrName>style.visibility</p:attrName>
                                        </p:attrNameLst>
                                      </p:cBhvr>
                                      <p:to>
                                        <p:strVal val="visible"/>
                                      </p:to>
                                    </p:set>
                                    <p:anim calcmode="lin" valueType="num">
                                      <p:cBhvr additive="base">
                                        <p:cTn id="66" dur="500" fill="hold"/>
                                        <p:tgtEl>
                                          <p:spTgt spid="14338">
                                            <p:txEl>
                                              <p:pRg st="8" end="8"/>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433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4338">
                                            <p:txEl>
                                              <p:pRg st="10" end="10"/>
                                            </p:txEl>
                                          </p:spTgt>
                                        </p:tgtEl>
                                        <p:attrNameLst>
                                          <p:attrName>style.visibility</p:attrName>
                                        </p:attrNameLst>
                                      </p:cBhvr>
                                      <p:to>
                                        <p:strVal val="visible"/>
                                      </p:to>
                                    </p:set>
                                    <p:anim calcmode="lin" valueType="num">
                                      <p:cBhvr additive="base">
                                        <p:cTn id="72" dur="500" fill="hold"/>
                                        <p:tgtEl>
                                          <p:spTgt spid="14338">
                                            <p:txEl>
                                              <p:pRg st="10" end="1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433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1.wikia.nocookie.net/__cb20130205061816/bakerstreet/images/8/87/Seal_Utah.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8194" y="1092200"/>
            <a:ext cx="6043612" cy="6025189"/>
          </a:xfrm>
          <a:prstGeom prst="rect">
            <a:avLst/>
          </a:prstGeom>
          <a:noFill/>
          <a:extLst>
            <a:ext uri="{909E8E84-426E-40DD-AFC4-6F175D3DCCD1}">
              <a14:hiddenFill xmlns:a14="http://schemas.microsoft.com/office/drawing/2010/main">
                <a:solidFill>
                  <a:srgbClr val="FFFFFF"/>
                </a:solidFill>
              </a14:hiddenFill>
            </a:ext>
          </a:extLst>
        </p:spPr>
      </p:pic>
      <p:sp>
        <p:nvSpPr>
          <p:cNvPr id="15363" name="Rectangle 4"/>
          <p:cNvSpPr>
            <a:spLocks/>
          </p:cNvSpPr>
          <p:nvPr/>
        </p:nvSpPr>
        <p:spPr bwMode="auto">
          <a:xfrm>
            <a:off x="423863" y="1168400"/>
            <a:ext cx="915193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517525" indent="-517525">
              <a:lnSpc>
                <a:spcPct val="120000"/>
              </a:lnSpc>
              <a:defRPr/>
            </a:pPr>
            <a:r>
              <a:rPr lang="en-US" sz="1300" b="1" u="sng" dirty="0">
                <a:latin typeface="Verdana" pitchFamily="34" charset="0"/>
                <a:ea typeface="ヒラギノ角ゴ Pro W3" charset="-128"/>
                <a:cs typeface="+mn-cs"/>
                <a:sym typeface="Verdana" pitchFamily="34" charset="0"/>
              </a:rPr>
              <a:t>1852</a:t>
            </a:r>
            <a:r>
              <a:rPr lang="en-US" sz="1300" b="1" dirty="0">
                <a:latin typeface="Verdana" pitchFamily="34" charset="0"/>
                <a:ea typeface="ヒラギノ角ゴ Pro W3" charset="-128"/>
                <a:cs typeface="+mn-cs"/>
                <a:sym typeface="Verdana" pitchFamily="34" charset="0"/>
              </a:rPr>
              <a:t>: </a:t>
            </a:r>
            <a:r>
              <a:rPr lang="en-US" sz="1300" dirty="0">
                <a:latin typeface="Verdana" pitchFamily="34" charset="0"/>
                <a:ea typeface="ヒラギノ角ゴ Pro W3" charset="-128"/>
                <a:cs typeface="+mn-cs"/>
                <a:sym typeface="Verdana" pitchFamily="34" charset="0"/>
              </a:rPr>
              <a:t>The first Territorial Legislative Assembly passed an act authorizing the </a:t>
            </a:r>
            <a:r>
              <a:rPr lang="en-US" sz="1300" b="1" dirty="0">
                <a:latin typeface="Verdana" pitchFamily="34" charset="0"/>
                <a:ea typeface="ヒラギノ角ゴ Pro W3" charset="-128"/>
                <a:cs typeface="+mn-cs"/>
                <a:sym typeface="Verdana" pitchFamily="34" charset="0"/>
              </a:rPr>
              <a:t>County Court </a:t>
            </a:r>
            <a:r>
              <a:rPr lang="en-US" sz="1300" dirty="0">
                <a:latin typeface="Verdana" pitchFamily="34" charset="0"/>
                <a:ea typeface="ヒラギノ角ゴ Pro W3" charset="-128"/>
                <a:cs typeface="+mn-cs"/>
                <a:sym typeface="Verdana" pitchFamily="34" charset="0"/>
              </a:rPr>
              <a:t>control of </a:t>
            </a:r>
            <a:r>
              <a:rPr lang="en-US" sz="1300" i="1" dirty="0">
                <a:latin typeface="Verdana" pitchFamily="34" charset="0"/>
                <a:ea typeface="ヒラギノ角ゴ Pro W3" charset="-128"/>
                <a:cs typeface="+mn-cs"/>
                <a:sym typeface="Verdana" pitchFamily="34" charset="0"/>
              </a:rPr>
              <a:t>“all timber, water privileges, or any water course or creek</a:t>
            </a:r>
            <a:r>
              <a:rPr lang="en-US" sz="1300" i="1" dirty="0" smtClean="0">
                <a:latin typeface="Verdana" pitchFamily="34" charset="0"/>
                <a:ea typeface="ヒラギノ角ゴ Pro W3" charset="-128"/>
                <a:cs typeface="+mn-cs"/>
                <a:sym typeface="Verdana" pitchFamily="34" charset="0"/>
              </a:rPr>
              <a:t>.”</a:t>
            </a:r>
            <a:r>
              <a:rPr lang="en-US" sz="1300" dirty="0" smtClean="0">
                <a:latin typeface="Verdana" pitchFamily="34" charset="0"/>
                <a:ea typeface="ヒラギノ角ゴ Pro W3" charset="-128"/>
                <a:cs typeface="+mn-cs"/>
                <a:sym typeface="Verdana" pitchFamily="34" charset="0"/>
              </a:rPr>
              <a:t>  </a:t>
            </a:r>
            <a:r>
              <a:rPr lang="en-US" sz="1300" b="1" i="1" dirty="0" smtClean="0">
                <a:latin typeface="Verdana" pitchFamily="34" charset="0"/>
                <a:ea typeface="ヒラギノ角ゴ Pro W3" charset="-128"/>
                <a:cs typeface="+mn-cs"/>
                <a:sym typeface="Verdana" pitchFamily="34" charset="0"/>
              </a:rPr>
              <a:t>Salt Lake County </a:t>
            </a:r>
            <a:r>
              <a:rPr lang="en-US" sz="1300" dirty="0" smtClean="0">
                <a:latin typeface="Verdana" pitchFamily="34" charset="0"/>
                <a:ea typeface="ヒラギノ角ゴ Pro W3" charset="-128"/>
                <a:cs typeface="+mn-cs"/>
                <a:sym typeface="Verdana" pitchFamily="34" charset="0"/>
              </a:rPr>
              <a:t>was the only one to assume these duties… other counties streams were diverted without public restriction.</a:t>
            </a:r>
            <a:endParaRPr lang="en-US" sz="1300" dirty="0">
              <a:latin typeface="Verdana" pitchFamily="34" charset="0"/>
              <a:ea typeface="ヒラギノ角ゴ Pro W3" charset="-128"/>
              <a:cs typeface="+mn-cs"/>
              <a:sym typeface="Verdana" pitchFamily="34" charset="0"/>
            </a:endParaRPr>
          </a:p>
          <a:p>
            <a:pPr marL="517525" indent="-517525">
              <a:lnSpc>
                <a:spcPct val="120000"/>
              </a:lnSpc>
              <a:defRPr/>
            </a:pPr>
            <a:endParaRPr lang="en-US" sz="1300" b="1" u="sng" dirty="0" smtClean="0">
              <a:latin typeface="Verdana" pitchFamily="34" charset="0"/>
              <a:ea typeface="ヒラギノ角ゴ Pro W3" charset="-128"/>
              <a:sym typeface="Verdana" pitchFamily="34" charset="0"/>
            </a:endParaRPr>
          </a:p>
          <a:p>
            <a:pPr marL="517525" indent="-517525">
              <a:lnSpc>
                <a:spcPct val="120000"/>
              </a:lnSpc>
              <a:defRPr/>
            </a:pPr>
            <a:r>
              <a:rPr lang="en-US" sz="1300" b="1" u="sng" dirty="0" smtClean="0">
                <a:latin typeface="Verdana" pitchFamily="34" charset="0"/>
                <a:ea typeface="ヒラギノ角ゴ Pro W3" charset="-128"/>
                <a:sym typeface="Verdana" pitchFamily="34" charset="0"/>
              </a:rPr>
              <a:t>1877</a:t>
            </a:r>
            <a:r>
              <a:rPr lang="en-US" sz="1300" b="1" dirty="0" smtClean="0">
                <a:latin typeface="Verdana" pitchFamily="34" charset="0"/>
                <a:ea typeface="ヒラギノ角ゴ Pro W3" charset="-128"/>
                <a:sym typeface="Verdana" pitchFamily="34" charset="0"/>
              </a:rPr>
              <a:t>: </a:t>
            </a:r>
            <a:r>
              <a:rPr lang="en-US" sz="1300" dirty="0" smtClean="0">
                <a:latin typeface="Verdana" pitchFamily="34" charset="0"/>
                <a:ea typeface="ヒラギノ角ゴ Pro W3" charset="-128"/>
                <a:sym typeface="Verdana" pitchFamily="34" charset="0"/>
              </a:rPr>
              <a:t>The </a:t>
            </a:r>
            <a:r>
              <a:rPr lang="en-US" sz="1300" b="1" i="1" dirty="0" smtClean="0">
                <a:latin typeface="Verdana" pitchFamily="34" charset="0"/>
                <a:ea typeface="ヒラギノ角ゴ Pro W3" charset="-128"/>
                <a:sym typeface="Verdana" pitchFamily="34" charset="0"/>
              </a:rPr>
              <a:t>Desert Land Act </a:t>
            </a:r>
            <a:r>
              <a:rPr lang="en-US" sz="1300" dirty="0" smtClean="0">
                <a:latin typeface="Verdana" pitchFamily="34" charset="0"/>
                <a:ea typeface="ヒラギノ角ゴ Pro W3" charset="-128"/>
                <a:sym typeface="Verdana" pitchFamily="34" charset="0"/>
              </a:rPr>
              <a:t>was passed to promote homesteading of arid and semiarid public land.  The Act also </a:t>
            </a:r>
            <a:r>
              <a:rPr lang="en-US" sz="1300" b="1" i="1" dirty="0" smtClean="0">
                <a:latin typeface="Verdana" pitchFamily="34" charset="0"/>
                <a:ea typeface="ヒラギノ角ゴ Pro W3" charset="-128"/>
                <a:sym typeface="Verdana" pitchFamily="34" charset="0"/>
              </a:rPr>
              <a:t>severed the title</a:t>
            </a:r>
            <a:r>
              <a:rPr lang="en-US" sz="1300" dirty="0" smtClean="0">
                <a:latin typeface="Verdana" pitchFamily="34" charset="0"/>
                <a:ea typeface="ヒラギノ角ゴ Pro W3" charset="-128"/>
                <a:sym typeface="Verdana" pitchFamily="34" charset="0"/>
              </a:rPr>
              <a:t> of the water from the public land and </a:t>
            </a:r>
            <a:r>
              <a:rPr lang="en-US" sz="1300" b="1" i="1" dirty="0" smtClean="0">
                <a:latin typeface="Verdana" pitchFamily="34" charset="0"/>
                <a:ea typeface="ヒラギノ角ゴ Pro W3" charset="-128"/>
                <a:sym typeface="Verdana" pitchFamily="34" charset="0"/>
              </a:rPr>
              <a:t>delegated authority </a:t>
            </a:r>
            <a:r>
              <a:rPr lang="en-US" sz="1300" dirty="0" smtClean="0">
                <a:latin typeface="Verdana" pitchFamily="34" charset="0"/>
                <a:ea typeface="ヒラギノ角ゴ Pro W3" charset="-128"/>
                <a:sym typeface="Verdana" pitchFamily="34" charset="0"/>
              </a:rPr>
              <a:t>to the respective </a:t>
            </a:r>
            <a:r>
              <a:rPr lang="en-US" sz="1300" b="1" i="1" dirty="0" smtClean="0">
                <a:latin typeface="Verdana" pitchFamily="34" charset="0"/>
                <a:ea typeface="ヒラギノ角ゴ Pro W3" charset="-128"/>
                <a:sym typeface="Verdana" pitchFamily="34" charset="0"/>
              </a:rPr>
              <a:t>state or territory </a:t>
            </a:r>
            <a:r>
              <a:rPr lang="en-US" sz="1300" dirty="0" smtClean="0">
                <a:latin typeface="Verdana" pitchFamily="34" charset="0"/>
                <a:ea typeface="ヒラギノ角ゴ Pro W3" charset="-128"/>
                <a:sym typeface="Verdana" pitchFamily="34" charset="0"/>
              </a:rPr>
              <a:t>with regard to how water was appropriated.</a:t>
            </a:r>
            <a:endParaRPr lang="en-US" sz="1300" b="1" dirty="0">
              <a:latin typeface="Verdana" pitchFamily="34" charset="0"/>
              <a:ea typeface="ヒラギノ角ゴ Pro W3" charset="-128"/>
              <a:sym typeface="Verdana" pitchFamily="34" charset="0"/>
            </a:endParaRPr>
          </a:p>
          <a:p>
            <a:pPr marL="517525" indent="-517525">
              <a:lnSpc>
                <a:spcPct val="120000"/>
              </a:lnSpc>
              <a:buFont typeface="Arial" pitchFamily="34" charset="0"/>
              <a:buChar char="•"/>
              <a:defRPr/>
            </a:pPr>
            <a:endParaRPr lang="en-US" sz="1400" dirty="0">
              <a:latin typeface="Verdana" pitchFamily="34" charset="0"/>
              <a:ea typeface="ヒラギノ角ゴ Pro W3" charset="-128"/>
              <a:cs typeface="+mn-cs"/>
              <a:sym typeface="Verdana" pitchFamily="34" charset="0"/>
            </a:endParaRPr>
          </a:p>
          <a:p>
            <a:pPr marL="285750" indent="-285750">
              <a:lnSpc>
                <a:spcPct val="120000"/>
              </a:lnSpc>
              <a:buFont typeface="Arial" pitchFamily="34" charset="0"/>
              <a:buChar char="•"/>
              <a:defRPr/>
            </a:pPr>
            <a:endParaRPr lang="en-US" sz="1400" dirty="0">
              <a:latin typeface="Verdana" pitchFamily="34" charset="0"/>
              <a:ea typeface="ヒラギノ角ゴ Pro W3" charset="-128"/>
              <a:cs typeface="+mn-cs"/>
              <a:sym typeface="Verdana" pitchFamily="34" charset="0"/>
            </a:endParaRPr>
          </a:p>
        </p:txBody>
      </p:sp>
      <p:sp>
        <p:nvSpPr>
          <p:cNvPr id="2" name="Rectangle 5"/>
          <p:cNvSpPr>
            <a:spLocks/>
          </p:cNvSpPr>
          <p:nvPr/>
        </p:nvSpPr>
        <p:spPr bwMode="auto">
          <a:xfrm>
            <a:off x="279400" y="457200"/>
            <a:ext cx="9601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dirty="0">
                <a:latin typeface="Verdana" pitchFamily="34" charset="0"/>
                <a:sym typeface="Verdana" pitchFamily="34" charset="0"/>
              </a:rPr>
              <a:t>Historical Context - Territorial Era</a:t>
            </a:r>
          </a:p>
        </p:txBody>
      </p:sp>
      <p:pic>
        <p:nvPicPr>
          <p:cNvPr id="1026" name="Picture 2" descr="http://ecx.images-amazon.com/images/I/81XYW-RxtdL._SL1462_.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79216" y="2895600"/>
            <a:ext cx="2801569" cy="4095893"/>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79400" y="3028212"/>
            <a:ext cx="6921463" cy="2991588"/>
          </a:xfrm>
          <a:prstGeom prst="rect">
            <a:avLst/>
          </a:prstGeom>
        </p:spPr>
        <p:txBody>
          <a:bodyPr wrap="square">
            <a:spAutoFit/>
          </a:bodyPr>
          <a:lstStyle/>
          <a:p>
            <a:pPr marL="517525" indent="-517525">
              <a:lnSpc>
                <a:spcPct val="120000"/>
              </a:lnSpc>
              <a:defRPr/>
            </a:pPr>
            <a:r>
              <a:rPr lang="en-US" sz="1300" b="1" u="sng" dirty="0">
                <a:latin typeface="Verdana" pitchFamily="34" charset="0"/>
                <a:ea typeface="ヒラギノ角ゴ Pro W3" charset="-128"/>
                <a:sym typeface="Verdana" pitchFamily="34" charset="0"/>
              </a:rPr>
              <a:t>1880</a:t>
            </a:r>
            <a:r>
              <a:rPr lang="en-US" sz="1300" b="1" dirty="0">
                <a:latin typeface="Verdana" pitchFamily="34" charset="0"/>
                <a:ea typeface="ヒラギノ角ゴ Pro W3" charset="-128"/>
                <a:sym typeface="Verdana" pitchFamily="34" charset="0"/>
              </a:rPr>
              <a:t>: </a:t>
            </a:r>
            <a:r>
              <a:rPr lang="en-US" sz="1300" dirty="0">
                <a:latin typeface="Verdana" pitchFamily="34" charset="0"/>
                <a:ea typeface="ヒラギノ角ゴ Pro W3" charset="-128"/>
                <a:sym typeface="Verdana" pitchFamily="34" charset="0"/>
              </a:rPr>
              <a:t>Due to </a:t>
            </a:r>
            <a:r>
              <a:rPr lang="en-US" sz="1300" b="1" i="1" dirty="0">
                <a:latin typeface="Verdana" pitchFamily="34" charset="0"/>
                <a:ea typeface="ヒラギノ角ゴ Pro W3" charset="-128"/>
                <a:sym typeface="Verdana" pitchFamily="34" charset="0"/>
              </a:rPr>
              <a:t>failure to enforce </a:t>
            </a:r>
            <a:r>
              <a:rPr lang="en-US" sz="1300" dirty="0">
                <a:latin typeface="Verdana" pitchFamily="34" charset="0"/>
                <a:ea typeface="ヒラギノ角ゴ Pro W3" charset="-128"/>
                <a:sym typeface="Verdana" pitchFamily="34" charset="0"/>
              </a:rPr>
              <a:t>the 1852 act, the legislature passed an act that replaced the County Court’s authority with </a:t>
            </a:r>
            <a:r>
              <a:rPr lang="en-US" sz="1300" b="1" i="1" dirty="0">
                <a:latin typeface="Verdana" pitchFamily="34" charset="0"/>
                <a:ea typeface="ヒラギノ角ゴ Pro W3" charset="-128"/>
                <a:sym typeface="Verdana" pitchFamily="34" charset="0"/>
              </a:rPr>
              <a:t>County Selectmen </a:t>
            </a:r>
            <a:r>
              <a:rPr lang="en-US" sz="1300" dirty="0">
                <a:latin typeface="Verdana" pitchFamily="34" charset="0"/>
                <a:ea typeface="ヒラギノ角ゴ Pro W3" charset="-128"/>
                <a:sym typeface="Verdana" pitchFamily="34" charset="0"/>
              </a:rPr>
              <a:t>as the ex-officio water commissioners.  Allowed recognition, determination, and recording… but not appropriation.</a:t>
            </a:r>
            <a:r>
              <a:rPr lang="en-US" sz="1300" b="1" dirty="0">
                <a:latin typeface="Verdana" pitchFamily="34" charset="0"/>
                <a:ea typeface="ヒラギノ角ゴ Pro W3" charset="-128"/>
                <a:sym typeface="Verdana" pitchFamily="34" charset="0"/>
              </a:rPr>
              <a:t> </a:t>
            </a:r>
            <a:r>
              <a:rPr lang="en-US" sz="1300" dirty="0">
                <a:latin typeface="Verdana" pitchFamily="34" charset="0"/>
                <a:ea typeface="ヒラギノ角ゴ Pro W3" charset="-128"/>
                <a:sym typeface="Verdana" pitchFamily="34" charset="0"/>
              </a:rPr>
              <a:t>Once again, this was only enforced in a few counties and the certificates were generally considered worthless.</a:t>
            </a:r>
          </a:p>
          <a:p>
            <a:pPr marL="517525" indent="-517525">
              <a:lnSpc>
                <a:spcPct val="120000"/>
              </a:lnSpc>
              <a:buFont typeface="Arial" pitchFamily="34" charset="0"/>
              <a:buChar char="•"/>
              <a:defRPr/>
            </a:pPr>
            <a:endParaRPr lang="en-US" sz="1400" b="1" dirty="0">
              <a:latin typeface="Verdana" pitchFamily="34" charset="0"/>
              <a:ea typeface="ヒラギノ角ゴ Pro W3" charset="-128"/>
              <a:sym typeface="Verdana" pitchFamily="34" charset="0"/>
            </a:endParaRPr>
          </a:p>
          <a:p>
            <a:pPr marL="685800" lvl="1" indent="-228600">
              <a:lnSpc>
                <a:spcPct val="120000"/>
              </a:lnSpc>
              <a:buFont typeface="Arial" pitchFamily="34" charset="0"/>
              <a:buChar char="•"/>
              <a:defRPr/>
            </a:pPr>
            <a:r>
              <a:rPr lang="en-US" sz="1300" b="1" i="1" dirty="0">
                <a:latin typeface="Verdana" pitchFamily="34" charset="0"/>
                <a:ea typeface="ヒラギノ角ゴ Pro W3" charset="-128"/>
                <a:sym typeface="Verdana" pitchFamily="34" charset="0"/>
              </a:rPr>
              <a:t>Confusion </a:t>
            </a:r>
            <a:r>
              <a:rPr lang="en-US" sz="1300" dirty="0">
                <a:latin typeface="Verdana" pitchFamily="34" charset="0"/>
                <a:ea typeface="ヒラギノ角ゴ Pro W3" charset="-128"/>
                <a:sym typeface="Verdana" pitchFamily="34" charset="0"/>
              </a:rPr>
              <a:t>over existing water rights continued in spite of the efforts of the Utah Territorial Legislature.</a:t>
            </a:r>
          </a:p>
          <a:p>
            <a:pPr marL="685800" indent="-228600">
              <a:lnSpc>
                <a:spcPct val="120000"/>
              </a:lnSpc>
              <a:buFont typeface="Arial" pitchFamily="34" charset="0"/>
              <a:buChar char="•"/>
              <a:defRPr/>
            </a:pPr>
            <a:endParaRPr lang="en-US" sz="1300" dirty="0">
              <a:latin typeface="Verdana" pitchFamily="34" charset="0"/>
              <a:ea typeface="ヒラギノ角ゴ Pro W3" charset="-128"/>
              <a:sym typeface="Verdana" pitchFamily="34" charset="0"/>
            </a:endParaRPr>
          </a:p>
          <a:p>
            <a:pPr marL="685800" lvl="1" indent="-228600">
              <a:lnSpc>
                <a:spcPct val="120000"/>
              </a:lnSpc>
              <a:buFont typeface="Arial" pitchFamily="34" charset="0"/>
              <a:buChar char="•"/>
              <a:defRPr/>
            </a:pPr>
            <a:r>
              <a:rPr lang="en-US" sz="1300" dirty="0">
                <a:latin typeface="Verdana" pitchFamily="34" charset="0"/>
                <a:ea typeface="ヒラギノ角ゴ Pro W3" charset="-128"/>
                <a:sym typeface="Verdana" pitchFamily="34" charset="0"/>
              </a:rPr>
              <a:t>The </a:t>
            </a:r>
            <a:r>
              <a:rPr lang="en-US" sz="1300" b="1" i="1" dirty="0">
                <a:latin typeface="Verdana" pitchFamily="34" charset="0"/>
                <a:ea typeface="ヒラギノ角ゴ Pro W3" charset="-128"/>
                <a:sym typeface="Verdana" pitchFamily="34" charset="0"/>
              </a:rPr>
              <a:t>Church continued to administer and decree water rights </a:t>
            </a:r>
            <a:r>
              <a:rPr lang="en-US" sz="1300" dirty="0">
                <a:latin typeface="Verdana" pitchFamily="34" charset="0"/>
                <a:ea typeface="ヒラギノ角ゴ Pro W3" charset="-128"/>
                <a:sym typeface="Verdana" pitchFamily="34" charset="0"/>
              </a:rPr>
              <a:t>in some areas (e.g. 1879 High Council Decision to divide the waters of the Spanish Fork River among various canal companies).</a:t>
            </a:r>
          </a:p>
        </p:txBody>
      </p:sp>
    </p:spTree>
    <p:extLst>
      <p:ext uri="{BB962C8B-B14F-4D97-AF65-F5344CB8AC3E}">
        <p14:creationId xmlns:p14="http://schemas.microsoft.com/office/powerpoint/2010/main" val="1564842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363">
                                            <p:txEl>
                                              <p:pRg st="0" end="0"/>
                                            </p:txEl>
                                          </p:spTgt>
                                        </p:tgtEl>
                                        <p:attrNameLst>
                                          <p:attrName>style.visibility</p:attrName>
                                        </p:attrNameLst>
                                      </p:cBhvr>
                                      <p:to>
                                        <p:strVal val="visible"/>
                                      </p:to>
                                    </p:set>
                                    <p:animEffect transition="in" filter="fade">
                                      <p:cBhvr>
                                        <p:cTn id="15" dur="500"/>
                                        <p:tgtEl>
                                          <p:spTgt spid="15363">
                                            <p:txEl>
                                              <p:pRg st="0" end="0"/>
                                            </p:txEl>
                                          </p:spTgt>
                                        </p:tgtEl>
                                      </p:cBhvr>
                                    </p:animEffect>
                                  </p:childTnLst>
                                </p:cTn>
                              </p:par>
                              <p:par>
                                <p:cTn id="16" presetID="9" presetClass="emph" presetSubtype="0" nodeType="withEffect">
                                  <p:stCondLst>
                                    <p:cond delay="0"/>
                                  </p:stCondLst>
                                  <p:childTnLst>
                                    <p:set>
                                      <p:cBhvr rctx="PPT">
                                        <p:cTn id="17" dur="indefinite"/>
                                        <p:tgtEl>
                                          <p:spTgt spid="2050"/>
                                        </p:tgtEl>
                                        <p:attrNameLst>
                                          <p:attrName>style.opacity</p:attrName>
                                        </p:attrNameLst>
                                      </p:cBhvr>
                                      <p:to>
                                        <p:strVal val="0.15"/>
                                      </p:to>
                                    </p:set>
                                    <p:animEffect filter="image" prLst="opacity: 0.15">
                                      <p:cBhvr rctx="IE">
                                        <p:cTn id="18" dur="indefinite"/>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63">
                                            <p:txEl>
                                              <p:pRg st="2" end="2"/>
                                            </p:txEl>
                                          </p:spTgt>
                                        </p:tgtEl>
                                        <p:attrNameLst>
                                          <p:attrName>style.visibility</p:attrName>
                                        </p:attrNameLst>
                                      </p:cBhvr>
                                      <p:to>
                                        <p:strVal val="visible"/>
                                      </p:to>
                                    </p:set>
                                    <p:animEffect transition="in" filter="fade">
                                      <p:cBhvr>
                                        <p:cTn id="23" dur="500"/>
                                        <p:tgtEl>
                                          <p:spTgt spid="15363">
                                            <p:txEl>
                                              <p:pRg st="2" end="2"/>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1000" fill="hold"/>
                                        <p:tgtEl>
                                          <p:spTgt spid="1026"/>
                                        </p:tgtEl>
                                      </p:cBhvr>
                                      <p:by x="70000" y="70000"/>
                                    </p:animScale>
                                  </p:childTnLst>
                                </p:cTn>
                              </p:par>
                              <p:par>
                                <p:cTn id="30" presetID="42" presetClass="path" presetSubtype="0" accel="50000" decel="50000" fill="hold" nodeType="withEffect">
                                  <p:stCondLst>
                                    <p:cond delay="0"/>
                                  </p:stCondLst>
                                  <p:childTnLst>
                                    <p:animMotion origin="layout" path="M 4.26519E-6 -1.0759E-6 L 0.32984 -0.09883 " pathEditMode="relative" rAng="0" ptsTypes="AA">
                                      <p:cBhvr>
                                        <p:cTn id="31" dur="1000" fill="hold"/>
                                        <p:tgtEl>
                                          <p:spTgt spid="1026"/>
                                        </p:tgtEl>
                                        <p:attrNameLst>
                                          <p:attrName>ppt_x</p:attrName>
                                          <p:attrName>ppt_y</p:attrName>
                                        </p:attrNameLst>
                                      </p:cBhvr>
                                      <p:rCtr x="16492" y="-4942"/>
                                    </p:animMotion>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pioneer.utah.gov/research/utah_symbols/images/sealLarg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7719" y="1092200"/>
            <a:ext cx="6024562" cy="6024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tahrepublic.files.wordpress.com/2012/11/50.gif?w=640"/>
          <p:cNvPicPr>
            <a:picLocks noChangeAspect="1" noChangeArrowheads="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a:ext>
            </a:extLst>
          </a:blip>
          <a:srcRect t="58553" b="17866"/>
          <a:stretch/>
        </p:blipFill>
        <p:spPr bwMode="auto">
          <a:xfrm>
            <a:off x="1059129" y="3049399"/>
            <a:ext cx="7522059" cy="289420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387" name="Rectangle 5"/>
          <p:cNvSpPr>
            <a:spLocks/>
          </p:cNvSpPr>
          <p:nvPr/>
        </p:nvSpPr>
        <p:spPr bwMode="auto">
          <a:xfrm>
            <a:off x="279400" y="457200"/>
            <a:ext cx="9601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dirty="0">
                <a:latin typeface="Verdana" pitchFamily="34" charset="0"/>
                <a:sym typeface="Verdana" pitchFamily="34" charset="0"/>
              </a:rPr>
              <a:t>Historical Context - Statehood and Beyond</a:t>
            </a:r>
          </a:p>
        </p:txBody>
      </p:sp>
      <p:grpSp>
        <p:nvGrpSpPr>
          <p:cNvPr id="16388" name="Group 2"/>
          <p:cNvGrpSpPr>
            <a:grpSpLocks/>
          </p:cNvGrpSpPr>
          <p:nvPr/>
        </p:nvGrpSpPr>
        <p:grpSpPr bwMode="auto">
          <a:xfrm>
            <a:off x="8564563" y="2647950"/>
            <a:ext cx="1219200" cy="1817688"/>
            <a:chOff x="8509000" y="1092200"/>
            <a:chExt cx="1219200" cy="1817504"/>
          </a:xfrm>
        </p:grpSpPr>
        <p:pic>
          <p:nvPicPr>
            <p:cNvPr id="16389" name="Picture 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601825" y="1092200"/>
              <a:ext cx="973975" cy="1409700"/>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509000" y="2501757"/>
              <a:ext cx="1219200" cy="407947"/>
            </a:xfrm>
            <a:prstGeom prst="rect">
              <a:avLst/>
            </a:prstGeom>
            <a:noFill/>
          </p:spPr>
          <p:txBody>
            <a:bodyPr>
              <a:spAutoFit/>
            </a:bodyPr>
            <a:lstStyle/>
            <a:p>
              <a:pPr algn="ctr">
                <a:defRPr/>
              </a:pPr>
              <a:r>
                <a:rPr lang="en-US" sz="1050" b="1" i="1" dirty="0">
                  <a:latin typeface="Gill Sans" charset="0"/>
                  <a:ea typeface="ヒラギノ角ゴ Pro W3" charset="-128"/>
                  <a:cs typeface="+mn-cs"/>
                  <a:sym typeface="Gill Sans" charset="0"/>
                </a:rPr>
                <a:t>Willard Young</a:t>
              </a:r>
            </a:p>
            <a:p>
              <a:pPr algn="ctr">
                <a:defRPr/>
              </a:pPr>
              <a:r>
                <a:rPr lang="en-US" sz="1000" dirty="0">
                  <a:latin typeface="Gill Sans" charset="0"/>
                  <a:ea typeface="ヒラギノ角ゴ Pro W3" charset="-128"/>
                  <a:cs typeface="+mn-cs"/>
                  <a:sym typeface="Gill Sans" charset="0"/>
                </a:rPr>
                <a:t>State Engineer</a:t>
              </a:r>
            </a:p>
          </p:txBody>
        </p:sp>
      </p:grpSp>
      <p:sp>
        <p:nvSpPr>
          <p:cNvPr id="5" name="AutoShape 9" descr="http://upload.wikimedia.org/wikipedia/commons/d/d0/US-DOI-BureauOfReclamation-Seal.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7" name="Picture 13" descr="US Reclamation Service - Logo 190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99468"/>
                    </a14:imgEffect>
                  </a14:imgLayer>
                </a14:imgProps>
              </a:ext>
              <a:ext uri="{28A0092B-C50C-407E-A947-70E740481C1C}">
                <a14:useLocalDpi xmlns:a14="http://schemas.microsoft.com/office/drawing/2010/main"/>
              </a:ext>
            </a:extLst>
          </a:blip>
          <a:srcRect/>
          <a:stretch/>
        </p:blipFill>
        <p:spPr bwMode="auto">
          <a:xfrm>
            <a:off x="1498600" y="4886962"/>
            <a:ext cx="1792690" cy="217574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BLAKEBINGHAM\Desktop\720px-US-DOI-BureauOfReclamation-Seal.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13200" y="5029200"/>
            <a:ext cx="4442354" cy="2005229"/>
          </a:xfrm>
          <a:prstGeom prst="rect">
            <a:avLst/>
          </a:prstGeom>
          <a:noFill/>
          <a:extLst>
            <a:ext uri="{909E8E84-426E-40DD-AFC4-6F175D3DCCD1}">
              <a14:hiddenFill xmlns:a14="http://schemas.microsoft.com/office/drawing/2010/main">
                <a:solidFill>
                  <a:srgbClr val="FFFFFF"/>
                </a:solidFill>
              </a14:hiddenFill>
            </a:ext>
          </a:extLst>
        </p:spPr>
      </p:pic>
      <p:sp>
        <p:nvSpPr>
          <p:cNvPr id="19459" name="Rectangle 4"/>
          <p:cNvSpPr>
            <a:spLocks/>
          </p:cNvSpPr>
          <p:nvPr/>
        </p:nvSpPr>
        <p:spPr bwMode="auto">
          <a:xfrm>
            <a:off x="508000" y="1219200"/>
            <a:ext cx="8149388" cy="5994400"/>
          </a:xfrm>
          <a:prstGeom prst="rect">
            <a:avLst/>
          </a:prstGeom>
          <a:noFill/>
          <a:ln>
            <a:noFill/>
          </a:ln>
          <a:extLst/>
        </p:spPr>
        <p:txBody>
          <a:bodyPr lIns="0" tIns="0" rIns="0" bIns="0"/>
          <a:lstStyle/>
          <a:p>
            <a:pPr marL="579438" indent="-579438">
              <a:lnSpc>
                <a:spcPct val="120000"/>
              </a:lnSpc>
              <a:spcAft>
                <a:spcPts val="1200"/>
              </a:spcAft>
              <a:defRPr/>
            </a:pPr>
            <a:r>
              <a:rPr lang="en-US" sz="1200" b="1" u="sng" dirty="0">
                <a:latin typeface="Verdana" pitchFamily="34" charset="0"/>
                <a:ea typeface="ヒラギノ角ゴ Pro W3" charset="-128"/>
                <a:cs typeface="+mn-cs"/>
                <a:sym typeface="Verdana" pitchFamily="34" charset="0"/>
              </a:rPr>
              <a:t>1896</a:t>
            </a:r>
            <a:r>
              <a:rPr lang="en-US" sz="1200" b="1" dirty="0">
                <a:latin typeface="Verdana" pitchFamily="34" charset="0"/>
                <a:ea typeface="ヒラギノ角ゴ Pro W3" charset="-128"/>
                <a:cs typeface="+mn-cs"/>
                <a:sym typeface="Verdana" pitchFamily="34" charset="0"/>
              </a:rPr>
              <a:t>:</a:t>
            </a:r>
            <a:r>
              <a:rPr lang="en-US" sz="1200" dirty="0">
                <a:latin typeface="Verdana" pitchFamily="34" charset="0"/>
                <a:ea typeface="ヒラギノ角ゴ Pro W3" charset="-128"/>
                <a:cs typeface="+mn-cs"/>
                <a:sym typeface="Verdana" pitchFamily="34" charset="0"/>
              </a:rPr>
              <a:t> Utah gains Statehood. Due to </a:t>
            </a:r>
            <a:r>
              <a:rPr lang="en-US" sz="1200" b="1" i="1" dirty="0">
                <a:latin typeface="Verdana" pitchFamily="34" charset="0"/>
                <a:ea typeface="ヒラギノ角ゴ Pro W3" charset="-128"/>
                <a:cs typeface="+mn-cs"/>
                <a:sym typeface="Verdana" pitchFamily="34" charset="0"/>
              </a:rPr>
              <a:t>fears of possible confiscation </a:t>
            </a:r>
            <a:r>
              <a:rPr lang="en-US" sz="1200" dirty="0">
                <a:latin typeface="Verdana" pitchFamily="34" charset="0"/>
                <a:ea typeface="ヒラギノ角ゴ Pro W3" charset="-128"/>
                <a:cs typeface="+mn-cs"/>
                <a:sym typeface="Verdana" pitchFamily="34" charset="0"/>
              </a:rPr>
              <a:t>of existing water rights by the State under a comprehensive water code, the adopted constitution only had </a:t>
            </a:r>
            <a:r>
              <a:rPr lang="en-US" sz="1200" b="1" i="1" dirty="0">
                <a:latin typeface="Verdana" pitchFamily="34" charset="0"/>
                <a:ea typeface="ヒラギノ角ゴ Pro W3" charset="-128"/>
                <a:cs typeface="+mn-cs"/>
                <a:sym typeface="Verdana" pitchFamily="34" charset="0"/>
              </a:rPr>
              <a:t>one sentence</a:t>
            </a:r>
            <a:r>
              <a:rPr lang="en-US" sz="1200" dirty="0">
                <a:latin typeface="Verdana" pitchFamily="34" charset="0"/>
                <a:ea typeface="ヒラギノ角ゴ Pro W3" charset="-128"/>
                <a:cs typeface="+mn-cs"/>
                <a:sym typeface="Verdana" pitchFamily="34" charset="0"/>
              </a:rPr>
              <a:t> regarding water law</a:t>
            </a:r>
            <a:r>
              <a:rPr lang="en-US" sz="1200" dirty="0" smtClean="0">
                <a:latin typeface="Verdana" pitchFamily="34" charset="0"/>
                <a:ea typeface="ヒラギノ角ゴ Pro W3" charset="-128"/>
                <a:cs typeface="+mn-cs"/>
                <a:sym typeface="Verdana" pitchFamily="34" charset="0"/>
              </a:rPr>
              <a:t>:</a:t>
            </a:r>
            <a:endParaRPr lang="en-US" sz="1050" b="1" dirty="0">
              <a:latin typeface="Verdana" pitchFamily="34" charset="0"/>
              <a:ea typeface="ヒラギノ角ゴ Pro W3" charset="-128"/>
              <a:cs typeface="+mn-cs"/>
              <a:sym typeface="Verdana" pitchFamily="34" charset="0"/>
            </a:endParaRPr>
          </a:p>
          <a:p>
            <a:pPr marL="579438" lvl="1" indent="-579438">
              <a:lnSpc>
                <a:spcPct val="120000"/>
              </a:lnSpc>
              <a:defRPr/>
            </a:pPr>
            <a:r>
              <a:rPr lang="en-US" sz="1100" i="1" dirty="0">
                <a:latin typeface="Verdana" pitchFamily="34" charset="0"/>
                <a:ea typeface="ヒラギノ角ゴ Pro W3" charset="-128"/>
                <a:cs typeface="+mn-cs"/>
                <a:sym typeface="Gill Sans" charset="0"/>
              </a:rPr>
              <a:t>	</a:t>
            </a:r>
            <a:r>
              <a:rPr lang="en-US" sz="1100" i="1" dirty="0" smtClean="0">
                <a:latin typeface="Verdana" pitchFamily="34" charset="0"/>
                <a:ea typeface="ヒラギノ角ゴ Pro W3" charset="-128"/>
                <a:cs typeface="+mn-cs"/>
                <a:sym typeface="Gill Sans" charset="0"/>
              </a:rPr>
              <a:t>	</a:t>
            </a:r>
            <a:r>
              <a:rPr lang="en-US" sz="1050" b="1" i="1" dirty="0" smtClean="0">
                <a:latin typeface="Verdana" pitchFamily="34" charset="0"/>
                <a:ea typeface="ヒラギノ角ゴ Pro W3" charset="-128"/>
                <a:cs typeface="+mn-cs"/>
                <a:sym typeface="Gill Sans" charset="0"/>
              </a:rPr>
              <a:t>”</a:t>
            </a:r>
            <a:r>
              <a:rPr lang="en-US" sz="1050" b="1" i="1" dirty="0">
                <a:latin typeface="Verdana" pitchFamily="34" charset="0"/>
                <a:ea typeface="ヒラギノ角ゴ Pro W3" charset="-128"/>
                <a:cs typeface="+mn-cs"/>
                <a:sym typeface="Gill Sans" charset="0"/>
              </a:rPr>
              <a:t>All existing rights to the use of any of the waters in </a:t>
            </a:r>
            <a:r>
              <a:rPr lang="en-US" sz="1050" b="1" i="1" dirty="0" smtClean="0">
                <a:latin typeface="Verdana" pitchFamily="34" charset="0"/>
                <a:ea typeface="ヒラギノ角ゴ Pro W3" charset="-128"/>
                <a:cs typeface="+mn-cs"/>
                <a:sym typeface="Gill Sans" charset="0"/>
              </a:rPr>
              <a:t>this </a:t>
            </a:r>
            <a:r>
              <a:rPr lang="en-US" sz="1050" b="1" i="1" dirty="0">
                <a:latin typeface="Verdana" pitchFamily="34" charset="0"/>
                <a:ea typeface="ヒラギノ角ゴ Pro W3" charset="-128"/>
                <a:cs typeface="+mn-cs"/>
                <a:sym typeface="Gill Sans" charset="0"/>
              </a:rPr>
              <a:t>State for </a:t>
            </a:r>
            <a:r>
              <a:rPr lang="en-US" sz="1050" b="1" i="1" dirty="0" smtClean="0">
                <a:latin typeface="Verdana" pitchFamily="34" charset="0"/>
                <a:ea typeface="ヒラギノ角ゴ Pro W3" charset="-128"/>
                <a:cs typeface="+mn-cs"/>
                <a:sym typeface="Gill Sans" charset="0"/>
              </a:rPr>
              <a:t>any </a:t>
            </a:r>
            <a:r>
              <a:rPr lang="en-US" sz="1050" b="1" i="1" dirty="0">
                <a:latin typeface="Verdana" pitchFamily="34" charset="0"/>
                <a:ea typeface="ヒラギノ角ゴ Pro W3" charset="-128"/>
                <a:cs typeface="+mn-cs"/>
                <a:sym typeface="Gill Sans" charset="0"/>
              </a:rPr>
              <a:t>useful or </a:t>
            </a:r>
            <a:r>
              <a:rPr lang="en-US" sz="1050" b="1" i="1" dirty="0" smtClean="0">
                <a:latin typeface="Verdana" pitchFamily="34" charset="0"/>
                <a:ea typeface="ヒラギノ角ゴ Pro W3" charset="-128"/>
                <a:cs typeface="+mn-cs"/>
                <a:sym typeface="Gill Sans" charset="0"/>
              </a:rPr>
              <a:t>beneficial 	purpose, are hereby </a:t>
            </a:r>
            <a:r>
              <a:rPr lang="en-US" sz="1050" b="1" i="1" dirty="0">
                <a:latin typeface="Verdana" pitchFamily="34" charset="0"/>
                <a:ea typeface="ヒラギノ角ゴ Pro W3" charset="-128"/>
                <a:cs typeface="+mn-cs"/>
                <a:sym typeface="Gill Sans" charset="0"/>
              </a:rPr>
              <a:t>recognized and </a:t>
            </a:r>
            <a:r>
              <a:rPr lang="en-US" sz="1050" b="1" i="1" dirty="0" smtClean="0">
                <a:latin typeface="Verdana" pitchFamily="34" charset="0"/>
                <a:ea typeface="ヒラギノ角ゴ Pro W3" charset="-128"/>
                <a:cs typeface="+mn-cs"/>
                <a:sym typeface="Gill Sans" charset="0"/>
              </a:rPr>
              <a:t>confirmed</a:t>
            </a:r>
            <a:r>
              <a:rPr lang="en-US" sz="1050" b="1" i="1" dirty="0">
                <a:latin typeface="Verdana" pitchFamily="34" charset="0"/>
                <a:ea typeface="ヒラギノ角ゴ Pro W3" charset="-128"/>
                <a:cs typeface="+mn-cs"/>
                <a:sym typeface="Gill Sans" charset="0"/>
              </a:rPr>
              <a:t>.” </a:t>
            </a:r>
          </a:p>
          <a:p>
            <a:pPr marL="579438" lvl="1" indent="-579438">
              <a:lnSpc>
                <a:spcPct val="120000"/>
              </a:lnSpc>
              <a:defRPr/>
            </a:pPr>
            <a:r>
              <a:rPr lang="en-US" sz="1050" b="1" i="1" dirty="0">
                <a:latin typeface="Verdana" pitchFamily="34" charset="0"/>
                <a:ea typeface="ヒラギノ角ゴ Pro W3" charset="-128"/>
                <a:cs typeface="+mn-cs"/>
                <a:sym typeface="Verdana" pitchFamily="34" charset="0"/>
              </a:rPr>
              <a:t>				</a:t>
            </a:r>
            <a:r>
              <a:rPr lang="en-US" sz="1050" b="1" i="1" dirty="0" smtClean="0">
                <a:latin typeface="Verdana" pitchFamily="34" charset="0"/>
                <a:ea typeface="ヒラギノ角ゴ Pro W3" charset="-128"/>
                <a:cs typeface="+mn-cs"/>
                <a:sym typeface="Verdana" pitchFamily="34" charset="0"/>
              </a:rPr>
              <a:t>		- </a:t>
            </a:r>
            <a:r>
              <a:rPr lang="en-US" sz="1050" b="1" i="1" dirty="0">
                <a:latin typeface="Verdana" pitchFamily="34" charset="0"/>
                <a:ea typeface="ヒラギノ角ゴ Pro W3" charset="-128"/>
                <a:cs typeface="+mn-cs"/>
                <a:sym typeface="Verdana" pitchFamily="34" charset="0"/>
              </a:rPr>
              <a:t>Constitution of the State of Utah, Article </a:t>
            </a:r>
            <a:r>
              <a:rPr lang="en-US" sz="1050" b="1" i="1" dirty="0" smtClean="0">
                <a:latin typeface="Verdana" pitchFamily="34" charset="0"/>
                <a:ea typeface="ヒラギノ角ゴ Pro W3" charset="-128"/>
                <a:cs typeface="+mn-cs"/>
                <a:sym typeface="Verdana" pitchFamily="34" charset="0"/>
              </a:rPr>
              <a:t>XVII</a:t>
            </a:r>
          </a:p>
          <a:p>
            <a:pPr marL="579438" lvl="1" indent="-579438">
              <a:lnSpc>
                <a:spcPct val="120000"/>
              </a:lnSpc>
              <a:defRPr/>
            </a:pPr>
            <a:endParaRPr lang="en-US" sz="1050" b="1" i="1" dirty="0">
              <a:latin typeface="Verdana" pitchFamily="34" charset="0"/>
              <a:ea typeface="ヒラギノ角ゴ Pro W3" charset="-128"/>
              <a:cs typeface="+mn-cs"/>
              <a:sym typeface="Verdana" pitchFamily="34" charset="0"/>
            </a:endParaRPr>
          </a:p>
          <a:p>
            <a:pPr marL="579438" indent="-579438">
              <a:lnSpc>
                <a:spcPct val="120000"/>
              </a:lnSpc>
              <a:spcAft>
                <a:spcPts val="1200"/>
              </a:spcAft>
              <a:defRPr/>
            </a:pPr>
            <a:r>
              <a:rPr lang="en-US" sz="1200" b="1" u="sng" dirty="0" smtClean="0">
                <a:latin typeface="Verdana" pitchFamily="34" charset="0"/>
                <a:ea typeface="ヒラギノ角ゴ Pro W3" charset="-128"/>
                <a:sym typeface="Verdana" pitchFamily="34" charset="0"/>
              </a:rPr>
              <a:t>1897</a:t>
            </a:r>
            <a:r>
              <a:rPr lang="en-US" sz="1200" b="1" dirty="0" smtClean="0">
                <a:latin typeface="Verdana" pitchFamily="34" charset="0"/>
                <a:ea typeface="ヒラギノ角ゴ Pro W3" charset="-128"/>
                <a:sym typeface="Verdana" pitchFamily="34" charset="0"/>
              </a:rPr>
              <a:t>:</a:t>
            </a:r>
            <a:r>
              <a:rPr lang="en-US" sz="1200" dirty="0" smtClean="0">
                <a:latin typeface="Verdana" pitchFamily="34" charset="0"/>
                <a:ea typeface="ヒラギノ角ゴ Pro W3" charset="-128"/>
                <a:sym typeface="Verdana" pitchFamily="34" charset="0"/>
              </a:rPr>
              <a:t>  </a:t>
            </a:r>
            <a:r>
              <a:rPr lang="en-US" sz="1200" b="1" i="1" dirty="0" smtClean="0">
                <a:latin typeface="Verdana" pitchFamily="34" charset="0"/>
                <a:ea typeface="ヒラギノ角ゴ Pro W3" charset="-128"/>
                <a:sym typeface="Verdana" pitchFamily="34" charset="0"/>
              </a:rPr>
              <a:t>Office of the State Enginee</a:t>
            </a:r>
            <a:r>
              <a:rPr lang="en-US" sz="1200" dirty="0" smtClean="0">
                <a:latin typeface="Verdana" pitchFamily="34" charset="0"/>
                <a:ea typeface="ヒラギノ角ゴ Pro W3" charset="-128"/>
                <a:sym typeface="Verdana" pitchFamily="34" charset="0"/>
              </a:rPr>
              <a:t>r created and tasked with conducting </a:t>
            </a:r>
            <a:r>
              <a:rPr lang="en-US" sz="1200" b="1" i="1" dirty="0" smtClean="0">
                <a:latin typeface="Verdana" pitchFamily="34" charset="0"/>
                <a:ea typeface="ヒラギノ角ゴ Pro W3" charset="-128"/>
                <a:sym typeface="Verdana" pitchFamily="34" charset="0"/>
              </a:rPr>
              <a:t>hydrographic surveys </a:t>
            </a:r>
            <a:r>
              <a:rPr lang="en-US" sz="1200" dirty="0" smtClean="0">
                <a:latin typeface="Verdana" pitchFamily="34" charset="0"/>
                <a:ea typeface="ヒラギノ角ゴ Pro W3" charset="-128"/>
                <a:sym typeface="Verdana" pitchFamily="34" charset="0"/>
              </a:rPr>
              <a:t>and measuring stream sources.   </a:t>
            </a:r>
            <a:r>
              <a:rPr lang="en-US" sz="1200" b="1" i="1" dirty="0" smtClean="0">
                <a:latin typeface="Verdana" pitchFamily="34" charset="0"/>
                <a:ea typeface="ヒラギノ角ゴ Pro W3" charset="-128"/>
                <a:sym typeface="Verdana" pitchFamily="34" charset="0"/>
              </a:rPr>
              <a:t>Appropriations</a:t>
            </a:r>
            <a:r>
              <a:rPr lang="en-US" sz="1200" dirty="0" smtClean="0">
                <a:latin typeface="Verdana" pitchFamily="34" charset="0"/>
                <a:ea typeface="ヒラギノ角ゴ Pro W3" charset="-128"/>
                <a:sym typeface="Verdana" pitchFamily="34" charset="0"/>
              </a:rPr>
              <a:t> were made by posting notice at the </a:t>
            </a:r>
            <a:r>
              <a:rPr lang="en-US" sz="1200" b="1" i="1" dirty="0" smtClean="0">
                <a:latin typeface="Verdana" pitchFamily="34" charset="0"/>
                <a:ea typeface="ヒラギノ角ゴ Pro W3" charset="-128"/>
                <a:sym typeface="Verdana" pitchFamily="34" charset="0"/>
              </a:rPr>
              <a:t>source</a:t>
            </a:r>
            <a:r>
              <a:rPr lang="en-US" sz="1200" dirty="0" smtClean="0">
                <a:latin typeface="Verdana" pitchFamily="34" charset="0"/>
                <a:ea typeface="ヒラギノ角ゴ Pro W3" charset="-128"/>
                <a:sym typeface="Verdana" pitchFamily="34" charset="0"/>
              </a:rPr>
              <a:t>, the nearest </a:t>
            </a:r>
            <a:r>
              <a:rPr lang="en-US" sz="1200" b="1" i="1" dirty="0" smtClean="0">
                <a:latin typeface="Verdana" pitchFamily="34" charset="0"/>
                <a:ea typeface="ヒラギノ角ゴ Pro W3" charset="-128"/>
                <a:sym typeface="Verdana" pitchFamily="34" charset="0"/>
              </a:rPr>
              <a:t>post office</a:t>
            </a:r>
            <a:r>
              <a:rPr lang="en-US" sz="1200" dirty="0" smtClean="0">
                <a:latin typeface="Verdana" pitchFamily="34" charset="0"/>
                <a:ea typeface="ヒラギノ角ゴ Pro W3" charset="-128"/>
                <a:sym typeface="Verdana" pitchFamily="34" charset="0"/>
              </a:rPr>
              <a:t>, and the </a:t>
            </a:r>
            <a:r>
              <a:rPr lang="en-US" sz="1200" b="1" i="1" dirty="0" smtClean="0">
                <a:latin typeface="Verdana" pitchFamily="34" charset="0"/>
                <a:ea typeface="ヒラギノ角ゴ Pro W3" charset="-128"/>
                <a:sym typeface="Verdana" pitchFamily="34" charset="0"/>
              </a:rPr>
              <a:t>county recorder</a:t>
            </a:r>
            <a:r>
              <a:rPr lang="en-US" sz="1200" dirty="0" smtClean="0">
                <a:latin typeface="Verdana" pitchFamily="34" charset="0"/>
                <a:ea typeface="ヒラギノ角ゴ Pro W3" charset="-128"/>
                <a:sym typeface="Verdana" pitchFamily="34" charset="0"/>
              </a:rPr>
              <a:t>… largely ignored. </a:t>
            </a:r>
            <a:endParaRPr lang="en-US" sz="1050" b="1" i="1" dirty="0">
              <a:latin typeface="Verdana" pitchFamily="34" charset="0"/>
              <a:ea typeface="ヒラギノ角ゴ Pro W3" charset="-128"/>
              <a:sym typeface="Verdana" pitchFamily="34" charset="0"/>
            </a:endParaRPr>
          </a:p>
          <a:p>
            <a:pPr marL="579438" lvl="1" indent="-579438">
              <a:lnSpc>
                <a:spcPct val="120000"/>
              </a:lnSpc>
              <a:defRPr/>
            </a:pPr>
            <a:endParaRPr lang="en-US" sz="1050" b="1" i="1" dirty="0">
              <a:latin typeface="Verdana" pitchFamily="34" charset="0"/>
              <a:ea typeface="ヒラギノ角ゴ Pro W3" charset="-128"/>
              <a:cs typeface="+mn-cs"/>
              <a:sym typeface="Verdana" pitchFamily="34" charset="0"/>
            </a:endParaRPr>
          </a:p>
          <a:p>
            <a:pPr marL="579438" indent="-579438">
              <a:lnSpc>
                <a:spcPct val="120000"/>
              </a:lnSpc>
              <a:defRPr/>
            </a:pPr>
            <a:r>
              <a:rPr lang="en-US" sz="1200" b="1" u="sng" dirty="0">
                <a:latin typeface="Verdana" pitchFamily="34" charset="0"/>
                <a:sym typeface="Verdana" pitchFamily="34" charset="0"/>
              </a:rPr>
              <a:t>1902</a:t>
            </a:r>
            <a:r>
              <a:rPr lang="en-US" sz="1200" b="1" dirty="0">
                <a:latin typeface="Verdana" pitchFamily="34" charset="0"/>
                <a:sym typeface="Verdana" pitchFamily="34" charset="0"/>
              </a:rPr>
              <a:t>:  </a:t>
            </a:r>
            <a:r>
              <a:rPr lang="en-US" sz="1200" b="1" i="1" dirty="0">
                <a:latin typeface="Verdana" pitchFamily="34" charset="0"/>
                <a:sym typeface="Verdana" pitchFamily="34" charset="0"/>
              </a:rPr>
              <a:t>United States Reclamation Service </a:t>
            </a:r>
            <a:r>
              <a:rPr lang="en-US" sz="1200" dirty="0">
                <a:latin typeface="Verdana" pitchFamily="34" charset="0"/>
                <a:sym typeface="Verdana" pitchFamily="34" charset="0"/>
              </a:rPr>
              <a:t>(i.e. The Bureau of Reclamation) established </a:t>
            </a:r>
            <a:r>
              <a:rPr lang="en-US" sz="1200" dirty="0" smtClean="0">
                <a:latin typeface="Verdana" pitchFamily="34" charset="0"/>
                <a:sym typeface="Verdana" pitchFamily="34" charset="0"/>
              </a:rPr>
              <a:t>to “reclaim</a:t>
            </a:r>
            <a:r>
              <a:rPr lang="en-US" sz="1200" dirty="0">
                <a:latin typeface="Verdana" pitchFamily="34" charset="0"/>
                <a:sym typeface="Verdana" pitchFamily="34" charset="0"/>
              </a:rPr>
              <a:t>” arid lands in the Western United </a:t>
            </a:r>
            <a:r>
              <a:rPr lang="en-US" sz="1200" dirty="0" smtClean="0">
                <a:latin typeface="Verdana" pitchFamily="34" charset="0"/>
                <a:sym typeface="Verdana" pitchFamily="34" charset="0"/>
              </a:rPr>
              <a:t>States.  To secure </a:t>
            </a:r>
            <a:r>
              <a:rPr lang="en-US" sz="1200" dirty="0">
                <a:latin typeface="Verdana" pitchFamily="34" charset="0"/>
                <a:sym typeface="Verdana" pitchFamily="34" charset="0"/>
              </a:rPr>
              <a:t>Federal funding for </a:t>
            </a:r>
            <a:r>
              <a:rPr lang="en-US" sz="1200" b="1" i="1" dirty="0" smtClean="0">
                <a:latin typeface="Verdana" pitchFamily="34" charset="0"/>
                <a:sym typeface="Verdana" pitchFamily="34" charset="0"/>
              </a:rPr>
              <a:t>Reclamation </a:t>
            </a:r>
            <a:r>
              <a:rPr lang="en-US" sz="1200" b="1" i="1" dirty="0">
                <a:latin typeface="Verdana" pitchFamily="34" charset="0"/>
                <a:sym typeface="Verdana" pitchFamily="34" charset="0"/>
              </a:rPr>
              <a:t>projects</a:t>
            </a:r>
            <a:r>
              <a:rPr lang="en-US" sz="1200" dirty="0">
                <a:latin typeface="Verdana" pitchFamily="34" charset="0"/>
                <a:sym typeface="Verdana" pitchFamily="34" charset="0"/>
              </a:rPr>
              <a:t>, </a:t>
            </a:r>
            <a:r>
              <a:rPr lang="en-US" sz="1200" b="1" i="1" dirty="0" smtClean="0">
                <a:latin typeface="Verdana" pitchFamily="34" charset="0"/>
                <a:sym typeface="Verdana" pitchFamily="34" charset="0"/>
              </a:rPr>
              <a:t>states </a:t>
            </a:r>
            <a:r>
              <a:rPr lang="en-US" sz="1200" b="1" i="1" dirty="0">
                <a:latin typeface="Verdana" pitchFamily="34" charset="0"/>
                <a:sym typeface="Verdana" pitchFamily="34" charset="0"/>
              </a:rPr>
              <a:t>were encouraged to adopt statutes</a:t>
            </a:r>
            <a:r>
              <a:rPr lang="en-US" sz="1200" dirty="0">
                <a:latin typeface="Verdana" pitchFamily="34" charset="0"/>
                <a:sym typeface="Verdana" pitchFamily="34" charset="0"/>
              </a:rPr>
              <a:t> which provided certainty regarding existing water rights and future appropriations.</a:t>
            </a:r>
          </a:p>
          <a:p>
            <a:pPr marL="579438" indent="-579438">
              <a:lnSpc>
                <a:spcPct val="120000"/>
              </a:lnSpc>
              <a:buFont typeface="Arial" pitchFamily="34" charset="0"/>
              <a:buChar char="•"/>
              <a:defRPr/>
            </a:pPr>
            <a:endParaRPr lang="en-US" sz="1200" b="1" dirty="0">
              <a:latin typeface="Verdana" pitchFamily="34" charset="0"/>
              <a:sym typeface="Verdana" pitchFamily="34" charset="0"/>
            </a:endParaRPr>
          </a:p>
          <a:p>
            <a:pPr marL="579438" indent="-579438">
              <a:lnSpc>
                <a:spcPct val="120000"/>
              </a:lnSpc>
              <a:defRPr/>
            </a:pPr>
            <a:r>
              <a:rPr lang="en-US" sz="1200" b="1" u="sng" dirty="0">
                <a:latin typeface="Verdana" pitchFamily="34" charset="0"/>
                <a:sym typeface="Verdana" pitchFamily="34" charset="0"/>
              </a:rPr>
              <a:t>1903</a:t>
            </a:r>
            <a:r>
              <a:rPr lang="en-US" sz="1200" b="1" dirty="0">
                <a:latin typeface="Verdana" pitchFamily="34" charset="0"/>
                <a:sym typeface="Verdana" pitchFamily="34" charset="0"/>
              </a:rPr>
              <a:t>:  </a:t>
            </a:r>
            <a:r>
              <a:rPr lang="en-US" sz="1200" dirty="0">
                <a:latin typeface="Verdana" pitchFamily="34" charset="0"/>
                <a:ea typeface="ヒラギノ角ゴ Pro W3" charset="-128"/>
                <a:sym typeface="Verdana" pitchFamily="34" charset="0"/>
              </a:rPr>
              <a:t>State legislature enacted the first </a:t>
            </a:r>
            <a:r>
              <a:rPr lang="en-US" sz="1200" b="1" i="1" dirty="0">
                <a:latin typeface="Verdana" pitchFamily="34" charset="0"/>
                <a:ea typeface="ヒラギノ角ゴ Pro W3" charset="-128"/>
                <a:sym typeface="Verdana" pitchFamily="34" charset="0"/>
              </a:rPr>
              <a:t>Utah Water Law </a:t>
            </a:r>
            <a:r>
              <a:rPr lang="en-US" sz="1200" dirty="0">
                <a:latin typeface="Verdana" pitchFamily="34" charset="0"/>
                <a:ea typeface="ヒラギノ角ゴ Pro W3" charset="-128"/>
                <a:sym typeface="Verdana" pitchFamily="34" charset="0"/>
              </a:rPr>
              <a:t>which provided </a:t>
            </a:r>
            <a:r>
              <a:rPr lang="en-US" sz="1200" dirty="0" smtClean="0">
                <a:latin typeface="Verdana" pitchFamily="34" charset="0"/>
                <a:ea typeface="ヒラギノ角ゴ Pro W3" charset="-128"/>
                <a:sym typeface="Verdana" pitchFamily="34" charset="0"/>
              </a:rPr>
              <a:t>defining </a:t>
            </a:r>
            <a:r>
              <a:rPr lang="en-US" sz="1200" dirty="0">
                <a:latin typeface="Verdana" pitchFamily="34" charset="0"/>
                <a:ea typeface="ヒラギノ角ゴ Pro W3" charset="-128"/>
                <a:sym typeface="Verdana" pitchFamily="34" charset="0"/>
              </a:rPr>
              <a:t>and </a:t>
            </a:r>
            <a:r>
              <a:rPr lang="en-US" sz="1200" b="1" i="1" dirty="0" smtClean="0">
                <a:latin typeface="Verdana" pitchFamily="34" charset="0"/>
                <a:ea typeface="ヒラギノ角ゴ Pro W3" charset="-128"/>
                <a:sym typeface="Verdana" pitchFamily="34" charset="0"/>
              </a:rPr>
              <a:t>recording </a:t>
            </a:r>
            <a:r>
              <a:rPr lang="en-US" sz="1200" b="1" i="1" dirty="0">
                <a:latin typeface="Verdana" pitchFamily="34" charset="0"/>
                <a:ea typeface="ヒラギノ角ゴ Pro W3" charset="-128"/>
                <a:sym typeface="Verdana" pitchFamily="34" charset="0"/>
              </a:rPr>
              <a:t>of all existing water </a:t>
            </a:r>
            <a:r>
              <a:rPr lang="en-US" sz="1200" b="1" i="1" dirty="0" smtClean="0">
                <a:latin typeface="Verdana" pitchFamily="34" charset="0"/>
                <a:ea typeface="ヒラギノ角ゴ Pro W3" charset="-128"/>
                <a:sym typeface="Verdana" pitchFamily="34" charset="0"/>
              </a:rPr>
              <a:t>rights </a:t>
            </a:r>
            <a:r>
              <a:rPr lang="en-US" sz="1200" dirty="0" smtClean="0">
                <a:latin typeface="Verdana" pitchFamily="34" charset="0"/>
                <a:ea typeface="ヒラギノ角ゴ Pro W3" charset="-128"/>
                <a:sym typeface="Verdana" pitchFamily="34" charset="0"/>
              </a:rPr>
              <a:t>and </a:t>
            </a:r>
            <a:r>
              <a:rPr lang="en-US" sz="1200" dirty="0">
                <a:latin typeface="Verdana" pitchFamily="34" charset="0"/>
                <a:ea typeface="ヒラギノ角ゴ Pro W3" charset="-128"/>
                <a:sym typeface="Verdana" pitchFamily="34" charset="0"/>
              </a:rPr>
              <a:t>the </a:t>
            </a:r>
            <a:r>
              <a:rPr lang="en-US" sz="1200" b="1" i="1" dirty="0">
                <a:latin typeface="Verdana" pitchFamily="34" charset="0"/>
                <a:ea typeface="ヒラギノ角ゴ Pro W3" charset="-128"/>
                <a:sym typeface="Verdana" pitchFamily="34" charset="0"/>
              </a:rPr>
              <a:t>adjudicating of </a:t>
            </a:r>
            <a:r>
              <a:rPr lang="en-US" sz="1200" b="1" i="1" dirty="0" smtClean="0">
                <a:latin typeface="Verdana" pitchFamily="34" charset="0"/>
                <a:ea typeface="ヒラギノ角ゴ Pro W3" charset="-128"/>
                <a:sym typeface="Verdana" pitchFamily="34" charset="0"/>
              </a:rPr>
              <a:t>rights </a:t>
            </a:r>
            <a:r>
              <a:rPr lang="en-US" sz="1200" dirty="0" smtClean="0">
                <a:latin typeface="Verdana" pitchFamily="34" charset="0"/>
                <a:ea typeface="ヒラギノ角ゴ Pro W3" charset="-128"/>
                <a:sym typeface="Verdana" pitchFamily="34" charset="0"/>
              </a:rPr>
              <a:t>by the Court.  However, the </a:t>
            </a:r>
            <a:r>
              <a:rPr lang="en-US" sz="1200" b="1" i="1" dirty="0" smtClean="0">
                <a:latin typeface="Verdana" pitchFamily="34" charset="0"/>
                <a:ea typeface="ヒラギノ角ゴ Pro W3" charset="-128"/>
                <a:sym typeface="Verdana" pitchFamily="34" charset="0"/>
              </a:rPr>
              <a:t>Legislature failed to provide funding </a:t>
            </a:r>
            <a:r>
              <a:rPr lang="en-US" sz="1200" dirty="0" smtClean="0">
                <a:latin typeface="Verdana" pitchFamily="34" charset="0"/>
                <a:ea typeface="ヒラギノ角ゴ Pro W3" charset="-128"/>
                <a:sym typeface="Verdana" pitchFamily="34" charset="0"/>
              </a:rPr>
              <a:t>to the local Courts.</a:t>
            </a:r>
            <a:endParaRPr lang="en-US" sz="1050" dirty="0">
              <a:latin typeface="Verdana" pitchFamily="34" charset="0"/>
              <a:ea typeface="ヒラギノ角ゴ Pro W3" charset="-128"/>
              <a:sym typeface="Gill Sans" charset="0"/>
            </a:endParaRPr>
          </a:p>
          <a:p>
            <a:pPr marL="579438" lvl="1" indent="-579438">
              <a:lnSpc>
                <a:spcPct val="120000"/>
              </a:lnSpc>
              <a:defRPr/>
            </a:pPr>
            <a:r>
              <a:rPr lang="en-US" sz="1050" i="1" dirty="0" smtClean="0">
                <a:latin typeface="Verdana" pitchFamily="34" charset="0"/>
                <a:ea typeface="ヒラギノ角ゴ Pro W3" charset="-128"/>
                <a:sym typeface="Gill Sans" charset="0"/>
              </a:rPr>
              <a:t>	</a:t>
            </a:r>
          </a:p>
          <a:p>
            <a:pPr marL="579438" lvl="1" indent="-579438">
              <a:lnSpc>
                <a:spcPct val="120000"/>
              </a:lnSpc>
              <a:defRPr/>
            </a:pPr>
            <a:r>
              <a:rPr lang="en-US" sz="1050" i="1" dirty="0">
                <a:latin typeface="Verdana" pitchFamily="34" charset="0"/>
                <a:ea typeface="ヒラギノ角ゴ Pro W3" charset="-128"/>
                <a:sym typeface="Gill Sans" charset="0"/>
              </a:rPr>
              <a:t>	</a:t>
            </a:r>
            <a:r>
              <a:rPr lang="en-US" sz="1050" i="1" dirty="0" smtClean="0">
                <a:latin typeface="Verdana" pitchFamily="34" charset="0"/>
                <a:ea typeface="ヒラギノ角ゴ Pro W3" charset="-128"/>
                <a:sym typeface="Gill Sans" charset="0"/>
              </a:rPr>
              <a:t>	”While this law was ideal in purpose and virtue… the law failed miserably as a means of adjudicating 	existing water rights.  As a matter of fact no rights were ever adjudicated by virtue of it.”</a:t>
            </a:r>
            <a:endParaRPr lang="en-US" sz="1050" i="1" dirty="0">
              <a:latin typeface="Verdana" pitchFamily="34" charset="0"/>
              <a:ea typeface="ヒラギノ角ゴ Pro W3" charset="-128"/>
              <a:sym typeface="Gill Sans" charset="0"/>
            </a:endParaRPr>
          </a:p>
          <a:p>
            <a:pPr marL="579438" lvl="1" indent="-579438">
              <a:lnSpc>
                <a:spcPct val="120000"/>
              </a:lnSpc>
              <a:defRPr/>
            </a:pPr>
            <a:r>
              <a:rPr lang="en-US" sz="1050" b="1" i="1" dirty="0">
                <a:latin typeface="Verdana" pitchFamily="34" charset="0"/>
                <a:ea typeface="ヒラギノ角ゴ Pro W3" charset="-128"/>
                <a:sym typeface="Verdana" pitchFamily="34" charset="0"/>
              </a:rPr>
              <a:t>				- </a:t>
            </a:r>
            <a:r>
              <a:rPr lang="en-US" sz="1050" b="1" i="1" dirty="0" smtClean="0">
                <a:latin typeface="Verdana" pitchFamily="34" charset="0"/>
                <a:ea typeface="ヒラギノ角ゴ Pro W3" charset="-128"/>
                <a:sym typeface="Verdana" pitchFamily="34" charset="0"/>
              </a:rPr>
              <a:t>State Engineer Biennial Report 1919-20</a:t>
            </a:r>
            <a:endParaRPr lang="en-US" sz="1200" dirty="0">
              <a:latin typeface="Verdana" pitchFamily="34" charset="0"/>
              <a:ea typeface="ヒラギノ角ゴ Pro W3" charset="-128"/>
              <a:sym typeface="Verdana" pitchFamily="34" charset="0"/>
            </a:endParaRPr>
          </a:p>
          <a:p>
            <a:pPr marL="579438" indent="-579438">
              <a:lnSpc>
                <a:spcPct val="120000"/>
              </a:lnSpc>
              <a:defRPr/>
            </a:pPr>
            <a:endParaRPr lang="en-US" sz="1200" b="1" dirty="0">
              <a:latin typeface="Verdana" pitchFamily="34" charset="0"/>
              <a:ea typeface="ヒラギノ角ゴ Pro W3" charset="-128"/>
              <a:sym typeface="Verdana" pitchFamily="34" charset="0"/>
            </a:endParaRPr>
          </a:p>
          <a:p>
            <a:pPr marL="579438" indent="-579438">
              <a:lnSpc>
                <a:spcPct val="120000"/>
              </a:lnSpc>
              <a:defRPr/>
            </a:pPr>
            <a:r>
              <a:rPr lang="en-US" sz="1200" b="1" u="sng" dirty="0">
                <a:latin typeface="Verdana" pitchFamily="34" charset="0"/>
                <a:ea typeface="ヒラギノ角ゴ Pro W3" charset="-128"/>
                <a:sym typeface="Verdana" pitchFamily="34" charset="0"/>
              </a:rPr>
              <a:t>1919:</a:t>
            </a:r>
            <a:r>
              <a:rPr lang="en-US" sz="1200" dirty="0">
                <a:latin typeface="Verdana" pitchFamily="34" charset="0"/>
                <a:ea typeface="ヒラギノ角ゴ Pro W3" charset="-128"/>
                <a:sym typeface="Verdana" pitchFamily="34" charset="0"/>
              </a:rPr>
              <a:t>  The legislature provided the “machinery” to adjudicate water rights on a given stream by </a:t>
            </a:r>
            <a:r>
              <a:rPr lang="en-US" sz="1200" dirty="0" smtClean="0">
                <a:latin typeface="Verdana" pitchFamily="34" charset="0"/>
                <a:ea typeface="ヒラギノ角ゴ Pro W3" charset="-128"/>
                <a:sym typeface="Verdana" pitchFamily="34" charset="0"/>
              </a:rPr>
              <a:t>directing </a:t>
            </a:r>
            <a:r>
              <a:rPr lang="en-US" sz="1200" dirty="0">
                <a:latin typeface="Verdana" pitchFamily="34" charset="0"/>
                <a:ea typeface="ヒラギノ角ゴ Pro W3" charset="-128"/>
                <a:sym typeface="Verdana" pitchFamily="34" charset="0"/>
              </a:rPr>
              <a:t>the </a:t>
            </a:r>
            <a:r>
              <a:rPr lang="en-US" sz="1200" b="1" i="1" dirty="0">
                <a:latin typeface="Verdana" pitchFamily="34" charset="0"/>
                <a:ea typeface="ヒラギノ角ゴ Pro W3" charset="-128"/>
                <a:sym typeface="Verdana" pitchFamily="34" charset="0"/>
              </a:rPr>
              <a:t>State Engineer</a:t>
            </a:r>
            <a:r>
              <a:rPr lang="en-US" sz="1200" b="1" dirty="0">
                <a:latin typeface="Verdana" pitchFamily="34" charset="0"/>
                <a:ea typeface="ヒラギノ角ゴ Pro W3" charset="-128"/>
                <a:sym typeface="Verdana" pitchFamily="34" charset="0"/>
              </a:rPr>
              <a:t> </a:t>
            </a:r>
            <a:r>
              <a:rPr lang="en-US" sz="1200" dirty="0" smtClean="0">
                <a:latin typeface="Verdana" pitchFamily="34" charset="0"/>
                <a:ea typeface="ヒラギノ角ゴ Pro W3" charset="-128"/>
                <a:sym typeface="Verdana" pitchFamily="34" charset="0"/>
              </a:rPr>
              <a:t>to </a:t>
            </a:r>
            <a:r>
              <a:rPr lang="en-US" sz="1200" dirty="0">
                <a:latin typeface="Verdana" pitchFamily="34" charset="0"/>
                <a:ea typeface="ヒラギノ角ゴ Pro W3" charset="-128"/>
                <a:sym typeface="Verdana" pitchFamily="34" charset="0"/>
              </a:rPr>
              <a:t>develop a “</a:t>
            </a:r>
            <a:r>
              <a:rPr lang="en-US" sz="1200" b="1" i="1" dirty="0">
                <a:latin typeface="Verdana" pitchFamily="34" charset="0"/>
                <a:ea typeface="ヒラギノ角ゴ Pro W3" charset="-128"/>
                <a:sym typeface="Verdana" pitchFamily="34" charset="0"/>
              </a:rPr>
              <a:t>proposed determination</a:t>
            </a:r>
            <a:r>
              <a:rPr lang="en-US" sz="1200" dirty="0">
                <a:latin typeface="Verdana" pitchFamily="34" charset="0"/>
                <a:ea typeface="ヒラギノ角ゴ Pro W3" charset="-128"/>
                <a:sym typeface="Verdana" pitchFamily="34" charset="0"/>
              </a:rPr>
              <a:t>” of water rights for the </a:t>
            </a:r>
            <a:r>
              <a:rPr lang="en-US" sz="1200" dirty="0" smtClean="0">
                <a:latin typeface="Verdana" pitchFamily="34" charset="0"/>
                <a:ea typeface="ヒラギノ角ゴ Pro W3" charset="-128"/>
                <a:sym typeface="Verdana" pitchFamily="34" charset="0"/>
              </a:rPr>
              <a:t>Court to consider.</a:t>
            </a:r>
            <a:endParaRPr lang="en-US" sz="1200" dirty="0">
              <a:latin typeface="Verdana" pitchFamily="34" charset="0"/>
              <a:ea typeface="ヒラギノ角ゴ Pro W3" charset="-128"/>
              <a:sym typeface="Verdana" pitchFamily="34" charset="0"/>
            </a:endParaRPr>
          </a:p>
          <a:p>
            <a:pPr marL="285750" indent="-285750">
              <a:lnSpc>
                <a:spcPct val="120000"/>
              </a:lnSpc>
              <a:buFont typeface="Arial" charset="0"/>
              <a:buChar char="•"/>
              <a:defRPr/>
            </a:pPr>
            <a:endParaRPr lang="en-US" sz="1200" dirty="0">
              <a:latin typeface="Verdana" pitchFamily="34" charset="0"/>
              <a:ea typeface="ヒラギノ角ゴ Pro W3" charset="-128"/>
              <a:cs typeface="+mn-cs"/>
              <a:sym typeface="Verdana" pitchFamily="34" charset="0"/>
            </a:endParaRPr>
          </a:p>
        </p:txBody>
      </p:sp>
    </p:spTree>
    <p:extLst>
      <p:ext uri="{BB962C8B-B14F-4D97-AF65-F5344CB8AC3E}">
        <p14:creationId xmlns:p14="http://schemas.microsoft.com/office/powerpoint/2010/main" val="2077797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 calcmode="lin" valueType="num">
                                      <p:cBhvr>
                                        <p:cTn id="9" dur="1000" fill="hold"/>
                                        <p:tgtEl>
                                          <p:spTgt spid="1030"/>
                                        </p:tgtEl>
                                        <p:attrNameLst>
                                          <p:attrName>style.rotation</p:attrName>
                                        </p:attrNameLst>
                                      </p:cBhvr>
                                      <p:tavLst>
                                        <p:tav tm="0">
                                          <p:val>
                                            <p:fltVal val="90"/>
                                          </p:val>
                                        </p:tav>
                                        <p:tav tm="100000">
                                          <p:val>
                                            <p:fltVal val="0"/>
                                          </p:val>
                                        </p:tav>
                                      </p:tavLst>
                                    </p:anim>
                                    <p:animEffect transition="in" filter="fade">
                                      <p:cBhvr>
                                        <p:cTn id="10" dur="10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459">
                                            <p:txEl>
                                              <p:pRg st="0" end="0"/>
                                            </p:txEl>
                                          </p:spTgt>
                                        </p:tgtEl>
                                        <p:attrNameLst>
                                          <p:attrName>style.visibility</p:attrName>
                                        </p:attrNameLst>
                                      </p:cBhvr>
                                      <p:to>
                                        <p:strVal val="visible"/>
                                      </p:to>
                                    </p:set>
                                    <p:animEffect transition="in" filter="fade">
                                      <p:cBhvr>
                                        <p:cTn id="15" dur="500"/>
                                        <p:tgtEl>
                                          <p:spTgt spid="19459">
                                            <p:txEl>
                                              <p:pRg st="0" end="0"/>
                                            </p:txEl>
                                          </p:spTgt>
                                        </p:tgtEl>
                                      </p:cBhvr>
                                    </p:animEffect>
                                  </p:childTnLst>
                                </p:cTn>
                              </p:par>
                              <p:par>
                                <p:cTn id="16" presetID="9" presetClass="emph" presetSubtype="0" nodeType="withEffect">
                                  <p:stCondLst>
                                    <p:cond delay="0"/>
                                  </p:stCondLst>
                                  <p:childTnLst>
                                    <p:set>
                                      <p:cBhvr rctx="PPT">
                                        <p:cTn id="17" dur="indefinite"/>
                                        <p:tgtEl>
                                          <p:spTgt spid="1030"/>
                                        </p:tgtEl>
                                        <p:attrNameLst>
                                          <p:attrName>style.opacity</p:attrName>
                                        </p:attrNameLst>
                                      </p:cBhvr>
                                      <p:to>
                                        <p:strVal val="0.1"/>
                                      </p:to>
                                    </p:set>
                                    <p:animEffect filter="image" prLst="opacity: 0.1">
                                      <p:cBhvr rctx="IE">
                                        <p:cTn id="18" dur="indefinite"/>
                                        <p:tgtEl>
                                          <p:spTgt spid="1030"/>
                                        </p:tgtEl>
                                      </p:cBhvr>
                                    </p:animEffect>
                                  </p:childTnLst>
                                </p:cTn>
                              </p:par>
                              <p:par>
                                <p:cTn id="19" presetID="10" presetClass="entr" presetSubtype="0" fill="hold" nodeType="withEffect">
                                  <p:stCondLst>
                                    <p:cond delay="0"/>
                                  </p:stCondLst>
                                  <p:childTnLst>
                                    <p:set>
                                      <p:cBhvr>
                                        <p:cTn id="20" dur="1" fill="hold">
                                          <p:stCondLst>
                                            <p:cond delay="0"/>
                                          </p:stCondLst>
                                        </p:cTn>
                                        <p:tgtEl>
                                          <p:spTgt spid="19459">
                                            <p:txEl>
                                              <p:pRg st="1" end="1"/>
                                            </p:txEl>
                                          </p:spTgt>
                                        </p:tgtEl>
                                        <p:attrNameLst>
                                          <p:attrName>style.visibility</p:attrName>
                                        </p:attrNameLst>
                                      </p:cBhvr>
                                      <p:to>
                                        <p:strVal val="visible"/>
                                      </p:to>
                                    </p:set>
                                    <p:animEffect transition="in" filter="fade">
                                      <p:cBhvr>
                                        <p:cTn id="21" dur="500"/>
                                        <p:tgtEl>
                                          <p:spTgt spid="19459">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9459">
                                            <p:txEl>
                                              <p:pRg st="2" end="2"/>
                                            </p:txEl>
                                          </p:spTgt>
                                        </p:tgtEl>
                                        <p:attrNameLst>
                                          <p:attrName>style.visibility</p:attrName>
                                        </p:attrNameLst>
                                      </p:cBhvr>
                                      <p:to>
                                        <p:strVal val="visible"/>
                                      </p:to>
                                    </p:set>
                                    <p:animEffect transition="in" filter="fade">
                                      <p:cBhvr>
                                        <p:cTn id="24" dur="500"/>
                                        <p:tgtEl>
                                          <p:spTgt spid="19459">
                                            <p:txEl>
                                              <p:pRg st="2" end="2"/>
                                            </p:txEl>
                                          </p:spTgt>
                                        </p:tgtEl>
                                      </p:cBhvr>
                                    </p:animEffec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Effect transition="in" filter="fade">
                                      <p:cBhvr>
                                        <p:cTn id="31" dur="500"/>
                                        <p:tgtEl>
                                          <p:spTgt spid="19459">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6388"/>
                                        </p:tgtEl>
                                        <p:attrNameLst>
                                          <p:attrName>style.visibility</p:attrName>
                                        </p:attrNameLst>
                                      </p:cBhvr>
                                      <p:to>
                                        <p:strVal val="visible"/>
                                      </p:to>
                                    </p:set>
                                    <p:animEffect transition="in" filter="fade">
                                      <p:cBhvr>
                                        <p:cTn id="34" dur="500"/>
                                        <p:tgtEl>
                                          <p:spTgt spid="1638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459">
                                            <p:txEl>
                                              <p:pRg st="6" end="6"/>
                                            </p:txEl>
                                          </p:spTgt>
                                        </p:tgtEl>
                                        <p:attrNameLst>
                                          <p:attrName>style.visibility</p:attrName>
                                        </p:attrNameLst>
                                      </p:cBhvr>
                                      <p:to>
                                        <p:strVal val="visible"/>
                                      </p:to>
                                    </p:set>
                                    <p:animEffect transition="in" filter="fade">
                                      <p:cBhvr>
                                        <p:cTn id="39" dur="500"/>
                                        <p:tgtEl>
                                          <p:spTgt spid="19459">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37"/>
                                        </p:tgtEl>
                                        <p:attrNameLst>
                                          <p:attrName>style.visibility</p:attrName>
                                        </p:attrNameLst>
                                      </p:cBhvr>
                                      <p:to>
                                        <p:strVal val="visible"/>
                                      </p:to>
                                    </p:set>
                                    <p:animEffect transition="in" filter="fade">
                                      <p:cBhvr>
                                        <p:cTn id="42" dur="500"/>
                                        <p:tgtEl>
                                          <p:spTgt spid="1037"/>
                                        </p:tgtEl>
                                      </p:cBhvr>
                                    </p:animEffect>
                                  </p:childTnLst>
                                  <p:subTnLst>
                                    <p:set>
                                      <p:cBhvr override="childStyle">
                                        <p:cTn dur="1" fill="hold" display="0" masterRel="nextClick" afterEffect="1"/>
                                        <p:tgtEl>
                                          <p:spTgt spid="1037"/>
                                        </p:tgtEl>
                                        <p:attrNameLst>
                                          <p:attrName>style.visibility</p:attrName>
                                        </p:attrNameLst>
                                      </p:cBhvr>
                                      <p:to>
                                        <p:strVal val="hidden"/>
                                      </p:to>
                                    </p:set>
                                  </p:subTnLst>
                                </p:cTn>
                              </p:par>
                              <p:par>
                                <p:cTn id="43" presetID="1" presetClass="entr" presetSubtype="0" fill="hold" nodeType="withEffect">
                                  <p:stCondLst>
                                    <p:cond delay="0"/>
                                  </p:stCondLst>
                                  <p:childTnLst>
                                    <p:set>
                                      <p:cBhvr>
                                        <p:cTn id="44" dur="1" fill="hold">
                                          <p:stCondLst>
                                            <p:cond delay="0"/>
                                          </p:stCondLst>
                                        </p:cTn>
                                        <p:tgtEl>
                                          <p:spTgt spid="1038"/>
                                        </p:tgtEl>
                                        <p:attrNameLst>
                                          <p:attrName>style.visibility</p:attrName>
                                        </p:attrNameLst>
                                      </p:cBhvr>
                                      <p:to>
                                        <p:strVal val="visible"/>
                                      </p:to>
                                    </p:set>
                                  </p:childTnLst>
                                  <p:subTnLst>
                                    <p:set>
                                      <p:cBhvr override="childStyle">
                                        <p:cTn dur="1" fill="hold" display="0" masterRel="nextClick" afterEffect="1"/>
                                        <p:tgtEl>
                                          <p:spTgt spid="1038"/>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459">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459">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459">
                                            <p:txEl>
                                              <p:pRg st="10" end="1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459">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45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p:cNvSpPr>
          <p:nvPr/>
        </p:nvSpPr>
        <p:spPr bwMode="auto">
          <a:xfrm>
            <a:off x="355600" y="1066800"/>
            <a:ext cx="89916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lstStyle/>
          <a:p>
            <a:pPr marL="285750" indent="-285750">
              <a:lnSpc>
                <a:spcPct val="120000"/>
              </a:lnSpc>
              <a:buFont typeface="Arial" charset="0"/>
              <a:buChar char="•"/>
              <a:defRPr/>
            </a:pPr>
            <a:r>
              <a:rPr lang="en-US" sz="1300" dirty="0">
                <a:latin typeface="Verdana" pitchFamily="34" charset="0"/>
                <a:ea typeface="ヒラギノ角ゴ Pro W3" charset="-128"/>
                <a:cs typeface="+mn-cs"/>
                <a:sym typeface="Verdana" pitchFamily="34" charset="0"/>
              </a:rPr>
              <a:t>Prior to the enactment of the comprehensive Utah Water Law in 1903, rights to the use of water typically fell into a combination of five categories:</a:t>
            </a:r>
          </a:p>
          <a:p>
            <a:pPr marL="800100" lvl="1" indent="-342900">
              <a:lnSpc>
                <a:spcPct val="120000"/>
              </a:lnSpc>
              <a:buFont typeface="+mj-lt"/>
              <a:buAutoNum type="arabicPeriod"/>
              <a:defRPr/>
            </a:pPr>
            <a:r>
              <a:rPr lang="en-US" sz="1300" dirty="0">
                <a:latin typeface="Verdana" pitchFamily="34" charset="0"/>
                <a:ea typeface="ヒラギノ角ゴ Pro W3" charset="-128"/>
                <a:cs typeface="+mn-cs"/>
                <a:sym typeface="Verdana" pitchFamily="34" charset="0"/>
              </a:rPr>
              <a:t>Rights decreed by </a:t>
            </a:r>
            <a:r>
              <a:rPr lang="en-US" sz="1300" b="1" i="1" dirty="0">
                <a:latin typeface="Verdana" pitchFamily="34" charset="0"/>
                <a:ea typeface="ヒラギノ角ゴ Pro W3" charset="-128"/>
                <a:cs typeface="+mn-cs"/>
                <a:sym typeface="Verdana" pitchFamily="34" charset="0"/>
              </a:rPr>
              <a:t>ecclesiastical leaders</a:t>
            </a:r>
            <a:r>
              <a:rPr lang="en-US" sz="1300" dirty="0" smtClean="0">
                <a:latin typeface="Verdana" pitchFamily="34" charset="0"/>
                <a:ea typeface="ヒラギノ角ゴ Pro W3" charset="-128"/>
                <a:cs typeface="+mn-cs"/>
                <a:sym typeface="Verdana" pitchFamily="34" charset="0"/>
              </a:rPr>
              <a:t>.</a:t>
            </a:r>
            <a:endParaRPr lang="en-US" sz="1300" dirty="0">
              <a:latin typeface="Verdana" pitchFamily="34" charset="0"/>
              <a:ea typeface="ヒラギノ角ゴ Pro W3" charset="-128"/>
              <a:cs typeface="+mn-cs"/>
              <a:sym typeface="Verdana" pitchFamily="34" charset="0"/>
            </a:endParaRPr>
          </a:p>
          <a:p>
            <a:pPr marL="800100" lvl="1" indent="-342900">
              <a:lnSpc>
                <a:spcPct val="120000"/>
              </a:lnSpc>
              <a:buFont typeface="+mj-lt"/>
              <a:buAutoNum type="arabicPeriod"/>
              <a:defRPr/>
            </a:pPr>
            <a:r>
              <a:rPr lang="en-US" sz="1300" dirty="0">
                <a:latin typeface="Verdana" pitchFamily="34" charset="0"/>
                <a:ea typeface="ヒラギノ角ゴ Pro W3" charset="-128"/>
                <a:cs typeface="+mn-cs"/>
                <a:sym typeface="Verdana" pitchFamily="34" charset="0"/>
              </a:rPr>
              <a:t>Claims </a:t>
            </a:r>
            <a:r>
              <a:rPr lang="en-US" sz="1300" b="1" i="1" dirty="0">
                <a:latin typeface="Verdana" pitchFamily="34" charset="0"/>
                <a:ea typeface="ヒラギノ角ゴ Pro W3" charset="-128"/>
                <a:cs typeface="+mn-cs"/>
                <a:sym typeface="Verdana" pitchFamily="34" charset="0"/>
              </a:rPr>
              <a:t>filed for record</a:t>
            </a:r>
            <a:r>
              <a:rPr lang="en-US" sz="1300" dirty="0">
                <a:latin typeface="Verdana" pitchFamily="34" charset="0"/>
                <a:ea typeface="ヒラギノ角ゴ Pro W3" charset="-128"/>
                <a:cs typeface="+mn-cs"/>
                <a:sym typeface="Verdana" pitchFamily="34" charset="0"/>
              </a:rPr>
              <a:t> at the county.</a:t>
            </a:r>
          </a:p>
          <a:p>
            <a:pPr marL="800100" lvl="1" indent="-342900">
              <a:lnSpc>
                <a:spcPct val="120000"/>
              </a:lnSpc>
              <a:buFont typeface="+mj-lt"/>
              <a:buAutoNum type="arabicPeriod"/>
              <a:defRPr/>
            </a:pPr>
            <a:r>
              <a:rPr lang="en-US" sz="1300" dirty="0">
                <a:latin typeface="Verdana" pitchFamily="34" charset="0"/>
                <a:ea typeface="ヒラギノ角ゴ Pro W3" charset="-128"/>
                <a:cs typeface="+mn-cs"/>
                <a:sym typeface="Verdana" pitchFamily="34" charset="0"/>
              </a:rPr>
              <a:t>Rights </a:t>
            </a:r>
            <a:r>
              <a:rPr lang="en-US" sz="1300" b="1" i="1" dirty="0">
                <a:latin typeface="Verdana" pitchFamily="34" charset="0"/>
                <a:ea typeface="ヒラギノ角ゴ Pro W3" charset="-128"/>
                <a:cs typeface="+mn-cs"/>
                <a:sym typeface="Verdana" pitchFamily="34" charset="0"/>
              </a:rPr>
              <a:t>decreed by a court </a:t>
            </a:r>
            <a:r>
              <a:rPr lang="en-US" sz="1300" dirty="0">
                <a:latin typeface="Verdana" pitchFamily="34" charset="0"/>
                <a:ea typeface="ヒラギノ角ゴ Pro W3" charset="-128"/>
                <a:cs typeface="+mn-cs"/>
                <a:sym typeface="Verdana" pitchFamily="34" charset="0"/>
              </a:rPr>
              <a:t>(typically involving limited parties</a:t>
            </a:r>
            <a:r>
              <a:rPr lang="en-US" sz="1300" dirty="0" smtClean="0">
                <a:latin typeface="Verdana" pitchFamily="34" charset="0"/>
                <a:ea typeface="ヒラギノ角ゴ Pro W3" charset="-128"/>
                <a:cs typeface="+mn-cs"/>
                <a:sym typeface="Verdana" pitchFamily="34" charset="0"/>
              </a:rPr>
              <a:t>). </a:t>
            </a:r>
          </a:p>
          <a:p>
            <a:pPr marL="800100" lvl="1" indent="-342900">
              <a:lnSpc>
                <a:spcPct val="120000"/>
              </a:lnSpc>
              <a:buFont typeface="+mj-lt"/>
              <a:buAutoNum type="arabicPeriod"/>
              <a:defRPr/>
            </a:pPr>
            <a:r>
              <a:rPr lang="en-US" sz="1300" dirty="0" smtClean="0">
                <a:latin typeface="Verdana" pitchFamily="34" charset="0"/>
                <a:ea typeface="ヒラギノ角ゴ Pro W3" charset="-128"/>
                <a:cs typeface="+mn-cs"/>
                <a:sym typeface="Verdana" pitchFamily="34" charset="0"/>
              </a:rPr>
              <a:t>Contracts or</a:t>
            </a:r>
            <a:r>
              <a:rPr lang="en-US" sz="1300" b="1" dirty="0" smtClean="0">
                <a:latin typeface="Verdana" pitchFamily="34" charset="0"/>
                <a:ea typeface="ヒラギノ角ゴ Pro W3" charset="-128"/>
                <a:cs typeface="+mn-cs"/>
                <a:sym typeface="Verdana" pitchFamily="34" charset="0"/>
              </a:rPr>
              <a:t> </a:t>
            </a:r>
            <a:r>
              <a:rPr lang="en-US" sz="1300" b="1" i="1" dirty="0">
                <a:latin typeface="Verdana" pitchFamily="34" charset="0"/>
                <a:ea typeface="ヒラギノ角ゴ Pro W3" charset="-128"/>
                <a:cs typeface="+mn-cs"/>
                <a:sym typeface="Verdana" pitchFamily="34" charset="0"/>
              </a:rPr>
              <a:t>agreements</a:t>
            </a:r>
            <a:r>
              <a:rPr lang="en-US" sz="1300" i="1" dirty="0">
                <a:latin typeface="Verdana" pitchFamily="34" charset="0"/>
                <a:ea typeface="ヒラギノ角ゴ Pro W3" charset="-128"/>
                <a:cs typeface="+mn-cs"/>
                <a:sym typeface="Verdana" pitchFamily="34" charset="0"/>
              </a:rPr>
              <a:t> </a:t>
            </a:r>
            <a:r>
              <a:rPr lang="en-US" sz="1300" dirty="0" smtClean="0">
                <a:latin typeface="Verdana" pitchFamily="34" charset="0"/>
                <a:ea typeface="ヒラギノ角ゴ Pro W3" charset="-128"/>
                <a:cs typeface="+mn-cs"/>
                <a:sym typeface="Verdana" pitchFamily="34" charset="0"/>
              </a:rPr>
              <a:t>among limited parties.</a:t>
            </a:r>
            <a:endParaRPr lang="en-US" sz="1300" dirty="0">
              <a:latin typeface="Verdana" pitchFamily="34" charset="0"/>
              <a:ea typeface="ヒラギノ角ゴ Pro W3" charset="-128"/>
              <a:cs typeface="+mn-cs"/>
              <a:sym typeface="Verdana" pitchFamily="34" charset="0"/>
            </a:endParaRPr>
          </a:p>
          <a:p>
            <a:pPr marL="800100" lvl="1" indent="-342900">
              <a:lnSpc>
                <a:spcPct val="120000"/>
              </a:lnSpc>
              <a:buFont typeface="+mj-lt"/>
              <a:buAutoNum type="arabicPeriod"/>
              <a:defRPr/>
            </a:pPr>
            <a:r>
              <a:rPr lang="en-US" sz="1300" dirty="0">
                <a:latin typeface="Verdana" pitchFamily="34" charset="0"/>
                <a:ea typeface="ヒラギノ角ゴ Pro W3" charset="-128"/>
                <a:cs typeface="+mn-cs"/>
                <a:sym typeface="Verdana" pitchFamily="34" charset="0"/>
              </a:rPr>
              <a:t>Claims </a:t>
            </a:r>
            <a:r>
              <a:rPr lang="en-US" sz="1300" b="1" i="1" dirty="0">
                <a:latin typeface="Verdana" pitchFamily="34" charset="0"/>
                <a:ea typeface="ヒラギノ角ゴ Pro W3" charset="-128"/>
                <a:cs typeface="+mn-cs"/>
                <a:sym typeface="Verdana" pitchFamily="34" charset="0"/>
              </a:rPr>
              <a:t>never manifested in any record</a:t>
            </a:r>
            <a:r>
              <a:rPr lang="en-US" sz="1300" dirty="0">
                <a:latin typeface="Verdana" pitchFamily="34" charset="0"/>
                <a:ea typeface="ヒラギノ角ゴ Pro W3" charset="-128"/>
                <a:cs typeface="+mn-cs"/>
                <a:sym typeface="Verdana" pitchFamily="34" charset="0"/>
              </a:rPr>
              <a:t>, but evidenced by pre-statutory use.</a:t>
            </a:r>
          </a:p>
          <a:p>
            <a:pPr marL="285750" indent="-285750">
              <a:lnSpc>
                <a:spcPct val="120000"/>
              </a:lnSpc>
              <a:buFont typeface="Arial" pitchFamily="34" charset="0"/>
              <a:buChar char="•"/>
              <a:defRPr/>
            </a:pPr>
            <a:endParaRPr lang="en-US" sz="1300" dirty="0" smtClean="0">
              <a:latin typeface="Verdana" pitchFamily="34" charset="0"/>
              <a:ea typeface="ヒラギノ角ゴ Pro W3" charset="-128"/>
              <a:cs typeface="+mn-cs"/>
              <a:sym typeface="Verdana" pitchFamily="34" charset="0"/>
            </a:endParaRPr>
          </a:p>
          <a:p>
            <a:pPr marL="285750" indent="-285750">
              <a:lnSpc>
                <a:spcPct val="120000"/>
              </a:lnSpc>
              <a:buFont typeface="Arial" pitchFamily="34" charset="0"/>
              <a:buChar char="•"/>
              <a:defRPr/>
            </a:pPr>
            <a:endParaRPr lang="en-US" sz="1300" dirty="0" smtClean="0">
              <a:latin typeface="Verdana" pitchFamily="34" charset="0"/>
              <a:ea typeface="ヒラギノ角ゴ Pro W3" charset="-128"/>
              <a:cs typeface="+mn-cs"/>
              <a:sym typeface="Verdana" pitchFamily="34" charset="0"/>
            </a:endParaRPr>
          </a:p>
          <a:p>
            <a:pPr marL="285750" indent="-285750">
              <a:lnSpc>
                <a:spcPct val="120000"/>
              </a:lnSpc>
              <a:buFont typeface="Arial" pitchFamily="34" charset="0"/>
              <a:buChar char="•"/>
              <a:defRPr/>
            </a:pPr>
            <a:endParaRPr lang="en-US" sz="1300" dirty="0">
              <a:latin typeface="Verdana" pitchFamily="34" charset="0"/>
              <a:ea typeface="ヒラギノ角ゴ Pro W3" charset="-128"/>
              <a:cs typeface="+mn-cs"/>
              <a:sym typeface="Verdana" pitchFamily="34" charset="0"/>
            </a:endParaRPr>
          </a:p>
          <a:p>
            <a:pPr marL="285750" indent="-285750">
              <a:lnSpc>
                <a:spcPct val="120000"/>
              </a:lnSpc>
              <a:buFont typeface="Arial" pitchFamily="34" charset="0"/>
              <a:buChar char="•"/>
              <a:defRPr/>
            </a:pPr>
            <a:endParaRPr lang="en-US" sz="1300" dirty="0" smtClean="0">
              <a:latin typeface="Verdana" pitchFamily="34" charset="0"/>
              <a:ea typeface="ヒラギノ角ゴ Pro W3" charset="-128"/>
              <a:cs typeface="+mn-cs"/>
              <a:sym typeface="Verdana" pitchFamily="34" charset="0"/>
            </a:endParaRPr>
          </a:p>
          <a:p>
            <a:pPr marL="285750" indent="-285750">
              <a:lnSpc>
                <a:spcPct val="120000"/>
              </a:lnSpc>
              <a:buFont typeface="Arial" pitchFamily="34" charset="0"/>
              <a:buChar char="•"/>
              <a:defRPr/>
            </a:pPr>
            <a:endParaRPr lang="en-US" sz="1300" dirty="0">
              <a:latin typeface="Verdana" pitchFamily="34" charset="0"/>
              <a:ea typeface="ヒラギノ角ゴ Pro W3" charset="-128"/>
              <a:cs typeface="+mn-cs"/>
              <a:sym typeface="Verdana" pitchFamily="34" charset="0"/>
            </a:endParaRPr>
          </a:p>
          <a:p>
            <a:pPr marL="285750" indent="-285750">
              <a:lnSpc>
                <a:spcPct val="120000"/>
              </a:lnSpc>
              <a:buFont typeface="Arial" pitchFamily="34" charset="0"/>
              <a:buChar char="•"/>
              <a:defRPr/>
            </a:pPr>
            <a:endParaRPr lang="en-US" sz="1300" dirty="0" smtClean="0">
              <a:latin typeface="Verdana" pitchFamily="34" charset="0"/>
              <a:ea typeface="ヒラギノ角ゴ Pro W3" charset="-128"/>
              <a:cs typeface="+mn-cs"/>
              <a:sym typeface="Verdana" pitchFamily="34" charset="0"/>
            </a:endParaRPr>
          </a:p>
          <a:p>
            <a:pPr marL="285750" indent="-285750">
              <a:lnSpc>
                <a:spcPct val="120000"/>
              </a:lnSpc>
              <a:buFont typeface="Arial" pitchFamily="34" charset="0"/>
              <a:buChar char="•"/>
              <a:defRPr/>
            </a:pPr>
            <a:endParaRPr lang="en-US" sz="1300" dirty="0">
              <a:latin typeface="Verdana" pitchFamily="34" charset="0"/>
              <a:ea typeface="ヒラギノ角ゴ Pro W3" charset="-128"/>
              <a:cs typeface="+mn-cs"/>
              <a:sym typeface="Verdana" pitchFamily="34" charset="0"/>
            </a:endParaRPr>
          </a:p>
          <a:p>
            <a:pPr marL="285750" indent="-285750">
              <a:lnSpc>
                <a:spcPct val="120000"/>
              </a:lnSpc>
              <a:buFont typeface="Arial" pitchFamily="34" charset="0"/>
              <a:buChar char="•"/>
              <a:defRPr/>
            </a:pPr>
            <a:endParaRPr lang="en-US" sz="1300" dirty="0">
              <a:latin typeface="Verdana" pitchFamily="34" charset="0"/>
              <a:ea typeface="ヒラギノ角ゴ Pro W3" charset="-128"/>
              <a:cs typeface="+mn-cs"/>
              <a:sym typeface="Verdana" pitchFamily="34" charset="0"/>
            </a:endParaRPr>
          </a:p>
          <a:p>
            <a:pPr marL="285750" indent="-285750">
              <a:lnSpc>
                <a:spcPct val="120000"/>
              </a:lnSpc>
              <a:buFont typeface="Arial" pitchFamily="34" charset="0"/>
              <a:buChar char="•"/>
              <a:defRPr/>
            </a:pPr>
            <a:r>
              <a:rPr lang="en-US" sz="1300" dirty="0" smtClean="0">
                <a:latin typeface="Verdana" pitchFamily="34" charset="0"/>
                <a:ea typeface="ヒラギノ角ゴ Pro W3" charset="-128"/>
                <a:cs typeface="+mn-cs"/>
                <a:sym typeface="Verdana" pitchFamily="34" charset="0"/>
              </a:rPr>
              <a:t>Consequently, the </a:t>
            </a:r>
            <a:r>
              <a:rPr lang="en-US" sz="1300" dirty="0">
                <a:latin typeface="Verdana" pitchFamily="34" charset="0"/>
                <a:ea typeface="ヒラギノ角ゴ Pro W3" charset="-128"/>
                <a:cs typeface="+mn-cs"/>
                <a:sym typeface="Verdana" pitchFamily="34" charset="0"/>
              </a:rPr>
              <a:t>lack of a definitive water law created a number of issues:</a:t>
            </a:r>
          </a:p>
          <a:p>
            <a:pPr marL="800100" lvl="1" indent="-342900">
              <a:lnSpc>
                <a:spcPct val="120000"/>
              </a:lnSpc>
              <a:buFont typeface="+mj-lt"/>
              <a:buAutoNum type="arabicPeriod"/>
              <a:defRPr/>
            </a:pPr>
            <a:r>
              <a:rPr lang="en-US" sz="1300" dirty="0">
                <a:latin typeface="Verdana" pitchFamily="34" charset="0"/>
                <a:ea typeface="ヒラギノ角ゴ Pro W3" charset="-128"/>
                <a:cs typeface="+mn-cs"/>
                <a:sym typeface="Verdana" pitchFamily="34" charset="0"/>
              </a:rPr>
              <a:t>There was typically </a:t>
            </a:r>
            <a:r>
              <a:rPr lang="en-US" sz="1300" b="1" i="1" dirty="0">
                <a:latin typeface="Verdana" pitchFamily="34" charset="0"/>
                <a:ea typeface="ヒラギノ角ゴ Pro W3" charset="-128"/>
                <a:cs typeface="+mn-cs"/>
                <a:sym typeface="Verdana" pitchFamily="34" charset="0"/>
              </a:rPr>
              <a:t>no public record </a:t>
            </a:r>
            <a:r>
              <a:rPr lang="en-US" sz="1300" dirty="0">
                <a:latin typeface="Verdana" pitchFamily="34" charset="0"/>
                <a:ea typeface="ヒラギノ角ゴ Pro W3" charset="-128"/>
                <a:cs typeface="+mn-cs"/>
                <a:sym typeface="Verdana" pitchFamily="34" charset="0"/>
              </a:rPr>
              <a:t>of existing water rights.</a:t>
            </a:r>
          </a:p>
          <a:p>
            <a:pPr marL="800100" lvl="1" indent="-342900">
              <a:lnSpc>
                <a:spcPct val="120000"/>
              </a:lnSpc>
              <a:buFont typeface="+mj-lt"/>
              <a:buAutoNum type="arabicPeriod"/>
              <a:defRPr/>
            </a:pPr>
            <a:r>
              <a:rPr lang="en-US" sz="1300" dirty="0">
                <a:latin typeface="Verdana" pitchFamily="34" charset="0"/>
                <a:ea typeface="ヒラギノ角ゴ Pro W3" charset="-128"/>
                <a:cs typeface="+mn-cs"/>
                <a:sym typeface="Verdana" pitchFamily="34" charset="0"/>
              </a:rPr>
              <a:t>Since there was no record, </a:t>
            </a:r>
            <a:r>
              <a:rPr lang="en-US" sz="1300" b="1" i="1" dirty="0">
                <a:latin typeface="Verdana" pitchFamily="34" charset="0"/>
                <a:ea typeface="ヒラギノ角ゴ Pro W3" charset="-128"/>
                <a:cs typeface="+mn-cs"/>
                <a:sym typeface="Verdana" pitchFamily="34" charset="0"/>
              </a:rPr>
              <a:t>over appropriation </a:t>
            </a:r>
            <a:r>
              <a:rPr lang="en-US" sz="1300" dirty="0">
                <a:latin typeface="Verdana" pitchFamily="34" charset="0"/>
                <a:ea typeface="ヒラギノ角ゴ Pro W3" charset="-128"/>
                <a:cs typeface="+mn-cs"/>
                <a:sym typeface="Verdana" pitchFamily="34" charset="0"/>
              </a:rPr>
              <a:t>of streams was common.</a:t>
            </a:r>
          </a:p>
          <a:p>
            <a:pPr marL="800100" lvl="1" indent="-342900">
              <a:lnSpc>
                <a:spcPct val="120000"/>
              </a:lnSpc>
              <a:buFont typeface="+mj-lt"/>
              <a:buAutoNum type="arabicPeriod"/>
              <a:defRPr/>
            </a:pPr>
            <a:r>
              <a:rPr lang="en-US" sz="1300" dirty="0">
                <a:latin typeface="Verdana" pitchFamily="34" charset="0"/>
                <a:ea typeface="ヒラギノ角ゴ Pro W3" charset="-128"/>
                <a:cs typeface="+mn-cs"/>
                <a:sym typeface="Verdana" pitchFamily="34" charset="0"/>
              </a:rPr>
              <a:t>Often, rights </a:t>
            </a:r>
            <a:r>
              <a:rPr lang="en-US" sz="1300" b="1" i="1" dirty="0">
                <a:latin typeface="Verdana" pitchFamily="34" charset="0"/>
                <a:ea typeface="ヒラギノ角ゴ Pro W3" charset="-128"/>
                <a:cs typeface="+mn-cs"/>
                <a:sym typeface="Verdana" pitchFamily="34" charset="0"/>
              </a:rPr>
              <a:t>weren’t defined </a:t>
            </a:r>
            <a:r>
              <a:rPr lang="en-US" sz="1300" dirty="0">
                <a:latin typeface="Verdana" pitchFamily="34" charset="0"/>
                <a:ea typeface="ヒラギノ角ゴ Pro W3" charset="-128"/>
                <a:cs typeface="+mn-cs"/>
                <a:sym typeface="Verdana" pitchFamily="34" charset="0"/>
              </a:rPr>
              <a:t>until they came into </a:t>
            </a:r>
            <a:r>
              <a:rPr lang="en-US" sz="1300" b="1" i="1" dirty="0">
                <a:latin typeface="Verdana" pitchFamily="34" charset="0"/>
                <a:ea typeface="ヒラギノ角ゴ Pro W3" charset="-128"/>
                <a:cs typeface="+mn-cs"/>
                <a:sym typeface="Verdana" pitchFamily="34" charset="0"/>
              </a:rPr>
              <a:t>controversy</a:t>
            </a:r>
            <a:r>
              <a:rPr lang="en-US" sz="1300" dirty="0">
                <a:latin typeface="Verdana" pitchFamily="34" charset="0"/>
                <a:ea typeface="ヒラギノ角ゴ Pro W3" charset="-128"/>
                <a:cs typeface="+mn-cs"/>
                <a:sym typeface="Verdana" pitchFamily="34" charset="0"/>
              </a:rPr>
              <a:t> and had to be settled by ecclesiastical or court decree.</a:t>
            </a:r>
          </a:p>
          <a:p>
            <a:pPr marL="285750" indent="-285750">
              <a:lnSpc>
                <a:spcPct val="120000"/>
              </a:lnSpc>
              <a:buFont typeface="Arial" pitchFamily="34" charset="0"/>
              <a:buChar char="•"/>
              <a:defRPr/>
            </a:pPr>
            <a:endParaRPr lang="en-US" sz="1300" dirty="0">
              <a:latin typeface="Verdana" pitchFamily="34" charset="0"/>
              <a:ea typeface="ヒラギノ角ゴ Pro W3" charset="-128"/>
              <a:cs typeface="+mn-cs"/>
              <a:sym typeface="Verdana" pitchFamily="34" charset="0"/>
            </a:endParaRPr>
          </a:p>
          <a:p>
            <a:pPr marL="285750" indent="-285750">
              <a:lnSpc>
                <a:spcPct val="120000"/>
              </a:lnSpc>
              <a:buFont typeface="Arial" pitchFamily="34" charset="0"/>
              <a:buChar char="•"/>
              <a:defRPr/>
            </a:pPr>
            <a:r>
              <a:rPr lang="en-US" sz="1300" dirty="0">
                <a:latin typeface="Verdana" pitchFamily="34" charset="0"/>
                <a:ea typeface="ヒラギノ角ゴ Pro W3" charset="-128"/>
                <a:cs typeface="+mn-cs"/>
                <a:sym typeface="Verdana" pitchFamily="34" charset="0"/>
              </a:rPr>
              <a:t>In his biennial report for </a:t>
            </a:r>
            <a:r>
              <a:rPr lang="en-US" sz="1300" dirty="0" smtClean="0">
                <a:latin typeface="Verdana" pitchFamily="34" charset="0"/>
                <a:ea typeface="ヒラギノ角ゴ Pro W3" charset="-128"/>
                <a:cs typeface="+mn-cs"/>
                <a:sym typeface="Verdana" pitchFamily="34" charset="0"/>
              </a:rPr>
              <a:t>1901-02</a:t>
            </a:r>
            <a:r>
              <a:rPr lang="en-US" sz="1300" dirty="0">
                <a:latin typeface="Verdana" pitchFamily="34" charset="0"/>
                <a:ea typeface="ヒラギノ角ゴ Pro W3" charset="-128"/>
                <a:cs typeface="+mn-cs"/>
                <a:sym typeface="Verdana" pitchFamily="34" charset="0"/>
              </a:rPr>
              <a:t>, the State Engineer made the following observation:</a:t>
            </a:r>
          </a:p>
          <a:p>
            <a:pPr marL="463550" indent="-463550">
              <a:lnSpc>
                <a:spcPct val="120000"/>
              </a:lnSpc>
              <a:defRPr/>
            </a:pPr>
            <a:endParaRPr lang="en-US" sz="300" dirty="0" smtClean="0">
              <a:latin typeface="Verdana" pitchFamily="34" charset="0"/>
              <a:ea typeface="ヒラギノ角ゴ Pro W3" charset="-128"/>
              <a:cs typeface="+mn-cs"/>
              <a:sym typeface="Verdana" pitchFamily="34" charset="0"/>
            </a:endParaRPr>
          </a:p>
          <a:p>
            <a:pPr marL="463550" indent="-463550">
              <a:lnSpc>
                <a:spcPct val="120000"/>
              </a:lnSpc>
              <a:defRPr/>
            </a:pPr>
            <a:r>
              <a:rPr lang="en-US" sz="1100" dirty="0">
                <a:latin typeface="Verdana" pitchFamily="34" charset="0"/>
                <a:ea typeface="ヒラギノ角ゴ Pro W3" charset="-128"/>
                <a:cs typeface="+mn-cs"/>
                <a:sym typeface="Verdana" pitchFamily="34" charset="0"/>
              </a:rPr>
              <a:t>	</a:t>
            </a:r>
            <a:r>
              <a:rPr lang="en-US" sz="1100" i="1" dirty="0">
                <a:latin typeface="Verdana" pitchFamily="34" charset="0"/>
                <a:ea typeface="ヒラギノ角ゴ Pro W3" charset="-128"/>
                <a:cs typeface="+mn-cs"/>
                <a:sym typeface="Verdana" pitchFamily="34" charset="0"/>
              </a:rPr>
              <a:t>“The definition of existing rights appears to be of </a:t>
            </a:r>
            <a:r>
              <a:rPr lang="en-US" sz="1100" b="1" i="1" dirty="0">
                <a:latin typeface="Verdana" pitchFamily="34" charset="0"/>
                <a:ea typeface="ヒラギノ角ゴ Pro W3" charset="-128"/>
                <a:cs typeface="+mn-cs"/>
                <a:sym typeface="Verdana" pitchFamily="34" charset="0"/>
              </a:rPr>
              <a:t>first importance</a:t>
            </a:r>
            <a:r>
              <a:rPr lang="en-US" sz="1100" i="1" dirty="0">
                <a:latin typeface="Verdana" pitchFamily="34" charset="0"/>
                <a:ea typeface="ヒラギノ角ゴ Pro W3" charset="-128"/>
                <a:cs typeface="+mn-cs"/>
                <a:sym typeface="Verdana" pitchFamily="34" charset="0"/>
              </a:rPr>
              <a:t>.  This is not only necessary to </a:t>
            </a:r>
            <a:r>
              <a:rPr lang="en-US" sz="1100" b="1" i="1" dirty="0">
                <a:latin typeface="Verdana" pitchFamily="34" charset="0"/>
                <a:ea typeface="ヒラギノ角ゴ Pro W3" charset="-128"/>
                <a:cs typeface="+mn-cs"/>
                <a:sym typeface="Verdana" pitchFamily="34" charset="0"/>
              </a:rPr>
              <a:t>pacify </a:t>
            </a:r>
            <a:endParaRPr lang="en-US" sz="1100" b="1" i="1" dirty="0" smtClean="0">
              <a:latin typeface="Verdana" pitchFamily="34" charset="0"/>
              <a:ea typeface="ヒラギノ角ゴ Pro W3" charset="-128"/>
              <a:cs typeface="+mn-cs"/>
              <a:sym typeface="Verdana" pitchFamily="34" charset="0"/>
            </a:endParaRPr>
          </a:p>
          <a:p>
            <a:pPr marL="463550" indent="-463550">
              <a:lnSpc>
                <a:spcPct val="120000"/>
              </a:lnSpc>
              <a:defRPr/>
            </a:pPr>
            <a:r>
              <a:rPr lang="en-US" sz="1100" b="1" i="1" dirty="0">
                <a:latin typeface="Verdana" pitchFamily="34" charset="0"/>
                <a:ea typeface="ヒラギノ角ゴ Pro W3" charset="-128"/>
                <a:cs typeface="+mn-cs"/>
                <a:sym typeface="Verdana" pitchFamily="34" charset="0"/>
              </a:rPr>
              <a:t>	</a:t>
            </a:r>
            <a:r>
              <a:rPr lang="en-US" sz="1100" b="1" i="1" dirty="0" smtClean="0">
                <a:latin typeface="Verdana" pitchFamily="34" charset="0"/>
                <a:ea typeface="ヒラギノ角ゴ Pro W3" charset="-128"/>
                <a:cs typeface="+mn-cs"/>
                <a:sym typeface="Verdana" pitchFamily="34" charset="0"/>
              </a:rPr>
              <a:t>present contention</a:t>
            </a:r>
            <a:r>
              <a:rPr lang="en-US" sz="1100" i="1" dirty="0">
                <a:latin typeface="Verdana" pitchFamily="34" charset="0"/>
                <a:ea typeface="ヒラギノ角ゴ Pro W3" charset="-128"/>
                <a:cs typeface="+mn-cs"/>
                <a:sym typeface="Verdana" pitchFamily="34" charset="0"/>
              </a:rPr>
              <a:t>, but to </a:t>
            </a:r>
            <a:r>
              <a:rPr lang="en-US" sz="1100" b="1" i="1" dirty="0">
                <a:latin typeface="Verdana" pitchFamily="34" charset="0"/>
                <a:ea typeface="ヒラギノ角ゴ Pro W3" charset="-128"/>
                <a:cs typeface="+mn-cs"/>
                <a:sym typeface="Verdana" pitchFamily="34" charset="0"/>
              </a:rPr>
              <a:t>prevent future confl</a:t>
            </a:r>
            <a:r>
              <a:rPr lang="en-US" sz="1100" i="1" dirty="0">
                <a:latin typeface="Verdana" pitchFamily="34" charset="0"/>
                <a:ea typeface="ヒラギノ角ゴ Pro W3" charset="-128"/>
                <a:cs typeface="+mn-cs"/>
                <a:sym typeface="Verdana" pitchFamily="34" charset="0"/>
              </a:rPr>
              <a:t>icts and </a:t>
            </a:r>
            <a:r>
              <a:rPr lang="en-US" sz="1100" b="1" i="1" dirty="0">
                <a:latin typeface="Verdana" pitchFamily="34" charset="0"/>
                <a:ea typeface="ヒラギノ角ゴ Pro W3" charset="-128"/>
                <a:cs typeface="+mn-cs"/>
                <a:sym typeface="Verdana" pitchFamily="34" charset="0"/>
              </a:rPr>
              <a:t>encourage further progress</a:t>
            </a:r>
            <a:r>
              <a:rPr lang="en-US" sz="1100" i="1" dirty="0">
                <a:latin typeface="Verdana" pitchFamily="34" charset="0"/>
                <a:ea typeface="ヒラギノ角ゴ Pro W3" charset="-128"/>
                <a:cs typeface="+mn-cs"/>
                <a:sym typeface="Verdana" pitchFamily="34" charset="0"/>
              </a:rPr>
              <a:t>.  There can be </a:t>
            </a:r>
            <a:endParaRPr lang="en-US" sz="1100" i="1" dirty="0" smtClean="0">
              <a:latin typeface="Verdana" pitchFamily="34" charset="0"/>
              <a:ea typeface="ヒラギノ角ゴ Pro W3" charset="-128"/>
              <a:cs typeface="+mn-cs"/>
              <a:sym typeface="Verdana" pitchFamily="34" charset="0"/>
            </a:endParaRPr>
          </a:p>
          <a:p>
            <a:pPr marL="463550" indent="-463550">
              <a:lnSpc>
                <a:spcPct val="120000"/>
              </a:lnSpc>
              <a:defRPr/>
            </a:pPr>
            <a:r>
              <a:rPr lang="en-US" sz="1100" i="1" dirty="0">
                <a:latin typeface="Verdana" pitchFamily="34" charset="0"/>
                <a:ea typeface="ヒラギノ角ゴ Pro W3" charset="-128"/>
                <a:cs typeface="+mn-cs"/>
                <a:sym typeface="Verdana" pitchFamily="34" charset="0"/>
              </a:rPr>
              <a:t>	</a:t>
            </a:r>
            <a:r>
              <a:rPr lang="en-US" sz="1100" i="1" dirty="0" smtClean="0">
                <a:latin typeface="Verdana" pitchFamily="34" charset="0"/>
                <a:ea typeface="ヒラギノ角ゴ Pro W3" charset="-128"/>
                <a:cs typeface="+mn-cs"/>
                <a:sym typeface="Verdana" pitchFamily="34" charset="0"/>
              </a:rPr>
              <a:t>no safe basis </a:t>
            </a:r>
            <a:r>
              <a:rPr lang="en-US" sz="1100" i="1" dirty="0">
                <a:latin typeface="Verdana" pitchFamily="34" charset="0"/>
                <a:ea typeface="ヒラギノ角ゴ Pro W3" charset="-128"/>
                <a:cs typeface="+mn-cs"/>
                <a:sym typeface="Verdana" pitchFamily="34" charset="0"/>
              </a:rPr>
              <a:t>for future </a:t>
            </a:r>
            <a:r>
              <a:rPr lang="en-US" sz="1100" i="1" dirty="0" smtClean="0">
                <a:latin typeface="Verdana" pitchFamily="34" charset="0"/>
                <a:ea typeface="ヒラギノ角ゴ Pro W3" charset="-128"/>
                <a:cs typeface="+mn-cs"/>
                <a:sym typeface="Verdana" pitchFamily="34" charset="0"/>
              </a:rPr>
              <a:t>work </a:t>
            </a:r>
            <a:r>
              <a:rPr lang="en-US" sz="1100" i="1" dirty="0">
                <a:latin typeface="Verdana" pitchFamily="34" charset="0"/>
                <a:ea typeface="ヒラギノ角ゴ Pro W3" charset="-128"/>
                <a:cs typeface="+mn-cs"/>
                <a:sym typeface="Verdana" pitchFamily="34" charset="0"/>
              </a:rPr>
              <a:t>before existing rights are known and made of public record.” </a:t>
            </a:r>
          </a:p>
          <a:p>
            <a:pPr marL="463550" indent="-463550">
              <a:lnSpc>
                <a:spcPct val="120000"/>
              </a:lnSpc>
              <a:defRPr/>
            </a:pPr>
            <a:r>
              <a:rPr lang="en-US" sz="1100" i="1" dirty="0">
                <a:latin typeface="Verdana" pitchFamily="34" charset="0"/>
                <a:ea typeface="ヒラギノ角ゴ Pro W3" charset="-128"/>
                <a:cs typeface="+mn-cs"/>
                <a:sym typeface="Verdana" pitchFamily="34" charset="0"/>
              </a:rPr>
              <a:t>					</a:t>
            </a:r>
            <a:r>
              <a:rPr lang="en-US" sz="1100" b="1" i="1" dirty="0">
                <a:latin typeface="Verdana" pitchFamily="34" charset="0"/>
                <a:ea typeface="ヒラギノ角ゴ Pro W3" charset="-128"/>
                <a:cs typeface="+mn-cs"/>
                <a:sym typeface="Verdana" pitchFamily="34" charset="0"/>
              </a:rPr>
              <a:t>– A.F. </a:t>
            </a:r>
            <a:r>
              <a:rPr lang="en-US" sz="1100" b="1" i="1" dirty="0" err="1" smtClean="0">
                <a:latin typeface="Verdana" pitchFamily="34" charset="0"/>
                <a:ea typeface="ヒラギノ角ゴ Pro W3" charset="-128"/>
                <a:cs typeface="+mn-cs"/>
                <a:sym typeface="Verdana" pitchFamily="34" charset="0"/>
              </a:rPr>
              <a:t>Doremus</a:t>
            </a:r>
            <a:r>
              <a:rPr lang="en-US" sz="1100" b="1" i="1" dirty="0">
                <a:latin typeface="Verdana" pitchFamily="34" charset="0"/>
                <a:ea typeface="ヒラギノ角ゴ Pro W3" charset="-128"/>
                <a:cs typeface="+mn-cs"/>
                <a:sym typeface="Verdana" pitchFamily="34" charset="0"/>
              </a:rPr>
              <a:t>, Utah State Engineer</a:t>
            </a:r>
          </a:p>
        </p:txBody>
      </p:sp>
      <p:pic>
        <p:nvPicPr>
          <p:cNvPr id="9" name="Picture 8" descr="C:\Users\BLAKEBINGHAM\Desktop\CLAI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47856" y="2950927"/>
            <a:ext cx="1457152" cy="182806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C:\Users\BLAKEBINGHAM\Desktop\Judge Judy.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15622" y="2950927"/>
            <a:ext cx="1768398" cy="146304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descr="C:\Users\BLAKEBINGHAM\Desktop\Moses.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5599" y="2950927"/>
            <a:ext cx="1709410" cy="1463040"/>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411" name="Rectangle 5"/>
          <p:cNvSpPr>
            <a:spLocks/>
          </p:cNvSpPr>
          <p:nvPr/>
        </p:nvSpPr>
        <p:spPr bwMode="auto">
          <a:xfrm>
            <a:off x="279400" y="457200"/>
            <a:ext cx="9601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a:latin typeface="Verdana" pitchFamily="34" charset="0"/>
                <a:sym typeface="Verdana" pitchFamily="34" charset="0"/>
              </a:rPr>
              <a:t>The Historical Case for Adjudication</a:t>
            </a:r>
          </a:p>
        </p:txBody>
      </p:sp>
      <p:pic>
        <p:nvPicPr>
          <p:cNvPr id="1026" name="Picture 2" descr="http://www.mariposaresearch.net/vaultbooks.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264956" y="2950927"/>
            <a:ext cx="1950719" cy="1463040"/>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www.khsta.org/wp-content/uploads/2013/05/Breach-of-Contract.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83967" y="2950927"/>
            <a:ext cx="1663942" cy="146304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477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459">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59">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459">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459">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459">
                                            <p:txEl>
                                              <p:pRg st="16" end="1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459">
                                            <p:txEl>
                                              <p:pRg st="17" end="1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459">
                                            <p:txEl>
                                              <p:pRg st="19" end="19"/>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9459">
                                            <p:txEl>
                                              <p:pRg st="21" end="2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459">
                                            <p:txEl>
                                              <p:pRg st="22" end="22"/>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459">
                                            <p:txEl>
                                              <p:pRg st="23" end="23"/>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459">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p:cNvSpPr>
          <p:nvPr/>
        </p:nvSpPr>
        <p:spPr bwMode="auto">
          <a:xfrm>
            <a:off x="431800" y="533400"/>
            <a:ext cx="9296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a:solidFill>
                  <a:schemeClr val="tx1"/>
                </a:solidFill>
                <a:latin typeface="Verdana" pitchFamily="34" charset="0"/>
                <a:sym typeface="Verdana" pitchFamily="34" charset="0"/>
              </a:rPr>
              <a:t>What is a General Stream Adjudication?</a:t>
            </a:r>
          </a:p>
        </p:txBody>
      </p:sp>
      <p:sp>
        <p:nvSpPr>
          <p:cNvPr id="19459" name="Rectangle 3"/>
          <p:cNvSpPr>
            <a:spLocks/>
          </p:cNvSpPr>
          <p:nvPr/>
        </p:nvSpPr>
        <p:spPr bwMode="auto">
          <a:xfrm>
            <a:off x="4165600" y="1236662"/>
            <a:ext cx="47244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33363" indent="-233363">
              <a:lnSpc>
                <a:spcPct val="120000"/>
              </a:lnSpc>
            </a:pPr>
            <a:r>
              <a:rPr lang="en-US" sz="1600" b="1" dirty="0">
                <a:solidFill>
                  <a:schemeClr val="tx1"/>
                </a:solidFill>
                <a:latin typeface="Verdana" pitchFamily="34" charset="0"/>
                <a:sym typeface="Verdana" pitchFamily="34" charset="0"/>
              </a:rPr>
              <a:t>What it </a:t>
            </a:r>
            <a:r>
              <a:rPr lang="en-US" sz="1600" b="1" i="1" dirty="0">
                <a:solidFill>
                  <a:schemeClr val="tx1"/>
                </a:solidFill>
                <a:latin typeface="Verdana" pitchFamily="34" charset="0"/>
                <a:sym typeface="Verdana" pitchFamily="34" charset="0"/>
              </a:rPr>
              <a:t>IS</a:t>
            </a:r>
            <a:r>
              <a:rPr lang="en-US" sz="1600" b="1" dirty="0">
                <a:solidFill>
                  <a:schemeClr val="tx1"/>
                </a:solidFill>
                <a:latin typeface="Verdana" pitchFamily="34" charset="0"/>
                <a:sym typeface="Verdana" pitchFamily="34" charset="0"/>
              </a:rPr>
              <a:t>…</a:t>
            </a:r>
          </a:p>
          <a:p>
            <a:pPr marL="233363" indent="-233363">
              <a:lnSpc>
                <a:spcPct val="120000"/>
              </a:lnSpc>
              <a:buFontTx/>
              <a:buChar char="•"/>
            </a:pPr>
            <a:r>
              <a:rPr lang="en-US" sz="1600" dirty="0">
                <a:solidFill>
                  <a:schemeClr val="tx1"/>
                </a:solidFill>
                <a:latin typeface="Verdana" pitchFamily="34" charset="0"/>
                <a:sym typeface="Verdana" pitchFamily="34" charset="0"/>
              </a:rPr>
              <a:t>Action in District Court</a:t>
            </a:r>
          </a:p>
          <a:p>
            <a:pPr marL="233363" indent="-233363">
              <a:lnSpc>
                <a:spcPct val="120000"/>
              </a:lnSpc>
              <a:buFontTx/>
              <a:buChar char="•"/>
            </a:pPr>
            <a:r>
              <a:rPr lang="en-US" sz="1600" dirty="0" smtClean="0">
                <a:solidFill>
                  <a:srgbClr val="FF0000"/>
                </a:solidFill>
                <a:latin typeface="Verdana" pitchFamily="34" charset="0"/>
                <a:sym typeface="Verdana" pitchFamily="34" charset="0"/>
              </a:rPr>
              <a:t>Joins all </a:t>
            </a:r>
            <a:r>
              <a:rPr lang="en-US" sz="1600" dirty="0">
                <a:solidFill>
                  <a:srgbClr val="FF0000"/>
                </a:solidFill>
                <a:latin typeface="Verdana" pitchFamily="34" charset="0"/>
                <a:sym typeface="Verdana" pitchFamily="34" charset="0"/>
              </a:rPr>
              <a:t>water </a:t>
            </a:r>
            <a:r>
              <a:rPr lang="en-US" sz="1600" dirty="0" smtClean="0">
                <a:solidFill>
                  <a:srgbClr val="FF0000"/>
                </a:solidFill>
                <a:latin typeface="Verdana" pitchFamily="34" charset="0"/>
                <a:sym typeface="Verdana" pitchFamily="34" charset="0"/>
              </a:rPr>
              <a:t>users--including State and federal agencies--and </a:t>
            </a:r>
            <a:r>
              <a:rPr lang="en-US" sz="1600" dirty="0">
                <a:solidFill>
                  <a:srgbClr val="FF0000"/>
                </a:solidFill>
                <a:latin typeface="Verdana" pitchFamily="34" charset="0"/>
                <a:sym typeface="Verdana" pitchFamily="34" charset="0"/>
              </a:rPr>
              <a:t>the State Engineer (Division of Water Rights)</a:t>
            </a:r>
          </a:p>
          <a:p>
            <a:pPr marL="233363" indent="-233363">
              <a:lnSpc>
                <a:spcPct val="120000"/>
              </a:lnSpc>
              <a:buFontTx/>
              <a:buChar char="•"/>
            </a:pPr>
            <a:r>
              <a:rPr lang="en-US" sz="1600" dirty="0">
                <a:solidFill>
                  <a:schemeClr val="tx1"/>
                </a:solidFill>
                <a:latin typeface="Verdana" pitchFamily="34" charset="0"/>
                <a:sym typeface="Verdana" pitchFamily="34" charset="0"/>
              </a:rPr>
              <a:t>Governed by Utah State Code: Title 73, Chapter 4.</a:t>
            </a:r>
          </a:p>
          <a:p>
            <a:pPr marL="233363" indent="-233363">
              <a:lnSpc>
                <a:spcPct val="120000"/>
              </a:lnSpc>
              <a:buFontTx/>
              <a:buChar char="•"/>
            </a:pPr>
            <a:r>
              <a:rPr lang="en-US" sz="1600" dirty="0">
                <a:solidFill>
                  <a:schemeClr val="tx1"/>
                </a:solidFill>
                <a:latin typeface="Verdana" pitchFamily="34" charset="0"/>
                <a:sym typeface="Verdana" pitchFamily="34" charset="0"/>
              </a:rPr>
              <a:t>The first General Stream Adjudications took place in the 1920s – </a:t>
            </a:r>
            <a:r>
              <a:rPr lang="en-US" sz="1600" dirty="0" smtClean="0">
                <a:solidFill>
                  <a:schemeClr val="tx1"/>
                </a:solidFill>
                <a:latin typeface="Verdana" pitchFamily="34" charset="0"/>
                <a:sym typeface="Verdana" pitchFamily="34" charset="0"/>
              </a:rPr>
              <a:t>Sevier, Weber and the Virgin River basins. </a:t>
            </a:r>
            <a:endParaRPr lang="en-US" sz="1600" dirty="0">
              <a:solidFill>
                <a:schemeClr val="tx1"/>
              </a:solidFill>
              <a:latin typeface="Verdana" pitchFamily="34" charset="0"/>
              <a:sym typeface="Verdana" pitchFamily="34" charset="0"/>
            </a:endParaRPr>
          </a:p>
        </p:txBody>
      </p:sp>
      <p:pic>
        <p:nvPicPr>
          <p:cNvPr id="8" name="Picture 8" descr="C:\Documents and Settings\Susan\My Documents\My Pictures\Powerpoint\Court9.jpg"/>
          <p:cNvPicPr>
            <a:picLocks noChangeAspect="1" noChangeArrowheads="1"/>
          </p:cNvPicPr>
          <p:nvPr/>
        </p:nvPicPr>
        <p:blipFill rotWithShape="1">
          <a:blip r:embed="rId3"/>
          <a:srcRect/>
          <a:stretch/>
        </p:blipFill>
        <p:spPr bwMode="auto">
          <a:xfrm>
            <a:off x="7061200" y="4559300"/>
            <a:ext cx="1535113" cy="2519363"/>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 name="Picture 3077" descr="H:\Power Point Presentations\Water Users Historic.jpg"/>
          <p:cNvPicPr>
            <a:picLocks noChangeAspect="1" noChangeArrowheads="1"/>
          </p:cNvPicPr>
          <p:nvPr/>
        </p:nvPicPr>
        <p:blipFill rotWithShape="1">
          <a:blip r:embed="rId4"/>
          <a:srcRect/>
          <a:stretch/>
        </p:blipFill>
        <p:spPr bwMode="auto">
          <a:xfrm>
            <a:off x="4318000" y="4559300"/>
            <a:ext cx="2505075" cy="251936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46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 y="1323975"/>
            <a:ext cx="39624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p:cNvSpPr>
          <p:nvPr/>
        </p:nvSpPr>
        <p:spPr bwMode="auto">
          <a:xfrm>
            <a:off x="431800" y="533400"/>
            <a:ext cx="9296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dirty="0" smtClean="0">
                <a:solidFill>
                  <a:schemeClr val="tx1"/>
                </a:solidFill>
                <a:latin typeface="Verdana" pitchFamily="34" charset="0"/>
                <a:sym typeface="Verdana" pitchFamily="34" charset="0"/>
              </a:rPr>
              <a:t>Why Do We Conduct General Adjudications?</a:t>
            </a:r>
            <a:endParaRPr lang="en-US" sz="2800" b="1" i="1" dirty="0">
              <a:solidFill>
                <a:schemeClr val="tx1"/>
              </a:solidFill>
              <a:latin typeface="Verdana" pitchFamily="34" charset="0"/>
              <a:sym typeface="Verdana" pitchFamily="34" charset="0"/>
            </a:endParaRPr>
          </a:p>
        </p:txBody>
      </p:sp>
      <p:sp>
        <p:nvSpPr>
          <p:cNvPr id="20483" name="Rectangle 3"/>
          <p:cNvSpPr>
            <a:spLocks/>
          </p:cNvSpPr>
          <p:nvPr/>
        </p:nvSpPr>
        <p:spPr bwMode="auto">
          <a:xfrm>
            <a:off x="431799" y="1168400"/>
            <a:ext cx="5867402" cy="463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457200" indent="-457200">
              <a:buFont typeface="+mj-lt"/>
              <a:buAutoNum type="arabicPeriod"/>
            </a:pPr>
            <a:r>
              <a:rPr lang="en-US" sz="1600" dirty="0" smtClean="0">
                <a:solidFill>
                  <a:schemeClr val="tx1"/>
                </a:solidFill>
                <a:latin typeface="Verdana" pitchFamily="34" charset="0"/>
                <a:sym typeface="Verdana" pitchFamily="34" charset="0"/>
              </a:rPr>
              <a:t>Bring all claims on to the permanent record:</a:t>
            </a:r>
          </a:p>
          <a:p>
            <a:pPr marL="457200" indent="-457200">
              <a:buFont typeface="+mj-lt"/>
              <a:buAutoNum type="arabicPeriod"/>
            </a:pPr>
            <a:endParaRPr lang="en-US" sz="1600" dirty="0" smtClean="0">
              <a:solidFill>
                <a:schemeClr val="tx1"/>
              </a:solidFill>
              <a:latin typeface="Verdana" pitchFamily="34" charset="0"/>
              <a:sym typeface="Verdana" pitchFamily="34" charset="0"/>
            </a:endParaRPr>
          </a:p>
          <a:p>
            <a:pPr marL="800100" lvl="1" indent="-342900">
              <a:buFont typeface="Arial" pitchFamily="34" charset="0"/>
              <a:buChar char="•"/>
            </a:pPr>
            <a:r>
              <a:rPr lang="en-US" sz="1600" u="sng" dirty="0" smtClean="0">
                <a:solidFill>
                  <a:schemeClr val="tx1"/>
                </a:solidFill>
                <a:latin typeface="Verdana" pitchFamily="34" charset="0"/>
                <a:sym typeface="Verdana" pitchFamily="34" charset="0"/>
              </a:rPr>
              <a:t>Pre-Statutory Claims </a:t>
            </a:r>
          </a:p>
          <a:p>
            <a:pPr marL="1257300" lvl="2" indent="-342900">
              <a:buFont typeface="Arial" pitchFamily="34" charset="0"/>
              <a:buChar char="•"/>
            </a:pPr>
            <a:r>
              <a:rPr lang="en-US" sz="1400" i="1" dirty="0" smtClean="0">
                <a:solidFill>
                  <a:schemeClr val="tx1"/>
                </a:solidFill>
                <a:latin typeface="Verdana" pitchFamily="34" charset="0"/>
                <a:sym typeface="Verdana" pitchFamily="34" charset="0"/>
              </a:rPr>
              <a:t>Diligence Claims</a:t>
            </a:r>
          </a:p>
          <a:p>
            <a:pPr marL="1257300" lvl="2" indent="-342900">
              <a:buFont typeface="Arial" pitchFamily="34" charset="0"/>
              <a:buChar char="•"/>
            </a:pPr>
            <a:r>
              <a:rPr lang="en-US" sz="1400" i="1" dirty="0" smtClean="0">
                <a:solidFill>
                  <a:schemeClr val="tx1"/>
                </a:solidFill>
                <a:latin typeface="Verdana" pitchFamily="34" charset="0"/>
                <a:sym typeface="Verdana" pitchFamily="34" charset="0"/>
              </a:rPr>
              <a:t>Underground Water Claims</a:t>
            </a:r>
          </a:p>
          <a:p>
            <a:pPr marL="1257300" lvl="2" indent="-342900">
              <a:buFont typeface="Arial" pitchFamily="34" charset="0"/>
              <a:buChar char="•"/>
            </a:pPr>
            <a:r>
              <a:rPr lang="en-US" sz="1400" i="1" dirty="0" smtClean="0">
                <a:solidFill>
                  <a:schemeClr val="tx1"/>
                </a:solidFill>
                <a:latin typeface="Verdana" pitchFamily="34" charset="0"/>
                <a:sym typeface="Verdana" pitchFamily="34" charset="0"/>
              </a:rPr>
              <a:t>Pending Adjudication Claims</a:t>
            </a:r>
          </a:p>
          <a:p>
            <a:pPr marL="1257300" lvl="2" indent="-342900">
              <a:buFont typeface="Arial" pitchFamily="34" charset="0"/>
              <a:buChar char="•"/>
            </a:pPr>
            <a:endParaRPr lang="en-US" sz="1400" i="1" dirty="0" smtClean="0">
              <a:solidFill>
                <a:schemeClr val="tx1"/>
              </a:solidFill>
              <a:latin typeface="Verdana" pitchFamily="34" charset="0"/>
              <a:sym typeface="Verdana" pitchFamily="34" charset="0"/>
            </a:endParaRPr>
          </a:p>
          <a:p>
            <a:pPr marL="800100" lvl="1" indent="-342900">
              <a:buFont typeface="Arial" pitchFamily="34" charset="0"/>
              <a:buChar char="•"/>
            </a:pPr>
            <a:r>
              <a:rPr lang="en-US" sz="1600" u="sng" dirty="0" smtClean="0">
                <a:solidFill>
                  <a:schemeClr val="tx1"/>
                </a:solidFill>
                <a:latin typeface="Verdana" pitchFamily="34" charset="0"/>
                <a:sym typeface="Verdana" pitchFamily="34" charset="0"/>
              </a:rPr>
              <a:t>Federal Reserve Rights</a:t>
            </a:r>
          </a:p>
          <a:p>
            <a:pPr marL="1257300" lvl="2" indent="-342900">
              <a:buFont typeface="Arial" pitchFamily="34" charset="0"/>
              <a:buChar char="•"/>
            </a:pPr>
            <a:r>
              <a:rPr lang="en-US" sz="1400" i="1" dirty="0" smtClean="0">
                <a:solidFill>
                  <a:schemeClr val="tx1"/>
                </a:solidFill>
                <a:latin typeface="Verdana" pitchFamily="34" charset="0"/>
                <a:sym typeface="Verdana" pitchFamily="34" charset="0"/>
              </a:rPr>
              <a:t>Winter’s Doctrine (1908)</a:t>
            </a:r>
          </a:p>
          <a:p>
            <a:pPr marL="1257300" lvl="2" indent="-342900">
              <a:buFont typeface="Arial" pitchFamily="34" charset="0"/>
              <a:buChar char="•"/>
            </a:pPr>
            <a:r>
              <a:rPr lang="en-US" sz="1400" i="1" dirty="0" smtClean="0">
                <a:solidFill>
                  <a:schemeClr val="tx1"/>
                </a:solidFill>
                <a:latin typeface="Verdana" pitchFamily="34" charset="0"/>
                <a:sym typeface="Verdana" pitchFamily="34" charset="0"/>
              </a:rPr>
              <a:t>McCarran Amendment (1952)</a:t>
            </a:r>
          </a:p>
          <a:p>
            <a:pPr marL="800100" lvl="1" indent="-342900">
              <a:buFont typeface="Arial" pitchFamily="34" charset="0"/>
              <a:buChar char="•"/>
            </a:pPr>
            <a:endParaRPr lang="en-US" sz="1600" dirty="0" smtClean="0">
              <a:solidFill>
                <a:schemeClr val="tx1"/>
              </a:solidFill>
              <a:latin typeface="Verdana" pitchFamily="34" charset="0"/>
              <a:sym typeface="Verdana" pitchFamily="34" charset="0"/>
            </a:endParaRPr>
          </a:p>
          <a:p>
            <a:pPr marL="457200" indent="-457200">
              <a:buFont typeface="+mj-lt"/>
              <a:buAutoNum type="arabicPeriod"/>
              <a:defRPr/>
            </a:pPr>
            <a:r>
              <a:rPr lang="en-US" sz="1600" dirty="0">
                <a:solidFill>
                  <a:schemeClr val="tx1"/>
                </a:solidFill>
                <a:latin typeface="Verdana" pitchFamily="34" charset="0"/>
                <a:sym typeface="Verdana" pitchFamily="34" charset="0"/>
              </a:rPr>
              <a:t>To prevent a “multiplicity of suits” and bring clarity to the water rights </a:t>
            </a:r>
            <a:r>
              <a:rPr lang="en-US" sz="1600" dirty="0" smtClean="0">
                <a:solidFill>
                  <a:schemeClr val="tx1"/>
                </a:solidFill>
                <a:latin typeface="Verdana" pitchFamily="34" charset="0"/>
                <a:sym typeface="Verdana" pitchFamily="34" charset="0"/>
              </a:rPr>
              <a:t>picture.</a:t>
            </a:r>
            <a:endParaRPr lang="en-US" sz="1600" dirty="0">
              <a:solidFill>
                <a:schemeClr val="tx1"/>
              </a:solidFill>
              <a:latin typeface="Verdana" pitchFamily="34" charset="0"/>
              <a:sym typeface="Verdana" pitchFamily="34" charset="0"/>
            </a:endParaRPr>
          </a:p>
          <a:p>
            <a:pPr marL="457200" indent="-457200">
              <a:buFont typeface="+mj-lt"/>
              <a:buAutoNum type="arabicPeriod"/>
              <a:defRPr/>
            </a:pPr>
            <a:endParaRPr lang="en-US" sz="1600" dirty="0" smtClean="0">
              <a:solidFill>
                <a:schemeClr val="tx1"/>
              </a:solidFill>
              <a:latin typeface="Verdana" pitchFamily="34" charset="0"/>
              <a:sym typeface="Verdana" pitchFamily="34" charset="0"/>
            </a:endParaRPr>
          </a:p>
          <a:p>
            <a:pPr marL="457200" indent="-457200">
              <a:buFont typeface="+mj-lt"/>
              <a:buAutoNum type="arabicPeriod"/>
              <a:defRPr/>
            </a:pPr>
            <a:r>
              <a:rPr lang="en-US" sz="1600" dirty="0" smtClean="0">
                <a:solidFill>
                  <a:schemeClr val="tx1"/>
                </a:solidFill>
                <a:latin typeface="Verdana" pitchFamily="34" charset="0"/>
                <a:sym typeface="Verdana" pitchFamily="34" charset="0"/>
              </a:rPr>
              <a:t>Remove/reduce rights which have been wholly or partially forfeited through non-use</a:t>
            </a:r>
            <a:r>
              <a:rPr lang="en-US" sz="1600" dirty="0">
                <a:solidFill>
                  <a:schemeClr val="tx1"/>
                </a:solidFill>
                <a:latin typeface="Verdana" pitchFamily="34" charset="0"/>
                <a:sym typeface="Verdana" pitchFamily="34" charset="0"/>
              </a:rPr>
              <a:t>.</a:t>
            </a:r>
            <a:endParaRPr lang="en-US" sz="1600" dirty="0" smtClean="0">
              <a:solidFill>
                <a:schemeClr val="tx1"/>
              </a:solidFill>
              <a:latin typeface="Verdana" pitchFamily="34" charset="0"/>
              <a:sym typeface="Verdana" pitchFamily="34" charset="0"/>
            </a:endParaRPr>
          </a:p>
          <a:p>
            <a:pPr marL="457200" indent="-457200">
              <a:buFont typeface="+mj-lt"/>
              <a:buAutoNum type="arabicPeriod"/>
              <a:defRPr/>
            </a:pPr>
            <a:endParaRPr lang="en-US" sz="1600" dirty="0">
              <a:solidFill>
                <a:schemeClr val="tx1"/>
              </a:solidFill>
              <a:latin typeface="Verdana" pitchFamily="34" charset="0"/>
              <a:sym typeface="Verdana" pitchFamily="34" charset="0"/>
            </a:endParaRPr>
          </a:p>
          <a:p>
            <a:pPr marL="457200" indent="-457200">
              <a:buFont typeface="+mj-lt"/>
              <a:buAutoNum type="arabicPeriod"/>
              <a:defRPr/>
            </a:pPr>
            <a:r>
              <a:rPr lang="en-US" sz="1600" dirty="0" smtClean="0">
                <a:solidFill>
                  <a:schemeClr val="tx1"/>
                </a:solidFill>
                <a:latin typeface="Verdana" pitchFamily="34" charset="0"/>
                <a:sym typeface="Verdana" pitchFamily="34" charset="0"/>
              </a:rPr>
              <a:t>To obtain final comprehensive decrees on </a:t>
            </a:r>
            <a:r>
              <a:rPr lang="en-US" sz="1600" dirty="0">
                <a:solidFill>
                  <a:schemeClr val="tx1"/>
                </a:solidFill>
                <a:latin typeface="Verdana" pitchFamily="34" charset="0"/>
                <a:sym typeface="Verdana" pitchFamily="34" charset="0"/>
              </a:rPr>
              <a:t>all water </a:t>
            </a:r>
            <a:r>
              <a:rPr lang="en-US" sz="1600" dirty="0" smtClean="0">
                <a:solidFill>
                  <a:schemeClr val="tx1"/>
                </a:solidFill>
                <a:latin typeface="Verdana" pitchFamily="34" charset="0"/>
                <a:sym typeface="Verdana" pitchFamily="34" charset="0"/>
              </a:rPr>
              <a:t>rights within the respective drainage.</a:t>
            </a:r>
          </a:p>
          <a:p>
            <a:pPr marL="457200" indent="-457200">
              <a:buFont typeface="+mj-lt"/>
              <a:buAutoNum type="arabicPeriod"/>
              <a:defRPr/>
            </a:pPr>
            <a:endParaRPr lang="en-US" sz="1800" dirty="0" smtClean="0">
              <a:solidFill>
                <a:schemeClr val="tx1"/>
              </a:solidFill>
              <a:latin typeface="Verdana" pitchFamily="34" charset="0"/>
              <a:sym typeface="Verdana" pitchFamily="34" charset="0"/>
            </a:endParaRPr>
          </a:p>
        </p:txBody>
      </p:sp>
      <p:pic>
        <p:nvPicPr>
          <p:cNvPr id="6" name="Picture 2" descr="H:\Historic Photos\Irrigation Pum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82126" y="5806440"/>
            <a:ext cx="1778991" cy="1280160"/>
          </a:xfrm>
          <a:prstGeom prst="rect">
            <a:avLst/>
          </a:prstGeom>
          <a:noFill/>
          <a:ln w="127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H:\Historic Photos\Head Gate Construction Topaz.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52319" y="5806440"/>
            <a:ext cx="1905925" cy="1280160"/>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85000" y="5806440"/>
            <a:ext cx="1634584" cy="1280160"/>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0" name="Picture 5" descr="H:\Historic Photos\Ditch in Woods Cross.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31800" y="5806440"/>
            <a:ext cx="2196637" cy="1280160"/>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descr="http://t2.gstatic.com/images?q=tbn:ANd9GcRlfVpZu6dznMOY6vjf6TdzCaaNeX8vJ5Y_WyBvH87Ov3-m4YfS"/>
          <p:cNvPicPr>
            <a:picLocks noChangeAspect="1" noChangeArrowheads="1"/>
          </p:cNvPicPr>
          <p:nvPr/>
        </p:nvPicPr>
        <p:blipFill>
          <a:blip r:embed="rId7"/>
          <a:srcRect/>
          <a:stretch>
            <a:fillRect/>
          </a:stretch>
        </p:blipFill>
        <p:spPr bwMode="auto">
          <a:xfrm>
            <a:off x="6832601" y="1481201"/>
            <a:ext cx="2229429" cy="2103120"/>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1" name="Rounded Rectangular Callout 10"/>
          <p:cNvSpPr/>
          <p:nvPr/>
        </p:nvSpPr>
        <p:spPr bwMode="auto">
          <a:xfrm>
            <a:off x="8311056" y="1219200"/>
            <a:ext cx="1417144" cy="762000"/>
          </a:xfrm>
          <a:prstGeom prst="wedgeRoundRectCallout">
            <a:avLst>
              <a:gd name="adj1" fmla="val -86432"/>
              <a:gd name="adj2" fmla="val 59938"/>
              <a:gd name="adj3" fmla="val 16667"/>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a:lstStyle/>
          <a:p>
            <a:pPr algn="ctr">
              <a:defRPr/>
            </a:pPr>
            <a:r>
              <a:rPr lang="en-US" sz="1200" b="1" i="1" dirty="0">
                <a:solidFill>
                  <a:srgbClr val="000000"/>
                </a:solidFill>
                <a:sym typeface="Gill Sans" charset="0"/>
              </a:rPr>
              <a:t>…but what about Federal rights?</a:t>
            </a:r>
          </a:p>
        </p:txBody>
      </p:sp>
      <p:pic>
        <p:nvPicPr>
          <p:cNvPr id="12" name="Picture 8" descr="C:\Users\BLAKEBINGHAM\Desktop\CLAIM.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873626" y="1481201"/>
            <a:ext cx="1676400" cy="210312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566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48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48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48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48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48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p:cNvSpPr>
          <p:nvPr/>
        </p:nvSpPr>
        <p:spPr bwMode="auto">
          <a:xfrm>
            <a:off x="279400" y="457200"/>
            <a:ext cx="9601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600" b="1" i="1">
                <a:solidFill>
                  <a:schemeClr val="tx1"/>
                </a:solidFill>
                <a:latin typeface="Verdana" pitchFamily="34" charset="0"/>
                <a:sym typeface="Verdana" pitchFamily="34" charset="0"/>
              </a:rPr>
              <a:t>Adjudication Process </a:t>
            </a:r>
          </a:p>
        </p:txBody>
      </p:sp>
      <p:grpSp>
        <p:nvGrpSpPr>
          <p:cNvPr id="600" name="Group 599"/>
          <p:cNvGrpSpPr/>
          <p:nvPr/>
        </p:nvGrpSpPr>
        <p:grpSpPr>
          <a:xfrm>
            <a:off x="365681" y="1274990"/>
            <a:ext cx="2066843" cy="1592358"/>
            <a:chOff x="0" y="0"/>
            <a:chExt cx="2663190" cy="1653540"/>
          </a:xfrm>
        </p:grpSpPr>
        <p:sp>
          <p:nvSpPr>
            <p:cNvPr id="616" name="AutoShape 4"/>
            <p:cNvSpPr>
              <a:spLocks noChangeArrowheads="1"/>
            </p:cNvSpPr>
            <p:nvPr/>
          </p:nvSpPr>
          <p:spPr bwMode="auto">
            <a:xfrm rot="5400000">
              <a:off x="514350" y="-495300"/>
              <a:ext cx="1645920" cy="265176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617" name="Rectangle 616"/>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a:solidFill>
                    <a:srgbClr val="CCFFCC"/>
                  </a:solidFill>
                  <a:effectLst/>
                  <a:latin typeface="Verdana"/>
                  <a:ea typeface="Times New Roman"/>
                </a:rPr>
                <a:t>1</a:t>
              </a:r>
              <a:endParaRPr lang="en-US" sz="1100">
                <a:effectLst/>
                <a:latin typeface="Times New Roman"/>
                <a:ea typeface="Times New Roman"/>
              </a:endParaRPr>
            </a:p>
          </p:txBody>
        </p:sp>
        <p:sp>
          <p:nvSpPr>
            <p:cNvPr id="618" name="Text Box 5"/>
            <p:cNvSpPr txBox="1">
              <a:spLocks noChangeArrowheads="1"/>
            </p:cNvSpPr>
            <p:nvPr/>
          </p:nvSpPr>
          <p:spPr bwMode="auto">
            <a:xfrm>
              <a:off x="76200" y="1097827"/>
              <a:ext cx="256603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700" b="1" dirty="0">
                  <a:effectLst/>
                  <a:latin typeface="Verdana"/>
                  <a:ea typeface="Times New Roman"/>
                </a:rPr>
                <a:t>The State Engineer is petitioned by water users or court-ordered to initiate a General Adjudication.  </a:t>
              </a:r>
              <a:r>
                <a:rPr lang="en-US" sz="700" b="1" i="1" dirty="0">
                  <a:effectLst/>
                  <a:latin typeface="Verdana"/>
                  <a:ea typeface="Times New Roman"/>
                </a:rPr>
                <a:t>(UCA 73-4-1)</a:t>
              </a:r>
              <a:endParaRPr lang="en-US" sz="1100" dirty="0">
                <a:effectLst/>
                <a:latin typeface="Times New Roman"/>
                <a:ea typeface="Times New Roman"/>
              </a:endParaRPr>
            </a:p>
          </p:txBody>
        </p:sp>
        <p:grpSp>
          <p:nvGrpSpPr>
            <p:cNvPr id="619" name="Group 618"/>
            <p:cNvGrpSpPr>
              <a:grpSpLocks/>
            </p:cNvGrpSpPr>
            <p:nvPr/>
          </p:nvGrpSpPr>
          <p:grpSpPr bwMode="auto">
            <a:xfrm>
              <a:off x="790575" y="133350"/>
              <a:ext cx="1071880" cy="832485"/>
              <a:chOff x="1681" y="890"/>
              <a:chExt cx="1688" cy="1311"/>
            </a:xfrm>
          </p:grpSpPr>
          <p:grpSp>
            <p:nvGrpSpPr>
              <p:cNvPr id="620" name="Group 619"/>
              <p:cNvGrpSpPr>
                <a:grpSpLocks/>
              </p:cNvGrpSpPr>
              <p:nvPr/>
            </p:nvGrpSpPr>
            <p:grpSpPr bwMode="auto">
              <a:xfrm>
                <a:off x="1681" y="890"/>
                <a:ext cx="1688" cy="1311"/>
                <a:chOff x="10174" y="2938"/>
                <a:chExt cx="1886" cy="1688"/>
              </a:xfrm>
            </p:grpSpPr>
            <p:sp>
              <p:nvSpPr>
                <p:cNvPr id="622" name="Rectangle 621"/>
                <p:cNvSpPr>
                  <a:spLocks noChangeArrowheads="1"/>
                </p:cNvSpPr>
                <p:nvPr/>
              </p:nvSpPr>
              <p:spPr bwMode="auto">
                <a:xfrm>
                  <a:off x="10265" y="29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800"/>
                </a:p>
              </p:txBody>
            </p:sp>
            <p:sp>
              <p:nvSpPr>
                <p:cNvPr id="623" name="Freeform 622"/>
                <p:cNvSpPr>
                  <a:spLocks noEditPoints="1"/>
                </p:cNvSpPr>
                <p:nvPr/>
              </p:nvSpPr>
              <p:spPr bwMode="auto">
                <a:xfrm>
                  <a:off x="10174" y="29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624" name="Freeform 623"/>
                <p:cNvSpPr>
                  <a:spLocks/>
                </p:cNvSpPr>
                <p:nvPr/>
              </p:nvSpPr>
              <p:spPr bwMode="auto">
                <a:xfrm>
                  <a:off x="10495" y="40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25" name="Freeform 624"/>
                <p:cNvSpPr>
                  <a:spLocks/>
                </p:cNvSpPr>
                <p:nvPr/>
              </p:nvSpPr>
              <p:spPr bwMode="auto">
                <a:xfrm>
                  <a:off x="10495" y="40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26" name="Freeform 625"/>
                <p:cNvSpPr>
                  <a:spLocks/>
                </p:cNvSpPr>
                <p:nvPr/>
              </p:nvSpPr>
              <p:spPr bwMode="auto">
                <a:xfrm>
                  <a:off x="10851" y="40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27" name="Freeform 626"/>
                <p:cNvSpPr>
                  <a:spLocks/>
                </p:cNvSpPr>
                <p:nvPr/>
              </p:nvSpPr>
              <p:spPr bwMode="auto">
                <a:xfrm>
                  <a:off x="10851" y="40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28" name="Freeform 627"/>
                <p:cNvSpPr>
                  <a:spLocks/>
                </p:cNvSpPr>
                <p:nvPr/>
              </p:nvSpPr>
              <p:spPr bwMode="auto">
                <a:xfrm>
                  <a:off x="11207" y="40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29" name="Freeform 628"/>
                <p:cNvSpPr>
                  <a:spLocks/>
                </p:cNvSpPr>
                <p:nvPr/>
              </p:nvSpPr>
              <p:spPr bwMode="auto">
                <a:xfrm>
                  <a:off x="11207" y="40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30" name="Freeform 629"/>
                <p:cNvSpPr>
                  <a:spLocks/>
                </p:cNvSpPr>
                <p:nvPr/>
              </p:nvSpPr>
              <p:spPr bwMode="auto">
                <a:xfrm>
                  <a:off x="11564" y="40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31" name="Freeform 630"/>
                <p:cNvSpPr>
                  <a:spLocks/>
                </p:cNvSpPr>
                <p:nvPr/>
              </p:nvSpPr>
              <p:spPr bwMode="auto">
                <a:xfrm>
                  <a:off x="11564" y="40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32" name="Freeform 631"/>
                <p:cNvSpPr>
                  <a:spLocks/>
                </p:cNvSpPr>
                <p:nvPr/>
              </p:nvSpPr>
              <p:spPr bwMode="auto">
                <a:xfrm>
                  <a:off x="10308" y="43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33" name="Freeform 632"/>
                <p:cNvSpPr>
                  <a:spLocks/>
                </p:cNvSpPr>
                <p:nvPr/>
              </p:nvSpPr>
              <p:spPr bwMode="auto">
                <a:xfrm>
                  <a:off x="10308" y="43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34" name="Freeform 633"/>
                <p:cNvSpPr>
                  <a:spLocks/>
                </p:cNvSpPr>
                <p:nvPr/>
              </p:nvSpPr>
              <p:spPr bwMode="auto">
                <a:xfrm>
                  <a:off x="10665" y="43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35" name="Freeform 634"/>
                <p:cNvSpPr>
                  <a:spLocks/>
                </p:cNvSpPr>
                <p:nvPr/>
              </p:nvSpPr>
              <p:spPr bwMode="auto">
                <a:xfrm>
                  <a:off x="10665" y="43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36" name="Freeform 635"/>
                <p:cNvSpPr>
                  <a:spLocks/>
                </p:cNvSpPr>
                <p:nvPr/>
              </p:nvSpPr>
              <p:spPr bwMode="auto">
                <a:xfrm>
                  <a:off x="11022"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37" name="Freeform 636"/>
                <p:cNvSpPr>
                  <a:spLocks/>
                </p:cNvSpPr>
                <p:nvPr/>
              </p:nvSpPr>
              <p:spPr bwMode="auto">
                <a:xfrm>
                  <a:off x="11022"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38" name="Freeform 637"/>
                <p:cNvSpPr>
                  <a:spLocks/>
                </p:cNvSpPr>
                <p:nvPr/>
              </p:nvSpPr>
              <p:spPr bwMode="auto">
                <a:xfrm>
                  <a:off x="11379"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39" name="Freeform 638"/>
                <p:cNvSpPr>
                  <a:spLocks/>
                </p:cNvSpPr>
                <p:nvPr/>
              </p:nvSpPr>
              <p:spPr bwMode="auto">
                <a:xfrm>
                  <a:off x="11379"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40" name="Freeform 639"/>
                <p:cNvSpPr>
                  <a:spLocks/>
                </p:cNvSpPr>
                <p:nvPr/>
              </p:nvSpPr>
              <p:spPr bwMode="auto">
                <a:xfrm>
                  <a:off x="11735" y="43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41" name="Freeform 640"/>
                <p:cNvSpPr>
                  <a:spLocks/>
                </p:cNvSpPr>
                <p:nvPr/>
              </p:nvSpPr>
              <p:spPr bwMode="auto">
                <a:xfrm>
                  <a:off x="11735" y="43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grpSp>
          <p:sp>
            <p:nvSpPr>
              <p:cNvPr id="621" name="AutoShape 28"/>
              <p:cNvSpPr>
                <a:spLocks noChangeArrowheads="1"/>
              </p:cNvSpPr>
              <p:nvPr/>
            </p:nvSpPr>
            <p:spPr bwMode="auto">
              <a:xfrm>
                <a:off x="1846" y="1036"/>
                <a:ext cx="1408" cy="386"/>
              </a:xfrm>
              <a:prstGeom prst="wedgeRoundRectCallout">
                <a:avLst>
                  <a:gd name="adj1" fmla="val -1523"/>
                  <a:gd name="adj2" fmla="val 116593"/>
                  <a:gd name="adj3" fmla="val 16667"/>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0" anchor="t" anchorCtr="0" upright="1">
                <a:noAutofit/>
              </a:bodyPr>
              <a:lstStyle/>
              <a:p>
                <a:pPr marL="0" marR="0" algn="ctr">
                  <a:spcBef>
                    <a:spcPts val="0"/>
                  </a:spcBef>
                  <a:spcAft>
                    <a:spcPts val="0"/>
                  </a:spcAft>
                </a:pPr>
                <a:r>
                  <a:rPr lang="en-US" sz="900" b="1">
                    <a:effectLst/>
                    <a:latin typeface="Verdana"/>
                    <a:ea typeface="Times New Roman"/>
                  </a:rPr>
                  <a:t>PETITION</a:t>
                </a:r>
                <a:endParaRPr lang="en-US" sz="1100">
                  <a:effectLst/>
                  <a:latin typeface="Times New Roman"/>
                  <a:ea typeface="Times New Roman"/>
                </a:endParaRPr>
              </a:p>
            </p:txBody>
          </p:sp>
        </p:grpSp>
      </p:grpSp>
      <p:grpSp>
        <p:nvGrpSpPr>
          <p:cNvPr id="601" name="Group 600"/>
          <p:cNvGrpSpPr/>
          <p:nvPr/>
        </p:nvGrpSpPr>
        <p:grpSpPr>
          <a:xfrm>
            <a:off x="2803428" y="1265818"/>
            <a:ext cx="2079163" cy="1610702"/>
            <a:chOff x="0" y="0"/>
            <a:chExt cx="2679065" cy="1672590"/>
          </a:xfrm>
        </p:grpSpPr>
        <p:sp>
          <p:nvSpPr>
            <p:cNvPr id="611" name="AutoShape 148"/>
            <p:cNvSpPr>
              <a:spLocks noChangeArrowheads="1"/>
            </p:cNvSpPr>
            <p:nvPr/>
          </p:nvSpPr>
          <p:spPr bwMode="auto">
            <a:xfrm rot="5400000">
              <a:off x="504825" y="-476250"/>
              <a:ext cx="1645920" cy="265176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612" name="Text Box 32"/>
            <p:cNvSpPr txBox="1">
              <a:spLocks noChangeArrowheads="1"/>
            </p:cNvSpPr>
            <p:nvPr/>
          </p:nvSpPr>
          <p:spPr bwMode="auto">
            <a:xfrm>
              <a:off x="581025" y="0"/>
              <a:ext cx="1496695"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b="1" i="1" dirty="0">
                  <a:effectLst/>
                  <a:latin typeface="Verdana"/>
                  <a:ea typeface="Times New Roman"/>
                </a:rPr>
                <a:t>NOTICE</a:t>
              </a:r>
              <a:endParaRPr lang="en-US" sz="1100" dirty="0">
                <a:effectLst/>
                <a:latin typeface="Times New Roman"/>
                <a:ea typeface="Times New Roman"/>
              </a:endParaRPr>
            </a:p>
            <a:p>
              <a:pPr marL="0" marR="0" algn="ctr">
                <a:spcBef>
                  <a:spcPts val="0"/>
                </a:spcBef>
                <a:spcAft>
                  <a:spcPts val="0"/>
                </a:spcAft>
              </a:pPr>
              <a:r>
                <a:rPr lang="en-US" sz="900" dirty="0">
                  <a:effectLst/>
                  <a:latin typeface="Verdana"/>
                  <a:ea typeface="Times New Roman"/>
                </a:rPr>
                <a:t> </a:t>
              </a:r>
              <a:endParaRPr lang="en-US" sz="1100" dirty="0">
                <a:effectLst/>
                <a:latin typeface="Times New Roman"/>
                <a:ea typeface="Times New Roman"/>
              </a:endParaRPr>
            </a:p>
          </p:txBody>
        </p:sp>
        <p:pic>
          <p:nvPicPr>
            <p:cNvPr id="613" name="Picture 612" descr="icon_-47"/>
            <p:cNvPicPr>
              <a:picLocks/>
            </p:cNvPicPr>
            <p:nvPr/>
          </p:nvPicPr>
          <p:blipFill>
            <a:blip r:embed="rId3" cstate="print">
              <a:extLst>
                <a:ext uri="{28A0092B-C50C-407E-A947-70E740481C1C}">
                  <a14:useLocalDpi xmlns:a14="http://schemas.microsoft.com/office/drawing/2010/main" val="0"/>
                </a:ext>
              </a:extLst>
            </a:blip>
            <a:srcRect l="13428" t="22585" r="14648" b="22585"/>
            <a:stretch>
              <a:fillRect/>
            </a:stretch>
          </p:blipFill>
          <p:spPr bwMode="auto">
            <a:xfrm>
              <a:off x="609600" y="171450"/>
              <a:ext cx="1428750" cy="962025"/>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 name="Text Box 31"/>
            <p:cNvSpPr txBox="1">
              <a:spLocks noChangeArrowheads="1"/>
            </p:cNvSpPr>
            <p:nvPr/>
          </p:nvSpPr>
          <p:spPr bwMode="auto">
            <a:xfrm>
              <a:off x="66675" y="1133475"/>
              <a:ext cx="2612390"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700" b="1" dirty="0">
                  <a:effectLst/>
                  <a:latin typeface="Verdana"/>
                  <a:ea typeface="Times New Roman"/>
                </a:rPr>
                <a:t>The State Engineer publishes notice of the pending adjudication for 2 weeks in a local newspaper.  </a:t>
              </a:r>
              <a:endParaRPr lang="en-US" sz="700" b="1" dirty="0" smtClean="0">
                <a:effectLst/>
                <a:latin typeface="Verdana"/>
                <a:ea typeface="Times New Roman"/>
              </a:endParaRPr>
            </a:p>
            <a:p>
              <a:pPr marL="0" marR="0" algn="just">
                <a:spcBef>
                  <a:spcPts val="0"/>
                </a:spcBef>
                <a:spcAft>
                  <a:spcPts val="0"/>
                </a:spcAft>
              </a:pPr>
              <a:r>
                <a:rPr lang="en-US" sz="700" b="1" i="1" dirty="0" smtClean="0">
                  <a:effectLst/>
                  <a:latin typeface="Verdana"/>
                  <a:ea typeface="Times New Roman"/>
                </a:rPr>
                <a:t>(</a:t>
              </a:r>
              <a:r>
                <a:rPr lang="en-US" sz="700" b="1" i="1" dirty="0">
                  <a:effectLst/>
                  <a:latin typeface="Verdana"/>
                  <a:ea typeface="Times New Roman"/>
                </a:rPr>
                <a:t>UCA 73-4-3)</a:t>
              </a:r>
              <a:endParaRPr lang="en-US" sz="1100" dirty="0">
                <a:effectLst/>
                <a:latin typeface="Times New Roman"/>
                <a:ea typeface="Times New Roman"/>
              </a:endParaRPr>
            </a:p>
          </p:txBody>
        </p:sp>
        <p:sp>
          <p:nvSpPr>
            <p:cNvPr id="615" name="Rectangle 614"/>
            <p:cNvSpPr>
              <a:spLocks noChangeArrowheads="1"/>
            </p:cNvSpPr>
            <p:nvPr/>
          </p:nvSpPr>
          <p:spPr bwMode="auto">
            <a:xfrm>
              <a:off x="0" y="1905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a:solidFill>
                    <a:srgbClr val="CCFFCC"/>
                  </a:solidFill>
                  <a:effectLst/>
                  <a:latin typeface="Verdana"/>
                  <a:ea typeface="Times New Roman"/>
                </a:rPr>
                <a:t>2</a:t>
              </a:r>
              <a:endParaRPr lang="en-US" sz="1100">
                <a:effectLst/>
                <a:latin typeface="Times New Roman"/>
                <a:ea typeface="Times New Roman"/>
              </a:endParaRPr>
            </a:p>
          </p:txBody>
        </p:sp>
      </p:grpSp>
      <p:grpSp>
        <p:nvGrpSpPr>
          <p:cNvPr id="602" name="Group 601"/>
          <p:cNvGrpSpPr/>
          <p:nvPr/>
        </p:nvGrpSpPr>
        <p:grpSpPr>
          <a:xfrm>
            <a:off x="2811805" y="3401200"/>
            <a:ext cx="2062408" cy="1585020"/>
            <a:chOff x="-5715" y="0"/>
            <a:chExt cx="2657475" cy="1645920"/>
          </a:xfrm>
        </p:grpSpPr>
        <p:sp>
          <p:nvSpPr>
            <p:cNvPr id="609" name="AutoShape 278"/>
            <p:cNvSpPr>
              <a:spLocks noChangeArrowheads="1"/>
            </p:cNvSpPr>
            <p:nvPr/>
          </p:nvSpPr>
          <p:spPr bwMode="auto">
            <a:xfrm rot="5400000">
              <a:off x="502920" y="-50292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 tIns="45720" rIns="9144" bIns="45720" anchor="b" anchorCtr="0" upright="1">
              <a:noAutofit/>
            </a:bodyPr>
            <a:lstStyle/>
            <a:p>
              <a:pPr marL="0" marR="0" algn="ctr">
                <a:spcBef>
                  <a:spcPts val="0"/>
                </a:spcBef>
                <a:spcAft>
                  <a:spcPts val="0"/>
                </a:spcAft>
              </a:pPr>
              <a:r>
                <a:rPr lang="en-US" sz="2000" b="1" i="1" dirty="0">
                  <a:effectLst/>
                  <a:latin typeface="Verdana"/>
                  <a:ea typeface="Times New Roman"/>
                </a:rPr>
                <a:t>90 days</a:t>
              </a:r>
              <a:endParaRPr lang="en-US" sz="1100" dirty="0">
                <a:effectLst/>
                <a:latin typeface="Times New Roman"/>
                <a:ea typeface="Times New Roman"/>
              </a:endParaRPr>
            </a:p>
            <a:p>
              <a:pPr marL="0" marR="0" algn="just">
                <a:spcBef>
                  <a:spcPts val="0"/>
                </a:spcBef>
                <a:spcAft>
                  <a:spcPts val="0"/>
                </a:spcAft>
              </a:pPr>
              <a:r>
                <a:rPr lang="en-US" sz="900" b="1" dirty="0">
                  <a:effectLst/>
                  <a:latin typeface="Verdana"/>
                  <a:ea typeface="Times New Roman"/>
                </a:rPr>
                <a:t>  </a:t>
              </a:r>
              <a:endParaRPr lang="en-US" sz="1100" dirty="0">
                <a:effectLst/>
                <a:latin typeface="Times New Roman"/>
                <a:ea typeface="Times New Roman"/>
              </a:endParaRPr>
            </a:p>
            <a:p>
              <a:pPr marL="0" marR="0" algn="just">
                <a:spcBef>
                  <a:spcPts val="0"/>
                </a:spcBef>
                <a:spcAft>
                  <a:spcPts val="0"/>
                </a:spcAft>
              </a:pPr>
              <a:r>
                <a:rPr lang="en-US" sz="700" b="1" dirty="0" smtClean="0">
                  <a:effectLst/>
                  <a:latin typeface="Verdana"/>
                  <a:ea typeface="Times New Roman"/>
                </a:rPr>
                <a:t>Claimants </a:t>
              </a:r>
              <a:r>
                <a:rPr lang="en-US" sz="700" b="1" dirty="0">
                  <a:effectLst/>
                  <a:latin typeface="Verdana"/>
                  <a:ea typeface="Times New Roman"/>
                </a:rPr>
                <a:t>have 90 days </a:t>
              </a:r>
              <a:r>
                <a:rPr lang="en-US" sz="700" b="1" dirty="0" smtClean="0">
                  <a:effectLst/>
                  <a:latin typeface="Verdana"/>
                  <a:ea typeface="Times New Roman"/>
                </a:rPr>
                <a:t>following notice of the completion of the hydrographic survey in which to file a Water User’s Claim with the District Court or State Engineer.  </a:t>
              </a:r>
            </a:p>
            <a:p>
              <a:pPr marL="0" marR="0" algn="just">
                <a:spcBef>
                  <a:spcPts val="0"/>
                </a:spcBef>
                <a:spcAft>
                  <a:spcPts val="0"/>
                </a:spcAft>
              </a:pPr>
              <a:r>
                <a:rPr lang="en-US" sz="700" b="1" i="1" dirty="0" smtClean="0">
                  <a:effectLst/>
                  <a:latin typeface="Verdana"/>
                  <a:ea typeface="Times New Roman"/>
                </a:rPr>
                <a:t>(</a:t>
              </a:r>
              <a:r>
                <a:rPr lang="en-US" sz="700" b="1" i="1" dirty="0">
                  <a:effectLst/>
                  <a:latin typeface="Verdana"/>
                  <a:ea typeface="Times New Roman"/>
                </a:rPr>
                <a:t>UCA 73-4-3)</a:t>
              </a:r>
              <a:endParaRPr lang="en-US" sz="1100" dirty="0">
                <a:effectLst/>
                <a:latin typeface="Times New Roman"/>
                <a:ea typeface="Times New Roman"/>
              </a:endParaRPr>
            </a:p>
            <a:p>
              <a:pPr marL="0" marR="0">
                <a:spcBef>
                  <a:spcPts val="0"/>
                </a:spcBef>
                <a:spcAft>
                  <a:spcPts val="0"/>
                </a:spcAft>
              </a:pPr>
              <a:r>
                <a:rPr lang="en-US" sz="1100" dirty="0">
                  <a:effectLst/>
                  <a:latin typeface="Times New Roman"/>
                  <a:ea typeface="Times New Roman"/>
                </a:rPr>
                <a:t> </a:t>
              </a:r>
            </a:p>
          </p:txBody>
        </p:sp>
        <p:sp>
          <p:nvSpPr>
            <p:cNvPr id="610" name="Rectangle 609"/>
            <p:cNvSpPr>
              <a:spLocks noChangeArrowheads="1"/>
            </p:cNvSpPr>
            <p:nvPr/>
          </p:nvSpPr>
          <p:spPr bwMode="auto">
            <a:xfrm>
              <a:off x="-5715"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CCFFCC"/>
                  </a:solidFill>
                  <a:effectLst/>
                  <a:latin typeface="Verdana"/>
                  <a:ea typeface="Times New Roman"/>
                </a:rPr>
                <a:t>6</a:t>
              </a:r>
              <a:endParaRPr lang="en-US" sz="1100" dirty="0">
                <a:effectLst/>
                <a:latin typeface="Times New Roman"/>
                <a:ea typeface="Times New Roman"/>
              </a:endParaRPr>
            </a:p>
          </p:txBody>
        </p:sp>
      </p:grpSp>
      <p:grpSp>
        <p:nvGrpSpPr>
          <p:cNvPr id="603" name="Group 602"/>
          <p:cNvGrpSpPr/>
          <p:nvPr/>
        </p:nvGrpSpPr>
        <p:grpSpPr>
          <a:xfrm>
            <a:off x="7705165" y="1278659"/>
            <a:ext cx="2059451" cy="1585020"/>
            <a:chOff x="0" y="0"/>
            <a:chExt cx="2653665" cy="1645920"/>
          </a:xfrm>
        </p:grpSpPr>
        <p:sp>
          <p:nvSpPr>
            <p:cNvPr id="604" name="AutoShape 278"/>
            <p:cNvSpPr>
              <a:spLocks noChangeArrowheads="1"/>
            </p:cNvSpPr>
            <p:nvPr/>
          </p:nvSpPr>
          <p:spPr bwMode="auto">
            <a:xfrm rot="5400000">
              <a:off x="504825" y="-502920"/>
              <a:ext cx="1645920" cy="265176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45720" bIns="45720" anchor="t" anchorCtr="0" upright="1">
              <a:noAutofit/>
            </a:bodyPr>
            <a:lstStyle/>
            <a:p>
              <a:pPr marL="0" marR="0">
                <a:spcBef>
                  <a:spcPts val="0"/>
                </a:spcBef>
                <a:spcAft>
                  <a:spcPts val="0"/>
                </a:spcAft>
              </a:pPr>
              <a:r>
                <a:rPr lang="en-US" sz="1100">
                  <a:effectLst/>
                  <a:latin typeface="Times New Roman"/>
                  <a:ea typeface="Times New Roman"/>
                </a:rPr>
                <a:t> </a:t>
              </a:r>
            </a:p>
          </p:txBody>
        </p:sp>
        <p:sp>
          <p:nvSpPr>
            <p:cNvPr id="605" name="Text Box 45"/>
            <p:cNvSpPr txBox="1">
              <a:spLocks noChangeArrowheads="1"/>
            </p:cNvSpPr>
            <p:nvPr/>
          </p:nvSpPr>
          <p:spPr bwMode="auto">
            <a:xfrm>
              <a:off x="19050" y="1079199"/>
              <a:ext cx="2618739"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700" b="1" dirty="0">
                  <a:effectLst/>
                  <a:latin typeface="Verdana"/>
                  <a:ea typeface="Times New Roman"/>
                </a:rPr>
                <a:t>The State Engineer serves Summons on claimants and publishes Summons for 5 weeks in a local newspaper. </a:t>
              </a:r>
              <a:r>
                <a:rPr lang="en-US" sz="700" b="1" i="1" dirty="0">
                  <a:effectLst/>
                  <a:latin typeface="Verdana"/>
                  <a:ea typeface="Times New Roman"/>
                </a:rPr>
                <a:t>(UCA 73-4-4)</a:t>
              </a:r>
              <a:endParaRPr lang="en-US" sz="1100" dirty="0">
                <a:effectLst/>
                <a:latin typeface="Times New Roman"/>
                <a:ea typeface="Times New Roman"/>
              </a:endParaRPr>
            </a:p>
            <a:p>
              <a:pPr marL="0" marR="0" algn="just">
                <a:spcBef>
                  <a:spcPts val="0"/>
                </a:spcBef>
                <a:spcAft>
                  <a:spcPts val="0"/>
                </a:spcAft>
              </a:pPr>
              <a:r>
                <a:rPr lang="en-US" sz="900" dirty="0">
                  <a:effectLst/>
                  <a:latin typeface="Verdana"/>
                  <a:ea typeface="Times New Roman"/>
                </a:rPr>
                <a:t> </a:t>
              </a:r>
              <a:endParaRPr lang="en-US" sz="1100" dirty="0">
                <a:effectLst/>
                <a:latin typeface="Times New Roman"/>
                <a:ea typeface="Times New Roman"/>
              </a:endParaRPr>
            </a:p>
          </p:txBody>
        </p:sp>
        <p:sp>
          <p:nvSpPr>
            <p:cNvPr id="606" name="Text Box 46"/>
            <p:cNvSpPr txBox="1">
              <a:spLocks noChangeArrowheads="1"/>
            </p:cNvSpPr>
            <p:nvPr/>
          </p:nvSpPr>
          <p:spPr bwMode="auto">
            <a:xfrm>
              <a:off x="514350" y="11430"/>
              <a:ext cx="162750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b="1" i="1">
                  <a:effectLst/>
                  <a:latin typeface="Verdana"/>
                  <a:ea typeface="Times New Roman"/>
                </a:rPr>
                <a:t>SUMMONS</a:t>
              </a:r>
              <a:endParaRPr lang="en-US" sz="1100">
                <a:effectLst/>
                <a:latin typeface="Times New Roman"/>
                <a:ea typeface="Times New Roman"/>
              </a:endParaRPr>
            </a:p>
            <a:p>
              <a:pPr marL="0" marR="0" algn="ctr">
                <a:spcBef>
                  <a:spcPts val="0"/>
                </a:spcBef>
                <a:spcAft>
                  <a:spcPts val="0"/>
                </a:spcAft>
              </a:pPr>
              <a:r>
                <a:rPr lang="en-US" sz="900">
                  <a:effectLst/>
                  <a:latin typeface="Verdana"/>
                  <a:ea typeface="Times New Roman"/>
                </a:rPr>
                <a:t> </a:t>
              </a:r>
              <a:endParaRPr lang="en-US" sz="1100">
                <a:effectLst/>
                <a:latin typeface="Times New Roman"/>
                <a:ea typeface="Times New Roman"/>
              </a:endParaRPr>
            </a:p>
          </p:txBody>
        </p:sp>
        <p:pic>
          <p:nvPicPr>
            <p:cNvPr id="607" name="Picture 606" descr="icon_-47"/>
            <p:cNvPicPr>
              <a:picLocks/>
            </p:cNvPicPr>
            <p:nvPr/>
          </p:nvPicPr>
          <p:blipFill>
            <a:blip r:embed="rId3" cstate="print">
              <a:extLst>
                <a:ext uri="{28A0092B-C50C-407E-A947-70E740481C1C}">
                  <a14:useLocalDpi xmlns:a14="http://schemas.microsoft.com/office/drawing/2010/main" val="0"/>
                </a:ext>
              </a:extLst>
            </a:blip>
            <a:srcRect l="13428" t="22585" r="14648" b="22585"/>
            <a:stretch>
              <a:fillRect/>
            </a:stretch>
          </p:blipFill>
          <p:spPr bwMode="auto">
            <a:xfrm>
              <a:off x="619125" y="218739"/>
              <a:ext cx="1428749" cy="962026"/>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 name="Rectangle 607"/>
            <p:cNvSpPr>
              <a:spLocks noChangeArrowheads="1"/>
            </p:cNvSpPr>
            <p:nvPr/>
          </p:nvSpPr>
          <p:spPr bwMode="auto">
            <a:xfrm>
              <a:off x="0" y="1905"/>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a:solidFill>
                    <a:srgbClr val="CCFFCC"/>
                  </a:solidFill>
                  <a:effectLst/>
                  <a:latin typeface="Verdana"/>
                  <a:ea typeface="Times New Roman"/>
                </a:rPr>
                <a:t>4</a:t>
              </a:r>
              <a:endParaRPr lang="en-US" sz="1100">
                <a:effectLst/>
                <a:latin typeface="Times New Roman"/>
                <a:ea typeface="Times New Roman"/>
              </a:endParaRPr>
            </a:p>
          </p:txBody>
        </p:sp>
      </p:grpSp>
      <p:grpSp>
        <p:nvGrpSpPr>
          <p:cNvPr id="642" name="Group 641"/>
          <p:cNvGrpSpPr/>
          <p:nvPr/>
        </p:nvGrpSpPr>
        <p:grpSpPr>
          <a:xfrm>
            <a:off x="7705904" y="3397531"/>
            <a:ext cx="2057972" cy="1592358"/>
            <a:chOff x="0" y="0"/>
            <a:chExt cx="2651760" cy="1653540"/>
          </a:xfrm>
        </p:grpSpPr>
        <p:sp>
          <p:nvSpPr>
            <p:cNvPr id="748" name="AutoShape 155"/>
            <p:cNvSpPr>
              <a:spLocks noChangeArrowheads="1"/>
            </p:cNvSpPr>
            <p:nvPr/>
          </p:nvSpPr>
          <p:spPr bwMode="auto">
            <a:xfrm rot="16200000">
              <a:off x="502920" y="-49530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749" name="Rectangle 748"/>
            <p:cNvSpPr>
              <a:spLocks noChangeArrowheads="1"/>
            </p:cNvSpPr>
            <p:nvPr/>
          </p:nvSpPr>
          <p:spPr bwMode="auto">
            <a:xfrm>
              <a:off x="762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a:solidFill>
                    <a:srgbClr val="CCFFFF"/>
                  </a:solidFill>
                  <a:effectLst/>
                  <a:latin typeface="Verdana"/>
                  <a:ea typeface="Times New Roman"/>
                </a:rPr>
                <a:t>8</a:t>
              </a:r>
              <a:endParaRPr lang="en-US" sz="1100">
                <a:effectLst/>
                <a:latin typeface="Times New Roman"/>
                <a:ea typeface="Times New Roman"/>
              </a:endParaRPr>
            </a:p>
          </p:txBody>
        </p:sp>
        <p:sp>
          <p:nvSpPr>
            <p:cNvPr id="750" name="Text Box 63"/>
            <p:cNvSpPr txBox="1">
              <a:spLocks noChangeArrowheads="1"/>
            </p:cNvSpPr>
            <p:nvPr/>
          </p:nvSpPr>
          <p:spPr bwMode="auto">
            <a:xfrm>
              <a:off x="17145" y="1137372"/>
              <a:ext cx="2626994"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700" b="1" dirty="0">
                  <a:effectLst/>
                  <a:latin typeface="Verdana"/>
                  <a:ea typeface="Times New Roman"/>
                </a:rPr>
                <a:t>The State Engineer holds a Public Meeting to </a:t>
              </a:r>
              <a:r>
                <a:rPr lang="en-US" sz="700" b="1" dirty="0" smtClean="0">
                  <a:effectLst/>
                  <a:latin typeface="Verdana"/>
                  <a:ea typeface="Times New Roman"/>
                </a:rPr>
                <a:t>discuss the Proposed Determination with claimants. </a:t>
              </a:r>
            </a:p>
            <a:p>
              <a:pPr marL="0" marR="0" algn="just">
                <a:spcBef>
                  <a:spcPts val="0"/>
                </a:spcBef>
                <a:spcAft>
                  <a:spcPts val="0"/>
                </a:spcAft>
              </a:pPr>
              <a:r>
                <a:rPr lang="en-US" sz="700" b="1" i="1" dirty="0" smtClean="0">
                  <a:effectLst/>
                  <a:latin typeface="Verdana"/>
                  <a:ea typeface="Times New Roman"/>
                </a:rPr>
                <a:t>(UCA 73-4-11)</a:t>
              </a:r>
              <a:endParaRPr lang="en-US" sz="1100" dirty="0">
                <a:effectLst/>
                <a:latin typeface="Times New Roman"/>
                <a:ea typeface="Times New Roman"/>
              </a:endParaRPr>
            </a:p>
          </p:txBody>
        </p:sp>
        <p:sp>
          <p:nvSpPr>
            <p:cNvPr id="751" name="Text Box 64"/>
            <p:cNvSpPr txBox="1">
              <a:spLocks noChangeArrowheads="1"/>
            </p:cNvSpPr>
            <p:nvPr/>
          </p:nvSpPr>
          <p:spPr bwMode="auto">
            <a:xfrm>
              <a:off x="179070" y="47625"/>
              <a:ext cx="2286000" cy="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b="1" i="1">
                  <a:effectLst/>
                  <a:latin typeface="Verdana"/>
                  <a:ea typeface="Times New Roman"/>
                </a:rPr>
                <a:t>PUBLIC MEETING</a:t>
              </a:r>
              <a:endParaRPr lang="en-US" sz="1100">
                <a:effectLst/>
                <a:latin typeface="Times New Roman"/>
                <a:ea typeface="Times New Roman"/>
              </a:endParaRPr>
            </a:p>
            <a:p>
              <a:pPr marL="0" marR="0" algn="ctr">
                <a:spcBef>
                  <a:spcPts val="0"/>
                </a:spcBef>
                <a:spcAft>
                  <a:spcPts val="0"/>
                </a:spcAft>
              </a:pPr>
              <a:r>
                <a:rPr lang="en-US" sz="900">
                  <a:effectLst/>
                  <a:latin typeface="Verdana"/>
                  <a:ea typeface="Times New Roman"/>
                </a:rPr>
                <a:t> </a:t>
              </a:r>
              <a:endParaRPr lang="en-US" sz="1100">
                <a:effectLst/>
                <a:latin typeface="Times New Roman"/>
                <a:ea typeface="Times New Roman"/>
              </a:endParaRPr>
            </a:p>
          </p:txBody>
        </p:sp>
        <p:grpSp>
          <p:nvGrpSpPr>
            <p:cNvPr id="752" name="Group 751"/>
            <p:cNvGrpSpPr>
              <a:grpSpLocks/>
            </p:cNvGrpSpPr>
            <p:nvPr/>
          </p:nvGrpSpPr>
          <p:grpSpPr bwMode="auto">
            <a:xfrm>
              <a:off x="817245" y="304800"/>
              <a:ext cx="1012825" cy="818515"/>
              <a:chOff x="12199" y="6038"/>
              <a:chExt cx="1886" cy="1688"/>
            </a:xfrm>
          </p:grpSpPr>
          <p:sp>
            <p:nvSpPr>
              <p:cNvPr id="753" name="Rectangle 752"/>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800"/>
              </a:p>
            </p:txBody>
          </p:sp>
          <p:sp>
            <p:nvSpPr>
              <p:cNvPr id="754" name="Freeform 753"/>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755" name="Freeform 754"/>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56" name="Freeform 755"/>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57" name="Freeform 756"/>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58" name="Freeform 757"/>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59" name="Freeform 758"/>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60" name="Freeform 759"/>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61" name="Freeform 760"/>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62" name="Freeform 761"/>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63" name="Freeform 762"/>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64" name="Freeform 763"/>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65" name="Freeform 764"/>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66" name="Freeform 765"/>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67" name="Freeform 766"/>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68" name="Freeform 767"/>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69" name="Freeform 768"/>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70" name="Freeform 769"/>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71" name="Freeform 770"/>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72" name="Freeform 771"/>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73" name="Freeform 772"/>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74" name="Freeform 773"/>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75" name="Freeform 774"/>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76" name="Freeform 775"/>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77" name="Freeform 776"/>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78" name="Freeform 777"/>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grpSp>
      </p:grpSp>
      <p:grpSp>
        <p:nvGrpSpPr>
          <p:cNvPr id="643" name="Group 642"/>
          <p:cNvGrpSpPr/>
          <p:nvPr/>
        </p:nvGrpSpPr>
        <p:grpSpPr>
          <a:xfrm>
            <a:off x="369377" y="3397531"/>
            <a:ext cx="2059450" cy="1592358"/>
            <a:chOff x="0" y="0"/>
            <a:chExt cx="2653665" cy="1653540"/>
          </a:xfrm>
        </p:grpSpPr>
        <p:sp>
          <p:nvSpPr>
            <p:cNvPr id="738" name="AutoShape 153"/>
            <p:cNvSpPr>
              <a:spLocks noChangeArrowheads="1"/>
            </p:cNvSpPr>
            <p:nvPr/>
          </p:nvSpPr>
          <p:spPr bwMode="auto">
            <a:xfrm rot="16200000">
              <a:off x="504825" y="-49530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739" name="Rectangle 738"/>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CCFFFF"/>
                  </a:solidFill>
                  <a:effectLst/>
                  <a:latin typeface="Verdana"/>
                  <a:ea typeface="Times New Roman"/>
                </a:rPr>
                <a:t>5</a:t>
              </a:r>
              <a:endParaRPr lang="en-US" sz="1100" dirty="0">
                <a:effectLst/>
                <a:latin typeface="Times New Roman"/>
                <a:ea typeface="Times New Roman"/>
              </a:endParaRPr>
            </a:p>
          </p:txBody>
        </p:sp>
        <p:sp>
          <p:nvSpPr>
            <p:cNvPr id="740" name="Text Box 100"/>
            <p:cNvSpPr txBox="1">
              <a:spLocks noChangeArrowheads="1"/>
            </p:cNvSpPr>
            <p:nvPr/>
          </p:nvSpPr>
          <p:spPr bwMode="auto">
            <a:xfrm>
              <a:off x="93214" y="1058067"/>
              <a:ext cx="2524845" cy="58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675" b="1" dirty="0">
                  <a:effectLst/>
                  <a:latin typeface="Verdana"/>
                  <a:ea typeface="Times New Roman"/>
                </a:rPr>
                <a:t>The State Engineer conducts a hydrographic survey of the area and assists the claimants in completing their Water User’s Claims</a:t>
              </a:r>
              <a:r>
                <a:rPr lang="en-US" sz="675" b="1" dirty="0" smtClean="0">
                  <a:effectLst/>
                  <a:latin typeface="Verdana"/>
                  <a:ea typeface="Times New Roman"/>
                </a:rPr>
                <a:t>. </a:t>
              </a:r>
            </a:p>
            <a:p>
              <a:pPr marL="0" marR="0" algn="just">
                <a:spcBef>
                  <a:spcPts val="0"/>
                </a:spcBef>
                <a:spcAft>
                  <a:spcPts val="0"/>
                </a:spcAft>
              </a:pPr>
              <a:r>
                <a:rPr lang="en-US" sz="675" b="1" i="1" dirty="0" smtClean="0">
                  <a:effectLst/>
                  <a:latin typeface="Verdana"/>
                  <a:ea typeface="Times New Roman"/>
                </a:rPr>
                <a:t>(</a:t>
              </a:r>
              <a:r>
                <a:rPr lang="en-US" sz="675" b="1" i="1" dirty="0">
                  <a:effectLst/>
                  <a:latin typeface="Verdana"/>
                  <a:ea typeface="Times New Roman"/>
                </a:rPr>
                <a:t>UCA 73-4-3)</a:t>
              </a:r>
              <a:endParaRPr lang="en-US" sz="675" dirty="0">
                <a:effectLst/>
                <a:latin typeface="Times New Roman"/>
                <a:ea typeface="Times New Roman"/>
              </a:endParaRPr>
            </a:p>
          </p:txBody>
        </p:sp>
        <p:sp>
          <p:nvSpPr>
            <p:cNvPr id="741" name="Text Box 101"/>
            <p:cNvSpPr txBox="1">
              <a:spLocks noChangeArrowheads="1"/>
            </p:cNvSpPr>
            <p:nvPr/>
          </p:nvSpPr>
          <p:spPr bwMode="auto">
            <a:xfrm>
              <a:off x="342900" y="12546"/>
              <a:ext cx="1964056" cy="2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0" marR="0" algn="ctr">
                <a:spcBef>
                  <a:spcPts val="0"/>
                </a:spcBef>
                <a:spcAft>
                  <a:spcPts val="0"/>
                </a:spcAft>
              </a:pPr>
              <a:r>
                <a:rPr lang="en-US" sz="900" b="1" i="1" dirty="0">
                  <a:effectLst/>
                  <a:latin typeface="Verdana"/>
                  <a:ea typeface="Times New Roman"/>
                </a:rPr>
                <a:t>HYDROGRAPHIC SURVEY</a:t>
              </a:r>
              <a:endParaRPr lang="en-US" sz="1100" dirty="0">
                <a:effectLst/>
                <a:latin typeface="Times New Roman"/>
                <a:ea typeface="Times New Roman"/>
              </a:endParaRPr>
            </a:p>
            <a:p>
              <a:pPr marL="0" marR="0" algn="ctr">
                <a:spcBef>
                  <a:spcPts val="0"/>
                </a:spcBef>
                <a:spcAft>
                  <a:spcPts val="0"/>
                </a:spcAft>
              </a:pPr>
              <a:r>
                <a:rPr lang="en-US" sz="900" dirty="0">
                  <a:effectLst/>
                  <a:latin typeface="Verdana"/>
                  <a:ea typeface="Times New Roman"/>
                </a:rPr>
                <a:t> </a:t>
              </a:r>
              <a:endParaRPr lang="en-US" sz="1100" dirty="0">
                <a:effectLst/>
                <a:latin typeface="Times New Roman"/>
                <a:ea typeface="Times New Roman"/>
              </a:endParaRPr>
            </a:p>
          </p:txBody>
        </p:sp>
        <p:grpSp>
          <p:nvGrpSpPr>
            <p:cNvPr id="742" name="Group 741"/>
            <p:cNvGrpSpPr>
              <a:grpSpLocks/>
            </p:cNvGrpSpPr>
            <p:nvPr/>
          </p:nvGrpSpPr>
          <p:grpSpPr bwMode="auto">
            <a:xfrm>
              <a:off x="790575" y="360339"/>
              <a:ext cx="1069975" cy="718185"/>
              <a:chOff x="8201" y="4426"/>
              <a:chExt cx="1685" cy="1240"/>
            </a:xfrm>
          </p:grpSpPr>
          <p:sp>
            <p:nvSpPr>
              <p:cNvPr id="743" name="Freeform 742"/>
              <p:cNvSpPr>
                <a:spLocks/>
              </p:cNvSpPr>
              <p:nvPr/>
            </p:nvSpPr>
            <p:spPr bwMode="auto">
              <a:xfrm>
                <a:off x="9204" y="4985"/>
                <a:ext cx="494" cy="562"/>
              </a:xfrm>
              <a:custGeom>
                <a:avLst/>
                <a:gdLst>
                  <a:gd name="T0" fmla="*/ 76 w 2978"/>
                  <a:gd name="T1" fmla="*/ 3549 h 4681"/>
                  <a:gd name="T2" fmla="*/ 480 w 2978"/>
                  <a:gd name="T3" fmla="*/ 2004 h 4681"/>
                  <a:gd name="T4" fmla="*/ 1588 w 2978"/>
                  <a:gd name="T5" fmla="*/ 0 h 4681"/>
                  <a:gd name="T6" fmla="*/ 2633 w 2978"/>
                  <a:gd name="T7" fmla="*/ 2075 h 4681"/>
                  <a:gd name="T8" fmla="*/ 2929 w 2978"/>
                  <a:gd name="T9" fmla="*/ 3427 h 4681"/>
                  <a:gd name="T10" fmla="*/ 2338 w 2978"/>
                  <a:gd name="T11" fmla="*/ 4451 h 4681"/>
                  <a:gd name="T12" fmla="*/ 937 w 2978"/>
                  <a:gd name="T13" fmla="*/ 4531 h 4681"/>
                  <a:gd name="T14" fmla="*/ 76 w 2978"/>
                  <a:gd name="T15" fmla="*/ 3549 h 46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8" h="4681">
                    <a:moveTo>
                      <a:pt x="76" y="3549"/>
                    </a:moveTo>
                    <a:cubicBezTo>
                      <a:pt x="0" y="3128"/>
                      <a:pt x="228" y="2595"/>
                      <a:pt x="480" y="2004"/>
                    </a:cubicBezTo>
                    <a:cubicBezTo>
                      <a:pt x="732" y="1413"/>
                      <a:pt x="856" y="1253"/>
                      <a:pt x="1588" y="0"/>
                    </a:cubicBezTo>
                    <a:cubicBezTo>
                      <a:pt x="1973" y="713"/>
                      <a:pt x="2394" y="1504"/>
                      <a:pt x="2633" y="2075"/>
                    </a:cubicBezTo>
                    <a:cubicBezTo>
                      <a:pt x="2856" y="2645"/>
                      <a:pt x="2978" y="3031"/>
                      <a:pt x="2929" y="3427"/>
                    </a:cubicBezTo>
                    <a:cubicBezTo>
                      <a:pt x="2880" y="3823"/>
                      <a:pt x="2670" y="4267"/>
                      <a:pt x="2338" y="4451"/>
                    </a:cubicBezTo>
                    <a:cubicBezTo>
                      <a:pt x="1994" y="4630"/>
                      <a:pt x="1314" y="4681"/>
                      <a:pt x="937" y="4531"/>
                    </a:cubicBezTo>
                    <a:cubicBezTo>
                      <a:pt x="560" y="4381"/>
                      <a:pt x="152" y="3970"/>
                      <a:pt x="76" y="3549"/>
                    </a:cubicBezTo>
                    <a:close/>
                  </a:path>
                </a:pathLst>
              </a:custGeom>
              <a:solidFill>
                <a:srgbClr val="000000"/>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744" name="Freeform 743"/>
              <p:cNvSpPr>
                <a:spLocks/>
              </p:cNvSpPr>
              <p:nvPr/>
            </p:nvSpPr>
            <p:spPr bwMode="auto">
              <a:xfrm rot="714805">
                <a:off x="9507" y="5213"/>
                <a:ext cx="121" cy="184"/>
              </a:xfrm>
              <a:custGeom>
                <a:avLst/>
                <a:gdLst>
                  <a:gd name="T0" fmla="*/ 0 w 731"/>
                  <a:gd name="T1" fmla="*/ 14 h 1531"/>
                  <a:gd name="T2" fmla="*/ 336 w 731"/>
                  <a:gd name="T3" fmla="*/ 203 h 1531"/>
                  <a:gd name="T4" fmla="*/ 686 w 731"/>
                  <a:gd name="T5" fmla="*/ 715 h 1531"/>
                  <a:gd name="T6" fmla="*/ 604 w 731"/>
                  <a:gd name="T7" fmla="*/ 1280 h 1531"/>
                  <a:gd name="T8" fmla="*/ 216 w 731"/>
                  <a:gd name="T9" fmla="*/ 1468 h 1531"/>
                  <a:gd name="T10" fmla="*/ 283 w 731"/>
                  <a:gd name="T11" fmla="*/ 903 h 1531"/>
                  <a:gd name="T12" fmla="*/ 175 w 731"/>
                  <a:gd name="T13" fmla="*/ 378 h 1531"/>
                  <a:gd name="T14" fmla="*/ 0 w 731"/>
                  <a:gd name="T15" fmla="*/ 0 h 15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531">
                    <a:moveTo>
                      <a:pt x="0" y="14"/>
                    </a:moveTo>
                    <a:cubicBezTo>
                      <a:pt x="56" y="46"/>
                      <a:pt x="238" y="77"/>
                      <a:pt x="336" y="203"/>
                    </a:cubicBezTo>
                    <a:cubicBezTo>
                      <a:pt x="450" y="320"/>
                      <a:pt x="641" y="536"/>
                      <a:pt x="686" y="715"/>
                    </a:cubicBezTo>
                    <a:cubicBezTo>
                      <a:pt x="731" y="894"/>
                      <a:pt x="682" y="1155"/>
                      <a:pt x="604" y="1280"/>
                    </a:cubicBezTo>
                    <a:cubicBezTo>
                      <a:pt x="526" y="1406"/>
                      <a:pt x="270" y="1531"/>
                      <a:pt x="216" y="1468"/>
                    </a:cubicBezTo>
                    <a:cubicBezTo>
                      <a:pt x="162" y="1405"/>
                      <a:pt x="290" y="1085"/>
                      <a:pt x="283" y="903"/>
                    </a:cubicBezTo>
                    <a:cubicBezTo>
                      <a:pt x="276" y="721"/>
                      <a:pt x="222" y="528"/>
                      <a:pt x="175" y="378"/>
                    </a:cubicBezTo>
                    <a:cubicBezTo>
                      <a:pt x="128" y="228"/>
                      <a:pt x="37" y="79"/>
                      <a:pt x="0" y="0"/>
                    </a:cubicBezTo>
                  </a:path>
                </a:pathLst>
              </a:custGeom>
              <a:solidFill>
                <a:srgbClr val="CCECFF"/>
              </a:solidFill>
              <a:ln>
                <a:noFill/>
              </a:ln>
              <a:effectLst/>
              <a:extLst>
                <a:ext uri="{91240B29-F687-4F45-9708-019B960494DF}">
                  <a14:hiddenLine xmlns:a14="http://schemas.microsoft.com/office/drawing/2010/main" w="2857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745" name="Freeform 744"/>
              <p:cNvSpPr>
                <a:spLocks/>
              </p:cNvSpPr>
              <p:nvPr/>
            </p:nvSpPr>
            <p:spPr bwMode="auto">
              <a:xfrm>
                <a:off x="8224" y="4429"/>
                <a:ext cx="1189" cy="653"/>
              </a:xfrm>
              <a:custGeom>
                <a:avLst/>
                <a:gdLst>
                  <a:gd name="T0" fmla="*/ 1413 w 1413"/>
                  <a:gd name="T1" fmla="*/ 0 h 901"/>
                  <a:gd name="T2" fmla="*/ 659 w 1413"/>
                  <a:gd name="T3" fmla="*/ 296 h 901"/>
                  <a:gd name="T4" fmla="*/ 753 w 1413"/>
                  <a:gd name="T5" fmla="*/ 538 h 901"/>
                  <a:gd name="T6" fmla="*/ 0 w 1413"/>
                  <a:gd name="T7" fmla="*/ 901 h 901"/>
                </a:gdLst>
                <a:ahLst/>
                <a:cxnLst>
                  <a:cxn ang="0">
                    <a:pos x="T0" y="T1"/>
                  </a:cxn>
                  <a:cxn ang="0">
                    <a:pos x="T2" y="T3"/>
                  </a:cxn>
                  <a:cxn ang="0">
                    <a:pos x="T4" y="T5"/>
                  </a:cxn>
                  <a:cxn ang="0">
                    <a:pos x="T6" y="T7"/>
                  </a:cxn>
                </a:cxnLst>
                <a:rect l="0" t="0" r="r" b="b"/>
                <a:pathLst>
                  <a:path w="1413" h="901">
                    <a:moveTo>
                      <a:pt x="1413" y="0"/>
                    </a:moveTo>
                    <a:cubicBezTo>
                      <a:pt x="1091" y="103"/>
                      <a:pt x="769" y="206"/>
                      <a:pt x="659" y="296"/>
                    </a:cubicBezTo>
                    <a:cubicBezTo>
                      <a:pt x="549" y="386"/>
                      <a:pt x="863" y="437"/>
                      <a:pt x="753" y="538"/>
                    </a:cubicBezTo>
                    <a:cubicBezTo>
                      <a:pt x="643" y="639"/>
                      <a:pt x="206" y="811"/>
                      <a:pt x="0" y="901"/>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746" name="Freeform 745"/>
              <p:cNvSpPr>
                <a:spLocks/>
              </p:cNvSpPr>
              <p:nvPr/>
            </p:nvSpPr>
            <p:spPr bwMode="auto">
              <a:xfrm>
                <a:off x="8212" y="4440"/>
                <a:ext cx="1298" cy="1008"/>
              </a:xfrm>
              <a:custGeom>
                <a:avLst/>
                <a:gdLst>
                  <a:gd name="T0" fmla="*/ 1481 w 1481"/>
                  <a:gd name="T1" fmla="*/ 0 h 1371"/>
                  <a:gd name="T2" fmla="*/ 888 w 1481"/>
                  <a:gd name="T3" fmla="*/ 295 h 1371"/>
                  <a:gd name="T4" fmla="*/ 982 w 1481"/>
                  <a:gd name="T5" fmla="*/ 537 h 1371"/>
                  <a:gd name="T6" fmla="*/ 0 w 1481"/>
                  <a:gd name="T7" fmla="*/ 1371 h 1371"/>
                </a:gdLst>
                <a:ahLst/>
                <a:cxnLst>
                  <a:cxn ang="0">
                    <a:pos x="T0" y="T1"/>
                  </a:cxn>
                  <a:cxn ang="0">
                    <a:pos x="T2" y="T3"/>
                  </a:cxn>
                  <a:cxn ang="0">
                    <a:pos x="T4" y="T5"/>
                  </a:cxn>
                  <a:cxn ang="0">
                    <a:pos x="T6" y="T7"/>
                  </a:cxn>
                </a:cxnLst>
                <a:rect l="0" t="0" r="r" b="b"/>
                <a:pathLst>
                  <a:path w="1481" h="1371">
                    <a:moveTo>
                      <a:pt x="1481" y="0"/>
                    </a:moveTo>
                    <a:cubicBezTo>
                      <a:pt x="1382" y="49"/>
                      <a:pt x="971" y="206"/>
                      <a:pt x="888" y="295"/>
                    </a:cubicBezTo>
                    <a:cubicBezTo>
                      <a:pt x="805" y="384"/>
                      <a:pt x="1130" y="358"/>
                      <a:pt x="982" y="537"/>
                    </a:cubicBezTo>
                    <a:cubicBezTo>
                      <a:pt x="834" y="716"/>
                      <a:pt x="205" y="1197"/>
                      <a:pt x="0" y="1371"/>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747" name="Freeform 746"/>
              <p:cNvSpPr>
                <a:spLocks noEditPoints="1"/>
              </p:cNvSpPr>
              <p:nvPr/>
            </p:nvSpPr>
            <p:spPr bwMode="auto">
              <a:xfrm>
                <a:off x="8201" y="4426"/>
                <a:ext cx="1685" cy="12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grpSp>
      </p:grpSp>
      <p:grpSp>
        <p:nvGrpSpPr>
          <p:cNvPr id="644" name="Group 643"/>
          <p:cNvGrpSpPr/>
          <p:nvPr/>
        </p:nvGrpSpPr>
        <p:grpSpPr>
          <a:xfrm>
            <a:off x="5263721" y="3400284"/>
            <a:ext cx="2059451" cy="1586853"/>
            <a:chOff x="0" y="0"/>
            <a:chExt cx="2653665" cy="1647825"/>
          </a:xfrm>
        </p:grpSpPr>
        <p:sp>
          <p:nvSpPr>
            <p:cNvPr id="729" name="AutoShape 155"/>
            <p:cNvSpPr>
              <a:spLocks noChangeArrowheads="1"/>
            </p:cNvSpPr>
            <p:nvPr/>
          </p:nvSpPr>
          <p:spPr bwMode="auto">
            <a:xfrm rot="16200000">
              <a:off x="504825" y="-50292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730" name="Rectangle 729"/>
            <p:cNvSpPr>
              <a:spLocks noChangeArrowheads="1"/>
            </p:cNvSpPr>
            <p:nvPr/>
          </p:nvSpPr>
          <p:spPr bwMode="auto">
            <a:xfrm>
              <a:off x="0" y="1905"/>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a:solidFill>
                    <a:srgbClr val="CCFFFF"/>
                  </a:solidFill>
                  <a:effectLst/>
                  <a:latin typeface="Verdana"/>
                  <a:ea typeface="Times New Roman"/>
                </a:rPr>
                <a:t>7</a:t>
              </a:r>
              <a:endParaRPr lang="en-US" sz="1100">
                <a:effectLst/>
                <a:latin typeface="Times New Roman"/>
                <a:ea typeface="Times New Roman"/>
              </a:endParaRPr>
            </a:p>
          </p:txBody>
        </p:sp>
        <p:sp>
          <p:nvSpPr>
            <p:cNvPr id="731" name="Text Box 140"/>
            <p:cNvSpPr txBox="1">
              <a:spLocks noChangeArrowheads="1"/>
            </p:cNvSpPr>
            <p:nvPr/>
          </p:nvSpPr>
          <p:spPr bwMode="auto">
            <a:xfrm>
              <a:off x="638175" y="630555"/>
              <a:ext cx="137604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marL="0" marR="0" algn="ctr">
                <a:spcBef>
                  <a:spcPts val="0"/>
                </a:spcBef>
                <a:spcAft>
                  <a:spcPts val="0"/>
                </a:spcAft>
              </a:pPr>
              <a:r>
                <a:rPr lang="en-US" sz="700" b="1" i="1" dirty="0">
                  <a:effectLst/>
                  <a:latin typeface="Verdana"/>
                  <a:ea typeface="Times New Roman"/>
                </a:rPr>
                <a:t>PROPOSED DETERMINATION</a:t>
              </a:r>
              <a:endParaRPr lang="en-US" sz="1050" dirty="0">
                <a:effectLst/>
                <a:latin typeface="Times New Roman"/>
                <a:ea typeface="Times New Roman"/>
              </a:endParaRPr>
            </a:p>
            <a:p>
              <a:pPr marL="0" marR="0" algn="ctr">
                <a:spcBef>
                  <a:spcPts val="0"/>
                </a:spcBef>
                <a:spcAft>
                  <a:spcPts val="0"/>
                </a:spcAft>
              </a:pPr>
              <a:r>
                <a:rPr lang="en-US" sz="800" dirty="0">
                  <a:effectLst/>
                  <a:latin typeface="Verdana"/>
                  <a:ea typeface="Times New Roman"/>
                </a:rPr>
                <a:t> </a:t>
              </a:r>
              <a:endParaRPr lang="en-US" sz="1050" dirty="0">
                <a:effectLst/>
                <a:latin typeface="Times New Roman"/>
                <a:ea typeface="Times New Roman"/>
              </a:endParaRPr>
            </a:p>
          </p:txBody>
        </p:sp>
        <p:sp>
          <p:nvSpPr>
            <p:cNvPr id="732" name="Freeform 731"/>
            <p:cNvSpPr>
              <a:spLocks noEditPoints="1"/>
            </p:cNvSpPr>
            <p:nvPr/>
          </p:nvSpPr>
          <p:spPr bwMode="auto">
            <a:xfrm>
              <a:off x="685800" y="59055"/>
              <a:ext cx="1275715" cy="87630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733" name="Text Box 142"/>
            <p:cNvSpPr txBox="1">
              <a:spLocks noChangeArrowheads="1"/>
            </p:cNvSpPr>
            <p:nvPr/>
          </p:nvSpPr>
          <p:spPr bwMode="auto">
            <a:xfrm>
              <a:off x="1181100"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500" b="1">
                  <a:solidFill>
                    <a:srgbClr val="CCECFF"/>
                  </a:solidFill>
                  <a:effectLst/>
                  <a:latin typeface="Verdana"/>
                  <a:ea typeface="Times New Roman"/>
                </a:rPr>
                <a:t>CLAIM</a:t>
              </a:r>
              <a:endParaRPr lang="en-US" sz="1100">
                <a:effectLst/>
                <a:latin typeface="Times New Roman"/>
                <a:ea typeface="Times New Roman"/>
              </a:endParaRPr>
            </a:p>
            <a:p>
              <a:pPr marL="0" marR="0">
                <a:spcBef>
                  <a:spcPts val="0"/>
                </a:spcBef>
                <a:spcAft>
                  <a:spcPts val="0"/>
                </a:spcAft>
              </a:pPr>
              <a:r>
                <a:rPr lang="en-US" sz="700">
                  <a:effectLst/>
                  <a:latin typeface="Verdana"/>
                  <a:ea typeface="Times New Roman"/>
                </a:rPr>
                <a:t> </a:t>
              </a:r>
              <a:endParaRPr lang="en-US" sz="1100">
                <a:effectLst/>
                <a:latin typeface="Times New Roman"/>
                <a:ea typeface="Times New Roman"/>
              </a:endParaRPr>
            </a:p>
          </p:txBody>
        </p:sp>
        <p:sp>
          <p:nvSpPr>
            <p:cNvPr id="734" name="Text Box 143"/>
            <p:cNvSpPr txBox="1">
              <a:spLocks noChangeArrowheads="1"/>
            </p:cNvSpPr>
            <p:nvPr/>
          </p:nvSpPr>
          <p:spPr bwMode="auto">
            <a:xfrm>
              <a:off x="1543050"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500" b="1">
                  <a:solidFill>
                    <a:srgbClr val="CCECFF"/>
                  </a:solidFill>
                  <a:effectLst/>
                  <a:latin typeface="Verdana"/>
                  <a:ea typeface="Times New Roman"/>
                </a:rPr>
                <a:t>CLAIM</a:t>
              </a:r>
              <a:endParaRPr lang="en-US" sz="1100">
                <a:effectLst/>
                <a:latin typeface="Times New Roman"/>
                <a:ea typeface="Times New Roman"/>
              </a:endParaRPr>
            </a:p>
            <a:p>
              <a:pPr marL="0" marR="0">
                <a:spcBef>
                  <a:spcPts val="0"/>
                </a:spcBef>
                <a:spcAft>
                  <a:spcPts val="0"/>
                </a:spcAft>
              </a:pPr>
              <a:r>
                <a:rPr lang="en-US" sz="700">
                  <a:effectLst/>
                  <a:latin typeface="Verdana"/>
                  <a:ea typeface="Times New Roman"/>
                </a:rPr>
                <a:t> </a:t>
              </a:r>
              <a:endParaRPr lang="en-US" sz="1100">
                <a:effectLst/>
                <a:latin typeface="Times New Roman"/>
                <a:ea typeface="Times New Roman"/>
              </a:endParaRPr>
            </a:p>
          </p:txBody>
        </p:sp>
        <p:sp>
          <p:nvSpPr>
            <p:cNvPr id="735" name="Text Box 144"/>
            <p:cNvSpPr txBox="1">
              <a:spLocks noChangeArrowheads="1"/>
            </p:cNvSpPr>
            <p:nvPr/>
          </p:nvSpPr>
          <p:spPr bwMode="auto">
            <a:xfrm>
              <a:off x="809625" y="106680"/>
              <a:ext cx="300990" cy="306070"/>
            </a:xfrm>
            <a:prstGeom prst="rect">
              <a:avLst/>
            </a:prstGeom>
            <a:solidFill>
              <a:srgbClr val="000000"/>
            </a:solidFill>
            <a:ln w="1587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500" b="1">
                  <a:solidFill>
                    <a:srgbClr val="CCECFF"/>
                  </a:solidFill>
                  <a:effectLst/>
                  <a:latin typeface="Verdana"/>
                  <a:ea typeface="Times New Roman"/>
                </a:rPr>
                <a:t>CLAIM</a:t>
              </a:r>
              <a:endParaRPr lang="en-US" sz="1100">
                <a:effectLst/>
                <a:latin typeface="Times New Roman"/>
                <a:ea typeface="Times New Roman"/>
              </a:endParaRPr>
            </a:p>
            <a:p>
              <a:pPr marL="0" marR="0">
                <a:spcBef>
                  <a:spcPts val="0"/>
                </a:spcBef>
                <a:spcAft>
                  <a:spcPts val="0"/>
                </a:spcAft>
              </a:pPr>
              <a:r>
                <a:rPr lang="en-US" sz="700">
                  <a:effectLst/>
                  <a:latin typeface="Verdana"/>
                  <a:ea typeface="Times New Roman"/>
                </a:rPr>
                <a:t> </a:t>
              </a:r>
              <a:endParaRPr lang="en-US" sz="1100">
                <a:effectLst/>
                <a:latin typeface="Times New Roman"/>
                <a:ea typeface="Times New Roman"/>
              </a:endParaRPr>
            </a:p>
          </p:txBody>
        </p:sp>
        <p:sp>
          <p:nvSpPr>
            <p:cNvPr id="736" name="AutoShape 145"/>
            <p:cNvSpPr>
              <a:spLocks noChangeArrowheads="1"/>
            </p:cNvSpPr>
            <p:nvPr/>
          </p:nvSpPr>
          <p:spPr bwMode="auto">
            <a:xfrm rot="5400000">
              <a:off x="1257300" y="11430"/>
              <a:ext cx="139065" cy="1033780"/>
            </a:xfrm>
            <a:prstGeom prst="homePlate">
              <a:avLst>
                <a:gd name="adj" fmla="val 72995"/>
              </a:avLst>
            </a:prstGeom>
            <a:solidFill>
              <a:srgbClr val="000000"/>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737" name="Text Box 146"/>
            <p:cNvSpPr txBox="1">
              <a:spLocks noChangeArrowheads="1"/>
            </p:cNvSpPr>
            <p:nvPr/>
          </p:nvSpPr>
          <p:spPr bwMode="auto">
            <a:xfrm>
              <a:off x="76200" y="982980"/>
              <a:ext cx="2567940" cy="66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marL="0" marR="0" algn="just">
                <a:spcBef>
                  <a:spcPts val="0"/>
                </a:spcBef>
                <a:spcAft>
                  <a:spcPts val="0"/>
                </a:spcAft>
              </a:pPr>
              <a:r>
                <a:rPr lang="en-US" sz="675" b="1" dirty="0">
                  <a:effectLst/>
                  <a:latin typeface="Verdana"/>
                  <a:ea typeface="Times New Roman"/>
                </a:rPr>
                <a:t>The State Engineer reviews Water User’s Claims and other records and prepares a Proposed Determination which is then distributed to the claimants and filed with the District Court.  </a:t>
              </a:r>
              <a:r>
                <a:rPr lang="en-US" sz="675" b="1" i="1" dirty="0">
                  <a:effectLst/>
                  <a:latin typeface="Verdana"/>
                  <a:ea typeface="Times New Roman"/>
                </a:rPr>
                <a:t>(UCA 73-4-11)</a:t>
              </a:r>
              <a:endParaRPr lang="en-US" sz="675" dirty="0">
                <a:effectLst/>
                <a:latin typeface="Times New Roman"/>
                <a:ea typeface="Times New Roman"/>
              </a:endParaRPr>
            </a:p>
          </p:txBody>
        </p:sp>
      </p:grpSp>
      <p:grpSp>
        <p:nvGrpSpPr>
          <p:cNvPr id="645" name="Group 644"/>
          <p:cNvGrpSpPr/>
          <p:nvPr/>
        </p:nvGrpSpPr>
        <p:grpSpPr>
          <a:xfrm>
            <a:off x="5262489" y="1278659"/>
            <a:ext cx="2061914" cy="1585020"/>
            <a:chOff x="0" y="0"/>
            <a:chExt cx="2656840" cy="1645920"/>
          </a:xfrm>
        </p:grpSpPr>
        <p:sp>
          <p:nvSpPr>
            <p:cNvPr id="698" name="AutoShape 205"/>
            <p:cNvSpPr>
              <a:spLocks noChangeArrowheads="1"/>
            </p:cNvSpPr>
            <p:nvPr/>
          </p:nvSpPr>
          <p:spPr bwMode="auto">
            <a:xfrm rot="16200000">
              <a:off x="504825" y="-502920"/>
              <a:ext cx="1645920" cy="265176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699" name="Text Box 163"/>
            <p:cNvSpPr txBox="1">
              <a:spLocks noChangeArrowheads="1"/>
            </p:cNvSpPr>
            <p:nvPr/>
          </p:nvSpPr>
          <p:spPr bwMode="auto">
            <a:xfrm>
              <a:off x="85725" y="1092749"/>
              <a:ext cx="257111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700" b="1" dirty="0">
                  <a:solidFill>
                    <a:srgbClr val="FF0000"/>
                  </a:solidFill>
                  <a:effectLst/>
                  <a:latin typeface="Verdana"/>
                  <a:ea typeface="Times New Roman"/>
                </a:rPr>
                <a:t>The State Engineer holds an initial Public Meeting in the local area to </a:t>
              </a:r>
              <a:r>
                <a:rPr lang="en-US" sz="700" b="1" dirty="0" smtClean="0">
                  <a:solidFill>
                    <a:srgbClr val="FF0000"/>
                  </a:solidFill>
                  <a:latin typeface="Verdana"/>
                  <a:ea typeface="Times New Roman"/>
                </a:rPr>
                <a:t>inform water users about</a:t>
              </a:r>
              <a:r>
                <a:rPr lang="en-US" sz="700" b="1" dirty="0" smtClean="0">
                  <a:solidFill>
                    <a:srgbClr val="FF0000"/>
                  </a:solidFill>
                  <a:effectLst/>
                  <a:latin typeface="Verdana"/>
                  <a:ea typeface="Times New Roman"/>
                </a:rPr>
                <a:t> </a:t>
              </a:r>
              <a:r>
                <a:rPr lang="en-US" sz="700" b="1" dirty="0">
                  <a:solidFill>
                    <a:srgbClr val="FF0000"/>
                  </a:solidFill>
                  <a:effectLst/>
                  <a:latin typeface="Verdana"/>
                  <a:ea typeface="Times New Roman"/>
                </a:rPr>
                <a:t>the adjudication process.  </a:t>
              </a:r>
              <a:r>
                <a:rPr lang="en-US" sz="700" b="1" i="1" dirty="0">
                  <a:solidFill>
                    <a:srgbClr val="FF0000"/>
                  </a:solidFill>
                  <a:effectLst/>
                  <a:latin typeface="Verdana"/>
                  <a:ea typeface="Times New Roman"/>
                </a:rPr>
                <a:t>(UCA 73-4-3)</a:t>
              </a:r>
              <a:endParaRPr lang="en-US" sz="1100" dirty="0">
                <a:solidFill>
                  <a:srgbClr val="FF0000"/>
                </a:solidFill>
                <a:effectLst/>
                <a:latin typeface="Times New Roman"/>
                <a:ea typeface="Times New Roman"/>
              </a:endParaRPr>
            </a:p>
            <a:p>
              <a:pPr marL="0" marR="0" algn="just">
                <a:spcBef>
                  <a:spcPts val="0"/>
                </a:spcBef>
                <a:spcAft>
                  <a:spcPts val="0"/>
                </a:spcAft>
              </a:pPr>
              <a:r>
                <a:rPr lang="en-US" sz="900" dirty="0">
                  <a:solidFill>
                    <a:srgbClr val="FF0000"/>
                  </a:solidFill>
                  <a:effectLst/>
                  <a:latin typeface="Verdana"/>
                  <a:ea typeface="Times New Roman"/>
                </a:rPr>
                <a:t> </a:t>
              </a:r>
              <a:endParaRPr lang="en-US" sz="1100" dirty="0">
                <a:solidFill>
                  <a:srgbClr val="FF0000"/>
                </a:solidFill>
                <a:effectLst/>
                <a:latin typeface="Times New Roman"/>
                <a:ea typeface="Times New Roman"/>
              </a:endParaRPr>
            </a:p>
          </p:txBody>
        </p:sp>
        <p:sp>
          <p:nvSpPr>
            <p:cNvPr id="700" name="Text Box 164"/>
            <p:cNvSpPr txBox="1">
              <a:spLocks noChangeArrowheads="1"/>
            </p:cNvSpPr>
            <p:nvPr/>
          </p:nvSpPr>
          <p:spPr bwMode="auto">
            <a:xfrm>
              <a:off x="292418" y="0"/>
              <a:ext cx="2058333" cy="29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b="1" i="1" dirty="0">
                  <a:effectLst/>
                  <a:latin typeface="Verdana"/>
                  <a:ea typeface="Times New Roman"/>
                </a:rPr>
                <a:t>PUBLIC MEETING</a:t>
              </a:r>
              <a:endParaRPr lang="en-US" sz="1100" dirty="0">
                <a:effectLst/>
                <a:latin typeface="Times New Roman"/>
                <a:ea typeface="Times New Roman"/>
              </a:endParaRPr>
            </a:p>
            <a:p>
              <a:pPr marL="0" marR="0" algn="ctr">
                <a:spcBef>
                  <a:spcPts val="0"/>
                </a:spcBef>
                <a:spcAft>
                  <a:spcPts val="0"/>
                </a:spcAft>
              </a:pPr>
              <a:r>
                <a:rPr lang="en-US" sz="900" dirty="0">
                  <a:effectLst/>
                  <a:latin typeface="Verdana"/>
                  <a:ea typeface="Times New Roman"/>
                </a:rPr>
                <a:t> </a:t>
              </a:r>
              <a:endParaRPr lang="en-US" sz="1100" dirty="0">
                <a:effectLst/>
                <a:latin typeface="Times New Roman"/>
                <a:ea typeface="Times New Roman"/>
              </a:endParaRPr>
            </a:p>
          </p:txBody>
        </p:sp>
        <p:sp>
          <p:nvSpPr>
            <p:cNvPr id="701" name="Rectangle 700"/>
            <p:cNvSpPr>
              <a:spLocks noChangeArrowheads="1"/>
            </p:cNvSpPr>
            <p:nvPr/>
          </p:nvSpPr>
          <p:spPr bwMode="auto">
            <a:xfrm>
              <a:off x="0" y="1143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CCFFFF"/>
                  </a:solidFill>
                  <a:effectLst/>
                  <a:latin typeface="Verdana"/>
                  <a:ea typeface="Times New Roman"/>
                </a:rPr>
                <a:t>3</a:t>
              </a:r>
              <a:endParaRPr lang="en-US" sz="1100" dirty="0">
                <a:effectLst/>
                <a:latin typeface="Times New Roman"/>
                <a:ea typeface="Times New Roman"/>
              </a:endParaRPr>
            </a:p>
          </p:txBody>
        </p:sp>
        <p:grpSp>
          <p:nvGrpSpPr>
            <p:cNvPr id="702" name="Group 701"/>
            <p:cNvGrpSpPr>
              <a:grpSpLocks/>
            </p:cNvGrpSpPr>
            <p:nvPr/>
          </p:nvGrpSpPr>
          <p:grpSpPr bwMode="auto">
            <a:xfrm>
              <a:off x="828675" y="297180"/>
              <a:ext cx="1012825" cy="818515"/>
              <a:chOff x="12199" y="6038"/>
              <a:chExt cx="1886" cy="1688"/>
            </a:xfrm>
          </p:grpSpPr>
          <p:sp>
            <p:nvSpPr>
              <p:cNvPr id="703" name="Rectangle 702"/>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800"/>
              </a:p>
            </p:txBody>
          </p:sp>
          <p:sp>
            <p:nvSpPr>
              <p:cNvPr id="704" name="Freeform 703"/>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705" name="Freeform 704"/>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06" name="Freeform 705"/>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07" name="Freeform 706"/>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08" name="Freeform 707"/>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09" name="Freeform 708"/>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10" name="Freeform 709"/>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11" name="Freeform 710"/>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12" name="Freeform 711"/>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13" name="Freeform 712"/>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14" name="Freeform 713"/>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15" name="Freeform 714"/>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16" name="Freeform 715"/>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17" name="Freeform 716"/>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18" name="Freeform 717"/>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19" name="Freeform 718"/>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20" name="Freeform 719"/>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21" name="Freeform 720"/>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22" name="Freeform 721"/>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23" name="Freeform 722"/>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24" name="Freeform 723"/>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25" name="Freeform 724"/>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26" name="Freeform 725"/>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27" name="Freeform 726"/>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728" name="Freeform 727"/>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grpSp>
      </p:grpSp>
      <p:grpSp>
        <p:nvGrpSpPr>
          <p:cNvPr id="646" name="Group 645"/>
          <p:cNvGrpSpPr/>
          <p:nvPr/>
        </p:nvGrpSpPr>
        <p:grpSpPr>
          <a:xfrm>
            <a:off x="369377" y="5547545"/>
            <a:ext cx="2059451" cy="1592358"/>
            <a:chOff x="0" y="0"/>
            <a:chExt cx="2653665" cy="1653540"/>
          </a:xfrm>
        </p:grpSpPr>
        <p:sp>
          <p:nvSpPr>
            <p:cNvPr id="696" name="AutoShape 194"/>
            <p:cNvSpPr>
              <a:spLocks noChangeArrowheads="1"/>
            </p:cNvSpPr>
            <p:nvPr/>
          </p:nvSpPr>
          <p:spPr bwMode="auto">
            <a:xfrm rot="5400000">
              <a:off x="504825" y="-49530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 tIns="45720" rIns="9144" bIns="45720" anchor="t" anchorCtr="0" upright="1">
              <a:noAutofit/>
            </a:bodyPr>
            <a:lstStyle/>
            <a:p>
              <a:pPr marL="0" marR="0" algn="ctr">
                <a:spcBef>
                  <a:spcPts val="0"/>
                </a:spcBef>
                <a:spcAft>
                  <a:spcPts val="0"/>
                </a:spcAft>
              </a:pPr>
              <a:r>
                <a:rPr lang="en-US" sz="1100" b="1" i="1" dirty="0">
                  <a:effectLst/>
                  <a:latin typeface="Verdana"/>
                  <a:ea typeface="Times New Roman"/>
                </a:rPr>
                <a:t> </a:t>
              </a:r>
              <a:endParaRPr lang="en-US" sz="1100" dirty="0">
                <a:effectLst/>
                <a:latin typeface="Times New Roman"/>
                <a:ea typeface="Times New Roman"/>
              </a:endParaRPr>
            </a:p>
            <a:p>
              <a:pPr marL="0" marR="0" algn="ctr">
                <a:spcBef>
                  <a:spcPts val="0"/>
                </a:spcBef>
                <a:spcAft>
                  <a:spcPts val="0"/>
                </a:spcAft>
              </a:pPr>
              <a:r>
                <a:rPr lang="en-US" sz="2000" b="1" i="1" dirty="0">
                  <a:effectLst/>
                  <a:latin typeface="Verdana"/>
                  <a:ea typeface="Times New Roman"/>
                </a:rPr>
                <a:t>90 days</a:t>
              </a:r>
              <a:endParaRPr lang="en-US" sz="1100" dirty="0">
                <a:effectLst/>
                <a:latin typeface="Times New Roman"/>
                <a:ea typeface="Times New Roman"/>
              </a:endParaRPr>
            </a:p>
            <a:p>
              <a:pPr marL="0" marR="0" algn="ctr">
                <a:spcBef>
                  <a:spcPts val="0"/>
                </a:spcBef>
                <a:spcAft>
                  <a:spcPts val="0"/>
                </a:spcAft>
              </a:pPr>
              <a:r>
                <a:rPr lang="en-US" sz="900" b="1" dirty="0">
                  <a:effectLst/>
                  <a:latin typeface="Verdana"/>
                  <a:ea typeface="Times New Roman"/>
                </a:rPr>
                <a:t> </a:t>
              </a:r>
              <a:endParaRPr lang="en-US" sz="1100" dirty="0">
                <a:effectLst/>
                <a:latin typeface="Times New Roman"/>
                <a:ea typeface="Times New Roman"/>
              </a:endParaRPr>
            </a:p>
            <a:p>
              <a:pPr marL="0" marR="0" algn="ctr">
                <a:spcBef>
                  <a:spcPts val="0"/>
                </a:spcBef>
                <a:spcAft>
                  <a:spcPts val="0"/>
                </a:spcAft>
              </a:pPr>
              <a:r>
                <a:rPr lang="en-US" sz="900" b="1" dirty="0">
                  <a:effectLst/>
                  <a:latin typeface="Verdana"/>
                  <a:ea typeface="Times New Roman"/>
                </a:rPr>
                <a:t> </a:t>
              </a:r>
              <a:endParaRPr lang="en-US" sz="1100" dirty="0">
                <a:effectLst/>
                <a:latin typeface="Times New Roman"/>
                <a:ea typeface="Times New Roman"/>
              </a:endParaRPr>
            </a:p>
            <a:p>
              <a:pPr marL="0" marR="0" algn="ctr">
                <a:spcBef>
                  <a:spcPts val="0"/>
                </a:spcBef>
                <a:spcAft>
                  <a:spcPts val="0"/>
                </a:spcAft>
              </a:pPr>
              <a:r>
                <a:rPr lang="en-US" sz="900" b="1" dirty="0">
                  <a:effectLst/>
                  <a:latin typeface="Verdana"/>
                  <a:ea typeface="Times New Roman"/>
                </a:rPr>
                <a:t> </a:t>
              </a:r>
              <a:endParaRPr lang="en-US" sz="1100" dirty="0">
                <a:effectLst/>
                <a:latin typeface="Times New Roman"/>
                <a:ea typeface="Times New Roman"/>
              </a:endParaRPr>
            </a:p>
            <a:p>
              <a:pPr marL="0" marR="0" algn="just">
                <a:spcBef>
                  <a:spcPts val="0"/>
                </a:spcBef>
                <a:spcAft>
                  <a:spcPts val="0"/>
                </a:spcAft>
              </a:pPr>
              <a:r>
                <a:rPr lang="en-US" sz="700" b="1" dirty="0">
                  <a:effectLst/>
                  <a:latin typeface="Verdana"/>
                  <a:ea typeface="Times New Roman"/>
                </a:rPr>
                <a:t>Claimants have 90 days to file an objection to the Proposed Determination with the District Court.  </a:t>
              </a:r>
              <a:r>
                <a:rPr lang="en-US" sz="700" b="1" i="1" dirty="0">
                  <a:effectLst/>
                  <a:latin typeface="Verdana"/>
                  <a:ea typeface="Times New Roman"/>
                </a:rPr>
                <a:t>(UCA 73-4-11)</a:t>
              </a:r>
              <a:endParaRPr lang="en-US" sz="700" dirty="0">
                <a:effectLst/>
                <a:latin typeface="Times New Roman"/>
                <a:ea typeface="Times New Roman"/>
              </a:endParaRPr>
            </a:p>
            <a:p>
              <a:pPr marL="0" marR="0">
                <a:spcBef>
                  <a:spcPts val="0"/>
                </a:spcBef>
                <a:spcAft>
                  <a:spcPts val="0"/>
                </a:spcAft>
              </a:pPr>
              <a:r>
                <a:rPr lang="en-US" sz="1100" dirty="0">
                  <a:effectLst/>
                  <a:latin typeface="Times New Roman"/>
                  <a:ea typeface="Times New Roman"/>
                </a:rPr>
                <a:t> </a:t>
              </a:r>
            </a:p>
          </p:txBody>
        </p:sp>
        <p:sp>
          <p:nvSpPr>
            <p:cNvPr id="697" name="Rectangle 696"/>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a:solidFill>
                    <a:srgbClr val="FFCC99"/>
                  </a:solidFill>
                  <a:effectLst/>
                  <a:latin typeface="Verdana"/>
                  <a:ea typeface="Times New Roman"/>
                </a:rPr>
                <a:t>9</a:t>
              </a:r>
              <a:endParaRPr lang="en-US" sz="1100">
                <a:effectLst/>
                <a:latin typeface="Times New Roman"/>
                <a:ea typeface="Times New Roman"/>
              </a:endParaRPr>
            </a:p>
          </p:txBody>
        </p:sp>
      </p:grpSp>
      <p:grpSp>
        <p:nvGrpSpPr>
          <p:cNvPr id="647" name="Group 646"/>
          <p:cNvGrpSpPr/>
          <p:nvPr/>
        </p:nvGrpSpPr>
        <p:grpSpPr>
          <a:xfrm>
            <a:off x="2813284" y="5538374"/>
            <a:ext cx="2059451" cy="1610701"/>
            <a:chOff x="0" y="1"/>
            <a:chExt cx="2653665" cy="1672589"/>
          </a:xfrm>
        </p:grpSpPr>
        <p:sp>
          <p:nvSpPr>
            <p:cNvPr id="691" name="AutoShape 217"/>
            <p:cNvSpPr>
              <a:spLocks noChangeArrowheads="1"/>
            </p:cNvSpPr>
            <p:nvPr/>
          </p:nvSpPr>
          <p:spPr bwMode="auto">
            <a:xfrm rot="5400000">
              <a:off x="504825" y="-47625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692" name="Text Box 218"/>
            <p:cNvSpPr txBox="1">
              <a:spLocks noChangeArrowheads="1"/>
            </p:cNvSpPr>
            <p:nvPr/>
          </p:nvSpPr>
          <p:spPr bwMode="auto">
            <a:xfrm>
              <a:off x="341311" y="1"/>
              <a:ext cx="1964055" cy="24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b="1" i="1" dirty="0">
                  <a:effectLst/>
                  <a:latin typeface="Verdana"/>
                  <a:ea typeface="Times New Roman"/>
                </a:rPr>
                <a:t>FINAL SUMMONS</a:t>
              </a:r>
              <a:endParaRPr lang="en-US" sz="1100" dirty="0">
                <a:effectLst/>
                <a:latin typeface="Times New Roman"/>
                <a:ea typeface="Times New Roman"/>
              </a:endParaRPr>
            </a:p>
            <a:p>
              <a:pPr marL="0" marR="0" algn="ctr">
                <a:spcBef>
                  <a:spcPts val="0"/>
                </a:spcBef>
                <a:spcAft>
                  <a:spcPts val="0"/>
                </a:spcAft>
              </a:pPr>
              <a:r>
                <a:rPr lang="en-US" sz="900" dirty="0">
                  <a:effectLst/>
                  <a:latin typeface="Verdana"/>
                  <a:ea typeface="Times New Roman"/>
                </a:rPr>
                <a:t> </a:t>
              </a:r>
              <a:endParaRPr lang="en-US" sz="1100" dirty="0">
                <a:effectLst/>
                <a:latin typeface="Times New Roman"/>
                <a:ea typeface="Times New Roman"/>
              </a:endParaRPr>
            </a:p>
          </p:txBody>
        </p:sp>
        <p:pic>
          <p:nvPicPr>
            <p:cNvPr id="693" name="Picture 692" descr="icon_-47"/>
            <p:cNvPicPr>
              <a:picLocks/>
            </p:cNvPicPr>
            <p:nvPr/>
          </p:nvPicPr>
          <p:blipFill>
            <a:blip r:embed="rId3" cstate="print">
              <a:extLst>
                <a:ext uri="{28A0092B-C50C-407E-A947-70E740481C1C}">
                  <a14:useLocalDpi xmlns:a14="http://schemas.microsoft.com/office/drawing/2010/main" val="0"/>
                </a:ext>
              </a:extLst>
            </a:blip>
            <a:srcRect l="13428" t="22585" r="14648" b="22585"/>
            <a:stretch>
              <a:fillRect/>
            </a:stretch>
          </p:blipFill>
          <p:spPr bwMode="auto">
            <a:xfrm>
              <a:off x="609600" y="190500"/>
              <a:ext cx="1428750" cy="962025"/>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4" name="Text Box 220"/>
            <p:cNvSpPr txBox="1">
              <a:spLocks noChangeArrowheads="1"/>
            </p:cNvSpPr>
            <p:nvPr/>
          </p:nvSpPr>
          <p:spPr bwMode="auto">
            <a:xfrm>
              <a:off x="66675" y="1152525"/>
              <a:ext cx="258508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700" b="1" dirty="0">
                  <a:effectLst/>
                  <a:latin typeface="Verdana"/>
                  <a:ea typeface="Times New Roman"/>
                </a:rPr>
                <a:t>The State Engineer serves the final summons via publication for 5 weeks in a local newspaper.  </a:t>
              </a:r>
              <a:endParaRPr lang="en-US" sz="700" b="1" dirty="0" smtClean="0">
                <a:effectLst/>
                <a:latin typeface="Verdana"/>
                <a:ea typeface="Times New Roman"/>
              </a:endParaRPr>
            </a:p>
            <a:p>
              <a:pPr marL="0" marR="0" algn="just">
                <a:spcBef>
                  <a:spcPts val="0"/>
                </a:spcBef>
                <a:spcAft>
                  <a:spcPts val="0"/>
                </a:spcAft>
              </a:pPr>
              <a:r>
                <a:rPr lang="en-US" sz="700" b="1" i="1" dirty="0" smtClean="0">
                  <a:effectLst/>
                  <a:latin typeface="Verdana"/>
                  <a:ea typeface="Times New Roman"/>
                </a:rPr>
                <a:t>(</a:t>
              </a:r>
              <a:r>
                <a:rPr lang="en-US" sz="700" b="1" i="1" dirty="0">
                  <a:effectLst/>
                  <a:latin typeface="Verdana"/>
                  <a:ea typeface="Times New Roman"/>
                </a:rPr>
                <a:t>UCA 73-4-22)</a:t>
              </a:r>
              <a:endParaRPr lang="en-US" sz="1100" dirty="0">
                <a:effectLst/>
                <a:latin typeface="Times New Roman"/>
                <a:ea typeface="Times New Roman"/>
              </a:endParaRPr>
            </a:p>
            <a:p>
              <a:pPr marL="0" marR="0" algn="just">
                <a:spcBef>
                  <a:spcPts val="0"/>
                </a:spcBef>
                <a:spcAft>
                  <a:spcPts val="0"/>
                </a:spcAft>
              </a:pPr>
              <a:r>
                <a:rPr lang="en-US" sz="900" dirty="0">
                  <a:effectLst/>
                  <a:latin typeface="Verdana"/>
                  <a:ea typeface="Times New Roman"/>
                </a:rPr>
                <a:t> </a:t>
              </a:r>
              <a:endParaRPr lang="en-US" sz="1100" dirty="0">
                <a:effectLst/>
                <a:latin typeface="Times New Roman"/>
                <a:ea typeface="Times New Roman"/>
              </a:endParaRPr>
            </a:p>
          </p:txBody>
        </p:sp>
        <p:sp>
          <p:nvSpPr>
            <p:cNvPr id="695" name="Rectangle 694"/>
            <p:cNvSpPr>
              <a:spLocks noChangeArrowheads="1"/>
            </p:cNvSpPr>
            <p:nvPr/>
          </p:nvSpPr>
          <p:spPr bwMode="auto">
            <a:xfrm>
              <a:off x="0" y="1905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a:solidFill>
                    <a:srgbClr val="FFCC99"/>
                  </a:solidFill>
                  <a:effectLst/>
                  <a:latin typeface="Verdana"/>
                  <a:ea typeface="Times New Roman"/>
                </a:rPr>
                <a:t>10</a:t>
              </a:r>
              <a:endParaRPr lang="en-US" sz="1100">
                <a:effectLst/>
                <a:latin typeface="Times New Roman"/>
                <a:ea typeface="Times New Roman"/>
              </a:endParaRPr>
            </a:p>
          </p:txBody>
        </p:sp>
      </p:grpSp>
      <p:grpSp>
        <p:nvGrpSpPr>
          <p:cNvPr id="648" name="Group 647"/>
          <p:cNvGrpSpPr/>
          <p:nvPr/>
        </p:nvGrpSpPr>
        <p:grpSpPr>
          <a:xfrm>
            <a:off x="5263721" y="5547546"/>
            <a:ext cx="2059451" cy="1592357"/>
            <a:chOff x="0" y="19050"/>
            <a:chExt cx="2653665" cy="1653540"/>
          </a:xfrm>
        </p:grpSpPr>
        <p:sp>
          <p:nvSpPr>
            <p:cNvPr id="664" name="AutoShape 224"/>
            <p:cNvSpPr>
              <a:spLocks noChangeArrowheads="1"/>
            </p:cNvSpPr>
            <p:nvPr/>
          </p:nvSpPr>
          <p:spPr bwMode="auto">
            <a:xfrm rot="5400000">
              <a:off x="504825" y="-47625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665" name="Text Box 225"/>
            <p:cNvSpPr txBox="1">
              <a:spLocks noChangeArrowheads="1"/>
            </p:cNvSpPr>
            <p:nvPr/>
          </p:nvSpPr>
          <p:spPr bwMode="auto">
            <a:xfrm>
              <a:off x="152927" y="31507"/>
              <a:ext cx="2495339" cy="26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870" b="1" i="1" dirty="0">
                  <a:effectLst/>
                  <a:latin typeface="Verdana"/>
                  <a:ea typeface="Times New Roman"/>
                </a:rPr>
                <a:t>OBJECTION RESOLUTION</a:t>
              </a:r>
              <a:endParaRPr lang="en-US" sz="870" dirty="0">
                <a:effectLst/>
                <a:latin typeface="Times New Roman"/>
                <a:ea typeface="Times New Roman"/>
              </a:endParaRPr>
            </a:p>
            <a:p>
              <a:pPr marL="0" marR="0" algn="ctr">
                <a:spcBef>
                  <a:spcPts val="0"/>
                </a:spcBef>
                <a:spcAft>
                  <a:spcPts val="0"/>
                </a:spcAft>
              </a:pPr>
              <a:r>
                <a:rPr lang="en-US" sz="870" dirty="0">
                  <a:effectLst/>
                  <a:latin typeface="Verdana"/>
                  <a:ea typeface="Times New Roman"/>
                </a:rPr>
                <a:t> </a:t>
              </a:r>
              <a:endParaRPr lang="en-US" sz="870" dirty="0">
                <a:effectLst/>
                <a:latin typeface="Times New Roman"/>
                <a:ea typeface="Times New Roman"/>
              </a:endParaRPr>
            </a:p>
          </p:txBody>
        </p:sp>
        <p:sp>
          <p:nvSpPr>
            <p:cNvPr id="666" name="Text Box 227"/>
            <p:cNvSpPr txBox="1">
              <a:spLocks noChangeArrowheads="1"/>
            </p:cNvSpPr>
            <p:nvPr/>
          </p:nvSpPr>
          <p:spPr bwMode="auto">
            <a:xfrm>
              <a:off x="66675" y="1114425"/>
              <a:ext cx="2585085"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700" b="1">
                  <a:effectLst/>
                  <a:latin typeface="Verdana"/>
                  <a:ea typeface="Times New Roman"/>
                </a:rPr>
                <a:t>The State Engineer resolves objections to the Proposed Determination with respective water users.  </a:t>
              </a:r>
              <a:r>
                <a:rPr lang="en-US" sz="700" b="1" i="1">
                  <a:effectLst/>
                  <a:latin typeface="Verdana"/>
                  <a:ea typeface="Times New Roman"/>
                </a:rPr>
                <a:t>(UCA 73-4-14)</a:t>
              </a:r>
              <a:endParaRPr lang="en-US" sz="1100">
                <a:effectLst/>
                <a:latin typeface="Times New Roman"/>
                <a:ea typeface="Times New Roman"/>
              </a:endParaRPr>
            </a:p>
          </p:txBody>
        </p:sp>
        <p:sp>
          <p:nvSpPr>
            <p:cNvPr id="667" name="Rectangle 666"/>
            <p:cNvSpPr>
              <a:spLocks noChangeArrowheads="1"/>
            </p:cNvSpPr>
            <p:nvPr/>
          </p:nvSpPr>
          <p:spPr bwMode="auto">
            <a:xfrm>
              <a:off x="0" y="1905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a:solidFill>
                    <a:srgbClr val="FFCC99"/>
                  </a:solidFill>
                  <a:effectLst/>
                  <a:latin typeface="Verdana"/>
                  <a:ea typeface="Times New Roman"/>
                </a:rPr>
                <a:t>11</a:t>
              </a:r>
              <a:endParaRPr lang="en-US" sz="1100">
                <a:effectLst/>
                <a:latin typeface="Times New Roman"/>
                <a:ea typeface="Times New Roman"/>
              </a:endParaRPr>
            </a:p>
          </p:txBody>
        </p:sp>
        <p:grpSp>
          <p:nvGrpSpPr>
            <p:cNvPr id="668" name="Group 667"/>
            <p:cNvGrpSpPr/>
            <p:nvPr/>
          </p:nvGrpSpPr>
          <p:grpSpPr>
            <a:xfrm>
              <a:off x="790575" y="247650"/>
              <a:ext cx="1071880" cy="826135"/>
              <a:chOff x="0" y="0"/>
              <a:chExt cx="1071880" cy="826135"/>
            </a:xfrm>
          </p:grpSpPr>
          <p:sp>
            <p:nvSpPr>
              <p:cNvPr id="669" name="Rectangle 668"/>
              <p:cNvSpPr>
                <a:spLocks noChangeArrowheads="1"/>
              </p:cNvSpPr>
              <p:nvPr/>
            </p:nvSpPr>
            <p:spPr bwMode="auto">
              <a:xfrm>
                <a:off x="47625" y="0"/>
                <a:ext cx="991347" cy="8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800"/>
              </a:p>
            </p:txBody>
          </p:sp>
          <p:sp>
            <p:nvSpPr>
              <p:cNvPr id="670" name="Freeform 669"/>
              <p:cNvSpPr>
                <a:spLocks noEditPoints="1"/>
              </p:cNvSpPr>
              <p:nvPr/>
            </p:nvSpPr>
            <p:spPr bwMode="auto">
              <a:xfrm>
                <a:off x="0" y="0"/>
                <a:ext cx="1071880" cy="825172"/>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671" name="Freeform 670"/>
              <p:cNvSpPr>
                <a:spLocks/>
              </p:cNvSpPr>
              <p:nvPr/>
            </p:nvSpPr>
            <p:spPr bwMode="auto">
              <a:xfrm>
                <a:off x="590550" y="552450"/>
                <a:ext cx="126470" cy="104470"/>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72" name="Freeform 671"/>
              <p:cNvSpPr>
                <a:spLocks/>
              </p:cNvSpPr>
              <p:nvPr/>
            </p:nvSpPr>
            <p:spPr bwMode="auto">
              <a:xfrm>
                <a:off x="276225" y="666750"/>
                <a:ext cx="126470" cy="104952"/>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73" name="Freeform 672"/>
              <p:cNvSpPr>
                <a:spLocks/>
              </p:cNvSpPr>
              <p:nvPr/>
            </p:nvSpPr>
            <p:spPr bwMode="auto">
              <a:xfrm>
                <a:off x="885825" y="666750"/>
                <a:ext cx="125903" cy="104952"/>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674" name="AutoShape 236"/>
              <p:cNvSpPr>
                <a:spLocks noChangeArrowheads="1"/>
              </p:cNvSpPr>
              <p:nvPr/>
            </p:nvSpPr>
            <p:spPr bwMode="auto">
              <a:xfrm>
                <a:off x="190500" y="228600"/>
                <a:ext cx="93219" cy="274590"/>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75" name="AutoShape 237"/>
              <p:cNvSpPr>
                <a:spLocks noChangeArrowheads="1"/>
              </p:cNvSpPr>
              <p:nvPr/>
            </p:nvSpPr>
            <p:spPr bwMode="auto">
              <a:xfrm rot="2629087">
                <a:off x="209550" y="285750"/>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76" name="AutoShape 238"/>
              <p:cNvSpPr>
                <a:spLocks noChangeArrowheads="1"/>
              </p:cNvSpPr>
              <p:nvPr/>
            </p:nvSpPr>
            <p:spPr bwMode="auto">
              <a:xfrm>
                <a:off x="209550" y="447675"/>
                <a:ext cx="213474" cy="5373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77" name="Oval 676"/>
              <p:cNvSpPr>
                <a:spLocks noChangeArrowheads="1"/>
              </p:cNvSpPr>
              <p:nvPr/>
            </p:nvSpPr>
            <p:spPr bwMode="auto">
              <a:xfrm>
                <a:off x="190500" y="114300"/>
                <a:ext cx="101870" cy="94553"/>
              </a:xfrm>
              <a:prstGeom prst="ellipse">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78" name="AutoShape 240"/>
              <p:cNvSpPr>
                <a:spLocks noChangeArrowheads="1"/>
              </p:cNvSpPr>
              <p:nvPr/>
            </p:nvSpPr>
            <p:spPr bwMode="auto">
              <a:xfrm rot="5400000">
                <a:off x="19050" y="409575"/>
                <a:ext cx="260305" cy="5709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79" name="AutoShape 241"/>
              <p:cNvSpPr>
                <a:spLocks noChangeArrowheads="1"/>
              </p:cNvSpPr>
              <p:nvPr/>
            </p:nvSpPr>
            <p:spPr bwMode="auto">
              <a:xfrm>
                <a:off x="123825" y="514350"/>
                <a:ext cx="222125" cy="56913"/>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80" name="Rectangle 679"/>
              <p:cNvSpPr>
                <a:spLocks noChangeArrowheads="1"/>
              </p:cNvSpPr>
              <p:nvPr/>
            </p:nvSpPr>
            <p:spPr bwMode="auto">
              <a:xfrm>
                <a:off x="361950" y="400050"/>
                <a:ext cx="352329" cy="283887"/>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81" name="AutoShape 243"/>
              <p:cNvSpPr>
                <a:spLocks noChangeArrowheads="1"/>
              </p:cNvSpPr>
              <p:nvPr/>
            </p:nvSpPr>
            <p:spPr bwMode="auto">
              <a:xfrm>
                <a:off x="104775" y="590550"/>
                <a:ext cx="224288" cy="94780"/>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82" name="AutoShape 244"/>
              <p:cNvSpPr>
                <a:spLocks noChangeArrowheads="1"/>
              </p:cNvSpPr>
              <p:nvPr/>
            </p:nvSpPr>
            <p:spPr bwMode="auto">
              <a:xfrm rot="10800000">
                <a:off x="314325" y="333375"/>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83" name="AutoShape 245"/>
              <p:cNvSpPr>
                <a:spLocks noChangeArrowheads="1"/>
              </p:cNvSpPr>
              <p:nvPr/>
            </p:nvSpPr>
            <p:spPr bwMode="auto">
              <a:xfrm flipH="1">
                <a:off x="800100" y="228600"/>
                <a:ext cx="93219" cy="274590"/>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84" name="AutoShape 246"/>
              <p:cNvSpPr>
                <a:spLocks noChangeArrowheads="1"/>
              </p:cNvSpPr>
              <p:nvPr/>
            </p:nvSpPr>
            <p:spPr bwMode="auto">
              <a:xfrm rot="18970913" flipH="1">
                <a:off x="723900" y="285750"/>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85" name="AutoShape 247"/>
              <p:cNvSpPr>
                <a:spLocks noChangeArrowheads="1"/>
              </p:cNvSpPr>
              <p:nvPr/>
            </p:nvSpPr>
            <p:spPr bwMode="auto">
              <a:xfrm flipH="1">
                <a:off x="666750" y="447675"/>
                <a:ext cx="213474" cy="5373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86" name="Oval 685"/>
              <p:cNvSpPr>
                <a:spLocks noChangeArrowheads="1"/>
              </p:cNvSpPr>
              <p:nvPr/>
            </p:nvSpPr>
            <p:spPr bwMode="auto">
              <a:xfrm flipH="1">
                <a:off x="800100" y="114300"/>
                <a:ext cx="101870" cy="94553"/>
              </a:xfrm>
              <a:prstGeom prst="ellipse">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87" name="AutoShape 249"/>
              <p:cNvSpPr>
                <a:spLocks noChangeArrowheads="1"/>
              </p:cNvSpPr>
              <p:nvPr/>
            </p:nvSpPr>
            <p:spPr bwMode="auto">
              <a:xfrm rot="16200000" flipH="1">
                <a:off x="809625" y="409575"/>
                <a:ext cx="260305" cy="57099"/>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88" name="AutoShape 250"/>
              <p:cNvSpPr>
                <a:spLocks noChangeArrowheads="1"/>
              </p:cNvSpPr>
              <p:nvPr/>
            </p:nvSpPr>
            <p:spPr bwMode="auto">
              <a:xfrm flipH="1">
                <a:off x="752475" y="514350"/>
                <a:ext cx="222125" cy="56913"/>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89" name="AutoShape 251"/>
              <p:cNvSpPr>
                <a:spLocks noChangeArrowheads="1"/>
              </p:cNvSpPr>
              <p:nvPr/>
            </p:nvSpPr>
            <p:spPr bwMode="auto">
              <a:xfrm flipH="1">
                <a:off x="752475" y="590550"/>
                <a:ext cx="224288" cy="94553"/>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90" name="AutoShape 252"/>
              <p:cNvSpPr>
                <a:spLocks noChangeArrowheads="1"/>
              </p:cNvSpPr>
              <p:nvPr/>
            </p:nvSpPr>
            <p:spPr bwMode="auto">
              <a:xfrm rot="10800000" flipH="1">
                <a:off x="619125" y="333375"/>
                <a:ext cx="154860" cy="40814"/>
              </a:xfrm>
              <a:prstGeom prst="roundRect">
                <a:avLst>
                  <a:gd name="adj" fmla="val 50000"/>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grpSp>
      </p:grpSp>
      <p:grpSp>
        <p:nvGrpSpPr>
          <p:cNvPr id="649" name="Group 648"/>
          <p:cNvGrpSpPr/>
          <p:nvPr/>
        </p:nvGrpSpPr>
        <p:grpSpPr>
          <a:xfrm>
            <a:off x="7705165" y="5547545"/>
            <a:ext cx="2059451" cy="1592358"/>
            <a:chOff x="0" y="0"/>
            <a:chExt cx="2653665" cy="1653540"/>
          </a:xfrm>
        </p:grpSpPr>
        <p:sp>
          <p:nvSpPr>
            <p:cNvPr id="650" name="AutoShape 224"/>
            <p:cNvSpPr>
              <a:spLocks noChangeArrowheads="1"/>
            </p:cNvSpPr>
            <p:nvPr/>
          </p:nvSpPr>
          <p:spPr bwMode="auto">
            <a:xfrm rot="5400000">
              <a:off x="504825" y="-495300"/>
              <a:ext cx="1645920" cy="265176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651" name="Text Box 255"/>
            <p:cNvSpPr txBox="1">
              <a:spLocks noChangeArrowheads="1"/>
            </p:cNvSpPr>
            <p:nvPr/>
          </p:nvSpPr>
          <p:spPr bwMode="auto">
            <a:xfrm>
              <a:off x="66675" y="1129771"/>
              <a:ext cx="2585086"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700" b="1" dirty="0">
                  <a:effectLst/>
                  <a:latin typeface="Verdana"/>
                  <a:ea typeface="Times New Roman"/>
                </a:rPr>
                <a:t>The District Court issues a Decree (or Interlocutory Decree) on the Proposed Determination. </a:t>
              </a:r>
              <a:endParaRPr lang="en-US" sz="700" b="1" dirty="0" smtClean="0">
                <a:effectLst/>
                <a:latin typeface="Verdana"/>
                <a:ea typeface="Times New Roman"/>
              </a:endParaRPr>
            </a:p>
            <a:p>
              <a:pPr marL="0" marR="0" algn="just">
                <a:spcBef>
                  <a:spcPts val="0"/>
                </a:spcBef>
                <a:spcAft>
                  <a:spcPts val="0"/>
                </a:spcAft>
              </a:pPr>
              <a:r>
                <a:rPr lang="en-US" sz="700" b="1" i="1" dirty="0" smtClean="0">
                  <a:effectLst/>
                  <a:latin typeface="Verdana"/>
                  <a:ea typeface="Times New Roman"/>
                </a:rPr>
                <a:t>(</a:t>
              </a:r>
              <a:r>
                <a:rPr lang="en-US" sz="700" b="1" i="1" dirty="0">
                  <a:effectLst/>
                  <a:latin typeface="Verdana"/>
                  <a:ea typeface="Times New Roman"/>
                </a:rPr>
                <a:t>UCA 73-4-15)</a:t>
              </a:r>
              <a:endParaRPr lang="en-US" sz="1100" dirty="0">
                <a:effectLst/>
                <a:latin typeface="Times New Roman"/>
                <a:ea typeface="Times New Roman"/>
              </a:endParaRPr>
            </a:p>
            <a:p>
              <a:pPr marL="0" marR="0" algn="just">
                <a:spcBef>
                  <a:spcPts val="0"/>
                </a:spcBef>
                <a:spcAft>
                  <a:spcPts val="0"/>
                </a:spcAft>
              </a:pPr>
              <a:r>
                <a:rPr lang="en-US" sz="900" dirty="0">
                  <a:effectLst/>
                  <a:latin typeface="Verdana"/>
                  <a:ea typeface="Times New Roman"/>
                </a:rPr>
                <a:t> </a:t>
              </a:r>
              <a:endParaRPr lang="en-US" sz="1100" dirty="0">
                <a:effectLst/>
                <a:latin typeface="Times New Roman"/>
                <a:ea typeface="Times New Roman"/>
              </a:endParaRPr>
            </a:p>
          </p:txBody>
        </p:sp>
        <p:sp>
          <p:nvSpPr>
            <p:cNvPr id="652" name="Text Box 256"/>
            <p:cNvSpPr txBox="1">
              <a:spLocks noChangeArrowheads="1"/>
            </p:cNvSpPr>
            <p:nvPr/>
          </p:nvSpPr>
          <p:spPr bwMode="auto">
            <a:xfrm>
              <a:off x="0" y="28575"/>
              <a:ext cx="2651760" cy="32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b="1" i="1">
                  <a:effectLst/>
                  <a:latin typeface="Verdana"/>
                  <a:ea typeface="Times New Roman"/>
                </a:rPr>
                <a:t>DECREE</a:t>
              </a:r>
              <a:endParaRPr lang="en-US" sz="1100">
                <a:effectLst/>
                <a:latin typeface="Times New Roman"/>
                <a:ea typeface="Times New Roman"/>
              </a:endParaRPr>
            </a:p>
            <a:p>
              <a:pPr marL="0" marR="0" algn="ctr">
                <a:spcBef>
                  <a:spcPts val="0"/>
                </a:spcBef>
                <a:spcAft>
                  <a:spcPts val="0"/>
                </a:spcAft>
              </a:pPr>
              <a:r>
                <a:rPr lang="en-US" sz="900">
                  <a:effectLst/>
                  <a:latin typeface="Verdana"/>
                  <a:ea typeface="Times New Roman"/>
                </a:rPr>
                <a:t> </a:t>
              </a:r>
              <a:endParaRPr lang="en-US" sz="1100">
                <a:effectLst/>
                <a:latin typeface="Times New Roman"/>
                <a:ea typeface="Times New Roman"/>
              </a:endParaRPr>
            </a:p>
          </p:txBody>
        </p:sp>
        <p:grpSp>
          <p:nvGrpSpPr>
            <p:cNvPr id="653" name="Group 652"/>
            <p:cNvGrpSpPr>
              <a:grpSpLocks/>
            </p:cNvGrpSpPr>
            <p:nvPr/>
          </p:nvGrpSpPr>
          <p:grpSpPr bwMode="auto">
            <a:xfrm>
              <a:off x="762000" y="560669"/>
              <a:ext cx="1240518" cy="577255"/>
              <a:chOff x="6712" y="4237"/>
              <a:chExt cx="2486" cy="1323"/>
            </a:xfrm>
          </p:grpSpPr>
          <p:grpSp>
            <p:nvGrpSpPr>
              <p:cNvPr id="655" name="Group 654"/>
              <p:cNvGrpSpPr>
                <a:grpSpLocks/>
              </p:cNvGrpSpPr>
              <p:nvPr/>
            </p:nvGrpSpPr>
            <p:grpSpPr bwMode="auto">
              <a:xfrm rot="-2946281">
                <a:off x="7655" y="3669"/>
                <a:ext cx="975" cy="2111"/>
                <a:chOff x="3580" y="3509"/>
                <a:chExt cx="2404" cy="5748"/>
              </a:xfrm>
            </p:grpSpPr>
            <p:sp>
              <p:nvSpPr>
                <p:cNvPr id="658" name="AutoShape 259"/>
                <p:cNvSpPr>
                  <a:spLocks noChangeArrowheads="1"/>
                </p:cNvSpPr>
                <p:nvPr/>
              </p:nvSpPr>
              <p:spPr bwMode="auto">
                <a:xfrm rot="10800000">
                  <a:off x="4142" y="3557"/>
                  <a:ext cx="1280" cy="1184"/>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59" name="Rectangle 658"/>
                <p:cNvSpPr>
                  <a:spLocks noChangeArrowheads="1"/>
                </p:cNvSpPr>
                <p:nvPr/>
              </p:nvSpPr>
              <p:spPr bwMode="auto">
                <a:xfrm rot="5400000">
                  <a:off x="2584" y="6823"/>
                  <a:ext cx="4397" cy="471"/>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60" name="AutoShape 261"/>
                <p:cNvSpPr>
                  <a:spLocks noChangeArrowheads="1"/>
                </p:cNvSpPr>
                <p:nvPr/>
              </p:nvSpPr>
              <p:spPr bwMode="auto">
                <a:xfrm>
                  <a:off x="3861" y="3510"/>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61" name="AutoShape 262"/>
                <p:cNvSpPr>
                  <a:spLocks noChangeArrowheads="1"/>
                </p:cNvSpPr>
                <p:nvPr/>
              </p:nvSpPr>
              <p:spPr bwMode="auto">
                <a:xfrm>
                  <a:off x="3580" y="3510"/>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62" name="AutoShape 263"/>
                <p:cNvSpPr>
                  <a:spLocks noChangeArrowheads="1"/>
                </p:cNvSpPr>
                <p:nvPr/>
              </p:nvSpPr>
              <p:spPr bwMode="auto">
                <a:xfrm>
                  <a:off x="5520" y="3509"/>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63" name="AutoShape 264"/>
                <p:cNvSpPr>
                  <a:spLocks noChangeArrowheads="1"/>
                </p:cNvSpPr>
                <p:nvPr/>
              </p:nvSpPr>
              <p:spPr bwMode="auto">
                <a:xfrm>
                  <a:off x="5801" y="3509"/>
                  <a:ext cx="183" cy="1278"/>
                </a:xfrm>
                <a:prstGeom prst="roundRect">
                  <a:avLst>
                    <a:gd name="adj" fmla="val 16667"/>
                  </a:avLst>
                </a:prstGeom>
                <a:solidFill>
                  <a:srgbClr val="00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grpSp>
          <p:sp>
            <p:nvSpPr>
              <p:cNvPr id="656" name="AutoShape 265"/>
              <p:cNvSpPr>
                <a:spLocks noChangeArrowheads="1"/>
              </p:cNvSpPr>
              <p:nvPr/>
            </p:nvSpPr>
            <p:spPr bwMode="auto">
              <a:xfrm rot="10800000">
                <a:off x="6712" y="5326"/>
                <a:ext cx="1359" cy="234"/>
              </a:xfrm>
              <a:custGeom>
                <a:avLst/>
                <a:gdLst>
                  <a:gd name="G0" fmla="+- 3187 0 0"/>
                  <a:gd name="G1" fmla="+- 21600 0 3187"/>
                  <a:gd name="G2" fmla="*/ 3187 1 2"/>
                  <a:gd name="G3" fmla="+- 21600 0 G2"/>
                  <a:gd name="G4" fmla="+/ 3187 21600 2"/>
                  <a:gd name="G5" fmla="+/ G1 0 2"/>
                  <a:gd name="G6" fmla="*/ 21600 21600 3187"/>
                  <a:gd name="G7" fmla="*/ G6 1 2"/>
                  <a:gd name="G8" fmla="+- 21600 0 G7"/>
                  <a:gd name="G9" fmla="*/ 21600 1 2"/>
                  <a:gd name="G10" fmla="+- 3187 0 G9"/>
                  <a:gd name="G11" fmla="?: G10 G8 0"/>
                  <a:gd name="G12" fmla="?: G10 G7 21600"/>
                  <a:gd name="T0" fmla="*/ 20006 w 21600"/>
                  <a:gd name="T1" fmla="*/ 10800 h 21600"/>
                  <a:gd name="T2" fmla="*/ 10800 w 21600"/>
                  <a:gd name="T3" fmla="*/ 21600 h 21600"/>
                  <a:gd name="T4" fmla="*/ 1594 w 21600"/>
                  <a:gd name="T5" fmla="*/ 10800 h 21600"/>
                  <a:gd name="T6" fmla="*/ 10800 w 21600"/>
                  <a:gd name="T7" fmla="*/ 0 h 21600"/>
                  <a:gd name="T8" fmla="*/ 3394 w 21600"/>
                  <a:gd name="T9" fmla="*/ 3394 h 21600"/>
                  <a:gd name="T10" fmla="*/ 18206 w 21600"/>
                  <a:gd name="T11" fmla="*/ 18206 h 21600"/>
                </a:gdLst>
                <a:ahLst/>
                <a:cxnLst>
                  <a:cxn ang="0">
                    <a:pos x="T0" y="T1"/>
                  </a:cxn>
                  <a:cxn ang="0">
                    <a:pos x="T2" y="T3"/>
                  </a:cxn>
                  <a:cxn ang="0">
                    <a:pos x="T4" y="T5"/>
                  </a:cxn>
                  <a:cxn ang="0">
                    <a:pos x="T6" y="T7"/>
                  </a:cxn>
                </a:cxnLst>
                <a:rect l="T8" t="T9" r="T10" b="T11"/>
                <a:pathLst>
                  <a:path w="21600" h="21600">
                    <a:moveTo>
                      <a:pt x="0" y="0"/>
                    </a:moveTo>
                    <a:lnTo>
                      <a:pt x="3187" y="21600"/>
                    </a:lnTo>
                    <a:lnTo>
                      <a:pt x="18413" y="21600"/>
                    </a:lnTo>
                    <a:lnTo>
                      <a:pt x="21600" y="0"/>
                    </a:lnTo>
                    <a:close/>
                  </a:path>
                </a:pathLst>
              </a:cu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657" name="Rectangle 656"/>
              <p:cNvSpPr>
                <a:spLocks noChangeArrowheads="1"/>
              </p:cNvSpPr>
              <p:nvPr/>
            </p:nvSpPr>
            <p:spPr bwMode="auto">
              <a:xfrm>
                <a:off x="6868" y="5177"/>
                <a:ext cx="1046" cy="101"/>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grpSp>
        <p:sp>
          <p:nvSpPr>
            <p:cNvPr id="654" name="Rectangle 653"/>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a:solidFill>
                    <a:srgbClr val="FFCC99"/>
                  </a:solidFill>
                  <a:effectLst/>
                  <a:latin typeface="Verdana"/>
                  <a:ea typeface="Times New Roman"/>
                </a:rPr>
                <a:t>12</a:t>
              </a:r>
              <a:endParaRPr lang="en-US" sz="1100">
                <a:effectLst/>
                <a:latin typeface="Times New Roman"/>
                <a:ea typeface="Times New Roman"/>
              </a:endParaRPr>
            </a:p>
          </p:txBody>
        </p:sp>
      </p:grpSp>
    </p:spTree>
    <p:extLst>
      <p:ext uri="{BB962C8B-B14F-4D97-AF65-F5344CB8AC3E}">
        <p14:creationId xmlns:p14="http://schemas.microsoft.com/office/powerpoint/2010/main" val="212222746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p:cNvSpPr>
          <p:nvPr/>
        </p:nvSpPr>
        <p:spPr bwMode="auto">
          <a:xfrm>
            <a:off x="1041400" y="381000"/>
            <a:ext cx="80930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dirty="0" smtClean="0">
                <a:solidFill>
                  <a:schemeClr val="tx1"/>
                </a:solidFill>
                <a:latin typeface="Verdana" pitchFamily="34" charset="0"/>
                <a:sym typeface="Verdana" pitchFamily="34" charset="0"/>
              </a:rPr>
              <a:t>Hydrographic Survey:</a:t>
            </a:r>
          </a:p>
          <a:p>
            <a:pPr algn="ctr"/>
            <a:r>
              <a:rPr lang="en-US" sz="2800" b="1" i="1" dirty="0" smtClean="0">
                <a:solidFill>
                  <a:schemeClr val="tx1"/>
                </a:solidFill>
                <a:latin typeface="Verdana" pitchFamily="34" charset="0"/>
                <a:sym typeface="Verdana" pitchFamily="34" charset="0"/>
              </a:rPr>
              <a:t>Research </a:t>
            </a:r>
            <a:r>
              <a:rPr lang="en-US" sz="2800" b="1" i="1" dirty="0">
                <a:solidFill>
                  <a:schemeClr val="tx1"/>
                </a:solidFill>
                <a:latin typeface="Verdana" pitchFamily="34" charset="0"/>
                <a:sym typeface="Verdana" pitchFamily="34" charset="0"/>
              </a:rPr>
              <a:t>and Field Review</a:t>
            </a:r>
          </a:p>
        </p:txBody>
      </p:sp>
      <p:pic>
        <p:nvPicPr>
          <p:cNvPr id="47109"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8000" y="1371600"/>
            <a:ext cx="4127500" cy="4572000"/>
          </a:xfrm>
          <a:prstGeom prst="rect">
            <a:avLst/>
          </a:prstGeom>
          <a:ln w="12700">
            <a:solidFill>
              <a:srgbClr val="000000"/>
            </a:solidFill>
            <a:prstDash val="solid"/>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pic>
        <p:nvPicPr>
          <p:cNvPr id="47106" name="Picture 2" descr="G:\2009 WRT Photo Contest\Employees At Work\Field Office               EMcMurtrey.jpg"/>
          <p:cNvPicPr>
            <a:picLocks noChangeAspect="1" noChangeArrowheads="1"/>
          </p:cNvPicPr>
          <p:nvPr/>
        </p:nvPicPr>
        <p:blipFill>
          <a:blip r:embed="rId4"/>
          <a:srcRect/>
          <a:stretch>
            <a:fillRect/>
          </a:stretch>
        </p:blipFill>
        <p:spPr bwMode="auto">
          <a:xfrm>
            <a:off x="2032000" y="1890713"/>
            <a:ext cx="3552825" cy="4738687"/>
          </a:xfrm>
          <a:prstGeom prst="rect">
            <a:avLst/>
          </a:prstGeom>
          <a:ln w="127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3557" name="TextBox 5"/>
          <p:cNvSpPr txBox="1">
            <a:spLocks noChangeArrowheads="1"/>
          </p:cNvSpPr>
          <p:nvPr/>
        </p:nvSpPr>
        <p:spPr bwMode="auto">
          <a:xfrm>
            <a:off x="5724517" y="1952167"/>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marL="0" indent="0" eaLnBrk="1" hangingPunct="1"/>
            <a:r>
              <a:rPr lang="en-US" sz="1600" dirty="0" smtClean="0">
                <a:latin typeface="Verdana" pitchFamily="34" charset="0"/>
              </a:rPr>
              <a:t>Field </a:t>
            </a:r>
            <a:r>
              <a:rPr lang="en-US" sz="1600" dirty="0">
                <a:latin typeface="Verdana" pitchFamily="34" charset="0"/>
              </a:rPr>
              <a:t>review claims within the area to </a:t>
            </a:r>
            <a:r>
              <a:rPr lang="en-US" sz="1600" dirty="0" smtClean="0">
                <a:latin typeface="Verdana" pitchFamily="34" charset="0"/>
              </a:rPr>
              <a:t>identify pertinent features (i.e. beneficial use, diversion location, flow rate, etc.) </a:t>
            </a:r>
            <a:endParaRPr lang="en-US" sz="1600" dirty="0">
              <a:latin typeface="Verdana"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39610" t="55622" r="9981" b="40560"/>
          <a:stretch/>
        </p:blipFill>
        <p:spPr bwMode="auto">
          <a:xfrm>
            <a:off x="2870200" y="5067438"/>
            <a:ext cx="6358135" cy="533400"/>
          </a:xfrm>
          <a:prstGeom prst="rect">
            <a:avLst/>
          </a:prstGeom>
          <a:ln w="38100">
            <a:solidFill>
              <a:srgbClr val="FF0000"/>
            </a:solidFill>
            <a:prstDash val="solid"/>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blipFill dpi="0" rotWithShape="0">
                  <a:blip/>
                  <a:srcRect/>
                  <a:tile tx="0" ty="0" sx="100000" sy="100000" flip="none" algn="tl"/>
                </a:blipFill>
              </a14:hiddenFill>
            </a:ext>
          </a:extLst>
        </p:spPr>
      </p:pic>
      <p:sp>
        <p:nvSpPr>
          <p:cNvPr id="2" name="Rectangle 1"/>
          <p:cNvSpPr/>
          <p:nvPr/>
        </p:nvSpPr>
        <p:spPr bwMode="auto">
          <a:xfrm>
            <a:off x="2108200" y="3886200"/>
            <a:ext cx="2133600" cy="152400"/>
          </a:xfrm>
          <a:prstGeom prst="rect">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pic>
        <p:nvPicPr>
          <p:cNvPr id="1026" name="Picture 2" descr="C:\Users\BLAKEBINGHAM\Desktop\Miners Inch.bmp"/>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080000" y="1969331"/>
            <a:ext cx="3657600" cy="290746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2870200" y="5867400"/>
            <a:ext cx="5867400" cy="914400"/>
          </a:xfrm>
          <a:prstGeom prst="rect">
            <a:avLst/>
          </a:prstGeom>
          <a:solidFill>
            <a:schemeClr val="bg1"/>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800" dirty="0" smtClean="0">
                <a:latin typeface="Gill Sans" charset="0"/>
                <a:ea typeface="ヒラギノ角ゴ Pro W3" charset="-128"/>
                <a:sym typeface="Gill Sans" charset="0"/>
              </a:rPr>
              <a:t>40</a:t>
            </a:r>
            <a:r>
              <a:rPr kumimoji="0" lang="en-US" sz="1800" b="0" i="0" u="none" strike="noStrike" cap="none" normalizeH="0" baseline="0" dirty="0" smtClean="0">
                <a:ln>
                  <a:noFill/>
                </a:ln>
                <a:solidFill>
                  <a:srgbClr val="000000"/>
                </a:solidFill>
                <a:effectLst/>
                <a:latin typeface="Gill Sans" charset="0"/>
                <a:ea typeface="ヒラギノ角ゴ Pro W3" charset="-128"/>
                <a:sym typeface="Gill Sans" charset="0"/>
              </a:rPr>
              <a:t> miner’s inches = 1 cfs (AZ, MT,</a:t>
            </a:r>
            <a:r>
              <a:rPr kumimoji="0" lang="en-US" sz="1800" b="0" i="0" u="none" strike="noStrike" cap="none" normalizeH="0" dirty="0" smtClean="0">
                <a:ln>
                  <a:noFill/>
                </a:ln>
                <a:solidFill>
                  <a:srgbClr val="000000"/>
                </a:solidFill>
                <a:effectLst/>
                <a:latin typeface="Gill Sans" charset="0"/>
                <a:ea typeface="ヒラギノ角ゴ Pro W3" charset="-128"/>
                <a:sym typeface="Gill Sans" charset="0"/>
              </a:rPr>
              <a:t> OR)</a:t>
            </a:r>
          </a:p>
          <a:p>
            <a:r>
              <a:rPr lang="en-US" sz="1800" baseline="0" dirty="0" smtClean="0">
                <a:latin typeface="Gill Sans" charset="0"/>
                <a:ea typeface="ヒラギノ角ゴ Pro W3" charset="-128"/>
                <a:sym typeface="Gill Sans" charset="0"/>
              </a:rPr>
              <a:t>50 miner’s inches = 1 cfs </a:t>
            </a:r>
            <a:r>
              <a:rPr lang="en-US" sz="1800" dirty="0">
                <a:latin typeface="Gill Sans" charset="0"/>
                <a:ea typeface="ヒラギノ角ゴ Pro W3" charset="-128"/>
                <a:sym typeface="Gill Sans" charset="0"/>
              </a:rPr>
              <a:t>(ID, </a:t>
            </a:r>
            <a:r>
              <a:rPr lang="en-US" sz="1800" dirty="0" smtClean="0">
                <a:latin typeface="Gill Sans" charset="0"/>
                <a:ea typeface="ヒラギノ角ゴ Pro W3" charset="-128"/>
                <a:sym typeface="Gill Sans" charset="0"/>
              </a:rPr>
              <a:t>NE, </a:t>
            </a:r>
            <a:r>
              <a:rPr lang="en-US" sz="1800" dirty="0">
                <a:latin typeface="Gill Sans" charset="0"/>
                <a:ea typeface="ヒラギノ角ゴ Pro W3" charset="-128"/>
                <a:sym typeface="Gill Sans" charset="0"/>
              </a:rPr>
              <a:t>NV, NM, ND, </a:t>
            </a:r>
            <a:r>
              <a:rPr lang="en-US" sz="1800" dirty="0" smtClean="0">
                <a:latin typeface="Gill Sans" charset="0"/>
                <a:ea typeface="ヒラギノ角ゴ Pro W3" charset="-128"/>
                <a:sym typeface="Gill Sans" charset="0"/>
              </a:rPr>
              <a:t>SD, UT)</a:t>
            </a:r>
          </a:p>
          <a:p>
            <a:pPr algn="ctr"/>
            <a:r>
              <a:rPr kumimoji="0" lang="en-US" sz="1800" b="1" i="0" u="none" strike="noStrike" cap="none" normalizeH="0" baseline="0" dirty="0" smtClean="0">
                <a:ln>
                  <a:noFill/>
                </a:ln>
                <a:solidFill>
                  <a:srgbClr val="000000"/>
                </a:solidFill>
                <a:effectLst/>
                <a:latin typeface="Gill Sans" charset="0"/>
                <a:ea typeface="ヒラギノ角ゴ Pro W3" charset="-128"/>
                <a:sym typeface="Gill Sans" charset="0"/>
              </a:rPr>
              <a:t>600 miner’s inches = 12 cfs</a:t>
            </a:r>
          </a:p>
        </p:txBody>
      </p:sp>
      <p:sp>
        <p:nvSpPr>
          <p:cNvPr id="10" name="TextBox 5"/>
          <p:cNvSpPr txBox="1">
            <a:spLocks noChangeArrowheads="1"/>
          </p:cNvSpPr>
          <p:nvPr/>
        </p:nvSpPr>
        <p:spPr bwMode="auto">
          <a:xfrm>
            <a:off x="4711700" y="1272577"/>
            <a:ext cx="4559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marL="0" indent="0" eaLnBrk="1" hangingPunct="1"/>
            <a:r>
              <a:rPr lang="en-US" sz="1600" dirty="0">
                <a:latin typeface="Verdana" pitchFamily="34" charset="0"/>
              </a:rPr>
              <a:t>Research old </a:t>
            </a:r>
            <a:r>
              <a:rPr lang="en-US" sz="1600" dirty="0" smtClean="0">
                <a:latin typeface="Verdana" pitchFamily="34" charset="0"/>
              </a:rPr>
              <a:t>claims, court decrees, </a:t>
            </a:r>
            <a:r>
              <a:rPr lang="en-US" sz="1600" dirty="0">
                <a:latin typeface="Verdana" pitchFamily="34" charset="0"/>
              </a:rPr>
              <a:t>and other </a:t>
            </a:r>
            <a:r>
              <a:rPr lang="en-US" sz="1600" dirty="0" smtClean="0">
                <a:latin typeface="Verdana" pitchFamily="34" charset="0"/>
              </a:rPr>
              <a:t>pertinent documents.</a:t>
            </a:r>
            <a:endParaRPr lang="en-US" sz="1600" dirty="0">
              <a:latin typeface="Verdana" pitchFamily="34" charset="0"/>
            </a:endParaRPr>
          </a:p>
        </p:txBody>
      </p:sp>
      <p:sp>
        <p:nvSpPr>
          <p:cNvPr id="11" name="TextBox 5"/>
          <p:cNvSpPr txBox="1">
            <a:spLocks noChangeArrowheads="1"/>
          </p:cNvSpPr>
          <p:nvPr/>
        </p:nvSpPr>
        <p:spPr bwMode="auto">
          <a:xfrm>
            <a:off x="5738806" y="3124200"/>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marL="0" indent="0" eaLnBrk="1" hangingPunct="1"/>
            <a:r>
              <a:rPr lang="en-US" sz="1600" dirty="0" smtClean="0">
                <a:latin typeface="Verdana" pitchFamily="34" charset="0"/>
              </a:rPr>
              <a:t>Meet </a:t>
            </a:r>
            <a:r>
              <a:rPr lang="en-US" sz="1600" dirty="0">
                <a:latin typeface="Verdana" pitchFamily="34" charset="0"/>
              </a:rPr>
              <a:t>with water users to discuss claim and observe beneficial use.</a:t>
            </a:r>
          </a:p>
          <a:p>
            <a:pPr eaLnBrk="1" hangingPunct="1">
              <a:buFont typeface="Arial" pitchFamily="34" charset="0"/>
              <a:buChar char="•"/>
            </a:pPr>
            <a:endParaRPr lang="en-US" sz="1600" dirty="0">
              <a:latin typeface="Verdana" pitchFamily="34" charset="0"/>
            </a:endParaRPr>
          </a:p>
        </p:txBody>
      </p:sp>
      <p:pic>
        <p:nvPicPr>
          <p:cNvPr id="1027" name="Picture 3" descr="G:\_WRT Photo Contests (all years)\2012 WRT Photo Contest\GroupConfab.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11700" y="3810000"/>
            <a:ext cx="3949700" cy="296227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402430" y="1649980"/>
            <a:ext cx="5355141" cy="4320041"/>
            <a:chOff x="0" y="0"/>
            <a:chExt cx="2653665" cy="1664580"/>
          </a:xfrm>
        </p:grpSpPr>
        <p:sp>
          <p:nvSpPr>
            <p:cNvPr id="14" name="AutoShape 153"/>
            <p:cNvSpPr>
              <a:spLocks noChangeArrowheads="1"/>
            </p:cNvSpPr>
            <p:nvPr/>
          </p:nvSpPr>
          <p:spPr bwMode="auto">
            <a:xfrm rot="16200000">
              <a:off x="504825" y="-495300"/>
              <a:ext cx="1645920" cy="2651760"/>
            </a:xfrm>
            <a:prstGeom prst="round2DiagRect">
              <a:avLst/>
            </a:prstGeom>
            <a:solidFill>
              <a:srgbClr val="CCECFF"/>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15" name="Rectangle 14"/>
            <p:cNvSpPr>
              <a:spLocks noChangeArrowheads="1"/>
            </p:cNvSpPr>
            <p:nvPr/>
          </p:nvSpPr>
          <p:spPr bwMode="auto">
            <a:xfrm>
              <a:off x="0" y="0"/>
              <a:ext cx="290830" cy="256540"/>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3600" b="1" dirty="0" smtClean="0">
                  <a:solidFill>
                    <a:srgbClr val="CCFFFF"/>
                  </a:solidFill>
                  <a:effectLst/>
                  <a:latin typeface="Verdana"/>
                  <a:ea typeface="Times New Roman"/>
                </a:rPr>
                <a:t>5</a:t>
              </a:r>
              <a:endParaRPr lang="en-US" sz="3600" dirty="0">
                <a:effectLst/>
                <a:latin typeface="Times New Roman"/>
                <a:ea typeface="Times New Roman"/>
              </a:endParaRPr>
            </a:p>
          </p:txBody>
        </p:sp>
        <p:sp>
          <p:nvSpPr>
            <p:cNvPr id="16" name="Text Box 100"/>
            <p:cNvSpPr txBox="1">
              <a:spLocks noChangeArrowheads="1"/>
            </p:cNvSpPr>
            <p:nvPr/>
          </p:nvSpPr>
          <p:spPr bwMode="auto">
            <a:xfrm>
              <a:off x="93214" y="1079110"/>
              <a:ext cx="2524845" cy="58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sz="1600" b="1" dirty="0">
                  <a:effectLst/>
                  <a:latin typeface="Verdana"/>
                  <a:ea typeface="Times New Roman"/>
                </a:rPr>
                <a:t>The State Engineer conducts a hydrographic survey of the area and assists the claimants in completing their Water User’s Claims</a:t>
              </a:r>
              <a:r>
                <a:rPr lang="en-US" sz="1600" b="1" dirty="0" smtClean="0">
                  <a:effectLst/>
                  <a:latin typeface="Verdana"/>
                  <a:ea typeface="Times New Roman"/>
                </a:rPr>
                <a:t>. </a:t>
              </a:r>
            </a:p>
            <a:p>
              <a:pPr marL="0" marR="0" algn="just">
                <a:spcBef>
                  <a:spcPts val="0"/>
                </a:spcBef>
                <a:spcAft>
                  <a:spcPts val="0"/>
                </a:spcAft>
              </a:pPr>
              <a:r>
                <a:rPr lang="en-US" sz="1600" b="1" i="1" dirty="0" smtClean="0">
                  <a:effectLst/>
                  <a:latin typeface="Verdana"/>
                  <a:ea typeface="Times New Roman"/>
                </a:rPr>
                <a:t>(</a:t>
              </a:r>
              <a:r>
                <a:rPr lang="en-US" sz="1600" b="1" i="1" dirty="0">
                  <a:effectLst/>
                  <a:latin typeface="Verdana"/>
                  <a:ea typeface="Times New Roman"/>
                </a:rPr>
                <a:t>UCA 73-4-3)</a:t>
              </a:r>
              <a:endParaRPr lang="en-US" sz="1600" dirty="0">
                <a:effectLst/>
                <a:latin typeface="Times New Roman"/>
                <a:ea typeface="Times New Roman"/>
              </a:endParaRPr>
            </a:p>
          </p:txBody>
        </p:sp>
        <p:sp>
          <p:nvSpPr>
            <p:cNvPr id="17" name="Text Box 101"/>
            <p:cNvSpPr txBox="1">
              <a:spLocks noChangeArrowheads="1"/>
            </p:cNvSpPr>
            <p:nvPr/>
          </p:nvSpPr>
          <p:spPr bwMode="auto">
            <a:xfrm>
              <a:off x="342900" y="12546"/>
              <a:ext cx="1964056" cy="2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0" marR="0" algn="ctr">
                <a:spcBef>
                  <a:spcPts val="0"/>
                </a:spcBef>
                <a:spcAft>
                  <a:spcPts val="0"/>
                </a:spcAft>
              </a:pPr>
              <a:r>
                <a:rPr lang="en-US" sz="2800" b="1" i="1" dirty="0">
                  <a:effectLst/>
                  <a:latin typeface="Verdana"/>
                  <a:ea typeface="Times New Roman"/>
                </a:rPr>
                <a:t>HYDROGRAPHIC SURVEY</a:t>
              </a:r>
              <a:endParaRPr lang="en-US" sz="4000" dirty="0">
                <a:effectLst/>
                <a:latin typeface="Times New Roman"/>
                <a:ea typeface="Times New Roman"/>
              </a:endParaRPr>
            </a:p>
            <a:p>
              <a:pPr marL="0" marR="0" algn="ctr">
                <a:spcBef>
                  <a:spcPts val="0"/>
                </a:spcBef>
                <a:spcAft>
                  <a:spcPts val="0"/>
                </a:spcAft>
              </a:pPr>
              <a:r>
                <a:rPr lang="en-US" sz="2800" dirty="0">
                  <a:effectLst/>
                  <a:latin typeface="Verdana"/>
                  <a:ea typeface="Times New Roman"/>
                </a:rPr>
                <a:t> </a:t>
              </a:r>
              <a:endParaRPr lang="en-US" sz="4000" dirty="0">
                <a:effectLst/>
                <a:latin typeface="Times New Roman"/>
                <a:ea typeface="Times New Roman"/>
              </a:endParaRPr>
            </a:p>
          </p:txBody>
        </p:sp>
        <p:grpSp>
          <p:nvGrpSpPr>
            <p:cNvPr id="18" name="Group 17"/>
            <p:cNvGrpSpPr>
              <a:grpSpLocks/>
            </p:cNvGrpSpPr>
            <p:nvPr/>
          </p:nvGrpSpPr>
          <p:grpSpPr bwMode="auto">
            <a:xfrm>
              <a:off x="790575" y="360339"/>
              <a:ext cx="1069975" cy="718185"/>
              <a:chOff x="8201" y="4426"/>
              <a:chExt cx="1685" cy="1240"/>
            </a:xfrm>
          </p:grpSpPr>
          <p:sp>
            <p:nvSpPr>
              <p:cNvPr id="19" name="Freeform 18"/>
              <p:cNvSpPr>
                <a:spLocks/>
              </p:cNvSpPr>
              <p:nvPr/>
            </p:nvSpPr>
            <p:spPr bwMode="auto">
              <a:xfrm>
                <a:off x="9204" y="4985"/>
                <a:ext cx="494" cy="562"/>
              </a:xfrm>
              <a:custGeom>
                <a:avLst/>
                <a:gdLst>
                  <a:gd name="T0" fmla="*/ 76 w 2978"/>
                  <a:gd name="T1" fmla="*/ 3549 h 4681"/>
                  <a:gd name="T2" fmla="*/ 480 w 2978"/>
                  <a:gd name="T3" fmla="*/ 2004 h 4681"/>
                  <a:gd name="T4" fmla="*/ 1588 w 2978"/>
                  <a:gd name="T5" fmla="*/ 0 h 4681"/>
                  <a:gd name="T6" fmla="*/ 2633 w 2978"/>
                  <a:gd name="T7" fmla="*/ 2075 h 4681"/>
                  <a:gd name="T8" fmla="*/ 2929 w 2978"/>
                  <a:gd name="T9" fmla="*/ 3427 h 4681"/>
                  <a:gd name="T10" fmla="*/ 2338 w 2978"/>
                  <a:gd name="T11" fmla="*/ 4451 h 4681"/>
                  <a:gd name="T12" fmla="*/ 937 w 2978"/>
                  <a:gd name="T13" fmla="*/ 4531 h 4681"/>
                  <a:gd name="T14" fmla="*/ 76 w 2978"/>
                  <a:gd name="T15" fmla="*/ 3549 h 46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8" h="4681">
                    <a:moveTo>
                      <a:pt x="76" y="3549"/>
                    </a:moveTo>
                    <a:cubicBezTo>
                      <a:pt x="0" y="3128"/>
                      <a:pt x="228" y="2595"/>
                      <a:pt x="480" y="2004"/>
                    </a:cubicBezTo>
                    <a:cubicBezTo>
                      <a:pt x="732" y="1413"/>
                      <a:pt x="856" y="1253"/>
                      <a:pt x="1588" y="0"/>
                    </a:cubicBezTo>
                    <a:cubicBezTo>
                      <a:pt x="1973" y="713"/>
                      <a:pt x="2394" y="1504"/>
                      <a:pt x="2633" y="2075"/>
                    </a:cubicBezTo>
                    <a:cubicBezTo>
                      <a:pt x="2856" y="2645"/>
                      <a:pt x="2978" y="3031"/>
                      <a:pt x="2929" y="3427"/>
                    </a:cubicBezTo>
                    <a:cubicBezTo>
                      <a:pt x="2880" y="3823"/>
                      <a:pt x="2670" y="4267"/>
                      <a:pt x="2338" y="4451"/>
                    </a:cubicBezTo>
                    <a:cubicBezTo>
                      <a:pt x="1994" y="4630"/>
                      <a:pt x="1314" y="4681"/>
                      <a:pt x="937" y="4531"/>
                    </a:cubicBezTo>
                    <a:cubicBezTo>
                      <a:pt x="560" y="4381"/>
                      <a:pt x="152" y="3970"/>
                      <a:pt x="76" y="3549"/>
                    </a:cubicBezTo>
                    <a:close/>
                  </a:path>
                </a:pathLst>
              </a:custGeom>
              <a:solidFill>
                <a:srgbClr val="000000"/>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20" name="Freeform 19"/>
              <p:cNvSpPr>
                <a:spLocks/>
              </p:cNvSpPr>
              <p:nvPr/>
            </p:nvSpPr>
            <p:spPr bwMode="auto">
              <a:xfrm rot="714805">
                <a:off x="9507" y="5213"/>
                <a:ext cx="121" cy="184"/>
              </a:xfrm>
              <a:custGeom>
                <a:avLst/>
                <a:gdLst>
                  <a:gd name="T0" fmla="*/ 0 w 731"/>
                  <a:gd name="T1" fmla="*/ 14 h 1531"/>
                  <a:gd name="T2" fmla="*/ 336 w 731"/>
                  <a:gd name="T3" fmla="*/ 203 h 1531"/>
                  <a:gd name="T4" fmla="*/ 686 w 731"/>
                  <a:gd name="T5" fmla="*/ 715 h 1531"/>
                  <a:gd name="T6" fmla="*/ 604 w 731"/>
                  <a:gd name="T7" fmla="*/ 1280 h 1531"/>
                  <a:gd name="T8" fmla="*/ 216 w 731"/>
                  <a:gd name="T9" fmla="*/ 1468 h 1531"/>
                  <a:gd name="T10" fmla="*/ 283 w 731"/>
                  <a:gd name="T11" fmla="*/ 903 h 1531"/>
                  <a:gd name="T12" fmla="*/ 175 w 731"/>
                  <a:gd name="T13" fmla="*/ 378 h 1531"/>
                  <a:gd name="T14" fmla="*/ 0 w 731"/>
                  <a:gd name="T15" fmla="*/ 0 h 15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531">
                    <a:moveTo>
                      <a:pt x="0" y="14"/>
                    </a:moveTo>
                    <a:cubicBezTo>
                      <a:pt x="56" y="46"/>
                      <a:pt x="238" y="77"/>
                      <a:pt x="336" y="203"/>
                    </a:cubicBezTo>
                    <a:cubicBezTo>
                      <a:pt x="450" y="320"/>
                      <a:pt x="641" y="536"/>
                      <a:pt x="686" y="715"/>
                    </a:cubicBezTo>
                    <a:cubicBezTo>
                      <a:pt x="731" y="894"/>
                      <a:pt x="682" y="1155"/>
                      <a:pt x="604" y="1280"/>
                    </a:cubicBezTo>
                    <a:cubicBezTo>
                      <a:pt x="526" y="1406"/>
                      <a:pt x="270" y="1531"/>
                      <a:pt x="216" y="1468"/>
                    </a:cubicBezTo>
                    <a:cubicBezTo>
                      <a:pt x="162" y="1405"/>
                      <a:pt x="290" y="1085"/>
                      <a:pt x="283" y="903"/>
                    </a:cubicBezTo>
                    <a:cubicBezTo>
                      <a:pt x="276" y="721"/>
                      <a:pt x="222" y="528"/>
                      <a:pt x="175" y="378"/>
                    </a:cubicBezTo>
                    <a:cubicBezTo>
                      <a:pt x="128" y="228"/>
                      <a:pt x="37" y="79"/>
                      <a:pt x="0" y="0"/>
                    </a:cubicBezTo>
                  </a:path>
                </a:pathLst>
              </a:custGeom>
              <a:solidFill>
                <a:srgbClr val="CCECFF"/>
              </a:solidFill>
              <a:ln>
                <a:noFill/>
              </a:ln>
              <a:effectLst/>
              <a:extLst>
                <a:ext uri="{91240B29-F687-4F45-9708-019B960494DF}">
                  <a14:hiddenLine xmlns:a14="http://schemas.microsoft.com/office/drawing/2010/main" w="2857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21" name="Freeform 20"/>
              <p:cNvSpPr>
                <a:spLocks/>
              </p:cNvSpPr>
              <p:nvPr/>
            </p:nvSpPr>
            <p:spPr bwMode="auto">
              <a:xfrm>
                <a:off x="8224" y="4429"/>
                <a:ext cx="1189" cy="653"/>
              </a:xfrm>
              <a:custGeom>
                <a:avLst/>
                <a:gdLst>
                  <a:gd name="T0" fmla="*/ 1413 w 1413"/>
                  <a:gd name="T1" fmla="*/ 0 h 901"/>
                  <a:gd name="T2" fmla="*/ 659 w 1413"/>
                  <a:gd name="T3" fmla="*/ 296 h 901"/>
                  <a:gd name="T4" fmla="*/ 753 w 1413"/>
                  <a:gd name="T5" fmla="*/ 538 h 901"/>
                  <a:gd name="T6" fmla="*/ 0 w 1413"/>
                  <a:gd name="T7" fmla="*/ 901 h 901"/>
                </a:gdLst>
                <a:ahLst/>
                <a:cxnLst>
                  <a:cxn ang="0">
                    <a:pos x="T0" y="T1"/>
                  </a:cxn>
                  <a:cxn ang="0">
                    <a:pos x="T2" y="T3"/>
                  </a:cxn>
                  <a:cxn ang="0">
                    <a:pos x="T4" y="T5"/>
                  </a:cxn>
                  <a:cxn ang="0">
                    <a:pos x="T6" y="T7"/>
                  </a:cxn>
                </a:cxnLst>
                <a:rect l="0" t="0" r="r" b="b"/>
                <a:pathLst>
                  <a:path w="1413" h="901">
                    <a:moveTo>
                      <a:pt x="1413" y="0"/>
                    </a:moveTo>
                    <a:cubicBezTo>
                      <a:pt x="1091" y="103"/>
                      <a:pt x="769" y="206"/>
                      <a:pt x="659" y="296"/>
                    </a:cubicBezTo>
                    <a:cubicBezTo>
                      <a:pt x="549" y="386"/>
                      <a:pt x="863" y="437"/>
                      <a:pt x="753" y="538"/>
                    </a:cubicBezTo>
                    <a:cubicBezTo>
                      <a:pt x="643" y="639"/>
                      <a:pt x="206" y="811"/>
                      <a:pt x="0" y="901"/>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22" name="Freeform 21"/>
              <p:cNvSpPr>
                <a:spLocks/>
              </p:cNvSpPr>
              <p:nvPr/>
            </p:nvSpPr>
            <p:spPr bwMode="auto">
              <a:xfrm>
                <a:off x="8212" y="4440"/>
                <a:ext cx="1298" cy="1008"/>
              </a:xfrm>
              <a:custGeom>
                <a:avLst/>
                <a:gdLst>
                  <a:gd name="T0" fmla="*/ 1481 w 1481"/>
                  <a:gd name="T1" fmla="*/ 0 h 1371"/>
                  <a:gd name="T2" fmla="*/ 888 w 1481"/>
                  <a:gd name="T3" fmla="*/ 295 h 1371"/>
                  <a:gd name="T4" fmla="*/ 982 w 1481"/>
                  <a:gd name="T5" fmla="*/ 537 h 1371"/>
                  <a:gd name="T6" fmla="*/ 0 w 1481"/>
                  <a:gd name="T7" fmla="*/ 1371 h 1371"/>
                </a:gdLst>
                <a:ahLst/>
                <a:cxnLst>
                  <a:cxn ang="0">
                    <a:pos x="T0" y="T1"/>
                  </a:cxn>
                  <a:cxn ang="0">
                    <a:pos x="T2" y="T3"/>
                  </a:cxn>
                  <a:cxn ang="0">
                    <a:pos x="T4" y="T5"/>
                  </a:cxn>
                  <a:cxn ang="0">
                    <a:pos x="T6" y="T7"/>
                  </a:cxn>
                </a:cxnLst>
                <a:rect l="0" t="0" r="r" b="b"/>
                <a:pathLst>
                  <a:path w="1481" h="1371">
                    <a:moveTo>
                      <a:pt x="1481" y="0"/>
                    </a:moveTo>
                    <a:cubicBezTo>
                      <a:pt x="1382" y="49"/>
                      <a:pt x="971" y="206"/>
                      <a:pt x="888" y="295"/>
                    </a:cubicBezTo>
                    <a:cubicBezTo>
                      <a:pt x="805" y="384"/>
                      <a:pt x="1130" y="358"/>
                      <a:pt x="982" y="537"/>
                    </a:cubicBezTo>
                    <a:cubicBezTo>
                      <a:pt x="834" y="716"/>
                      <a:pt x="205" y="1197"/>
                      <a:pt x="0" y="1371"/>
                    </a:cubicBezTo>
                  </a:path>
                </a:pathLst>
              </a:custGeom>
              <a:noFill/>
              <a:ln w="28575" cap="flat" cmpd="sng">
                <a:solidFill>
                  <a:srgbClr val="000000"/>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23" name="Freeform 22"/>
              <p:cNvSpPr>
                <a:spLocks noEditPoints="1"/>
              </p:cNvSpPr>
              <p:nvPr/>
            </p:nvSpPr>
            <p:spPr bwMode="auto">
              <a:xfrm>
                <a:off x="8201" y="4426"/>
                <a:ext cx="1685" cy="12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grpSp>
      </p:grpSp>
    </p:spTree>
    <p:extLst>
      <p:ext uri="{BB962C8B-B14F-4D97-AF65-F5344CB8AC3E}">
        <p14:creationId xmlns:p14="http://schemas.microsoft.com/office/powerpoint/2010/main" val="683109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710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3557">
                                            <p:txEl>
                                              <p:pRg st="0" end="0"/>
                                            </p:txEl>
                                          </p:spTgt>
                                        </p:tgtEl>
                                        <p:attrNameLst>
                                          <p:attrName>style.visibility</p:attrName>
                                        </p:attrNameLst>
                                      </p:cBhvr>
                                      <p:to>
                                        <p:strVal val="visible"/>
                                      </p:to>
                                    </p:set>
                                  </p:childTnLst>
                                </p:cTn>
                              </p:par>
                              <p:par>
                                <p:cTn id="36" presetID="10" presetClass="exit" presetSubtype="0" fill="hold" grpId="1" nodeType="with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026"/>
                                        </p:tgtEl>
                                      </p:cBhvr>
                                    </p:animEffect>
                                    <p:set>
                                      <p:cBhvr>
                                        <p:cTn id="44" dur="1" fill="hold">
                                          <p:stCondLst>
                                            <p:cond delay="499"/>
                                          </p:stCondLst>
                                        </p:cTn>
                                        <p:tgtEl>
                                          <p:spTgt spid="102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4710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 W3"/>
        <a:cs typeface=""/>
      </a:majorFont>
      <a:minorFont>
        <a:latin typeface="Gill San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 W3"/>
        <a:cs typeface=""/>
      </a:majorFont>
      <a:minorFont>
        <a:latin typeface="Gill San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12315</TotalTime>
  <Pages>0</Pages>
  <Words>6234</Words>
  <Characters>0</Characters>
  <Application>Microsoft Office PowerPoint</Application>
  <PresentationFormat>Custom</PresentationFormat>
  <Lines>0</Lines>
  <Paragraphs>501</Paragraphs>
  <Slides>19</Slides>
  <Notes>19</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Title &amp; Subtitle</vt:lpstr>
      <vt:lpstr>1_Title &amp; Subtitle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Bingham</dc:creator>
  <cp:lastModifiedBy>Blake Bingham</cp:lastModifiedBy>
  <cp:revision>336</cp:revision>
  <cp:lastPrinted>2015-04-20T15:51:27Z</cp:lastPrinted>
  <dcterms:modified xsi:type="dcterms:W3CDTF">2015-04-23T15:50:05Z</dcterms:modified>
</cp:coreProperties>
</file>