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0"/>
  </p:notesMasterIdLst>
  <p:handoutMasterIdLst>
    <p:handoutMasterId r:id="rId41"/>
  </p:handoutMasterIdLst>
  <p:sldIdLst>
    <p:sldId id="283" r:id="rId2"/>
    <p:sldId id="350" r:id="rId3"/>
    <p:sldId id="321" r:id="rId4"/>
    <p:sldId id="316" r:id="rId5"/>
    <p:sldId id="318" r:id="rId6"/>
    <p:sldId id="285" r:id="rId7"/>
    <p:sldId id="338" r:id="rId8"/>
    <p:sldId id="341" r:id="rId9"/>
    <p:sldId id="342" r:id="rId10"/>
    <p:sldId id="337" r:id="rId11"/>
    <p:sldId id="286" r:id="rId12"/>
    <p:sldId id="288" r:id="rId13"/>
    <p:sldId id="289" r:id="rId14"/>
    <p:sldId id="290" r:id="rId15"/>
    <p:sldId id="291" r:id="rId16"/>
    <p:sldId id="292" r:id="rId17"/>
    <p:sldId id="293" r:id="rId18"/>
    <p:sldId id="344" r:id="rId19"/>
    <p:sldId id="295" r:id="rId20"/>
    <p:sldId id="346" r:id="rId21"/>
    <p:sldId id="360" r:id="rId22"/>
    <p:sldId id="294" r:id="rId23"/>
    <p:sldId id="296" r:id="rId24"/>
    <p:sldId id="297" r:id="rId25"/>
    <p:sldId id="339" r:id="rId26"/>
    <p:sldId id="298" r:id="rId27"/>
    <p:sldId id="272" r:id="rId28"/>
    <p:sldId id="279" r:id="rId29"/>
    <p:sldId id="349" r:id="rId30"/>
    <p:sldId id="358" r:id="rId31"/>
    <p:sldId id="347" r:id="rId32"/>
    <p:sldId id="348" r:id="rId33"/>
    <p:sldId id="345" r:id="rId34"/>
    <p:sldId id="340" r:id="rId35"/>
    <p:sldId id="343" r:id="rId36"/>
    <p:sldId id="333" r:id="rId37"/>
    <p:sldId id="357" r:id="rId38"/>
    <p:sldId id="352"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5050"/>
    <a:srgbClr val="006600"/>
    <a:srgbClr val="FFFF99"/>
    <a:srgbClr val="CC99FF"/>
    <a:srgbClr val="66FF99"/>
    <a:srgbClr val="FF99FF"/>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13" autoAdjust="0"/>
    <p:restoredTop sz="94790" autoAdjust="0"/>
  </p:normalViewPr>
  <p:slideViewPr>
    <p:cSldViewPr>
      <p:cViewPr varScale="1">
        <p:scale>
          <a:sx n="77" d="100"/>
          <a:sy n="77" d="100"/>
        </p:scale>
        <p:origin x="-970" y="-72"/>
      </p:cViewPr>
      <p:guideLst>
        <p:guide orient="horz" pos="2160"/>
        <p:guide pos="2880"/>
      </p:guideLst>
    </p:cSldViewPr>
  </p:slideViewPr>
  <p:outlineViewPr>
    <p:cViewPr>
      <p:scale>
        <a:sx n="33" d="100"/>
        <a:sy n="33" d="100"/>
      </p:scale>
      <p:origin x="0" y="2442"/>
    </p:cViewPr>
  </p:outlineViewPr>
  <p:notesTextViewPr>
    <p:cViewPr>
      <p:scale>
        <a:sx n="100" d="100"/>
        <a:sy n="100" d="100"/>
      </p:scale>
      <p:origin x="0" y="0"/>
    </p:cViewPr>
  </p:notesTextViewPr>
  <p:sorterViewPr>
    <p:cViewPr>
      <p:scale>
        <a:sx n="66" d="100"/>
        <a:sy n="66" d="100"/>
      </p:scale>
      <p:origin x="0" y="52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2117" tIns="46058" rIns="92117" bIns="46058" rtlCol="0"/>
          <a:lstStyle>
            <a:lvl1pPr algn="l">
              <a:defRPr sz="1200">
                <a:cs typeface="Arial" charset="0"/>
              </a:defRPr>
            </a:lvl1pPr>
          </a:lstStyle>
          <a:p>
            <a:pPr>
              <a:defRPr/>
            </a:pPr>
            <a:endParaRPr lang="en-US" dirty="0"/>
          </a:p>
        </p:txBody>
      </p:sp>
      <p:sp>
        <p:nvSpPr>
          <p:cNvPr id="3" name="Date Placeholder 2"/>
          <p:cNvSpPr>
            <a:spLocks noGrp="1"/>
          </p:cNvSpPr>
          <p:nvPr>
            <p:ph type="dt" sz="quarter" idx="1"/>
          </p:nvPr>
        </p:nvSpPr>
        <p:spPr>
          <a:xfrm>
            <a:off x="3971925" y="0"/>
            <a:ext cx="3036888" cy="465138"/>
          </a:xfrm>
          <a:prstGeom prst="rect">
            <a:avLst/>
          </a:prstGeom>
        </p:spPr>
        <p:txBody>
          <a:bodyPr vert="horz" lIns="92117" tIns="46058" rIns="92117" bIns="46058" rtlCol="0"/>
          <a:lstStyle>
            <a:lvl1pPr algn="r">
              <a:defRPr sz="1200">
                <a:cs typeface="Arial" charset="0"/>
              </a:defRPr>
            </a:lvl1pPr>
          </a:lstStyle>
          <a:p>
            <a:pPr>
              <a:defRPr/>
            </a:pPr>
            <a:endParaRPr lang="en-US" dirty="0"/>
          </a:p>
        </p:txBody>
      </p:sp>
      <p:sp>
        <p:nvSpPr>
          <p:cNvPr id="4" name="Footer Placeholder 3"/>
          <p:cNvSpPr>
            <a:spLocks noGrp="1"/>
          </p:cNvSpPr>
          <p:nvPr>
            <p:ph type="ftr" sz="quarter" idx="2"/>
          </p:nvPr>
        </p:nvSpPr>
        <p:spPr>
          <a:xfrm>
            <a:off x="0" y="8829675"/>
            <a:ext cx="3036888" cy="465138"/>
          </a:xfrm>
          <a:prstGeom prst="rect">
            <a:avLst/>
          </a:prstGeom>
        </p:spPr>
        <p:txBody>
          <a:bodyPr vert="horz" lIns="92117" tIns="46058" rIns="92117" bIns="46058" rtlCol="0" anchor="b"/>
          <a:lstStyle>
            <a:lvl1pPr algn="l">
              <a:defRPr sz="1200">
                <a:cs typeface="Arial" charset="0"/>
              </a:defRPr>
            </a:lvl1pPr>
          </a:lstStyle>
          <a:p>
            <a:pPr>
              <a:defRPr/>
            </a:pPr>
            <a:endParaRPr lang="en-US" dirty="0"/>
          </a:p>
        </p:txBody>
      </p:sp>
      <p:sp>
        <p:nvSpPr>
          <p:cNvPr id="5" name="Slide Number Placeholder 4"/>
          <p:cNvSpPr>
            <a:spLocks noGrp="1"/>
          </p:cNvSpPr>
          <p:nvPr>
            <p:ph type="sldNum" sz="quarter" idx="3"/>
          </p:nvPr>
        </p:nvSpPr>
        <p:spPr>
          <a:xfrm>
            <a:off x="3971925" y="8829675"/>
            <a:ext cx="3036888" cy="465138"/>
          </a:xfrm>
          <a:prstGeom prst="rect">
            <a:avLst/>
          </a:prstGeom>
        </p:spPr>
        <p:txBody>
          <a:bodyPr vert="horz" lIns="92117" tIns="46058" rIns="92117" bIns="46058" rtlCol="0" anchor="b"/>
          <a:lstStyle>
            <a:lvl1pPr algn="r">
              <a:defRPr sz="1200">
                <a:cs typeface="Arial" charset="0"/>
              </a:defRPr>
            </a:lvl1pPr>
          </a:lstStyle>
          <a:p>
            <a:pPr>
              <a:defRPr/>
            </a:pPr>
            <a:fld id="{BD7F4A80-5F06-4CB2-B6B8-128F11898398}" type="slidenum">
              <a:rPr lang="en-US"/>
              <a:pPr>
                <a:defRPr/>
              </a:pPr>
              <a:t>‹#›</a:t>
            </a:fld>
            <a:endParaRPr lang="en-US" dirty="0"/>
          </a:p>
        </p:txBody>
      </p:sp>
    </p:spTree>
    <p:extLst>
      <p:ext uri="{BB962C8B-B14F-4D97-AF65-F5344CB8AC3E}">
        <p14:creationId xmlns:p14="http://schemas.microsoft.com/office/powerpoint/2010/main" val="194393601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defRPr sz="1200">
                <a:latin typeface="Arial" charset="0"/>
                <a:cs typeface="Arial" charset="0"/>
              </a:defRPr>
            </a:lvl1pPr>
          </a:lstStyle>
          <a:p>
            <a:pPr>
              <a:defRPr/>
            </a:pPr>
            <a:endParaRPr lang="en-US" dirty="0"/>
          </a:p>
        </p:txBody>
      </p:sp>
      <p:sp>
        <p:nvSpPr>
          <p:cNvPr id="92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a:defRPr sz="1200">
                <a:latin typeface="Arial" charset="0"/>
                <a:cs typeface="Arial" charset="0"/>
              </a:defRPr>
            </a:lvl1pPr>
          </a:lstStyle>
          <a:p>
            <a:pPr>
              <a:defRPr/>
            </a:pPr>
            <a:endParaRPr lang="en-US" dirty="0"/>
          </a:p>
        </p:txBody>
      </p:sp>
      <p:sp>
        <p:nvSpPr>
          <p:cNvPr id="399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defRPr sz="1200">
                <a:latin typeface="Arial" charset="0"/>
                <a:cs typeface="Arial" charset="0"/>
              </a:defRPr>
            </a:lvl1pPr>
          </a:lstStyle>
          <a:p>
            <a:pPr>
              <a:defRPr/>
            </a:pPr>
            <a:endParaRPr lang="en-US" dirty="0"/>
          </a:p>
        </p:txBody>
      </p:sp>
      <p:sp>
        <p:nvSpPr>
          <p:cNvPr id="92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a:defRPr sz="1200">
                <a:latin typeface="Arial" charset="0"/>
                <a:cs typeface="Arial" charset="0"/>
              </a:defRPr>
            </a:lvl1pPr>
          </a:lstStyle>
          <a:p>
            <a:pPr>
              <a:defRPr/>
            </a:pPr>
            <a:fld id="{4DD3EAC5-FF86-46DD-B85B-96CEC336E08E}" type="slidenum">
              <a:rPr lang="en-US"/>
              <a:pPr>
                <a:defRPr/>
              </a:pPr>
              <a:t>‹#›</a:t>
            </a:fld>
            <a:endParaRPr lang="en-US" dirty="0"/>
          </a:p>
        </p:txBody>
      </p:sp>
    </p:spTree>
    <p:extLst>
      <p:ext uri="{BB962C8B-B14F-4D97-AF65-F5344CB8AC3E}">
        <p14:creationId xmlns:p14="http://schemas.microsoft.com/office/powerpoint/2010/main" val="214652703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cs typeface="Arial" pitchFamily="34" charset="0"/>
              </a:rPr>
              <a:t>The need for beneficial use is so important because it pays back the public for allowing a person to privatize water use and because it “keeps the system real” in terms of requiring actual use instead of simply doing paperwork.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cs typeface="Arial" pitchFamily="34" charset="0"/>
              </a:rPr>
              <a:t>There is a tremendous amount of history here, particularly regarding Indian reservations, which we don’t have time for today.</a:t>
            </a:r>
          </a:p>
          <a:p>
            <a:r>
              <a:rPr lang="en-US" altLang="en-US" dirty="0" smtClean="0">
                <a:latin typeface="Arial" pitchFamily="34" charset="0"/>
                <a:cs typeface="Arial" pitchFamily="34" charset="0"/>
              </a:rPr>
              <a:t>Suffice it to say that the indigenous people who were parties to the treaties that created the Indian reservations had every reason to believe the promises made to them in the treaties would be honored.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cs typeface="Arial" pitchFamily="34" charset="0"/>
              </a:rPr>
              <a:t>- A principal reason for pointing this out is – there are no “good guys” and “bad guys” when it comes to reserved water rights</a:t>
            </a:r>
          </a:p>
          <a:p>
            <a:r>
              <a:rPr lang="en-US" altLang="en-US" dirty="0" smtClean="0">
                <a:latin typeface="Arial" pitchFamily="34" charset="0"/>
                <a:cs typeface="Arial" pitchFamily="34" charset="0"/>
              </a:rPr>
              <a:t>- The point is the federal government essentially gave away the same water twice – leaving to western interests, Indian and non-Indian, the challenge and opportunity to resolve the resulting problems.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cs typeface="Arial" pitchFamily="34" charset="0"/>
              </a:rPr>
              <a:t>Now, look at how these principals </a:t>
            </a:r>
            <a:r>
              <a:rPr lang="en-US" altLang="en-US" b="1" dirty="0" smtClean="0">
                <a:latin typeface="Arial" pitchFamily="34" charset="0"/>
                <a:cs typeface="Arial" pitchFamily="34" charset="0"/>
              </a:rPr>
              <a:t>compare with appropriation doctrine principles</a:t>
            </a:r>
            <a:r>
              <a:rPr lang="en-US" altLang="en-US" dirty="0" smtClean="0">
                <a:latin typeface="Arial" pitchFamily="34" charset="0"/>
                <a:cs typeface="Arial" pitchFamily="34" charset="0"/>
              </a:rP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cs typeface="Arial" pitchFamily="34" charset="0"/>
              </a:rPr>
              <a:t>If an entity owns more than one right in this system, it’s own behavior towards the other rights may well harm the right it holds—say a city holds the 1930 right that gets water almost every year and someone brings this 1920 right to the city to purchase for future development.  Adding that right to the city’s portfolio of rights won’t add much because it won’t make any more water available to the system than is already available to the system and the city already gets the same water, that last priority water, almost every year.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cs typeface="Arial" pitchFamily="34" charset="0"/>
              </a:rPr>
              <a:t>If an entity owns more than one right in this system, it’s own behavior towards the other rights may well harm the right it holds—say a city holds the 1930 right that gets water almost every year and someone brings this 1920 right to the city to purchase for future development.  Adding that right to the city’s portfolio of rights won’t add much because it won’t make any more water available to the system than is already available to the system and the city already gets the same water, that last priority water, almost every year.</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cs typeface="Arial" pitchFamily="34" charset="0"/>
              </a:rPr>
              <a:t>We live in a desert; it’s a pretty place, but . . .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itchFamily="34" charset="0"/>
                <a:cs typeface="Arial" pitchFamily="34" charset="0"/>
              </a:rPr>
              <a:t>In many places those who came before us have done such a good job of planning for the future, that we forget about our desert environment.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4578" name="Rectangle 1026"/>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4579" name="Rectangle 102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2084BD6-58DB-442E-8760-56B5735001FB}" type="slidenum">
              <a:rPr lang="en-US"/>
              <a:pPr>
                <a:defRPr/>
              </a:pPr>
              <a:t>‹#›</a:t>
            </a:fld>
            <a:endParaRPr lang="en-US" dirty="0"/>
          </a:p>
        </p:txBody>
      </p:sp>
    </p:spTree>
    <p:extLst>
      <p:ext uri="{BB962C8B-B14F-4D97-AF65-F5344CB8AC3E}">
        <p14:creationId xmlns:p14="http://schemas.microsoft.com/office/powerpoint/2010/main" val="1847436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E40D416-207C-41B6-AC60-10C4E69B4772}" type="slidenum">
              <a:rPr lang="en-US"/>
              <a:pPr>
                <a:defRPr/>
              </a:pPr>
              <a:t>‹#›</a:t>
            </a:fld>
            <a:endParaRPr lang="en-US" dirty="0"/>
          </a:p>
        </p:txBody>
      </p:sp>
    </p:spTree>
    <p:extLst>
      <p:ext uri="{BB962C8B-B14F-4D97-AF65-F5344CB8AC3E}">
        <p14:creationId xmlns:p14="http://schemas.microsoft.com/office/powerpoint/2010/main" val="160137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528FE5E-D902-4525-A5EE-36912386DBB6}" type="slidenum">
              <a:rPr lang="en-US"/>
              <a:pPr>
                <a:defRPr/>
              </a:pPr>
              <a:t>‹#›</a:t>
            </a:fld>
            <a:endParaRPr lang="en-US" dirty="0"/>
          </a:p>
        </p:txBody>
      </p:sp>
    </p:spTree>
    <p:extLst>
      <p:ext uri="{BB962C8B-B14F-4D97-AF65-F5344CB8AC3E}">
        <p14:creationId xmlns:p14="http://schemas.microsoft.com/office/powerpoint/2010/main" val="276932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F711978-0593-45CD-8BE4-64A7CE13C8C0}" type="slidenum">
              <a:rPr lang="en-US"/>
              <a:pPr>
                <a:defRPr/>
              </a:pPr>
              <a:t>‹#›</a:t>
            </a:fld>
            <a:endParaRPr lang="en-US" dirty="0"/>
          </a:p>
        </p:txBody>
      </p:sp>
    </p:spTree>
    <p:extLst>
      <p:ext uri="{BB962C8B-B14F-4D97-AF65-F5344CB8AC3E}">
        <p14:creationId xmlns:p14="http://schemas.microsoft.com/office/powerpoint/2010/main" val="3141410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83AB726-1D32-4A36-8902-23697A8B06B8}" type="slidenum">
              <a:rPr lang="en-US"/>
              <a:pPr>
                <a:defRPr/>
              </a:pPr>
              <a:t>‹#›</a:t>
            </a:fld>
            <a:endParaRPr lang="en-US" dirty="0"/>
          </a:p>
        </p:txBody>
      </p:sp>
    </p:spTree>
    <p:extLst>
      <p:ext uri="{BB962C8B-B14F-4D97-AF65-F5344CB8AC3E}">
        <p14:creationId xmlns:p14="http://schemas.microsoft.com/office/powerpoint/2010/main" val="694259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CFF8599-F9BD-4BA2-9831-7D6119674919}" type="slidenum">
              <a:rPr lang="en-US"/>
              <a:pPr>
                <a:defRPr/>
              </a:pPr>
              <a:t>‹#›</a:t>
            </a:fld>
            <a:endParaRPr lang="en-US" dirty="0"/>
          </a:p>
        </p:txBody>
      </p:sp>
    </p:spTree>
    <p:extLst>
      <p:ext uri="{BB962C8B-B14F-4D97-AF65-F5344CB8AC3E}">
        <p14:creationId xmlns:p14="http://schemas.microsoft.com/office/powerpoint/2010/main" val="337726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054FC217-FB69-4B64-A848-068885AF45E6}" type="slidenum">
              <a:rPr lang="en-US"/>
              <a:pPr>
                <a:defRPr/>
              </a:pPr>
              <a:t>‹#›</a:t>
            </a:fld>
            <a:endParaRPr lang="en-US" dirty="0"/>
          </a:p>
        </p:txBody>
      </p:sp>
    </p:spTree>
    <p:extLst>
      <p:ext uri="{BB962C8B-B14F-4D97-AF65-F5344CB8AC3E}">
        <p14:creationId xmlns:p14="http://schemas.microsoft.com/office/powerpoint/2010/main" val="211878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2E8ECA49-D83D-4535-A77E-F88AD0535DF5}" type="slidenum">
              <a:rPr lang="en-US"/>
              <a:pPr>
                <a:defRPr/>
              </a:pPr>
              <a:t>‹#›</a:t>
            </a:fld>
            <a:endParaRPr lang="en-US" dirty="0"/>
          </a:p>
        </p:txBody>
      </p:sp>
    </p:spTree>
    <p:extLst>
      <p:ext uri="{BB962C8B-B14F-4D97-AF65-F5344CB8AC3E}">
        <p14:creationId xmlns:p14="http://schemas.microsoft.com/office/powerpoint/2010/main" val="1693502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296E2F4-A7EB-4CA5-9496-797D1A229094}" type="slidenum">
              <a:rPr lang="en-US"/>
              <a:pPr>
                <a:defRPr/>
              </a:pPr>
              <a:t>‹#›</a:t>
            </a:fld>
            <a:endParaRPr lang="en-US" dirty="0"/>
          </a:p>
        </p:txBody>
      </p:sp>
    </p:spTree>
    <p:extLst>
      <p:ext uri="{BB962C8B-B14F-4D97-AF65-F5344CB8AC3E}">
        <p14:creationId xmlns:p14="http://schemas.microsoft.com/office/powerpoint/2010/main" val="282118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9D5FE3-EF6F-4AD3-B5B2-2167DCADFB83}" type="slidenum">
              <a:rPr lang="en-US"/>
              <a:pPr>
                <a:defRPr/>
              </a:pPr>
              <a:t>‹#›</a:t>
            </a:fld>
            <a:endParaRPr lang="en-US" dirty="0"/>
          </a:p>
        </p:txBody>
      </p:sp>
    </p:spTree>
    <p:extLst>
      <p:ext uri="{BB962C8B-B14F-4D97-AF65-F5344CB8AC3E}">
        <p14:creationId xmlns:p14="http://schemas.microsoft.com/office/powerpoint/2010/main" val="64226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3E859B0-EC8A-4B4B-96F5-D79E94B6F346}" type="slidenum">
              <a:rPr lang="en-US"/>
              <a:pPr>
                <a:defRPr/>
              </a:pPr>
              <a:t>‹#›</a:t>
            </a:fld>
            <a:endParaRPr lang="en-US" dirty="0"/>
          </a:p>
        </p:txBody>
      </p:sp>
    </p:spTree>
    <p:extLst>
      <p:ext uri="{BB962C8B-B14F-4D97-AF65-F5344CB8AC3E}">
        <p14:creationId xmlns:p14="http://schemas.microsoft.com/office/powerpoint/2010/main" val="2906912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cs typeface="Arial" charset="0"/>
              </a:defRPr>
            </a:lvl1pPr>
          </a:lstStyle>
          <a:p>
            <a:pPr>
              <a:defRPr/>
            </a:pPr>
            <a:endParaRPr lang="en-US" dirty="0"/>
          </a:p>
        </p:txBody>
      </p:sp>
      <p:sp>
        <p:nvSpPr>
          <p:cNvPr id="235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cs typeface="Arial" charset="0"/>
              </a:defRPr>
            </a:lvl1pPr>
          </a:lstStyle>
          <a:p>
            <a:pPr>
              <a:defRPr/>
            </a:pPr>
            <a:endParaRPr lang="en-US" dirty="0"/>
          </a:p>
        </p:txBody>
      </p:sp>
      <p:sp>
        <p:nvSpPr>
          <p:cNvPr id="235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cs typeface="Arial" charset="0"/>
              </a:defRPr>
            </a:lvl1pPr>
          </a:lstStyle>
          <a:p>
            <a:pPr>
              <a:defRPr/>
            </a:pPr>
            <a:fld id="{94215576-D02F-431A-A7EE-3C6193D7F7D1}"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hyperlink" Target="http://3.bp.blogspot.com/_8306FJ3PJK8/Sp7EfFq2e7I/AAAAAAAAAAU/FTCFx6Elz2E/s1600-h/Lineup+for+Water.jp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weblo.com/asset_images/large/Navajo_Arch_Navajo_Arch_48f5a19da0db1.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www.google.com/imgres?imgurl=http://1.bp.blogspot.com/_hJEOhX85yas/TAiC83pXKAI/AAAAAAAAABo/5FwR0KuK3cs/s1600/Navajo-land-development-management-791108.jpg&amp;imgrefurl=http://neverevercrywolf.blogspot.com/&amp;usg=__n8ig4ktqqCIcfdJjOEPBpWiAfr8=&amp;h=402&amp;w=500&amp;sz=39&amp;hl=en&amp;start=11&amp;zoom=1&amp;um=1&amp;itbs=1&amp;tbnid=T_4vaIJoDnftiM:&amp;tbnh=105&amp;tbnw=130&amp;prev=/images?q=navajo+pictures&amp;um=1&amp;hl=en&amp;sa=X&amp;tbs=isch:1"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09600" y="381000"/>
            <a:ext cx="7772400" cy="3733800"/>
          </a:xfrm>
        </p:spPr>
        <p:txBody>
          <a:bodyPr/>
          <a:lstStyle/>
          <a:p>
            <a:pPr>
              <a:defRPr/>
            </a:pPr>
            <a:r>
              <a:rPr lang="en-US" b="1" cap="small" dirty="0" smtClean="0">
                <a:solidFill>
                  <a:schemeClr val="tx1">
                    <a:lumMod val="95000"/>
                  </a:schemeClr>
                </a:solidFill>
              </a:rPr>
              <a:t>Reserved Water Right Settlements in Utah and Their Relationship to General Adjudications</a:t>
            </a:r>
            <a:endParaRPr lang="en-US" b="1" cap="small" dirty="0">
              <a:solidFill>
                <a:schemeClr val="tx1">
                  <a:lumMod val="95000"/>
                </a:schemeClr>
              </a:solidFill>
            </a:endParaRPr>
          </a:p>
        </p:txBody>
      </p:sp>
      <p:sp>
        <p:nvSpPr>
          <p:cNvPr id="7" name="TextBox 6"/>
          <p:cNvSpPr txBox="1"/>
          <p:nvPr/>
        </p:nvSpPr>
        <p:spPr>
          <a:xfrm>
            <a:off x="1827213" y="4419600"/>
            <a:ext cx="5181600" cy="1692275"/>
          </a:xfrm>
          <a:prstGeom prst="rect">
            <a:avLst/>
          </a:prstGeom>
          <a:noFill/>
        </p:spPr>
        <p:txBody>
          <a:bodyPr>
            <a:spAutoFit/>
          </a:bodyPr>
          <a:lstStyle/>
          <a:p>
            <a:pPr algn="ctr">
              <a:defRPr/>
            </a:pPr>
            <a:r>
              <a:rPr lang="en-US" sz="3200" b="1" dirty="0">
                <a:solidFill>
                  <a:schemeClr val="tx1">
                    <a:lumMod val="85000"/>
                  </a:schemeClr>
                </a:solidFill>
                <a:latin typeface="+mn-lt"/>
                <a:cs typeface="Times New Roman" pitchFamily="18" charset="0"/>
              </a:rPr>
              <a:t>Norman K. Johnson </a:t>
            </a:r>
          </a:p>
          <a:p>
            <a:pPr algn="ctr">
              <a:defRPr/>
            </a:pPr>
            <a:r>
              <a:rPr lang="en-US" sz="2400" dirty="0">
                <a:solidFill>
                  <a:schemeClr val="tx1">
                    <a:lumMod val="85000"/>
                  </a:schemeClr>
                </a:solidFill>
                <a:latin typeface="+mn-lt"/>
                <a:cs typeface="Times New Roman" pitchFamily="18" charset="0"/>
              </a:rPr>
              <a:t>Utah Water Users Workshop</a:t>
            </a:r>
          </a:p>
          <a:p>
            <a:pPr algn="ctr">
              <a:defRPr/>
            </a:pPr>
            <a:r>
              <a:rPr lang="en-US" sz="2400" dirty="0">
                <a:solidFill>
                  <a:schemeClr val="tx1">
                    <a:lumMod val="85000"/>
                  </a:schemeClr>
                </a:solidFill>
                <a:latin typeface="+mn-lt"/>
                <a:cs typeface="Times New Roman" pitchFamily="18" charset="0"/>
              </a:rPr>
              <a:t>March 16 – 18, 2015</a:t>
            </a:r>
          </a:p>
          <a:p>
            <a:pPr algn="ctr">
              <a:defRPr/>
            </a:pPr>
            <a:r>
              <a:rPr lang="en-US" sz="2400" dirty="0">
                <a:solidFill>
                  <a:schemeClr val="tx1">
                    <a:lumMod val="85000"/>
                  </a:schemeClr>
                </a:solidFill>
                <a:latin typeface="+mn-lt"/>
                <a:cs typeface="Times New Roman" pitchFamily="18" charset="0"/>
              </a:rPr>
              <a:t>St. George, Utah</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81000"/>
            <a:ext cx="6629400" cy="1371600"/>
          </a:xfrm>
        </p:spPr>
        <p:txBody>
          <a:bodyPr/>
          <a:lstStyle/>
          <a:p>
            <a:pPr>
              <a:defRPr/>
            </a:pPr>
            <a:r>
              <a:rPr lang="en-US" b="1" dirty="0" smtClean="0"/>
              <a:t>Western Water Law — Origin and History</a:t>
            </a:r>
            <a:endParaRPr lang="en-US" b="1" dirty="0"/>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smtClean="0"/>
              <a:t>Appropriative water rights are  constitutionally protected property rights</a:t>
            </a:r>
          </a:p>
          <a:p>
            <a:pPr>
              <a:buClr>
                <a:srgbClr val="FFC000"/>
              </a:buClr>
              <a:buFont typeface="Wingdings" pitchFamily="2" charset="2"/>
              <a:buChar char="v"/>
              <a:defRPr/>
            </a:pPr>
            <a:r>
              <a:rPr lang="en-US" dirty="0" smtClean="0"/>
              <a:t>Their basis is the beneficial use of water</a:t>
            </a:r>
          </a:p>
          <a:p>
            <a:pPr>
              <a:buClr>
                <a:srgbClr val="FFC000"/>
              </a:buClr>
              <a:buFont typeface="Wingdings" pitchFamily="2" charset="2"/>
              <a:buChar char="v"/>
              <a:defRPr/>
            </a:pPr>
            <a:r>
              <a:rPr lang="en-US" dirty="0" smtClean="0"/>
              <a:t>They are defined by quantity, time, and nature of use </a:t>
            </a:r>
          </a:p>
          <a:p>
            <a:pPr>
              <a:buClr>
                <a:srgbClr val="FFC000"/>
              </a:buClr>
              <a:buFont typeface="Wingdings" pitchFamily="2" charset="2"/>
              <a:buChar char="v"/>
              <a:defRPr/>
            </a:pPr>
            <a:r>
              <a:rPr lang="en-US" dirty="0" smtClean="0"/>
              <a:t>Priority date is when beneficial use began</a:t>
            </a:r>
          </a:p>
          <a:p>
            <a:pPr>
              <a:buClr>
                <a:srgbClr val="FFC000"/>
              </a:buClr>
              <a:buFont typeface="Wingdings" pitchFamily="2" charset="2"/>
              <a:buChar char="v"/>
              <a:defRPr/>
            </a:pPr>
            <a:r>
              <a:rPr lang="en-US" dirty="0" smtClean="0"/>
              <a:t>They can be lost by non-use</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705600" cy="1371600"/>
          </a:xfrm>
        </p:spPr>
        <p:txBody>
          <a:bodyPr/>
          <a:lstStyle/>
          <a:p>
            <a:pPr>
              <a:defRPr/>
            </a:pPr>
            <a:r>
              <a:rPr lang="en-US" b="1" dirty="0" smtClean="0"/>
              <a:t>Western Water Law — Origin and History</a:t>
            </a:r>
            <a:endParaRPr lang="en-US" b="1" dirty="0"/>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smtClean="0"/>
              <a:t>The federal government supported growth and development of this “new” water law</a:t>
            </a:r>
          </a:p>
          <a:p>
            <a:pPr>
              <a:buClr>
                <a:srgbClr val="FFC000"/>
              </a:buClr>
              <a:buFont typeface="Wingdings" pitchFamily="2" charset="2"/>
              <a:buChar char="v"/>
              <a:defRPr/>
            </a:pPr>
            <a:r>
              <a:rPr lang="en-US" dirty="0" smtClean="0"/>
              <a:t>1866 Mining Act; 1877 Desert Land Act</a:t>
            </a:r>
          </a:p>
          <a:p>
            <a:pPr>
              <a:buClr>
                <a:srgbClr val="FFC000"/>
              </a:buClr>
              <a:buFont typeface="Wingdings" pitchFamily="2" charset="2"/>
              <a:buChar char="v"/>
              <a:defRPr/>
            </a:pPr>
            <a:r>
              <a:rPr lang="en-US" dirty="0" smtClean="0"/>
              <a:t>The U.S. Supreme Court said these acts severed the land and water estates and directed that water rights, </a:t>
            </a:r>
            <a:r>
              <a:rPr lang="en-US" dirty="0"/>
              <a:t>which merited protection</a:t>
            </a:r>
            <a:r>
              <a:rPr lang="en-US" dirty="0" smtClean="0"/>
              <a:t>, must be obtained under the laws of the territories and states</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Reserved Rights Doctrine —Origin and History</a:t>
            </a:r>
            <a:endParaRPr lang="en-US" b="1" dirty="0"/>
          </a:p>
        </p:txBody>
      </p:sp>
      <p:sp>
        <p:nvSpPr>
          <p:cNvPr id="3" name="Content Placeholder 2"/>
          <p:cNvSpPr>
            <a:spLocks noGrp="1"/>
          </p:cNvSpPr>
          <p:nvPr>
            <p:ph idx="1"/>
          </p:nvPr>
        </p:nvSpPr>
        <p:spPr>
          <a:xfrm>
            <a:off x="0" y="1828800"/>
            <a:ext cx="8991600" cy="4876800"/>
          </a:xfrm>
        </p:spPr>
        <p:txBody>
          <a:bodyPr/>
          <a:lstStyle/>
          <a:p>
            <a:pPr>
              <a:buClr>
                <a:srgbClr val="FFC000"/>
              </a:buClr>
              <a:buFont typeface="Wingdings" pitchFamily="2" charset="2"/>
              <a:buChar char="v"/>
              <a:defRPr/>
            </a:pPr>
            <a:r>
              <a:rPr lang="en-US" sz="3000" dirty="0" smtClean="0"/>
              <a:t>At the same time the appropriation doctrine was developing with federal approval, federal reservations of land were being made</a:t>
            </a:r>
          </a:p>
          <a:p>
            <a:pPr>
              <a:buClr>
                <a:srgbClr val="FFC000"/>
              </a:buClr>
              <a:buFont typeface="Wingdings" pitchFamily="2" charset="2"/>
              <a:buChar char="v"/>
              <a:defRPr/>
            </a:pPr>
            <a:r>
              <a:rPr lang="en-US" sz="3000" dirty="0" smtClean="0"/>
              <a:t>Congress and the President set aside public land</a:t>
            </a:r>
          </a:p>
          <a:p>
            <a:pPr>
              <a:buClr>
                <a:srgbClr val="FFC000"/>
              </a:buClr>
              <a:buFont typeface="Wingdings" pitchFamily="2" charset="2"/>
              <a:buNone/>
              <a:defRPr/>
            </a:pPr>
            <a:r>
              <a:rPr lang="en-US" sz="3000" dirty="0" smtClean="0"/>
              <a:t>   for a particular purposes, </a:t>
            </a:r>
          </a:p>
          <a:p>
            <a:pPr>
              <a:buClr>
                <a:srgbClr val="FFC000"/>
              </a:buClr>
              <a:buFont typeface="Wingdings" pitchFamily="2" charset="2"/>
              <a:buNone/>
              <a:defRPr/>
            </a:pPr>
            <a:r>
              <a:rPr lang="en-US" sz="3000" dirty="0" smtClean="0"/>
              <a:t>   such as Indian</a:t>
            </a:r>
          </a:p>
          <a:p>
            <a:pPr>
              <a:buClr>
                <a:srgbClr val="FFC000"/>
              </a:buClr>
              <a:buFont typeface="Wingdings" pitchFamily="2" charset="2"/>
              <a:buNone/>
              <a:defRPr/>
            </a:pPr>
            <a:r>
              <a:rPr lang="en-US" sz="3000" dirty="0" smtClean="0"/>
              <a:t>   reservations, but did not</a:t>
            </a:r>
          </a:p>
          <a:p>
            <a:pPr>
              <a:buClr>
                <a:srgbClr val="FFC000"/>
              </a:buClr>
              <a:buFont typeface="Wingdings" pitchFamily="2" charset="2"/>
              <a:buNone/>
              <a:defRPr/>
            </a:pPr>
            <a:r>
              <a:rPr lang="en-US" sz="3000" dirty="0" smtClean="0"/>
              <a:t>   create accompanying </a:t>
            </a:r>
          </a:p>
          <a:p>
            <a:pPr>
              <a:buClr>
                <a:srgbClr val="FFC000"/>
              </a:buClr>
              <a:buFont typeface="Wingdings" pitchFamily="2" charset="2"/>
              <a:buNone/>
              <a:defRPr/>
            </a:pPr>
            <a:r>
              <a:rPr lang="en-US" sz="3000" dirty="0"/>
              <a:t>	</a:t>
            </a:r>
            <a:r>
              <a:rPr lang="en-US" sz="3000" dirty="0" smtClean="0"/>
              <a:t>water rights</a:t>
            </a:r>
            <a:endParaRPr lang="en-US" sz="3000" dirty="0"/>
          </a:p>
        </p:txBody>
      </p:sp>
      <p:pic>
        <p:nvPicPr>
          <p:cNvPr id="16388" name="Picture 5" descr="Ute Indian Treaty..jpg"/>
          <p:cNvPicPr>
            <a:picLocks noChangeAspect="1"/>
          </p:cNvPicPr>
          <p:nvPr/>
        </p:nvPicPr>
        <p:blipFill>
          <a:blip r:embed="rId3"/>
          <a:srcRect/>
          <a:stretch>
            <a:fillRect/>
          </a:stretch>
        </p:blipFill>
        <p:spPr bwMode="auto">
          <a:xfrm>
            <a:off x="4876800" y="3830638"/>
            <a:ext cx="4114800" cy="2819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Reserved Rights Doctrine —Origin and History</a:t>
            </a:r>
            <a:endParaRPr lang="en-US" b="1" dirty="0"/>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smtClean="0"/>
              <a:t>In 1906 the U. S. brought suit on behalf of the Fort Belknap Reservation Indians to secure water rights for them</a:t>
            </a:r>
          </a:p>
          <a:p>
            <a:pPr>
              <a:buClr>
                <a:srgbClr val="FFC000"/>
              </a:buClr>
              <a:buFont typeface="Wingdings" pitchFamily="2" charset="2"/>
              <a:buChar char="v"/>
              <a:defRPr/>
            </a:pPr>
            <a:r>
              <a:rPr lang="en-US" dirty="0" smtClean="0"/>
              <a:t>Defendant farmers/ranchers protested, saying they had valid water rights created under Montana law</a:t>
            </a:r>
          </a:p>
          <a:p>
            <a:pPr>
              <a:buClr>
                <a:srgbClr val="FFC000"/>
              </a:buClr>
              <a:buFont typeface="Wingdings" pitchFamily="2" charset="2"/>
              <a:buChar char="v"/>
              <a:defRPr/>
            </a:pPr>
            <a:r>
              <a:rPr lang="en-US" dirty="0" smtClean="0"/>
              <a:t>The suit created a genuine dilemma</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Reserved Rights Doctrine —Origin and History</a:t>
            </a:r>
            <a:endParaRPr lang="en-US" b="1" dirty="0"/>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smtClean="0"/>
              <a:t>In 1908 the Supreme Court issued its </a:t>
            </a:r>
            <a:r>
              <a:rPr lang="en-US" i="1" dirty="0" smtClean="0"/>
              <a:t>Winters </a:t>
            </a:r>
            <a:r>
              <a:rPr lang="en-US" dirty="0" smtClean="0"/>
              <a:t> decision</a:t>
            </a:r>
          </a:p>
          <a:p>
            <a:pPr>
              <a:buClr>
                <a:srgbClr val="FFC000"/>
              </a:buClr>
              <a:buFont typeface="Wingdings" pitchFamily="2" charset="2"/>
              <a:buChar char="v"/>
              <a:defRPr/>
            </a:pPr>
            <a:r>
              <a:rPr lang="en-US" dirty="0" smtClean="0"/>
              <a:t>It said Congress, when it set aside the reservation, impliedly intended to reserve water for the Indians </a:t>
            </a:r>
          </a:p>
          <a:p>
            <a:pPr>
              <a:buClr>
                <a:srgbClr val="FFC000"/>
              </a:buClr>
              <a:buFont typeface="Wingdings" pitchFamily="2" charset="2"/>
              <a:buChar char="v"/>
              <a:defRPr/>
            </a:pPr>
            <a:r>
              <a:rPr lang="en-US" dirty="0" smtClean="0"/>
              <a:t>The “reserved rights” doctrine was born as an equitable, judicial response to a real and difficult controversy </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Reserved Rights Doctrine —Origin and History</a:t>
            </a:r>
            <a:endParaRPr lang="en-US" b="1" dirty="0"/>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smtClean="0"/>
              <a:t>In </a:t>
            </a:r>
            <a:r>
              <a:rPr lang="en-US" i="1" dirty="0" smtClean="0"/>
              <a:t>Arizona v. California</a:t>
            </a:r>
            <a:r>
              <a:rPr lang="en-US" dirty="0" smtClean="0"/>
              <a:t> (1963) the U. S. Supreme Court said the reserved rights doctrine applies to federal reservations other than Indian reservations</a:t>
            </a:r>
          </a:p>
          <a:p>
            <a:pPr>
              <a:buClr>
                <a:srgbClr val="FFC000"/>
              </a:buClr>
              <a:buFont typeface="Wingdings" pitchFamily="2" charset="2"/>
              <a:buChar char="v"/>
              <a:defRPr/>
            </a:pPr>
            <a:r>
              <a:rPr lang="en-US" dirty="0" smtClean="0"/>
              <a:t>For Indian Reservations it said the number of practicably irrigable acres on the reservation (PIA) is used to quantify the right </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Reserved Rights Doctrine —Origin and History</a:t>
            </a:r>
            <a:endParaRPr lang="en-US" b="1" dirty="0"/>
          </a:p>
        </p:txBody>
      </p:sp>
      <p:sp>
        <p:nvSpPr>
          <p:cNvPr id="3" name="Content Placeholder 2"/>
          <p:cNvSpPr>
            <a:spLocks noGrp="1"/>
          </p:cNvSpPr>
          <p:nvPr>
            <p:ph idx="1"/>
          </p:nvPr>
        </p:nvSpPr>
        <p:spPr>
          <a:xfrm>
            <a:off x="457200" y="1752600"/>
            <a:ext cx="7086600" cy="5105400"/>
          </a:xfrm>
        </p:spPr>
        <p:txBody>
          <a:bodyPr/>
          <a:lstStyle/>
          <a:p>
            <a:pPr>
              <a:buClr>
                <a:srgbClr val="FFC000"/>
              </a:buClr>
              <a:buFont typeface="Wingdings" pitchFamily="2" charset="2"/>
              <a:buChar char="v"/>
              <a:defRPr/>
            </a:pPr>
            <a:r>
              <a:rPr lang="en-US" sz="3000" dirty="0" smtClean="0"/>
              <a:t>Subsequent case law further defined the reserved rights doctrine</a:t>
            </a:r>
          </a:p>
          <a:p>
            <a:pPr>
              <a:buClr>
                <a:srgbClr val="FFC000"/>
              </a:buClr>
              <a:buFont typeface="Wingdings" pitchFamily="2" charset="2"/>
              <a:buChar char="v"/>
              <a:defRPr/>
            </a:pPr>
            <a:r>
              <a:rPr lang="en-US" sz="3000" i="1" dirty="0" smtClean="0"/>
              <a:t>Cappaert v. U.S.  </a:t>
            </a:r>
            <a:r>
              <a:rPr lang="en-US" sz="3000" dirty="0" smtClean="0"/>
              <a:t>(1976) – the</a:t>
            </a:r>
          </a:p>
          <a:p>
            <a:pPr>
              <a:buClr>
                <a:srgbClr val="FFC000"/>
              </a:buClr>
              <a:buFont typeface="Wingdings" pitchFamily="2" charset="2"/>
              <a:buNone/>
              <a:defRPr/>
            </a:pPr>
            <a:r>
              <a:rPr lang="en-US" sz="3000" dirty="0" smtClean="0"/>
              <a:t>   amount of water reserved is the</a:t>
            </a:r>
          </a:p>
          <a:p>
            <a:pPr>
              <a:buClr>
                <a:srgbClr val="FFC000"/>
              </a:buClr>
              <a:buFont typeface="Wingdings" pitchFamily="2" charset="2"/>
              <a:buNone/>
              <a:defRPr/>
            </a:pPr>
            <a:r>
              <a:rPr lang="en-US" sz="3000" dirty="0" smtClean="0"/>
              <a:t>   minimum amount necessary to</a:t>
            </a:r>
          </a:p>
          <a:p>
            <a:pPr>
              <a:buClr>
                <a:srgbClr val="FFC000"/>
              </a:buClr>
              <a:buFont typeface="Wingdings" pitchFamily="2" charset="2"/>
              <a:buNone/>
              <a:defRPr/>
            </a:pPr>
            <a:r>
              <a:rPr lang="en-US" sz="3000" dirty="0" smtClean="0"/>
              <a:t>   fulfill reservation purposes</a:t>
            </a:r>
          </a:p>
          <a:p>
            <a:pPr>
              <a:buClr>
                <a:srgbClr val="FFC000"/>
              </a:buClr>
              <a:buFont typeface="Wingdings" pitchFamily="2" charset="2"/>
              <a:buChar char="v"/>
              <a:defRPr/>
            </a:pPr>
            <a:r>
              <a:rPr lang="en-US" sz="3000" i="1" dirty="0" smtClean="0"/>
              <a:t>U.S. v. New Mexico </a:t>
            </a:r>
            <a:r>
              <a:rPr lang="en-US" sz="3000" dirty="0" smtClean="0"/>
              <a:t>(1978) – </a:t>
            </a:r>
          </a:p>
          <a:p>
            <a:pPr>
              <a:buClr>
                <a:srgbClr val="FFC000"/>
              </a:buClr>
              <a:buFont typeface="Wingdings" pitchFamily="2" charset="2"/>
              <a:buNone/>
              <a:defRPr/>
            </a:pPr>
            <a:r>
              <a:rPr lang="en-US" sz="3000" dirty="0" smtClean="0"/>
              <a:t>   primary purposes only get </a:t>
            </a:r>
          </a:p>
          <a:p>
            <a:pPr>
              <a:buClr>
                <a:srgbClr val="FFC000"/>
              </a:buClr>
              <a:buFont typeface="Wingdings" pitchFamily="2" charset="2"/>
              <a:buNone/>
              <a:defRPr/>
            </a:pPr>
            <a:r>
              <a:rPr lang="en-US" sz="3000" dirty="0" smtClean="0"/>
              <a:t>   reserved water rights</a:t>
            </a:r>
            <a:endParaRPr lang="en-US" sz="3000" dirty="0"/>
          </a:p>
        </p:txBody>
      </p:sp>
      <p:pic>
        <p:nvPicPr>
          <p:cNvPr id="20484" name="Picture 4" descr="DeseretPupfish1..jpg"/>
          <p:cNvPicPr>
            <a:picLocks noChangeAspect="1"/>
          </p:cNvPicPr>
          <p:nvPr/>
        </p:nvPicPr>
        <p:blipFill>
          <a:blip r:embed="rId3"/>
          <a:srcRect/>
          <a:stretch>
            <a:fillRect/>
          </a:stretch>
        </p:blipFill>
        <p:spPr bwMode="auto">
          <a:xfrm>
            <a:off x="6400800" y="2971800"/>
            <a:ext cx="2743200" cy="3886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Reserved Rights vs. Appropriative Water Rights</a:t>
            </a:r>
            <a:endParaRPr lang="en-US" b="1" dirty="0"/>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smtClean="0"/>
              <a:t>Reserved water rights are important sovereign and property interests</a:t>
            </a:r>
          </a:p>
          <a:p>
            <a:pPr>
              <a:buClr>
                <a:srgbClr val="FFC000"/>
              </a:buClr>
              <a:buFont typeface="Wingdings" pitchFamily="2" charset="2"/>
              <a:buChar char="v"/>
              <a:defRPr/>
            </a:pPr>
            <a:r>
              <a:rPr lang="en-US" dirty="0" smtClean="0"/>
              <a:t>Their basis is the creation of reservations</a:t>
            </a:r>
          </a:p>
          <a:p>
            <a:pPr>
              <a:buClr>
                <a:srgbClr val="FFC000"/>
              </a:buClr>
              <a:buFont typeface="Wingdings" pitchFamily="2" charset="2"/>
              <a:buChar char="v"/>
              <a:defRPr/>
            </a:pPr>
            <a:r>
              <a:rPr lang="en-US" dirty="0" smtClean="0"/>
              <a:t>The purpose of the reservation defines their quantity (PIA for Indian reservations)</a:t>
            </a:r>
          </a:p>
          <a:p>
            <a:pPr>
              <a:buClr>
                <a:srgbClr val="FFC000"/>
              </a:buClr>
              <a:buFont typeface="Wingdings" pitchFamily="2" charset="2"/>
              <a:buChar char="v"/>
              <a:defRPr/>
            </a:pPr>
            <a:r>
              <a:rPr lang="en-US" dirty="0" smtClean="0"/>
              <a:t>Priority date is creation of the reservation</a:t>
            </a:r>
          </a:p>
          <a:p>
            <a:pPr>
              <a:buClr>
                <a:srgbClr val="FFC000"/>
              </a:buClr>
              <a:buFont typeface="Wingdings" pitchFamily="2" charset="2"/>
              <a:buChar char="v"/>
              <a:defRPr/>
            </a:pPr>
            <a:r>
              <a:rPr lang="en-US" dirty="0" smtClean="0"/>
              <a:t>They are not lost by non-use</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381000"/>
            <a:ext cx="6629400" cy="1371600"/>
          </a:xfrm>
        </p:spPr>
        <p:txBody>
          <a:bodyPr/>
          <a:lstStyle/>
          <a:p>
            <a:pPr>
              <a:defRPr/>
            </a:pPr>
            <a:r>
              <a:rPr lang="en-US" b="1" dirty="0" smtClean="0"/>
              <a:t>Western Water Law — Origin and History</a:t>
            </a:r>
            <a:endParaRPr lang="en-US" b="1" dirty="0"/>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smtClean="0"/>
              <a:t>Appropriative water rights are  constitutionally protected property rights</a:t>
            </a:r>
          </a:p>
          <a:p>
            <a:pPr>
              <a:buClr>
                <a:srgbClr val="FFC000"/>
              </a:buClr>
              <a:buFont typeface="Wingdings" pitchFamily="2" charset="2"/>
              <a:buChar char="v"/>
              <a:defRPr/>
            </a:pPr>
            <a:r>
              <a:rPr lang="en-US" dirty="0" smtClean="0"/>
              <a:t>Their basis is the beneficial use of water</a:t>
            </a:r>
          </a:p>
          <a:p>
            <a:pPr>
              <a:buClr>
                <a:srgbClr val="FFC000"/>
              </a:buClr>
              <a:buFont typeface="Wingdings" pitchFamily="2" charset="2"/>
              <a:buChar char="v"/>
              <a:defRPr/>
            </a:pPr>
            <a:r>
              <a:rPr lang="en-US" dirty="0" smtClean="0"/>
              <a:t>They are defined by quantity, time, and nature of use </a:t>
            </a:r>
          </a:p>
          <a:p>
            <a:pPr>
              <a:buClr>
                <a:srgbClr val="FFC000"/>
              </a:buClr>
              <a:buFont typeface="Wingdings" pitchFamily="2" charset="2"/>
              <a:buChar char="v"/>
              <a:defRPr/>
            </a:pPr>
            <a:r>
              <a:rPr lang="en-US" dirty="0" smtClean="0"/>
              <a:t>Priority date is when beneficial use began</a:t>
            </a:r>
          </a:p>
          <a:p>
            <a:pPr>
              <a:buClr>
                <a:srgbClr val="FFC000"/>
              </a:buClr>
              <a:buFont typeface="Wingdings" pitchFamily="2" charset="2"/>
              <a:buChar char="v"/>
              <a:defRPr/>
            </a:pPr>
            <a:r>
              <a:rPr lang="en-US" dirty="0" smtClean="0"/>
              <a:t>They can be lost by non-use</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Reserved Rights vs. Appropriative Water Rights</a:t>
            </a:r>
            <a:endParaRPr lang="en-US" b="1" dirty="0"/>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smtClean="0"/>
              <a:t>In addition to having characteristics that conflict with appropriative water rights, the more pressing problem is that reserved water rights are un-quantified when created</a:t>
            </a:r>
          </a:p>
          <a:p>
            <a:pPr>
              <a:buClr>
                <a:srgbClr val="FFC000"/>
              </a:buClr>
              <a:buFont typeface="Wingdings" pitchFamily="2" charset="2"/>
              <a:buChar char="v"/>
              <a:defRPr/>
            </a:pPr>
            <a:r>
              <a:rPr lang="en-US" dirty="0" smtClean="0"/>
              <a:t>Given their early priority dates, they  compete with and can displace State-created water rights </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5791200"/>
            <a:ext cx="5486400" cy="609600"/>
          </a:xfrm>
        </p:spPr>
        <p:txBody>
          <a:bodyPr/>
          <a:lstStyle/>
          <a:p>
            <a:pPr>
              <a:defRPr/>
            </a:pPr>
            <a:r>
              <a:rPr lang="en-US" sz="2800" dirty="0" smtClean="0"/>
              <a:t>Let’s Not Get Out of Order . . .</a:t>
            </a:r>
            <a:endParaRPr lang="en-US" sz="2800" dirty="0"/>
          </a:p>
        </p:txBody>
      </p:sp>
      <p:pic>
        <p:nvPicPr>
          <p:cNvPr id="307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4918" r="4918"/>
          <a:stretch>
            <a:fillRect/>
          </a:stretch>
        </p:blipFill>
        <p:spPr>
          <a:xfrm>
            <a:off x="2590800" y="152400"/>
            <a:ext cx="3394075" cy="5657850"/>
          </a:xfr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6705600" cy="1371600"/>
          </a:xfrm>
        </p:spPr>
        <p:txBody>
          <a:bodyPr/>
          <a:lstStyle/>
          <a:p>
            <a:pPr>
              <a:defRPr/>
            </a:pPr>
            <a:r>
              <a:rPr lang="en-US" b="1" dirty="0" smtClean="0"/>
              <a:t>Western Water Law — Origin and History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6141460"/>
              </p:ext>
            </p:extLst>
          </p:nvPr>
        </p:nvGraphicFramePr>
        <p:xfrm>
          <a:off x="381000" y="1922145"/>
          <a:ext cx="2659063" cy="4526280"/>
        </p:xfrm>
        <a:graphic>
          <a:graphicData uri="http://schemas.openxmlformats.org/drawingml/2006/table">
            <a:tbl>
              <a:tblPr firstRow="1" firstCol="1" bandRow="1">
                <a:tableStyleId>{5C22544A-7EE6-4342-B048-85BDC9FD1C3A}</a:tableStyleId>
              </a:tblPr>
              <a:tblGrid>
                <a:gridCol w="2659063"/>
              </a:tblGrid>
              <a:tr h="502920">
                <a:tc>
                  <a:txBody>
                    <a:bodyPr/>
                    <a:lstStyle/>
                    <a:p>
                      <a:pPr marL="0" marR="0" algn="ctr">
                        <a:spcBef>
                          <a:spcPts val="0"/>
                        </a:spcBef>
                        <a:spcAft>
                          <a:spcPts val="0"/>
                        </a:spcAft>
                      </a:pPr>
                      <a:r>
                        <a:rPr lang="en-US" sz="1100" baseline="0" dirty="0">
                          <a:solidFill>
                            <a:schemeClr val="accent4">
                              <a:lumMod val="10000"/>
                            </a:schemeClr>
                          </a:solidFill>
                          <a:effectLst/>
                        </a:rPr>
                        <a:t> </a:t>
                      </a:r>
                    </a:p>
                    <a:p>
                      <a:pPr marL="0" marR="0" algn="ctr">
                        <a:spcBef>
                          <a:spcPts val="0"/>
                        </a:spcBef>
                        <a:spcAft>
                          <a:spcPts val="0"/>
                        </a:spcAft>
                      </a:pPr>
                      <a:r>
                        <a:rPr lang="en-US" sz="1100" baseline="0" dirty="0">
                          <a:solidFill>
                            <a:schemeClr val="accent4">
                              <a:lumMod val="10000"/>
                            </a:schemeClr>
                          </a:solidFill>
                          <a:effectLst/>
                        </a:rPr>
                        <a:t>1863 </a:t>
                      </a:r>
                      <a:r>
                        <a:rPr lang="en-US" sz="1100" baseline="0" dirty="0" smtClean="0">
                          <a:solidFill>
                            <a:schemeClr val="accent4">
                              <a:lumMod val="10000"/>
                            </a:schemeClr>
                          </a:solidFill>
                          <a:effectLst/>
                        </a:rPr>
                        <a:t>– </a:t>
                      </a:r>
                      <a:r>
                        <a:rPr lang="en-US" sz="1100" baseline="0" dirty="0">
                          <a:solidFill>
                            <a:schemeClr val="accent4">
                              <a:lumMod val="10000"/>
                            </a:schemeClr>
                          </a:solidFill>
                          <a:effectLst/>
                        </a:rPr>
                        <a:t>100 </a:t>
                      </a:r>
                      <a:r>
                        <a:rPr lang="en-US" sz="1100" baseline="0" dirty="0" smtClean="0">
                          <a:solidFill>
                            <a:schemeClr val="accent4">
                              <a:lumMod val="10000"/>
                            </a:schemeClr>
                          </a:solidFill>
                          <a:effectLst/>
                        </a:rPr>
                        <a:t>ac/ft </a:t>
                      </a:r>
                      <a:endParaRPr lang="en-US" sz="1100" baseline="0" dirty="0">
                        <a:solidFill>
                          <a:schemeClr val="accent4">
                            <a:lumMod val="10000"/>
                          </a:schemeClr>
                        </a:solidFill>
                        <a:effectLst/>
                      </a:endParaRPr>
                    </a:p>
                    <a:p>
                      <a:pPr marL="0" marR="0" algn="ctr">
                        <a:spcBef>
                          <a:spcPts val="0"/>
                        </a:spcBef>
                        <a:spcAft>
                          <a:spcPts val="0"/>
                        </a:spcAft>
                      </a:pPr>
                      <a:r>
                        <a:rPr lang="en-US" sz="1100" baseline="0" dirty="0">
                          <a:solidFill>
                            <a:schemeClr val="accent4">
                              <a:lumMod val="10000"/>
                            </a:schemeClr>
                          </a:solidFill>
                          <a:effectLst/>
                        </a:rPr>
                        <a:t> </a:t>
                      </a:r>
                      <a:endParaRPr lang="en-US" sz="1100" baseline="0" dirty="0">
                        <a:solidFill>
                          <a:schemeClr val="accent4">
                            <a:lumMod val="10000"/>
                          </a:schemeClr>
                        </a:solidFill>
                        <a:effectLst/>
                        <a:latin typeface="Times New Roman"/>
                        <a:ea typeface="Times New Roman"/>
                      </a:endParaRPr>
                    </a:p>
                  </a:txBody>
                  <a:tcPr marL="46762" marR="46762" marT="0" marB="0" anchor="ctr">
                    <a:blipFill>
                      <a:blip r:embed="rId3"/>
                      <a:tile tx="0" ty="0" sx="100000" sy="100000" flip="none" algn="tl"/>
                    </a:blipFill>
                  </a:tcPr>
                </a:tc>
              </a:tr>
              <a:tr h="502920">
                <a:tc>
                  <a:txBody>
                    <a:bodyPr/>
                    <a:lstStyle/>
                    <a:p>
                      <a:pPr marL="0" marR="0" algn="ctr">
                        <a:spcBef>
                          <a:spcPts val="0"/>
                        </a:spcBef>
                        <a:spcAft>
                          <a:spcPts val="0"/>
                        </a:spcAft>
                      </a:pPr>
                      <a:r>
                        <a:rPr lang="en-US" sz="1100" baseline="0" dirty="0">
                          <a:solidFill>
                            <a:schemeClr val="accent4">
                              <a:lumMod val="10000"/>
                            </a:schemeClr>
                          </a:solidFill>
                          <a:effectLst/>
                        </a:rPr>
                        <a:t> </a:t>
                      </a:r>
                    </a:p>
                    <a:p>
                      <a:pPr marL="0" marR="0" algn="ctr">
                        <a:spcBef>
                          <a:spcPts val="0"/>
                        </a:spcBef>
                        <a:spcAft>
                          <a:spcPts val="0"/>
                        </a:spcAft>
                      </a:pPr>
                      <a:r>
                        <a:rPr lang="en-US" sz="1100" baseline="0" dirty="0" smtClean="0">
                          <a:solidFill>
                            <a:schemeClr val="accent4">
                              <a:lumMod val="10000"/>
                            </a:schemeClr>
                          </a:solidFill>
                          <a:effectLst/>
                        </a:rPr>
                        <a:t>1890 – </a:t>
                      </a:r>
                      <a:r>
                        <a:rPr lang="en-US" sz="1100" baseline="0" dirty="0">
                          <a:solidFill>
                            <a:schemeClr val="accent4">
                              <a:lumMod val="10000"/>
                            </a:schemeClr>
                          </a:solidFill>
                          <a:effectLst/>
                        </a:rPr>
                        <a:t>100 </a:t>
                      </a:r>
                      <a:r>
                        <a:rPr lang="en-US" sz="1100" baseline="0" dirty="0" smtClean="0">
                          <a:solidFill>
                            <a:schemeClr val="accent4">
                              <a:lumMod val="10000"/>
                            </a:schemeClr>
                          </a:solidFill>
                          <a:effectLst/>
                        </a:rPr>
                        <a:t>ac/ft –0 use</a:t>
                      </a:r>
                      <a:endParaRPr lang="en-US" sz="1100" baseline="0" dirty="0">
                        <a:solidFill>
                          <a:schemeClr val="accent4">
                            <a:lumMod val="10000"/>
                          </a:schemeClr>
                        </a:solidFill>
                        <a:effectLst/>
                      </a:endParaRPr>
                    </a:p>
                    <a:p>
                      <a:pPr marL="0" marR="0" algn="ctr">
                        <a:spcBef>
                          <a:spcPts val="0"/>
                        </a:spcBef>
                        <a:spcAft>
                          <a:spcPts val="0"/>
                        </a:spcAft>
                      </a:pPr>
                      <a:r>
                        <a:rPr lang="en-US" sz="1100" baseline="0" dirty="0">
                          <a:solidFill>
                            <a:schemeClr val="accent4">
                              <a:lumMod val="10000"/>
                            </a:schemeClr>
                          </a:solidFill>
                          <a:effectLst/>
                        </a:rPr>
                        <a:t> </a:t>
                      </a:r>
                      <a:endParaRPr lang="en-US" sz="1100" baseline="0" dirty="0">
                        <a:solidFill>
                          <a:schemeClr val="accent4">
                            <a:lumMod val="10000"/>
                          </a:schemeClr>
                        </a:solidFill>
                        <a:effectLst/>
                        <a:latin typeface="Times New Roman"/>
                        <a:ea typeface="Times New Roman"/>
                      </a:endParaRPr>
                    </a:p>
                  </a:txBody>
                  <a:tcPr marL="46762" marR="46762" marT="0" marB="0" anchor="ctr">
                    <a:solidFill>
                      <a:srgbClr val="FF99FF"/>
                    </a:solidFill>
                  </a:tcPr>
                </a:tc>
              </a:tr>
              <a:tr h="502920">
                <a:tc>
                  <a:txBody>
                    <a:bodyPr/>
                    <a:lstStyle/>
                    <a:p>
                      <a:pPr marL="0" marR="0" algn="ctr">
                        <a:spcBef>
                          <a:spcPts val="0"/>
                        </a:spcBef>
                        <a:spcAft>
                          <a:spcPts val="0"/>
                        </a:spcAft>
                      </a:pPr>
                      <a:r>
                        <a:rPr lang="en-US" sz="1100" baseline="0" dirty="0">
                          <a:solidFill>
                            <a:schemeClr val="accent4">
                              <a:lumMod val="10000"/>
                            </a:schemeClr>
                          </a:solidFill>
                          <a:effectLst/>
                        </a:rPr>
                        <a:t> </a:t>
                      </a:r>
                    </a:p>
                    <a:p>
                      <a:pPr marL="0" marR="0" algn="ctr">
                        <a:spcBef>
                          <a:spcPts val="0"/>
                        </a:spcBef>
                        <a:spcAft>
                          <a:spcPts val="0"/>
                        </a:spcAft>
                      </a:pPr>
                      <a:r>
                        <a:rPr lang="en-US" sz="1100" baseline="0" dirty="0" smtClean="0">
                          <a:solidFill>
                            <a:schemeClr val="accent4">
                              <a:lumMod val="10000"/>
                            </a:schemeClr>
                          </a:solidFill>
                          <a:effectLst/>
                        </a:rPr>
                        <a:t>1900 – </a:t>
                      </a:r>
                      <a:r>
                        <a:rPr lang="en-US" sz="1100" baseline="0" dirty="0">
                          <a:solidFill>
                            <a:schemeClr val="accent4">
                              <a:lumMod val="10000"/>
                            </a:schemeClr>
                          </a:solidFill>
                          <a:effectLst/>
                        </a:rPr>
                        <a:t>100 </a:t>
                      </a:r>
                      <a:r>
                        <a:rPr lang="en-US" sz="1100" baseline="0" dirty="0" smtClean="0">
                          <a:solidFill>
                            <a:schemeClr val="accent4">
                              <a:lumMod val="10000"/>
                            </a:schemeClr>
                          </a:solidFill>
                          <a:effectLst/>
                        </a:rPr>
                        <a:t>ac/ft </a:t>
                      </a:r>
                      <a:endParaRPr lang="en-US" sz="1100" baseline="0" dirty="0">
                        <a:solidFill>
                          <a:schemeClr val="accent4">
                            <a:lumMod val="10000"/>
                          </a:schemeClr>
                        </a:solidFill>
                        <a:effectLst/>
                      </a:endParaRPr>
                    </a:p>
                    <a:p>
                      <a:pPr marL="0" marR="0" algn="ctr">
                        <a:spcBef>
                          <a:spcPts val="0"/>
                        </a:spcBef>
                        <a:spcAft>
                          <a:spcPts val="0"/>
                        </a:spcAft>
                      </a:pPr>
                      <a:r>
                        <a:rPr lang="en-US" sz="1100" baseline="0" dirty="0">
                          <a:solidFill>
                            <a:schemeClr val="accent4">
                              <a:lumMod val="10000"/>
                            </a:schemeClr>
                          </a:solidFill>
                          <a:effectLst/>
                        </a:rPr>
                        <a:t> </a:t>
                      </a:r>
                      <a:endParaRPr lang="en-US" sz="1100" baseline="0" dirty="0">
                        <a:solidFill>
                          <a:schemeClr val="accent4">
                            <a:lumMod val="10000"/>
                          </a:schemeClr>
                        </a:solidFill>
                        <a:effectLst/>
                        <a:latin typeface="Times New Roman"/>
                        <a:ea typeface="Times New Roman"/>
                      </a:endParaRPr>
                    </a:p>
                  </a:txBody>
                  <a:tcPr marL="46762" marR="46762" marT="0" marB="0" anchor="ctr">
                    <a:solidFill>
                      <a:srgbClr val="FFFF00"/>
                    </a:solidFill>
                  </a:tcPr>
                </a:tc>
              </a:tr>
              <a:tr h="502920">
                <a:tc>
                  <a:txBody>
                    <a:bodyPr/>
                    <a:lstStyle/>
                    <a:p>
                      <a:pPr marL="0" marR="0" algn="ctr">
                        <a:spcBef>
                          <a:spcPts val="0"/>
                        </a:spcBef>
                        <a:spcAft>
                          <a:spcPts val="0"/>
                        </a:spcAft>
                      </a:pPr>
                      <a:r>
                        <a:rPr lang="en-US" sz="1100" baseline="0" dirty="0">
                          <a:solidFill>
                            <a:schemeClr val="accent4">
                              <a:lumMod val="10000"/>
                            </a:schemeClr>
                          </a:solidFill>
                          <a:effectLst/>
                        </a:rPr>
                        <a:t> </a:t>
                      </a:r>
                    </a:p>
                    <a:p>
                      <a:pPr marL="0" marR="0" algn="ctr">
                        <a:spcBef>
                          <a:spcPts val="0"/>
                        </a:spcBef>
                        <a:spcAft>
                          <a:spcPts val="0"/>
                        </a:spcAft>
                      </a:pPr>
                      <a:r>
                        <a:rPr lang="en-US" sz="1100" baseline="0" dirty="0" smtClean="0">
                          <a:solidFill>
                            <a:schemeClr val="accent4">
                              <a:lumMod val="10000"/>
                            </a:schemeClr>
                          </a:solidFill>
                          <a:effectLst/>
                        </a:rPr>
                        <a:t>1901 </a:t>
                      </a:r>
                      <a:r>
                        <a:rPr lang="en-US" sz="1100" baseline="0" dirty="0">
                          <a:solidFill>
                            <a:schemeClr val="accent4">
                              <a:lumMod val="10000"/>
                            </a:schemeClr>
                          </a:solidFill>
                          <a:effectLst/>
                        </a:rPr>
                        <a:t>– 100 </a:t>
                      </a:r>
                      <a:r>
                        <a:rPr lang="en-US" sz="1100" baseline="0" dirty="0" smtClean="0">
                          <a:solidFill>
                            <a:schemeClr val="accent4">
                              <a:lumMod val="10000"/>
                            </a:schemeClr>
                          </a:solidFill>
                          <a:effectLst/>
                        </a:rPr>
                        <a:t>ac/ft </a:t>
                      </a:r>
                      <a:endParaRPr lang="en-US" sz="1100" baseline="0" dirty="0">
                        <a:solidFill>
                          <a:schemeClr val="accent4">
                            <a:lumMod val="10000"/>
                          </a:schemeClr>
                        </a:solidFill>
                        <a:effectLst/>
                      </a:endParaRPr>
                    </a:p>
                    <a:p>
                      <a:pPr marL="0" marR="0" algn="ctr">
                        <a:spcBef>
                          <a:spcPts val="0"/>
                        </a:spcBef>
                        <a:spcAft>
                          <a:spcPts val="0"/>
                        </a:spcAft>
                      </a:pPr>
                      <a:r>
                        <a:rPr lang="en-US" sz="1100" baseline="0" dirty="0">
                          <a:solidFill>
                            <a:schemeClr val="accent4">
                              <a:lumMod val="10000"/>
                            </a:schemeClr>
                          </a:solidFill>
                          <a:effectLst/>
                        </a:rPr>
                        <a:t> </a:t>
                      </a:r>
                      <a:endParaRPr lang="en-US" sz="1100" baseline="0" dirty="0">
                        <a:solidFill>
                          <a:schemeClr val="accent4">
                            <a:lumMod val="10000"/>
                          </a:schemeClr>
                        </a:solidFill>
                        <a:effectLst/>
                        <a:latin typeface="Times New Roman"/>
                        <a:ea typeface="Times New Roman"/>
                      </a:endParaRPr>
                    </a:p>
                  </a:txBody>
                  <a:tcPr marL="46762" marR="46762" marT="0" marB="0" anchor="ctr">
                    <a:lnB w="28575" cap="flat" cmpd="sng" algn="ctr">
                      <a:solidFill>
                        <a:schemeClr val="accent4">
                          <a:lumMod val="10000"/>
                        </a:schemeClr>
                      </a:solidFill>
                      <a:prstDash val="solid"/>
                      <a:round/>
                      <a:headEnd type="none" w="med" len="med"/>
                      <a:tailEnd type="none" w="med" len="med"/>
                    </a:lnB>
                    <a:blipFill>
                      <a:blip r:embed="rId3"/>
                      <a:tile tx="0" ty="0" sx="100000" sy="100000" flip="none" algn="tl"/>
                    </a:blipFill>
                  </a:tcPr>
                </a:tc>
              </a:tr>
              <a:tr h="502920">
                <a:tc>
                  <a:txBody>
                    <a:bodyPr/>
                    <a:lstStyle/>
                    <a:p>
                      <a:pPr marL="0" marR="0" algn="ctr">
                        <a:spcBef>
                          <a:spcPts val="0"/>
                        </a:spcBef>
                        <a:spcAft>
                          <a:spcPts val="0"/>
                        </a:spcAft>
                      </a:pPr>
                      <a:r>
                        <a:rPr lang="en-US" sz="1100" baseline="0" dirty="0">
                          <a:solidFill>
                            <a:schemeClr val="accent4">
                              <a:lumMod val="10000"/>
                            </a:schemeClr>
                          </a:solidFill>
                          <a:effectLst/>
                        </a:rPr>
                        <a:t> </a:t>
                      </a:r>
                    </a:p>
                    <a:p>
                      <a:pPr marL="0" marR="0" algn="ctr">
                        <a:spcBef>
                          <a:spcPts val="0"/>
                        </a:spcBef>
                        <a:spcAft>
                          <a:spcPts val="0"/>
                        </a:spcAft>
                      </a:pPr>
                      <a:r>
                        <a:rPr lang="en-US" sz="1100" baseline="0" dirty="0">
                          <a:solidFill>
                            <a:schemeClr val="accent4">
                              <a:lumMod val="10000"/>
                            </a:schemeClr>
                          </a:solidFill>
                          <a:effectLst/>
                        </a:rPr>
                        <a:t>1915 </a:t>
                      </a:r>
                      <a:r>
                        <a:rPr lang="en-US" sz="1100" baseline="0" dirty="0" smtClean="0">
                          <a:solidFill>
                            <a:schemeClr val="accent4">
                              <a:lumMod val="10000"/>
                            </a:schemeClr>
                          </a:solidFill>
                          <a:effectLst/>
                        </a:rPr>
                        <a:t>– </a:t>
                      </a:r>
                      <a:r>
                        <a:rPr lang="en-US" sz="1100" baseline="0" dirty="0">
                          <a:solidFill>
                            <a:schemeClr val="accent4">
                              <a:lumMod val="10000"/>
                            </a:schemeClr>
                          </a:solidFill>
                          <a:effectLst/>
                        </a:rPr>
                        <a:t>100 </a:t>
                      </a:r>
                      <a:r>
                        <a:rPr lang="en-US" sz="1100" baseline="0" dirty="0" smtClean="0">
                          <a:solidFill>
                            <a:schemeClr val="accent4">
                              <a:lumMod val="10000"/>
                            </a:schemeClr>
                          </a:solidFill>
                          <a:effectLst/>
                        </a:rPr>
                        <a:t>ac/ft </a:t>
                      </a:r>
                    </a:p>
                    <a:p>
                      <a:pPr marL="0" marR="0" algn="ctr">
                        <a:spcBef>
                          <a:spcPts val="0"/>
                        </a:spcBef>
                        <a:spcAft>
                          <a:spcPts val="0"/>
                        </a:spcAft>
                      </a:pPr>
                      <a:endParaRPr lang="en-US" sz="1100" baseline="0" dirty="0">
                        <a:solidFill>
                          <a:schemeClr val="accent4">
                            <a:lumMod val="10000"/>
                          </a:schemeClr>
                        </a:solidFill>
                        <a:effectLst/>
                        <a:latin typeface="Times New Roman"/>
                        <a:ea typeface="Times New Roman"/>
                      </a:endParaRPr>
                    </a:p>
                  </a:txBody>
                  <a:tcPr marL="46762" marR="46762" marT="0" marB="0" anchor="ctr">
                    <a:lnT w="28575" cap="flat" cmpd="sng" algn="ctr">
                      <a:solidFill>
                        <a:schemeClr val="accent4">
                          <a:lumMod val="10000"/>
                        </a:schemeClr>
                      </a:solidFill>
                      <a:prstDash val="solid"/>
                      <a:round/>
                      <a:headEnd type="none" w="med" len="med"/>
                      <a:tailEnd type="none" w="med" len="med"/>
                    </a:lnT>
                    <a:solidFill>
                      <a:srgbClr val="92D050"/>
                    </a:solidFill>
                  </a:tcPr>
                </a:tc>
              </a:tr>
              <a:tr h="502920">
                <a:tc>
                  <a:txBody>
                    <a:bodyPr/>
                    <a:lstStyle/>
                    <a:p>
                      <a:pPr marL="0" marR="0" algn="ctr">
                        <a:spcBef>
                          <a:spcPts val="0"/>
                        </a:spcBef>
                        <a:spcAft>
                          <a:spcPts val="0"/>
                        </a:spcAft>
                      </a:pPr>
                      <a:r>
                        <a:rPr lang="en-US" sz="1100" baseline="0" dirty="0">
                          <a:solidFill>
                            <a:schemeClr val="accent4">
                              <a:lumMod val="10000"/>
                            </a:schemeClr>
                          </a:solidFill>
                          <a:effectLst/>
                        </a:rPr>
                        <a:t> </a:t>
                      </a:r>
                    </a:p>
                    <a:p>
                      <a:pPr marL="0" marR="0" algn="ctr">
                        <a:spcBef>
                          <a:spcPts val="0"/>
                        </a:spcBef>
                        <a:spcAft>
                          <a:spcPts val="0"/>
                        </a:spcAft>
                      </a:pPr>
                      <a:r>
                        <a:rPr lang="en-US" sz="1100" baseline="0" dirty="0" smtClean="0">
                          <a:solidFill>
                            <a:schemeClr val="accent4">
                              <a:lumMod val="10000"/>
                            </a:schemeClr>
                          </a:solidFill>
                          <a:effectLst/>
                        </a:rPr>
                        <a:t>1920 – </a:t>
                      </a:r>
                      <a:r>
                        <a:rPr lang="en-US" sz="1100" baseline="0" dirty="0">
                          <a:solidFill>
                            <a:schemeClr val="accent4">
                              <a:lumMod val="10000"/>
                            </a:schemeClr>
                          </a:solidFill>
                          <a:effectLst/>
                        </a:rPr>
                        <a:t>100 </a:t>
                      </a:r>
                      <a:r>
                        <a:rPr lang="en-US" sz="1100" baseline="0" dirty="0" smtClean="0">
                          <a:solidFill>
                            <a:schemeClr val="accent4">
                              <a:lumMod val="10000"/>
                            </a:schemeClr>
                          </a:solidFill>
                          <a:effectLst/>
                        </a:rPr>
                        <a:t>ac/ft—10 use</a:t>
                      </a:r>
                      <a:endParaRPr lang="en-US" sz="1100" baseline="0" dirty="0">
                        <a:solidFill>
                          <a:schemeClr val="accent4">
                            <a:lumMod val="10000"/>
                          </a:schemeClr>
                        </a:solidFill>
                        <a:effectLst/>
                      </a:endParaRPr>
                    </a:p>
                    <a:p>
                      <a:pPr marL="0" marR="0" algn="ctr">
                        <a:spcBef>
                          <a:spcPts val="0"/>
                        </a:spcBef>
                        <a:spcAft>
                          <a:spcPts val="0"/>
                        </a:spcAft>
                      </a:pPr>
                      <a:r>
                        <a:rPr lang="en-US" sz="1100" baseline="0" dirty="0">
                          <a:solidFill>
                            <a:schemeClr val="accent4">
                              <a:lumMod val="10000"/>
                            </a:schemeClr>
                          </a:solidFill>
                          <a:effectLst/>
                        </a:rPr>
                        <a:t> </a:t>
                      </a:r>
                      <a:endParaRPr lang="en-US" sz="1100" baseline="0" dirty="0">
                        <a:solidFill>
                          <a:schemeClr val="accent4">
                            <a:lumMod val="10000"/>
                          </a:schemeClr>
                        </a:solidFill>
                        <a:effectLst/>
                        <a:latin typeface="Times New Roman"/>
                        <a:ea typeface="Times New Roman"/>
                      </a:endParaRPr>
                    </a:p>
                  </a:txBody>
                  <a:tcPr marL="46762" marR="46762" marT="0" marB="0" anchor="ctr">
                    <a:solidFill>
                      <a:srgbClr val="00B050"/>
                    </a:solidFill>
                  </a:tcPr>
                </a:tc>
              </a:tr>
              <a:tr h="502920">
                <a:tc>
                  <a:txBody>
                    <a:bodyPr/>
                    <a:lstStyle/>
                    <a:p>
                      <a:pPr marL="0" marR="0" algn="ctr">
                        <a:spcBef>
                          <a:spcPts val="0"/>
                        </a:spcBef>
                        <a:spcAft>
                          <a:spcPts val="0"/>
                        </a:spcAft>
                      </a:pPr>
                      <a:r>
                        <a:rPr lang="en-US" sz="1100" baseline="0" dirty="0">
                          <a:solidFill>
                            <a:schemeClr val="accent4">
                              <a:lumMod val="10000"/>
                            </a:schemeClr>
                          </a:solidFill>
                          <a:effectLst/>
                        </a:rPr>
                        <a:t> </a:t>
                      </a:r>
                    </a:p>
                    <a:p>
                      <a:pPr marL="0" marR="0" algn="ctr">
                        <a:spcBef>
                          <a:spcPts val="0"/>
                        </a:spcBef>
                        <a:spcAft>
                          <a:spcPts val="0"/>
                        </a:spcAft>
                      </a:pPr>
                      <a:r>
                        <a:rPr lang="en-US" sz="1100" baseline="0" dirty="0" smtClean="0">
                          <a:solidFill>
                            <a:schemeClr val="accent4">
                              <a:lumMod val="10000"/>
                            </a:schemeClr>
                          </a:solidFill>
                          <a:effectLst/>
                        </a:rPr>
                        <a:t>1925 – </a:t>
                      </a:r>
                      <a:r>
                        <a:rPr lang="en-US" sz="1100" baseline="0" dirty="0">
                          <a:solidFill>
                            <a:schemeClr val="accent4">
                              <a:lumMod val="10000"/>
                            </a:schemeClr>
                          </a:solidFill>
                          <a:effectLst/>
                        </a:rPr>
                        <a:t>100 </a:t>
                      </a:r>
                      <a:r>
                        <a:rPr lang="en-US" sz="1100" baseline="0" dirty="0" smtClean="0">
                          <a:solidFill>
                            <a:schemeClr val="accent4">
                              <a:lumMod val="10000"/>
                            </a:schemeClr>
                          </a:solidFill>
                          <a:effectLst/>
                        </a:rPr>
                        <a:t>ac/ft</a:t>
                      </a:r>
                      <a:endParaRPr lang="en-US" sz="1100" baseline="0" dirty="0">
                        <a:solidFill>
                          <a:schemeClr val="accent4">
                            <a:lumMod val="10000"/>
                          </a:schemeClr>
                        </a:solidFill>
                        <a:effectLst/>
                      </a:endParaRPr>
                    </a:p>
                    <a:p>
                      <a:pPr marL="0" marR="0" algn="ctr">
                        <a:spcBef>
                          <a:spcPts val="0"/>
                        </a:spcBef>
                        <a:spcAft>
                          <a:spcPts val="0"/>
                        </a:spcAft>
                      </a:pPr>
                      <a:r>
                        <a:rPr lang="en-US" sz="1100" baseline="0" dirty="0">
                          <a:solidFill>
                            <a:schemeClr val="accent4">
                              <a:lumMod val="10000"/>
                            </a:schemeClr>
                          </a:solidFill>
                          <a:effectLst/>
                        </a:rPr>
                        <a:t> </a:t>
                      </a:r>
                      <a:endParaRPr lang="en-US" sz="1100" baseline="0" dirty="0">
                        <a:solidFill>
                          <a:schemeClr val="accent4">
                            <a:lumMod val="10000"/>
                          </a:schemeClr>
                        </a:solidFill>
                        <a:effectLst/>
                        <a:latin typeface="Times New Roman"/>
                        <a:ea typeface="Times New Roman"/>
                      </a:endParaRPr>
                    </a:p>
                  </a:txBody>
                  <a:tcPr marL="46762" marR="46762" marT="0" marB="0" anchor="ctr">
                    <a:solidFill>
                      <a:srgbClr val="92D050"/>
                    </a:solidFill>
                  </a:tcPr>
                </a:tc>
              </a:tr>
              <a:tr h="502920">
                <a:tc>
                  <a:txBody>
                    <a:bodyPr/>
                    <a:lstStyle/>
                    <a:p>
                      <a:pPr marL="0" marR="0" algn="ctr">
                        <a:spcBef>
                          <a:spcPts val="0"/>
                        </a:spcBef>
                        <a:spcAft>
                          <a:spcPts val="0"/>
                        </a:spcAft>
                      </a:pPr>
                      <a:r>
                        <a:rPr lang="en-US" sz="1100" baseline="0" dirty="0">
                          <a:solidFill>
                            <a:schemeClr val="accent4">
                              <a:lumMod val="10000"/>
                            </a:schemeClr>
                          </a:solidFill>
                          <a:effectLst/>
                        </a:rPr>
                        <a:t> </a:t>
                      </a:r>
                    </a:p>
                    <a:p>
                      <a:pPr marL="0" marR="0" algn="ctr">
                        <a:spcBef>
                          <a:spcPts val="0"/>
                        </a:spcBef>
                        <a:spcAft>
                          <a:spcPts val="0"/>
                        </a:spcAft>
                      </a:pPr>
                      <a:r>
                        <a:rPr lang="en-US" sz="1100" baseline="0" dirty="0">
                          <a:solidFill>
                            <a:schemeClr val="accent4">
                              <a:lumMod val="10000"/>
                            </a:schemeClr>
                          </a:solidFill>
                          <a:effectLst/>
                        </a:rPr>
                        <a:t>1930 </a:t>
                      </a:r>
                      <a:r>
                        <a:rPr lang="en-US" sz="1100" baseline="0" dirty="0" smtClean="0">
                          <a:solidFill>
                            <a:schemeClr val="accent4">
                              <a:lumMod val="10000"/>
                            </a:schemeClr>
                          </a:solidFill>
                          <a:effectLst/>
                        </a:rPr>
                        <a:t>– </a:t>
                      </a:r>
                      <a:r>
                        <a:rPr lang="en-US" sz="1100" baseline="0" dirty="0">
                          <a:solidFill>
                            <a:schemeClr val="accent4">
                              <a:lumMod val="10000"/>
                            </a:schemeClr>
                          </a:solidFill>
                          <a:effectLst/>
                        </a:rPr>
                        <a:t>100 </a:t>
                      </a:r>
                      <a:r>
                        <a:rPr lang="en-US" sz="1100" baseline="0" dirty="0" smtClean="0">
                          <a:solidFill>
                            <a:schemeClr val="accent4">
                              <a:lumMod val="10000"/>
                            </a:schemeClr>
                          </a:solidFill>
                          <a:effectLst/>
                        </a:rPr>
                        <a:t>af/ct</a:t>
                      </a:r>
                      <a:endParaRPr lang="en-US" sz="1100" baseline="0" dirty="0">
                        <a:solidFill>
                          <a:schemeClr val="accent4">
                            <a:lumMod val="10000"/>
                          </a:schemeClr>
                        </a:solidFill>
                        <a:effectLst/>
                      </a:endParaRPr>
                    </a:p>
                    <a:p>
                      <a:pPr marL="0" marR="0" algn="ctr">
                        <a:spcBef>
                          <a:spcPts val="0"/>
                        </a:spcBef>
                        <a:spcAft>
                          <a:spcPts val="0"/>
                        </a:spcAft>
                      </a:pPr>
                      <a:r>
                        <a:rPr lang="en-US" sz="1100" baseline="0" dirty="0">
                          <a:solidFill>
                            <a:schemeClr val="accent4">
                              <a:lumMod val="10000"/>
                            </a:schemeClr>
                          </a:solidFill>
                          <a:effectLst/>
                        </a:rPr>
                        <a:t> </a:t>
                      </a:r>
                      <a:endParaRPr lang="en-US" sz="1100" baseline="0" dirty="0">
                        <a:solidFill>
                          <a:schemeClr val="accent4">
                            <a:lumMod val="10000"/>
                          </a:schemeClr>
                        </a:solidFill>
                        <a:effectLst/>
                        <a:latin typeface="Times New Roman"/>
                        <a:ea typeface="Times New Roman"/>
                      </a:endParaRPr>
                    </a:p>
                  </a:txBody>
                  <a:tcPr marL="46762" marR="46762" marT="0" marB="0" anchor="ctr">
                    <a:solidFill>
                      <a:srgbClr val="FFFF00"/>
                    </a:solidFill>
                  </a:tcPr>
                </a:tc>
              </a:tr>
              <a:tr h="502920">
                <a:tc>
                  <a:txBody>
                    <a:bodyPr/>
                    <a:lstStyle/>
                    <a:p>
                      <a:pPr marL="0" marR="0" algn="ctr">
                        <a:spcBef>
                          <a:spcPts val="0"/>
                        </a:spcBef>
                        <a:spcAft>
                          <a:spcPts val="0"/>
                        </a:spcAft>
                      </a:pPr>
                      <a:r>
                        <a:rPr lang="en-US" sz="1100" baseline="0" dirty="0">
                          <a:solidFill>
                            <a:schemeClr val="accent4">
                              <a:lumMod val="10000"/>
                            </a:schemeClr>
                          </a:solidFill>
                          <a:effectLst/>
                        </a:rPr>
                        <a:t> </a:t>
                      </a:r>
                    </a:p>
                    <a:p>
                      <a:pPr marL="0" marR="0" algn="ctr">
                        <a:spcBef>
                          <a:spcPts val="0"/>
                        </a:spcBef>
                        <a:spcAft>
                          <a:spcPts val="0"/>
                        </a:spcAft>
                      </a:pPr>
                      <a:r>
                        <a:rPr lang="en-US" sz="1100" baseline="0" dirty="0">
                          <a:solidFill>
                            <a:schemeClr val="accent4">
                              <a:lumMod val="10000"/>
                            </a:schemeClr>
                          </a:solidFill>
                          <a:effectLst/>
                        </a:rPr>
                        <a:t>1931 </a:t>
                      </a:r>
                      <a:r>
                        <a:rPr lang="en-US" sz="1100" baseline="0" dirty="0" smtClean="0">
                          <a:solidFill>
                            <a:schemeClr val="accent4">
                              <a:lumMod val="10000"/>
                            </a:schemeClr>
                          </a:solidFill>
                          <a:effectLst/>
                        </a:rPr>
                        <a:t>– 100 ac/ft</a:t>
                      </a:r>
                      <a:endParaRPr lang="en-US" sz="1100" baseline="0" dirty="0">
                        <a:solidFill>
                          <a:schemeClr val="accent4">
                            <a:lumMod val="10000"/>
                          </a:schemeClr>
                        </a:solidFill>
                        <a:effectLst/>
                      </a:endParaRPr>
                    </a:p>
                    <a:p>
                      <a:pPr marL="0" marR="0" algn="ctr">
                        <a:spcBef>
                          <a:spcPts val="0"/>
                        </a:spcBef>
                        <a:spcAft>
                          <a:spcPts val="0"/>
                        </a:spcAft>
                      </a:pPr>
                      <a:r>
                        <a:rPr lang="en-US" sz="1100" baseline="0" dirty="0">
                          <a:solidFill>
                            <a:schemeClr val="accent4">
                              <a:lumMod val="10000"/>
                            </a:schemeClr>
                          </a:solidFill>
                          <a:effectLst/>
                        </a:rPr>
                        <a:t> </a:t>
                      </a:r>
                      <a:endParaRPr lang="en-US" sz="1100" baseline="0" dirty="0">
                        <a:solidFill>
                          <a:schemeClr val="accent4">
                            <a:lumMod val="10000"/>
                          </a:schemeClr>
                        </a:solidFill>
                        <a:effectLst/>
                        <a:latin typeface="Times New Roman"/>
                        <a:ea typeface="Times New Roman"/>
                      </a:endParaRPr>
                    </a:p>
                  </a:txBody>
                  <a:tcPr marL="46762" marR="46762" marT="0" marB="0" anchor="ctr">
                    <a:solidFill>
                      <a:srgbClr val="92D050"/>
                    </a:solidFill>
                  </a:tcPr>
                </a:tc>
              </a:tr>
            </a:tbl>
          </a:graphicData>
        </a:graphic>
      </p:graphicFrame>
      <p:sp>
        <p:nvSpPr>
          <p:cNvPr id="7" name="TextBox 6"/>
          <p:cNvSpPr txBox="1"/>
          <p:nvPr/>
        </p:nvSpPr>
        <p:spPr>
          <a:xfrm>
            <a:off x="3200400" y="1524000"/>
            <a:ext cx="5791200" cy="4924425"/>
          </a:xfrm>
          <a:prstGeom prst="rect">
            <a:avLst/>
          </a:prstGeom>
          <a:noFill/>
        </p:spPr>
        <p:txBody>
          <a:bodyPr>
            <a:spAutoFit/>
          </a:bodyPr>
          <a:lstStyle/>
          <a:p>
            <a:pPr algn="ctr">
              <a:defRPr/>
            </a:pPr>
            <a:r>
              <a:rPr lang="en-US" sz="2400" b="1" dirty="0">
                <a:solidFill>
                  <a:srgbClr val="FFFF99"/>
                </a:solidFill>
                <a:latin typeface="+mj-lt"/>
                <a:cs typeface="Times New Roman"/>
              </a:rPr>
              <a:t>Hypothetical</a:t>
            </a:r>
            <a:r>
              <a:rPr lang="en-US" sz="2000" b="1" dirty="0">
                <a:solidFill>
                  <a:srgbClr val="FFFF99"/>
                </a:solidFill>
                <a:latin typeface="+mj-lt"/>
                <a:cs typeface="Times New Roman"/>
              </a:rPr>
              <a:t> </a:t>
            </a:r>
          </a:p>
          <a:p>
            <a:pPr algn="ctr">
              <a:defRPr/>
            </a:pPr>
            <a:r>
              <a:rPr lang="en-US" sz="2800" b="1" dirty="0">
                <a:solidFill>
                  <a:srgbClr val="FFFF99"/>
                </a:solidFill>
                <a:latin typeface="+mj-lt"/>
                <a:cs typeface="Times New Roman"/>
              </a:rPr>
              <a:t>Mill Valley Water System</a:t>
            </a:r>
          </a:p>
          <a:p>
            <a:pPr marL="285750" indent="-285750">
              <a:buClr>
                <a:srgbClr val="FFFF99"/>
              </a:buClr>
              <a:buFont typeface="Wingdings" pitchFamily="2" charset="2"/>
              <a:buChar char="§"/>
              <a:defRPr/>
            </a:pPr>
            <a:r>
              <a:rPr lang="en-US" sz="2200" b="1" dirty="0">
                <a:solidFill>
                  <a:srgbClr val="FFFF99"/>
                </a:solidFill>
                <a:latin typeface="+mj-lt"/>
                <a:cs typeface="Times New Roman"/>
              </a:rPr>
              <a:t>This small water system produces +/-  </a:t>
            </a:r>
            <a:r>
              <a:rPr lang="en-US" sz="2200" b="1" dirty="0">
                <a:solidFill>
                  <a:srgbClr val="FFFF99"/>
                </a:solidFill>
                <a:latin typeface="+mj-lt"/>
                <a:cs typeface="Arial" charset="0"/>
              </a:rPr>
              <a:t>400 ac/ft/yr, with variation</a:t>
            </a:r>
          </a:p>
          <a:p>
            <a:pPr marL="285750" indent="-285750">
              <a:buFont typeface="Wingdings" pitchFamily="2" charset="2"/>
              <a:buChar char="§"/>
              <a:defRPr/>
            </a:pPr>
            <a:r>
              <a:rPr lang="en-US" sz="2200" b="1" dirty="0">
                <a:solidFill>
                  <a:srgbClr val="FFFF99"/>
                </a:solidFill>
                <a:latin typeface="+mj-lt"/>
                <a:cs typeface="Arial" charset="0"/>
              </a:rPr>
              <a:t>The rights in blue are used every year</a:t>
            </a:r>
          </a:p>
          <a:p>
            <a:pPr marL="285750" indent="-285750">
              <a:buFont typeface="Wingdings" pitchFamily="2" charset="2"/>
              <a:buChar char="§"/>
              <a:defRPr/>
            </a:pPr>
            <a:r>
              <a:rPr lang="en-US" sz="2200" b="1" dirty="0">
                <a:solidFill>
                  <a:srgbClr val="FFFF99"/>
                </a:solidFill>
                <a:latin typeface="+mj-lt"/>
                <a:cs typeface="Arial" charset="0"/>
              </a:rPr>
              <a:t>The right in pink has not been used for decades</a:t>
            </a:r>
          </a:p>
          <a:p>
            <a:pPr marL="285750" indent="-285750">
              <a:buFont typeface="Wingdings" pitchFamily="2" charset="2"/>
              <a:buChar char="§"/>
              <a:defRPr/>
            </a:pPr>
            <a:r>
              <a:rPr lang="en-US" sz="2200" b="1" dirty="0">
                <a:solidFill>
                  <a:srgbClr val="FFFF99"/>
                </a:solidFill>
                <a:latin typeface="+mj-lt"/>
                <a:cs typeface="Arial" charset="0"/>
              </a:rPr>
              <a:t>The rights in yellow have become supplemental to other rights and are rarely used </a:t>
            </a:r>
          </a:p>
          <a:p>
            <a:pPr marL="285750" indent="-285750">
              <a:buFont typeface="Wingdings" pitchFamily="2" charset="2"/>
              <a:buChar char="§"/>
              <a:defRPr/>
            </a:pPr>
            <a:r>
              <a:rPr lang="en-US" sz="2200" b="1" dirty="0">
                <a:solidFill>
                  <a:srgbClr val="FFFF99"/>
                </a:solidFill>
                <a:latin typeface="+mj-lt"/>
                <a:cs typeface="Arial" charset="0"/>
              </a:rPr>
              <a:t>The rights in light green are used every year when water is available</a:t>
            </a:r>
          </a:p>
          <a:p>
            <a:pPr marL="285750" indent="-285750">
              <a:buFont typeface="Wingdings" pitchFamily="2" charset="2"/>
              <a:buChar char="§"/>
              <a:defRPr/>
            </a:pPr>
            <a:r>
              <a:rPr lang="en-US" sz="2200" b="1" dirty="0">
                <a:solidFill>
                  <a:srgbClr val="FFFF99"/>
                </a:solidFill>
                <a:latin typeface="+mj-lt"/>
                <a:cs typeface="Arial" charset="0"/>
              </a:rPr>
              <a:t>Only 10 ac/ft of the right in </a:t>
            </a:r>
            <a:r>
              <a:rPr lang="en-US" sz="2000" b="1" dirty="0">
                <a:solidFill>
                  <a:srgbClr val="FFFF99"/>
                </a:solidFill>
                <a:latin typeface="+mj-lt"/>
                <a:cs typeface="Arial" charset="0"/>
              </a:rPr>
              <a:t>dark green has been used for decades</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calcmode="lin" valueType="num">
                                      <p:cBhvr additive="base">
                                        <p:cTn id="2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 calcmode="lin" valueType="num">
                                      <p:cBhvr additive="base">
                                        <p:cTn id="2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 calcmode="lin" valueType="num">
                                      <p:cBhvr additive="base">
                                        <p:cTn id="3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371600"/>
          </a:xfrm>
        </p:spPr>
        <p:txBody>
          <a:bodyPr/>
          <a:lstStyle/>
          <a:p>
            <a:pPr>
              <a:defRPr/>
            </a:pPr>
            <a:r>
              <a:rPr lang="en-US" b="1" dirty="0" smtClean="0"/>
              <a:t>Reserved Rights vs. Appropriate Water Rights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721306"/>
              </p:ext>
            </p:extLst>
          </p:nvPr>
        </p:nvGraphicFramePr>
        <p:xfrm>
          <a:off x="381000" y="1641475"/>
          <a:ext cx="2659063" cy="5029200"/>
        </p:xfrm>
        <a:graphic>
          <a:graphicData uri="http://schemas.openxmlformats.org/drawingml/2006/table">
            <a:tbl>
              <a:tblPr>
                <a:tableStyleId>{5C22544A-7EE6-4342-B048-85BDC9FD1C3A}</a:tableStyleId>
              </a:tblPr>
              <a:tblGrid>
                <a:gridCol w="2659063"/>
              </a:tblGrid>
              <a:tr h="502920">
                <a:tc>
                  <a:txBody>
                    <a:bodyPr/>
                    <a:lstStyle/>
                    <a:p>
                      <a:pPr marL="0" marR="0" algn="ctr">
                        <a:spcBef>
                          <a:spcPts val="0"/>
                        </a:spcBef>
                        <a:spcAft>
                          <a:spcPts val="0"/>
                        </a:spcAft>
                      </a:pPr>
                      <a:r>
                        <a:rPr lang="en-US" sz="1100" b="1" baseline="0" dirty="0" smtClean="0">
                          <a:solidFill>
                            <a:schemeClr val="accent4">
                              <a:lumMod val="10000"/>
                            </a:schemeClr>
                          </a:solidFill>
                          <a:effectLst/>
                          <a:latin typeface="Tahoma" panose="020B0604030504040204" pitchFamily="34" charset="0"/>
                          <a:ea typeface="Tahoma" panose="020B0604030504040204" pitchFamily="34" charset="0"/>
                          <a:cs typeface="Tahoma" panose="020B0604030504040204" pitchFamily="34" charset="0"/>
                        </a:rPr>
                        <a:t>1860 – 100 ac/ft</a:t>
                      </a:r>
                      <a:endParaRPr lang="en-US" sz="1100" b="1" baseline="0" dirty="0">
                        <a:solidFill>
                          <a:schemeClr val="accent4">
                            <a:lumMod val="10000"/>
                          </a:schemeClr>
                        </a:solidFill>
                        <a:effectLst/>
                        <a:latin typeface="Tahoma" panose="020B0604030504040204" pitchFamily="34" charset="0"/>
                        <a:ea typeface="Tahoma" panose="020B0604030504040204" pitchFamily="34" charset="0"/>
                        <a:cs typeface="Tahoma" panose="020B0604030504040204" pitchFamily="34" charset="0"/>
                      </a:endParaRPr>
                    </a:p>
                  </a:txBody>
                  <a:tcPr marL="46762" marR="467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9966"/>
                    </a:solidFill>
                  </a:tcPr>
                </a:tc>
              </a:tr>
              <a:tr h="502920">
                <a:tc>
                  <a:txBody>
                    <a:bodyPr/>
                    <a:lstStyle/>
                    <a:p>
                      <a:pPr marL="0" marR="0" algn="ctr">
                        <a:spcBef>
                          <a:spcPts val="0"/>
                        </a:spcBef>
                        <a:spcAft>
                          <a:spcPts val="0"/>
                        </a:spcAft>
                      </a:pPr>
                      <a:r>
                        <a:rPr lang="en-US" sz="1100" b="1" baseline="0" dirty="0">
                          <a:solidFill>
                            <a:schemeClr val="accent4">
                              <a:lumMod val="10000"/>
                            </a:schemeClr>
                          </a:solidFill>
                          <a:effectLst/>
                        </a:rPr>
                        <a:t> </a:t>
                      </a:r>
                    </a:p>
                    <a:p>
                      <a:pPr marL="0" marR="0" algn="ctr">
                        <a:spcBef>
                          <a:spcPts val="0"/>
                        </a:spcBef>
                        <a:spcAft>
                          <a:spcPts val="0"/>
                        </a:spcAft>
                      </a:pPr>
                      <a:r>
                        <a:rPr lang="en-US" sz="1100" b="1" baseline="0" dirty="0">
                          <a:solidFill>
                            <a:schemeClr val="accent4">
                              <a:lumMod val="10000"/>
                            </a:schemeClr>
                          </a:solidFill>
                          <a:effectLst/>
                        </a:rPr>
                        <a:t>1863 </a:t>
                      </a:r>
                      <a:r>
                        <a:rPr lang="en-US" sz="1100" b="1" baseline="0" dirty="0" smtClean="0">
                          <a:solidFill>
                            <a:schemeClr val="accent4">
                              <a:lumMod val="10000"/>
                            </a:schemeClr>
                          </a:solidFill>
                          <a:effectLst/>
                        </a:rPr>
                        <a:t>– </a:t>
                      </a:r>
                      <a:r>
                        <a:rPr lang="en-US" sz="1100" b="1" baseline="0" dirty="0">
                          <a:solidFill>
                            <a:schemeClr val="accent4">
                              <a:lumMod val="10000"/>
                            </a:schemeClr>
                          </a:solidFill>
                          <a:effectLst/>
                        </a:rPr>
                        <a:t>100 </a:t>
                      </a:r>
                      <a:r>
                        <a:rPr lang="en-US" sz="1100" b="1" baseline="0" dirty="0" smtClean="0">
                          <a:solidFill>
                            <a:schemeClr val="accent4">
                              <a:lumMod val="10000"/>
                            </a:schemeClr>
                          </a:solidFill>
                          <a:effectLst/>
                        </a:rPr>
                        <a:t>ac/ft </a:t>
                      </a:r>
                      <a:endParaRPr lang="en-US" sz="1100" b="1" baseline="0" dirty="0">
                        <a:solidFill>
                          <a:schemeClr val="accent4">
                            <a:lumMod val="10000"/>
                          </a:schemeClr>
                        </a:solidFill>
                        <a:effectLst/>
                      </a:endParaRPr>
                    </a:p>
                    <a:p>
                      <a:pPr marL="0" marR="0" algn="ctr">
                        <a:spcBef>
                          <a:spcPts val="0"/>
                        </a:spcBef>
                        <a:spcAft>
                          <a:spcPts val="0"/>
                        </a:spcAft>
                      </a:pPr>
                      <a:r>
                        <a:rPr lang="en-US" sz="1100" b="1" baseline="0" dirty="0">
                          <a:solidFill>
                            <a:schemeClr val="accent4">
                              <a:lumMod val="10000"/>
                            </a:schemeClr>
                          </a:solidFill>
                          <a:effectLst/>
                        </a:rPr>
                        <a:t> </a:t>
                      </a:r>
                      <a:endParaRPr lang="en-US" sz="1100" b="1" baseline="0" dirty="0">
                        <a:solidFill>
                          <a:schemeClr val="accent4">
                            <a:lumMod val="10000"/>
                          </a:schemeClr>
                        </a:solidFill>
                        <a:effectLst/>
                        <a:latin typeface="Times New Roman"/>
                        <a:ea typeface="Times New Roman"/>
                      </a:endParaRPr>
                    </a:p>
                  </a:txBody>
                  <a:tcPr marL="46762" marR="467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blipFill>
                      <a:blip r:embed="rId3"/>
                      <a:tile tx="0" ty="0" sx="100000" sy="100000" flip="none" algn="tl"/>
                    </a:blipFill>
                  </a:tcPr>
                </a:tc>
              </a:tr>
              <a:tr h="502920">
                <a:tc>
                  <a:txBody>
                    <a:bodyPr/>
                    <a:lstStyle/>
                    <a:p>
                      <a:pPr marL="0" marR="0" algn="ctr">
                        <a:spcBef>
                          <a:spcPts val="0"/>
                        </a:spcBef>
                        <a:spcAft>
                          <a:spcPts val="0"/>
                        </a:spcAft>
                      </a:pPr>
                      <a:r>
                        <a:rPr lang="en-US" sz="1100" b="1" baseline="0" dirty="0">
                          <a:solidFill>
                            <a:schemeClr val="accent4">
                              <a:lumMod val="10000"/>
                            </a:schemeClr>
                          </a:solidFill>
                          <a:effectLst/>
                        </a:rPr>
                        <a:t> </a:t>
                      </a:r>
                    </a:p>
                    <a:p>
                      <a:pPr marL="0" marR="0" algn="ctr">
                        <a:spcBef>
                          <a:spcPts val="0"/>
                        </a:spcBef>
                        <a:spcAft>
                          <a:spcPts val="0"/>
                        </a:spcAft>
                      </a:pPr>
                      <a:r>
                        <a:rPr lang="en-US" sz="1100" b="1" baseline="0" dirty="0" smtClean="0">
                          <a:solidFill>
                            <a:schemeClr val="accent4">
                              <a:lumMod val="10000"/>
                            </a:schemeClr>
                          </a:solidFill>
                          <a:effectLst/>
                        </a:rPr>
                        <a:t>1890 – </a:t>
                      </a:r>
                      <a:r>
                        <a:rPr lang="en-US" sz="1100" b="1" baseline="0" dirty="0">
                          <a:solidFill>
                            <a:schemeClr val="accent4">
                              <a:lumMod val="10000"/>
                            </a:schemeClr>
                          </a:solidFill>
                          <a:effectLst/>
                        </a:rPr>
                        <a:t>100 </a:t>
                      </a:r>
                      <a:r>
                        <a:rPr lang="en-US" sz="1100" b="1" baseline="0" dirty="0" smtClean="0">
                          <a:solidFill>
                            <a:schemeClr val="accent4">
                              <a:lumMod val="10000"/>
                            </a:schemeClr>
                          </a:solidFill>
                          <a:effectLst/>
                        </a:rPr>
                        <a:t>ac/ft –0 use</a:t>
                      </a:r>
                      <a:endParaRPr lang="en-US" sz="1100" b="1" baseline="0" dirty="0">
                        <a:solidFill>
                          <a:schemeClr val="accent4">
                            <a:lumMod val="10000"/>
                          </a:schemeClr>
                        </a:solidFill>
                        <a:effectLst/>
                      </a:endParaRPr>
                    </a:p>
                    <a:p>
                      <a:pPr marL="0" marR="0" algn="ctr">
                        <a:spcBef>
                          <a:spcPts val="0"/>
                        </a:spcBef>
                        <a:spcAft>
                          <a:spcPts val="0"/>
                        </a:spcAft>
                      </a:pPr>
                      <a:r>
                        <a:rPr lang="en-US" sz="1100" b="1" baseline="0" dirty="0">
                          <a:solidFill>
                            <a:schemeClr val="accent4">
                              <a:lumMod val="10000"/>
                            </a:schemeClr>
                          </a:solidFill>
                          <a:effectLst/>
                        </a:rPr>
                        <a:t> </a:t>
                      </a:r>
                      <a:endParaRPr lang="en-US" sz="1100" b="1" baseline="0" dirty="0">
                        <a:solidFill>
                          <a:schemeClr val="accent4">
                            <a:lumMod val="10000"/>
                          </a:schemeClr>
                        </a:solidFill>
                        <a:effectLst/>
                        <a:latin typeface="Times New Roman"/>
                        <a:ea typeface="Times New Roman"/>
                      </a:endParaRPr>
                    </a:p>
                  </a:txBody>
                  <a:tcPr marL="46762" marR="467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FF99FF"/>
                    </a:solidFill>
                  </a:tcPr>
                </a:tc>
              </a:tr>
              <a:tr h="502920">
                <a:tc>
                  <a:txBody>
                    <a:bodyPr/>
                    <a:lstStyle/>
                    <a:p>
                      <a:pPr marL="0" marR="0" algn="ctr">
                        <a:spcBef>
                          <a:spcPts val="0"/>
                        </a:spcBef>
                        <a:spcAft>
                          <a:spcPts val="0"/>
                        </a:spcAft>
                      </a:pPr>
                      <a:r>
                        <a:rPr lang="en-US" sz="1100" b="1" baseline="0" dirty="0">
                          <a:solidFill>
                            <a:schemeClr val="accent4">
                              <a:lumMod val="10000"/>
                            </a:schemeClr>
                          </a:solidFill>
                          <a:effectLst/>
                        </a:rPr>
                        <a:t> </a:t>
                      </a:r>
                    </a:p>
                    <a:p>
                      <a:pPr marL="0" marR="0" algn="ctr">
                        <a:spcBef>
                          <a:spcPts val="0"/>
                        </a:spcBef>
                        <a:spcAft>
                          <a:spcPts val="0"/>
                        </a:spcAft>
                      </a:pPr>
                      <a:r>
                        <a:rPr lang="en-US" sz="1100" b="1" baseline="0" dirty="0" smtClean="0">
                          <a:solidFill>
                            <a:schemeClr val="accent4">
                              <a:lumMod val="10000"/>
                            </a:schemeClr>
                          </a:solidFill>
                          <a:effectLst/>
                        </a:rPr>
                        <a:t>1900 – </a:t>
                      </a:r>
                      <a:r>
                        <a:rPr lang="en-US" sz="1100" b="1" baseline="0" dirty="0">
                          <a:solidFill>
                            <a:schemeClr val="accent4">
                              <a:lumMod val="10000"/>
                            </a:schemeClr>
                          </a:solidFill>
                          <a:effectLst/>
                        </a:rPr>
                        <a:t>100 </a:t>
                      </a:r>
                      <a:r>
                        <a:rPr lang="en-US" sz="1100" b="1" baseline="0" dirty="0" smtClean="0">
                          <a:solidFill>
                            <a:schemeClr val="accent4">
                              <a:lumMod val="10000"/>
                            </a:schemeClr>
                          </a:solidFill>
                          <a:effectLst/>
                        </a:rPr>
                        <a:t>ac/ft </a:t>
                      </a:r>
                      <a:endParaRPr lang="en-US" sz="1100" b="1" baseline="0" dirty="0">
                        <a:solidFill>
                          <a:schemeClr val="accent4">
                            <a:lumMod val="10000"/>
                          </a:schemeClr>
                        </a:solidFill>
                        <a:effectLst/>
                      </a:endParaRPr>
                    </a:p>
                    <a:p>
                      <a:pPr marL="0" marR="0" algn="ctr">
                        <a:spcBef>
                          <a:spcPts val="0"/>
                        </a:spcBef>
                        <a:spcAft>
                          <a:spcPts val="0"/>
                        </a:spcAft>
                      </a:pPr>
                      <a:r>
                        <a:rPr lang="en-US" sz="1100" b="1" baseline="0" dirty="0">
                          <a:solidFill>
                            <a:schemeClr val="accent4">
                              <a:lumMod val="10000"/>
                            </a:schemeClr>
                          </a:solidFill>
                          <a:effectLst/>
                        </a:rPr>
                        <a:t> </a:t>
                      </a:r>
                      <a:endParaRPr lang="en-US" sz="1100" b="1" baseline="0" dirty="0">
                        <a:solidFill>
                          <a:schemeClr val="accent4">
                            <a:lumMod val="10000"/>
                          </a:schemeClr>
                        </a:solidFill>
                        <a:effectLst/>
                        <a:latin typeface="Times New Roman"/>
                        <a:ea typeface="Times New Roman"/>
                      </a:endParaRPr>
                    </a:p>
                  </a:txBody>
                  <a:tcPr marL="46762" marR="46762"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accent4">
                          <a:lumMod val="10000"/>
                        </a:schemeClr>
                      </a:solidFill>
                      <a:prstDash val="solid"/>
                      <a:round/>
                      <a:headEnd type="none" w="med" len="med"/>
                      <a:tailEnd type="none" w="med" len="med"/>
                    </a:lnB>
                    <a:solidFill>
                      <a:srgbClr val="FFFF00"/>
                    </a:solidFill>
                  </a:tcPr>
                </a:tc>
              </a:tr>
              <a:tr h="502920">
                <a:tc>
                  <a:txBody>
                    <a:bodyPr/>
                    <a:lstStyle/>
                    <a:p>
                      <a:pPr marL="0" marR="0" algn="ctr">
                        <a:spcBef>
                          <a:spcPts val="0"/>
                        </a:spcBef>
                        <a:spcAft>
                          <a:spcPts val="0"/>
                        </a:spcAft>
                      </a:pPr>
                      <a:r>
                        <a:rPr lang="en-US" sz="1100" b="1" baseline="0" dirty="0">
                          <a:solidFill>
                            <a:schemeClr val="accent4">
                              <a:lumMod val="10000"/>
                            </a:schemeClr>
                          </a:solidFill>
                          <a:effectLst/>
                        </a:rPr>
                        <a:t> </a:t>
                      </a:r>
                    </a:p>
                    <a:p>
                      <a:pPr marL="0" marR="0" algn="ctr">
                        <a:spcBef>
                          <a:spcPts val="0"/>
                        </a:spcBef>
                        <a:spcAft>
                          <a:spcPts val="0"/>
                        </a:spcAft>
                      </a:pPr>
                      <a:r>
                        <a:rPr lang="en-US" sz="1100" b="1" baseline="0" dirty="0" smtClean="0">
                          <a:solidFill>
                            <a:schemeClr val="accent4">
                              <a:lumMod val="10000"/>
                            </a:schemeClr>
                          </a:solidFill>
                          <a:effectLst/>
                        </a:rPr>
                        <a:t>1901 </a:t>
                      </a:r>
                      <a:r>
                        <a:rPr lang="en-US" sz="1100" b="1" baseline="0" dirty="0">
                          <a:solidFill>
                            <a:schemeClr val="accent4">
                              <a:lumMod val="10000"/>
                            </a:schemeClr>
                          </a:solidFill>
                          <a:effectLst/>
                        </a:rPr>
                        <a:t>– 100 </a:t>
                      </a:r>
                      <a:r>
                        <a:rPr lang="en-US" sz="1100" b="1" baseline="0" dirty="0" smtClean="0">
                          <a:solidFill>
                            <a:schemeClr val="accent4">
                              <a:lumMod val="10000"/>
                            </a:schemeClr>
                          </a:solidFill>
                          <a:effectLst/>
                        </a:rPr>
                        <a:t>ac/ft </a:t>
                      </a:r>
                      <a:endParaRPr lang="en-US" sz="1100" b="1" baseline="0" dirty="0">
                        <a:solidFill>
                          <a:schemeClr val="accent4">
                            <a:lumMod val="10000"/>
                          </a:schemeClr>
                        </a:solidFill>
                        <a:effectLst/>
                      </a:endParaRPr>
                    </a:p>
                    <a:p>
                      <a:pPr marL="0" marR="0" algn="ctr">
                        <a:spcBef>
                          <a:spcPts val="0"/>
                        </a:spcBef>
                        <a:spcAft>
                          <a:spcPts val="0"/>
                        </a:spcAft>
                      </a:pPr>
                      <a:r>
                        <a:rPr lang="en-US" sz="1100" b="1" baseline="0" dirty="0">
                          <a:solidFill>
                            <a:schemeClr val="accent4">
                              <a:lumMod val="10000"/>
                            </a:schemeClr>
                          </a:solidFill>
                          <a:effectLst/>
                        </a:rPr>
                        <a:t> </a:t>
                      </a:r>
                      <a:endParaRPr lang="en-US" sz="1100" b="1" baseline="0" dirty="0">
                        <a:solidFill>
                          <a:schemeClr val="accent4">
                            <a:lumMod val="10000"/>
                          </a:schemeClr>
                        </a:solidFill>
                        <a:effectLst/>
                        <a:latin typeface="Times New Roman"/>
                        <a:ea typeface="Times New Roman"/>
                      </a:endParaRPr>
                    </a:p>
                  </a:txBody>
                  <a:tcPr marL="46762" marR="4676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accent4">
                          <a:lumMod val="1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tile tx="0" ty="0" sx="100000" sy="100000" flip="none" algn="tl"/>
                    </a:blipFill>
                  </a:tcPr>
                </a:tc>
              </a:tr>
              <a:tr h="502920">
                <a:tc>
                  <a:txBody>
                    <a:bodyPr/>
                    <a:lstStyle/>
                    <a:p>
                      <a:pPr marL="0" marR="0" algn="ctr">
                        <a:spcBef>
                          <a:spcPts val="0"/>
                        </a:spcBef>
                        <a:spcAft>
                          <a:spcPts val="0"/>
                        </a:spcAft>
                      </a:pPr>
                      <a:r>
                        <a:rPr lang="en-US" sz="1100" b="1" baseline="0" dirty="0">
                          <a:solidFill>
                            <a:schemeClr val="accent4">
                              <a:lumMod val="10000"/>
                            </a:schemeClr>
                          </a:solidFill>
                          <a:effectLst/>
                        </a:rPr>
                        <a:t> </a:t>
                      </a:r>
                    </a:p>
                    <a:p>
                      <a:pPr marL="0" marR="0" algn="ctr">
                        <a:spcBef>
                          <a:spcPts val="0"/>
                        </a:spcBef>
                        <a:spcAft>
                          <a:spcPts val="0"/>
                        </a:spcAft>
                      </a:pPr>
                      <a:r>
                        <a:rPr lang="en-US" sz="1100" b="1" baseline="0" dirty="0">
                          <a:solidFill>
                            <a:schemeClr val="accent4">
                              <a:lumMod val="10000"/>
                            </a:schemeClr>
                          </a:solidFill>
                          <a:effectLst/>
                        </a:rPr>
                        <a:t>1915 </a:t>
                      </a:r>
                      <a:r>
                        <a:rPr lang="en-US" sz="1100" b="1" baseline="0" dirty="0" smtClean="0">
                          <a:solidFill>
                            <a:schemeClr val="accent4">
                              <a:lumMod val="10000"/>
                            </a:schemeClr>
                          </a:solidFill>
                          <a:effectLst/>
                        </a:rPr>
                        <a:t>– </a:t>
                      </a:r>
                      <a:r>
                        <a:rPr lang="en-US" sz="1100" b="1" baseline="0" dirty="0">
                          <a:solidFill>
                            <a:schemeClr val="accent4">
                              <a:lumMod val="10000"/>
                            </a:schemeClr>
                          </a:solidFill>
                          <a:effectLst/>
                        </a:rPr>
                        <a:t>100 </a:t>
                      </a:r>
                      <a:r>
                        <a:rPr lang="en-US" sz="1100" b="1" baseline="0" dirty="0" smtClean="0">
                          <a:solidFill>
                            <a:schemeClr val="accent4">
                              <a:lumMod val="10000"/>
                            </a:schemeClr>
                          </a:solidFill>
                          <a:effectLst/>
                        </a:rPr>
                        <a:t>ac/ft </a:t>
                      </a:r>
                    </a:p>
                    <a:p>
                      <a:pPr marL="0" marR="0" algn="ctr">
                        <a:spcBef>
                          <a:spcPts val="0"/>
                        </a:spcBef>
                        <a:spcAft>
                          <a:spcPts val="0"/>
                        </a:spcAft>
                      </a:pPr>
                      <a:endParaRPr lang="en-US" sz="1100" b="1" baseline="0" dirty="0">
                        <a:solidFill>
                          <a:schemeClr val="accent4">
                            <a:lumMod val="10000"/>
                          </a:schemeClr>
                        </a:solidFill>
                        <a:effectLst/>
                        <a:latin typeface="Times New Roman"/>
                        <a:ea typeface="Times New Roman"/>
                      </a:endParaRPr>
                    </a:p>
                  </a:txBody>
                  <a:tcPr marL="46762" marR="46762" marT="0" marB="0" anchor="ctr">
                    <a:lnT w="12700" cap="flat" cmpd="sng" algn="ctr">
                      <a:solidFill>
                        <a:schemeClr val="tx1"/>
                      </a:solidFill>
                      <a:prstDash val="solid"/>
                      <a:round/>
                      <a:headEnd type="none" w="med" len="med"/>
                      <a:tailEnd type="none" w="med" len="med"/>
                    </a:lnT>
                    <a:solidFill>
                      <a:srgbClr val="92D050"/>
                    </a:solidFill>
                  </a:tcPr>
                </a:tc>
              </a:tr>
              <a:tr h="502920">
                <a:tc>
                  <a:txBody>
                    <a:bodyPr/>
                    <a:lstStyle/>
                    <a:p>
                      <a:pPr marL="0" marR="0" algn="ctr">
                        <a:spcBef>
                          <a:spcPts val="0"/>
                        </a:spcBef>
                        <a:spcAft>
                          <a:spcPts val="0"/>
                        </a:spcAft>
                      </a:pPr>
                      <a:r>
                        <a:rPr lang="en-US" sz="1100" b="1" baseline="0" dirty="0">
                          <a:solidFill>
                            <a:schemeClr val="accent4">
                              <a:lumMod val="10000"/>
                            </a:schemeClr>
                          </a:solidFill>
                          <a:effectLst/>
                        </a:rPr>
                        <a:t> </a:t>
                      </a:r>
                    </a:p>
                    <a:p>
                      <a:pPr marL="0" marR="0" algn="ctr">
                        <a:spcBef>
                          <a:spcPts val="0"/>
                        </a:spcBef>
                        <a:spcAft>
                          <a:spcPts val="0"/>
                        </a:spcAft>
                      </a:pPr>
                      <a:r>
                        <a:rPr lang="en-US" sz="1100" b="1" baseline="0" dirty="0" smtClean="0">
                          <a:solidFill>
                            <a:schemeClr val="accent4">
                              <a:lumMod val="10000"/>
                            </a:schemeClr>
                          </a:solidFill>
                          <a:effectLst/>
                        </a:rPr>
                        <a:t>1920 – </a:t>
                      </a:r>
                      <a:r>
                        <a:rPr lang="en-US" sz="1100" b="1" baseline="0" dirty="0">
                          <a:solidFill>
                            <a:schemeClr val="accent4">
                              <a:lumMod val="10000"/>
                            </a:schemeClr>
                          </a:solidFill>
                          <a:effectLst/>
                        </a:rPr>
                        <a:t>100 </a:t>
                      </a:r>
                      <a:r>
                        <a:rPr lang="en-US" sz="1100" b="1" baseline="0" dirty="0" smtClean="0">
                          <a:solidFill>
                            <a:schemeClr val="accent4">
                              <a:lumMod val="10000"/>
                            </a:schemeClr>
                          </a:solidFill>
                          <a:effectLst/>
                        </a:rPr>
                        <a:t>ac/ft—10 use</a:t>
                      </a:r>
                      <a:endParaRPr lang="en-US" sz="1100" b="1" baseline="0" dirty="0">
                        <a:solidFill>
                          <a:schemeClr val="accent4">
                            <a:lumMod val="10000"/>
                          </a:schemeClr>
                        </a:solidFill>
                        <a:effectLst/>
                      </a:endParaRPr>
                    </a:p>
                    <a:p>
                      <a:pPr marL="0" marR="0" algn="ctr">
                        <a:spcBef>
                          <a:spcPts val="0"/>
                        </a:spcBef>
                        <a:spcAft>
                          <a:spcPts val="0"/>
                        </a:spcAft>
                      </a:pPr>
                      <a:r>
                        <a:rPr lang="en-US" sz="1100" b="1" baseline="0" dirty="0">
                          <a:solidFill>
                            <a:schemeClr val="accent4">
                              <a:lumMod val="10000"/>
                            </a:schemeClr>
                          </a:solidFill>
                          <a:effectLst/>
                        </a:rPr>
                        <a:t> </a:t>
                      </a:r>
                      <a:endParaRPr lang="en-US" sz="1100" b="1" baseline="0" dirty="0">
                        <a:solidFill>
                          <a:schemeClr val="accent4">
                            <a:lumMod val="10000"/>
                          </a:schemeClr>
                        </a:solidFill>
                        <a:effectLst/>
                        <a:latin typeface="Times New Roman"/>
                        <a:ea typeface="Times New Roman"/>
                      </a:endParaRPr>
                    </a:p>
                  </a:txBody>
                  <a:tcPr marL="46762" marR="46762" marT="0" marB="0" anchor="ctr">
                    <a:solidFill>
                      <a:srgbClr val="00B050"/>
                    </a:solidFill>
                  </a:tcPr>
                </a:tc>
              </a:tr>
              <a:tr h="502920">
                <a:tc>
                  <a:txBody>
                    <a:bodyPr/>
                    <a:lstStyle/>
                    <a:p>
                      <a:pPr marL="0" marR="0" algn="ctr">
                        <a:spcBef>
                          <a:spcPts val="0"/>
                        </a:spcBef>
                        <a:spcAft>
                          <a:spcPts val="0"/>
                        </a:spcAft>
                      </a:pPr>
                      <a:r>
                        <a:rPr lang="en-US" sz="1100" b="1" baseline="0" dirty="0">
                          <a:solidFill>
                            <a:schemeClr val="accent4">
                              <a:lumMod val="10000"/>
                            </a:schemeClr>
                          </a:solidFill>
                          <a:effectLst/>
                        </a:rPr>
                        <a:t> </a:t>
                      </a:r>
                    </a:p>
                    <a:p>
                      <a:pPr marL="0" marR="0" algn="ctr">
                        <a:spcBef>
                          <a:spcPts val="0"/>
                        </a:spcBef>
                        <a:spcAft>
                          <a:spcPts val="0"/>
                        </a:spcAft>
                      </a:pPr>
                      <a:r>
                        <a:rPr lang="en-US" sz="1100" b="1" baseline="0" dirty="0" smtClean="0">
                          <a:solidFill>
                            <a:schemeClr val="accent4">
                              <a:lumMod val="10000"/>
                            </a:schemeClr>
                          </a:solidFill>
                          <a:effectLst/>
                        </a:rPr>
                        <a:t>1925 – </a:t>
                      </a:r>
                      <a:r>
                        <a:rPr lang="en-US" sz="1100" b="1" baseline="0" dirty="0">
                          <a:solidFill>
                            <a:schemeClr val="accent4">
                              <a:lumMod val="10000"/>
                            </a:schemeClr>
                          </a:solidFill>
                          <a:effectLst/>
                        </a:rPr>
                        <a:t>100 </a:t>
                      </a:r>
                      <a:r>
                        <a:rPr lang="en-US" sz="1100" b="1" baseline="0" dirty="0" smtClean="0">
                          <a:solidFill>
                            <a:schemeClr val="accent4">
                              <a:lumMod val="10000"/>
                            </a:schemeClr>
                          </a:solidFill>
                          <a:effectLst/>
                        </a:rPr>
                        <a:t>ac/ft</a:t>
                      </a:r>
                      <a:endParaRPr lang="en-US" sz="1100" b="1" baseline="0" dirty="0">
                        <a:solidFill>
                          <a:schemeClr val="accent4">
                            <a:lumMod val="10000"/>
                          </a:schemeClr>
                        </a:solidFill>
                        <a:effectLst/>
                      </a:endParaRPr>
                    </a:p>
                    <a:p>
                      <a:pPr marL="0" marR="0" algn="ctr">
                        <a:spcBef>
                          <a:spcPts val="0"/>
                        </a:spcBef>
                        <a:spcAft>
                          <a:spcPts val="0"/>
                        </a:spcAft>
                      </a:pPr>
                      <a:r>
                        <a:rPr lang="en-US" sz="1100" b="1" baseline="0" dirty="0">
                          <a:solidFill>
                            <a:schemeClr val="accent4">
                              <a:lumMod val="10000"/>
                            </a:schemeClr>
                          </a:solidFill>
                          <a:effectLst/>
                        </a:rPr>
                        <a:t> </a:t>
                      </a:r>
                      <a:endParaRPr lang="en-US" sz="1100" b="1" baseline="0" dirty="0">
                        <a:solidFill>
                          <a:schemeClr val="accent4">
                            <a:lumMod val="10000"/>
                          </a:schemeClr>
                        </a:solidFill>
                        <a:effectLst/>
                        <a:latin typeface="Times New Roman"/>
                        <a:ea typeface="Times New Roman"/>
                      </a:endParaRPr>
                    </a:p>
                  </a:txBody>
                  <a:tcPr marL="46762" marR="46762" marT="0" marB="0" anchor="ctr">
                    <a:solidFill>
                      <a:srgbClr val="92D050"/>
                    </a:solidFill>
                  </a:tcPr>
                </a:tc>
              </a:tr>
              <a:tr h="502920">
                <a:tc>
                  <a:txBody>
                    <a:bodyPr/>
                    <a:lstStyle/>
                    <a:p>
                      <a:pPr marL="0" marR="0" algn="ctr">
                        <a:spcBef>
                          <a:spcPts val="0"/>
                        </a:spcBef>
                        <a:spcAft>
                          <a:spcPts val="0"/>
                        </a:spcAft>
                      </a:pPr>
                      <a:r>
                        <a:rPr lang="en-US" sz="1100" b="1" baseline="0" dirty="0">
                          <a:solidFill>
                            <a:schemeClr val="accent4">
                              <a:lumMod val="10000"/>
                            </a:schemeClr>
                          </a:solidFill>
                          <a:effectLst/>
                        </a:rPr>
                        <a:t> </a:t>
                      </a:r>
                    </a:p>
                    <a:p>
                      <a:pPr marL="0" marR="0" algn="ctr">
                        <a:spcBef>
                          <a:spcPts val="0"/>
                        </a:spcBef>
                        <a:spcAft>
                          <a:spcPts val="0"/>
                        </a:spcAft>
                      </a:pPr>
                      <a:r>
                        <a:rPr lang="en-US" sz="1100" b="1" baseline="0" dirty="0">
                          <a:solidFill>
                            <a:schemeClr val="accent4">
                              <a:lumMod val="10000"/>
                            </a:schemeClr>
                          </a:solidFill>
                          <a:effectLst/>
                        </a:rPr>
                        <a:t>1930 </a:t>
                      </a:r>
                      <a:r>
                        <a:rPr lang="en-US" sz="1100" b="1" baseline="0" dirty="0" smtClean="0">
                          <a:solidFill>
                            <a:schemeClr val="accent4">
                              <a:lumMod val="10000"/>
                            </a:schemeClr>
                          </a:solidFill>
                          <a:effectLst/>
                        </a:rPr>
                        <a:t>– </a:t>
                      </a:r>
                      <a:r>
                        <a:rPr lang="en-US" sz="1100" b="1" baseline="0" dirty="0">
                          <a:solidFill>
                            <a:schemeClr val="accent4">
                              <a:lumMod val="10000"/>
                            </a:schemeClr>
                          </a:solidFill>
                          <a:effectLst/>
                        </a:rPr>
                        <a:t>100 </a:t>
                      </a:r>
                      <a:r>
                        <a:rPr lang="en-US" sz="1100" b="1" baseline="0" dirty="0" smtClean="0">
                          <a:solidFill>
                            <a:schemeClr val="accent4">
                              <a:lumMod val="10000"/>
                            </a:schemeClr>
                          </a:solidFill>
                          <a:effectLst/>
                        </a:rPr>
                        <a:t>af/ct</a:t>
                      </a:r>
                      <a:endParaRPr lang="en-US" sz="1100" b="1" baseline="0" dirty="0">
                        <a:solidFill>
                          <a:schemeClr val="accent4">
                            <a:lumMod val="10000"/>
                          </a:schemeClr>
                        </a:solidFill>
                        <a:effectLst/>
                      </a:endParaRPr>
                    </a:p>
                    <a:p>
                      <a:pPr marL="0" marR="0" algn="ctr">
                        <a:spcBef>
                          <a:spcPts val="0"/>
                        </a:spcBef>
                        <a:spcAft>
                          <a:spcPts val="0"/>
                        </a:spcAft>
                      </a:pPr>
                      <a:r>
                        <a:rPr lang="en-US" sz="1100" b="1" baseline="0" dirty="0">
                          <a:solidFill>
                            <a:schemeClr val="accent4">
                              <a:lumMod val="10000"/>
                            </a:schemeClr>
                          </a:solidFill>
                          <a:effectLst/>
                        </a:rPr>
                        <a:t> </a:t>
                      </a:r>
                      <a:endParaRPr lang="en-US" sz="1100" b="1" baseline="0" dirty="0">
                        <a:solidFill>
                          <a:schemeClr val="accent4">
                            <a:lumMod val="10000"/>
                          </a:schemeClr>
                        </a:solidFill>
                        <a:effectLst/>
                        <a:latin typeface="Times New Roman"/>
                        <a:ea typeface="Times New Roman"/>
                      </a:endParaRPr>
                    </a:p>
                  </a:txBody>
                  <a:tcPr marL="46762" marR="46762" marT="0" marB="0" anchor="ctr">
                    <a:solidFill>
                      <a:srgbClr val="FFFF00"/>
                    </a:solidFill>
                  </a:tcPr>
                </a:tc>
              </a:tr>
              <a:tr h="502920">
                <a:tc>
                  <a:txBody>
                    <a:bodyPr/>
                    <a:lstStyle/>
                    <a:p>
                      <a:pPr marL="0" marR="0" algn="ctr">
                        <a:spcBef>
                          <a:spcPts val="0"/>
                        </a:spcBef>
                        <a:spcAft>
                          <a:spcPts val="0"/>
                        </a:spcAft>
                      </a:pPr>
                      <a:r>
                        <a:rPr lang="en-US" sz="1100" b="1" baseline="0" dirty="0">
                          <a:solidFill>
                            <a:schemeClr val="accent4">
                              <a:lumMod val="10000"/>
                            </a:schemeClr>
                          </a:solidFill>
                          <a:effectLst/>
                        </a:rPr>
                        <a:t> </a:t>
                      </a:r>
                    </a:p>
                    <a:p>
                      <a:pPr marL="0" marR="0" algn="ctr">
                        <a:spcBef>
                          <a:spcPts val="0"/>
                        </a:spcBef>
                        <a:spcAft>
                          <a:spcPts val="0"/>
                        </a:spcAft>
                      </a:pPr>
                      <a:r>
                        <a:rPr lang="en-US" sz="1100" b="1" baseline="0" dirty="0">
                          <a:solidFill>
                            <a:schemeClr val="accent4">
                              <a:lumMod val="10000"/>
                            </a:schemeClr>
                          </a:solidFill>
                          <a:effectLst/>
                        </a:rPr>
                        <a:t>1931 </a:t>
                      </a:r>
                      <a:r>
                        <a:rPr lang="en-US" sz="1100" b="1" baseline="0" dirty="0" smtClean="0">
                          <a:solidFill>
                            <a:schemeClr val="accent4">
                              <a:lumMod val="10000"/>
                            </a:schemeClr>
                          </a:solidFill>
                          <a:effectLst/>
                        </a:rPr>
                        <a:t>– 100 ac/ft</a:t>
                      </a:r>
                      <a:endParaRPr lang="en-US" sz="1100" b="1" baseline="0" dirty="0">
                        <a:solidFill>
                          <a:schemeClr val="accent4">
                            <a:lumMod val="10000"/>
                          </a:schemeClr>
                        </a:solidFill>
                        <a:effectLst/>
                      </a:endParaRPr>
                    </a:p>
                    <a:p>
                      <a:pPr marL="0" marR="0" algn="ctr">
                        <a:spcBef>
                          <a:spcPts val="0"/>
                        </a:spcBef>
                        <a:spcAft>
                          <a:spcPts val="0"/>
                        </a:spcAft>
                      </a:pPr>
                      <a:r>
                        <a:rPr lang="en-US" sz="1100" b="1" baseline="0" dirty="0">
                          <a:solidFill>
                            <a:schemeClr val="accent4">
                              <a:lumMod val="10000"/>
                            </a:schemeClr>
                          </a:solidFill>
                          <a:effectLst/>
                        </a:rPr>
                        <a:t> </a:t>
                      </a:r>
                      <a:endParaRPr lang="en-US" sz="1100" b="1" baseline="0" dirty="0">
                        <a:solidFill>
                          <a:schemeClr val="accent4">
                            <a:lumMod val="10000"/>
                          </a:schemeClr>
                        </a:solidFill>
                        <a:effectLst/>
                        <a:latin typeface="Times New Roman"/>
                        <a:ea typeface="Times New Roman"/>
                      </a:endParaRPr>
                    </a:p>
                  </a:txBody>
                  <a:tcPr marL="46762" marR="46762" marT="0" marB="0" anchor="ctr">
                    <a:solidFill>
                      <a:srgbClr val="92D050"/>
                    </a:solidFill>
                  </a:tcPr>
                </a:tc>
              </a:tr>
            </a:tbl>
          </a:graphicData>
        </a:graphic>
      </p:graphicFrame>
      <p:sp>
        <p:nvSpPr>
          <p:cNvPr id="3" name="TextBox 2"/>
          <p:cNvSpPr txBox="1"/>
          <p:nvPr/>
        </p:nvSpPr>
        <p:spPr>
          <a:xfrm>
            <a:off x="3505200" y="1828800"/>
            <a:ext cx="5029200" cy="2462213"/>
          </a:xfrm>
          <a:prstGeom prst="rect">
            <a:avLst/>
          </a:prstGeom>
          <a:noFill/>
        </p:spPr>
        <p:txBody>
          <a:bodyPr wrap="square" rtlCol="0">
            <a:spAutoFit/>
          </a:bodyPr>
          <a:lstStyle/>
          <a:p>
            <a:pPr marL="457200" indent="-457200">
              <a:buClr>
                <a:srgbClr val="FFFF99"/>
              </a:buClr>
              <a:buFont typeface="Wingdings" panose="05000000000000000000" pitchFamily="2" charset="2"/>
              <a:buChar char="§"/>
            </a:pPr>
            <a:r>
              <a:rPr lang="en-US" sz="2200" b="1" dirty="0" smtClean="0">
                <a:solidFill>
                  <a:srgbClr val="FFFF99"/>
                </a:solidFill>
              </a:rPr>
              <a:t>Reserved Right reorganized for 100 ac/</a:t>
            </a:r>
            <a:r>
              <a:rPr lang="en-US" sz="2200" b="1" dirty="0" err="1" smtClean="0">
                <a:solidFill>
                  <a:srgbClr val="FFFF99"/>
                </a:solidFill>
              </a:rPr>
              <a:t>ft</a:t>
            </a:r>
            <a:r>
              <a:rPr lang="en-US" sz="2200" b="1" dirty="0" smtClean="0">
                <a:solidFill>
                  <a:srgbClr val="FFFF99"/>
                </a:solidFill>
              </a:rPr>
              <a:t>/</a:t>
            </a:r>
            <a:r>
              <a:rPr lang="en-US" sz="2200" b="1" dirty="0" err="1" smtClean="0">
                <a:solidFill>
                  <a:srgbClr val="FFFF99"/>
                </a:solidFill>
              </a:rPr>
              <a:t>yr</a:t>
            </a:r>
            <a:r>
              <a:rPr lang="en-US" sz="2200" b="1" dirty="0" smtClean="0">
                <a:solidFill>
                  <a:srgbClr val="FFFF99"/>
                </a:solidFill>
              </a:rPr>
              <a:t>, with 1860 priority date</a:t>
            </a:r>
          </a:p>
          <a:p>
            <a:pPr marL="457200" indent="-457200">
              <a:buClr>
                <a:srgbClr val="FFFF99"/>
              </a:buClr>
              <a:buFont typeface="Wingdings" panose="05000000000000000000" pitchFamily="2" charset="2"/>
              <a:buChar char="§"/>
            </a:pPr>
            <a:r>
              <a:rPr lang="en-US" sz="2200" b="1" dirty="0" smtClean="0">
                <a:solidFill>
                  <a:srgbClr val="FFFF99"/>
                </a:solidFill>
              </a:rPr>
              <a:t>Becomes the earliest right on the system</a:t>
            </a:r>
          </a:p>
          <a:p>
            <a:pPr marL="457200" indent="-457200">
              <a:buClr>
                <a:srgbClr val="FFFF99"/>
              </a:buClr>
              <a:buFont typeface="Wingdings" panose="05000000000000000000" pitchFamily="2" charset="2"/>
              <a:buChar char="§"/>
            </a:pPr>
            <a:r>
              <a:rPr lang="en-US" sz="2200" b="1" dirty="0" smtClean="0">
                <a:solidFill>
                  <a:srgbClr val="FFFF99"/>
                </a:solidFill>
              </a:rPr>
              <a:t>All other rights move down in priority</a:t>
            </a:r>
            <a:endParaRPr lang="en-US" sz="2200" b="1" dirty="0">
              <a:solidFill>
                <a:srgbClr val="FFFF99"/>
              </a:solidFill>
            </a:endParaRPr>
          </a:p>
        </p:txBody>
      </p:sp>
    </p:spTree>
    <p:extLst>
      <p:ext uri="{BB962C8B-B14F-4D97-AF65-F5344CB8AC3E}">
        <p14:creationId xmlns:p14="http://schemas.microsoft.com/office/powerpoint/2010/main" val="318485402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822"/>
            <a:ext cx="8229600" cy="1371600"/>
          </a:xfrm>
        </p:spPr>
        <p:txBody>
          <a:bodyPr/>
          <a:lstStyle/>
          <a:p>
            <a:pPr>
              <a:defRPr/>
            </a:pPr>
            <a:r>
              <a:rPr lang="en-US" b="1" dirty="0" smtClean="0"/>
              <a:t>Reserved Rights vs. Appropriative Water Rights</a:t>
            </a:r>
            <a:endParaRPr lang="en-US" b="1" dirty="0"/>
          </a:p>
        </p:txBody>
      </p:sp>
      <p:sp>
        <p:nvSpPr>
          <p:cNvPr id="3" name="Content Placeholder 2"/>
          <p:cNvSpPr>
            <a:spLocks noGrp="1"/>
          </p:cNvSpPr>
          <p:nvPr>
            <p:ph idx="1"/>
          </p:nvPr>
        </p:nvSpPr>
        <p:spPr>
          <a:xfrm>
            <a:off x="3810000" y="1905000"/>
            <a:ext cx="5334000" cy="4648200"/>
          </a:xfrm>
        </p:spPr>
        <p:txBody>
          <a:bodyPr>
            <a:normAutofit lnSpcReduction="10000"/>
          </a:bodyPr>
          <a:lstStyle/>
          <a:p>
            <a:pPr>
              <a:buClr>
                <a:srgbClr val="FFC000"/>
              </a:buClr>
              <a:buFont typeface="Wingdings" pitchFamily="2" charset="2"/>
              <a:buChar char="v"/>
              <a:defRPr/>
            </a:pPr>
            <a:r>
              <a:rPr lang="en-US" dirty="0" smtClean="0"/>
              <a:t>Utah, an arid state, has many federal reservations — federal lands set aside for specific purposes, like Indian reservations, national parks and monuments, military bases, etc.</a:t>
            </a:r>
          </a:p>
          <a:p>
            <a:pPr>
              <a:buClr>
                <a:srgbClr val="FFC000"/>
              </a:buClr>
              <a:buFont typeface="Wingdings" pitchFamily="2" charset="2"/>
              <a:buChar char="v"/>
              <a:defRPr/>
            </a:pPr>
            <a:r>
              <a:rPr lang="en-US" dirty="0" smtClean="0">
                <a:solidFill>
                  <a:srgbClr val="FF5050"/>
                </a:solidFill>
              </a:rPr>
              <a:t>How should these rights be quantified?</a:t>
            </a:r>
            <a:endParaRPr lang="en-US" dirty="0">
              <a:solidFill>
                <a:srgbClr val="FF5050"/>
              </a:solidFill>
            </a:endParaRPr>
          </a:p>
        </p:txBody>
      </p:sp>
      <p:pic>
        <p:nvPicPr>
          <p:cNvPr id="23556" name="Picture 6" descr="rainbowbridge.jpg"/>
          <p:cNvPicPr>
            <a:picLocks noChangeAspect="1"/>
          </p:cNvPicPr>
          <p:nvPr/>
        </p:nvPicPr>
        <p:blipFill>
          <a:blip r:embed="rId3"/>
          <a:srcRect/>
          <a:stretch>
            <a:fillRect/>
          </a:stretch>
        </p:blipFill>
        <p:spPr bwMode="auto">
          <a:xfrm>
            <a:off x="0" y="1676400"/>
            <a:ext cx="3886200" cy="2514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9" descr="cedarbreaks2.jpg"/>
          <p:cNvPicPr>
            <a:picLocks noChangeAspect="1"/>
          </p:cNvPicPr>
          <p:nvPr/>
        </p:nvPicPr>
        <p:blipFill>
          <a:blip r:embed="rId4"/>
          <a:srcRect/>
          <a:stretch>
            <a:fillRect/>
          </a:stretch>
        </p:blipFill>
        <p:spPr bwMode="auto">
          <a:xfrm>
            <a:off x="0" y="4114800"/>
            <a:ext cx="3886200" cy="2743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Reserved Rights vs. Appropriative Water Rights</a:t>
            </a:r>
            <a:endParaRPr lang="en-US" b="1" dirty="0"/>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smtClean="0"/>
              <a:t>States have taken different approaches:</a:t>
            </a:r>
          </a:p>
          <a:p>
            <a:pPr lvl="1">
              <a:buClr>
                <a:srgbClr val="FFC000"/>
              </a:buClr>
              <a:buFont typeface="Wingdings" pitchFamily="2" charset="2"/>
              <a:buChar char="v"/>
              <a:defRPr/>
            </a:pPr>
            <a:r>
              <a:rPr lang="en-US" dirty="0" smtClean="0"/>
              <a:t>Pretend reserved rights don’t exist (mostly in times past)</a:t>
            </a:r>
          </a:p>
          <a:p>
            <a:pPr lvl="1">
              <a:buClr>
                <a:srgbClr val="FFC000"/>
              </a:buClr>
              <a:buFont typeface="Wingdings" pitchFamily="2" charset="2"/>
              <a:buChar char="v"/>
              <a:defRPr/>
            </a:pPr>
            <a:r>
              <a:rPr lang="en-US" dirty="0" smtClean="0"/>
              <a:t>Litigate about reserved rights</a:t>
            </a:r>
          </a:p>
          <a:p>
            <a:pPr lvl="1">
              <a:buClr>
                <a:srgbClr val="FFC000"/>
              </a:buClr>
              <a:buFont typeface="Wingdings" pitchFamily="2" charset="2"/>
              <a:buChar char="v"/>
              <a:defRPr/>
            </a:pPr>
            <a:r>
              <a:rPr lang="en-US" dirty="0" smtClean="0"/>
              <a:t>Negotiate such rights on a case-by-case basis</a:t>
            </a:r>
          </a:p>
          <a:p>
            <a:pPr>
              <a:buClr>
                <a:srgbClr val="FFC000"/>
              </a:buClr>
              <a:buFont typeface="Wingdings" pitchFamily="2" charset="2"/>
              <a:buChar char="v"/>
              <a:defRPr/>
            </a:pPr>
            <a:r>
              <a:rPr lang="en-US" dirty="0" smtClean="0"/>
              <a:t>Utah has chosen to negotiate because it provides the best opportunity for a win/win result</a:t>
            </a:r>
          </a:p>
          <a:p>
            <a:pPr>
              <a:buFont typeface="Wingdings" pitchFamily="2" charset="2"/>
              <a:buNone/>
              <a:defRPr/>
            </a:pP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Reserved Rights vs. Appropriative Water Rights</a:t>
            </a:r>
            <a:endParaRPr lang="en-US" b="1" dirty="0"/>
          </a:p>
        </p:txBody>
      </p:sp>
      <p:sp>
        <p:nvSpPr>
          <p:cNvPr id="3" name="Content Placeholder 2"/>
          <p:cNvSpPr>
            <a:spLocks noGrp="1"/>
          </p:cNvSpPr>
          <p:nvPr>
            <p:ph idx="1"/>
          </p:nvPr>
        </p:nvSpPr>
        <p:spPr>
          <a:xfrm>
            <a:off x="0" y="1981200"/>
            <a:ext cx="5943600" cy="4572000"/>
          </a:xfrm>
        </p:spPr>
        <p:txBody>
          <a:bodyPr/>
          <a:lstStyle/>
          <a:p>
            <a:pPr>
              <a:buClr>
                <a:srgbClr val="FFC000"/>
              </a:buClr>
              <a:buFont typeface="Wingdings" pitchFamily="2" charset="2"/>
              <a:buChar char="v"/>
              <a:defRPr/>
            </a:pPr>
            <a:r>
              <a:rPr lang="en-US" dirty="0" smtClean="0"/>
              <a:t>Utah has negotiated reserved water rights for Zion National Park, Arches National Park, an important watershed in the Dixie National Forest, Cedar Breaks,  Hovenweep, Promontory, Rainbow Bridge, Timpanogos, and Natural Bridges National Monuments</a:t>
            </a:r>
          </a:p>
        </p:txBody>
      </p:sp>
      <p:pic>
        <p:nvPicPr>
          <p:cNvPr id="25604" name="Picture 3" descr="GreatWhiteThrone.jpg"/>
          <p:cNvPicPr>
            <a:picLocks noChangeAspect="1"/>
          </p:cNvPicPr>
          <p:nvPr/>
        </p:nvPicPr>
        <p:blipFill>
          <a:blip r:embed="rId3"/>
          <a:srcRect/>
          <a:stretch>
            <a:fillRect/>
          </a:stretch>
        </p:blipFill>
        <p:spPr bwMode="auto">
          <a:xfrm>
            <a:off x="5867400" y="2066925"/>
            <a:ext cx="3276600" cy="47910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Reserved Rights vs. Appropriative Water Rights</a:t>
            </a:r>
            <a:endParaRPr lang="en-US" dirty="0"/>
          </a:p>
        </p:txBody>
      </p:sp>
      <p:sp>
        <p:nvSpPr>
          <p:cNvPr id="3" name="Content Placeholder 2"/>
          <p:cNvSpPr>
            <a:spLocks noGrp="1"/>
          </p:cNvSpPr>
          <p:nvPr>
            <p:ph idx="1"/>
          </p:nvPr>
        </p:nvSpPr>
        <p:spPr>
          <a:xfrm>
            <a:off x="457200" y="2438400"/>
            <a:ext cx="8229600" cy="3581400"/>
          </a:xfrm>
        </p:spPr>
        <p:txBody>
          <a:bodyPr/>
          <a:lstStyle/>
          <a:p>
            <a:pPr>
              <a:buClr>
                <a:srgbClr val="FFC000"/>
              </a:buClr>
              <a:buFont typeface="Wingdings" pitchFamily="2" charset="2"/>
              <a:buChar char="v"/>
              <a:defRPr/>
            </a:pPr>
            <a:r>
              <a:rPr lang="en-US" dirty="0" smtClean="0"/>
              <a:t>Utah has negotiated reserved water rights for the Shivwits Reservation</a:t>
            </a:r>
          </a:p>
          <a:p>
            <a:pPr>
              <a:buClr>
                <a:srgbClr val="FFC000"/>
              </a:buClr>
              <a:buFont typeface="Wingdings" pitchFamily="2" charset="2"/>
              <a:buChar char="v"/>
              <a:defRPr/>
            </a:pPr>
            <a:r>
              <a:rPr lang="en-US" dirty="0" smtClean="0"/>
              <a:t>Congress passed legislation settling the Uintah Ouray Tribe </a:t>
            </a:r>
            <a:r>
              <a:rPr lang="en-US" dirty="0"/>
              <a:t>(Northern Ute) </a:t>
            </a:r>
            <a:r>
              <a:rPr lang="en-US" dirty="0" smtClean="0"/>
              <a:t>water right claims and we continue to work on an implementation plan with the Utes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371600"/>
          </a:xfrm>
        </p:spPr>
        <p:txBody>
          <a:bodyPr/>
          <a:lstStyle/>
          <a:p>
            <a:pPr>
              <a:defRPr/>
            </a:pPr>
            <a:r>
              <a:rPr lang="en-US" b="1" dirty="0" smtClean="0"/>
              <a:t>Reserved Rights vs. Appropriative Water Rights</a:t>
            </a:r>
            <a:endParaRPr lang="en-US" b="1" dirty="0"/>
          </a:p>
        </p:txBody>
      </p:sp>
      <p:sp>
        <p:nvSpPr>
          <p:cNvPr id="3" name="Content Placeholder 2"/>
          <p:cNvSpPr>
            <a:spLocks noGrp="1"/>
          </p:cNvSpPr>
          <p:nvPr>
            <p:ph idx="1"/>
          </p:nvPr>
        </p:nvSpPr>
        <p:spPr>
          <a:xfrm>
            <a:off x="304800" y="1752600"/>
            <a:ext cx="8610600" cy="4876800"/>
          </a:xfrm>
        </p:spPr>
        <p:txBody>
          <a:bodyPr/>
          <a:lstStyle/>
          <a:p>
            <a:pPr>
              <a:buClr>
                <a:srgbClr val="FFC000"/>
              </a:buClr>
              <a:buFont typeface="Wingdings" pitchFamily="2" charset="2"/>
              <a:buChar char="v"/>
              <a:defRPr/>
            </a:pPr>
            <a:r>
              <a:rPr lang="en-US" dirty="0"/>
              <a:t>Utah has initiated reserved water right discussions for the Goshute Reservation</a:t>
            </a:r>
          </a:p>
          <a:p>
            <a:pPr>
              <a:buClr>
                <a:srgbClr val="FFC000"/>
              </a:buClr>
              <a:buFont typeface="Wingdings" pitchFamily="2" charset="2"/>
              <a:buChar char="v"/>
              <a:defRPr/>
            </a:pPr>
            <a:r>
              <a:rPr lang="en-US" dirty="0" smtClean="0"/>
              <a:t>We are working on an agreement for Bryce Canyon National Park and others</a:t>
            </a:r>
          </a:p>
          <a:p>
            <a:pPr>
              <a:buClr>
                <a:srgbClr val="FFC000"/>
              </a:buClr>
              <a:buFont typeface="Wingdings" pitchFamily="2" charset="2"/>
              <a:buChar char="v"/>
              <a:defRPr/>
            </a:pPr>
            <a:r>
              <a:rPr lang="en-US" dirty="0" smtClean="0"/>
              <a:t>We have been in discussions for years with the Navajo Nation on a negotiated settlement of the water right claims for part of the Nation located in Utah.</a:t>
            </a:r>
          </a:p>
          <a:p>
            <a:pPr>
              <a:buClr>
                <a:srgbClr val="FFC000"/>
              </a:buClr>
              <a:buFont typeface="Wingdings" pitchFamily="2" charset="2"/>
              <a:buChar char="v"/>
              <a:defRPr/>
            </a:pPr>
            <a:r>
              <a:rPr lang="en-US" dirty="0" smtClean="0"/>
              <a:t>Many settlements involve the Colorado River</a:t>
            </a:r>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990600" y="838200"/>
            <a:ext cx="4892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dirty="0"/>
          </a:p>
        </p:txBody>
      </p:sp>
      <p:pic>
        <p:nvPicPr>
          <p:cNvPr id="29699" name="Picture 4" descr="Navajo-Indian-on-a-horse-2"/>
          <p:cNvPicPr>
            <a:picLocks noChangeAspect="1" noChangeArrowheads="1"/>
          </p:cNvPicPr>
          <p:nvPr/>
        </p:nvPicPr>
        <p:blipFill>
          <a:blip r:embed="rId3"/>
          <a:srcRect/>
          <a:stretch>
            <a:fillRect/>
          </a:stretch>
        </p:blipFill>
        <p:spPr bwMode="auto">
          <a:xfrm>
            <a:off x="5334000" y="0"/>
            <a:ext cx="3810000" cy="28575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5"/>
          <p:cNvSpPr>
            <a:spLocks noChangeArrowheads="1"/>
          </p:cNvSpPr>
          <p:nvPr/>
        </p:nvSpPr>
        <p:spPr bwMode="auto">
          <a:xfrm>
            <a:off x="304800" y="247650"/>
            <a:ext cx="4495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4400" b="1" dirty="0">
                <a:solidFill>
                  <a:schemeClr val="tx2"/>
                </a:solidFill>
              </a:rPr>
              <a:t>Utah/Navajo Reserved Water Right Negotiations</a:t>
            </a:r>
          </a:p>
        </p:txBody>
      </p:sp>
      <p:sp>
        <p:nvSpPr>
          <p:cNvPr id="3" name="TextBox 2"/>
          <p:cNvSpPr txBox="1"/>
          <p:nvPr/>
        </p:nvSpPr>
        <p:spPr>
          <a:xfrm>
            <a:off x="463550" y="3048000"/>
            <a:ext cx="8153400" cy="4524375"/>
          </a:xfrm>
          <a:prstGeom prst="rect">
            <a:avLst/>
          </a:prstGeom>
          <a:noFill/>
        </p:spPr>
        <p:txBody>
          <a:bodyPr>
            <a:spAutoFit/>
          </a:bodyPr>
          <a:lstStyle/>
          <a:p>
            <a:pPr marL="457200" indent="-457200">
              <a:buClr>
                <a:srgbClr val="FFC000"/>
              </a:buClr>
              <a:buFont typeface="Wingdings" pitchFamily="2" charset="2"/>
              <a:buChar char="v"/>
              <a:defRPr/>
            </a:pPr>
            <a:r>
              <a:rPr lang="en-US" sz="3200" dirty="0">
                <a:cs typeface="Arial" charset="0"/>
              </a:rPr>
              <a:t>Navajo has substantial </a:t>
            </a:r>
            <a:r>
              <a:rPr lang="en-US" sz="3200" i="1" dirty="0">
                <a:cs typeface="Arial" charset="0"/>
              </a:rPr>
              <a:t>Winters  </a:t>
            </a:r>
            <a:r>
              <a:rPr lang="en-US" sz="3200" dirty="0">
                <a:cs typeface="Arial" charset="0"/>
              </a:rPr>
              <a:t>rights</a:t>
            </a:r>
          </a:p>
          <a:p>
            <a:pPr marL="457200" indent="-457200">
              <a:buClr>
                <a:srgbClr val="FFC000"/>
              </a:buClr>
              <a:buFont typeface="Wingdings" pitchFamily="2" charset="2"/>
              <a:buChar char="v"/>
              <a:defRPr/>
            </a:pPr>
            <a:r>
              <a:rPr lang="en-US" sz="3200" dirty="0">
                <a:cs typeface="Arial" charset="0"/>
              </a:rPr>
              <a:t>The law requires Navajo’s water rights for the portion of the reservation in Utah come from Utah’s share of the River</a:t>
            </a:r>
          </a:p>
          <a:p>
            <a:pPr marL="457200" indent="-457200">
              <a:buClr>
                <a:srgbClr val="FFC000"/>
              </a:buClr>
              <a:buFont typeface="Wingdings" pitchFamily="2" charset="2"/>
              <a:buChar char="v"/>
              <a:defRPr/>
            </a:pPr>
            <a:r>
              <a:rPr lang="en-US" sz="3200" dirty="0">
                <a:cs typeface="Arial" charset="0"/>
              </a:rPr>
              <a:t>Utah and Navajo have worked together to resolve reserved water right issues</a:t>
            </a:r>
          </a:p>
          <a:p>
            <a:pPr marL="457200" indent="-457200">
              <a:buClr>
                <a:srgbClr val="FFC000"/>
              </a:buClr>
              <a:buFont typeface="Wingdings" pitchFamily="2" charset="2"/>
              <a:buChar char="v"/>
              <a:defRPr/>
            </a:pPr>
            <a:r>
              <a:rPr lang="en-US" sz="3200" dirty="0">
                <a:cs typeface="Arial" charset="0"/>
              </a:rPr>
              <a:t>Utah must make a financial commitment</a:t>
            </a:r>
          </a:p>
          <a:p>
            <a:pPr>
              <a:defRPr/>
            </a:pPr>
            <a:endParaRPr lang="en-US" sz="3200" dirty="0">
              <a:cs typeface="Arial" charset="0"/>
            </a:endParaRPr>
          </a:p>
          <a:p>
            <a:pPr>
              <a:defRPr/>
            </a:pPr>
            <a:r>
              <a:rPr lang="en-US" sz="3200" dirty="0">
                <a:cs typeface="Arial" charset="0"/>
              </a:rPr>
              <a:t>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34"/>
          <p:cNvGraphicFramePr>
            <a:graphicFrameLocks noChangeAspect="1"/>
          </p:cNvGraphicFramePr>
          <p:nvPr/>
        </p:nvGraphicFramePr>
        <p:xfrm>
          <a:off x="4265613" y="152400"/>
          <a:ext cx="4725987" cy="3810000"/>
        </p:xfrm>
        <a:graphic>
          <a:graphicData uri="http://schemas.openxmlformats.org/presentationml/2006/ole">
            <mc:AlternateContent xmlns:mc="http://schemas.openxmlformats.org/markup-compatibility/2006">
              <mc:Choice xmlns:v="urn:schemas-microsoft-com:vml" Requires="v">
                <p:oleObj spid="_x0000_s28694" name="Bitmap Image" r:id="rId4" imgW="4571429" imgH="3685714" progId="PBrush">
                  <p:embed/>
                </p:oleObj>
              </mc:Choice>
              <mc:Fallback>
                <p:oleObj name="Bitmap Image" r:id="rId4" imgW="4571429" imgH="3685714" progId="PBrush">
                  <p:embed/>
                  <p:pic>
                    <p:nvPicPr>
                      <p:cNvPr id="0" name="Object 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5613" y="152400"/>
                        <a:ext cx="472598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675" name="Text Box 6"/>
          <p:cNvSpPr txBox="1">
            <a:spLocks noChangeArrowheads="1"/>
          </p:cNvSpPr>
          <p:nvPr/>
        </p:nvSpPr>
        <p:spPr bwMode="auto">
          <a:xfrm>
            <a:off x="5334000" y="3962400"/>
            <a:ext cx="3529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800" b="1" dirty="0">
                <a:solidFill>
                  <a:srgbClr val="002060"/>
                </a:solidFill>
              </a:rPr>
              <a:t>NAVAJO NATION</a:t>
            </a:r>
          </a:p>
        </p:txBody>
      </p:sp>
      <p:sp>
        <p:nvSpPr>
          <p:cNvPr id="28676" name="Text Box 7"/>
          <p:cNvSpPr txBox="1">
            <a:spLocks noChangeArrowheads="1"/>
          </p:cNvSpPr>
          <p:nvPr/>
        </p:nvSpPr>
        <p:spPr bwMode="auto">
          <a:xfrm>
            <a:off x="0" y="3692525"/>
            <a:ext cx="47656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eaLnBrk="1" hangingPunct="1">
              <a:spcBef>
                <a:spcPct val="0"/>
              </a:spcBef>
              <a:buClrTx/>
              <a:buSzTx/>
              <a:buFontTx/>
              <a:buNone/>
            </a:pPr>
            <a:r>
              <a:rPr lang="en-US" altLang="en-US" sz="2900" b="1" dirty="0">
                <a:solidFill>
                  <a:srgbClr val="006600"/>
                </a:solidFill>
              </a:rPr>
              <a:t>SETTLEMENT PROPOSAL</a:t>
            </a:r>
          </a:p>
        </p:txBody>
      </p:sp>
      <p:sp>
        <p:nvSpPr>
          <p:cNvPr id="1029" name="Text Box 8"/>
          <p:cNvSpPr txBox="1">
            <a:spLocks noChangeArrowheads="1"/>
          </p:cNvSpPr>
          <p:nvPr/>
        </p:nvSpPr>
        <p:spPr bwMode="auto">
          <a:xfrm>
            <a:off x="152400" y="4224338"/>
            <a:ext cx="7402513"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
                <a:srgbClr val="FFC000"/>
              </a:buClr>
              <a:buSzTx/>
              <a:buFont typeface="Wingdings" pitchFamily="2" charset="2"/>
              <a:buChar char="v"/>
            </a:pPr>
            <a:r>
              <a:rPr lang="en-US" altLang="en-US" sz="2400" dirty="0"/>
              <a:t> </a:t>
            </a:r>
            <a:r>
              <a:rPr lang="en-US" altLang="en-US" sz="2800" dirty="0"/>
              <a:t>81,500 AF Water Depletion</a:t>
            </a:r>
          </a:p>
          <a:p>
            <a:pPr eaLnBrk="1" hangingPunct="1">
              <a:spcBef>
                <a:spcPct val="0"/>
              </a:spcBef>
              <a:buClr>
                <a:srgbClr val="FFC000"/>
              </a:buClr>
              <a:buSzTx/>
              <a:buFont typeface="Wingdings" pitchFamily="2" charset="2"/>
              <a:buChar char="v"/>
            </a:pPr>
            <a:r>
              <a:rPr lang="en-US" altLang="en-US" sz="2800" dirty="0"/>
              <a:t> About $160 Million in Projects (2010 costs)</a:t>
            </a:r>
          </a:p>
          <a:p>
            <a:pPr eaLnBrk="1" hangingPunct="1">
              <a:spcBef>
                <a:spcPct val="0"/>
              </a:spcBef>
              <a:buClr>
                <a:srgbClr val="FFC000"/>
              </a:buClr>
              <a:buSzTx/>
              <a:buFont typeface="Wingdings" pitchFamily="2" charset="2"/>
              <a:buChar char="v"/>
            </a:pPr>
            <a:r>
              <a:rPr lang="en-US" altLang="en-US" sz="2800" dirty="0"/>
              <a:t> Emphasis on Drinking Water Projects</a:t>
            </a:r>
          </a:p>
          <a:p>
            <a:pPr eaLnBrk="1" hangingPunct="1">
              <a:spcBef>
                <a:spcPct val="0"/>
              </a:spcBef>
              <a:buClr>
                <a:srgbClr val="FFC000"/>
              </a:buClr>
              <a:buSzTx/>
              <a:buFont typeface="Wingdings" pitchFamily="2" charset="2"/>
              <a:buChar char="v"/>
            </a:pPr>
            <a:r>
              <a:rPr lang="en-US" altLang="en-US" sz="2800" dirty="0"/>
              <a:t> Subordination to Existing Rights</a:t>
            </a:r>
          </a:p>
          <a:p>
            <a:pPr eaLnBrk="1" hangingPunct="1">
              <a:spcBef>
                <a:spcPct val="0"/>
              </a:spcBef>
              <a:buClr>
                <a:srgbClr val="FFC000"/>
              </a:buClr>
              <a:buSzTx/>
              <a:buFont typeface="Wingdings" pitchFamily="2" charset="2"/>
              <a:buChar char="v"/>
            </a:pPr>
            <a:r>
              <a:rPr lang="en-US" altLang="en-US" sz="2800" dirty="0"/>
              <a:t> About 5% of cost ($8M) = State Share</a:t>
            </a:r>
          </a:p>
        </p:txBody>
      </p:sp>
      <p:sp>
        <p:nvSpPr>
          <p:cNvPr id="28678" name="Text Box 9"/>
          <p:cNvSpPr txBox="1">
            <a:spLocks noChangeArrowheads="1"/>
          </p:cNvSpPr>
          <p:nvPr/>
        </p:nvSpPr>
        <p:spPr bwMode="auto">
          <a:xfrm>
            <a:off x="34925" y="284163"/>
            <a:ext cx="46497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900" b="1" dirty="0">
                <a:solidFill>
                  <a:srgbClr val="FF0000"/>
                </a:solidFill>
              </a:rPr>
              <a:t>POTENTIAL LIABILITY </a:t>
            </a:r>
          </a:p>
        </p:txBody>
      </p:sp>
      <p:sp>
        <p:nvSpPr>
          <p:cNvPr id="1031" name="Text Box 10"/>
          <p:cNvSpPr txBox="1">
            <a:spLocks noChangeArrowheads="1"/>
          </p:cNvSpPr>
          <p:nvPr/>
        </p:nvSpPr>
        <p:spPr bwMode="auto">
          <a:xfrm>
            <a:off x="52388" y="838200"/>
            <a:ext cx="4291012"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
                <a:srgbClr val="FFC000"/>
              </a:buClr>
              <a:buSzTx/>
              <a:buFont typeface="Wingdings" pitchFamily="2" charset="2"/>
              <a:buChar char="v"/>
            </a:pPr>
            <a:r>
              <a:rPr lang="en-US" altLang="en-US" sz="2600" dirty="0"/>
              <a:t> </a:t>
            </a:r>
            <a:r>
              <a:rPr lang="en-US" altLang="en-US" sz="2800" dirty="0"/>
              <a:t>PIA = 166,500+ AF</a:t>
            </a:r>
          </a:p>
          <a:p>
            <a:pPr eaLnBrk="1" hangingPunct="1">
              <a:spcBef>
                <a:spcPct val="0"/>
              </a:spcBef>
              <a:buClr>
                <a:srgbClr val="FFC000"/>
              </a:buClr>
              <a:buSzTx/>
              <a:buFont typeface="Wingdings" pitchFamily="2" charset="2"/>
              <a:buChar char="v"/>
            </a:pPr>
            <a:r>
              <a:rPr lang="en-US" altLang="en-US" sz="2800" dirty="0"/>
              <a:t> Expensive, Unpredict-</a:t>
            </a:r>
          </a:p>
          <a:p>
            <a:pPr eaLnBrk="1" hangingPunct="1">
              <a:spcBef>
                <a:spcPct val="0"/>
              </a:spcBef>
              <a:buClr>
                <a:srgbClr val="FFC000"/>
              </a:buClr>
              <a:buSzTx/>
              <a:buFont typeface="Wingdings" pitchFamily="2" charset="2"/>
              <a:buNone/>
            </a:pPr>
            <a:r>
              <a:rPr lang="en-US" altLang="en-US" sz="2800" dirty="0"/>
              <a:t>        able Litigation</a:t>
            </a:r>
          </a:p>
          <a:p>
            <a:pPr eaLnBrk="1" hangingPunct="1">
              <a:spcBef>
                <a:spcPct val="0"/>
              </a:spcBef>
              <a:buClr>
                <a:srgbClr val="FFC000"/>
              </a:buClr>
              <a:buSzTx/>
              <a:buFont typeface="Wingdings" pitchFamily="2" charset="2"/>
              <a:buChar char="v"/>
            </a:pPr>
            <a:r>
              <a:rPr lang="en-US" altLang="en-US" sz="2800" dirty="0"/>
              <a:t> Non-Indian Priority 	Conflicts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1">
                                            <p:txEl>
                                              <p:pRg st="0" end="0"/>
                                            </p:txEl>
                                          </p:spTgt>
                                        </p:tgtEl>
                                        <p:attrNameLst>
                                          <p:attrName>style.visibility</p:attrName>
                                        </p:attrNameLst>
                                      </p:cBhvr>
                                      <p:to>
                                        <p:strVal val="visible"/>
                                      </p:to>
                                    </p:set>
                                    <p:anim calcmode="lin" valueType="num">
                                      <p:cBhvr additive="base">
                                        <p:cTn id="7" dur="500" fill="hold"/>
                                        <p:tgtEl>
                                          <p:spTgt spid="10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1">
                                            <p:txEl>
                                              <p:pRg st="1" end="1"/>
                                            </p:txEl>
                                          </p:spTgt>
                                        </p:tgtEl>
                                        <p:attrNameLst>
                                          <p:attrName>style.visibility</p:attrName>
                                        </p:attrNameLst>
                                      </p:cBhvr>
                                      <p:to>
                                        <p:strVal val="visible"/>
                                      </p:to>
                                    </p:set>
                                    <p:anim calcmode="lin" valueType="num">
                                      <p:cBhvr additive="base">
                                        <p:cTn id="13" dur="500" fill="hold"/>
                                        <p:tgtEl>
                                          <p:spTgt spid="10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31">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31">
                                            <p:txEl>
                                              <p:pRg st="2" end="2"/>
                                            </p:txEl>
                                          </p:spTgt>
                                        </p:tgtEl>
                                        <p:attrNameLst>
                                          <p:attrName>style.visibility</p:attrName>
                                        </p:attrNameLst>
                                      </p:cBhvr>
                                      <p:to>
                                        <p:strVal val="visible"/>
                                      </p:to>
                                    </p:set>
                                    <p:anim calcmode="lin" valueType="num">
                                      <p:cBhvr additive="base">
                                        <p:cTn id="17" dur="500" fill="hold"/>
                                        <p:tgtEl>
                                          <p:spTgt spid="1031">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31">
                                            <p:txEl>
                                              <p:pRg st="3" end="3"/>
                                            </p:txEl>
                                          </p:spTgt>
                                        </p:tgtEl>
                                        <p:attrNameLst>
                                          <p:attrName>style.visibility</p:attrName>
                                        </p:attrNameLst>
                                      </p:cBhvr>
                                      <p:to>
                                        <p:strVal val="visible"/>
                                      </p:to>
                                    </p:set>
                                    <p:anim calcmode="lin" valueType="num">
                                      <p:cBhvr additive="base">
                                        <p:cTn id="23" dur="500" fill="hold"/>
                                        <p:tgtEl>
                                          <p:spTgt spid="103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29">
                                            <p:txEl>
                                              <p:pRg st="0" end="0"/>
                                            </p:txEl>
                                          </p:spTgt>
                                        </p:tgtEl>
                                        <p:attrNameLst>
                                          <p:attrName>style.visibility</p:attrName>
                                        </p:attrNameLst>
                                      </p:cBhvr>
                                      <p:to>
                                        <p:strVal val="visible"/>
                                      </p:to>
                                    </p:set>
                                    <p:anim calcmode="lin" valueType="num">
                                      <p:cBhvr additive="base">
                                        <p:cTn id="29" dur="500" fill="hold"/>
                                        <p:tgtEl>
                                          <p:spTgt spid="102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29">
                                            <p:txEl>
                                              <p:pRg st="1" end="1"/>
                                            </p:txEl>
                                          </p:spTgt>
                                        </p:tgtEl>
                                        <p:attrNameLst>
                                          <p:attrName>style.visibility</p:attrName>
                                        </p:attrNameLst>
                                      </p:cBhvr>
                                      <p:to>
                                        <p:strVal val="visible"/>
                                      </p:to>
                                    </p:set>
                                    <p:anim calcmode="lin" valueType="num">
                                      <p:cBhvr additive="base">
                                        <p:cTn id="35" dur="500" fill="hold"/>
                                        <p:tgtEl>
                                          <p:spTgt spid="1029">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29">
                                            <p:txEl>
                                              <p:pRg st="2" end="2"/>
                                            </p:txEl>
                                          </p:spTgt>
                                        </p:tgtEl>
                                        <p:attrNameLst>
                                          <p:attrName>style.visibility</p:attrName>
                                        </p:attrNameLst>
                                      </p:cBhvr>
                                      <p:to>
                                        <p:strVal val="visible"/>
                                      </p:to>
                                    </p:set>
                                    <p:anim calcmode="lin" valueType="num">
                                      <p:cBhvr additive="base">
                                        <p:cTn id="41" dur="500" fill="hold"/>
                                        <p:tgtEl>
                                          <p:spTgt spid="1029">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29">
                                            <p:txEl>
                                              <p:pRg st="3" end="3"/>
                                            </p:txEl>
                                          </p:spTgt>
                                        </p:tgtEl>
                                        <p:attrNameLst>
                                          <p:attrName>style.visibility</p:attrName>
                                        </p:attrNameLst>
                                      </p:cBhvr>
                                      <p:to>
                                        <p:strVal val="visible"/>
                                      </p:to>
                                    </p:set>
                                    <p:anim calcmode="lin" valueType="num">
                                      <p:cBhvr additive="base">
                                        <p:cTn id="47" dur="500" fill="hold"/>
                                        <p:tgtEl>
                                          <p:spTgt spid="1029">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29">
                                            <p:txEl>
                                              <p:pRg st="4" end="4"/>
                                            </p:txEl>
                                          </p:spTgt>
                                        </p:tgtEl>
                                        <p:attrNameLst>
                                          <p:attrName>style.visibility</p:attrName>
                                        </p:attrNameLst>
                                      </p:cBhvr>
                                      <p:to>
                                        <p:strVal val="visible"/>
                                      </p:to>
                                    </p:set>
                                    <p:anim calcmode="lin" valueType="num">
                                      <p:cBhvr additive="base">
                                        <p:cTn id="53" dur="500" fill="hold"/>
                                        <p:tgtEl>
                                          <p:spTgt spid="1029">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2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build="p"/>
      <p:bldP spid="103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http://3.bp.blogspot.com/_8306FJ3PJK8/Sp7EfFq2e7I/AAAAAAAAAAU/FTCFx6Elz2E/s400/Lineup+for+Wate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343400"/>
            <a:ext cx="3352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Rectangle 2"/>
          <p:cNvSpPr>
            <a:spLocks noGrp="1" noChangeArrowheads="1"/>
          </p:cNvSpPr>
          <p:nvPr>
            <p:ph type="title"/>
          </p:nvPr>
        </p:nvSpPr>
        <p:spPr>
          <a:xfrm>
            <a:off x="457200" y="152400"/>
            <a:ext cx="8229600" cy="1219200"/>
          </a:xfrm>
        </p:spPr>
        <p:txBody>
          <a:bodyPr/>
          <a:lstStyle/>
          <a:p>
            <a:pPr eaLnBrk="1" hangingPunct="1">
              <a:defRPr/>
            </a:pPr>
            <a:r>
              <a:rPr lang="en-US" b="1" cap="small" dirty="0" smtClean="0"/>
              <a:t>Benefits of a Navajo-Utah Settlement Agreement</a:t>
            </a:r>
            <a:endParaRPr lang="en-US" b="1" cap="small" dirty="0"/>
          </a:p>
        </p:txBody>
      </p:sp>
      <p:sp>
        <p:nvSpPr>
          <p:cNvPr id="58371" name="Rectangle 3"/>
          <p:cNvSpPr>
            <a:spLocks noGrp="1" noChangeArrowheads="1"/>
          </p:cNvSpPr>
          <p:nvPr>
            <p:ph type="body" idx="1"/>
          </p:nvPr>
        </p:nvSpPr>
        <p:spPr>
          <a:xfrm>
            <a:off x="0" y="1371600"/>
            <a:ext cx="9144000" cy="5486400"/>
          </a:xfrm>
        </p:spPr>
        <p:txBody>
          <a:bodyPr/>
          <a:lstStyle/>
          <a:p>
            <a:pPr marL="609600" indent="-609600" eaLnBrk="1" hangingPunct="1">
              <a:buClr>
                <a:srgbClr val="FFC000"/>
              </a:buClr>
              <a:buSzTx/>
              <a:buFont typeface="Wingdings" pitchFamily="2" charset="2"/>
              <a:buChar char="v"/>
              <a:defRPr/>
            </a:pPr>
            <a:r>
              <a:rPr lang="en-US" sz="2800" dirty="0" smtClean="0"/>
              <a:t>Quantify a Significant Reserved Water Right</a:t>
            </a:r>
          </a:p>
          <a:p>
            <a:pPr marL="609600" indent="-609600" eaLnBrk="1" hangingPunct="1">
              <a:buClr>
                <a:srgbClr val="FFC000"/>
              </a:buClr>
              <a:buSzTx/>
              <a:buFont typeface="Wingdings" pitchFamily="2" charset="2"/>
              <a:buChar char="v"/>
              <a:defRPr/>
            </a:pPr>
            <a:r>
              <a:rPr lang="en-US" sz="2800" dirty="0"/>
              <a:t>Improve Quality of Life for Utah Navajo People</a:t>
            </a:r>
          </a:p>
          <a:p>
            <a:pPr marL="609600" indent="-609600" eaLnBrk="1" hangingPunct="1">
              <a:buClr>
                <a:srgbClr val="FFC000"/>
              </a:buClr>
              <a:buSzTx/>
              <a:buFont typeface="Wingdings" pitchFamily="2" charset="2"/>
              <a:buChar char="v"/>
              <a:defRPr/>
            </a:pPr>
            <a:r>
              <a:rPr lang="en-US" sz="2800" dirty="0" smtClean="0"/>
              <a:t>Avoid Costly Litigation and Uncertain Outcomes</a:t>
            </a:r>
          </a:p>
          <a:p>
            <a:pPr marL="609600" indent="-609600" eaLnBrk="1" hangingPunct="1">
              <a:buClr>
                <a:srgbClr val="FFC000"/>
              </a:buClr>
              <a:buSzTx/>
              <a:buFont typeface="Wingdings" pitchFamily="2" charset="2"/>
              <a:buChar char="v"/>
              <a:defRPr/>
            </a:pPr>
            <a:r>
              <a:rPr lang="en-US" sz="2800" dirty="0" smtClean="0"/>
              <a:t>Provide Certainty for Water Users</a:t>
            </a:r>
          </a:p>
          <a:p>
            <a:pPr marL="1009650" lvl="1" indent="-609600" eaLnBrk="1" hangingPunct="1">
              <a:buClr>
                <a:srgbClr val="FFC000"/>
              </a:buClr>
              <a:buSzTx/>
              <a:buFont typeface="Wingdings" pitchFamily="2" charset="2"/>
              <a:buChar char="v"/>
              <a:defRPr/>
            </a:pPr>
            <a:r>
              <a:rPr lang="en-US" sz="2600" dirty="0" smtClean="0"/>
              <a:t>Navajo Nation</a:t>
            </a:r>
          </a:p>
          <a:p>
            <a:pPr marL="990600" lvl="1" indent="-533400" eaLnBrk="1" hangingPunct="1">
              <a:buClr>
                <a:srgbClr val="FFC000"/>
              </a:buClr>
              <a:buSzTx/>
              <a:buFont typeface="Wingdings" pitchFamily="2" charset="2"/>
              <a:buChar char="v"/>
              <a:defRPr/>
            </a:pPr>
            <a:r>
              <a:rPr lang="en-US" sz="2600" dirty="0" smtClean="0"/>
              <a:t>CUP/Wasatch Front</a:t>
            </a:r>
          </a:p>
          <a:p>
            <a:pPr marL="990600" lvl="1" indent="-533400" eaLnBrk="1" hangingPunct="1">
              <a:buClr>
                <a:srgbClr val="FFC000"/>
              </a:buClr>
              <a:buSzTx/>
              <a:buFont typeface="Wingdings" pitchFamily="2" charset="2"/>
              <a:buChar char="v"/>
              <a:defRPr/>
            </a:pPr>
            <a:r>
              <a:rPr lang="en-US" sz="2600" dirty="0" smtClean="0"/>
              <a:t>Uintah Basin &amp; San Juan County</a:t>
            </a:r>
          </a:p>
          <a:p>
            <a:pPr marL="990600" lvl="1" indent="-533400" eaLnBrk="1" hangingPunct="1">
              <a:buClr>
                <a:srgbClr val="FFC000"/>
              </a:buClr>
              <a:buSzTx/>
              <a:buFont typeface="Wingdings" pitchFamily="2" charset="2"/>
              <a:buChar char="v"/>
              <a:defRPr/>
            </a:pPr>
            <a:r>
              <a:rPr lang="en-US" sz="2600" dirty="0" smtClean="0"/>
              <a:t>Price River, Carbon, Emery &amp;</a:t>
            </a:r>
          </a:p>
          <a:p>
            <a:pPr marL="457200" lvl="1" indent="0" eaLnBrk="1" hangingPunct="1">
              <a:buClr>
                <a:srgbClr val="FFC000"/>
              </a:buClr>
              <a:buSzTx/>
              <a:buFont typeface="Wingdings" pitchFamily="2" charset="2"/>
              <a:buNone/>
              <a:defRPr/>
            </a:pPr>
            <a:r>
              <a:rPr lang="en-US" sz="2600" dirty="0" smtClean="0"/>
              <a:t>       Grand Counties</a:t>
            </a:r>
          </a:p>
          <a:p>
            <a:pPr marL="990600" lvl="1" indent="-533400" eaLnBrk="1" hangingPunct="1">
              <a:buClr>
                <a:srgbClr val="FFC000"/>
              </a:buClr>
              <a:buSzTx/>
              <a:buFont typeface="Wingdings" pitchFamily="2" charset="2"/>
              <a:buChar char="v"/>
              <a:defRPr/>
            </a:pPr>
            <a:r>
              <a:rPr lang="en-US" sz="2600" dirty="0" smtClean="0"/>
              <a:t>Lake Powell Pipeline</a:t>
            </a:r>
          </a:p>
          <a:p>
            <a:pPr marL="609600" indent="-609600" eaLnBrk="1" hangingPunct="1">
              <a:buClr>
                <a:srgbClr val="FFC000"/>
              </a:buClr>
              <a:buSzTx/>
              <a:buFont typeface="Wingdings" pitchFamily="2" charset="2"/>
              <a:buChar char="v"/>
              <a:defRPr/>
            </a:pPr>
            <a:r>
              <a:rPr lang="en-US" sz="2800" dirty="0" smtClean="0"/>
              <a:t>Solve a Colorado River Issue</a:t>
            </a:r>
          </a:p>
          <a:p>
            <a:pPr marL="0" indent="0" eaLnBrk="1" hangingPunct="1">
              <a:buClr>
                <a:schemeClr val="tx1"/>
              </a:buClr>
              <a:buSzTx/>
              <a:buFont typeface="Wingdings" pitchFamily="2" charset="2"/>
              <a:buNone/>
              <a:defRPr/>
            </a:pPr>
            <a:endParaRPr lang="en-US" sz="2400" dirty="0" smtClean="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additive="base">
                                        <p:cTn id="13" dur="500" fill="hold"/>
                                        <p:tgtEl>
                                          <p:spTgt spid="583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additive="base">
                                        <p:cTn id="19"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additive="base">
                                        <p:cTn id="25" dur="500" fill="hold"/>
                                        <p:tgtEl>
                                          <p:spTgt spid="583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1">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8371">
                                            <p:txEl>
                                              <p:pRg st="4" end="4"/>
                                            </p:txEl>
                                          </p:spTgt>
                                        </p:tgtEl>
                                        <p:attrNameLst>
                                          <p:attrName>style.visibility</p:attrName>
                                        </p:attrNameLst>
                                      </p:cBhvr>
                                      <p:to>
                                        <p:strVal val="visible"/>
                                      </p:to>
                                    </p:set>
                                    <p:anim calcmode="lin" valueType="num">
                                      <p:cBhvr additive="base">
                                        <p:cTn id="29" dur="500" fill="hold"/>
                                        <p:tgtEl>
                                          <p:spTgt spid="58371">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83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8371">
                                            <p:txEl>
                                              <p:pRg st="5" end="5"/>
                                            </p:txEl>
                                          </p:spTgt>
                                        </p:tgtEl>
                                        <p:attrNameLst>
                                          <p:attrName>style.visibility</p:attrName>
                                        </p:attrNameLst>
                                      </p:cBhvr>
                                      <p:to>
                                        <p:strVal val="visible"/>
                                      </p:to>
                                    </p:set>
                                    <p:anim calcmode="lin" valueType="num">
                                      <p:cBhvr additive="base">
                                        <p:cTn id="35" dur="500" fill="hold"/>
                                        <p:tgtEl>
                                          <p:spTgt spid="58371">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83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8371">
                                            <p:txEl>
                                              <p:pRg st="6" end="6"/>
                                            </p:txEl>
                                          </p:spTgt>
                                        </p:tgtEl>
                                        <p:attrNameLst>
                                          <p:attrName>style.visibility</p:attrName>
                                        </p:attrNameLst>
                                      </p:cBhvr>
                                      <p:to>
                                        <p:strVal val="visible"/>
                                      </p:to>
                                    </p:set>
                                    <p:anim calcmode="lin" valueType="num">
                                      <p:cBhvr additive="base">
                                        <p:cTn id="41" dur="500" fill="hold"/>
                                        <p:tgtEl>
                                          <p:spTgt spid="58371">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83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8371">
                                            <p:txEl>
                                              <p:pRg st="7" end="7"/>
                                            </p:txEl>
                                          </p:spTgt>
                                        </p:tgtEl>
                                        <p:attrNameLst>
                                          <p:attrName>style.visibility</p:attrName>
                                        </p:attrNameLst>
                                      </p:cBhvr>
                                      <p:to>
                                        <p:strVal val="visible"/>
                                      </p:to>
                                    </p:set>
                                    <p:anim calcmode="lin" valueType="num">
                                      <p:cBhvr additive="base">
                                        <p:cTn id="47" dur="500" fill="hold"/>
                                        <p:tgtEl>
                                          <p:spTgt spid="58371">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8371">
                                            <p:txEl>
                                              <p:pRg st="7" end="7"/>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8371">
                                            <p:txEl>
                                              <p:pRg st="8" end="8"/>
                                            </p:txEl>
                                          </p:spTgt>
                                        </p:tgtEl>
                                        <p:attrNameLst>
                                          <p:attrName>style.visibility</p:attrName>
                                        </p:attrNameLst>
                                      </p:cBhvr>
                                      <p:to>
                                        <p:strVal val="visible"/>
                                      </p:to>
                                    </p:set>
                                    <p:anim calcmode="lin" valueType="num">
                                      <p:cBhvr additive="base">
                                        <p:cTn id="51" dur="500" fill="hold"/>
                                        <p:tgtEl>
                                          <p:spTgt spid="58371">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83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8371">
                                            <p:txEl>
                                              <p:pRg st="9" end="9"/>
                                            </p:txEl>
                                          </p:spTgt>
                                        </p:tgtEl>
                                        <p:attrNameLst>
                                          <p:attrName>style.visibility</p:attrName>
                                        </p:attrNameLst>
                                      </p:cBhvr>
                                      <p:to>
                                        <p:strVal val="visible"/>
                                      </p:to>
                                    </p:set>
                                    <p:anim calcmode="lin" valueType="num">
                                      <p:cBhvr additive="base">
                                        <p:cTn id="57" dur="500" fill="hold"/>
                                        <p:tgtEl>
                                          <p:spTgt spid="58371">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837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8371">
                                            <p:txEl>
                                              <p:pRg st="10" end="10"/>
                                            </p:txEl>
                                          </p:spTgt>
                                        </p:tgtEl>
                                        <p:attrNameLst>
                                          <p:attrName>style.visibility</p:attrName>
                                        </p:attrNameLst>
                                      </p:cBhvr>
                                      <p:to>
                                        <p:strVal val="visible"/>
                                      </p:to>
                                    </p:set>
                                    <p:anim calcmode="lin" valueType="num">
                                      <p:cBhvr additive="base">
                                        <p:cTn id="63" dur="500" fill="hold"/>
                                        <p:tgtEl>
                                          <p:spTgt spid="58371">
                                            <p:txEl>
                                              <p:pRg st="10" end="1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583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5943600" cy="1219200"/>
          </a:xfrm>
        </p:spPr>
        <p:txBody>
          <a:bodyPr/>
          <a:lstStyle/>
          <a:p>
            <a:pPr>
              <a:defRPr/>
            </a:pPr>
            <a:r>
              <a:rPr lang="en-US" b="1" dirty="0" smtClean="0"/>
              <a:t>We Live in a Desert</a:t>
            </a:r>
            <a:endParaRPr lang="en-US" b="1" dirty="0"/>
          </a:p>
        </p:txBody>
      </p:sp>
      <p:pic>
        <p:nvPicPr>
          <p:cNvPr id="4" name="Picture 3"/>
          <p:cNvPicPr>
            <a:picLocks noChangeAspect="1"/>
          </p:cNvPicPr>
          <p:nvPr/>
        </p:nvPicPr>
        <p:blipFill>
          <a:blip r:embed="rId3"/>
          <a:stretch>
            <a:fillRect/>
          </a:stretch>
        </p:blipFill>
        <p:spPr>
          <a:xfrm>
            <a:off x="4572000" y="3200400"/>
            <a:ext cx="4394200" cy="2925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102" name="Picture 6" descr="http://wilderness.org/files/images/35%20-%20Escalante%20Valley.jpg"/>
          <p:cNvPicPr>
            <a:picLocks noChangeAspect="1" noChangeArrowheads="1"/>
          </p:cNvPicPr>
          <p:nvPr/>
        </p:nvPicPr>
        <p:blipFill rotWithShape="1">
          <a:blip r:embed="rId4"/>
          <a:srcRect r="8362" b="12760"/>
          <a:stretch/>
        </p:blipFill>
        <p:spPr bwMode="auto">
          <a:xfrm>
            <a:off x="228600" y="1905000"/>
            <a:ext cx="4800600" cy="3362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randombar(horizontal)">
                                      <p:cBhvr>
                                        <p:cTn id="12"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2"/>
          <p:cNvGraphicFramePr>
            <a:graphicFrameLocks noGrp="1"/>
          </p:cNvGraphicFramePr>
          <p:nvPr>
            <p:extLst>
              <p:ext uri="{D42A27DB-BD31-4B8C-83A1-F6EECF244321}">
                <p14:modId xmlns:p14="http://schemas.microsoft.com/office/powerpoint/2010/main" val="2462008498"/>
              </p:ext>
            </p:extLst>
          </p:nvPr>
        </p:nvGraphicFramePr>
        <p:xfrm>
          <a:off x="735013" y="1439863"/>
          <a:ext cx="7673975" cy="5418304"/>
        </p:xfrm>
        <a:graphic>
          <a:graphicData uri="http://schemas.openxmlformats.org/drawingml/2006/table">
            <a:tbl>
              <a:tblPr/>
              <a:tblGrid>
                <a:gridCol w="5540198"/>
                <a:gridCol w="2133777"/>
              </a:tblGrid>
              <a:tr h="478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33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ill Sans" charset="0"/>
                        </a:rPr>
                        <a:t>UTAH'S </a:t>
                      </a:r>
                      <a:r>
                        <a:rPr kumimoji="0" lang="en-US" sz="2600" b="1" i="0" u="none" strike="noStrike" cap="all" normalizeH="0" baseline="0" dirty="0" smtClean="0">
                          <a:ln>
                            <a:noFill/>
                          </a:ln>
                          <a:solidFill>
                            <a:srgbClr val="FF33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ill Sans" charset="0"/>
                        </a:rPr>
                        <a:t>Allocation</a:t>
                      </a:r>
                    </a:p>
                  </a:txBody>
                  <a:tcPr marL="82303" marR="82303" marT="41146" marB="41146"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33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ill Sans" charset="0"/>
                        </a:rPr>
                        <a:t>1.369 MAF</a:t>
                      </a:r>
                    </a:p>
                  </a:txBody>
                  <a:tcPr marL="82303" marR="82303" marT="41146" marB="41146" horzOverflow="overflow">
                    <a:lnL>
                      <a:noFill/>
                    </a:lnL>
                    <a:lnR cap="flat">
                      <a:noFill/>
                    </a:lnR>
                    <a:lnT cap="flat">
                      <a:noFill/>
                    </a:lnT>
                    <a:lnB>
                      <a:noFill/>
                    </a:lnB>
                    <a:lnTlToBr>
                      <a:noFill/>
                    </a:lnTlToBr>
                    <a:lnBlToTr>
                      <a:noFill/>
                    </a:lnBlToTr>
                    <a:noFill/>
                  </a:tcPr>
                </a:tc>
              </a:tr>
              <a:tr h="478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ill Sans" charset="0"/>
                        </a:rPr>
                        <a:t>  Current Use</a:t>
                      </a:r>
                    </a:p>
                  </a:txBody>
                  <a:tcPr marL="82303" marR="82303" marT="41146" marB="41146"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ill Sans" charset="0"/>
                        </a:rPr>
                        <a:t>1.008 MAF</a:t>
                      </a:r>
                    </a:p>
                  </a:txBody>
                  <a:tcPr marL="82303" marR="82303" marT="41146" marB="4114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78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ill Sans" charset="0"/>
                        </a:rPr>
                        <a:t>UNUSED ALLOCATION</a:t>
                      </a:r>
                    </a:p>
                  </a:txBody>
                  <a:tcPr marL="82303" marR="82303" marT="41146" marB="41146"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ill Sans" charset="0"/>
                        </a:rPr>
                        <a:t>.361 MAF</a:t>
                      </a:r>
                    </a:p>
                  </a:txBody>
                  <a:tcPr marL="82303" marR="82303" marT="41146" marB="4114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478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ill Sans" charset="0"/>
                        </a:rPr>
                        <a:t>Future Use</a:t>
                      </a:r>
                    </a:p>
                  </a:txBody>
                  <a:tcPr marL="82303" marR="82303" marT="41146" marB="41146"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ill Sans" charset="0"/>
                      </a:endParaRPr>
                    </a:p>
                  </a:txBody>
                  <a:tcPr marL="82303" marR="82303" marT="41146" marB="41146" horzOverflow="overflow">
                    <a:lnL>
                      <a:noFill/>
                    </a:lnL>
                    <a:lnR cap="flat">
                      <a:noFill/>
                    </a:lnR>
                    <a:lnT>
                      <a:noFill/>
                    </a:lnT>
                    <a:lnB>
                      <a:noFill/>
                    </a:lnB>
                    <a:lnTlToBr>
                      <a:noFill/>
                    </a:lnTlToBr>
                    <a:lnBlToTr>
                      <a:noFill/>
                    </a:lnBlToTr>
                    <a:noFill/>
                  </a:tcPr>
                </a:tc>
              </a:tr>
              <a:tr h="475488">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ill Sans" charset="0"/>
                        </a:rPr>
                        <a:t>Ute Tribe Reserved Water</a:t>
                      </a:r>
                    </a:p>
                  </a:txBody>
                  <a:tcPr marL="82303" marR="82303" marT="41146" marB="41146"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ill Sans" charset="0"/>
                        </a:rPr>
                        <a:t>105 KAF</a:t>
                      </a:r>
                    </a:p>
                  </a:txBody>
                  <a:tcPr marL="82303" marR="82303" marT="41146" marB="41146" horzOverflow="overflow">
                    <a:lnL>
                      <a:noFill/>
                    </a:lnL>
                    <a:lnR cap="flat">
                      <a:noFill/>
                    </a:lnR>
                    <a:lnT>
                      <a:noFill/>
                    </a:lnT>
                    <a:lnB>
                      <a:noFill/>
                    </a:lnB>
                    <a:lnTlToBr>
                      <a:noFill/>
                    </a:lnTlToBr>
                    <a:lnBlToTr>
                      <a:noFill/>
                    </a:lnBlToTr>
                    <a:noFill/>
                  </a:tcPr>
                </a:tc>
              </a:tr>
              <a:tr h="478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ill Sans" charset="0"/>
                        </a:rPr>
                        <a:t>  Navajo Nation Reserved Water</a:t>
                      </a:r>
                    </a:p>
                  </a:txBody>
                  <a:tcPr marL="82303" marR="82303" marT="41146" marB="41146"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ill Sans" charset="0"/>
                        </a:rPr>
                        <a:t>81 KAF</a:t>
                      </a:r>
                    </a:p>
                  </a:txBody>
                  <a:tcPr marL="82303" marR="82303" marT="41146" marB="41146" horzOverflow="overflow">
                    <a:lnL>
                      <a:noFill/>
                    </a:lnL>
                    <a:lnR cap="flat">
                      <a:noFill/>
                    </a:lnR>
                    <a:lnT>
                      <a:noFill/>
                    </a:lnT>
                    <a:lnB>
                      <a:noFill/>
                    </a:lnB>
                    <a:lnTlToBr>
                      <a:noFill/>
                    </a:lnTlToBr>
                    <a:lnBlToTr>
                      <a:noFill/>
                    </a:lnBlToTr>
                    <a:noFill/>
                  </a:tcPr>
                </a:tc>
              </a:tr>
              <a:tr h="478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ill Sans" charset="0"/>
                        </a:rPr>
                        <a:t>  New Ag Uses</a:t>
                      </a:r>
                    </a:p>
                  </a:txBody>
                  <a:tcPr marL="82303" marR="82303" marT="41146" marB="41146"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ill Sans" charset="0"/>
                        </a:rPr>
                        <a:t>40 KAF</a:t>
                      </a:r>
                    </a:p>
                  </a:txBody>
                  <a:tcPr marL="82303" marR="82303" marT="41146" marB="41146" horzOverflow="overflow">
                    <a:lnL>
                      <a:noFill/>
                    </a:lnL>
                    <a:lnR cap="flat">
                      <a:noFill/>
                    </a:lnR>
                    <a:lnT>
                      <a:noFill/>
                    </a:lnT>
                    <a:lnB>
                      <a:noFill/>
                    </a:lnB>
                    <a:lnTlToBr>
                      <a:noFill/>
                    </a:lnTlToBr>
                    <a:lnBlToTr>
                      <a:noFill/>
                    </a:lnBlToTr>
                    <a:noFill/>
                  </a:tcPr>
                </a:tc>
              </a:tr>
              <a:tr h="478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ill Sans" charset="0"/>
                        </a:rPr>
                        <a:t>  New M&amp;I Uses</a:t>
                      </a:r>
                    </a:p>
                  </a:txBody>
                  <a:tcPr marL="82303" marR="82303" marT="41146" marB="41146"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ill Sans" charset="0"/>
                        </a:rPr>
                        <a:t>29 KAF</a:t>
                      </a:r>
                    </a:p>
                  </a:txBody>
                  <a:tcPr marL="82303" marR="82303" marT="41146" marB="41146" horzOverflow="overflow">
                    <a:lnL>
                      <a:noFill/>
                    </a:lnL>
                    <a:lnR cap="flat">
                      <a:noFill/>
                    </a:lnR>
                    <a:lnT>
                      <a:noFill/>
                    </a:lnT>
                    <a:lnB>
                      <a:noFill/>
                    </a:lnB>
                    <a:lnTlToBr>
                      <a:noFill/>
                    </a:lnTlToBr>
                    <a:lnBlToTr>
                      <a:noFill/>
                    </a:lnBlToTr>
                    <a:noFill/>
                  </a:tcPr>
                </a:tc>
              </a:tr>
              <a:tr h="478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ill Sans" charset="0"/>
                        </a:rPr>
                        <a:t>  Lake Powell Pipeline</a:t>
                      </a:r>
                    </a:p>
                  </a:txBody>
                  <a:tcPr marL="82303" marR="82303" marT="41146" marB="41146"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ill Sans" charset="0"/>
                        </a:rPr>
                        <a:t>86 KAF</a:t>
                      </a:r>
                    </a:p>
                  </a:txBody>
                  <a:tcPr marL="82303" marR="82303" marT="41146" marB="41146"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5629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ill Sans" charset="0"/>
                        </a:rPr>
                        <a:t>  Total </a:t>
                      </a:r>
                    </a:p>
                  </a:txBody>
                  <a:tcPr marL="82303" marR="82303" marT="41146" marB="41146"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ill Sans" charset="0"/>
                        </a:rPr>
                        <a:t>341 KAF</a:t>
                      </a:r>
                    </a:p>
                  </a:txBody>
                  <a:tcPr marL="82303" marR="82303" marT="41146" marB="41146"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5486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ill Sans" charset="0"/>
                        </a:rPr>
                        <a:t> Balance </a:t>
                      </a:r>
                    </a:p>
                  </a:txBody>
                  <a:tcPr marL="82303" marR="82303" marT="41146" marB="41146"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sym typeface="Gill Sans" charset="0"/>
                        </a:rPr>
                        <a:t> 20 KAF</a:t>
                      </a:r>
                    </a:p>
                  </a:txBody>
                  <a:tcPr marL="82303" marR="82303" marT="41146" marB="41146" horzOverflow="overflow">
                    <a:lnL>
                      <a:noFill/>
                    </a:lnL>
                    <a:lnR cap="flat">
                      <a:noFill/>
                    </a:lnR>
                    <a:lnT>
                      <a:noFill/>
                    </a:lnT>
                    <a:lnB>
                      <a:noFill/>
                    </a:lnB>
                    <a:lnTlToBr>
                      <a:noFill/>
                    </a:lnTlToBr>
                    <a:lnBlToTr>
                      <a:noFill/>
                    </a:lnBlToTr>
                    <a:noFill/>
                  </a:tcPr>
                </a:tc>
              </a:tr>
            </a:tbl>
          </a:graphicData>
        </a:graphic>
      </p:graphicFrame>
      <p:sp>
        <p:nvSpPr>
          <p:cNvPr id="2" name="TextBox 1"/>
          <p:cNvSpPr txBox="1"/>
          <p:nvPr/>
        </p:nvSpPr>
        <p:spPr>
          <a:xfrm>
            <a:off x="381000" y="76200"/>
            <a:ext cx="8382000" cy="1446213"/>
          </a:xfrm>
          <a:prstGeom prst="rect">
            <a:avLst/>
          </a:prstGeom>
          <a:noFill/>
        </p:spPr>
        <p:txBody>
          <a:bodyPr>
            <a:spAutoFit/>
          </a:bodyPr>
          <a:lstStyle/>
          <a:p>
            <a:pPr algn="ctr">
              <a:defRPr/>
            </a:pPr>
            <a:r>
              <a:rPr lang="en-US" sz="4400" b="1" cap="all" dirty="0">
                <a:effectLst>
                  <a:outerShdw blurRad="38100" dist="38100" dir="2700000" algn="tl">
                    <a:srgbClr val="000000">
                      <a:alpha val="43137"/>
                    </a:srgbClr>
                  </a:outerShdw>
                </a:effectLst>
                <a:cs typeface="Arial" charset="0"/>
              </a:rPr>
              <a:t>Utah’s Colorado River Depletion</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3" descr="http://www.grandcountyutah.net/travel/hires/Colorado_River_Raft.jpg"/>
          <p:cNvPicPr>
            <a:picLocks noChangeAspect="1" noChangeArrowheads="1"/>
          </p:cNvPicPr>
          <p:nvPr/>
        </p:nvPicPr>
        <p:blipFill>
          <a:blip r:embed="rId3"/>
          <a:srcRect/>
          <a:stretch>
            <a:fillRect/>
          </a:stretch>
        </p:blipFill>
        <p:spPr bwMode="auto">
          <a:xfrm>
            <a:off x="4648200" y="3527425"/>
            <a:ext cx="4487863" cy="33305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2"/>
          <p:cNvSpPr>
            <a:spLocks noGrp="1" noChangeArrowheads="1"/>
          </p:cNvSpPr>
          <p:nvPr>
            <p:ph type="title"/>
          </p:nvPr>
        </p:nvSpPr>
        <p:spPr>
          <a:xfrm>
            <a:off x="304800" y="228600"/>
            <a:ext cx="8229600" cy="1219200"/>
          </a:xfrm>
        </p:spPr>
        <p:txBody>
          <a:bodyPr/>
          <a:lstStyle/>
          <a:p>
            <a:pPr eaLnBrk="1" hangingPunct="1">
              <a:defRPr/>
            </a:pPr>
            <a:r>
              <a:rPr lang="en-US" b="1" dirty="0" smtClean="0">
                <a:solidFill>
                  <a:schemeClr val="tx1"/>
                </a:solidFill>
              </a:rPr>
              <a:t>COLORADO RIVER CHALLENGES</a:t>
            </a:r>
            <a:endParaRPr lang="en-US" dirty="0">
              <a:solidFill>
                <a:schemeClr val="tx1"/>
              </a:solidFill>
            </a:endParaRPr>
          </a:p>
        </p:txBody>
      </p:sp>
      <p:sp>
        <p:nvSpPr>
          <p:cNvPr id="31747" name="Rectangle 3"/>
          <p:cNvSpPr>
            <a:spLocks noGrp="1" noChangeArrowheads="1"/>
          </p:cNvSpPr>
          <p:nvPr>
            <p:ph type="body" idx="1"/>
          </p:nvPr>
        </p:nvSpPr>
        <p:spPr>
          <a:xfrm>
            <a:off x="0" y="1477963"/>
            <a:ext cx="8534400" cy="4845050"/>
          </a:xfrm>
        </p:spPr>
        <p:txBody>
          <a:bodyPr/>
          <a:lstStyle/>
          <a:p>
            <a:pPr eaLnBrk="1" hangingPunct="1">
              <a:buClr>
                <a:srgbClr val="FFC000"/>
              </a:buClr>
              <a:buFont typeface="Wingdings" pitchFamily="2" charset="2"/>
              <a:buChar char="v"/>
              <a:defRPr/>
            </a:pPr>
            <a:r>
              <a:rPr lang="en-US" sz="3000" dirty="0" smtClean="0"/>
              <a:t>Optimizing use of remaining allocation (and integrating federal reserved water rights)</a:t>
            </a:r>
          </a:p>
          <a:p>
            <a:pPr eaLnBrk="1" hangingPunct="1">
              <a:buClr>
                <a:srgbClr val="FFC000"/>
              </a:buClr>
              <a:buFont typeface="Wingdings" pitchFamily="2" charset="2"/>
              <a:buChar char="v"/>
              <a:defRPr/>
            </a:pPr>
            <a:r>
              <a:rPr lang="en-US" sz="3000" dirty="0" smtClean="0"/>
              <a:t>Assuring continued river use (ESA/fish flows) </a:t>
            </a:r>
          </a:p>
          <a:p>
            <a:pPr eaLnBrk="1" hangingPunct="1">
              <a:buClr>
                <a:srgbClr val="FFC000"/>
              </a:buClr>
              <a:buFont typeface="Wingdings" pitchFamily="2" charset="2"/>
              <a:buChar char="v"/>
              <a:defRPr/>
            </a:pPr>
            <a:r>
              <a:rPr lang="en-US" sz="3000" dirty="0" smtClean="0"/>
              <a:t>Protecting project investments (priority issues)</a:t>
            </a:r>
          </a:p>
          <a:p>
            <a:pPr eaLnBrk="1" hangingPunct="1">
              <a:buClr>
                <a:srgbClr val="FFC000"/>
              </a:buClr>
              <a:buFont typeface="Wingdings" pitchFamily="2" charset="2"/>
              <a:buChar char="v"/>
              <a:defRPr/>
            </a:pPr>
            <a:r>
              <a:rPr lang="en-US" sz="3000" dirty="0" smtClean="0"/>
              <a:t>Dealing with drought</a:t>
            </a:r>
          </a:p>
          <a:p>
            <a:pPr eaLnBrk="1" hangingPunct="1">
              <a:buClr>
                <a:srgbClr val="FFC000"/>
              </a:buClr>
              <a:buFont typeface="Wingdings" pitchFamily="2" charset="2"/>
              <a:buChar char="v"/>
              <a:defRPr/>
            </a:pPr>
            <a:r>
              <a:rPr lang="en-US" sz="3000" dirty="0" smtClean="0"/>
              <a:t>Maintaining power</a:t>
            </a:r>
          </a:p>
          <a:p>
            <a:pPr marL="0" indent="0" eaLnBrk="1" hangingPunct="1">
              <a:buClr>
                <a:srgbClr val="FFC000"/>
              </a:buClr>
              <a:buFont typeface="Wingdings" pitchFamily="2" charset="2"/>
              <a:buNone/>
              <a:defRPr/>
            </a:pPr>
            <a:r>
              <a:rPr lang="en-US" sz="3000" dirty="0" smtClean="0"/>
              <a:t>   production</a:t>
            </a:r>
          </a:p>
          <a:p>
            <a:pPr eaLnBrk="1" hangingPunct="1">
              <a:buClr>
                <a:srgbClr val="FFC000"/>
              </a:buClr>
              <a:buFont typeface="Wingdings" pitchFamily="2" charset="2"/>
              <a:buChar char="v"/>
              <a:defRPr/>
            </a:pPr>
            <a:r>
              <a:rPr lang="en-US" sz="3000" dirty="0" smtClean="0"/>
              <a:t>Keeping peace with sister</a:t>
            </a:r>
          </a:p>
          <a:p>
            <a:pPr eaLnBrk="1" hangingPunct="1">
              <a:buClr>
                <a:srgbClr val="FFC000"/>
              </a:buClr>
              <a:buFont typeface="Wingdings" pitchFamily="2" charset="2"/>
              <a:buNone/>
              <a:defRPr/>
            </a:pPr>
            <a:r>
              <a:rPr lang="en-US" sz="3000" dirty="0" smtClean="0"/>
              <a:t>   states and Mexico</a:t>
            </a:r>
            <a:endParaRPr lang="en-US" sz="3000" dirty="0"/>
          </a:p>
        </p:txBody>
      </p:sp>
      <p:grpSp>
        <p:nvGrpSpPr>
          <p:cNvPr id="31749" name="Group 7"/>
          <p:cNvGrpSpPr>
            <a:grpSpLocks/>
          </p:cNvGrpSpPr>
          <p:nvPr/>
        </p:nvGrpSpPr>
        <p:grpSpPr bwMode="auto">
          <a:xfrm>
            <a:off x="0" y="2954338"/>
            <a:ext cx="304800" cy="946150"/>
            <a:chOff x="0" y="43"/>
            <a:chExt cx="5760" cy="596"/>
          </a:xfrm>
        </p:grpSpPr>
        <p:sp>
          <p:nvSpPr>
            <p:cNvPr id="31751" name="Rectangle 4"/>
            <p:cNvSpPr>
              <a:spLocks noChangeArrowheads="1"/>
            </p:cNvSpPr>
            <p:nvPr/>
          </p:nvSpPr>
          <p:spPr bwMode="auto">
            <a:xfrm>
              <a:off x="0" y="43"/>
              <a:ext cx="576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dirty="0"/>
            </a:p>
          </p:txBody>
        </p:sp>
        <p:sp>
          <p:nvSpPr>
            <p:cNvPr id="31752" name="Rectangle 5"/>
            <p:cNvSpPr>
              <a:spLocks noChangeArrowheads="1"/>
            </p:cNvSpPr>
            <p:nvPr/>
          </p:nvSpPr>
          <p:spPr bwMode="auto">
            <a:xfrm>
              <a:off x="0" y="43"/>
              <a:ext cx="5760"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100" dirty="0">
                  <a:latin typeface="Arial" pitchFamily="34" charset="0"/>
                  <a:hlinkClick r:id="rId4"/>
                </a:rPr>
                <a:t>  </a:t>
              </a:r>
              <a:r>
                <a:rPr lang="en-US" altLang="en-US" sz="5600" dirty="0">
                  <a:latin typeface="Arial" pitchFamily="34" charset="0"/>
                </a:rPr>
                <a:t> </a:t>
              </a:r>
              <a:r>
                <a:rPr lang="en-US" altLang="en-US" sz="1100" dirty="0">
                  <a:latin typeface="Arial" pitchFamily="34" charset="0"/>
                </a:rPr>
                <a:t>                              </a:t>
              </a:r>
            </a:p>
          </p:txBody>
        </p:sp>
      </p:grpSp>
      <p:sp>
        <p:nvSpPr>
          <p:cNvPr id="31750" name="TextBox 7"/>
          <p:cNvSpPr txBox="1">
            <a:spLocks noChangeArrowheads="1"/>
          </p:cNvSpPr>
          <p:nvPr/>
        </p:nvSpPr>
        <p:spPr bwMode="auto">
          <a:xfrm>
            <a:off x="-228600" y="1219200"/>
            <a:ext cx="723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heel(4)">
                                      <p:cBhvr>
                                        <p:cTn id="7" dur="1000"/>
                                        <p:tgtEl>
                                          <p:spTgt spid="317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1747">
                                            <p:txEl>
                                              <p:pRg st="0" end="0"/>
                                            </p:txEl>
                                          </p:spTgt>
                                        </p:tgtEl>
                                        <p:attrNameLst>
                                          <p:attrName>style.visibility</p:attrName>
                                        </p:attrNameLst>
                                      </p:cBhvr>
                                      <p:to>
                                        <p:strVal val="visible"/>
                                      </p:to>
                                    </p:set>
                                    <p:anim calcmode="lin" valueType="num">
                                      <p:cBhvr additive="base">
                                        <p:cTn id="12"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1747">
                                            <p:txEl>
                                              <p:pRg st="1" end="1"/>
                                            </p:txEl>
                                          </p:spTgt>
                                        </p:tgtEl>
                                        <p:attrNameLst>
                                          <p:attrName>style.visibility</p:attrName>
                                        </p:attrNameLst>
                                      </p:cBhvr>
                                      <p:to>
                                        <p:strVal val="visible"/>
                                      </p:to>
                                    </p:set>
                                    <p:anim calcmode="lin" valueType="num">
                                      <p:cBhvr additive="base">
                                        <p:cTn id="18"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1747">
                                            <p:txEl>
                                              <p:pRg st="2" end="2"/>
                                            </p:txEl>
                                          </p:spTgt>
                                        </p:tgtEl>
                                        <p:attrNameLst>
                                          <p:attrName>style.visibility</p:attrName>
                                        </p:attrNameLst>
                                      </p:cBhvr>
                                      <p:to>
                                        <p:strVal val="visible"/>
                                      </p:to>
                                    </p:set>
                                    <p:anim calcmode="lin" valueType="num">
                                      <p:cBhvr additive="base">
                                        <p:cTn id="24"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1747">
                                            <p:txEl>
                                              <p:pRg st="3" end="3"/>
                                            </p:txEl>
                                          </p:spTgt>
                                        </p:tgtEl>
                                        <p:attrNameLst>
                                          <p:attrName>style.visibility</p:attrName>
                                        </p:attrNameLst>
                                      </p:cBhvr>
                                      <p:to>
                                        <p:strVal val="visible"/>
                                      </p:to>
                                    </p:set>
                                    <p:anim calcmode="lin" valueType="num">
                                      <p:cBhvr additive="base">
                                        <p:cTn id="30"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1747">
                                            <p:txEl>
                                              <p:pRg st="4" end="4"/>
                                            </p:txEl>
                                          </p:spTgt>
                                        </p:tgtEl>
                                        <p:attrNameLst>
                                          <p:attrName>style.visibility</p:attrName>
                                        </p:attrNameLst>
                                      </p:cBhvr>
                                      <p:to>
                                        <p:strVal val="visible"/>
                                      </p:to>
                                    </p:set>
                                    <p:anim calcmode="lin" valueType="num">
                                      <p:cBhvr additive="base">
                                        <p:cTn id="36"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1747">
                                            <p:txEl>
                                              <p:pRg st="4" end="4"/>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1747">
                                            <p:txEl>
                                              <p:pRg st="5" end="5"/>
                                            </p:txEl>
                                          </p:spTgt>
                                        </p:tgtEl>
                                        <p:attrNameLst>
                                          <p:attrName>style.visibility</p:attrName>
                                        </p:attrNameLst>
                                      </p:cBhvr>
                                      <p:to>
                                        <p:strVal val="visible"/>
                                      </p:to>
                                    </p:set>
                                    <p:anim calcmode="lin" valueType="num">
                                      <p:cBhvr additive="base">
                                        <p:cTn id="40"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31747">
                                            <p:txEl>
                                              <p:pRg st="6" end="6"/>
                                            </p:txEl>
                                          </p:spTgt>
                                        </p:tgtEl>
                                        <p:attrNameLst>
                                          <p:attrName>style.visibility</p:attrName>
                                        </p:attrNameLst>
                                      </p:cBhvr>
                                      <p:to>
                                        <p:strVal val="visible"/>
                                      </p:to>
                                    </p:set>
                                    <p:anim calcmode="lin" valueType="num">
                                      <p:cBhvr additive="base">
                                        <p:cTn id="46" dur="5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1747">
                                            <p:txEl>
                                              <p:pRg st="6" end="6"/>
                                            </p:txEl>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1747">
                                            <p:txEl>
                                              <p:pRg st="7" end="7"/>
                                            </p:txEl>
                                          </p:spTgt>
                                        </p:tgtEl>
                                        <p:attrNameLst>
                                          <p:attrName>style.visibility</p:attrName>
                                        </p:attrNameLst>
                                      </p:cBhvr>
                                      <p:to>
                                        <p:strVal val="visible"/>
                                      </p:to>
                                    </p:set>
                                    <p:anim calcmode="lin" valueType="num">
                                      <p:cBhvr additive="base">
                                        <p:cTn id="50" dur="500" fill="hold"/>
                                        <p:tgtEl>
                                          <p:spTgt spid="31747">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174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P spid="3174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6" descr="http://thegoldenspiral.org/wp-content/uploads/2008/12/colorado-river1.jpg"/>
          <p:cNvPicPr>
            <a:picLocks noChangeAspect="1" noChangeArrowheads="1"/>
          </p:cNvPicPr>
          <p:nvPr/>
        </p:nvPicPr>
        <p:blipFill>
          <a:blip r:embed="rId3"/>
          <a:srcRect/>
          <a:stretch>
            <a:fillRect/>
          </a:stretch>
        </p:blipFill>
        <p:spPr bwMode="auto">
          <a:xfrm>
            <a:off x="4683125" y="3986213"/>
            <a:ext cx="4427538" cy="28511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2" name="Rectangle 2"/>
          <p:cNvSpPr>
            <a:spLocks noGrp="1" noChangeArrowheads="1"/>
          </p:cNvSpPr>
          <p:nvPr>
            <p:ph type="title"/>
          </p:nvPr>
        </p:nvSpPr>
        <p:spPr>
          <a:xfrm>
            <a:off x="457200" y="152400"/>
            <a:ext cx="8229600" cy="1371600"/>
          </a:xfrm>
        </p:spPr>
        <p:txBody>
          <a:bodyPr/>
          <a:lstStyle/>
          <a:p>
            <a:pPr eaLnBrk="1" hangingPunct="1">
              <a:defRPr/>
            </a:pPr>
            <a:r>
              <a:rPr lang="en-US" b="1" dirty="0" smtClean="0"/>
              <a:t>COLORADO RIVER OPPORTUNITIES</a:t>
            </a:r>
            <a:endParaRPr lang="en-US" b="1" dirty="0"/>
          </a:p>
        </p:txBody>
      </p:sp>
      <p:sp>
        <p:nvSpPr>
          <p:cNvPr id="61443" name="Rectangle 3"/>
          <p:cNvSpPr>
            <a:spLocks noGrp="1" noChangeArrowheads="1"/>
          </p:cNvSpPr>
          <p:nvPr>
            <p:ph type="body" idx="1"/>
          </p:nvPr>
        </p:nvSpPr>
        <p:spPr>
          <a:xfrm>
            <a:off x="228600" y="1676400"/>
            <a:ext cx="8610600" cy="4724400"/>
          </a:xfrm>
        </p:spPr>
        <p:txBody>
          <a:bodyPr/>
          <a:lstStyle/>
          <a:p>
            <a:pPr eaLnBrk="1" hangingPunct="1">
              <a:buClr>
                <a:srgbClr val="FFC000"/>
              </a:buClr>
              <a:buFont typeface="Wingdings" pitchFamily="2" charset="2"/>
              <a:buChar char="v"/>
              <a:defRPr/>
            </a:pPr>
            <a:r>
              <a:rPr lang="en-US" dirty="0"/>
              <a:t>Negotiate Indian </a:t>
            </a:r>
            <a:r>
              <a:rPr lang="en-US" dirty="0" smtClean="0"/>
              <a:t>water rights</a:t>
            </a:r>
            <a:endParaRPr lang="en-US" dirty="0"/>
          </a:p>
          <a:p>
            <a:pPr eaLnBrk="1" hangingPunct="1">
              <a:buClr>
                <a:srgbClr val="FFC000"/>
              </a:buClr>
              <a:buFont typeface="Wingdings" pitchFamily="2" charset="2"/>
              <a:buChar char="v"/>
              <a:defRPr/>
            </a:pPr>
            <a:r>
              <a:rPr lang="en-US" dirty="0"/>
              <a:t>Negotiate </a:t>
            </a:r>
            <a:r>
              <a:rPr lang="en-US" dirty="0" smtClean="0"/>
              <a:t>other federal reserved water </a:t>
            </a:r>
            <a:r>
              <a:rPr lang="en-US" dirty="0"/>
              <a:t>r</a:t>
            </a:r>
            <a:r>
              <a:rPr lang="en-US" dirty="0" smtClean="0"/>
              <a:t>ights in the </a:t>
            </a:r>
            <a:r>
              <a:rPr lang="en-US" dirty="0"/>
              <a:t>B</a:t>
            </a:r>
            <a:r>
              <a:rPr lang="en-US" dirty="0" smtClean="0"/>
              <a:t>asin</a:t>
            </a:r>
            <a:endParaRPr lang="en-US" dirty="0"/>
          </a:p>
          <a:p>
            <a:pPr eaLnBrk="1" hangingPunct="1">
              <a:buClr>
                <a:srgbClr val="FFC000"/>
              </a:buClr>
              <a:buFont typeface="Wingdings" pitchFamily="2" charset="2"/>
              <a:buChar char="v"/>
              <a:defRPr/>
            </a:pPr>
            <a:r>
              <a:rPr lang="en-US" dirty="0" smtClean="0"/>
              <a:t>Maintain ESA compliance through RIPRAP</a:t>
            </a:r>
          </a:p>
          <a:p>
            <a:pPr eaLnBrk="1" hangingPunct="1">
              <a:buClr>
                <a:srgbClr val="FFC000"/>
              </a:buClr>
              <a:buFont typeface="Wingdings" pitchFamily="2" charset="2"/>
              <a:buChar char="v"/>
              <a:defRPr/>
            </a:pPr>
            <a:r>
              <a:rPr lang="en-US" dirty="0" smtClean="0"/>
              <a:t>Pursue contracts for </a:t>
            </a:r>
          </a:p>
          <a:p>
            <a:pPr marL="0" indent="0" eaLnBrk="1" hangingPunct="1">
              <a:buClr>
                <a:srgbClr val="FFC000"/>
              </a:buClr>
              <a:buFont typeface="Wingdings" pitchFamily="2" charset="2"/>
              <a:buNone/>
              <a:defRPr/>
            </a:pPr>
            <a:r>
              <a:rPr lang="en-US" dirty="0"/>
              <a:t> </a:t>
            </a:r>
            <a:r>
              <a:rPr lang="en-US" dirty="0" smtClean="0"/>
              <a:t>   Flaming Gorge storage</a:t>
            </a:r>
            <a:endParaRPr lang="en-US" dirty="0"/>
          </a:p>
          <a:p>
            <a:pPr eaLnBrk="1" hangingPunct="1">
              <a:buClr>
                <a:srgbClr val="FFC000"/>
              </a:buClr>
              <a:buFont typeface="Wingdings" pitchFamily="2" charset="2"/>
              <a:buChar char="v"/>
              <a:defRPr/>
            </a:pPr>
            <a:r>
              <a:rPr lang="en-US" dirty="0" smtClean="0"/>
              <a:t>Implement</a:t>
            </a:r>
          </a:p>
          <a:p>
            <a:pPr eaLnBrk="1" hangingPunct="1">
              <a:buClr>
                <a:srgbClr val="FFC000"/>
              </a:buClr>
              <a:buFont typeface="Wingdings" pitchFamily="2" charset="2"/>
              <a:buNone/>
              <a:defRPr/>
            </a:pPr>
            <a:r>
              <a:rPr lang="en-US" dirty="0" smtClean="0"/>
              <a:t>    multipurpose projects</a:t>
            </a:r>
            <a:endParaRPr lang="en-US" dirty="0"/>
          </a:p>
        </p:txBody>
      </p:sp>
      <p:sp>
        <p:nvSpPr>
          <p:cNvPr id="32773" name="Rectangle 4"/>
          <p:cNvSpPr>
            <a:spLocks noChangeArrowheads="1"/>
          </p:cNvSpPr>
          <p:nvPr/>
        </p:nvSpPr>
        <p:spPr bwMode="auto">
          <a:xfrm>
            <a:off x="-685800" y="4876800"/>
            <a:ext cx="9144000" cy="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dirty="0"/>
          </a:p>
        </p:txBody>
      </p:sp>
      <p:sp>
        <p:nvSpPr>
          <p:cNvPr id="32774" name="Rectangle 5"/>
          <p:cNvSpPr>
            <a:spLocks noChangeArrowheads="1"/>
          </p:cNvSpPr>
          <p:nvPr/>
        </p:nvSpPr>
        <p:spPr bwMode="auto">
          <a:xfrm>
            <a:off x="0" y="2789238"/>
            <a:ext cx="9144000" cy="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dirty="0"/>
          </a:p>
        </p:txBody>
      </p:sp>
      <p:sp>
        <p:nvSpPr>
          <p:cNvPr id="32775" name="Rectangle 6"/>
          <p:cNvSpPr>
            <a:spLocks noChangeArrowheads="1"/>
          </p:cNvSpPr>
          <p:nvPr/>
        </p:nvSpPr>
        <p:spPr bwMode="auto">
          <a:xfrm>
            <a:off x="0" y="2789238"/>
            <a:ext cx="9144000" cy="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dirty="0"/>
          </a:p>
        </p:txBody>
      </p:sp>
      <p:sp>
        <p:nvSpPr>
          <p:cNvPr id="32776" name="Rectangle 7"/>
          <p:cNvSpPr>
            <a:spLocks noChangeArrowheads="1"/>
          </p:cNvSpPr>
          <p:nvPr/>
        </p:nvSpPr>
        <p:spPr bwMode="auto">
          <a:xfrm>
            <a:off x="0" y="2789238"/>
            <a:ext cx="9144000" cy="0"/>
          </a:xfrm>
          <a:prstGeom prst="rect">
            <a:avLst/>
          </a:prstGeom>
          <a:solidFill>
            <a:srgbClr val="F9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dirty="0"/>
          </a:p>
        </p:txBody>
      </p:sp>
      <p:sp>
        <p:nvSpPr>
          <p:cNvPr id="32777" name="AutoShape 9" descr="data:image/jpg;base64,/9j/4AAQSkZJRgABAQAAAQABAAD/2wCEAAkGBhQQERUUEhQWFBUVFhQaFxgVFBsaGRcYGBYVFRcdGRkXHyYeFxkjGRgUHy8gJCcpLCwsFR4xNTAqNSYrLCkBCQoKDgwOGg8PGTUfHBwqKSosKSksKiwsLSssLSwpLCksKiksLCosKSkpKSkyLCksKSwpLCk0KSksKSwpLCwsKf/AABEIAGkAggMBIgACEQEDEQH/xAAcAAACAgMBAQAAAAAAAAAAAAAEBQMGAQIHAAj/xAA8EAABAgQDBAkDAwIFBQAAAAABAhEAAwQhEjFBBVFhcQYHEyIygZGx8KHB0ULh8RVSI2KCkqIUM0NTcv/EABkBAQEBAQEBAAAAAAAAAAAAAAABAgMFBP/EAB4RAQEBAQEAAgMBAAAAAAAAAAABEQIhMUESUWED/9oADAMBAAIRAxEAPwCvz9sFyOMRo2utJuYOrtkMGSnvPAqtgrLFRGe+PNfeP2HOmTFYiSANYuuyOk6AoAkFRLPr6Qu2bQypUhiXteOb1ldgqCZaiEhXd3i8B3zYlQlc1ZWoOnJL5DfDpFKhJJTmY5l0S2XUVB7YFWBRtcAkBgSwsLiOorRhTGo5dfJcip7Mly+Iny5Qr2rVOWGog6qZiVWG8wgqqp8gVfN8ZdcQJWXeJJyQQDA8tKjcWeN1uAcQZvP2gB6maQLGNRVKIvGJycSWF48imIF4AeZOaJZM+0D1Eo7o3kSiYCcz2PeHKDKKoD4rAg6lngeXJBUygW4RhdCcwLP8vAHHaXy0egEUsegB6pSUm7RifsWXPR3VMreITJ2kiaWur7xY6SUUpBZuDwFUnbAqgoywsBJtckBonpeqwSx2s1bhnL90A890WyXOlLX31C2QDn1aH8nCtLMlSDv/AAYBdsLpRQ00lWFSEFOYS5ct+nflpaFyutvGsolyCpLllEsfMARYk7DpQkgSEX/y+t4jOwJEpDy5SUlOXdvxz1Ii6z+M3SBW3FTSMSFswcMzZtYwXIXjSGzDuD9MtIImpTmWDwMgAKccrRGmVzlIbugj6ct8TSqlKwSUgHIjWM9qFBgLHMHfwiVFCwcQGJGzknK0bLooIpzvg9FO4gEE7Z4VkIkodikmzANDc0cZDp+ecAHV7G7MYk3YX/aIlTQUeF23aQynVZUG01iGSgAd2xgk/qFOwiQC2fzfHo1NXNGpjMD1xbZqVSFY1kpY2cM548Iu2yqRdSyiqx3PCur2WuYbgkA2h50fopwIAcCCnVH0Me5N95zHLSDK6TKp1SpSqmVKmTHEtMxnWQ+QKsgfsI16R9KP6VRKnzSCpsMpB/8AJMIsN7Zk8AY+attbcn1s1U2omKmLVqo5DQJGSUhywFo68caxt3x9OdnUpUUCbJWpISVJCWUEqxBJYGwOFTPnhMLdoVk2W5UXzd8gOOgjhOyOntbSqnzETT2lQhCFzFd5YCGwlJORCRh1seRFzoutyTVyuz2ihScLMZKe6ssEnElwUqupVraADVf879LLfsdtTp7JTmcR1wjL1hbJ6y5YB7qn0BhpL6F7Pq5CZ8rtsMxOIDEkEB1JIIYsykqGemcKqzqylEEypkx9y0j3BjHn20nkdbA1lNyMWXZ3WHKmAYu6++KHR9BWLTFSwbOFTA48kw7T1fP4JgbkS3mIlwX2m6SyFfqiwUFehY7qgY5UOruoTcKChbI/AIa7N6O1FPcrCRzf2sIg6VN3wtnzCcoWJq1y0uuam39pf1jb+uIa6weIB+4tAELqDuiKTUEnNoim16TdvR/vCuo2sgHxNAWtKrR6K8nbgYd4fPOPQDmZRlBycQdQ1IBYobyhWrZs8quv6wx2lWCipJs+axEqWpTEtiIHdD71KZPnFkZ6sz1xbr52+qfXppwf8OnQm2naTAFqPHuGWOF98UClpBrxhlXT1Vc6ZUTPHOWtZG51ZDgAwHACIRTkO/H7R1vXmQ5mRHPpE4XhdMpc20h5MkW3i/ld4gq6MtYM5+8Z57xpduoraOKqmU01RKFyT2YJPdUhZmMlsgQuao8RHWNo9Bpcw3XMvm0wB/8AiY+c6NcylmiZLUULQp0qFiCNYb9KOsmtrEyUrmYexUVpVLGBWJmBJScwHyAzMW51WLLvjqlfsRNOSmUgc1nET94gFdLNpkqYTuBIT5JDNAPQzrip5yUSq5JlTcKUmdYoWoADEtgDLJNzYpG8R0v+ky1jEO8FBwUmxBu4Iz5xi82L+Unyq2xpsrE6AocCn8mHNdLQpDKs2WK/qLxlWwAhWJCVev7Rvs+ZLqUY0LKg5SShbh0kgh0HQxF1T6naU6W+BIUkf5e76WiGR0jK3AlJc5t+5i/nZqQCADfQuR6EtC6ooGBAAHIAe0RdVWZVqa6FJfiPYwDMlpUbpHp+Ie7RkkZfU/iFSZRJu0BMnZiWH7x6JhK4x6AF2t16UyS0ilmzTvWpMtP0xH6CKJ0n6d1m1BgmES5LhpUsHCWLjGTdZyztZ2itzKU4smvmXg6np1B8rPdi2nzON7+mZzIzJ2WW19POJ/6USNfSJ5TquFW9B5e0EpVxPCxIPIteMNBpeyGDXgmXsthq3zWMhSt51u27gbxMVkWJt5W5tl5wA83ZT6Zwuq+jRI7rQ2E3NlCz8fxGhURdx9vyIor46NKEWfo/0nq9mjuTf8MXKF3R6Hw8wxgZbm+QH6tN0Ldp0pmoKEkOSOIYG+Qe0XdvqWatMjrHKqqfUVAV2U6ShOGRM/7a5eEomIxGykkLOf69YI6n+sCVT/8AVpqVYUrmCajDLuVKdMy0tLCwllrAXaOZVGzuyXhd3Bw3s4Gu+B6acZZ7pZ88jbMR1k8ZvMfSs7rZoAPFMPKUr7tFW2N1yoMsiskq7TEWMhIwlJNrLU4IFsy7RzCkmGZLCjc3Gnr7R6bT65+/oY5Wk4kdHr+t6kILU888+zH3MKV9aNOrKnm+akfmKHPp+H0iGVSl/wB/zDzG3Rx1jSv/AEr/ANyYxFIFMI9GQUZfeJBGeuflhPvuiZaToWLW7lvqDGk6U6g4VzFrPGDTta3n/N4omk1LeJYVuL/Zj6QTNIOr5EMEgWu7qB/aE90zAySTqwHrw5/iDUrV+pSkk2AHebj4W/iAORXoLJK8SrZqHpkA+/KMTZwRiKEAKJuSEkcix9xEXaKT3fErNy2I3b+4MPxACKlCSWRhO8Ek+TO/lygDZlYwCgxVq6lMOQBf+Y0UsFlulJ4k4SGu+IXPA74HTWkAlLFQt3ibW1xWxN7RoFqUQVIS/MH0Ay9NIApc/HcLQW3G407obN4hUFq/uybIN6u/8xvMp5pBUlQAsLJYgDkC44QOVs5USFDWziwvABV8/uCzJCkkEl1EHunI8TuginkyijCLhWeEvfzDxgzgTclVtVZh+GcSoBcsm24EfUEOPWLvgj2WcAKVb7FuJBv5A+cGzkvm7WILt+zQGwGmHm8ES0K5jTV/WIIamaQBhAP19CIhkgk3A9YJnzizYGEDhYOYUIBslVv0x6IBJ4n1j0QN6+nwlgnXzd7/ADjEAp3zChlYfjSH9R4jzP3iGf4U8/zAIplLuGW9reXrElLJKEspjucgEX+Xg2bn/r/ERT8jzH3gBp04KdmIuLA24bv5iFCAzDjdnb1Ov3gpOR5D3MaHXkn3gFSqMlTTFBQ3EZG+Tact8T0+zhLBKAyjbX3Pl8eJ5PiTyPuYOR4TzH3i6E5kzzoOb+0YTsaYoFwkka4t+dvmUWBPgHl7mIpni/3QCCbs1cs6OOG/d+YmkrLOfqOOYy+PDGq8Y/8AkxufAr5rEAKhiN8r5e8apWxjdGR5n3jCYDWYknL2iOXJOTj5zhgnwjyjGvpAaJkHcfSPQzEYgP/Z">
            <a:hlinkClick r:id="rId4"/>
          </p:cNvPr>
          <p:cNvSpPr>
            <a:spLocks noChangeAspect="1" noChangeArrowheads="1"/>
          </p:cNvSpPr>
          <p:nvPr/>
        </p:nvSpPr>
        <p:spPr bwMode="auto">
          <a:xfrm>
            <a:off x="92075" y="2692400"/>
            <a:ext cx="14859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wheel(4)">
                                      <p:cBhvr>
                                        <p:cTn id="7" dur="1000"/>
                                        <p:tgtEl>
                                          <p:spTgt spid="61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 calcmode="lin" valueType="num">
                                      <p:cBhvr additive="base">
                                        <p:cTn id="12" dur="5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1443">
                                            <p:txEl>
                                              <p:pRg st="1" end="1"/>
                                            </p:txEl>
                                          </p:spTgt>
                                        </p:tgtEl>
                                        <p:attrNameLst>
                                          <p:attrName>style.visibility</p:attrName>
                                        </p:attrNameLst>
                                      </p:cBhvr>
                                      <p:to>
                                        <p:strVal val="visible"/>
                                      </p:to>
                                    </p:set>
                                    <p:anim calcmode="lin" valueType="num">
                                      <p:cBhvr additive="base">
                                        <p:cTn id="18" dur="5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1443">
                                            <p:txEl>
                                              <p:pRg st="2" end="2"/>
                                            </p:txEl>
                                          </p:spTgt>
                                        </p:tgtEl>
                                        <p:attrNameLst>
                                          <p:attrName>style.visibility</p:attrName>
                                        </p:attrNameLst>
                                      </p:cBhvr>
                                      <p:to>
                                        <p:strVal val="visible"/>
                                      </p:to>
                                    </p:set>
                                    <p:anim calcmode="lin" valueType="num">
                                      <p:cBhvr additive="base">
                                        <p:cTn id="24"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1443">
                                            <p:txEl>
                                              <p:pRg st="3" end="3"/>
                                            </p:txEl>
                                          </p:spTgt>
                                        </p:tgtEl>
                                        <p:attrNameLst>
                                          <p:attrName>style.visibility</p:attrName>
                                        </p:attrNameLst>
                                      </p:cBhvr>
                                      <p:to>
                                        <p:strVal val="visible"/>
                                      </p:to>
                                    </p:set>
                                    <p:anim calcmode="lin" valueType="num">
                                      <p:cBhvr additive="base">
                                        <p:cTn id="30" dur="500" fill="hold"/>
                                        <p:tgtEl>
                                          <p:spTgt spid="6144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1443">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61443">
                                            <p:txEl>
                                              <p:pRg st="4" end="4"/>
                                            </p:txEl>
                                          </p:spTgt>
                                        </p:tgtEl>
                                        <p:attrNameLst>
                                          <p:attrName>style.visibility</p:attrName>
                                        </p:attrNameLst>
                                      </p:cBhvr>
                                      <p:to>
                                        <p:strVal val="visible"/>
                                      </p:to>
                                    </p:set>
                                    <p:anim calcmode="lin" valueType="num">
                                      <p:cBhvr additive="base">
                                        <p:cTn id="34" dur="500" fill="hold"/>
                                        <p:tgtEl>
                                          <p:spTgt spid="61443">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14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1443">
                                            <p:txEl>
                                              <p:pRg st="5" end="5"/>
                                            </p:txEl>
                                          </p:spTgt>
                                        </p:tgtEl>
                                        <p:attrNameLst>
                                          <p:attrName>style.visibility</p:attrName>
                                        </p:attrNameLst>
                                      </p:cBhvr>
                                      <p:to>
                                        <p:strVal val="visible"/>
                                      </p:to>
                                    </p:set>
                                    <p:anim calcmode="lin" valueType="num">
                                      <p:cBhvr additive="base">
                                        <p:cTn id="40" dur="500" fill="hold"/>
                                        <p:tgtEl>
                                          <p:spTgt spid="61443">
                                            <p:txEl>
                                              <p:pRg st="5" end="5"/>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1443">
                                            <p:txEl>
                                              <p:pRg st="5" end="5"/>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61443">
                                            <p:txEl>
                                              <p:pRg st="6" end="6"/>
                                            </p:txEl>
                                          </p:spTgt>
                                        </p:tgtEl>
                                        <p:attrNameLst>
                                          <p:attrName>style.visibility</p:attrName>
                                        </p:attrNameLst>
                                      </p:cBhvr>
                                      <p:to>
                                        <p:strVal val="visible"/>
                                      </p:to>
                                    </p:set>
                                    <p:anim calcmode="lin" valueType="num">
                                      <p:cBhvr additive="base">
                                        <p:cTn id="44" dur="500" fill="hold"/>
                                        <p:tgtEl>
                                          <p:spTgt spid="61443">
                                            <p:txEl>
                                              <p:pRg st="6" end="6"/>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14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5105400"/>
          </a:xfrm>
        </p:spPr>
        <p:txBody>
          <a:bodyPr/>
          <a:lstStyle/>
          <a:p>
            <a:pPr>
              <a:buClr>
                <a:srgbClr val="FFC000"/>
              </a:buClr>
              <a:buFont typeface="Wingdings" pitchFamily="2" charset="2"/>
              <a:buChar char="v"/>
              <a:defRPr/>
            </a:pPr>
            <a:r>
              <a:rPr lang="en-US" dirty="0" smtClean="0"/>
              <a:t>In Utah, comprehensive general water right adjudications are pending in most of the State</a:t>
            </a:r>
            <a:endParaRPr lang="en-US" dirty="0"/>
          </a:p>
          <a:p>
            <a:pPr>
              <a:buClr>
                <a:srgbClr val="FFC000"/>
              </a:buClr>
              <a:buFont typeface="Wingdings" pitchFamily="2" charset="2"/>
              <a:buChar char="v"/>
              <a:defRPr/>
            </a:pPr>
            <a:r>
              <a:rPr lang="en-US" dirty="0" smtClean="0"/>
              <a:t>These adjudications, typically done in sub-basin drainages, are comprehensive and qualify for the McCarran Amendment sovereign immunity waiver</a:t>
            </a:r>
          </a:p>
          <a:p>
            <a:pPr>
              <a:buClr>
                <a:srgbClr val="FFC000"/>
              </a:buClr>
              <a:buFont typeface="Wingdings" pitchFamily="2" charset="2"/>
              <a:buChar char="v"/>
              <a:defRPr/>
            </a:pPr>
            <a:r>
              <a:rPr lang="en-US" dirty="0" smtClean="0"/>
              <a:t>They take a very long time to complete, both because they are complicated and because of resource considerations</a:t>
            </a:r>
          </a:p>
        </p:txBody>
      </p:sp>
      <p:sp>
        <p:nvSpPr>
          <p:cNvPr id="5" name="Rectangle 2"/>
          <p:cNvSpPr>
            <a:spLocks noGrp="1" noChangeArrowheads="1"/>
          </p:cNvSpPr>
          <p:nvPr>
            <p:ph type="title"/>
          </p:nvPr>
        </p:nvSpPr>
        <p:spPr>
          <a:xfrm>
            <a:off x="457200" y="228600"/>
            <a:ext cx="8229600" cy="1219200"/>
          </a:xfrm>
        </p:spPr>
        <p:txBody>
          <a:bodyPr/>
          <a:lstStyle/>
          <a:p>
            <a:pPr eaLnBrk="1" hangingPunct="1">
              <a:defRPr/>
            </a:pPr>
            <a:r>
              <a:rPr lang="en-US" b="1" cap="small" dirty="0" smtClean="0"/>
              <a:t>General Adjudication Considerations</a:t>
            </a:r>
            <a:endParaRPr lang="en-US" b="1" cap="small"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4724400"/>
          </a:xfrm>
        </p:spPr>
        <p:txBody>
          <a:bodyPr/>
          <a:lstStyle/>
          <a:p>
            <a:pPr>
              <a:buClr>
                <a:srgbClr val="FFC000"/>
              </a:buClr>
              <a:buFont typeface="Wingdings" pitchFamily="2" charset="2"/>
              <a:buChar char="v"/>
              <a:defRPr/>
            </a:pPr>
            <a:r>
              <a:rPr lang="en-US" dirty="0" smtClean="0"/>
              <a:t>Once a reserved right agreement is finalized, the State Engineer will present it to the Adjudication Court as a Proposed Determination (PD)</a:t>
            </a:r>
          </a:p>
          <a:p>
            <a:pPr>
              <a:buClr>
                <a:srgbClr val="FFC000"/>
              </a:buClr>
              <a:buFont typeface="Wingdings" pitchFamily="2" charset="2"/>
              <a:buChar char="v"/>
              <a:defRPr/>
            </a:pPr>
            <a:r>
              <a:rPr lang="en-US" dirty="0" smtClean="0"/>
              <a:t>The PD is the State Engineer’s recommendation concerning the water rights for the reservation</a:t>
            </a:r>
          </a:p>
          <a:p>
            <a:pPr>
              <a:buClr>
                <a:srgbClr val="FFC000"/>
              </a:buClr>
              <a:buFont typeface="Wingdings" pitchFamily="2" charset="2"/>
              <a:buChar char="v"/>
              <a:defRPr/>
            </a:pPr>
            <a:r>
              <a:rPr lang="en-US" dirty="0"/>
              <a:t>The PD is circulated to all </a:t>
            </a:r>
            <a:r>
              <a:rPr lang="en-US" dirty="0" smtClean="0"/>
              <a:t>parties</a:t>
            </a:r>
          </a:p>
          <a:p>
            <a:pPr>
              <a:buClr>
                <a:srgbClr val="FFC000"/>
              </a:buClr>
              <a:buFont typeface="Wingdings" pitchFamily="2" charset="2"/>
              <a:buChar char="v"/>
              <a:defRPr/>
            </a:pPr>
            <a:r>
              <a:rPr lang="en-US" dirty="0"/>
              <a:t>Parties have the opportunity to object</a:t>
            </a:r>
          </a:p>
          <a:p>
            <a:pPr>
              <a:buClr>
                <a:srgbClr val="FFC000"/>
              </a:buClr>
              <a:buFont typeface="Wingdings" pitchFamily="2" charset="2"/>
              <a:buChar char="v"/>
              <a:defRPr/>
            </a:pPr>
            <a:endParaRPr lang="en-US" dirty="0"/>
          </a:p>
          <a:p>
            <a:pPr>
              <a:buClr>
                <a:srgbClr val="FFC000"/>
              </a:buClr>
              <a:buFont typeface="Wingdings" pitchFamily="2" charset="2"/>
              <a:buChar char="v"/>
              <a:defRPr/>
            </a:pPr>
            <a:endParaRPr lang="en-US" dirty="0" smtClean="0"/>
          </a:p>
        </p:txBody>
      </p:sp>
      <p:sp>
        <p:nvSpPr>
          <p:cNvPr id="5" name="Rectangle 2"/>
          <p:cNvSpPr>
            <a:spLocks noGrp="1" noChangeArrowheads="1"/>
          </p:cNvSpPr>
          <p:nvPr>
            <p:ph type="title"/>
          </p:nvPr>
        </p:nvSpPr>
        <p:spPr>
          <a:xfrm>
            <a:off x="457200" y="228600"/>
            <a:ext cx="8229600" cy="1371600"/>
          </a:xfrm>
        </p:spPr>
        <p:txBody>
          <a:bodyPr/>
          <a:lstStyle/>
          <a:p>
            <a:pPr eaLnBrk="1" hangingPunct="1">
              <a:defRPr/>
            </a:pPr>
            <a:r>
              <a:rPr lang="en-US" b="1" cap="small" dirty="0" smtClean="0"/>
              <a:t>General Adjudication Considerations</a:t>
            </a:r>
            <a:endParaRPr lang="en-US" b="1" cap="small"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0"/>
            <a:ext cx="8229600" cy="4343400"/>
          </a:xfrm>
        </p:spPr>
        <p:txBody>
          <a:bodyPr/>
          <a:lstStyle/>
          <a:p>
            <a:pPr>
              <a:buClr>
                <a:srgbClr val="FFC000"/>
              </a:buClr>
              <a:buFont typeface="Wingdings" pitchFamily="2" charset="2"/>
              <a:buChar char="v"/>
              <a:defRPr/>
            </a:pPr>
            <a:r>
              <a:rPr lang="en-US" dirty="0" smtClean="0"/>
              <a:t>To minimize controversy, parties should be educated before they receive the PD</a:t>
            </a:r>
          </a:p>
          <a:p>
            <a:pPr>
              <a:buClr>
                <a:srgbClr val="FFC000"/>
              </a:buClr>
              <a:buFont typeface="Wingdings" pitchFamily="2" charset="2"/>
              <a:buChar char="v"/>
              <a:defRPr/>
            </a:pPr>
            <a:r>
              <a:rPr lang="en-US" dirty="0" smtClean="0"/>
              <a:t>Objections must be dealt with</a:t>
            </a:r>
          </a:p>
          <a:p>
            <a:pPr>
              <a:buClr>
                <a:srgbClr val="FFC000"/>
              </a:buClr>
              <a:buFont typeface="Wingdings" pitchFamily="2" charset="2"/>
              <a:buChar char="v"/>
              <a:defRPr/>
            </a:pPr>
            <a:r>
              <a:rPr lang="en-US" dirty="0" smtClean="0"/>
              <a:t>Once all objections are resolved, the adjudication court enters an interlocutory decree</a:t>
            </a:r>
          </a:p>
          <a:p>
            <a:pPr>
              <a:buClr>
                <a:srgbClr val="FFC000"/>
              </a:buClr>
              <a:buFont typeface="Wingdings" pitchFamily="2" charset="2"/>
              <a:buChar char="v"/>
              <a:defRPr/>
            </a:pPr>
            <a:r>
              <a:rPr lang="en-US" dirty="0" smtClean="0"/>
              <a:t>The Interlocutory Decree </a:t>
            </a:r>
            <a:r>
              <a:rPr lang="en-US" dirty="0"/>
              <a:t>will eventually be incorporated into a basin-wide decree</a:t>
            </a:r>
          </a:p>
          <a:p>
            <a:pPr>
              <a:buClr>
                <a:srgbClr val="FFC000"/>
              </a:buClr>
              <a:buFont typeface="Wingdings" pitchFamily="2" charset="2"/>
              <a:buChar char="v"/>
              <a:defRPr/>
            </a:pPr>
            <a:endParaRPr lang="en-US" dirty="0" smtClean="0"/>
          </a:p>
        </p:txBody>
      </p:sp>
      <p:sp>
        <p:nvSpPr>
          <p:cNvPr id="4" name="Rectangle 2"/>
          <p:cNvSpPr>
            <a:spLocks noGrp="1" noChangeArrowheads="1"/>
          </p:cNvSpPr>
          <p:nvPr>
            <p:ph type="title"/>
          </p:nvPr>
        </p:nvSpPr>
        <p:spPr>
          <a:xfrm>
            <a:off x="457200" y="228600"/>
            <a:ext cx="8229600" cy="1371600"/>
          </a:xfrm>
        </p:spPr>
        <p:txBody>
          <a:bodyPr/>
          <a:lstStyle/>
          <a:p>
            <a:pPr eaLnBrk="1" hangingPunct="1">
              <a:defRPr/>
            </a:pPr>
            <a:r>
              <a:rPr lang="en-US" b="1" cap="small" dirty="0" smtClean="0"/>
              <a:t>General Adjudication Considerations</a:t>
            </a:r>
            <a:endParaRPr lang="en-US" b="1" cap="small"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descr="G:\NJOHNSO\Norm's Powerpoint Pics\Native Americans-Paiute.jpg"/>
          <p:cNvPicPr>
            <a:picLocks noChangeAspect="1" noChangeArrowheads="1"/>
          </p:cNvPicPr>
          <p:nvPr/>
        </p:nvPicPr>
        <p:blipFill>
          <a:blip r:embed="rId3">
            <a:extLst>
              <a:ext uri="{28A0092B-C50C-407E-A947-70E740481C1C}">
                <a14:useLocalDpi xmlns:a14="http://schemas.microsoft.com/office/drawing/2010/main" val="0"/>
              </a:ext>
            </a:extLst>
          </a:blip>
          <a:srcRect l="6023" t="6824" r="6912" b="12622"/>
          <a:stretch>
            <a:fillRect/>
          </a:stretch>
        </p:blipFill>
        <p:spPr bwMode="auto">
          <a:xfrm>
            <a:off x="5029200" y="4156075"/>
            <a:ext cx="4114800" cy="2681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28600"/>
            <a:ext cx="8229600" cy="1371600"/>
          </a:xfrm>
        </p:spPr>
        <p:txBody>
          <a:bodyPr/>
          <a:lstStyle/>
          <a:p>
            <a:pPr>
              <a:defRPr/>
            </a:pPr>
            <a:r>
              <a:rPr lang="en-US" b="1" cap="small" dirty="0"/>
              <a:t>Settlement of Reserved Water Rights</a:t>
            </a:r>
          </a:p>
        </p:txBody>
      </p:sp>
      <p:sp>
        <p:nvSpPr>
          <p:cNvPr id="3" name="Content Placeholder 2"/>
          <p:cNvSpPr>
            <a:spLocks noGrp="1"/>
          </p:cNvSpPr>
          <p:nvPr>
            <p:ph idx="1"/>
          </p:nvPr>
        </p:nvSpPr>
        <p:spPr>
          <a:xfrm>
            <a:off x="0" y="1600200"/>
            <a:ext cx="8991600" cy="5105400"/>
          </a:xfrm>
        </p:spPr>
        <p:txBody>
          <a:bodyPr/>
          <a:lstStyle/>
          <a:p>
            <a:pPr>
              <a:buClr>
                <a:srgbClr val="FFC000"/>
              </a:buClr>
              <a:buFont typeface="Wingdings" pitchFamily="2" charset="2"/>
              <a:buChar char="v"/>
              <a:defRPr/>
            </a:pPr>
            <a:r>
              <a:rPr lang="en-US" dirty="0" smtClean="0"/>
              <a:t>We have learned State negotiators must:</a:t>
            </a:r>
          </a:p>
          <a:p>
            <a:pPr lvl="1">
              <a:buClr>
                <a:srgbClr val="FFC000"/>
              </a:buClr>
              <a:buFont typeface="Wingdings" pitchFamily="2" charset="2"/>
              <a:buChar char="v"/>
              <a:defRPr/>
            </a:pPr>
            <a:r>
              <a:rPr lang="en-US" dirty="0"/>
              <a:t>P</a:t>
            </a:r>
            <a:r>
              <a:rPr lang="en-US" dirty="0" smtClean="0"/>
              <a:t>rotect all federal/non-federal/tribal interests;</a:t>
            </a:r>
          </a:p>
          <a:p>
            <a:pPr lvl="1">
              <a:buClr>
                <a:srgbClr val="FFC000"/>
              </a:buClr>
              <a:buFont typeface="Wingdings" pitchFamily="2" charset="2"/>
              <a:buChar char="v"/>
              <a:defRPr/>
            </a:pPr>
            <a:r>
              <a:rPr lang="en-US" dirty="0" smtClean="0"/>
              <a:t>Realize that settlements must work for all;</a:t>
            </a:r>
          </a:p>
          <a:p>
            <a:pPr lvl="1">
              <a:buClr>
                <a:srgbClr val="FFC000"/>
              </a:buClr>
              <a:buFont typeface="Wingdings" pitchFamily="2" charset="2"/>
              <a:buChar char="v"/>
              <a:defRPr/>
            </a:pPr>
            <a:r>
              <a:rPr lang="en-US" dirty="0" smtClean="0"/>
              <a:t>Ultimately decree rights in a general adjudication;</a:t>
            </a:r>
          </a:p>
          <a:p>
            <a:pPr lvl="1">
              <a:buClr>
                <a:srgbClr val="FFC000"/>
              </a:buClr>
              <a:buFont typeface="Wingdings" pitchFamily="2" charset="2"/>
              <a:buChar char="v"/>
              <a:defRPr/>
            </a:pPr>
            <a:r>
              <a:rPr lang="en-US" dirty="0" smtClean="0"/>
              <a:t>Communicate and educate;</a:t>
            </a:r>
          </a:p>
          <a:p>
            <a:pPr lvl="1">
              <a:buClr>
                <a:srgbClr val="FFC000"/>
              </a:buClr>
              <a:buFont typeface="Wingdings" pitchFamily="2" charset="2"/>
              <a:buChar char="v"/>
              <a:defRPr/>
            </a:pPr>
            <a:r>
              <a:rPr lang="en-US" dirty="0" smtClean="0"/>
              <a:t>Focus on what matters;</a:t>
            </a:r>
          </a:p>
          <a:p>
            <a:pPr lvl="1">
              <a:buClr>
                <a:srgbClr val="FFC000"/>
              </a:buClr>
              <a:buFont typeface="Wingdings" pitchFamily="2" charset="2"/>
              <a:buChar char="v"/>
              <a:defRPr/>
            </a:pPr>
            <a:r>
              <a:rPr lang="en-US" dirty="0" smtClean="0"/>
              <a:t>Use technicians;</a:t>
            </a:r>
          </a:p>
          <a:p>
            <a:pPr lvl="1">
              <a:buClr>
                <a:srgbClr val="FFC000"/>
              </a:buClr>
              <a:buFont typeface="Wingdings" pitchFamily="2" charset="2"/>
              <a:buChar char="v"/>
              <a:defRPr/>
            </a:pPr>
            <a:r>
              <a:rPr lang="en-US" dirty="0" smtClean="0"/>
              <a:t>Build trust;</a:t>
            </a:r>
          </a:p>
          <a:p>
            <a:pPr lvl="1">
              <a:buClr>
                <a:srgbClr val="FFC000"/>
              </a:buClr>
              <a:buFont typeface="Wingdings" pitchFamily="2" charset="2"/>
              <a:buChar char="v"/>
              <a:defRPr/>
            </a:pPr>
            <a:r>
              <a:rPr lang="en-US" dirty="0" smtClean="0"/>
              <a:t>Be patient;</a:t>
            </a:r>
          </a:p>
          <a:p>
            <a:pPr lvl="1">
              <a:buClr>
                <a:srgbClr val="FFC000"/>
              </a:buClr>
              <a:buFont typeface="Wingdings" pitchFamily="2" charset="2"/>
              <a:buChar char="v"/>
              <a:defRPr/>
            </a:pPr>
            <a:r>
              <a:rPr lang="en-US" dirty="0" smtClean="0"/>
              <a:t>Put things in context.</a:t>
            </a:r>
          </a:p>
          <a:p>
            <a:pPr lvl="1">
              <a:buClr>
                <a:srgbClr val="FFC000"/>
              </a:buClr>
              <a:buFont typeface="Wingdings" pitchFamily="2" charset="2"/>
              <a:buChar char="v"/>
              <a:defRPr/>
            </a:pPr>
            <a:endParaRPr lang="en-US" sz="2600" dirty="0" smtClean="0"/>
          </a:p>
          <a:p>
            <a:pPr>
              <a:buClr>
                <a:srgbClr val="FFC000"/>
              </a:buClr>
              <a:buFont typeface="Wingdings" pitchFamily="2" charset="2"/>
              <a:buNone/>
              <a:defRPr/>
            </a:pPr>
            <a:endParaRPr lang="en-US" sz="30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p:cNvPicPr>
            <a:picLocks noChangeAspect="1"/>
          </p:cNvPicPr>
          <p:nvPr/>
        </p:nvPicPr>
        <p:blipFill rotWithShape="1">
          <a:blip r:embed="rId2">
            <a:extLst>
              <a:ext uri="{28A0092B-C50C-407E-A947-70E740481C1C}">
                <a14:useLocalDpi xmlns:a14="http://schemas.microsoft.com/office/drawing/2010/main" val="0"/>
              </a:ext>
            </a:extLst>
          </a:blip>
          <a:srcRect l="3218" t="9566" r="2733" b="9164"/>
          <a:stretch/>
        </p:blipFill>
        <p:spPr bwMode="auto">
          <a:xfrm>
            <a:off x="381000" y="304800"/>
            <a:ext cx="467309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Placeholder 4"/>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5637" r="9834"/>
          <a:stretch/>
        </p:blipFill>
        <p:spPr>
          <a:xfrm>
            <a:off x="4882961" y="2514600"/>
            <a:ext cx="4091066" cy="3221038"/>
          </a:xfrm>
        </p:spPr>
      </p:pic>
      <p:sp>
        <p:nvSpPr>
          <p:cNvPr id="4" name="Text Placeholder 3"/>
          <p:cNvSpPr>
            <a:spLocks noGrp="1"/>
          </p:cNvSpPr>
          <p:nvPr>
            <p:ph type="body" sz="half" idx="2"/>
          </p:nvPr>
        </p:nvSpPr>
        <p:spPr>
          <a:xfrm>
            <a:off x="533400" y="4267200"/>
            <a:ext cx="4010025" cy="2133600"/>
          </a:xfrm>
        </p:spPr>
        <p:txBody>
          <a:bodyPr/>
          <a:lstStyle/>
          <a:p>
            <a:pPr>
              <a:defRPr/>
            </a:pPr>
            <a:r>
              <a:rPr lang="en-US" sz="4600" b="1" cap="small" dirty="0" smtClean="0">
                <a:solidFill>
                  <a:srgbClr val="FF0000"/>
                </a:solidFill>
              </a:rPr>
              <a:t>THE CHALLENGE</a:t>
            </a:r>
            <a:endParaRPr lang="en-US" sz="4600" b="1" cap="small" dirty="0">
              <a:solidFill>
                <a:srgbClr val="FF0000"/>
              </a:solidFill>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wheel(1)">
                                      <p:cBhvr>
                                        <p:cTn id="7" dur="2000"/>
                                        <p:tgtEl>
                                          <p:spTgt spid="378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7891"/>
                                        </p:tgtEl>
                                        <p:attrNameLst>
                                          <p:attrName>style.visibility</p:attrName>
                                        </p:attrNameLst>
                                      </p:cBhvr>
                                      <p:to>
                                        <p:strVal val="visible"/>
                                      </p:to>
                                    </p:set>
                                    <p:animEffect transition="in" filter="fade">
                                      <p:cBhvr>
                                        <p:cTn id="12" dur="1000"/>
                                        <p:tgtEl>
                                          <p:spTgt spid="37891"/>
                                        </p:tgtEl>
                                      </p:cBhvr>
                                    </p:animEffect>
                                    <p:anim calcmode="lin" valueType="num">
                                      <p:cBhvr>
                                        <p:cTn id="13" dur="1000" fill="hold"/>
                                        <p:tgtEl>
                                          <p:spTgt spid="37891"/>
                                        </p:tgtEl>
                                        <p:attrNameLst>
                                          <p:attrName>ppt_x</p:attrName>
                                        </p:attrNameLst>
                                      </p:cBhvr>
                                      <p:tavLst>
                                        <p:tav tm="0">
                                          <p:val>
                                            <p:strVal val="#ppt_x"/>
                                          </p:val>
                                        </p:tav>
                                        <p:tav tm="100000">
                                          <p:val>
                                            <p:strVal val="#ppt_x"/>
                                          </p:val>
                                        </p:tav>
                                      </p:tavLst>
                                    </p:anim>
                                    <p:anim calcmode="lin" valueType="num">
                                      <p:cBhvr>
                                        <p:cTn id="14" dur="1000" fill="hold"/>
                                        <p:tgtEl>
                                          <p:spTgt spid="37891"/>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iterate type="lt">
                                    <p:tmPct val="0"/>
                                  </p:iterate>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4" presetClass="emph" presetSubtype="0" fill="hold" nodeType="clickEffect">
                                  <p:stCondLst>
                                    <p:cond delay="0"/>
                                  </p:stCondLst>
                                  <p:iterate type="lt">
                                    <p:tmPct val="10000"/>
                                  </p:iterate>
                                  <p:childTnLst>
                                    <p:animMotion origin="layout" path="M 0.0 0.0 L 0.0 -0.07213" pathEditMode="relative" ptsTypes="">
                                      <p:cBhvr>
                                        <p:cTn id="25" dur="250" accel="50000" decel="50000" autoRev="1" fill="hold">
                                          <p:stCondLst>
                                            <p:cond delay="0"/>
                                          </p:stCondLst>
                                        </p:cTn>
                                        <p:tgtEl>
                                          <p:spTgt spid="4">
                                            <p:txEl>
                                              <p:pRg st="0" end="0"/>
                                            </p:txEl>
                                          </p:spTgt>
                                        </p:tgtEl>
                                        <p:attrNameLst>
                                          <p:attrName>ppt_x</p:attrName>
                                          <p:attrName>ppt_y</p:attrName>
                                        </p:attrNameLst>
                                      </p:cBhvr>
                                    </p:animMotion>
                                    <p:animRot by="1500000">
                                      <p:cBhvr>
                                        <p:cTn id="26" dur="125" fill="hold">
                                          <p:stCondLst>
                                            <p:cond delay="0"/>
                                          </p:stCondLst>
                                        </p:cTn>
                                        <p:tgtEl>
                                          <p:spTgt spid="4">
                                            <p:txEl>
                                              <p:pRg st="0" end="0"/>
                                            </p:txEl>
                                          </p:spTgt>
                                        </p:tgtEl>
                                        <p:attrNameLst>
                                          <p:attrName>r</p:attrName>
                                        </p:attrNameLst>
                                      </p:cBhvr>
                                    </p:animRot>
                                    <p:animRot by="-1500000">
                                      <p:cBhvr>
                                        <p:cTn id="27" dur="125" fill="hold">
                                          <p:stCondLst>
                                            <p:cond delay="125"/>
                                          </p:stCondLst>
                                        </p:cTn>
                                        <p:tgtEl>
                                          <p:spTgt spid="4">
                                            <p:txEl>
                                              <p:pRg st="0" end="0"/>
                                            </p:txEl>
                                          </p:spTgt>
                                        </p:tgtEl>
                                        <p:attrNameLst>
                                          <p:attrName>r</p:attrName>
                                        </p:attrNameLst>
                                      </p:cBhvr>
                                    </p:animRot>
                                    <p:animRot by="-1500000">
                                      <p:cBhvr>
                                        <p:cTn id="28" dur="125" fill="hold">
                                          <p:stCondLst>
                                            <p:cond delay="250"/>
                                          </p:stCondLst>
                                        </p:cTn>
                                        <p:tgtEl>
                                          <p:spTgt spid="4">
                                            <p:txEl>
                                              <p:pRg st="0" end="0"/>
                                            </p:txEl>
                                          </p:spTgt>
                                        </p:tgtEl>
                                        <p:attrNameLst>
                                          <p:attrName>r</p:attrName>
                                        </p:attrNameLst>
                                      </p:cBhvr>
                                    </p:animRot>
                                    <p:animRot by="1500000">
                                      <p:cBhvr>
                                        <p:cTn id="29" dur="125" fill="hold">
                                          <p:stCondLst>
                                            <p:cond delay="375"/>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64" r="64"/>
          <a:stretch>
            <a:fillRect/>
          </a:stretch>
        </p:blipFill>
        <p:spPr>
          <a:xfrm>
            <a:off x="914400" y="762000"/>
            <a:ext cx="7237413" cy="5105400"/>
          </a:xfrm>
        </p:spPr>
      </p:pic>
      <p:sp>
        <p:nvSpPr>
          <p:cNvPr id="4" name="Text Placeholder 3"/>
          <p:cNvSpPr>
            <a:spLocks noGrp="1"/>
          </p:cNvSpPr>
          <p:nvPr>
            <p:ph type="body" sz="half" idx="2"/>
          </p:nvPr>
        </p:nvSpPr>
        <p:spPr>
          <a:xfrm>
            <a:off x="1143000" y="4648200"/>
            <a:ext cx="4343400" cy="804863"/>
          </a:xfrm>
        </p:spPr>
        <p:txBody>
          <a:bodyPr/>
          <a:lstStyle/>
          <a:p>
            <a:pPr>
              <a:defRPr/>
            </a:pPr>
            <a:r>
              <a:rPr lang="en-US" sz="4400" dirty="0" smtClean="0">
                <a:solidFill>
                  <a:schemeClr val="accent4">
                    <a:lumMod val="10000"/>
                  </a:schemeClr>
                </a:solidFill>
              </a:rPr>
              <a:t>~ The End ~</a:t>
            </a:r>
            <a:endParaRPr lang="en-US" sz="4400" dirty="0">
              <a:solidFill>
                <a:schemeClr val="accent4">
                  <a:lumMod val="10000"/>
                </a:schemeClr>
              </a:solidFill>
            </a:endParaRPr>
          </a:p>
        </p:txBody>
      </p:sp>
      <p:sp>
        <p:nvSpPr>
          <p:cNvPr id="2" name="TextBox 1"/>
          <p:cNvSpPr txBox="1">
            <a:spLocks noChangeArrowheads="1"/>
          </p:cNvSpPr>
          <p:nvPr/>
        </p:nvSpPr>
        <p:spPr bwMode="auto">
          <a:xfrm>
            <a:off x="3276600" y="1371600"/>
            <a:ext cx="42672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defRPr/>
            </a:pPr>
            <a:r>
              <a:rPr lang="en-US" altLang="en-US" sz="4400" b="1" dirty="0" smtClean="0">
                <a:solidFill>
                  <a:schemeClr val="accent4">
                    <a:lumMod val="10000"/>
                  </a:schemeClr>
                </a:solidFill>
              </a:rPr>
              <a:t>QUESTIONS?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fade">
                                      <p:cBhvr>
                                        <p:cTn id="25" dur="2000"/>
                                        <p:tgtEl>
                                          <p:spTgt spid="4">
                                            <p:txEl>
                                              <p:pRg st="0" end="0"/>
                                            </p:txEl>
                                          </p:spTgt>
                                        </p:tgtEl>
                                      </p:cBhvr>
                                    </p:animEffect>
                                    <p:anim calcmode="lin" valueType="num">
                                      <p:cBhvr>
                                        <p:cTn id="26"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27"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8300" y="152400"/>
            <a:ext cx="5867400" cy="914400"/>
          </a:xfrm>
        </p:spPr>
        <p:txBody>
          <a:bodyPr/>
          <a:lstStyle/>
          <a:p>
            <a:pPr>
              <a:defRPr/>
            </a:pPr>
            <a:r>
              <a:rPr lang="en-US" b="1" dirty="0" smtClean="0"/>
              <a:t>We Live in a Desert</a:t>
            </a:r>
            <a:endParaRPr lang="en-US" b="1" dirty="0"/>
          </a:p>
        </p:txBody>
      </p:sp>
      <p:pic>
        <p:nvPicPr>
          <p:cNvPr id="5123" name="Content Placeholder 4"/>
          <p:cNvPicPr>
            <a:picLocks noGrp="1" noChangeAspect="1"/>
          </p:cNvPicPr>
          <p:nvPr>
            <p:ph idx="1"/>
          </p:nvPr>
        </p:nvPicPr>
        <p:blipFill>
          <a:blip r:embed="rId3"/>
          <a:srcRect/>
          <a:stretch>
            <a:fillRect/>
          </a:stretch>
        </p:blipFill>
        <p:spPr>
          <a:xfrm>
            <a:off x="1179513" y="1066800"/>
            <a:ext cx="6784975" cy="5668963"/>
          </a:xfrm>
          <a:effectLst>
            <a:outerShdw blurRad="190500" algn="tl" rotWithShape="0">
              <a:srgbClr val="000000">
                <a:alpha val="70000"/>
              </a:srgbClr>
            </a:outerShdw>
          </a:effectLst>
        </p:spPr>
      </p:pic>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6553200" cy="1371600"/>
          </a:xfrm>
        </p:spPr>
        <p:txBody>
          <a:bodyPr/>
          <a:lstStyle/>
          <a:p>
            <a:pPr>
              <a:defRPr/>
            </a:pPr>
            <a:r>
              <a:rPr lang="en-US" b="1" dirty="0" smtClean="0"/>
              <a:t>Eastern </a:t>
            </a:r>
            <a:r>
              <a:rPr lang="en-US" b="1" dirty="0"/>
              <a:t>W</a:t>
            </a:r>
            <a:r>
              <a:rPr lang="en-US" b="1" dirty="0" smtClean="0"/>
              <a:t>ater Law —</a:t>
            </a:r>
            <a:br>
              <a:rPr lang="en-US" b="1" dirty="0" smtClean="0"/>
            </a:br>
            <a:r>
              <a:rPr lang="en-US" b="1" dirty="0" smtClean="0"/>
              <a:t>Not for Arid Areas</a:t>
            </a:r>
            <a:endParaRPr lang="en-US" b="1" dirty="0"/>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smtClean="0"/>
              <a:t>A </a:t>
            </a:r>
            <a:r>
              <a:rPr lang="en-US" dirty="0"/>
              <a:t>riparian </a:t>
            </a:r>
            <a:r>
              <a:rPr lang="en-US" dirty="0" smtClean="0"/>
              <a:t>owner has the right to the undiminished flow of a stream</a:t>
            </a:r>
            <a:endParaRPr lang="en-US" dirty="0"/>
          </a:p>
          <a:p>
            <a:pPr>
              <a:buClr>
                <a:srgbClr val="FFC000"/>
              </a:buClr>
              <a:buFont typeface="Wingdings" pitchFamily="2" charset="2"/>
              <a:buChar char="v"/>
              <a:defRPr/>
            </a:pPr>
            <a:r>
              <a:rPr lang="en-US" dirty="0" smtClean="0"/>
              <a:t>“Riparian rights” turn on the physical relationship of a body of water to riparian land--they include access, use, and the opportunity to build in the water</a:t>
            </a:r>
          </a:p>
          <a:p>
            <a:pPr>
              <a:buClr>
                <a:srgbClr val="FFC000"/>
              </a:buClr>
              <a:buFont typeface="Wingdings" pitchFamily="2" charset="2"/>
              <a:buChar char="v"/>
              <a:defRPr/>
            </a:pPr>
            <a:r>
              <a:rPr lang="en-US" dirty="0" smtClean="0"/>
              <a:t>This law would not work in a desert</a:t>
            </a: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1100" y="304800"/>
            <a:ext cx="6781800" cy="1295400"/>
          </a:xfrm>
        </p:spPr>
        <p:txBody>
          <a:bodyPr/>
          <a:lstStyle/>
          <a:p>
            <a:pPr>
              <a:defRPr/>
            </a:pPr>
            <a:r>
              <a:rPr lang="en-US" b="1" dirty="0" smtClean="0"/>
              <a:t>Western Water Law — Origin and History</a:t>
            </a:r>
            <a:endParaRPr lang="en-US" b="1" dirty="0"/>
          </a:p>
        </p:txBody>
      </p:sp>
      <p:sp>
        <p:nvSpPr>
          <p:cNvPr id="6" name="Content Placeholder 5"/>
          <p:cNvSpPr>
            <a:spLocks noGrp="1"/>
          </p:cNvSpPr>
          <p:nvPr>
            <p:ph idx="1"/>
          </p:nvPr>
        </p:nvSpPr>
        <p:spPr>
          <a:xfrm>
            <a:off x="0" y="1752600"/>
            <a:ext cx="9144000" cy="5105400"/>
          </a:xfrm>
        </p:spPr>
        <p:txBody>
          <a:bodyPr/>
          <a:lstStyle/>
          <a:p>
            <a:pPr>
              <a:buClr>
                <a:srgbClr val="FFC000"/>
              </a:buClr>
              <a:buFont typeface="Wingdings" pitchFamily="2" charset="2"/>
              <a:buChar char="v"/>
              <a:defRPr/>
            </a:pPr>
            <a:r>
              <a:rPr lang="en-US" sz="3000" dirty="0" smtClean="0"/>
              <a:t>In the arid West areas of water use were often located far from sources of supply</a:t>
            </a:r>
          </a:p>
          <a:p>
            <a:pPr>
              <a:buClr>
                <a:srgbClr val="FFC000"/>
              </a:buClr>
              <a:buFont typeface="Wingdings" pitchFamily="2" charset="2"/>
              <a:buChar char="v"/>
              <a:defRPr/>
            </a:pPr>
            <a:r>
              <a:rPr lang="en-US" sz="3000" dirty="0" smtClean="0"/>
              <a:t>Miners and irrigators built diversions </a:t>
            </a:r>
          </a:p>
          <a:p>
            <a:pPr>
              <a:buClr>
                <a:srgbClr val="FFC000"/>
              </a:buClr>
              <a:buFont typeface="Wingdings" pitchFamily="2" charset="2"/>
              <a:buNone/>
              <a:defRPr/>
            </a:pPr>
            <a:r>
              <a:rPr lang="en-US" sz="3000" dirty="0" smtClean="0"/>
              <a:t>   and moved water to areas of need</a:t>
            </a:r>
          </a:p>
          <a:p>
            <a:pPr>
              <a:buClr>
                <a:srgbClr val="FFC000"/>
              </a:buClr>
              <a:buFont typeface="Wingdings" pitchFamily="2" charset="2"/>
              <a:buChar char="v"/>
              <a:defRPr/>
            </a:pPr>
            <a:r>
              <a:rPr lang="en-US" sz="3000" dirty="0" smtClean="0"/>
              <a:t>Their “first in time/first in right” </a:t>
            </a:r>
          </a:p>
          <a:p>
            <a:pPr>
              <a:buClr>
                <a:srgbClr val="FFC000"/>
              </a:buClr>
              <a:buFont typeface="Wingdings" pitchFamily="2" charset="2"/>
              <a:buNone/>
              <a:defRPr/>
            </a:pPr>
            <a:r>
              <a:rPr lang="en-US" sz="3000" dirty="0" smtClean="0"/>
              <a:t>   mining principles carried over to</a:t>
            </a:r>
          </a:p>
          <a:p>
            <a:pPr>
              <a:buClr>
                <a:srgbClr val="FFC000"/>
              </a:buClr>
              <a:buFont typeface="Wingdings" pitchFamily="2" charset="2"/>
              <a:buNone/>
              <a:defRPr/>
            </a:pPr>
            <a:r>
              <a:rPr lang="en-US" sz="3000" dirty="0" smtClean="0"/>
              <a:t>   water rights</a:t>
            </a:r>
          </a:p>
          <a:p>
            <a:pPr>
              <a:buClr>
                <a:srgbClr val="FFC000"/>
              </a:buClr>
              <a:buFont typeface="Wingdings" pitchFamily="2" charset="2"/>
              <a:buChar char="v"/>
              <a:defRPr/>
            </a:pPr>
            <a:r>
              <a:rPr lang="en-US" sz="3000" dirty="0" smtClean="0"/>
              <a:t>The doctrine of “prior appropriation”                       of water was born (mid to late 1800s)</a:t>
            </a:r>
          </a:p>
        </p:txBody>
      </p:sp>
      <p:pic>
        <p:nvPicPr>
          <p:cNvPr id="8196" name="Picture 6" descr="miners.jpg"/>
          <p:cNvPicPr>
            <a:picLocks noChangeAspect="1"/>
          </p:cNvPicPr>
          <p:nvPr/>
        </p:nvPicPr>
        <p:blipFill rotWithShape="1">
          <a:blip r:embed="rId3"/>
          <a:srcRect b="15349"/>
          <a:stretch/>
        </p:blipFill>
        <p:spPr bwMode="auto">
          <a:xfrm>
            <a:off x="6629400" y="2286000"/>
            <a:ext cx="2511425" cy="37131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705600" cy="1371600"/>
          </a:xfrm>
        </p:spPr>
        <p:txBody>
          <a:bodyPr/>
          <a:lstStyle/>
          <a:p>
            <a:pPr>
              <a:defRPr/>
            </a:pPr>
            <a:r>
              <a:rPr lang="en-US" b="1" dirty="0" smtClean="0"/>
              <a:t>Western Water Law — Origin and History</a:t>
            </a:r>
            <a:endParaRPr lang="en-US" dirty="0"/>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smtClean="0"/>
              <a:t>Appropriative water rights are given a priority based on their date of creation</a:t>
            </a:r>
          </a:p>
          <a:p>
            <a:pPr>
              <a:buClr>
                <a:srgbClr val="FFC000"/>
              </a:buClr>
              <a:buFont typeface="Wingdings" pitchFamily="2" charset="2"/>
              <a:buChar char="v"/>
              <a:defRPr/>
            </a:pPr>
            <a:r>
              <a:rPr lang="en-US" dirty="0" smtClean="0"/>
              <a:t>In times of shortage, earlier priority rights are filled first to the limit of the right</a:t>
            </a:r>
          </a:p>
          <a:p>
            <a:pPr>
              <a:buClr>
                <a:srgbClr val="FFC000"/>
              </a:buClr>
              <a:buFont typeface="Wingdings" pitchFamily="2" charset="2"/>
              <a:buChar char="v"/>
              <a:defRPr/>
            </a:pPr>
            <a:r>
              <a:rPr lang="en-US" dirty="0" smtClean="0"/>
              <a:t>No sharing of shortages means some uses will be met</a:t>
            </a:r>
          </a:p>
          <a:p>
            <a:pPr>
              <a:buClr>
                <a:srgbClr val="FFC000"/>
              </a:buClr>
              <a:buFont typeface="Wingdings" pitchFamily="2" charset="2"/>
              <a:buChar char="v"/>
              <a:defRPr/>
            </a:pPr>
            <a:r>
              <a:rPr lang="en-US" dirty="0" smtClean="0"/>
              <a:t>The intent was to maximize public benefit</a:t>
            </a:r>
          </a:p>
          <a:p>
            <a:pPr>
              <a:buClr>
                <a:srgbClr val="FFC000"/>
              </a:buClr>
              <a:buFont typeface="Wingdings" pitchFamily="2" charset="2"/>
              <a:buChar char="v"/>
              <a:defRPr/>
            </a:pP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705600" cy="1371600"/>
          </a:xfrm>
        </p:spPr>
        <p:txBody>
          <a:bodyPr/>
          <a:lstStyle/>
          <a:p>
            <a:pPr>
              <a:defRPr/>
            </a:pPr>
            <a:r>
              <a:rPr lang="en-US" b="1" dirty="0" smtClean="0"/>
              <a:t>Western Water Law — Origin and History</a:t>
            </a:r>
            <a:endParaRPr lang="en-US" dirty="0"/>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smtClean="0"/>
              <a:t>An appropriative water right is a </a:t>
            </a:r>
            <a:r>
              <a:rPr lang="en-US" dirty="0" smtClean="0">
                <a:solidFill>
                  <a:srgbClr val="FF5050"/>
                </a:solidFill>
              </a:rPr>
              <a:t>conditional</a:t>
            </a:r>
            <a:r>
              <a:rPr lang="en-US" dirty="0" smtClean="0">
                <a:solidFill>
                  <a:srgbClr val="FF0000"/>
                </a:solidFill>
              </a:rPr>
              <a:t> </a:t>
            </a:r>
            <a:r>
              <a:rPr lang="en-US" dirty="0" smtClean="0">
                <a:solidFill>
                  <a:srgbClr val="66FF99"/>
                </a:solidFill>
              </a:rPr>
              <a:t>right to use</a:t>
            </a:r>
            <a:r>
              <a:rPr lang="en-US" dirty="0" smtClean="0">
                <a:solidFill>
                  <a:srgbClr val="00B050"/>
                </a:solidFill>
              </a:rPr>
              <a:t> </a:t>
            </a:r>
            <a:r>
              <a:rPr lang="en-US" dirty="0" smtClean="0"/>
              <a:t>a </a:t>
            </a:r>
            <a:r>
              <a:rPr lang="en-US" dirty="0" smtClean="0">
                <a:solidFill>
                  <a:srgbClr val="FFFF00"/>
                </a:solidFill>
              </a:rPr>
              <a:t>shared resource</a:t>
            </a:r>
          </a:p>
          <a:p>
            <a:pPr>
              <a:buClr>
                <a:srgbClr val="FFC000"/>
              </a:buClr>
              <a:buFont typeface="Wingdings" pitchFamily="2" charset="2"/>
              <a:buChar char="v"/>
              <a:defRPr/>
            </a:pPr>
            <a:r>
              <a:rPr lang="en-US" dirty="0" smtClean="0">
                <a:solidFill>
                  <a:srgbClr val="FF5050"/>
                </a:solidFill>
              </a:rPr>
              <a:t>Conditional because water is a public resource and to get a private right to use it legislative requirements must be met</a:t>
            </a:r>
          </a:p>
          <a:p>
            <a:pPr>
              <a:buClr>
                <a:srgbClr val="FFC000"/>
              </a:buClr>
              <a:buFont typeface="Wingdings" pitchFamily="2" charset="2"/>
              <a:buChar char="v"/>
              <a:defRPr/>
            </a:pPr>
            <a:r>
              <a:rPr lang="en-US" dirty="0" smtClean="0">
                <a:solidFill>
                  <a:srgbClr val="FF5050"/>
                </a:solidFill>
              </a:rPr>
              <a:t>Most important is the continued </a:t>
            </a:r>
            <a:r>
              <a:rPr lang="en-US" i="1" dirty="0" smtClean="0">
                <a:solidFill>
                  <a:srgbClr val="FF5050"/>
                </a:solidFill>
              </a:rPr>
              <a:t>beneficial use </a:t>
            </a:r>
            <a:r>
              <a:rPr lang="en-US" dirty="0" smtClean="0">
                <a:solidFill>
                  <a:srgbClr val="FF5050"/>
                </a:solidFill>
              </a:rPr>
              <a:t>of the water</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81000"/>
            <a:ext cx="6705600" cy="1371600"/>
          </a:xfrm>
        </p:spPr>
        <p:txBody>
          <a:bodyPr/>
          <a:lstStyle/>
          <a:p>
            <a:pPr>
              <a:defRPr/>
            </a:pPr>
            <a:r>
              <a:rPr lang="en-US" b="1" dirty="0" smtClean="0"/>
              <a:t>Western Water Law — Origin and History</a:t>
            </a:r>
            <a:endParaRPr lang="en-US" dirty="0"/>
          </a:p>
        </p:txBody>
      </p:sp>
      <p:sp>
        <p:nvSpPr>
          <p:cNvPr id="3" name="Content Placeholder 2"/>
          <p:cNvSpPr>
            <a:spLocks noGrp="1"/>
          </p:cNvSpPr>
          <p:nvPr>
            <p:ph idx="1"/>
          </p:nvPr>
        </p:nvSpPr>
        <p:spPr/>
        <p:txBody>
          <a:bodyPr/>
          <a:lstStyle/>
          <a:p>
            <a:pPr>
              <a:buClr>
                <a:srgbClr val="FFC000"/>
              </a:buClr>
              <a:buFont typeface="Wingdings" pitchFamily="2" charset="2"/>
              <a:buChar char="v"/>
              <a:defRPr/>
            </a:pPr>
            <a:r>
              <a:rPr lang="en-US" dirty="0" smtClean="0">
                <a:solidFill>
                  <a:srgbClr val="66FF99"/>
                </a:solidFill>
              </a:rPr>
              <a:t>The right to use is not ownership of a volume of water, but a right to use an amount of water for a beneficial purpose</a:t>
            </a:r>
          </a:p>
          <a:p>
            <a:pPr>
              <a:buClr>
                <a:srgbClr val="FFC000"/>
              </a:buClr>
              <a:buFont typeface="Wingdings" pitchFamily="2" charset="2"/>
              <a:buChar char="v"/>
              <a:defRPr/>
            </a:pPr>
            <a:r>
              <a:rPr lang="en-US" dirty="0" smtClean="0">
                <a:solidFill>
                  <a:srgbClr val="FFFF00"/>
                </a:solidFill>
              </a:rPr>
              <a:t>Each system has a finite amount of water</a:t>
            </a:r>
          </a:p>
          <a:p>
            <a:pPr>
              <a:buClr>
                <a:srgbClr val="FFC000"/>
              </a:buClr>
              <a:buFont typeface="Wingdings" pitchFamily="2" charset="2"/>
              <a:buChar char="v"/>
              <a:defRPr/>
            </a:pPr>
            <a:r>
              <a:rPr lang="en-US" dirty="0" smtClean="0">
                <a:solidFill>
                  <a:srgbClr val="FFFF00"/>
                </a:solidFill>
              </a:rPr>
              <a:t>Since water rights are shared, everything one right-holder does impacts others and any change in use must not harm others</a:t>
            </a:r>
          </a:p>
          <a:p>
            <a:pPr>
              <a:defRPr/>
            </a:pPr>
            <a:endParaRPr lang="en-US"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6451</TotalTime>
  <Words>2204</Words>
  <Application>Microsoft Office PowerPoint</Application>
  <PresentationFormat>On-screen Show (4:3)</PresentationFormat>
  <Paragraphs>280</Paragraphs>
  <Slides>38</Slides>
  <Notes>36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0" baseType="lpstr">
      <vt:lpstr>Textured</vt:lpstr>
      <vt:lpstr>Bitmap Image</vt:lpstr>
      <vt:lpstr>Reserved Water Right Settlements in Utah and Their Relationship to General Adjudications</vt:lpstr>
      <vt:lpstr>Let’s Not Get Out of Order . . .</vt:lpstr>
      <vt:lpstr>We Live in a Desert</vt:lpstr>
      <vt:lpstr>We Live in a Desert</vt:lpstr>
      <vt:lpstr>Eastern Water Law — Not for Arid Areas</vt:lpstr>
      <vt:lpstr>Western Water Law — Origin and History</vt:lpstr>
      <vt:lpstr>Western Water Law — Origin and History</vt:lpstr>
      <vt:lpstr>Western Water Law — Origin and History</vt:lpstr>
      <vt:lpstr>Western Water Law — Origin and History</vt:lpstr>
      <vt:lpstr>Western Water Law — Origin and History</vt:lpstr>
      <vt:lpstr>Western Water Law — Origin and History</vt:lpstr>
      <vt:lpstr>Reserved Rights Doctrine —Origin and History</vt:lpstr>
      <vt:lpstr>Reserved Rights Doctrine —Origin and History</vt:lpstr>
      <vt:lpstr>Reserved Rights Doctrine —Origin and History</vt:lpstr>
      <vt:lpstr>Reserved Rights Doctrine —Origin and History</vt:lpstr>
      <vt:lpstr>Reserved Rights Doctrine —Origin and History</vt:lpstr>
      <vt:lpstr>Reserved Rights vs. Appropriative Water Rights</vt:lpstr>
      <vt:lpstr>Western Water Law — Origin and History</vt:lpstr>
      <vt:lpstr>Reserved Rights vs. Appropriative Water Rights</vt:lpstr>
      <vt:lpstr>Western Water Law — Origin and History</vt:lpstr>
      <vt:lpstr>Reserved Rights vs. Appropriate Water Rights</vt:lpstr>
      <vt:lpstr>Reserved Rights vs. Appropriative Water Rights</vt:lpstr>
      <vt:lpstr>Reserved Rights vs. Appropriative Water Rights</vt:lpstr>
      <vt:lpstr>Reserved Rights vs. Appropriative Water Rights</vt:lpstr>
      <vt:lpstr>Reserved Rights vs. Appropriative Water Rights</vt:lpstr>
      <vt:lpstr>Reserved Rights vs. Appropriative Water Rights</vt:lpstr>
      <vt:lpstr>PowerPoint Presentation</vt:lpstr>
      <vt:lpstr>PowerPoint Presentation</vt:lpstr>
      <vt:lpstr>Benefits of a Navajo-Utah Settlement Agreement</vt:lpstr>
      <vt:lpstr>PowerPoint Presentation</vt:lpstr>
      <vt:lpstr>COLORADO RIVER CHALLENGES</vt:lpstr>
      <vt:lpstr>COLORADO RIVER OPPORTUNITIES</vt:lpstr>
      <vt:lpstr>General Adjudication Considerations</vt:lpstr>
      <vt:lpstr>General Adjudication Considerations</vt:lpstr>
      <vt:lpstr>General Adjudication Considerations</vt:lpstr>
      <vt:lpstr>Settlement of Reserved Water Rights</vt:lpstr>
      <vt:lpstr>PowerPoint Presentation</vt:lpstr>
      <vt:lpstr>PowerPoint Presentation</vt:lpstr>
    </vt:vector>
  </TitlesOfParts>
  <Company>dnr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Colorado River Water Issues</dc:title>
  <dc:creator>admuser</dc:creator>
  <cp:lastModifiedBy>CONNIEBURNSIDE</cp:lastModifiedBy>
  <cp:revision>320</cp:revision>
  <cp:lastPrinted>2015-03-12T16:33:41Z</cp:lastPrinted>
  <dcterms:created xsi:type="dcterms:W3CDTF">2010-02-03T20:43:11Z</dcterms:created>
  <dcterms:modified xsi:type="dcterms:W3CDTF">2015-03-12T22:13:14Z</dcterms:modified>
</cp:coreProperties>
</file>