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3"/>
  </p:handoutMasterIdLst>
  <p:sldIdLst>
    <p:sldId id="256" r:id="rId2"/>
    <p:sldId id="270" r:id="rId3"/>
    <p:sldId id="273" r:id="rId4"/>
    <p:sldId id="268" r:id="rId5"/>
    <p:sldId id="272" r:id="rId6"/>
    <p:sldId id="267" r:id="rId7"/>
    <p:sldId id="274" r:id="rId8"/>
    <p:sldId id="275" r:id="rId9"/>
    <p:sldId id="271" r:id="rId10"/>
    <p:sldId id="276" r:id="rId11"/>
    <p:sldId id="269" r:id="rId12"/>
    <p:sldId id="260" r:id="rId13"/>
    <p:sldId id="266" r:id="rId14"/>
    <p:sldId id="257" r:id="rId15"/>
    <p:sldId id="258" r:id="rId16"/>
    <p:sldId id="259" r:id="rId17"/>
    <p:sldId id="261" r:id="rId18"/>
    <p:sldId id="262" r:id="rId19"/>
    <p:sldId id="263" r:id="rId20"/>
    <p:sldId id="264" r:id="rId21"/>
    <p:sldId id="265"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8391" autoAdjust="0"/>
    <p:restoredTop sz="94660"/>
  </p:normalViewPr>
  <p:slideViewPr>
    <p:cSldViewPr>
      <p:cViewPr varScale="1">
        <p:scale>
          <a:sx n="89" d="100"/>
          <a:sy n="89" d="100"/>
        </p:scale>
        <p:origin x="-1118" y="-67"/>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8DFB876-FF3B-4E73-9729-61F9163D13A0}" type="datetimeFigureOut">
              <a:rPr lang="en-US" smtClean="0"/>
              <a:t>3/4/2015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2FDD004-A054-421F-98FC-7ED3A0FD59A6}" type="slidenum">
              <a:rPr lang="en-US" smtClean="0"/>
              <a:t>‹#›</a:t>
            </a:fld>
            <a:endParaRPr lang="en-US"/>
          </a:p>
        </p:txBody>
      </p:sp>
    </p:spTree>
    <p:extLst>
      <p:ext uri="{BB962C8B-B14F-4D97-AF65-F5344CB8AC3E}">
        <p14:creationId xmlns:p14="http://schemas.microsoft.com/office/powerpoint/2010/main" val="119959744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1676211-9214-43B5-B2FF-DE9A6B7144C5}" type="datetimeFigureOut">
              <a:rPr lang="en-US" smtClean="0"/>
              <a:t>3/4/2015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859961-5B4F-4905-B866-766C081E4913}" type="slidenum">
              <a:rPr lang="en-US" smtClean="0"/>
              <a:t>‹#›</a:t>
            </a:fld>
            <a:endParaRPr lang="en-US"/>
          </a:p>
        </p:txBody>
      </p:sp>
    </p:spTree>
    <p:extLst>
      <p:ext uri="{BB962C8B-B14F-4D97-AF65-F5344CB8AC3E}">
        <p14:creationId xmlns:p14="http://schemas.microsoft.com/office/powerpoint/2010/main" val="3694887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676211-9214-43B5-B2FF-DE9A6B7144C5}" type="datetimeFigureOut">
              <a:rPr lang="en-US" smtClean="0"/>
              <a:t>3/4/2015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859961-5B4F-4905-B866-766C081E4913}" type="slidenum">
              <a:rPr lang="en-US" smtClean="0"/>
              <a:t>‹#›</a:t>
            </a:fld>
            <a:endParaRPr lang="en-US"/>
          </a:p>
        </p:txBody>
      </p:sp>
    </p:spTree>
    <p:extLst>
      <p:ext uri="{BB962C8B-B14F-4D97-AF65-F5344CB8AC3E}">
        <p14:creationId xmlns:p14="http://schemas.microsoft.com/office/powerpoint/2010/main" val="7267596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676211-9214-43B5-B2FF-DE9A6B7144C5}" type="datetimeFigureOut">
              <a:rPr lang="en-US" smtClean="0"/>
              <a:t>3/4/2015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859961-5B4F-4905-B866-766C081E4913}" type="slidenum">
              <a:rPr lang="en-US" smtClean="0"/>
              <a:t>‹#›</a:t>
            </a:fld>
            <a:endParaRPr lang="en-US"/>
          </a:p>
        </p:txBody>
      </p:sp>
    </p:spTree>
    <p:extLst>
      <p:ext uri="{BB962C8B-B14F-4D97-AF65-F5344CB8AC3E}">
        <p14:creationId xmlns:p14="http://schemas.microsoft.com/office/powerpoint/2010/main" val="8762833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676211-9214-43B5-B2FF-DE9A6B7144C5}" type="datetimeFigureOut">
              <a:rPr lang="en-US" smtClean="0"/>
              <a:t>3/4/2015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859961-5B4F-4905-B866-766C081E4913}" type="slidenum">
              <a:rPr lang="en-US" smtClean="0"/>
              <a:t>‹#›</a:t>
            </a:fld>
            <a:endParaRPr lang="en-US"/>
          </a:p>
        </p:txBody>
      </p:sp>
    </p:spTree>
    <p:extLst>
      <p:ext uri="{BB962C8B-B14F-4D97-AF65-F5344CB8AC3E}">
        <p14:creationId xmlns:p14="http://schemas.microsoft.com/office/powerpoint/2010/main" val="1447608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1676211-9214-43B5-B2FF-DE9A6B7144C5}" type="datetimeFigureOut">
              <a:rPr lang="en-US" smtClean="0"/>
              <a:t>3/4/2015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4859961-5B4F-4905-B866-766C081E4913}" type="slidenum">
              <a:rPr lang="en-US" smtClean="0"/>
              <a:t>‹#›</a:t>
            </a:fld>
            <a:endParaRPr lang="en-US"/>
          </a:p>
        </p:txBody>
      </p:sp>
    </p:spTree>
    <p:extLst>
      <p:ext uri="{BB962C8B-B14F-4D97-AF65-F5344CB8AC3E}">
        <p14:creationId xmlns:p14="http://schemas.microsoft.com/office/powerpoint/2010/main" val="4442972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1676211-9214-43B5-B2FF-DE9A6B7144C5}" type="datetimeFigureOut">
              <a:rPr lang="en-US" smtClean="0"/>
              <a:t>3/4/2015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859961-5B4F-4905-B866-766C081E4913}" type="slidenum">
              <a:rPr lang="en-US" smtClean="0"/>
              <a:t>‹#›</a:t>
            </a:fld>
            <a:endParaRPr lang="en-US"/>
          </a:p>
        </p:txBody>
      </p:sp>
    </p:spTree>
    <p:extLst>
      <p:ext uri="{BB962C8B-B14F-4D97-AF65-F5344CB8AC3E}">
        <p14:creationId xmlns:p14="http://schemas.microsoft.com/office/powerpoint/2010/main" val="12704315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1676211-9214-43B5-B2FF-DE9A6B7144C5}" type="datetimeFigureOut">
              <a:rPr lang="en-US" smtClean="0"/>
              <a:t>3/4/2015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4859961-5B4F-4905-B866-766C081E4913}" type="slidenum">
              <a:rPr lang="en-US" smtClean="0"/>
              <a:t>‹#›</a:t>
            </a:fld>
            <a:endParaRPr lang="en-US"/>
          </a:p>
        </p:txBody>
      </p:sp>
    </p:spTree>
    <p:extLst>
      <p:ext uri="{BB962C8B-B14F-4D97-AF65-F5344CB8AC3E}">
        <p14:creationId xmlns:p14="http://schemas.microsoft.com/office/powerpoint/2010/main" val="10269278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1676211-9214-43B5-B2FF-DE9A6B7144C5}" type="datetimeFigureOut">
              <a:rPr lang="en-US" smtClean="0"/>
              <a:t>3/4/2015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4859961-5B4F-4905-B866-766C081E4913}" type="slidenum">
              <a:rPr lang="en-US" smtClean="0"/>
              <a:t>‹#›</a:t>
            </a:fld>
            <a:endParaRPr lang="en-US"/>
          </a:p>
        </p:txBody>
      </p:sp>
    </p:spTree>
    <p:extLst>
      <p:ext uri="{BB962C8B-B14F-4D97-AF65-F5344CB8AC3E}">
        <p14:creationId xmlns:p14="http://schemas.microsoft.com/office/powerpoint/2010/main" val="5727688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676211-9214-43B5-B2FF-DE9A6B7144C5}" type="datetimeFigureOut">
              <a:rPr lang="en-US" smtClean="0"/>
              <a:t>3/4/2015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4859961-5B4F-4905-B866-766C081E4913}" type="slidenum">
              <a:rPr lang="en-US" smtClean="0"/>
              <a:t>‹#›</a:t>
            </a:fld>
            <a:endParaRPr lang="en-US"/>
          </a:p>
        </p:txBody>
      </p:sp>
    </p:spTree>
    <p:extLst>
      <p:ext uri="{BB962C8B-B14F-4D97-AF65-F5344CB8AC3E}">
        <p14:creationId xmlns:p14="http://schemas.microsoft.com/office/powerpoint/2010/main" val="5263392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676211-9214-43B5-B2FF-DE9A6B7144C5}" type="datetimeFigureOut">
              <a:rPr lang="en-US" smtClean="0"/>
              <a:t>3/4/2015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859961-5B4F-4905-B866-766C081E4913}" type="slidenum">
              <a:rPr lang="en-US" smtClean="0"/>
              <a:t>‹#›</a:t>
            </a:fld>
            <a:endParaRPr lang="en-US"/>
          </a:p>
        </p:txBody>
      </p:sp>
    </p:spTree>
    <p:extLst>
      <p:ext uri="{BB962C8B-B14F-4D97-AF65-F5344CB8AC3E}">
        <p14:creationId xmlns:p14="http://schemas.microsoft.com/office/powerpoint/2010/main" val="10077638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676211-9214-43B5-B2FF-DE9A6B7144C5}" type="datetimeFigureOut">
              <a:rPr lang="en-US" smtClean="0"/>
              <a:t>3/4/2015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4859961-5B4F-4905-B866-766C081E4913}" type="slidenum">
              <a:rPr lang="en-US" smtClean="0"/>
              <a:t>‹#›</a:t>
            </a:fld>
            <a:endParaRPr lang="en-US"/>
          </a:p>
        </p:txBody>
      </p:sp>
    </p:spTree>
    <p:extLst>
      <p:ext uri="{BB962C8B-B14F-4D97-AF65-F5344CB8AC3E}">
        <p14:creationId xmlns:p14="http://schemas.microsoft.com/office/powerpoint/2010/main" val="29478217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676211-9214-43B5-B2FF-DE9A6B7144C5}" type="datetimeFigureOut">
              <a:rPr lang="en-US" smtClean="0"/>
              <a:t>3/4/2015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859961-5B4F-4905-B866-766C081E4913}" type="slidenum">
              <a:rPr lang="en-US" smtClean="0"/>
              <a:t>‹#›</a:t>
            </a:fld>
            <a:endParaRPr lang="en-US"/>
          </a:p>
        </p:txBody>
      </p:sp>
    </p:spTree>
    <p:extLst>
      <p:ext uri="{BB962C8B-B14F-4D97-AF65-F5344CB8AC3E}">
        <p14:creationId xmlns:p14="http://schemas.microsoft.com/office/powerpoint/2010/main" val="32098803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Distribution – Getting Water to the End of the Row – How it Works</a:t>
            </a:r>
            <a:endParaRPr lang="en-US" dirty="0"/>
          </a:p>
        </p:txBody>
      </p:sp>
      <p:sp>
        <p:nvSpPr>
          <p:cNvPr id="3" name="Subtitle 2"/>
          <p:cNvSpPr>
            <a:spLocks noGrp="1"/>
          </p:cNvSpPr>
          <p:nvPr>
            <p:ph type="subTitle" idx="1"/>
          </p:nvPr>
        </p:nvSpPr>
        <p:spPr>
          <a:xfrm>
            <a:off x="990600" y="3886200"/>
            <a:ext cx="7086600" cy="1752600"/>
          </a:xfrm>
        </p:spPr>
        <p:txBody>
          <a:bodyPr>
            <a:normAutofit fontScale="70000" lnSpcReduction="20000"/>
          </a:bodyPr>
          <a:lstStyle/>
          <a:p>
            <a:r>
              <a:rPr lang="en-US" dirty="0" smtClean="0"/>
              <a:t>Water Law &amp; Policy Seminar</a:t>
            </a:r>
          </a:p>
          <a:p>
            <a:r>
              <a:rPr lang="en-US" dirty="0" smtClean="0"/>
              <a:t>March 16, </a:t>
            </a:r>
            <a:r>
              <a:rPr lang="en-US" dirty="0" smtClean="0"/>
              <a:t>2015</a:t>
            </a:r>
          </a:p>
          <a:p>
            <a:endParaRPr lang="en-US" dirty="0"/>
          </a:p>
          <a:p>
            <a:r>
              <a:rPr lang="en-US" dirty="0" smtClean="0"/>
              <a:t>Jared Manning, Assistant State Engineer</a:t>
            </a:r>
          </a:p>
          <a:p>
            <a:r>
              <a:rPr lang="en-US" dirty="0" smtClean="0"/>
              <a:t>Utah Division of Water Rights</a:t>
            </a:r>
            <a:endParaRPr lang="en-US" dirty="0"/>
          </a:p>
        </p:txBody>
      </p:sp>
    </p:spTree>
    <p:extLst>
      <p:ext uri="{BB962C8B-B14F-4D97-AF65-F5344CB8AC3E}">
        <p14:creationId xmlns:p14="http://schemas.microsoft.com/office/powerpoint/2010/main" val="246172684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Telemetry</a:t>
            </a:r>
            <a:endParaRPr lang="en-US" dirty="0"/>
          </a:p>
        </p:txBody>
      </p:sp>
      <p:sp>
        <p:nvSpPr>
          <p:cNvPr id="3" name="Content Placeholder 2"/>
          <p:cNvSpPr>
            <a:spLocks noGrp="1"/>
          </p:cNvSpPr>
          <p:nvPr>
            <p:ph idx="1"/>
          </p:nvPr>
        </p:nvSpPr>
        <p:spPr/>
        <p:txBody>
          <a:bodyPr/>
          <a:lstStyle/>
          <a:p>
            <a:r>
              <a:rPr lang="en-US" dirty="0" smtClean="0"/>
              <a:t>Water measurements transferred from the field to the Internet in near real-time</a:t>
            </a:r>
          </a:p>
          <a:p>
            <a:r>
              <a:rPr lang="en-US" dirty="0" smtClean="0"/>
              <a:t>Gates can be adjusted from a remote location on some systems</a:t>
            </a:r>
          </a:p>
          <a:p>
            <a:r>
              <a:rPr lang="en-US" dirty="0" smtClean="0"/>
              <a:t>Creates a continuous, accurate record of diversions</a:t>
            </a:r>
          </a:p>
          <a:p>
            <a:r>
              <a:rPr lang="en-US" dirty="0" smtClean="0"/>
              <a:t>Reduces conflict among water users</a:t>
            </a:r>
            <a:endParaRPr lang="en-US" dirty="0"/>
          </a:p>
        </p:txBody>
      </p:sp>
    </p:spTree>
    <p:extLst>
      <p:ext uri="{BB962C8B-B14F-4D97-AF65-F5344CB8AC3E}">
        <p14:creationId xmlns:p14="http://schemas.microsoft.com/office/powerpoint/2010/main" val="4808106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Distribution Systems Overview</a:t>
            </a:r>
            <a:endParaRPr lang="en-US" dirty="0"/>
          </a:p>
        </p:txBody>
      </p:sp>
      <p:sp>
        <p:nvSpPr>
          <p:cNvPr id="3" name="Content Placeholder 2"/>
          <p:cNvSpPr>
            <a:spLocks noGrp="1"/>
          </p:cNvSpPr>
          <p:nvPr>
            <p:ph idx="1"/>
          </p:nvPr>
        </p:nvSpPr>
        <p:spPr/>
        <p:txBody>
          <a:bodyPr/>
          <a:lstStyle/>
          <a:p>
            <a:r>
              <a:rPr lang="en-US" dirty="0" smtClean="0"/>
              <a:t>38 State Engineer Distribution Systems</a:t>
            </a:r>
          </a:p>
          <a:p>
            <a:r>
              <a:rPr lang="en-US" dirty="0" smtClean="0"/>
              <a:t>40 Commissioners</a:t>
            </a:r>
          </a:p>
          <a:p>
            <a:r>
              <a:rPr lang="en-US" dirty="0" smtClean="0"/>
              <a:t>17 Deputy Commissioners</a:t>
            </a:r>
          </a:p>
          <a:p>
            <a:r>
              <a:rPr lang="en-US" dirty="0" smtClean="0"/>
              <a:t>2100 Active Distribution Accounts</a:t>
            </a:r>
          </a:p>
          <a:p>
            <a:r>
              <a:rPr lang="en-US" dirty="0" smtClean="0"/>
              <a:t>2 Distribution Systems operated by the District Court</a:t>
            </a:r>
            <a:endParaRPr lang="en-US" dirty="0"/>
          </a:p>
        </p:txBody>
      </p:sp>
    </p:spTree>
    <p:extLst>
      <p:ext uri="{BB962C8B-B14F-4D97-AF65-F5344CB8AC3E}">
        <p14:creationId xmlns:p14="http://schemas.microsoft.com/office/powerpoint/2010/main" val="187601344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Early Water Distribution</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“In the Mormon system the bishop is the local or community head or leader. He was supposed in the early days to look out for the economic and the spiritual welfare of his charge. No one thing contributed more to the material welfare of his community than an orderly and economic use of the irrigation water. So in the very beginning the control and the distribution of the irrigation water came under his jurisdiction.” (Thomas, George. </a:t>
            </a:r>
            <a:r>
              <a:rPr lang="en-US" i="1" dirty="0" smtClean="0"/>
              <a:t>The Development of Institution under Irrigation with Special References to Early Utah Conditions</a:t>
            </a:r>
            <a:r>
              <a:rPr lang="en-US" dirty="0" smtClean="0"/>
              <a:t>. 1920, p. 92)</a:t>
            </a:r>
          </a:p>
          <a:p>
            <a:r>
              <a:rPr lang="en-US" dirty="0" smtClean="0"/>
              <a:t>“The bishop or a community committee of which he was usually a member, was the controlling authority in the distribution of water, in the upkeep and enlargement of the canals and in the construction of new canals until such time as the civil authority was ready and willing to take over the management and control of the system in different cities and counties.” (Ibid., p. 93)</a:t>
            </a:r>
          </a:p>
          <a:p>
            <a:endParaRPr lang="en-US" dirty="0"/>
          </a:p>
        </p:txBody>
      </p:sp>
    </p:spTree>
    <p:extLst>
      <p:ext uri="{BB962C8B-B14F-4D97-AF65-F5344CB8AC3E}">
        <p14:creationId xmlns:p14="http://schemas.microsoft.com/office/powerpoint/2010/main" val="21613609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Communal Legacy</a:t>
            </a:r>
            <a:endParaRPr lang="en-US" dirty="0"/>
          </a:p>
        </p:txBody>
      </p:sp>
      <p:sp>
        <p:nvSpPr>
          <p:cNvPr id="3" name="Content Placeholder 2"/>
          <p:cNvSpPr>
            <a:spLocks noGrp="1"/>
          </p:cNvSpPr>
          <p:nvPr>
            <p:ph idx="1"/>
          </p:nvPr>
        </p:nvSpPr>
        <p:spPr/>
        <p:txBody>
          <a:bodyPr>
            <a:normAutofit fontScale="62500" lnSpcReduction="20000"/>
          </a:bodyPr>
          <a:lstStyle/>
          <a:p>
            <a:r>
              <a:rPr lang="en-US" dirty="0" smtClean="0"/>
              <a:t>“The community or cooperative canal was the all-important means of supplying the towns and villages of the territory with water. It was fundamental inasmuch as the basic industry, agriculture, could not exist at that time, if at any time, in the Rocky Mountains without irrigation. From the first the canal was a community problem to be solved by the skill and labor of the community.” (Ibid. p. 19)</a:t>
            </a:r>
          </a:p>
          <a:p>
            <a:r>
              <a:rPr lang="en-US" dirty="0" smtClean="0"/>
              <a:t>“Whenever the waters of any natural source of supply are not sufficient for the service of all those having primary rights to the use of the same, such water shall be distributed to each owner of such right in proportion to its extent, but those using the water for domestic purposes shall have the preference over those claiming for any other purpose, and those using the water for irrigating lands shall have preference over those using the same for any other purpose, except domestic purposes. </a:t>
            </a:r>
            <a:r>
              <a:rPr lang="en-US" i="1" dirty="0" smtClean="0"/>
              <a:t>Provided</a:t>
            </a:r>
            <a:r>
              <a:rPr lang="en-US" dirty="0" smtClean="0"/>
              <a:t>, Such preference shall not be exercised to the injury of any vested right, without just compensation for such injury.” (Utah Laws 1880:40</a:t>
            </a:r>
            <a:r>
              <a:rPr lang="en-US" dirty="0"/>
              <a:t>, § </a:t>
            </a:r>
            <a:r>
              <a:rPr lang="en-US" dirty="0" smtClean="0"/>
              <a:t>14) </a:t>
            </a:r>
          </a:p>
          <a:p>
            <a:r>
              <a:rPr lang="en-US" dirty="0" smtClean="0"/>
              <a:t>The communal efforts to develop water is still evident today in the priority dates of many early water rights</a:t>
            </a:r>
            <a:endParaRPr lang="en-US" dirty="0"/>
          </a:p>
        </p:txBody>
      </p:sp>
    </p:spTree>
    <p:extLst>
      <p:ext uri="{BB962C8B-B14F-4D97-AF65-F5344CB8AC3E}">
        <p14:creationId xmlns:p14="http://schemas.microsoft.com/office/powerpoint/2010/main" val="209461283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County Courts</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The first session of the legislative assembly of the Territory of Utah established county courts consisting of a probate judge and three select men</a:t>
            </a:r>
          </a:p>
          <a:p>
            <a:r>
              <a:rPr lang="en-US" dirty="0" smtClean="0"/>
              <a:t>“The Probate Judge in connection with the select men, is hereby invested with the usual powers and jurisdiction of County Commissioners, and with such other powers and jurisdiction as are conferred by law, and in this connection, they shall be known as the County Court.” (Utah Laws 1852:45, § 35)</a:t>
            </a:r>
          </a:p>
          <a:p>
            <a:r>
              <a:rPr lang="en-US" dirty="0" smtClean="0"/>
              <a:t>“The County Court has control of all timber, water privileges, or any water course, or creek to grant mill sites, and exercise such power as in their judgment shall best preserve the timber and subserve the interest of the settlements in their distribution of water for irrigation or other purposes.” </a:t>
            </a:r>
            <a:r>
              <a:rPr lang="en-US" dirty="0"/>
              <a:t>(Utah Laws </a:t>
            </a:r>
            <a:r>
              <a:rPr lang="en-US" dirty="0" smtClean="0"/>
              <a:t>1852:46, </a:t>
            </a:r>
            <a:r>
              <a:rPr lang="en-US" dirty="0"/>
              <a:t>§ </a:t>
            </a:r>
            <a:r>
              <a:rPr lang="en-US" dirty="0" smtClean="0"/>
              <a:t>39)</a:t>
            </a:r>
            <a:endParaRPr lang="en-US" dirty="0"/>
          </a:p>
        </p:txBody>
      </p:sp>
    </p:spTree>
    <p:extLst>
      <p:ext uri="{BB962C8B-B14F-4D97-AF65-F5344CB8AC3E}">
        <p14:creationId xmlns:p14="http://schemas.microsoft.com/office/powerpoint/2010/main" val="281410052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Water Masters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Appointed by the county courts</a:t>
            </a:r>
          </a:p>
          <a:p>
            <a:r>
              <a:rPr lang="en-US" dirty="0" smtClean="0"/>
              <a:t>Jurisdiction extended from the natural source to the fields of each user</a:t>
            </a:r>
          </a:p>
          <a:p>
            <a:r>
              <a:rPr lang="en-US" dirty="0" smtClean="0"/>
              <a:t>Appointed on the court’s own initiative or upon recommendation from the water users</a:t>
            </a:r>
          </a:p>
          <a:p>
            <a:r>
              <a:rPr lang="en-US" dirty="0" smtClean="0"/>
              <a:t>Could be removed by the water users after petition from the water users or could be dismissed by the court at any time for cause</a:t>
            </a:r>
          </a:p>
          <a:p>
            <a:r>
              <a:rPr lang="en-US" dirty="0" smtClean="0"/>
              <a:t>Appointed to a 1 year term</a:t>
            </a:r>
            <a:endParaRPr lang="en-US" dirty="0"/>
          </a:p>
        </p:txBody>
      </p:sp>
    </p:spTree>
    <p:extLst>
      <p:ext uri="{BB962C8B-B14F-4D97-AF65-F5344CB8AC3E}">
        <p14:creationId xmlns:p14="http://schemas.microsoft.com/office/powerpoint/2010/main" val="35601544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Water Masters (continued)</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Under the control and supervision of the county court, not the water users</a:t>
            </a:r>
          </a:p>
          <a:p>
            <a:r>
              <a:rPr lang="en-US" dirty="0" smtClean="0"/>
              <a:t>Normally, one of the select men was assigned by the court to oversee the water masters</a:t>
            </a:r>
          </a:p>
          <a:p>
            <a:r>
              <a:rPr lang="en-US" dirty="0" smtClean="0"/>
              <a:t>A levy was issued per acre of land to cover the salary of the water master and other expenses of distribution</a:t>
            </a:r>
          </a:p>
          <a:p>
            <a:r>
              <a:rPr lang="en-US" dirty="0" smtClean="0"/>
              <a:t>In 1876 the courts began to ask the water users to hold a mass meeting and elect a water master, who the court would then appoint</a:t>
            </a:r>
            <a:endParaRPr lang="en-US" dirty="0"/>
          </a:p>
        </p:txBody>
      </p:sp>
    </p:spTree>
    <p:extLst>
      <p:ext uri="{BB962C8B-B14F-4D97-AF65-F5344CB8AC3E}">
        <p14:creationId xmlns:p14="http://schemas.microsoft.com/office/powerpoint/2010/main" val="265898024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City Councils</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Most City Charters gave city councils the power to control the water leading to and flowing within their respective cities</a:t>
            </a:r>
          </a:p>
          <a:p>
            <a:r>
              <a:rPr lang="en-US" dirty="0" smtClean="0"/>
              <a:t>Cities considered dams and canals to be city property</a:t>
            </a:r>
          </a:p>
          <a:p>
            <a:r>
              <a:rPr lang="en-US" dirty="0" smtClean="0"/>
              <a:t>Water Masters were appointed annually by city councils</a:t>
            </a:r>
          </a:p>
          <a:p>
            <a:r>
              <a:rPr lang="en-US" dirty="0" smtClean="0"/>
              <a:t>Water Masters and the upkeep of dams and canals were paid from property taxes collected by the cities</a:t>
            </a:r>
          </a:p>
          <a:p>
            <a:r>
              <a:rPr lang="en-US" dirty="0" smtClean="0"/>
              <a:t>Assistant Water Masters </a:t>
            </a:r>
            <a:r>
              <a:rPr lang="en-US" smtClean="0"/>
              <a:t>were selected by </a:t>
            </a:r>
            <a:r>
              <a:rPr lang="en-US" dirty="0" smtClean="0"/>
              <a:t>the Chief Water Master or by the water users and paid for by the water users</a:t>
            </a:r>
          </a:p>
        </p:txBody>
      </p:sp>
    </p:spTree>
    <p:extLst>
      <p:ext uri="{BB962C8B-B14F-4D97-AF65-F5344CB8AC3E}">
        <p14:creationId xmlns:p14="http://schemas.microsoft.com/office/powerpoint/2010/main" val="13893036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Historical Notes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The 1861 completion of the Transcontinental Telegraph and the 1869 completion of the Transcontinental Railroad helped end Utah’s relative isolation</a:t>
            </a:r>
          </a:p>
          <a:p>
            <a:r>
              <a:rPr lang="en-US" dirty="0" smtClean="0"/>
              <a:t>In the 1870’s the Federal Government began to assert more control over Utah’s judiciary</a:t>
            </a:r>
          </a:p>
          <a:p>
            <a:r>
              <a:rPr lang="en-US" dirty="0" smtClean="0"/>
              <a:t>“[Utah Supreme Court Justice] McKean and others had forecast precisely the steps Congress would have to take when it became serious about curbing the power of the Mormon church and eliminating polygamy. Because a judicial system controlled by Mormons would not enforce the polygamy law, Mormon control of the judicial process in Utah would have to cease.” (</a:t>
            </a:r>
            <a:r>
              <a:rPr lang="en-US" dirty="0" err="1" smtClean="0"/>
              <a:t>Firmage</a:t>
            </a:r>
            <a:r>
              <a:rPr lang="en-US" dirty="0" smtClean="0"/>
              <a:t>, Edwin &amp; </a:t>
            </a:r>
            <a:r>
              <a:rPr lang="en-US" dirty="0" err="1" smtClean="0"/>
              <a:t>Mangrum</a:t>
            </a:r>
            <a:r>
              <a:rPr lang="en-US" dirty="0" smtClean="0"/>
              <a:t>, Richard. </a:t>
            </a:r>
            <a:r>
              <a:rPr lang="en-US" i="1" dirty="0" smtClean="0"/>
              <a:t>Zion in the Courts: A Legal History of the Church of Jesus Christ of Latter Day Saints 1830 – 1900</a:t>
            </a:r>
            <a:r>
              <a:rPr lang="en-US" dirty="0" smtClean="0"/>
              <a:t>. 1988, p. 147)</a:t>
            </a:r>
          </a:p>
          <a:p>
            <a:endParaRPr lang="en-US" dirty="0" smtClean="0"/>
          </a:p>
          <a:p>
            <a:endParaRPr lang="en-US" dirty="0"/>
          </a:p>
        </p:txBody>
      </p:sp>
    </p:spTree>
    <p:extLst>
      <p:ext uri="{BB962C8B-B14F-4D97-AF65-F5344CB8AC3E}">
        <p14:creationId xmlns:p14="http://schemas.microsoft.com/office/powerpoint/2010/main" val="36417132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Legislation of 1880</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County Selectmen were made ex officio Water Commissioners for their respective counties; probate judges no longer had authority over water</a:t>
            </a:r>
          </a:p>
          <a:p>
            <a:r>
              <a:rPr lang="en-US" dirty="0" smtClean="0"/>
              <a:t>Provided that water rights were personal property and could be conveyed separate from the land</a:t>
            </a:r>
          </a:p>
          <a:p>
            <a:r>
              <a:rPr lang="en-US" dirty="0" smtClean="0"/>
              <a:t>Allowed for incorporation of ditch companies, thereby “privatizing” distribution, operation </a:t>
            </a:r>
            <a:r>
              <a:rPr lang="en-US" smtClean="0"/>
              <a:t>and maintenance within </a:t>
            </a:r>
            <a:r>
              <a:rPr lang="en-US" dirty="0" smtClean="0"/>
              <a:t>a ditch</a:t>
            </a:r>
          </a:p>
          <a:p>
            <a:endParaRPr lang="en-US" dirty="0"/>
          </a:p>
        </p:txBody>
      </p:sp>
    </p:spTree>
    <p:extLst>
      <p:ext uri="{BB962C8B-B14F-4D97-AF65-F5344CB8AC3E}">
        <p14:creationId xmlns:p14="http://schemas.microsoft.com/office/powerpoint/2010/main" val="11645917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Distribution Systems</a:t>
            </a:r>
            <a:endParaRPr lang="en-US" dirty="0"/>
          </a:p>
        </p:txBody>
      </p:sp>
      <p:sp>
        <p:nvSpPr>
          <p:cNvPr id="3" name="Content Placeholder 2"/>
          <p:cNvSpPr>
            <a:spLocks noGrp="1"/>
          </p:cNvSpPr>
          <p:nvPr>
            <p:ph idx="1"/>
          </p:nvPr>
        </p:nvSpPr>
        <p:spPr/>
        <p:txBody>
          <a:bodyPr>
            <a:normAutofit fontScale="85000" lnSpcReduction="20000"/>
          </a:bodyPr>
          <a:lstStyle/>
          <a:p>
            <a:r>
              <a:rPr lang="en-US" dirty="0"/>
              <a:t>Composition</a:t>
            </a:r>
          </a:p>
          <a:p>
            <a:pPr lvl="1"/>
            <a:r>
              <a:rPr lang="en-US" dirty="0"/>
              <a:t>Distribution System Committee</a:t>
            </a:r>
          </a:p>
          <a:p>
            <a:pPr lvl="1"/>
            <a:r>
              <a:rPr lang="en-US" dirty="0"/>
              <a:t>Water Commissioner(s) and Deputy Water Commissioners</a:t>
            </a:r>
          </a:p>
          <a:p>
            <a:pPr lvl="1"/>
            <a:r>
              <a:rPr lang="en-US" dirty="0"/>
              <a:t>Water users</a:t>
            </a:r>
          </a:p>
          <a:p>
            <a:pPr lvl="1"/>
            <a:r>
              <a:rPr lang="en-US" dirty="0"/>
              <a:t>State Engineer</a:t>
            </a:r>
          </a:p>
          <a:p>
            <a:r>
              <a:rPr lang="en-US" dirty="0" smtClean="0"/>
              <a:t>Established </a:t>
            </a:r>
            <a:r>
              <a:rPr lang="en-US" dirty="0" smtClean="0"/>
              <a:t>for a defined geographic area</a:t>
            </a:r>
          </a:p>
          <a:p>
            <a:pPr lvl="1"/>
            <a:r>
              <a:rPr lang="en-US" dirty="0" smtClean="0"/>
              <a:t>When ordered by the district court, or</a:t>
            </a:r>
          </a:p>
          <a:p>
            <a:pPr lvl="1"/>
            <a:r>
              <a:rPr lang="en-US" dirty="0" smtClean="0"/>
              <a:t>When the state engineer determines it’s necessary</a:t>
            </a:r>
          </a:p>
          <a:p>
            <a:pPr lvl="1"/>
            <a:r>
              <a:rPr lang="en-US" dirty="0" smtClean="0"/>
              <a:t>Public meeting of water users</a:t>
            </a:r>
          </a:p>
          <a:p>
            <a:pPr lvl="1"/>
            <a:r>
              <a:rPr lang="en-US" dirty="0" smtClean="0"/>
              <a:t>Public comment period</a:t>
            </a:r>
          </a:p>
          <a:p>
            <a:pPr lvl="1"/>
            <a:r>
              <a:rPr lang="en-US" dirty="0" smtClean="0"/>
              <a:t>Order of the State </a:t>
            </a:r>
            <a:r>
              <a:rPr lang="en-US" dirty="0" smtClean="0"/>
              <a:t>Engineer</a:t>
            </a:r>
            <a:endParaRPr lang="en-US" dirty="0" smtClean="0"/>
          </a:p>
        </p:txBody>
      </p:sp>
    </p:spTree>
    <p:extLst>
      <p:ext uri="{BB962C8B-B14F-4D97-AF65-F5344CB8AC3E}">
        <p14:creationId xmlns:p14="http://schemas.microsoft.com/office/powerpoint/2010/main" val="121754023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Distribution in the New State of Utah</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Before statehood in 1896, very few water cases were decided in District Court</a:t>
            </a:r>
          </a:p>
          <a:p>
            <a:r>
              <a:rPr lang="en-US" dirty="0" smtClean="0"/>
              <a:t>After statehood, District Courts began to adjudicate disputes and appoint water commissioners to carry into effect the judgments of the court</a:t>
            </a:r>
          </a:p>
          <a:p>
            <a:r>
              <a:rPr lang="en-US" dirty="0" smtClean="0"/>
              <a:t>In areas where courts had not made decrees, water commissioners were appointed by the board of county commissioners for two-year terms and compensated by the county</a:t>
            </a:r>
          </a:p>
          <a:p>
            <a:r>
              <a:rPr lang="en-US" dirty="0" smtClean="0"/>
              <a:t>The State Engineer acted as an advisor to water commissioners by measuring streams and providing technical help on the measurement of water</a:t>
            </a:r>
          </a:p>
          <a:p>
            <a:r>
              <a:rPr lang="en-US" dirty="0" smtClean="0"/>
              <a:t>Water commissioners submitted measurements to the county recorder and the state engineer</a:t>
            </a:r>
          </a:p>
          <a:p>
            <a:r>
              <a:rPr lang="en-US" dirty="0" smtClean="0"/>
              <a:t>Water users required to install measuring devices and lockable head gates</a:t>
            </a:r>
          </a:p>
        </p:txBody>
      </p:sp>
    </p:spTree>
    <p:extLst>
      <p:ext uri="{BB962C8B-B14F-4D97-AF65-F5344CB8AC3E}">
        <p14:creationId xmlns:p14="http://schemas.microsoft.com/office/powerpoint/2010/main" val="9453383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Legislation of 1919</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basis of modern distribution</a:t>
            </a:r>
          </a:p>
          <a:p>
            <a:r>
              <a:rPr lang="en-US" dirty="0" smtClean="0"/>
              <a:t>Gives the State Engineer authority over distribution</a:t>
            </a:r>
          </a:p>
          <a:p>
            <a:r>
              <a:rPr lang="en-US" dirty="0" smtClean="0"/>
              <a:t>Commissioners and deputies appointed by the State Engineer after consultation with the water users</a:t>
            </a:r>
          </a:p>
          <a:p>
            <a:r>
              <a:rPr lang="en-US" dirty="0" smtClean="0"/>
              <a:t>Expenses borne pro rata by the water users and paid in advance to the state engineer</a:t>
            </a:r>
          </a:p>
          <a:p>
            <a:r>
              <a:rPr lang="en-US" dirty="0" smtClean="0"/>
              <a:t>Commissioners can be removed for cause by the state engineer or by the district court on petition from the water users</a:t>
            </a:r>
          </a:p>
        </p:txBody>
      </p:sp>
    </p:spTree>
    <p:extLst>
      <p:ext uri="{BB962C8B-B14F-4D97-AF65-F5344CB8AC3E}">
        <p14:creationId xmlns:p14="http://schemas.microsoft.com/office/powerpoint/2010/main" val="41201989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Distribution System Committee</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Equitably represent the water users</a:t>
            </a:r>
          </a:p>
          <a:p>
            <a:pPr lvl="1"/>
            <a:r>
              <a:rPr lang="en-US" dirty="0"/>
              <a:t>Appointed by a water company, municipality, federal agency, or other group with a substantial water interest</a:t>
            </a:r>
          </a:p>
          <a:p>
            <a:pPr lvl="1"/>
            <a:r>
              <a:rPr lang="en-US" dirty="0" smtClean="0"/>
              <a:t>Elected </a:t>
            </a:r>
            <a:r>
              <a:rPr lang="en-US" dirty="0" smtClean="0"/>
              <a:t>by the water users of a voting bloc or geographic area</a:t>
            </a:r>
          </a:p>
          <a:p>
            <a:r>
              <a:rPr lang="en-US" dirty="0" smtClean="0"/>
              <a:t>Committee </a:t>
            </a:r>
            <a:r>
              <a:rPr lang="en-US" dirty="0" smtClean="0"/>
              <a:t>Duties</a:t>
            </a:r>
          </a:p>
          <a:p>
            <a:pPr lvl="1"/>
            <a:r>
              <a:rPr lang="en-US" dirty="0" smtClean="0"/>
              <a:t>Select the commissioner</a:t>
            </a:r>
          </a:p>
          <a:p>
            <a:pPr lvl="1"/>
            <a:r>
              <a:rPr lang="en-US" dirty="0" smtClean="0"/>
              <a:t>Outline the commissioner’s duties</a:t>
            </a:r>
          </a:p>
          <a:p>
            <a:pPr lvl="1"/>
            <a:r>
              <a:rPr lang="en-US" dirty="0" smtClean="0"/>
              <a:t>Set an annual budget, including commissioner compensation</a:t>
            </a:r>
          </a:p>
          <a:p>
            <a:pPr lvl="1"/>
            <a:r>
              <a:rPr lang="en-US" dirty="0" smtClean="0"/>
              <a:t>Set annual </a:t>
            </a:r>
            <a:r>
              <a:rPr lang="en-US" dirty="0" smtClean="0"/>
              <a:t>system </a:t>
            </a:r>
            <a:r>
              <a:rPr lang="en-US" dirty="0" smtClean="0"/>
              <a:t>assessment amount</a:t>
            </a:r>
          </a:p>
          <a:p>
            <a:endParaRPr lang="en-US" dirty="0"/>
          </a:p>
        </p:txBody>
      </p:sp>
    </p:spTree>
    <p:extLst>
      <p:ext uri="{BB962C8B-B14F-4D97-AF65-F5344CB8AC3E}">
        <p14:creationId xmlns:p14="http://schemas.microsoft.com/office/powerpoint/2010/main" val="24937661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1143000"/>
          </a:xfrm>
        </p:spPr>
        <p:txBody>
          <a:bodyPr/>
          <a:lstStyle/>
          <a:p>
            <a:r>
              <a:rPr lang="en-US" dirty="0" smtClean="0"/>
              <a:t>Annual Distribution Meetings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Held in January, February, or March each year (some Distribution System Committees meet more frequently)</a:t>
            </a:r>
          </a:p>
          <a:p>
            <a:r>
              <a:rPr lang="en-US" dirty="0" smtClean="0"/>
              <a:t>Discuss general distribution issues</a:t>
            </a:r>
          </a:p>
          <a:p>
            <a:r>
              <a:rPr lang="en-US" dirty="0" smtClean="0"/>
              <a:t>Water Commissioner reports on previous year</a:t>
            </a:r>
          </a:p>
          <a:p>
            <a:r>
              <a:rPr lang="en-US" dirty="0" smtClean="0"/>
              <a:t>State Engineer’s Office gives a report</a:t>
            </a:r>
          </a:p>
          <a:p>
            <a:r>
              <a:rPr lang="en-US" dirty="0" smtClean="0"/>
              <a:t>Prepare an annual budget of salaries and other expenses</a:t>
            </a:r>
          </a:p>
          <a:p>
            <a:r>
              <a:rPr lang="en-US" dirty="0" smtClean="0"/>
              <a:t>Determine assessment amount</a:t>
            </a:r>
          </a:p>
          <a:p>
            <a:r>
              <a:rPr lang="en-US" dirty="0" smtClean="0"/>
              <a:t>Elect Committee Members</a:t>
            </a:r>
            <a:endParaRPr lang="en-US" dirty="0"/>
          </a:p>
        </p:txBody>
      </p:sp>
    </p:spTree>
    <p:extLst>
      <p:ext uri="{BB962C8B-B14F-4D97-AF65-F5344CB8AC3E}">
        <p14:creationId xmlns:p14="http://schemas.microsoft.com/office/powerpoint/2010/main" val="20479577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Water Commissioners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Selected by the water users</a:t>
            </a:r>
          </a:p>
          <a:p>
            <a:r>
              <a:rPr lang="en-US" dirty="0" smtClean="0"/>
              <a:t>Appointed by the state engineer to a 4 year term</a:t>
            </a:r>
          </a:p>
          <a:p>
            <a:r>
              <a:rPr lang="en-US" dirty="0" smtClean="0"/>
              <a:t>Primary responsibility is to distribute available water in accordance with water rights, including the accounting and delivery of storage</a:t>
            </a:r>
          </a:p>
          <a:p>
            <a:r>
              <a:rPr lang="en-US" dirty="0" smtClean="0"/>
              <a:t>May hire one or more deputies subject to approval of the distribution committee and the state engineer</a:t>
            </a:r>
          </a:p>
          <a:p>
            <a:r>
              <a:rPr lang="en-US" dirty="0" smtClean="0"/>
              <a:t>Can set and lock head gates to ensure proper distribution</a:t>
            </a:r>
          </a:p>
          <a:p>
            <a:r>
              <a:rPr lang="en-US" dirty="0" smtClean="0"/>
              <a:t>Prepare an annual report that includes records of all water measurements, addresses distribution issues during the year, and shows a record of the decisions made</a:t>
            </a:r>
          </a:p>
        </p:txBody>
      </p:sp>
    </p:spTree>
    <p:extLst>
      <p:ext uri="{BB962C8B-B14F-4D97-AF65-F5344CB8AC3E}">
        <p14:creationId xmlns:p14="http://schemas.microsoft.com/office/powerpoint/2010/main" val="3450750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House Bill 258</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Classifies Water Commissioners as Schedule AQ State Employees of the Division of Water Rights</a:t>
            </a:r>
          </a:p>
          <a:p>
            <a:r>
              <a:rPr lang="en-US" dirty="0" smtClean="0"/>
              <a:t>Water Commissioners are covered under the state’s liability umbrella</a:t>
            </a:r>
          </a:p>
          <a:p>
            <a:r>
              <a:rPr lang="en-US" dirty="0" smtClean="0"/>
              <a:t>Water Commissioners are subject to certain state and federal laws</a:t>
            </a:r>
          </a:p>
          <a:p>
            <a:r>
              <a:rPr lang="en-US" dirty="0" smtClean="0"/>
              <a:t>Changes the “Water Commissioner Fund” from a private purpose trust fund to an expendable special revenue </a:t>
            </a:r>
            <a:r>
              <a:rPr lang="en-US" dirty="0" smtClean="0"/>
              <a:t>fund</a:t>
            </a:r>
            <a:endParaRPr lang="en-US" dirty="0" smtClean="0"/>
          </a:p>
          <a:p>
            <a:r>
              <a:rPr lang="en-US" dirty="0" smtClean="0"/>
              <a:t>Cost of liability insurance and other administrative costs passed on to the water users</a:t>
            </a:r>
            <a:endParaRPr lang="en-US" dirty="0"/>
          </a:p>
        </p:txBody>
      </p:sp>
    </p:spTree>
    <p:extLst>
      <p:ext uri="{BB962C8B-B14F-4D97-AF65-F5344CB8AC3E}">
        <p14:creationId xmlns:p14="http://schemas.microsoft.com/office/powerpoint/2010/main" val="15767371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Water User Responsibilities</a:t>
            </a:r>
            <a:endParaRPr lang="en-US" dirty="0"/>
          </a:p>
        </p:txBody>
      </p:sp>
      <p:sp>
        <p:nvSpPr>
          <p:cNvPr id="3" name="Content Placeholder 2"/>
          <p:cNvSpPr>
            <a:spLocks noGrp="1"/>
          </p:cNvSpPr>
          <p:nvPr>
            <p:ph idx="1"/>
          </p:nvPr>
        </p:nvSpPr>
        <p:spPr/>
        <p:txBody>
          <a:bodyPr/>
          <a:lstStyle/>
          <a:p>
            <a:r>
              <a:rPr lang="en-US" dirty="0" smtClean="0"/>
              <a:t>Elect committee members</a:t>
            </a:r>
          </a:p>
          <a:p>
            <a:r>
              <a:rPr lang="en-US" dirty="0" smtClean="0"/>
              <a:t>Pay annual assessment</a:t>
            </a:r>
          </a:p>
          <a:p>
            <a:r>
              <a:rPr lang="en-US" dirty="0" smtClean="0"/>
              <a:t>Maintain adequate measuring device and head gate</a:t>
            </a:r>
          </a:p>
          <a:p>
            <a:r>
              <a:rPr lang="en-US" dirty="0" smtClean="0"/>
              <a:t>Provide reasonable and safe access for the commissioner</a:t>
            </a:r>
          </a:p>
          <a:p>
            <a:r>
              <a:rPr lang="en-US" dirty="0" smtClean="0"/>
              <a:t>Distribute water within a private ditch</a:t>
            </a:r>
            <a:endParaRPr lang="en-US" dirty="0"/>
          </a:p>
        </p:txBody>
      </p:sp>
    </p:spTree>
    <p:extLst>
      <p:ext uri="{BB962C8B-B14F-4D97-AF65-F5344CB8AC3E}">
        <p14:creationId xmlns:p14="http://schemas.microsoft.com/office/powerpoint/2010/main" val="35334554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 Engineer’s Role</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Create, modify or dissolve a distribution system by Order of the State Engineer</a:t>
            </a:r>
          </a:p>
          <a:p>
            <a:r>
              <a:rPr lang="en-US" dirty="0" smtClean="0"/>
              <a:t>Appoint a water commissioner and deputies</a:t>
            </a:r>
          </a:p>
          <a:p>
            <a:r>
              <a:rPr lang="en-US" dirty="0" smtClean="0"/>
              <a:t>Remove a commissioner, if necessary, for cause</a:t>
            </a:r>
          </a:p>
          <a:p>
            <a:r>
              <a:rPr lang="en-US" dirty="0" smtClean="0"/>
              <a:t>Direct the commissioner in the distribution of water under the various water rights</a:t>
            </a:r>
          </a:p>
          <a:p>
            <a:r>
              <a:rPr lang="en-US" dirty="0" smtClean="0"/>
              <a:t>Hold an annual meeting to conduct distribution system business</a:t>
            </a:r>
          </a:p>
          <a:p>
            <a:r>
              <a:rPr lang="en-US" dirty="0" smtClean="0"/>
              <a:t>Provide accounting for the Water Commissioner Fund</a:t>
            </a:r>
          </a:p>
          <a:p>
            <a:r>
              <a:rPr lang="en-US" dirty="0" smtClean="0"/>
              <a:t>Ensure adequate measurement and control of water by periodically inventorying the systems and issuing Orders of the State Engineer where needed</a:t>
            </a:r>
            <a:endParaRPr lang="en-US" dirty="0"/>
          </a:p>
        </p:txBody>
      </p:sp>
    </p:spTree>
    <p:extLst>
      <p:ext uri="{BB962C8B-B14F-4D97-AF65-F5344CB8AC3E}">
        <p14:creationId xmlns:p14="http://schemas.microsoft.com/office/powerpoint/2010/main" val="32918995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Groundwater Systems</a:t>
            </a:r>
            <a:endParaRPr lang="en-US" dirty="0"/>
          </a:p>
        </p:txBody>
      </p:sp>
      <p:sp>
        <p:nvSpPr>
          <p:cNvPr id="3" name="Content Placeholder 2"/>
          <p:cNvSpPr>
            <a:spLocks noGrp="1"/>
          </p:cNvSpPr>
          <p:nvPr>
            <p:ph idx="1"/>
          </p:nvPr>
        </p:nvSpPr>
        <p:spPr/>
        <p:txBody>
          <a:bodyPr>
            <a:normAutofit/>
          </a:bodyPr>
          <a:lstStyle/>
          <a:p>
            <a:r>
              <a:rPr lang="en-US" dirty="0" smtClean="0"/>
              <a:t>4 Groundwater “Mapped” Systems in SW </a:t>
            </a:r>
            <a:r>
              <a:rPr lang="en-US" dirty="0"/>
              <a:t>Utah where groundwater mining is occurring</a:t>
            </a:r>
            <a:endParaRPr lang="en-US" dirty="0" smtClean="0"/>
          </a:p>
          <a:p>
            <a:pPr lvl="1"/>
            <a:r>
              <a:rPr lang="en-US" dirty="0" smtClean="0"/>
              <a:t>Milford Valley</a:t>
            </a:r>
          </a:p>
          <a:p>
            <a:pPr lvl="1"/>
            <a:r>
              <a:rPr lang="en-US" dirty="0" smtClean="0"/>
              <a:t>Beryl-Enterprise Valley</a:t>
            </a:r>
          </a:p>
          <a:p>
            <a:pPr lvl="1"/>
            <a:r>
              <a:rPr lang="en-US" dirty="0" smtClean="0"/>
              <a:t>Parowan Valley</a:t>
            </a:r>
          </a:p>
          <a:p>
            <a:pPr lvl="1"/>
            <a:r>
              <a:rPr lang="en-US" dirty="0" smtClean="0"/>
              <a:t>Cedar City Valley</a:t>
            </a:r>
          </a:p>
          <a:p>
            <a:r>
              <a:rPr lang="en-US" dirty="0" smtClean="0"/>
              <a:t>Irrigation water use is mapped every year</a:t>
            </a:r>
          </a:p>
          <a:p>
            <a:r>
              <a:rPr lang="en-US" dirty="0" smtClean="0"/>
              <a:t>Industrial use is </a:t>
            </a:r>
            <a:r>
              <a:rPr lang="en-US" dirty="0" smtClean="0"/>
              <a:t>metered</a:t>
            </a:r>
            <a:endParaRPr lang="en-US" dirty="0" smtClean="0"/>
          </a:p>
        </p:txBody>
      </p:sp>
    </p:spTree>
    <p:extLst>
      <p:ext uri="{BB962C8B-B14F-4D97-AF65-F5344CB8AC3E}">
        <p14:creationId xmlns:p14="http://schemas.microsoft.com/office/powerpoint/2010/main" val="308484219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11847</TotalTime>
  <Words>1722</Words>
  <Application>Microsoft Office PowerPoint</Application>
  <PresentationFormat>On-screen Show (4:3)</PresentationFormat>
  <Paragraphs>130</Paragraphs>
  <Slides>21</Slides>
  <Notes>0</Notes>
  <HiddenSlides>0</HiddenSlides>
  <MMClips>0</MMClips>
  <ScaleCrop>false</ScaleCrop>
  <HeadingPairs>
    <vt:vector size="4" baseType="variant">
      <vt:variant>
        <vt:lpstr>Theme</vt:lpstr>
      </vt:variant>
      <vt:variant>
        <vt:i4>1</vt:i4>
      </vt:variant>
      <vt:variant>
        <vt:lpstr>Slide Titles</vt:lpstr>
      </vt:variant>
      <vt:variant>
        <vt:i4>21</vt:i4>
      </vt:variant>
    </vt:vector>
  </HeadingPairs>
  <TitlesOfParts>
    <vt:vector size="22" baseType="lpstr">
      <vt:lpstr>Office Theme</vt:lpstr>
      <vt:lpstr>Distribution – Getting Water to the End of the Row – How it Works</vt:lpstr>
      <vt:lpstr>Distribution Systems</vt:lpstr>
      <vt:lpstr>Distribution System Committee</vt:lpstr>
      <vt:lpstr>Annual Distribution Meetings</vt:lpstr>
      <vt:lpstr>Water Commissioners</vt:lpstr>
      <vt:lpstr>House Bill 258</vt:lpstr>
      <vt:lpstr>Water User Responsibilities</vt:lpstr>
      <vt:lpstr>State Engineer’s Role</vt:lpstr>
      <vt:lpstr>Groundwater Systems</vt:lpstr>
      <vt:lpstr>Telemetry</vt:lpstr>
      <vt:lpstr>Distribution Systems Overview</vt:lpstr>
      <vt:lpstr>Early Water Distribution</vt:lpstr>
      <vt:lpstr>Communal Legacy</vt:lpstr>
      <vt:lpstr>County Courts</vt:lpstr>
      <vt:lpstr>Water Masters</vt:lpstr>
      <vt:lpstr>Water Masters (continued)</vt:lpstr>
      <vt:lpstr>City Councils</vt:lpstr>
      <vt:lpstr>Historical Notes</vt:lpstr>
      <vt:lpstr>Legislation of 1880</vt:lpstr>
      <vt:lpstr>Distribution in the New State of Utah</vt:lpstr>
      <vt:lpstr>Legislation of 1919</vt:lpstr>
    </vt:vector>
  </TitlesOfParts>
  <Company>State of Utah</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Jared Manning</dc:creator>
  <cp:lastModifiedBy>Jared Manning</cp:lastModifiedBy>
  <cp:revision>83</cp:revision>
  <dcterms:created xsi:type="dcterms:W3CDTF">2015-02-23T23:40:24Z</dcterms:created>
  <dcterms:modified xsi:type="dcterms:W3CDTF">2015-03-04T19:59:49Z</dcterms:modified>
</cp:coreProperties>
</file>