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9" r:id="rId2"/>
    <p:sldId id="261" r:id="rId3"/>
    <p:sldId id="262" r:id="rId4"/>
    <p:sldId id="267" r:id="rId5"/>
    <p:sldId id="268" r:id="rId6"/>
    <p:sldId id="269" r:id="rId7"/>
    <p:sldId id="271" r:id="rId8"/>
    <p:sldId id="272" r:id="rId9"/>
    <p:sldId id="273" r:id="rId10"/>
    <p:sldId id="274" r:id="rId11"/>
    <p:sldId id="307" r:id="rId12"/>
    <p:sldId id="310" r:id="rId13"/>
    <p:sldId id="275" r:id="rId14"/>
    <p:sldId id="288" r:id="rId15"/>
    <p:sldId id="289" r:id="rId16"/>
    <p:sldId id="293" r:id="rId17"/>
    <p:sldId id="292" r:id="rId18"/>
    <p:sldId id="294" r:id="rId19"/>
    <p:sldId id="291" r:id="rId20"/>
    <p:sldId id="290" r:id="rId21"/>
    <p:sldId id="295" r:id="rId22"/>
    <p:sldId id="296" r:id="rId23"/>
    <p:sldId id="297" r:id="rId24"/>
    <p:sldId id="298" r:id="rId25"/>
    <p:sldId id="299" r:id="rId26"/>
    <p:sldId id="300" r:id="rId27"/>
    <p:sldId id="314" r:id="rId28"/>
    <p:sldId id="278" r:id="rId29"/>
    <p:sldId id="305" r:id="rId30"/>
    <p:sldId id="304" r:id="rId31"/>
    <p:sldId id="303" r:id="rId32"/>
    <p:sldId id="302" r:id="rId33"/>
    <p:sldId id="311" r:id="rId34"/>
    <p:sldId id="306" r:id="rId35"/>
    <p:sldId id="313" r:id="rId36"/>
    <p:sldId id="312" r:id="rId37"/>
    <p:sldId id="265" r:id="rId38"/>
  </p:sldIdLst>
  <p:sldSz cx="10160000" cy="7620000"/>
  <p:notesSz cx="6881813" cy="92964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 W3" charset="-128"/>
        <a:cs typeface="+mn-cs"/>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 W3" charset="-128"/>
        <a:cs typeface="+mn-cs"/>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 W3" charset="-128"/>
        <a:cs typeface="+mn-cs"/>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 W3" charset="-128"/>
        <a:cs typeface="+mn-cs"/>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 W3" charset="-128"/>
        <a:cs typeface="+mn-cs"/>
        <a:sym typeface="Gill Sans" charset="0"/>
      </a:defRPr>
    </a:lvl5pPr>
    <a:lvl6pPr marL="2286000" algn="l" defTabSz="914400" rtl="0" eaLnBrk="1" latinLnBrk="0" hangingPunct="1">
      <a:defRPr sz="3200" kern="1200">
        <a:solidFill>
          <a:srgbClr val="000000"/>
        </a:solidFill>
        <a:latin typeface="Gill Sans" charset="0"/>
        <a:ea typeface="ヒラギノ角ゴ Pro W3" charset="-128"/>
        <a:cs typeface="+mn-cs"/>
        <a:sym typeface="Gill Sans" charset="0"/>
      </a:defRPr>
    </a:lvl6pPr>
    <a:lvl7pPr marL="2743200" algn="l" defTabSz="914400" rtl="0" eaLnBrk="1" latinLnBrk="0" hangingPunct="1">
      <a:defRPr sz="3200" kern="1200">
        <a:solidFill>
          <a:srgbClr val="000000"/>
        </a:solidFill>
        <a:latin typeface="Gill Sans" charset="0"/>
        <a:ea typeface="ヒラギノ角ゴ Pro W3" charset="-128"/>
        <a:cs typeface="+mn-cs"/>
        <a:sym typeface="Gill Sans" charset="0"/>
      </a:defRPr>
    </a:lvl7pPr>
    <a:lvl8pPr marL="3200400" algn="l" defTabSz="914400" rtl="0" eaLnBrk="1" latinLnBrk="0" hangingPunct="1">
      <a:defRPr sz="3200" kern="1200">
        <a:solidFill>
          <a:srgbClr val="000000"/>
        </a:solidFill>
        <a:latin typeface="Gill Sans" charset="0"/>
        <a:ea typeface="ヒラギノ角ゴ Pro W3" charset="-128"/>
        <a:cs typeface="+mn-cs"/>
        <a:sym typeface="Gill Sans" charset="0"/>
      </a:defRPr>
    </a:lvl8pPr>
    <a:lvl9pPr marL="3657600" algn="l" defTabSz="914400" rtl="0" eaLnBrk="1" latinLnBrk="0" hangingPunct="1">
      <a:defRPr sz="3200" kern="1200">
        <a:solidFill>
          <a:srgbClr val="000000"/>
        </a:solidFill>
        <a:latin typeface="Gill Sans" charset="0"/>
        <a:ea typeface="ヒラギノ角ゴ Pro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66FF66"/>
    <a:srgbClr val="99FF99"/>
    <a:srgbClr val="3333CC"/>
    <a:srgbClr val="00CC00"/>
    <a:srgbClr val="FF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054" autoAdjust="0"/>
    <p:restoredTop sz="88235" autoAdjust="0"/>
  </p:normalViewPr>
  <p:slideViewPr>
    <p:cSldViewPr snapToGrid="0">
      <p:cViewPr varScale="1">
        <p:scale>
          <a:sx n="102" d="100"/>
          <a:sy n="102" d="100"/>
        </p:scale>
        <p:origin x="-1392" y="-90"/>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l">
              <a:defRPr sz="1200">
                <a:solidFill>
                  <a:schemeClr val="tx1"/>
                </a:solidFill>
              </a:defRPr>
            </a:lvl1pPr>
          </a:lstStyle>
          <a:p>
            <a:endParaRPr lang="en-US"/>
          </a:p>
        </p:txBody>
      </p:sp>
      <p:sp>
        <p:nvSpPr>
          <p:cNvPr id="70659" name="Rectangle 3"/>
          <p:cNvSpPr>
            <a:spLocks noGrp="1" noChangeArrowheads="1"/>
          </p:cNvSpPr>
          <p:nvPr>
            <p:ph type="dt" sz="quarter" idx="1"/>
          </p:nvPr>
        </p:nvSpPr>
        <p:spPr bwMode="auto">
          <a:xfrm>
            <a:off x="3898103"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defRPr>
            </a:lvl1pPr>
          </a:lstStyle>
          <a:p>
            <a:endParaRPr lang="en-US"/>
          </a:p>
        </p:txBody>
      </p:sp>
      <p:sp>
        <p:nvSpPr>
          <p:cNvPr id="70660" name="Rectangle 4"/>
          <p:cNvSpPr>
            <a:spLocks noGrp="1" noChangeArrowheads="1"/>
          </p:cNvSpPr>
          <p:nvPr>
            <p:ph type="ftr" sz="quarter" idx="2"/>
          </p:nvPr>
        </p:nvSpPr>
        <p:spPr bwMode="auto">
          <a:xfrm>
            <a:off x="1"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l">
              <a:defRPr sz="1200">
                <a:solidFill>
                  <a:schemeClr val="tx1"/>
                </a:solidFill>
              </a:defRPr>
            </a:lvl1pPr>
          </a:lstStyle>
          <a:p>
            <a:endParaRPr lang="en-US"/>
          </a:p>
        </p:txBody>
      </p:sp>
      <p:sp>
        <p:nvSpPr>
          <p:cNvPr id="70661" name="Rectangle 5"/>
          <p:cNvSpPr>
            <a:spLocks noGrp="1" noChangeArrowheads="1"/>
          </p:cNvSpPr>
          <p:nvPr>
            <p:ph type="sldNum" sz="quarter" idx="3"/>
          </p:nvPr>
        </p:nvSpPr>
        <p:spPr bwMode="auto">
          <a:xfrm>
            <a:off x="3898103"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defRPr>
            </a:lvl1pPr>
          </a:lstStyle>
          <a:p>
            <a:fld id="{C359077E-D564-4534-A0B6-779090F26204}" type="slidenum">
              <a:rPr lang="en-US"/>
              <a:pPr/>
              <a:t>‹#›</a:t>
            </a:fld>
            <a:endParaRPr lang="en-US"/>
          </a:p>
        </p:txBody>
      </p:sp>
    </p:spTree>
    <p:extLst>
      <p:ext uri="{BB962C8B-B14F-4D97-AF65-F5344CB8AC3E}">
        <p14:creationId xmlns:p14="http://schemas.microsoft.com/office/powerpoint/2010/main" val="4063167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p:cNvSpPr>
          <p:nvPr>
            <p:ph type="hdr" sz="quarter"/>
          </p:nvPr>
        </p:nvSpPr>
        <p:spPr bwMode="auto">
          <a:xfrm>
            <a:off x="1" y="0"/>
            <a:ext cx="2982119" cy="46482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l">
              <a:defRPr sz="1200"/>
            </a:lvl1pPr>
          </a:lstStyle>
          <a:p>
            <a:endParaRPr lang="en-US"/>
          </a:p>
        </p:txBody>
      </p:sp>
      <p:sp>
        <p:nvSpPr>
          <p:cNvPr id="30723" name="Rectangle 3"/>
          <p:cNvSpPr>
            <a:spLocks noGrp="1"/>
          </p:cNvSpPr>
          <p:nvPr>
            <p:ph type="dt" idx="1"/>
          </p:nvPr>
        </p:nvSpPr>
        <p:spPr bwMode="auto">
          <a:xfrm>
            <a:off x="3899694" y="0"/>
            <a:ext cx="2982119" cy="46482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vl1pPr>
          </a:lstStyle>
          <a:p>
            <a:endParaRPr lang="en-US"/>
          </a:p>
        </p:txBody>
      </p:sp>
      <p:sp>
        <p:nvSpPr>
          <p:cNvPr id="3072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p:cNvSpPr>
          <p:nvPr>
            <p:ph type="body" sz="quarter" idx="3"/>
          </p:nvPr>
        </p:nvSpPr>
        <p:spPr bwMode="auto">
          <a:xfrm>
            <a:off x="917576" y="4415790"/>
            <a:ext cx="5046663" cy="418338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p:cNvSpPr>
          <p:nvPr>
            <p:ph type="ftr" sz="quarter" idx="4"/>
          </p:nvPr>
        </p:nvSpPr>
        <p:spPr bwMode="auto">
          <a:xfrm>
            <a:off x="1" y="8831580"/>
            <a:ext cx="2982119" cy="46482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l">
              <a:defRPr sz="1200"/>
            </a:lvl1pPr>
          </a:lstStyle>
          <a:p>
            <a:endParaRPr lang="en-US"/>
          </a:p>
        </p:txBody>
      </p:sp>
      <p:sp>
        <p:nvSpPr>
          <p:cNvPr id="30727" name="Rectangle 7"/>
          <p:cNvSpPr>
            <a:spLocks noGrp="1"/>
          </p:cNvSpPr>
          <p:nvPr>
            <p:ph type="sldNum" sz="quarter" idx="5"/>
          </p:nvPr>
        </p:nvSpPr>
        <p:spPr bwMode="auto">
          <a:xfrm>
            <a:off x="3899694" y="8831580"/>
            <a:ext cx="2982119" cy="46482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vl1pPr>
          </a:lstStyle>
          <a:p>
            <a:fld id="{1128506B-600E-47D3-97DB-97C3299BC088}" type="slidenum">
              <a:rPr lang="en-US"/>
              <a:pPr/>
              <a:t>‹#›</a:t>
            </a:fld>
            <a:endParaRPr lang="en-US"/>
          </a:p>
        </p:txBody>
      </p:sp>
    </p:spTree>
    <p:extLst>
      <p:ext uri="{BB962C8B-B14F-4D97-AF65-F5344CB8AC3E}">
        <p14:creationId xmlns:p14="http://schemas.microsoft.com/office/powerpoint/2010/main" val="1103568555"/>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mn-ea"/>
        <a:cs typeface="+mn-cs"/>
      </a:defRPr>
    </a:lvl2pPr>
    <a:lvl3pPr marL="914400" algn="l" rtl="0" fontAlgn="base">
      <a:spcBef>
        <a:spcPct val="0"/>
      </a:spcBef>
      <a:spcAft>
        <a:spcPct val="0"/>
      </a:spcAft>
      <a:defRPr sz="1200" kern="1200">
        <a:solidFill>
          <a:schemeClr val="tx1"/>
        </a:solidFill>
        <a:latin typeface="Gill Sans" charset="0"/>
        <a:ea typeface="+mn-ea"/>
        <a:cs typeface="+mn-cs"/>
      </a:defRPr>
    </a:lvl3pPr>
    <a:lvl4pPr marL="1371600" algn="l" rtl="0" fontAlgn="base">
      <a:spcBef>
        <a:spcPct val="0"/>
      </a:spcBef>
      <a:spcAft>
        <a:spcPct val="0"/>
      </a:spcAft>
      <a:defRPr sz="1200" kern="1200">
        <a:solidFill>
          <a:schemeClr val="tx1"/>
        </a:solidFill>
        <a:latin typeface="Gill Sans" charset="0"/>
        <a:ea typeface="+mn-ea"/>
        <a:cs typeface="+mn-cs"/>
      </a:defRPr>
    </a:lvl4pPr>
    <a:lvl5pPr marL="1828800" algn="l" rtl="0" fontAlgn="base">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2ABB935-1262-4855-B0D6-B65C0458AE22}"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p:cNvSpPr>
          <p:nvPr>
            <p:ph type="body" idx="1"/>
          </p:nvPr>
        </p:nvSpPr>
        <p:spPr/>
        <p:txBody>
          <a:bodyPr/>
          <a:lstStyle/>
          <a:p>
            <a:r>
              <a:rPr lang="en-US"/>
              <a:t>Welcome &amp; Introduction</a:t>
            </a:r>
          </a:p>
          <a:p>
            <a:endParaRPr lang="en-US"/>
          </a:p>
          <a:p>
            <a:r>
              <a:rPr lang="en-US"/>
              <a:t>Introduce Adjudication Program Staff and other DWRi personnel:</a:t>
            </a:r>
          </a:p>
          <a:p>
            <a:endParaRPr lang="en-US"/>
          </a:p>
          <a:p>
            <a:pPr>
              <a:buFontTx/>
              <a:buChar char="•"/>
            </a:pPr>
            <a:r>
              <a:rPr lang="en-US"/>
              <a:t>Mike Handy</a:t>
            </a:r>
          </a:p>
          <a:p>
            <a:pPr>
              <a:buFontTx/>
              <a:buChar char="•"/>
            </a:pPr>
            <a:endParaRPr lang="en-US"/>
          </a:p>
          <a:p>
            <a:pPr>
              <a:buFontTx/>
              <a:buChar char="•"/>
            </a:pPr>
            <a:r>
              <a:rPr lang="en-US"/>
              <a:t>Carissa Brandt</a:t>
            </a:r>
          </a:p>
          <a:p>
            <a:pPr>
              <a:buFontTx/>
              <a:buChar char="•"/>
            </a:pPr>
            <a:endParaRPr lang="en-US"/>
          </a:p>
          <a:p>
            <a:pPr>
              <a:buFontTx/>
              <a:buChar char="•"/>
            </a:pPr>
            <a:r>
              <a:rPr lang="en-US"/>
              <a:t>Josh Zimmerman</a:t>
            </a:r>
          </a:p>
          <a:p>
            <a:pPr>
              <a:buFontTx/>
              <a:buChar char="•"/>
            </a:pPr>
            <a:endParaRPr lang="en-US"/>
          </a:p>
          <a:p>
            <a:pPr>
              <a:buFontTx/>
              <a:buChar char="•"/>
            </a:pPr>
            <a:r>
              <a:rPr lang="en-US"/>
              <a:t>Teresa Wilhelmsen – Utah Lake/Jordan River Regional Engineer</a:t>
            </a:r>
          </a:p>
          <a:p>
            <a:pPr>
              <a:buFontTx/>
              <a:buChar char="•"/>
            </a:pPr>
            <a:endParaRPr lang="en-US"/>
          </a:p>
          <a:p>
            <a:pPr>
              <a:buFontTx/>
              <a:buChar char="•"/>
            </a:pPr>
            <a:r>
              <a:rPr lang="en-US"/>
              <a:t>Jared Manning – Assistant State Engineer</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19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7A99CFC-AD59-4A40-9FA5-CD4D0C616564}" type="slidenum">
              <a:rPr lang="en-US"/>
              <a:pPr/>
              <a:t>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p:cNvSpPr>
          <p:nvPr>
            <p:ph type="body" idx="1"/>
          </p:nvPr>
        </p:nvSpPr>
        <p:spPr/>
        <p:txBody>
          <a:bodyPr/>
          <a:lstStyle/>
          <a:p>
            <a:pPr marL="231115" indent="-231115"/>
            <a:r>
              <a:rPr lang="en-US" sz="1000"/>
              <a:t>The Proposed Determination serves as the </a:t>
            </a:r>
            <a:r>
              <a:rPr lang="en-US" sz="1000" b="1"/>
              <a:t>official recommendation of the State Engineer</a:t>
            </a:r>
            <a:r>
              <a:rPr lang="en-US" sz="1000"/>
              <a:t> to the District Court.  The Court takes the Proposed Determination into consideration when making a decree of the water rights.</a:t>
            </a:r>
          </a:p>
          <a:p>
            <a:pPr marL="231115" indent="-231115"/>
            <a:endParaRPr lang="en-US" sz="1000"/>
          </a:p>
          <a:p>
            <a:pPr marL="231115" indent="-231115"/>
            <a:r>
              <a:rPr lang="en-US" sz="1000"/>
              <a:t>The process includes the main components listed:</a:t>
            </a:r>
          </a:p>
          <a:p>
            <a:pPr marL="231115" indent="-231115">
              <a:buFontTx/>
              <a:buAutoNum type="arabicPeriod"/>
            </a:pPr>
            <a:r>
              <a:rPr lang="en-US" sz="1000" b="1"/>
              <a:t>Public Meeting:</a:t>
            </a:r>
            <a:r>
              <a:rPr lang="en-US" sz="1000"/>
              <a:t> We start the process off with a Public Meeting to inform water users regarding the commencement of the Proposed Determination.</a:t>
            </a:r>
          </a:p>
          <a:p>
            <a:pPr marL="231115" indent="-231115">
              <a:buFontTx/>
              <a:buAutoNum type="arabicPeriod"/>
            </a:pPr>
            <a:r>
              <a:rPr lang="en-US" sz="1000" b="1"/>
              <a:t>Research:</a:t>
            </a:r>
            <a:r>
              <a:rPr lang="en-US" sz="1000"/>
              <a:t> In parallel with the Public Meeting, the Adjudication Program begins research on the water rights within the area and may begin the field review process which includes visiting the various points of diversion and places of use to determine the characteristics of the water right.</a:t>
            </a:r>
          </a:p>
          <a:p>
            <a:pPr marL="231115" indent="-231115">
              <a:buFontTx/>
              <a:buAutoNum type="arabicPeriod"/>
            </a:pPr>
            <a:r>
              <a:rPr lang="en-US" sz="1000" b="1"/>
              <a:t>Hydrographic Survey:</a:t>
            </a:r>
            <a:r>
              <a:rPr lang="en-US" sz="1000"/>
              <a:t> The Hydrographic Survey goes hand-in-hand with the field review, resulting in a mapping of the water rights with the associated Points of Diversion, Places and Extent of Use.</a:t>
            </a:r>
          </a:p>
          <a:p>
            <a:pPr marL="231115" indent="-231115">
              <a:buFontTx/>
              <a:buAutoNum type="arabicPeriod"/>
            </a:pPr>
            <a:r>
              <a:rPr lang="en-US" sz="1000" b="1"/>
              <a:t>Claim Preparation:</a:t>
            </a:r>
            <a:r>
              <a:rPr lang="en-US" sz="1000"/>
              <a:t> Once the field-review is completed, the Adjudication Program aids water users in preparation of their claims to be included in the Proposed Determination.</a:t>
            </a:r>
          </a:p>
          <a:p>
            <a:pPr marL="231115" indent="-231115">
              <a:buFontTx/>
              <a:buAutoNum type="arabicPeriod"/>
            </a:pPr>
            <a:r>
              <a:rPr lang="en-US" sz="1000" b="1"/>
              <a:t>Publish Proposed Determination:</a:t>
            </a:r>
            <a:r>
              <a:rPr lang="en-US" sz="1000"/>
              <a:t> Once the water user claims and the Hydrographic Survey are completed, the Proposed Determination is published and distributed to the water users for review.</a:t>
            </a:r>
          </a:p>
          <a:p>
            <a:pPr marL="231115" indent="-231115">
              <a:buFontTx/>
              <a:buAutoNum type="arabicPeriod"/>
            </a:pPr>
            <a:r>
              <a:rPr lang="en-US" sz="1000" b="1"/>
              <a:t>File PD with Court:</a:t>
            </a:r>
            <a:r>
              <a:rPr lang="en-US" sz="1000"/>
              <a:t> The Proposed Determination is also submitted to the District Court.</a:t>
            </a:r>
          </a:p>
          <a:p>
            <a:pPr marL="231115" indent="-231115">
              <a:buFontTx/>
              <a:buAutoNum type="arabicPeriod"/>
            </a:pPr>
            <a:r>
              <a:rPr lang="en-US" sz="1000" b="1"/>
              <a:t>Resolve Objections:</a:t>
            </a:r>
            <a:r>
              <a:rPr lang="en-US" sz="1000"/>
              <a:t> Once the Proposed Determination is distributed and submitted to the Court, water users have a 90-day window in which to file an objection to it.  Once an objection is filed with the court, the Adjudication Program works with the Attorney General’s office to resolve them.  If objections can’t be resolved, the Attorney General’s Office may motion for summary judgment.</a:t>
            </a:r>
          </a:p>
          <a:p>
            <a:pPr marL="231115" indent="-231115">
              <a:buFontTx/>
              <a:buAutoNum type="arabicPeriod"/>
            </a:pPr>
            <a:r>
              <a:rPr lang="en-US" sz="1000" b="1"/>
              <a:t>Court Decree:</a:t>
            </a:r>
            <a:r>
              <a:rPr lang="en-US" sz="1000"/>
              <a:t> Once objections have been resolved, withdrawn, or dismissed and the State Engineer has conducted a final search for water users who were not included in the proposed determination, the District Court issues an Interlocutory Decree on the water rights listed in the Proposed Determination.</a:t>
            </a:r>
          </a:p>
          <a:p>
            <a:pPr marL="231115" indent="-231115">
              <a:buFontTx/>
              <a:buChar char="•"/>
            </a:pPr>
            <a:endParaRPr lang="en-US"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29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30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31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32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33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34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9719288-F5F7-40EB-9113-E23973837B47}" type="slidenum">
              <a:rPr lang="en-US" sz="1200" smtClean="0"/>
              <a:pPr eaLnBrk="1" hangingPunct="1"/>
              <a:t>35</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p:cNvSpPr>
          <p:nvPr>
            <p:ph type="body" idx="1"/>
          </p:nvPr>
        </p:nvSpPr>
        <p:spPr>
          <a:noFill/>
        </p:spPr>
        <p:txBody>
          <a:bodyPr/>
          <a:lstStyle/>
          <a:p>
            <a:pPr marL="174625" indent="-174625" eaLnBrk="1" hangingPunct="1">
              <a:buFontTx/>
              <a:buChar char="•"/>
            </a:pPr>
            <a:r>
              <a:rPr lang="en-US" dirty="0" smtClean="0">
                <a:latin typeface="Gill Sans"/>
              </a:rPr>
              <a:t>As mentioned earlier, occasionally a water user will disagree with the content of the Proposed Determination—whether it’s regarding their own water right or someone else’s water right.  When this occurs, they have the option of filing an objection within 90 days of the publish date of the PD.  An official objection must be verified by oath and filed with the respective District Court.  Informal or defective objections failing to meet the statutory requirements may be handled through other means, but they aren’t binding on the Proposed Determination.  The court may be petitioned to allow a late objection.</a:t>
            </a:r>
          </a:p>
          <a:p>
            <a:pPr marL="174625" indent="-174625" eaLnBrk="1" hangingPunct="1">
              <a:buFontTx/>
              <a:buChar char="•"/>
            </a:pPr>
            <a:endParaRPr lang="en-US" dirty="0" smtClean="0">
              <a:latin typeface="Gill Sans"/>
            </a:endParaRPr>
          </a:p>
          <a:p>
            <a:pPr marL="174625" indent="-174625" eaLnBrk="1" hangingPunct="1">
              <a:buFontTx/>
              <a:buChar char="•"/>
            </a:pPr>
            <a:r>
              <a:rPr lang="en-US" dirty="0" smtClean="0">
                <a:latin typeface="Gill Sans"/>
              </a:rPr>
              <a:t>Once an  objection is filed, there are a couple of options in how it may be handled.  The State Engineer usually attempts to settle the objection without going through costly and time-consuming litigation.  Often this involves meeting with the parties and attempting to stipulate a settlement in exchange for withdrawal of the objection.  </a:t>
            </a:r>
          </a:p>
          <a:p>
            <a:pPr marL="174625" indent="-174625" eaLnBrk="1" hangingPunct="1">
              <a:buFontTx/>
              <a:buChar char="•"/>
            </a:pPr>
            <a:endParaRPr lang="en-US" dirty="0" smtClean="0">
              <a:latin typeface="Gill Sans"/>
            </a:endParaRPr>
          </a:p>
          <a:p>
            <a:pPr marL="174625" indent="-174625" eaLnBrk="1" hangingPunct="1">
              <a:buFontTx/>
              <a:buChar char="•"/>
            </a:pPr>
            <a:r>
              <a:rPr lang="en-US" dirty="0" smtClean="0">
                <a:latin typeface="Gill Sans"/>
              </a:rPr>
              <a:t>If an agreement can’t be made, the objection may lead to litigation.  Occasionally the objection is between two separate parties and the State Engineer will simply file a response to the objection and let the two parties battle it out in court.  When the objection is litigated before a court, the Proposed Determination is reviewed in terms of questions of fact and law.  Eventually the court will render a decision and issue a court order either recognizing the Proposed Determination or amending some aspect of it.  The parties and the State Engineer have a 30-day window to file an appeal if they choose to.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149D416-D7C1-4F3C-9E0F-928F5E576D91}" type="slidenum">
              <a:rPr lang="en-US" sz="1200"/>
              <a:pPr eaLnBrk="1" hangingPunct="1"/>
              <a:t>36</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98391A9-50EF-4612-88A1-B3EB69DDDD20}" type="slidenum">
              <a:rPr lang="en-US"/>
              <a:pPr/>
              <a:t>37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p:cNvSpPr>
          <p:nvPr>
            <p:ph type="body" idx="1"/>
          </p:nvPr>
        </p:nvSpPr>
        <p:spPr/>
        <p:txBody>
          <a:bodyPr/>
          <a:lstStyle/>
          <a:p>
            <a:r>
              <a:rPr lang="en-US"/>
              <a:t>Questions?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54BBE2A-67F1-4D2E-B43B-6ADE31FB7FF7}" type="slidenum">
              <a:rPr lang="en-US"/>
              <a:pPr/>
              <a:t>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p:cNvSpPr>
          <p:nvPr>
            <p:ph type="body" idx="1"/>
          </p:nvPr>
        </p:nvSpPr>
        <p:spPr/>
        <p:txBody>
          <a:bodyPr/>
          <a:lstStyle/>
          <a:p>
            <a:pPr>
              <a:buFontTx/>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4"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10161588" cy="760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432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17450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82700"/>
            <a:ext cx="2044700" cy="353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282700"/>
            <a:ext cx="5981700" cy="353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9884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4714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001451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55312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3905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62645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33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98743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59792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990600" y="3924300"/>
            <a:ext cx="8178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6" name="Rectangle 2"/>
          <p:cNvSpPr>
            <a:spLocks noGrp="1" noChangeArrowheads="1"/>
          </p:cNvSpPr>
          <p:nvPr>
            <p:ph type="title"/>
          </p:nvPr>
        </p:nvSpPr>
        <p:spPr bwMode="auto">
          <a:xfrm>
            <a:off x="990600" y="1282700"/>
            <a:ext cx="8178800" cy="257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b" anchorCtr="0" compatLnSpc="1">
            <a:prstTxWarp prst="textNoShape">
              <a:avLst/>
            </a:prstTxWarp>
          </a:bodyPr>
          <a:lstStyle/>
          <a:p>
            <a:pPr lvl="0"/>
            <a:r>
              <a:rPr lang="en-US" smtClean="0">
                <a:sym typeface="Gill Sans" charset="0"/>
              </a:rPr>
              <a:t>Click to edit Master title style</a:t>
            </a:r>
          </a:p>
        </p:txBody>
      </p:sp>
      <p:pic>
        <p:nvPicPr>
          <p:cNvPr id="4" name="Picture 2"/>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0" y="9525"/>
            <a:ext cx="10161588" cy="7600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6400">
          <a:solidFill>
            <a:schemeClr val="tx1"/>
          </a:solidFill>
          <a:latin typeface="+mj-lt"/>
          <a:ea typeface="+mj-ea"/>
          <a:cs typeface="+mj-cs"/>
          <a:sym typeface="Gill Sans" charset="0"/>
        </a:defRPr>
      </a:lvl1pPr>
      <a:lvl2pPr algn="ctr" rtl="0" fontAlgn="base">
        <a:spcBef>
          <a:spcPct val="0"/>
        </a:spcBef>
        <a:spcAft>
          <a:spcPct val="0"/>
        </a:spcAft>
        <a:defRPr sz="6400">
          <a:solidFill>
            <a:schemeClr val="tx1"/>
          </a:solidFill>
          <a:latin typeface="Gill Sans" charset="0"/>
          <a:ea typeface="ヒラギノ角ゴ Pro W3" charset="-128"/>
          <a:sym typeface="Gill Sans" charset="0"/>
        </a:defRPr>
      </a:lvl2pPr>
      <a:lvl3pPr algn="ctr" rtl="0" fontAlgn="base">
        <a:spcBef>
          <a:spcPct val="0"/>
        </a:spcBef>
        <a:spcAft>
          <a:spcPct val="0"/>
        </a:spcAft>
        <a:defRPr sz="6400">
          <a:solidFill>
            <a:schemeClr val="tx1"/>
          </a:solidFill>
          <a:latin typeface="Gill Sans" charset="0"/>
          <a:ea typeface="ヒラギノ角ゴ Pro W3" charset="-128"/>
          <a:sym typeface="Gill Sans" charset="0"/>
        </a:defRPr>
      </a:lvl3pPr>
      <a:lvl4pPr algn="ctr" rtl="0" fontAlgn="base">
        <a:spcBef>
          <a:spcPct val="0"/>
        </a:spcBef>
        <a:spcAft>
          <a:spcPct val="0"/>
        </a:spcAft>
        <a:defRPr sz="6400">
          <a:solidFill>
            <a:schemeClr val="tx1"/>
          </a:solidFill>
          <a:latin typeface="Gill Sans" charset="0"/>
          <a:ea typeface="ヒラギノ角ゴ Pro W3" charset="-128"/>
          <a:sym typeface="Gill Sans" charset="0"/>
        </a:defRPr>
      </a:lvl4pPr>
      <a:lvl5pPr algn="ctr" rtl="0" fontAlgn="base">
        <a:spcBef>
          <a:spcPct val="0"/>
        </a:spcBef>
        <a:spcAft>
          <a:spcPct val="0"/>
        </a:spcAft>
        <a:defRPr sz="6400">
          <a:solidFill>
            <a:schemeClr val="tx1"/>
          </a:solidFill>
          <a:latin typeface="Gill Sans" charset="0"/>
          <a:ea typeface="ヒラギノ角ゴ Pro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 W3" charset="-128"/>
          <a:sym typeface="Gill Sans" charset="0"/>
        </a:defRPr>
      </a:lvl9pPr>
    </p:titleStyle>
    <p:bodyStyle>
      <a:lvl1pPr algn="ctr" rtl="0" fontAlgn="base">
        <a:spcBef>
          <a:spcPct val="0"/>
        </a:spcBef>
        <a:spcAft>
          <a:spcPct val="0"/>
        </a:spcAft>
        <a:defRPr sz="2800">
          <a:solidFill>
            <a:schemeClr val="tx1"/>
          </a:solidFill>
          <a:latin typeface="+mn-lt"/>
          <a:ea typeface="+mn-ea"/>
          <a:cs typeface="+mn-cs"/>
          <a:sym typeface="Gill Sans" charset="0"/>
        </a:defRPr>
      </a:lvl1pPr>
      <a:lvl2pPr algn="ctr" rtl="0" fontAlgn="base">
        <a:spcBef>
          <a:spcPct val="0"/>
        </a:spcBef>
        <a:spcAft>
          <a:spcPct val="0"/>
        </a:spcAft>
        <a:defRPr sz="2800">
          <a:solidFill>
            <a:schemeClr val="tx1"/>
          </a:solidFill>
          <a:latin typeface="+mn-lt"/>
          <a:ea typeface="+mn-ea"/>
          <a:sym typeface="Gill Sans" charset="0"/>
        </a:defRPr>
      </a:lvl2pPr>
      <a:lvl3pPr algn="ctr" rtl="0" fontAlgn="base">
        <a:spcBef>
          <a:spcPct val="0"/>
        </a:spcBef>
        <a:spcAft>
          <a:spcPct val="0"/>
        </a:spcAft>
        <a:defRPr sz="2800">
          <a:solidFill>
            <a:schemeClr val="tx1"/>
          </a:solidFill>
          <a:latin typeface="+mn-lt"/>
          <a:ea typeface="+mn-ea"/>
          <a:sym typeface="Gill Sans" charset="0"/>
        </a:defRPr>
      </a:lvl3pPr>
      <a:lvl4pPr algn="ctr" rtl="0" fontAlgn="base">
        <a:spcBef>
          <a:spcPct val="0"/>
        </a:spcBef>
        <a:spcAft>
          <a:spcPct val="0"/>
        </a:spcAft>
        <a:defRPr sz="2800">
          <a:solidFill>
            <a:schemeClr val="tx1"/>
          </a:solidFill>
          <a:latin typeface="+mn-lt"/>
          <a:ea typeface="+mn-ea"/>
          <a:sym typeface="Gill Sans" charset="0"/>
        </a:defRPr>
      </a:lvl4pPr>
      <a:lvl5pPr algn="ctr" rtl="0" fontAlgn="base">
        <a:spcBef>
          <a:spcPct val="0"/>
        </a:spcBef>
        <a:spcAft>
          <a:spcPct val="0"/>
        </a:spcAft>
        <a:defRPr sz="2800">
          <a:solidFill>
            <a:schemeClr val="tx1"/>
          </a:solidFill>
          <a:latin typeface="+mn-lt"/>
          <a:ea typeface="+mn-ea"/>
          <a:sym typeface="Gill Sans" charset="0"/>
        </a:defRPr>
      </a:lvl5pPr>
      <a:lvl6pPr marL="457200" algn="ctr" rtl="0" fontAlgn="base">
        <a:spcBef>
          <a:spcPct val="0"/>
        </a:spcBef>
        <a:spcAft>
          <a:spcPct val="0"/>
        </a:spcAft>
        <a:defRPr sz="2800">
          <a:solidFill>
            <a:schemeClr val="tx1"/>
          </a:solidFill>
          <a:latin typeface="+mn-lt"/>
          <a:ea typeface="+mn-ea"/>
          <a:sym typeface="Gill Sans" charset="0"/>
        </a:defRPr>
      </a:lvl6pPr>
      <a:lvl7pPr marL="914400" algn="ctr" rtl="0" fontAlgn="base">
        <a:spcBef>
          <a:spcPct val="0"/>
        </a:spcBef>
        <a:spcAft>
          <a:spcPct val="0"/>
        </a:spcAft>
        <a:defRPr sz="2800">
          <a:solidFill>
            <a:schemeClr val="tx1"/>
          </a:solidFill>
          <a:latin typeface="+mn-lt"/>
          <a:ea typeface="+mn-ea"/>
          <a:sym typeface="Gill Sans" charset="0"/>
        </a:defRPr>
      </a:lvl7pPr>
      <a:lvl8pPr marL="1371600" algn="ctr" rtl="0" fontAlgn="base">
        <a:spcBef>
          <a:spcPct val="0"/>
        </a:spcBef>
        <a:spcAft>
          <a:spcPct val="0"/>
        </a:spcAft>
        <a:defRPr sz="2800">
          <a:solidFill>
            <a:schemeClr val="tx1"/>
          </a:solidFill>
          <a:latin typeface="+mn-lt"/>
          <a:ea typeface="+mn-ea"/>
          <a:sym typeface="Gill Sans" charset="0"/>
        </a:defRPr>
      </a:lvl8pPr>
      <a:lvl9pPr marL="1828800" algn="ctr" rtl="0" fontAlgn="base">
        <a:spcBef>
          <a:spcPct val="0"/>
        </a:spcBef>
        <a:spcAft>
          <a:spcPct val="0"/>
        </a:spcAft>
        <a:defRPr sz="28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8" Type="http://schemas.openxmlformats.org/officeDocument/2006/relationships/hyperlink" Target="mailto:carissabrandt@utah.gov" TargetMode="External"/><Relationship Id="rId3" Type="http://schemas.openxmlformats.org/officeDocument/2006/relationships/hyperlink" Target="mailto:chrisyork@utah.gov" TargetMode="External"/><Relationship Id="rId7" Type="http://schemas.openxmlformats.org/officeDocument/2006/relationships/hyperlink" Target="http://www.waterrights.utah.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joshzimmerman@utah.gov" TargetMode="External"/><Relationship Id="rId5" Type="http://schemas.openxmlformats.org/officeDocument/2006/relationships/hyperlink" Target="mailto:mikehandy@utah.gov" TargetMode="External"/><Relationship Id="rId4" Type="http://schemas.openxmlformats.org/officeDocument/2006/relationships/hyperlink" Target="mailto:randytarantino@utah.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aterrights.utah.gov/pdbooks/TaylorFlatsP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aterrights.utah.gov/pdbooks/TaylorFlatsH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p:cNvSpPr>
          <p:nvPr/>
        </p:nvSpPr>
        <p:spPr bwMode="auto">
          <a:xfrm>
            <a:off x="1955800" y="5334000"/>
            <a:ext cx="7620000" cy="14970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b="1">
                <a:latin typeface="Verdana" pitchFamily="34" charset="0"/>
              </a:rPr>
              <a:t>Utah Division of Water Rights</a:t>
            </a:r>
          </a:p>
          <a:p>
            <a:pPr algn="l">
              <a:spcBef>
                <a:spcPct val="50000"/>
              </a:spcBef>
            </a:pPr>
            <a:r>
              <a:rPr lang="en-US" sz="1600" b="1">
                <a:latin typeface="Verdana" pitchFamily="34" charset="0"/>
              </a:rPr>
              <a:t>Blake W. Bingham, P.E.</a:t>
            </a:r>
          </a:p>
          <a:p>
            <a:pPr algn="l">
              <a:spcBef>
                <a:spcPct val="50000"/>
              </a:spcBef>
            </a:pPr>
            <a:r>
              <a:rPr lang="en-US" sz="1600" b="1">
                <a:latin typeface="Verdana" pitchFamily="34" charset="0"/>
              </a:rPr>
              <a:t>Adjudication Program Manager</a:t>
            </a:r>
          </a:p>
          <a:p>
            <a:pPr algn="l">
              <a:spcBef>
                <a:spcPct val="50000"/>
              </a:spcBef>
            </a:pPr>
            <a:r>
              <a:rPr lang="en-US" sz="1600" b="1" i="1">
                <a:solidFill>
                  <a:srgbClr val="3366CC"/>
                </a:solidFill>
                <a:latin typeface="Verdana" pitchFamily="34" charset="0"/>
              </a:rPr>
              <a:t>www.waterrights.utah.gov</a:t>
            </a:r>
          </a:p>
        </p:txBody>
      </p:sp>
      <p:sp>
        <p:nvSpPr>
          <p:cNvPr id="36876" name="Text Box 12"/>
          <p:cNvSpPr txBox="1">
            <a:spLocks/>
          </p:cNvSpPr>
          <p:nvPr/>
        </p:nvSpPr>
        <p:spPr bwMode="auto">
          <a:xfrm>
            <a:off x="4394200" y="1066800"/>
            <a:ext cx="5410200" cy="2616101"/>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smtClean="0">
                <a:latin typeface="Verdana" pitchFamily="34" charset="0"/>
              </a:rPr>
              <a:t>Taylor Flat Area</a:t>
            </a:r>
            <a:endParaRPr lang="en-US" b="1" dirty="0">
              <a:latin typeface="Verdana" pitchFamily="34" charset="0"/>
            </a:endParaRPr>
          </a:p>
          <a:p>
            <a:pPr>
              <a:spcBef>
                <a:spcPct val="50000"/>
              </a:spcBef>
            </a:pPr>
            <a:r>
              <a:rPr lang="en-US" sz="1800" b="1" i="1" dirty="0" smtClean="0">
                <a:latin typeface="Verdana" pitchFamily="34" charset="0"/>
              </a:rPr>
              <a:t>Proposed </a:t>
            </a:r>
            <a:r>
              <a:rPr lang="en-US" sz="1800" b="1" i="1" dirty="0">
                <a:latin typeface="Verdana" pitchFamily="34" charset="0"/>
              </a:rPr>
              <a:t>Determination of Water Rights</a:t>
            </a:r>
          </a:p>
          <a:p>
            <a:pPr>
              <a:spcBef>
                <a:spcPct val="50000"/>
              </a:spcBef>
            </a:pPr>
            <a:r>
              <a:rPr lang="en-US" sz="1800" b="1" i="1" dirty="0">
                <a:latin typeface="Verdana" pitchFamily="34" charset="0"/>
              </a:rPr>
              <a:t>and Adjudication Process</a:t>
            </a:r>
          </a:p>
          <a:p>
            <a:pPr>
              <a:spcBef>
                <a:spcPct val="50000"/>
              </a:spcBef>
            </a:pPr>
            <a:endParaRPr lang="en-US" sz="1800" b="1" i="1" dirty="0">
              <a:latin typeface="Verdana" pitchFamily="34" charset="0"/>
            </a:endParaRPr>
          </a:p>
          <a:p>
            <a:pPr>
              <a:spcBef>
                <a:spcPct val="50000"/>
              </a:spcBef>
            </a:pPr>
            <a:r>
              <a:rPr lang="en-US" sz="1600" b="1" i="1" dirty="0" smtClean="0">
                <a:latin typeface="Verdana" pitchFamily="34" charset="0"/>
              </a:rPr>
              <a:t>Final Public </a:t>
            </a:r>
            <a:r>
              <a:rPr lang="en-US" sz="1600" b="1" i="1" dirty="0">
                <a:latin typeface="Verdana" pitchFamily="34" charset="0"/>
              </a:rPr>
              <a:t>Meeting – </a:t>
            </a:r>
            <a:r>
              <a:rPr lang="en-US" sz="1600" b="1" i="1" dirty="0" smtClean="0">
                <a:latin typeface="Verdana" pitchFamily="34" charset="0"/>
              </a:rPr>
              <a:t>November 18, 2014</a:t>
            </a:r>
            <a:endParaRPr lang="en-US" sz="1600" b="1" i="1" dirty="0">
              <a:latin typeface="Verdana" pitchFamily="34" charset="0"/>
            </a:endParaRPr>
          </a:p>
          <a:p>
            <a:pPr algn="l">
              <a:spcBef>
                <a:spcPct val="50000"/>
              </a:spcBef>
            </a:pP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Preamble</a:t>
            </a:r>
            <a:endParaRPr lang="en-US" sz="2000" b="1" i="1" dirty="0">
              <a:solidFill>
                <a:schemeClr val="tx1"/>
              </a:solidFill>
              <a:latin typeface="Verdana" pitchFamily="34" charset="0"/>
              <a:sym typeface="Verdana"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7925" y="1619259"/>
            <a:ext cx="7314861" cy="565239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4187" y="1532176"/>
            <a:ext cx="7314861" cy="565239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0267" y="1435761"/>
            <a:ext cx="7314861" cy="565239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3112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Location Map</a:t>
            </a:r>
            <a:endParaRPr lang="en-US" sz="2000" b="1" i="1" dirty="0">
              <a:solidFill>
                <a:schemeClr val="tx1"/>
              </a:solidFill>
              <a:latin typeface="Verdana" pitchFamily="34" charset="0"/>
              <a:sym typeface="Verdana"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882" y="1479674"/>
            <a:ext cx="7310567" cy="564907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130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Priority Schedule</a:t>
            </a:r>
            <a:endParaRPr lang="en-US" sz="2000" b="1" i="1" dirty="0">
              <a:solidFill>
                <a:schemeClr val="tx1"/>
              </a:solidFill>
              <a:latin typeface="Verdana" pitchFamily="34" charset="0"/>
              <a:sym typeface="Verdana"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882" y="1479674"/>
            <a:ext cx="7310567" cy="564907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946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Rounded Rectangle 56"/>
          <p:cNvSpPr/>
          <p:nvPr/>
        </p:nvSpPr>
        <p:spPr bwMode="auto">
          <a:xfrm>
            <a:off x="1193800" y="2057388"/>
            <a:ext cx="609600" cy="228600"/>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55" name="Elbow Connector 54"/>
          <p:cNvCxnSpPr>
            <a:stCxn id="2" idx="1"/>
            <a:endCxn id="57" idx="0"/>
          </p:cNvCxnSpPr>
          <p:nvPr/>
        </p:nvCxnSpPr>
        <p:spPr bwMode="auto">
          <a:xfrm rot="10800000" flipV="1">
            <a:off x="1498600" y="1603320"/>
            <a:ext cx="533400" cy="454068"/>
          </a:xfrm>
          <a:prstGeom prst="bentConnector2">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2" name="Rounded Rectangle 1"/>
          <p:cNvSpPr/>
          <p:nvPr/>
        </p:nvSpPr>
        <p:spPr bwMode="auto">
          <a:xfrm>
            <a:off x="2032000" y="1298520"/>
            <a:ext cx="1143000" cy="609600"/>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Water Right</a:t>
            </a:r>
            <a:r>
              <a:rPr kumimoji="0" lang="en-US" sz="120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 Number</a:t>
            </a: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1511311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5" y="1491343"/>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3" name="Rounded Rectangle 62"/>
          <p:cNvSpPr/>
          <p:nvPr/>
        </p:nvSpPr>
        <p:spPr bwMode="auto">
          <a:xfrm>
            <a:off x="2587171" y="2038734"/>
            <a:ext cx="1603829" cy="609600"/>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64" name="Elbow Connector 63"/>
          <p:cNvCxnSpPr>
            <a:stCxn id="62" idx="1"/>
            <a:endCxn id="63" idx="3"/>
          </p:cNvCxnSpPr>
          <p:nvPr/>
        </p:nvCxnSpPr>
        <p:spPr bwMode="auto">
          <a:xfrm rot="10800000">
            <a:off x="4191001" y="2343534"/>
            <a:ext cx="1787525" cy="865936"/>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62" name="Rounded Rectangle 61"/>
          <p:cNvSpPr/>
          <p:nvPr/>
        </p:nvSpPr>
        <p:spPr bwMode="auto">
          <a:xfrm>
            <a:off x="5978525" y="2904670"/>
            <a:ext cx="2918609" cy="609600"/>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Name (Owner of Record)</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b="1" i="1" dirty="0" smtClean="0">
                <a:solidFill>
                  <a:srgbClr val="000000"/>
                </a:solidFill>
                <a:latin typeface="Verdana" pitchFamily="34" charset="0"/>
                <a:ea typeface="Verdana" pitchFamily="34" charset="0"/>
                <a:cs typeface="Verdana" pitchFamily="34" charset="0"/>
              </a:rPr>
              <a:t>Type of Right</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Flow Rate (cfs or acre-feet)</a:t>
            </a:r>
          </a:p>
        </p:txBody>
      </p:sp>
      <p:sp>
        <p:nvSpPr>
          <p:cNvPr id="6"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spTree>
    <p:extLst>
      <p:ext uri="{BB962C8B-B14F-4D97-AF65-F5344CB8AC3E}">
        <p14:creationId xmlns:p14="http://schemas.microsoft.com/office/powerpoint/2010/main" val="40990300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4" name="Rounded Rectangle 73"/>
          <p:cNvSpPr/>
          <p:nvPr/>
        </p:nvSpPr>
        <p:spPr bwMode="auto">
          <a:xfrm>
            <a:off x="4683126" y="2068281"/>
            <a:ext cx="2012156" cy="609600"/>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75" name="Elbow Connector 74"/>
          <p:cNvCxnSpPr>
            <a:stCxn id="73" idx="1"/>
            <a:endCxn id="74" idx="3"/>
          </p:cNvCxnSpPr>
          <p:nvPr/>
        </p:nvCxnSpPr>
        <p:spPr bwMode="auto">
          <a:xfrm rot="10800000" flipV="1">
            <a:off x="6695282" y="2124467"/>
            <a:ext cx="746918" cy="248614"/>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73" name="Rounded Rectangle 72"/>
          <p:cNvSpPr/>
          <p:nvPr/>
        </p:nvSpPr>
        <p:spPr bwMode="auto">
          <a:xfrm>
            <a:off x="7442200" y="1791222"/>
            <a:ext cx="1676400" cy="666489"/>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Interest</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b="1" i="1" dirty="0" smtClean="0">
                <a:solidFill>
                  <a:srgbClr val="000000"/>
                </a:solidFill>
                <a:latin typeface="Verdana" pitchFamily="34" charset="0"/>
                <a:ea typeface="Verdana" pitchFamily="34" charset="0"/>
                <a:cs typeface="Verdana" pitchFamily="34" charset="0"/>
              </a:rPr>
              <a:t>Priority Date</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Source</a:t>
            </a:r>
          </a:p>
        </p:txBody>
      </p:sp>
    </p:spTree>
    <p:extLst>
      <p:ext uri="{BB962C8B-B14F-4D97-AF65-F5344CB8AC3E}">
        <p14:creationId xmlns:p14="http://schemas.microsoft.com/office/powerpoint/2010/main" val="15719464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3" name="Rounded Rectangle 82"/>
          <p:cNvSpPr/>
          <p:nvPr/>
        </p:nvSpPr>
        <p:spPr bwMode="auto">
          <a:xfrm>
            <a:off x="1193800" y="2765145"/>
            <a:ext cx="4191000" cy="544112"/>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32" name="Elbow Connector 131"/>
          <p:cNvCxnSpPr>
            <a:stCxn id="82" idx="1"/>
            <a:endCxn id="83" idx="3"/>
          </p:cNvCxnSpPr>
          <p:nvPr/>
        </p:nvCxnSpPr>
        <p:spPr bwMode="auto">
          <a:xfrm rot="10800000">
            <a:off x="5384800" y="3037202"/>
            <a:ext cx="1066800" cy="1067061"/>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82" name="Rounded Rectangle 81"/>
          <p:cNvSpPr/>
          <p:nvPr/>
        </p:nvSpPr>
        <p:spPr bwMode="auto">
          <a:xfrm>
            <a:off x="6451600" y="3858327"/>
            <a:ext cx="2743200" cy="491869"/>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Point of Diversion Location &amp; </a:t>
            </a:r>
          </a:p>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Well Data (if available) </a:t>
            </a:r>
          </a:p>
        </p:txBody>
      </p:sp>
    </p:spTree>
    <p:extLst>
      <p:ext uri="{BB962C8B-B14F-4D97-AF65-F5344CB8AC3E}">
        <p14:creationId xmlns:p14="http://schemas.microsoft.com/office/powerpoint/2010/main" val="38549118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5" name="Rounded Rectangle 94"/>
          <p:cNvSpPr/>
          <p:nvPr/>
        </p:nvSpPr>
        <p:spPr bwMode="auto">
          <a:xfrm>
            <a:off x="1226457" y="3668486"/>
            <a:ext cx="3489325" cy="327854"/>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96" name="Elbow Connector 95"/>
          <p:cNvCxnSpPr>
            <a:stCxn id="94" idx="1"/>
            <a:endCxn id="95" idx="3"/>
          </p:cNvCxnSpPr>
          <p:nvPr/>
        </p:nvCxnSpPr>
        <p:spPr bwMode="auto">
          <a:xfrm rot="10800000" flipV="1">
            <a:off x="4715783" y="3472259"/>
            <a:ext cx="2617965" cy="360154"/>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94" name="Rounded Rectangle 93"/>
          <p:cNvSpPr/>
          <p:nvPr/>
        </p:nvSpPr>
        <p:spPr bwMode="auto">
          <a:xfrm>
            <a:off x="7333747" y="3276032"/>
            <a:ext cx="2013615" cy="392454"/>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Beneficial</a:t>
            </a:r>
            <a:r>
              <a:rPr kumimoji="0" lang="en-US" sz="120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 Use Group</a:t>
            </a: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36483686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9" name="Rounded Rectangle 108"/>
          <p:cNvSpPr/>
          <p:nvPr/>
        </p:nvSpPr>
        <p:spPr bwMode="auto">
          <a:xfrm>
            <a:off x="1230086" y="3968873"/>
            <a:ext cx="685800" cy="245934"/>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10" name="Elbow Connector 109"/>
          <p:cNvCxnSpPr>
            <a:stCxn id="108" idx="1"/>
            <a:endCxn id="109" idx="3"/>
          </p:cNvCxnSpPr>
          <p:nvPr/>
        </p:nvCxnSpPr>
        <p:spPr bwMode="auto">
          <a:xfrm rot="10800000" flipV="1">
            <a:off x="1915886" y="3337438"/>
            <a:ext cx="2939724" cy="754402"/>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08" name="Rounded Rectangle 107"/>
          <p:cNvSpPr/>
          <p:nvPr/>
        </p:nvSpPr>
        <p:spPr bwMode="auto">
          <a:xfrm>
            <a:off x="4855610" y="3141211"/>
            <a:ext cx="2353071" cy="392454"/>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Nature of</a:t>
            </a:r>
            <a:r>
              <a:rPr kumimoji="0" lang="en-US" sz="120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 Beneficial Use</a:t>
            </a: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35291961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7" name="Rounded Rectangle 116"/>
          <p:cNvSpPr/>
          <p:nvPr/>
        </p:nvSpPr>
        <p:spPr bwMode="auto">
          <a:xfrm>
            <a:off x="1945165" y="3948984"/>
            <a:ext cx="1006227" cy="245934"/>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18" name="Elbow Connector 117"/>
          <p:cNvCxnSpPr>
            <a:stCxn id="116" idx="1"/>
            <a:endCxn id="117" idx="3"/>
          </p:cNvCxnSpPr>
          <p:nvPr/>
        </p:nvCxnSpPr>
        <p:spPr bwMode="auto">
          <a:xfrm rot="10800000" flipV="1">
            <a:off x="2951392" y="3461373"/>
            <a:ext cx="1028968" cy="610578"/>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16" name="Rounded Rectangle 115"/>
          <p:cNvSpPr/>
          <p:nvPr/>
        </p:nvSpPr>
        <p:spPr bwMode="auto">
          <a:xfrm>
            <a:off x="3980360" y="3265146"/>
            <a:ext cx="1405531" cy="392454"/>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Period of Use</a:t>
            </a:r>
          </a:p>
        </p:txBody>
      </p:sp>
    </p:spTree>
    <p:extLst>
      <p:ext uri="{BB962C8B-B14F-4D97-AF65-F5344CB8AC3E}">
        <p14:creationId xmlns:p14="http://schemas.microsoft.com/office/powerpoint/2010/main" val="30784681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p:cNvSpPr>
          <p:nvPr/>
        </p:nvSpPr>
        <p:spPr bwMode="auto">
          <a:xfrm>
            <a:off x="1041400" y="4572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a:solidFill>
                  <a:schemeClr val="tx1"/>
                </a:solidFill>
                <a:latin typeface="Verdana" pitchFamily="34" charset="0"/>
                <a:sym typeface="Verdana" pitchFamily="34" charset="0"/>
              </a:rPr>
              <a:t>The Proposed Determination </a:t>
            </a:r>
            <a:r>
              <a:rPr lang="en-US" sz="2800" b="1" i="1" dirty="0" smtClean="0">
                <a:solidFill>
                  <a:schemeClr val="tx1"/>
                </a:solidFill>
                <a:latin typeface="Verdana" pitchFamily="34" charset="0"/>
                <a:sym typeface="Verdana" pitchFamily="34" charset="0"/>
              </a:rPr>
              <a:t>Process</a:t>
            </a:r>
            <a:endParaRPr lang="en-US" sz="2800" b="1" i="1" dirty="0">
              <a:solidFill>
                <a:schemeClr val="tx1"/>
              </a:solidFill>
              <a:latin typeface="Verdana" pitchFamily="34" charset="0"/>
              <a:sym typeface="Verdana" pitchFamily="34" charset="0"/>
            </a:endParaRPr>
          </a:p>
        </p:txBody>
      </p:sp>
      <p:sp>
        <p:nvSpPr>
          <p:cNvPr id="56324" name="Rectangle 4"/>
          <p:cNvSpPr>
            <a:spLocks/>
          </p:cNvSpPr>
          <p:nvPr/>
        </p:nvSpPr>
        <p:spPr bwMode="auto">
          <a:xfrm>
            <a:off x="2794000" y="1295400"/>
            <a:ext cx="6019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gn="l">
              <a:lnSpc>
                <a:spcPct val="120000"/>
              </a:lnSpc>
            </a:pPr>
            <a:r>
              <a:rPr lang="en-US" sz="1200" b="1" dirty="0">
                <a:solidFill>
                  <a:schemeClr val="tx1"/>
                </a:solidFill>
                <a:latin typeface="Verdana" pitchFamily="34" charset="0"/>
                <a:sym typeface="Verdana" pitchFamily="34" charset="0"/>
              </a:rPr>
              <a:t>The Proposed Determination</a:t>
            </a:r>
          </a:p>
          <a:p>
            <a:pPr marL="233363" indent="-233363" algn="l">
              <a:lnSpc>
                <a:spcPct val="120000"/>
              </a:lnSpc>
              <a:buFontTx/>
              <a:buChar char="•"/>
            </a:pPr>
            <a:r>
              <a:rPr lang="en-US" sz="1200" dirty="0">
                <a:solidFill>
                  <a:schemeClr val="tx1"/>
                </a:solidFill>
                <a:latin typeface="Verdana" pitchFamily="34" charset="0"/>
                <a:sym typeface="Verdana" pitchFamily="34" charset="0"/>
              </a:rPr>
              <a:t>Official recommendation of the State Engineer to the District Court</a:t>
            </a:r>
          </a:p>
          <a:p>
            <a:pPr marL="233363" indent="-233363" algn="l">
              <a:lnSpc>
                <a:spcPct val="120000"/>
              </a:lnSpc>
            </a:pPr>
            <a:endParaRPr lang="en-US" sz="1200" dirty="0">
              <a:solidFill>
                <a:schemeClr val="tx1"/>
              </a:solidFill>
              <a:latin typeface="Verdana" pitchFamily="34" charset="0"/>
              <a:sym typeface="Verdana" pitchFamily="34" charset="0"/>
            </a:endParaRPr>
          </a:p>
          <a:p>
            <a:pPr marL="233363" indent="-233363" algn="l">
              <a:lnSpc>
                <a:spcPct val="120000"/>
              </a:lnSpc>
            </a:pPr>
            <a:r>
              <a:rPr lang="en-US" sz="1200" b="1" dirty="0">
                <a:solidFill>
                  <a:schemeClr val="tx1"/>
                </a:solidFill>
                <a:latin typeface="Verdana" pitchFamily="34" charset="0"/>
                <a:sym typeface="Verdana" pitchFamily="34" charset="0"/>
              </a:rPr>
              <a:t>The Process</a:t>
            </a:r>
          </a:p>
          <a:p>
            <a:pPr marL="233363" indent="-233363" algn="l">
              <a:lnSpc>
                <a:spcPct val="120000"/>
              </a:lnSpc>
              <a:buFontTx/>
              <a:buChar char="•"/>
            </a:pPr>
            <a:r>
              <a:rPr lang="en-US" sz="1200" i="1" u="sng" dirty="0">
                <a:solidFill>
                  <a:schemeClr val="tx1"/>
                </a:solidFill>
                <a:latin typeface="Verdana" pitchFamily="34" charset="0"/>
                <a:sym typeface="Verdana" pitchFamily="34" charset="0"/>
              </a:rPr>
              <a:t>Public Meeting:</a:t>
            </a:r>
            <a:r>
              <a:rPr lang="en-US" sz="1200" i="1" dirty="0">
                <a:solidFill>
                  <a:schemeClr val="tx1"/>
                </a:solidFill>
                <a:latin typeface="Verdana" pitchFamily="34" charset="0"/>
                <a:sym typeface="Verdana" pitchFamily="34" charset="0"/>
              </a:rPr>
              <a:t> </a:t>
            </a:r>
            <a:r>
              <a:rPr lang="en-US" sz="1200" dirty="0">
                <a:solidFill>
                  <a:schemeClr val="tx1"/>
                </a:solidFill>
                <a:latin typeface="Verdana" pitchFamily="34" charset="0"/>
                <a:sym typeface="Verdana" pitchFamily="34" charset="0"/>
              </a:rPr>
              <a:t>Hold a public meeting to inform water users.</a:t>
            </a:r>
          </a:p>
          <a:p>
            <a:pPr marL="233363" indent="-233363" algn="l">
              <a:lnSpc>
                <a:spcPct val="120000"/>
              </a:lnSpc>
              <a:buFontTx/>
              <a:buChar char="•"/>
            </a:pPr>
            <a:endParaRPr lang="en-US" sz="1200" i="1" u="sng" dirty="0">
              <a:solidFill>
                <a:schemeClr val="tx1"/>
              </a:solidFill>
              <a:latin typeface="Verdana" pitchFamily="34" charset="0"/>
              <a:sym typeface="Verdana" pitchFamily="34" charset="0"/>
            </a:endParaRPr>
          </a:p>
          <a:p>
            <a:pPr marL="233363" indent="-233363" algn="l">
              <a:lnSpc>
                <a:spcPct val="120000"/>
              </a:lnSpc>
              <a:buFontTx/>
              <a:buChar char="•"/>
            </a:pPr>
            <a:r>
              <a:rPr lang="en-US" sz="1200" i="1" u="sng" dirty="0">
                <a:solidFill>
                  <a:schemeClr val="tx1"/>
                </a:solidFill>
                <a:latin typeface="Verdana" pitchFamily="34" charset="0"/>
                <a:sym typeface="Verdana" pitchFamily="34" charset="0"/>
              </a:rPr>
              <a:t>Research:</a:t>
            </a:r>
            <a:r>
              <a:rPr lang="en-US" sz="1200" dirty="0">
                <a:solidFill>
                  <a:schemeClr val="tx1"/>
                </a:solidFill>
                <a:latin typeface="Verdana" pitchFamily="34" charset="0"/>
                <a:sym typeface="Verdana" pitchFamily="34" charset="0"/>
              </a:rPr>
              <a:t> Identify, research, and field-review water rights within the proposed determination area.</a:t>
            </a:r>
          </a:p>
          <a:p>
            <a:pPr marL="233363" indent="-233363" algn="l">
              <a:lnSpc>
                <a:spcPct val="120000"/>
              </a:lnSpc>
              <a:buFontTx/>
              <a:buChar char="•"/>
            </a:pPr>
            <a:endParaRPr lang="en-US" sz="1200" dirty="0">
              <a:solidFill>
                <a:schemeClr val="tx1"/>
              </a:solidFill>
              <a:latin typeface="Verdana" pitchFamily="34" charset="0"/>
              <a:sym typeface="Verdana" pitchFamily="34" charset="0"/>
            </a:endParaRPr>
          </a:p>
          <a:p>
            <a:pPr marL="233363" indent="-233363" algn="l">
              <a:lnSpc>
                <a:spcPct val="120000"/>
              </a:lnSpc>
              <a:buFontTx/>
              <a:buChar char="•"/>
            </a:pPr>
            <a:r>
              <a:rPr lang="en-US" sz="1200" i="1" u="sng" dirty="0">
                <a:solidFill>
                  <a:schemeClr val="tx1"/>
                </a:solidFill>
                <a:latin typeface="Verdana" pitchFamily="34" charset="0"/>
                <a:sym typeface="Verdana" pitchFamily="34" charset="0"/>
              </a:rPr>
              <a:t>Hydrographic Survey:</a:t>
            </a:r>
            <a:r>
              <a:rPr lang="en-US" sz="1200" dirty="0">
                <a:solidFill>
                  <a:schemeClr val="tx1"/>
                </a:solidFill>
                <a:latin typeface="Verdana" pitchFamily="34" charset="0"/>
                <a:sym typeface="Verdana" pitchFamily="34" charset="0"/>
              </a:rPr>
              <a:t> Conduct a hydrographic survey to identify existing points of diversion, places and extent of use.</a:t>
            </a:r>
          </a:p>
          <a:p>
            <a:pPr marL="233363" indent="-233363" algn="l">
              <a:lnSpc>
                <a:spcPct val="120000"/>
              </a:lnSpc>
              <a:buFontTx/>
              <a:buChar char="•"/>
            </a:pPr>
            <a:endParaRPr lang="en-US" sz="1200" dirty="0">
              <a:solidFill>
                <a:schemeClr val="tx1"/>
              </a:solidFill>
              <a:latin typeface="Verdana" pitchFamily="34" charset="0"/>
              <a:sym typeface="Verdana" pitchFamily="34" charset="0"/>
            </a:endParaRPr>
          </a:p>
          <a:p>
            <a:pPr marL="233363" indent="-233363" algn="l">
              <a:lnSpc>
                <a:spcPct val="120000"/>
              </a:lnSpc>
              <a:buFontTx/>
              <a:buChar char="•"/>
            </a:pPr>
            <a:r>
              <a:rPr lang="en-US" sz="1200" i="1" u="sng" dirty="0">
                <a:solidFill>
                  <a:schemeClr val="tx1"/>
                </a:solidFill>
                <a:latin typeface="Verdana" pitchFamily="34" charset="0"/>
                <a:sym typeface="Verdana" pitchFamily="34" charset="0"/>
              </a:rPr>
              <a:t>Claim Preparation:</a:t>
            </a:r>
            <a:r>
              <a:rPr lang="en-US" sz="1200" dirty="0">
                <a:solidFill>
                  <a:schemeClr val="tx1"/>
                </a:solidFill>
                <a:latin typeface="Verdana" pitchFamily="34" charset="0"/>
                <a:sym typeface="Verdana" pitchFamily="34" charset="0"/>
              </a:rPr>
              <a:t> Help water users prepare and submit Water User Claims.</a:t>
            </a:r>
          </a:p>
          <a:p>
            <a:pPr marL="233363" indent="-233363" algn="l">
              <a:lnSpc>
                <a:spcPct val="120000"/>
              </a:lnSpc>
              <a:buFontTx/>
              <a:buChar char="•"/>
            </a:pPr>
            <a:endParaRPr lang="en-US" sz="1200" dirty="0">
              <a:solidFill>
                <a:schemeClr val="tx1"/>
              </a:solidFill>
              <a:latin typeface="Verdana" pitchFamily="34" charset="0"/>
              <a:sym typeface="Verdana" pitchFamily="34" charset="0"/>
            </a:endParaRPr>
          </a:p>
          <a:p>
            <a:pPr marL="233363" indent="-233363" algn="l">
              <a:lnSpc>
                <a:spcPct val="120000"/>
              </a:lnSpc>
              <a:buFontTx/>
              <a:buChar char="•"/>
            </a:pPr>
            <a:r>
              <a:rPr lang="en-US" sz="1200" i="1" u="sng" dirty="0">
                <a:solidFill>
                  <a:schemeClr val="tx1"/>
                </a:solidFill>
                <a:latin typeface="Verdana" pitchFamily="34" charset="0"/>
                <a:sym typeface="Verdana" pitchFamily="34" charset="0"/>
              </a:rPr>
              <a:t>Publish Proposed Determination:</a:t>
            </a:r>
            <a:r>
              <a:rPr lang="en-US" sz="1200" dirty="0">
                <a:solidFill>
                  <a:schemeClr val="tx1"/>
                </a:solidFill>
                <a:latin typeface="Verdana" pitchFamily="34" charset="0"/>
                <a:sym typeface="Verdana" pitchFamily="34" charset="0"/>
              </a:rPr>
              <a:t> Compile Water User Claims, publish, and distribute Proposed Determination.</a:t>
            </a:r>
          </a:p>
          <a:p>
            <a:pPr marL="233363" indent="-233363" algn="l">
              <a:lnSpc>
                <a:spcPct val="120000"/>
              </a:lnSpc>
              <a:buFontTx/>
              <a:buChar char="•"/>
            </a:pPr>
            <a:endParaRPr lang="en-US" sz="1200" dirty="0">
              <a:solidFill>
                <a:schemeClr val="tx1"/>
              </a:solidFill>
              <a:latin typeface="Verdana" pitchFamily="34" charset="0"/>
              <a:sym typeface="Verdana" pitchFamily="34" charset="0"/>
            </a:endParaRPr>
          </a:p>
          <a:p>
            <a:pPr marL="233363" indent="-233363" algn="l">
              <a:lnSpc>
                <a:spcPct val="120000"/>
              </a:lnSpc>
              <a:buFontTx/>
              <a:buChar char="•"/>
            </a:pPr>
            <a:r>
              <a:rPr lang="en-US" sz="1200" i="1" u="sng" dirty="0">
                <a:solidFill>
                  <a:schemeClr val="tx1"/>
                </a:solidFill>
                <a:latin typeface="Verdana" pitchFamily="34" charset="0"/>
                <a:sym typeface="Verdana" pitchFamily="34" charset="0"/>
              </a:rPr>
              <a:t>File with Court:</a:t>
            </a:r>
            <a:r>
              <a:rPr lang="en-US" sz="1200" dirty="0">
                <a:solidFill>
                  <a:schemeClr val="tx1"/>
                </a:solidFill>
                <a:latin typeface="Verdana" pitchFamily="34" charset="0"/>
                <a:sym typeface="Verdana" pitchFamily="34" charset="0"/>
              </a:rPr>
              <a:t> The Proposed Determination is filed with the District Court.</a:t>
            </a:r>
          </a:p>
          <a:p>
            <a:pPr marL="233363" indent="-233363" algn="l">
              <a:lnSpc>
                <a:spcPct val="120000"/>
              </a:lnSpc>
              <a:buFontTx/>
              <a:buChar char="•"/>
            </a:pPr>
            <a:endParaRPr lang="en-US" sz="1200" dirty="0">
              <a:solidFill>
                <a:schemeClr val="tx1"/>
              </a:solidFill>
              <a:latin typeface="Verdana" pitchFamily="34" charset="0"/>
              <a:sym typeface="Verdana" pitchFamily="34" charset="0"/>
            </a:endParaRPr>
          </a:p>
          <a:p>
            <a:pPr marL="233363" indent="-233363" algn="l">
              <a:lnSpc>
                <a:spcPct val="120000"/>
              </a:lnSpc>
              <a:buFontTx/>
              <a:buChar char="•"/>
            </a:pPr>
            <a:r>
              <a:rPr lang="en-US" sz="1200" i="1" u="sng" dirty="0">
                <a:solidFill>
                  <a:schemeClr val="tx1"/>
                </a:solidFill>
                <a:latin typeface="Verdana" pitchFamily="34" charset="0"/>
                <a:sym typeface="Verdana" pitchFamily="34" charset="0"/>
              </a:rPr>
              <a:t>Resolve Objections:</a:t>
            </a:r>
            <a:r>
              <a:rPr lang="en-US" sz="1200" dirty="0">
                <a:solidFill>
                  <a:schemeClr val="tx1"/>
                </a:solidFill>
                <a:latin typeface="Verdana" pitchFamily="34" charset="0"/>
                <a:sym typeface="Verdana" pitchFamily="34" charset="0"/>
              </a:rPr>
              <a:t> Resolve objections filed by water users to the proposed determination if possible.</a:t>
            </a:r>
          </a:p>
          <a:p>
            <a:pPr marL="233363" indent="-233363" algn="l">
              <a:lnSpc>
                <a:spcPct val="120000"/>
              </a:lnSpc>
              <a:buFontTx/>
              <a:buChar char="•"/>
            </a:pPr>
            <a:endParaRPr lang="en-US" sz="1200" dirty="0">
              <a:solidFill>
                <a:schemeClr val="tx1"/>
              </a:solidFill>
              <a:latin typeface="Verdana" pitchFamily="34" charset="0"/>
              <a:sym typeface="Verdana" pitchFamily="34" charset="0"/>
            </a:endParaRPr>
          </a:p>
          <a:p>
            <a:pPr marL="233363" indent="-233363" algn="l">
              <a:lnSpc>
                <a:spcPct val="120000"/>
              </a:lnSpc>
              <a:buFontTx/>
              <a:buChar char="•"/>
            </a:pPr>
            <a:r>
              <a:rPr lang="en-US" sz="1200" i="1" u="sng" dirty="0">
                <a:solidFill>
                  <a:schemeClr val="tx1"/>
                </a:solidFill>
                <a:latin typeface="Verdana" pitchFamily="34" charset="0"/>
                <a:sym typeface="Verdana" pitchFamily="34" charset="0"/>
              </a:rPr>
              <a:t>Court Decree:</a:t>
            </a:r>
            <a:r>
              <a:rPr lang="en-US" sz="1200" dirty="0">
                <a:solidFill>
                  <a:schemeClr val="tx1"/>
                </a:solidFill>
                <a:latin typeface="Verdana" pitchFamily="34" charset="0"/>
                <a:sym typeface="Verdana" pitchFamily="34" charset="0"/>
              </a:rPr>
              <a:t> The District Court hears any remaining disputes and issues a decree on the water rights within the proposed determination area.</a:t>
            </a:r>
          </a:p>
          <a:p>
            <a:pPr marL="233363" indent="-233363" algn="l">
              <a:lnSpc>
                <a:spcPct val="120000"/>
              </a:lnSpc>
              <a:buFontTx/>
              <a:buChar char="•"/>
            </a:pPr>
            <a:endParaRPr lang="en-US" sz="1200" dirty="0">
              <a:solidFill>
                <a:schemeClr val="tx1"/>
              </a:solidFill>
              <a:latin typeface="Verdana" pitchFamily="34" charset="0"/>
              <a:sym typeface="Verdana" pitchFamily="34" charset="0"/>
            </a:endParaRPr>
          </a:p>
        </p:txBody>
      </p:sp>
      <p:pic>
        <p:nvPicPr>
          <p:cNvPr id="56328" name="Picture 8" descr="Seasonal Stream 090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0" y="1219200"/>
            <a:ext cx="21336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5" name="Rounded Rectangle 124"/>
          <p:cNvSpPr/>
          <p:nvPr/>
        </p:nvSpPr>
        <p:spPr bwMode="auto">
          <a:xfrm>
            <a:off x="2864129" y="3962743"/>
            <a:ext cx="1274432" cy="245934"/>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26" name="Elbow Connector 125"/>
          <p:cNvCxnSpPr>
            <a:stCxn id="124" idx="1"/>
            <a:endCxn id="125" idx="3"/>
          </p:cNvCxnSpPr>
          <p:nvPr/>
        </p:nvCxnSpPr>
        <p:spPr bwMode="auto">
          <a:xfrm rot="10800000" flipV="1">
            <a:off x="4138561" y="3461372"/>
            <a:ext cx="633954" cy="624337"/>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24" name="Rounded Rectangle 123"/>
          <p:cNvSpPr/>
          <p:nvPr/>
        </p:nvSpPr>
        <p:spPr bwMode="auto">
          <a:xfrm>
            <a:off x="4772515" y="3265146"/>
            <a:ext cx="1405531" cy="392454"/>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Sole Supply</a:t>
            </a:r>
          </a:p>
        </p:txBody>
      </p:sp>
    </p:spTree>
    <p:extLst>
      <p:ext uri="{BB962C8B-B14F-4D97-AF65-F5344CB8AC3E}">
        <p14:creationId xmlns:p14="http://schemas.microsoft.com/office/powerpoint/2010/main" val="18344192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1" name="Rounded Rectangle 130"/>
          <p:cNvSpPr/>
          <p:nvPr/>
        </p:nvSpPr>
        <p:spPr bwMode="auto">
          <a:xfrm>
            <a:off x="4329591" y="3951858"/>
            <a:ext cx="1297418" cy="245934"/>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32" name="Elbow Connector 131"/>
          <p:cNvCxnSpPr>
            <a:stCxn id="130" idx="1"/>
            <a:endCxn id="131" idx="3"/>
          </p:cNvCxnSpPr>
          <p:nvPr/>
        </p:nvCxnSpPr>
        <p:spPr bwMode="auto">
          <a:xfrm rot="10800000" flipV="1">
            <a:off x="5627009" y="3461373"/>
            <a:ext cx="738966" cy="613452"/>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30" name="Rounded Rectangle 129"/>
          <p:cNvSpPr/>
          <p:nvPr/>
        </p:nvSpPr>
        <p:spPr bwMode="auto">
          <a:xfrm>
            <a:off x="6365975" y="3265146"/>
            <a:ext cx="1405531" cy="392454"/>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Group Total</a:t>
            </a:r>
          </a:p>
        </p:txBody>
      </p:sp>
    </p:spTree>
    <p:extLst>
      <p:ext uri="{BB962C8B-B14F-4D97-AF65-F5344CB8AC3E}">
        <p14:creationId xmlns:p14="http://schemas.microsoft.com/office/powerpoint/2010/main" val="18774693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8" name="Rounded Rectangle 137"/>
          <p:cNvSpPr/>
          <p:nvPr/>
        </p:nvSpPr>
        <p:spPr bwMode="auto">
          <a:xfrm>
            <a:off x="1498599" y="4667784"/>
            <a:ext cx="776768" cy="245934"/>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39" name="Elbow Connector 138"/>
          <p:cNvCxnSpPr>
            <a:stCxn id="140" idx="1"/>
            <a:endCxn id="138" idx="3"/>
          </p:cNvCxnSpPr>
          <p:nvPr/>
        </p:nvCxnSpPr>
        <p:spPr bwMode="auto">
          <a:xfrm rot="10800000">
            <a:off x="2275368" y="4790751"/>
            <a:ext cx="373519" cy="1168798"/>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40" name="Rounded Rectangle 139"/>
          <p:cNvSpPr/>
          <p:nvPr/>
        </p:nvSpPr>
        <p:spPr bwMode="auto">
          <a:xfrm>
            <a:off x="2648886" y="5624624"/>
            <a:ext cx="1891216" cy="669850"/>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Place of Use:</a:t>
            </a:r>
          </a:p>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Section, Township &amp; Range</a:t>
            </a: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38644173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0" name="Rounded Rectangle 149"/>
          <p:cNvSpPr/>
          <p:nvPr/>
        </p:nvSpPr>
        <p:spPr bwMode="auto">
          <a:xfrm>
            <a:off x="2148682" y="4554552"/>
            <a:ext cx="1512423" cy="370076"/>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51" name="Elbow Connector 150"/>
          <p:cNvCxnSpPr>
            <a:stCxn id="152" idx="1"/>
            <a:endCxn id="150" idx="3"/>
          </p:cNvCxnSpPr>
          <p:nvPr/>
        </p:nvCxnSpPr>
        <p:spPr bwMode="auto">
          <a:xfrm rot="10800000">
            <a:off x="3661106" y="4739590"/>
            <a:ext cx="1832019" cy="813770"/>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52" name="Rounded Rectangle 151"/>
          <p:cNvSpPr/>
          <p:nvPr/>
        </p:nvSpPr>
        <p:spPr bwMode="auto">
          <a:xfrm>
            <a:off x="5493124" y="5310584"/>
            <a:ext cx="1891216"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Place of Use:</a:t>
            </a:r>
          </a:p>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Quarter-Section</a:t>
            </a:r>
          </a:p>
        </p:txBody>
      </p:sp>
    </p:spTree>
    <p:extLst>
      <p:ext uri="{BB962C8B-B14F-4D97-AF65-F5344CB8AC3E}">
        <p14:creationId xmlns:p14="http://schemas.microsoft.com/office/powerpoint/2010/main" val="179223533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9" name="Rounded Rectangle 158"/>
          <p:cNvSpPr/>
          <p:nvPr/>
        </p:nvSpPr>
        <p:spPr bwMode="auto">
          <a:xfrm>
            <a:off x="2178121" y="4568730"/>
            <a:ext cx="401541" cy="370076"/>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60" name="Elbow Connector 159"/>
          <p:cNvCxnSpPr>
            <a:stCxn id="161" idx="1"/>
            <a:endCxn id="159" idx="3"/>
          </p:cNvCxnSpPr>
          <p:nvPr/>
        </p:nvCxnSpPr>
        <p:spPr bwMode="auto">
          <a:xfrm rot="10800000">
            <a:off x="2579662" y="4753768"/>
            <a:ext cx="3109542" cy="1212870"/>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61" name="Rounded Rectangle 160"/>
          <p:cNvSpPr/>
          <p:nvPr/>
        </p:nvSpPr>
        <p:spPr bwMode="auto">
          <a:xfrm>
            <a:off x="5689204" y="5638802"/>
            <a:ext cx="1891216" cy="65567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Place of Use:</a:t>
            </a:r>
          </a:p>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Quarter-Quarter</a:t>
            </a:r>
          </a:p>
          <a:p>
            <a:pPr marR="0" defTabSz="914400" rtl="0" eaLnBrk="1" fontAlgn="base" latinLnBrk="0" hangingPunct="1">
              <a:lnSpc>
                <a:spcPct val="100000"/>
              </a:lnSpc>
              <a:spcBef>
                <a:spcPct val="0"/>
              </a:spcBef>
              <a:spcAft>
                <a:spcPct val="0"/>
              </a:spcAft>
              <a:buClrTx/>
              <a:buSzTx/>
              <a:tabLst/>
            </a:pPr>
            <a:r>
              <a:rPr lang="en-US" sz="1200" b="1" i="1" dirty="0" smtClean="0">
                <a:solidFill>
                  <a:srgbClr val="000000"/>
                </a:solidFill>
                <a:latin typeface="Verdana" pitchFamily="34" charset="0"/>
                <a:ea typeface="Verdana" pitchFamily="34" charset="0"/>
                <a:cs typeface="Verdana" pitchFamily="34" charset="0"/>
              </a:rPr>
              <a:t>(40-acre tract)</a:t>
            </a: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29220591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5" name="Rounded Rectangle 164"/>
          <p:cNvSpPr/>
          <p:nvPr/>
        </p:nvSpPr>
        <p:spPr bwMode="auto">
          <a:xfrm>
            <a:off x="7442200" y="4557819"/>
            <a:ext cx="649177" cy="417970"/>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66" name="Elbow Connector 165"/>
          <p:cNvCxnSpPr>
            <a:stCxn id="167" idx="3"/>
            <a:endCxn id="165" idx="1"/>
          </p:cNvCxnSpPr>
          <p:nvPr/>
        </p:nvCxnSpPr>
        <p:spPr bwMode="auto">
          <a:xfrm flipV="1">
            <a:off x="6621252" y="4766804"/>
            <a:ext cx="820948" cy="1435521"/>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67" name="Rounded Rectangle 166"/>
          <p:cNvSpPr/>
          <p:nvPr/>
        </p:nvSpPr>
        <p:spPr bwMode="auto">
          <a:xfrm>
            <a:off x="4054019" y="5959549"/>
            <a:ext cx="2567233"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Place of Use:</a:t>
            </a:r>
          </a:p>
          <a:p>
            <a:pPr marR="0" defTabSz="914400" rtl="0" eaLnBrk="1" fontAlgn="base" latinLnBrk="0" hangingPunct="1">
              <a:lnSpc>
                <a:spcPct val="100000"/>
              </a:lnSpc>
              <a:spcBef>
                <a:spcPct val="0"/>
              </a:spcBef>
              <a:spcAft>
                <a:spcPct val="0"/>
              </a:spcAft>
              <a:buClrTx/>
              <a:buSzTx/>
              <a:tabLst/>
            </a:pPr>
            <a:r>
              <a:rPr lang="en-US" sz="1200" b="1" i="1" dirty="0" smtClean="0">
                <a:solidFill>
                  <a:srgbClr val="000000"/>
                </a:solidFill>
                <a:latin typeface="Verdana" pitchFamily="34" charset="0"/>
                <a:ea typeface="Verdana" pitchFamily="34" charset="0"/>
                <a:cs typeface="Verdana" pitchFamily="34" charset="0"/>
              </a:rPr>
              <a:t>Acreage Total per Section</a:t>
            </a: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33799882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Example</a:t>
            </a:r>
            <a:endParaRPr lang="en-US" sz="2000" b="1" i="1" dirty="0">
              <a:solidFill>
                <a:schemeClr val="tx1"/>
              </a:solidFill>
              <a:latin typeface="Verdana" pitchFamily="34" charset="0"/>
              <a:sym typeface="Verdana"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4" y="1524000"/>
            <a:ext cx="7314861" cy="56523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8" name="Rounded Rectangle 137"/>
          <p:cNvSpPr/>
          <p:nvPr/>
        </p:nvSpPr>
        <p:spPr bwMode="auto">
          <a:xfrm>
            <a:off x="1229656" y="6389503"/>
            <a:ext cx="3048430" cy="490267"/>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39" name="Elbow Connector 138"/>
          <p:cNvCxnSpPr>
            <a:stCxn id="140" idx="1"/>
            <a:endCxn id="138" idx="3"/>
          </p:cNvCxnSpPr>
          <p:nvPr/>
        </p:nvCxnSpPr>
        <p:spPr bwMode="auto">
          <a:xfrm rot="10800000" flipV="1">
            <a:off x="4278086" y="5968681"/>
            <a:ext cx="1910066" cy="665956"/>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40" name="Rounded Rectangle 139"/>
          <p:cNvSpPr/>
          <p:nvPr/>
        </p:nvSpPr>
        <p:spPr bwMode="auto">
          <a:xfrm>
            <a:off x="6188152" y="5633756"/>
            <a:ext cx="1514323" cy="669850"/>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20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Diversion </a:t>
            </a:r>
            <a:r>
              <a:rPr kumimoji="0" lang="en-US" sz="120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Limitations</a:t>
            </a: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35229955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Proposed </a:t>
            </a:r>
            <a:r>
              <a:rPr lang="en-US" sz="2800" b="1" i="1" dirty="0" smtClean="0">
                <a:solidFill>
                  <a:schemeClr val="tx1"/>
                </a:solidFill>
                <a:latin typeface="Verdana" pitchFamily="34" charset="0"/>
                <a:sym typeface="Verdana" pitchFamily="34" charset="0"/>
              </a:rPr>
              <a:t>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Accessing the </a:t>
            </a:r>
            <a:r>
              <a:rPr lang="en-US" sz="2000" b="1" i="1" dirty="0" smtClean="0">
                <a:solidFill>
                  <a:schemeClr val="tx1"/>
                </a:solidFill>
                <a:latin typeface="Verdana" pitchFamily="34" charset="0"/>
                <a:sym typeface="Verdana" pitchFamily="34" charset="0"/>
              </a:rPr>
              <a:t>Hydrographic Survey Maps</a:t>
            </a:r>
            <a:endParaRPr lang="en-US" sz="2000" b="1" i="1" dirty="0">
              <a:solidFill>
                <a:schemeClr val="tx1"/>
              </a:solidFill>
              <a:latin typeface="Verdana" pitchFamily="34" charset="0"/>
              <a:sym typeface="Verdana" pitchFamily="34" charset="0"/>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660" y="1610128"/>
            <a:ext cx="6202680" cy="5423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le 9"/>
          <p:cNvSpPr/>
          <p:nvPr/>
        </p:nvSpPr>
        <p:spPr bwMode="auto">
          <a:xfrm>
            <a:off x="2819360" y="1840699"/>
            <a:ext cx="2489758" cy="314679"/>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1" name="Elbow Connector 10"/>
          <p:cNvCxnSpPr>
            <a:stCxn id="12" idx="1"/>
            <a:endCxn id="10" idx="3"/>
          </p:cNvCxnSpPr>
          <p:nvPr/>
        </p:nvCxnSpPr>
        <p:spPr bwMode="auto">
          <a:xfrm rot="10800000">
            <a:off x="5309119" y="1998040"/>
            <a:ext cx="2568923" cy="1632685"/>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2" name="Rounded Rectangle 11"/>
          <p:cNvSpPr/>
          <p:nvPr/>
        </p:nvSpPr>
        <p:spPr bwMode="auto">
          <a:xfrm>
            <a:off x="7878041" y="3387948"/>
            <a:ext cx="1975086"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Hydrographic</a:t>
            </a:r>
            <a:r>
              <a:rPr kumimoji="0" lang="en-US" sz="105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 Survey Web Address</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666676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Hydrographic </a:t>
            </a:r>
            <a:r>
              <a:rPr lang="en-US" sz="2000" b="1" i="1" dirty="0">
                <a:solidFill>
                  <a:schemeClr val="tx1"/>
                </a:solidFill>
                <a:latin typeface="Verdana" pitchFamily="34" charset="0"/>
                <a:sym typeface="Verdana" pitchFamily="34" charset="0"/>
              </a:rPr>
              <a:t>Survey Maps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7737" y="1434206"/>
            <a:ext cx="7097208" cy="561862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8548672" y="2031410"/>
            <a:ext cx="1139856" cy="559389"/>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Map </a:t>
            </a: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North Arrow &amp; Scale</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8" name="Elbow Connector 7"/>
          <p:cNvCxnSpPr>
            <a:stCxn id="7" idx="1"/>
            <a:endCxn id="9" idx="3"/>
          </p:cNvCxnSpPr>
          <p:nvPr/>
        </p:nvCxnSpPr>
        <p:spPr bwMode="auto">
          <a:xfrm rot="10800000">
            <a:off x="7796464" y="2049417"/>
            <a:ext cx="752209" cy="261689"/>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9" name="Rounded Rectangle 8"/>
          <p:cNvSpPr/>
          <p:nvPr/>
        </p:nvSpPr>
        <p:spPr bwMode="auto">
          <a:xfrm>
            <a:off x="6955971" y="1645915"/>
            <a:ext cx="840492" cy="807001"/>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
        <p:nvSpPr>
          <p:cNvPr id="17" name="Rounded Rectangle 16"/>
          <p:cNvSpPr/>
          <p:nvPr/>
        </p:nvSpPr>
        <p:spPr bwMode="auto">
          <a:xfrm>
            <a:off x="8548673" y="5052139"/>
            <a:ext cx="1139856" cy="349074"/>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Map Location</a:t>
            </a:r>
          </a:p>
        </p:txBody>
      </p:sp>
      <p:cxnSp>
        <p:nvCxnSpPr>
          <p:cNvPr id="18" name="Elbow Connector 17"/>
          <p:cNvCxnSpPr>
            <a:stCxn id="17" idx="1"/>
            <a:endCxn id="19" idx="3"/>
          </p:cNvCxnSpPr>
          <p:nvPr/>
        </p:nvCxnSpPr>
        <p:spPr bwMode="auto">
          <a:xfrm rot="10800000" flipV="1">
            <a:off x="7785579" y="5226676"/>
            <a:ext cx="763095" cy="810402"/>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9" name="Rounded Rectangle 18"/>
          <p:cNvSpPr/>
          <p:nvPr/>
        </p:nvSpPr>
        <p:spPr bwMode="auto">
          <a:xfrm>
            <a:off x="6955971" y="5401212"/>
            <a:ext cx="829607" cy="1271731"/>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
        <p:nvSpPr>
          <p:cNvPr id="16" name="Rounded Rectangle 15"/>
          <p:cNvSpPr/>
          <p:nvPr/>
        </p:nvSpPr>
        <p:spPr bwMode="auto">
          <a:xfrm>
            <a:off x="8537783" y="3701143"/>
            <a:ext cx="1139856" cy="371974"/>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Map </a:t>
            </a: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Legend</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20" name="Elbow Connector 19"/>
          <p:cNvCxnSpPr>
            <a:stCxn id="16" idx="1"/>
            <a:endCxn id="21" idx="3"/>
          </p:cNvCxnSpPr>
          <p:nvPr/>
        </p:nvCxnSpPr>
        <p:spPr bwMode="auto">
          <a:xfrm rot="10800000" flipV="1">
            <a:off x="7785575" y="3887129"/>
            <a:ext cx="752209" cy="565109"/>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21" name="Rounded Rectangle 20"/>
          <p:cNvSpPr/>
          <p:nvPr/>
        </p:nvSpPr>
        <p:spPr bwMode="auto">
          <a:xfrm>
            <a:off x="6955971" y="3559630"/>
            <a:ext cx="829603" cy="1785218"/>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2329053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7" grpId="0" animBg="1"/>
      <p:bldP spid="19" grpId="0" animBg="1"/>
      <p:bldP spid="16"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7737" y="1434206"/>
            <a:ext cx="7097208" cy="561862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Hydrographic </a:t>
            </a:r>
            <a:r>
              <a:rPr lang="en-US" sz="2000" b="1" i="1" dirty="0">
                <a:solidFill>
                  <a:schemeClr val="tx1"/>
                </a:solidFill>
                <a:latin typeface="Verdana" pitchFamily="34" charset="0"/>
                <a:sym typeface="Verdana" pitchFamily="34" charset="0"/>
              </a:rPr>
              <a:t>Survey Maps</a:t>
            </a:r>
          </a:p>
        </p:txBody>
      </p:sp>
      <p:cxnSp>
        <p:nvCxnSpPr>
          <p:cNvPr id="34" name="Elbow Connector 33"/>
          <p:cNvCxnSpPr>
            <a:stCxn id="35" idx="1"/>
          </p:cNvCxnSpPr>
          <p:nvPr/>
        </p:nvCxnSpPr>
        <p:spPr bwMode="auto">
          <a:xfrm rot="10800000">
            <a:off x="3377682" y="1856792"/>
            <a:ext cx="2829476" cy="1229614"/>
          </a:xfrm>
          <a:prstGeom prst="bentConnector3">
            <a:avLst>
              <a:gd name="adj1" fmla="val 50000"/>
            </a:avLst>
          </a:prstGeom>
          <a:ln w="38100">
            <a:solidFill>
              <a:srgbClr val="0066CC"/>
            </a:solidFill>
            <a:headEnd type="none" w="med" len="med"/>
            <a:tailEnd type="triangl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35" name="Rounded Rectangle 34"/>
          <p:cNvSpPr/>
          <p:nvPr/>
        </p:nvSpPr>
        <p:spPr bwMode="auto">
          <a:xfrm>
            <a:off x="6207158" y="2803067"/>
            <a:ext cx="1538343" cy="566678"/>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Proposed Determination Boundary</a:t>
            </a:r>
            <a:r>
              <a:rPr kumimoji="0" lang="en-US" sz="105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 Line</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6" name="Elbow Connector 5"/>
          <p:cNvCxnSpPr>
            <a:stCxn id="35" idx="2"/>
            <a:endCxn id="7" idx="0"/>
          </p:cNvCxnSpPr>
          <p:nvPr/>
        </p:nvCxnSpPr>
        <p:spPr bwMode="auto">
          <a:xfrm rot="16200000" flipH="1">
            <a:off x="7014674" y="3331401"/>
            <a:ext cx="307733" cy="384420"/>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7" name="Rounded Rectangle 6"/>
          <p:cNvSpPr/>
          <p:nvPr/>
        </p:nvSpPr>
        <p:spPr bwMode="auto">
          <a:xfrm>
            <a:off x="6994990" y="3677478"/>
            <a:ext cx="731520" cy="276817"/>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39488781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a:solidFill>
                  <a:schemeClr val="tx1"/>
                </a:solidFill>
                <a:latin typeface="Verdana" pitchFamily="34" charset="0"/>
                <a:sym typeface="Verdana" pitchFamily="34" charset="0"/>
              </a:rPr>
              <a:t>The </a:t>
            </a:r>
            <a:r>
              <a:rPr lang="en-US" sz="2800" b="1" i="1" dirty="0" smtClean="0">
                <a:solidFill>
                  <a:schemeClr val="tx1"/>
                </a:solidFill>
                <a:latin typeface="Verdana" pitchFamily="34" charset="0"/>
                <a:sym typeface="Verdana" pitchFamily="34" charset="0"/>
              </a:rPr>
              <a:t>Taylor Flat</a:t>
            </a:r>
            <a:endParaRPr lang="en-US" sz="2800" b="1" i="1" dirty="0">
              <a:solidFill>
                <a:schemeClr val="tx1"/>
              </a:solidFill>
              <a:latin typeface="Verdana" pitchFamily="34" charset="0"/>
              <a:sym typeface="Verdana" pitchFamily="34" charset="0"/>
            </a:endParaRPr>
          </a:p>
          <a:p>
            <a:r>
              <a:rPr lang="en-US" sz="2000" b="1" i="1" dirty="0">
                <a:solidFill>
                  <a:schemeClr val="tx1"/>
                </a:solidFill>
                <a:latin typeface="Verdana" pitchFamily="34" charset="0"/>
                <a:sym typeface="Verdana" pitchFamily="34" charset="0"/>
              </a:rPr>
              <a:t>Proposed Determination Area</a:t>
            </a:r>
          </a:p>
        </p:txBody>
      </p:sp>
      <p:sp>
        <p:nvSpPr>
          <p:cNvPr id="58372" name="Rectangle 4"/>
          <p:cNvSpPr>
            <a:spLocks/>
          </p:cNvSpPr>
          <p:nvPr/>
        </p:nvSpPr>
        <p:spPr bwMode="auto">
          <a:xfrm>
            <a:off x="6604000" y="1905000"/>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gn="l">
              <a:lnSpc>
                <a:spcPct val="120000"/>
              </a:lnSpc>
              <a:buFontTx/>
              <a:buChar char="•"/>
            </a:pPr>
            <a:r>
              <a:rPr lang="en-US" sz="1400" dirty="0">
                <a:solidFill>
                  <a:schemeClr val="tx1"/>
                </a:solidFill>
                <a:latin typeface="Verdana" pitchFamily="34" charset="0"/>
                <a:sym typeface="Verdana" pitchFamily="34" charset="0"/>
              </a:rPr>
              <a:t>Approximately </a:t>
            </a:r>
            <a:r>
              <a:rPr lang="en-US" sz="1400" dirty="0" smtClean="0">
                <a:solidFill>
                  <a:schemeClr val="tx1"/>
                </a:solidFill>
                <a:latin typeface="Verdana" pitchFamily="34" charset="0"/>
                <a:sym typeface="Verdana" pitchFamily="34" charset="0"/>
              </a:rPr>
              <a:t>42 square-miles.</a:t>
            </a:r>
          </a:p>
          <a:p>
            <a:pPr marL="233363" indent="-233363" algn="l">
              <a:lnSpc>
                <a:spcPct val="120000"/>
              </a:lnSpc>
              <a:buFontTx/>
              <a:buChar char="•"/>
            </a:pPr>
            <a:endParaRPr lang="en-US" sz="1400" dirty="0" smtClean="0">
              <a:solidFill>
                <a:schemeClr val="tx1"/>
              </a:solidFill>
              <a:latin typeface="Verdana" pitchFamily="34" charset="0"/>
              <a:sym typeface="Verdana" pitchFamily="34" charset="0"/>
            </a:endParaRPr>
          </a:p>
          <a:p>
            <a:pPr marL="233363" indent="-233363" algn="l">
              <a:lnSpc>
                <a:spcPct val="120000"/>
              </a:lnSpc>
              <a:buFontTx/>
              <a:buChar char="•"/>
            </a:pPr>
            <a:r>
              <a:rPr lang="en-US" sz="1400" dirty="0" smtClean="0">
                <a:solidFill>
                  <a:schemeClr val="tx1"/>
                </a:solidFill>
                <a:latin typeface="Verdana" pitchFamily="34" charset="0"/>
                <a:sym typeface="Verdana" pitchFamily="34" charset="0"/>
              </a:rPr>
              <a:t>Major drainages:</a:t>
            </a:r>
          </a:p>
          <a:p>
            <a:pPr marL="690563" lvl="1" indent="-233363" algn="l">
              <a:lnSpc>
                <a:spcPct val="120000"/>
              </a:lnSpc>
              <a:buFontTx/>
              <a:buChar char="•"/>
            </a:pPr>
            <a:r>
              <a:rPr lang="en-US" sz="1400" dirty="0" smtClean="0">
                <a:solidFill>
                  <a:schemeClr val="tx1"/>
                </a:solidFill>
                <a:latin typeface="Verdana" pitchFamily="34" charset="0"/>
                <a:sym typeface="Verdana" pitchFamily="34" charset="0"/>
              </a:rPr>
              <a:t>Taylor Creek</a:t>
            </a:r>
          </a:p>
          <a:p>
            <a:pPr marL="690563" lvl="1" indent="-233363" algn="l">
              <a:lnSpc>
                <a:spcPct val="120000"/>
              </a:lnSpc>
              <a:buFontTx/>
              <a:buChar char="•"/>
            </a:pPr>
            <a:r>
              <a:rPr lang="en-US" sz="1400" dirty="0" smtClean="0">
                <a:solidFill>
                  <a:schemeClr val="tx1"/>
                </a:solidFill>
                <a:latin typeface="Verdana" pitchFamily="34" charset="0"/>
                <a:sym typeface="Verdana" pitchFamily="34" charset="0"/>
              </a:rPr>
              <a:t>John Brown Creek</a:t>
            </a:r>
            <a:endParaRPr lang="en-US" sz="1400" dirty="0">
              <a:solidFill>
                <a:schemeClr val="tx1"/>
              </a:solidFill>
              <a:latin typeface="Verdana" pitchFamily="34" charset="0"/>
              <a:sym typeface="Verdana" pitchFamily="34" charset="0"/>
            </a:endParaRPr>
          </a:p>
          <a:p>
            <a:pPr marL="233363" indent="-233363" algn="l">
              <a:lnSpc>
                <a:spcPct val="120000"/>
              </a:lnSpc>
              <a:buFontTx/>
              <a:buChar char="•"/>
            </a:pPr>
            <a:endParaRPr lang="en-US" sz="1400" dirty="0" smtClean="0">
              <a:solidFill>
                <a:schemeClr val="tx1"/>
              </a:solidFill>
              <a:latin typeface="Verdana" pitchFamily="34" charset="0"/>
              <a:sym typeface="Verdana" pitchFamily="34" charset="0"/>
            </a:endParaRPr>
          </a:p>
          <a:p>
            <a:pPr marL="233363" indent="-233363" algn="l">
              <a:lnSpc>
                <a:spcPct val="120000"/>
              </a:lnSpc>
              <a:buFontTx/>
              <a:buChar char="•"/>
            </a:pPr>
            <a:r>
              <a:rPr lang="en-US" sz="1400" dirty="0" smtClean="0">
                <a:solidFill>
                  <a:schemeClr val="tx1"/>
                </a:solidFill>
                <a:latin typeface="Verdana" pitchFamily="34" charset="0"/>
                <a:sym typeface="Verdana" pitchFamily="34" charset="0"/>
              </a:rPr>
              <a:t>Includes </a:t>
            </a:r>
            <a:r>
              <a:rPr lang="en-US" sz="1400" dirty="0" smtClean="0">
                <a:solidFill>
                  <a:schemeClr val="tx1"/>
                </a:solidFill>
                <a:latin typeface="Verdana" pitchFamily="34" charset="0"/>
                <a:sym typeface="Verdana" pitchFamily="34" charset="0"/>
              </a:rPr>
              <a:t>portions of </a:t>
            </a:r>
            <a:r>
              <a:rPr lang="en-US" sz="1400" b="1" dirty="0" smtClean="0">
                <a:solidFill>
                  <a:schemeClr val="tx1"/>
                </a:solidFill>
                <a:latin typeface="Verdana" pitchFamily="34" charset="0"/>
                <a:sym typeface="Verdana" pitchFamily="34" charset="0"/>
              </a:rPr>
              <a:t>Grand County</a:t>
            </a:r>
            <a:r>
              <a:rPr lang="en-US" sz="1400" dirty="0" smtClean="0">
                <a:solidFill>
                  <a:schemeClr val="tx1"/>
                </a:solidFill>
                <a:latin typeface="Verdana" pitchFamily="34" charset="0"/>
                <a:sym typeface="Verdana" pitchFamily="34" charset="0"/>
              </a:rPr>
              <a:t> and </a:t>
            </a:r>
            <a:r>
              <a:rPr lang="en-US" sz="1400" b="1" dirty="0" smtClean="0">
                <a:solidFill>
                  <a:schemeClr val="tx1"/>
                </a:solidFill>
                <a:latin typeface="Verdana" pitchFamily="34" charset="0"/>
                <a:sym typeface="Verdana" pitchFamily="34" charset="0"/>
              </a:rPr>
              <a:t>San Juan County</a:t>
            </a:r>
            <a:r>
              <a:rPr lang="en-US" sz="1400" dirty="0" smtClean="0">
                <a:solidFill>
                  <a:schemeClr val="tx1"/>
                </a:solidFill>
                <a:latin typeface="Verdana" pitchFamily="34" charset="0"/>
                <a:sym typeface="Verdana" pitchFamily="34" charset="0"/>
              </a:rPr>
              <a:t> in Utah and </a:t>
            </a:r>
            <a:r>
              <a:rPr lang="en-US" sz="1400" b="1" dirty="0" smtClean="0">
                <a:solidFill>
                  <a:schemeClr val="tx1"/>
                </a:solidFill>
                <a:latin typeface="Verdana" pitchFamily="34" charset="0"/>
                <a:sym typeface="Verdana" pitchFamily="34" charset="0"/>
              </a:rPr>
              <a:t>Mesa</a:t>
            </a:r>
            <a:r>
              <a:rPr lang="en-US" sz="1400" dirty="0" smtClean="0">
                <a:solidFill>
                  <a:schemeClr val="tx1"/>
                </a:solidFill>
                <a:latin typeface="Verdana" pitchFamily="34" charset="0"/>
                <a:sym typeface="Verdana" pitchFamily="34" charset="0"/>
              </a:rPr>
              <a:t> </a:t>
            </a:r>
            <a:r>
              <a:rPr lang="en-US" sz="1400" b="1" dirty="0" smtClean="0">
                <a:solidFill>
                  <a:schemeClr val="tx1"/>
                </a:solidFill>
                <a:latin typeface="Verdana" pitchFamily="34" charset="0"/>
                <a:sym typeface="Verdana" pitchFamily="34" charset="0"/>
              </a:rPr>
              <a:t>County</a:t>
            </a:r>
            <a:r>
              <a:rPr lang="en-US" sz="1400" dirty="0" smtClean="0">
                <a:solidFill>
                  <a:schemeClr val="tx1"/>
                </a:solidFill>
                <a:latin typeface="Verdana" pitchFamily="34" charset="0"/>
                <a:sym typeface="Verdana" pitchFamily="34" charset="0"/>
              </a:rPr>
              <a:t> in Colorado (irrigated acreage).</a:t>
            </a:r>
          </a:p>
          <a:p>
            <a:pPr marL="233363" indent="-233363" algn="l">
              <a:lnSpc>
                <a:spcPct val="120000"/>
              </a:lnSpc>
              <a:buFontTx/>
              <a:buChar char="•"/>
            </a:pPr>
            <a:endParaRPr lang="en-US" sz="1400" dirty="0">
              <a:solidFill>
                <a:schemeClr val="tx1"/>
              </a:solidFill>
              <a:latin typeface="Verdana" pitchFamily="34" charset="0"/>
              <a:sym typeface="Verdana" pitchFamily="34" charset="0"/>
            </a:endParaRPr>
          </a:p>
          <a:p>
            <a:pPr marL="233363" indent="-233363" algn="l">
              <a:lnSpc>
                <a:spcPct val="120000"/>
              </a:lnSpc>
              <a:buFontTx/>
              <a:buChar char="•"/>
            </a:pPr>
            <a:r>
              <a:rPr lang="en-US" sz="1400" dirty="0" smtClean="0">
                <a:solidFill>
                  <a:schemeClr val="tx1"/>
                </a:solidFill>
                <a:latin typeface="Verdana" pitchFamily="34" charset="0"/>
                <a:sym typeface="Verdana" pitchFamily="34" charset="0"/>
              </a:rPr>
              <a:t>Includes </a:t>
            </a:r>
            <a:r>
              <a:rPr lang="en-US" sz="1400" dirty="0">
                <a:solidFill>
                  <a:schemeClr val="tx1"/>
                </a:solidFill>
                <a:latin typeface="Verdana" pitchFamily="34" charset="0"/>
                <a:sym typeface="Verdana" pitchFamily="34" charset="0"/>
              </a:rPr>
              <a:t>a portion </a:t>
            </a:r>
            <a:r>
              <a:rPr lang="en-US" sz="1400" dirty="0" smtClean="0">
                <a:solidFill>
                  <a:schemeClr val="tx1"/>
                </a:solidFill>
                <a:latin typeface="Verdana" pitchFamily="34" charset="0"/>
                <a:sym typeface="Verdana" pitchFamily="34" charset="0"/>
              </a:rPr>
              <a:t>of </a:t>
            </a:r>
            <a:r>
              <a:rPr lang="en-US" sz="1400" dirty="0">
                <a:solidFill>
                  <a:schemeClr val="tx1"/>
                </a:solidFill>
                <a:latin typeface="Verdana" pitchFamily="34" charset="0"/>
                <a:sym typeface="Verdana" pitchFamily="34" charset="0"/>
              </a:rPr>
              <a:t>the </a:t>
            </a:r>
            <a:r>
              <a:rPr lang="en-US" sz="1400" b="1" dirty="0">
                <a:solidFill>
                  <a:schemeClr val="tx1"/>
                </a:solidFill>
                <a:latin typeface="Verdana" pitchFamily="34" charset="0"/>
                <a:sym typeface="Verdana" pitchFamily="34" charset="0"/>
              </a:rPr>
              <a:t>Manti-La Sal National </a:t>
            </a:r>
            <a:r>
              <a:rPr lang="en-US" sz="1400" b="1" dirty="0" smtClean="0">
                <a:solidFill>
                  <a:schemeClr val="tx1"/>
                </a:solidFill>
                <a:latin typeface="Verdana" pitchFamily="34" charset="0"/>
                <a:sym typeface="Verdana" pitchFamily="34" charset="0"/>
              </a:rPr>
              <a:t>Forest </a:t>
            </a:r>
            <a:r>
              <a:rPr lang="en-US" sz="1400" dirty="0" smtClean="0">
                <a:solidFill>
                  <a:schemeClr val="tx1"/>
                </a:solidFill>
                <a:latin typeface="Verdana" pitchFamily="34" charset="0"/>
                <a:sym typeface="Verdana" pitchFamily="34" charset="0"/>
              </a:rPr>
              <a:t>and the </a:t>
            </a:r>
            <a:r>
              <a:rPr lang="en-US" sz="1400" b="1" dirty="0" smtClean="0">
                <a:solidFill>
                  <a:schemeClr val="tx1"/>
                </a:solidFill>
                <a:latin typeface="Verdana" pitchFamily="34" charset="0"/>
                <a:sym typeface="Verdana" pitchFamily="34" charset="0"/>
              </a:rPr>
              <a:t>North La Sal Block </a:t>
            </a:r>
            <a:r>
              <a:rPr lang="en-US" sz="1400" dirty="0" smtClean="0">
                <a:solidFill>
                  <a:schemeClr val="tx1"/>
                </a:solidFill>
                <a:latin typeface="Verdana" pitchFamily="34" charset="0"/>
                <a:sym typeface="Verdana" pitchFamily="34" charset="0"/>
              </a:rPr>
              <a:t>of SITLA lands.</a:t>
            </a:r>
            <a:endParaRPr lang="en-US" sz="1400" dirty="0">
              <a:solidFill>
                <a:schemeClr val="tx1"/>
              </a:solidFill>
              <a:latin typeface="Verdana" pitchFamily="34" charset="0"/>
              <a:sym typeface="Verdana" pitchFamily="34" charset="0"/>
            </a:endParaRPr>
          </a:p>
          <a:p>
            <a:pPr marL="233363" indent="-233363" algn="l">
              <a:lnSpc>
                <a:spcPct val="120000"/>
              </a:lnSpc>
              <a:buFontTx/>
              <a:buChar char="•"/>
            </a:pPr>
            <a:endParaRPr lang="en-US" sz="1400" dirty="0" smtClean="0">
              <a:solidFill>
                <a:schemeClr val="tx1"/>
              </a:solidFill>
              <a:latin typeface="Verdana" pitchFamily="34" charset="0"/>
              <a:sym typeface="Verdana"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45" t="9534" r="5806" b="13184"/>
          <a:stretch/>
        </p:blipFill>
        <p:spPr>
          <a:xfrm>
            <a:off x="1025524" y="1606958"/>
            <a:ext cx="4765675" cy="5217593"/>
          </a:xfrm>
          <a:prstGeom prst="rect">
            <a:avLst/>
          </a:prstGeom>
          <a:ln w="19050">
            <a:solidFill>
              <a:schemeClr val="tx1"/>
            </a:solidFill>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7737" y="1434206"/>
            <a:ext cx="7097208" cy="561862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Hydrographic </a:t>
            </a:r>
            <a:r>
              <a:rPr lang="en-US" sz="2000" b="1" i="1" dirty="0">
                <a:solidFill>
                  <a:schemeClr val="tx1"/>
                </a:solidFill>
                <a:latin typeface="Verdana" pitchFamily="34" charset="0"/>
                <a:sym typeface="Verdana" pitchFamily="34" charset="0"/>
              </a:rPr>
              <a:t>Survey Maps</a:t>
            </a:r>
          </a:p>
        </p:txBody>
      </p:sp>
      <p:cxnSp>
        <p:nvCxnSpPr>
          <p:cNvPr id="98" name="Elbow Connector 97"/>
          <p:cNvCxnSpPr>
            <a:stCxn id="97" idx="2"/>
            <a:endCxn id="99" idx="0"/>
          </p:cNvCxnSpPr>
          <p:nvPr/>
        </p:nvCxnSpPr>
        <p:spPr bwMode="auto">
          <a:xfrm rot="16200000" flipH="1">
            <a:off x="7090407" y="3594536"/>
            <a:ext cx="349175" cy="222331"/>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99" name="Rounded Rectangle 98"/>
          <p:cNvSpPr/>
          <p:nvPr/>
        </p:nvSpPr>
        <p:spPr bwMode="auto">
          <a:xfrm>
            <a:off x="7010400" y="3880290"/>
            <a:ext cx="731520" cy="195377"/>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8" name="Elbow Connector 7"/>
          <p:cNvCxnSpPr>
            <a:stCxn id="97" idx="1"/>
          </p:cNvCxnSpPr>
          <p:nvPr/>
        </p:nvCxnSpPr>
        <p:spPr bwMode="auto">
          <a:xfrm rot="10800000" flipV="1">
            <a:off x="4936344" y="3323976"/>
            <a:ext cx="1701119" cy="1204480"/>
          </a:xfrm>
          <a:prstGeom prst="bentConnector3">
            <a:avLst>
              <a:gd name="adj1" fmla="val 50000"/>
            </a:avLst>
          </a:prstGeom>
          <a:ln w="38100">
            <a:solidFill>
              <a:srgbClr val="0066CC"/>
            </a:solidFill>
            <a:headEnd type="none" w="med" len="med"/>
            <a:tailEnd type="triangl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cxnSp>
        <p:nvCxnSpPr>
          <p:cNvPr id="96" name="Elbow Connector 95"/>
          <p:cNvCxnSpPr>
            <a:stCxn id="97" idx="1"/>
          </p:cNvCxnSpPr>
          <p:nvPr/>
        </p:nvCxnSpPr>
        <p:spPr bwMode="auto">
          <a:xfrm rot="10800000">
            <a:off x="5606146" y="2449288"/>
            <a:ext cx="1031316" cy="874689"/>
          </a:xfrm>
          <a:prstGeom prst="bentConnector3">
            <a:avLst>
              <a:gd name="adj1" fmla="val 50000"/>
            </a:avLst>
          </a:prstGeom>
          <a:ln w="38100">
            <a:solidFill>
              <a:srgbClr val="0066CC"/>
            </a:solidFill>
            <a:headEnd type="none" w="med" len="med"/>
            <a:tailEnd type="triangl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97" name="Rounded Rectangle 96"/>
          <p:cNvSpPr/>
          <p:nvPr/>
        </p:nvSpPr>
        <p:spPr bwMode="auto">
          <a:xfrm>
            <a:off x="6637462" y="3116837"/>
            <a:ext cx="1032733" cy="414278"/>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Points of Diversion </a:t>
            </a:r>
          </a:p>
        </p:txBody>
      </p:sp>
    </p:spTree>
    <p:extLst>
      <p:ext uri="{BB962C8B-B14F-4D97-AF65-F5344CB8AC3E}">
        <p14:creationId xmlns:p14="http://schemas.microsoft.com/office/powerpoint/2010/main" val="169892492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7737" y="1434206"/>
            <a:ext cx="7097208" cy="561862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Hydrographic </a:t>
            </a:r>
            <a:r>
              <a:rPr lang="en-US" sz="2000" b="1" i="1" dirty="0">
                <a:solidFill>
                  <a:schemeClr val="tx1"/>
                </a:solidFill>
                <a:latin typeface="Verdana" pitchFamily="34" charset="0"/>
                <a:sym typeface="Verdana" pitchFamily="34" charset="0"/>
              </a:rPr>
              <a:t>Survey Maps</a:t>
            </a:r>
          </a:p>
        </p:txBody>
      </p:sp>
      <p:cxnSp>
        <p:nvCxnSpPr>
          <p:cNvPr id="116" name="Elbow Connector 115"/>
          <p:cNvCxnSpPr>
            <a:stCxn id="117" idx="1"/>
          </p:cNvCxnSpPr>
          <p:nvPr/>
        </p:nvCxnSpPr>
        <p:spPr bwMode="auto">
          <a:xfrm rot="10800000">
            <a:off x="6339470" y="3079102"/>
            <a:ext cx="511751" cy="411720"/>
          </a:xfrm>
          <a:prstGeom prst="bentConnector3">
            <a:avLst>
              <a:gd name="adj1" fmla="val 50000"/>
            </a:avLst>
          </a:prstGeom>
          <a:ln w="38100">
            <a:solidFill>
              <a:srgbClr val="0066CC"/>
            </a:solidFill>
            <a:headEnd type="none" w="med" len="med"/>
            <a:tailEnd type="triangl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17" name="Rounded Rectangle 116"/>
          <p:cNvSpPr/>
          <p:nvPr/>
        </p:nvSpPr>
        <p:spPr bwMode="auto">
          <a:xfrm>
            <a:off x="6851220" y="3332452"/>
            <a:ext cx="1538343" cy="316740"/>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Section Lines</a:t>
            </a:r>
          </a:p>
        </p:txBody>
      </p:sp>
      <p:cxnSp>
        <p:nvCxnSpPr>
          <p:cNvPr id="118" name="Elbow Connector 117"/>
          <p:cNvCxnSpPr>
            <a:stCxn id="117" idx="2"/>
            <a:endCxn id="119" idx="0"/>
          </p:cNvCxnSpPr>
          <p:nvPr/>
        </p:nvCxnSpPr>
        <p:spPr bwMode="auto">
          <a:xfrm rot="5400000">
            <a:off x="7241442" y="3770290"/>
            <a:ext cx="500048" cy="257853"/>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19" name="Rounded Rectangle 118"/>
          <p:cNvSpPr/>
          <p:nvPr/>
        </p:nvSpPr>
        <p:spPr bwMode="auto">
          <a:xfrm>
            <a:off x="6996779" y="4149240"/>
            <a:ext cx="731520" cy="137973"/>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139564127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7737" y="1434206"/>
            <a:ext cx="7097208" cy="561862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Hydrographic </a:t>
            </a:r>
            <a:r>
              <a:rPr lang="en-US" sz="2000" b="1" i="1" dirty="0">
                <a:solidFill>
                  <a:schemeClr val="tx1"/>
                </a:solidFill>
                <a:latin typeface="Verdana" pitchFamily="34" charset="0"/>
                <a:sym typeface="Verdana" pitchFamily="34" charset="0"/>
              </a:rPr>
              <a:t>Survey Maps</a:t>
            </a:r>
          </a:p>
        </p:txBody>
      </p:sp>
      <p:cxnSp>
        <p:nvCxnSpPr>
          <p:cNvPr id="9" name="Elbow Connector 8"/>
          <p:cNvCxnSpPr>
            <a:stCxn id="10" idx="1"/>
          </p:cNvCxnSpPr>
          <p:nvPr/>
        </p:nvCxnSpPr>
        <p:spPr bwMode="auto">
          <a:xfrm rot="10800000">
            <a:off x="5421086" y="2929812"/>
            <a:ext cx="1430134" cy="574300"/>
          </a:xfrm>
          <a:prstGeom prst="bentConnector3">
            <a:avLst>
              <a:gd name="adj1" fmla="val 50000"/>
            </a:avLst>
          </a:prstGeom>
          <a:ln w="38100">
            <a:solidFill>
              <a:srgbClr val="0066CC"/>
            </a:solidFill>
            <a:headEnd type="none" w="med" len="med"/>
            <a:tailEnd type="triangl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0" name="Rounded Rectangle 9"/>
          <p:cNvSpPr/>
          <p:nvPr/>
        </p:nvSpPr>
        <p:spPr bwMode="auto">
          <a:xfrm>
            <a:off x="6851220" y="3219067"/>
            <a:ext cx="1538343" cy="570090"/>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Section </a:t>
            </a: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Subdivisions</a:t>
            </a:r>
          </a:p>
          <a:p>
            <a:pPr marR="0" defTabSz="914400" rtl="0" eaLnBrk="1" fontAlgn="base" latinLnBrk="0" hangingPunct="1">
              <a:lnSpc>
                <a:spcPct val="100000"/>
              </a:lnSpc>
              <a:spcBef>
                <a:spcPct val="0"/>
              </a:spcBef>
              <a:spcAft>
                <a:spcPct val="0"/>
              </a:spcAft>
              <a:buClrTx/>
              <a:buSzTx/>
              <a:tabLst/>
            </a:pPr>
            <a:r>
              <a:rPr lang="en-US" sz="1050" b="1" i="1" dirty="0" smtClean="0">
                <a:solidFill>
                  <a:srgbClr val="000000"/>
                </a:solidFill>
                <a:latin typeface="Verdana" pitchFamily="34" charset="0"/>
                <a:ea typeface="Verdana" pitchFamily="34" charset="0"/>
                <a:cs typeface="Verdana" pitchFamily="34" charset="0"/>
              </a:rPr>
              <a:t>(40-acre Tracts)</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1" name="Elbow Connector 10"/>
          <p:cNvCxnSpPr>
            <a:stCxn id="10" idx="2"/>
            <a:endCxn id="12" idx="0"/>
          </p:cNvCxnSpPr>
          <p:nvPr/>
        </p:nvCxnSpPr>
        <p:spPr bwMode="auto">
          <a:xfrm rot="5400000">
            <a:off x="7255439" y="3896258"/>
            <a:ext cx="472054" cy="257853"/>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2" name="Rounded Rectangle 11"/>
          <p:cNvSpPr/>
          <p:nvPr/>
        </p:nvSpPr>
        <p:spPr bwMode="auto">
          <a:xfrm>
            <a:off x="6996779" y="4261211"/>
            <a:ext cx="731520" cy="182880"/>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6" name="Elbow Connector 15"/>
          <p:cNvCxnSpPr>
            <a:stCxn id="10" idx="1"/>
          </p:cNvCxnSpPr>
          <p:nvPr/>
        </p:nvCxnSpPr>
        <p:spPr bwMode="auto">
          <a:xfrm rot="10800000" flipV="1">
            <a:off x="6680718" y="3504112"/>
            <a:ext cx="170503" cy="666672"/>
          </a:xfrm>
          <a:prstGeom prst="bentConnector2">
            <a:avLst/>
          </a:prstGeom>
          <a:ln w="38100">
            <a:solidFill>
              <a:srgbClr val="0066CC"/>
            </a:solidFill>
            <a:headEnd type="none" w="med" len="med"/>
            <a:tailEnd type="triangl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387466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7737" y="1434206"/>
            <a:ext cx="7097208" cy="561862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Hydrographic </a:t>
            </a:r>
            <a:r>
              <a:rPr lang="en-US" sz="2000" b="1" i="1" dirty="0">
                <a:solidFill>
                  <a:schemeClr val="tx1"/>
                </a:solidFill>
                <a:latin typeface="Verdana" pitchFamily="34" charset="0"/>
                <a:sym typeface="Verdana" pitchFamily="34" charset="0"/>
              </a:rPr>
              <a:t>Survey Maps</a:t>
            </a:r>
          </a:p>
        </p:txBody>
      </p:sp>
      <p:cxnSp>
        <p:nvCxnSpPr>
          <p:cNvPr id="9" name="Elbow Connector 8"/>
          <p:cNvCxnSpPr>
            <a:stCxn id="10" idx="1"/>
          </p:cNvCxnSpPr>
          <p:nvPr/>
        </p:nvCxnSpPr>
        <p:spPr bwMode="auto">
          <a:xfrm rot="10800000">
            <a:off x="4394718" y="3349702"/>
            <a:ext cx="2456502" cy="205271"/>
          </a:xfrm>
          <a:prstGeom prst="bentConnector3">
            <a:avLst>
              <a:gd name="adj1" fmla="val 50000"/>
            </a:avLst>
          </a:prstGeom>
          <a:ln w="38100">
            <a:solidFill>
              <a:srgbClr val="0066CC"/>
            </a:solidFill>
            <a:headEnd type="none" w="med" len="med"/>
            <a:tailEnd type="triangl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0" name="Rounded Rectangle 9"/>
          <p:cNvSpPr/>
          <p:nvPr/>
        </p:nvSpPr>
        <p:spPr bwMode="auto">
          <a:xfrm>
            <a:off x="6851220" y="3349701"/>
            <a:ext cx="1538343" cy="410541"/>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Ponds &amp; Streams</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1" name="Elbow Connector 10"/>
          <p:cNvCxnSpPr>
            <a:stCxn id="10" idx="2"/>
            <a:endCxn id="12" idx="0"/>
          </p:cNvCxnSpPr>
          <p:nvPr/>
        </p:nvCxnSpPr>
        <p:spPr bwMode="auto">
          <a:xfrm rot="5400000">
            <a:off x="7146236" y="3976546"/>
            <a:ext cx="690460" cy="257853"/>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2" name="Rounded Rectangle 11"/>
          <p:cNvSpPr/>
          <p:nvPr/>
        </p:nvSpPr>
        <p:spPr bwMode="auto">
          <a:xfrm>
            <a:off x="6996779" y="4450702"/>
            <a:ext cx="731520" cy="279922"/>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6" name="Elbow Connector 15"/>
          <p:cNvCxnSpPr>
            <a:stCxn id="10" idx="1"/>
          </p:cNvCxnSpPr>
          <p:nvPr/>
        </p:nvCxnSpPr>
        <p:spPr bwMode="auto">
          <a:xfrm rot="10800000">
            <a:off x="4936342" y="2379306"/>
            <a:ext cx="1914878" cy="1175666"/>
          </a:xfrm>
          <a:prstGeom prst="bentConnector3">
            <a:avLst>
              <a:gd name="adj1" fmla="val 50000"/>
            </a:avLst>
          </a:prstGeom>
          <a:ln w="38100">
            <a:solidFill>
              <a:srgbClr val="0066CC"/>
            </a:solidFill>
            <a:headEnd type="none" w="med" len="med"/>
            <a:tailEnd type="triangl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896864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7737" y="1434206"/>
            <a:ext cx="7097208" cy="561862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Hydrographic </a:t>
            </a:r>
            <a:r>
              <a:rPr lang="en-US" sz="2000" b="1" i="1" dirty="0">
                <a:solidFill>
                  <a:schemeClr val="tx1"/>
                </a:solidFill>
                <a:latin typeface="Verdana" pitchFamily="34" charset="0"/>
                <a:sym typeface="Verdana" pitchFamily="34" charset="0"/>
              </a:rPr>
              <a:t>Survey Maps</a:t>
            </a:r>
          </a:p>
        </p:txBody>
      </p:sp>
      <p:cxnSp>
        <p:nvCxnSpPr>
          <p:cNvPr id="10" name="Elbow Connector 9"/>
          <p:cNvCxnSpPr>
            <a:stCxn id="11" idx="1"/>
          </p:cNvCxnSpPr>
          <p:nvPr/>
        </p:nvCxnSpPr>
        <p:spPr bwMode="auto">
          <a:xfrm rot="10800000" flipV="1">
            <a:off x="3974842" y="3504111"/>
            <a:ext cx="2876379" cy="521073"/>
          </a:xfrm>
          <a:prstGeom prst="bentConnector3">
            <a:avLst>
              <a:gd name="adj1" fmla="val 50000"/>
            </a:avLst>
          </a:prstGeom>
          <a:ln w="38100">
            <a:solidFill>
              <a:srgbClr val="0066CC"/>
            </a:solidFill>
            <a:headEnd type="none" w="med" len="med"/>
            <a:tailEnd type="oval"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1" name="Rounded Rectangle 10"/>
          <p:cNvSpPr/>
          <p:nvPr/>
        </p:nvSpPr>
        <p:spPr bwMode="auto">
          <a:xfrm>
            <a:off x="6851220" y="3219067"/>
            <a:ext cx="1538343" cy="570090"/>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Irrigated Acreage</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2" name="Elbow Connector 11"/>
          <p:cNvCxnSpPr>
            <a:stCxn id="11" idx="2"/>
            <a:endCxn id="13" idx="0"/>
          </p:cNvCxnSpPr>
          <p:nvPr/>
        </p:nvCxnSpPr>
        <p:spPr bwMode="auto">
          <a:xfrm rot="5400000">
            <a:off x="6802886" y="4348811"/>
            <a:ext cx="1377161" cy="257853"/>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3" name="Rounded Rectangle 12"/>
          <p:cNvSpPr/>
          <p:nvPr/>
        </p:nvSpPr>
        <p:spPr bwMode="auto">
          <a:xfrm>
            <a:off x="6996779" y="5166318"/>
            <a:ext cx="731520" cy="182880"/>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55348433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Objections</a:t>
            </a:r>
          </a:p>
        </p:txBody>
      </p:sp>
      <p:pic>
        <p:nvPicPr>
          <p:cNvPr id="6" name="Picture 2"/>
          <p:cNvPicPr>
            <a:picLocks noChangeAspect="1"/>
          </p:cNvPicPr>
          <p:nvPr/>
        </p:nvPicPr>
        <p:blipFill>
          <a:blip r:embed="rId3"/>
          <a:srcRect/>
          <a:stretch>
            <a:fillRect/>
          </a:stretch>
        </p:blipFill>
        <p:spPr bwMode="auto">
          <a:xfrm>
            <a:off x="790575" y="1600200"/>
            <a:ext cx="4259263" cy="2522538"/>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 name="Rectangular Callout 1"/>
          <p:cNvSpPr/>
          <p:nvPr/>
        </p:nvSpPr>
        <p:spPr bwMode="auto">
          <a:xfrm>
            <a:off x="2184400" y="1295400"/>
            <a:ext cx="1447800" cy="304800"/>
          </a:xfrm>
          <a:prstGeom prst="wedgeRectCallout">
            <a:avLst>
              <a:gd name="adj1" fmla="val -46886"/>
              <a:gd name="adj2" fmla="val 1375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I  OBJECT!</a:t>
            </a:r>
          </a:p>
        </p:txBody>
      </p:sp>
      <p:sp>
        <p:nvSpPr>
          <p:cNvPr id="8" name="Rectangular Callout 7"/>
          <p:cNvSpPr/>
          <p:nvPr/>
        </p:nvSpPr>
        <p:spPr bwMode="auto">
          <a:xfrm>
            <a:off x="4175125" y="2514600"/>
            <a:ext cx="1447800" cy="304800"/>
          </a:xfrm>
          <a:prstGeom prst="wedgeRectCallout">
            <a:avLst>
              <a:gd name="adj1" fmla="val -56360"/>
              <a:gd name="adj2" fmla="val -950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ME  TOO!</a:t>
            </a:r>
          </a:p>
        </p:txBody>
      </p:sp>
      <p:sp>
        <p:nvSpPr>
          <p:cNvPr id="9" name="Rectangular Callout 8"/>
          <p:cNvSpPr/>
          <p:nvPr/>
        </p:nvSpPr>
        <p:spPr bwMode="auto">
          <a:xfrm>
            <a:off x="2727325" y="3505200"/>
            <a:ext cx="1447800" cy="304800"/>
          </a:xfrm>
          <a:prstGeom prst="wedgeRectCallout">
            <a:avLst>
              <a:gd name="adj1" fmla="val -56360"/>
              <a:gd name="adj2" fmla="val -950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SQUIRREL!</a:t>
            </a:r>
          </a:p>
        </p:txBody>
      </p:sp>
      <p:grpSp>
        <p:nvGrpSpPr>
          <p:cNvPr id="28679" name="Group 26"/>
          <p:cNvGrpSpPr>
            <a:grpSpLocks/>
          </p:cNvGrpSpPr>
          <p:nvPr/>
        </p:nvGrpSpPr>
        <p:grpSpPr bwMode="auto">
          <a:xfrm>
            <a:off x="5622925" y="4652963"/>
            <a:ext cx="1976438" cy="1816100"/>
            <a:chOff x="3789362" y="4465320"/>
            <a:chExt cx="2581275" cy="2133600"/>
          </a:xfrm>
        </p:grpSpPr>
        <p:pic>
          <p:nvPicPr>
            <p:cNvPr id="50180" name="Picture 4" descr="http://www.millardcounty.org/Scales_of_Justice.jpg"/>
            <p:cNvPicPr>
              <a:picLocks noChangeAspect="1" noChangeArrowheads="1"/>
            </p:cNvPicPr>
            <p:nvPr/>
          </p:nvPicPr>
          <p:blipFill>
            <a:blip r:embed="rId4"/>
            <a:srcRect/>
            <a:stretch>
              <a:fillRect/>
            </a:stretch>
          </p:blipFill>
          <p:spPr bwMode="auto">
            <a:xfrm>
              <a:off x="3789362" y="4465320"/>
              <a:ext cx="2581275" cy="213360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5170865" y="5609224"/>
              <a:ext cx="1184220" cy="462498"/>
            </a:xfrm>
            <a:prstGeom prst="rect">
              <a:avLst/>
            </a:prstGeom>
            <a:solidFill>
              <a:schemeClr val="lt1">
                <a:alpha val="50000"/>
              </a:schemeClr>
            </a:solidFill>
            <a:ln>
              <a:headEnd type="none" w="med" len="med"/>
              <a:tailEnd type="none" w="med" len="med"/>
            </a:ln>
            <a:effectLst>
              <a:softEdge rad="63500"/>
            </a:effectLst>
            <a:ex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900" b="1" dirty="0">
                  <a:solidFill>
                    <a:srgbClr val="000000"/>
                  </a:solidFill>
                  <a:effectLst>
                    <a:glow rad="101600">
                      <a:schemeClr val="bg1">
                        <a:alpha val="60000"/>
                      </a:schemeClr>
                    </a:glow>
                  </a:effectLst>
                  <a:sym typeface="Gill Sans" charset="0"/>
                </a:rPr>
                <a:t>Questions of Fact &amp; Law </a:t>
              </a:r>
            </a:p>
          </p:txBody>
        </p:sp>
      </p:grpSp>
      <p:sp>
        <p:nvSpPr>
          <p:cNvPr id="28680" name="TextBox 3"/>
          <p:cNvSpPr txBox="1">
            <a:spLocks noChangeArrowheads="1"/>
          </p:cNvSpPr>
          <p:nvPr/>
        </p:nvSpPr>
        <p:spPr bwMode="auto">
          <a:xfrm>
            <a:off x="5374481" y="1447800"/>
            <a:ext cx="435371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algn="l" eaLnBrk="1" hangingPunct="1">
              <a:buFont typeface="Arial" pitchFamily="34" charset="0"/>
              <a:buChar char="•"/>
            </a:pPr>
            <a:r>
              <a:rPr lang="en-US" sz="1400" dirty="0" smtClean="0">
                <a:solidFill>
                  <a:schemeClr val="tx1"/>
                </a:solidFill>
                <a:latin typeface="Verdana" pitchFamily="34" charset="0"/>
              </a:rPr>
              <a:t>If water users disagree with a proposed determination they may file an objection </a:t>
            </a:r>
            <a:r>
              <a:rPr lang="en-US" sz="1400" dirty="0">
                <a:solidFill>
                  <a:schemeClr val="tx1"/>
                </a:solidFill>
                <a:latin typeface="Verdana" pitchFamily="34" charset="0"/>
              </a:rPr>
              <a:t>with the court within </a:t>
            </a:r>
            <a:r>
              <a:rPr lang="en-US" sz="1400" dirty="0" smtClean="0">
                <a:solidFill>
                  <a:schemeClr val="tx1"/>
                </a:solidFill>
                <a:latin typeface="Verdana" pitchFamily="34" charset="0"/>
              </a:rPr>
              <a:t>90-days of service.</a:t>
            </a:r>
            <a:endParaRPr lang="en-US" sz="1400" dirty="0" smtClean="0">
              <a:solidFill>
                <a:schemeClr val="tx1"/>
              </a:solidFill>
              <a:latin typeface="Verdana" pitchFamily="34" charset="0"/>
            </a:endParaRPr>
          </a:p>
          <a:p>
            <a:pPr algn="l" eaLnBrk="1" hangingPunct="1">
              <a:buFont typeface="Arial" pitchFamily="34" charset="0"/>
              <a:buChar char="•"/>
            </a:pPr>
            <a:endParaRPr lang="en-US" sz="1400" dirty="0">
              <a:solidFill>
                <a:schemeClr val="tx1"/>
              </a:solidFill>
              <a:latin typeface="Verdana" pitchFamily="34" charset="0"/>
            </a:endParaRPr>
          </a:p>
          <a:p>
            <a:pPr lvl="1" algn="l" eaLnBrk="1" hangingPunct="1">
              <a:buSzPct val="75000"/>
              <a:buFont typeface="Courier New" panose="02070309020205020404" pitchFamily="49" charset="0"/>
              <a:buChar char="o"/>
            </a:pPr>
            <a:r>
              <a:rPr lang="en-US" sz="1400" dirty="0" smtClean="0">
                <a:solidFill>
                  <a:schemeClr val="tx1"/>
                </a:solidFill>
                <a:latin typeface="Verdana" pitchFamily="34" charset="0"/>
              </a:rPr>
              <a:t>Must </a:t>
            </a:r>
            <a:r>
              <a:rPr lang="en-US" sz="1400" dirty="0">
                <a:solidFill>
                  <a:schemeClr val="tx1"/>
                </a:solidFill>
                <a:latin typeface="Verdana" pitchFamily="34" charset="0"/>
              </a:rPr>
              <a:t>be verified on oath.</a:t>
            </a:r>
          </a:p>
          <a:p>
            <a:pPr algn="l" eaLnBrk="1" hangingPunct="1">
              <a:buSzPct val="75000"/>
              <a:buFont typeface="Courier New" panose="02070309020205020404" pitchFamily="49" charset="0"/>
              <a:buChar char="o"/>
            </a:pPr>
            <a:endParaRPr lang="en-US" sz="1400" dirty="0">
              <a:solidFill>
                <a:schemeClr val="tx1"/>
              </a:solidFill>
              <a:latin typeface="Verdana" pitchFamily="34" charset="0"/>
            </a:endParaRPr>
          </a:p>
          <a:p>
            <a:pPr lvl="1" algn="l" eaLnBrk="1" hangingPunct="1">
              <a:buSzPct val="75000"/>
              <a:buFont typeface="Courier New" panose="02070309020205020404" pitchFamily="49" charset="0"/>
              <a:buChar char="o"/>
            </a:pPr>
            <a:r>
              <a:rPr lang="en-US" sz="1400" dirty="0">
                <a:solidFill>
                  <a:schemeClr val="tx1"/>
                </a:solidFill>
                <a:latin typeface="Verdana" pitchFamily="34" charset="0"/>
              </a:rPr>
              <a:t>Filed with the clerk of the respective District Court.</a:t>
            </a:r>
          </a:p>
          <a:p>
            <a:pPr algn="l" eaLnBrk="1" hangingPunct="1">
              <a:buSzPct val="75000"/>
              <a:buFont typeface="Courier New" panose="02070309020205020404" pitchFamily="49" charset="0"/>
              <a:buChar char="o"/>
            </a:pPr>
            <a:endParaRPr lang="en-US" sz="1400" dirty="0">
              <a:solidFill>
                <a:schemeClr val="tx1"/>
              </a:solidFill>
              <a:latin typeface="Verdana" pitchFamily="34" charset="0"/>
            </a:endParaRPr>
          </a:p>
          <a:p>
            <a:pPr algn="l" eaLnBrk="1" hangingPunct="1">
              <a:buSzPct val="75000"/>
              <a:buFont typeface="Courier New" panose="02070309020205020404" pitchFamily="49" charset="0"/>
              <a:buChar char="o"/>
            </a:pPr>
            <a:endParaRPr lang="en-US" sz="1400" dirty="0">
              <a:solidFill>
                <a:schemeClr val="tx1"/>
              </a:solidFill>
              <a:latin typeface="Verdana" pitchFamily="34" charset="0"/>
            </a:endParaRPr>
          </a:p>
        </p:txBody>
      </p:sp>
      <p:sp>
        <p:nvSpPr>
          <p:cNvPr id="5" name="Rectangle 4"/>
          <p:cNvSpPr/>
          <p:nvPr/>
        </p:nvSpPr>
        <p:spPr bwMode="auto">
          <a:xfrm>
            <a:off x="431800" y="5257800"/>
            <a:ext cx="1066800"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Objection Filed</a:t>
            </a:r>
          </a:p>
        </p:txBody>
      </p:sp>
      <p:sp>
        <p:nvSpPr>
          <p:cNvPr id="14" name="Rectangle 13"/>
          <p:cNvSpPr/>
          <p:nvPr/>
        </p:nvSpPr>
        <p:spPr bwMode="auto">
          <a:xfrm>
            <a:off x="1874519" y="4591050"/>
            <a:ext cx="1231900" cy="5476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Voluntary Withdrawal</a:t>
            </a:r>
          </a:p>
        </p:txBody>
      </p:sp>
      <p:sp>
        <p:nvSpPr>
          <p:cNvPr id="15" name="Rectangle 14"/>
          <p:cNvSpPr/>
          <p:nvPr/>
        </p:nvSpPr>
        <p:spPr bwMode="auto">
          <a:xfrm>
            <a:off x="1873249" y="5257800"/>
            <a:ext cx="1234440"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Settlement</a:t>
            </a:r>
          </a:p>
        </p:txBody>
      </p:sp>
      <p:sp>
        <p:nvSpPr>
          <p:cNvPr id="16" name="Rectangle 15"/>
          <p:cNvSpPr/>
          <p:nvPr/>
        </p:nvSpPr>
        <p:spPr bwMode="auto">
          <a:xfrm>
            <a:off x="1873249" y="5981700"/>
            <a:ext cx="1234440" cy="5476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Litigation</a:t>
            </a:r>
          </a:p>
        </p:txBody>
      </p:sp>
      <p:cxnSp>
        <p:nvCxnSpPr>
          <p:cNvPr id="28685" name="Elbow Connector 9"/>
          <p:cNvCxnSpPr>
            <a:cxnSpLocks noChangeShapeType="1"/>
            <a:stCxn id="5" idx="3"/>
            <a:endCxn id="14" idx="1"/>
          </p:cNvCxnSpPr>
          <p:nvPr/>
        </p:nvCxnSpPr>
        <p:spPr bwMode="auto">
          <a:xfrm flipV="1">
            <a:off x="1498600" y="4864894"/>
            <a:ext cx="375919" cy="667544"/>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6" name="Elbow Connector 16"/>
          <p:cNvCxnSpPr>
            <a:cxnSpLocks noChangeShapeType="1"/>
            <a:stCxn id="5" idx="3"/>
            <a:endCxn id="15" idx="1"/>
          </p:cNvCxnSpPr>
          <p:nvPr/>
        </p:nvCxnSpPr>
        <p:spPr bwMode="auto">
          <a:xfrm>
            <a:off x="1498600" y="5532438"/>
            <a:ext cx="374649" cy="1270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Elbow Connector 21"/>
          <p:cNvCxnSpPr>
            <a:cxnSpLocks noChangeShapeType="1"/>
            <a:stCxn id="5" idx="3"/>
            <a:endCxn id="16" idx="1"/>
          </p:cNvCxnSpPr>
          <p:nvPr/>
        </p:nvCxnSpPr>
        <p:spPr bwMode="auto">
          <a:xfrm>
            <a:off x="1498600" y="5532438"/>
            <a:ext cx="374649" cy="723106"/>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p:cNvSpPr/>
          <p:nvPr/>
        </p:nvSpPr>
        <p:spPr bwMode="auto">
          <a:xfrm>
            <a:off x="3609975" y="4868863"/>
            <a:ext cx="1165225" cy="547687"/>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Objection Withdrawn</a:t>
            </a:r>
          </a:p>
        </p:txBody>
      </p:sp>
      <p:cxnSp>
        <p:nvCxnSpPr>
          <p:cNvPr id="28689" name="Elbow Connector 28"/>
          <p:cNvCxnSpPr>
            <a:cxnSpLocks noChangeShapeType="1"/>
            <a:stCxn id="15" idx="3"/>
            <a:endCxn id="32" idx="1"/>
          </p:cNvCxnSpPr>
          <p:nvPr/>
        </p:nvCxnSpPr>
        <p:spPr bwMode="auto">
          <a:xfrm flipV="1">
            <a:off x="3107689" y="5142707"/>
            <a:ext cx="502286" cy="389731"/>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0" name="Elbow Connector 50175"/>
          <p:cNvCxnSpPr>
            <a:cxnSpLocks noChangeShapeType="1"/>
            <a:stCxn id="14" idx="3"/>
            <a:endCxn id="32" idx="1"/>
          </p:cNvCxnSpPr>
          <p:nvPr/>
        </p:nvCxnSpPr>
        <p:spPr bwMode="auto">
          <a:xfrm>
            <a:off x="3106419" y="4864894"/>
            <a:ext cx="503556" cy="277813"/>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1" name="Elbow Connector 50180"/>
          <p:cNvCxnSpPr>
            <a:cxnSpLocks noChangeShapeType="1"/>
            <a:stCxn id="16" idx="3"/>
            <a:endCxn id="28692" idx="1"/>
          </p:cNvCxnSpPr>
          <p:nvPr/>
        </p:nvCxnSpPr>
        <p:spPr bwMode="auto">
          <a:xfrm>
            <a:off x="3107689" y="6255544"/>
            <a:ext cx="502286" cy="138113"/>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69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5635625"/>
            <a:ext cx="1516063" cy="151606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693" name="Elbow Connector 54"/>
          <p:cNvCxnSpPr>
            <a:cxnSpLocks noChangeShapeType="1"/>
            <a:stCxn id="28692" idx="3"/>
            <a:endCxn id="50180" idx="1"/>
          </p:cNvCxnSpPr>
          <p:nvPr/>
        </p:nvCxnSpPr>
        <p:spPr bwMode="auto">
          <a:xfrm flipV="1">
            <a:off x="5126038" y="5561013"/>
            <a:ext cx="496887" cy="83185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bwMode="auto">
          <a:xfrm>
            <a:off x="8204200" y="5138738"/>
            <a:ext cx="116522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Court Order</a:t>
            </a:r>
          </a:p>
        </p:txBody>
      </p:sp>
      <p:cxnSp>
        <p:nvCxnSpPr>
          <p:cNvPr id="28695" name="Elbow Connector 58"/>
          <p:cNvCxnSpPr>
            <a:cxnSpLocks noChangeShapeType="1"/>
            <a:stCxn id="50180" idx="3"/>
            <a:endCxn id="58" idx="1"/>
          </p:cNvCxnSpPr>
          <p:nvPr/>
        </p:nvCxnSpPr>
        <p:spPr bwMode="auto">
          <a:xfrm flipV="1">
            <a:off x="7599363" y="5413375"/>
            <a:ext cx="604837" cy="147638"/>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5616576" y="5583201"/>
            <a:ext cx="983456" cy="393672"/>
          </a:xfrm>
          <a:prstGeom prst="rect">
            <a:avLst/>
          </a:prstGeom>
          <a:solidFill>
            <a:schemeClr val="lt1">
              <a:alpha val="50000"/>
            </a:schemeClr>
          </a:solidFill>
          <a:ln>
            <a:headEnd type="none" w="med" len="med"/>
            <a:tailEnd type="none" w="med" len="med"/>
          </a:ln>
          <a:effectLst>
            <a:softEdge rad="63500"/>
          </a:effectLst>
          <a:ex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900" b="1" dirty="0">
                <a:solidFill>
                  <a:srgbClr val="000000"/>
                </a:solidFill>
                <a:effectLst>
                  <a:glow rad="101600">
                    <a:schemeClr val="bg1">
                      <a:alpha val="60000"/>
                    </a:schemeClr>
                  </a:glow>
                </a:effectLst>
                <a:sym typeface="Gill Sans" charset="0"/>
              </a:rPr>
              <a:t>Proposed Determination</a:t>
            </a:r>
          </a:p>
        </p:txBody>
      </p:sp>
      <p:sp>
        <p:nvSpPr>
          <p:cNvPr id="63" name="Rectangle 62"/>
          <p:cNvSpPr/>
          <p:nvPr/>
        </p:nvSpPr>
        <p:spPr bwMode="auto">
          <a:xfrm>
            <a:off x="8208963" y="4248150"/>
            <a:ext cx="116522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Appeal?</a:t>
            </a:r>
          </a:p>
        </p:txBody>
      </p:sp>
      <p:cxnSp>
        <p:nvCxnSpPr>
          <p:cNvPr id="28700" name="Straight Arrow Connector 50202"/>
          <p:cNvCxnSpPr>
            <a:cxnSpLocks noChangeShapeType="1"/>
          </p:cNvCxnSpPr>
          <p:nvPr/>
        </p:nvCxnSpPr>
        <p:spPr bwMode="auto">
          <a:xfrm flipV="1">
            <a:off x="8356600" y="4797425"/>
            <a:ext cx="0" cy="34448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1" name="Straight Arrow Connector 68"/>
          <p:cNvCxnSpPr>
            <a:cxnSpLocks noChangeShapeType="1"/>
          </p:cNvCxnSpPr>
          <p:nvPr/>
        </p:nvCxnSpPr>
        <p:spPr bwMode="auto">
          <a:xfrm>
            <a:off x="9194800" y="4797425"/>
            <a:ext cx="0" cy="32543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97604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400" b="1" i="1">
                <a:solidFill>
                  <a:schemeClr val="tx1"/>
                </a:solidFill>
                <a:latin typeface="Verdana" pitchFamily="34" charset="0"/>
                <a:sym typeface="Verdana" pitchFamily="34" charset="0"/>
              </a:rPr>
              <a:t>Who can I contact to discuss the </a:t>
            </a:r>
          </a:p>
          <a:p>
            <a:pPr algn="ctr"/>
            <a:r>
              <a:rPr lang="en-US" sz="2400" b="1" i="1">
                <a:solidFill>
                  <a:schemeClr val="tx1"/>
                </a:solidFill>
                <a:latin typeface="Verdana" pitchFamily="34" charset="0"/>
                <a:sym typeface="Verdana" pitchFamily="34" charset="0"/>
              </a:rPr>
              <a:t>Adjudication Process?</a:t>
            </a:r>
            <a:endParaRPr lang="en-US" sz="1800" b="1" i="1">
              <a:solidFill>
                <a:schemeClr val="tx1"/>
              </a:solidFill>
              <a:latin typeface="Verdana" pitchFamily="34" charset="0"/>
              <a:sym typeface="Verdana" pitchFamily="34" charset="0"/>
            </a:endParaRPr>
          </a:p>
        </p:txBody>
      </p:sp>
      <p:sp>
        <p:nvSpPr>
          <p:cNvPr id="26628" name="Rectangle 4"/>
          <p:cNvSpPr>
            <a:spLocks/>
          </p:cNvSpPr>
          <p:nvPr/>
        </p:nvSpPr>
        <p:spPr bwMode="auto">
          <a:xfrm>
            <a:off x="508000" y="3048000"/>
            <a:ext cx="929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a:lstStyle/>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Chris York, E.I.T.</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Engineer</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a:t>
            </a:r>
            <a:r>
              <a:rPr lang="en-US" sz="1600" dirty="0" smtClean="0">
                <a:solidFill>
                  <a:schemeClr val="tx1"/>
                </a:solidFill>
                <a:latin typeface="Verdana" pitchFamily="34" charset="0"/>
                <a:ea typeface="ヒラギノ角ゴ Pro W3" charset="-128"/>
                <a:cs typeface="+mn-cs"/>
                <a:sym typeface="Verdana" pitchFamily="34" charset="0"/>
              </a:rPr>
              <a:t>385-226-7805</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smtClean="0">
                <a:solidFill>
                  <a:schemeClr val="tx1"/>
                </a:solidFill>
                <a:latin typeface="Verdana" pitchFamily="34" charset="0"/>
                <a:ea typeface="ヒラギノ角ゴ Pro W3" charset="-128"/>
                <a:cs typeface="+mn-cs"/>
                <a:sym typeface="Verdana" pitchFamily="34" charset="0"/>
                <a:hlinkClick r:id="rId3"/>
              </a:rPr>
              <a:t>cyork@utah.gov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Randy Tarantino</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a:t>
            </a:r>
            <a:r>
              <a:rPr lang="en-US" sz="1400" i="1" dirty="0" smtClean="0">
                <a:solidFill>
                  <a:schemeClr val="tx1"/>
                </a:solidFill>
                <a:latin typeface="Verdana" pitchFamily="34" charset="0"/>
                <a:ea typeface="ヒラギノ角ゴ Pro W3" charset="-128"/>
                <a:cs typeface="+mn-cs"/>
                <a:sym typeface="Verdana" pitchFamily="34" charset="0"/>
              </a:rPr>
              <a:t>Specialist</a:t>
            </a:r>
            <a:endParaRPr lang="en-US" sz="1400" i="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801-664-8452</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smtClean="0">
                <a:solidFill>
                  <a:schemeClr val="tx1"/>
                </a:solidFill>
                <a:latin typeface="Verdana" pitchFamily="34" charset="0"/>
                <a:ea typeface="ヒラギノ角ゴ Pro W3" charset="-128"/>
                <a:cs typeface="+mn-cs"/>
                <a:sym typeface="Verdana" pitchFamily="34" charset="0"/>
                <a:hlinkClick r:id="rId4"/>
              </a:rPr>
              <a:t>randytarantino@utah.gov</a:t>
            </a:r>
            <a:r>
              <a:rPr lang="en-US" sz="1600" dirty="0" smtClean="0">
                <a:solidFill>
                  <a:schemeClr val="tx1"/>
                </a:solidFill>
                <a:latin typeface="Verdana" pitchFamily="34" charset="0"/>
                <a:ea typeface="ヒラギノ角ゴ Pro W3" charset="-128"/>
                <a:cs typeface="+mn-cs"/>
                <a:sym typeface="Verdana" pitchFamily="34" charset="0"/>
              </a:rPr>
              <a:t> </a:t>
            </a: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a:solidFill>
                  <a:schemeClr val="tx1"/>
                </a:solidFill>
                <a:latin typeface="Verdana" pitchFamily="34" charset="0"/>
                <a:ea typeface="ヒラギノ角ゴ Pro W3" charset="-128"/>
                <a:sym typeface="Verdana" pitchFamily="34" charset="0"/>
              </a:rPr>
              <a:t>Mike Handy, P.G.</a:t>
            </a:r>
          </a:p>
          <a:p>
            <a:pPr marL="233363" indent="-233363" algn="ctr">
              <a:lnSpc>
                <a:spcPct val="120000"/>
              </a:lnSpc>
              <a:defRPr/>
            </a:pPr>
            <a:r>
              <a:rPr lang="en-US" sz="1400" i="1" dirty="0">
                <a:solidFill>
                  <a:schemeClr val="tx1"/>
                </a:solidFill>
                <a:latin typeface="Verdana" pitchFamily="34" charset="0"/>
                <a:ea typeface="ヒラギノ角ゴ Pro W3" charset="-128"/>
                <a:sym typeface="Verdana" pitchFamily="34" charset="0"/>
              </a:rPr>
              <a:t>Adjudication </a:t>
            </a:r>
            <a:r>
              <a:rPr lang="en-US" sz="1400" i="1" dirty="0" smtClean="0">
                <a:solidFill>
                  <a:schemeClr val="tx1"/>
                </a:solidFill>
                <a:latin typeface="Verdana" pitchFamily="34" charset="0"/>
                <a:ea typeface="ヒラギノ角ゴ Pro W3" charset="-128"/>
                <a:sym typeface="Verdana" pitchFamily="34" charset="0"/>
              </a:rPr>
              <a:t>Team Leader</a:t>
            </a:r>
            <a:endParaRPr lang="en-US" sz="1400" b="1"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Phone: 801-538-7463</a:t>
            </a: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E-mail: </a:t>
            </a:r>
            <a:r>
              <a:rPr lang="en-US" sz="1600" dirty="0">
                <a:solidFill>
                  <a:schemeClr val="tx1"/>
                </a:solidFill>
                <a:latin typeface="Verdana" pitchFamily="34" charset="0"/>
                <a:ea typeface="ヒラギノ角ゴ Pro W3" charset="-128"/>
                <a:sym typeface="Verdana" pitchFamily="34" charset="0"/>
                <a:hlinkClick r:id="rId5"/>
              </a:rPr>
              <a:t>mikehandy@utah.gov</a:t>
            </a:r>
            <a:endParaRPr lang="en-US" sz="1600"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endParaRPr lang="en-US" sz="1600" b="1"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Josh </a:t>
            </a:r>
            <a:r>
              <a:rPr lang="en-US" sz="1600" b="1" dirty="0">
                <a:solidFill>
                  <a:schemeClr val="tx1"/>
                </a:solidFill>
                <a:latin typeface="Verdana" pitchFamily="34" charset="0"/>
                <a:ea typeface="ヒラギノ角ゴ Pro W3" charset="-128"/>
                <a:cs typeface="+mn-cs"/>
                <a:sym typeface="Verdana" pitchFamily="34" charset="0"/>
              </a:rPr>
              <a:t>Zimmerman</a:t>
            </a:r>
          </a:p>
          <a:p>
            <a:pPr marL="233363" indent="-233363" algn="ctr">
              <a:lnSpc>
                <a:spcPct val="120000"/>
              </a:lnSpc>
              <a:defRPr/>
            </a:pPr>
            <a:r>
              <a:rPr lang="en-US" sz="1400" i="1" dirty="0">
                <a:latin typeface="Verdana" pitchFamily="34" charset="0"/>
                <a:ea typeface="ヒラギノ角ゴ Pro W3" charset="-128"/>
                <a:cs typeface="+mn-cs"/>
                <a:sym typeface="Verdana" pitchFamily="34" charset="0"/>
              </a:rPr>
              <a:t>Adjudication </a:t>
            </a:r>
            <a:r>
              <a:rPr lang="en-US" sz="1400" i="1" dirty="0" smtClean="0">
                <a:latin typeface="Verdana" pitchFamily="34" charset="0"/>
                <a:ea typeface="ヒラギノ角ゴ Pro W3" charset="-128"/>
                <a:cs typeface="+mn-cs"/>
                <a:sym typeface="Verdana" pitchFamily="34" charset="0"/>
              </a:rPr>
              <a:t>Team Leader</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801-946-7168</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6"/>
              </a:rPr>
              <a:t>joshzimmerman@utah.gov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571500" lvl="1"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p:txBody>
      </p:sp>
      <p:sp>
        <p:nvSpPr>
          <p:cNvPr id="32772" name="Rectangle 6"/>
          <p:cNvSpPr>
            <a:spLocks/>
          </p:cNvSpPr>
          <p:nvPr/>
        </p:nvSpPr>
        <p:spPr bwMode="auto">
          <a:xfrm>
            <a:off x="1574800" y="57912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400" b="1" i="1" dirty="0">
                <a:solidFill>
                  <a:srgbClr val="0066CC"/>
                </a:solidFill>
                <a:latin typeface="Verdana" pitchFamily="34" charset="0"/>
                <a:sym typeface="Verdana" pitchFamily="34" charset="0"/>
              </a:rPr>
              <a:t>Utah Division of Water Rights</a:t>
            </a:r>
          </a:p>
          <a:p>
            <a:pPr marL="233363" indent="-233363" algn="ctr">
              <a:lnSpc>
                <a:spcPct val="120000"/>
              </a:lnSpc>
            </a:pPr>
            <a:r>
              <a:rPr lang="en-US" sz="1400" b="1" dirty="0">
                <a:solidFill>
                  <a:schemeClr val="tx1"/>
                </a:solidFill>
                <a:latin typeface="Verdana" pitchFamily="34" charset="0"/>
                <a:sym typeface="Verdana" pitchFamily="34" charset="0"/>
              </a:rPr>
              <a:t>1594 West North Temple</a:t>
            </a:r>
          </a:p>
          <a:p>
            <a:pPr marL="233363" indent="-233363" algn="ctr">
              <a:lnSpc>
                <a:spcPct val="120000"/>
              </a:lnSpc>
            </a:pPr>
            <a:r>
              <a:rPr lang="en-US" sz="1400" b="1" dirty="0">
                <a:solidFill>
                  <a:schemeClr val="tx1"/>
                </a:solidFill>
                <a:latin typeface="Verdana" pitchFamily="34" charset="0"/>
                <a:sym typeface="Verdana" pitchFamily="34" charset="0"/>
              </a:rPr>
              <a:t>Suite 220, PO Box 146300</a:t>
            </a:r>
          </a:p>
          <a:p>
            <a:pPr marL="233363" indent="-233363" algn="ctr">
              <a:lnSpc>
                <a:spcPct val="120000"/>
              </a:lnSpc>
            </a:pPr>
            <a:r>
              <a:rPr lang="en-US" sz="1400" b="1" dirty="0">
                <a:solidFill>
                  <a:schemeClr val="tx1"/>
                </a:solidFill>
                <a:latin typeface="Verdana" pitchFamily="34" charset="0"/>
                <a:sym typeface="Verdana" pitchFamily="34" charset="0"/>
              </a:rPr>
              <a:t>Salt Lake City, UT 84114-6300</a:t>
            </a:r>
          </a:p>
          <a:p>
            <a:pPr marL="233363" indent="-233363" algn="ctr">
              <a:lnSpc>
                <a:spcPct val="120000"/>
              </a:lnSpc>
            </a:pPr>
            <a:r>
              <a:rPr lang="en-US" sz="1600" b="1" i="1" dirty="0">
                <a:solidFill>
                  <a:schemeClr val="tx1"/>
                </a:solidFill>
                <a:sym typeface="Verdana" pitchFamily="34" charset="0"/>
                <a:hlinkClick r:id="rId7"/>
              </a:rPr>
              <a:t>www.waterrights.utah.gov</a:t>
            </a:r>
            <a:endParaRPr lang="en-US" sz="1600" i="1" dirty="0">
              <a:solidFill>
                <a:schemeClr val="tx1"/>
              </a:solidFill>
              <a:latin typeface="Verdana" pitchFamily="34" charset="0"/>
              <a:sym typeface="Verdana" pitchFamily="34" charset="0"/>
            </a:endParaRPr>
          </a:p>
          <a:p>
            <a:pPr marL="233363" indent="-233363">
              <a:lnSpc>
                <a:spcPct val="120000"/>
              </a:lnSpc>
              <a:buFontTx/>
              <a:buChar char="•"/>
            </a:pPr>
            <a:endParaRPr lang="en-US" sz="1600" i="1" dirty="0">
              <a:solidFill>
                <a:schemeClr val="tx1"/>
              </a:solidFill>
              <a:latin typeface="Verdana" pitchFamily="34" charset="0"/>
              <a:sym typeface="Verdana" pitchFamily="34" charset="0"/>
            </a:endParaRPr>
          </a:p>
        </p:txBody>
      </p:sp>
      <p:sp>
        <p:nvSpPr>
          <p:cNvPr id="32773" name="Rectangle 6"/>
          <p:cNvSpPr>
            <a:spLocks/>
          </p:cNvSpPr>
          <p:nvPr/>
        </p:nvSpPr>
        <p:spPr bwMode="auto">
          <a:xfrm>
            <a:off x="1528763" y="16764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600" b="1" dirty="0">
                <a:latin typeface="Verdana" pitchFamily="34" charset="0"/>
                <a:sym typeface="Verdana" pitchFamily="34" charset="0"/>
              </a:rPr>
              <a:t>Blake Bingham, P.E.</a:t>
            </a:r>
          </a:p>
          <a:p>
            <a:pPr marL="233363" indent="-233363" algn="ctr">
              <a:lnSpc>
                <a:spcPct val="120000"/>
              </a:lnSpc>
            </a:pPr>
            <a:r>
              <a:rPr lang="en-US" sz="1400" i="1" dirty="0">
                <a:latin typeface="Verdana" pitchFamily="34" charset="0"/>
                <a:sym typeface="Verdana" pitchFamily="34" charset="0"/>
              </a:rPr>
              <a:t>Adjudication Program Manager</a:t>
            </a:r>
          </a:p>
          <a:p>
            <a:pPr marL="233363" indent="-233363" algn="ctr">
              <a:lnSpc>
                <a:spcPct val="120000"/>
              </a:lnSpc>
            </a:pPr>
            <a:r>
              <a:rPr lang="en-US" sz="1600" dirty="0">
                <a:latin typeface="Verdana" pitchFamily="34" charset="0"/>
                <a:sym typeface="Verdana" pitchFamily="34" charset="0"/>
              </a:rPr>
              <a:t>Phone: 801-538-7345</a:t>
            </a:r>
          </a:p>
          <a:p>
            <a:pPr marL="233363" indent="-233363" algn="ctr">
              <a:lnSpc>
                <a:spcPct val="120000"/>
              </a:lnSpc>
            </a:pPr>
            <a:r>
              <a:rPr lang="en-US" sz="1600" dirty="0">
                <a:latin typeface="Verdana" pitchFamily="34" charset="0"/>
                <a:sym typeface="Verdana" pitchFamily="34" charset="0"/>
              </a:rPr>
              <a:t>E-mail: </a:t>
            </a:r>
            <a:r>
              <a:rPr lang="en-US" sz="1600" dirty="0">
                <a:latin typeface="Verdana" pitchFamily="34" charset="0"/>
                <a:sym typeface="Verdana" pitchFamily="34" charset="0"/>
                <a:hlinkClick r:id="rId8"/>
              </a:rPr>
              <a:t>blakebingham@utah.gov</a:t>
            </a:r>
            <a:endParaRPr lang="en-US" sz="1600" dirty="0">
              <a:latin typeface="Verdana" pitchFamily="34" charset="0"/>
              <a:sym typeface="Verdana" pitchFamily="34" charset="0"/>
            </a:endParaRPr>
          </a:p>
          <a:p>
            <a:pPr marL="233363" indent="-233363">
              <a:lnSpc>
                <a:spcPct val="120000"/>
              </a:lnSpc>
              <a:buFontTx/>
              <a:buChar char="•"/>
            </a:pPr>
            <a:endParaRPr lang="en-US" sz="1600" i="1" dirty="0">
              <a:solidFill>
                <a:schemeClr val="tx1"/>
              </a:solidFill>
              <a:latin typeface="Verdana" pitchFamily="34" charset="0"/>
              <a:sym typeface="Verdana" pitchFamily="34" charset="0"/>
            </a:endParaRPr>
          </a:p>
        </p:txBody>
      </p:sp>
    </p:spTree>
    <p:extLst>
      <p:ext uri="{BB962C8B-B14F-4D97-AF65-F5344CB8AC3E}">
        <p14:creationId xmlns:p14="http://schemas.microsoft.com/office/powerpoint/2010/main" val="103534062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9525"/>
            <a:ext cx="10161588" cy="7600950"/>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3"/>
          <p:cNvSpPr>
            <a:spLocks/>
          </p:cNvSpPr>
          <p:nvPr/>
        </p:nvSpPr>
        <p:spPr bwMode="auto">
          <a:xfrm>
            <a:off x="1041400" y="29718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5400" b="1" i="1">
                <a:solidFill>
                  <a:schemeClr val="tx1"/>
                </a:solidFill>
                <a:latin typeface="Verdana" pitchFamily="34" charset="0"/>
                <a:sym typeface="Verdana" pitchFamily="34" charset="0"/>
              </a:rPr>
              <a:t>Questions?</a:t>
            </a:r>
          </a:p>
        </p:txBody>
      </p:sp>
      <p:sp>
        <p:nvSpPr>
          <p:cNvPr id="66564" name="Rectangle 4"/>
          <p:cNvSpPr>
            <a:spLocks/>
          </p:cNvSpPr>
          <p:nvPr/>
        </p:nvSpPr>
        <p:spPr bwMode="auto">
          <a:xfrm>
            <a:off x="355600" y="1905000"/>
            <a:ext cx="922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gn="l">
              <a:lnSpc>
                <a:spcPct val="120000"/>
              </a:lnSpc>
              <a:buFontTx/>
              <a:buChar char="•"/>
            </a:pPr>
            <a:endParaRPr lang="en-US" sz="2000">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Proposed </a:t>
            </a:r>
            <a:r>
              <a:rPr lang="en-US" sz="2800" b="1" i="1" dirty="0" smtClean="0">
                <a:solidFill>
                  <a:schemeClr val="tx1"/>
                </a:solidFill>
                <a:latin typeface="Verdana" pitchFamily="34" charset="0"/>
                <a:sym typeface="Verdana" pitchFamily="34" charset="0"/>
              </a:rPr>
              <a:t>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Adjudication Statistics</a:t>
            </a:r>
            <a:endParaRPr lang="en-US" sz="2000" b="1" i="1" dirty="0">
              <a:solidFill>
                <a:schemeClr val="tx1"/>
              </a:solidFill>
              <a:latin typeface="Verdana" pitchFamily="34" charset="0"/>
              <a:sym typeface="Verdana" pitchFamily="34" charset="0"/>
            </a:endParaRPr>
          </a:p>
        </p:txBody>
      </p:sp>
      <p:sp>
        <p:nvSpPr>
          <p:cNvPr id="6" name="Content Placeholder 5"/>
          <p:cNvSpPr>
            <a:spLocks noGrp="1"/>
          </p:cNvSpPr>
          <p:nvPr>
            <p:ph idx="1"/>
          </p:nvPr>
        </p:nvSpPr>
        <p:spPr>
          <a:xfrm>
            <a:off x="990600" y="1668621"/>
            <a:ext cx="8178800" cy="5334000"/>
          </a:xfrm>
        </p:spPr>
        <p:txBody>
          <a:bodyPr/>
          <a:lstStyle/>
          <a:p>
            <a:pPr marL="225425" indent="-225425" algn="l">
              <a:lnSpc>
                <a:spcPct val="150000"/>
              </a:lnSpc>
              <a:buFont typeface="Arial" pitchFamily="34" charset="0"/>
              <a:buChar char="•"/>
            </a:pPr>
            <a:r>
              <a:rPr lang="en-US" sz="1600" dirty="0" smtClean="0">
                <a:latin typeface="Verdana" pitchFamily="34" charset="0"/>
                <a:ea typeface="Verdana" pitchFamily="34" charset="0"/>
                <a:cs typeface="Verdana" pitchFamily="34" charset="0"/>
              </a:rPr>
              <a:t>Water Rights Included in the Proposed Determination: </a:t>
            </a:r>
            <a:r>
              <a:rPr lang="en-US" sz="1600" b="1" dirty="0" smtClean="0">
                <a:latin typeface="Verdana" pitchFamily="34" charset="0"/>
                <a:ea typeface="Verdana" pitchFamily="34" charset="0"/>
                <a:cs typeface="Verdana" pitchFamily="34" charset="0"/>
              </a:rPr>
              <a:t>25</a:t>
            </a:r>
            <a:endParaRPr lang="en-US" sz="1600" b="1" dirty="0" smtClean="0">
              <a:latin typeface="Verdana" pitchFamily="34" charset="0"/>
              <a:ea typeface="Verdana" pitchFamily="34" charset="0"/>
              <a:cs typeface="Verdana" pitchFamily="34" charset="0"/>
            </a:endParaRPr>
          </a:p>
          <a:p>
            <a:pPr marL="682625" lvl="5" indent="-225425" algn="l">
              <a:lnSpc>
                <a:spcPct val="150000"/>
              </a:lnSpc>
              <a:buFont typeface="Arial" pitchFamily="34" charset="0"/>
              <a:buChar char="•"/>
            </a:pPr>
            <a:r>
              <a:rPr lang="en-US" sz="1600" dirty="0" smtClean="0">
                <a:latin typeface="Verdana" pitchFamily="34" charset="0"/>
                <a:ea typeface="Verdana" pitchFamily="34" charset="0"/>
                <a:cs typeface="Verdana" pitchFamily="34" charset="0"/>
              </a:rPr>
              <a:t>Surface: </a:t>
            </a:r>
            <a:r>
              <a:rPr lang="en-US" sz="1600" b="1" dirty="0" smtClean="0">
                <a:latin typeface="Verdana" pitchFamily="34" charset="0"/>
                <a:ea typeface="Verdana" pitchFamily="34" charset="0"/>
                <a:cs typeface="Verdana" pitchFamily="34" charset="0"/>
              </a:rPr>
              <a:t>21</a:t>
            </a:r>
          </a:p>
          <a:p>
            <a:pPr marL="682625" lvl="5" indent="-225425" algn="l">
              <a:lnSpc>
                <a:spcPct val="150000"/>
              </a:lnSpc>
              <a:buFont typeface="Arial" pitchFamily="34" charset="0"/>
              <a:buChar char="•"/>
            </a:pPr>
            <a:r>
              <a:rPr lang="en-US" sz="1600" dirty="0" smtClean="0">
                <a:latin typeface="Verdana" pitchFamily="34" charset="0"/>
                <a:ea typeface="Verdana" pitchFamily="34" charset="0"/>
                <a:cs typeface="Verdana" pitchFamily="34" charset="0"/>
              </a:rPr>
              <a:t>Underground: </a:t>
            </a:r>
            <a:r>
              <a:rPr lang="en-US" sz="1600" b="1" dirty="0" smtClean="0">
                <a:latin typeface="Verdana" pitchFamily="34" charset="0"/>
                <a:ea typeface="Verdana" pitchFamily="34" charset="0"/>
                <a:cs typeface="Verdana" pitchFamily="34" charset="0"/>
              </a:rPr>
              <a:t>3</a:t>
            </a:r>
            <a:endParaRPr lang="en-US" sz="1600" b="1" dirty="0" smtClean="0">
              <a:latin typeface="Verdana" pitchFamily="34" charset="0"/>
              <a:ea typeface="Verdana" pitchFamily="34" charset="0"/>
              <a:cs typeface="Verdana" pitchFamily="34" charset="0"/>
            </a:endParaRPr>
          </a:p>
          <a:p>
            <a:pPr marL="682625" lvl="5" indent="-225425" algn="l">
              <a:lnSpc>
                <a:spcPct val="150000"/>
              </a:lnSpc>
              <a:buFont typeface="Arial" pitchFamily="34" charset="0"/>
              <a:buChar char="•"/>
            </a:pPr>
            <a:r>
              <a:rPr lang="en-US" sz="1600" dirty="0" smtClean="0">
                <a:latin typeface="Verdana" pitchFamily="34" charset="0"/>
                <a:ea typeface="Verdana" pitchFamily="34" charset="0"/>
                <a:cs typeface="Verdana" pitchFamily="34" charset="0"/>
              </a:rPr>
              <a:t>Sub-Basin: </a:t>
            </a:r>
            <a:r>
              <a:rPr lang="en-US" sz="1600" b="1" dirty="0" smtClean="0">
                <a:latin typeface="Verdana" pitchFamily="34" charset="0"/>
                <a:ea typeface="Verdana" pitchFamily="34" charset="0"/>
                <a:cs typeface="Verdana" pitchFamily="34" charset="0"/>
              </a:rPr>
              <a:t>1</a:t>
            </a:r>
          </a:p>
          <a:p>
            <a:pPr marL="682625" lvl="5" indent="-225425" algn="l">
              <a:lnSpc>
                <a:spcPct val="150000"/>
              </a:lnSpc>
              <a:buFont typeface="Arial" pitchFamily="34" charset="0"/>
              <a:buChar char="•"/>
            </a:pPr>
            <a:r>
              <a:rPr lang="en-US" sz="1600" dirty="0" smtClean="0">
                <a:latin typeface="Verdana" pitchFamily="34" charset="0"/>
                <a:ea typeface="Verdana" pitchFamily="34" charset="0"/>
                <a:cs typeface="Verdana" pitchFamily="34" charset="0"/>
              </a:rPr>
              <a:t>Elections</a:t>
            </a:r>
            <a:r>
              <a:rPr lang="en-US" sz="1600" dirty="0" smtClean="0">
                <a:latin typeface="Verdana" pitchFamily="34" charset="0"/>
                <a:ea typeface="Verdana" pitchFamily="34" charset="0"/>
                <a:cs typeface="Verdana" pitchFamily="34" charset="0"/>
              </a:rPr>
              <a:t>: </a:t>
            </a:r>
            <a:r>
              <a:rPr lang="en-US" sz="1600" b="1" dirty="0" smtClean="0">
                <a:latin typeface="Verdana" pitchFamily="34" charset="0"/>
                <a:ea typeface="Verdana" pitchFamily="34" charset="0"/>
                <a:cs typeface="Verdana" pitchFamily="34" charset="0"/>
              </a:rPr>
              <a:t>16</a:t>
            </a:r>
            <a:endParaRPr lang="en-US" sz="1600" b="1" dirty="0" smtClean="0">
              <a:latin typeface="Verdana" pitchFamily="34" charset="0"/>
              <a:ea typeface="Verdana" pitchFamily="34" charset="0"/>
              <a:cs typeface="Verdana" pitchFamily="34" charset="0"/>
            </a:endParaRPr>
          </a:p>
          <a:p>
            <a:pPr marL="682625" lvl="5" indent="-225425" algn="l">
              <a:lnSpc>
                <a:spcPct val="150000"/>
              </a:lnSpc>
              <a:buFont typeface="Arial" pitchFamily="34" charset="0"/>
              <a:buChar char="•"/>
            </a:pPr>
            <a:r>
              <a:rPr lang="en-US" sz="1600" dirty="0" smtClean="0">
                <a:latin typeface="Verdana" pitchFamily="34" charset="0"/>
                <a:ea typeface="Verdana" pitchFamily="34" charset="0"/>
                <a:cs typeface="Verdana" pitchFamily="34" charset="0"/>
              </a:rPr>
              <a:t>Diligence Claims: </a:t>
            </a:r>
            <a:r>
              <a:rPr lang="en-US" sz="1600" b="1" dirty="0">
                <a:latin typeface="Verdana" pitchFamily="34" charset="0"/>
                <a:ea typeface="Verdana" pitchFamily="34" charset="0"/>
                <a:cs typeface="Verdana" pitchFamily="34" charset="0"/>
              </a:rPr>
              <a:t>2</a:t>
            </a:r>
            <a:endParaRPr lang="en-US" sz="1600" b="1" dirty="0" smtClean="0">
              <a:latin typeface="Verdana" pitchFamily="34" charset="0"/>
              <a:ea typeface="Verdana" pitchFamily="34" charset="0"/>
              <a:cs typeface="Verdana" pitchFamily="34" charset="0"/>
            </a:endParaRPr>
          </a:p>
          <a:p>
            <a:pPr marL="225425" lvl="4" indent="-225425" algn="l">
              <a:lnSpc>
                <a:spcPct val="150000"/>
              </a:lnSpc>
              <a:buFont typeface="Arial" pitchFamily="34" charset="0"/>
              <a:buChar char="•"/>
            </a:pPr>
            <a:endParaRPr lang="en-US" sz="1600" dirty="0" smtClean="0">
              <a:latin typeface="Verdana" pitchFamily="34" charset="0"/>
              <a:ea typeface="Verdana" pitchFamily="34" charset="0"/>
              <a:cs typeface="Verdana" pitchFamily="34" charset="0"/>
            </a:endParaRPr>
          </a:p>
          <a:p>
            <a:pPr marL="2519363" lvl="7" algn="l">
              <a:lnSpc>
                <a:spcPct val="150000"/>
              </a:lnSpc>
              <a:tabLst>
                <a:tab pos="5486400" algn="r"/>
              </a:tabLst>
            </a:pPr>
            <a:r>
              <a:rPr lang="en-US" sz="1600" b="1" i="1" dirty="0" smtClean="0">
                <a:latin typeface="Verdana" pitchFamily="34" charset="0"/>
                <a:ea typeface="Verdana" pitchFamily="34" charset="0"/>
                <a:cs typeface="Verdana" pitchFamily="34" charset="0"/>
              </a:rPr>
              <a:t>Diversion Quantities</a:t>
            </a:r>
            <a:endParaRPr lang="en-US" sz="1600" b="1" i="1" dirty="0">
              <a:latin typeface="Verdana" pitchFamily="34" charset="0"/>
              <a:ea typeface="Verdana" pitchFamily="34" charset="0"/>
              <a:cs typeface="Verdana" pitchFamily="34" charset="0"/>
            </a:endParaRPr>
          </a:p>
          <a:p>
            <a:pPr lvl="7" algn="l">
              <a:lnSpc>
                <a:spcPct val="150000"/>
              </a:lnSpc>
              <a:tabLst>
                <a:tab pos="5486400" algn="r"/>
              </a:tabLst>
            </a:pPr>
            <a:r>
              <a:rPr lang="en-US" sz="1600" dirty="0" smtClean="0">
                <a:latin typeface="Verdana" pitchFamily="34" charset="0"/>
                <a:ea typeface="Verdana" pitchFamily="34" charset="0"/>
                <a:cs typeface="Verdana" pitchFamily="34" charset="0"/>
              </a:rPr>
              <a:t>Domestic </a:t>
            </a:r>
            <a:r>
              <a:rPr lang="en-US" sz="1600" dirty="0" smtClean="0">
                <a:latin typeface="Verdana" pitchFamily="34" charset="0"/>
                <a:ea typeface="Verdana" pitchFamily="34" charset="0"/>
                <a:cs typeface="Verdana" pitchFamily="34" charset="0"/>
              </a:rPr>
              <a:t>Use</a:t>
            </a:r>
            <a:r>
              <a:rPr lang="en-US" sz="1600" u="dottedHeavy"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1.75 </a:t>
            </a:r>
            <a:r>
              <a:rPr lang="en-US" sz="1600" dirty="0" smtClean="0">
                <a:latin typeface="Verdana" pitchFamily="34" charset="0"/>
                <a:ea typeface="Verdana" pitchFamily="34" charset="0"/>
                <a:cs typeface="Verdana" pitchFamily="34" charset="0"/>
              </a:rPr>
              <a:t>AF</a:t>
            </a:r>
          </a:p>
          <a:p>
            <a:pPr lvl="7" algn="l">
              <a:lnSpc>
                <a:spcPct val="150000"/>
              </a:lnSpc>
              <a:tabLst>
                <a:tab pos="5486400" algn="r"/>
              </a:tabLst>
            </a:pPr>
            <a:r>
              <a:rPr lang="en-US" sz="1600" dirty="0" smtClean="0">
                <a:latin typeface="Verdana" pitchFamily="34" charset="0"/>
                <a:ea typeface="Verdana" pitchFamily="34" charset="0"/>
                <a:cs typeface="Verdana" pitchFamily="34" charset="0"/>
              </a:rPr>
              <a:t>Irrigation Use</a:t>
            </a:r>
            <a:r>
              <a:rPr lang="en-US" sz="1600" u="dottedHeavy"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1775.28 </a:t>
            </a:r>
            <a:r>
              <a:rPr lang="en-US" sz="1600" dirty="0" smtClean="0">
                <a:latin typeface="Verdana" pitchFamily="34" charset="0"/>
                <a:ea typeface="Verdana" pitchFamily="34" charset="0"/>
                <a:cs typeface="Verdana" pitchFamily="34" charset="0"/>
              </a:rPr>
              <a:t>AF</a:t>
            </a:r>
          </a:p>
          <a:p>
            <a:pPr lvl="7" algn="l">
              <a:lnSpc>
                <a:spcPct val="150000"/>
              </a:lnSpc>
              <a:tabLst>
                <a:tab pos="5486400" algn="r"/>
              </a:tabLst>
            </a:pPr>
            <a:r>
              <a:rPr lang="en-US" sz="1600" dirty="0" smtClean="0">
                <a:latin typeface="Verdana" pitchFamily="34" charset="0"/>
                <a:ea typeface="Verdana" pitchFamily="34" charset="0"/>
                <a:cs typeface="Verdana" pitchFamily="34" charset="0"/>
              </a:rPr>
              <a:t>Stock watering</a:t>
            </a:r>
            <a:r>
              <a:rPr lang="en-US" sz="1600" u="dottedHeavy"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22.78 </a:t>
            </a:r>
            <a:r>
              <a:rPr lang="en-US" sz="1600" dirty="0" smtClean="0">
                <a:latin typeface="Verdana" pitchFamily="34" charset="0"/>
                <a:ea typeface="Verdana" pitchFamily="34" charset="0"/>
                <a:cs typeface="Verdana" pitchFamily="34" charset="0"/>
              </a:rPr>
              <a:t>AF</a:t>
            </a:r>
          </a:p>
          <a:p>
            <a:pPr lvl="7" algn="l">
              <a:lnSpc>
                <a:spcPct val="150000"/>
              </a:lnSpc>
              <a:tabLst>
                <a:tab pos="5486400" algn="r"/>
              </a:tabLst>
            </a:pPr>
            <a:r>
              <a:rPr lang="en-US" sz="1600" dirty="0" smtClean="0">
                <a:latin typeface="Verdana" pitchFamily="34" charset="0"/>
                <a:ea typeface="Verdana" pitchFamily="34" charset="0"/>
                <a:cs typeface="Verdana" pitchFamily="34" charset="0"/>
              </a:rPr>
              <a:t>Other </a:t>
            </a:r>
            <a:r>
              <a:rPr lang="en-US" sz="1600" dirty="0" smtClean="0">
                <a:latin typeface="Verdana" pitchFamily="34" charset="0"/>
                <a:ea typeface="Verdana" pitchFamily="34" charset="0"/>
                <a:cs typeface="Verdana" pitchFamily="34" charset="0"/>
              </a:rPr>
              <a:t>(evaporation)</a:t>
            </a:r>
            <a:r>
              <a:rPr lang="en-US" sz="1600" u="dottedHeavy" dirty="0" smtClean="0">
                <a:latin typeface="Verdana" pitchFamily="34" charset="0"/>
                <a:ea typeface="Verdana" pitchFamily="34" charset="0"/>
                <a:cs typeface="Verdana" pitchFamily="34" charset="0"/>
              </a:rPr>
              <a:t> </a:t>
            </a:r>
            <a:r>
              <a:rPr lang="en-US" sz="1600" u="dottedHeavy"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50 </a:t>
            </a:r>
            <a:r>
              <a:rPr lang="en-US" sz="1600" dirty="0" smtClean="0">
                <a:latin typeface="Verdana" pitchFamily="34" charset="0"/>
                <a:ea typeface="Verdana" pitchFamily="34" charset="0"/>
                <a:cs typeface="Verdana" pitchFamily="34" charset="0"/>
              </a:rPr>
              <a:t>AF</a:t>
            </a:r>
          </a:p>
          <a:p>
            <a:pPr marL="682625" lvl="5" indent="-225425" algn="l">
              <a:lnSpc>
                <a:spcPct val="150000"/>
              </a:lnSpc>
              <a:buFont typeface="Arial" pitchFamily="34" charset="0"/>
              <a:buChar char="•"/>
              <a:tabLst>
                <a:tab pos="5486400" algn="r"/>
              </a:tabLst>
            </a:pPr>
            <a:endParaRPr lang="en-US" sz="1600" dirty="0" smtClean="0">
              <a:latin typeface="Verdana" pitchFamily="34" charset="0"/>
              <a:ea typeface="Verdana" pitchFamily="34" charset="0"/>
              <a:cs typeface="Verdana" pitchFamily="34" charset="0"/>
            </a:endParaRPr>
          </a:p>
          <a:p>
            <a:pPr lvl="7" algn="l">
              <a:lnSpc>
                <a:spcPct val="150000"/>
              </a:lnSpc>
              <a:tabLst>
                <a:tab pos="5486400" algn="r"/>
              </a:tabLst>
            </a:pPr>
            <a:r>
              <a:rPr lang="en-US" sz="1600" b="1" dirty="0" smtClean="0">
                <a:latin typeface="Verdana" pitchFamily="34" charset="0"/>
                <a:ea typeface="Verdana" pitchFamily="34" charset="0"/>
                <a:cs typeface="Verdana" pitchFamily="34" charset="0"/>
              </a:rPr>
              <a:t>Total Diversion</a:t>
            </a:r>
            <a:r>
              <a:rPr lang="en-US" sz="1600" b="1" u="dottedHeavy" dirty="0" smtClean="0">
                <a:latin typeface="Verdana" pitchFamily="34" charset="0"/>
                <a:ea typeface="Verdana" pitchFamily="34" charset="0"/>
                <a:cs typeface="Verdana" pitchFamily="34" charset="0"/>
              </a:rPr>
              <a:t>	</a:t>
            </a:r>
            <a:r>
              <a:rPr lang="en-US" sz="1600" b="1" dirty="0" smtClean="0">
                <a:latin typeface="Verdana" pitchFamily="34" charset="0"/>
                <a:ea typeface="Verdana" pitchFamily="34" charset="0"/>
                <a:cs typeface="Verdana" pitchFamily="34" charset="0"/>
              </a:rPr>
              <a:t>1,799.81 </a:t>
            </a:r>
            <a:r>
              <a:rPr lang="en-US" sz="1600" b="1" dirty="0" smtClean="0">
                <a:latin typeface="Verdana" pitchFamily="34" charset="0"/>
                <a:ea typeface="Verdana" pitchFamily="34" charset="0"/>
                <a:cs typeface="Verdana" pitchFamily="34" charset="0"/>
              </a:rPr>
              <a:t>AF</a:t>
            </a:r>
            <a:endParaRPr lang="en-US" sz="16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567952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Proposed </a:t>
            </a:r>
            <a:r>
              <a:rPr lang="en-US" sz="2800" b="1" i="1" dirty="0" smtClean="0">
                <a:solidFill>
                  <a:schemeClr val="tx1"/>
                </a:solidFill>
                <a:latin typeface="Verdana" pitchFamily="34" charset="0"/>
                <a:sym typeface="Verdana" pitchFamily="34" charset="0"/>
              </a:rPr>
              <a:t>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Timeline</a:t>
            </a:r>
            <a:endParaRPr lang="en-US" sz="2000" b="1" i="1" dirty="0">
              <a:solidFill>
                <a:schemeClr val="tx1"/>
              </a:solidFill>
              <a:latin typeface="Verdana" pitchFamily="34" charset="0"/>
              <a:sym typeface="Verdana" pitchFamily="34" charset="0"/>
            </a:endParaRPr>
          </a:p>
        </p:txBody>
      </p:sp>
      <p:sp>
        <p:nvSpPr>
          <p:cNvPr id="6" name="Content Placeholder 5"/>
          <p:cNvSpPr>
            <a:spLocks noGrp="1"/>
          </p:cNvSpPr>
          <p:nvPr>
            <p:ph idx="1"/>
          </p:nvPr>
        </p:nvSpPr>
        <p:spPr>
          <a:xfrm>
            <a:off x="584200" y="1752600"/>
            <a:ext cx="9144000" cy="5334000"/>
          </a:xfrm>
        </p:spPr>
        <p:txBody>
          <a:bodyPr/>
          <a:lstStyle/>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Initiated</a:t>
            </a:r>
            <a:r>
              <a:rPr lang="en-US" sz="2000" u="dottedHeavy"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March 14,</a:t>
            </a:r>
            <a:r>
              <a:rPr lang="en-US"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1961</a:t>
            </a:r>
            <a:endParaRPr lang="en-US" sz="2000" dirty="0" smtClean="0">
              <a:latin typeface="Verdana" pitchFamily="34" charset="0"/>
              <a:ea typeface="Verdana" pitchFamily="34" charset="0"/>
              <a:cs typeface="Verdana" pitchFamily="34" charset="0"/>
            </a:endParaRPr>
          </a:p>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Public Meeting</a:t>
            </a:r>
            <a:r>
              <a:rPr lang="en-US" sz="2000" u="dottedHeavy"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October 18, 2011</a:t>
            </a:r>
          </a:p>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Field Work</a:t>
            </a:r>
            <a:r>
              <a:rPr lang="en-US" sz="2000" u="dottedHeavy"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May 2007 </a:t>
            </a:r>
            <a:r>
              <a:rPr lang="en-US"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Jun 2014</a:t>
            </a:r>
            <a:endParaRPr lang="en-US" sz="2000" dirty="0" smtClean="0">
              <a:latin typeface="Verdana" pitchFamily="34" charset="0"/>
              <a:ea typeface="Verdana" pitchFamily="34" charset="0"/>
              <a:cs typeface="Verdana" pitchFamily="34" charset="0"/>
            </a:endParaRPr>
          </a:p>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Hydrographic Survey Maps</a:t>
            </a:r>
            <a:r>
              <a:rPr lang="en-US" sz="2000" u="dottedHeavy" dirty="0" smtClean="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May 2007 </a:t>
            </a:r>
            <a:r>
              <a:rPr lang="en-US" sz="2000" dirty="0">
                <a:latin typeface="Verdana" pitchFamily="34" charset="0"/>
                <a:ea typeface="Verdana" pitchFamily="34" charset="0"/>
                <a:cs typeface="Verdana" pitchFamily="34" charset="0"/>
              </a:rPr>
              <a:t>– Jun 2014</a:t>
            </a:r>
            <a:endParaRPr lang="en-US" sz="2000" dirty="0" smtClean="0">
              <a:latin typeface="Verdana" pitchFamily="34" charset="0"/>
              <a:ea typeface="Verdana" pitchFamily="34" charset="0"/>
              <a:cs typeface="Verdana" pitchFamily="34" charset="0"/>
            </a:endParaRPr>
          </a:p>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Water User’s Claim Preparation</a:t>
            </a:r>
            <a:r>
              <a:rPr lang="en-US" sz="2000" u="dottedHeavy"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May</a:t>
            </a:r>
            <a:r>
              <a:rPr lang="en-US" sz="2000" dirty="0" smtClean="0">
                <a:latin typeface="Verdana" pitchFamily="34" charset="0"/>
                <a:ea typeface="Verdana" pitchFamily="34" charset="0"/>
                <a:cs typeface="Verdana" pitchFamily="34" charset="0"/>
              </a:rPr>
              <a:t> 2007 </a:t>
            </a:r>
            <a:r>
              <a:rPr lang="en-US"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July 2014</a:t>
            </a:r>
            <a:endParaRPr lang="en-US" sz="2000" dirty="0" smtClean="0">
              <a:latin typeface="Verdana" pitchFamily="34" charset="0"/>
              <a:ea typeface="Verdana" pitchFamily="34" charset="0"/>
              <a:cs typeface="Verdana" pitchFamily="34" charset="0"/>
            </a:endParaRPr>
          </a:p>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Water User’s Claim Review</a:t>
            </a:r>
            <a:r>
              <a:rPr lang="en-US" sz="2000" u="dottedHeavy"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July</a:t>
            </a:r>
            <a:r>
              <a:rPr lang="en-US"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Sep. 2014</a:t>
            </a:r>
            <a:endParaRPr lang="en-US" sz="2000" dirty="0" smtClean="0">
              <a:latin typeface="Verdana" pitchFamily="34" charset="0"/>
              <a:ea typeface="Verdana" pitchFamily="34" charset="0"/>
              <a:cs typeface="Verdana" pitchFamily="34" charset="0"/>
            </a:endParaRPr>
          </a:p>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Final Review</a:t>
            </a:r>
            <a:r>
              <a:rPr lang="en-US" sz="2000" u="dottedHeavy"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Sep. – Oct. 2014</a:t>
            </a:r>
            <a:endParaRPr lang="en-US" sz="2000" dirty="0" smtClean="0">
              <a:latin typeface="Verdana" pitchFamily="34" charset="0"/>
              <a:ea typeface="Verdana" pitchFamily="34" charset="0"/>
              <a:cs typeface="Verdana" pitchFamily="34" charset="0"/>
            </a:endParaRPr>
          </a:p>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Publication Date</a:t>
            </a:r>
            <a:r>
              <a:rPr lang="en-US" sz="2000" u="dottedHeavy"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November 4, 2014</a:t>
            </a:r>
            <a:endParaRPr lang="en-US" sz="2000" dirty="0" smtClean="0">
              <a:latin typeface="Verdana" pitchFamily="34" charset="0"/>
              <a:ea typeface="Verdana" pitchFamily="34" charset="0"/>
              <a:cs typeface="Verdana" pitchFamily="34" charset="0"/>
            </a:endParaRPr>
          </a:p>
          <a:p>
            <a:pPr marL="225425" indent="-225425" algn="l">
              <a:lnSpc>
                <a:spcPct val="150000"/>
              </a:lnSpc>
              <a:buFont typeface="Arial" pitchFamily="34" charset="0"/>
              <a:buChar char="•"/>
              <a:tabLst>
                <a:tab pos="8805863" algn="r"/>
              </a:tabLst>
            </a:pPr>
            <a:r>
              <a:rPr lang="en-US" sz="2000" dirty="0" smtClean="0">
                <a:latin typeface="Verdana" pitchFamily="34" charset="0"/>
                <a:ea typeface="Verdana" pitchFamily="34" charset="0"/>
                <a:cs typeface="Verdana" pitchFamily="34" charset="0"/>
              </a:rPr>
              <a:t>Public Meeting</a:t>
            </a:r>
            <a:r>
              <a:rPr lang="en-US" sz="2000" u="dottedHeavy"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November 18, 2014</a:t>
            </a:r>
            <a:endParaRPr lang="en-US" sz="2000" dirty="0" smtClean="0">
              <a:latin typeface="Verdana" pitchFamily="34" charset="0"/>
              <a:ea typeface="Verdana" pitchFamily="34" charset="0"/>
              <a:cs typeface="Verdana" pitchFamily="34" charset="0"/>
            </a:endParaRPr>
          </a:p>
          <a:p>
            <a:pPr algn="l">
              <a:lnSpc>
                <a:spcPct val="150000"/>
              </a:lnSpc>
              <a:tabLst>
                <a:tab pos="8805863" algn="r"/>
              </a:tabLst>
            </a:pP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605519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Proposed </a:t>
            </a:r>
            <a:r>
              <a:rPr lang="en-US" sz="2800" b="1" i="1" dirty="0" smtClean="0">
                <a:solidFill>
                  <a:schemeClr val="tx1"/>
                </a:solidFill>
                <a:latin typeface="Verdana" pitchFamily="34" charset="0"/>
                <a:sym typeface="Verdana" pitchFamily="34" charset="0"/>
              </a:rPr>
              <a:t>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Publication</a:t>
            </a:r>
            <a:endParaRPr lang="en-US" sz="2000" b="1" i="1" dirty="0">
              <a:solidFill>
                <a:schemeClr val="tx1"/>
              </a:solidFill>
              <a:latin typeface="Verdana" pitchFamily="34" charset="0"/>
              <a:sym typeface="Verdana" pitchFamily="34" charset="0"/>
            </a:endParaRPr>
          </a:p>
        </p:txBody>
      </p:sp>
      <p:sp>
        <p:nvSpPr>
          <p:cNvPr id="6" name="Content Placeholder 5"/>
          <p:cNvSpPr>
            <a:spLocks noGrp="1"/>
          </p:cNvSpPr>
          <p:nvPr>
            <p:ph idx="1"/>
          </p:nvPr>
        </p:nvSpPr>
        <p:spPr>
          <a:xfrm>
            <a:off x="584200" y="1730828"/>
            <a:ext cx="8059057" cy="5334000"/>
          </a:xfrm>
        </p:spPr>
        <p:txBody>
          <a:bodyPr/>
          <a:lstStyle/>
          <a:p>
            <a:pPr marL="225425" lvl="4" indent="-225425" algn="l">
              <a:buFont typeface="Arial" pitchFamily="34" charset="0"/>
              <a:buChar char="•"/>
            </a:pPr>
            <a:r>
              <a:rPr lang="en-US" sz="1600" dirty="0" smtClean="0">
                <a:latin typeface="Verdana" pitchFamily="34" charset="0"/>
                <a:ea typeface="Verdana" pitchFamily="34" charset="0"/>
                <a:cs typeface="Verdana" pitchFamily="34" charset="0"/>
              </a:rPr>
              <a:t>Water </a:t>
            </a:r>
            <a:r>
              <a:rPr lang="en-US" sz="1600" dirty="0" smtClean="0">
                <a:latin typeface="Verdana" pitchFamily="34" charset="0"/>
                <a:ea typeface="Verdana" pitchFamily="34" charset="0"/>
                <a:cs typeface="Verdana" pitchFamily="34" charset="0"/>
              </a:rPr>
              <a:t>user’s listed in the Proposed </a:t>
            </a:r>
            <a:r>
              <a:rPr lang="en-US" sz="1600" dirty="0" smtClean="0">
                <a:latin typeface="Verdana" pitchFamily="34" charset="0"/>
                <a:ea typeface="Verdana" pitchFamily="34" charset="0"/>
                <a:cs typeface="Verdana" pitchFamily="34" charset="0"/>
              </a:rPr>
              <a:t>Determination received a letter with instructions on how to view the Taylor Flat Proposed Determination and Hydrographic Map via </a:t>
            </a:r>
            <a:r>
              <a:rPr lang="en-US" sz="1600" dirty="0">
                <a:latin typeface="Verdana" pitchFamily="34" charset="0"/>
                <a:ea typeface="Verdana" pitchFamily="34" charset="0"/>
                <a:cs typeface="Verdana" pitchFamily="34" charset="0"/>
              </a:rPr>
              <a:t>the </a:t>
            </a:r>
            <a:r>
              <a:rPr lang="en-US" sz="1600" dirty="0" smtClean="0">
                <a:latin typeface="Verdana" pitchFamily="34" charset="0"/>
                <a:ea typeface="Verdana" pitchFamily="34" charset="0"/>
                <a:cs typeface="Verdana" pitchFamily="34" charset="0"/>
              </a:rPr>
              <a:t>Internet.</a:t>
            </a:r>
          </a:p>
          <a:p>
            <a:pPr marL="225425" lvl="4" indent="-225425" algn="l">
              <a:buFont typeface="Arial" pitchFamily="34" charset="0"/>
              <a:buChar char="•"/>
            </a:pPr>
            <a:endParaRPr lang="en-US" sz="1600" dirty="0" smtClean="0">
              <a:latin typeface="Verdana" pitchFamily="34" charset="0"/>
              <a:ea typeface="Verdana" pitchFamily="34" charset="0"/>
              <a:cs typeface="Verdana" pitchFamily="34" charset="0"/>
            </a:endParaRPr>
          </a:p>
          <a:p>
            <a:pPr marL="682625" lvl="5" indent="-225425" algn="l">
              <a:buFont typeface="Arial" pitchFamily="34" charset="0"/>
              <a:buChar char="•"/>
            </a:pPr>
            <a:r>
              <a:rPr lang="en-US" sz="1600" dirty="0" smtClean="0">
                <a:latin typeface="Verdana" pitchFamily="34" charset="0"/>
                <a:ea typeface="Verdana" pitchFamily="34" charset="0"/>
                <a:cs typeface="Verdana" pitchFamily="34" charset="0"/>
              </a:rPr>
              <a:t>The Taylor Flat Proposed Determination can be accessed online at:</a:t>
            </a:r>
          </a:p>
          <a:p>
            <a:pPr lvl="5" algn="l"/>
            <a:r>
              <a:rPr lang="en-US" sz="1600"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hlinkClick r:id="rId3"/>
              </a:rPr>
              <a:t>http</a:t>
            </a:r>
            <a:r>
              <a:rPr lang="en-US" sz="1600" dirty="0">
                <a:latin typeface="Verdana" pitchFamily="34" charset="0"/>
                <a:ea typeface="Verdana" pitchFamily="34" charset="0"/>
                <a:cs typeface="Verdana" pitchFamily="34" charset="0"/>
                <a:hlinkClick r:id="rId3"/>
              </a:rPr>
              <a:t>://www.waterrights.utah.gov/pdbooks/TaylorFlatsPD</a:t>
            </a:r>
            <a:endParaRPr lang="en-US" sz="1600" dirty="0">
              <a:latin typeface="Verdana" pitchFamily="34" charset="0"/>
              <a:ea typeface="Verdana" pitchFamily="34" charset="0"/>
              <a:cs typeface="Verdana" pitchFamily="34" charset="0"/>
            </a:endParaRPr>
          </a:p>
          <a:p>
            <a:pPr marL="682625" lvl="5" indent="-225425" algn="l">
              <a:buFont typeface="Arial" pitchFamily="34" charset="0"/>
              <a:buChar char="•"/>
            </a:pPr>
            <a:endParaRPr lang="en-US" sz="1600" dirty="0" smtClean="0">
              <a:latin typeface="Verdana" pitchFamily="34" charset="0"/>
              <a:ea typeface="Verdana" pitchFamily="34" charset="0"/>
              <a:cs typeface="Verdana" pitchFamily="34" charset="0"/>
            </a:endParaRPr>
          </a:p>
          <a:p>
            <a:pPr marL="682625" lvl="5" indent="-225425" algn="l">
              <a:buFont typeface="Arial" pitchFamily="34" charset="0"/>
              <a:buChar char="•"/>
            </a:pPr>
            <a:r>
              <a:rPr lang="en-US" sz="1600" dirty="0" smtClean="0">
                <a:latin typeface="Verdana" pitchFamily="34" charset="0"/>
                <a:ea typeface="Verdana" pitchFamily="34" charset="0"/>
                <a:cs typeface="Verdana" pitchFamily="34" charset="0"/>
              </a:rPr>
              <a:t>The Hydrographic Survey Maps can be accessed online at:</a:t>
            </a:r>
          </a:p>
          <a:p>
            <a:pPr lvl="5" algn="l"/>
            <a:r>
              <a:rPr lang="en-US" sz="1600"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hlinkClick r:id="rId4"/>
              </a:rPr>
              <a:t>http</a:t>
            </a:r>
            <a:r>
              <a:rPr lang="en-US" sz="1600" dirty="0">
                <a:latin typeface="Verdana" pitchFamily="34" charset="0"/>
                <a:ea typeface="Verdana" pitchFamily="34" charset="0"/>
                <a:cs typeface="Verdana" pitchFamily="34" charset="0"/>
                <a:hlinkClick r:id="rId4"/>
              </a:rPr>
              <a:t>://</a:t>
            </a:r>
            <a:r>
              <a:rPr lang="en-US" sz="1600" dirty="0" smtClean="0">
                <a:latin typeface="Verdana" pitchFamily="34" charset="0"/>
                <a:ea typeface="Verdana" pitchFamily="34" charset="0"/>
                <a:cs typeface="Verdana" pitchFamily="34" charset="0"/>
                <a:hlinkClick r:id="rId4"/>
              </a:rPr>
              <a:t>www.waterrights.utah.gov/pdbooks/TaylorFlatsHS</a:t>
            </a:r>
            <a:endParaRPr lang="en-US" sz="1600" dirty="0">
              <a:latin typeface="Verdana" pitchFamily="34" charset="0"/>
              <a:ea typeface="Verdana" pitchFamily="34" charset="0"/>
              <a:cs typeface="Verdana" pitchFamily="34" charset="0"/>
            </a:endParaRPr>
          </a:p>
          <a:p>
            <a:pPr marL="285750" lvl="4" indent="-285750" algn="l">
              <a:buFont typeface="Arial" panose="020B0604020202020204" pitchFamily="34" charset="0"/>
              <a:buChar char="•"/>
            </a:pPr>
            <a:endParaRPr lang="en-US" sz="1600" dirty="0" smtClean="0">
              <a:latin typeface="Verdana" pitchFamily="34" charset="0"/>
              <a:ea typeface="Verdana" pitchFamily="34" charset="0"/>
              <a:cs typeface="Verdana" pitchFamily="34" charset="0"/>
            </a:endParaRPr>
          </a:p>
          <a:p>
            <a:pPr marL="285750" lvl="4" indent="-285750" algn="l">
              <a:buFont typeface="Arial" panose="020B0604020202020204" pitchFamily="34" charset="0"/>
              <a:buChar char="•"/>
            </a:pPr>
            <a:r>
              <a:rPr lang="en-US" sz="1600" dirty="0" smtClean="0">
                <a:latin typeface="Verdana" pitchFamily="34" charset="0"/>
                <a:ea typeface="Verdana" pitchFamily="34" charset="0"/>
                <a:cs typeface="Verdana" pitchFamily="34" charset="0"/>
              </a:rPr>
              <a:t>Similar notice was also published in the </a:t>
            </a:r>
            <a:r>
              <a:rPr lang="en-US" sz="1600" b="1" dirty="0" smtClean="0">
                <a:latin typeface="Verdana" pitchFamily="34" charset="0"/>
                <a:ea typeface="Verdana" pitchFamily="34" charset="0"/>
                <a:cs typeface="Verdana" pitchFamily="34" charset="0"/>
              </a:rPr>
              <a:t>Times-Independent</a:t>
            </a:r>
            <a:r>
              <a:rPr lang="en-US" sz="1600" dirty="0" smtClean="0">
                <a:latin typeface="Verdana" pitchFamily="34" charset="0"/>
                <a:ea typeface="Verdana" pitchFamily="34" charset="0"/>
                <a:cs typeface="Verdana" pitchFamily="34" charset="0"/>
              </a:rPr>
              <a:t> newspaper for 2 weeks for water users not identified in the Proposed Determination.</a:t>
            </a:r>
          </a:p>
          <a:p>
            <a:pPr marL="285750" lvl="4" indent="-285750" algn="l">
              <a:buFont typeface="Arial" panose="020B0604020202020204" pitchFamily="34" charset="0"/>
              <a:buChar char="•"/>
            </a:pPr>
            <a:endParaRPr lang="en-US" sz="1600" dirty="0">
              <a:latin typeface="Verdana" pitchFamily="34" charset="0"/>
              <a:ea typeface="Verdana" pitchFamily="34" charset="0"/>
              <a:cs typeface="Verdana" pitchFamily="34" charset="0"/>
            </a:endParaRPr>
          </a:p>
          <a:p>
            <a:pPr marL="285750" lvl="4" indent="-285750" algn="l">
              <a:buFont typeface="Arial" panose="020B0604020202020204" pitchFamily="34" charset="0"/>
              <a:buChar char="•"/>
            </a:pPr>
            <a:r>
              <a:rPr lang="en-US" sz="1600" dirty="0" smtClean="0">
                <a:latin typeface="Verdana" pitchFamily="34" charset="0"/>
                <a:ea typeface="Verdana" pitchFamily="34" charset="0"/>
                <a:cs typeface="Verdana" pitchFamily="34" charset="0"/>
              </a:rPr>
              <a:t>The Proposed Determination was also filed electronically with the </a:t>
            </a:r>
            <a:r>
              <a:rPr lang="en-US" sz="1600" b="1" dirty="0" smtClean="0">
                <a:latin typeface="Verdana" pitchFamily="34" charset="0"/>
                <a:ea typeface="Verdana" pitchFamily="34" charset="0"/>
                <a:cs typeface="Verdana" pitchFamily="34" charset="0"/>
              </a:rPr>
              <a:t>Seventh Judicial District Court </a:t>
            </a:r>
            <a:r>
              <a:rPr lang="en-US" sz="1600" dirty="0" smtClean="0">
                <a:latin typeface="Verdana" pitchFamily="34" charset="0"/>
                <a:ea typeface="Verdana" pitchFamily="34" charset="0"/>
                <a:cs typeface="Verdana" pitchFamily="34" charset="0"/>
              </a:rPr>
              <a:t>in Moab, Utah.</a:t>
            </a:r>
          </a:p>
          <a:p>
            <a:pPr marL="285750" lvl="4" indent="-285750" algn="l">
              <a:buFont typeface="Arial" panose="020B0604020202020204" pitchFamily="34" charset="0"/>
              <a:buChar char="•"/>
            </a:pPr>
            <a:endParaRPr lang="en-US" sz="1600" dirty="0">
              <a:latin typeface="Verdana" pitchFamily="34" charset="0"/>
              <a:ea typeface="Verdana" pitchFamily="34" charset="0"/>
              <a:cs typeface="Verdana" pitchFamily="34" charset="0"/>
            </a:endParaRPr>
          </a:p>
          <a:p>
            <a:pPr marL="285750" lvl="4" indent="-285750" algn="l">
              <a:buFont typeface="Arial" panose="020B0604020202020204" pitchFamily="34" charset="0"/>
              <a:buChar char="•"/>
            </a:pPr>
            <a:r>
              <a:rPr lang="en-US" sz="1600" dirty="0">
                <a:latin typeface="Verdana" pitchFamily="34" charset="0"/>
                <a:ea typeface="Verdana" pitchFamily="34" charset="0"/>
                <a:cs typeface="Verdana" pitchFamily="34" charset="0"/>
              </a:rPr>
              <a:t>Water users can also view the Proposed Determination and Hydrographic Survey maps at the </a:t>
            </a:r>
            <a:r>
              <a:rPr lang="en-US" sz="1600" b="1" dirty="0">
                <a:latin typeface="Verdana" pitchFamily="34" charset="0"/>
                <a:ea typeface="Verdana" pitchFamily="34" charset="0"/>
                <a:cs typeface="Verdana" pitchFamily="34" charset="0"/>
              </a:rPr>
              <a:t>Southeastern Regional Office </a:t>
            </a:r>
            <a:r>
              <a:rPr lang="en-US" sz="1600" dirty="0">
                <a:latin typeface="Verdana" pitchFamily="34" charset="0"/>
                <a:ea typeface="Verdana" pitchFamily="34" charset="0"/>
                <a:cs typeface="Verdana" pitchFamily="34" charset="0"/>
              </a:rPr>
              <a:t>and the </a:t>
            </a:r>
            <a:r>
              <a:rPr lang="en-US" sz="1600" b="1" dirty="0">
                <a:latin typeface="Verdana" pitchFamily="34" charset="0"/>
                <a:ea typeface="Verdana" pitchFamily="34" charset="0"/>
                <a:cs typeface="Verdana" pitchFamily="34" charset="0"/>
              </a:rPr>
              <a:t>Salt Lake City </a:t>
            </a:r>
            <a:r>
              <a:rPr lang="en-US" sz="1600" b="1" dirty="0" smtClean="0">
                <a:latin typeface="Verdana" pitchFamily="34" charset="0"/>
                <a:ea typeface="Verdana" pitchFamily="34" charset="0"/>
                <a:cs typeface="Verdana" pitchFamily="34" charset="0"/>
              </a:rPr>
              <a:t>office</a:t>
            </a:r>
            <a:r>
              <a:rPr lang="en-US" sz="1600" dirty="0" smtClean="0">
                <a:latin typeface="Verdana" pitchFamily="34" charset="0"/>
                <a:ea typeface="Verdana" pitchFamily="34" charset="0"/>
                <a:cs typeface="Verdana" pitchFamily="34" charset="0"/>
              </a:rPr>
              <a:t>; they may also obtain additional copies from the Salt Lake office upon payment of the cost of duplication.</a:t>
            </a:r>
            <a:endParaRPr lang="en-US" sz="1600" dirty="0">
              <a:latin typeface="Verdana" pitchFamily="34" charset="0"/>
              <a:ea typeface="Verdana" pitchFamily="34" charset="0"/>
              <a:cs typeface="Verdana" pitchFamily="34" charset="0"/>
            </a:endParaRPr>
          </a:p>
          <a:p>
            <a:pPr marL="285750" lvl="4" indent="-285750" algn="l">
              <a:buFont typeface="Arial" panose="020B0604020202020204" pitchFamily="34" charset="0"/>
              <a:buChar char="•"/>
            </a:pP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706962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Proposed </a:t>
            </a:r>
            <a:r>
              <a:rPr lang="en-US" sz="2800" b="1" i="1" dirty="0" smtClean="0">
                <a:solidFill>
                  <a:schemeClr val="tx1"/>
                </a:solidFill>
                <a:latin typeface="Verdana" pitchFamily="34" charset="0"/>
                <a:sym typeface="Verdana" pitchFamily="34" charset="0"/>
              </a:rPr>
              <a:t>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Accessing the </a:t>
            </a:r>
            <a:r>
              <a:rPr lang="en-US" sz="2000" b="1" i="1" dirty="0" smtClean="0">
                <a:solidFill>
                  <a:schemeClr val="tx1"/>
                </a:solidFill>
                <a:latin typeface="Verdana" pitchFamily="34" charset="0"/>
                <a:sym typeface="Verdana" pitchFamily="34" charset="0"/>
              </a:rPr>
              <a:t>Proposed Determination</a:t>
            </a:r>
            <a:endParaRPr lang="en-US" sz="2000" b="1" i="1" dirty="0">
              <a:solidFill>
                <a:schemeClr val="tx1"/>
              </a:solidFill>
              <a:latin typeface="Verdana" pitchFamily="34" charset="0"/>
              <a:sym typeface="Verdana"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2" y="1582843"/>
            <a:ext cx="6172196" cy="5532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ounded Rectangle 14"/>
          <p:cNvSpPr/>
          <p:nvPr/>
        </p:nvSpPr>
        <p:spPr bwMode="auto">
          <a:xfrm>
            <a:off x="2979398" y="1879640"/>
            <a:ext cx="3001524" cy="314679"/>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6" name="Elbow Connector 15"/>
          <p:cNvCxnSpPr>
            <a:stCxn id="17" idx="1"/>
            <a:endCxn id="15" idx="3"/>
          </p:cNvCxnSpPr>
          <p:nvPr/>
        </p:nvCxnSpPr>
        <p:spPr bwMode="auto">
          <a:xfrm rot="10800000">
            <a:off x="5980923" y="2036981"/>
            <a:ext cx="1221307" cy="971575"/>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7" name="Rounded Rectangle 16"/>
          <p:cNvSpPr/>
          <p:nvPr/>
        </p:nvSpPr>
        <p:spPr bwMode="auto">
          <a:xfrm>
            <a:off x="7202229" y="2765779"/>
            <a:ext cx="2193697"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Proposed Determination </a:t>
            </a:r>
          </a:p>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Web Address</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Tree>
    <p:extLst>
      <p:ext uri="{BB962C8B-B14F-4D97-AF65-F5344CB8AC3E}">
        <p14:creationId xmlns:p14="http://schemas.microsoft.com/office/powerpoint/2010/main" val="953088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Proposed </a:t>
            </a:r>
            <a:r>
              <a:rPr lang="en-US" sz="2800" b="1" i="1" dirty="0" smtClean="0">
                <a:solidFill>
                  <a:schemeClr val="tx1"/>
                </a:solidFill>
                <a:latin typeface="Verdana" pitchFamily="34" charset="0"/>
                <a:sym typeface="Verdana" pitchFamily="34" charset="0"/>
              </a:rPr>
              <a:t>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Cover Sheet</a:t>
            </a:r>
            <a:endParaRPr lang="en-US" sz="2000" b="1" i="1" dirty="0">
              <a:solidFill>
                <a:schemeClr val="tx1"/>
              </a:solidFill>
              <a:latin typeface="Verdana" pitchFamily="34" charset="0"/>
              <a:sym typeface="Verdana"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5696" y="1464392"/>
            <a:ext cx="7314858" cy="565239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3080657" y="2098401"/>
            <a:ext cx="2982686" cy="448855"/>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5" name="Elbow Connector 4"/>
          <p:cNvCxnSpPr>
            <a:stCxn id="6" idx="1"/>
            <a:endCxn id="4" idx="3"/>
          </p:cNvCxnSpPr>
          <p:nvPr/>
        </p:nvCxnSpPr>
        <p:spPr bwMode="auto">
          <a:xfrm rot="10800000" flipV="1">
            <a:off x="6063343" y="2012979"/>
            <a:ext cx="1046304" cy="309850"/>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6" name="Rounded Rectangle 5"/>
          <p:cNvSpPr/>
          <p:nvPr/>
        </p:nvSpPr>
        <p:spPr bwMode="auto">
          <a:xfrm>
            <a:off x="7109647" y="1770203"/>
            <a:ext cx="1656421"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District Court Jurisdiction</a:t>
            </a:r>
          </a:p>
        </p:txBody>
      </p:sp>
      <p:sp>
        <p:nvSpPr>
          <p:cNvPr id="12" name="Rounded Rectangle 11"/>
          <p:cNvSpPr/>
          <p:nvPr/>
        </p:nvSpPr>
        <p:spPr bwMode="auto">
          <a:xfrm>
            <a:off x="1992086" y="3166713"/>
            <a:ext cx="5227294" cy="933650"/>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3" name="Elbow Connector 12"/>
          <p:cNvCxnSpPr>
            <a:stCxn id="14" idx="1"/>
            <a:endCxn id="12" idx="0"/>
          </p:cNvCxnSpPr>
          <p:nvPr/>
        </p:nvCxnSpPr>
        <p:spPr bwMode="auto">
          <a:xfrm rot="10800000" flipV="1">
            <a:off x="4605734" y="2771133"/>
            <a:ext cx="2511939" cy="395579"/>
          </a:xfrm>
          <a:prstGeom prst="bentConnector2">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4" name="Rounded Rectangle 13"/>
          <p:cNvSpPr/>
          <p:nvPr/>
        </p:nvSpPr>
        <p:spPr bwMode="auto">
          <a:xfrm>
            <a:off x="7117672" y="2491060"/>
            <a:ext cx="1648396" cy="560148"/>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General Adjudication Description</a:t>
            </a:r>
          </a:p>
        </p:txBody>
      </p:sp>
      <p:sp>
        <p:nvSpPr>
          <p:cNvPr id="18" name="Rounded Rectangle 17"/>
          <p:cNvSpPr/>
          <p:nvPr/>
        </p:nvSpPr>
        <p:spPr bwMode="auto">
          <a:xfrm>
            <a:off x="3436219" y="4784768"/>
            <a:ext cx="2363003" cy="364748"/>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9" name="Elbow Connector 18"/>
          <p:cNvCxnSpPr>
            <a:stCxn id="20" idx="1"/>
            <a:endCxn id="18" idx="3"/>
          </p:cNvCxnSpPr>
          <p:nvPr/>
        </p:nvCxnSpPr>
        <p:spPr bwMode="auto">
          <a:xfrm rot="10800000" flipV="1">
            <a:off x="5799223" y="4701476"/>
            <a:ext cx="1073405" cy="265666"/>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20" name="Rounded Rectangle 19"/>
          <p:cNvSpPr/>
          <p:nvPr/>
        </p:nvSpPr>
        <p:spPr bwMode="auto">
          <a:xfrm>
            <a:off x="6872627" y="4435303"/>
            <a:ext cx="1893441" cy="532346"/>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Hydrologic Division</a:t>
            </a:r>
            <a:r>
              <a:rPr kumimoji="0" lang="en-US" sz="1050" b="1" i="1" u="none" strike="noStrike" cap="none" normalizeH="0" dirty="0" smtClean="0">
                <a:ln>
                  <a:noFill/>
                </a:ln>
                <a:solidFill>
                  <a:srgbClr val="000000"/>
                </a:solidFill>
                <a:effectLst/>
                <a:latin typeface="Verdana" pitchFamily="34" charset="0"/>
                <a:ea typeface="Verdana" pitchFamily="34" charset="0"/>
                <a:cs typeface="Verdana" pitchFamily="34" charset="0"/>
                <a:sym typeface="Gill Sans" charset="0"/>
              </a:rPr>
              <a:t> &amp; Subdivision Names</a:t>
            </a:r>
            <a:endPar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sp>
        <p:nvSpPr>
          <p:cNvPr id="29" name="Rounded Rectangle 28"/>
          <p:cNvSpPr/>
          <p:nvPr/>
        </p:nvSpPr>
        <p:spPr bwMode="auto">
          <a:xfrm>
            <a:off x="4138864" y="5825901"/>
            <a:ext cx="904323" cy="343893"/>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30" name="Elbow Connector 29"/>
          <p:cNvCxnSpPr>
            <a:stCxn id="31" idx="1"/>
            <a:endCxn id="29" idx="3"/>
          </p:cNvCxnSpPr>
          <p:nvPr/>
        </p:nvCxnSpPr>
        <p:spPr bwMode="auto">
          <a:xfrm rot="10800000" flipV="1">
            <a:off x="5043188" y="5747580"/>
            <a:ext cx="2353533" cy="250267"/>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31" name="Rounded Rectangle 30"/>
          <p:cNvSpPr/>
          <p:nvPr/>
        </p:nvSpPr>
        <p:spPr bwMode="auto">
          <a:xfrm>
            <a:off x="7396720" y="5504805"/>
            <a:ext cx="1369348"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Area &amp; Book Numbers</a:t>
            </a:r>
          </a:p>
        </p:txBody>
      </p:sp>
    </p:spTree>
    <p:extLst>
      <p:ext uri="{BB962C8B-B14F-4D97-AF65-F5344CB8AC3E}">
        <p14:creationId xmlns:p14="http://schemas.microsoft.com/office/powerpoint/2010/main" val="3125753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12" grpId="0" animBg="1"/>
      <p:bldP spid="12" grpId="1" animBg="1"/>
      <p:bldP spid="14" grpId="0" animBg="1"/>
      <p:bldP spid="14" grpId="1" animBg="1"/>
      <p:bldP spid="18" grpId="0" animBg="1"/>
      <p:bldP spid="18" grpId="1" animBg="1"/>
      <p:bldP spid="20" grpId="0" animBg="1"/>
      <p:bldP spid="20" grpId="1" animBg="1"/>
      <p:bldP spid="29" grpId="0" animBg="1"/>
      <p:bldP spid="29" grpId="1" animBg="1"/>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r>
              <a:rPr lang="en-US" sz="2800" b="1" i="1" dirty="0" smtClean="0">
                <a:solidFill>
                  <a:schemeClr val="tx1"/>
                </a:solidFill>
                <a:latin typeface="Verdana" pitchFamily="34" charset="0"/>
                <a:sym typeface="Verdana" pitchFamily="34" charset="0"/>
              </a:rPr>
              <a:t>Taylor Flat </a:t>
            </a:r>
            <a:r>
              <a:rPr lang="en-US" sz="2800" b="1" i="1" dirty="0" smtClean="0">
                <a:solidFill>
                  <a:schemeClr val="tx1"/>
                </a:solidFill>
                <a:latin typeface="Verdana" pitchFamily="34" charset="0"/>
                <a:sym typeface="Verdana" pitchFamily="34" charset="0"/>
              </a:rPr>
              <a:t>Proposed Determination</a:t>
            </a:r>
            <a:endParaRPr lang="en-US" sz="2800" b="1" i="1" dirty="0">
              <a:solidFill>
                <a:schemeClr val="tx1"/>
              </a:solidFill>
              <a:latin typeface="Verdana" pitchFamily="34" charset="0"/>
              <a:sym typeface="Verdana" pitchFamily="34" charset="0"/>
            </a:endParaRPr>
          </a:p>
          <a:p>
            <a:r>
              <a:rPr lang="en-US" sz="2000" b="1" i="1" dirty="0" smtClean="0">
                <a:solidFill>
                  <a:schemeClr val="tx1"/>
                </a:solidFill>
                <a:latin typeface="Verdana" pitchFamily="34" charset="0"/>
                <a:sym typeface="Verdana" pitchFamily="34" charset="0"/>
              </a:rPr>
              <a:t>Notice &amp; Service Date</a:t>
            </a:r>
            <a:endParaRPr lang="en-US" sz="2000" b="1" i="1" dirty="0">
              <a:solidFill>
                <a:schemeClr val="tx1"/>
              </a:solidFill>
              <a:latin typeface="Verdana" pitchFamily="34" charset="0"/>
              <a:sym typeface="Verdana"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5370" y="1447800"/>
            <a:ext cx="7314860" cy="565239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3654942" y="2749937"/>
            <a:ext cx="1935716" cy="271161"/>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5" name="Elbow Connector 4"/>
          <p:cNvCxnSpPr>
            <a:stCxn id="6" idx="3"/>
            <a:endCxn id="4" idx="1"/>
          </p:cNvCxnSpPr>
          <p:nvPr/>
        </p:nvCxnSpPr>
        <p:spPr bwMode="auto">
          <a:xfrm>
            <a:off x="2606762" y="2734778"/>
            <a:ext cx="1048180" cy="150740"/>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6" name="Rounded Rectangle 5"/>
          <p:cNvSpPr/>
          <p:nvPr/>
        </p:nvSpPr>
        <p:spPr bwMode="auto">
          <a:xfrm>
            <a:off x="834079" y="2492002"/>
            <a:ext cx="1772683"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Civil Case Number</a:t>
            </a:r>
          </a:p>
        </p:txBody>
      </p:sp>
      <p:sp>
        <p:nvSpPr>
          <p:cNvPr id="10" name="Rounded Rectangle 9"/>
          <p:cNvSpPr/>
          <p:nvPr/>
        </p:nvSpPr>
        <p:spPr bwMode="auto">
          <a:xfrm>
            <a:off x="1135782" y="4219565"/>
            <a:ext cx="7028504" cy="769643"/>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11" name="Elbow Connector 10"/>
          <p:cNvCxnSpPr>
            <a:stCxn id="12" idx="3"/>
            <a:endCxn id="10" idx="0"/>
          </p:cNvCxnSpPr>
          <p:nvPr/>
        </p:nvCxnSpPr>
        <p:spPr bwMode="auto">
          <a:xfrm>
            <a:off x="2606761" y="3787372"/>
            <a:ext cx="2043273" cy="432193"/>
          </a:xfrm>
          <a:prstGeom prst="bentConnector2">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12" name="Rounded Rectangle 11"/>
          <p:cNvSpPr/>
          <p:nvPr/>
        </p:nvSpPr>
        <p:spPr bwMode="auto">
          <a:xfrm>
            <a:off x="834078" y="3544596"/>
            <a:ext cx="1772683"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Instructions on filing an objection</a:t>
            </a:r>
          </a:p>
        </p:txBody>
      </p:sp>
      <p:sp>
        <p:nvSpPr>
          <p:cNvPr id="19" name="Rounded Rectangle 18"/>
          <p:cNvSpPr/>
          <p:nvPr/>
        </p:nvSpPr>
        <p:spPr bwMode="auto">
          <a:xfrm>
            <a:off x="5497286" y="5047730"/>
            <a:ext cx="2438400" cy="242776"/>
          </a:xfrm>
          <a:prstGeom prst="roundRect">
            <a:avLst/>
          </a:prstGeom>
          <a:noFill/>
          <a:ln w="38100">
            <a:solidFill>
              <a:srgbClr val="0066CC"/>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endParaRPr>
          </a:p>
        </p:txBody>
      </p:sp>
      <p:cxnSp>
        <p:nvCxnSpPr>
          <p:cNvPr id="20" name="Elbow Connector 19"/>
          <p:cNvCxnSpPr>
            <a:stCxn id="21" idx="1"/>
            <a:endCxn id="19" idx="3"/>
          </p:cNvCxnSpPr>
          <p:nvPr/>
        </p:nvCxnSpPr>
        <p:spPr bwMode="auto">
          <a:xfrm rot="10800000">
            <a:off x="7935686" y="5169118"/>
            <a:ext cx="222658" cy="410524"/>
          </a:xfrm>
          <a:prstGeom prst="bentConnector3">
            <a:avLst>
              <a:gd name="adj1" fmla="val 50000"/>
            </a:avLst>
          </a:prstGeom>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3">
            <a:schemeClr val="dk1"/>
          </a:lnRef>
          <a:fillRef idx="0">
            <a:schemeClr val="dk1"/>
          </a:fillRef>
          <a:effectRef idx="2">
            <a:schemeClr val="dk1"/>
          </a:effectRef>
          <a:fontRef idx="minor">
            <a:schemeClr val="tx1"/>
          </a:fontRef>
        </p:style>
      </p:cxnSp>
      <p:sp>
        <p:nvSpPr>
          <p:cNvPr id="21" name="Rounded Rectangle 20"/>
          <p:cNvSpPr/>
          <p:nvPr/>
        </p:nvSpPr>
        <p:spPr bwMode="auto">
          <a:xfrm>
            <a:off x="8158344" y="5336866"/>
            <a:ext cx="1450126" cy="485552"/>
          </a:xfrm>
          <a:prstGeom prst="roundRect">
            <a:avLst/>
          </a:prstGeom>
          <a:solidFill>
            <a:schemeClr val="accent1"/>
          </a:solidFill>
          <a:ln w="38100">
            <a:solidFill>
              <a:srgbClr val="0066CC"/>
            </a:solidFill>
            <a:headEnd type="none" w="med" len="med"/>
            <a:tailEnd type="none" w="med" len="med"/>
          </a:ln>
          <a:effectLst>
            <a:outerShdw blurRad="50800" dist="38100" dir="2700000" algn="tl" rotWithShape="0">
              <a:prstClr val="black">
                <a:alpha val="40000"/>
              </a:prstClr>
            </a:outerShdw>
          </a:effectLs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0" lang="en-US" sz="105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rPr>
              <a:t>Service Date</a:t>
            </a:r>
          </a:p>
        </p:txBody>
      </p:sp>
    </p:spTree>
    <p:extLst>
      <p:ext uri="{BB962C8B-B14F-4D97-AF65-F5344CB8AC3E}">
        <p14:creationId xmlns:p14="http://schemas.microsoft.com/office/powerpoint/2010/main" val="3125753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10" grpId="0" animBg="1"/>
      <p:bldP spid="10" grpId="1" animBg="1"/>
      <p:bldP spid="12" grpId="0" animBg="1"/>
      <p:bldP spid="12" grpId="1" animBg="1"/>
      <p:bldP spid="19" grpId="0" animBg="1"/>
      <p:bldP spid="19" grpId="1" animBg="1"/>
      <p:bldP spid="21" grpId="0" animBg="1"/>
      <p:bldP spid="21"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solidFill>
            <a:schemeClr val="tx1"/>
          </a:solidFill>
          <a:headEnd type="none" w="med" len="med"/>
          <a:tailEnd type="none" w="med" len="med"/>
        </a:ln>
        <a:effectLst>
          <a:outerShdw blurRad="50800" dist="38100" dir="2700000" algn="tl" rotWithShape="0">
            <a:prstClr val="black">
              <a:alpha val="40000"/>
            </a:prstClr>
          </a:outerShdw>
        </a:effectLst>
        <a:extLst/>
      </a:spPr>
      <a:bodyPr vert="horz" wrap="square" lIns="91440" tIns="45720" rIns="91440" bIns="45720" numCol="1" rtlCol="0" anchor="ctr" anchorCtr="0" compatLnSpc="1">
        <a:prstTxWarp prst="textNoShape">
          <a:avLst/>
        </a:prstTxWarp>
      </a:bodyPr>
      <a:lstStyle>
        <a:defPPr marR="0" defTabSz="914400" rtl="0" eaLnBrk="1" fontAlgn="base" latinLnBrk="0" hangingPunct="1">
          <a:lnSpc>
            <a:spcPct val="100000"/>
          </a:lnSpc>
          <a:spcBef>
            <a:spcPct val="0"/>
          </a:spcBef>
          <a:spcAft>
            <a:spcPct val="0"/>
          </a:spcAft>
          <a:buClrTx/>
          <a:buSzTx/>
          <a:tabLst/>
          <a:defRPr kumimoji="0" sz="1200" b="1" i="1" u="none" strike="noStrike" cap="none" normalizeH="0" baseline="0" dirty="0" smtClean="0">
            <a:ln>
              <a:noFill/>
            </a:ln>
            <a:solidFill>
              <a:srgbClr val="000000"/>
            </a:solidFill>
            <a:effectLst/>
            <a:latin typeface="Verdana" pitchFamily="34" charset="0"/>
            <a:ea typeface="Verdana" pitchFamily="34" charset="0"/>
            <a:cs typeface="Verdana" pitchFamily="34" charset="0"/>
            <a:sym typeface="Gill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5119</TotalTime>
  <Pages>0</Pages>
  <Words>1484</Words>
  <Characters>0</Characters>
  <Application>Microsoft Office PowerPoint</Application>
  <PresentationFormat>Custom</PresentationFormat>
  <Lines>0</Lines>
  <Paragraphs>305</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Bingham</dc:creator>
  <cp:lastModifiedBy>Blake Bingham</cp:lastModifiedBy>
  <cp:revision>103</cp:revision>
  <cp:lastPrinted>2014-11-17T21:47:04Z</cp:lastPrinted>
  <dcterms:modified xsi:type="dcterms:W3CDTF">2014-11-17T21:49:09Z</dcterms:modified>
</cp:coreProperties>
</file>