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47"/>
  </p:notesMasterIdLst>
  <p:handoutMasterIdLst>
    <p:handoutMasterId r:id="rId48"/>
  </p:handoutMasterIdLst>
  <p:sldIdLst>
    <p:sldId id="260" r:id="rId3"/>
    <p:sldId id="329" r:id="rId4"/>
    <p:sldId id="350" r:id="rId5"/>
    <p:sldId id="342" r:id="rId6"/>
    <p:sldId id="343" r:id="rId7"/>
    <p:sldId id="344" r:id="rId8"/>
    <p:sldId id="362" r:id="rId9"/>
    <p:sldId id="347" r:id="rId10"/>
    <p:sldId id="348" r:id="rId11"/>
    <p:sldId id="361" r:id="rId12"/>
    <p:sldId id="328" r:id="rId13"/>
    <p:sldId id="363" r:id="rId14"/>
    <p:sldId id="309" r:id="rId15"/>
    <p:sldId id="310" r:id="rId16"/>
    <p:sldId id="365" r:id="rId17"/>
    <p:sldId id="311" r:id="rId18"/>
    <p:sldId id="312" r:id="rId19"/>
    <p:sldId id="313" r:id="rId20"/>
    <p:sldId id="364" r:id="rId21"/>
    <p:sldId id="314" r:id="rId22"/>
    <p:sldId id="315" r:id="rId23"/>
    <p:sldId id="317" r:id="rId24"/>
    <p:sldId id="353" r:id="rId25"/>
    <p:sldId id="367" r:id="rId26"/>
    <p:sldId id="319" r:id="rId27"/>
    <p:sldId id="358" r:id="rId28"/>
    <p:sldId id="321" r:id="rId29"/>
    <p:sldId id="324" r:id="rId30"/>
    <p:sldId id="325" r:id="rId31"/>
    <p:sldId id="326" r:id="rId32"/>
    <p:sldId id="322" r:id="rId33"/>
    <p:sldId id="366" r:id="rId34"/>
    <p:sldId id="368" r:id="rId35"/>
    <p:sldId id="359" r:id="rId36"/>
    <p:sldId id="330" r:id="rId37"/>
    <p:sldId id="332" r:id="rId38"/>
    <p:sldId id="334" r:id="rId39"/>
    <p:sldId id="333" r:id="rId40"/>
    <p:sldId id="336" r:id="rId41"/>
    <p:sldId id="357" r:id="rId42"/>
    <p:sldId id="338" r:id="rId43"/>
    <p:sldId id="339" r:id="rId44"/>
    <p:sldId id="340" r:id="rId45"/>
    <p:sldId id="331" r:id="rId4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188" autoAdjust="0"/>
  </p:normalViewPr>
  <p:slideViewPr>
    <p:cSldViewPr>
      <p:cViewPr varScale="1">
        <p:scale>
          <a:sx n="64" d="100"/>
          <a:sy n="64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C0D83A-952E-4042-B14F-EB73855B0BA2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2F21F0-29F2-410A-955E-2007040977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3291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77B8EF-1A4E-4583-9694-60690F86CB40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400EF0-FF8E-4B01-84D2-BE72670F61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723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048FDB-478E-4976-BB1C-85D53BFDA5DB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048FDB-478E-4976-BB1C-85D53BFDA5DB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048FDB-478E-4976-BB1C-85D53BFDA5DB}" type="slidenum">
              <a:rPr lang="en-US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0EF0-FF8E-4B01-84D2-BE72670F610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048FDB-478E-4976-BB1C-85D53BFDA5DB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0EF0-FF8E-4B01-84D2-BE72670F610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8B5E5-6330-4BDF-91DE-2FFFA31544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74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988A-9F4D-4194-8303-7D0DDD3A1F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69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B0D1C-78F9-4E92-8A9B-013BEF96C4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6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941AF-EFB6-494F-A8FF-8E321802B7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108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625D-4301-46FF-921A-D9FC87FDC0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186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59EA-0B86-4E92-929A-41CBB1DD03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12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1956C-39D3-4F22-A7DA-7469A82C7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39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0A92A-9F1C-4B9A-B5E9-CB9B42942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47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00DAC-23DF-412D-84A8-987EE7BA1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266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45EF6-24D5-473A-8EDF-0155BC68F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81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865B9-E800-41DD-A87B-7D77B00A4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20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50CDA-6DDA-4A8D-B5CD-3E39188B32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290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FF973-ACD9-4FE9-9BB8-A8116229A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74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EE91-BDF4-412E-A340-E9BD9BAC50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028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54E1-ECAB-4BC9-BC18-585411ADE0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54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0219-1F91-44E6-91BF-91D34DB78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69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159BF-F874-4891-A158-ED081801C6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50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5B583-B13C-4E44-849F-FF2A7EF021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63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6134-8B24-459C-9609-3EE7B8186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2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9F0C5-2D47-423A-AABD-D9FF059D35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3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2B63-B16F-4EC8-BE3D-5A165CB19F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4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D9477-3CDC-4578-AEB8-DE592C2DF8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03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CF61F-42B8-4A7B-A31F-CAFFBCD2589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1895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rgbClr val="00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60000"/>
                <a:lumOff val="4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137B3-827A-41EC-BB90-32571F13E73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9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713"/>
            <a:ext cx="9144000" cy="68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/>
          </p:cNvSpPr>
          <p:nvPr/>
        </p:nvSpPr>
        <p:spPr bwMode="auto">
          <a:xfrm>
            <a:off x="609600" y="4013201"/>
            <a:ext cx="7620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Georgia" pitchFamily="18" charset="0"/>
              </a:rPr>
              <a:t>Moab/Spanish Valley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Georgia" pitchFamily="18" charset="0"/>
              </a:rPr>
              <a:t>Public Meeting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April 16, 2014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2" y="712306"/>
            <a:ext cx="4093311" cy="30699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25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Moab City Limits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0622" y="1742421"/>
            <a:ext cx="3962400" cy="221998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 Appropriation for Homes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0.25 acre irrigation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10 head of livestock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44" y="1143000"/>
            <a:ext cx="421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East of Main Street</a:t>
            </a:r>
            <a:endParaRPr lang="en-US" sz="3200" b="1" u="sng" dirty="0">
              <a:solidFill>
                <a:schemeClr val="bg1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60244" y="4538991"/>
            <a:ext cx="398315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</a:rPr>
              <a:t>No Appropriation for Homes</a:t>
            </a:r>
          </a:p>
          <a:p>
            <a:r>
              <a:rPr lang="en-US" kern="0" dirty="0" smtClean="0">
                <a:solidFill>
                  <a:schemeClr val="bg1"/>
                </a:solidFill>
              </a:rPr>
              <a:t>1.0 acre irrigation</a:t>
            </a:r>
          </a:p>
          <a:p>
            <a:r>
              <a:rPr lang="en-US" kern="0" dirty="0" smtClean="0">
                <a:solidFill>
                  <a:schemeClr val="bg1"/>
                </a:solidFill>
              </a:rPr>
              <a:t>10 head of livestock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088" y="4015771"/>
            <a:ext cx="421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West of Main Street</a:t>
            </a:r>
            <a:endParaRPr lang="en-US" sz="3200" b="1" u="sng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3270" y="1922161"/>
            <a:ext cx="4775469" cy="41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58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/>
          </p:cNvSpPr>
          <p:nvPr/>
        </p:nvSpPr>
        <p:spPr bwMode="auto">
          <a:xfrm>
            <a:off x="609600" y="4013202"/>
            <a:ext cx="7620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Georgia" pitchFamily="18" charset="0"/>
              </a:rPr>
              <a:t>Groundwater Management Plans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Moab/Spanish Valley Public Meeting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April 16, 2014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1818" y="392044"/>
            <a:ext cx="3246783" cy="36211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25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Groundwater</a:t>
            </a:r>
            <a:br>
              <a:rPr lang="en-US" dirty="0" smtClean="0"/>
            </a:br>
            <a:r>
              <a:rPr lang="en-US" dirty="0" smtClean="0"/>
              <a:t>Management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Clarifying legislation enacted in 2006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Established Section 73-5-15 of Utah Code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Tool to help the State Engineer distribute groundwater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sz="2400" i="1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sz="2400" i="1" dirty="0" smtClean="0">
              <a:effectLst/>
            </a:endParaRPr>
          </a:p>
          <a:p>
            <a:pPr marL="457200" lvl="1" indent="0">
              <a:buClr>
                <a:srgbClr val="FFC000"/>
              </a:buClr>
              <a:buNone/>
              <a:defRPr/>
            </a:pPr>
            <a:endParaRPr lang="en-US" sz="2400" i="1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42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(2)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(a) The state engineer may regulate groundwater withdrawals within a specific groundwater basin by adopting a groundwater management plan in accordance with this section for any groundwater basin or aquifer or combination of </a:t>
            </a:r>
            <a:r>
              <a:rPr lang="en-US" dirty="0" err="1" smtClean="0">
                <a:effectLst/>
              </a:rPr>
              <a:t>hydrologically</a:t>
            </a:r>
            <a:r>
              <a:rPr lang="en-US" dirty="0" smtClean="0">
                <a:effectLst/>
              </a:rPr>
              <a:t> connected groundwater basins or aquifers.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(2)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(b) The objectives of a groundwater management plan are to: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</a:t>
            </a:r>
            <a:r>
              <a:rPr lang="en-US" dirty="0" err="1" smtClean="0">
                <a:effectLst/>
              </a:rPr>
              <a:t>i</a:t>
            </a:r>
            <a:r>
              <a:rPr lang="en-US" dirty="0" smtClean="0">
                <a:effectLst/>
              </a:rPr>
              <a:t>)	limit groundwater withdrawals to safe yield;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(ii) 	protect physical integrity of the aquifer; and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(iii) 	protect water quality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(1) As used in this section: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(a) “Critical management area” means a groundwater basin in which the groundwater withdrawals consistently exceed the safe yield.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(b) “Safe yield” means the amount of groundwater that can be withdrawn from a groundwater basin over a period of time without exceeding the long-term recharge of the basin or unreasonably affecting the basin’s physical and chemical integrity.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(3)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(a) In developing a groundwater management plan, the state engineer may consider: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55763" algn="l"/>
              </a:tabLst>
              <a:defRPr/>
            </a:pPr>
            <a:r>
              <a:rPr lang="en-US" dirty="0" smtClean="0">
                <a:effectLst/>
              </a:rPr>
              <a:t>(</a:t>
            </a:r>
            <a:r>
              <a:rPr lang="en-US" dirty="0" err="1" smtClean="0">
                <a:effectLst/>
              </a:rPr>
              <a:t>i</a:t>
            </a:r>
            <a:r>
              <a:rPr lang="en-US" dirty="0" smtClean="0">
                <a:effectLst/>
              </a:rPr>
              <a:t>)	the hydrology of the groundwater basin;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55763" algn="l"/>
              </a:tabLst>
              <a:defRPr/>
            </a:pPr>
            <a:r>
              <a:rPr lang="en-US" dirty="0" smtClean="0">
                <a:effectLst/>
              </a:rPr>
              <a:t>(ii)	the physical characteristics of the groundwater 		basin;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55763" algn="l"/>
              </a:tabLst>
              <a:defRPr/>
            </a:pPr>
            <a:r>
              <a:rPr lang="en-US" dirty="0" smtClean="0">
                <a:effectLst/>
              </a:rPr>
              <a:t>(iii)	the relationship between surface water and 	groundwater, including whether the 	groundwater should be managed in conjunction 	with </a:t>
            </a:r>
            <a:r>
              <a:rPr lang="en-US" dirty="0" err="1" smtClean="0">
                <a:effectLst/>
              </a:rPr>
              <a:t>hydrologically</a:t>
            </a:r>
            <a:r>
              <a:rPr lang="en-US" dirty="0" smtClean="0">
                <a:effectLst/>
              </a:rPr>
              <a:t> connected surface waters;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(3)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(a) In developing a groundwater management plan, the state engineer may consider: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55763" algn="l"/>
              </a:tabLst>
              <a:defRPr/>
            </a:pPr>
            <a:r>
              <a:rPr lang="en-US" dirty="0" smtClean="0">
                <a:effectLst/>
              </a:rPr>
              <a:t>(iv)	the conjunctive management of water rights to 	facilitate and coordinate the lease, purchase, or 	voluntary use of water rights subject to the 	groundwater management plan;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55763" algn="l"/>
              </a:tabLst>
              <a:defRPr/>
            </a:pPr>
            <a:r>
              <a:rPr lang="en-US" dirty="0" smtClean="0">
                <a:effectLst/>
              </a:rPr>
              <a:t>(v)	the geographic spacing and location of 	groundwater withdrawals;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55763" algn="l"/>
              </a:tabLst>
              <a:defRPr/>
            </a:pPr>
            <a:r>
              <a:rPr lang="en-US" dirty="0" smtClean="0">
                <a:effectLst/>
              </a:rPr>
              <a:t>(vi)	water quality;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(3)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(a) In developing a groundwater management plan, the state engineer may consider: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776413" algn="l"/>
              </a:tabLst>
              <a:defRPr/>
            </a:pPr>
            <a:r>
              <a:rPr lang="en-US" dirty="0" smtClean="0">
                <a:effectLst/>
              </a:rPr>
              <a:t>(vii)	local well interference; and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776413" algn="l"/>
              </a:tabLst>
              <a:defRPr/>
            </a:pPr>
            <a:r>
              <a:rPr lang="en-US" dirty="0" smtClean="0">
                <a:effectLst/>
              </a:rPr>
              <a:t>(viii)	other relevant factors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(3)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(b) The state engineer shall base the provisions of a groundwater management plan on the principles of prior appropriation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/>
          </p:cNvSpPr>
          <p:nvPr/>
        </p:nvSpPr>
        <p:spPr bwMode="auto">
          <a:xfrm>
            <a:off x="609600" y="4013201"/>
            <a:ext cx="7620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Georgia" pitchFamily="18" charset="0"/>
              </a:rPr>
              <a:t>Current Water Rights Policy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Moab/Spanish Valley Public Meeting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April 16, 2014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57200"/>
            <a:ext cx="3352800" cy="3454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25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(3)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(c)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03375" algn="l"/>
              </a:tabLst>
              <a:defRPr/>
            </a:pPr>
            <a:r>
              <a:rPr lang="en-US" dirty="0" smtClean="0">
                <a:effectLst/>
              </a:rPr>
              <a:t>(</a:t>
            </a:r>
            <a:r>
              <a:rPr lang="en-US" dirty="0" err="1" smtClean="0">
                <a:effectLst/>
              </a:rPr>
              <a:t>i</a:t>
            </a:r>
            <a:r>
              <a:rPr lang="en-US" dirty="0" smtClean="0">
                <a:effectLst/>
              </a:rPr>
              <a:t>)	The state engineer shall use the best available 	scientific method to determine safe yield.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03375" algn="l"/>
              </a:tabLst>
              <a:defRPr/>
            </a:pPr>
            <a:r>
              <a:rPr lang="en-US" dirty="0" smtClean="0">
                <a:effectLst/>
              </a:rPr>
              <a:t>(ii)	As hydrologic conditions change or additional 	information becomes available, safe yield 	determinations made by the state engineer may 	be revised...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(4)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(a) 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03375" algn="l"/>
              </a:tabLst>
              <a:defRPr/>
            </a:pPr>
            <a:r>
              <a:rPr lang="en-US" dirty="0" smtClean="0">
                <a:effectLst/>
              </a:rPr>
              <a:t>(</a:t>
            </a:r>
            <a:r>
              <a:rPr lang="en-US" dirty="0" err="1" smtClean="0">
                <a:effectLst/>
              </a:rPr>
              <a:t>i</a:t>
            </a:r>
            <a:r>
              <a:rPr lang="en-US" dirty="0" smtClean="0">
                <a:effectLst/>
              </a:rPr>
              <a:t>) 	Except as provided in Subsection (4)(b), the 	withdrawal of water from a groundwater basin 	shall be limited to safe yield.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tabLst>
                <a:tab pos="1603375" algn="l"/>
              </a:tabLst>
              <a:defRPr/>
            </a:pPr>
            <a:r>
              <a:rPr lang="en-US" dirty="0" smtClean="0">
                <a:effectLst/>
              </a:rPr>
              <a:t>(ii)	Before limiting the withdrawals in a groundwater 	basin to safe yield, the state engineer shall:</a:t>
            </a:r>
          </a:p>
          <a:p>
            <a:pPr lvl="3">
              <a:buClr>
                <a:srgbClr val="FFC000"/>
              </a:buClr>
              <a:buFont typeface="Wingdings" pitchFamily="2" charset="2"/>
              <a:buChar char="v"/>
              <a:tabLst>
                <a:tab pos="2054225" algn="l"/>
              </a:tabLst>
              <a:defRPr/>
            </a:pPr>
            <a:r>
              <a:rPr lang="en-US" dirty="0" smtClean="0">
                <a:effectLst/>
              </a:rPr>
              <a:t>(A) 	determine the groundwater basin’s safe yield; and</a:t>
            </a:r>
          </a:p>
          <a:p>
            <a:pPr lvl="3">
              <a:buClr>
                <a:srgbClr val="FFC000"/>
              </a:buClr>
              <a:buFont typeface="Wingdings" pitchFamily="2" charset="2"/>
              <a:buChar char="v"/>
              <a:tabLst>
                <a:tab pos="2054225" algn="l"/>
              </a:tabLst>
              <a:defRPr/>
            </a:pPr>
            <a:r>
              <a:rPr lang="en-US" dirty="0" smtClean="0">
                <a:effectLst/>
              </a:rPr>
              <a:t>(B) 	adopt a groundwater management plan for the 		groundwater basin.              </a:t>
            </a: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Section 73-5-15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Other Provisions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Process for public notice and involvement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Effective date of the plan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Notice of the final plan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Filing an appeal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Amending a plan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Existing plans are recognized</a:t>
            </a:r>
          </a:p>
          <a:p>
            <a:pPr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Conferences\2014 WL\20140206-JGreer-Policy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524"/>
            <a:ext cx="5292004" cy="684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342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Recently Implemented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Since enactment of 73-5-15, two groundwater management plans have been implemented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Beryl-Enterprise (2012)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Critical Management Area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Cedar Valley and Northern Utah Valley (2014)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Not a Critical Management Area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Plan set safe yield and policies to prevent exceeding safe yield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sz="2400" i="1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sz="2400" i="1" dirty="0" smtClean="0">
              <a:effectLst/>
            </a:endParaRPr>
          </a:p>
          <a:p>
            <a:pPr marL="457200" lvl="1" indent="0">
              <a:buClr>
                <a:srgbClr val="FFC000"/>
              </a:buClr>
              <a:buNone/>
              <a:defRPr/>
            </a:pPr>
            <a:endParaRPr lang="en-US" sz="2400" i="1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42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Safe Yield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 is a starting point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May be less than recharge to protect physical integrity of the aquifer and water quality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 is verified from a water budget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Inflows (recharge) = Outflows (discharge) + 						Change in storage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Water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495800"/>
          </a:xfrm>
        </p:spPr>
        <p:txBody>
          <a:bodyPr/>
          <a:lstStyle/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Precipitation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Infiltration of runoff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Return flow from irrigation or other water uses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Discharge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Evapotranspiration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Well diversions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Discharge to springs and rivers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Change in Storage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Change in groundwater levels</a:t>
            </a: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Past studies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C.T. </a:t>
            </a:r>
            <a:r>
              <a:rPr lang="en-US" dirty="0" err="1" smtClean="0">
                <a:effectLst/>
              </a:rPr>
              <a:t>Sumsion</a:t>
            </a:r>
            <a:r>
              <a:rPr lang="en-US" dirty="0" smtClean="0">
                <a:effectLst/>
              </a:rPr>
              <a:t>, USGS, 1971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Phil Gardner, University of Utah, 2004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Mike Lowe, </a:t>
            </a:r>
            <a:r>
              <a:rPr lang="en-US" dirty="0" err="1" smtClean="0">
                <a:effectLst/>
              </a:rPr>
              <a:t>Janae</a:t>
            </a:r>
            <a:r>
              <a:rPr lang="en-US" dirty="0" smtClean="0">
                <a:effectLst/>
              </a:rPr>
              <a:t> Wallace, Stefan M. Kirby, and Charles E. Bishop, UGS, 2007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Several other reports</a:t>
            </a: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8862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Change in storage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Groundwater levels appear to be generally stable (little change in storage)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 = Discharge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2" y="1295400"/>
            <a:ext cx="4610559" cy="52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Difficult to estimate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Many unknown components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 boundaries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Precipitation infiltration rate and contribution of surrounding sandstone  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Ken’s Lake seepage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Past reports use discharge to estimate recharge rather than estimating them independently and verifying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504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Moab/Spanish Valley Drainage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Mill Creek Confluence with Colorado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4952 feet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Mount </a:t>
            </a:r>
            <a:r>
              <a:rPr lang="en-US" dirty="0" err="1" smtClean="0">
                <a:solidFill>
                  <a:schemeClr val="bg1"/>
                </a:solidFill>
              </a:rPr>
              <a:t>Tukuhnikivatz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12482 feet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Lasal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Mtn</a:t>
            </a:r>
            <a:r>
              <a:rPr lang="en-US" dirty="0" smtClean="0">
                <a:solidFill>
                  <a:schemeClr val="bg1"/>
                </a:solidFill>
              </a:rPr>
              <a:t> precipitation gage (9850 </a:t>
            </a:r>
            <a:r>
              <a:rPr lang="en-US" dirty="0" err="1" smtClean="0">
                <a:solidFill>
                  <a:schemeClr val="bg1"/>
                </a:solidFill>
              </a:rPr>
              <a:t>ft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35.9 inches/year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Moab precipitation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9.02 inches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3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Discharge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Not directly measurable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Recharge/discharge a small fraction of Colorado River flow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Good estimates of: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Evapotranspiration (Irrigation and Wetlands)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Municipal well diversions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Differing estimates of: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Spring discharge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Discharge to Colorado River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Discharge to Colorado River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err="1" smtClean="0">
                <a:effectLst/>
              </a:rPr>
              <a:t>Sumsion</a:t>
            </a:r>
            <a:r>
              <a:rPr lang="en-US" dirty="0" smtClean="0">
                <a:effectLst/>
              </a:rPr>
              <a:t> 1971 – 8,000 AF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Estimated recharge as 14,000 AF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Gardner 2004 – 100 to 1,500 AF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No recharge estimate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More information is needed to determine safe yield</a:t>
            </a: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4571998"/>
            <a:ext cx="838200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19598"/>
            <a:ext cx="8610600" cy="2133600"/>
          </a:xfrm>
        </p:spPr>
        <p:txBody>
          <a:bodyPr/>
          <a:lstStyle/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/>
          <a:srcRect l="8013" t="36255" r="16026" b="20480"/>
          <a:stretch/>
        </p:blipFill>
        <p:spPr bwMode="auto">
          <a:xfrm>
            <a:off x="381000" y="1828800"/>
            <a:ext cx="8382000" cy="2236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8" name="Oval 7"/>
          <p:cNvSpPr/>
          <p:nvPr/>
        </p:nvSpPr>
        <p:spPr>
          <a:xfrm>
            <a:off x="990600" y="5410198"/>
            <a:ext cx="914400" cy="457200"/>
          </a:xfrm>
          <a:prstGeom prst="ellipse">
            <a:avLst/>
          </a:prstGeom>
          <a:noFill/>
          <a:ln w="19050">
            <a:solidFill>
              <a:srgbClr val="FF0000">
                <a:alpha val="50000"/>
              </a:srgb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1"/>
            <a:endCxn id="8" idx="2"/>
          </p:cNvCxnSpPr>
          <p:nvPr/>
        </p:nvCxnSpPr>
        <p:spPr>
          <a:xfrm>
            <a:off x="381000" y="2947104"/>
            <a:ext cx="609600" cy="2691694"/>
          </a:xfrm>
          <a:prstGeom prst="line">
            <a:avLst/>
          </a:prstGeom>
          <a:ln w="19050">
            <a:solidFill>
              <a:srgbClr val="FF0000">
                <a:alpha val="5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6"/>
          </p:cNvCxnSpPr>
          <p:nvPr/>
        </p:nvCxnSpPr>
        <p:spPr>
          <a:xfrm flipH="1">
            <a:off x="1905000" y="2971798"/>
            <a:ext cx="6705600" cy="2667000"/>
          </a:xfrm>
          <a:prstGeom prst="line">
            <a:avLst/>
          </a:prstGeom>
          <a:ln w="19050">
            <a:solidFill>
              <a:srgbClr val="FF0000">
                <a:alpha val="5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050131" y="2081211"/>
            <a:ext cx="797719" cy="566737"/>
          </a:xfrm>
          <a:custGeom>
            <a:avLst/>
            <a:gdLst>
              <a:gd name="connsiteX0" fmla="*/ 0 w 797719"/>
              <a:gd name="connsiteY0" fmla="*/ 54768 h 566737"/>
              <a:gd name="connsiteX1" fmla="*/ 0 w 797719"/>
              <a:gd name="connsiteY1" fmla="*/ 381000 h 566737"/>
              <a:gd name="connsiteX2" fmla="*/ 452438 w 797719"/>
              <a:gd name="connsiteY2" fmla="*/ 519112 h 566737"/>
              <a:gd name="connsiteX3" fmla="*/ 797719 w 797719"/>
              <a:gd name="connsiteY3" fmla="*/ 566737 h 566737"/>
              <a:gd name="connsiteX4" fmla="*/ 540544 w 797719"/>
              <a:gd name="connsiteY4" fmla="*/ 0 h 566737"/>
              <a:gd name="connsiteX5" fmla="*/ 0 w 797719"/>
              <a:gd name="connsiteY5" fmla="*/ 54768 h 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719" h="566737">
                <a:moveTo>
                  <a:pt x="0" y="54768"/>
                </a:moveTo>
                <a:lnTo>
                  <a:pt x="0" y="381000"/>
                </a:lnTo>
                <a:lnTo>
                  <a:pt x="452438" y="519112"/>
                </a:lnTo>
                <a:lnTo>
                  <a:pt x="797719" y="566737"/>
                </a:lnTo>
                <a:lnTo>
                  <a:pt x="540544" y="0"/>
                </a:lnTo>
                <a:lnTo>
                  <a:pt x="0" y="547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81000" y="6476998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Part of Plate 3, UGS Special Study 120</a:t>
            </a:r>
            <a:endParaRPr lang="en-US" sz="1200" i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403859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Modified Figure 4, Fall 2006 Assessment of Matheson Wetlands Hydrogeology and Ground Water Chemistry, Moab UMTRA Project, DOE, 2007</a:t>
            </a:r>
            <a:endParaRPr lang="en-US" sz="1200" i="1" dirty="0">
              <a:solidFill>
                <a:srgbClr val="002060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228600" y="1143000"/>
            <a:ext cx="8610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quality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Moab/Spanish Valley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Depletion amounts for perfected and approved groundwater rights 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Irrigation ≈ 6,000 AF/yr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Municipal ≈ </a:t>
            </a:r>
            <a:r>
              <a:rPr lang="en-US" dirty="0" smtClean="0">
                <a:effectLst/>
              </a:rPr>
              <a:t>13,000 </a:t>
            </a:r>
            <a:r>
              <a:rPr lang="en-US" dirty="0" smtClean="0">
                <a:effectLst/>
              </a:rPr>
              <a:t>AF/yr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Other Uses ≈ 2,500 AF/yr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Total ≈ </a:t>
            </a:r>
            <a:r>
              <a:rPr lang="en-US" dirty="0" smtClean="0">
                <a:effectLst/>
              </a:rPr>
              <a:t>21,500 </a:t>
            </a:r>
            <a:r>
              <a:rPr lang="en-US" dirty="0" smtClean="0">
                <a:effectLst/>
              </a:rPr>
              <a:t>AF/yr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Current depletion ≈ 25%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495800"/>
          </a:xfrm>
        </p:spPr>
        <p:txBody>
          <a:bodyPr/>
          <a:lstStyle/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Groundwater withdrawals currently do not appear to exceed safe yield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Potential groundwater withdrawals based on approved and perfected water rights may exceed safe yield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A groundwater management plan will help ensure that groundwater withdrawals do not exceed safe yield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</a:rPr>
              <a:t>Additional hydrologic information is needed prior to developing and implementing a groundwater management plan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/>
          </p:cNvSpPr>
          <p:nvPr/>
        </p:nvSpPr>
        <p:spPr bwMode="auto">
          <a:xfrm>
            <a:off x="609600" y="4013202"/>
            <a:ext cx="7620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Georgia" pitchFamily="18" charset="0"/>
              </a:rPr>
              <a:t>Next Steps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Moab/Spanish Valley Public Meeting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April 16, 2014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609600"/>
            <a:ext cx="3200400" cy="42672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525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Next Steps: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Development of a Technical Work Group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Collection of Additional Hydrologic Data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Collection of Additional Water Quality Data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Review and Analysis of Data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Recommendations to State Engineer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 marL="0" indent="0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18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Technical Work Group: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Suggested Involvement from: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Division of Water Rights / Water Quality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Grand  / San Juan Counties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Moab City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>
                <a:effectLst/>
                <a:latin typeface="Arial Narrow" panose="020B0606020202030204" pitchFamily="34" charset="0"/>
              </a:rPr>
              <a:t>Grand Water &amp; Sewer Service 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Agency</a:t>
            </a: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>
                <a:effectLst/>
                <a:latin typeface="Arial Narrow" panose="020B0606020202030204" pitchFamily="34" charset="0"/>
              </a:rPr>
              <a:t>San Juan Spanish Valley Special Service 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District</a:t>
            </a: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>
                <a:effectLst/>
                <a:latin typeface="Arial Narrow" panose="020B0606020202030204" pitchFamily="34" charset="0"/>
              </a:rPr>
              <a:t>State Institutional Trust Lands 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Administration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Forest Service / BLM</a:t>
            </a: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>
                <a:effectLst/>
                <a:latin typeface="Arial Narrow" panose="020B0606020202030204" pitchFamily="34" charset="0"/>
              </a:rPr>
              <a:t>Moab Area Watershed 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Partnership</a:t>
            </a: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>
                <a:effectLst/>
                <a:latin typeface="Arial Narrow" panose="020B0606020202030204" pitchFamily="34" charset="0"/>
              </a:rPr>
              <a:t>NGO’s / Private Well 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Owners</a:t>
            </a:r>
          </a:p>
          <a:p>
            <a:pPr marL="457200" lvl="1" indent="0">
              <a:buClr>
                <a:srgbClr val="FFC000"/>
              </a:buClr>
              <a:buNone/>
              <a:defRPr/>
            </a:pPr>
            <a:endParaRPr lang="en-US" dirty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14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Technical Work Group: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Purpose: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Provide Scope of Work for Research Studies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Assist in Funding for Research Studies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Receive Regular Updates from Research Studies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Review and Provide Analysis of Completed Studies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Provide Recommendations to State Engineer 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66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Collection of Additional Data: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Hydrology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Surface / Underground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Recharge, Discharge, Safe Yield</a:t>
            </a:r>
          </a:p>
          <a:p>
            <a:pPr marL="457200" lvl="1" indent="0">
              <a:buClr>
                <a:srgbClr val="FFC000"/>
              </a:buClr>
              <a:buNone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Physical Characteristics of Basin Aquifers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Alluvial, Bedrock, Faults, Divides 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Water Quality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Water Rights Inventory / Current Water Use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 marL="0" indent="0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61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504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www.waterrights.utah.gov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24" t="11111" r="58608" b="19444"/>
          <a:stretch/>
        </p:blipFill>
        <p:spPr bwMode="auto">
          <a:xfrm>
            <a:off x="0" y="990797"/>
            <a:ext cx="9105900" cy="586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6200" y="1981200"/>
            <a:ext cx="12954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76200" y="2362200"/>
            <a:ext cx="12954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90650" y="3048000"/>
            <a:ext cx="12954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2" y="3048000"/>
            <a:ext cx="2143125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3581400" y="2962275"/>
            <a:ext cx="19050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09925"/>
            <a:ext cx="2152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5514975" y="3476625"/>
            <a:ext cx="19050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77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Proposed USGS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876802" y="1162213"/>
            <a:ext cx="4012057" cy="5390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6553202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Figure 1, USGS Study Proposal</a:t>
            </a:r>
            <a:endParaRPr lang="en-US" sz="1200" i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24400" cy="44958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itchFamily="34" charset="0"/>
              </a:rPr>
              <a:t>Objectives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itchFamily="34" charset="0"/>
              </a:rPr>
              <a:t>Refine estimates of selected groundwater recharge and discharge budget components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itchFamily="34" charset="0"/>
              </a:rPr>
              <a:t>Improve conceptual understanding of the aquifer system and hydraulic connection between aquifers</a:t>
            </a: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Collection of Additional Data: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Proposed U.S. Geological Survey Study (2015-2017)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Develop New Estimate of Groundwater Recharge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Estimation of Spring Discharge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Stream Seepage Studies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Estimation of Well Withdrawals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Estimation of Evapotranspiration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Estimation of Discharge to Colorado River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Definition of Groundwater Divides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Groundwater Chemistry and Dating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 marL="0" indent="0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61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Final Steps: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Review and Analysis of Data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Recommendations to State Engineer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Economic Impacts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sz="2800" dirty="0" smtClean="0">
                <a:effectLst/>
                <a:latin typeface="Arial Narrow" panose="020B0606020202030204" pitchFamily="34" charset="0"/>
              </a:rPr>
              <a:t>Individual Water Users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sz="2800" dirty="0" smtClean="0">
                <a:effectLst/>
                <a:latin typeface="Arial Narrow" panose="020B0606020202030204" pitchFamily="34" charset="0"/>
              </a:rPr>
              <a:t>Local Community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Timing of Implementation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 marL="0" indent="0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02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668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Possible Outcomes: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715000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Stay with Current Open but Limited Appropriation Policy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Place More Restrictions on Appropriation Policy</a:t>
            </a: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  <a:latin typeface="Arial Narrow" panose="020B0606020202030204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Close the Valley to New Appropriations / Limit Change Applications to within the Valley</a:t>
            </a: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 marL="0" indent="0">
              <a:buClr>
                <a:srgbClr val="FFC000"/>
              </a:buClr>
              <a:buNone/>
              <a:defRPr/>
            </a:pPr>
            <a:endParaRPr lang="en-US" dirty="0">
              <a:effectLst/>
            </a:endParaRPr>
          </a:p>
          <a:p>
            <a:pPr marL="0" indent="0">
              <a:buClr>
                <a:srgbClr val="FFC000"/>
              </a:buClr>
              <a:buNone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>
              <a:effectLst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79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Thank You… Any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054626"/>
            <a:ext cx="5105400" cy="3346175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/>
          <a:lstStyle/>
          <a:p>
            <a:pPr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Address for written comments</a:t>
            </a:r>
          </a:p>
          <a:p>
            <a:pPr lvl="1">
              <a:buClr>
                <a:srgbClr val="FFC000"/>
              </a:buClr>
              <a:buNone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	Utah Division of Water Rights	</a:t>
            </a:r>
          </a:p>
          <a:p>
            <a:pPr lvl="1">
              <a:buClr>
                <a:srgbClr val="FFC000"/>
              </a:buClr>
              <a:buNone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	Marc </a:t>
            </a:r>
            <a:r>
              <a:rPr lang="en-US" dirty="0" err="1" smtClean="0">
                <a:effectLst/>
                <a:latin typeface="Arial Narrow" panose="020B0606020202030204" pitchFamily="34" charset="0"/>
              </a:rPr>
              <a:t>Stilson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, Regional Engineer</a:t>
            </a:r>
          </a:p>
          <a:p>
            <a:pPr lvl="1">
              <a:buClr>
                <a:srgbClr val="FFC000"/>
              </a:buClr>
              <a:buNone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	319 North </a:t>
            </a:r>
            <a:r>
              <a:rPr lang="en-US" dirty="0" err="1" smtClean="0">
                <a:effectLst/>
                <a:latin typeface="Arial Narrow" panose="020B0606020202030204" pitchFamily="34" charset="0"/>
              </a:rPr>
              <a:t>Carbonville</a:t>
            </a:r>
            <a:r>
              <a:rPr lang="en-US" dirty="0" smtClean="0">
                <a:effectLst/>
                <a:latin typeface="Arial Narrow" panose="020B0606020202030204" pitchFamily="34" charset="0"/>
              </a:rPr>
              <a:t> Road</a:t>
            </a:r>
          </a:p>
          <a:p>
            <a:pPr lvl="1">
              <a:buClr>
                <a:srgbClr val="FFC000"/>
              </a:buClr>
              <a:buNone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	P.O. Box 718</a:t>
            </a:r>
          </a:p>
          <a:p>
            <a:pPr lvl="1">
              <a:buClr>
                <a:srgbClr val="FFC000"/>
              </a:buClr>
              <a:buNone/>
              <a:defRPr/>
            </a:pPr>
            <a:r>
              <a:rPr lang="en-US" dirty="0" smtClean="0">
                <a:effectLst/>
                <a:latin typeface="Arial Narrow" panose="020B0606020202030204" pitchFamily="34" charset="0"/>
              </a:rPr>
              <a:t>	Price, UT 84501</a:t>
            </a:r>
          </a:p>
          <a:p>
            <a:pPr lvl="2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  <a:p>
            <a:pPr lvl="1"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0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504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05 Area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143001"/>
            <a:ext cx="5272087" cy="542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822158" y="4114800"/>
            <a:ext cx="1112043" cy="1752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8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3200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Policy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81400"/>
            <a:ext cx="3276600" cy="1828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Moab City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Mill Creek Upper Drainage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741" y="76200"/>
            <a:ext cx="495926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667002" y="3962400"/>
            <a:ext cx="1517739" cy="7620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2740" y="5181600"/>
            <a:ext cx="762001" cy="457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16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20" y="1395303"/>
            <a:ext cx="8995363" cy="5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Moab/Spanish Valley Watershed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306276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Kens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7000" y="195099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Warner Lake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1100" y="431113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Powerhouse Dam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38600" y="2135664"/>
            <a:ext cx="7620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1"/>
          </p:cNvCxnSpPr>
          <p:nvPr/>
        </p:nvCxnSpPr>
        <p:spPr>
          <a:xfrm flipH="1">
            <a:off x="6553200" y="3247430"/>
            <a:ext cx="685800" cy="18466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71800" y="4495801"/>
            <a:ext cx="381000" cy="12013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4153942">
            <a:off x="5788796" y="471325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 Juan County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Grand County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48316">
            <a:off x="5040175" y="3078477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Mill Creek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748316">
            <a:off x="5290436" y="357724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Pack Creek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4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Moab/Spanish Valley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714787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ew appropriations evaluated on own merits</a:t>
            </a: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ermanent change applications evaluated on own merits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require installation of meters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be regulated by River Commissioner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117314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Surface </a:t>
            </a:r>
            <a:r>
              <a:rPr lang="en-US" sz="3200" dirty="0" smtClean="0">
                <a:solidFill>
                  <a:schemeClr val="bg1"/>
                </a:solidFill>
              </a:rPr>
              <a:t>Water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604326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Ground </a:t>
            </a:r>
            <a:r>
              <a:rPr lang="en-US" sz="3200" dirty="0" smtClean="0">
                <a:solidFill>
                  <a:schemeClr val="bg1"/>
                </a:solidFill>
              </a:rPr>
              <a:t>Water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838200" y="5189101"/>
            <a:ext cx="7772400" cy="12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</a:rPr>
              <a:t>Open to new appropriations</a:t>
            </a:r>
          </a:p>
          <a:p>
            <a:r>
              <a:rPr lang="en-US" kern="0" dirty="0" smtClean="0">
                <a:solidFill>
                  <a:schemeClr val="bg1"/>
                </a:solidFill>
              </a:rPr>
              <a:t>1 Home, 1 acre irrigation, 10 head livestock</a:t>
            </a:r>
            <a:endParaRPr lang="en-US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8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Mill Creek Drainage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2819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Closed to new appropriations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Must file permanent change on a first class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require installation of meters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be regulated by River Commissioner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371602"/>
            <a:ext cx="421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Surface and Ground </a:t>
            </a:r>
            <a:r>
              <a:rPr lang="en-US" sz="3200" dirty="0" smtClean="0">
                <a:solidFill>
                  <a:schemeClr val="bg1"/>
                </a:solidFill>
              </a:rPr>
              <a:t>Water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6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9497</TotalTime>
  <Words>1214</Words>
  <Application>Microsoft Office PowerPoint</Application>
  <PresentationFormat>On-screen Show (4:3)</PresentationFormat>
  <Paragraphs>324</Paragraphs>
  <Slides>44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Textured</vt:lpstr>
      <vt:lpstr>Default Design</vt:lpstr>
      <vt:lpstr>Slide 1</vt:lpstr>
      <vt:lpstr>Slide 2</vt:lpstr>
      <vt:lpstr>Moab/Spanish Valley Drainage</vt:lpstr>
      <vt:lpstr>www.waterrights.utah.gov</vt:lpstr>
      <vt:lpstr>05 Area</vt:lpstr>
      <vt:lpstr>Policy Page</vt:lpstr>
      <vt:lpstr>Moab/Spanish Valley Watershed</vt:lpstr>
      <vt:lpstr>Moab/Spanish Valley</vt:lpstr>
      <vt:lpstr>Mill Creek Drainage</vt:lpstr>
      <vt:lpstr>Moab City Limits</vt:lpstr>
      <vt:lpstr>Slide 11</vt:lpstr>
      <vt:lpstr>Groundwater Management Plans</vt:lpstr>
      <vt:lpstr>Section 73-5-15</vt:lpstr>
      <vt:lpstr>Section 73-5-15</vt:lpstr>
      <vt:lpstr>Section 73-5-15</vt:lpstr>
      <vt:lpstr>Section 73-5-15</vt:lpstr>
      <vt:lpstr>Section 73-5-15</vt:lpstr>
      <vt:lpstr>Section 73-5-15</vt:lpstr>
      <vt:lpstr>Section 73-5-15</vt:lpstr>
      <vt:lpstr>Section 73-5-15</vt:lpstr>
      <vt:lpstr>Section 73-5-15</vt:lpstr>
      <vt:lpstr>Section 73-5-15</vt:lpstr>
      <vt:lpstr>Slide 23</vt:lpstr>
      <vt:lpstr>Recently Implemented Plans</vt:lpstr>
      <vt:lpstr>Safe Yield</vt:lpstr>
      <vt:lpstr>Water Budget</vt:lpstr>
      <vt:lpstr>Moab/Spanish Valley</vt:lpstr>
      <vt:lpstr>Moab/Spanish Valley</vt:lpstr>
      <vt:lpstr>Moab/Spanish Valley</vt:lpstr>
      <vt:lpstr>Moab/Spanish Valley</vt:lpstr>
      <vt:lpstr>Moab/Spanish Valley</vt:lpstr>
      <vt:lpstr>Moab/Spanish Valley</vt:lpstr>
      <vt:lpstr>Moab/Spanish Valley</vt:lpstr>
      <vt:lpstr>Summary</vt:lpstr>
      <vt:lpstr>Slide 35</vt:lpstr>
      <vt:lpstr>Next Steps: </vt:lpstr>
      <vt:lpstr>Technical Work Group:</vt:lpstr>
      <vt:lpstr>Technical Work Group:</vt:lpstr>
      <vt:lpstr>Collection of Additional Data: </vt:lpstr>
      <vt:lpstr>Proposed USGS Study</vt:lpstr>
      <vt:lpstr>Collection of Additional Data: </vt:lpstr>
      <vt:lpstr>Final Steps: </vt:lpstr>
      <vt:lpstr>Possible Outcomes: </vt:lpstr>
      <vt:lpstr>Thank You… Any 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Water Law — Origin and History</dc:title>
  <dc:creator>James Greer</dc:creator>
  <cp:lastModifiedBy>James Reese</cp:lastModifiedBy>
  <cp:revision>255</cp:revision>
  <cp:lastPrinted>2014-04-04T19:45:04Z</cp:lastPrinted>
  <dcterms:created xsi:type="dcterms:W3CDTF">2013-06-06T17:30:43Z</dcterms:created>
  <dcterms:modified xsi:type="dcterms:W3CDTF">2014-04-16T20:38:18Z</dcterms:modified>
</cp:coreProperties>
</file>