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94" r:id="rId2"/>
    <p:sldId id="275" r:id="rId3"/>
    <p:sldId id="256" r:id="rId4"/>
    <p:sldId id="259" r:id="rId5"/>
    <p:sldId id="271" r:id="rId6"/>
    <p:sldId id="262" r:id="rId7"/>
    <p:sldId id="257" r:id="rId8"/>
    <p:sldId id="261" r:id="rId9"/>
    <p:sldId id="270" r:id="rId10"/>
    <p:sldId id="258" r:id="rId11"/>
    <p:sldId id="264" r:id="rId12"/>
    <p:sldId id="291" r:id="rId13"/>
    <p:sldId id="268" r:id="rId14"/>
    <p:sldId id="267" r:id="rId15"/>
    <p:sldId id="269" r:id="rId16"/>
    <p:sldId id="276" r:id="rId17"/>
    <p:sldId id="292" r:id="rId18"/>
    <p:sldId id="266" r:id="rId19"/>
    <p:sldId id="295" r:id="rId20"/>
    <p:sldId id="296" r:id="rId21"/>
    <p:sldId id="272" r:id="rId22"/>
    <p:sldId id="273" r:id="rId23"/>
    <p:sldId id="281" r:id="rId24"/>
    <p:sldId id="290" r:id="rId25"/>
    <p:sldId id="278" r:id="rId26"/>
    <p:sldId id="279" r:id="rId27"/>
    <p:sldId id="280" r:id="rId28"/>
    <p:sldId id="283" r:id="rId29"/>
    <p:sldId id="284" r:id="rId30"/>
    <p:sldId id="285" r:id="rId31"/>
    <p:sldId id="286" r:id="rId32"/>
    <p:sldId id="287" r:id="rId33"/>
    <p:sldId id="288" r:id="rId34"/>
    <p:sldId id="289" r:id="rId35"/>
    <p:sldId id="293"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00" autoAdjust="0"/>
  </p:normalViewPr>
  <p:slideViewPr>
    <p:cSldViewPr>
      <p:cViewPr varScale="1">
        <p:scale>
          <a:sx n="95" d="100"/>
          <a:sy n="95" d="100"/>
        </p:scale>
        <p:origin x="-20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E7F9B0-CCCC-4A67-98B7-E5F43DBB7900}" type="datetimeFigureOut">
              <a:rPr lang="en-US" smtClean="0"/>
              <a:t>4/10/2014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D9F733-024C-4B7C-B3C4-63FA2E5D8E82}" type="slidenum">
              <a:rPr lang="en-US" smtClean="0"/>
              <a:t>‹#›</a:t>
            </a:fld>
            <a:endParaRPr lang="en-US"/>
          </a:p>
        </p:txBody>
      </p:sp>
    </p:spTree>
    <p:extLst>
      <p:ext uri="{BB962C8B-B14F-4D97-AF65-F5344CB8AC3E}">
        <p14:creationId xmlns:p14="http://schemas.microsoft.com/office/powerpoint/2010/main" val="1738680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2</a:t>
            </a:fld>
            <a:endParaRPr lang="en-US"/>
          </a:p>
        </p:txBody>
      </p:sp>
    </p:spTree>
    <p:extLst>
      <p:ext uri="{BB962C8B-B14F-4D97-AF65-F5344CB8AC3E}">
        <p14:creationId xmlns:p14="http://schemas.microsoft.com/office/powerpoint/2010/main" val="2299766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11</a:t>
            </a:fld>
            <a:endParaRPr lang="en-US"/>
          </a:p>
        </p:txBody>
      </p:sp>
    </p:spTree>
    <p:extLst>
      <p:ext uri="{BB962C8B-B14F-4D97-AF65-F5344CB8AC3E}">
        <p14:creationId xmlns:p14="http://schemas.microsoft.com/office/powerpoint/2010/main" val="1665519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12</a:t>
            </a:fld>
            <a:endParaRPr lang="en-US"/>
          </a:p>
        </p:txBody>
      </p:sp>
    </p:spTree>
    <p:extLst>
      <p:ext uri="{BB962C8B-B14F-4D97-AF65-F5344CB8AC3E}">
        <p14:creationId xmlns:p14="http://schemas.microsoft.com/office/powerpoint/2010/main" val="622638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13</a:t>
            </a:fld>
            <a:endParaRPr lang="en-US"/>
          </a:p>
        </p:txBody>
      </p:sp>
    </p:spTree>
    <p:extLst>
      <p:ext uri="{BB962C8B-B14F-4D97-AF65-F5344CB8AC3E}">
        <p14:creationId xmlns:p14="http://schemas.microsoft.com/office/powerpoint/2010/main" val="1999018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Surface right is probably a decreed right with a priority of 1903 or earlier.  Remember that most of the surface water was fully appropriated by 1903.</a:t>
            </a:r>
            <a:r>
              <a:rPr lang="en-US" baseline="0" dirty="0" smtClean="0"/>
              <a:t>  </a:t>
            </a:r>
          </a:p>
          <a:p>
            <a:r>
              <a:rPr lang="en-US" baseline="0" dirty="0" smtClean="0"/>
              <a:t>A well or other groundwater right is probably filed after 1935 but could be and underground water claim.</a:t>
            </a:r>
          </a:p>
          <a:p>
            <a:r>
              <a:rPr lang="en-US" baseline="0" dirty="0" smtClean="0"/>
              <a:t>Springs are often sources of supply for diligence claims filings for </a:t>
            </a:r>
            <a:r>
              <a:rPr lang="en-US" baseline="0" dirty="0" err="1" smtClean="0"/>
              <a:t>stockwater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14</a:t>
            </a:fld>
            <a:endParaRPr lang="en-US"/>
          </a:p>
        </p:txBody>
      </p:sp>
    </p:spTree>
    <p:extLst>
      <p:ext uri="{BB962C8B-B14F-4D97-AF65-F5344CB8AC3E}">
        <p14:creationId xmlns:p14="http://schemas.microsoft.com/office/powerpoint/2010/main" val="1117786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Beware of trust deeds.  Get a warranty deed.  If you are</a:t>
            </a:r>
            <a:r>
              <a:rPr lang="en-US" baseline="0" dirty="0" smtClean="0"/>
              <a:t> selling land that has water rights associated with it be careful that you don’t unintentionally convey the water rights by appurtenance.</a:t>
            </a:r>
          </a:p>
          <a:p>
            <a:r>
              <a:rPr lang="en-US" baseline="0" dirty="0" smtClean="0"/>
              <a:t>Why am I emphasizing the Beneficial Use concept?  It is a bedrock principle of water law.  </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15</a:t>
            </a:fld>
            <a:endParaRPr lang="en-US"/>
          </a:p>
        </p:txBody>
      </p:sp>
    </p:spTree>
    <p:extLst>
      <p:ext uri="{BB962C8B-B14F-4D97-AF65-F5344CB8AC3E}">
        <p14:creationId xmlns:p14="http://schemas.microsoft.com/office/powerpoint/2010/main" val="457480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Roughly 1 </a:t>
            </a:r>
            <a:r>
              <a:rPr lang="en-US" dirty="0" err="1" smtClean="0"/>
              <a:t>cfs</a:t>
            </a:r>
            <a:r>
              <a:rPr lang="en-US" dirty="0" smtClean="0"/>
              <a:t> flowing for 24 hours will deliver a volume of 2 acre-feet.  </a:t>
            </a:r>
          </a:p>
          <a:p>
            <a:endParaRPr lang="en-US" dirty="0" smtClean="0"/>
          </a:p>
          <a:p>
            <a:r>
              <a:rPr lang="en-US" dirty="0" smtClean="0"/>
              <a:t>As we go through this training other presenters</a:t>
            </a:r>
            <a:r>
              <a:rPr lang="en-US" baseline="0" dirty="0" smtClean="0"/>
              <a:t> will talk about issues involving flow, volume and supplemental rights.  EG if you have a water right that has a flow of .5 </a:t>
            </a:r>
            <a:r>
              <a:rPr lang="en-US" baseline="0" dirty="0" err="1" smtClean="0"/>
              <a:t>cfs</a:t>
            </a:r>
            <a:r>
              <a:rPr lang="en-US" baseline="0" dirty="0" smtClean="0"/>
              <a:t> and the use of water is to irrigate 10 acres, can it be done?  What if the use is 200 acres?  .5 </a:t>
            </a:r>
            <a:r>
              <a:rPr lang="en-US" baseline="0" dirty="0" err="1" smtClean="0"/>
              <a:t>cfs</a:t>
            </a:r>
            <a:r>
              <a:rPr lang="en-US" baseline="0" dirty="0" smtClean="0"/>
              <a:t> x7/12x2x365= 200 acre-feet +/-.  Using a 4 </a:t>
            </a:r>
            <a:r>
              <a:rPr lang="en-US" baseline="0" dirty="0" err="1" smtClean="0"/>
              <a:t>af</a:t>
            </a:r>
            <a:r>
              <a:rPr lang="en-US" baseline="0" dirty="0" smtClean="0"/>
              <a:t>/ac irrigation duty .5 </a:t>
            </a:r>
            <a:r>
              <a:rPr lang="en-US" baseline="0" dirty="0" err="1" smtClean="0"/>
              <a:t>cfs</a:t>
            </a:r>
            <a:r>
              <a:rPr lang="en-US" baseline="0" dirty="0" smtClean="0"/>
              <a:t> can irrigate about 50 acres.  Don’t think that a right for irrigation with a flow rate has the ability to divert a volume = the flow rate x 2 x 365.  Account for the seasonal nature of the use.</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16</a:t>
            </a:fld>
            <a:endParaRPr lang="en-US"/>
          </a:p>
        </p:txBody>
      </p:sp>
    </p:spTree>
    <p:extLst>
      <p:ext uri="{BB962C8B-B14F-4D97-AF65-F5344CB8AC3E}">
        <p14:creationId xmlns:p14="http://schemas.microsoft.com/office/powerpoint/2010/main" val="98220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Either amount can limit a water right.  Even for municipal uses on change applications</a:t>
            </a:r>
            <a:r>
              <a:rPr lang="en-US" baseline="0" dirty="0" smtClean="0"/>
              <a:t> both the diversion and depletion amounts for the rights being changed are considered in approval of the change application.</a:t>
            </a:r>
          </a:p>
          <a:p>
            <a:r>
              <a:rPr lang="en-US" baseline="0" dirty="0" smtClean="0"/>
              <a:t>Example?</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17</a:t>
            </a:fld>
            <a:endParaRPr lang="en-US"/>
          </a:p>
        </p:txBody>
      </p:sp>
    </p:spTree>
    <p:extLst>
      <p:ext uri="{BB962C8B-B14F-4D97-AF65-F5344CB8AC3E}">
        <p14:creationId xmlns:p14="http://schemas.microsoft.com/office/powerpoint/2010/main" val="3203368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Jared Manning will talk more about distribution</a:t>
            </a:r>
            <a:r>
              <a:rPr lang="en-US" baseline="0" dirty="0" smtClean="0"/>
              <a:t> issues later today but for the sake of illustrating typical </a:t>
            </a:r>
            <a:r>
              <a:rPr lang="en-US" baseline="0" dirty="0" err="1" smtClean="0"/>
              <a:t>streamflow</a:t>
            </a:r>
            <a:r>
              <a:rPr lang="en-US" baseline="0" dirty="0" smtClean="0"/>
              <a:t> note that it peaks during snowmelt runoff May-June.  What does this have to do with considerations for water right issues?  Note the available supply for the priorities of the rights on the stream.  Decisions and evaluations of this element of water rights occur when change applications are made.</a:t>
            </a:r>
          </a:p>
          <a:p>
            <a:endParaRPr lang="en-US" baseline="0" dirty="0" smtClean="0"/>
          </a:p>
          <a:p>
            <a:r>
              <a:rPr lang="en-US" baseline="0" dirty="0" smtClean="0"/>
              <a:t>Groundwater recharge typically follows the same pattern with a lag or attenuation due to the time for the water entering the aquifer.  Yes – the water year is extremely important to both </a:t>
            </a:r>
            <a:r>
              <a:rPr lang="en-US" baseline="0" dirty="0" err="1" smtClean="0"/>
              <a:t>streamflows</a:t>
            </a:r>
            <a:r>
              <a:rPr lang="en-US" baseline="0" dirty="0" smtClean="0"/>
              <a:t> and to groundwater supply.</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18</a:t>
            </a:fld>
            <a:endParaRPr lang="en-US"/>
          </a:p>
        </p:txBody>
      </p:sp>
    </p:spTree>
    <p:extLst>
      <p:ext uri="{BB962C8B-B14F-4D97-AF65-F5344CB8AC3E}">
        <p14:creationId xmlns:p14="http://schemas.microsoft.com/office/powerpoint/2010/main" val="1963210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Note the impact of the high water years</a:t>
            </a:r>
            <a:r>
              <a:rPr lang="en-US" baseline="0" dirty="0" smtClean="0"/>
              <a:t> during the mid ‘80s.  Typical of most, if not all, areas of the state where groundwater levels react to the water received as snow.</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21</a:t>
            </a:fld>
            <a:endParaRPr lang="en-US"/>
          </a:p>
        </p:txBody>
      </p:sp>
    </p:spTree>
    <p:extLst>
      <p:ext uri="{BB962C8B-B14F-4D97-AF65-F5344CB8AC3E}">
        <p14:creationId xmlns:p14="http://schemas.microsoft.com/office/powerpoint/2010/main" val="3429389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Note the steady decline</a:t>
            </a:r>
            <a:r>
              <a:rPr lang="en-US" baseline="0" dirty="0" smtClean="0"/>
              <a:t> in this well.  Not atypical of groundwater conditions in some of the more arid basins in the state.  The consequences for over pumping groundwater can be land subsidence, loss of storage in the aquifer, and a reduction in water quality.</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22</a:t>
            </a:fld>
            <a:endParaRPr lang="en-US"/>
          </a:p>
        </p:txBody>
      </p:sp>
    </p:spTree>
    <p:extLst>
      <p:ext uri="{BB962C8B-B14F-4D97-AF65-F5344CB8AC3E}">
        <p14:creationId xmlns:p14="http://schemas.microsoft.com/office/powerpoint/2010/main" val="67857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Why are water rights important?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3</a:t>
            </a:fld>
            <a:endParaRPr lang="en-US" dirty="0"/>
          </a:p>
        </p:txBody>
      </p:sp>
    </p:spTree>
    <p:extLst>
      <p:ext uri="{BB962C8B-B14F-4D97-AF65-F5344CB8AC3E}">
        <p14:creationId xmlns:p14="http://schemas.microsoft.com/office/powerpoint/2010/main" val="3511288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23</a:t>
            </a:fld>
            <a:endParaRPr lang="en-US"/>
          </a:p>
        </p:txBody>
      </p:sp>
    </p:spTree>
    <p:extLst>
      <p:ext uri="{BB962C8B-B14F-4D97-AF65-F5344CB8AC3E}">
        <p14:creationId xmlns:p14="http://schemas.microsoft.com/office/powerpoint/2010/main" val="25857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24</a:t>
            </a:fld>
            <a:endParaRPr lang="en-US"/>
          </a:p>
        </p:txBody>
      </p:sp>
    </p:spTree>
    <p:extLst>
      <p:ext uri="{BB962C8B-B14F-4D97-AF65-F5344CB8AC3E}">
        <p14:creationId xmlns:p14="http://schemas.microsoft.com/office/powerpoint/2010/main" val="3124442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93E5002-ADBC-4F15-B15B-A963507FA256}" type="slidenum">
              <a:rPr lang="en-US" altLang="en-US"/>
              <a:pPr/>
              <a:t>25</a:t>
            </a:fld>
            <a:endParaRPr lang="en-US" altLang="en-US"/>
          </a:p>
        </p:txBody>
      </p:sp>
      <p:sp>
        <p:nvSpPr>
          <p:cNvPr id="57346" name="Rectangle 2"/>
          <p:cNvSpPr>
            <a:spLocks noGrp="1" noRot="1" noChangeAspect="1" noChangeArrowheads="1" noTextEdit="1"/>
          </p:cNvSpPr>
          <p:nvPr>
            <p:ph type="sldImg"/>
          </p:nvPr>
        </p:nvSpPr>
        <p:spPr>
          <a:xfrm>
            <a:off x="1181100" y="696913"/>
            <a:ext cx="4648200" cy="3486150"/>
          </a:xfrm>
          <a:ln/>
        </p:spPr>
      </p:sp>
      <p:sp>
        <p:nvSpPr>
          <p:cNvPr id="57347" name="Rectangle 3"/>
          <p:cNvSpPr>
            <a:spLocks noGrp="1" noChangeArrowheads="1"/>
          </p:cNvSpPr>
          <p:nvPr>
            <p:ph type="body" idx="1"/>
          </p:nvPr>
        </p:nvSpPr>
        <p:spPr/>
        <p:txBody>
          <a:bodyPr/>
          <a:lstStyle/>
          <a:p>
            <a:r>
              <a:rPr lang="en-US" altLang="en-US"/>
              <a:t>This diagram showing the various steps in the application process is available at the Division of Water Rights Internet website at http://waterrights.utah.gov/wrinfo/policy/apschem.pdf.  I have separated it into three parts for the purposes of this discussion.  The first section shows the initial filing of the application, notifying the public, addressing any protests, reviewing the proposal and its relationship to other water rights, and making an initial recommendation for the State Engineer’s action.  Much of this activity heavily involves the regional offices of the Division and their personnel.  The division has seven regional offices administering the different river basins in Utah.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2DE9BDE-1E16-4972-B421-C94344E66C3F}" type="slidenum">
              <a:rPr lang="en-US" altLang="en-US"/>
              <a:pPr/>
              <a:t>26</a:t>
            </a:fld>
            <a:endParaRPr lang="en-US" altLang="en-US"/>
          </a:p>
        </p:txBody>
      </p:sp>
      <p:sp>
        <p:nvSpPr>
          <p:cNvPr id="58370" name="Rectangle 2050"/>
          <p:cNvSpPr>
            <a:spLocks noGrp="1" noRot="1" noChangeAspect="1" noChangeArrowheads="1" noTextEdit="1"/>
          </p:cNvSpPr>
          <p:nvPr>
            <p:ph type="sldImg"/>
          </p:nvPr>
        </p:nvSpPr>
        <p:spPr>
          <a:xfrm>
            <a:off x="1181100" y="696913"/>
            <a:ext cx="4648200" cy="3486150"/>
          </a:xfrm>
          <a:ln/>
        </p:spPr>
      </p:sp>
      <p:sp>
        <p:nvSpPr>
          <p:cNvPr id="58371" name="Rectangle 2051"/>
          <p:cNvSpPr>
            <a:spLocks noGrp="1" noChangeArrowheads="1"/>
          </p:cNvSpPr>
          <p:nvPr>
            <p:ph type="body" idx="1"/>
          </p:nvPr>
        </p:nvSpPr>
        <p:spPr/>
        <p:txBody>
          <a:bodyPr/>
          <a:lstStyle/>
          <a:p>
            <a:r>
              <a:rPr lang="en-US" altLang="en-US"/>
              <a:t>This next section covers the activity handled in the central Salt Lake office of the Division where the recommended action on the application is reviewed and then finalized by issuance of an order by the State Engineer.  Personnel also oversee activity regarding any reconsideration requests and/or appeals to district court.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2529B57-3E42-4298-9C47-26A8F740497D}" type="slidenum">
              <a:rPr lang="en-US" altLang="en-US"/>
              <a:pPr/>
              <a:t>27</a:t>
            </a:fld>
            <a:endParaRPr lang="en-US" altLang="en-US"/>
          </a:p>
        </p:txBody>
      </p:sp>
      <p:sp>
        <p:nvSpPr>
          <p:cNvPr id="59394" name="Rectangle 1026"/>
          <p:cNvSpPr>
            <a:spLocks noGrp="1" noRot="1" noChangeAspect="1" noChangeArrowheads="1" noTextEdit="1"/>
          </p:cNvSpPr>
          <p:nvPr>
            <p:ph type="sldImg"/>
          </p:nvPr>
        </p:nvSpPr>
        <p:spPr>
          <a:xfrm>
            <a:off x="1181100" y="696913"/>
            <a:ext cx="4648200" cy="3486150"/>
          </a:xfrm>
          <a:ln/>
        </p:spPr>
      </p:sp>
      <p:sp>
        <p:nvSpPr>
          <p:cNvPr id="59395" name="Rectangle 1027"/>
          <p:cNvSpPr>
            <a:spLocks noGrp="1" noChangeArrowheads="1"/>
          </p:cNvSpPr>
          <p:nvPr>
            <p:ph type="body" idx="1"/>
          </p:nvPr>
        </p:nvSpPr>
        <p:spPr/>
        <p:txBody>
          <a:bodyPr/>
          <a:lstStyle/>
          <a:p>
            <a:r>
              <a:rPr lang="en-US" altLang="en-US"/>
              <a:t>This third section addresses development of actual physical beneficial use under an approved application and the perfection of the application by issuance of a certificate.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F3A3194-704F-4239-ADF6-206E4AFDC6F5}" type="slidenum">
              <a:rPr lang="en-US" altLang="en-US"/>
              <a:pPr/>
              <a:t>28</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a:cs typeface="Times New Roman" pitchFamily="18" charset="0"/>
              </a:rPr>
              <a:t>	Permanent filings are advertised twice with a one week interval between publications; there is a statutory 20-day protest period following the second publication for informal proceedings and a 30-day period for formal proceedings.  All proceedings before the State Engineer are informal unless otherwise designated.</a:t>
            </a:r>
          </a:p>
          <a:p>
            <a:r>
              <a:rPr lang="en-US" altLang="en-US">
                <a:cs typeface="Times New Roman" pitchFamily="18" charset="0"/>
              </a:rPr>
              <a:t>	Temporary filings (for projects lasting only one year) are advertised at the discretion of the regional engineer based on experience with water rights concerns in the area of the proposal and whether there is potential impairment of other water rights or not.  If advertised, publication generally occurs once with a following protest period of ten days.</a:t>
            </a:r>
          </a:p>
          <a:p>
            <a:r>
              <a:rPr lang="en-US" altLang="en-US">
                <a:cs typeface="Times New Roman" pitchFamily="18" charset="0"/>
              </a:rPr>
              <a:t>	Notices to water users are drafted by the applications/records section and contain information as directed by statute.  They are e-mailed to the appropriate newspapers, and the applications are placed on the division’s website advertising list.  Advertising is generally placed in the legal notices section of the newspaper.  Many local papers are weekly editions which circulate on Wednesday or Thursdays.  For larger daily newspapers, the notices occur on Thursday editions.</a:t>
            </a:r>
          </a:p>
          <a:p>
            <a:r>
              <a:rPr lang="en-US" altLang="en-US">
                <a:cs typeface="Times New Roman" pitchFamily="18" charset="0"/>
              </a:rPr>
              <a:t>	After advertising, the involved newspapers provide proof of publication documents to the State Engineer.  The State Engineer must receive this proof of publication before further action can be taken.  The newspaper bills are then paid by the division.</a:t>
            </a:r>
          </a:p>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B70FA25-EE5C-4366-AFFF-2EF76DDDEE35}" type="slidenum">
              <a:rPr lang="en-US" altLang="en-US"/>
              <a:pPr/>
              <a:t>29</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ltLang="en-US">
                <a:cs typeface="Times New Roman" pitchFamily="18" charset="0"/>
              </a:rPr>
              <a:t>	</a:t>
            </a:r>
            <a:r>
              <a:rPr lang="en-US" altLang="en-US" sz="1000">
                <a:cs typeface="Times New Roman" pitchFamily="18" charset="0"/>
              </a:rPr>
              <a:t>Protests are filed with the division by interested parties.  Generally these are other water users in the area who believe their supply may be impaired by the new project. However, sometimes title or property access or environmental concerns may be the issues raised.  It really gets down to statutory requirements for approval and why the application shouldn’t be approved. Protests should focus on that kind of discussion.</a:t>
            </a:r>
          </a:p>
          <a:p>
            <a:r>
              <a:rPr lang="en-US" altLang="en-US">
                <a:cs typeface="Times New Roman" pitchFamily="18" charset="0"/>
              </a:rPr>
              <a:t>	The protest must indicate the water right(s) being protested.  General concerns about lessening water supplies throughout a basin or encroaching urbanization and its potential effects or need for a water management plan in a valley would be considered as correspondence to the division and not as a protest to any or all new filings in the area. </a:t>
            </a:r>
          </a:p>
          <a:p>
            <a:r>
              <a:rPr lang="en-US" altLang="en-US">
                <a:cs typeface="Times New Roman" pitchFamily="18" charset="0"/>
              </a:rPr>
              <a:t>	The protest must be submitted within the appropriate period and be considered timely in order to establish legal standing of the party in subsequent application procedures and potential court involvement.</a:t>
            </a:r>
          </a:p>
          <a:p>
            <a:r>
              <a:rPr lang="en-US" altLang="en-US">
                <a:cs typeface="Times New Roman" pitchFamily="18" charset="0"/>
              </a:rPr>
              <a:t>	The protest must provide the name and address of each protesting entity and be signed by the protesting party or its authorized representative or power of attorney.  In addition to the signature, it is important to print the name of the protestant so that we know exactly who is submitting the protest.  If the name and address aren’t readily readable, standing as a legal protestant may be jeopardized.</a:t>
            </a: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2A937A6-8338-4614-922A-75269987B0D4}" type="slidenum">
              <a:rPr lang="en-US" altLang="en-US"/>
              <a:pPr/>
              <a:t>30</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en-US" sz="1000">
                <a:cs typeface="Times New Roman" pitchFamily="18" charset="0"/>
              </a:rPr>
              <a:t>	Hearings are generally held in the county seats of the counties where water is to be diverted and used.  However, if parties agree to some other location for greater convenience or if no facilities are available to accommodate meetings, the locations may be in other towns or in conference rooms at  division offices.  The usual  schedule is to visit each county two times each year; the dates are about  six months apart.  There may be several hearings per trip.</a:t>
            </a:r>
          </a:p>
          <a:p>
            <a:r>
              <a:rPr lang="en-US" altLang="en-US" sz="1000">
                <a:cs typeface="Times New Roman" pitchFamily="18" charset="0"/>
              </a:rPr>
              <a:t>Generally hearings are held to address protests, but they can be held to gather additional information if the applicant’s proposal is not sufficiently clear.  If parties desire to have a hearing before the State Engineer, they must request the hearing.  The determination as to whether a hearing should be held or not is at the discretion of the State Engineer.</a:t>
            </a:r>
          </a:p>
          <a:p>
            <a:r>
              <a:rPr lang="en-US" altLang="en-US" sz="1000">
                <a:cs typeface="Times New Roman" pitchFamily="18" charset="0"/>
              </a:rPr>
              <a:t>	Almost always, these hearings are informal proceedings.  The Assistant State Engineer for Applications/Record and the regional office personnel are hearings officers who direct the meetings.  Applicants are asked to provide information in support of their filings.  Protestants discuss their concerns.  Other  interested parties may provide additional information.  In some cases, hearings can also involve witnesses, consulting experts, attorneys, etc., especially in large or complex projects or where property, title, or other legal issues are involved or geologic and engineering information is helpful.  Hearings are recorded, and the proceedings are made available on the division’s Internet website.</a:t>
            </a:r>
          </a:p>
          <a:p>
            <a:r>
              <a:rPr lang="en-US" altLang="en-US" sz="1000">
                <a:cs typeface="Times New Roman" pitchFamily="18" charset="0"/>
              </a:rPr>
              <a:t>	Hearings may be waived if sufficient information is available and/or if parties indicate that no hearing is needed.</a:t>
            </a:r>
          </a:p>
          <a:p>
            <a:r>
              <a:rPr lang="en-US" altLang="en-US" sz="1000">
                <a:cs typeface="Times New Roman" pitchFamily="18" charset="0"/>
              </a:rPr>
              <a:t>	Once the hearing is completed, the responsibility for the processing of the water right is assigned to the regional office to perform a review of the file.</a:t>
            </a:r>
            <a:r>
              <a:rPr lang="en-US" altLang="en-US" sz="100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49D0F90-31A0-4374-9EC1-80E67B02CA83}" type="slidenum">
              <a:rPr lang="en-US" altLang="en-US"/>
              <a:pPr/>
              <a:t>31</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ltLang="en-US" sz="1000">
                <a:cs typeface="Times New Roman" pitchFamily="18" charset="0"/>
              </a:rPr>
              <a:t>	Request forms are available on the website or by mail or office visit.  For requests for time within 14 years from the date of application approval, a $25 fee is required.  For requests for time exceeding 14 years from the date of application approval, a $75 fee is required.  Payment can be made by check or cash.</a:t>
            </a:r>
          </a:p>
          <a:p>
            <a:r>
              <a:rPr lang="en-US" altLang="en-US" sz="1000">
                <a:cs typeface="Times New Roman" pitchFamily="18" charset="0"/>
              </a:rPr>
              <a:t>	If over fourteen years have passed since approval of the application, any request for additional time to place the water to the proposed beneficial use must be advertised and is subject to protest.  (See advertising and protest process described above.)</a:t>
            </a:r>
          </a:p>
          <a:p>
            <a:r>
              <a:rPr lang="en-US" altLang="en-US" sz="1000">
                <a:cs typeface="Times New Roman" pitchFamily="18" charset="0"/>
              </a:rPr>
              <a:t>	The request is reviewed by the regional office staff, and a recommended action is made through a draft order.  The draft order is reviewed by the applications/records section for completeness, accuracy and consistency with division practices and policies.	Complex issues may be reviewed with Attorney General’s staff.  Section 73-3-12 of the Utah Code states that construction of the works and the application of water to beneficial use shall be diligently prosecuted to completion within the time fixed by the State Engineer.  Extensions of time may be granted by the State Engineer only on proper showing of diligence or reasonable cause for delay.  </a:t>
            </a:r>
          </a:p>
          <a:p>
            <a:r>
              <a:rPr lang="en-US" altLang="en-US" sz="1000">
                <a:cs typeface="Times New Roman" pitchFamily="18" charset="0"/>
              </a:rPr>
              <a:t>	If the request is granted, the applicant has an extended proof due-date, at the end of which either proof or a further request for extension is required.</a:t>
            </a:r>
          </a:p>
          <a:p>
            <a:r>
              <a:rPr lang="en-US" altLang="en-US" sz="1000">
                <a:cs typeface="Times New Roman" pitchFamily="18" charset="0"/>
              </a:rPr>
              <a:t>	If the request is denied, the application is lapsed.</a:t>
            </a:r>
          </a:p>
          <a:p>
            <a:r>
              <a:rPr lang="en-US" altLang="en-US" sz="1000">
                <a:cs typeface="Times New Roman" pitchFamily="18" charset="0"/>
              </a:rPr>
              <a:t>	The order of the State Engineer addressing extension of time is subject to request for reconsideration and appeal to district court as described for initial action described above.</a:t>
            </a:r>
          </a:p>
          <a:p>
            <a:endParaRPr lang="en-US" alt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5A307EE-5E02-41E7-9DB6-B831F6741BA5}" type="slidenum">
              <a:rPr lang="en-US" altLang="en-US"/>
              <a:pPr/>
              <a:t>32</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ltLang="en-US" dirty="0">
                <a:cs typeface="Times New Roman" pitchFamily="18" charset="0"/>
              </a:rPr>
              <a:t>	Forms for preparing proof of beneficial use are available by visit to division offices, by mail, or on the division website.</a:t>
            </a:r>
          </a:p>
          <a:p>
            <a:r>
              <a:rPr lang="en-US" altLang="en-US" dirty="0">
                <a:cs typeface="Times New Roman" pitchFamily="18" charset="0"/>
              </a:rPr>
              <a:t>	Proof must be prepared by a professional engineer or land surveyor, who is licensed in Utah and is responsible for accuracy in depicting the completed project and use of water. </a:t>
            </a:r>
          </a:p>
          <a:p>
            <a:r>
              <a:rPr lang="en-US" altLang="en-US" dirty="0">
                <a:cs typeface="Times New Roman" pitchFamily="18" charset="0"/>
              </a:rPr>
              <a:t>	The proof form is field examined and reviewed by regional office personnel.  </a:t>
            </a:r>
          </a:p>
          <a:p>
            <a:r>
              <a:rPr lang="en-US" altLang="en-US" dirty="0">
                <a:cs typeface="Times New Roman" pitchFamily="18" charset="0"/>
              </a:rPr>
              <a:t>	If significant corrections are needed, the proof is returned to the engineer or surveyor for amendment.  If the constructed project is considerably different than as proposed under the application, a change application may be required to describe the differences and to advertise them to the public.  (See application process described above.)</a:t>
            </a:r>
          </a:p>
          <a:p>
            <a:r>
              <a:rPr lang="en-US" altLang="en-US" dirty="0">
                <a:cs typeface="Times New Roman" pitchFamily="18" charset="0"/>
              </a:rPr>
              <a:t>	If the proof is acceptable, a draft certificate of beneficial use is prepared.  The regional office staff transfer it to the Applications/Records section.</a:t>
            </a:r>
          </a:p>
          <a:p>
            <a:r>
              <a:rPr lang="en-US" altLang="en-US" dirty="0">
                <a:cs typeface="Times New Roman" pitchFamily="18" charset="0"/>
              </a:rPr>
              <a:t>	If the proof is not acceptable due to errors, lack of data or signatures, or lack of physical evidence to support the written information, it is rejected, and the  application is lapsed by order of the State Engineer. This action is subject to reconsideration and appeal as described above. </a:t>
            </a:r>
          </a:p>
          <a:p>
            <a:r>
              <a:rPr lang="en-US" altLang="en-US" dirty="0">
                <a:cs typeface="Times New Roman" pitchFamily="18" charset="0"/>
              </a:rPr>
              <a:t>	If the proof document was inappropriately submitted, the applicant could potentially file a late extension request to ask for more time to address further development of the project or legal issues.  This could result in reduction of the priority of the application.</a:t>
            </a:r>
          </a:p>
          <a:p>
            <a:r>
              <a:rPr lang="en-US" altLang="en-US" dirty="0" smtClean="0"/>
              <a:t>Affidavit of Beneficial Use may be filed in lieu</a:t>
            </a:r>
            <a:r>
              <a:rPr lang="en-US" altLang="en-US" baseline="0" dirty="0" smtClean="0"/>
              <a:t> of proof for small domestic filings.  Also may be filed to resurrect a lapsed filing if the uses were in place prior to the lapse.</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1847 entry of Mormon pioneers into</a:t>
            </a:r>
            <a:r>
              <a:rPr lang="en-US" baseline="0" dirty="0" smtClean="0"/>
              <a:t> the SL Valley.  2095 emigrants in 1847.  Created the state of Deseret.  5,133 acres cultivated, 450 log cabins built, a municipal council organized, and a water master appointed.</a:t>
            </a:r>
          </a:p>
          <a:p>
            <a:r>
              <a:rPr lang="en-US" baseline="0" dirty="0" smtClean="0"/>
              <a:t>By the turn of the century most of the surface water was fully appropriated.  Groundwater is also fully appropriated in most areas of the state.</a:t>
            </a:r>
          </a:p>
          <a:p>
            <a:r>
              <a:rPr lang="en-US" baseline="0" dirty="0" smtClean="0"/>
              <a:t>Now 2010 population was 2.8 million  and over 1 million in Salt Lake County alone.</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4</a:t>
            </a:fld>
            <a:endParaRPr lang="en-US" dirty="0"/>
          </a:p>
        </p:txBody>
      </p:sp>
    </p:spTree>
    <p:extLst>
      <p:ext uri="{BB962C8B-B14F-4D97-AF65-F5344CB8AC3E}">
        <p14:creationId xmlns:p14="http://schemas.microsoft.com/office/powerpoint/2010/main" val="2879106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06D30CD-C94B-474B-B96D-2E56BEA9525E}" type="slidenum">
              <a:rPr lang="en-US" altLang="en-US"/>
              <a:pPr/>
              <a:t>33</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ltLang="en-US">
                <a:cs typeface="Times New Roman" pitchFamily="18" charset="0"/>
              </a:rPr>
              <a:t>	Draft certificates are reviewed by the applications/records section for accuracy and completeness.  The final certificate is submitted to the State Engineer for review and signature.  If amendments are needed, it is returned to applications/records section and/or regional engineer for additional work.</a:t>
            </a:r>
          </a:p>
          <a:p>
            <a:r>
              <a:rPr lang="en-US" altLang="en-US">
                <a:cs typeface="Times New Roman" pitchFamily="18" charset="0"/>
              </a:rPr>
              <a:t>	When signed by the State Engineer, it is sent to the applicant on the date of signature and then scanned for internet access.  This is the final step in the process and is often referred to as “perfecting” the right.</a:t>
            </a:r>
          </a:p>
          <a:p>
            <a:r>
              <a:rPr lang="en-US" altLang="en-US">
                <a:cs typeface="Times New Roman" pitchFamily="18" charset="0"/>
              </a:rPr>
              <a:t>	If  the applicant accepts it, it should be recorded with the appropriate county recorder to associate the water right with the land upon which it is used.</a:t>
            </a:r>
          </a:p>
          <a:p>
            <a:r>
              <a:rPr lang="en-US" altLang="en-US">
                <a:cs typeface="Times New Roman" pitchFamily="18" charset="0"/>
              </a:rPr>
              <a:t>	If the applicant disagrees with it, a request for reconsideration and/or an appeal to district court can be pursued as described above.</a:t>
            </a:r>
          </a:p>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4F551DF-DF6A-468F-A346-F803573A7A0D}" type="slidenum">
              <a:rPr lang="en-US" altLang="en-US"/>
              <a:pPr/>
              <a:t>34</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en-US">
                <a:cs typeface="Times New Roman" pitchFamily="18" charset="0"/>
              </a:rPr>
              <a:t>	Here is an example of the final certificate of beneficial use.</a:t>
            </a: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35</a:t>
            </a:fld>
            <a:endParaRPr lang="en-US"/>
          </a:p>
        </p:txBody>
      </p:sp>
    </p:spTree>
    <p:extLst>
      <p:ext uri="{BB962C8B-B14F-4D97-AF65-F5344CB8AC3E}">
        <p14:creationId xmlns:p14="http://schemas.microsoft.com/office/powerpoint/2010/main" val="358393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Who</a:t>
            </a:r>
            <a:r>
              <a:rPr lang="en-US" baseline="0" dirty="0" smtClean="0"/>
              <a:t> is this guy?  Initial duties of the state engineer were to aid in planning, design and construction of water storage and conveyance facilities.</a:t>
            </a:r>
          </a:p>
          <a:p>
            <a:r>
              <a:rPr lang="en-US" baseline="0" dirty="0" smtClean="0"/>
              <a:t>1903 first codified water law as a state.</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5</a:t>
            </a:fld>
            <a:endParaRPr lang="en-US" dirty="0"/>
          </a:p>
        </p:txBody>
      </p:sp>
    </p:spTree>
    <p:extLst>
      <p:ext uri="{BB962C8B-B14F-4D97-AF65-F5344CB8AC3E}">
        <p14:creationId xmlns:p14="http://schemas.microsoft.com/office/powerpoint/2010/main" val="142212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6</a:t>
            </a:fld>
            <a:endParaRPr lang="en-US"/>
          </a:p>
        </p:txBody>
      </p:sp>
    </p:spTree>
    <p:extLst>
      <p:ext uri="{BB962C8B-B14F-4D97-AF65-F5344CB8AC3E}">
        <p14:creationId xmlns:p14="http://schemas.microsoft.com/office/powerpoint/2010/main" val="302365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Water</a:t>
            </a:r>
            <a:r>
              <a:rPr lang="en-US" baseline="0" dirty="0" smtClean="0"/>
              <a:t> right issues that affect Utah can be local, statewide, or related to many states.  Growing populations make water issues more critical.  EG:  Georgia, other western states such as CO, AZ, NV, CA.  </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7</a:t>
            </a:fld>
            <a:endParaRPr lang="en-US" dirty="0"/>
          </a:p>
        </p:txBody>
      </p:sp>
    </p:spTree>
    <p:extLst>
      <p:ext uri="{BB962C8B-B14F-4D97-AF65-F5344CB8AC3E}">
        <p14:creationId xmlns:p14="http://schemas.microsoft.com/office/powerpoint/2010/main" val="329673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Notice on the map of the Upper</a:t>
            </a:r>
            <a:r>
              <a:rPr lang="en-US" baseline="0" dirty="0" smtClean="0"/>
              <a:t> Colorado River Basin that it encompasses the eastern half of the state.  What about SW Utah – St George?  Virgin River?  They are in the Lower Basin.</a:t>
            </a:r>
          </a:p>
          <a:p>
            <a:endParaRPr lang="en-US" baseline="0" dirty="0" smtClean="0"/>
          </a:p>
          <a:p>
            <a:r>
              <a:rPr lang="en-US" baseline="0" dirty="0" smtClean="0"/>
              <a:t>Note that the Green River, Colorado River, San Juan River, Virgin River, Bear River and others are interstate streams.  </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8</a:t>
            </a:fld>
            <a:endParaRPr lang="en-US" dirty="0"/>
          </a:p>
        </p:txBody>
      </p:sp>
    </p:spTree>
    <p:extLst>
      <p:ext uri="{BB962C8B-B14F-4D97-AF65-F5344CB8AC3E}">
        <p14:creationId xmlns:p14="http://schemas.microsoft.com/office/powerpoint/2010/main" val="138269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Who</a:t>
            </a:r>
            <a:r>
              <a:rPr lang="en-US" baseline="0" dirty="0" smtClean="0"/>
              <a:t> is this guy?  Former state engineer and signer of the Colorado Compact of 1922 – an agreement signed 92 years ago.  Do you think that the individuals that made that agreement foresaw the issues we face today?</a:t>
            </a:r>
          </a:p>
          <a:p>
            <a:r>
              <a:rPr lang="en-US" baseline="0" dirty="0" smtClean="0"/>
              <a:t>Did the NV state representative envision a Las Vegas and its 21</a:t>
            </a:r>
            <a:r>
              <a:rPr lang="en-US" baseline="30000" dirty="0" smtClean="0"/>
              <a:t>st</a:t>
            </a:r>
            <a:r>
              <a:rPr lang="en-US" baseline="0" dirty="0" smtClean="0"/>
              <a:t> century water needs?  The CO representative – did he realize the water needs of the front range?  What might happen if the Compact is renegotiated?</a:t>
            </a:r>
          </a:p>
          <a:p>
            <a:r>
              <a:rPr lang="en-US" baseline="0" dirty="0" smtClean="0"/>
              <a:t>The current state engineer also is involved with decisions that could have repercussions well into the future.</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9</a:t>
            </a:fld>
            <a:endParaRPr lang="en-US"/>
          </a:p>
        </p:txBody>
      </p:sp>
    </p:spTree>
    <p:extLst>
      <p:ext uri="{BB962C8B-B14F-4D97-AF65-F5344CB8AC3E}">
        <p14:creationId xmlns:p14="http://schemas.microsoft.com/office/powerpoint/2010/main" val="211878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Whatever your</a:t>
            </a:r>
            <a:r>
              <a:rPr lang="en-US" baseline="0" dirty="0" smtClean="0"/>
              <a:t> individual focus on water rights may be there is one point that should be clearly understood – actions on Water Rights do not make more water.  Water rights only establish who gets to use the available water.</a:t>
            </a:r>
          </a:p>
          <a:p>
            <a:endParaRPr lang="en-US" baseline="0" dirty="0" smtClean="0"/>
          </a:p>
          <a:p>
            <a:r>
              <a:rPr lang="en-US" baseline="0" dirty="0" smtClean="0"/>
              <a:t>While I am on this slide there are a few things to note.  The organization of the state into “regions”, being the differently colored areas, representing primarily river drainages.  Note the legend in the top right.</a:t>
            </a:r>
          </a:p>
          <a:p>
            <a:endParaRPr lang="en-US" baseline="0" dirty="0" smtClean="0"/>
          </a:p>
          <a:p>
            <a:r>
              <a:rPr lang="en-US" baseline="0" dirty="0" smtClean="0"/>
              <a:t>Then within the regions there are “areas” being represented by the 2 digit numbers.  These 2 digit numbers are the first 2 numbers in every water right in that area.  EG:  35 for the Weber, 57 and 59 for the Jordan River in Salt Lake County.  Where there is no major river system such as the west desert, the boundaries follow geographic features creating drainages.  </a:t>
            </a:r>
          </a:p>
          <a:p>
            <a:endParaRPr lang="en-US" baseline="0" dirty="0" smtClean="0"/>
          </a:p>
          <a:p>
            <a:r>
              <a:rPr lang="en-US" baseline="0" dirty="0" smtClean="0"/>
              <a:t>Application numbers differ from Water Rights Numbers in that they are assigned to applications sequentially </a:t>
            </a:r>
            <a:r>
              <a:rPr lang="en-US" baseline="0" dirty="0" err="1" smtClean="0"/>
              <a:t>irregardless</a:t>
            </a:r>
            <a:r>
              <a:rPr lang="en-US" baseline="0" dirty="0" smtClean="0"/>
              <a:t> of where in the </a:t>
            </a:r>
            <a:r>
              <a:rPr lang="en-US" baseline="0" dirty="0" err="1" smtClean="0"/>
              <a:t>stae</a:t>
            </a:r>
            <a:r>
              <a:rPr lang="en-US" baseline="0" dirty="0" smtClean="0"/>
              <a:t> the water right is located.  Application Numbers begin with a letter.  A for applications to appropriate, a for change applications, D for diligence claims, U for underground water claims, F for fixed time applications, T for temporary appropriations, t for temporary change applications.</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10</a:t>
            </a:fld>
            <a:endParaRPr lang="en-US"/>
          </a:p>
        </p:txBody>
      </p:sp>
    </p:spTree>
    <p:extLst>
      <p:ext uri="{BB962C8B-B14F-4D97-AF65-F5344CB8AC3E}">
        <p14:creationId xmlns:p14="http://schemas.microsoft.com/office/powerpoint/2010/main" val="149922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6" y="5052547"/>
            <a:ext cx="563701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8E7EA0-3952-4400-8C81-CAAA44DE569F}"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B60C-EDFC-49D4-98B9-853E8ED034EE}" type="slidenum">
              <a:rPr lang="en-US" smtClean="0"/>
              <a:t>‹#›</a:t>
            </a:fld>
            <a:endParaRPr lang="en-US"/>
          </a:p>
        </p:txBody>
      </p:sp>
      <p:sp>
        <p:nvSpPr>
          <p:cNvPr id="2" name="Title 1"/>
          <p:cNvSpPr>
            <a:spLocks noGrp="1"/>
          </p:cNvSpPr>
          <p:nvPr>
            <p:ph type="ctrTitle"/>
          </p:nvPr>
        </p:nvSpPr>
        <p:spPr>
          <a:xfrm>
            <a:off x="817583" y="3132292"/>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E7EA0-3952-4400-8C81-CAAA44DE569F}"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B60C-EDFC-49D4-98B9-853E8ED034E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9"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5" y="731521"/>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8E7EA0-3952-4400-8C81-CAAA44DE569F}"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B60C-EDFC-49D4-98B9-853E8ED034E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8E7EA0-3952-4400-8C81-CAAA44DE569F}"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B60C-EDFC-49D4-98B9-853E8ED034E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6" y="2172648"/>
            <a:ext cx="5966667"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9" y="4607512"/>
            <a:ext cx="5970495"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8E7EA0-3952-4400-8C81-CAAA44DE569F}"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B60C-EDFC-49D4-98B9-853E8ED034E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8E7EA0-3952-4400-8C81-CAAA44DE569F}"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CB60C-EDFC-49D4-98B9-853E8ED034E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3"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8E7EA0-3952-4400-8C81-CAAA44DE569F}" type="datetimeFigureOut">
              <a:rPr lang="en-US" smtClean="0"/>
              <a:t>4/10/2014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CB60C-EDFC-49D4-98B9-853E8ED034E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8E7EA0-3952-4400-8C81-CAAA44DE569F}" type="datetimeFigureOut">
              <a:rPr lang="en-US" smtClean="0"/>
              <a:t>4/10/2014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CB60C-EDFC-49D4-98B9-853E8ED034E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E7EA0-3952-4400-8C81-CAAA44DE569F}" type="datetimeFigureOut">
              <a:rPr lang="en-US" smtClean="0"/>
              <a:t>4/10/2014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CB60C-EDFC-49D4-98B9-853E8ED034E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2"/>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731521"/>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6" y="3497803"/>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E7EA0-3952-4400-8C81-CAAA44DE569F}"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CB60C-EDFC-49D4-98B9-853E8ED034E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8" y="1010488"/>
            <a:ext cx="369411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E7EA0-3952-4400-8C81-CAAA44DE569F}"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CB60C-EDFC-49D4-98B9-853E8ED034EE}" type="slidenum">
              <a:rPr lang="en-US" smtClean="0"/>
              <a:t>‹#›</a:t>
            </a:fld>
            <a:endParaRPr lang="en-US"/>
          </a:p>
        </p:txBody>
      </p:sp>
      <p:sp>
        <p:nvSpPr>
          <p:cNvPr id="2" name="Title 1"/>
          <p:cNvSpPr>
            <a:spLocks noGrp="1"/>
          </p:cNvSpPr>
          <p:nvPr>
            <p:ph type="title"/>
          </p:nvPr>
        </p:nvSpPr>
        <p:spPr>
          <a:xfrm>
            <a:off x="727269" y="4464421"/>
            <a:ext cx="6383539"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1"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2"/>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F8E7EA0-3952-4400-8C81-CAAA44DE569F}" type="datetimeFigureOut">
              <a:rPr lang="en-US" smtClean="0"/>
              <a:t>4/10/2014</a:t>
            </a:fld>
            <a:endParaRPr lang="en-US"/>
          </a:p>
        </p:txBody>
      </p:sp>
      <p:sp>
        <p:nvSpPr>
          <p:cNvPr id="5" name="Footer Placeholder 4"/>
          <p:cNvSpPr>
            <a:spLocks noGrp="1"/>
          </p:cNvSpPr>
          <p:nvPr>
            <p:ph type="ftr" sz="quarter" idx="3"/>
          </p:nvPr>
        </p:nvSpPr>
        <p:spPr>
          <a:xfrm>
            <a:off x="457202" y="6172202"/>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2"/>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8CB60C-EDFC-49D4-98B9-853E8ED034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groundwater.orst.edu/under/wells.html#anchor920498"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51173"/>
            <a:ext cx="2427669" cy="363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a:spLocks noChangeArrowheads="1"/>
          </p:cNvSpPr>
          <p:nvPr/>
        </p:nvSpPr>
        <p:spPr bwMode="auto">
          <a:xfrm>
            <a:off x="126002" y="43934"/>
            <a:ext cx="7445022" cy="68480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If my body were a car, this is the time I would be thinking about trading it in for a newer model. I've got bumps and dents and scratches in my finish and my paint job is getting a little dull...</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But that's not the worst of it.</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My headlights are out of focus, and it's especially hard to see things up close.</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My traction is not as graceful as it once was. I slip and slide and skid and bump into things even in the best of weather.</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My whitewalls are stained with varicose veins.</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It takes me hours to reach my maximum speed. My fuel rate burns inefficiently.</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But here's the worst of it.</a:t>
            </a:r>
            <a:r>
              <a:rPr kumimoji="0" lang="en-US" altLang="en-US" sz="13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13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4700" b="1" i="1" u="none" strike="noStrike" cap="none" normalizeH="0" baseline="0" dirty="0" smtClean="0">
                <a:ln>
                  <a:noFill/>
                </a:ln>
                <a:solidFill>
                  <a:srgbClr val="222222"/>
                </a:solidFill>
                <a:effectLst/>
                <a:latin typeface="Arial" pitchFamily="34" charset="0"/>
                <a:cs typeface="Arial" pitchFamily="34" charset="0"/>
              </a:rPr>
              <a:t/>
            </a:r>
            <a:br>
              <a:rPr kumimoji="0" lang="en-US" altLang="en-US" sz="24700" b="1" i="1"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Almost every time I sneeze, cough or sputter,</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sng" strike="noStrike" cap="none" normalizeH="0" baseline="0" dirty="0" smtClean="0">
                <a:ln>
                  <a:noFill/>
                </a:ln>
                <a:solidFill>
                  <a:srgbClr val="222222"/>
                </a:solidFill>
                <a:effectLst/>
                <a:latin typeface="Arial" pitchFamily="34" charset="0"/>
                <a:cs typeface="Arial" pitchFamily="34" charset="0"/>
              </a:rPr>
              <a:t>Either My Radiator Leaks</a:t>
            </a: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 or </a:t>
            </a:r>
            <a:r>
              <a:rPr kumimoji="0" lang="en-US" altLang="en-US" sz="2400" b="1" i="1" u="sng" strike="noStrike" cap="none" normalizeH="0" baseline="0" dirty="0" smtClean="0">
                <a:ln>
                  <a:noFill/>
                </a:ln>
                <a:solidFill>
                  <a:srgbClr val="222222"/>
                </a:solidFill>
                <a:effectLst/>
                <a:latin typeface="Arial" pitchFamily="34" charset="0"/>
                <a:cs typeface="Arial" pitchFamily="34" charset="0"/>
              </a:rPr>
              <a:t>My Exhaust Backfires!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1300" b="0" i="0" u="none" strike="noStrike" cap="none" normalizeH="0" baseline="0" dirty="0" smtClean="0">
                <a:ln>
                  <a:noFill/>
                </a:ln>
                <a:solidFill>
                  <a:srgbClr val="222222"/>
                </a:solidFill>
                <a:effectLst/>
                <a:latin typeface="Arial" pitchFamily="34" charset="0"/>
                <a:cs typeface="Arial" pitchFamily="34" charset="0"/>
              </a:rPr>
              <a:t> </a:t>
            </a:r>
            <a:endParaRPr kumimoji="0" lang="en-US" altLang="en-US" sz="900" b="0" i="0" u="none" strike="noStrike" cap="none" normalizeH="0" baseline="0" dirty="0" smtClean="0">
              <a:ln>
                <a:noFill/>
              </a:ln>
              <a:solidFill>
                <a:srgbClr val="222222"/>
              </a:solidFill>
              <a:effectLst/>
              <a:latin typeface="Arial" pitchFamily="34" charset="0"/>
              <a:cs typeface="Arial" pitchFamily="34" charset="0"/>
            </a:endParaRPr>
          </a:p>
        </p:txBody>
      </p:sp>
      <p:sp>
        <p:nvSpPr>
          <p:cNvPr id="3" name="AutoShape 2" descr="https://mail.google.com/mail/u/0/?ui=2&amp;ik=73020b376a&amp;view=att&amp;th=14543dde501d6d0b&amp;attid=0.1.3&amp;disp=emb&amp;zw&amp;atsh=1"/>
          <p:cNvSpPr>
            <a:spLocks noChangeAspect="1" noChangeArrowheads="1"/>
          </p:cNvSpPr>
          <p:nvPr/>
        </p:nvSpPr>
        <p:spPr bwMode="auto">
          <a:xfrm>
            <a:off x="123825" y="1089025"/>
            <a:ext cx="2619375" cy="3924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81284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aterrights.utah.gov/wrinfo/policy/wrareas/waterRightAre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2" y="228600"/>
            <a:ext cx="5736535" cy="650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31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0" y="144780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400" b="1" dirty="0"/>
              <a:t>Article XI, Section 6.</a:t>
            </a:r>
            <a:r>
              <a:rPr lang="en-US" altLang="en-US" sz="2400" dirty="0"/>
              <a:t> </a:t>
            </a:r>
            <a:r>
              <a:rPr lang="en-US" altLang="en-US" sz="2400" dirty="0" smtClean="0"/>
              <a:t>No </a:t>
            </a:r>
            <a:r>
              <a:rPr lang="en-US" altLang="en-US" sz="2400" u="sng" dirty="0"/>
              <a:t>municipal corporation</a:t>
            </a:r>
            <a:r>
              <a:rPr lang="en-US" altLang="en-US" sz="2400" dirty="0"/>
              <a:t>, shall directly or indirectly, lease, sell, alien or dispose of any waterworks, water rights, or sources of water supply now, or hereafter to be owned or controlled by it; but all such waterworks, water rights and sources of water supply now owned or hereafter to be acquired by any municipal corporation, shall be preserved, maintained and operated by it for supplying its inhabitants with water at reasonable charges: Provided, That nothing herein contained shall be construed to prevent any such municipal corporation from exchanging water-rights, or sources of water supply, for other water-rights or sources of water supply of equal value, and to be devoted in like manner to the public supply of its inhabitants. </a:t>
            </a:r>
            <a:br>
              <a:rPr lang="en-US" altLang="en-US" sz="2400" dirty="0"/>
            </a:br>
            <a:endParaRPr lang="en-US" altLang="en-US" sz="2400" dirty="0"/>
          </a:p>
        </p:txBody>
      </p:sp>
      <p:sp>
        <p:nvSpPr>
          <p:cNvPr id="15365" name="Rectangle 5"/>
          <p:cNvSpPr>
            <a:spLocks noGrp="1" noChangeArrowheads="1"/>
          </p:cNvSpPr>
          <p:nvPr>
            <p:ph type="title" idx="4294967295"/>
          </p:nvPr>
        </p:nvSpPr>
        <p:spPr>
          <a:xfrm>
            <a:off x="990600" y="304800"/>
            <a:ext cx="6400800" cy="1143000"/>
          </a:xfrm>
        </p:spPr>
        <p:txBody>
          <a:bodyPr/>
          <a:lstStyle/>
          <a:p>
            <a:pPr marL="0" indent="0">
              <a:buNone/>
            </a:pPr>
            <a:r>
              <a:rPr lang="en-US" altLang="en-US" sz="5400" dirty="0"/>
              <a:t>Utah Constitution</a:t>
            </a:r>
            <a:r>
              <a:rPr lang="en-US" altLang="en-US" dirty="0"/>
              <a:t> </a:t>
            </a:r>
          </a:p>
        </p:txBody>
      </p:sp>
    </p:spTree>
    <p:extLst>
      <p:ext uri="{BB962C8B-B14F-4D97-AF65-F5344CB8AC3E}">
        <p14:creationId xmlns:p14="http://schemas.microsoft.com/office/powerpoint/2010/main" val="2232223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118" y="228600"/>
            <a:ext cx="4467762" cy="1200329"/>
          </a:xfrm>
          <a:prstGeom prst="rect">
            <a:avLst/>
          </a:prstGeom>
          <a:noFill/>
        </p:spPr>
        <p:txBody>
          <a:bodyPr wrap="none" rtlCol="0">
            <a:spAutoFit/>
          </a:bodyPr>
          <a:lstStyle/>
          <a:p>
            <a:r>
              <a:rPr lang="en-US" sz="4000" u="sng" dirty="0" smtClean="0"/>
              <a:t>Utah Code Title 73</a:t>
            </a:r>
          </a:p>
          <a:p>
            <a:r>
              <a:rPr lang="en-US" sz="3200" dirty="0" smtClean="0"/>
              <a:t>   Water and Irrigation</a:t>
            </a:r>
            <a:endParaRPr lang="en-US" sz="3200" dirty="0"/>
          </a:p>
        </p:txBody>
      </p:sp>
      <p:sp>
        <p:nvSpPr>
          <p:cNvPr id="3" name="TextBox 2"/>
          <p:cNvSpPr txBox="1"/>
          <p:nvPr/>
        </p:nvSpPr>
        <p:spPr>
          <a:xfrm>
            <a:off x="383891" y="2667000"/>
            <a:ext cx="8211415" cy="1569660"/>
          </a:xfrm>
          <a:prstGeom prst="rect">
            <a:avLst/>
          </a:prstGeom>
          <a:noFill/>
        </p:spPr>
        <p:txBody>
          <a:bodyPr wrap="none" rtlCol="0">
            <a:spAutoFit/>
          </a:bodyPr>
          <a:lstStyle/>
          <a:p>
            <a:r>
              <a:rPr lang="en-US" sz="2400" dirty="0" smtClean="0"/>
              <a:t>(1)(b) Public Water Supplier:  supplies water to the public</a:t>
            </a:r>
          </a:p>
          <a:p>
            <a:r>
              <a:rPr lang="en-US" sz="2400" dirty="0" smtClean="0"/>
              <a:t>for municipal, domestic or industrial use.  </a:t>
            </a:r>
          </a:p>
          <a:p>
            <a:r>
              <a:rPr lang="en-US" sz="2400" dirty="0" smtClean="0"/>
              <a:t>May be a public entity, water corporation, a community </a:t>
            </a:r>
          </a:p>
          <a:p>
            <a:r>
              <a:rPr lang="en-US" sz="2400" dirty="0" smtClean="0"/>
              <a:t>water system or a water users association.</a:t>
            </a:r>
            <a:endParaRPr lang="en-US" sz="2400" dirty="0"/>
          </a:p>
        </p:txBody>
      </p:sp>
      <p:sp>
        <p:nvSpPr>
          <p:cNvPr id="4" name="TextBox 3"/>
          <p:cNvSpPr txBox="1"/>
          <p:nvPr/>
        </p:nvSpPr>
        <p:spPr>
          <a:xfrm>
            <a:off x="304800" y="4652400"/>
            <a:ext cx="8369599" cy="1200329"/>
          </a:xfrm>
          <a:prstGeom prst="rect">
            <a:avLst/>
          </a:prstGeom>
          <a:noFill/>
        </p:spPr>
        <p:txBody>
          <a:bodyPr wrap="none" rtlCol="0">
            <a:spAutoFit/>
          </a:bodyPr>
          <a:lstStyle/>
          <a:p>
            <a:r>
              <a:rPr lang="en-US" sz="2400" dirty="0" smtClean="0"/>
              <a:t>(2)(a) When a water user ceases to use all or a portion</a:t>
            </a:r>
          </a:p>
          <a:p>
            <a:r>
              <a:rPr lang="en-US" sz="2400" dirty="0" smtClean="0"/>
              <a:t> of a water right for a period of seven (7) years the portion</a:t>
            </a:r>
          </a:p>
          <a:p>
            <a:r>
              <a:rPr lang="en-US" sz="2400" dirty="0" smtClean="0"/>
              <a:t> not used is subject to forfeiture.</a:t>
            </a:r>
            <a:endParaRPr lang="en-US" sz="2400" dirty="0"/>
          </a:p>
        </p:txBody>
      </p:sp>
      <p:sp>
        <p:nvSpPr>
          <p:cNvPr id="5" name="TextBox 4"/>
          <p:cNvSpPr txBox="1"/>
          <p:nvPr/>
        </p:nvSpPr>
        <p:spPr>
          <a:xfrm>
            <a:off x="3651954" y="1611868"/>
            <a:ext cx="1059906" cy="461665"/>
          </a:xfrm>
          <a:prstGeom prst="rect">
            <a:avLst/>
          </a:prstGeom>
          <a:noFill/>
        </p:spPr>
        <p:txBody>
          <a:bodyPr wrap="none" rtlCol="0">
            <a:spAutoFit/>
          </a:bodyPr>
          <a:lstStyle/>
          <a:p>
            <a:r>
              <a:rPr lang="en-US" sz="2400" dirty="0" smtClean="0"/>
              <a:t>73-1-4</a:t>
            </a:r>
            <a:endParaRPr lang="en-US" sz="2400" dirty="0"/>
          </a:p>
        </p:txBody>
      </p:sp>
    </p:spTree>
    <p:extLst>
      <p:ext uri="{BB962C8B-B14F-4D97-AF65-F5344CB8AC3E}">
        <p14:creationId xmlns:p14="http://schemas.microsoft.com/office/powerpoint/2010/main" val="2174884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Grp="1" noChangeArrowheads="1"/>
          </p:cNvSpPr>
          <p:nvPr>
            <p:ph type="body" idx="4294967295"/>
          </p:nvPr>
        </p:nvSpPr>
        <p:spPr>
          <a:xfrm>
            <a:off x="1143000" y="2590800"/>
            <a:ext cx="7772400" cy="990600"/>
          </a:xfrm>
          <a:prstGeom prst="rect">
            <a:avLst/>
          </a:prstGeom>
        </p:spPr>
        <p:txBody>
          <a:bodyPr/>
          <a:lstStyle/>
          <a:p>
            <a:pPr marL="45720" indent="0">
              <a:buNone/>
            </a:pPr>
            <a:r>
              <a:rPr lang="en-US" altLang="en-US" dirty="0"/>
              <a:t>When buying water rights, make certain that you are bargaining for a suitable right.</a:t>
            </a:r>
          </a:p>
        </p:txBody>
      </p:sp>
      <p:sp>
        <p:nvSpPr>
          <p:cNvPr id="116742" name="Rectangle 6"/>
          <p:cNvSpPr>
            <a:spLocks noChangeArrowheads="1"/>
          </p:cNvSpPr>
          <p:nvPr/>
        </p:nvSpPr>
        <p:spPr bwMode="auto">
          <a:xfrm>
            <a:off x="685800" y="990600"/>
            <a:ext cx="76962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altLang="en-US" sz="3200" dirty="0"/>
              <a:t>Beneficial Use is the measure and limit</a:t>
            </a:r>
          </a:p>
          <a:p>
            <a:pPr algn="ctr">
              <a:spcBef>
                <a:spcPct val="20000"/>
              </a:spcBef>
            </a:pPr>
            <a:r>
              <a:rPr lang="en-US" altLang="en-US" sz="3200" dirty="0"/>
              <a:t> of all water rights</a:t>
            </a:r>
            <a:r>
              <a:rPr lang="en-US" altLang="en-US" sz="3200" dirty="0" smtClean="0"/>
              <a:t>. </a:t>
            </a:r>
            <a:r>
              <a:rPr lang="en-US" altLang="en-US" sz="2400" dirty="0" smtClean="0">
                <a:solidFill>
                  <a:srgbClr val="FF0000"/>
                </a:solidFill>
              </a:rPr>
              <a:t>UCA 73-1-3</a:t>
            </a:r>
            <a:endParaRPr lang="en-US" altLang="en-US" sz="2400" dirty="0">
              <a:solidFill>
                <a:srgbClr val="FF0000"/>
              </a:solidFill>
            </a:endParaRPr>
          </a:p>
        </p:txBody>
      </p:sp>
      <p:sp>
        <p:nvSpPr>
          <p:cNvPr id="2" name="TextBox 1"/>
          <p:cNvSpPr txBox="1"/>
          <p:nvPr/>
        </p:nvSpPr>
        <p:spPr>
          <a:xfrm>
            <a:off x="2820190" y="3733800"/>
            <a:ext cx="3900427" cy="2523768"/>
          </a:xfrm>
          <a:prstGeom prst="rect">
            <a:avLst/>
          </a:prstGeom>
          <a:noFill/>
        </p:spPr>
        <p:txBody>
          <a:bodyPr wrap="none" rtlCol="0">
            <a:spAutoFit/>
          </a:bodyPr>
          <a:lstStyle/>
          <a:p>
            <a:r>
              <a:rPr lang="en-US" sz="2000" dirty="0" smtClean="0"/>
              <a:t>All water rights have:</a:t>
            </a:r>
          </a:p>
          <a:p>
            <a:r>
              <a:rPr lang="en-US" sz="2000" dirty="0"/>
              <a:t>	</a:t>
            </a:r>
            <a:r>
              <a:rPr lang="en-US" sz="2000" dirty="0" smtClean="0"/>
              <a:t>a point of diversion, </a:t>
            </a:r>
          </a:p>
          <a:p>
            <a:r>
              <a:rPr lang="en-US" sz="2000" dirty="0"/>
              <a:t>	</a:t>
            </a:r>
            <a:r>
              <a:rPr lang="en-US" sz="2000" dirty="0" smtClean="0"/>
              <a:t>a source of supply,</a:t>
            </a:r>
          </a:p>
          <a:p>
            <a:r>
              <a:rPr lang="en-US" sz="2000" dirty="0"/>
              <a:t>	</a:t>
            </a:r>
            <a:r>
              <a:rPr lang="en-US" sz="2000" dirty="0" smtClean="0"/>
              <a:t>use(s) of water,</a:t>
            </a:r>
          </a:p>
          <a:p>
            <a:r>
              <a:rPr lang="en-US" sz="2000" dirty="0"/>
              <a:t>	</a:t>
            </a:r>
            <a:r>
              <a:rPr lang="en-US" sz="2000" dirty="0" smtClean="0"/>
              <a:t>diversion and depletion,</a:t>
            </a:r>
          </a:p>
          <a:p>
            <a:r>
              <a:rPr lang="en-US" sz="2000" dirty="0"/>
              <a:t>	</a:t>
            </a:r>
            <a:r>
              <a:rPr lang="en-US" sz="2000" dirty="0" smtClean="0"/>
              <a:t>a priority, </a:t>
            </a:r>
          </a:p>
          <a:p>
            <a:r>
              <a:rPr lang="en-US" sz="2000" dirty="0"/>
              <a:t>	</a:t>
            </a:r>
            <a:r>
              <a:rPr lang="en-US" sz="2000" dirty="0" smtClean="0"/>
              <a:t>and an owner(s).</a:t>
            </a:r>
          </a:p>
          <a:p>
            <a:endParaRPr lang="en-US" dirty="0"/>
          </a:p>
        </p:txBody>
      </p:sp>
    </p:spTree>
    <p:extLst>
      <p:ext uri="{BB962C8B-B14F-4D97-AF65-F5344CB8AC3E}">
        <p14:creationId xmlns:p14="http://schemas.microsoft.com/office/powerpoint/2010/main" val="275245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685800" y="533400"/>
            <a:ext cx="76962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altLang="en-US" sz="3200" u="sng" dirty="0"/>
              <a:t>Beneficial Use</a:t>
            </a:r>
            <a:r>
              <a:rPr lang="en-US" altLang="en-US" sz="3200" dirty="0"/>
              <a:t> is the measure and limit</a:t>
            </a:r>
          </a:p>
          <a:p>
            <a:pPr algn="ctr">
              <a:spcBef>
                <a:spcPct val="20000"/>
              </a:spcBef>
            </a:pPr>
            <a:r>
              <a:rPr lang="en-US" altLang="en-US" sz="3200" dirty="0"/>
              <a:t> of all water rights.</a:t>
            </a:r>
          </a:p>
        </p:txBody>
      </p:sp>
      <p:sp>
        <p:nvSpPr>
          <p:cNvPr id="3" name="TextBox 2"/>
          <p:cNvSpPr txBox="1"/>
          <p:nvPr/>
        </p:nvSpPr>
        <p:spPr>
          <a:xfrm>
            <a:off x="1190933" y="2004536"/>
            <a:ext cx="3360600" cy="369332"/>
          </a:xfrm>
          <a:prstGeom prst="rect">
            <a:avLst/>
          </a:prstGeom>
          <a:noFill/>
        </p:spPr>
        <p:txBody>
          <a:bodyPr wrap="none" rtlCol="0">
            <a:spAutoFit/>
          </a:bodyPr>
          <a:lstStyle/>
          <a:p>
            <a:r>
              <a:rPr lang="en-US" dirty="0" smtClean="0"/>
              <a:t>Point of Diversion and Source: </a:t>
            </a:r>
            <a:endParaRPr lang="en-US" dirty="0"/>
          </a:p>
        </p:txBody>
      </p:sp>
      <p:sp>
        <p:nvSpPr>
          <p:cNvPr id="6" name="TextBox 5"/>
          <p:cNvSpPr txBox="1"/>
          <p:nvPr/>
        </p:nvSpPr>
        <p:spPr>
          <a:xfrm>
            <a:off x="1734534" y="2590802"/>
            <a:ext cx="5000135"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Surface? Single location or point to point?</a:t>
            </a:r>
          </a:p>
          <a:p>
            <a:pPr marL="285750" indent="-285750">
              <a:buFont typeface="Arial" panose="020B0604020202020204" pitchFamily="34" charset="0"/>
              <a:buChar char="•"/>
            </a:pPr>
            <a:r>
              <a:rPr lang="en-US" dirty="0" smtClean="0"/>
              <a:t>Spring? Is there a box or specific location?</a:t>
            </a:r>
          </a:p>
          <a:p>
            <a:pPr marL="285750" indent="-285750">
              <a:buFont typeface="Arial" panose="020B0604020202020204" pitchFamily="34" charset="0"/>
              <a:buChar char="•"/>
            </a:pPr>
            <a:r>
              <a:rPr lang="en-US" dirty="0" smtClean="0"/>
              <a:t>Drain? How is it defined?</a:t>
            </a:r>
          </a:p>
          <a:p>
            <a:pPr marL="285750" indent="-285750">
              <a:buFont typeface="Arial" panose="020B0604020202020204" pitchFamily="34" charset="0"/>
              <a:buChar char="•"/>
            </a:pPr>
            <a:r>
              <a:rPr lang="en-US" dirty="0" smtClean="0"/>
              <a:t>Well?</a:t>
            </a:r>
          </a:p>
          <a:p>
            <a:pPr marL="285750" indent="-285750">
              <a:buFont typeface="Arial" panose="020B0604020202020204" pitchFamily="34" charset="0"/>
              <a:buChar char="•"/>
            </a:pPr>
            <a:r>
              <a:rPr lang="en-US" dirty="0" smtClean="0"/>
              <a:t>Is the source constant or ephemeral?</a:t>
            </a:r>
          </a:p>
          <a:p>
            <a:endParaRPr lang="en-US" dirty="0"/>
          </a:p>
        </p:txBody>
      </p:sp>
      <p:sp>
        <p:nvSpPr>
          <p:cNvPr id="7" name="TextBox 6"/>
          <p:cNvSpPr txBox="1"/>
          <p:nvPr/>
        </p:nvSpPr>
        <p:spPr>
          <a:xfrm>
            <a:off x="1190937" y="4345126"/>
            <a:ext cx="1691489" cy="369332"/>
          </a:xfrm>
          <a:prstGeom prst="rect">
            <a:avLst/>
          </a:prstGeom>
          <a:noFill/>
        </p:spPr>
        <p:txBody>
          <a:bodyPr wrap="none" rtlCol="0">
            <a:spAutoFit/>
          </a:bodyPr>
          <a:lstStyle/>
          <a:p>
            <a:r>
              <a:rPr lang="en-US" dirty="0" smtClean="0"/>
              <a:t>Uses of Water:</a:t>
            </a:r>
            <a:endParaRPr lang="en-US" dirty="0"/>
          </a:p>
        </p:txBody>
      </p:sp>
      <p:sp>
        <p:nvSpPr>
          <p:cNvPr id="8" name="TextBox 7"/>
          <p:cNvSpPr txBox="1"/>
          <p:nvPr/>
        </p:nvSpPr>
        <p:spPr>
          <a:xfrm>
            <a:off x="1734534" y="4938860"/>
            <a:ext cx="6058069" cy="1754326"/>
          </a:xfrm>
          <a:prstGeom prst="rect">
            <a:avLst/>
          </a:prstGeom>
          <a:noFill/>
        </p:spPr>
        <p:txBody>
          <a:bodyPr wrap="none" rtlCol="0">
            <a:spAutoFit/>
          </a:bodyPr>
          <a:lstStyle/>
          <a:p>
            <a:pPr marL="285750" indent="-285750">
              <a:buFont typeface="Arial" panose="020B0604020202020204" pitchFamily="34" charset="0"/>
              <a:buChar char="•"/>
            </a:pPr>
            <a:r>
              <a:rPr lang="en-US" dirty="0" smtClean="0"/>
              <a:t>Is the beneficial use year round or part year?</a:t>
            </a:r>
          </a:p>
          <a:p>
            <a:pPr marL="285750" indent="-285750">
              <a:buFont typeface="Arial" panose="020B0604020202020204" pitchFamily="34" charset="0"/>
              <a:buChar char="•"/>
            </a:pPr>
            <a:r>
              <a:rPr lang="en-US" dirty="0" smtClean="0"/>
              <a:t>Is the water right a sole supply or supplemental right?</a:t>
            </a:r>
          </a:p>
          <a:p>
            <a:pPr marL="285750" indent="-285750">
              <a:buFont typeface="Arial" panose="020B0604020202020204" pitchFamily="34" charset="0"/>
              <a:buChar char="•"/>
            </a:pPr>
            <a:r>
              <a:rPr lang="en-US" dirty="0" smtClean="0"/>
              <a:t>Has the water been consistently used?</a:t>
            </a:r>
          </a:p>
          <a:p>
            <a:pPr marL="285750" indent="-285750">
              <a:buFont typeface="Arial" panose="020B0604020202020204" pitchFamily="34" charset="0"/>
              <a:buChar char="•"/>
            </a:pPr>
            <a:r>
              <a:rPr lang="en-US" dirty="0" smtClean="0"/>
              <a:t>Diversion and depletion of water?</a:t>
            </a:r>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427029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685800" y="685800"/>
            <a:ext cx="76962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altLang="en-US" sz="3200" u="sng" dirty="0"/>
              <a:t>Beneficial Use</a:t>
            </a:r>
            <a:r>
              <a:rPr lang="en-US" altLang="en-US" sz="3200" dirty="0"/>
              <a:t> is the </a:t>
            </a:r>
            <a:r>
              <a:rPr lang="en-US" altLang="en-US" sz="3200" i="1" dirty="0"/>
              <a:t>measure and limit</a:t>
            </a:r>
          </a:p>
          <a:p>
            <a:pPr algn="ctr">
              <a:spcBef>
                <a:spcPct val="20000"/>
              </a:spcBef>
            </a:pPr>
            <a:r>
              <a:rPr lang="en-US" altLang="en-US" sz="3200" dirty="0"/>
              <a:t> of </a:t>
            </a:r>
            <a:r>
              <a:rPr lang="en-US" altLang="en-US" sz="3200" u="sng" dirty="0"/>
              <a:t>all</a:t>
            </a:r>
            <a:r>
              <a:rPr lang="en-US" altLang="en-US" sz="3200" dirty="0"/>
              <a:t> water rights.</a:t>
            </a:r>
          </a:p>
        </p:txBody>
      </p:sp>
      <p:sp>
        <p:nvSpPr>
          <p:cNvPr id="3" name="TextBox 2"/>
          <p:cNvSpPr txBox="1"/>
          <p:nvPr/>
        </p:nvSpPr>
        <p:spPr>
          <a:xfrm>
            <a:off x="1371600" y="1924864"/>
            <a:ext cx="1311578" cy="461665"/>
          </a:xfrm>
          <a:prstGeom prst="rect">
            <a:avLst/>
          </a:prstGeom>
          <a:noFill/>
        </p:spPr>
        <p:txBody>
          <a:bodyPr wrap="none" rtlCol="0">
            <a:spAutoFit/>
          </a:bodyPr>
          <a:lstStyle/>
          <a:p>
            <a:r>
              <a:rPr lang="en-US" sz="2400" dirty="0" smtClean="0"/>
              <a:t>Priority:</a:t>
            </a:r>
            <a:endParaRPr lang="en-US" sz="2400" dirty="0"/>
          </a:p>
        </p:txBody>
      </p:sp>
      <p:sp>
        <p:nvSpPr>
          <p:cNvPr id="4" name="TextBox 3"/>
          <p:cNvSpPr txBox="1"/>
          <p:nvPr/>
        </p:nvSpPr>
        <p:spPr>
          <a:xfrm>
            <a:off x="1998251" y="2514602"/>
            <a:ext cx="6582251" cy="2031325"/>
          </a:xfrm>
          <a:prstGeom prst="rect">
            <a:avLst/>
          </a:prstGeom>
          <a:noFill/>
        </p:spPr>
        <p:txBody>
          <a:bodyPr wrap="none" rtlCol="0">
            <a:spAutoFit/>
          </a:bodyPr>
          <a:lstStyle/>
          <a:p>
            <a:pPr marL="285750" indent="-285750">
              <a:buFont typeface="Arial" panose="020B0604020202020204" pitchFamily="34" charset="0"/>
              <a:buChar char="•"/>
            </a:pPr>
            <a:r>
              <a:rPr lang="en-US" dirty="0" smtClean="0"/>
              <a:t>Surface rights are frequently regulated by priority.</a:t>
            </a:r>
          </a:p>
          <a:p>
            <a:pPr marL="285750" indent="-285750">
              <a:buFont typeface="Arial" panose="020B0604020202020204" pitchFamily="34" charset="0"/>
              <a:buChar char="•"/>
            </a:pPr>
            <a:r>
              <a:rPr lang="en-US" dirty="0" smtClean="0"/>
              <a:t>Generally, the priority of a right is the date of filing</a:t>
            </a:r>
          </a:p>
          <a:p>
            <a:r>
              <a:rPr lang="en-US" dirty="0"/>
              <a:t> </a:t>
            </a:r>
            <a:r>
              <a:rPr lang="en-US" dirty="0" smtClean="0"/>
              <a:t>   of the application for an unperfected application </a:t>
            </a:r>
          </a:p>
          <a:p>
            <a:r>
              <a:rPr lang="en-US" dirty="0"/>
              <a:t> </a:t>
            </a:r>
            <a:r>
              <a:rPr lang="en-US" dirty="0" smtClean="0"/>
              <a:t>   or a certificated filing.</a:t>
            </a:r>
          </a:p>
          <a:p>
            <a:pPr marL="285750" indent="-285750">
              <a:buFont typeface="Arial" panose="020B0604020202020204" pitchFamily="34" charset="0"/>
              <a:buChar char="•"/>
            </a:pPr>
            <a:r>
              <a:rPr lang="en-US" dirty="0" smtClean="0"/>
              <a:t>The priority of a perfected right is the date of first use for</a:t>
            </a:r>
          </a:p>
          <a:p>
            <a:r>
              <a:rPr lang="en-US" dirty="0"/>
              <a:t> </a:t>
            </a:r>
            <a:r>
              <a:rPr lang="en-US" dirty="0" smtClean="0"/>
              <a:t>    a diligence claim, the date shown in a decree, or the date</a:t>
            </a:r>
          </a:p>
          <a:p>
            <a:r>
              <a:rPr lang="en-US" dirty="0"/>
              <a:t> </a:t>
            </a:r>
            <a:r>
              <a:rPr lang="en-US" dirty="0" smtClean="0"/>
              <a:t>    shown on the certificate of appropriation.</a:t>
            </a:r>
            <a:endParaRPr lang="en-US" dirty="0"/>
          </a:p>
        </p:txBody>
      </p:sp>
      <p:sp>
        <p:nvSpPr>
          <p:cNvPr id="5" name="TextBox 4"/>
          <p:cNvSpPr txBox="1"/>
          <p:nvPr/>
        </p:nvSpPr>
        <p:spPr>
          <a:xfrm>
            <a:off x="1371600" y="4648202"/>
            <a:ext cx="1744388" cy="461665"/>
          </a:xfrm>
          <a:prstGeom prst="rect">
            <a:avLst/>
          </a:prstGeom>
          <a:noFill/>
        </p:spPr>
        <p:txBody>
          <a:bodyPr wrap="none" rtlCol="0">
            <a:spAutoFit/>
          </a:bodyPr>
          <a:lstStyle/>
          <a:p>
            <a:r>
              <a:rPr lang="en-US" sz="2400" dirty="0" smtClean="0"/>
              <a:t>Ownership:</a:t>
            </a:r>
            <a:endParaRPr lang="en-US" sz="2400" dirty="0"/>
          </a:p>
        </p:txBody>
      </p:sp>
      <p:sp>
        <p:nvSpPr>
          <p:cNvPr id="6" name="TextBox 5"/>
          <p:cNvSpPr txBox="1"/>
          <p:nvPr/>
        </p:nvSpPr>
        <p:spPr>
          <a:xfrm>
            <a:off x="1143000" y="5246802"/>
            <a:ext cx="6955750" cy="923330"/>
          </a:xfrm>
          <a:prstGeom prst="rect">
            <a:avLst/>
          </a:prstGeom>
          <a:noFill/>
        </p:spPr>
        <p:txBody>
          <a:bodyPr wrap="none" rtlCol="0">
            <a:spAutoFit/>
          </a:bodyPr>
          <a:lstStyle/>
          <a:p>
            <a:r>
              <a:rPr lang="en-US" dirty="0" smtClean="0"/>
              <a:t>If you are purchasing a water right, make certain that the person</a:t>
            </a:r>
          </a:p>
          <a:p>
            <a:r>
              <a:rPr lang="en-US" dirty="0" smtClean="0"/>
              <a:t>selling it actually owns what is being sold. Do not rely solely on</a:t>
            </a:r>
          </a:p>
          <a:p>
            <a:r>
              <a:rPr lang="en-US" dirty="0" smtClean="0"/>
              <a:t>the Division’s records for this.</a:t>
            </a:r>
            <a:endParaRPr lang="en-US" dirty="0"/>
          </a:p>
        </p:txBody>
      </p:sp>
    </p:spTree>
    <p:extLst>
      <p:ext uri="{BB962C8B-B14F-4D97-AF65-F5344CB8AC3E}">
        <p14:creationId xmlns:p14="http://schemas.microsoft.com/office/powerpoint/2010/main" val="4058115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2" y="490386"/>
            <a:ext cx="7774821" cy="646331"/>
          </a:xfrm>
          <a:prstGeom prst="rect">
            <a:avLst/>
          </a:prstGeom>
          <a:noFill/>
        </p:spPr>
        <p:txBody>
          <a:bodyPr wrap="none" rtlCol="0">
            <a:spAutoFit/>
          </a:bodyPr>
          <a:lstStyle/>
          <a:p>
            <a:r>
              <a:rPr lang="en-US" sz="3600" dirty="0" smtClean="0"/>
              <a:t>How are Water Quantities Measured?</a:t>
            </a:r>
            <a:endParaRPr lang="en-US" sz="3600" dirty="0"/>
          </a:p>
        </p:txBody>
      </p:sp>
      <p:sp>
        <p:nvSpPr>
          <p:cNvPr id="3" name="TextBox 2"/>
          <p:cNvSpPr txBox="1"/>
          <p:nvPr/>
        </p:nvSpPr>
        <p:spPr>
          <a:xfrm>
            <a:off x="1752600" y="1752602"/>
            <a:ext cx="3911712" cy="646331"/>
          </a:xfrm>
          <a:prstGeom prst="rect">
            <a:avLst/>
          </a:prstGeom>
          <a:noFill/>
        </p:spPr>
        <p:txBody>
          <a:bodyPr wrap="none" rtlCol="0">
            <a:spAutoFit/>
          </a:bodyPr>
          <a:lstStyle/>
          <a:p>
            <a:r>
              <a:rPr lang="en-US" dirty="0" smtClean="0"/>
              <a:t>UCA 73-1-2 </a:t>
            </a:r>
            <a:r>
              <a:rPr lang="en-US" b="1" dirty="0" smtClean="0"/>
              <a:t>Flow</a:t>
            </a:r>
            <a:r>
              <a:rPr lang="en-US" dirty="0" smtClean="0"/>
              <a:t> is measured in </a:t>
            </a:r>
            <a:r>
              <a:rPr lang="en-US" dirty="0" err="1" smtClean="0"/>
              <a:t>cfs</a:t>
            </a:r>
            <a:r>
              <a:rPr lang="en-US" dirty="0" smtClean="0"/>
              <a:t>.</a:t>
            </a:r>
          </a:p>
          <a:p>
            <a:r>
              <a:rPr lang="en-US" b="1" dirty="0" smtClean="0"/>
              <a:t>Volume</a:t>
            </a:r>
            <a:r>
              <a:rPr lang="en-US" dirty="0" smtClean="0"/>
              <a:t> is measured in acre-feet.</a:t>
            </a:r>
            <a:endParaRPr lang="en-US" dirty="0"/>
          </a:p>
        </p:txBody>
      </p:sp>
      <p:sp>
        <p:nvSpPr>
          <p:cNvPr id="4" name="TextBox 3"/>
          <p:cNvSpPr txBox="1"/>
          <p:nvPr/>
        </p:nvSpPr>
        <p:spPr>
          <a:xfrm>
            <a:off x="1828800" y="3048002"/>
            <a:ext cx="5799986" cy="646331"/>
          </a:xfrm>
          <a:prstGeom prst="rect">
            <a:avLst/>
          </a:prstGeom>
          <a:noFill/>
        </p:spPr>
        <p:txBody>
          <a:bodyPr wrap="none" rtlCol="0">
            <a:spAutoFit/>
          </a:bodyPr>
          <a:lstStyle/>
          <a:p>
            <a:r>
              <a:rPr lang="en-US" dirty="0" smtClean="0"/>
              <a:t>How does this come into play in water rights?</a:t>
            </a:r>
          </a:p>
          <a:p>
            <a:r>
              <a:rPr lang="en-US" dirty="0" smtClean="0"/>
              <a:t>Why is it important to consider both flow and volume?</a:t>
            </a:r>
            <a:endParaRPr lang="en-US" dirty="0"/>
          </a:p>
        </p:txBody>
      </p:sp>
    </p:spTree>
    <p:extLst>
      <p:ext uri="{BB962C8B-B14F-4D97-AF65-F5344CB8AC3E}">
        <p14:creationId xmlns:p14="http://schemas.microsoft.com/office/powerpoint/2010/main" val="57645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838200"/>
            <a:ext cx="5646097" cy="707886"/>
          </a:xfrm>
          <a:prstGeom prst="rect">
            <a:avLst/>
          </a:prstGeom>
          <a:noFill/>
        </p:spPr>
        <p:txBody>
          <a:bodyPr wrap="none" rtlCol="0">
            <a:spAutoFit/>
          </a:bodyPr>
          <a:lstStyle/>
          <a:p>
            <a:r>
              <a:rPr lang="en-US" sz="4000" dirty="0" smtClean="0"/>
              <a:t>Diversion and Depletion</a:t>
            </a:r>
            <a:endParaRPr lang="en-US" sz="4000" dirty="0"/>
          </a:p>
        </p:txBody>
      </p:sp>
      <p:sp>
        <p:nvSpPr>
          <p:cNvPr id="3" name="TextBox 2"/>
          <p:cNvSpPr txBox="1"/>
          <p:nvPr/>
        </p:nvSpPr>
        <p:spPr>
          <a:xfrm>
            <a:off x="990599" y="1905000"/>
            <a:ext cx="7435049" cy="1754326"/>
          </a:xfrm>
          <a:prstGeom prst="rect">
            <a:avLst/>
          </a:prstGeom>
          <a:noFill/>
        </p:spPr>
        <p:txBody>
          <a:bodyPr wrap="none" rtlCol="0">
            <a:spAutoFit/>
          </a:bodyPr>
          <a:lstStyle/>
          <a:p>
            <a:r>
              <a:rPr lang="en-US" u="sng" dirty="0" smtClean="0"/>
              <a:t>Diversion</a:t>
            </a:r>
            <a:r>
              <a:rPr lang="en-US" dirty="0" smtClean="0"/>
              <a:t> is the amount of water that can be taken from a source</a:t>
            </a:r>
          </a:p>
          <a:p>
            <a:r>
              <a:rPr lang="en-US" dirty="0" smtClean="0"/>
              <a:t>and applied to beneficial use.  It can be limited by either the flow</a:t>
            </a:r>
          </a:p>
          <a:p>
            <a:r>
              <a:rPr lang="en-US" dirty="0" smtClean="0"/>
              <a:t>(by </a:t>
            </a:r>
            <a:r>
              <a:rPr lang="en-US" dirty="0" err="1" smtClean="0"/>
              <a:t>cfs</a:t>
            </a:r>
            <a:r>
              <a:rPr lang="en-US" dirty="0" smtClean="0"/>
              <a:t>) or volume (acre-feet).  The diversion of water and its </a:t>
            </a:r>
          </a:p>
          <a:p>
            <a:r>
              <a:rPr lang="en-US" dirty="0"/>
              <a:t>b</a:t>
            </a:r>
            <a:r>
              <a:rPr lang="en-US" dirty="0" smtClean="0"/>
              <a:t>eneficial use are limited by the water right.  When a diversion </a:t>
            </a:r>
          </a:p>
          <a:p>
            <a:r>
              <a:rPr lang="en-US" dirty="0" smtClean="0"/>
              <a:t>amount is determined for change applications, they are usually based</a:t>
            </a:r>
          </a:p>
          <a:p>
            <a:r>
              <a:rPr lang="en-US" dirty="0" smtClean="0"/>
              <a:t>on a </a:t>
            </a:r>
            <a:r>
              <a:rPr lang="en-US" u="sng" dirty="0" smtClean="0"/>
              <a:t>duty</a:t>
            </a:r>
            <a:r>
              <a:rPr lang="en-US" dirty="0" smtClean="0"/>
              <a:t> for the use(s).</a:t>
            </a:r>
            <a:endParaRPr lang="en-US" dirty="0"/>
          </a:p>
        </p:txBody>
      </p:sp>
      <p:sp>
        <p:nvSpPr>
          <p:cNvPr id="4" name="TextBox 3"/>
          <p:cNvSpPr txBox="1"/>
          <p:nvPr/>
        </p:nvSpPr>
        <p:spPr>
          <a:xfrm>
            <a:off x="990600" y="4191000"/>
            <a:ext cx="6798656" cy="1200329"/>
          </a:xfrm>
          <a:prstGeom prst="rect">
            <a:avLst/>
          </a:prstGeom>
          <a:noFill/>
        </p:spPr>
        <p:txBody>
          <a:bodyPr wrap="none" rtlCol="0">
            <a:spAutoFit/>
          </a:bodyPr>
          <a:lstStyle/>
          <a:p>
            <a:r>
              <a:rPr lang="en-US" u="sng" dirty="0" smtClean="0"/>
              <a:t>Depletion</a:t>
            </a:r>
            <a:r>
              <a:rPr lang="en-US" dirty="0" smtClean="0"/>
              <a:t> is the amount of water consumed in the process of </a:t>
            </a:r>
          </a:p>
          <a:p>
            <a:r>
              <a:rPr lang="en-US" dirty="0"/>
              <a:t>b</a:t>
            </a:r>
            <a:r>
              <a:rPr lang="en-US" dirty="0" smtClean="0"/>
              <a:t>eneficially using the water. It is considered lost to the system.</a:t>
            </a:r>
          </a:p>
          <a:p>
            <a:r>
              <a:rPr lang="en-US" dirty="0" smtClean="0"/>
              <a:t>The difference between the diversion and depletion is returned</a:t>
            </a:r>
          </a:p>
          <a:p>
            <a:r>
              <a:rPr lang="en-US" dirty="0"/>
              <a:t>t</a:t>
            </a:r>
            <a:r>
              <a:rPr lang="en-US" dirty="0" smtClean="0"/>
              <a:t>o the system and should be available to other users.</a:t>
            </a:r>
            <a:endParaRPr lang="en-US" dirty="0"/>
          </a:p>
        </p:txBody>
      </p:sp>
    </p:spTree>
    <p:extLst>
      <p:ext uri="{BB962C8B-B14F-4D97-AF65-F5344CB8AC3E}">
        <p14:creationId xmlns:p14="http://schemas.microsoft.com/office/powerpoint/2010/main" val="2281505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idx="4294967295"/>
          </p:nvPr>
        </p:nvSpPr>
        <p:spPr/>
        <p:txBody>
          <a:bodyPr/>
          <a:lstStyle/>
          <a:p>
            <a:pPr marL="0" indent="0">
              <a:buNone/>
            </a:pPr>
            <a:r>
              <a:rPr lang="en-US" altLang="en-US" dirty="0"/>
              <a:t>Distribution by Priority</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2188"/>
            <a:ext cx="914241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299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6728436"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284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71" name="Slide" r:id="rId4" imgW="4494240" imgH="3370320" progId="PowerPoint.Slide.8">
                  <p:embed/>
                </p:oleObj>
              </mc:Choice>
              <mc:Fallback>
                <p:oleObj name="Slide" r:id="rId4" imgW="4494240" imgH="337032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0" y="-152400"/>
          <a:ext cx="9144000" cy="6858000"/>
        </p:xfrm>
        <a:graphic>
          <a:graphicData uri="http://schemas.openxmlformats.org/presentationml/2006/ole">
            <mc:AlternateContent xmlns:mc="http://schemas.openxmlformats.org/markup-compatibility/2006">
              <mc:Choice xmlns:v="urn:schemas-microsoft-com:vml" Requires="v">
                <p:oleObj spid="_x0000_s1072" name="Slide" r:id="rId6" imgW="4494240" imgH="3370320" progId="PowerPoint.Slide.8">
                  <p:embed/>
                </p:oleObj>
              </mc:Choice>
              <mc:Fallback>
                <p:oleObj name="Slide" r:id="rId6" imgW="4494240" imgH="337032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7" name="Text Box 5"/>
          <p:cNvSpPr txBox="1">
            <a:spLocks noChangeArrowheads="1"/>
          </p:cNvSpPr>
          <p:nvPr/>
        </p:nvSpPr>
        <p:spPr bwMode="auto">
          <a:xfrm>
            <a:off x="2133600" y="1336675"/>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dirty="0"/>
          </a:p>
        </p:txBody>
      </p:sp>
      <p:sp>
        <p:nvSpPr>
          <p:cNvPr id="33798" name="Text Box 6"/>
          <p:cNvSpPr txBox="1">
            <a:spLocks noChangeArrowheads="1"/>
          </p:cNvSpPr>
          <p:nvPr/>
        </p:nvSpPr>
        <p:spPr bwMode="auto">
          <a:xfrm>
            <a:off x="1524002" y="441892"/>
            <a:ext cx="5778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Rural Water </a:t>
            </a:r>
            <a:r>
              <a:rPr lang="en-US" altLang="en-US" sz="3200" dirty="0" smtClean="0"/>
              <a:t>Association</a:t>
            </a:r>
            <a:endParaRPr lang="en-US" altLang="en-US" sz="3200" dirty="0"/>
          </a:p>
          <a:p>
            <a:pPr algn="ctr"/>
            <a:r>
              <a:rPr lang="en-US" altLang="en-US" sz="2800" dirty="0" smtClean="0"/>
              <a:t>WATER RIGHT TRAINING</a:t>
            </a:r>
          </a:p>
        </p:txBody>
      </p:sp>
      <p:sp>
        <p:nvSpPr>
          <p:cNvPr id="33799" name="Text Box 7"/>
          <p:cNvSpPr txBox="1">
            <a:spLocks noChangeArrowheads="1"/>
          </p:cNvSpPr>
          <p:nvPr/>
        </p:nvSpPr>
        <p:spPr bwMode="auto">
          <a:xfrm>
            <a:off x="4953003" y="4038600"/>
            <a:ext cx="319350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John Mann, P.E.</a:t>
            </a:r>
          </a:p>
          <a:p>
            <a:r>
              <a:rPr lang="en-US" altLang="en-US" dirty="0"/>
              <a:t>Assistant State Engineer</a:t>
            </a:r>
          </a:p>
          <a:p>
            <a:r>
              <a:rPr lang="en-US" altLang="en-US" dirty="0"/>
              <a:t>Utah Division of Water </a:t>
            </a:r>
            <a:r>
              <a:rPr lang="en-US" altLang="en-US" dirty="0" smtClean="0"/>
              <a:t>Rights</a:t>
            </a:r>
          </a:p>
          <a:p>
            <a:endParaRPr lang="en-US" altLang="en-US" dirty="0"/>
          </a:p>
          <a:p>
            <a:endParaRPr lang="en-US" altLang="en-US" dirty="0" smtClean="0"/>
          </a:p>
          <a:p>
            <a:r>
              <a:rPr lang="en-US" altLang="en-US" dirty="0" smtClean="0"/>
              <a:t>April 10-11, 2014</a:t>
            </a:r>
            <a:endParaRPr lang="en-US" altLang="en-US" dirty="0"/>
          </a:p>
        </p:txBody>
      </p:sp>
      <p:pic>
        <p:nvPicPr>
          <p:cNvPr id="33800" name="Picture 8" descr="C:\Users\WRTUSER\Pictures\uba.spill.outl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3505200"/>
            <a:ext cx="3962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0" y="1793875"/>
            <a:ext cx="5134162" cy="784830"/>
          </a:xfrm>
          <a:prstGeom prst="rect">
            <a:avLst/>
          </a:prstGeom>
          <a:noFill/>
        </p:spPr>
        <p:txBody>
          <a:bodyPr wrap="none" rtlCol="0">
            <a:spAutoFit/>
          </a:bodyPr>
          <a:lstStyle/>
          <a:p>
            <a:r>
              <a:rPr lang="en-US" sz="4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 Right Basics</a:t>
            </a:r>
            <a:endParaRPr lang="en-US" sz="4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3755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61913"/>
            <a:ext cx="7543800" cy="673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661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raph of groundwater level data at USGS 403701112195001  (C- 2- 4)29bcc-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2"/>
            <a:ext cx="6477000" cy="48019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4256" y="5636569"/>
            <a:ext cx="7449475" cy="461665"/>
          </a:xfrm>
          <a:prstGeom prst="rect">
            <a:avLst/>
          </a:prstGeom>
          <a:noFill/>
        </p:spPr>
        <p:txBody>
          <a:bodyPr wrap="none" rtlCol="0">
            <a:spAutoFit/>
          </a:bodyPr>
          <a:lstStyle/>
          <a:p>
            <a:r>
              <a:rPr lang="en-US" sz="2400" dirty="0" smtClean="0"/>
              <a:t>Tooele Valley graph of depth to groundwater vs time</a:t>
            </a:r>
            <a:endParaRPr lang="en-US" sz="2400" dirty="0"/>
          </a:p>
        </p:txBody>
      </p:sp>
    </p:spTree>
    <p:extLst>
      <p:ext uri="{BB962C8B-B14F-4D97-AF65-F5344CB8AC3E}">
        <p14:creationId xmlns:p14="http://schemas.microsoft.com/office/powerpoint/2010/main" val="670145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 of groundwater level data at USGS 374252113391801  (C-35-16)33bcc-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2" y="609600"/>
            <a:ext cx="5524500" cy="4095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131449"/>
            <a:ext cx="8060220" cy="461665"/>
          </a:xfrm>
          <a:prstGeom prst="rect">
            <a:avLst/>
          </a:prstGeom>
          <a:noFill/>
        </p:spPr>
        <p:txBody>
          <a:bodyPr wrap="none" rtlCol="0">
            <a:spAutoFit/>
          </a:bodyPr>
          <a:lstStyle/>
          <a:p>
            <a:r>
              <a:rPr lang="en-US" sz="2400" dirty="0" smtClean="0"/>
              <a:t>Beryl – Enterprise graph of depth to groundwater vs time</a:t>
            </a:r>
          </a:p>
        </p:txBody>
      </p:sp>
    </p:spTree>
    <p:extLst>
      <p:ext uri="{BB962C8B-B14F-4D97-AF65-F5344CB8AC3E}">
        <p14:creationId xmlns:p14="http://schemas.microsoft.com/office/powerpoint/2010/main" val="1002662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0"/>
            <a:ext cx="5715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617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5" name="Group 3"/>
          <p:cNvGrpSpPr>
            <a:grpSpLocks/>
          </p:cNvGrpSpPr>
          <p:nvPr/>
        </p:nvGrpSpPr>
        <p:grpSpPr bwMode="auto">
          <a:xfrm>
            <a:off x="0" y="-614363"/>
            <a:ext cx="9144000" cy="8086726"/>
            <a:chOff x="0" y="0"/>
            <a:chExt cx="5760" cy="5094"/>
          </a:xfrm>
        </p:grpSpPr>
        <p:grpSp>
          <p:nvGrpSpPr>
            <p:cNvPr id="90116" name="Group 4"/>
            <p:cNvGrpSpPr>
              <a:grpSpLocks/>
            </p:cNvGrpSpPr>
            <p:nvPr/>
          </p:nvGrpSpPr>
          <p:grpSpPr bwMode="auto">
            <a:xfrm>
              <a:off x="0" y="0"/>
              <a:ext cx="5760" cy="422"/>
              <a:chOff x="0" y="0"/>
              <a:chExt cx="5760" cy="422"/>
            </a:xfrm>
          </p:grpSpPr>
          <p:sp>
            <p:nvSpPr>
              <p:cNvPr id="90117" name="Rectangle 5"/>
              <p:cNvSpPr>
                <a:spLocks noChangeArrowheads="1"/>
              </p:cNvSpPr>
              <p:nvPr/>
            </p:nvSpPr>
            <p:spPr bwMode="auto">
              <a:xfrm>
                <a:off x="0" y="0"/>
                <a:ext cx="5760" cy="42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8" name="Rectangle 6"/>
              <p:cNvSpPr>
                <a:spLocks noChangeArrowheads="1"/>
              </p:cNvSpPr>
              <p:nvPr/>
            </p:nvSpPr>
            <p:spPr bwMode="auto">
              <a:xfrm>
                <a:off x="0" y="0"/>
                <a:ext cx="5760" cy="42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1400" b="1">
                    <a:solidFill>
                      <a:srgbClr val="660000"/>
                    </a:solidFill>
                    <a:latin typeface="Arial" pitchFamily="34" charset="0"/>
                    <a:cs typeface="Arial" pitchFamily="34" charset="0"/>
                  </a:rPr>
                  <a:t>Well interference</a:t>
                </a:r>
                <a:endParaRPr lang="en-US" altLang="en-US" sz="1100"/>
              </a:p>
              <a:p>
                <a:pPr algn="l" eaLnBrk="0" hangingPunct="0"/>
                <a:endParaRPr lang="en-US" altLang="en-US"/>
              </a:p>
            </p:txBody>
          </p:sp>
        </p:grpSp>
        <p:grpSp>
          <p:nvGrpSpPr>
            <p:cNvPr id="90119" name="Group 7"/>
            <p:cNvGrpSpPr>
              <a:grpSpLocks/>
            </p:cNvGrpSpPr>
            <p:nvPr/>
          </p:nvGrpSpPr>
          <p:grpSpPr bwMode="auto">
            <a:xfrm>
              <a:off x="0" y="422"/>
              <a:ext cx="5175" cy="4672"/>
              <a:chOff x="0" y="4742"/>
              <a:chExt cx="5175" cy="4672"/>
            </a:xfrm>
          </p:grpSpPr>
          <p:sp>
            <p:nvSpPr>
              <p:cNvPr id="90120" name="Rectangle 8"/>
              <p:cNvSpPr>
                <a:spLocks noChangeArrowheads="1"/>
              </p:cNvSpPr>
              <p:nvPr/>
            </p:nvSpPr>
            <p:spPr bwMode="auto">
              <a:xfrm>
                <a:off x="855" y="4742"/>
                <a:ext cx="4320" cy="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i="1" dirty="0">
                    <a:hlinkClick r:id="rId3"/>
                  </a:rPr>
                  <a:t>  </a:t>
                </a:r>
                <a:r>
                  <a:rPr lang="en-US" altLang="en-US" sz="25900" b="1" i="1" dirty="0"/>
                  <a:t> </a:t>
                </a:r>
                <a:r>
                  <a:rPr lang="en-US" altLang="en-US" b="1" i="1" dirty="0"/>
                  <a:t>                                                                                         </a:t>
                </a:r>
                <a:endParaRPr lang="en-US" altLang="en-US" dirty="0"/>
              </a:p>
              <a:p>
                <a:pPr algn="l" eaLnBrk="0" hangingPunct="0"/>
                <a:r>
                  <a:rPr lang="en-US" altLang="en-US" b="1" i="1" dirty="0"/>
                  <a:t>If the cones of depression for two or more wells overlap, there is said to be well interference</a:t>
                </a:r>
                <a:r>
                  <a:rPr lang="en-US" altLang="en-US" i="1" dirty="0"/>
                  <a:t>.</a:t>
                </a:r>
                <a:r>
                  <a:rPr lang="en-US" altLang="en-US" b="1" i="1" dirty="0"/>
                  <a:t> </a:t>
                </a:r>
                <a:r>
                  <a:rPr lang="en-US" altLang="en-US" i="1" dirty="0"/>
                  <a:t>This interference reduces the water available to each of the wells.</a:t>
                </a:r>
                <a:endParaRPr lang="en-US" altLang="en-US" b="1" i="1" dirty="0"/>
              </a:p>
              <a:p>
                <a:pPr algn="l" eaLnBrk="0" hangingPunct="0"/>
                <a:endParaRPr lang="en-US" altLang="en-US" b="1" i="1" dirty="0"/>
              </a:p>
            </p:txBody>
          </p:sp>
          <p:sp>
            <p:nvSpPr>
              <p:cNvPr id="90121" name="Rectangle 9"/>
              <p:cNvSpPr>
                <a:spLocks noChangeArrowheads="1"/>
              </p:cNvSpPr>
              <p:nvPr/>
            </p:nvSpPr>
            <p:spPr bwMode="auto">
              <a:xfrm>
                <a:off x="0" y="8896"/>
                <a:ext cx="301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US" altLang="en-US"/>
                  <a:t> </a:t>
                </a:r>
              </a:p>
              <a:p>
                <a:pPr eaLnBrk="0" hangingPunct="0"/>
                <a:endParaRPr lang="en-US" altLang="en-US"/>
              </a:p>
            </p:txBody>
          </p:sp>
        </p:grpSp>
      </p:grpSp>
      <p:pic>
        <p:nvPicPr>
          <p:cNvPr id="90122" name="Picture 10" descr="well interference illustr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28600"/>
            <a:ext cx="6858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197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Documents and Settings\Administrator\My Documents\ApplicationPro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idx="4294967295"/>
          </p:nvPr>
        </p:nvSpPr>
        <p:spPr>
          <a:xfrm>
            <a:off x="4343400" y="4876801"/>
            <a:ext cx="4572000" cy="553998"/>
          </a:xfrm>
        </p:spPr>
        <p:txBody>
          <a:bodyPr wrap="square">
            <a:spAutoFit/>
          </a:bodyPr>
          <a:lstStyle/>
          <a:p>
            <a:r>
              <a:rPr lang="en-US" altLang="en-US" sz="3000" dirty="0"/>
              <a:t>APPLICATION PROCESS</a:t>
            </a:r>
          </a:p>
        </p:txBody>
      </p:sp>
    </p:spTree>
    <p:extLst>
      <p:ext uri="{BB962C8B-B14F-4D97-AF65-F5344CB8AC3E}">
        <p14:creationId xmlns:p14="http://schemas.microsoft.com/office/powerpoint/2010/main" val="288811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1027" descr="C:\Documents and Settings\Administrator\My Documents\ApplicationPro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5116513"/>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1028" descr="C:\Documents and Settings\Administrator\My Documents\ex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9938"/>
            <a:ext cx="3352800" cy="2278062"/>
          </a:xfrm>
          <a:prstGeom prst="rect">
            <a:avLst/>
          </a:prstGeom>
          <a:noFill/>
          <a:extLst>
            <a:ext uri="{909E8E84-426E-40DD-AFC4-6F175D3DCCD1}">
              <a14:hiddenFill xmlns:a14="http://schemas.microsoft.com/office/drawing/2010/main">
                <a:solidFill>
                  <a:srgbClr val="FFFFFF"/>
                </a:solidFill>
              </a14:hiddenFill>
            </a:ext>
          </a:extLst>
        </p:spPr>
      </p:pic>
      <p:sp>
        <p:nvSpPr>
          <p:cNvPr id="51206" name="Rectangle 1030"/>
          <p:cNvSpPr>
            <a:spLocks noGrp="1" noChangeArrowheads="1"/>
          </p:cNvSpPr>
          <p:nvPr>
            <p:ph type="title" idx="4294967295"/>
          </p:nvPr>
        </p:nvSpPr>
        <p:spPr>
          <a:xfrm>
            <a:off x="4343400" y="5116515"/>
            <a:ext cx="3886200" cy="1508105"/>
          </a:xfrm>
          <a:noFill/>
          <a:ln/>
        </p:spPr>
        <p:txBody>
          <a:bodyPr>
            <a:spAutoFit/>
          </a:bodyPr>
          <a:lstStyle/>
          <a:p>
            <a:pPr marL="0" indent="0">
              <a:buNone/>
            </a:pPr>
            <a:r>
              <a:rPr lang="en-US" altLang="en-US" dirty="0"/>
              <a:t>APPLICATION PROCESS</a:t>
            </a:r>
          </a:p>
        </p:txBody>
      </p:sp>
    </p:spTree>
    <p:extLst>
      <p:ext uri="{BB962C8B-B14F-4D97-AF65-F5344CB8AC3E}">
        <p14:creationId xmlns:p14="http://schemas.microsoft.com/office/powerpoint/2010/main" val="35540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3886200" y="5002213"/>
            <a:ext cx="5029200" cy="1508105"/>
          </a:xfrm>
        </p:spPr>
        <p:txBody>
          <a:bodyPr wrap="square">
            <a:spAutoFit/>
          </a:bodyPr>
          <a:lstStyle/>
          <a:p>
            <a:pPr marL="0" indent="0">
              <a:buNone/>
            </a:pPr>
            <a:r>
              <a:rPr lang="en-US" altLang="en-US" dirty="0"/>
              <a:t>APPLICATION PROCESS</a:t>
            </a:r>
          </a:p>
        </p:txBody>
      </p:sp>
      <p:pic>
        <p:nvPicPr>
          <p:cNvPr id="52227" name="Picture 3" descr="C:\Documents and Settings\Administrator\My Documents\ApplicationPro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C:\Documents and Settings\Administrator\My Documents\ex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8351"/>
            <a:ext cx="3352800" cy="227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075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00200" y="152400"/>
            <a:ext cx="6172200" cy="800219"/>
          </a:xfrm>
          <a:ln>
            <a:solidFill>
              <a:schemeClr val="tx1"/>
            </a:solidFill>
            <a:miter lim="800000"/>
            <a:headEnd/>
            <a:tailEnd/>
          </a:ln>
          <a:effectLst>
            <a:outerShdw dist="35921" dir="2700000" algn="ctr" rotWithShape="0">
              <a:schemeClr val="bg1"/>
            </a:outerShdw>
          </a:effectLst>
        </p:spPr>
        <p:txBody>
          <a:bodyPr wrap="square">
            <a:spAutoFit/>
          </a:bodyPr>
          <a:lstStyle/>
          <a:p>
            <a:pPr marL="0" indent="0">
              <a:buNone/>
            </a:pPr>
            <a:r>
              <a:rPr lang="en-US" altLang="en-US" b="1" dirty="0"/>
              <a:t>ADVERTISING PERIOD</a:t>
            </a:r>
          </a:p>
        </p:txBody>
      </p:sp>
      <p:sp>
        <p:nvSpPr>
          <p:cNvPr id="17411" name="Rectangle 3"/>
          <p:cNvSpPr>
            <a:spLocks noGrp="1" noChangeArrowheads="1"/>
          </p:cNvSpPr>
          <p:nvPr>
            <p:ph type="body" idx="4294967295"/>
          </p:nvPr>
        </p:nvSpPr>
        <p:spPr>
          <a:xfrm>
            <a:off x="381000" y="1295400"/>
            <a:ext cx="5105400" cy="4343400"/>
          </a:xfrm>
          <a:prstGeom prst="rect">
            <a:avLst/>
          </a:prstGeom>
          <a:solidFill>
            <a:srgbClr val="A9C0FF"/>
          </a:solidFill>
          <a:ln>
            <a:solidFill>
              <a:schemeClr val="tx1"/>
            </a:solidFill>
            <a:miter lim="800000"/>
            <a:headEnd/>
            <a:tailEnd/>
          </a:ln>
          <a:effectLst>
            <a:outerShdw dist="107763" dir="2700000" algn="ctr" rotWithShape="0">
              <a:schemeClr val="tx1"/>
            </a:outerShdw>
          </a:effectLst>
        </p:spPr>
        <p:txBody>
          <a:bodyPr/>
          <a:lstStyle/>
          <a:p>
            <a:r>
              <a:rPr lang="en-US" altLang="en-US" sz="2800" dirty="0"/>
              <a:t>PERMANENT FILINGS</a:t>
            </a:r>
          </a:p>
          <a:p>
            <a:r>
              <a:rPr lang="en-US" altLang="en-US" sz="2800" dirty="0"/>
              <a:t>TEMPORARY </a:t>
            </a:r>
            <a:r>
              <a:rPr lang="en-US" altLang="en-US" sz="2800" dirty="0" smtClean="0"/>
              <a:t>APPS AND SMALL DOMESTIC APPLICATIONS</a:t>
            </a:r>
            <a:endParaRPr lang="en-US" altLang="en-US" sz="2800" dirty="0"/>
          </a:p>
          <a:p>
            <a:r>
              <a:rPr lang="en-US" altLang="en-US" sz="2800" dirty="0"/>
              <a:t>NOTICES DRAFTED BY DIVISION</a:t>
            </a:r>
          </a:p>
          <a:p>
            <a:r>
              <a:rPr lang="en-US" altLang="en-US" sz="2800" dirty="0"/>
              <a:t>PROOF OF </a:t>
            </a:r>
            <a:r>
              <a:rPr lang="en-US" altLang="en-US" sz="2800" dirty="0" smtClean="0"/>
              <a:t>PUBLICATION</a:t>
            </a:r>
          </a:p>
          <a:p>
            <a:r>
              <a:rPr lang="en-US" altLang="en-US" sz="2800" dirty="0" smtClean="0"/>
              <a:t>SEE DIVISION WEBSITE FOR A LIST OF NEW FILINGS</a:t>
            </a:r>
            <a:endParaRPr lang="en-US" altLang="en-US" sz="2800" dirty="0"/>
          </a:p>
        </p:txBody>
      </p:sp>
      <p:pic>
        <p:nvPicPr>
          <p:cNvPr id="17412" name="Picture 4" descr="C:\Documents and Settings\Administrator\My Documents\k91700cj[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752600"/>
            <a:ext cx="3567113" cy="4740275"/>
          </a:xfrm>
          <a:prstGeom prst="rect">
            <a:avLst/>
          </a:prstGeom>
          <a:noFill/>
          <a:ln w="9525">
            <a:solidFill>
              <a:schemeClr val="tx1"/>
            </a:solidFill>
            <a:miter lim="800000"/>
            <a:headEnd/>
            <a:tailEnd/>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940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60" name="Picture 4" descr="C:\Documents and Settings\Administrator\My Documents\My Pictures\426633_35af502adb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371600"/>
            <a:ext cx="5638800" cy="4289425"/>
          </a:xfrm>
          <a:prstGeom prst="rect">
            <a:avLst/>
          </a:prstGeom>
          <a:noFill/>
          <a:ln w="9525">
            <a:solidFill>
              <a:schemeClr val="tx1"/>
            </a:solidFill>
            <a:miter lim="800000"/>
            <a:headEnd/>
            <a:tailEnd/>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9459" name="Rectangle 3"/>
          <p:cNvSpPr>
            <a:spLocks noGrp="1" noChangeArrowheads="1"/>
          </p:cNvSpPr>
          <p:nvPr>
            <p:ph type="body" idx="4294967295"/>
          </p:nvPr>
        </p:nvSpPr>
        <p:spPr>
          <a:xfrm>
            <a:off x="228600" y="685800"/>
            <a:ext cx="4038600" cy="5024452"/>
          </a:xfrm>
          <a:prstGeom prst="rect">
            <a:avLst/>
          </a:prstGeom>
          <a:solidFill>
            <a:srgbClr val="A9C0FF"/>
          </a:solidFill>
          <a:ln>
            <a:solidFill>
              <a:schemeClr val="tx1"/>
            </a:solidFill>
            <a:miter lim="800000"/>
            <a:headEnd/>
            <a:tailEnd/>
          </a:ln>
          <a:effectLst>
            <a:outerShdw dist="71842" dir="2700000" algn="ctr" rotWithShape="0">
              <a:schemeClr val="tx1"/>
            </a:outerShdw>
          </a:effectLst>
        </p:spPr>
        <p:txBody>
          <a:bodyPr>
            <a:spAutoFit/>
          </a:bodyPr>
          <a:lstStyle/>
          <a:p>
            <a:pPr algn="ctr">
              <a:buFontTx/>
              <a:buNone/>
            </a:pPr>
            <a:r>
              <a:rPr lang="en-US" altLang="en-US" sz="4400" b="1" dirty="0"/>
              <a:t>PROTESTS</a:t>
            </a:r>
          </a:p>
          <a:p>
            <a:r>
              <a:rPr lang="en-US" altLang="en-US" sz="2400" dirty="0" smtClean="0"/>
              <a:t>MAY BE FILED BY JUST ABOUT ANYONE</a:t>
            </a:r>
            <a:endParaRPr lang="en-US" altLang="en-US" sz="2400" dirty="0"/>
          </a:p>
          <a:p>
            <a:r>
              <a:rPr lang="en-US" altLang="en-US" sz="2400" dirty="0"/>
              <a:t>MUST PROVIDE RELEVANT RIGHT NUMBER</a:t>
            </a:r>
          </a:p>
          <a:p>
            <a:r>
              <a:rPr lang="en-US" altLang="en-US" sz="2400" dirty="0" smtClean="0"/>
              <a:t>TIMELY AND INCLUDE THE FILING FEE ($15)</a:t>
            </a:r>
            <a:endParaRPr lang="en-US" altLang="en-US" sz="2400" dirty="0"/>
          </a:p>
          <a:p>
            <a:r>
              <a:rPr lang="en-US" altLang="en-US" sz="2400" dirty="0"/>
              <a:t>PROTESTANT </a:t>
            </a:r>
            <a:r>
              <a:rPr lang="en-US" altLang="en-US" sz="2400" dirty="0" smtClean="0"/>
              <a:t>CONTACT INFORMATION</a:t>
            </a:r>
          </a:p>
          <a:p>
            <a:r>
              <a:rPr lang="en-US" altLang="en-US" sz="2400" dirty="0" smtClean="0"/>
              <a:t>BECOME A PARTY TO THE PROCEEDING</a:t>
            </a:r>
            <a:endParaRPr lang="en-US" altLang="en-US" sz="2400" dirty="0"/>
          </a:p>
        </p:txBody>
      </p:sp>
    </p:spTree>
    <p:extLst>
      <p:ext uri="{BB962C8B-B14F-4D97-AF65-F5344CB8AC3E}">
        <p14:creationId xmlns:p14="http://schemas.microsoft.com/office/powerpoint/2010/main" val="341433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233" y="533400"/>
            <a:ext cx="683656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325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1" name="Picture 7" descr="C:\Documents and Settings\Administrator\My Documents\My Pictures\hea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09800"/>
            <a:ext cx="6375400" cy="429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body" idx="4294967295"/>
          </p:nvPr>
        </p:nvSpPr>
        <p:spPr>
          <a:xfrm>
            <a:off x="1828800" y="1676400"/>
            <a:ext cx="5486400" cy="1757363"/>
          </a:xfrm>
          <a:prstGeom prst="rect">
            <a:avLst/>
          </a:prstGeom>
          <a:solidFill>
            <a:srgbClr val="A9C0FF"/>
          </a:solidFill>
          <a:ln>
            <a:solidFill>
              <a:schemeClr val="tx1"/>
            </a:solidFill>
            <a:miter lim="800000"/>
            <a:headEnd/>
            <a:tailEnd/>
          </a:ln>
        </p:spPr>
        <p:txBody>
          <a:bodyPr>
            <a:spAutoFit/>
          </a:bodyPr>
          <a:lstStyle/>
          <a:p>
            <a:r>
              <a:rPr lang="en-US" altLang="en-US" dirty="0"/>
              <a:t>Generally Held Locally</a:t>
            </a:r>
          </a:p>
          <a:p>
            <a:r>
              <a:rPr lang="en-US" altLang="en-US" dirty="0"/>
              <a:t>Usually Informal Proceedings</a:t>
            </a:r>
          </a:p>
          <a:p>
            <a:r>
              <a:rPr lang="en-US" altLang="en-US" dirty="0"/>
              <a:t>May Be Waived</a:t>
            </a:r>
          </a:p>
        </p:txBody>
      </p:sp>
      <p:sp>
        <p:nvSpPr>
          <p:cNvPr id="21508" name="WordArt 4"/>
          <p:cNvSpPr>
            <a:spLocks noChangeArrowheads="1" noChangeShapeType="1" noTextEdit="1"/>
          </p:cNvSpPr>
          <p:nvPr/>
        </p:nvSpPr>
        <p:spPr bwMode="auto">
          <a:xfrm>
            <a:off x="1143000" y="685800"/>
            <a:ext cx="7010400" cy="6985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scene3d>
              <a:camera prst="legacyObliqueTop">
                <a:rot lat="20399999" lon="0" rev="0"/>
              </a:camera>
              <a:lightRig rig="legacyFlat3" dir="l"/>
            </a:scene3d>
            <a:sp3d extrusionH="430200" prstMaterial="legacyMatte">
              <a:extrusionClr>
                <a:srgbClr val="CCECFF"/>
              </a:extrusionClr>
            </a:sp3d>
          </a:bodyPr>
          <a:lstStyle/>
          <a:p>
            <a:r>
              <a:rPr lang="en-US" sz="3600" kern="10">
                <a:ln w="9525">
                  <a:round/>
                  <a:headEnd/>
                  <a:tailEnd/>
                </a:ln>
                <a:solidFill>
                  <a:srgbClr val="000000"/>
                </a:solidFill>
                <a:latin typeface="Times New Roman"/>
                <a:cs typeface="Times New Roman"/>
              </a:rPr>
              <a:t>HEARINGS</a:t>
            </a:r>
          </a:p>
        </p:txBody>
      </p:sp>
    </p:spTree>
    <p:extLst>
      <p:ext uri="{BB962C8B-B14F-4D97-AF65-F5344CB8AC3E}">
        <p14:creationId xmlns:p14="http://schemas.microsoft.com/office/powerpoint/2010/main" val="352225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ssolve">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6" name="Picture 8" descr="C:\Documents and Settings\Administrator\My Documents\ExtensionForm04212008135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371600"/>
            <a:ext cx="3943350" cy="5100638"/>
          </a:xfrm>
          <a:prstGeom prst="rect">
            <a:avLst/>
          </a:prstGeom>
          <a:noFill/>
          <a:ln w="9525">
            <a:solidFill>
              <a:schemeClr val="tx1"/>
            </a:solidFill>
            <a:miter lim="800000"/>
            <a:headEnd/>
            <a:tailEnd/>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43011" name="Rectangle 3"/>
          <p:cNvSpPr>
            <a:spLocks noGrp="1" noChangeArrowheads="1"/>
          </p:cNvSpPr>
          <p:nvPr>
            <p:ph type="body" idx="4294967295"/>
          </p:nvPr>
        </p:nvSpPr>
        <p:spPr>
          <a:xfrm>
            <a:off x="685800" y="1905000"/>
            <a:ext cx="3505200" cy="4044950"/>
          </a:xfrm>
          <a:prstGeom prst="rect">
            <a:avLst/>
          </a:prstGeom>
          <a:solidFill>
            <a:srgbClr val="FFCC99"/>
          </a:solidFill>
          <a:ln>
            <a:solidFill>
              <a:schemeClr val="tx1"/>
            </a:solidFill>
            <a:miter lim="800000"/>
            <a:headEnd/>
            <a:tailEnd/>
          </a:ln>
          <a:effectLst>
            <a:outerShdw dist="53882" dir="2700000" algn="ctr" rotWithShape="0">
              <a:schemeClr val="tx1"/>
            </a:outerShdw>
          </a:effectLst>
        </p:spPr>
        <p:txBody>
          <a:bodyPr>
            <a:spAutoFit/>
          </a:bodyPr>
          <a:lstStyle/>
          <a:p>
            <a:r>
              <a:rPr lang="en-US" altLang="en-US" sz="2400" dirty="0"/>
              <a:t>FORMS AND FEES</a:t>
            </a:r>
          </a:p>
          <a:p>
            <a:r>
              <a:rPr lang="en-US" altLang="en-US" sz="2400" dirty="0"/>
              <a:t>ADVERTISING AFTER FOURTEEN YEARS</a:t>
            </a:r>
          </a:p>
          <a:p>
            <a:r>
              <a:rPr lang="en-US" altLang="en-US" sz="2400" dirty="0"/>
              <a:t>REVIEW AND RECOMMENDATION</a:t>
            </a:r>
          </a:p>
          <a:p>
            <a:r>
              <a:rPr lang="en-US" altLang="en-US" sz="2400" dirty="0"/>
              <a:t>GRANTED OR DENIED</a:t>
            </a:r>
          </a:p>
          <a:p>
            <a:r>
              <a:rPr lang="en-US" altLang="en-US" sz="2400" dirty="0"/>
              <a:t>RECONSIDERATION AND/OR APPEAL</a:t>
            </a:r>
          </a:p>
        </p:txBody>
      </p:sp>
      <p:sp>
        <p:nvSpPr>
          <p:cNvPr id="43014" name="WordArt 6"/>
          <p:cNvSpPr>
            <a:spLocks noChangeArrowheads="1" noChangeShapeType="1" noTextEdit="1"/>
          </p:cNvSpPr>
          <p:nvPr/>
        </p:nvSpPr>
        <p:spPr bwMode="auto">
          <a:xfrm>
            <a:off x="609600" y="838200"/>
            <a:ext cx="7800975" cy="8985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scene3d>
              <a:camera prst="legacyPerspectiveTop">
                <a:rot lat="20699999" lon="0" rev="0"/>
              </a:camera>
              <a:lightRig rig="legacyFlat4" dir="t"/>
            </a:scene3d>
            <a:sp3d extrusionH="252400" prstMaterial="legacyMatte">
              <a:extrusionClr>
                <a:srgbClr val="FFCC99"/>
              </a:extrusionClr>
            </a:sp3d>
          </a:bodyPr>
          <a:lstStyle/>
          <a:p>
            <a:r>
              <a:rPr lang="en-US" sz="3600" kern="10">
                <a:ln w="9525">
                  <a:round/>
                  <a:headEnd/>
                  <a:tailEnd/>
                </a:ln>
                <a:solidFill>
                  <a:srgbClr val="000000"/>
                </a:solidFill>
                <a:latin typeface="Arial Black"/>
              </a:rPr>
              <a:t>EXTENSION REQUEST</a:t>
            </a:r>
          </a:p>
        </p:txBody>
      </p:sp>
    </p:spTree>
    <p:extLst>
      <p:ext uri="{BB962C8B-B14F-4D97-AF65-F5344CB8AC3E}">
        <p14:creationId xmlns:p14="http://schemas.microsoft.com/office/powerpoint/2010/main" val="387034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0-#ppt_w/2"/>
                                          </p:val>
                                        </p:tav>
                                        <p:tav tm="100000">
                                          <p:val>
                                            <p:strVal val="#ppt_x"/>
                                          </p:val>
                                        </p:tav>
                                      </p:tavLst>
                                    </p:anim>
                                    <p:anim calcmode="lin" valueType="num">
                                      <p:cBhvr additive="base">
                                        <p:cTn id="8"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60" name="Picture 4" descr="C:\Documents and Settings\Administrator\My Documents\proof1_Page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524000"/>
            <a:ext cx="3770313" cy="4876800"/>
          </a:xfrm>
          <a:prstGeom prst="rect">
            <a:avLst/>
          </a:prstGeom>
          <a:noFill/>
          <a:ln w="9525">
            <a:solidFill>
              <a:schemeClr val="tx1"/>
            </a:solidFill>
            <a:miter lim="800000"/>
            <a:headEnd/>
            <a:tailEnd/>
          </a:ln>
          <a:effectLst>
            <a:outerShdw dist="53882" dir="81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45059" name="Rectangle 3"/>
          <p:cNvSpPr>
            <a:spLocks noGrp="1" noChangeArrowheads="1"/>
          </p:cNvSpPr>
          <p:nvPr>
            <p:ph type="body" idx="4294967295"/>
          </p:nvPr>
        </p:nvSpPr>
        <p:spPr>
          <a:xfrm>
            <a:off x="1143000" y="1828800"/>
            <a:ext cx="3200400" cy="4287838"/>
          </a:xfrm>
          <a:prstGeom prst="rect">
            <a:avLst/>
          </a:prstGeom>
          <a:solidFill>
            <a:srgbClr val="CCFFCC"/>
          </a:solidFill>
          <a:ln>
            <a:solidFill>
              <a:schemeClr val="tx1"/>
            </a:solidFill>
            <a:miter lim="800000"/>
            <a:headEnd/>
            <a:tailEnd/>
          </a:ln>
          <a:effectLst>
            <a:outerShdw dist="53882" dir="2700000" algn="ctr" rotWithShape="0">
              <a:schemeClr val="tx1"/>
            </a:outerShdw>
          </a:effectLst>
        </p:spPr>
        <p:txBody>
          <a:bodyPr>
            <a:spAutoFit/>
          </a:bodyPr>
          <a:lstStyle/>
          <a:p>
            <a:r>
              <a:rPr lang="en-US" altLang="en-US" sz="2800" dirty="0"/>
              <a:t>FORMS</a:t>
            </a:r>
          </a:p>
          <a:p>
            <a:r>
              <a:rPr lang="en-US" altLang="en-US" sz="2800" dirty="0"/>
              <a:t>PROFESSIONAL PREPARATION</a:t>
            </a:r>
          </a:p>
          <a:p>
            <a:r>
              <a:rPr lang="en-US" altLang="en-US" sz="2800" dirty="0"/>
              <a:t>REVIEWED BY REGIONAL OFFICE</a:t>
            </a:r>
          </a:p>
          <a:p>
            <a:r>
              <a:rPr lang="en-US" altLang="en-US" sz="2800" dirty="0"/>
              <a:t>AMENDMENTS</a:t>
            </a:r>
          </a:p>
          <a:p>
            <a:r>
              <a:rPr lang="en-US" altLang="en-US" sz="2800" dirty="0"/>
              <a:t>ACCEPTED OR REJECTED</a:t>
            </a:r>
          </a:p>
        </p:txBody>
      </p:sp>
      <p:sp>
        <p:nvSpPr>
          <p:cNvPr id="45058" name="Rectangle 2"/>
          <p:cNvSpPr>
            <a:spLocks noGrp="1" noChangeArrowheads="1"/>
          </p:cNvSpPr>
          <p:nvPr>
            <p:ph type="title"/>
          </p:nvPr>
        </p:nvSpPr>
        <p:spPr>
          <a:xfrm>
            <a:off x="762000" y="228600"/>
            <a:ext cx="7772400" cy="800219"/>
          </a:xfrm>
          <a:ln>
            <a:solidFill>
              <a:schemeClr val="tx1"/>
            </a:solidFill>
            <a:miter lim="800000"/>
            <a:headEnd/>
            <a:tailEnd/>
          </a:ln>
          <a:effectLst>
            <a:outerShdw dist="53882" dir="2700000" algn="ctr" rotWithShape="0">
              <a:schemeClr val="bg1"/>
            </a:outerShdw>
          </a:effectLst>
        </p:spPr>
        <p:txBody>
          <a:bodyPr wrap="square">
            <a:spAutoFit/>
          </a:bodyPr>
          <a:lstStyle/>
          <a:p>
            <a:pPr marL="0" indent="0">
              <a:buNone/>
            </a:pPr>
            <a:r>
              <a:rPr lang="en-US" altLang="en-US" dirty="0"/>
              <a:t>PROOF OF BENEFICIAL USE</a:t>
            </a:r>
          </a:p>
        </p:txBody>
      </p:sp>
    </p:spTree>
    <p:extLst>
      <p:ext uri="{BB962C8B-B14F-4D97-AF65-F5344CB8AC3E}">
        <p14:creationId xmlns:p14="http://schemas.microsoft.com/office/powerpoint/2010/main" val="346340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fltVal val="0"/>
                                          </p:val>
                                        </p:tav>
                                        <p:tav tm="100000">
                                          <p:val>
                                            <p:strVal val="#ppt_w"/>
                                          </p:val>
                                        </p:tav>
                                      </p:tavLst>
                                    </p:anim>
                                    <p:anim calcmode="lin" valueType="num">
                                      <p:cBhvr>
                                        <p:cTn id="8" dur="1000" fill="hold"/>
                                        <p:tgtEl>
                                          <p:spTgt spid="45058"/>
                                        </p:tgtEl>
                                        <p:attrNameLst>
                                          <p:attrName>ppt_h</p:attrName>
                                        </p:attrNameLst>
                                      </p:cBhvr>
                                      <p:tavLst>
                                        <p:tav tm="0">
                                          <p:val>
                                            <p:fltVal val="0"/>
                                          </p:val>
                                        </p:tav>
                                        <p:tav tm="100000">
                                          <p:val>
                                            <p:strVal val="#ppt_h"/>
                                          </p:val>
                                        </p:tav>
                                      </p:tavLst>
                                    </p:anim>
                                    <p:anim calcmode="lin" valueType="num">
                                      <p:cBhvr>
                                        <p:cTn id="9" dur="1000" fill="hold"/>
                                        <p:tgtEl>
                                          <p:spTgt spid="450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10" name="Picture 6" descr="C:\Documents and Settings\Administrator\My Documents\My Pictures\untitl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065338"/>
            <a:ext cx="4905375" cy="4425950"/>
          </a:xfrm>
          <a:prstGeom prst="rect">
            <a:avLst/>
          </a:prstGeom>
          <a:noFill/>
          <a:ln w="9525">
            <a:solidFill>
              <a:schemeClr val="tx1"/>
            </a:solidFill>
            <a:miter lim="800000"/>
            <a:headEnd/>
            <a:tailEnd/>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47107" name="Rectangle 3"/>
          <p:cNvSpPr>
            <a:spLocks noGrp="1" noChangeArrowheads="1"/>
          </p:cNvSpPr>
          <p:nvPr>
            <p:ph type="body" idx="4294967295"/>
          </p:nvPr>
        </p:nvSpPr>
        <p:spPr>
          <a:xfrm>
            <a:off x="152400" y="1600200"/>
            <a:ext cx="3657600" cy="3241675"/>
          </a:xfrm>
          <a:prstGeom prst="rect">
            <a:avLst/>
          </a:prstGeom>
          <a:solidFill>
            <a:srgbClr val="FFFFAD"/>
          </a:solidFill>
          <a:ln>
            <a:solidFill>
              <a:schemeClr val="tx1"/>
            </a:solidFill>
            <a:miter lim="800000"/>
            <a:headEnd/>
            <a:tailEnd/>
          </a:ln>
          <a:effectLst>
            <a:outerShdw dist="53882" dir="2700000" algn="ctr" rotWithShape="0">
              <a:schemeClr val="tx1"/>
            </a:outerShdw>
          </a:effectLst>
        </p:spPr>
        <p:txBody>
          <a:bodyPr>
            <a:spAutoFit/>
          </a:bodyPr>
          <a:lstStyle/>
          <a:p>
            <a:r>
              <a:rPr lang="en-US" altLang="en-US" sz="2400" dirty="0"/>
              <a:t>STATE ENGINEER’S REVIEW AND SIGNATURE</a:t>
            </a:r>
          </a:p>
          <a:p>
            <a:r>
              <a:rPr lang="en-US" altLang="en-US" sz="2400" dirty="0"/>
              <a:t>ISSUED ON SAME DAY AS SIGNED </a:t>
            </a:r>
          </a:p>
          <a:p>
            <a:r>
              <a:rPr lang="en-US" altLang="en-US" sz="2400" dirty="0"/>
              <a:t>RECORDING </a:t>
            </a:r>
          </a:p>
          <a:p>
            <a:r>
              <a:rPr lang="en-US" altLang="en-US" sz="2400" dirty="0"/>
              <a:t>RECONSIDERATION AND APPEAL</a:t>
            </a:r>
          </a:p>
        </p:txBody>
      </p:sp>
      <p:sp>
        <p:nvSpPr>
          <p:cNvPr id="47108" name="WordArt 4"/>
          <p:cNvSpPr>
            <a:spLocks noChangeArrowheads="1" noChangeShapeType="1" noTextEdit="1"/>
          </p:cNvSpPr>
          <p:nvPr/>
        </p:nvSpPr>
        <p:spPr bwMode="auto">
          <a:xfrm>
            <a:off x="771525" y="182563"/>
            <a:ext cx="7686675" cy="958850"/>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
                <a:rot lat="20699999" lon="0" rev="0"/>
              </a:camera>
              <a:lightRig rig="legacyFlat3" dir="b"/>
            </a:scene3d>
            <a:sp3d extrusionH="887400" prstMaterial="legacyMatte">
              <a:extrusionClr>
                <a:srgbClr val="FFCC00"/>
              </a:extrusionClr>
            </a:sp3d>
          </a:bodyPr>
          <a:lstStyle/>
          <a:p>
            <a:r>
              <a:rPr lang="en-US" sz="4400" kern="10">
                <a:latin typeface="Arial Black"/>
              </a:rPr>
              <a:t>CERTIFICATION</a:t>
            </a:r>
          </a:p>
        </p:txBody>
      </p:sp>
    </p:spTree>
    <p:extLst>
      <p:ext uri="{BB962C8B-B14F-4D97-AF65-F5344CB8AC3E}">
        <p14:creationId xmlns:p14="http://schemas.microsoft.com/office/powerpoint/2010/main" val="222742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p:tgtEl>
                                          <p:spTgt spid="47108"/>
                                        </p:tgtEl>
                                        <p:attrNameLst>
                                          <p:attrName>ppt_y</p:attrName>
                                        </p:attrNameLst>
                                      </p:cBhvr>
                                      <p:tavLst>
                                        <p:tav tm="0">
                                          <p:val>
                                            <p:strVal val="#ppt_y+#ppt_h*1.125000"/>
                                          </p:val>
                                        </p:tav>
                                        <p:tav tm="100000">
                                          <p:val>
                                            <p:strVal val="#ppt_y"/>
                                          </p:val>
                                        </p:tav>
                                      </p:tavLst>
                                    </p:anim>
                                    <p:animEffect transition="in" filter="wipe(up)">
                                      <p:cBhvr>
                                        <p:cTn id="8"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4" name="Picture 6" descr="C:\Documents and Settings\Administrator\My Documents\cert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4487863" cy="5970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5" name="Picture 7" descr="C:\Documents and Settings\Administrator\My Documents\cert2.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2963" y="457200"/>
            <a:ext cx="4491037" cy="5976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5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C:\Users\WRTUSER\Pictures\yuba.spillway.jpg"/>
          <p:cNvPicPr>
            <a:picLocks noChangeAspect="1" noChangeArrowheads="1"/>
          </p:cNvPicPr>
          <p:nvPr/>
        </p:nvPicPr>
        <p:blipFill>
          <a:blip r:embed="rId3" cstate="print">
            <a:lum bright="36000" contrast="6000"/>
            <a:extLst>
              <a:ext uri="{28A0092B-C50C-407E-A947-70E740481C1C}">
                <a14:useLocalDpi xmlns:a14="http://schemas.microsoft.com/office/drawing/2010/main" val="0"/>
              </a:ext>
            </a:extLst>
          </a:blip>
          <a:srcRect/>
          <a:stretch>
            <a:fillRect/>
          </a:stretch>
        </p:blipFill>
        <p:spPr bwMode="auto">
          <a:xfrm>
            <a:off x="152400" y="139045"/>
            <a:ext cx="8763000" cy="6572250"/>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2"/>
          <p:cNvSpPr>
            <a:spLocks noGrp="1" noChangeArrowheads="1"/>
          </p:cNvSpPr>
          <p:nvPr>
            <p:ph type="ctrTitle"/>
          </p:nvPr>
        </p:nvSpPr>
        <p:spPr>
          <a:xfrm>
            <a:off x="685800" y="1600200"/>
            <a:ext cx="7772400" cy="1828800"/>
          </a:xfrm>
        </p:spPr>
        <p:txBody>
          <a:bodyPr/>
          <a:lstStyle/>
          <a:p>
            <a:pPr marL="182880" indent="0">
              <a:buNone/>
            </a:pPr>
            <a:r>
              <a:rPr lang="en-US" altLang="en-US" dirty="0"/>
              <a:t>Questions</a:t>
            </a:r>
            <a:r>
              <a:rPr lang="en-US" altLang="en-US" dirty="0" smtClean="0"/>
              <a:t>?</a:t>
            </a:r>
            <a:br>
              <a:rPr lang="en-US" altLang="en-US" dirty="0" smtClean="0"/>
            </a:br>
            <a:r>
              <a:rPr lang="en-US" altLang="en-US" dirty="0" smtClean="0"/>
              <a:t>                Comments</a:t>
            </a:r>
            <a:r>
              <a:rPr lang="en-US" altLang="en-US" dirty="0"/>
              <a:t>?</a:t>
            </a:r>
          </a:p>
        </p:txBody>
      </p:sp>
      <p:sp>
        <p:nvSpPr>
          <p:cNvPr id="34819" name="Rectangle 3"/>
          <p:cNvSpPr>
            <a:spLocks noGrp="1" noChangeArrowheads="1"/>
          </p:cNvSpPr>
          <p:nvPr>
            <p:ph type="subTitle" idx="1"/>
          </p:nvPr>
        </p:nvSpPr>
        <p:spPr>
          <a:xfrm>
            <a:off x="4800600" y="4267200"/>
            <a:ext cx="3733800" cy="882119"/>
          </a:xfrm>
        </p:spPr>
        <p:txBody>
          <a:bodyPr>
            <a:normAutofit/>
          </a:bodyPr>
          <a:lstStyle/>
          <a:p>
            <a:r>
              <a:rPr lang="en-US" altLang="en-US" sz="2800" dirty="0"/>
              <a:t>Humorous Anecdotes?</a:t>
            </a:r>
          </a:p>
        </p:txBody>
      </p:sp>
    </p:spTree>
    <p:extLst>
      <p:ext uri="{BB962C8B-B14F-4D97-AF65-F5344CB8AC3E}">
        <p14:creationId xmlns:p14="http://schemas.microsoft.com/office/powerpoint/2010/main" val="2607230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dia.ldscdn.org/images/media-library/church-history/pioneer/mormon-handcart-kimbal-warren-212737-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062" y="990602"/>
            <a:ext cx="5772151"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815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ublic\Pictures\Kodak Pictures\2013 pics\img_1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839"/>
          <a:stretch/>
        </p:blipFill>
        <p:spPr bwMode="auto">
          <a:xfrm>
            <a:off x="1721271" y="304800"/>
            <a:ext cx="5555831" cy="616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9035" y="1828801"/>
            <a:ext cx="49530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Water Right Basics</a:t>
            </a:r>
          </a:p>
          <a:p>
            <a:pPr marL="342900" indent="-342900">
              <a:buFont typeface="Arial" panose="020B0604020202020204" pitchFamily="34" charset="0"/>
              <a:buChar char="•"/>
            </a:pPr>
            <a:r>
              <a:rPr lang="en-US" sz="2400" dirty="0" smtClean="0"/>
              <a:t>Water Right Applications</a:t>
            </a:r>
          </a:p>
          <a:p>
            <a:pPr marL="342900" indent="-342900">
              <a:buFont typeface="Arial" panose="020B0604020202020204" pitchFamily="34" charset="0"/>
              <a:buChar char="•"/>
            </a:pPr>
            <a:r>
              <a:rPr lang="en-US" sz="2400" dirty="0" smtClean="0"/>
              <a:t>Title to water rights</a:t>
            </a:r>
          </a:p>
          <a:p>
            <a:pPr marL="342900" indent="-342900">
              <a:buFont typeface="Arial" panose="020B0604020202020204" pitchFamily="34" charset="0"/>
              <a:buChar char="•"/>
            </a:pPr>
            <a:r>
              <a:rPr lang="en-US" sz="2400" dirty="0" smtClean="0"/>
              <a:t>Proof</a:t>
            </a:r>
          </a:p>
          <a:p>
            <a:pPr marL="342900" indent="-342900">
              <a:buFont typeface="Arial" panose="020B0604020202020204" pitchFamily="34" charset="0"/>
              <a:buChar char="•"/>
            </a:pPr>
            <a:r>
              <a:rPr lang="en-US" sz="2400" dirty="0" smtClean="0"/>
              <a:t>Public Water Suppliers</a:t>
            </a:r>
          </a:p>
          <a:p>
            <a:pPr marL="342900" indent="-342900">
              <a:buFont typeface="Arial" panose="020B0604020202020204" pitchFamily="34" charset="0"/>
              <a:buChar char="•"/>
            </a:pPr>
            <a:r>
              <a:rPr lang="en-US" sz="2400" dirty="0" smtClean="0"/>
              <a:t>Well Drilling</a:t>
            </a:r>
          </a:p>
          <a:p>
            <a:pPr marL="342900" indent="-342900">
              <a:buFont typeface="Arial" panose="020B0604020202020204" pitchFamily="34" charset="0"/>
              <a:buChar char="•"/>
            </a:pPr>
            <a:r>
              <a:rPr lang="en-US" sz="2400" dirty="0" smtClean="0"/>
              <a:t>Adjudication</a:t>
            </a:r>
          </a:p>
          <a:p>
            <a:pPr marL="342900" indent="-342900">
              <a:buFont typeface="Arial" panose="020B0604020202020204" pitchFamily="34" charset="0"/>
              <a:buChar char="•"/>
            </a:pPr>
            <a:r>
              <a:rPr lang="en-US" sz="2400" dirty="0" smtClean="0"/>
              <a:t>Distribution</a:t>
            </a:r>
          </a:p>
          <a:p>
            <a:pPr marL="342900" indent="-342900">
              <a:buFont typeface="Arial" panose="020B0604020202020204" pitchFamily="34" charset="0"/>
              <a:buChar char="•"/>
            </a:pPr>
            <a:r>
              <a:rPr lang="en-US" sz="2400" dirty="0" smtClean="0"/>
              <a:t>Water Use Groups</a:t>
            </a:r>
          </a:p>
          <a:p>
            <a:pPr marL="342900" indent="-342900">
              <a:buFont typeface="Arial" panose="020B0604020202020204" pitchFamily="34" charset="0"/>
              <a:buChar char="•"/>
            </a:pPr>
            <a:r>
              <a:rPr lang="en-US" sz="2400" dirty="0" smtClean="0"/>
              <a:t>Data Base Demonstration</a:t>
            </a:r>
          </a:p>
        </p:txBody>
      </p:sp>
      <p:sp>
        <p:nvSpPr>
          <p:cNvPr id="6" name="TextBox 5"/>
          <p:cNvSpPr txBox="1"/>
          <p:nvPr/>
        </p:nvSpPr>
        <p:spPr>
          <a:xfrm>
            <a:off x="1600200" y="762002"/>
            <a:ext cx="5133970" cy="646331"/>
          </a:xfrm>
          <a:prstGeom prst="rect">
            <a:avLst/>
          </a:prstGeom>
          <a:noFill/>
        </p:spPr>
        <p:txBody>
          <a:bodyPr wrap="none" rtlCol="0">
            <a:spAutoFit/>
          </a:bodyPr>
          <a:lstStyle/>
          <a:p>
            <a:r>
              <a:rPr lang="en-US" sz="3600" dirty="0" smtClean="0"/>
              <a:t>Content of RWA Training</a:t>
            </a:r>
            <a:endParaRPr lang="en-US" sz="3600" dirty="0"/>
          </a:p>
        </p:txBody>
      </p:sp>
    </p:spTree>
    <p:extLst>
      <p:ext uri="{BB962C8B-B14F-4D97-AF65-F5344CB8AC3E}">
        <p14:creationId xmlns:p14="http://schemas.microsoft.com/office/powerpoint/2010/main" val="1734311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1" y="228600"/>
            <a:ext cx="5260523" cy="6324600"/>
          </a:xfrm>
          <a:prstGeom prst="rect">
            <a:avLst/>
          </a:prstGeom>
        </p:spPr>
      </p:pic>
      <p:sp>
        <p:nvSpPr>
          <p:cNvPr id="3" name="TextBox 2"/>
          <p:cNvSpPr txBox="1"/>
          <p:nvPr/>
        </p:nvSpPr>
        <p:spPr>
          <a:xfrm>
            <a:off x="838200" y="533402"/>
            <a:ext cx="2438400" cy="1200329"/>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chemeClr val="tx2">
                    <a:lumMod val="60000"/>
                    <a:lumOff val="40000"/>
                  </a:schemeClr>
                </a:solidFill>
              </a:rPr>
              <a:t>Water right issues …</a:t>
            </a:r>
          </a:p>
          <a:p>
            <a:r>
              <a:rPr lang="en-US" sz="2400" b="1" dirty="0" smtClean="0">
                <a:solidFill>
                  <a:schemeClr val="tx2">
                    <a:lumMod val="60000"/>
                    <a:lumOff val="40000"/>
                  </a:schemeClr>
                </a:solidFill>
              </a:rPr>
              <a:t>Are they:</a:t>
            </a:r>
            <a:endParaRPr lang="en-US" sz="2400" b="1" dirty="0">
              <a:solidFill>
                <a:schemeClr val="tx2">
                  <a:lumMod val="60000"/>
                  <a:lumOff val="40000"/>
                </a:schemeClr>
              </a:solidFill>
            </a:endParaRPr>
          </a:p>
        </p:txBody>
      </p:sp>
      <p:sp>
        <p:nvSpPr>
          <p:cNvPr id="8" name="TextBox 7"/>
          <p:cNvSpPr txBox="1"/>
          <p:nvPr/>
        </p:nvSpPr>
        <p:spPr>
          <a:xfrm>
            <a:off x="905759" y="2783264"/>
            <a:ext cx="2670924" cy="1938992"/>
          </a:xfrm>
          <a:prstGeom prst="rect">
            <a:avLst/>
          </a:prstGeom>
          <a:noFill/>
        </p:spPr>
        <p:txBody>
          <a:bodyPr wrap="none" rtlCol="0">
            <a:spAutoFit/>
          </a:bodyPr>
          <a:lstStyle/>
          <a:p>
            <a:r>
              <a:rPr lang="en-US" sz="4000" dirty="0" smtClean="0"/>
              <a:t>Local,</a:t>
            </a:r>
          </a:p>
          <a:p>
            <a:r>
              <a:rPr lang="en-US" sz="4000" dirty="0" smtClean="0"/>
              <a:t>Statewide,</a:t>
            </a:r>
          </a:p>
          <a:p>
            <a:r>
              <a:rPr lang="en-US" sz="4000" dirty="0" smtClean="0"/>
              <a:t>National?</a:t>
            </a:r>
            <a:endParaRPr lang="en-US" sz="4000" dirty="0"/>
          </a:p>
        </p:txBody>
      </p:sp>
    </p:spTree>
    <p:extLst>
      <p:ext uri="{BB962C8B-B14F-4D97-AF65-F5344CB8AC3E}">
        <p14:creationId xmlns:p14="http://schemas.microsoft.com/office/powerpoint/2010/main" val="1991878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533400"/>
            <a:ext cx="4362939" cy="586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838200"/>
            <a:ext cx="3518651" cy="51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074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ublic\Pictures\Kodak Pictures\2013 pics\img_10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16"/>
          <a:stretch/>
        </p:blipFill>
        <p:spPr bwMode="auto">
          <a:xfrm>
            <a:off x="2209802" y="381002"/>
            <a:ext cx="5143500" cy="613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80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975</TotalTime>
  <Words>2162</Words>
  <Application>Microsoft Office PowerPoint</Application>
  <PresentationFormat>On-screen Show (4:3)</PresentationFormat>
  <Paragraphs>239</Paragraphs>
  <Slides>35</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Slipstream</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Utah Constitution </vt:lpstr>
      <vt:lpstr>PowerPoint Presentation</vt:lpstr>
      <vt:lpstr>PowerPoint Presentation</vt:lpstr>
      <vt:lpstr>PowerPoint Presentation</vt:lpstr>
      <vt:lpstr>PowerPoint Presentation</vt:lpstr>
      <vt:lpstr>PowerPoint Presentation</vt:lpstr>
      <vt:lpstr>PowerPoint Presentation</vt:lpstr>
      <vt:lpstr>Distribution by Priority</vt:lpstr>
      <vt:lpstr>PowerPoint Presentation</vt:lpstr>
      <vt:lpstr>PowerPoint Presentation</vt:lpstr>
      <vt:lpstr>PowerPoint Presentation</vt:lpstr>
      <vt:lpstr>PowerPoint Presentation</vt:lpstr>
      <vt:lpstr>PowerPoint Presentation</vt:lpstr>
      <vt:lpstr>PowerPoint Presentation</vt:lpstr>
      <vt:lpstr>APPLICATION PROCESS</vt:lpstr>
      <vt:lpstr>APPLICATION PROCESS</vt:lpstr>
      <vt:lpstr>APPLICATION PROCESS</vt:lpstr>
      <vt:lpstr>ADVERTISING PERIOD</vt:lpstr>
      <vt:lpstr>PowerPoint Presentation</vt:lpstr>
      <vt:lpstr>PowerPoint Presentation</vt:lpstr>
      <vt:lpstr>PowerPoint Presentation</vt:lpstr>
      <vt:lpstr>PROOF OF BENEFICIAL USE</vt:lpstr>
      <vt:lpstr>PowerPoint Presentation</vt:lpstr>
      <vt:lpstr>PowerPoint Presentation</vt:lpstr>
      <vt:lpstr>Questions?                 Comments?</vt:lpstr>
    </vt:vector>
  </TitlesOfParts>
  <Company>State of Utah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Mann</dc:creator>
  <cp:lastModifiedBy>John Mann</cp:lastModifiedBy>
  <cp:revision>58</cp:revision>
  <cp:lastPrinted>2014-04-10T00:10:49Z</cp:lastPrinted>
  <dcterms:created xsi:type="dcterms:W3CDTF">2014-04-08T19:40:59Z</dcterms:created>
  <dcterms:modified xsi:type="dcterms:W3CDTF">2014-04-10T12:21:07Z</dcterms:modified>
</cp:coreProperties>
</file>