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</p:sldMasterIdLst>
  <p:sldIdLst>
    <p:sldId id="264" r:id="rId12"/>
    <p:sldId id="256" r:id="rId13"/>
    <p:sldId id="257" r:id="rId14"/>
    <p:sldId id="258" r:id="rId15"/>
    <p:sldId id="259" r:id="rId16"/>
    <p:sldId id="268" r:id="rId17"/>
    <p:sldId id="262" r:id="rId18"/>
    <p:sldId id="263" r:id="rId19"/>
    <p:sldId id="270" r:id="rId20"/>
    <p:sldId id="269" r:id="rId21"/>
    <p:sldId id="260" r:id="rId22"/>
    <p:sldId id="271" r:id="rId23"/>
    <p:sldId id="265" r:id="rId24"/>
    <p:sldId id="266" r:id="rId25"/>
    <p:sldId id="26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38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3248-8326-4F4E-9F5C-752EC53DE822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6DF5-1D8F-4DCE-90FE-24AE684D6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5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3248-8326-4F4E-9F5C-752EC53DE822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6DF5-1D8F-4DCE-90FE-24AE684D6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653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11F27-E9B6-465F-86BD-819C7B1CFD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639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D5D0F-811B-4339-A800-13C21EFABC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360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ED54D-EB6D-408A-9B54-34FA1C241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909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B4BB6-F3EB-412B-8C1E-47BC83439F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408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94F04-99DD-4B98-BF9B-2C80388AF3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979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958BF-A923-4509-8BDC-B64B4AFDC3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829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6FFAC-792F-4A8A-88B1-0EEC5DF1FA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5276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C6676-0B56-4F97-9849-979E94A4A4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6836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CE83-7ACD-492A-B694-AEAB21B24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506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2D4CB-5A23-4770-8ADE-299B72F1F4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0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3248-8326-4F4E-9F5C-752EC53DE822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6DF5-1D8F-4DCE-90FE-24AE684D6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740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225CB-9D27-48C1-836D-63B0ACA212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13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4A894-22E5-42F0-BBBA-3CD8A6FC22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2224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D7F6F-DD84-4C8F-9043-53BEB8BBAC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265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6D45A-9BC7-44CC-8080-5FFA6BD053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2921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C593C-CFD2-4D86-8EDA-90D433EE98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928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D977F-3874-4B76-9467-525387D61C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4285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AAE1A-7F2B-4F10-9F51-EDD328B2A4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2296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6C06D-5D74-4B70-A8DF-617D3D72B1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6219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2515E-966A-409F-A669-2CD1E0BA31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946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BE857-E95A-47D5-A001-C477F1102F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25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3451E-74DD-4250-9519-DC43F4741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9583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C700D-AE62-4201-B408-CB3445AFC7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820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FFFC-3B16-47DB-9570-135622D2DC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0613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C3A254C-ACE2-41F7-BA76-9AE6EB4D8C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53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F7A82-A3A6-4D90-8CD6-976BAF5A3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62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9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D8528-F9AB-4943-82D0-979C93AA0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48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1A64A-5434-4E67-927B-C79A46B5A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15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8F437-4BC3-45A1-9016-00B0D09DD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57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DFF52-363D-4138-833D-A93920760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12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3CD90-21EA-48F7-A318-DBD67709E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94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4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E5F7C-E86B-4A90-8802-EFA526D17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5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3248-8326-4F4E-9F5C-752EC53DE822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6DF5-1D8F-4DCE-90FE-24AE684D6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27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AABF9-3656-47EE-99D0-730109E9E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53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33AC5-2845-41C5-B9E8-1509A33AA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21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6099E-561A-4422-8898-A3FE78E0C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38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73E0B-1013-4938-AC20-97AAE9BD04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9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51C06-F799-47E4-BB90-D0FA792613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406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9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1CD65-40EE-44DF-9FE9-6F4B825977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930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75280-6CE2-46BF-A406-15623A5013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9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99D0B-100B-4A36-9D8D-8259B7D41E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71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A10D0-4D38-4E06-ACB2-5F466FE072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3254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42F02-1750-48A3-9B05-2FB849ADB4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7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82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55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3248-8326-4F4E-9F5C-752EC53DE822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6DF5-1D8F-4DCE-90FE-24AE684D6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71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4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C7258-0E88-44D3-9764-5AF3C91E2E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18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E4B6F-A98B-4BE7-A536-7F586489E5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663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88157-B6B7-4F37-B72F-0619EAF58A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241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D2E97-BC5F-4F1F-A668-75272151BB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337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73E0B-1013-4938-AC20-97AAE9BD04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149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51C06-F799-47E4-BB90-D0FA792613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40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9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1CD65-40EE-44DF-9FE9-6F4B825977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501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75280-6CE2-46BF-A406-15623A5013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5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99D0B-100B-4A36-9D8D-8259B7D41E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023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A10D0-4D38-4E06-ACB2-5F466FE072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6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3248-8326-4F4E-9F5C-752EC53DE822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6DF5-1D8F-4DCE-90FE-24AE684D6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693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42F02-1750-48A3-9B05-2FB849ADB4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57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4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C7258-0E88-44D3-9764-5AF3C91E2E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176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E4B6F-A98B-4BE7-A536-7F586489E5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14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88157-B6B7-4F37-B72F-0619EAF58A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9770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D2E97-BC5F-4F1F-A668-75272151BB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500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7EC4A-D9BF-4428-A6B8-5FCB89A194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843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F011B-E97E-4015-A3C2-D88FFD15EF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597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806B8-C07C-4226-8172-08576A19A6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895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4512F-4AE3-409E-A352-14E10C8373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89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ACD0F-32CF-4A24-B05F-FC454C01C7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3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3248-8326-4F4E-9F5C-752EC53DE822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6DF5-1D8F-4DCE-90FE-24AE684D6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270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111A0-CF11-4EFD-8DCD-E6CDF1AF6A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877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FAA26-1A84-4BFB-B156-BAFB713349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885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2D839-B40C-487E-8190-9292E2089D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640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D5C7F-B2B2-404E-BFD8-FD4E71BDDF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14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F1D88-977A-440A-B5FF-9594E3D19A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9152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67906-F975-48C6-8709-C80CC25848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4654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7EC4A-D9BF-4428-A6B8-5FCB89A194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487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F011B-E97E-4015-A3C2-D88FFD15EF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486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7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806B8-C07C-4226-8172-08576A19A6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09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4512F-4AE3-409E-A352-14E10C8373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1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3248-8326-4F4E-9F5C-752EC53DE822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6DF5-1D8F-4DCE-90FE-24AE684D6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634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ACD0F-32CF-4A24-B05F-FC454C01C7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7970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111A0-CF11-4EFD-8DCD-E6CDF1AF6A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122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FAA26-1A84-4BFB-B156-BAFB713349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08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2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2D839-B40C-487E-8190-9292E2089D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6089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D5C7F-B2B2-404E-BFD8-FD4E71BDDF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783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F1D88-977A-440A-B5FF-9594E3D19A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663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67906-F975-48C6-8709-C80CC25848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351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D0A3F-87FC-4274-8526-68D5F7AA2E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927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96B08-9612-4EF3-82D2-D0F603600E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833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6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66D21-E592-4865-9B2E-323F6A93D4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2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3248-8326-4F4E-9F5C-752EC53DE822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6DF5-1D8F-4DCE-90FE-24AE684D6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003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168F7-B20A-4874-AE89-C906734B65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758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87533-7F6D-465E-B33C-BBE8DFB7C8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652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D458F-745C-49DC-84CB-311750AB5E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266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F0C73-2765-4109-9804-2FE967475E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598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1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8A8BA-0D84-4AC6-B5E9-0996284C2E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136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BFD44-A48E-48B6-BF4A-9F5ACD7FEA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846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082CC-F253-4B47-B24E-25CBF0ED18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5847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79BB1-0894-4473-91FE-47DC041837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821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11F27-E9B6-465F-86BD-819C7B1CFD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389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D5D0F-811B-4339-A800-13C21EFABC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1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3248-8326-4F4E-9F5C-752EC53DE822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6DF5-1D8F-4DCE-90FE-24AE684D6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70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ED54D-EB6D-408A-9B54-34FA1C241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343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B4BB6-F3EB-412B-8C1E-47BC83439F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4683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94F04-99DD-4B98-BF9B-2C80388AF3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274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958BF-A923-4509-8BDC-B64B4AFDC3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445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6FFAC-792F-4A8A-88B1-0EEC5DF1FA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620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C6676-0B56-4F97-9849-979E94A4A4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5191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CE83-7ACD-492A-B694-AEAB21B24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383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2D4CB-5A23-4770-8ADE-299B72F1F4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511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225CB-9D27-48C1-836D-63B0ACA212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107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11F27-E9B6-465F-86BD-819C7B1CFD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2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1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3248-8326-4F4E-9F5C-752EC53DE822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6DF5-1D8F-4DCE-90FE-24AE684D6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632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D5D0F-811B-4339-A800-13C21EFABC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103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ED54D-EB6D-408A-9B54-34FA1C241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6047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B4BB6-F3EB-412B-8C1E-47BC83439F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22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94F04-99DD-4B98-BF9B-2C80388AF3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870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958BF-A923-4509-8BDC-B64B4AFDC3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105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6FFAC-792F-4A8A-88B1-0EEC5DF1FA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9311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C6676-0B56-4F97-9849-979E94A4A4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266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CE83-7ACD-492A-B694-AEAB21B24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814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2D4CB-5A23-4770-8ADE-299B72F1F4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9224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225CB-9D27-48C1-836D-63B0ACA212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819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83248-8326-4F4E-9F5C-752EC53DE822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B6DF5-1D8F-4DCE-90FE-24AE684D6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7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FF"/>
            </a:gs>
            <a:gs pos="50000">
              <a:srgbClr val="182F76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1AFAFA-EE58-4AD5-B183-D74DB8E6A95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FF"/>
            </a:gs>
            <a:gs pos="50000">
              <a:srgbClr val="3366FF">
                <a:gamma/>
                <a:shade val="46275"/>
                <a:invGamma/>
              </a:srgbClr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11F1F1-30F1-4128-B662-284923441695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7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66DE61D4-04C1-45EE-ACE2-6E96A26EDD5F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0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FF"/>
            </a:gs>
            <a:gs pos="50000">
              <a:srgbClr val="182F76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A88C4A-4D8E-454D-AE63-AF604C9835C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41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FF"/>
            </a:gs>
            <a:gs pos="50000">
              <a:srgbClr val="182F76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A88C4A-4D8E-454D-AE63-AF604C9835C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5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455B77-CD8A-43B5-B482-96A6AFCD35B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5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455B77-CD8A-43B5-B482-96A6AFCD35B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57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E422AC-1AA7-467C-B20A-C03F1D34670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82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FF"/>
            </a:gs>
            <a:gs pos="50000">
              <a:srgbClr val="182F76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1AFAFA-EE58-4AD5-B183-D74DB8E6A95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2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FF"/>
            </a:gs>
            <a:gs pos="50000">
              <a:srgbClr val="182F76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1AFAFA-EE58-4AD5-B183-D74DB8E6A95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55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1016000" y="206375"/>
            <a:ext cx="1066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</a:rPr>
              <a:t>Utah Division of Water Rights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5508397" y="5911942"/>
            <a:ext cx="1847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FF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5098354" y="6035768"/>
            <a:ext cx="197201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</a:rPr>
              <a:t>June 21, 2004</a:t>
            </a:r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48784" cy="760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7"/>
          <p:cNvSpPr txBox="1">
            <a:spLocks/>
          </p:cNvSpPr>
          <p:nvPr/>
        </p:nvSpPr>
        <p:spPr bwMode="auto">
          <a:xfrm>
            <a:off x="812800" y="4267200"/>
            <a:ext cx="11379200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Verdana" pitchFamily="34" charset="0"/>
                <a:ea typeface="ヒラギノ角ゴ Pro W3" charset="-128"/>
                <a:sym typeface="Gill Sans" charset="0"/>
              </a:rPr>
              <a:t>          </a:t>
            </a: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ヒラギノ角ゴ Pro W3" charset="-128"/>
                <a:sym typeface="Gill Sans" charset="0"/>
              </a:rPr>
              <a:t>http://waterrights.utah.gov</a:t>
            </a:r>
            <a:endParaRPr lang="en-US" sz="3600" b="1" dirty="0">
              <a:solidFill>
                <a:srgbClr val="000000"/>
              </a:solidFill>
              <a:latin typeface="Verdana" pitchFamily="34" charset="0"/>
              <a:ea typeface="ヒラギノ角ゴ Pro W3" charset="-128"/>
              <a:sym typeface="Gill Sans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ヒラギノ角ゴ Pro W3" charset="-128"/>
                <a:sym typeface="Gill Sans" charset="0"/>
              </a:rPr>
              <a:t>                    </a:t>
            </a:r>
            <a:r>
              <a:rPr lang="en-US" sz="1800" b="1" dirty="0">
                <a:solidFill>
                  <a:srgbClr val="000000"/>
                </a:solidFill>
                <a:latin typeface="Verdana" pitchFamily="34" charset="0"/>
                <a:ea typeface="ヒラギノ角ゴ Pro W3" charset="-128"/>
                <a:sym typeface="Gill Sans" charset="0"/>
              </a:rPr>
              <a:t>        Boyd Clayton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  <a:latin typeface="Verdana" pitchFamily="34" charset="0"/>
                <a:ea typeface="ヒラギノ角ゴ Pro W3" charset="-128"/>
                <a:sym typeface="Gill Sans" charset="0"/>
              </a:rPr>
              <a:t>                                      </a:t>
            </a:r>
            <a:r>
              <a:rPr lang="en-US" sz="1800" b="1" dirty="0" smtClean="0">
                <a:solidFill>
                  <a:srgbClr val="000000"/>
                </a:solidFill>
                <a:latin typeface="Verdana" pitchFamily="34" charset="0"/>
                <a:ea typeface="ヒラギノ角ゴ Pro W3" charset="-128"/>
                <a:sym typeface="Gill Sans" charset="0"/>
              </a:rPr>
              <a:t>April 11, 2014</a:t>
            </a:r>
            <a:endParaRPr lang="en-US" sz="1800" b="1" dirty="0">
              <a:solidFill>
                <a:srgbClr val="000000"/>
              </a:solidFill>
              <a:latin typeface="Verdana" pitchFamily="34" charset="0"/>
              <a:ea typeface="ヒラギノ角ゴ Pro W3" charset="-128"/>
              <a:sym typeface="Gill Sans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800" b="1" dirty="0">
              <a:solidFill>
                <a:srgbClr val="000000"/>
              </a:solidFill>
              <a:latin typeface="Verdana" pitchFamily="34" charset="0"/>
              <a:ea typeface="ヒラギノ角ゴ Pro W3" charset="-128"/>
              <a:sym typeface="Gill Sans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800" b="1" dirty="0">
              <a:solidFill>
                <a:srgbClr val="000000"/>
              </a:solidFill>
              <a:latin typeface="Verdana" pitchFamily="34" charset="0"/>
              <a:ea typeface="ヒラギノ角ゴ Pro W3" charset="-128"/>
              <a:sym typeface="Gill Sans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5500" dirty="0">
              <a:solidFill>
                <a:srgbClr val="000000"/>
              </a:solidFill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6908800" y="1219202"/>
            <a:ext cx="5689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RWAU Water Right Certification Training Review</a:t>
            </a:r>
            <a:r>
              <a:rPr lang="en-US" b="1" dirty="0" smtClean="0">
                <a:solidFill>
                  <a:srgbClr val="FFFFFF"/>
                </a:solidFill>
              </a:rPr>
              <a:t>             </a:t>
            </a:r>
            <a:r>
              <a:rPr lang="en-US" b="1" dirty="0" smtClean="0">
                <a:solidFill>
                  <a:srgbClr val="000000"/>
                </a:solidFill>
              </a:rPr>
              <a:t>     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6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State Engineer Roles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bg1"/>
                </a:solidFill>
              </a:rPr>
              <a:t>Maintains public water right records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bg1"/>
                </a:solidFill>
              </a:rPr>
              <a:t>Administers water right applications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bg1"/>
                </a:solidFill>
              </a:rPr>
              <a:t>Makes proposed determinations for the court in general adjudications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bg1"/>
                </a:solidFill>
              </a:rPr>
              <a:t>Regulates water rights by priority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bg1"/>
                </a:solidFill>
              </a:rPr>
              <a:t>Permits modification of natural watercourses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bg1"/>
                </a:solidFill>
              </a:rPr>
              <a:t>Safeguards Public Welfare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</a:rPr>
              <a:t>Well driller licensing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</a:rPr>
              <a:t>Dam permitting and inspection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5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Process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5311" y="2505075"/>
            <a:ext cx="5392268" cy="36845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File Application</a:t>
            </a:r>
          </a:p>
          <a:p>
            <a:r>
              <a:rPr lang="en-US" dirty="0" smtClean="0"/>
              <a:t>Advertising</a:t>
            </a:r>
          </a:p>
          <a:p>
            <a:r>
              <a:rPr lang="en-US" dirty="0" smtClean="0"/>
              <a:t>Protest</a:t>
            </a:r>
          </a:p>
          <a:p>
            <a:r>
              <a:rPr lang="en-US" dirty="0" smtClean="0"/>
              <a:t>Hearing</a:t>
            </a:r>
          </a:p>
          <a:p>
            <a:r>
              <a:rPr lang="en-US" dirty="0" smtClean="0"/>
              <a:t>Study</a:t>
            </a:r>
          </a:p>
          <a:p>
            <a:r>
              <a:rPr lang="en-US" dirty="0" smtClean="0"/>
              <a:t>Decision/Reconsideration/Review</a:t>
            </a:r>
            <a:endParaRPr lang="en-US" dirty="0"/>
          </a:p>
          <a:p>
            <a:r>
              <a:rPr lang="en-US" dirty="0" smtClean="0"/>
              <a:t>Development</a:t>
            </a:r>
          </a:p>
          <a:p>
            <a:r>
              <a:rPr lang="en-US" dirty="0" smtClean="0"/>
              <a:t>Proof/Extension/Lapsing</a:t>
            </a:r>
          </a:p>
          <a:p>
            <a:r>
              <a:rPr lang="en-US" dirty="0" smtClean="0"/>
              <a:t>Certificate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64" y="2505075"/>
            <a:ext cx="5431665" cy="36845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Water Availability</a:t>
            </a:r>
          </a:p>
          <a:p>
            <a:r>
              <a:rPr lang="en-US" dirty="0" smtClean="0"/>
              <a:t>Impairment / Interfere</a:t>
            </a:r>
          </a:p>
          <a:p>
            <a:r>
              <a:rPr lang="en-US" dirty="0" smtClean="0"/>
              <a:t>Feasibility / Public Welfare</a:t>
            </a:r>
          </a:p>
          <a:p>
            <a:r>
              <a:rPr lang="en-US" dirty="0" smtClean="0"/>
              <a:t>Financial Ability</a:t>
            </a:r>
          </a:p>
          <a:p>
            <a:r>
              <a:rPr lang="en-US" smtClean="0"/>
              <a:t>Good Faith                                     Not Speculation </a:t>
            </a:r>
            <a:r>
              <a:rPr lang="en-US" dirty="0" smtClean="0"/>
              <a:t>/ Monopoly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604000" y="1828800"/>
            <a:ext cx="51816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FFFFFF"/>
                </a:solidFill>
              </a:rPr>
              <a:t>Water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FFFFFF"/>
                </a:solidFill>
              </a:rPr>
              <a:t>Appropriation</a:t>
            </a:r>
            <a:r>
              <a:rPr lang="en-US" sz="4400" b="1" smtClean="0">
                <a:solidFill>
                  <a:srgbClr val="0000CC"/>
                </a:solidFill>
              </a:rPr>
              <a:t> </a:t>
            </a:r>
            <a:r>
              <a:rPr lang="en-US" sz="4400" b="1" smtClean="0">
                <a:solidFill>
                  <a:srgbClr val="FFFFFF"/>
                </a:solidFill>
              </a:rPr>
              <a:t>Policy</a:t>
            </a:r>
          </a:p>
        </p:txBody>
      </p:sp>
      <p:pic>
        <p:nvPicPr>
          <p:cNvPr id="16387" name="Picture 3" descr="gwpoli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6904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5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28600"/>
            <a:ext cx="10363200" cy="1295400"/>
          </a:xfrm>
        </p:spPr>
        <p:txBody>
          <a:bodyPr/>
          <a:lstStyle/>
          <a:p>
            <a:r>
              <a:rPr lang="en-US"/>
              <a:t>Irrigation Water Use Concepts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032000" y="1752600"/>
          <a:ext cx="8128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 Image" r:id="rId3" imgW="7830643" imgH="7857143" progId="Paint.Picture">
                  <p:embed/>
                </p:oleObj>
              </mc:Choice>
              <mc:Fallback>
                <p:oleObj name="Bitmap Image" r:id="rId3" imgW="7830643" imgH="78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1752600"/>
                        <a:ext cx="8128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07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 Use Terms</a:t>
            </a:r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Duty (diversion requirement)</a:t>
            </a:r>
          </a:p>
          <a:p>
            <a:r>
              <a:rPr lang="en-US"/>
              <a:t>Depletion (consumptive use)</a:t>
            </a:r>
          </a:p>
          <a:p>
            <a:pPr lvl="1"/>
            <a:r>
              <a:rPr lang="en-US"/>
              <a:t>Irrigation (generally about 0.5 x duty)</a:t>
            </a:r>
          </a:p>
          <a:p>
            <a:pPr lvl="1"/>
            <a:r>
              <a:rPr lang="en-US"/>
              <a:t>Domestic with Septic waste (20 percent)</a:t>
            </a:r>
          </a:p>
          <a:p>
            <a:pPr lvl="1"/>
            <a:r>
              <a:rPr lang="en-US"/>
              <a:t>Municipal (sec. water, waste treatment, reuse)  </a:t>
            </a:r>
          </a:p>
        </p:txBody>
      </p:sp>
    </p:spTree>
    <p:extLst>
      <p:ext uri="{BB962C8B-B14F-4D97-AF65-F5344CB8AC3E}">
        <p14:creationId xmlns:p14="http://schemas.microsoft.com/office/powerpoint/2010/main" val="160516064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450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95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4019" y="1837530"/>
            <a:ext cx="85129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What is a Water Right?</a:t>
            </a:r>
          </a:p>
          <a:p>
            <a:endParaRPr lang="en-US" sz="6000" dirty="0">
              <a:solidFill>
                <a:srgbClr val="FF0000"/>
              </a:solidFill>
            </a:endParaRPr>
          </a:p>
          <a:p>
            <a:r>
              <a:rPr lang="en-US" sz="6000" dirty="0" smtClean="0">
                <a:solidFill>
                  <a:srgbClr val="FF0000"/>
                </a:solidFill>
              </a:rPr>
              <a:t>Why do we have them?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8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12192000" cy="736429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020" y="2395471"/>
            <a:ext cx="10515600" cy="181947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and Why do Water Right Systems Vary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Across the United States?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26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3221" y="2678806"/>
            <a:ext cx="5468155" cy="131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the Basic Principles behind Utah’s Water Right System?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Utah Code 73-1-1</a:t>
            </a:r>
            <a:br>
              <a:rPr lang="en-US" dirty="0" smtClean="0"/>
            </a:br>
            <a:r>
              <a:rPr lang="en-US" dirty="0" smtClean="0"/>
              <a:t>Utah Code 73-1-3</a:t>
            </a:r>
            <a:br>
              <a:rPr lang="en-US" dirty="0" smtClean="0"/>
            </a:br>
            <a:r>
              <a:rPr lang="en-US" dirty="0" smtClean="0"/>
              <a:t>Utah Code 73-1-4</a:t>
            </a:r>
            <a:br>
              <a:rPr lang="en-US" dirty="0" smtClean="0"/>
            </a:br>
            <a:r>
              <a:rPr lang="en-US" dirty="0" smtClean="0"/>
              <a:t>Utah Code 73-1-5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5505275" cy="6858000"/>
          </a:xfrm>
        </p:spPr>
      </p:pic>
    </p:spTree>
    <p:extLst>
      <p:ext uri="{BB962C8B-B14F-4D97-AF65-F5344CB8AC3E}">
        <p14:creationId xmlns:p14="http://schemas.microsoft.com/office/powerpoint/2010/main" val="35230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68" y="365215"/>
            <a:ext cx="4971245" cy="576521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How Do you get a water right?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How don’t you get a water right?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68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Water Right Elements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chemeClr val="bg1"/>
                </a:solidFill>
              </a:rPr>
              <a:t>Ownership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chemeClr val="bg1"/>
                </a:solidFill>
              </a:rPr>
              <a:t>Priority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chemeClr val="bg1"/>
                </a:solidFill>
              </a:rPr>
              <a:t>Basis of right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chemeClr val="bg1"/>
                </a:solidFill>
              </a:rPr>
              <a:t>Diversion location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chemeClr val="bg1"/>
                </a:solidFill>
              </a:rPr>
              <a:t>Diversion quantity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chemeClr val="bg1"/>
                </a:solidFill>
              </a:rPr>
              <a:t>Storage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chemeClr val="bg1"/>
                </a:solidFill>
              </a:rPr>
              <a:t>Beneficial use(s)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chemeClr val="bg1"/>
                </a:solidFill>
              </a:rPr>
              <a:t>Period of use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chemeClr val="bg1"/>
                </a:solidFill>
              </a:rPr>
              <a:t>Place of use</a:t>
            </a:r>
          </a:p>
          <a:p>
            <a:pPr eaLnBrk="1" hangingPunct="1">
              <a:lnSpc>
                <a:spcPct val="80000"/>
              </a:lnSpc>
            </a:pPr>
            <a:endParaRPr lang="en-US" sz="280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endParaRPr lang="en-US" sz="4000" b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7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228600"/>
            <a:ext cx="11988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500" b="1" dirty="0">
                <a:solidFill>
                  <a:srgbClr val="FFFFFF"/>
                </a:solidFill>
              </a:rPr>
              <a:t>“The state regulates the use of water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500" b="1" dirty="0">
                <a:solidFill>
                  <a:srgbClr val="FFFFFF"/>
                </a:solidFill>
              </a:rPr>
              <a:t>as trustee for the </a:t>
            </a:r>
            <a:r>
              <a:rPr lang="en-US" sz="3500" b="1" dirty="0">
                <a:solidFill>
                  <a:srgbClr val="FFFF00"/>
                </a:solidFill>
              </a:rPr>
              <a:t>benefit of the people</a:t>
            </a:r>
            <a:r>
              <a:rPr lang="en-US" sz="3500" b="1" dirty="0">
                <a:solidFill>
                  <a:srgbClr val="FFFFFF"/>
                </a:solidFill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500" b="1" dirty="0">
                <a:solidFill>
                  <a:srgbClr val="FFFFFF"/>
                </a:solidFill>
              </a:rPr>
              <a:t>Public ownership is founded on the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500" b="1" dirty="0">
                <a:solidFill>
                  <a:srgbClr val="FFFFFF"/>
                </a:solidFill>
              </a:rPr>
              <a:t>principle that water, a scarce and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500" b="1" dirty="0">
                <a:solidFill>
                  <a:srgbClr val="FFFFFF"/>
                </a:solidFill>
              </a:rPr>
              <a:t>essential resource in this area of the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500" b="1" dirty="0">
                <a:solidFill>
                  <a:srgbClr val="FFFFFF"/>
                </a:solidFill>
              </a:rPr>
              <a:t>country, is indispensable to the welfare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500" b="1" dirty="0">
                <a:solidFill>
                  <a:srgbClr val="FFFFFF"/>
                </a:solidFill>
              </a:rPr>
              <a:t>of all the people; and the state must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500" b="1" dirty="0">
                <a:solidFill>
                  <a:srgbClr val="FFFFFF"/>
                </a:solidFill>
              </a:rPr>
              <a:t>therefore assume the responsibility of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500" b="1" dirty="0">
                <a:solidFill>
                  <a:srgbClr val="FFFFFF"/>
                </a:solidFill>
              </a:rPr>
              <a:t>allocating the use of water </a:t>
            </a:r>
            <a:r>
              <a:rPr lang="en-US" sz="3500" b="1" dirty="0">
                <a:solidFill>
                  <a:srgbClr val="FFFF00"/>
                </a:solidFill>
              </a:rPr>
              <a:t>for the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500" b="1" dirty="0">
                <a:solidFill>
                  <a:srgbClr val="FFFF00"/>
                </a:solidFill>
              </a:rPr>
              <a:t>benefit and welfare of all the people of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500" b="1" dirty="0">
                <a:solidFill>
                  <a:srgbClr val="FFFF00"/>
                </a:solidFill>
              </a:rPr>
              <a:t>the state as a whole</a:t>
            </a:r>
            <a:r>
              <a:rPr lang="en-US" sz="3500" b="1" dirty="0">
                <a:solidFill>
                  <a:srgbClr val="FFFFFF"/>
                </a:solidFill>
              </a:rPr>
              <a:t>.”</a:t>
            </a:r>
            <a:endParaRPr lang="en-US" sz="4000" b="1" dirty="0">
              <a:solidFill>
                <a:srgbClr val="FFFFFF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J. J. P. N. Co. v. State 655 P.2d 1133 (Utah 1982)</a:t>
            </a:r>
          </a:p>
        </p:txBody>
      </p:sp>
    </p:spTree>
    <p:extLst>
      <p:ext uri="{BB962C8B-B14F-4D97-AF65-F5344CB8AC3E}">
        <p14:creationId xmlns:p14="http://schemas.microsoft.com/office/powerpoint/2010/main" val="36611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44880" y="335280"/>
            <a:ext cx="103632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State Water Agencies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120" y="1376365"/>
            <a:ext cx="10363200" cy="4114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Divert and use waters of public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</a:rPr>
              <a:t>State Engineer (DNR)</a:t>
            </a:r>
          </a:p>
          <a:p>
            <a:pPr lvl="1" eaLnBrk="1" hangingPunct="1">
              <a:buFontTx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Control of pollutants in public waters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</a:rPr>
              <a:t>Water Quality Board (Dep. of Environmental Quality)</a:t>
            </a:r>
          </a:p>
          <a:p>
            <a:pPr eaLnBrk="1" hangingPunct="1"/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Water Planning and Project Development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</a:rPr>
              <a:t>Water Resources Board (DNR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pPr lvl="1" eaLnBrk="1" hangingPunct="1"/>
            <a:endParaRPr lang="en-US" sz="24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Public Drinking Water Safety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</a:rPr>
              <a:t>Drinking Water Board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225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451172"/>
              </p:ext>
            </p:extLst>
          </p:nvPr>
        </p:nvGraphicFramePr>
        <p:xfrm>
          <a:off x="88900" y="1828800"/>
          <a:ext cx="104351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hoto Editor Photo" r:id="rId3" imgW="2247619" imgH="2666667" progId="MSPhotoEd.3">
                  <p:embed/>
                </p:oleObj>
              </mc:Choice>
              <mc:Fallback>
                <p:oleObj name="Photo Editor Photo" r:id="rId3" imgW="2247619" imgH="26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" y="1828800"/>
                        <a:ext cx="104351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346599"/>
              </p:ext>
            </p:extLst>
          </p:nvPr>
        </p:nvGraphicFramePr>
        <p:xfrm>
          <a:off x="137797" y="3139440"/>
          <a:ext cx="1009651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Bitmap Image" r:id="rId5" imgW="628571" imgH="695238" progId="Paint.Picture">
                  <p:embed/>
                </p:oleObj>
              </mc:Choice>
              <mc:Fallback>
                <p:oleObj name="Bitmap Image" r:id="rId5" imgW="628571" imgH="6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7" y="3139440"/>
                        <a:ext cx="1009651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4" name="Picture 5" descr="http://innerweb.nr.utah.gov/logo/images/wr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1" y="4383502"/>
            <a:ext cx="1073151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ivision of Drinking Water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1" y="5777835"/>
            <a:ext cx="1073151" cy="108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28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Utah State Engineer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Appointed by Governor for 4 year term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Confirmed by Senate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Licensed Professional Engineer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Knowledge of  water issues, water laws, state water resources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Division of Water Rights - Support Staff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SE serves as director of Division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Department of Natural Resources Agency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No connection to Water Resources (water development sister agency, same </a:t>
            </a:r>
            <a:r>
              <a:rPr lang="en-US" sz="1600" dirty="0" err="1" smtClean="0">
                <a:solidFill>
                  <a:srgbClr val="FF0000"/>
                </a:solidFill>
              </a:rPr>
              <a:t>dept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  <a:endParaRPr lang="en-US" sz="16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Responsible for Water Right Administration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Policy set by legislature through statute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Gatekeeper to provide order and certainty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Reduces potential for conflict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Protects investments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Respect for existing rights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Public waters appropriated according to policy set by legislature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Decisions reviewed de novo in district courts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9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457</Words>
  <Application>Microsoft Office PowerPoint</Application>
  <PresentationFormat>Custom</PresentationFormat>
  <Paragraphs>101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Office Theme</vt:lpstr>
      <vt:lpstr>1_Default Design</vt:lpstr>
      <vt:lpstr>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Photo Editor Photo</vt:lpstr>
      <vt:lpstr>Bitmap Image</vt:lpstr>
      <vt:lpstr>PowerPoint Presentation</vt:lpstr>
      <vt:lpstr>PowerPoint Presentation</vt:lpstr>
      <vt:lpstr>How and Why do Water Right Systems Vary Across the United States?</vt:lpstr>
      <vt:lpstr>What are the Basic Principles behind Utah’s Water Right System?      Utah Code 73-1-1 Utah Code 73-1-3 Utah Code 73-1-4 Utah Code 73-1-5</vt:lpstr>
      <vt:lpstr>How Do you get a water right?     How don’t you get a water right?</vt:lpstr>
      <vt:lpstr>Water Right Elements</vt:lpstr>
      <vt:lpstr>PowerPoint Presentation</vt:lpstr>
      <vt:lpstr>State Water Agencies</vt:lpstr>
      <vt:lpstr>Utah State Engineer</vt:lpstr>
      <vt:lpstr>State Engineer Roles</vt:lpstr>
      <vt:lpstr>Administrative Process</vt:lpstr>
      <vt:lpstr>PowerPoint Presentation</vt:lpstr>
      <vt:lpstr>Irrigation Water Use Concepts</vt:lpstr>
      <vt:lpstr>Water Use Terms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Boyd</dc:creator>
  <cp:lastModifiedBy>Boyd Clayton</cp:lastModifiedBy>
  <cp:revision>10</cp:revision>
  <dcterms:created xsi:type="dcterms:W3CDTF">2014-04-11T03:13:15Z</dcterms:created>
  <dcterms:modified xsi:type="dcterms:W3CDTF">2014-04-11T15:09:49Z</dcterms:modified>
</cp:coreProperties>
</file>