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9" r:id="rId2"/>
    <p:sldId id="256" r:id="rId3"/>
    <p:sldId id="292" r:id="rId4"/>
    <p:sldId id="290" r:id="rId5"/>
    <p:sldId id="305" r:id="rId6"/>
    <p:sldId id="306" r:id="rId7"/>
    <p:sldId id="308" r:id="rId8"/>
    <p:sldId id="309" r:id="rId9"/>
    <p:sldId id="310" r:id="rId10"/>
    <p:sldId id="311" r:id="rId11"/>
    <p:sldId id="312" r:id="rId12"/>
    <p:sldId id="266" r:id="rId13"/>
    <p:sldId id="265" r:id="rId14"/>
  </p:sldIdLst>
  <p:sldSz cx="10160000" cy="7620000"/>
  <p:notesSz cx="6881813" cy="9296400"/>
  <p:defaultTextStyle>
    <a:defPPr>
      <a:defRPr lang="en-US"/>
    </a:defPPr>
    <a:lvl1pPr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1pPr>
    <a:lvl2pPr marL="4572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2pPr>
    <a:lvl3pPr marL="9144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3pPr>
    <a:lvl4pPr marL="13716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4pPr>
    <a:lvl5pPr marL="18288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5pPr>
    <a:lvl6pPr marL="2286000" algn="l" defTabSz="914400" rtl="0" eaLnBrk="1" latinLnBrk="0" hangingPunct="1">
      <a:defRPr sz="3200" kern="1200">
        <a:solidFill>
          <a:srgbClr val="000000"/>
        </a:solidFill>
        <a:latin typeface="Gill Sans"/>
        <a:ea typeface="ヒラギノ角ゴ Pro W3"/>
        <a:cs typeface="ヒラギノ角ゴ Pro W3"/>
        <a:sym typeface="Gill Sans"/>
      </a:defRPr>
    </a:lvl6pPr>
    <a:lvl7pPr marL="2743200" algn="l" defTabSz="914400" rtl="0" eaLnBrk="1" latinLnBrk="0" hangingPunct="1">
      <a:defRPr sz="3200" kern="1200">
        <a:solidFill>
          <a:srgbClr val="000000"/>
        </a:solidFill>
        <a:latin typeface="Gill Sans"/>
        <a:ea typeface="ヒラギノ角ゴ Pro W3"/>
        <a:cs typeface="ヒラギノ角ゴ Pro W3"/>
        <a:sym typeface="Gill Sans"/>
      </a:defRPr>
    </a:lvl7pPr>
    <a:lvl8pPr marL="3200400" algn="l" defTabSz="914400" rtl="0" eaLnBrk="1" latinLnBrk="0" hangingPunct="1">
      <a:defRPr sz="3200" kern="1200">
        <a:solidFill>
          <a:srgbClr val="000000"/>
        </a:solidFill>
        <a:latin typeface="Gill Sans"/>
        <a:ea typeface="ヒラギノ角ゴ Pro W3"/>
        <a:cs typeface="ヒラギノ角ゴ Pro W3"/>
        <a:sym typeface="Gill Sans"/>
      </a:defRPr>
    </a:lvl8pPr>
    <a:lvl9pPr marL="3657600" algn="l" defTabSz="914400" rtl="0" eaLnBrk="1" latinLnBrk="0" hangingPunct="1">
      <a:defRPr sz="3200" kern="1200">
        <a:solidFill>
          <a:srgbClr val="000000"/>
        </a:solidFill>
        <a:latin typeface="Gill Sans"/>
        <a:ea typeface="ヒラギノ角ゴ Pro W3"/>
        <a:cs typeface="ヒラギノ角ゴ Pro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CC"/>
    <a:srgbClr val="CCFFFF"/>
    <a:srgbClr val="FF3399"/>
    <a:srgbClr val="6699FF"/>
    <a:srgbClr val="0066CC"/>
    <a:srgbClr val="CC0099"/>
    <a:srgbClr val="3366FF"/>
    <a:srgbClr val="3366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54" autoAdjust="0"/>
    <p:restoredTop sz="88946" autoAdjust="0"/>
  </p:normalViewPr>
  <p:slideViewPr>
    <p:cSldViewPr>
      <p:cViewPr>
        <p:scale>
          <a:sx n="100" d="100"/>
          <a:sy n="100" d="100"/>
        </p:scale>
        <p:origin x="-738" y="72"/>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090"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l">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59" name="Rectangle 3"/>
          <p:cNvSpPr>
            <a:spLocks noGrp="1" noChangeArrowheads="1"/>
          </p:cNvSpPr>
          <p:nvPr>
            <p:ph type="dt" sz="quarter" idx="1"/>
          </p:nvPr>
        </p:nvSpPr>
        <p:spPr bwMode="auto">
          <a:xfrm>
            <a:off x="3897513"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60" name="Rectangle 4"/>
          <p:cNvSpPr>
            <a:spLocks noGrp="1" noChangeArrowheads="1"/>
          </p:cNvSpPr>
          <p:nvPr>
            <p:ph type="ftr" sz="quarter" idx="2"/>
          </p:nvPr>
        </p:nvSpPr>
        <p:spPr bwMode="auto">
          <a:xfrm>
            <a:off x="1"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l">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61" name="Rectangle 5"/>
          <p:cNvSpPr>
            <a:spLocks noGrp="1" noChangeArrowheads="1"/>
          </p:cNvSpPr>
          <p:nvPr>
            <p:ph type="sldNum" sz="quarter" idx="3"/>
          </p:nvPr>
        </p:nvSpPr>
        <p:spPr bwMode="auto">
          <a:xfrm>
            <a:off x="3897513"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a:defRPr sz="1200">
                <a:solidFill>
                  <a:schemeClr val="tx1"/>
                </a:solidFill>
                <a:latin typeface="Gill Sans" charset="0"/>
                <a:ea typeface="ヒラギノ角ゴ Pro W3" charset="-128"/>
                <a:cs typeface="+mn-cs"/>
                <a:sym typeface="Gill Sans" charset="0"/>
              </a:defRPr>
            </a:lvl1pPr>
          </a:lstStyle>
          <a:p>
            <a:pPr>
              <a:defRPr/>
            </a:pPr>
            <a:fld id="{BC158BE5-A459-426E-B253-F7A0970BEC3D}" type="slidenum">
              <a:rPr lang="en-US"/>
              <a:pPr>
                <a:defRPr/>
              </a:pPr>
              <a:t>‹#›</a:t>
            </a:fld>
            <a:endParaRPr lang="en-US"/>
          </a:p>
        </p:txBody>
      </p:sp>
    </p:spTree>
    <p:extLst>
      <p:ext uri="{BB962C8B-B14F-4D97-AF65-F5344CB8AC3E}">
        <p14:creationId xmlns:p14="http://schemas.microsoft.com/office/powerpoint/2010/main" val="1483585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l">
              <a:defRPr sz="1200">
                <a:latin typeface="Gill Sans" charset="0"/>
                <a:ea typeface="ヒラギノ角ゴ Pro W3" charset="-128"/>
                <a:cs typeface="+mn-cs"/>
                <a:sym typeface="Gill Sans" charset="0"/>
              </a:defRPr>
            </a:lvl1pPr>
          </a:lstStyle>
          <a:p>
            <a:pPr>
              <a:defRPr/>
            </a:pPr>
            <a:endParaRPr lang="en-US"/>
          </a:p>
        </p:txBody>
      </p:sp>
      <p:sp>
        <p:nvSpPr>
          <p:cNvPr id="30723" name="Rectangle 3"/>
          <p:cNvSpPr>
            <a:spLocks noGrp="1"/>
          </p:cNvSpPr>
          <p:nvPr>
            <p:ph type="dt" idx="1"/>
          </p:nvPr>
        </p:nvSpPr>
        <p:spPr bwMode="auto">
          <a:xfrm>
            <a:off x="3899071" y="0"/>
            <a:ext cx="2982742" cy="4651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a:defRPr sz="1200">
                <a:latin typeface="Gill Sans" charset="0"/>
                <a:ea typeface="ヒラギノ角ゴ Pro W3" charset="-128"/>
                <a:cs typeface="+mn-cs"/>
                <a:sym typeface="Gill Sans"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p:cNvSpPr>
          <p:nvPr>
            <p:ph type="body" sz="quarter" idx="3"/>
          </p:nvPr>
        </p:nvSpPr>
        <p:spPr bwMode="auto">
          <a:xfrm>
            <a:off x="917887" y="4416427"/>
            <a:ext cx="5046040" cy="4183063"/>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p:cNvSpPr>
          <p:nvPr>
            <p:ph type="ftr" sz="quarter" idx="4"/>
          </p:nvPr>
        </p:nvSpPr>
        <p:spPr bwMode="auto">
          <a:xfrm>
            <a:off x="1" y="8831265"/>
            <a:ext cx="2982742" cy="46513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l">
              <a:defRPr sz="1200">
                <a:latin typeface="Gill Sans" charset="0"/>
                <a:ea typeface="ヒラギノ角ゴ Pro W3" charset="-128"/>
                <a:cs typeface="+mn-cs"/>
                <a:sym typeface="Gill Sans" charset="0"/>
              </a:defRPr>
            </a:lvl1pPr>
          </a:lstStyle>
          <a:p>
            <a:pPr>
              <a:defRPr/>
            </a:pPr>
            <a:endParaRPr lang="en-US"/>
          </a:p>
        </p:txBody>
      </p:sp>
      <p:sp>
        <p:nvSpPr>
          <p:cNvPr id="30727" name="Rectangle 7"/>
          <p:cNvSpPr>
            <a:spLocks noGrp="1"/>
          </p:cNvSpPr>
          <p:nvPr>
            <p:ph type="sldNum" sz="quarter" idx="5"/>
          </p:nvPr>
        </p:nvSpPr>
        <p:spPr bwMode="auto">
          <a:xfrm>
            <a:off x="3899071" y="8831265"/>
            <a:ext cx="2982742" cy="46513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a:defRPr sz="1200">
                <a:latin typeface="Gill Sans" charset="0"/>
                <a:ea typeface="ヒラギノ角ゴ Pro W3" charset="-128"/>
                <a:cs typeface="+mn-cs"/>
                <a:sym typeface="Gill Sans" charset="0"/>
              </a:defRPr>
            </a:lvl1pPr>
          </a:lstStyle>
          <a:p>
            <a:pPr>
              <a:defRPr/>
            </a:pPr>
            <a:fld id="{C81A654F-E0F0-4A89-ADBE-62A6F5711295}" type="slidenum">
              <a:rPr lang="en-US"/>
              <a:pPr>
                <a:defRPr/>
              </a:pPr>
              <a:t>‹#›</a:t>
            </a:fld>
            <a:endParaRPr lang="en-US"/>
          </a:p>
        </p:txBody>
      </p:sp>
    </p:spTree>
    <p:extLst>
      <p:ext uri="{BB962C8B-B14F-4D97-AF65-F5344CB8AC3E}">
        <p14:creationId xmlns:p14="http://schemas.microsoft.com/office/powerpoint/2010/main" val="146911777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8D2CC87-E724-4923-9D31-5EE61740295D}" type="slidenum">
              <a:rPr lang="en-US" sz="1200"/>
              <a:pPr eaLnBrk="1" hangingPunct="1"/>
              <a:t>1</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p:cNvSpPr>
          <p:nvPr>
            <p:ph type="body" idx="1"/>
          </p:nvPr>
        </p:nvSpPr>
        <p:spPr>
          <a:noFill/>
        </p:spPr>
        <p:txBody>
          <a:bodyPr/>
          <a:lstStyle/>
          <a:p>
            <a:pPr eaLnBrk="1" hangingPunct="1"/>
            <a:r>
              <a:rPr lang="en-US" dirty="0" smtClean="0">
                <a:latin typeface="Gill Sans"/>
              </a:rPr>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marL="174625" indent="-174625">
              <a:buFontTx/>
              <a:buChar char="•"/>
            </a:pPr>
            <a:r>
              <a:rPr lang="en-US" dirty="0" smtClean="0">
                <a:latin typeface="Gill Sans"/>
              </a:rPr>
              <a:t>As mentioned before, in the early days, there was one Proposed Determination for each large river drainage basin; however, as Utah has increased in population and natural resource development, the number of water rights has increased beyond the ability of the State Engineer to tackle each basin at a time—resulting in the smaller subdivisions.  In parallel with preparation of proposed determinations for smaller geographical areas within the larger drainage, we petition the court for an Interlocutory or Partial Decree.  An Interlocutory Decree is an transitional decree which is used to settle the issues within that particular book.  Once all subdivisions have an interlocutory decree, the court is petitioned to issue a decree on the entire drainage.</a:t>
            </a:r>
          </a:p>
          <a:p>
            <a:pPr marL="174625" indent="-174625">
              <a:buFontTx/>
              <a:buChar char="•"/>
            </a:pPr>
            <a:endParaRPr lang="en-US" dirty="0" smtClean="0">
              <a:latin typeface="Gill Sans"/>
            </a:endParaRPr>
          </a:p>
          <a:p>
            <a:pPr marL="174625" indent="-174625">
              <a:buFontTx/>
              <a:buChar char="•"/>
            </a:pPr>
            <a:r>
              <a:rPr lang="en-US" dirty="0" smtClean="0">
                <a:latin typeface="Gill Sans"/>
              </a:rPr>
              <a:t>As a result of a 1908 Supreme Court decision in </a:t>
            </a:r>
            <a:r>
              <a:rPr lang="en-US" b="1" dirty="0" smtClean="0">
                <a:latin typeface="Gill Sans"/>
              </a:rPr>
              <a:t>Winters v. United States</a:t>
            </a:r>
            <a:r>
              <a:rPr lang="en-US" dirty="0" smtClean="0">
                <a:latin typeface="Gill Sans"/>
              </a:rPr>
              <a:t>, the court ruled that by creation if the </a:t>
            </a:r>
            <a:r>
              <a:rPr lang="en-US" b="1" dirty="0" smtClean="0">
                <a:latin typeface="Gill Sans"/>
              </a:rPr>
              <a:t>Fort Belknap Indian Reservation</a:t>
            </a:r>
            <a:r>
              <a:rPr lang="en-US" dirty="0" smtClean="0">
                <a:latin typeface="Gill Sans"/>
              </a:rPr>
              <a:t>, there was an implied water right for the amount of water for the reservation to be </a:t>
            </a:r>
            <a:r>
              <a:rPr lang="en-US" b="1" dirty="0" smtClean="0">
                <a:latin typeface="Gill Sans"/>
              </a:rPr>
              <a:t>self-sufficient</a:t>
            </a:r>
            <a:r>
              <a:rPr lang="en-US" dirty="0" smtClean="0">
                <a:latin typeface="Gill Sans"/>
              </a:rPr>
              <a:t>.  Today, federal reserved water rights can be </a:t>
            </a:r>
            <a:r>
              <a:rPr lang="en-US" b="1" dirty="0" smtClean="0">
                <a:latin typeface="Gill Sans"/>
              </a:rPr>
              <a:t>asserted on most lands managed by the federal government</a:t>
            </a:r>
            <a:r>
              <a:rPr lang="en-US" dirty="0" smtClean="0">
                <a:latin typeface="Gill Sans"/>
              </a:rPr>
              <a:t>. Reserved rights are, for the most part, </a:t>
            </a:r>
            <a:r>
              <a:rPr lang="en-US" b="1" dirty="0" smtClean="0">
                <a:latin typeface="Gill Sans"/>
              </a:rPr>
              <a:t>immune from state water laws </a:t>
            </a:r>
            <a:r>
              <a:rPr lang="en-US" dirty="0" smtClean="0">
                <a:latin typeface="Gill Sans"/>
              </a:rPr>
              <a:t>and therefore, are not subject to diversion and beneficial use requirements and cannot be lost by non-use. The federal government, however, is required to submit all reserved water rights claims to the state’s adjudication process, and are limited by the "primary purpose" and "minimal needs" requirements. In addition, federal reserved water rights are nontransferable. By law, these rights can only exist on lands owned by the federal government. If a land transfer occurs, any existing federal reserved water right becomes invalid.</a:t>
            </a:r>
          </a:p>
          <a:p>
            <a:pPr marL="174625" indent="-174625">
              <a:buFontTx/>
              <a:buChar char="•"/>
            </a:pPr>
            <a:endParaRPr lang="en-US" dirty="0" smtClean="0">
              <a:latin typeface="Gill Sans"/>
            </a:endParaRPr>
          </a:p>
          <a:p>
            <a:pPr marL="174625" indent="-174625">
              <a:buFontTx/>
              <a:buChar char="•"/>
            </a:pPr>
            <a:r>
              <a:rPr lang="en-US" dirty="0" smtClean="0">
                <a:latin typeface="Gill Sans"/>
              </a:rPr>
              <a:t>The McCarran Amendment, a 1953 law, waives U.S. sovereign immunity and allows states to determine Federal water rights in state courts.  Hence, federal water claims may be quantified in state stream adjudications, but only if such proceedings are comprehensive (meaning that all claimants to a specific water body are joined in the suit).  As a result, the Federal Government is purposefully exempted from the Interlocutory Decrees (although their water rights are recognized in the Proposed Determination).  Once an entire drainage has interlocutory decrees, the Federal Government is then joined as a party to the action just like any other water user and formally adjudicated.</a:t>
            </a:r>
          </a:p>
          <a:p>
            <a:pPr marL="174625" indent="-174625">
              <a:buFontTx/>
              <a:buChar char="•"/>
            </a:pPr>
            <a:endParaRPr lang="en-US" dirty="0" smtClean="0">
              <a:latin typeface="Gill Sans"/>
            </a:endParaRPr>
          </a:p>
          <a:p>
            <a:pPr marL="174625" indent="-174625">
              <a:buFontTx/>
              <a:buChar char="•"/>
            </a:pPr>
            <a:r>
              <a:rPr lang="en-US" dirty="0" smtClean="0">
                <a:latin typeface="Gill Sans"/>
              </a:rPr>
              <a:t>When a court issues an Interlocutory Decree, it will often include language which closes the respective basin from further assertion of diligence claims… which is the primary purpose of a General Stream Adjudication.</a:t>
            </a:r>
          </a:p>
          <a:p>
            <a:pPr marL="174625" indent="-174625">
              <a:buFontTx/>
              <a:buChar char="•"/>
            </a:pPr>
            <a:endParaRPr lang="en-US" dirty="0" smtClean="0">
              <a:latin typeface="Gill Sans"/>
            </a:endParaRPr>
          </a:p>
          <a:p>
            <a:pPr marL="174625" indent="-174625"/>
            <a:endParaRPr lang="en-US" dirty="0" smtClean="0">
              <a:latin typeface="Gill Sans"/>
            </a:endParaRPr>
          </a:p>
          <a:p>
            <a:pPr marL="174625" indent="-174625"/>
            <a:endParaRPr lang="en-US" dirty="0" smtClean="0">
              <a:latin typeface="Gill Sans"/>
            </a:endParaRPr>
          </a:p>
        </p:txBody>
      </p:sp>
      <p:sp>
        <p:nvSpPr>
          <p:cNvPr id="4" name="Slide Number Placeholder 3"/>
          <p:cNvSpPr>
            <a:spLocks noGrp="1"/>
          </p:cNvSpPr>
          <p:nvPr>
            <p:ph type="sldNum" sz="quarter" idx="5"/>
          </p:nvPr>
        </p:nvSpPr>
        <p:spPr/>
        <p:txBody>
          <a:bodyPr/>
          <a:lstStyle/>
          <a:p>
            <a:pPr>
              <a:defRPr/>
            </a:pPr>
            <a:fld id="{58BB8F2F-8F6D-4AC4-93E4-7BDC5A31C93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0A21AB2D-F7C2-4C9B-A7B8-13ECA30BD404}" type="slidenum">
              <a:rPr lang="en-US" sz="1200" smtClean="0"/>
              <a:pPr eaLnBrk="1" hangingPunct="1"/>
              <a:t>11</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p:cNvSpPr>
          <p:nvPr>
            <p:ph type="body" idx="1"/>
          </p:nvPr>
        </p:nvSpPr>
        <p:spPr>
          <a:noFill/>
        </p:spPr>
        <p:txBody>
          <a:bodyPr/>
          <a:lstStyle/>
          <a:p>
            <a:pPr marL="174625" indent="-174625" eaLnBrk="1" hangingPunct="1">
              <a:buFontTx/>
              <a:buChar char="•"/>
            </a:pPr>
            <a:r>
              <a:rPr lang="en-US" smtClean="0">
                <a:latin typeface="Gill Sans"/>
              </a:rPr>
              <a:t>When the Adjudication Program goes into an area, one of the most prominent questions is whether or not a water users will lose their water right.  It should be noted that the State Engineer does not have the authority to take a water right away.  We can only recommend to the court that the water right be disallowed in the Proposed Determination.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Ultimately, individuals who are using their water right in conformance with the records on file with the Division of Water Rights have nothing to fear.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Those who are using water without a right of record are required to submit a claim during the process or risk being barred by the court from asserting a right.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When a water right, or portion of it, has fallen out of use for more than 7 years, the water right (or the un-used portion) may be recommended to be disallowed in the Proposed Determination.  This ensures that water which is not being used, returns to the public for future appropriation or sustainment of other rights.  We will often give a water user the benefit of the doubt in order to prevent unnecessary constraints on water users.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149D416-D7C1-4F3C-9E0F-928F5E576D91}" type="slidenum">
              <a:rPr lang="en-US" sz="1200"/>
              <a:pPr eaLnBrk="1" hangingPunct="1"/>
              <a:t>12</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FA90B63-BCFF-4230-8010-E48A70EABE37}" type="slidenum">
              <a:rPr lang="en-US" sz="1200"/>
              <a:pPr eaLnBrk="1" hangingPunct="1"/>
              <a:t>13</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35B8FE8-652E-46B3-97F3-AE22B609B51F}" type="slidenum">
              <a:rPr lang="en-US" sz="1200"/>
              <a:pPr eaLnBrk="1" hangingPunct="1"/>
              <a:t>2</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p:cNvSpPr>
          <p:nvPr>
            <p:ph type="body" idx="1"/>
          </p:nvPr>
        </p:nvSpPr>
        <p:spPr>
          <a:noFill/>
        </p:spPr>
        <p:txBody>
          <a:bodyPr/>
          <a:lstStyle/>
          <a:p>
            <a:pPr marL="174609" indent="-174609" eaLnBrk="1" hangingPunct="1">
              <a:buFontTx/>
              <a:buChar char="•"/>
            </a:pPr>
            <a:r>
              <a:rPr lang="en-US" sz="800" dirty="0">
                <a:latin typeface="Gill Sans"/>
              </a:rPr>
              <a:t>So, we’ve talked about adjudication in its broadest sense, but what I really want to talk about is the concept of a General Stream Adjudication.  Water rights adjudication can be accomplished through simple litigation between two parties.  Any decree resulting from the litigation is only applicable to the parties formally joined in the suit.  </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However, a </a:t>
            </a:r>
            <a:r>
              <a:rPr lang="en-US" sz="800" b="1" dirty="0">
                <a:latin typeface="Gill Sans"/>
              </a:rPr>
              <a:t>General Stream Adjudication </a:t>
            </a:r>
            <a:r>
              <a:rPr lang="en-US" sz="800" dirty="0">
                <a:latin typeface="Gill Sans"/>
              </a:rPr>
              <a:t>is an action in District Court which </a:t>
            </a:r>
            <a:r>
              <a:rPr lang="en-US" sz="800" b="1" dirty="0">
                <a:latin typeface="Gill Sans"/>
              </a:rPr>
              <a:t>joins all water users </a:t>
            </a:r>
            <a:r>
              <a:rPr lang="en-US" sz="800" dirty="0">
                <a:latin typeface="Gill Sans"/>
              </a:rPr>
              <a:t>within a stream drainage and the </a:t>
            </a:r>
            <a:r>
              <a:rPr lang="en-US" sz="800" b="1" dirty="0">
                <a:latin typeface="Gill Sans"/>
              </a:rPr>
              <a:t>State Engineer </a:t>
            </a:r>
            <a:r>
              <a:rPr lang="en-US" sz="800" dirty="0">
                <a:latin typeface="Gill Sans"/>
              </a:rPr>
              <a:t>as parties to the litigation.  Joining all parties within a drainage is important because it helps to </a:t>
            </a:r>
            <a:r>
              <a:rPr lang="en-US" sz="800" b="1" dirty="0">
                <a:latin typeface="Gill Sans"/>
              </a:rPr>
              <a:t>prevent multiple decrees </a:t>
            </a:r>
            <a:r>
              <a:rPr lang="en-US" sz="800" dirty="0">
                <a:latin typeface="Gill Sans"/>
              </a:rPr>
              <a:t>among different users which might </a:t>
            </a:r>
            <a:r>
              <a:rPr lang="en-US" sz="800" b="1" dirty="0">
                <a:latin typeface="Gill Sans"/>
              </a:rPr>
              <a:t>contradict each other </a:t>
            </a:r>
            <a:r>
              <a:rPr lang="en-US" sz="800" dirty="0">
                <a:latin typeface="Gill Sans"/>
              </a:rPr>
              <a:t>or even miss pertinent aspects of the respective system.  </a:t>
            </a:r>
          </a:p>
          <a:p>
            <a:pPr marL="174609" indent="-174609" eaLnBrk="1" hangingPunct="1">
              <a:buFontTx/>
              <a:buChar char="•"/>
            </a:pPr>
            <a:endParaRPr lang="en-US" sz="800" dirty="0">
              <a:latin typeface="Gill Sans"/>
            </a:endParaRPr>
          </a:p>
          <a:p>
            <a:pPr marL="639703" lvl="1" indent="-174609" eaLnBrk="1" hangingPunct="1">
              <a:buFontTx/>
              <a:buChar char="•"/>
            </a:pPr>
            <a:r>
              <a:rPr lang="en-US" sz="800" dirty="0">
                <a:latin typeface="Gill Sans"/>
              </a:rPr>
              <a:t>For example, the </a:t>
            </a:r>
            <a:r>
              <a:rPr lang="en-US" sz="800" b="1" dirty="0">
                <a:latin typeface="Gill Sans"/>
              </a:rPr>
              <a:t>Spanish Fork River </a:t>
            </a:r>
            <a:r>
              <a:rPr lang="en-US" sz="800" dirty="0">
                <a:latin typeface="Gill Sans"/>
              </a:rPr>
              <a:t>has been the recipient of multiple decrees.  As mentioned earlier, the original decree was a </a:t>
            </a:r>
            <a:r>
              <a:rPr lang="en-US" sz="800" b="1" dirty="0">
                <a:latin typeface="Gill Sans"/>
              </a:rPr>
              <a:t>High Council Decision in 1879 </a:t>
            </a:r>
            <a:r>
              <a:rPr lang="en-US" sz="800" dirty="0">
                <a:latin typeface="Gill Sans"/>
              </a:rPr>
              <a:t>which divided all of the waters of the river among </a:t>
            </a:r>
            <a:r>
              <a:rPr lang="en-US" sz="800" b="1" dirty="0">
                <a:latin typeface="Gill Sans"/>
              </a:rPr>
              <a:t>5 canal companies</a:t>
            </a:r>
            <a:r>
              <a:rPr lang="en-US" sz="800" dirty="0">
                <a:latin typeface="Gill Sans"/>
              </a:rPr>
              <a:t>.  However, it failed to recognize water users who diverted water from the Spanish Fork River and its tributaries up-stream from the mouth of the canyon and even failed to recognize one of the oldest canals on the river (who simply wasn’t a party to the dispute).</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The General Stream Adjudication process is outlined in Title 73, Chapter 4 of the Utah State Code.</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As you can see on the map, </a:t>
            </a:r>
            <a:r>
              <a:rPr lang="en-US" sz="800" b="1" dirty="0">
                <a:latin typeface="Gill Sans"/>
              </a:rPr>
              <a:t>every major river drainage in the State of Utah is currently or has been under a General Stream Adjudication order</a:t>
            </a:r>
            <a:r>
              <a:rPr lang="en-US" sz="800" dirty="0">
                <a:latin typeface="Gill Sans"/>
              </a:rPr>
              <a:t>.  Some of these adjudications were </a:t>
            </a:r>
            <a:r>
              <a:rPr lang="en-US" sz="800" b="1" dirty="0">
                <a:latin typeface="Gill Sans"/>
              </a:rPr>
              <a:t>petitioned by water users </a:t>
            </a:r>
            <a:r>
              <a:rPr lang="en-US" sz="800" dirty="0">
                <a:latin typeface="Gill Sans"/>
              </a:rPr>
              <a:t>to the State Engineer (as dictated by Utah Code) such as the Weber River basin, while others were </a:t>
            </a:r>
            <a:r>
              <a:rPr lang="en-US" sz="800" b="1" dirty="0">
                <a:latin typeface="Gill Sans"/>
              </a:rPr>
              <a:t>court-ordered</a:t>
            </a:r>
            <a:r>
              <a:rPr lang="en-US" sz="800" dirty="0">
                <a:latin typeface="Gill Sans"/>
              </a:rPr>
              <a:t> by expanding the scope of an existing dispute among specific parties to a General Stream Adjudication, such as the Utah Lake / Jordan River basin.</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Due to the size of the drainages and the growth of water development throughout the State, the main river drainages are often split into smaller areas—divisions and even subdivisions—which facilitate the ability of our staff to go into an area and proceed quickly—relatively speaking.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3</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74609" indent="-174609">
              <a:buFontTx/>
              <a:buChar char="•"/>
            </a:pPr>
            <a:r>
              <a:rPr lang="en-US" sz="800" dirty="0">
                <a:latin typeface="Gill Sans"/>
              </a:rPr>
              <a:t>So</a:t>
            </a:r>
            <a:r>
              <a:rPr lang="en-US" sz="800" dirty="0" smtClean="0">
                <a:latin typeface="Gill Sans"/>
              </a:rPr>
              <a:t>, </a:t>
            </a:r>
            <a:r>
              <a:rPr lang="en-US" sz="800" dirty="0">
                <a:latin typeface="Gill Sans"/>
              </a:rPr>
              <a:t>“Why do we conduct general stream adjudications?”  The answer is… it depends.  For one thing, it probably depends on the period of history in which you asked it.  Originally, general stream adjudications were utilized to bring all pre-statutory claims on to the permanent record.  This is easy to understand from the perspective of water users in 1903.  At the time that Utah’s first comprehensive water law was passed, it’s obvious that the number of pre-statutory claims far exceeded the number of appropriated rights since the system had yet to create any.  Consequently, it was imperative to determine and quantify existing rights in order to allow the State Engineer to process future appropriations.  This holds true through today, although the ratio of pre-statutory claims to certificated rights is much smaller--as will be illustrated in the next slide. </a:t>
            </a:r>
          </a:p>
          <a:p>
            <a:pPr marL="174609" indent="-174609">
              <a:buFontTx/>
              <a:buChar char="•"/>
            </a:pPr>
            <a:endParaRPr lang="en-US" sz="800" dirty="0">
              <a:latin typeface="Gill Sans"/>
            </a:endParaRPr>
          </a:p>
          <a:p>
            <a:pPr marL="174609" indent="-174609">
              <a:buFontTx/>
              <a:buChar char="•"/>
            </a:pPr>
            <a:r>
              <a:rPr lang="en-US" sz="800" dirty="0">
                <a:latin typeface="Gill Sans"/>
              </a:rPr>
              <a:t>If you were to ask why we conduct general adjudications today, I think that it would be impossible to leave out the issue of Federal Reserve rights.  As a result of a 1908 Supreme Court decision in </a:t>
            </a:r>
            <a:r>
              <a:rPr lang="en-US" sz="800" b="1" dirty="0">
                <a:latin typeface="Gill Sans"/>
              </a:rPr>
              <a:t>Winters v. United States</a:t>
            </a:r>
            <a:r>
              <a:rPr lang="en-US" sz="800" dirty="0">
                <a:latin typeface="Gill Sans"/>
              </a:rPr>
              <a:t>, the court ruled that by creation if the </a:t>
            </a:r>
            <a:r>
              <a:rPr lang="en-US" sz="800" b="1" dirty="0">
                <a:latin typeface="Gill Sans"/>
              </a:rPr>
              <a:t>Fort Belknap Indian Reservation</a:t>
            </a:r>
            <a:r>
              <a:rPr lang="en-US" sz="800" dirty="0">
                <a:latin typeface="Gill Sans"/>
              </a:rPr>
              <a:t>, there was an implied water right for the amount of water for the reservation to be </a:t>
            </a:r>
            <a:r>
              <a:rPr lang="en-US" sz="800" b="1" dirty="0">
                <a:latin typeface="Gill Sans"/>
              </a:rPr>
              <a:t>self-sufficient</a:t>
            </a:r>
            <a:r>
              <a:rPr lang="en-US" sz="800" dirty="0">
                <a:latin typeface="Gill Sans"/>
              </a:rPr>
              <a:t>.  Today, federal reserved water rights can be </a:t>
            </a:r>
            <a:r>
              <a:rPr lang="en-US" sz="800" b="1" dirty="0">
                <a:latin typeface="Gill Sans"/>
              </a:rPr>
              <a:t>asserted on most lands managed by the federal government</a:t>
            </a:r>
            <a:r>
              <a:rPr lang="en-US" sz="800" dirty="0">
                <a:latin typeface="Gill Sans"/>
              </a:rPr>
              <a:t>. Reserved rights are, for the most part, </a:t>
            </a:r>
            <a:r>
              <a:rPr lang="en-US" sz="800" b="1" dirty="0">
                <a:latin typeface="Gill Sans"/>
              </a:rPr>
              <a:t>immune from state water laws </a:t>
            </a:r>
            <a:r>
              <a:rPr lang="en-US" sz="800" dirty="0">
                <a:latin typeface="Gill Sans"/>
              </a:rPr>
              <a:t>and therefore, are not subject to diversion and beneficial use requirements and cannot be lost by non-use. Federal Reserve rights are limited by the "primary purpose" and "minimal needs" of the reservation or the respective federal agency’s original congressional mandate. In addition, federal reserved water rights are nontransferable. By law, these rights can only exist on lands owned by the federal government. If a land transfer occurs, any existing federal reserved water right becomes invalid.</a:t>
            </a:r>
          </a:p>
          <a:p>
            <a:pPr marL="174609" indent="-174609">
              <a:buFontTx/>
              <a:buChar char="•"/>
            </a:pPr>
            <a:endParaRPr lang="en-US" sz="800" dirty="0">
              <a:latin typeface="Gill Sans"/>
            </a:endParaRPr>
          </a:p>
          <a:p>
            <a:pPr marL="174609" indent="-174609">
              <a:buFontTx/>
              <a:buChar char="•"/>
            </a:pPr>
            <a:r>
              <a:rPr lang="en-US" sz="800" dirty="0">
                <a:latin typeface="Gill Sans"/>
              </a:rPr>
              <a:t>Although Federal Reserve rights were known to exist, there was no way to force the Federal Government to assert or quantify their claims since it possessed sovereign immunity and could not be joined involuntarily in a suit.  In 1952, a senator from Nevada by the name of Pat McCarran introduced a bill that would allow states to pursue quantification of Federal Reserve rights.  As it came to be known, the McCarran Amendment, waives U.S. sovereign immunity with respect to water rights and allows states to determine Federal water rights in state courts.  Hence, federal water claims may be quantified in state stream adjudications, but only if such proceedings are comprehensive (meaning that all claimants to a specific water body are joined in the suit).  </a:t>
            </a:r>
          </a:p>
          <a:p>
            <a:pPr marL="174609" indent="-174609">
              <a:buFontTx/>
              <a:buChar char="•"/>
            </a:pPr>
            <a:endParaRPr lang="en-US" sz="800" dirty="0">
              <a:latin typeface="Gill Sans"/>
            </a:endParaRPr>
          </a:p>
          <a:p>
            <a:pPr marL="174609" indent="-174609">
              <a:buFontTx/>
              <a:buChar char="•"/>
            </a:pPr>
            <a:r>
              <a:rPr lang="en-US" sz="800" dirty="0">
                <a:latin typeface="Gill Sans"/>
              </a:rPr>
              <a:t>Another benefit of a general adjudication is the consolidation and settlement of multiple controversies and bringing clarity to the overall water rights picture by joining all water users within a given system, as opposed to piecemeal litigation.</a:t>
            </a:r>
          </a:p>
          <a:p>
            <a:pPr marL="174609" indent="-174609">
              <a:buFontTx/>
              <a:buChar char="•"/>
            </a:pPr>
            <a:endParaRPr lang="en-US" sz="800" dirty="0">
              <a:latin typeface="Gill Sans"/>
            </a:endParaRPr>
          </a:p>
          <a:p>
            <a:pPr marL="174609" indent="-174609">
              <a:buFontTx/>
              <a:buChar char="•"/>
            </a:pPr>
            <a:r>
              <a:rPr lang="en-US" sz="800" dirty="0">
                <a:latin typeface="Gill Sans"/>
              </a:rPr>
              <a:t>The last two items are, I believe, a result of “mission creep” and that’s why I have question marks associated with them.  I don’t believe that the original intent of general adjudications had much to do with forfeiture, and much less with obtaining decrees on certificated water rights.  Interestingly enough, in the State Engineer’s Eleventh Biennial Report (page 12, line 21) he made the following statement regarding certificates:</a:t>
            </a:r>
          </a:p>
          <a:p>
            <a:pPr marL="457157" lvl="1"/>
            <a:endParaRPr lang="en-US" sz="800" dirty="0">
              <a:latin typeface="Gill Sans"/>
            </a:endParaRPr>
          </a:p>
          <a:p>
            <a:pPr marL="457157" lvl="1"/>
            <a:r>
              <a:rPr lang="en-US" sz="800" i="1" dirty="0">
                <a:latin typeface="Gill Sans"/>
              </a:rPr>
              <a:t>“Such a certificate or title when once issued is good as against the State, and the State cannot thereafter question the appropriator’s right unless the certificate was secured by fraud or misrepresentation.  It is this reason that proofs of appropriation are so carefully checked.”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1E3772B9-636D-4F93-BB64-F9104655B5DF}" type="slidenum">
              <a:rPr lang="en-US" sz="1200"/>
              <a:pPr eaLnBrk="1" hangingPunct="1"/>
              <a:t>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p:spPr>
        <p:txBody>
          <a:bodyPr/>
          <a:lstStyle/>
          <a:p>
            <a:pPr marL="174609" indent="-174609" eaLnBrk="1" hangingPunct="1">
              <a:buFontTx/>
              <a:buChar char="•"/>
            </a:pPr>
            <a:r>
              <a:rPr lang="en-US" sz="800" dirty="0">
                <a:latin typeface="Gill Sans"/>
              </a:rPr>
              <a:t>This is my best attempt at an “info-graphic” of which summarizes the adjudication process.  As indicated by the color coding, it can be separated into 3 phases, so to speak.  The initial phase involves petitioning the State Engineer and providing notice to claimants of a pending adjudication.  This phase has been completed for each separate adjudication in the State at one time or another; however, we typically repeat it at the onset of each subdivision proceeding.  The second phase includes the bulk of the work, wherein the Adjudication Program conducts the hydrographic survey and works with water users to compile a proposed determination.  The last phase begins following the publication of the proposed determination and includes final summons and objection resolution—hopefully culminating in a final or interlocutory decree.</a:t>
            </a:r>
          </a:p>
          <a:p>
            <a:pPr marL="174609" indent="-174609" eaLnBrk="1" hangingPunct="1">
              <a:buFontTx/>
              <a:buChar char="•"/>
            </a:pPr>
            <a:endParaRPr lang="en-US" dirty="0" smtClean="0">
              <a:latin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C15E089-B893-45CA-BC09-D20F3D2F3CED}" type="slidenum">
              <a:rPr lang="en-US" sz="1200" smtClean="0"/>
              <a:pPr eaLnBrk="1" hangingPunct="1"/>
              <a:t>5</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p:cNvSpPr>
          <p:nvPr>
            <p:ph type="body" idx="1"/>
          </p:nvPr>
        </p:nvSpPr>
        <p:spPr>
          <a:noFill/>
        </p:spPr>
        <p:txBody>
          <a:bodyPr/>
          <a:lstStyle/>
          <a:p>
            <a:pPr marL="231775" indent="-231775" eaLnBrk="1" hangingPunct="1">
              <a:buFontTx/>
              <a:buChar char="•"/>
            </a:pPr>
            <a:r>
              <a:rPr lang="en-US" sz="1000" smtClean="0">
                <a:latin typeface="Gill Sans"/>
              </a:rPr>
              <a:t>A large portion of the Proposed Determination process is spent researching old decrees, county records, water rights files, and maps; and then reviewing the information in the field with the respective water users to ensure that we get a clear picture of the beneficial use and other facets of the water right.  These include the location of the POD, the extent of the POU, and any conveyance structures.</a:t>
            </a:r>
          </a:p>
          <a:p>
            <a:pPr marL="231775" indent="-231775" eaLnBrk="1" hangingPunct="1">
              <a:buFontTx/>
              <a:buChar char="•"/>
            </a:pPr>
            <a:endParaRPr lang="en-US" sz="1000" smtClean="0">
              <a:latin typeface="Gill Sans"/>
            </a:endParaRPr>
          </a:p>
          <a:p>
            <a:pPr marL="231775" indent="-231775" eaLnBrk="1" hangingPunct="1">
              <a:buFontTx/>
              <a:buChar char="•"/>
            </a:pPr>
            <a:r>
              <a:rPr lang="en-US" sz="1000" smtClean="0">
                <a:latin typeface="Gill Sans"/>
              </a:rPr>
              <a:t>The document shown in the slide is a water claim which was filed with in Grand County in 1892 for the use of 600 miner’s inches of water on a creek in the La Sal mountains.  </a:t>
            </a:r>
          </a:p>
          <a:p>
            <a:pPr marL="231775" indent="-231775" eaLnBrk="1" hangingPunct="1">
              <a:buFontTx/>
              <a:buChar char="•"/>
            </a:pPr>
            <a:endParaRPr lang="en-US" sz="1000" smtClean="0">
              <a:latin typeface="Gill Sans"/>
            </a:endParaRPr>
          </a:p>
          <a:p>
            <a:pPr marL="231775" indent="-231775" eaLnBrk="1" hangingPunct="1">
              <a:buFontTx/>
              <a:buChar char="•"/>
            </a:pPr>
            <a:r>
              <a:rPr lang="en-US" sz="1000" smtClean="0">
                <a:latin typeface="Gill Sans"/>
              </a:rPr>
              <a:t>The photo is one of our Adjudication Technicians conducting a field review near Birdseye, Utah.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E50E6D3-D640-48E7-A2F7-D4F350912064}" type="slidenum">
              <a:rPr lang="en-US" sz="1200" smtClean="0"/>
              <a:pPr eaLnBrk="1" hangingPunct="1"/>
              <a:t>6</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p:cNvSpPr>
          <p:nvPr>
            <p:ph type="body" idx="1"/>
          </p:nvPr>
        </p:nvSpPr>
        <p:spPr>
          <a:noFill/>
        </p:spPr>
        <p:txBody>
          <a:bodyPr/>
          <a:lstStyle/>
          <a:p>
            <a:pPr marL="174625" indent="-174625" eaLnBrk="1" hangingPunct="1">
              <a:buFontTx/>
              <a:buChar char="•"/>
            </a:pPr>
            <a:r>
              <a:rPr lang="en-US" smtClean="0">
                <a:latin typeface="Gill Sans"/>
              </a:rPr>
              <a:t>The Adjudication staff use the information which they’ve gathered through extensive field reviews and produce a Hydrographic Survey map which identifies the location of the POD and the extent of the use.</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This is one of the first hydrographic survey maps completed, from the Weber River adjudication.  As you look at the map, see if you can figure out where it is.  Any ideas?  It appears to be near the confluence of the North Fork of the Ogden River and the Middle Fork near a three-way road junction which leads to Ogden, Hunstville, and Eden.  If you’re having difficulty placing it, maybe an overlay will help.  As you can see, this is in the middle of present-day Pineview Reservoir.  So, some of these hydrographic survey maps not only aid in the determination of water rights, but they also represent a historical snap-shot in time which can be helpful and interesting.</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You can view these hydrographic survey maps at the regional offices, or the Salt Lake office, or from the comfort of your own office by viewing them online at the address shown.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9FB9F775-4DE7-4D8D-8466-46649D4768F9}" type="slidenum">
              <a:rPr lang="en-US" sz="1200" smtClean="0"/>
              <a:pPr eaLnBrk="1" hangingPunct="1"/>
              <a:t>7</a:t>
            </a:fld>
            <a:endParaRPr 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p:cNvSpPr>
          <p:nvPr>
            <p:ph type="body" idx="1"/>
          </p:nvPr>
        </p:nvSpPr>
        <p:spPr>
          <a:noFill/>
        </p:spPr>
        <p:txBody>
          <a:bodyPr/>
          <a:lstStyle/>
          <a:p>
            <a:pPr marL="174625" indent="-174625" eaLnBrk="1" hangingPunct="1">
              <a:buFontTx/>
              <a:buChar char="•"/>
            </a:pPr>
            <a:r>
              <a:rPr lang="en-US" smtClean="0">
                <a:latin typeface="Gill Sans"/>
              </a:rPr>
              <a:t>The statue states that water users are responsible for completing a Water User’s Claim and filing it with the court; however, through years of experience, we’ve determined that it saves time, energy, and money to assist water users in filling out a claim due to the lack of understanding on what some of the technical terms mean or in what manner to describe their water right.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We also accept the Water User’s Claims and file them with the court at the completion of the Proposed Determination.  Water User’s are welcome to opt out of the assistance of the Adjudication Staff at their leisure.</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Water User’s Claims are only taken on rights which have been perfected (certificated), previously decreed, or qualify as diligence claims.</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Occasionally, a water user wants to make a claim that is inconsistent with what the Adjudication Staff observe in the field.  When this occurs, a “State Engineer’s Recommendation” is filed with the court and published in the proposed determination in the place of the claim.  Water users will have the opportunity to object to any perceived errors in the Proposed Determination, which will be discussed shortly.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C6F84F3-2FE9-41E5-B9DF-B6F758B1E9F6}" type="slidenum">
              <a:rPr lang="en-US" sz="1200" smtClean="0"/>
              <a:pPr eaLnBrk="1" hangingPunct="1"/>
              <a:t>8</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p:cNvSpPr>
          <p:nvPr>
            <p:ph type="body" idx="1"/>
          </p:nvPr>
        </p:nvSpPr>
        <p:spPr>
          <a:noFill/>
        </p:spPr>
        <p:txBody>
          <a:bodyPr/>
          <a:lstStyle/>
          <a:p>
            <a:pPr marL="174625" indent="-174625" eaLnBrk="1" hangingPunct="1">
              <a:buFontTx/>
              <a:buChar char="•"/>
            </a:pPr>
            <a:r>
              <a:rPr lang="en-US" smtClean="0">
                <a:latin typeface="Gill Sans"/>
              </a:rPr>
              <a:t>Once the Hydrographic Survey, Water User’s Claims, and State Engineer’s Recommendations have been finalized, the Proposed Determination is published, distributed to the water users, and filed with the court.  Each book has a unique name and number.  The name typically incorporates some geographic aspect of the respective subdivision.  The number reflects the Area number (which corresponds with the various drainage numbers used by the State Engineer’s Office) and a book number.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As shown, this is the Tooele City Subdivision, Book 15-4.  On the right is what our current Proposed Determination format looks like.  For the most part it mirrors the same information that you would see when viewing the water right on the Division’s database.  Earlier Proposed Determinations have different formats depending on the vintage.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B9719288-F5F7-40EB-9113-E23973837B47}" type="slidenum">
              <a:rPr lang="en-US" sz="1200" smtClean="0"/>
              <a:pPr eaLnBrk="1" hangingPunct="1"/>
              <a:t>9</a:t>
            </a:fld>
            <a:endParaRPr 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p:cNvSpPr>
          <p:nvPr>
            <p:ph type="body" idx="1"/>
          </p:nvPr>
        </p:nvSpPr>
        <p:spPr>
          <a:noFill/>
        </p:spPr>
        <p:txBody>
          <a:bodyPr/>
          <a:lstStyle/>
          <a:p>
            <a:pPr marL="174625" indent="-174625" eaLnBrk="1" hangingPunct="1">
              <a:buFontTx/>
              <a:buChar char="•"/>
            </a:pPr>
            <a:r>
              <a:rPr lang="en-US" smtClean="0">
                <a:latin typeface="Gill Sans"/>
              </a:rPr>
              <a:t>As mentioned earlier, occasionally a water user will disagree with the content of the Proposed Determination—whether it’s regarding their own water right or someone else’s water right.  When this occurs, they have the option of filing an objection within 90 days of the publish date of the PD.  An official objection must be verified by oath and filed with the respective District Court.  Informal or defective objections failing to meet the statutory requirements may be handled through other means, but they aren’t binding on the Proposed Determination.  The court may be petitioned to allow a late objection.</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Once an  objection is filed, there are a couple of options in how it may be handled.  The State Engineer usually attempts to settle the objection without going through costly and time-consuming litigation.  Often this involves meeting with the parties and attempting to stipulate a settlement in exchange for withdrawal of the objection.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If an agreement can’t be made, the objection may lead to litigation.  Occasionally the objection is between two separate parties and the State Engineer will simply file a response to the objection and let the two parties battle it out in court.  When the objection is litigated before a court, the Proposed Determination is reviewed in terms of questions of fact and law.  Eventually the court will render a decision and issue a court order either recognizing the Proposed Determination or amending some aspect of it.  The parties and the State Engineer have a 30-day window to file an appeal if they choose to.</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355199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78329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43265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631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1933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665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9378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77337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31166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990600" y="3924300"/>
            <a:ext cx="8178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7" name="Rectangle 2"/>
          <p:cNvSpPr>
            <a:spLocks noGrp="1" noChangeArrowheads="1"/>
          </p:cNvSpPr>
          <p:nvPr>
            <p:ph type="title"/>
          </p:nvPr>
        </p:nvSpPr>
        <p:spPr bwMode="auto">
          <a:xfrm>
            <a:off x="990600" y="1282700"/>
            <a:ext cx="8178800" cy="257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b" anchorCtr="0" compatLnSpc="1">
            <a:prstTxWarp prst="textNoShape">
              <a:avLst/>
            </a:prstTxWarp>
          </a:bodyPr>
          <a:lstStyle/>
          <a:p>
            <a:pPr lvl="0"/>
            <a:r>
              <a:rPr lang="en-US" smtClean="0">
                <a:sym typeface="Gill Sans"/>
              </a:rPr>
              <a:t>Click to edit Master title style</a:t>
            </a:r>
          </a:p>
        </p:txBody>
      </p:sp>
      <p:pic>
        <p:nvPicPr>
          <p:cNvPr id="1028"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transition/>
  <p:txStyles>
    <p:titleStyle>
      <a:lvl1pPr algn="ctr" rtl="0" eaLnBrk="0" fontAlgn="base" hangingPunct="0">
        <a:spcBef>
          <a:spcPct val="0"/>
        </a:spcBef>
        <a:spcAft>
          <a:spcPct val="0"/>
        </a:spcAft>
        <a:defRPr sz="6400">
          <a:solidFill>
            <a:schemeClr val="tx1"/>
          </a:solidFill>
          <a:latin typeface="+mj-lt"/>
          <a:ea typeface="+mj-ea"/>
          <a:cs typeface="ヒラギノ角ゴ Pro W3"/>
          <a:sym typeface="Gill Sans"/>
        </a:defRPr>
      </a:lvl1pPr>
      <a:lvl2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2pPr>
      <a:lvl3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3pPr>
      <a:lvl4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4pPr>
      <a:lvl5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5pPr>
      <a:lvl6pPr marL="457200" algn="ctr" rtl="0" fontAlgn="base">
        <a:spcBef>
          <a:spcPct val="0"/>
        </a:spcBef>
        <a:spcAft>
          <a:spcPct val="0"/>
        </a:spcAft>
        <a:defRPr sz="6400">
          <a:solidFill>
            <a:schemeClr val="tx1"/>
          </a:solidFill>
          <a:latin typeface="Gill Sans" charset="0"/>
          <a:ea typeface="ヒラギノ角ゴ Pro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 W3" charset="-128"/>
          <a:sym typeface="Gill Sans" charset="0"/>
        </a:defRPr>
      </a:lvl9pPr>
    </p:titleStyle>
    <p:bodyStyle>
      <a:lvl1pPr marL="342900" indent="-342900" algn="ctr" rtl="0" eaLnBrk="0" fontAlgn="base" hangingPunct="0">
        <a:spcBef>
          <a:spcPct val="0"/>
        </a:spcBef>
        <a:spcAft>
          <a:spcPct val="0"/>
        </a:spcAft>
        <a:defRPr sz="2800">
          <a:solidFill>
            <a:schemeClr val="tx1"/>
          </a:solidFill>
          <a:latin typeface="+mn-lt"/>
          <a:ea typeface="+mn-ea"/>
          <a:cs typeface="ヒラギノ角ゴ Pro W3"/>
          <a:sym typeface="Gill Sans"/>
        </a:defRPr>
      </a:lvl1pPr>
      <a:lvl2pPr marL="742950" indent="-285750" algn="ctr" rtl="0" eaLnBrk="0" fontAlgn="base" hangingPunct="0">
        <a:spcBef>
          <a:spcPct val="0"/>
        </a:spcBef>
        <a:spcAft>
          <a:spcPct val="0"/>
        </a:spcAft>
        <a:defRPr sz="2800">
          <a:solidFill>
            <a:schemeClr val="tx1"/>
          </a:solidFill>
          <a:latin typeface="+mn-lt"/>
          <a:ea typeface="+mn-ea"/>
          <a:cs typeface="ヒラギノ角ゴ Pro W3"/>
          <a:sym typeface="Gill Sans"/>
        </a:defRPr>
      </a:lvl2pPr>
      <a:lvl3pPr marL="11430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3pPr>
      <a:lvl4pPr marL="16002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4pPr>
      <a:lvl5pPr marL="20574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5pPr>
      <a:lvl6pPr marL="457200" algn="ctr" rtl="0" fontAlgn="base">
        <a:spcBef>
          <a:spcPct val="0"/>
        </a:spcBef>
        <a:spcAft>
          <a:spcPct val="0"/>
        </a:spcAft>
        <a:defRPr sz="2800">
          <a:solidFill>
            <a:schemeClr val="tx1"/>
          </a:solidFill>
          <a:latin typeface="+mn-lt"/>
          <a:ea typeface="+mn-ea"/>
          <a:sym typeface="Gill Sans" charset="0"/>
        </a:defRPr>
      </a:lvl6pPr>
      <a:lvl7pPr marL="914400" algn="ctr" rtl="0" fontAlgn="base">
        <a:spcBef>
          <a:spcPct val="0"/>
        </a:spcBef>
        <a:spcAft>
          <a:spcPct val="0"/>
        </a:spcAft>
        <a:defRPr sz="2800">
          <a:solidFill>
            <a:schemeClr val="tx1"/>
          </a:solidFill>
          <a:latin typeface="+mn-lt"/>
          <a:ea typeface="+mn-ea"/>
          <a:sym typeface="Gill Sans" charset="0"/>
        </a:defRPr>
      </a:lvl7pPr>
      <a:lvl8pPr marL="1371600" algn="ctr" rtl="0" fontAlgn="base">
        <a:spcBef>
          <a:spcPct val="0"/>
        </a:spcBef>
        <a:spcAft>
          <a:spcPct val="0"/>
        </a:spcAft>
        <a:defRPr sz="2800">
          <a:solidFill>
            <a:schemeClr val="tx1"/>
          </a:solidFill>
          <a:latin typeface="+mn-lt"/>
          <a:ea typeface="+mn-ea"/>
          <a:sym typeface="Gill Sans" charset="0"/>
        </a:defRPr>
      </a:lvl8pPr>
      <a:lvl9pPr marL="1828800" algn="ctr" rtl="0" fontAlgn="base">
        <a:spcBef>
          <a:spcPct val="0"/>
        </a:spcBef>
        <a:spcAft>
          <a:spcPct val="0"/>
        </a:spcAft>
        <a:defRPr sz="28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indseycarrigan@utah.gov" TargetMode="External"/><Relationship Id="rId7" Type="http://schemas.openxmlformats.org/officeDocument/2006/relationships/hyperlink" Target="mailto:carissabrandt@utah.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waterrights.utah.gov/" TargetMode="External"/><Relationship Id="rId5" Type="http://schemas.openxmlformats.org/officeDocument/2006/relationships/hyperlink" Target="mailto:joshzimmerman@utah.gov" TargetMode="External"/><Relationship Id="rId4" Type="http://schemas.openxmlformats.org/officeDocument/2006/relationships/hyperlink" Target="mailto:mikehandy@utah.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p:cNvSpPr>
          <p:nvPr/>
        </p:nvSpPr>
        <p:spPr bwMode="auto">
          <a:xfrm>
            <a:off x="1955800" y="5334000"/>
            <a:ext cx="7620000" cy="14970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spcBef>
                <a:spcPct val="50000"/>
              </a:spcBef>
            </a:pPr>
            <a:r>
              <a:rPr lang="en-US" sz="2000" b="1" dirty="0">
                <a:latin typeface="Verdana" pitchFamily="34" charset="0"/>
              </a:rPr>
              <a:t>Utah Division of Water Rights</a:t>
            </a:r>
          </a:p>
          <a:p>
            <a:pPr eaLnBrk="1" hangingPunct="1">
              <a:spcBef>
                <a:spcPct val="50000"/>
              </a:spcBef>
            </a:pPr>
            <a:r>
              <a:rPr lang="en-US" sz="1600" b="1" dirty="0">
                <a:latin typeface="Verdana" pitchFamily="34" charset="0"/>
              </a:rPr>
              <a:t>Blake W. Bingham, P.E.</a:t>
            </a:r>
          </a:p>
          <a:p>
            <a:pPr eaLnBrk="1" hangingPunct="1">
              <a:spcBef>
                <a:spcPct val="50000"/>
              </a:spcBef>
            </a:pPr>
            <a:r>
              <a:rPr lang="en-US" sz="1600" b="1" dirty="0">
                <a:latin typeface="Verdana" pitchFamily="34" charset="0"/>
              </a:rPr>
              <a:t>Adjudication Program Manager</a:t>
            </a:r>
          </a:p>
          <a:p>
            <a:pPr eaLnBrk="1" hangingPunct="1">
              <a:spcBef>
                <a:spcPct val="50000"/>
              </a:spcBef>
            </a:pPr>
            <a:r>
              <a:rPr lang="en-US" sz="1600" b="1" i="1" dirty="0">
                <a:solidFill>
                  <a:srgbClr val="3366CC"/>
                </a:solidFill>
                <a:latin typeface="Verdana" pitchFamily="34" charset="0"/>
              </a:rPr>
              <a:t>www.waterrights.utah.gov</a:t>
            </a:r>
          </a:p>
        </p:txBody>
      </p:sp>
      <p:sp>
        <p:nvSpPr>
          <p:cNvPr id="11267" name="Text Box 12"/>
          <p:cNvSpPr txBox="1">
            <a:spLocks/>
          </p:cNvSpPr>
          <p:nvPr/>
        </p:nvSpPr>
        <p:spPr bwMode="auto">
          <a:xfrm>
            <a:off x="4394200" y="1066800"/>
            <a:ext cx="5410200" cy="23237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algn="ctr" eaLnBrk="1" hangingPunct="1">
              <a:spcBef>
                <a:spcPts val="600"/>
              </a:spcBef>
            </a:pPr>
            <a:r>
              <a:rPr lang="en-US" b="1" dirty="0" smtClean="0">
                <a:latin typeface="Verdana" pitchFamily="34" charset="0"/>
              </a:rPr>
              <a:t>Utah General Adjudications</a:t>
            </a:r>
            <a:endParaRPr lang="en-US" b="1" dirty="0">
              <a:latin typeface="Verdana" pitchFamily="34" charset="0"/>
            </a:endParaRPr>
          </a:p>
          <a:p>
            <a:pPr algn="ctr" eaLnBrk="1" hangingPunct="1">
              <a:spcBef>
                <a:spcPct val="50000"/>
              </a:spcBef>
            </a:pPr>
            <a:endParaRPr lang="en-US" sz="1800" b="1" i="1" dirty="0">
              <a:latin typeface="Verdana" pitchFamily="34" charset="0"/>
            </a:endParaRPr>
          </a:p>
          <a:p>
            <a:pPr algn="ctr" eaLnBrk="1" hangingPunct="1">
              <a:spcBef>
                <a:spcPct val="50000"/>
              </a:spcBef>
            </a:pPr>
            <a:r>
              <a:rPr lang="en-US" sz="1800" b="1" i="1" dirty="0" smtClean="0">
                <a:latin typeface="Verdana" pitchFamily="34" charset="0"/>
              </a:rPr>
              <a:t>April 10</a:t>
            </a:r>
            <a:r>
              <a:rPr lang="en-US" sz="1800" b="1" i="1" baseline="30000" dirty="0" smtClean="0">
                <a:latin typeface="Verdana" pitchFamily="34" charset="0"/>
              </a:rPr>
              <a:t>th</a:t>
            </a:r>
            <a:r>
              <a:rPr lang="en-US" sz="1800" b="1" i="1" dirty="0" smtClean="0">
                <a:latin typeface="Verdana" pitchFamily="34" charset="0"/>
              </a:rPr>
              <a:t>, 2014</a:t>
            </a:r>
            <a:endParaRPr lang="en-US" sz="1800" b="1" i="1" dirty="0">
              <a:latin typeface="Verdana" pitchFamily="34" charset="0"/>
            </a:endParaRPr>
          </a:p>
          <a:p>
            <a:pPr eaLnBrk="1" hangingPunct="1">
              <a:spcBef>
                <a:spcPct val="50000"/>
              </a:spcBef>
            </a:pP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Decrees</a:t>
            </a:r>
          </a:p>
        </p:txBody>
      </p:sp>
      <p:sp>
        <p:nvSpPr>
          <p:cNvPr id="29699" name="TextBox 4"/>
          <p:cNvSpPr txBox="1">
            <a:spLocks noChangeArrowheads="1"/>
          </p:cNvSpPr>
          <p:nvPr/>
        </p:nvSpPr>
        <p:spPr bwMode="auto">
          <a:xfrm>
            <a:off x="5080000" y="1239838"/>
            <a:ext cx="46482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400">
                <a:latin typeface="Verdana" pitchFamily="34" charset="0"/>
              </a:rPr>
              <a:t>In the “early” days, one Proposed Determination was published for one river drainage (e.g. Weber &amp; Sevier Rivers).</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b="1" i="1">
                <a:latin typeface="Verdana" pitchFamily="34" charset="0"/>
              </a:rPr>
              <a:t>Interlocutory</a:t>
            </a:r>
            <a:r>
              <a:rPr lang="en-US" sz="1400">
                <a:latin typeface="Verdana" pitchFamily="34" charset="0"/>
              </a:rPr>
              <a:t> or </a:t>
            </a:r>
            <a:r>
              <a:rPr lang="en-US" sz="1400" b="1" i="1">
                <a:latin typeface="Verdana" pitchFamily="34" charset="0"/>
              </a:rPr>
              <a:t>Partial</a:t>
            </a:r>
            <a:r>
              <a:rPr lang="en-US" sz="1400">
                <a:latin typeface="Verdana" pitchFamily="34" charset="0"/>
              </a:rPr>
              <a:t> Decrees are often issued for sub-divisions of the river drainage.</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b="1" i="1">
                <a:latin typeface="Verdana" pitchFamily="34" charset="0"/>
              </a:rPr>
              <a:t>Federal Water Rights</a:t>
            </a:r>
            <a:r>
              <a:rPr lang="en-US" sz="1400">
                <a:latin typeface="Verdana" pitchFamily="34" charset="0"/>
              </a:rPr>
              <a:t>:</a:t>
            </a:r>
          </a:p>
          <a:p>
            <a:pPr lvl="1" eaLnBrk="1" hangingPunct="1">
              <a:buFont typeface="Arial" pitchFamily="34" charset="0"/>
              <a:buChar char="•"/>
            </a:pPr>
            <a:r>
              <a:rPr lang="en-US" sz="1400" i="1" u="sng">
                <a:latin typeface="Verdana" pitchFamily="34" charset="0"/>
              </a:rPr>
              <a:t>Winters v. United States, 1908: </a:t>
            </a:r>
            <a:r>
              <a:rPr lang="en-US" sz="1400">
                <a:latin typeface="Verdana" pitchFamily="34" charset="0"/>
              </a:rPr>
              <a:t>Federal Reserved Rights on Federal lands (e.g. Indian Reservations, National Parks, Forests, etc.)</a:t>
            </a:r>
          </a:p>
          <a:p>
            <a:pPr lvl="1" eaLnBrk="1" hangingPunct="1">
              <a:buFont typeface="Arial" pitchFamily="34" charset="0"/>
              <a:buChar char="•"/>
            </a:pPr>
            <a:endParaRPr lang="en-US" sz="1400" i="1">
              <a:latin typeface="Verdana" pitchFamily="34" charset="0"/>
            </a:endParaRPr>
          </a:p>
          <a:p>
            <a:pPr lvl="1" eaLnBrk="1" hangingPunct="1">
              <a:buFont typeface="Arial" pitchFamily="34" charset="0"/>
              <a:buChar char="•"/>
            </a:pPr>
            <a:r>
              <a:rPr lang="en-US" sz="1400" i="1" u="sng">
                <a:latin typeface="Verdana" pitchFamily="34" charset="0"/>
              </a:rPr>
              <a:t>McCarran Amendment, 1953: </a:t>
            </a:r>
            <a:r>
              <a:rPr lang="en-US" sz="1400">
                <a:latin typeface="Verdana" pitchFamily="34" charset="0"/>
              </a:rPr>
              <a:t>Forces Federal Government to be subject to State court.</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a:latin typeface="Verdana" pitchFamily="34" charset="0"/>
              </a:rPr>
              <a:t>Decrees often include language </a:t>
            </a:r>
            <a:r>
              <a:rPr lang="en-US" sz="1400" b="1" i="1">
                <a:latin typeface="Verdana" pitchFamily="34" charset="0"/>
              </a:rPr>
              <a:t>closing</a:t>
            </a:r>
            <a:r>
              <a:rPr lang="en-US" sz="1400">
                <a:latin typeface="Verdana" pitchFamily="34" charset="0"/>
              </a:rPr>
              <a:t> the respective basin from additional </a:t>
            </a:r>
            <a:r>
              <a:rPr lang="en-US" sz="1400" b="1" i="1">
                <a:latin typeface="Verdana" pitchFamily="34" charset="0"/>
              </a:rPr>
              <a:t>diligence claims</a:t>
            </a:r>
            <a:r>
              <a:rPr lang="en-US" sz="1400">
                <a:latin typeface="Verdana" pitchFamily="34" charset="0"/>
              </a:rPr>
              <a:t>.</a:t>
            </a:r>
          </a:p>
          <a:p>
            <a:pPr eaLnBrk="1" hangingPunct="1">
              <a:buFont typeface="Arial" pitchFamily="34" charset="0"/>
              <a:buChar char="•"/>
            </a:pPr>
            <a:endParaRPr lang="en-US" sz="1400">
              <a:latin typeface="Verdana" pitchFamily="34" charset="0"/>
            </a:endParaRPr>
          </a:p>
        </p:txBody>
      </p:sp>
      <p:pic>
        <p:nvPicPr>
          <p:cNvPr id="1028" name="Picture 4" descr="http://startupmeme.com/wp-content/uploads/2008/12/court-decision.png"/>
          <p:cNvPicPr>
            <a:picLocks noChangeAspect="1" noChangeArrowheads="1"/>
          </p:cNvPicPr>
          <p:nvPr/>
        </p:nvPicPr>
        <p:blipFill>
          <a:blip r:embed="rId3"/>
          <a:srcRect/>
          <a:stretch>
            <a:fillRect/>
          </a:stretch>
        </p:blipFill>
        <p:spPr bwMode="auto">
          <a:xfrm>
            <a:off x="736600" y="1260475"/>
            <a:ext cx="4132263" cy="4149725"/>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t2.gstatic.com/images?q=tbn:ANd9GcRlfVpZu6dznMOY6vjf6TdzCaaNeX8vJ5Y_WyBvH87Ov3-m4YfS"/>
          <p:cNvPicPr>
            <a:picLocks noChangeAspect="1" noChangeArrowheads="1"/>
          </p:cNvPicPr>
          <p:nvPr/>
        </p:nvPicPr>
        <p:blipFill>
          <a:blip r:embed="rId4"/>
          <a:srcRect/>
          <a:stretch>
            <a:fillRect/>
          </a:stretch>
        </p:blipFill>
        <p:spPr bwMode="auto">
          <a:xfrm>
            <a:off x="431800" y="4346575"/>
            <a:ext cx="2886075" cy="272256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2" name="Rectangular Callout 11"/>
          <p:cNvSpPr/>
          <p:nvPr/>
        </p:nvSpPr>
        <p:spPr bwMode="auto">
          <a:xfrm>
            <a:off x="2336800" y="4495800"/>
            <a:ext cx="1447800" cy="528638"/>
          </a:xfrm>
          <a:prstGeom prst="wedgeRectCallout">
            <a:avLst>
              <a:gd name="adj1" fmla="val -90703"/>
              <a:gd name="adj2" fmla="val 92831"/>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200" b="1" i="1" dirty="0">
                <a:solidFill>
                  <a:srgbClr val="000000"/>
                </a:solidFill>
                <a:sym typeface="Gill Sans" charset="0"/>
              </a:rPr>
              <a:t>…but what about Federal rights?</a:t>
            </a:r>
          </a:p>
        </p:txBody>
      </p:sp>
    </p:spTree>
    <p:extLst>
      <p:ext uri="{BB962C8B-B14F-4D97-AF65-F5344CB8AC3E}">
        <p14:creationId xmlns:p14="http://schemas.microsoft.com/office/powerpoint/2010/main" val="36196711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p:cNvSpPr>
          <p:nvPr/>
        </p:nvSpPr>
        <p:spPr bwMode="auto">
          <a:xfrm>
            <a:off x="1025525" y="2286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Frequently Asked Question?</a:t>
            </a:r>
            <a:endParaRPr lang="en-US" sz="2000" b="1" i="1" dirty="0">
              <a:solidFill>
                <a:schemeClr val="tx1"/>
              </a:solidFill>
              <a:latin typeface="Verdana" pitchFamily="34" charset="0"/>
              <a:sym typeface="Verdana" pitchFamily="34" charset="0"/>
            </a:endParaRPr>
          </a:p>
        </p:txBody>
      </p:sp>
      <p:sp>
        <p:nvSpPr>
          <p:cNvPr id="30723" name="Rectangle 4"/>
          <p:cNvSpPr>
            <a:spLocks/>
          </p:cNvSpPr>
          <p:nvPr/>
        </p:nvSpPr>
        <p:spPr bwMode="auto">
          <a:xfrm>
            <a:off x="355600" y="1905000"/>
            <a:ext cx="9448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nSpc>
                <a:spcPct val="120000"/>
              </a:lnSpc>
            </a:pPr>
            <a:r>
              <a:rPr lang="en-US" sz="1600" b="1" dirty="0" smtClean="0">
                <a:solidFill>
                  <a:schemeClr val="tx1"/>
                </a:solidFill>
                <a:latin typeface="Verdana" pitchFamily="34" charset="0"/>
                <a:sym typeface="Verdana" pitchFamily="34" charset="0"/>
              </a:rPr>
              <a:t>What if a water user chooses not to participate in a general adjudication?</a:t>
            </a:r>
            <a:endParaRPr lang="en-US" sz="1600" b="1" dirty="0">
              <a:solidFill>
                <a:schemeClr val="tx1"/>
              </a:solidFill>
              <a:latin typeface="Verdana" pitchFamily="34" charset="0"/>
              <a:sym typeface="Verdana" pitchFamily="34" charset="0"/>
            </a:endParaRPr>
          </a:p>
          <a:p>
            <a:pPr marL="690563" lvl="1" indent="-233363">
              <a:lnSpc>
                <a:spcPct val="120000"/>
              </a:lnSpc>
              <a:buFontTx/>
              <a:buChar char="•"/>
            </a:pPr>
            <a:r>
              <a:rPr lang="en-US" sz="1600" i="1" dirty="0" smtClean="0">
                <a:solidFill>
                  <a:srgbClr val="FF0000"/>
                </a:solidFill>
                <a:latin typeface="Verdana" pitchFamily="34" charset="0"/>
                <a:sym typeface="Verdana" pitchFamily="34" charset="0"/>
              </a:rPr>
              <a:t>They risk forfeiture of any rights not claimed and the loss of their right to appeal or object to the proposed determination.</a:t>
            </a:r>
            <a:endParaRPr lang="en-US" sz="1600" i="1" dirty="0">
              <a:solidFill>
                <a:srgbClr val="FF0000"/>
              </a:solidFill>
              <a:latin typeface="Verdana" pitchFamily="34" charset="0"/>
              <a:sym typeface="Verdana" pitchFamily="34" charset="0"/>
            </a:endParaRPr>
          </a:p>
          <a:p>
            <a:pPr>
              <a:lnSpc>
                <a:spcPct val="120000"/>
              </a:lnSpc>
            </a:pPr>
            <a:endParaRPr lang="en-US" sz="1600" dirty="0" smtClean="0">
              <a:solidFill>
                <a:schemeClr val="tx1"/>
              </a:solidFill>
              <a:latin typeface="Verdana" pitchFamily="34" charset="0"/>
              <a:sym typeface="Verdana" pitchFamily="34" charset="0"/>
            </a:endParaRPr>
          </a:p>
          <a:p>
            <a:pPr>
              <a:lnSpc>
                <a:spcPct val="120000"/>
              </a:lnSpc>
            </a:pPr>
            <a:r>
              <a:rPr lang="en-US" sz="1600" b="1" dirty="0" smtClean="0">
                <a:solidFill>
                  <a:schemeClr val="tx1"/>
                </a:solidFill>
                <a:latin typeface="Verdana" pitchFamily="34" charset="0"/>
                <a:sym typeface="Verdana" pitchFamily="34" charset="0"/>
              </a:rPr>
              <a:t>What does it mean if the status of a water right says “disallowed”?</a:t>
            </a:r>
            <a:endParaRPr lang="en-US" sz="1600" b="1" dirty="0">
              <a:solidFill>
                <a:schemeClr val="tx1"/>
              </a:solidFill>
              <a:latin typeface="Verdana" pitchFamily="34" charset="0"/>
              <a:sym typeface="Verdana" pitchFamily="34" charset="0"/>
            </a:endParaRPr>
          </a:p>
          <a:p>
            <a:pPr marL="690563" lvl="1" indent="-233363">
              <a:lnSpc>
                <a:spcPct val="120000"/>
              </a:lnSpc>
              <a:buFontTx/>
              <a:buChar char="•"/>
            </a:pPr>
            <a:r>
              <a:rPr lang="en-US" sz="1600" i="1" dirty="0" smtClean="0">
                <a:solidFill>
                  <a:srgbClr val="FF0000"/>
                </a:solidFill>
                <a:latin typeface="Verdana" pitchFamily="34" charset="0"/>
                <a:sym typeface="Verdana" pitchFamily="34" charset="0"/>
              </a:rPr>
              <a:t>There may be many reasons, but water rights are generally disallowed based on evidence of non-use (i.e., forfeiture).</a:t>
            </a:r>
            <a:endParaRPr lang="en-US" sz="1600" i="1" dirty="0">
              <a:solidFill>
                <a:srgbClr val="FF0000"/>
              </a:solidFill>
              <a:latin typeface="Verdana" pitchFamily="34" charset="0"/>
              <a:sym typeface="Verdana" pitchFamily="34" charset="0"/>
            </a:endParaRPr>
          </a:p>
          <a:p>
            <a:pPr>
              <a:lnSpc>
                <a:spcPct val="120000"/>
              </a:lnSpc>
            </a:pPr>
            <a:endParaRPr lang="en-US" sz="1600" dirty="0">
              <a:solidFill>
                <a:schemeClr val="tx1"/>
              </a:solidFill>
              <a:latin typeface="Verdana" pitchFamily="34" charset="0"/>
              <a:sym typeface="Verdana" pitchFamily="34" charset="0"/>
            </a:endParaRPr>
          </a:p>
          <a:p>
            <a:pPr>
              <a:lnSpc>
                <a:spcPct val="120000"/>
              </a:lnSpc>
            </a:pPr>
            <a:r>
              <a:rPr lang="en-US" sz="1600" b="1" dirty="0" smtClean="0">
                <a:solidFill>
                  <a:schemeClr val="tx1"/>
                </a:solidFill>
                <a:latin typeface="Verdana" pitchFamily="34" charset="0"/>
                <a:sym typeface="Verdana" pitchFamily="34" charset="0"/>
              </a:rPr>
              <a:t>Why don’t all water users get notice of the proposed determination?</a:t>
            </a:r>
            <a:endParaRPr lang="en-US" sz="1600" b="1" dirty="0">
              <a:solidFill>
                <a:schemeClr val="tx1"/>
              </a:solidFill>
              <a:latin typeface="Verdana" pitchFamily="34" charset="0"/>
              <a:sym typeface="Verdana" pitchFamily="34" charset="0"/>
            </a:endParaRPr>
          </a:p>
          <a:p>
            <a:pPr marL="690563" lvl="1" indent="-233363">
              <a:lnSpc>
                <a:spcPct val="120000"/>
              </a:lnSpc>
              <a:buFontTx/>
              <a:buChar char="•"/>
            </a:pPr>
            <a:r>
              <a:rPr lang="en-US" sz="1600" i="1" dirty="0" smtClean="0">
                <a:solidFill>
                  <a:srgbClr val="FF0000"/>
                </a:solidFill>
                <a:latin typeface="Verdana" pitchFamily="34" charset="0"/>
                <a:sym typeface="Verdana" pitchFamily="34" charset="0"/>
              </a:rPr>
              <a:t>Notice is sent to water users listed on the records of the State Engineer; consequently, if water users fail to update their records they may not receive notice.  However, statute requires that notice be published in the local paper.</a:t>
            </a:r>
          </a:p>
          <a:p>
            <a:pPr>
              <a:lnSpc>
                <a:spcPct val="120000"/>
              </a:lnSpc>
            </a:pPr>
            <a:endParaRPr lang="en-US" sz="1600" dirty="0" smtClean="0">
              <a:solidFill>
                <a:srgbClr val="FF0000"/>
              </a:solidFill>
              <a:latin typeface="Verdana" pitchFamily="34" charset="0"/>
              <a:sym typeface="Verdana" pitchFamily="34" charset="0"/>
            </a:endParaRPr>
          </a:p>
          <a:p>
            <a:pPr>
              <a:lnSpc>
                <a:spcPct val="120000"/>
              </a:lnSpc>
            </a:pPr>
            <a:r>
              <a:rPr lang="en-US" sz="1600" b="1" dirty="0" smtClean="0">
                <a:solidFill>
                  <a:schemeClr val="tx1"/>
                </a:solidFill>
                <a:latin typeface="Verdana" pitchFamily="34" charset="0"/>
                <a:sym typeface="Verdana" pitchFamily="34" charset="0"/>
              </a:rPr>
              <a:t>Lastly…</a:t>
            </a:r>
            <a:r>
              <a:rPr lang="en-US" sz="1600" b="1" dirty="0" smtClean="0">
                <a:solidFill>
                  <a:srgbClr val="FF0000"/>
                </a:solidFill>
                <a:latin typeface="Verdana" pitchFamily="34" charset="0"/>
                <a:sym typeface="Verdana" pitchFamily="34" charset="0"/>
              </a:rPr>
              <a:t> </a:t>
            </a:r>
          </a:p>
          <a:p>
            <a:pPr marL="690563" lvl="1" indent="-233363">
              <a:lnSpc>
                <a:spcPct val="120000"/>
              </a:lnSpc>
              <a:buFontTx/>
              <a:buChar char="•"/>
            </a:pPr>
            <a:r>
              <a:rPr lang="en-US" sz="1600" i="1" dirty="0">
                <a:solidFill>
                  <a:srgbClr val="FF0000"/>
                </a:solidFill>
                <a:latin typeface="Verdana" pitchFamily="34" charset="0"/>
                <a:sym typeface="Verdana" pitchFamily="34" charset="0"/>
              </a:rPr>
              <a:t>Grand Juries are </a:t>
            </a:r>
            <a:r>
              <a:rPr lang="en-US" sz="1600" i="1" dirty="0" smtClean="0">
                <a:solidFill>
                  <a:srgbClr val="FF0000"/>
                </a:solidFill>
                <a:latin typeface="Verdana" pitchFamily="34" charset="0"/>
                <a:sym typeface="Verdana" pitchFamily="34" charset="0"/>
              </a:rPr>
              <a:t>typically </a:t>
            </a:r>
            <a:r>
              <a:rPr lang="en-US" sz="1600" b="1" i="1" dirty="0" smtClean="0">
                <a:solidFill>
                  <a:srgbClr val="FF0000"/>
                </a:solidFill>
                <a:latin typeface="Verdana" pitchFamily="34" charset="0"/>
                <a:sym typeface="Verdana" pitchFamily="34" charset="0"/>
              </a:rPr>
              <a:t>NOT</a:t>
            </a:r>
            <a:r>
              <a:rPr lang="en-US" sz="1600" i="1" dirty="0" smtClean="0">
                <a:solidFill>
                  <a:srgbClr val="FF0000"/>
                </a:solidFill>
                <a:latin typeface="Verdana" pitchFamily="34" charset="0"/>
                <a:sym typeface="Verdana" pitchFamily="34" charset="0"/>
              </a:rPr>
              <a:t> </a:t>
            </a:r>
            <a:r>
              <a:rPr lang="en-US" sz="1600" i="1" dirty="0">
                <a:solidFill>
                  <a:srgbClr val="FF0000"/>
                </a:solidFill>
                <a:latin typeface="Verdana" pitchFamily="34" charset="0"/>
                <a:sym typeface="Verdana" pitchFamily="34" charset="0"/>
              </a:rPr>
              <a:t>a part of the Adjudication Process</a:t>
            </a:r>
            <a:endParaRPr lang="en-US" sz="1600" i="1" dirty="0">
              <a:solidFill>
                <a:srgbClr val="FF0000"/>
              </a:solidFill>
              <a:latin typeface="Verdana" pitchFamily="34" charset="0"/>
              <a:sym typeface="Verdana" pitchFamily="34" charset="0"/>
            </a:endParaRPr>
          </a:p>
        </p:txBody>
      </p:sp>
    </p:spTree>
    <p:extLst>
      <p:ext uri="{BB962C8B-B14F-4D97-AF65-F5344CB8AC3E}">
        <p14:creationId xmlns:p14="http://schemas.microsoft.com/office/powerpoint/2010/main" val="35455341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400" b="1" i="1">
                <a:solidFill>
                  <a:schemeClr val="tx1"/>
                </a:solidFill>
                <a:latin typeface="Verdana" pitchFamily="34" charset="0"/>
                <a:sym typeface="Verdana" pitchFamily="34" charset="0"/>
              </a:rPr>
              <a:t>Who can I contact to discuss the </a:t>
            </a:r>
          </a:p>
          <a:p>
            <a:pPr algn="ctr"/>
            <a:r>
              <a:rPr lang="en-US" sz="2400" b="1" i="1">
                <a:solidFill>
                  <a:schemeClr val="tx1"/>
                </a:solidFill>
                <a:latin typeface="Verdana" pitchFamily="34" charset="0"/>
                <a:sym typeface="Verdana" pitchFamily="34" charset="0"/>
              </a:rPr>
              <a:t>Adjudication Process?</a:t>
            </a:r>
            <a:endParaRPr lang="en-US" sz="1800" b="1" i="1">
              <a:solidFill>
                <a:schemeClr val="tx1"/>
              </a:solidFill>
              <a:latin typeface="Verdana" pitchFamily="34" charset="0"/>
              <a:sym typeface="Verdana" pitchFamily="34" charset="0"/>
            </a:endParaRPr>
          </a:p>
        </p:txBody>
      </p:sp>
      <p:sp>
        <p:nvSpPr>
          <p:cNvPr id="26628" name="Rectangle 4"/>
          <p:cNvSpPr>
            <a:spLocks/>
          </p:cNvSpPr>
          <p:nvPr/>
        </p:nvSpPr>
        <p:spPr bwMode="auto">
          <a:xfrm>
            <a:off x="508000" y="3048000"/>
            <a:ext cx="929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numCol="2"/>
          <a:lstStyle/>
          <a:p>
            <a:pPr marL="233363" indent="-233363" algn="ctr">
              <a:lnSpc>
                <a:spcPct val="120000"/>
              </a:lnSpc>
              <a:defRPr/>
            </a:pPr>
            <a:r>
              <a:rPr lang="en-US" sz="1600" b="1" dirty="0">
                <a:solidFill>
                  <a:schemeClr val="tx1"/>
                </a:solidFill>
                <a:latin typeface="Verdana" pitchFamily="34" charset="0"/>
                <a:ea typeface="ヒラギノ角ゴ Pro W3" charset="-128"/>
                <a:cs typeface="+mn-cs"/>
                <a:sym typeface="Verdana" pitchFamily="34" charset="0"/>
              </a:rPr>
              <a:t>Lindsey </a:t>
            </a:r>
            <a:r>
              <a:rPr lang="en-US" sz="1600" b="1" dirty="0" err="1" smtClean="0">
                <a:solidFill>
                  <a:schemeClr val="tx1"/>
                </a:solidFill>
                <a:latin typeface="Verdana" pitchFamily="34" charset="0"/>
                <a:ea typeface="ヒラギノ角ゴ Pro W3" charset="-128"/>
                <a:cs typeface="+mn-cs"/>
                <a:sym typeface="Verdana" pitchFamily="34" charset="0"/>
              </a:rPr>
              <a:t>Carrigan</a:t>
            </a:r>
            <a:r>
              <a:rPr lang="en-US" sz="1600" b="1" dirty="0" smtClean="0">
                <a:solidFill>
                  <a:schemeClr val="tx1"/>
                </a:solidFill>
                <a:latin typeface="Verdana" pitchFamily="34" charset="0"/>
                <a:ea typeface="ヒラギノ角ゴ Pro W3" charset="-128"/>
                <a:cs typeface="+mn-cs"/>
                <a:sym typeface="Verdana" pitchFamily="34" charset="0"/>
              </a:rPr>
              <a:t>, E.I.T.</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400" i="1" dirty="0">
                <a:solidFill>
                  <a:schemeClr val="tx1"/>
                </a:solidFill>
                <a:latin typeface="Verdana" pitchFamily="34" charset="0"/>
                <a:ea typeface="ヒラギノ角ゴ Pro W3" charset="-128"/>
                <a:cs typeface="+mn-cs"/>
                <a:sym typeface="Verdana" pitchFamily="34" charset="0"/>
              </a:rPr>
              <a:t>Adjudication Engineer</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385 226-7805</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a:solidFill>
                  <a:schemeClr val="tx1"/>
                </a:solidFill>
                <a:latin typeface="Verdana" pitchFamily="34" charset="0"/>
                <a:ea typeface="ヒラギノ角ゴ Pro W3" charset="-128"/>
                <a:cs typeface="+mn-cs"/>
                <a:sym typeface="Verdana" pitchFamily="34" charset="0"/>
                <a:hlinkClick r:id="rId3"/>
              </a:rPr>
              <a:t>lindseycarrigan@utah.gov</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Randy Tarantino</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400" i="1" dirty="0">
                <a:solidFill>
                  <a:schemeClr val="tx1"/>
                </a:solidFill>
                <a:latin typeface="Verdana" pitchFamily="34" charset="0"/>
                <a:ea typeface="ヒラギノ角ゴ Pro W3" charset="-128"/>
                <a:cs typeface="+mn-cs"/>
                <a:sym typeface="Verdana" pitchFamily="34" charset="0"/>
              </a:rPr>
              <a:t>Adjudication </a:t>
            </a:r>
            <a:r>
              <a:rPr lang="en-US" sz="1400" i="1" dirty="0" smtClean="0">
                <a:solidFill>
                  <a:schemeClr val="tx1"/>
                </a:solidFill>
                <a:latin typeface="Verdana" pitchFamily="34" charset="0"/>
                <a:ea typeface="ヒラギノ角ゴ Pro W3" charset="-128"/>
                <a:cs typeface="+mn-cs"/>
                <a:sym typeface="Verdana" pitchFamily="34" charset="0"/>
              </a:rPr>
              <a:t>Specialist</a:t>
            </a:r>
            <a:endParaRPr lang="en-US" sz="1400" i="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801-664-8452</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smtClean="0">
                <a:solidFill>
                  <a:schemeClr val="tx1"/>
                </a:solidFill>
                <a:latin typeface="Verdana" pitchFamily="34" charset="0"/>
                <a:ea typeface="ヒラギノ角ゴ Pro W3" charset="-128"/>
                <a:cs typeface="+mn-cs"/>
                <a:sym typeface="Verdana" pitchFamily="34" charset="0"/>
              </a:rPr>
              <a:t>randytarantino@utah.gov</a:t>
            </a:r>
          </a:p>
          <a:p>
            <a:pPr marL="233363" indent="-233363" algn="ctr">
              <a:lnSpc>
                <a:spcPct val="120000"/>
              </a:lnSpc>
              <a:defRPr/>
            </a:pP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a:solidFill>
                  <a:schemeClr val="tx1"/>
                </a:solidFill>
                <a:latin typeface="Verdana" pitchFamily="34" charset="0"/>
                <a:ea typeface="ヒラギノ角ゴ Pro W3" charset="-128"/>
                <a:sym typeface="Verdana" pitchFamily="34" charset="0"/>
              </a:rPr>
              <a:t>Mike Handy, P.G.</a:t>
            </a:r>
          </a:p>
          <a:p>
            <a:pPr marL="233363" indent="-233363" algn="ctr">
              <a:lnSpc>
                <a:spcPct val="120000"/>
              </a:lnSpc>
              <a:defRPr/>
            </a:pPr>
            <a:r>
              <a:rPr lang="en-US" sz="1400" i="1" dirty="0">
                <a:solidFill>
                  <a:schemeClr val="tx1"/>
                </a:solidFill>
                <a:latin typeface="Verdana" pitchFamily="34" charset="0"/>
                <a:ea typeface="ヒラギノ角ゴ Pro W3" charset="-128"/>
                <a:sym typeface="Verdana" pitchFamily="34" charset="0"/>
              </a:rPr>
              <a:t>Adjudication </a:t>
            </a:r>
            <a:r>
              <a:rPr lang="en-US" sz="1400" i="1" dirty="0" smtClean="0">
                <a:solidFill>
                  <a:schemeClr val="tx1"/>
                </a:solidFill>
                <a:latin typeface="Verdana" pitchFamily="34" charset="0"/>
                <a:ea typeface="ヒラギノ角ゴ Pro W3" charset="-128"/>
                <a:sym typeface="Verdana" pitchFamily="34" charset="0"/>
              </a:rPr>
              <a:t>Team Leader</a:t>
            </a:r>
            <a:endParaRPr lang="en-US" sz="1400" b="1" dirty="0">
              <a:solidFill>
                <a:schemeClr val="tx1"/>
              </a:solidFill>
              <a:latin typeface="Verdana" pitchFamily="34" charset="0"/>
              <a:ea typeface="ヒラギノ角ゴ Pro W3" charset="-128"/>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sym typeface="Verdana" pitchFamily="34" charset="0"/>
              </a:rPr>
              <a:t>Phone: 801-538-7463</a:t>
            </a:r>
          </a:p>
          <a:p>
            <a:pPr marL="233363" indent="-233363" algn="ctr">
              <a:lnSpc>
                <a:spcPct val="120000"/>
              </a:lnSpc>
              <a:defRPr/>
            </a:pPr>
            <a:r>
              <a:rPr lang="en-US" sz="1600" dirty="0">
                <a:solidFill>
                  <a:schemeClr val="tx1"/>
                </a:solidFill>
                <a:latin typeface="Verdana" pitchFamily="34" charset="0"/>
                <a:ea typeface="ヒラギノ角ゴ Pro W3" charset="-128"/>
                <a:sym typeface="Verdana" pitchFamily="34" charset="0"/>
              </a:rPr>
              <a:t>E-mail: </a:t>
            </a:r>
            <a:r>
              <a:rPr lang="en-US" sz="1600" dirty="0">
                <a:solidFill>
                  <a:schemeClr val="tx1"/>
                </a:solidFill>
                <a:latin typeface="Verdana" pitchFamily="34" charset="0"/>
                <a:ea typeface="ヒラギノ角ゴ Pro W3" charset="-128"/>
                <a:sym typeface="Verdana" pitchFamily="34" charset="0"/>
                <a:hlinkClick r:id="rId4"/>
              </a:rPr>
              <a:t>mikehandy@utah.gov</a:t>
            </a:r>
            <a:endParaRPr lang="en-US" sz="1600" dirty="0">
              <a:solidFill>
                <a:schemeClr val="tx1"/>
              </a:solidFill>
              <a:latin typeface="Verdana" pitchFamily="34" charset="0"/>
              <a:ea typeface="ヒラギノ角ゴ Pro W3" charset="-128"/>
              <a:sym typeface="Verdana" pitchFamily="34" charset="0"/>
            </a:endParaRPr>
          </a:p>
          <a:p>
            <a:pPr marL="233363" indent="-233363" algn="ctr">
              <a:lnSpc>
                <a:spcPct val="120000"/>
              </a:lnSpc>
              <a:defRPr/>
            </a:pPr>
            <a:endParaRPr lang="en-US" sz="1600" b="1"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Josh </a:t>
            </a:r>
            <a:r>
              <a:rPr lang="en-US" sz="1600" b="1" dirty="0">
                <a:solidFill>
                  <a:schemeClr val="tx1"/>
                </a:solidFill>
                <a:latin typeface="Verdana" pitchFamily="34" charset="0"/>
                <a:ea typeface="ヒラギノ角ゴ Pro W3" charset="-128"/>
                <a:cs typeface="+mn-cs"/>
                <a:sym typeface="Verdana" pitchFamily="34" charset="0"/>
              </a:rPr>
              <a:t>Zimmerman</a:t>
            </a:r>
          </a:p>
          <a:p>
            <a:pPr marL="233363" indent="-233363" algn="ctr">
              <a:lnSpc>
                <a:spcPct val="120000"/>
              </a:lnSpc>
              <a:defRPr/>
            </a:pPr>
            <a:r>
              <a:rPr lang="en-US" sz="1400" i="1" dirty="0">
                <a:latin typeface="Verdana" pitchFamily="34" charset="0"/>
                <a:ea typeface="ヒラギノ角ゴ Pro W3" charset="-128"/>
                <a:cs typeface="+mn-cs"/>
                <a:sym typeface="Verdana" pitchFamily="34" charset="0"/>
              </a:rPr>
              <a:t>Adjudication </a:t>
            </a:r>
            <a:r>
              <a:rPr lang="en-US" sz="1400" i="1" dirty="0" smtClean="0">
                <a:latin typeface="Verdana" pitchFamily="34" charset="0"/>
                <a:ea typeface="ヒラギノ角ゴ Pro W3" charset="-128"/>
                <a:cs typeface="+mn-cs"/>
                <a:sym typeface="Verdana" pitchFamily="34" charset="0"/>
              </a:rPr>
              <a:t>Specialist</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801-946-7168</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a:solidFill>
                  <a:schemeClr val="tx1"/>
                </a:solidFill>
                <a:latin typeface="Verdana" pitchFamily="34" charset="0"/>
                <a:ea typeface="ヒラギノ角ゴ Pro W3" charset="-128"/>
                <a:cs typeface="+mn-cs"/>
                <a:sym typeface="Verdana" pitchFamily="34" charset="0"/>
                <a:hlinkClick r:id="rId5"/>
              </a:rPr>
              <a:t>joshzimmerman@utah.gov</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571500" lvl="1"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p:txBody>
      </p:sp>
      <p:sp>
        <p:nvSpPr>
          <p:cNvPr id="32772" name="Rectangle 6"/>
          <p:cNvSpPr>
            <a:spLocks/>
          </p:cNvSpPr>
          <p:nvPr/>
        </p:nvSpPr>
        <p:spPr bwMode="auto">
          <a:xfrm>
            <a:off x="1574800" y="579120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gn="ctr">
              <a:lnSpc>
                <a:spcPct val="120000"/>
              </a:lnSpc>
            </a:pPr>
            <a:r>
              <a:rPr lang="en-US" sz="1400" b="1" i="1" dirty="0">
                <a:solidFill>
                  <a:srgbClr val="0066CC"/>
                </a:solidFill>
                <a:latin typeface="Verdana" pitchFamily="34" charset="0"/>
                <a:sym typeface="Verdana" pitchFamily="34" charset="0"/>
              </a:rPr>
              <a:t>Utah Division of Water Rights</a:t>
            </a:r>
          </a:p>
          <a:p>
            <a:pPr marL="233363" indent="-233363" algn="ctr">
              <a:lnSpc>
                <a:spcPct val="120000"/>
              </a:lnSpc>
            </a:pPr>
            <a:r>
              <a:rPr lang="en-US" sz="1400" b="1" dirty="0">
                <a:solidFill>
                  <a:schemeClr val="tx1"/>
                </a:solidFill>
                <a:latin typeface="Verdana" pitchFamily="34" charset="0"/>
                <a:sym typeface="Verdana" pitchFamily="34" charset="0"/>
              </a:rPr>
              <a:t>1594 West North Temple</a:t>
            </a:r>
          </a:p>
          <a:p>
            <a:pPr marL="233363" indent="-233363" algn="ctr">
              <a:lnSpc>
                <a:spcPct val="120000"/>
              </a:lnSpc>
            </a:pPr>
            <a:r>
              <a:rPr lang="en-US" sz="1400" b="1" dirty="0">
                <a:solidFill>
                  <a:schemeClr val="tx1"/>
                </a:solidFill>
                <a:latin typeface="Verdana" pitchFamily="34" charset="0"/>
                <a:sym typeface="Verdana" pitchFamily="34" charset="0"/>
              </a:rPr>
              <a:t>Suite 220, PO Box 146300</a:t>
            </a:r>
          </a:p>
          <a:p>
            <a:pPr marL="233363" indent="-233363" algn="ctr">
              <a:lnSpc>
                <a:spcPct val="120000"/>
              </a:lnSpc>
            </a:pPr>
            <a:r>
              <a:rPr lang="en-US" sz="1400" b="1" dirty="0">
                <a:solidFill>
                  <a:schemeClr val="tx1"/>
                </a:solidFill>
                <a:latin typeface="Verdana" pitchFamily="34" charset="0"/>
                <a:sym typeface="Verdana" pitchFamily="34" charset="0"/>
              </a:rPr>
              <a:t>Salt Lake City, UT 84114-6300</a:t>
            </a:r>
          </a:p>
          <a:p>
            <a:pPr marL="233363" indent="-233363" algn="ctr">
              <a:lnSpc>
                <a:spcPct val="120000"/>
              </a:lnSpc>
            </a:pPr>
            <a:r>
              <a:rPr lang="en-US" sz="1600" b="1" i="1" dirty="0">
                <a:solidFill>
                  <a:schemeClr val="tx1"/>
                </a:solidFill>
                <a:sym typeface="Verdana" pitchFamily="34" charset="0"/>
                <a:hlinkClick r:id="rId6"/>
              </a:rPr>
              <a:t>www.waterrights.utah.gov</a:t>
            </a:r>
            <a:endParaRPr lang="en-US" sz="1600" i="1" dirty="0">
              <a:solidFill>
                <a:schemeClr val="tx1"/>
              </a:solidFill>
              <a:latin typeface="Verdana" pitchFamily="34" charset="0"/>
              <a:sym typeface="Verdana" pitchFamily="34" charset="0"/>
            </a:endParaRPr>
          </a:p>
          <a:p>
            <a:pPr marL="233363" indent="-233363">
              <a:lnSpc>
                <a:spcPct val="120000"/>
              </a:lnSpc>
              <a:buFontTx/>
              <a:buChar char="•"/>
            </a:pPr>
            <a:endParaRPr lang="en-US" sz="1600" i="1" dirty="0">
              <a:solidFill>
                <a:schemeClr val="tx1"/>
              </a:solidFill>
              <a:latin typeface="Verdana" pitchFamily="34" charset="0"/>
              <a:sym typeface="Verdana" pitchFamily="34" charset="0"/>
            </a:endParaRPr>
          </a:p>
        </p:txBody>
      </p:sp>
      <p:sp>
        <p:nvSpPr>
          <p:cNvPr id="32773" name="Rectangle 6"/>
          <p:cNvSpPr>
            <a:spLocks/>
          </p:cNvSpPr>
          <p:nvPr/>
        </p:nvSpPr>
        <p:spPr bwMode="auto">
          <a:xfrm>
            <a:off x="1528763" y="167640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gn="ctr">
              <a:lnSpc>
                <a:spcPct val="120000"/>
              </a:lnSpc>
            </a:pPr>
            <a:r>
              <a:rPr lang="en-US" sz="1600" b="1">
                <a:latin typeface="Verdana" pitchFamily="34" charset="0"/>
                <a:sym typeface="Verdana" pitchFamily="34" charset="0"/>
              </a:rPr>
              <a:t>Blake Bingham, P.E.</a:t>
            </a:r>
          </a:p>
          <a:p>
            <a:pPr marL="233363" indent="-233363" algn="ctr">
              <a:lnSpc>
                <a:spcPct val="120000"/>
              </a:lnSpc>
            </a:pPr>
            <a:r>
              <a:rPr lang="en-US" sz="1400" i="1">
                <a:latin typeface="Verdana" pitchFamily="34" charset="0"/>
                <a:sym typeface="Verdana" pitchFamily="34" charset="0"/>
              </a:rPr>
              <a:t>Adjudication Program Manager</a:t>
            </a:r>
          </a:p>
          <a:p>
            <a:pPr marL="233363" indent="-233363" algn="ctr">
              <a:lnSpc>
                <a:spcPct val="120000"/>
              </a:lnSpc>
            </a:pPr>
            <a:r>
              <a:rPr lang="en-US" sz="1600">
                <a:latin typeface="Verdana" pitchFamily="34" charset="0"/>
                <a:sym typeface="Verdana" pitchFamily="34" charset="0"/>
              </a:rPr>
              <a:t>Phone: 801-538-7345</a:t>
            </a:r>
          </a:p>
          <a:p>
            <a:pPr marL="233363" indent="-233363" algn="ctr">
              <a:lnSpc>
                <a:spcPct val="120000"/>
              </a:lnSpc>
            </a:pPr>
            <a:r>
              <a:rPr lang="en-US" sz="1600">
                <a:latin typeface="Verdana" pitchFamily="34" charset="0"/>
                <a:sym typeface="Verdana" pitchFamily="34" charset="0"/>
              </a:rPr>
              <a:t>E-mail: </a:t>
            </a:r>
            <a:r>
              <a:rPr lang="en-US" sz="1600">
                <a:latin typeface="Verdana" pitchFamily="34" charset="0"/>
                <a:sym typeface="Verdana" pitchFamily="34" charset="0"/>
                <a:hlinkClick r:id="rId7"/>
              </a:rPr>
              <a:t>blakebingham@utah.gov</a:t>
            </a:r>
            <a:endParaRPr lang="en-US" sz="1600">
              <a:latin typeface="Verdana" pitchFamily="34" charset="0"/>
              <a:sym typeface="Verdana" pitchFamily="34" charset="0"/>
            </a:endParaRPr>
          </a:p>
          <a:p>
            <a:pPr marL="233363" indent="-233363">
              <a:lnSpc>
                <a:spcPct val="120000"/>
              </a:lnSpc>
              <a:buFontTx/>
              <a:buChar char="•"/>
            </a:pPr>
            <a:endParaRPr lang="en-US" sz="1600" i="1">
              <a:solidFill>
                <a:schemeClr val="tx1"/>
              </a:solidFill>
              <a:latin typeface="Verdana" pitchFamily="34" charset="0"/>
              <a:sym typeface="Verdan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p:cNvSpPr>
          <p:nvPr/>
        </p:nvSpPr>
        <p:spPr bwMode="auto">
          <a:xfrm>
            <a:off x="1041400" y="29718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5400" b="1" i="1">
                <a:solidFill>
                  <a:schemeClr val="tx1"/>
                </a:solidFill>
                <a:latin typeface="Verdana" pitchFamily="34" charset="0"/>
                <a:sym typeface="Verdana" pitchFamily="34" charset="0"/>
              </a:rPr>
              <a:t>Questions?</a:t>
            </a:r>
          </a:p>
        </p:txBody>
      </p:sp>
      <p:sp>
        <p:nvSpPr>
          <p:cNvPr id="33795" name="Rectangle 4"/>
          <p:cNvSpPr>
            <a:spLocks/>
          </p:cNvSpPr>
          <p:nvPr/>
        </p:nvSpPr>
        <p:spPr bwMode="auto">
          <a:xfrm>
            <a:off x="355600" y="1905000"/>
            <a:ext cx="9220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nSpc>
                <a:spcPct val="120000"/>
              </a:lnSpc>
              <a:buFontTx/>
              <a:buChar char="•"/>
            </a:pPr>
            <a:endParaRPr lang="en-US" sz="2000">
              <a:solidFill>
                <a:schemeClr val="tx1"/>
              </a:solidFill>
              <a:latin typeface="Verdana" pitchFamily="34" charset="0"/>
              <a:sym typeface="Verdan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431800" y="5334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What is a General Stream Adjudication?</a:t>
            </a:r>
          </a:p>
        </p:txBody>
      </p:sp>
      <p:sp>
        <p:nvSpPr>
          <p:cNvPr id="19459" name="Rectangle 3"/>
          <p:cNvSpPr>
            <a:spLocks/>
          </p:cNvSpPr>
          <p:nvPr/>
        </p:nvSpPr>
        <p:spPr bwMode="auto">
          <a:xfrm>
            <a:off x="4165600" y="1236662"/>
            <a:ext cx="47244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nSpc>
                <a:spcPct val="120000"/>
              </a:lnSpc>
            </a:pPr>
            <a:r>
              <a:rPr lang="en-US" sz="1600" b="1" dirty="0">
                <a:solidFill>
                  <a:schemeClr val="tx1"/>
                </a:solidFill>
                <a:latin typeface="Verdana" pitchFamily="34" charset="0"/>
                <a:sym typeface="Verdana" pitchFamily="34" charset="0"/>
              </a:rPr>
              <a:t>What it </a:t>
            </a:r>
            <a:r>
              <a:rPr lang="en-US" sz="1600" b="1" i="1" dirty="0">
                <a:solidFill>
                  <a:schemeClr val="tx1"/>
                </a:solidFill>
                <a:latin typeface="Verdana" pitchFamily="34" charset="0"/>
                <a:sym typeface="Verdana" pitchFamily="34" charset="0"/>
              </a:rPr>
              <a:t>IS</a:t>
            </a:r>
            <a:r>
              <a:rPr lang="en-US" sz="1600" b="1" dirty="0">
                <a:solidFill>
                  <a:schemeClr val="tx1"/>
                </a:solidFill>
                <a:latin typeface="Verdana" pitchFamily="34" charset="0"/>
                <a:sym typeface="Verdana" pitchFamily="34" charset="0"/>
              </a:rPr>
              <a:t>…</a:t>
            </a:r>
          </a:p>
          <a:p>
            <a:pPr marL="233363" indent="-233363">
              <a:lnSpc>
                <a:spcPct val="120000"/>
              </a:lnSpc>
              <a:buFontTx/>
              <a:buChar char="•"/>
            </a:pPr>
            <a:r>
              <a:rPr lang="en-US" sz="1600" dirty="0">
                <a:solidFill>
                  <a:schemeClr val="tx1"/>
                </a:solidFill>
                <a:latin typeface="Verdana" pitchFamily="34" charset="0"/>
                <a:sym typeface="Verdana" pitchFamily="34" charset="0"/>
              </a:rPr>
              <a:t>Action in District Court</a:t>
            </a:r>
          </a:p>
          <a:p>
            <a:pPr marL="233363" indent="-233363">
              <a:lnSpc>
                <a:spcPct val="120000"/>
              </a:lnSpc>
              <a:buFontTx/>
              <a:buChar char="•"/>
            </a:pPr>
            <a:r>
              <a:rPr lang="en-US" sz="1600" dirty="0" smtClean="0">
                <a:solidFill>
                  <a:srgbClr val="FF0000"/>
                </a:solidFill>
                <a:latin typeface="Verdana" pitchFamily="34" charset="0"/>
                <a:sym typeface="Verdana" pitchFamily="34" charset="0"/>
              </a:rPr>
              <a:t>Joins all </a:t>
            </a:r>
            <a:r>
              <a:rPr lang="en-US" sz="1600" dirty="0">
                <a:solidFill>
                  <a:srgbClr val="FF0000"/>
                </a:solidFill>
                <a:latin typeface="Verdana" pitchFamily="34" charset="0"/>
                <a:sym typeface="Verdana" pitchFamily="34" charset="0"/>
              </a:rPr>
              <a:t>water </a:t>
            </a:r>
            <a:r>
              <a:rPr lang="en-US" sz="1600" dirty="0" smtClean="0">
                <a:solidFill>
                  <a:srgbClr val="FF0000"/>
                </a:solidFill>
                <a:latin typeface="Verdana" pitchFamily="34" charset="0"/>
                <a:sym typeface="Verdana" pitchFamily="34" charset="0"/>
              </a:rPr>
              <a:t>users--including State and federal agencies--and </a:t>
            </a:r>
            <a:r>
              <a:rPr lang="en-US" sz="1600" dirty="0">
                <a:solidFill>
                  <a:srgbClr val="FF0000"/>
                </a:solidFill>
                <a:latin typeface="Verdana" pitchFamily="34" charset="0"/>
                <a:sym typeface="Verdana" pitchFamily="34" charset="0"/>
              </a:rPr>
              <a:t>the State Engineer (Division of Water Rights)</a:t>
            </a:r>
          </a:p>
          <a:p>
            <a:pPr marL="233363" indent="-233363">
              <a:lnSpc>
                <a:spcPct val="120000"/>
              </a:lnSpc>
              <a:buFontTx/>
              <a:buChar char="•"/>
            </a:pPr>
            <a:r>
              <a:rPr lang="en-US" sz="1600" dirty="0">
                <a:solidFill>
                  <a:schemeClr val="tx1"/>
                </a:solidFill>
                <a:latin typeface="Verdana" pitchFamily="34" charset="0"/>
                <a:sym typeface="Verdana" pitchFamily="34" charset="0"/>
              </a:rPr>
              <a:t>Governed by Utah State Code: Title 73, Chapter 4.</a:t>
            </a:r>
          </a:p>
          <a:p>
            <a:pPr marL="233363" indent="-233363">
              <a:lnSpc>
                <a:spcPct val="120000"/>
              </a:lnSpc>
              <a:buFontTx/>
              <a:buChar char="•"/>
            </a:pPr>
            <a:r>
              <a:rPr lang="en-US" sz="1600" dirty="0">
                <a:solidFill>
                  <a:schemeClr val="tx1"/>
                </a:solidFill>
                <a:latin typeface="Verdana" pitchFamily="34" charset="0"/>
                <a:sym typeface="Verdana" pitchFamily="34" charset="0"/>
              </a:rPr>
              <a:t>The first General Stream Adjudications took place in the 1920s – </a:t>
            </a:r>
            <a:r>
              <a:rPr lang="en-US" sz="1600" dirty="0" smtClean="0">
                <a:solidFill>
                  <a:schemeClr val="tx1"/>
                </a:solidFill>
                <a:latin typeface="Verdana" pitchFamily="34" charset="0"/>
                <a:sym typeface="Verdana" pitchFamily="34" charset="0"/>
              </a:rPr>
              <a:t>Sevier, Weber and the Virgin River basins. </a:t>
            </a:r>
            <a:endParaRPr lang="en-US" sz="1600" dirty="0">
              <a:solidFill>
                <a:schemeClr val="tx1"/>
              </a:solidFill>
              <a:latin typeface="Verdana" pitchFamily="34" charset="0"/>
              <a:sym typeface="Verdana" pitchFamily="34" charset="0"/>
            </a:endParaRPr>
          </a:p>
        </p:txBody>
      </p:sp>
      <p:pic>
        <p:nvPicPr>
          <p:cNvPr id="8" name="Picture 8" descr="C:\Documents and Settings\Susan\My Documents\My Pictures\Powerpoint\Court9.jpg"/>
          <p:cNvPicPr>
            <a:picLocks noChangeAspect="1" noChangeArrowheads="1"/>
          </p:cNvPicPr>
          <p:nvPr/>
        </p:nvPicPr>
        <p:blipFill rotWithShape="1">
          <a:blip r:embed="rId3"/>
          <a:srcRect/>
          <a:stretch/>
        </p:blipFill>
        <p:spPr bwMode="auto">
          <a:xfrm>
            <a:off x="7061200" y="4559300"/>
            <a:ext cx="1535113" cy="251936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3077" descr="H:\Power Point Presentations\Water Users Historic.jpg"/>
          <p:cNvPicPr>
            <a:picLocks noChangeAspect="1" noChangeArrowheads="1"/>
          </p:cNvPicPr>
          <p:nvPr/>
        </p:nvPicPr>
        <p:blipFill rotWithShape="1">
          <a:blip r:embed="rId4"/>
          <a:srcRect/>
          <a:stretch/>
        </p:blipFill>
        <p:spPr bwMode="auto">
          <a:xfrm>
            <a:off x="4318000" y="4559300"/>
            <a:ext cx="2505075" cy="25193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200" y="1323975"/>
            <a:ext cx="39624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431800" y="5334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Why Do We Conduct General Adjudications?</a:t>
            </a:r>
            <a:endParaRPr lang="en-US" sz="2800" b="1" i="1" dirty="0">
              <a:solidFill>
                <a:schemeClr val="tx1"/>
              </a:solidFill>
              <a:latin typeface="Verdana" pitchFamily="34" charset="0"/>
              <a:sym typeface="Verdana" pitchFamily="34" charset="0"/>
            </a:endParaRPr>
          </a:p>
        </p:txBody>
      </p:sp>
      <p:sp>
        <p:nvSpPr>
          <p:cNvPr id="20483" name="Rectangle 3"/>
          <p:cNvSpPr>
            <a:spLocks/>
          </p:cNvSpPr>
          <p:nvPr/>
        </p:nvSpPr>
        <p:spPr bwMode="auto">
          <a:xfrm>
            <a:off x="431799" y="1168400"/>
            <a:ext cx="5867402" cy="46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457200" indent="-457200">
              <a:buFont typeface="+mj-lt"/>
              <a:buAutoNum type="arabicPeriod"/>
            </a:pPr>
            <a:r>
              <a:rPr lang="en-US" sz="1600" dirty="0" smtClean="0">
                <a:solidFill>
                  <a:schemeClr val="tx1"/>
                </a:solidFill>
                <a:latin typeface="Verdana" pitchFamily="34" charset="0"/>
                <a:sym typeface="Verdana" pitchFamily="34" charset="0"/>
              </a:rPr>
              <a:t>Bring all claims on to the permanent record:</a:t>
            </a:r>
          </a:p>
          <a:p>
            <a:pPr marL="457200" indent="-457200">
              <a:buFont typeface="+mj-lt"/>
              <a:buAutoNum type="arabicPeriod"/>
            </a:pPr>
            <a:endParaRPr lang="en-US" sz="1600" dirty="0" smtClean="0">
              <a:solidFill>
                <a:schemeClr val="tx1"/>
              </a:solidFill>
              <a:latin typeface="Verdana" pitchFamily="34" charset="0"/>
              <a:sym typeface="Verdana" pitchFamily="34" charset="0"/>
            </a:endParaRPr>
          </a:p>
          <a:p>
            <a:pPr marL="800100" lvl="1" indent="-342900">
              <a:buFont typeface="Arial" pitchFamily="34" charset="0"/>
              <a:buChar char="•"/>
            </a:pPr>
            <a:r>
              <a:rPr lang="en-US" sz="1600" u="sng" dirty="0" smtClean="0">
                <a:solidFill>
                  <a:schemeClr val="tx1"/>
                </a:solidFill>
                <a:latin typeface="Verdana" pitchFamily="34" charset="0"/>
                <a:sym typeface="Verdana" pitchFamily="34" charset="0"/>
              </a:rPr>
              <a:t>Pre-Statutory Claims </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Diligence Claims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Underground Water Claims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Pending Adjudication Claims</a:t>
            </a:r>
          </a:p>
          <a:p>
            <a:pPr marL="1257300" lvl="2" indent="-342900">
              <a:buFont typeface="Arial" pitchFamily="34" charset="0"/>
              <a:buChar char="•"/>
            </a:pPr>
            <a:endParaRPr lang="en-US" sz="1400" i="1" dirty="0" smtClean="0">
              <a:solidFill>
                <a:schemeClr val="tx1"/>
              </a:solidFill>
              <a:latin typeface="Verdana" pitchFamily="34" charset="0"/>
              <a:sym typeface="Verdana" pitchFamily="34" charset="0"/>
            </a:endParaRPr>
          </a:p>
          <a:p>
            <a:pPr marL="800100" lvl="1" indent="-342900">
              <a:buFont typeface="Arial" pitchFamily="34" charset="0"/>
              <a:buChar char="•"/>
            </a:pPr>
            <a:r>
              <a:rPr lang="en-US" sz="1600" u="sng" dirty="0" smtClean="0">
                <a:solidFill>
                  <a:schemeClr val="tx1"/>
                </a:solidFill>
                <a:latin typeface="Verdana" pitchFamily="34" charset="0"/>
                <a:sym typeface="Verdana" pitchFamily="34" charset="0"/>
              </a:rPr>
              <a:t>Federal Reserve Rights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Winter’s Doctrine (1908)</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McCarran Amendment (1952)</a:t>
            </a:r>
          </a:p>
          <a:p>
            <a:pPr marL="800100" lvl="1" indent="-342900">
              <a:buFont typeface="Arial" pitchFamily="34" charset="0"/>
              <a:buChar char="•"/>
            </a:pP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r>
              <a:rPr lang="en-US" sz="1600" dirty="0">
                <a:solidFill>
                  <a:schemeClr val="tx1"/>
                </a:solidFill>
                <a:latin typeface="Verdana" pitchFamily="34" charset="0"/>
                <a:sym typeface="Verdana" pitchFamily="34" charset="0"/>
              </a:rPr>
              <a:t>To prevent a “multiplicity of suits” and bring clarity to the water rights picture.</a:t>
            </a:r>
          </a:p>
          <a:p>
            <a:pPr marL="457200" indent="-457200">
              <a:buFont typeface="+mj-lt"/>
              <a:buAutoNum type="arabicPeriod"/>
              <a:defRPr/>
            </a:pP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r>
              <a:rPr lang="en-US" sz="1600" dirty="0" smtClean="0">
                <a:solidFill>
                  <a:schemeClr val="tx1"/>
                </a:solidFill>
                <a:latin typeface="Verdana" pitchFamily="34" charset="0"/>
                <a:sym typeface="Verdana" pitchFamily="34" charset="0"/>
              </a:rPr>
              <a:t>Remove/reduce rights which have been wholly or partially forfeited through non-use</a:t>
            </a:r>
            <a:r>
              <a:rPr lang="en-US" sz="1600" dirty="0">
                <a:solidFill>
                  <a:schemeClr val="tx1"/>
                </a:solidFill>
                <a:latin typeface="Verdana" pitchFamily="34" charset="0"/>
                <a:sym typeface="Verdana" pitchFamily="34" charset="0"/>
              </a:rPr>
              <a:t>.</a:t>
            </a: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endParaRPr lang="en-US" sz="1600" dirty="0">
              <a:solidFill>
                <a:schemeClr val="tx1"/>
              </a:solidFill>
              <a:latin typeface="Verdana" pitchFamily="34" charset="0"/>
              <a:sym typeface="Verdana" pitchFamily="34" charset="0"/>
            </a:endParaRPr>
          </a:p>
          <a:p>
            <a:pPr marL="457200" indent="-457200">
              <a:buFont typeface="+mj-lt"/>
              <a:buAutoNum type="arabicPeriod"/>
              <a:defRPr/>
            </a:pPr>
            <a:r>
              <a:rPr lang="en-US" sz="1600" dirty="0" smtClean="0">
                <a:solidFill>
                  <a:schemeClr val="tx1"/>
                </a:solidFill>
                <a:latin typeface="Verdana" pitchFamily="34" charset="0"/>
                <a:sym typeface="Verdana" pitchFamily="34" charset="0"/>
              </a:rPr>
              <a:t>To obtain decrees on </a:t>
            </a:r>
            <a:r>
              <a:rPr lang="en-US" sz="1600" dirty="0">
                <a:solidFill>
                  <a:schemeClr val="tx1"/>
                </a:solidFill>
                <a:latin typeface="Verdana" pitchFamily="34" charset="0"/>
                <a:sym typeface="Verdana" pitchFamily="34" charset="0"/>
              </a:rPr>
              <a:t>all water </a:t>
            </a:r>
            <a:r>
              <a:rPr lang="en-US" sz="1600" dirty="0" smtClean="0">
                <a:solidFill>
                  <a:schemeClr val="tx1"/>
                </a:solidFill>
                <a:latin typeface="Verdana" pitchFamily="34" charset="0"/>
                <a:sym typeface="Verdana" pitchFamily="34" charset="0"/>
              </a:rPr>
              <a:t>rights—including certificated rights</a:t>
            </a:r>
            <a:r>
              <a:rPr lang="en-US" sz="1600" dirty="0">
                <a:solidFill>
                  <a:schemeClr val="tx1"/>
                </a:solidFill>
                <a:latin typeface="Verdana" pitchFamily="34" charset="0"/>
                <a:sym typeface="Verdana" pitchFamily="34" charset="0"/>
              </a:rPr>
              <a:t>.</a:t>
            </a: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endParaRPr lang="en-US" sz="1800" dirty="0" smtClean="0">
              <a:solidFill>
                <a:schemeClr val="tx1"/>
              </a:solidFill>
              <a:latin typeface="Verdana" pitchFamily="34" charset="0"/>
              <a:sym typeface="Verdana" pitchFamily="34" charset="0"/>
            </a:endParaRPr>
          </a:p>
        </p:txBody>
      </p:sp>
      <p:pic>
        <p:nvPicPr>
          <p:cNvPr id="6" name="Picture 2" descr="H:\Historic Photos\Irrigation Pu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126" y="5806440"/>
            <a:ext cx="1778991" cy="1280160"/>
          </a:xfrm>
          <a:prstGeom prst="rect">
            <a:avLst/>
          </a:prstGeom>
          <a:noFill/>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H:\Historic Photos\Head Gate Construction Topa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319" y="5806440"/>
            <a:ext cx="1905925" cy="128016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6985000" y="5806440"/>
            <a:ext cx="1634584" cy="128016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Picture 5" descr="H:\Historic Photos\Ditch in Woods Cros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6" t="22974" r="345" b="6806"/>
          <a:stretch/>
        </p:blipFill>
        <p:spPr bwMode="auto">
          <a:xfrm>
            <a:off x="431800" y="5806440"/>
            <a:ext cx="2196637" cy="128016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6" descr="http://t2.gstatic.com/images?q=tbn:ANd9GcRlfVpZu6dznMOY6vjf6TdzCaaNeX8vJ5Y_WyBvH87Ov3-m4YfS"/>
          <p:cNvPicPr>
            <a:picLocks noChangeAspect="1" noChangeArrowheads="1"/>
          </p:cNvPicPr>
          <p:nvPr/>
        </p:nvPicPr>
        <p:blipFill>
          <a:blip r:embed="rId7"/>
          <a:srcRect/>
          <a:stretch>
            <a:fillRect/>
          </a:stretch>
        </p:blipFill>
        <p:spPr bwMode="auto">
          <a:xfrm>
            <a:off x="6519341" y="1913439"/>
            <a:ext cx="2588211" cy="2441575"/>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bwMode="auto">
          <a:xfrm>
            <a:off x="8311056" y="1676400"/>
            <a:ext cx="1417144" cy="762000"/>
          </a:xfrm>
          <a:prstGeom prst="wedgeRoundRectCallout">
            <a:avLst>
              <a:gd name="adj1" fmla="val -86432"/>
              <a:gd name="adj2" fmla="val 59938"/>
              <a:gd name="adj3" fmla="val 16667"/>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200" b="1" i="1" dirty="0">
                <a:solidFill>
                  <a:srgbClr val="000000"/>
                </a:solidFill>
                <a:sym typeface="Gill Sans" charset="0"/>
              </a:rPr>
              <a:t>…but what about Federal rights?</a:t>
            </a:r>
          </a:p>
        </p:txBody>
      </p:sp>
    </p:spTree>
    <p:extLst>
      <p:ext uri="{BB962C8B-B14F-4D97-AF65-F5344CB8AC3E}">
        <p14:creationId xmlns:p14="http://schemas.microsoft.com/office/powerpoint/2010/main" val="427810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3600" b="1" i="1">
                <a:solidFill>
                  <a:schemeClr val="tx1"/>
                </a:solidFill>
                <a:latin typeface="Verdana" pitchFamily="34" charset="0"/>
                <a:sym typeface="Verdana" pitchFamily="34" charset="0"/>
              </a:rPr>
              <a:t>Adjudication Process </a:t>
            </a:r>
          </a:p>
        </p:txBody>
      </p:sp>
      <p:grpSp>
        <p:nvGrpSpPr>
          <p:cNvPr id="600" name="Group 599"/>
          <p:cNvGrpSpPr/>
          <p:nvPr/>
        </p:nvGrpSpPr>
        <p:grpSpPr>
          <a:xfrm>
            <a:off x="365681" y="1274990"/>
            <a:ext cx="2066843" cy="1592358"/>
            <a:chOff x="0" y="0"/>
            <a:chExt cx="2663190" cy="1653540"/>
          </a:xfrm>
        </p:grpSpPr>
        <p:sp>
          <p:nvSpPr>
            <p:cNvPr id="616" name="AutoShape 4"/>
            <p:cNvSpPr>
              <a:spLocks noChangeArrowheads="1"/>
            </p:cNvSpPr>
            <p:nvPr/>
          </p:nvSpPr>
          <p:spPr bwMode="auto">
            <a:xfrm rot="5400000">
              <a:off x="514350" y="-49530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17" name="Rectangle 616"/>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1</a:t>
              </a:r>
              <a:endParaRPr lang="en-US" sz="1100">
                <a:effectLst/>
                <a:latin typeface="Times New Roman"/>
                <a:ea typeface="Times New Roman"/>
              </a:endParaRPr>
            </a:p>
          </p:txBody>
        </p:sp>
        <p:sp>
          <p:nvSpPr>
            <p:cNvPr id="618" name="Text Box 5"/>
            <p:cNvSpPr txBox="1">
              <a:spLocks noChangeArrowheads="1"/>
            </p:cNvSpPr>
            <p:nvPr/>
          </p:nvSpPr>
          <p:spPr bwMode="auto">
            <a:xfrm>
              <a:off x="76200" y="1097827"/>
              <a:ext cx="256603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is petitioned by water users or court-ordered to initiate a General Adjudication.  </a:t>
              </a:r>
              <a:r>
                <a:rPr lang="en-US" sz="700" b="1" i="1" dirty="0">
                  <a:effectLst/>
                  <a:latin typeface="Verdana"/>
                  <a:ea typeface="Times New Roman"/>
                </a:rPr>
                <a:t>(UCA 73-4-1)</a:t>
              </a:r>
              <a:endParaRPr lang="en-US" sz="1100" dirty="0">
                <a:effectLst/>
                <a:latin typeface="Times New Roman"/>
                <a:ea typeface="Times New Roman"/>
              </a:endParaRPr>
            </a:p>
          </p:txBody>
        </p:sp>
        <p:grpSp>
          <p:nvGrpSpPr>
            <p:cNvPr id="619" name="Group 618"/>
            <p:cNvGrpSpPr>
              <a:grpSpLocks/>
            </p:cNvGrpSpPr>
            <p:nvPr/>
          </p:nvGrpSpPr>
          <p:grpSpPr bwMode="auto">
            <a:xfrm>
              <a:off x="790575" y="133350"/>
              <a:ext cx="1071880" cy="832485"/>
              <a:chOff x="1681" y="890"/>
              <a:chExt cx="1688" cy="1311"/>
            </a:xfrm>
          </p:grpSpPr>
          <p:grpSp>
            <p:nvGrpSpPr>
              <p:cNvPr id="620" name="Group 619"/>
              <p:cNvGrpSpPr>
                <a:grpSpLocks/>
              </p:cNvGrpSpPr>
              <p:nvPr/>
            </p:nvGrpSpPr>
            <p:grpSpPr bwMode="auto">
              <a:xfrm>
                <a:off x="1681" y="890"/>
                <a:ext cx="1688" cy="1311"/>
                <a:chOff x="10174" y="2938"/>
                <a:chExt cx="1886" cy="1688"/>
              </a:xfrm>
            </p:grpSpPr>
            <p:sp>
              <p:nvSpPr>
                <p:cNvPr id="622" name="Rectangle 621"/>
                <p:cNvSpPr>
                  <a:spLocks noChangeArrowheads="1"/>
                </p:cNvSpPr>
                <p:nvPr/>
              </p:nvSpPr>
              <p:spPr bwMode="auto">
                <a:xfrm>
                  <a:off x="10265" y="29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623" name="Freeform 622"/>
                <p:cNvSpPr>
                  <a:spLocks noEditPoints="1"/>
                </p:cNvSpPr>
                <p:nvPr/>
              </p:nvSpPr>
              <p:spPr bwMode="auto">
                <a:xfrm>
                  <a:off x="10174" y="29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624" name="Freeform 623"/>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5" name="Freeform 624"/>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6" name="Freeform 625"/>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7" name="Freeform 626"/>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8" name="Freeform 627"/>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9" name="Freeform 628"/>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0" name="Freeform 629"/>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1" name="Freeform 630"/>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2" name="Freeform 631"/>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3" name="Freeform 632"/>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4" name="Freeform 633"/>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5" name="Freeform 634"/>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6" name="Freeform 635"/>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7" name="Freeform 636"/>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8" name="Freeform 637"/>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9" name="Freeform 638"/>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40" name="Freeform 639"/>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41" name="Freeform 640"/>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sp>
            <p:nvSpPr>
              <p:cNvPr id="621" name="AutoShape 28"/>
              <p:cNvSpPr>
                <a:spLocks noChangeArrowheads="1"/>
              </p:cNvSpPr>
              <p:nvPr/>
            </p:nvSpPr>
            <p:spPr bwMode="auto">
              <a:xfrm>
                <a:off x="1846" y="1036"/>
                <a:ext cx="1408" cy="386"/>
              </a:xfrm>
              <a:prstGeom prst="wedgeRoundRectCallout">
                <a:avLst>
                  <a:gd name="adj1" fmla="val -1523"/>
                  <a:gd name="adj2" fmla="val 116593"/>
                  <a:gd name="adj3" fmla="val 16667"/>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0" anchor="t" anchorCtr="0" upright="1">
                <a:noAutofit/>
              </a:bodyPr>
              <a:lstStyle/>
              <a:p>
                <a:pPr marL="0" marR="0" algn="ctr">
                  <a:spcBef>
                    <a:spcPts val="0"/>
                  </a:spcBef>
                  <a:spcAft>
                    <a:spcPts val="0"/>
                  </a:spcAft>
                </a:pPr>
                <a:r>
                  <a:rPr lang="en-US" sz="900" b="1">
                    <a:effectLst/>
                    <a:latin typeface="Verdana"/>
                    <a:ea typeface="Times New Roman"/>
                  </a:rPr>
                  <a:t>PETITION</a:t>
                </a:r>
                <a:endParaRPr lang="en-US" sz="1100">
                  <a:effectLst/>
                  <a:latin typeface="Times New Roman"/>
                  <a:ea typeface="Times New Roman"/>
                </a:endParaRPr>
              </a:p>
            </p:txBody>
          </p:sp>
        </p:grpSp>
      </p:grpSp>
      <p:grpSp>
        <p:nvGrpSpPr>
          <p:cNvPr id="601" name="Group 600"/>
          <p:cNvGrpSpPr/>
          <p:nvPr/>
        </p:nvGrpSpPr>
        <p:grpSpPr>
          <a:xfrm>
            <a:off x="2803428" y="1265818"/>
            <a:ext cx="2079163" cy="1610702"/>
            <a:chOff x="0" y="0"/>
            <a:chExt cx="2679065" cy="1672590"/>
          </a:xfrm>
        </p:grpSpPr>
        <p:sp>
          <p:nvSpPr>
            <p:cNvPr id="611" name="AutoShape 148"/>
            <p:cNvSpPr>
              <a:spLocks noChangeArrowheads="1"/>
            </p:cNvSpPr>
            <p:nvPr/>
          </p:nvSpPr>
          <p:spPr bwMode="auto">
            <a:xfrm rot="5400000">
              <a:off x="504825" y="-47625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12" name="Text Box 32"/>
            <p:cNvSpPr txBox="1">
              <a:spLocks noChangeArrowheads="1"/>
            </p:cNvSpPr>
            <p:nvPr/>
          </p:nvSpPr>
          <p:spPr bwMode="auto">
            <a:xfrm>
              <a:off x="581025" y="0"/>
              <a:ext cx="1496695" cy="2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NOTICE</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pic>
          <p:nvPicPr>
            <p:cNvPr id="613" name="Picture 61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09600" y="171450"/>
              <a:ext cx="1428750" cy="962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 name="Text Box 31"/>
            <p:cNvSpPr txBox="1">
              <a:spLocks noChangeArrowheads="1"/>
            </p:cNvSpPr>
            <p:nvPr/>
          </p:nvSpPr>
          <p:spPr bwMode="auto">
            <a:xfrm>
              <a:off x="66675" y="1133475"/>
              <a:ext cx="2612390"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publishes notice of the pending adjudication for 2 weeks in a local newspaper.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73-4-3)</a:t>
              </a:r>
              <a:endParaRPr lang="en-US" sz="1100" dirty="0">
                <a:effectLst/>
                <a:latin typeface="Times New Roman"/>
                <a:ea typeface="Times New Roman"/>
              </a:endParaRPr>
            </a:p>
          </p:txBody>
        </p:sp>
        <p:sp>
          <p:nvSpPr>
            <p:cNvPr id="615" name="Rectangle 614"/>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2</a:t>
              </a:r>
              <a:endParaRPr lang="en-US" sz="1100">
                <a:effectLst/>
                <a:latin typeface="Times New Roman"/>
                <a:ea typeface="Times New Roman"/>
              </a:endParaRPr>
            </a:p>
          </p:txBody>
        </p:sp>
      </p:grpSp>
      <p:grpSp>
        <p:nvGrpSpPr>
          <p:cNvPr id="602" name="Group 601"/>
          <p:cNvGrpSpPr/>
          <p:nvPr/>
        </p:nvGrpSpPr>
        <p:grpSpPr>
          <a:xfrm>
            <a:off x="2811805" y="3401200"/>
            <a:ext cx="2062408" cy="1585020"/>
            <a:chOff x="-5715" y="0"/>
            <a:chExt cx="2657475" cy="1645920"/>
          </a:xfrm>
        </p:grpSpPr>
        <p:sp>
          <p:nvSpPr>
            <p:cNvPr id="609" name="AutoShape 278"/>
            <p:cNvSpPr>
              <a:spLocks noChangeArrowheads="1"/>
            </p:cNvSpPr>
            <p:nvPr/>
          </p:nvSpPr>
          <p:spPr bwMode="auto">
            <a:xfrm rot="5400000">
              <a:off x="502920" y="-50292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 tIns="45720" rIns="9144" bIns="45720" anchor="b" anchorCtr="0" upright="1">
              <a:noAutofit/>
            </a:bodyPr>
            <a:lstStyle/>
            <a:p>
              <a:pPr marL="0" marR="0" algn="ctr">
                <a:spcBef>
                  <a:spcPts val="0"/>
                </a:spcBef>
                <a:spcAft>
                  <a:spcPts val="0"/>
                </a:spcAft>
              </a:pPr>
              <a:r>
                <a:rPr lang="en-US" sz="2000" b="1" i="1" dirty="0">
                  <a:effectLst/>
                  <a:latin typeface="Verdana"/>
                  <a:ea typeface="Times New Roman"/>
                </a:rPr>
                <a:t>90 days</a:t>
              </a:r>
              <a:endParaRPr lang="en-US" sz="1100" dirty="0">
                <a:effectLst/>
                <a:latin typeface="Times New Roman"/>
                <a:ea typeface="Times New Roman"/>
              </a:endParaRPr>
            </a:p>
            <a:p>
              <a:pPr marL="0" marR="0" algn="just">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just">
                <a:spcBef>
                  <a:spcPts val="0"/>
                </a:spcBef>
                <a:spcAft>
                  <a:spcPts val="0"/>
                </a:spcAft>
              </a:pPr>
              <a:r>
                <a:rPr lang="en-US" sz="700" b="1" dirty="0" smtClean="0">
                  <a:effectLst/>
                  <a:latin typeface="Verdana"/>
                  <a:ea typeface="Times New Roman"/>
                </a:rPr>
                <a:t>Claimants </a:t>
              </a:r>
              <a:r>
                <a:rPr lang="en-US" sz="700" b="1" dirty="0">
                  <a:effectLst/>
                  <a:latin typeface="Verdana"/>
                  <a:ea typeface="Times New Roman"/>
                </a:rPr>
                <a:t>have 90 days </a:t>
              </a:r>
              <a:r>
                <a:rPr lang="en-US" sz="700" b="1" dirty="0" smtClean="0">
                  <a:effectLst/>
                  <a:latin typeface="Verdana"/>
                  <a:ea typeface="Times New Roman"/>
                </a:rPr>
                <a:t>following notice of the completion of the hydrographic survey in which to file a Water User’s Claim with the District Court or State Engineer.  </a:t>
              </a: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73-4-3)</a:t>
              </a:r>
              <a:endParaRPr lang="en-US" sz="1100" dirty="0">
                <a:effectLst/>
                <a:latin typeface="Times New Roman"/>
                <a:ea typeface="Times New Roman"/>
              </a:endParaRPr>
            </a:p>
            <a:p>
              <a:pPr marL="0" marR="0">
                <a:spcBef>
                  <a:spcPts val="0"/>
                </a:spcBef>
                <a:spcAft>
                  <a:spcPts val="0"/>
                </a:spcAft>
              </a:pPr>
              <a:r>
                <a:rPr lang="en-US" sz="1100" dirty="0">
                  <a:effectLst/>
                  <a:latin typeface="Times New Roman"/>
                  <a:ea typeface="Times New Roman"/>
                </a:rPr>
                <a:t> </a:t>
              </a:r>
            </a:p>
          </p:txBody>
        </p:sp>
        <p:sp>
          <p:nvSpPr>
            <p:cNvPr id="610" name="Rectangle 609"/>
            <p:cNvSpPr>
              <a:spLocks noChangeArrowheads="1"/>
            </p:cNvSpPr>
            <p:nvPr/>
          </p:nvSpPr>
          <p:spPr bwMode="auto">
            <a:xfrm>
              <a:off x="-5715"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dirty="0" smtClean="0">
                  <a:solidFill>
                    <a:srgbClr val="CCFFCC"/>
                  </a:solidFill>
                  <a:effectLst/>
                  <a:latin typeface="Verdana"/>
                  <a:ea typeface="Times New Roman"/>
                </a:rPr>
                <a:t>6</a:t>
              </a:r>
              <a:endParaRPr lang="en-US" sz="1100" dirty="0">
                <a:effectLst/>
                <a:latin typeface="Times New Roman"/>
                <a:ea typeface="Times New Roman"/>
              </a:endParaRPr>
            </a:p>
          </p:txBody>
        </p:sp>
      </p:grpSp>
      <p:grpSp>
        <p:nvGrpSpPr>
          <p:cNvPr id="603" name="Group 602"/>
          <p:cNvGrpSpPr/>
          <p:nvPr/>
        </p:nvGrpSpPr>
        <p:grpSpPr>
          <a:xfrm>
            <a:off x="7705165" y="1278659"/>
            <a:ext cx="2059451" cy="1585020"/>
            <a:chOff x="0" y="0"/>
            <a:chExt cx="2653665" cy="1645920"/>
          </a:xfrm>
        </p:grpSpPr>
        <p:sp>
          <p:nvSpPr>
            <p:cNvPr id="604" name="AutoShape 278"/>
            <p:cNvSpPr>
              <a:spLocks noChangeArrowheads="1"/>
            </p:cNvSpPr>
            <p:nvPr/>
          </p:nvSpPr>
          <p:spPr bwMode="auto">
            <a:xfrm rot="5400000">
              <a:off x="504825" y="-50292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45720" bIns="45720" anchor="t" anchorCtr="0" upright="1">
              <a:noAutofit/>
            </a:bodyPr>
            <a:lstStyle/>
            <a:p>
              <a:pPr marL="0" marR="0">
                <a:spcBef>
                  <a:spcPts val="0"/>
                </a:spcBef>
                <a:spcAft>
                  <a:spcPts val="0"/>
                </a:spcAft>
              </a:pPr>
              <a:r>
                <a:rPr lang="en-US" sz="1100">
                  <a:effectLst/>
                  <a:latin typeface="Times New Roman"/>
                  <a:ea typeface="Times New Roman"/>
                </a:rPr>
                <a:t> </a:t>
              </a:r>
            </a:p>
          </p:txBody>
        </p:sp>
        <p:sp>
          <p:nvSpPr>
            <p:cNvPr id="605" name="Text Box 45"/>
            <p:cNvSpPr txBox="1">
              <a:spLocks noChangeArrowheads="1"/>
            </p:cNvSpPr>
            <p:nvPr/>
          </p:nvSpPr>
          <p:spPr bwMode="auto">
            <a:xfrm>
              <a:off x="19050" y="1079199"/>
              <a:ext cx="261873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serves Summons on claimants and publishes Summons for 5 weeks in a local newspaper. </a:t>
              </a:r>
              <a:r>
                <a:rPr lang="en-US" sz="700" b="1" i="1" dirty="0">
                  <a:effectLst/>
                  <a:latin typeface="Verdana"/>
                  <a:ea typeface="Times New Roman"/>
                </a:rPr>
                <a:t>(UCA 73-4-4)</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06" name="Text Box 46"/>
            <p:cNvSpPr txBox="1">
              <a:spLocks noChangeArrowheads="1"/>
            </p:cNvSpPr>
            <p:nvPr/>
          </p:nvSpPr>
          <p:spPr bwMode="auto">
            <a:xfrm>
              <a:off x="514350" y="11430"/>
              <a:ext cx="162750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SUMMONS</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pic>
          <p:nvPicPr>
            <p:cNvPr id="607" name="Picture 606"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19125" y="218739"/>
              <a:ext cx="1428749" cy="96202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 name="Rectangle 607"/>
            <p:cNvSpPr>
              <a:spLocks noChangeArrowheads="1"/>
            </p:cNvSpPr>
            <p:nvPr/>
          </p:nvSpPr>
          <p:spPr bwMode="auto">
            <a:xfrm>
              <a:off x="0" y="1905"/>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4</a:t>
              </a:r>
              <a:endParaRPr lang="en-US" sz="1100">
                <a:effectLst/>
                <a:latin typeface="Times New Roman"/>
                <a:ea typeface="Times New Roman"/>
              </a:endParaRPr>
            </a:p>
          </p:txBody>
        </p:sp>
      </p:grpSp>
      <p:grpSp>
        <p:nvGrpSpPr>
          <p:cNvPr id="642" name="Group 641"/>
          <p:cNvGrpSpPr/>
          <p:nvPr/>
        </p:nvGrpSpPr>
        <p:grpSpPr>
          <a:xfrm>
            <a:off x="7705904" y="3397531"/>
            <a:ext cx="2057972" cy="1592358"/>
            <a:chOff x="0" y="0"/>
            <a:chExt cx="2651760" cy="1653540"/>
          </a:xfrm>
        </p:grpSpPr>
        <p:sp>
          <p:nvSpPr>
            <p:cNvPr id="748" name="AutoShape 155"/>
            <p:cNvSpPr>
              <a:spLocks noChangeArrowheads="1"/>
            </p:cNvSpPr>
            <p:nvPr/>
          </p:nvSpPr>
          <p:spPr bwMode="auto">
            <a:xfrm rot="16200000">
              <a:off x="502920" y="-49530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49" name="Rectangle 748"/>
            <p:cNvSpPr>
              <a:spLocks noChangeArrowheads="1"/>
            </p:cNvSpPr>
            <p:nvPr/>
          </p:nvSpPr>
          <p:spPr bwMode="auto">
            <a:xfrm>
              <a:off x="762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8</a:t>
              </a:r>
              <a:endParaRPr lang="en-US" sz="1100">
                <a:effectLst/>
                <a:latin typeface="Times New Roman"/>
                <a:ea typeface="Times New Roman"/>
              </a:endParaRPr>
            </a:p>
          </p:txBody>
        </p:sp>
        <p:sp>
          <p:nvSpPr>
            <p:cNvPr id="750" name="Text Box 63"/>
            <p:cNvSpPr txBox="1">
              <a:spLocks noChangeArrowheads="1"/>
            </p:cNvSpPr>
            <p:nvPr/>
          </p:nvSpPr>
          <p:spPr bwMode="auto">
            <a:xfrm>
              <a:off x="17145" y="1137372"/>
              <a:ext cx="2626994"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holds a Public Meeting to </a:t>
              </a:r>
              <a:r>
                <a:rPr lang="en-US" sz="700" b="1" dirty="0" smtClean="0">
                  <a:effectLst/>
                  <a:latin typeface="Verdana"/>
                  <a:ea typeface="Times New Roman"/>
                </a:rPr>
                <a:t>discuss the Proposed Determination with claimants. </a:t>
              </a:r>
            </a:p>
            <a:p>
              <a:pPr marL="0" marR="0" algn="just">
                <a:spcBef>
                  <a:spcPts val="0"/>
                </a:spcBef>
                <a:spcAft>
                  <a:spcPts val="0"/>
                </a:spcAft>
              </a:pPr>
              <a:r>
                <a:rPr lang="en-US" sz="700" b="1" i="1" dirty="0" smtClean="0">
                  <a:effectLst/>
                  <a:latin typeface="Verdana"/>
                  <a:ea typeface="Times New Roman"/>
                </a:rPr>
                <a:t>(UCA 73-4-11)</a:t>
              </a:r>
              <a:endParaRPr lang="en-US" sz="1100" dirty="0">
                <a:effectLst/>
                <a:latin typeface="Times New Roman"/>
                <a:ea typeface="Times New Roman"/>
              </a:endParaRPr>
            </a:p>
          </p:txBody>
        </p:sp>
        <p:sp>
          <p:nvSpPr>
            <p:cNvPr id="751" name="Text Box 64"/>
            <p:cNvSpPr txBox="1">
              <a:spLocks noChangeArrowheads="1"/>
            </p:cNvSpPr>
            <p:nvPr/>
          </p:nvSpPr>
          <p:spPr bwMode="auto">
            <a:xfrm>
              <a:off x="179070" y="47625"/>
              <a:ext cx="2286000" cy="26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PUBLIC MEETING</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grpSp>
          <p:nvGrpSpPr>
            <p:cNvPr id="752" name="Group 751"/>
            <p:cNvGrpSpPr>
              <a:grpSpLocks/>
            </p:cNvGrpSpPr>
            <p:nvPr/>
          </p:nvGrpSpPr>
          <p:grpSpPr bwMode="auto">
            <a:xfrm>
              <a:off x="817245" y="304800"/>
              <a:ext cx="1012825" cy="818515"/>
              <a:chOff x="12199" y="6038"/>
              <a:chExt cx="1886" cy="1688"/>
            </a:xfrm>
          </p:grpSpPr>
          <p:sp>
            <p:nvSpPr>
              <p:cNvPr id="753" name="Rectangle 752"/>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754" name="Freeform 753"/>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55" name="Freeform 75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6" name="Freeform 75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7" name="Freeform 75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8" name="Freeform 75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9" name="Freeform 75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0" name="Freeform 75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1" name="Freeform 76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2" name="Freeform 76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3" name="Freeform 76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4" name="Freeform 76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5" name="Freeform 76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6" name="Freeform 76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7" name="Freeform 76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8" name="Freeform 76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9" name="Freeform 76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0" name="Freeform 76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1" name="Freeform 77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2" name="Freeform 77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3" name="Freeform 77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4" name="Freeform 77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5" name="Freeform 77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6" name="Freeform 77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7" name="Freeform 77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8" name="Freeform 77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grpSp>
      <p:grpSp>
        <p:nvGrpSpPr>
          <p:cNvPr id="643" name="Group 642"/>
          <p:cNvGrpSpPr/>
          <p:nvPr/>
        </p:nvGrpSpPr>
        <p:grpSpPr>
          <a:xfrm>
            <a:off x="369377" y="3397531"/>
            <a:ext cx="2059450" cy="1592358"/>
            <a:chOff x="0" y="0"/>
            <a:chExt cx="2653665" cy="1653540"/>
          </a:xfrm>
        </p:grpSpPr>
        <p:sp>
          <p:nvSpPr>
            <p:cNvPr id="738" name="AutoShape 153"/>
            <p:cNvSpPr>
              <a:spLocks noChangeArrowheads="1"/>
            </p:cNvSpPr>
            <p:nvPr/>
          </p:nvSpPr>
          <p:spPr bwMode="auto">
            <a:xfrm rot="16200000">
              <a:off x="504825" y="-49530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39" name="Rectangle 738"/>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dirty="0" smtClean="0">
                  <a:solidFill>
                    <a:srgbClr val="CCFFFF"/>
                  </a:solidFill>
                  <a:effectLst/>
                  <a:latin typeface="Verdana"/>
                  <a:ea typeface="Times New Roman"/>
                </a:rPr>
                <a:t>5</a:t>
              </a:r>
              <a:endParaRPr lang="en-US" sz="1100" dirty="0">
                <a:effectLst/>
                <a:latin typeface="Times New Roman"/>
                <a:ea typeface="Times New Roman"/>
              </a:endParaRPr>
            </a:p>
          </p:txBody>
        </p:sp>
        <p:sp>
          <p:nvSpPr>
            <p:cNvPr id="740" name="Text Box 100"/>
            <p:cNvSpPr txBox="1">
              <a:spLocks noChangeArrowheads="1"/>
            </p:cNvSpPr>
            <p:nvPr/>
          </p:nvSpPr>
          <p:spPr bwMode="auto">
            <a:xfrm>
              <a:off x="93214" y="1058067"/>
              <a:ext cx="2524845" cy="58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675" b="1" dirty="0">
                  <a:effectLst/>
                  <a:latin typeface="Verdana"/>
                  <a:ea typeface="Times New Roman"/>
                </a:rPr>
                <a:t>The State Engineer conducts a hydrographic survey of the area and assists the claimants in completing their Water User’s Claims</a:t>
              </a:r>
              <a:r>
                <a:rPr lang="en-US" sz="675" b="1" dirty="0" smtClean="0">
                  <a:effectLst/>
                  <a:latin typeface="Verdana"/>
                  <a:ea typeface="Times New Roman"/>
                </a:rPr>
                <a:t>. </a:t>
              </a:r>
            </a:p>
            <a:p>
              <a:pPr marL="0" marR="0" algn="just">
                <a:spcBef>
                  <a:spcPts val="0"/>
                </a:spcBef>
                <a:spcAft>
                  <a:spcPts val="0"/>
                </a:spcAft>
              </a:pPr>
              <a:r>
                <a:rPr lang="en-US" sz="675" b="1" i="1" dirty="0" smtClean="0">
                  <a:effectLst/>
                  <a:latin typeface="Verdana"/>
                  <a:ea typeface="Times New Roman"/>
                </a:rPr>
                <a:t>(</a:t>
              </a:r>
              <a:r>
                <a:rPr lang="en-US" sz="675" b="1" i="1" dirty="0">
                  <a:effectLst/>
                  <a:latin typeface="Verdana"/>
                  <a:ea typeface="Times New Roman"/>
                </a:rPr>
                <a:t>UCA 73-4-3)</a:t>
              </a:r>
              <a:endParaRPr lang="en-US" sz="675" dirty="0">
                <a:effectLst/>
                <a:latin typeface="Times New Roman"/>
                <a:ea typeface="Times New Roman"/>
              </a:endParaRPr>
            </a:p>
          </p:txBody>
        </p:sp>
        <p:sp>
          <p:nvSpPr>
            <p:cNvPr id="741" name="Text Box 101"/>
            <p:cNvSpPr txBox="1">
              <a:spLocks noChangeArrowheads="1"/>
            </p:cNvSpPr>
            <p:nvPr/>
          </p:nvSpPr>
          <p:spPr bwMode="auto">
            <a:xfrm>
              <a:off x="342900" y="12546"/>
              <a:ext cx="1964056" cy="26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ctr">
                <a:spcBef>
                  <a:spcPts val="0"/>
                </a:spcBef>
                <a:spcAft>
                  <a:spcPts val="0"/>
                </a:spcAft>
              </a:pPr>
              <a:r>
                <a:rPr lang="en-US" sz="900" b="1" i="1" dirty="0">
                  <a:effectLst/>
                  <a:latin typeface="Verdana"/>
                  <a:ea typeface="Times New Roman"/>
                </a:rPr>
                <a:t>HYDROGRAPHIC SURVEY</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grpSp>
          <p:nvGrpSpPr>
            <p:cNvPr id="742" name="Group 741"/>
            <p:cNvGrpSpPr>
              <a:grpSpLocks/>
            </p:cNvGrpSpPr>
            <p:nvPr/>
          </p:nvGrpSpPr>
          <p:grpSpPr bwMode="auto">
            <a:xfrm>
              <a:off x="790575" y="360339"/>
              <a:ext cx="1069975" cy="718185"/>
              <a:chOff x="8201" y="4426"/>
              <a:chExt cx="1685" cy="1240"/>
            </a:xfrm>
          </p:grpSpPr>
          <p:sp>
            <p:nvSpPr>
              <p:cNvPr id="743" name="Freeform 742"/>
              <p:cNvSpPr>
                <a:spLocks/>
              </p:cNvSpPr>
              <p:nvPr/>
            </p:nvSpPr>
            <p:spPr bwMode="auto">
              <a:xfrm>
                <a:off x="9204" y="4985"/>
                <a:ext cx="494" cy="562"/>
              </a:xfrm>
              <a:custGeom>
                <a:avLst/>
                <a:gdLst>
                  <a:gd name="T0" fmla="*/ 76 w 2978"/>
                  <a:gd name="T1" fmla="*/ 3549 h 4681"/>
                  <a:gd name="T2" fmla="*/ 480 w 2978"/>
                  <a:gd name="T3" fmla="*/ 2004 h 4681"/>
                  <a:gd name="T4" fmla="*/ 1588 w 2978"/>
                  <a:gd name="T5" fmla="*/ 0 h 4681"/>
                  <a:gd name="T6" fmla="*/ 2633 w 2978"/>
                  <a:gd name="T7" fmla="*/ 2075 h 4681"/>
                  <a:gd name="T8" fmla="*/ 2929 w 2978"/>
                  <a:gd name="T9" fmla="*/ 3427 h 4681"/>
                  <a:gd name="T10" fmla="*/ 2338 w 2978"/>
                  <a:gd name="T11" fmla="*/ 4451 h 4681"/>
                  <a:gd name="T12" fmla="*/ 937 w 2978"/>
                  <a:gd name="T13" fmla="*/ 4531 h 4681"/>
                  <a:gd name="T14" fmla="*/ 76 w 2978"/>
                  <a:gd name="T15" fmla="*/ 3549 h 4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8" h="4681">
                    <a:moveTo>
                      <a:pt x="76" y="3549"/>
                    </a:moveTo>
                    <a:cubicBezTo>
                      <a:pt x="0" y="3128"/>
                      <a:pt x="228" y="2595"/>
                      <a:pt x="480" y="2004"/>
                    </a:cubicBezTo>
                    <a:cubicBezTo>
                      <a:pt x="732" y="1413"/>
                      <a:pt x="856" y="1253"/>
                      <a:pt x="1588" y="0"/>
                    </a:cubicBezTo>
                    <a:cubicBezTo>
                      <a:pt x="1973" y="713"/>
                      <a:pt x="2394" y="1504"/>
                      <a:pt x="2633" y="2075"/>
                    </a:cubicBezTo>
                    <a:cubicBezTo>
                      <a:pt x="2856" y="2645"/>
                      <a:pt x="2978" y="3031"/>
                      <a:pt x="2929" y="3427"/>
                    </a:cubicBezTo>
                    <a:cubicBezTo>
                      <a:pt x="2880" y="3823"/>
                      <a:pt x="2670" y="4267"/>
                      <a:pt x="2338" y="4451"/>
                    </a:cubicBezTo>
                    <a:cubicBezTo>
                      <a:pt x="1994" y="4630"/>
                      <a:pt x="1314" y="4681"/>
                      <a:pt x="937" y="4531"/>
                    </a:cubicBezTo>
                    <a:cubicBezTo>
                      <a:pt x="560" y="4381"/>
                      <a:pt x="152" y="3970"/>
                      <a:pt x="76" y="3549"/>
                    </a:cubicBezTo>
                    <a:close/>
                  </a:path>
                </a:pathLst>
              </a:custGeom>
              <a:solidFill>
                <a:srgbClr val="000000"/>
              </a:solidFill>
              <a:ln w="285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4" name="Freeform 743"/>
              <p:cNvSpPr>
                <a:spLocks/>
              </p:cNvSpPr>
              <p:nvPr/>
            </p:nvSpPr>
            <p:spPr bwMode="auto">
              <a:xfrm rot="714805">
                <a:off x="9507" y="5213"/>
                <a:ext cx="121" cy="184"/>
              </a:xfrm>
              <a:custGeom>
                <a:avLst/>
                <a:gdLst>
                  <a:gd name="T0" fmla="*/ 0 w 731"/>
                  <a:gd name="T1" fmla="*/ 14 h 1531"/>
                  <a:gd name="T2" fmla="*/ 336 w 731"/>
                  <a:gd name="T3" fmla="*/ 203 h 1531"/>
                  <a:gd name="T4" fmla="*/ 686 w 731"/>
                  <a:gd name="T5" fmla="*/ 715 h 1531"/>
                  <a:gd name="T6" fmla="*/ 604 w 731"/>
                  <a:gd name="T7" fmla="*/ 1280 h 1531"/>
                  <a:gd name="T8" fmla="*/ 216 w 731"/>
                  <a:gd name="T9" fmla="*/ 1468 h 1531"/>
                  <a:gd name="T10" fmla="*/ 283 w 731"/>
                  <a:gd name="T11" fmla="*/ 903 h 1531"/>
                  <a:gd name="T12" fmla="*/ 175 w 731"/>
                  <a:gd name="T13" fmla="*/ 378 h 1531"/>
                  <a:gd name="T14" fmla="*/ 0 w 731"/>
                  <a:gd name="T15" fmla="*/ 0 h 15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531">
                    <a:moveTo>
                      <a:pt x="0" y="14"/>
                    </a:moveTo>
                    <a:cubicBezTo>
                      <a:pt x="56" y="46"/>
                      <a:pt x="238" y="77"/>
                      <a:pt x="336" y="203"/>
                    </a:cubicBezTo>
                    <a:cubicBezTo>
                      <a:pt x="450" y="320"/>
                      <a:pt x="641" y="536"/>
                      <a:pt x="686" y="715"/>
                    </a:cubicBezTo>
                    <a:cubicBezTo>
                      <a:pt x="731" y="894"/>
                      <a:pt x="682" y="1155"/>
                      <a:pt x="604" y="1280"/>
                    </a:cubicBezTo>
                    <a:cubicBezTo>
                      <a:pt x="526" y="1406"/>
                      <a:pt x="270" y="1531"/>
                      <a:pt x="216" y="1468"/>
                    </a:cubicBezTo>
                    <a:cubicBezTo>
                      <a:pt x="162" y="1405"/>
                      <a:pt x="290" y="1085"/>
                      <a:pt x="283" y="903"/>
                    </a:cubicBezTo>
                    <a:cubicBezTo>
                      <a:pt x="276" y="721"/>
                      <a:pt x="222" y="528"/>
                      <a:pt x="175" y="378"/>
                    </a:cubicBezTo>
                    <a:cubicBezTo>
                      <a:pt x="128" y="228"/>
                      <a:pt x="37" y="79"/>
                      <a:pt x="0" y="0"/>
                    </a:cubicBezTo>
                  </a:path>
                </a:pathLst>
              </a:custGeom>
              <a:solidFill>
                <a:srgbClr val="CCECFF"/>
              </a:solidFill>
              <a:ln>
                <a:noFill/>
              </a:ln>
              <a:effectLst/>
              <a:extLst>
                <a:ext uri="{91240B29-F687-4F45-9708-019B960494DF}">
                  <a14:hiddenLine xmlns:a14="http://schemas.microsoft.com/office/drawing/2010/main" w="285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5" name="Freeform 744"/>
              <p:cNvSpPr>
                <a:spLocks/>
              </p:cNvSpPr>
              <p:nvPr/>
            </p:nvSpPr>
            <p:spPr bwMode="auto">
              <a:xfrm>
                <a:off x="8224" y="4429"/>
                <a:ext cx="1189" cy="653"/>
              </a:xfrm>
              <a:custGeom>
                <a:avLst/>
                <a:gdLst>
                  <a:gd name="T0" fmla="*/ 1413 w 1413"/>
                  <a:gd name="T1" fmla="*/ 0 h 901"/>
                  <a:gd name="T2" fmla="*/ 659 w 1413"/>
                  <a:gd name="T3" fmla="*/ 296 h 901"/>
                  <a:gd name="T4" fmla="*/ 753 w 1413"/>
                  <a:gd name="T5" fmla="*/ 538 h 901"/>
                  <a:gd name="T6" fmla="*/ 0 w 1413"/>
                  <a:gd name="T7" fmla="*/ 901 h 901"/>
                </a:gdLst>
                <a:ahLst/>
                <a:cxnLst>
                  <a:cxn ang="0">
                    <a:pos x="T0" y="T1"/>
                  </a:cxn>
                  <a:cxn ang="0">
                    <a:pos x="T2" y="T3"/>
                  </a:cxn>
                  <a:cxn ang="0">
                    <a:pos x="T4" y="T5"/>
                  </a:cxn>
                  <a:cxn ang="0">
                    <a:pos x="T6" y="T7"/>
                  </a:cxn>
                </a:cxnLst>
                <a:rect l="0" t="0" r="r" b="b"/>
                <a:pathLst>
                  <a:path w="1413" h="901">
                    <a:moveTo>
                      <a:pt x="1413" y="0"/>
                    </a:moveTo>
                    <a:cubicBezTo>
                      <a:pt x="1091" y="103"/>
                      <a:pt x="769" y="206"/>
                      <a:pt x="659" y="296"/>
                    </a:cubicBezTo>
                    <a:cubicBezTo>
                      <a:pt x="549" y="386"/>
                      <a:pt x="863" y="437"/>
                      <a:pt x="753" y="538"/>
                    </a:cubicBezTo>
                    <a:cubicBezTo>
                      <a:pt x="643" y="639"/>
                      <a:pt x="206" y="811"/>
                      <a:pt x="0" y="901"/>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6" name="Freeform 745"/>
              <p:cNvSpPr>
                <a:spLocks/>
              </p:cNvSpPr>
              <p:nvPr/>
            </p:nvSpPr>
            <p:spPr bwMode="auto">
              <a:xfrm>
                <a:off x="8212" y="4440"/>
                <a:ext cx="1298" cy="1008"/>
              </a:xfrm>
              <a:custGeom>
                <a:avLst/>
                <a:gdLst>
                  <a:gd name="T0" fmla="*/ 1481 w 1481"/>
                  <a:gd name="T1" fmla="*/ 0 h 1371"/>
                  <a:gd name="T2" fmla="*/ 888 w 1481"/>
                  <a:gd name="T3" fmla="*/ 295 h 1371"/>
                  <a:gd name="T4" fmla="*/ 982 w 1481"/>
                  <a:gd name="T5" fmla="*/ 537 h 1371"/>
                  <a:gd name="T6" fmla="*/ 0 w 1481"/>
                  <a:gd name="T7" fmla="*/ 1371 h 1371"/>
                </a:gdLst>
                <a:ahLst/>
                <a:cxnLst>
                  <a:cxn ang="0">
                    <a:pos x="T0" y="T1"/>
                  </a:cxn>
                  <a:cxn ang="0">
                    <a:pos x="T2" y="T3"/>
                  </a:cxn>
                  <a:cxn ang="0">
                    <a:pos x="T4" y="T5"/>
                  </a:cxn>
                  <a:cxn ang="0">
                    <a:pos x="T6" y="T7"/>
                  </a:cxn>
                </a:cxnLst>
                <a:rect l="0" t="0" r="r" b="b"/>
                <a:pathLst>
                  <a:path w="1481" h="1371">
                    <a:moveTo>
                      <a:pt x="1481" y="0"/>
                    </a:moveTo>
                    <a:cubicBezTo>
                      <a:pt x="1382" y="49"/>
                      <a:pt x="971" y="206"/>
                      <a:pt x="888" y="295"/>
                    </a:cubicBezTo>
                    <a:cubicBezTo>
                      <a:pt x="805" y="384"/>
                      <a:pt x="1130" y="358"/>
                      <a:pt x="982" y="537"/>
                    </a:cubicBezTo>
                    <a:cubicBezTo>
                      <a:pt x="834" y="716"/>
                      <a:pt x="205" y="1197"/>
                      <a:pt x="0" y="1371"/>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7" name="Freeform 746"/>
              <p:cNvSpPr>
                <a:spLocks noEditPoints="1"/>
              </p:cNvSpPr>
              <p:nvPr/>
            </p:nvSpPr>
            <p:spPr bwMode="auto">
              <a:xfrm>
                <a:off x="8201" y="4426"/>
                <a:ext cx="1685" cy="12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grpSp>
      </p:grpSp>
      <p:grpSp>
        <p:nvGrpSpPr>
          <p:cNvPr id="644" name="Group 643"/>
          <p:cNvGrpSpPr/>
          <p:nvPr/>
        </p:nvGrpSpPr>
        <p:grpSpPr>
          <a:xfrm>
            <a:off x="5263721" y="3400284"/>
            <a:ext cx="2059451" cy="1586853"/>
            <a:chOff x="0" y="0"/>
            <a:chExt cx="2653665" cy="1647825"/>
          </a:xfrm>
        </p:grpSpPr>
        <p:sp>
          <p:nvSpPr>
            <p:cNvPr id="729" name="AutoShape 155"/>
            <p:cNvSpPr>
              <a:spLocks noChangeArrowheads="1"/>
            </p:cNvSpPr>
            <p:nvPr/>
          </p:nvSpPr>
          <p:spPr bwMode="auto">
            <a:xfrm rot="16200000">
              <a:off x="504825" y="-50292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30" name="Rectangle 729"/>
            <p:cNvSpPr>
              <a:spLocks noChangeArrowheads="1"/>
            </p:cNvSpPr>
            <p:nvPr/>
          </p:nvSpPr>
          <p:spPr bwMode="auto">
            <a:xfrm>
              <a:off x="0" y="1905"/>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7</a:t>
              </a:r>
              <a:endParaRPr lang="en-US" sz="1100">
                <a:effectLst/>
                <a:latin typeface="Times New Roman"/>
                <a:ea typeface="Times New Roman"/>
              </a:endParaRPr>
            </a:p>
          </p:txBody>
        </p:sp>
        <p:sp>
          <p:nvSpPr>
            <p:cNvPr id="731" name="Text Box 140"/>
            <p:cNvSpPr txBox="1">
              <a:spLocks noChangeArrowheads="1"/>
            </p:cNvSpPr>
            <p:nvPr/>
          </p:nvSpPr>
          <p:spPr bwMode="auto">
            <a:xfrm>
              <a:off x="638175" y="630555"/>
              <a:ext cx="137604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ctr">
                <a:spcBef>
                  <a:spcPts val="0"/>
                </a:spcBef>
                <a:spcAft>
                  <a:spcPts val="0"/>
                </a:spcAft>
              </a:pPr>
              <a:r>
                <a:rPr lang="en-US" sz="700" b="1" i="1" dirty="0">
                  <a:effectLst/>
                  <a:latin typeface="Verdana"/>
                  <a:ea typeface="Times New Roman"/>
                </a:rPr>
                <a:t>PROPOSED DETERMINATION</a:t>
              </a:r>
              <a:endParaRPr lang="en-US" sz="1050" dirty="0">
                <a:effectLst/>
                <a:latin typeface="Times New Roman"/>
                <a:ea typeface="Times New Roman"/>
              </a:endParaRPr>
            </a:p>
            <a:p>
              <a:pPr marL="0" marR="0" algn="ctr">
                <a:spcBef>
                  <a:spcPts val="0"/>
                </a:spcBef>
                <a:spcAft>
                  <a:spcPts val="0"/>
                </a:spcAft>
              </a:pPr>
              <a:r>
                <a:rPr lang="en-US" sz="800" dirty="0">
                  <a:effectLst/>
                  <a:latin typeface="Verdana"/>
                  <a:ea typeface="Times New Roman"/>
                </a:rPr>
                <a:t> </a:t>
              </a:r>
              <a:endParaRPr lang="en-US" sz="1050" dirty="0">
                <a:effectLst/>
                <a:latin typeface="Times New Roman"/>
                <a:ea typeface="Times New Roman"/>
              </a:endParaRPr>
            </a:p>
          </p:txBody>
        </p:sp>
        <p:sp>
          <p:nvSpPr>
            <p:cNvPr id="732" name="Freeform 731"/>
            <p:cNvSpPr>
              <a:spLocks noEditPoints="1"/>
            </p:cNvSpPr>
            <p:nvPr/>
          </p:nvSpPr>
          <p:spPr bwMode="auto">
            <a:xfrm>
              <a:off x="685800" y="59055"/>
              <a:ext cx="1275715" cy="87630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33" name="Text Box 142"/>
            <p:cNvSpPr txBox="1">
              <a:spLocks noChangeArrowheads="1"/>
            </p:cNvSpPr>
            <p:nvPr/>
          </p:nvSpPr>
          <p:spPr bwMode="auto">
            <a:xfrm>
              <a:off x="1181100"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4" name="Text Box 143"/>
            <p:cNvSpPr txBox="1">
              <a:spLocks noChangeArrowheads="1"/>
            </p:cNvSpPr>
            <p:nvPr/>
          </p:nvSpPr>
          <p:spPr bwMode="auto">
            <a:xfrm>
              <a:off x="1543050"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5" name="Text Box 144"/>
            <p:cNvSpPr txBox="1">
              <a:spLocks noChangeArrowheads="1"/>
            </p:cNvSpPr>
            <p:nvPr/>
          </p:nvSpPr>
          <p:spPr bwMode="auto">
            <a:xfrm>
              <a:off x="809625"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6" name="AutoShape 145"/>
            <p:cNvSpPr>
              <a:spLocks noChangeArrowheads="1"/>
            </p:cNvSpPr>
            <p:nvPr/>
          </p:nvSpPr>
          <p:spPr bwMode="auto">
            <a:xfrm rot="5400000">
              <a:off x="1257300" y="11430"/>
              <a:ext cx="139065" cy="1033780"/>
            </a:xfrm>
            <a:prstGeom prst="homePlate">
              <a:avLst>
                <a:gd name="adj" fmla="val 72995"/>
              </a:avLst>
            </a:prstGeom>
            <a:solidFill>
              <a:srgbClr val="000000"/>
            </a:solidFill>
            <a:ln w="158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37" name="Text Box 146"/>
            <p:cNvSpPr txBox="1">
              <a:spLocks noChangeArrowheads="1"/>
            </p:cNvSpPr>
            <p:nvPr/>
          </p:nvSpPr>
          <p:spPr bwMode="auto">
            <a:xfrm>
              <a:off x="76200" y="982980"/>
              <a:ext cx="2567940" cy="66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just">
                <a:spcBef>
                  <a:spcPts val="0"/>
                </a:spcBef>
                <a:spcAft>
                  <a:spcPts val="0"/>
                </a:spcAft>
              </a:pPr>
              <a:r>
                <a:rPr lang="en-US" sz="675" b="1" dirty="0">
                  <a:effectLst/>
                  <a:latin typeface="Verdana"/>
                  <a:ea typeface="Times New Roman"/>
                </a:rPr>
                <a:t>The State Engineer reviews Water User’s Claims and other records and prepares a Proposed Determination which is then distributed to the claimants and filed with the District Court.  </a:t>
              </a:r>
              <a:r>
                <a:rPr lang="en-US" sz="675" b="1" i="1" dirty="0">
                  <a:effectLst/>
                  <a:latin typeface="Verdana"/>
                  <a:ea typeface="Times New Roman"/>
                </a:rPr>
                <a:t>(UCA 73-4-11)</a:t>
              </a:r>
              <a:endParaRPr lang="en-US" sz="675" dirty="0">
                <a:effectLst/>
                <a:latin typeface="Times New Roman"/>
                <a:ea typeface="Times New Roman"/>
              </a:endParaRPr>
            </a:p>
          </p:txBody>
        </p:sp>
      </p:grpSp>
      <p:grpSp>
        <p:nvGrpSpPr>
          <p:cNvPr id="645" name="Group 644"/>
          <p:cNvGrpSpPr/>
          <p:nvPr/>
        </p:nvGrpSpPr>
        <p:grpSpPr>
          <a:xfrm>
            <a:off x="5262489" y="1278659"/>
            <a:ext cx="2061914" cy="1585020"/>
            <a:chOff x="0" y="0"/>
            <a:chExt cx="2656840" cy="1645920"/>
          </a:xfrm>
        </p:grpSpPr>
        <p:sp>
          <p:nvSpPr>
            <p:cNvPr id="698" name="AutoShape 205"/>
            <p:cNvSpPr>
              <a:spLocks noChangeArrowheads="1"/>
            </p:cNvSpPr>
            <p:nvPr/>
          </p:nvSpPr>
          <p:spPr bwMode="auto">
            <a:xfrm rot="16200000">
              <a:off x="504825" y="-50292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99" name="Text Box 163"/>
            <p:cNvSpPr txBox="1">
              <a:spLocks noChangeArrowheads="1"/>
            </p:cNvSpPr>
            <p:nvPr/>
          </p:nvSpPr>
          <p:spPr bwMode="auto">
            <a:xfrm>
              <a:off x="85725" y="1092749"/>
              <a:ext cx="257111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solidFill>
                    <a:srgbClr val="FF0000"/>
                  </a:solidFill>
                  <a:effectLst/>
                  <a:latin typeface="Verdana"/>
                  <a:ea typeface="Times New Roman"/>
                </a:rPr>
                <a:t>The State Engineer holds an initial Public Meeting in the local area to </a:t>
              </a:r>
              <a:r>
                <a:rPr lang="en-US" sz="700" b="1" dirty="0" smtClean="0">
                  <a:solidFill>
                    <a:srgbClr val="FF0000"/>
                  </a:solidFill>
                  <a:latin typeface="Verdana"/>
                  <a:ea typeface="Times New Roman"/>
                </a:rPr>
                <a:t>inform water users about</a:t>
              </a:r>
              <a:r>
                <a:rPr lang="en-US" sz="700" b="1" dirty="0" smtClean="0">
                  <a:solidFill>
                    <a:srgbClr val="FF0000"/>
                  </a:solidFill>
                  <a:effectLst/>
                  <a:latin typeface="Verdana"/>
                  <a:ea typeface="Times New Roman"/>
                </a:rPr>
                <a:t> </a:t>
              </a:r>
              <a:r>
                <a:rPr lang="en-US" sz="700" b="1" dirty="0">
                  <a:solidFill>
                    <a:srgbClr val="FF0000"/>
                  </a:solidFill>
                  <a:effectLst/>
                  <a:latin typeface="Verdana"/>
                  <a:ea typeface="Times New Roman"/>
                </a:rPr>
                <a:t>the adjudication process.  </a:t>
              </a:r>
              <a:r>
                <a:rPr lang="en-US" sz="700" b="1" i="1" dirty="0">
                  <a:solidFill>
                    <a:srgbClr val="FF0000"/>
                  </a:solidFill>
                  <a:effectLst/>
                  <a:latin typeface="Verdana"/>
                  <a:ea typeface="Times New Roman"/>
                </a:rPr>
                <a:t>(UCA 73-4-3)</a:t>
              </a:r>
              <a:endParaRPr lang="en-US" sz="1100" dirty="0">
                <a:solidFill>
                  <a:srgbClr val="FF0000"/>
                </a:solidFill>
                <a:effectLst/>
                <a:latin typeface="Times New Roman"/>
                <a:ea typeface="Times New Roman"/>
              </a:endParaRPr>
            </a:p>
            <a:p>
              <a:pPr marL="0" marR="0" algn="just">
                <a:spcBef>
                  <a:spcPts val="0"/>
                </a:spcBef>
                <a:spcAft>
                  <a:spcPts val="0"/>
                </a:spcAft>
              </a:pPr>
              <a:r>
                <a:rPr lang="en-US" sz="900" dirty="0">
                  <a:solidFill>
                    <a:srgbClr val="FF0000"/>
                  </a:solidFill>
                  <a:effectLst/>
                  <a:latin typeface="Verdana"/>
                  <a:ea typeface="Times New Roman"/>
                </a:rPr>
                <a:t> </a:t>
              </a:r>
              <a:endParaRPr lang="en-US" sz="1100" dirty="0">
                <a:solidFill>
                  <a:srgbClr val="FF0000"/>
                </a:solidFill>
                <a:effectLst/>
                <a:latin typeface="Times New Roman"/>
                <a:ea typeface="Times New Roman"/>
              </a:endParaRPr>
            </a:p>
          </p:txBody>
        </p:sp>
        <p:sp>
          <p:nvSpPr>
            <p:cNvPr id="700" name="Text Box 164"/>
            <p:cNvSpPr txBox="1">
              <a:spLocks noChangeArrowheads="1"/>
            </p:cNvSpPr>
            <p:nvPr/>
          </p:nvSpPr>
          <p:spPr bwMode="auto">
            <a:xfrm>
              <a:off x="292418" y="0"/>
              <a:ext cx="2058333" cy="29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PUBLIC MEETING</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701" name="Rectangle 700"/>
            <p:cNvSpPr>
              <a:spLocks noChangeArrowheads="1"/>
            </p:cNvSpPr>
            <p:nvPr/>
          </p:nvSpPr>
          <p:spPr bwMode="auto">
            <a:xfrm>
              <a:off x="0" y="1143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dirty="0" smtClean="0">
                  <a:solidFill>
                    <a:srgbClr val="CCFFFF"/>
                  </a:solidFill>
                  <a:effectLst/>
                  <a:latin typeface="Verdana"/>
                  <a:ea typeface="Times New Roman"/>
                </a:rPr>
                <a:t>3</a:t>
              </a:r>
              <a:endParaRPr lang="en-US" sz="1100" dirty="0">
                <a:effectLst/>
                <a:latin typeface="Times New Roman"/>
                <a:ea typeface="Times New Roman"/>
              </a:endParaRPr>
            </a:p>
          </p:txBody>
        </p:sp>
        <p:grpSp>
          <p:nvGrpSpPr>
            <p:cNvPr id="702" name="Group 701"/>
            <p:cNvGrpSpPr>
              <a:grpSpLocks/>
            </p:cNvGrpSpPr>
            <p:nvPr/>
          </p:nvGrpSpPr>
          <p:grpSpPr bwMode="auto">
            <a:xfrm>
              <a:off x="828675" y="297180"/>
              <a:ext cx="1012825" cy="818515"/>
              <a:chOff x="12199" y="6038"/>
              <a:chExt cx="1886" cy="1688"/>
            </a:xfrm>
          </p:grpSpPr>
          <p:sp>
            <p:nvSpPr>
              <p:cNvPr id="703" name="Rectangle 702"/>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704" name="Freeform 703"/>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05" name="Freeform 70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6" name="Freeform 70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7" name="Freeform 70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8" name="Freeform 70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9" name="Freeform 70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0" name="Freeform 70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1" name="Freeform 71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2" name="Freeform 71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3" name="Freeform 71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4" name="Freeform 71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5" name="Freeform 71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6" name="Freeform 71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7" name="Freeform 71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8" name="Freeform 71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9" name="Freeform 71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0" name="Freeform 71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1" name="Freeform 72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2" name="Freeform 72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3" name="Freeform 72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4" name="Freeform 72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5" name="Freeform 72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6" name="Freeform 72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7" name="Freeform 72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8" name="Freeform 72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grpSp>
      <p:grpSp>
        <p:nvGrpSpPr>
          <p:cNvPr id="646" name="Group 645"/>
          <p:cNvGrpSpPr/>
          <p:nvPr/>
        </p:nvGrpSpPr>
        <p:grpSpPr>
          <a:xfrm>
            <a:off x="369377" y="5547545"/>
            <a:ext cx="2059451" cy="1592358"/>
            <a:chOff x="0" y="0"/>
            <a:chExt cx="2653665" cy="1653540"/>
          </a:xfrm>
        </p:grpSpPr>
        <p:sp>
          <p:nvSpPr>
            <p:cNvPr id="696" name="AutoShape 194"/>
            <p:cNvSpPr>
              <a:spLocks noChangeArrowheads="1"/>
            </p:cNvSpPr>
            <p:nvPr/>
          </p:nvSpPr>
          <p:spPr bwMode="auto">
            <a:xfrm rot="5400000">
              <a:off x="504825" y="-49530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 tIns="45720" rIns="9144" bIns="45720" anchor="t" anchorCtr="0" upright="1">
              <a:noAutofit/>
            </a:bodyPr>
            <a:lstStyle/>
            <a:p>
              <a:pPr marL="0" marR="0" algn="ctr">
                <a:spcBef>
                  <a:spcPts val="0"/>
                </a:spcBef>
                <a:spcAft>
                  <a:spcPts val="0"/>
                </a:spcAft>
              </a:pPr>
              <a:r>
                <a:rPr lang="en-US" sz="1100" b="1" i="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2000" b="1" i="1" dirty="0">
                  <a:effectLst/>
                  <a:latin typeface="Verdana"/>
                  <a:ea typeface="Times New Roman"/>
                </a:rPr>
                <a:t>90 days</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just">
                <a:spcBef>
                  <a:spcPts val="0"/>
                </a:spcBef>
                <a:spcAft>
                  <a:spcPts val="0"/>
                </a:spcAft>
              </a:pPr>
              <a:r>
                <a:rPr lang="en-US" sz="700" b="1" dirty="0">
                  <a:effectLst/>
                  <a:latin typeface="Verdana"/>
                  <a:ea typeface="Times New Roman"/>
                </a:rPr>
                <a:t>Claimants have 90 days to file an objection to the Proposed Determination with the District Court.  </a:t>
              </a:r>
              <a:r>
                <a:rPr lang="en-US" sz="700" b="1" i="1" dirty="0">
                  <a:effectLst/>
                  <a:latin typeface="Verdana"/>
                  <a:ea typeface="Times New Roman"/>
                </a:rPr>
                <a:t>(UCA 73-4-11)</a:t>
              </a:r>
              <a:endParaRPr lang="en-US" sz="700" dirty="0">
                <a:effectLst/>
                <a:latin typeface="Times New Roman"/>
                <a:ea typeface="Times New Roman"/>
              </a:endParaRPr>
            </a:p>
            <a:p>
              <a:pPr marL="0" marR="0">
                <a:spcBef>
                  <a:spcPts val="0"/>
                </a:spcBef>
                <a:spcAft>
                  <a:spcPts val="0"/>
                </a:spcAft>
              </a:pPr>
              <a:r>
                <a:rPr lang="en-US" sz="1100" dirty="0">
                  <a:effectLst/>
                  <a:latin typeface="Times New Roman"/>
                  <a:ea typeface="Times New Roman"/>
                </a:rPr>
                <a:t> </a:t>
              </a:r>
            </a:p>
          </p:txBody>
        </p:sp>
        <p:sp>
          <p:nvSpPr>
            <p:cNvPr id="697" name="Rectangle 696"/>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9</a:t>
              </a:r>
              <a:endParaRPr lang="en-US" sz="1100">
                <a:effectLst/>
                <a:latin typeface="Times New Roman"/>
                <a:ea typeface="Times New Roman"/>
              </a:endParaRPr>
            </a:p>
          </p:txBody>
        </p:sp>
      </p:grpSp>
      <p:grpSp>
        <p:nvGrpSpPr>
          <p:cNvPr id="647" name="Group 646"/>
          <p:cNvGrpSpPr/>
          <p:nvPr/>
        </p:nvGrpSpPr>
        <p:grpSpPr>
          <a:xfrm>
            <a:off x="2813284" y="5538374"/>
            <a:ext cx="2059451" cy="1610701"/>
            <a:chOff x="0" y="1"/>
            <a:chExt cx="2653665" cy="1672589"/>
          </a:xfrm>
        </p:grpSpPr>
        <p:sp>
          <p:nvSpPr>
            <p:cNvPr id="691" name="AutoShape 217"/>
            <p:cNvSpPr>
              <a:spLocks noChangeArrowheads="1"/>
            </p:cNvSpPr>
            <p:nvPr/>
          </p:nvSpPr>
          <p:spPr bwMode="auto">
            <a:xfrm rot="5400000">
              <a:off x="504825" y="-47625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92" name="Text Box 218"/>
            <p:cNvSpPr txBox="1">
              <a:spLocks noChangeArrowheads="1"/>
            </p:cNvSpPr>
            <p:nvPr/>
          </p:nvSpPr>
          <p:spPr bwMode="auto">
            <a:xfrm>
              <a:off x="341311" y="1"/>
              <a:ext cx="1964055" cy="2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FINAL SUMMONS</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pic>
          <p:nvPicPr>
            <p:cNvPr id="693" name="Picture 69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09600" y="190500"/>
              <a:ext cx="1428750" cy="962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4" name="Text Box 220"/>
            <p:cNvSpPr txBox="1">
              <a:spLocks noChangeArrowheads="1"/>
            </p:cNvSpPr>
            <p:nvPr/>
          </p:nvSpPr>
          <p:spPr bwMode="auto">
            <a:xfrm>
              <a:off x="66675" y="1152525"/>
              <a:ext cx="258508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serves the final summons via publication for 5 weeks in a local newspaper.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73-4-22)</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95" name="Rectangle 694"/>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10</a:t>
              </a:r>
              <a:endParaRPr lang="en-US" sz="1100">
                <a:effectLst/>
                <a:latin typeface="Times New Roman"/>
                <a:ea typeface="Times New Roman"/>
              </a:endParaRPr>
            </a:p>
          </p:txBody>
        </p:sp>
      </p:grpSp>
      <p:grpSp>
        <p:nvGrpSpPr>
          <p:cNvPr id="648" name="Group 647"/>
          <p:cNvGrpSpPr/>
          <p:nvPr/>
        </p:nvGrpSpPr>
        <p:grpSpPr>
          <a:xfrm>
            <a:off x="5263721" y="5547546"/>
            <a:ext cx="2059451" cy="1592357"/>
            <a:chOff x="0" y="19050"/>
            <a:chExt cx="2653665" cy="1653540"/>
          </a:xfrm>
        </p:grpSpPr>
        <p:sp>
          <p:nvSpPr>
            <p:cNvPr id="664" name="AutoShape 224"/>
            <p:cNvSpPr>
              <a:spLocks noChangeArrowheads="1"/>
            </p:cNvSpPr>
            <p:nvPr/>
          </p:nvSpPr>
          <p:spPr bwMode="auto">
            <a:xfrm rot="5400000">
              <a:off x="504825" y="-47625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65" name="Text Box 225"/>
            <p:cNvSpPr txBox="1">
              <a:spLocks noChangeArrowheads="1"/>
            </p:cNvSpPr>
            <p:nvPr/>
          </p:nvSpPr>
          <p:spPr bwMode="auto">
            <a:xfrm>
              <a:off x="152927" y="31507"/>
              <a:ext cx="2495339" cy="26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870" b="1" i="1" dirty="0">
                  <a:effectLst/>
                  <a:latin typeface="Verdana"/>
                  <a:ea typeface="Times New Roman"/>
                </a:rPr>
                <a:t>OBJECTION RESOLUTION</a:t>
              </a:r>
              <a:endParaRPr lang="en-US" sz="870" dirty="0">
                <a:effectLst/>
                <a:latin typeface="Times New Roman"/>
                <a:ea typeface="Times New Roman"/>
              </a:endParaRPr>
            </a:p>
            <a:p>
              <a:pPr marL="0" marR="0" algn="ctr">
                <a:spcBef>
                  <a:spcPts val="0"/>
                </a:spcBef>
                <a:spcAft>
                  <a:spcPts val="0"/>
                </a:spcAft>
              </a:pPr>
              <a:r>
                <a:rPr lang="en-US" sz="870" dirty="0">
                  <a:effectLst/>
                  <a:latin typeface="Verdana"/>
                  <a:ea typeface="Times New Roman"/>
                </a:rPr>
                <a:t> </a:t>
              </a:r>
              <a:endParaRPr lang="en-US" sz="870" dirty="0">
                <a:effectLst/>
                <a:latin typeface="Times New Roman"/>
                <a:ea typeface="Times New Roman"/>
              </a:endParaRPr>
            </a:p>
          </p:txBody>
        </p:sp>
        <p:sp>
          <p:nvSpPr>
            <p:cNvPr id="666" name="Text Box 227"/>
            <p:cNvSpPr txBox="1">
              <a:spLocks noChangeArrowheads="1"/>
            </p:cNvSpPr>
            <p:nvPr/>
          </p:nvSpPr>
          <p:spPr bwMode="auto">
            <a:xfrm>
              <a:off x="66675" y="1114425"/>
              <a:ext cx="2585085"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a:effectLst/>
                  <a:latin typeface="Verdana"/>
                  <a:ea typeface="Times New Roman"/>
                </a:rPr>
                <a:t>The State Engineer resolves objections to the Proposed Determination with respective water users.  </a:t>
              </a:r>
              <a:r>
                <a:rPr lang="en-US" sz="700" b="1" i="1">
                  <a:effectLst/>
                  <a:latin typeface="Verdana"/>
                  <a:ea typeface="Times New Roman"/>
                </a:rPr>
                <a:t>(UCA 73-4-14)</a:t>
              </a:r>
              <a:endParaRPr lang="en-US" sz="1100">
                <a:effectLst/>
                <a:latin typeface="Times New Roman"/>
                <a:ea typeface="Times New Roman"/>
              </a:endParaRPr>
            </a:p>
          </p:txBody>
        </p:sp>
        <p:sp>
          <p:nvSpPr>
            <p:cNvPr id="667" name="Rectangle 666"/>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11</a:t>
              </a:r>
              <a:endParaRPr lang="en-US" sz="1100">
                <a:effectLst/>
                <a:latin typeface="Times New Roman"/>
                <a:ea typeface="Times New Roman"/>
              </a:endParaRPr>
            </a:p>
          </p:txBody>
        </p:sp>
        <p:grpSp>
          <p:nvGrpSpPr>
            <p:cNvPr id="668" name="Group 667"/>
            <p:cNvGrpSpPr/>
            <p:nvPr/>
          </p:nvGrpSpPr>
          <p:grpSpPr>
            <a:xfrm>
              <a:off x="790575" y="247650"/>
              <a:ext cx="1071880" cy="826135"/>
              <a:chOff x="0" y="0"/>
              <a:chExt cx="1071880" cy="826135"/>
            </a:xfrm>
          </p:grpSpPr>
          <p:sp>
            <p:nvSpPr>
              <p:cNvPr id="669" name="Rectangle 668"/>
              <p:cNvSpPr>
                <a:spLocks noChangeArrowheads="1"/>
              </p:cNvSpPr>
              <p:nvPr/>
            </p:nvSpPr>
            <p:spPr bwMode="auto">
              <a:xfrm>
                <a:off x="47625" y="0"/>
                <a:ext cx="991347" cy="8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670" name="Freeform 669"/>
              <p:cNvSpPr>
                <a:spLocks noEditPoints="1"/>
              </p:cNvSpPr>
              <p:nvPr/>
            </p:nvSpPr>
            <p:spPr bwMode="auto">
              <a:xfrm>
                <a:off x="0" y="0"/>
                <a:ext cx="1071880" cy="825172"/>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671" name="Freeform 670"/>
              <p:cNvSpPr>
                <a:spLocks/>
              </p:cNvSpPr>
              <p:nvPr/>
            </p:nvSpPr>
            <p:spPr bwMode="auto">
              <a:xfrm>
                <a:off x="590550" y="552450"/>
                <a:ext cx="126470" cy="104470"/>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2" name="Freeform 671"/>
              <p:cNvSpPr>
                <a:spLocks/>
              </p:cNvSpPr>
              <p:nvPr/>
            </p:nvSpPr>
            <p:spPr bwMode="auto">
              <a:xfrm>
                <a:off x="276225" y="666750"/>
                <a:ext cx="126470" cy="104952"/>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3" name="Freeform 672"/>
              <p:cNvSpPr>
                <a:spLocks/>
              </p:cNvSpPr>
              <p:nvPr/>
            </p:nvSpPr>
            <p:spPr bwMode="auto">
              <a:xfrm>
                <a:off x="885825" y="666750"/>
                <a:ext cx="125903" cy="104952"/>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4" name="AutoShape 236"/>
              <p:cNvSpPr>
                <a:spLocks noChangeArrowheads="1"/>
              </p:cNvSpPr>
              <p:nvPr/>
            </p:nvSpPr>
            <p:spPr bwMode="auto">
              <a:xfrm>
                <a:off x="190500" y="228600"/>
                <a:ext cx="93219" cy="274590"/>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5" name="AutoShape 237"/>
              <p:cNvSpPr>
                <a:spLocks noChangeArrowheads="1"/>
              </p:cNvSpPr>
              <p:nvPr/>
            </p:nvSpPr>
            <p:spPr bwMode="auto">
              <a:xfrm rot="2629087">
                <a:off x="209550" y="285750"/>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6" name="AutoShape 238"/>
              <p:cNvSpPr>
                <a:spLocks noChangeArrowheads="1"/>
              </p:cNvSpPr>
              <p:nvPr/>
            </p:nvSpPr>
            <p:spPr bwMode="auto">
              <a:xfrm>
                <a:off x="209550" y="447675"/>
                <a:ext cx="213474" cy="5373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7" name="Oval 676"/>
              <p:cNvSpPr>
                <a:spLocks noChangeArrowheads="1"/>
              </p:cNvSpPr>
              <p:nvPr/>
            </p:nvSpPr>
            <p:spPr bwMode="auto">
              <a:xfrm>
                <a:off x="190500" y="114300"/>
                <a:ext cx="101870" cy="9455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8" name="AutoShape 240"/>
              <p:cNvSpPr>
                <a:spLocks noChangeArrowheads="1"/>
              </p:cNvSpPr>
              <p:nvPr/>
            </p:nvSpPr>
            <p:spPr bwMode="auto">
              <a:xfrm rot="5400000">
                <a:off x="19050" y="409575"/>
                <a:ext cx="260305" cy="5709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9" name="AutoShape 241"/>
              <p:cNvSpPr>
                <a:spLocks noChangeArrowheads="1"/>
              </p:cNvSpPr>
              <p:nvPr/>
            </p:nvSpPr>
            <p:spPr bwMode="auto">
              <a:xfrm>
                <a:off x="123825" y="514350"/>
                <a:ext cx="222125" cy="56913"/>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0" name="Rectangle 679"/>
              <p:cNvSpPr>
                <a:spLocks noChangeArrowheads="1"/>
              </p:cNvSpPr>
              <p:nvPr/>
            </p:nvSpPr>
            <p:spPr bwMode="auto">
              <a:xfrm>
                <a:off x="361950" y="400050"/>
                <a:ext cx="352329" cy="283887"/>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1" name="AutoShape 243"/>
              <p:cNvSpPr>
                <a:spLocks noChangeArrowheads="1"/>
              </p:cNvSpPr>
              <p:nvPr/>
            </p:nvSpPr>
            <p:spPr bwMode="auto">
              <a:xfrm>
                <a:off x="104775" y="590550"/>
                <a:ext cx="224288" cy="94780"/>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2" name="AutoShape 244"/>
              <p:cNvSpPr>
                <a:spLocks noChangeArrowheads="1"/>
              </p:cNvSpPr>
              <p:nvPr/>
            </p:nvSpPr>
            <p:spPr bwMode="auto">
              <a:xfrm rot="10800000">
                <a:off x="314325" y="333375"/>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3" name="AutoShape 245"/>
              <p:cNvSpPr>
                <a:spLocks noChangeArrowheads="1"/>
              </p:cNvSpPr>
              <p:nvPr/>
            </p:nvSpPr>
            <p:spPr bwMode="auto">
              <a:xfrm flipH="1">
                <a:off x="800100" y="228600"/>
                <a:ext cx="93219" cy="274590"/>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4" name="AutoShape 246"/>
              <p:cNvSpPr>
                <a:spLocks noChangeArrowheads="1"/>
              </p:cNvSpPr>
              <p:nvPr/>
            </p:nvSpPr>
            <p:spPr bwMode="auto">
              <a:xfrm rot="18970913" flipH="1">
                <a:off x="723900" y="285750"/>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5" name="AutoShape 247"/>
              <p:cNvSpPr>
                <a:spLocks noChangeArrowheads="1"/>
              </p:cNvSpPr>
              <p:nvPr/>
            </p:nvSpPr>
            <p:spPr bwMode="auto">
              <a:xfrm flipH="1">
                <a:off x="666750" y="447675"/>
                <a:ext cx="213474" cy="5373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6" name="Oval 685"/>
              <p:cNvSpPr>
                <a:spLocks noChangeArrowheads="1"/>
              </p:cNvSpPr>
              <p:nvPr/>
            </p:nvSpPr>
            <p:spPr bwMode="auto">
              <a:xfrm flipH="1">
                <a:off x="800100" y="114300"/>
                <a:ext cx="101870" cy="9455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7" name="AutoShape 249"/>
              <p:cNvSpPr>
                <a:spLocks noChangeArrowheads="1"/>
              </p:cNvSpPr>
              <p:nvPr/>
            </p:nvSpPr>
            <p:spPr bwMode="auto">
              <a:xfrm rot="16200000" flipH="1">
                <a:off x="809625" y="409575"/>
                <a:ext cx="260305" cy="5709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8" name="AutoShape 250"/>
              <p:cNvSpPr>
                <a:spLocks noChangeArrowheads="1"/>
              </p:cNvSpPr>
              <p:nvPr/>
            </p:nvSpPr>
            <p:spPr bwMode="auto">
              <a:xfrm flipH="1">
                <a:off x="752475" y="514350"/>
                <a:ext cx="222125" cy="56913"/>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9" name="AutoShape 251"/>
              <p:cNvSpPr>
                <a:spLocks noChangeArrowheads="1"/>
              </p:cNvSpPr>
              <p:nvPr/>
            </p:nvSpPr>
            <p:spPr bwMode="auto">
              <a:xfrm flipH="1">
                <a:off x="752475" y="590550"/>
                <a:ext cx="224288" cy="9455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90" name="AutoShape 252"/>
              <p:cNvSpPr>
                <a:spLocks noChangeArrowheads="1"/>
              </p:cNvSpPr>
              <p:nvPr/>
            </p:nvSpPr>
            <p:spPr bwMode="auto">
              <a:xfrm rot="10800000" flipH="1">
                <a:off x="619125" y="333375"/>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grpSp>
      <p:grpSp>
        <p:nvGrpSpPr>
          <p:cNvPr id="649" name="Group 648"/>
          <p:cNvGrpSpPr/>
          <p:nvPr/>
        </p:nvGrpSpPr>
        <p:grpSpPr>
          <a:xfrm>
            <a:off x="7705165" y="5547545"/>
            <a:ext cx="2059451" cy="1592358"/>
            <a:chOff x="0" y="0"/>
            <a:chExt cx="2653665" cy="1653540"/>
          </a:xfrm>
        </p:grpSpPr>
        <p:sp>
          <p:nvSpPr>
            <p:cNvPr id="650" name="AutoShape 224"/>
            <p:cNvSpPr>
              <a:spLocks noChangeArrowheads="1"/>
            </p:cNvSpPr>
            <p:nvPr/>
          </p:nvSpPr>
          <p:spPr bwMode="auto">
            <a:xfrm rot="5400000">
              <a:off x="504825" y="-49530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51" name="Text Box 255"/>
            <p:cNvSpPr txBox="1">
              <a:spLocks noChangeArrowheads="1"/>
            </p:cNvSpPr>
            <p:nvPr/>
          </p:nvSpPr>
          <p:spPr bwMode="auto">
            <a:xfrm>
              <a:off x="66675" y="1129771"/>
              <a:ext cx="2585086"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District Court issues a Decree (or Interlocutory Decree) on the Proposed Determination.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73-4-15)</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52" name="Text Box 256"/>
            <p:cNvSpPr txBox="1">
              <a:spLocks noChangeArrowheads="1"/>
            </p:cNvSpPr>
            <p:nvPr/>
          </p:nvSpPr>
          <p:spPr bwMode="auto">
            <a:xfrm>
              <a:off x="0" y="28575"/>
              <a:ext cx="265176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DECREE</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grpSp>
          <p:nvGrpSpPr>
            <p:cNvPr id="653" name="Group 652"/>
            <p:cNvGrpSpPr>
              <a:grpSpLocks/>
            </p:cNvGrpSpPr>
            <p:nvPr/>
          </p:nvGrpSpPr>
          <p:grpSpPr bwMode="auto">
            <a:xfrm>
              <a:off x="762000" y="560669"/>
              <a:ext cx="1240518" cy="577255"/>
              <a:chOff x="6712" y="4237"/>
              <a:chExt cx="2486" cy="1323"/>
            </a:xfrm>
          </p:grpSpPr>
          <p:grpSp>
            <p:nvGrpSpPr>
              <p:cNvPr id="655" name="Group 654"/>
              <p:cNvGrpSpPr>
                <a:grpSpLocks/>
              </p:cNvGrpSpPr>
              <p:nvPr/>
            </p:nvGrpSpPr>
            <p:grpSpPr bwMode="auto">
              <a:xfrm rot="-2946281">
                <a:off x="7655" y="3669"/>
                <a:ext cx="975" cy="2111"/>
                <a:chOff x="3580" y="3509"/>
                <a:chExt cx="2404" cy="5748"/>
              </a:xfrm>
            </p:grpSpPr>
            <p:sp>
              <p:nvSpPr>
                <p:cNvPr id="658"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59" name="Rectangle 658"/>
                <p:cNvSpPr>
                  <a:spLocks noChangeArrowheads="1"/>
                </p:cNvSpPr>
                <p:nvPr/>
              </p:nvSpPr>
              <p:spPr bwMode="auto">
                <a:xfrm rot="5400000">
                  <a:off x="2584" y="6823"/>
                  <a:ext cx="4397" cy="471"/>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0" name="AutoShape 261"/>
                <p:cNvSpPr>
                  <a:spLocks noChangeArrowheads="1"/>
                </p:cNvSpPr>
                <p:nvPr/>
              </p:nvSpPr>
              <p:spPr bwMode="auto">
                <a:xfrm>
                  <a:off x="3861" y="3510"/>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1" name="AutoShape 262"/>
                <p:cNvSpPr>
                  <a:spLocks noChangeArrowheads="1"/>
                </p:cNvSpPr>
                <p:nvPr/>
              </p:nvSpPr>
              <p:spPr bwMode="auto">
                <a:xfrm>
                  <a:off x="3580" y="3510"/>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2" name="AutoShape 263"/>
                <p:cNvSpPr>
                  <a:spLocks noChangeArrowheads="1"/>
                </p:cNvSpPr>
                <p:nvPr/>
              </p:nvSpPr>
              <p:spPr bwMode="auto">
                <a:xfrm>
                  <a:off x="5520" y="3509"/>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3" name="AutoShape 264"/>
                <p:cNvSpPr>
                  <a:spLocks noChangeArrowheads="1"/>
                </p:cNvSpPr>
                <p:nvPr/>
              </p:nvSpPr>
              <p:spPr bwMode="auto">
                <a:xfrm>
                  <a:off x="5801" y="3509"/>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sp>
            <p:nvSpPr>
              <p:cNvPr id="656" name="AutoShape 265"/>
              <p:cNvSpPr>
                <a:spLocks noChangeArrowheads="1"/>
              </p:cNvSpPr>
              <p:nvPr/>
            </p:nvSpPr>
            <p:spPr bwMode="auto">
              <a:xfrm rot="10800000">
                <a:off x="6712" y="5326"/>
                <a:ext cx="1359" cy="234"/>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57" name="Rectangle 656"/>
              <p:cNvSpPr>
                <a:spLocks noChangeArrowheads="1"/>
              </p:cNvSpPr>
              <p:nvPr/>
            </p:nvSpPr>
            <p:spPr bwMode="auto">
              <a:xfrm>
                <a:off x="6868" y="5177"/>
                <a:ext cx="1046" cy="101"/>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sp>
          <p:nvSpPr>
            <p:cNvPr id="654" name="Rectangle 653"/>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12</a:t>
              </a:r>
              <a:endParaRPr lang="en-US" sz="1100">
                <a:effectLst/>
                <a:latin typeface="Times New Roman"/>
                <a:ea typeface="Times New Roman"/>
              </a:endParaRPr>
            </a:p>
          </p:txBody>
        </p:sp>
      </p:grpSp>
    </p:spTree>
    <p:extLst>
      <p:ext uri="{BB962C8B-B14F-4D97-AF65-F5344CB8AC3E}">
        <p14:creationId xmlns:p14="http://schemas.microsoft.com/office/powerpoint/2010/main" val="21222274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p:cNvSpPr>
          <p:nvPr/>
        </p:nvSpPr>
        <p:spPr bwMode="auto">
          <a:xfrm>
            <a:off x="1041400" y="3810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Research and Field Review</a:t>
            </a:r>
          </a:p>
        </p:txBody>
      </p:sp>
      <p:pic>
        <p:nvPicPr>
          <p:cNvPr id="47109" name="Picture 5"/>
          <p:cNvPicPr>
            <a:picLocks noChangeAspect="1"/>
          </p:cNvPicPr>
          <p:nvPr/>
        </p:nvPicPr>
        <p:blipFill>
          <a:blip r:embed="rId3"/>
          <a:srcRect/>
          <a:stretch>
            <a:fillRect/>
          </a:stretch>
        </p:blipFill>
        <p:spPr bwMode="auto">
          <a:xfrm>
            <a:off x="508000" y="1371600"/>
            <a:ext cx="4127500" cy="4572000"/>
          </a:xfrm>
          <a:prstGeom prst="rect">
            <a:avLst/>
          </a:prstGeom>
          <a:ln w="127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7106" name="Picture 2" descr="G:\2009 WRT Photo Contest\Employees At Work\Field Office               EMcMurtrey.jpg"/>
          <p:cNvPicPr>
            <a:picLocks noChangeAspect="1" noChangeArrowheads="1"/>
          </p:cNvPicPr>
          <p:nvPr/>
        </p:nvPicPr>
        <p:blipFill>
          <a:blip r:embed="rId4"/>
          <a:srcRect/>
          <a:stretch>
            <a:fillRect/>
          </a:stretch>
        </p:blipFill>
        <p:spPr bwMode="auto">
          <a:xfrm>
            <a:off x="3632200" y="1973263"/>
            <a:ext cx="3552825" cy="4738687"/>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3557" name="TextBox 5"/>
          <p:cNvSpPr txBox="1">
            <a:spLocks noChangeArrowheads="1"/>
          </p:cNvSpPr>
          <p:nvPr/>
        </p:nvSpPr>
        <p:spPr bwMode="auto">
          <a:xfrm>
            <a:off x="7185025" y="1447800"/>
            <a:ext cx="26193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600">
                <a:latin typeface="Verdana" pitchFamily="34" charset="0"/>
              </a:rPr>
              <a:t>Research old court decrees and other documents.</a:t>
            </a:r>
          </a:p>
          <a:p>
            <a:pPr eaLnBrk="1" hangingPunct="1">
              <a:buFont typeface="Arial" pitchFamily="34" charset="0"/>
              <a:buChar char="•"/>
            </a:pPr>
            <a:endParaRPr lang="en-US" sz="1600">
              <a:latin typeface="Verdana" pitchFamily="34" charset="0"/>
            </a:endParaRPr>
          </a:p>
          <a:p>
            <a:pPr eaLnBrk="1" hangingPunct="1">
              <a:buFont typeface="Arial" pitchFamily="34" charset="0"/>
              <a:buChar char="•"/>
            </a:pPr>
            <a:r>
              <a:rPr lang="en-US" sz="1600">
                <a:latin typeface="Verdana" pitchFamily="34" charset="0"/>
              </a:rPr>
              <a:t>Field review claims within the area to determine extent of claim.</a:t>
            </a:r>
          </a:p>
          <a:p>
            <a:pPr eaLnBrk="1" hangingPunct="1">
              <a:buFont typeface="Arial" pitchFamily="34" charset="0"/>
              <a:buChar char="•"/>
            </a:pPr>
            <a:endParaRPr lang="en-US" sz="1600">
              <a:latin typeface="Verdana" pitchFamily="34" charset="0"/>
            </a:endParaRPr>
          </a:p>
          <a:p>
            <a:pPr eaLnBrk="1" hangingPunct="1">
              <a:buFont typeface="Arial" pitchFamily="34" charset="0"/>
              <a:buChar char="•"/>
            </a:pPr>
            <a:r>
              <a:rPr lang="en-US" sz="1600">
                <a:latin typeface="Verdana" pitchFamily="34" charset="0"/>
              </a:rPr>
              <a:t>Meet with water users to discuss claim and observe beneficial use.</a:t>
            </a:r>
          </a:p>
          <a:p>
            <a:pPr eaLnBrk="1" hangingPunct="1">
              <a:buFont typeface="Arial" pitchFamily="34" charset="0"/>
              <a:buChar char="•"/>
            </a:pPr>
            <a:endParaRPr lang="en-US" sz="1600">
              <a:latin typeface="Verdana" pitchFamily="34" charset="0"/>
            </a:endParaRPr>
          </a:p>
        </p:txBody>
      </p:sp>
    </p:spTree>
    <p:extLst>
      <p:ext uri="{BB962C8B-B14F-4D97-AF65-F5344CB8AC3E}">
        <p14:creationId xmlns:p14="http://schemas.microsoft.com/office/powerpoint/2010/main" val="30600682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Hydrographic Survey Maps</a:t>
            </a:r>
          </a:p>
        </p:txBody>
      </p:sp>
      <p:pic>
        <p:nvPicPr>
          <p:cNvPr id="46082" name="Picture 2"/>
          <p:cNvPicPr>
            <a:picLocks noChangeAspect="1"/>
          </p:cNvPicPr>
          <p:nvPr/>
        </p:nvPicPr>
        <p:blipFill rotWithShape="1">
          <a:blip r:embed="rId3"/>
          <a:srcRect l="25059" t="14859" r="11831" b="12556"/>
          <a:stretch/>
        </p:blipFill>
        <p:spPr bwMode="auto">
          <a:xfrm>
            <a:off x="844551" y="1168400"/>
            <a:ext cx="3930650" cy="3944186"/>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7" name="TextBox 6"/>
          <p:cNvSpPr txBox="1"/>
          <p:nvPr/>
        </p:nvSpPr>
        <p:spPr>
          <a:xfrm>
            <a:off x="4927600" y="1219200"/>
            <a:ext cx="4876800" cy="1600438"/>
          </a:xfrm>
          <a:prstGeom prst="rect">
            <a:avLst/>
          </a:prstGeom>
          <a:noFill/>
        </p:spPr>
        <p:txBody>
          <a:bodyPr wrap="square">
            <a:spAutoFit/>
          </a:bodyPr>
          <a:lstStyle/>
          <a:p>
            <a:pPr marL="285750" indent="-285750">
              <a:buFont typeface="Arial" pitchFamily="34" charset="0"/>
              <a:buChar char="•"/>
              <a:defRPr/>
            </a:pPr>
            <a:r>
              <a:rPr lang="en-US" sz="1400" dirty="0">
                <a:latin typeface="Verdana" pitchFamily="34" charset="0"/>
                <a:ea typeface="ヒラギノ角ゴ Pro W3" charset="-128"/>
                <a:cs typeface="+mn-cs"/>
                <a:sym typeface="Gill Sans" charset="0"/>
              </a:rPr>
              <a:t>Snap-shot in time</a:t>
            </a:r>
          </a:p>
          <a:p>
            <a:pPr marL="285750" indent="-285750">
              <a:buFont typeface="Arial" pitchFamily="34" charset="0"/>
              <a:buChar char="•"/>
              <a:defRPr/>
            </a:pPr>
            <a:endParaRPr lang="en-US" sz="1400" dirty="0">
              <a:latin typeface="Verdana" pitchFamily="34" charset="0"/>
              <a:ea typeface="ヒラギノ角ゴ Pro W3" charset="-128"/>
              <a:cs typeface="+mn-cs"/>
              <a:sym typeface="Gill Sans" charset="0"/>
            </a:endParaRPr>
          </a:p>
          <a:p>
            <a:pPr marL="285750" indent="-285750">
              <a:buFont typeface="Arial" pitchFamily="34" charset="0"/>
              <a:buChar char="•"/>
              <a:defRPr/>
            </a:pPr>
            <a:r>
              <a:rPr lang="en-US" sz="1400" dirty="0">
                <a:solidFill>
                  <a:srgbClr val="FF0000"/>
                </a:solidFill>
                <a:latin typeface="Verdana" pitchFamily="34" charset="0"/>
                <a:ea typeface="ヒラギノ角ゴ Pro W3" charset="-128"/>
                <a:cs typeface="+mn-cs"/>
                <a:sym typeface="Gill Sans" charset="0"/>
              </a:rPr>
              <a:t>Hard copy originals on file at Salt Lake City Office and Regional Office. </a:t>
            </a:r>
          </a:p>
          <a:p>
            <a:pPr marL="285750" indent="-285750">
              <a:buFont typeface="Arial" pitchFamily="34" charset="0"/>
              <a:buChar char="•"/>
              <a:defRPr/>
            </a:pPr>
            <a:endParaRPr lang="en-US" sz="1400" dirty="0">
              <a:solidFill>
                <a:srgbClr val="FF0000"/>
              </a:solidFill>
              <a:latin typeface="Verdana" pitchFamily="34" charset="0"/>
              <a:ea typeface="ヒラギノ角ゴ Pro W3" charset="-128"/>
              <a:cs typeface="+mn-cs"/>
              <a:sym typeface="Gill Sans" charset="0"/>
            </a:endParaRPr>
          </a:p>
          <a:p>
            <a:pPr marL="285750" indent="-285750">
              <a:buFont typeface="Arial" pitchFamily="34" charset="0"/>
              <a:buChar char="•"/>
              <a:defRPr/>
            </a:pPr>
            <a:r>
              <a:rPr lang="en-US" sz="1400" dirty="0" smtClean="0">
                <a:solidFill>
                  <a:srgbClr val="FF0000"/>
                </a:solidFill>
                <a:latin typeface="Verdana" pitchFamily="34" charset="0"/>
                <a:ea typeface="ヒラギノ角ゴ Pro W3" charset="-128"/>
                <a:cs typeface="+mn-cs"/>
                <a:sym typeface="Gill Sans" charset="0"/>
              </a:rPr>
              <a:t>Digital copies can </a:t>
            </a:r>
            <a:r>
              <a:rPr lang="en-US" sz="1400" dirty="0">
                <a:solidFill>
                  <a:srgbClr val="FF0000"/>
                </a:solidFill>
                <a:latin typeface="Verdana" pitchFamily="34" charset="0"/>
                <a:ea typeface="ヒラギノ角ゴ Pro W3" charset="-128"/>
                <a:cs typeface="+mn-cs"/>
                <a:sym typeface="Gill Sans" charset="0"/>
              </a:rPr>
              <a:t>be viewed online at the Division of Water Rights </a:t>
            </a:r>
            <a:r>
              <a:rPr lang="en-US" sz="1400" dirty="0" smtClean="0">
                <a:solidFill>
                  <a:srgbClr val="FF0000"/>
                </a:solidFill>
                <a:latin typeface="Verdana" pitchFamily="34" charset="0"/>
                <a:ea typeface="ヒラギノ角ゴ Pro W3" charset="-128"/>
                <a:cs typeface="+mn-cs"/>
                <a:sym typeface="Gill Sans" charset="0"/>
              </a:rPr>
              <a:t>webpage</a:t>
            </a:r>
            <a:r>
              <a:rPr lang="en-US" sz="1400" dirty="0">
                <a:solidFill>
                  <a:srgbClr val="FF0000"/>
                </a:solidFill>
                <a:latin typeface="Verdana" pitchFamily="34" charset="0"/>
                <a:ea typeface="ヒラギノ角ゴ Pro W3" charset="-128"/>
                <a:cs typeface="+mn-cs"/>
                <a:sym typeface="Gill Sans" charset="0"/>
              </a:rPr>
              <a:t>.</a:t>
            </a:r>
          </a:p>
        </p:txBody>
      </p:sp>
      <p:pic>
        <p:nvPicPr>
          <p:cNvPr id="6" name="Picture 5"/>
          <p:cNvPicPr>
            <a:picLocks noChangeAspect="1"/>
          </p:cNvPicPr>
          <p:nvPr/>
        </p:nvPicPr>
        <p:blipFill rotWithShape="1">
          <a:blip r:embed="rId4"/>
          <a:srcRect/>
          <a:stretch/>
        </p:blipFill>
        <p:spPr>
          <a:xfrm>
            <a:off x="3247424" y="3003316"/>
            <a:ext cx="5032976" cy="4016609"/>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073381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Water User’s Claims</a:t>
            </a:r>
          </a:p>
        </p:txBody>
      </p:sp>
      <p:pic>
        <p:nvPicPr>
          <p:cNvPr id="48130" name="Picture 2"/>
          <p:cNvPicPr>
            <a:picLocks noChangeAspect="1"/>
          </p:cNvPicPr>
          <p:nvPr/>
        </p:nvPicPr>
        <p:blipFill>
          <a:blip r:embed="rId3"/>
          <a:srcRect/>
          <a:stretch>
            <a:fillRect/>
          </a:stretch>
        </p:blipFill>
        <p:spPr bwMode="auto">
          <a:xfrm>
            <a:off x="736600" y="1168400"/>
            <a:ext cx="3109913" cy="4805363"/>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8131" name="Picture 3"/>
          <p:cNvPicPr>
            <a:picLocks noChangeAspect="1"/>
          </p:cNvPicPr>
          <p:nvPr/>
        </p:nvPicPr>
        <p:blipFill>
          <a:blip r:embed="rId4"/>
          <a:srcRect/>
          <a:stretch>
            <a:fillRect/>
          </a:stretch>
        </p:blipFill>
        <p:spPr bwMode="auto">
          <a:xfrm>
            <a:off x="2946400" y="1600200"/>
            <a:ext cx="3886200" cy="5035550"/>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6629" name="TextBox 6"/>
          <p:cNvSpPr txBox="1">
            <a:spLocks noChangeArrowheads="1"/>
          </p:cNvSpPr>
          <p:nvPr/>
        </p:nvSpPr>
        <p:spPr bwMode="auto">
          <a:xfrm>
            <a:off x="6832600" y="1447800"/>
            <a:ext cx="28956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400" dirty="0">
                <a:latin typeface="Verdana" pitchFamily="34" charset="0"/>
              </a:rPr>
              <a:t>Completed and filed by the water user </a:t>
            </a:r>
            <a:r>
              <a:rPr lang="en-US" sz="1400" dirty="0" smtClean="0">
                <a:latin typeface="Verdana" pitchFamily="34" charset="0"/>
              </a:rPr>
              <a:t>with </a:t>
            </a:r>
            <a:r>
              <a:rPr lang="en-US" sz="1400" dirty="0">
                <a:latin typeface="Verdana" pitchFamily="34" charset="0"/>
              </a:rPr>
              <a:t>the Court </a:t>
            </a:r>
            <a:r>
              <a:rPr lang="en-US" sz="1400" dirty="0" smtClean="0">
                <a:latin typeface="Verdana" pitchFamily="34" charset="0"/>
              </a:rPr>
              <a:t>or State Engineer.</a:t>
            </a:r>
            <a:endParaRPr lang="en-US" sz="1400" dirty="0">
              <a:latin typeface="Verdana" pitchFamily="34" charset="0"/>
            </a:endParaRPr>
          </a:p>
          <a:p>
            <a:pPr eaLnBrk="1" hangingPunct="1">
              <a:buFont typeface="Arial" pitchFamily="34" charset="0"/>
              <a:buChar char="•"/>
            </a:pPr>
            <a:endParaRPr lang="en-US" sz="1400" dirty="0">
              <a:latin typeface="Verdana" pitchFamily="34" charset="0"/>
            </a:endParaRPr>
          </a:p>
          <a:p>
            <a:pPr eaLnBrk="1" hangingPunct="1">
              <a:buFont typeface="Arial" pitchFamily="34" charset="0"/>
              <a:buChar char="•"/>
            </a:pPr>
            <a:r>
              <a:rPr lang="en-US" sz="1400" dirty="0" smtClean="0">
                <a:solidFill>
                  <a:srgbClr val="FF0000"/>
                </a:solidFill>
                <a:latin typeface="Verdana" pitchFamily="34" charset="0"/>
              </a:rPr>
              <a:t>Due to complexity of defining water rights, Adjudication </a:t>
            </a:r>
            <a:r>
              <a:rPr lang="en-US" sz="1400" dirty="0">
                <a:solidFill>
                  <a:srgbClr val="FF0000"/>
                </a:solidFill>
                <a:latin typeface="Verdana" pitchFamily="34" charset="0"/>
              </a:rPr>
              <a:t>staff typically help in completing the claim.</a:t>
            </a:r>
          </a:p>
          <a:p>
            <a:pPr eaLnBrk="1" hangingPunct="1">
              <a:buFont typeface="Arial" pitchFamily="34" charset="0"/>
              <a:buChar char="•"/>
            </a:pPr>
            <a:endParaRPr lang="en-US" sz="1400" dirty="0">
              <a:latin typeface="Verdana" pitchFamily="34" charset="0"/>
            </a:endParaRPr>
          </a:p>
          <a:p>
            <a:pPr eaLnBrk="1" hangingPunct="1">
              <a:buFont typeface="Arial" pitchFamily="34" charset="0"/>
              <a:buChar char="•"/>
            </a:pPr>
            <a:r>
              <a:rPr lang="en-US" sz="1400" dirty="0">
                <a:latin typeface="Verdana" pitchFamily="34" charset="0"/>
              </a:rPr>
              <a:t>State Engineer files the claim with the Court on behalf of the water user as a courtesy.</a:t>
            </a:r>
          </a:p>
          <a:p>
            <a:pPr eaLnBrk="1" hangingPunct="1">
              <a:buFont typeface="Arial" pitchFamily="34" charset="0"/>
              <a:buChar char="•"/>
            </a:pPr>
            <a:endParaRPr lang="en-US" sz="1400" dirty="0">
              <a:latin typeface="Verdana" pitchFamily="34" charset="0"/>
            </a:endParaRPr>
          </a:p>
          <a:p>
            <a:pPr eaLnBrk="1" hangingPunct="1">
              <a:buFont typeface="Arial" pitchFamily="34" charset="0"/>
              <a:buChar char="•"/>
            </a:pPr>
            <a:r>
              <a:rPr lang="en-US" sz="1400" dirty="0">
                <a:latin typeface="Verdana" pitchFamily="34" charset="0"/>
              </a:rPr>
              <a:t>Claims typically only taken on perfected </a:t>
            </a:r>
            <a:r>
              <a:rPr lang="en-US" sz="1400" dirty="0" smtClean="0">
                <a:latin typeface="Verdana" pitchFamily="34" charset="0"/>
              </a:rPr>
              <a:t>rights, (i.e., certificated rights, decreed rights, and diligence claims).</a:t>
            </a:r>
            <a:endParaRPr lang="en-US" sz="1400" dirty="0">
              <a:latin typeface="Verdana" pitchFamily="34" charset="0"/>
            </a:endParaRPr>
          </a:p>
          <a:p>
            <a:pPr eaLnBrk="1" hangingPunct="1">
              <a:buFont typeface="Arial" pitchFamily="34" charset="0"/>
              <a:buChar char="•"/>
            </a:pPr>
            <a:endParaRPr lang="en-US" sz="1400" dirty="0">
              <a:latin typeface="Verdana" pitchFamily="34" charset="0"/>
            </a:endParaRPr>
          </a:p>
        </p:txBody>
      </p:sp>
    </p:spTree>
    <p:extLst>
      <p:ext uri="{BB962C8B-B14F-4D97-AF65-F5344CB8AC3E}">
        <p14:creationId xmlns:p14="http://schemas.microsoft.com/office/powerpoint/2010/main" val="18059005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Proposed Determination</a:t>
            </a:r>
          </a:p>
        </p:txBody>
      </p:sp>
      <p:pic>
        <p:nvPicPr>
          <p:cNvPr id="49156" name="Picture 4"/>
          <p:cNvPicPr>
            <a:picLocks noChangeAspect="1"/>
          </p:cNvPicPr>
          <p:nvPr/>
        </p:nvPicPr>
        <p:blipFill>
          <a:blip r:embed="rId3"/>
          <a:srcRect/>
          <a:stretch>
            <a:fillRect/>
          </a:stretch>
        </p:blipFill>
        <p:spPr bwMode="auto">
          <a:xfrm>
            <a:off x="1041400" y="1168400"/>
            <a:ext cx="5264150" cy="4022725"/>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9155" name="Picture 3"/>
          <p:cNvPicPr>
            <a:picLocks noChangeAspect="1"/>
          </p:cNvPicPr>
          <p:nvPr/>
        </p:nvPicPr>
        <p:blipFill>
          <a:blip r:embed="rId4"/>
          <a:srcRect/>
          <a:stretch>
            <a:fillRect/>
          </a:stretch>
        </p:blipFill>
        <p:spPr bwMode="auto">
          <a:xfrm>
            <a:off x="4251325" y="1754188"/>
            <a:ext cx="5118100" cy="3886200"/>
          </a:xfrm>
          <a:prstGeom prst="rect">
            <a:avLst/>
          </a:prstGeom>
          <a:noFill/>
          <a:ln w="25400">
            <a:solidFill>
              <a:srgbClr val="000000"/>
            </a:solidFill>
            <a:miter lim="800000"/>
            <a:headEnd/>
            <a:tailEnd/>
          </a:ln>
          <a:effectLst>
            <a:outerShdw blurRad="57150" dist="50800" dir="2700000" algn="tl" rotWithShape="0">
              <a:srgbClr val="000000">
                <a:alpha val="39999"/>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7653" name="TextBox 5"/>
          <p:cNvSpPr txBox="1">
            <a:spLocks noChangeArrowheads="1"/>
          </p:cNvSpPr>
          <p:nvPr/>
        </p:nvSpPr>
        <p:spPr bwMode="auto">
          <a:xfrm>
            <a:off x="455613" y="5745163"/>
            <a:ext cx="828198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400" dirty="0">
                <a:solidFill>
                  <a:srgbClr val="FF0000"/>
                </a:solidFill>
                <a:latin typeface="Verdana" pitchFamily="34" charset="0"/>
              </a:rPr>
              <a:t>Represents State Engineer’s </a:t>
            </a:r>
            <a:r>
              <a:rPr lang="en-US" sz="1400" b="1" i="1" dirty="0">
                <a:solidFill>
                  <a:srgbClr val="FF0000"/>
                </a:solidFill>
                <a:latin typeface="Verdana" pitchFamily="34" charset="0"/>
              </a:rPr>
              <a:t>official</a:t>
            </a:r>
            <a:r>
              <a:rPr lang="en-US" sz="1400" dirty="0">
                <a:solidFill>
                  <a:srgbClr val="FF0000"/>
                </a:solidFill>
                <a:latin typeface="Verdana" pitchFamily="34" charset="0"/>
              </a:rPr>
              <a:t> </a:t>
            </a:r>
            <a:r>
              <a:rPr lang="en-US" sz="1400" dirty="0" smtClean="0">
                <a:solidFill>
                  <a:srgbClr val="FF0000"/>
                </a:solidFill>
                <a:latin typeface="Verdana" pitchFamily="34" charset="0"/>
              </a:rPr>
              <a:t>recommendation </a:t>
            </a:r>
            <a:r>
              <a:rPr lang="en-US" sz="1400" dirty="0">
                <a:solidFill>
                  <a:srgbClr val="FF0000"/>
                </a:solidFill>
                <a:latin typeface="Verdana" pitchFamily="34" charset="0"/>
              </a:rPr>
              <a:t>of </a:t>
            </a:r>
            <a:r>
              <a:rPr lang="en-US" sz="1400" dirty="0" smtClean="0">
                <a:solidFill>
                  <a:srgbClr val="FF0000"/>
                </a:solidFill>
                <a:latin typeface="Verdana" pitchFamily="34" charset="0"/>
              </a:rPr>
              <a:t>rights within an adjudication boundary.</a:t>
            </a:r>
            <a:endParaRPr lang="en-US" sz="1400" dirty="0">
              <a:solidFill>
                <a:srgbClr val="FF0000"/>
              </a:solidFill>
              <a:latin typeface="Verdana" pitchFamily="34" charset="0"/>
            </a:endParaRPr>
          </a:p>
          <a:p>
            <a:pPr eaLnBrk="1" hangingPunct="1">
              <a:buFont typeface="Arial" pitchFamily="34" charset="0"/>
              <a:buChar char="•"/>
            </a:pPr>
            <a:endParaRPr lang="en-US" sz="1400" dirty="0">
              <a:latin typeface="Verdana" pitchFamily="34" charset="0"/>
            </a:endParaRPr>
          </a:p>
          <a:p>
            <a:pPr eaLnBrk="1" hangingPunct="1">
              <a:buFont typeface="Arial" pitchFamily="34" charset="0"/>
              <a:buChar char="•"/>
            </a:pPr>
            <a:r>
              <a:rPr lang="en-US" sz="1400" dirty="0">
                <a:latin typeface="Verdana" pitchFamily="34" charset="0"/>
              </a:rPr>
              <a:t>Filed with the </a:t>
            </a:r>
            <a:r>
              <a:rPr lang="en-US" sz="1400" b="1" i="1" dirty="0">
                <a:latin typeface="Verdana" pitchFamily="34" charset="0"/>
              </a:rPr>
              <a:t>District Court</a:t>
            </a:r>
            <a:r>
              <a:rPr lang="en-US" sz="1400" dirty="0">
                <a:latin typeface="Verdana" pitchFamily="34" charset="0"/>
              </a:rPr>
              <a:t>.</a:t>
            </a:r>
          </a:p>
          <a:p>
            <a:pPr eaLnBrk="1" hangingPunct="1">
              <a:buFont typeface="Arial" pitchFamily="34" charset="0"/>
              <a:buChar char="•"/>
            </a:pPr>
            <a:endParaRPr lang="en-US" sz="1400" dirty="0">
              <a:latin typeface="Verdana" pitchFamily="34" charset="0"/>
            </a:endParaRPr>
          </a:p>
          <a:p>
            <a:pPr eaLnBrk="1" hangingPunct="1">
              <a:buFont typeface="Arial" pitchFamily="34" charset="0"/>
              <a:buChar char="•"/>
            </a:pPr>
            <a:r>
              <a:rPr lang="en-US" sz="1400" b="1" i="1" dirty="0">
                <a:latin typeface="Verdana" pitchFamily="34" charset="0"/>
              </a:rPr>
              <a:t>Delivered to water users </a:t>
            </a:r>
            <a:r>
              <a:rPr lang="en-US" sz="1400" dirty="0">
                <a:latin typeface="Verdana" pitchFamily="34" charset="0"/>
              </a:rPr>
              <a:t>within the adjudication boundary.</a:t>
            </a:r>
          </a:p>
          <a:p>
            <a:pPr eaLnBrk="1" hangingPunct="1">
              <a:buFont typeface="Arial" pitchFamily="34" charset="0"/>
              <a:buChar char="•"/>
            </a:pPr>
            <a:endParaRPr lang="en-US" sz="1400" dirty="0">
              <a:latin typeface="Verdana" pitchFamily="34" charset="0"/>
            </a:endParaRPr>
          </a:p>
        </p:txBody>
      </p:sp>
    </p:spTree>
    <p:extLst>
      <p:ext uri="{BB962C8B-B14F-4D97-AF65-F5344CB8AC3E}">
        <p14:creationId xmlns:p14="http://schemas.microsoft.com/office/powerpoint/2010/main" val="42027648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Objections</a:t>
            </a:r>
          </a:p>
        </p:txBody>
      </p:sp>
      <p:pic>
        <p:nvPicPr>
          <p:cNvPr id="6" name="Picture 2"/>
          <p:cNvPicPr>
            <a:picLocks noChangeAspect="1"/>
          </p:cNvPicPr>
          <p:nvPr/>
        </p:nvPicPr>
        <p:blipFill>
          <a:blip r:embed="rId3"/>
          <a:srcRect/>
          <a:stretch>
            <a:fillRect/>
          </a:stretch>
        </p:blipFill>
        <p:spPr bwMode="auto">
          <a:xfrm>
            <a:off x="790575" y="1600200"/>
            <a:ext cx="4259263" cy="2522538"/>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 name="Rectangular Callout 1"/>
          <p:cNvSpPr/>
          <p:nvPr/>
        </p:nvSpPr>
        <p:spPr bwMode="auto">
          <a:xfrm>
            <a:off x="2184400" y="1295400"/>
            <a:ext cx="1447800" cy="304800"/>
          </a:xfrm>
          <a:prstGeom prst="wedgeRectCallout">
            <a:avLst>
              <a:gd name="adj1" fmla="val -46886"/>
              <a:gd name="adj2" fmla="val 1375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I  OBJECT!</a:t>
            </a:r>
          </a:p>
        </p:txBody>
      </p:sp>
      <p:sp>
        <p:nvSpPr>
          <p:cNvPr id="8" name="Rectangular Callout 7"/>
          <p:cNvSpPr/>
          <p:nvPr/>
        </p:nvSpPr>
        <p:spPr bwMode="auto">
          <a:xfrm>
            <a:off x="4175125" y="2514600"/>
            <a:ext cx="1447800" cy="304800"/>
          </a:xfrm>
          <a:prstGeom prst="wedgeRectCallout">
            <a:avLst>
              <a:gd name="adj1" fmla="val -56360"/>
              <a:gd name="adj2" fmla="val -950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ME  TOO!</a:t>
            </a:r>
          </a:p>
        </p:txBody>
      </p:sp>
      <p:sp>
        <p:nvSpPr>
          <p:cNvPr id="9" name="Rectangular Callout 8"/>
          <p:cNvSpPr/>
          <p:nvPr/>
        </p:nvSpPr>
        <p:spPr bwMode="auto">
          <a:xfrm>
            <a:off x="2727325" y="3505200"/>
            <a:ext cx="1447800" cy="304800"/>
          </a:xfrm>
          <a:prstGeom prst="wedgeRectCallout">
            <a:avLst>
              <a:gd name="adj1" fmla="val -56360"/>
              <a:gd name="adj2" fmla="val -950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SQUIRREL!</a:t>
            </a:r>
          </a:p>
        </p:txBody>
      </p:sp>
      <p:grpSp>
        <p:nvGrpSpPr>
          <p:cNvPr id="28679" name="Group 26"/>
          <p:cNvGrpSpPr>
            <a:grpSpLocks/>
          </p:cNvGrpSpPr>
          <p:nvPr/>
        </p:nvGrpSpPr>
        <p:grpSpPr bwMode="auto">
          <a:xfrm>
            <a:off x="5622925" y="4652963"/>
            <a:ext cx="1976438" cy="1816100"/>
            <a:chOff x="3789362" y="4465320"/>
            <a:chExt cx="2581275" cy="2133600"/>
          </a:xfrm>
        </p:grpSpPr>
        <p:pic>
          <p:nvPicPr>
            <p:cNvPr id="50180" name="Picture 4" descr="http://www.millardcounty.org/Scales_of_Justice.jpg"/>
            <p:cNvPicPr>
              <a:picLocks noChangeAspect="1" noChangeArrowheads="1"/>
            </p:cNvPicPr>
            <p:nvPr/>
          </p:nvPicPr>
          <p:blipFill>
            <a:blip r:embed="rId4"/>
            <a:srcRect/>
            <a:stretch>
              <a:fillRect/>
            </a:stretch>
          </p:blipFill>
          <p:spPr bwMode="auto">
            <a:xfrm>
              <a:off x="3789362" y="4465320"/>
              <a:ext cx="2581275" cy="213360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5070669" y="5609224"/>
              <a:ext cx="1284416" cy="462498"/>
            </a:xfrm>
            <a:prstGeom prst="rect">
              <a:avLst/>
            </a:prstGeom>
            <a:solidFill>
              <a:schemeClr val="lt1">
                <a:alpha val="50000"/>
              </a:schemeClr>
            </a:solidFill>
            <a:ln>
              <a:headEnd type="none" w="med" len="med"/>
              <a:tailEnd type="none" w="med" len="med"/>
            </a:ln>
            <a:effectLst>
              <a:softEdge rad="63500"/>
            </a:effectLst>
            <a:ex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900" b="1" dirty="0">
                  <a:solidFill>
                    <a:srgbClr val="000000"/>
                  </a:solidFill>
                  <a:sym typeface="Gill Sans" charset="0"/>
                </a:rPr>
                <a:t>Questions of Fact &amp; Law </a:t>
              </a:r>
            </a:p>
          </p:txBody>
        </p:sp>
      </p:grpSp>
      <p:sp>
        <p:nvSpPr>
          <p:cNvPr id="28680" name="TextBox 3"/>
          <p:cNvSpPr txBox="1">
            <a:spLocks noChangeArrowheads="1"/>
          </p:cNvSpPr>
          <p:nvPr/>
        </p:nvSpPr>
        <p:spPr bwMode="auto">
          <a:xfrm>
            <a:off x="5622925" y="1447800"/>
            <a:ext cx="41052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marL="0" indent="0" eaLnBrk="1" hangingPunct="1"/>
            <a:r>
              <a:rPr lang="en-US" sz="1400" dirty="0" smtClean="0">
                <a:solidFill>
                  <a:srgbClr val="FF0000"/>
                </a:solidFill>
                <a:latin typeface="Verdana" pitchFamily="34" charset="0"/>
              </a:rPr>
              <a:t>If water users disagree with a proposed determination they may file an objection </a:t>
            </a:r>
            <a:r>
              <a:rPr lang="en-US" sz="1400" dirty="0">
                <a:solidFill>
                  <a:srgbClr val="FF0000"/>
                </a:solidFill>
                <a:latin typeface="Verdana" pitchFamily="34" charset="0"/>
              </a:rPr>
              <a:t>with the court within </a:t>
            </a:r>
            <a:r>
              <a:rPr lang="en-US" sz="1400" dirty="0" smtClean="0">
                <a:solidFill>
                  <a:srgbClr val="FF0000"/>
                </a:solidFill>
                <a:latin typeface="Verdana" pitchFamily="34" charset="0"/>
              </a:rPr>
              <a:t>90-days.</a:t>
            </a:r>
          </a:p>
          <a:p>
            <a:pPr eaLnBrk="1" hangingPunct="1">
              <a:buFont typeface="Arial" pitchFamily="34" charset="0"/>
              <a:buChar char="•"/>
            </a:pPr>
            <a:endParaRPr lang="en-US" sz="1400" dirty="0">
              <a:solidFill>
                <a:srgbClr val="FF0000"/>
              </a:solidFill>
              <a:latin typeface="Verdana" pitchFamily="34" charset="0"/>
            </a:endParaRPr>
          </a:p>
          <a:p>
            <a:pPr lvl="1" eaLnBrk="1" hangingPunct="1">
              <a:buSzPct val="75000"/>
              <a:buFont typeface="Courier New" panose="02070309020205020404" pitchFamily="49" charset="0"/>
              <a:buChar char="o"/>
            </a:pPr>
            <a:r>
              <a:rPr lang="en-US" sz="1400" dirty="0" smtClean="0">
                <a:latin typeface="Verdana" pitchFamily="34" charset="0"/>
              </a:rPr>
              <a:t>Must </a:t>
            </a:r>
            <a:r>
              <a:rPr lang="en-US" sz="1400" dirty="0">
                <a:latin typeface="Verdana" pitchFamily="34" charset="0"/>
              </a:rPr>
              <a:t>be verified on oath.</a:t>
            </a:r>
          </a:p>
          <a:p>
            <a:pPr eaLnBrk="1" hangingPunct="1">
              <a:buSzPct val="75000"/>
              <a:buFont typeface="Courier New" panose="02070309020205020404" pitchFamily="49" charset="0"/>
              <a:buChar char="o"/>
            </a:pPr>
            <a:endParaRPr lang="en-US" sz="1400" dirty="0">
              <a:latin typeface="Verdana" pitchFamily="34" charset="0"/>
            </a:endParaRPr>
          </a:p>
          <a:p>
            <a:pPr lvl="1" eaLnBrk="1" hangingPunct="1">
              <a:buSzPct val="75000"/>
              <a:buFont typeface="Courier New" panose="02070309020205020404" pitchFamily="49" charset="0"/>
              <a:buChar char="o"/>
            </a:pPr>
            <a:r>
              <a:rPr lang="en-US" sz="1400" dirty="0">
                <a:latin typeface="Verdana" pitchFamily="34" charset="0"/>
              </a:rPr>
              <a:t>Filed with the clerk of the respective District Court.</a:t>
            </a:r>
          </a:p>
          <a:p>
            <a:pPr eaLnBrk="1" hangingPunct="1">
              <a:buSzPct val="75000"/>
              <a:buFont typeface="Courier New" panose="02070309020205020404" pitchFamily="49" charset="0"/>
              <a:buChar char="o"/>
            </a:pPr>
            <a:endParaRPr lang="en-US" sz="1400" dirty="0">
              <a:latin typeface="Verdana" pitchFamily="34" charset="0"/>
            </a:endParaRPr>
          </a:p>
          <a:p>
            <a:pPr lvl="1" eaLnBrk="1" hangingPunct="1">
              <a:buSzPct val="75000"/>
              <a:buFont typeface="Courier New" panose="02070309020205020404" pitchFamily="49" charset="0"/>
              <a:buChar char="o"/>
            </a:pPr>
            <a:r>
              <a:rPr lang="en-US" sz="1400" dirty="0">
                <a:latin typeface="Verdana" pitchFamily="34" charset="0"/>
              </a:rPr>
              <a:t>Court may be petitioned to allow a late objection.</a:t>
            </a:r>
          </a:p>
          <a:p>
            <a:pPr eaLnBrk="1" hangingPunct="1">
              <a:buSzPct val="75000"/>
              <a:buFont typeface="Courier New" panose="02070309020205020404" pitchFamily="49" charset="0"/>
              <a:buChar char="o"/>
            </a:pPr>
            <a:endParaRPr lang="en-US" sz="1400" dirty="0">
              <a:latin typeface="Verdana" pitchFamily="34" charset="0"/>
            </a:endParaRPr>
          </a:p>
        </p:txBody>
      </p:sp>
      <p:sp>
        <p:nvSpPr>
          <p:cNvPr id="5" name="Rectangle 4"/>
          <p:cNvSpPr/>
          <p:nvPr/>
        </p:nvSpPr>
        <p:spPr bwMode="auto">
          <a:xfrm>
            <a:off x="431800" y="5257800"/>
            <a:ext cx="1066800"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Objection Filed</a:t>
            </a:r>
          </a:p>
        </p:txBody>
      </p:sp>
      <p:sp>
        <p:nvSpPr>
          <p:cNvPr id="14" name="Rectangle 13"/>
          <p:cNvSpPr/>
          <p:nvPr/>
        </p:nvSpPr>
        <p:spPr bwMode="auto">
          <a:xfrm>
            <a:off x="1874519" y="4591050"/>
            <a:ext cx="1231900" cy="54768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Voluntary Withdrawal</a:t>
            </a:r>
          </a:p>
        </p:txBody>
      </p:sp>
      <p:sp>
        <p:nvSpPr>
          <p:cNvPr id="15" name="Rectangle 14"/>
          <p:cNvSpPr/>
          <p:nvPr/>
        </p:nvSpPr>
        <p:spPr bwMode="auto">
          <a:xfrm>
            <a:off x="1873249" y="5257800"/>
            <a:ext cx="1234440"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Settlement</a:t>
            </a:r>
          </a:p>
        </p:txBody>
      </p:sp>
      <p:sp>
        <p:nvSpPr>
          <p:cNvPr id="16" name="Rectangle 15"/>
          <p:cNvSpPr/>
          <p:nvPr/>
        </p:nvSpPr>
        <p:spPr bwMode="auto">
          <a:xfrm>
            <a:off x="1873249" y="5981700"/>
            <a:ext cx="1234440" cy="54768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Litigation</a:t>
            </a:r>
          </a:p>
        </p:txBody>
      </p:sp>
      <p:cxnSp>
        <p:nvCxnSpPr>
          <p:cNvPr id="28685" name="Elbow Connector 9"/>
          <p:cNvCxnSpPr>
            <a:cxnSpLocks noChangeShapeType="1"/>
            <a:stCxn id="5" idx="3"/>
            <a:endCxn id="14" idx="1"/>
          </p:cNvCxnSpPr>
          <p:nvPr/>
        </p:nvCxnSpPr>
        <p:spPr bwMode="auto">
          <a:xfrm flipV="1">
            <a:off x="1498600" y="4864894"/>
            <a:ext cx="375919" cy="667544"/>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6" name="Elbow Connector 16"/>
          <p:cNvCxnSpPr>
            <a:cxnSpLocks noChangeShapeType="1"/>
            <a:stCxn id="5" idx="3"/>
            <a:endCxn id="15" idx="1"/>
          </p:cNvCxnSpPr>
          <p:nvPr/>
        </p:nvCxnSpPr>
        <p:spPr bwMode="auto">
          <a:xfrm>
            <a:off x="1498600" y="5532438"/>
            <a:ext cx="374649" cy="12700"/>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7" name="Elbow Connector 21"/>
          <p:cNvCxnSpPr>
            <a:cxnSpLocks noChangeShapeType="1"/>
            <a:stCxn id="5" idx="3"/>
            <a:endCxn id="16" idx="1"/>
          </p:cNvCxnSpPr>
          <p:nvPr/>
        </p:nvCxnSpPr>
        <p:spPr bwMode="auto">
          <a:xfrm>
            <a:off x="1498600" y="5532438"/>
            <a:ext cx="374649" cy="723106"/>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31"/>
          <p:cNvSpPr/>
          <p:nvPr/>
        </p:nvSpPr>
        <p:spPr bwMode="auto">
          <a:xfrm>
            <a:off x="3609975" y="4868863"/>
            <a:ext cx="1165225" cy="547687"/>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Objection Withdrawn</a:t>
            </a:r>
          </a:p>
        </p:txBody>
      </p:sp>
      <p:cxnSp>
        <p:nvCxnSpPr>
          <p:cNvPr id="28689" name="Elbow Connector 28"/>
          <p:cNvCxnSpPr>
            <a:cxnSpLocks noChangeShapeType="1"/>
            <a:stCxn id="15" idx="3"/>
            <a:endCxn id="32" idx="1"/>
          </p:cNvCxnSpPr>
          <p:nvPr/>
        </p:nvCxnSpPr>
        <p:spPr bwMode="auto">
          <a:xfrm flipV="1">
            <a:off x="3107689" y="5142707"/>
            <a:ext cx="502286" cy="389731"/>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0" name="Elbow Connector 50175"/>
          <p:cNvCxnSpPr>
            <a:cxnSpLocks noChangeShapeType="1"/>
            <a:stCxn id="14" idx="3"/>
            <a:endCxn id="32" idx="1"/>
          </p:cNvCxnSpPr>
          <p:nvPr/>
        </p:nvCxnSpPr>
        <p:spPr bwMode="auto">
          <a:xfrm>
            <a:off x="3106419" y="4864894"/>
            <a:ext cx="503556" cy="277813"/>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1" name="Elbow Connector 50180"/>
          <p:cNvCxnSpPr>
            <a:cxnSpLocks noChangeShapeType="1"/>
            <a:stCxn id="16" idx="3"/>
            <a:endCxn id="28692" idx="1"/>
          </p:cNvCxnSpPr>
          <p:nvPr/>
        </p:nvCxnSpPr>
        <p:spPr bwMode="auto">
          <a:xfrm>
            <a:off x="3107689" y="6255544"/>
            <a:ext cx="502286" cy="138113"/>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69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5635625"/>
            <a:ext cx="1516063" cy="1516063"/>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693" name="Elbow Connector 54"/>
          <p:cNvCxnSpPr>
            <a:cxnSpLocks noChangeShapeType="1"/>
            <a:stCxn id="28692" idx="3"/>
            <a:endCxn id="50180" idx="1"/>
          </p:cNvCxnSpPr>
          <p:nvPr/>
        </p:nvCxnSpPr>
        <p:spPr bwMode="auto">
          <a:xfrm flipV="1">
            <a:off x="5126038" y="5561013"/>
            <a:ext cx="496887" cy="831850"/>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p:cNvSpPr/>
          <p:nvPr/>
        </p:nvSpPr>
        <p:spPr bwMode="auto">
          <a:xfrm>
            <a:off x="8204200" y="5138738"/>
            <a:ext cx="1165225"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Court Order</a:t>
            </a:r>
          </a:p>
        </p:txBody>
      </p:sp>
      <p:cxnSp>
        <p:nvCxnSpPr>
          <p:cNvPr id="28695" name="Elbow Connector 58"/>
          <p:cNvCxnSpPr>
            <a:cxnSpLocks noChangeShapeType="1"/>
            <a:stCxn id="50180" idx="3"/>
            <a:endCxn id="58" idx="1"/>
          </p:cNvCxnSpPr>
          <p:nvPr/>
        </p:nvCxnSpPr>
        <p:spPr bwMode="auto">
          <a:xfrm flipV="1">
            <a:off x="7599363" y="5413375"/>
            <a:ext cx="604837" cy="147638"/>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5616576" y="5626128"/>
            <a:ext cx="983456" cy="393672"/>
          </a:xfrm>
          <a:prstGeom prst="rect">
            <a:avLst/>
          </a:prstGeom>
          <a:solidFill>
            <a:schemeClr val="lt1">
              <a:alpha val="50000"/>
            </a:schemeClr>
          </a:solidFill>
          <a:ln>
            <a:headEnd type="none" w="med" len="med"/>
            <a:tailEnd type="none" w="med" len="med"/>
          </a:ln>
          <a:effectLst>
            <a:softEdge rad="63500"/>
          </a:effectLst>
          <a:ex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900" b="1" dirty="0">
                <a:solidFill>
                  <a:srgbClr val="000000"/>
                </a:solidFill>
                <a:sym typeface="Gill Sans" charset="0"/>
              </a:rPr>
              <a:t>Proposed Determination</a:t>
            </a:r>
          </a:p>
        </p:txBody>
      </p:sp>
      <p:sp>
        <p:nvSpPr>
          <p:cNvPr id="63" name="Rectangle 62"/>
          <p:cNvSpPr/>
          <p:nvPr/>
        </p:nvSpPr>
        <p:spPr bwMode="auto">
          <a:xfrm>
            <a:off x="8208963" y="4248150"/>
            <a:ext cx="1165225"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Appeal?</a:t>
            </a:r>
          </a:p>
        </p:txBody>
      </p:sp>
      <p:cxnSp>
        <p:nvCxnSpPr>
          <p:cNvPr id="28700" name="Straight Arrow Connector 50202"/>
          <p:cNvCxnSpPr>
            <a:cxnSpLocks noChangeShapeType="1"/>
          </p:cNvCxnSpPr>
          <p:nvPr/>
        </p:nvCxnSpPr>
        <p:spPr bwMode="auto">
          <a:xfrm flipV="1">
            <a:off x="8356600" y="4797425"/>
            <a:ext cx="0" cy="34448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1" name="Straight Arrow Connector 68"/>
          <p:cNvCxnSpPr>
            <a:cxnSpLocks noChangeShapeType="1"/>
          </p:cNvCxnSpPr>
          <p:nvPr/>
        </p:nvCxnSpPr>
        <p:spPr bwMode="auto">
          <a:xfrm>
            <a:off x="9194800" y="4797425"/>
            <a:ext cx="0" cy="32543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9693969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11920</TotalTime>
  <Pages>0</Pages>
  <Words>3825</Words>
  <Characters>0</Characters>
  <Application>Microsoft Office PowerPoint</Application>
  <PresentationFormat>Custom</PresentationFormat>
  <Lines>0</Lines>
  <Paragraphs>286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Title &amp; Subtitle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Bingham</dc:creator>
  <cp:lastModifiedBy>Blake Bingham</cp:lastModifiedBy>
  <cp:revision>319</cp:revision>
  <cp:lastPrinted>2014-04-07T22:43:38Z</cp:lastPrinted>
  <dcterms:modified xsi:type="dcterms:W3CDTF">2014-04-10T14:17:15Z</dcterms:modified>
</cp:coreProperties>
</file>