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5" r:id="rId9"/>
    <p:sldId id="270" r:id="rId10"/>
    <p:sldId id="266" r:id="rId11"/>
    <p:sldId id="267" r:id="rId12"/>
    <p:sldId id="261" r:id="rId13"/>
    <p:sldId id="268" r:id="rId14"/>
    <p:sldId id="271" r:id="rId15"/>
    <p:sldId id="269" r:id="rId16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11" autoAdjust="0"/>
    <p:restoredTop sz="80274" autoAdjust="0"/>
  </p:normalViewPr>
  <p:slideViewPr>
    <p:cSldViewPr>
      <p:cViewPr>
        <p:scale>
          <a:sx n="67" d="100"/>
          <a:sy n="67" d="100"/>
        </p:scale>
        <p:origin x="-2034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894" y="-90"/>
      </p:cViewPr>
      <p:guideLst>
        <p:guide orient="horz" pos="2909"/>
        <p:guide pos="218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C70FC12-BC34-42CC-80BB-A8FE2A62B3F5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4D149E7-0D51-4D78-85A0-F95C62866C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958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149E7-0D51-4D78-85A0-F95C62866CC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0216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149E7-0D51-4D78-85A0-F95C62866CC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588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149E7-0D51-4D78-85A0-F95C62866CC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8038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149E7-0D51-4D78-85A0-F95C62866CC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495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149E7-0D51-4D78-85A0-F95C62866CC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8176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 the</a:t>
            </a:r>
            <a:r>
              <a:rPr lang="en-US" baseline="0" dirty="0" smtClean="0"/>
              <a:t> District Court has held a trail de novo of application, it creates a formal record and enters an order or remands the matter to the agency for further proceedings .  Now this order becomes appealable to the Utah Supreme Court.  Utah Code Ann. § 78A-3-102(3)(f).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149E7-0D51-4D78-85A0-F95C62866CC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8176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149E7-0D51-4D78-85A0-F95C62866CC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7985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149E7-0D51-4D78-85A0-F95C62866CC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1416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149E7-0D51-4D78-85A0-F95C62866CC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8194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149E7-0D51-4D78-85A0-F95C62866CC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9884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149E7-0D51-4D78-85A0-F95C62866CC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1622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149E7-0D51-4D78-85A0-F95C62866CC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0843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149E7-0D51-4D78-85A0-F95C62866CC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863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149E7-0D51-4D78-85A0-F95C62866CC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108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149E7-0D51-4D78-85A0-F95C62866CC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7752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8A01-6B26-4EC7-8211-64F77AE3B4EF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3C23-C2B2-460C-AAB4-8B402DE995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543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8A01-6B26-4EC7-8211-64F77AE3B4EF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3C23-C2B2-460C-AAB4-8B402DE995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8022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8A01-6B26-4EC7-8211-64F77AE3B4EF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3C23-C2B2-460C-AAB4-8B402DE995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696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8A01-6B26-4EC7-8211-64F77AE3B4EF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3C23-C2B2-460C-AAB4-8B402DE995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98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8A01-6B26-4EC7-8211-64F77AE3B4EF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3C23-C2B2-460C-AAB4-8B402DE995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107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8A01-6B26-4EC7-8211-64F77AE3B4EF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3C23-C2B2-460C-AAB4-8B402DE995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771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8A01-6B26-4EC7-8211-64F77AE3B4EF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3C23-C2B2-460C-AAB4-8B402DE995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970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8A01-6B26-4EC7-8211-64F77AE3B4EF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3C23-C2B2-460C-AAB4-8B402DE995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8739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8A01-6B26-4EC7-8211-64F77AE3B4EF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3C23-C2B2-460C-AAB4-8B402DE995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115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8A01-6B26-4EC7-8211-64F77AE3B4EF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3C23-C2B2-460C-AAB4-8B402DE995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995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8A01-6B26-4EC7-8211-64F77AE3B4EF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3C23-C2B2-460C-AAB4-8B402DE995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821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B8A01-6B26-4EC7-8211-64F77AE3B4EF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A3C23-C2B2-460C-AAB4-8B402DE995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6611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sz="8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8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sz="8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8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sz="8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8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sz="8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8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3657600" y="4953000"/>
            <a:ext cx="685800" cy="533400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3400" y="838200"/>
            <a:ext cx="7772257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Application </a:t>
            </a:r>
          </a:p>
          <a:p>
            <a:pPr algn="ctr"/>
            <a:r>
              <a:rPr lang="en-US" sz="8800" b="1" dirty="0" smtClean="0">
                <a:ln w="28575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Process</a:t>
            </a:r>
            <a:endParaRPr lang="en-US" sz="8800" b="1" dirty="0">
              <a:ln w="28575">
                <a:solidFill>
                  <a:srgbClr val="00B0F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5257800"/>
            <a:ext cx="82885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Protests, </a:t>
            </a:r>
            <a:r>
              <a:rPr lang="en-US" sz="4400" b="1" strike="sngStrike" cap="none" spc="0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Appeals</a:t>
            </a:r>
            <a:r>
              <a:rPr lang="en-US" sz="4400" b="1" cap="none" spc="0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and Intervention</a:t>
            </a:r>
            <a:endParaRPr lang="en-US" sz="4400" b="1" cap="none" spc="0" dirty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4600" y="1371600"/>
            <a:ext cx="4838184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Judicial Review</a:t>
            </a:r>
            <a:endParaRPr lang="en-US" sz="48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68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Judicial Review: Level of Review </a:t>
            </a:r>
            <a:br>
              <a:rPr lang="en-US" dirty="0" smtClean="0"/>
            </a:br>
            <a:r>
              <a:rPr lang="en-US" dirty="0" smtClean="0"/>
              <a:t>and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Level of Review</a:t>
            </a:r>
          </a:p>
          <a:p>
            <a:pPr lvl="1"/>
            <a:r>
              <a:rPr lang="en-US" dirty="0" smtClean="0"/>
              <a:t>The District Court has jurisdiction to review the State Engineer’s Order by trial de novo. </a:t>
            </a:r>
          </a:p>
          <a:p>
            <a:pPr lvl="2"/>
            <a:r>
              <a:rPr lang="en-US" dirty="0" smtClean="0"/>
              <a:t>Utah Code Ann. § 63G-4-402(1)(a).</a:t>
            </a:r>
            <a:endParaRPr lang="en-US" i="1" dirty="0"/>
          </a:p>
          <a:p>
            <a:r>
              <a:rPr lang="en-US" dirty="0" smtClean="0"/>
              <a:t>Scope</a:t>
            </a:r>
          </a:p>
          <a:p>
            <a:pPr lvl="1"/>
            <a:r>
              <a:rPr lang="en-US" dirty="0" smtClean="0"/>
              <a:t>Statutory factors.</a:t>
            </a:r>
          </a:p>
          <a:p>
            <a:pPr lvl="1"/>
            <a:r>
              <a:rPr lang="en-US" dirty="0" smtClean="0"/>
              <a:t>Issues that can be considered by the Court.</a:t>
            </a:r>
          </a:p>
          <a:p>
            <a:r>
              <a:rPr lang="en-US" dirty="0" smtClean="0"/>
              <a:t>Deference</a:t>
            </a:r>
          </a:p>
          <a:p>
            <a:pPr lvl="1"/>
            <a:r>
              <a:rPr lang="en-US" dirty="0" smtClean="0"/>
              <a:t>The Order receives no formal deference. </a:t>
            </a:r>
          </a:p>
          <a:p>
            <a:pPr lvl="2"/>
            <a:r>
              <a:rPr lang="en-US" i="1" dirty="0" smtClean="0"/>
              <a:t>Archer v. Board of State Lands and Forestry</a:t>
            </a:r>
            <a:r>
              <a:rPr lang="en-US" dirty="0" smtClean="0"/>
              <a:t>, 907 P.2d 1142 (1995).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2568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Judicial Review: Standard of Proof </a:t>
            </a:r>
            <a:br>
              <a:rPr lang="en-US" dirty="0" smtClean="0"/>
            </a:br>
            <a:r>
              <a:rPr lang="en-US" dirty="0" smtClean="0"/>
              <a:t>and Burden of Persuasion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of Proof</a:t>
            </a:r>
          </a:p>
          <a:p>
            <a:pPr lvl="1"/>
            <a:r>
              <a:rPr lang="en-US" dirty="0" smtClean="0"/>
              <a:t>Reason to Believe </a:t>
            </a:r>
            <a:r>
              <a:rPr lang="en-US" i="1" dirty="0" smtClean="0"/>
              <a:t>not</a:t>
            </a:r>
            <a:r>
              <a:rPr lang="en-US" dirty="0" smtClean="0"/>
              <a:t> preponderance. </a:t>
            </a:r>
          </a:p>
          <a:p>
            <a:pPr lvl="2"/>
            <a:r>
              <a:rPr lang="en-US" i="1" dirty="0" smtClean="0"/>
              <a:t>Searle v. Milburn </a:t>
            </a:r>
            <a:r>
              <a:rPr lang="en-US" i="1" dirty="0" err="1" smtClean="0"/>
              <a:t>Irr</a:t>
            </a:r>
            <a:r>
              <a:rPr lang="en-US" i="1" dirty="0" smtClean="0"/>
              <a:t>. Co.</a:t>
            </a:r>
            <a:r>
              <a:rPr lang="en-US" dirty="0" smtClean="0"/>
              <a:t>, 133 P.3d 382 (2006).</a:t>
            </a:r>
          </a:p>
          <a:p>
            <a:r>
              <a:rPr lang="en-US" dirty="0" smtClean="0"/>
              <a:t>Burden of Persuasion</a:t>
            </a:r>
          </a:p>
          <a:p>
            <a:pPr lvl="1"/>
            <a:r>
              <a:rPr lang="en-US" dirty="0" smtClean="0"/>
              <a:t>An applicant bears the burden of persuasion throughout the application process which includes judicial review. </a:t>
            </a:r>
          </a:p>
          <a:p>
            <a:pPr lvl="2"/>
            <a:r>
              <a:rPr lang="en-US" i="1" dirty="0" smtClean="0"/>
              <a:t>Searle </a:t>
            </a:r>
            <a:r>
              <a:rPr lang="en-US" i="1" dirty="0"/>
              <a:t>v. Milburn </a:t>
            </a:r>
            <a:r>
              <a:rPr lang="en-US" i="1" dirty="0" err="1"/>
              <a:t>Irr</a:t>
            </a:r>
            <a:r>
              <a:rPr lang="en-US" i="1" dirty="0"/>
              <a:t>. Co.</a:t>
            </a:r>
            <a:r>
              <a:rPr lang="en-US" dirty="0"/>
              <a:t>, 133 P.3d 382 (2006).</a:t>
            </a:r>
          </a:p>
        </p:txBody>
      </p:sp>
    </p:spTree>
    <p:extLst>
      <p:ext uri="{BB962C8B-B14F-4D97-AF65-F5344CB8AC3E}">
        <p14:creationId xmlns="" xmlns:p14="http://schemas.microsoft.com/office/powerpoint/2010/main" val="301542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 During Judicial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party seeking to intervene is only required to meet rule 24 of the Utah Rules of Civil Procedure. </a:t>
            </a:r>
          </a:p>
          <a:p>
            <a:pPr lvl="1"/>
            <a:r>
              <a:rPr lang="en-US" i="1" dirty="0" smtClean="0"/>
              <a:t>Taylor-West Weber Water Improvement Dist. v. Olds</a:t>
            </a:r>
            <a:r>
              <a:rPr lang="en-US" dirty="0" smtClean="0"/>
              <a:t>, 224 P.3d 709 (2009).</a:t>
            </a:r>
          </a:p>
          <a:p>
            <a:r>
              <a:rPr lang="en-US" dirty="0" smtClean="0"/>
              <a:t>Limited status based on the party bringing judicial review. </a:t>
            </a:r>
          </a:p>
          <a:p>
            <a:pPr lvl="1"/>
            <a:r>
              <a:rPr lang="en-US" i="1" dirty="0" smtClean="0"/>
              <a:t>Taylor-West </a:t>
            </a:r>
            <a:r>
              <a:rPr lang="en-US" i="1" dirty="0"/>
              <a:t>Weber Water Improvement Dist. </a:t>
            </a:r>
            <a:r>
              <a:rPr lang="en-US" i="1" dirty="0" smtClean="0"/>
              <a:t>v. </a:t>
            </a:r>
            <a:r>
              <a:rPr lang="en-US" i="1" dirty="0"/>
              <a:t>Olds</a:t>
            </a:r>
            <a:r>
              <a:rPr lang="en-US" dirty="0"/>
              <a:t>, 224 P.3d 709 (2009).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04351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Ultimate Decision by the District Court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="" xmlns:p14="http://schemas.microsoft.com/office/powerpoint/2010/main" val="236814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Points to Remember</a:t>
            </a:r>
            <a:endParaRPr lang="en-US" sz="7200" dirty="0"/>
          </a:p>
        </p:txBody>
      </p:sp>
    </p:spTree>
    <p:extLst>
      <p:ext uri="{BB962C8B-B14F-4D97-AF65-F5344CB8AC3E}">
        <p14:creationId xmlns="" xmlns:p14="http://schemas.microsoft.com/office/powerpoint/2010/main" val="236814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2558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Application Process: </a:t>
            </a:r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/>
              <a:t>O</a:t>
            </a:r>
            <a:r>
              <a:rPr lang="en-US" dirty="0" smtClean="0"/>
              <a:t>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1. Application filed.</a:t>
            </a:r>
          </a:p>
          <a:p>
            <a:pPr marL="0" indent="0">
              <a:buNone/>
            </a:pPr>
            <a:r>
              <a:rPr lang="en-US" dirty="0" smtClean="0"/>
              <a:t>2. Advertised.</a:t>
            </a:r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/>
              <a:t>P</a:t>
            </a:r>
            <a:r>
              <a:rPr lang="en-US" dirty="0" smtClean="0"/>
              <a:t>rotest period.</a:t>
            </a:r>
          </a:p>
          <a:p>
            <a:pPr marL="0" indent="0">
              <a:buNone/>
            </a:pPr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/>
              <a:t>P</a:t>
            </a:r>
            <a:r>
              <a:rPr lang="en-US" dirty="0" smtClean="0"/>
              <a:t>otential for hearing and post hearing information requests.</a:t>
            </a:r>
          </a:p>
          <a:p>
            <a:pPr marL="0" indent="0">
              <a:buNone/>
            </a:pPr>
            <a:r>
              <a:rPr lang="en-US" dirty="0"/>
              <a:t>5</a:t>
            </a:r>
            <a:r>
              <a:rPr lang="en-US" dirty="0" smtClean="0"/>
              <a:t>. State Engineer Order.</a:t>
            </a:r>
          </a:p>
          <a:p>
            <a:pPr marL="0" indent="0">
              <a:buNone/>
            </a:pPr>
            <a:r>
              <a:rPr lang="en-US" dirty="0"/>
              <a:t>6</a:t>
            </a:r>
            <a:r>
              <a:rPr lang="en-US" dirty="0" smtClean="0"/>
              <a:t>. Potential for Reconsideration.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7. </a:t>
            </a:r>
            <a:r>
              <a:rPr lang="en-US" dirty="0"/>
              <a:t>P</a:t>
            </a:r>
            <a:r>
              <a:rPr lang="en-US" dirty="0" smtClean="0"/>
              <a:t>otential for Judicial </a:t>
            </a:r>
            <a:r>
              <a:rPr lang="en-US" dirty="0"/>
              <a:t>R</a:t>
            </a:r>
            <a:r>
              <a:rPr lang="en-US" dirty="0" smtClean="0"/>
              <a:t>eview.</a:t>
            </a:r>
          </a:p>
          <a:p>
            <a:endParaRPr lang="en-US" dirty="0" smtClean="0"/>
          </a:p>
          <a:p>
            <a:r>
              <a:rPr lang="en-US" dirty="0" smtClean="0"/>
              <a:t>The larger process: Application approval, Proof of Beneficial Use, Extensions of time to submit proof, Proof review, and Certificate.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554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Protest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do I get notice of the application?</a:t>
            </a:r>
          </a:p>
          <a:p>
            <a:r>
              <a:rPr lang="en-US" dirty="0" smtClean="0"/>
              <a:t>How long is the protest period?</a:t>
            </a:r>
          </a:p>
          <a:p>
            <a:r>
              <a:rPr lang="en-US" dirty="0" smtClean="0"/>
              <a:t>How specific must the protest be?</a:t>
            </a:r>
          </a:p>
          <a:p>
            <a:r>
              <a:rPr lang="en-US" dirty="0" smtClean="0"/>
              <a:t> What is the impact of not protesting?</a:t>
            </a:r>
          </a:p>
          <a:p>
            <a:r>
              <a:rPr lang="en-US" dirty="0" smtClean="0"/>
              <a:t>Who can file a protest?</a:t>
            </a:r>
          </a:p>
          <a:p>
            <a:r>
              <a:rPr lang="en-US" dirty="0" smtClean="0"/>
              <a:t>Will a hearing be held?</a:t>
            </a:r>
          </a:p>
          <a:p>
            <a:r>
              <a:rPr lang="en-US" dirty="0" smtClean="0"/>
              <a:t>Must I file a response to a protest?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21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Protests: Notice of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Advertising – for two successive weeks</a:t>
            </a:r>
          </a:p>
          <a:p>
            <a:pPr lvl="1"/>
            <a:r>
              <a:rPr lang="en-US" dirty="0" smtClean="0"/>
              <a:t>Officially: </a:t>
            </a:r>
          </a:p>
          <a:p>
            <a:pPr lvl="2"/>
            <a:r>
              <a:rPr lang="en-US" dirty="0" smtClean="0"/>
              <a:t>In the newspaper of general circulation for the county where the water is diverted and used. </a:t>
            </a:r>
            <a:r>
              <a:rPr lang="en-US" sz="1800" dirty="0" smtClean="0"/>
              <a:t>Utah Code Ann. § 73-3-6.  </a:t>
            </a:r>
          </a:p>
          <a:p>
            <a:pPr lvl="2"/>
            <a:r>
              <a:rPr lang="en-US" dirty="0" smtClean="0"/>
              <a:t>Check with the Division’s Water Right </a:t>
            </a:r>
            <a:r>
              <a:rPr lang="en-US" dirty="0"/>
              <a:t>Policy by </a:t>
            </a:r>
            <a:r>
              <a:rPr lang="en-US" dirty="0" smtClean="0"/>
              <a:t>Area </a:t>
            </a:r>
            <a:r>
              <a:rPr lang="en-US" sz="1500" dirty="0" smtClean="0"/>
              <a:t>http</a:t>
            </a:r>
            <a:r>
              <a:rPr lang="en-US" sz="1500" dirty="0"/>
              <a:t>://</a:t>
            </a:r>
            <a:r>
              <a:rPr lang="en-US" sz="1500" dirty="0" smtClean="0"/>
              <a:t>www.waterrights.utah.gov/wrinfo/policy/wrareas/default.asp</a:t>
            </a:r>
          </a:p>
          <a:p>
            <a:pPr lvl="1"/>
            <a:r>
              <a:rPr lang="en-US" dirty="0" smtClean="0"/>
              <a:t>Informally: The Division’s Advertising list</a:t>
            </a:r>
          </a:p>
          <a:p>
            <a:pPr marL="457200" lvl="1" indent="0">
              <a:buNone/>
            </a:pPr>
            <a:r>
              <a:rPr lang="en-US" sz="1900" dirty="0"/>
              <a:t>http://</a:t>
            </a:r>
            <a:r>
              <a:rPr lang="en-US" sz="1900" dirty="0" smtClean="0"/>
              <a:t>www.waterrights.utah.gov/forms/advertListByCounty.asp?Startup=Now</a:t>
            </a:r>
            <a:endParaRPr lang="en-US" sz="1900" dirty="0"/>
          </a:p>
          <a:p>
            <a:r>
              <a:rPr lang="en-US" dirty="0" smtClean="0"/>
              <a:t>Republishing the application for amendments or corrections.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48189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Protests: Timing, Substance, and the Impact of Not </a:t>
            </a:r>
            <a:r>
              <a:rPr lang="en-US" dirty="0"/>
              <a:t>P</a:t>
            </a:r>
            <a:r>
              <a:rPr lang="en-US" dirty="0" smtClean="0"/>
              <a:t>rotesting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Protest Period</a:t>
            </a:r>
          </a:p>
          <a:p>
            <a:pPr lvl="1"/>
            <a:r>
              <a:rPr lang="en-US" dirty="0" smtClean="0"/>
              <a:t>20 days after the notice is published. </a:t>
            </a:r>
          </a:p>
          <a:p>
            <a:pPr lvl="2"/>
            <a:r>
              <a:rPr lang="en-US" dirty="0" smtClean="0"/>
              <a:t>Utah Code Ann. § 73-3-7(1)(a).</a:t>
            </a:r>
          </a:p>
          <a:p>
            <a:r>
              <a:rPr lang="en-US" dirty="0" smtClean="0"/>
              <a:t>Substance</a:t>
            </a:r>
          </a:p>
          <a:p>
            <a:pPr lvl="1"/>
            <a:r>
              <a:rPr lang="en-US" dirty="0" smtClean="0"/>
              <a:t>Must raise the issues to the </a:t>
            </a:r>
            <a:r>
              <a:rPr lang="en-US" u="sng" dirty="0" smtClean="0"/>
              <a:t>level of consciousness </a:t>
            </a:r>
            <a:r>
              <a:rPr lang="en-US" dirty="0" smtClean="0"/>
              <a:t>of the fact finder. </a:t>
            </a:r>
          </a:p>
          <a:p>
            <a:pPr lvl="2"/>
            <a:r>
              <a:rPr lang="en-US" i="1" dirty="0" smtClean="0"/>
              <a:t>Badger v. Brooklyn Canal Co.</a:t>
            </a:r>
            <a:r>
              <a:rPr lang="en-US" dirty="0" smtClean="0"/>
              <a:t>, 996 P.2d 844 (1998).</a:t>
            </a:r>
            <a:endParaRPr lang="en-US" dirty="0"/>
          </a:p>
          <a:p>
            <a:r>
              <a:rPr lang="en-US" dirty="0" smtClean="0"/>
              <a:t>Failing to protest</a:t>
            </a:r>
          </a:p>
          <a:p>
            <a:pPr lvl="1"/>
            <a:r>
              <a:rPr lang="en-US" dirty="0" smtClean="0"/>
              <a:t>A prerequisite to file judicial review. </a:t>
            </a:r>
          </a:p>
          <a:p>
            <a:pPr lvl="2"/>
            <a:r>
              <a:rPr lang="en-US" i="1" dirty="0" smtClean="0"/>
              <a:t>S &amp; G, Inc., v. Morgan</a:t>
            </a:r>
            <a:r>
              <a:rPr lang="en-US" dirty="0" smtClean="0"/>
              <a:t>, 797 P.2d 1085 (1990).  </a:t>
            </a:r>
          </a:p>
          <a:p>
            <a:pPr lvl="1"/>
            <a:r>
              <a:rPr lang="en-US" dirty="0" smtClean="0"/>
              <a:t>Not a prerequisite for intervention in a judicial review action, but it could limit the issues.  </a:t>
            </a:r>
          </a:p>
          <a:p>
            <a:pPr lvl="2"/>
            <a:r>
              <a:rPr lang="en-US" i="1" dirty="0" smtClean="0"/>
              <a:t>Taylor-West Weber Water Improvement Dist. v. Olds</a:t>
            </a:r>
            <a:r>
              <a:rPr lang="en-US" dirty="0" smtClean="0"/>
              <a:t>, 224 P.3d 709 (2009).</a:t>
            </a:r>
          </a:p>
        </p:txBody>
      </p:sp>
    </p:spTree>
    <p:extLst>
      <p:ext uri="{BB962C8B-B14F-4D97-AF65-F5344CB8AC3E}">
        <p14:creationId xmlns="" xmlns:p14="http://schemas.microsoft.com/office/powerpoint/2010/main" val="359422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Protests: Standing, Hearings, Pleadings, and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Standing</a:t>
            </a:r>
          </a:p>
          <a:p>
            <a:pPr lvl="1"/>
            <a:r>
              <a:rPr lang="en-US" dirty="0" smtClean="0"/>
              <a:t>Any person interested. </a:t>
            </a:r>
          </a:p>
          <a:p>
            <a:pPr lvl="2"/>
            <a:r>
              <a:rPr lang="en-US" dirty="0" smtClean="0"/>
              <a:t>Utah Code Ann. § 73-3-7(1).</a:t>
            </a:r>
          </a:p>
          <a:p>
            <a:pPr lvl="1"/>
            <a:r>
              <a:rPr lang="en-US" dirty="0" smtClean="0"/>
              <a:t>Protesting an extension requires one to own a water right or hold an application from the water source. </a:t>
            </a:r>
          </a:p>
          <a:p>
            <a:pPr lvl="2"/>
            <a:r>
              <a:rPr lang="en-US" dirty="0" smtClean="0"/>
              <a:t>Utah Code Ann. § 73-3-12(2)(f).</a:t>
            </a:r>
          </a:p>
          <a:p>
            <a:r>
              <a:rPr lang="en-US" dirty="0" smtClean="0"/>
              <a:t>Hearings  </a:t>
            </a:r>
          </a:p>
          <a:p>
            <a:r>
              <a:rPr lang="en-US" dirty="0" smtClean="0"/>
              <a:t>Role of the protest, response, and answer. </a:t>
            </a:r>
          </a:p>
          <a:p>
            <a:pPr lvl="1"/>
            <a:r>
              <a:rPr lang="en-US" dirty="0" smtClean="0"/>
              <a:t>Considered pleadings and form part of the record which the State Engineer considers in making the decision. </a:t>
            </a:r>
          </a:p>
          <a:p>
            <a:pPr lvl="2"/>
            <a:r>
              <a:rPr lang="en-US" dirty="0" smtClean="0"/>
              <a:t>Utah </a:t>
            </a:r>
            <a:r>
              <a:rPr lang="en-US" dirty="0"/>
              <a:t>Admin. Code </a:t>
            </a:r>
            <a:r>
              <a:rPr lang="en-US" dirty="0" smtClean="0"/>
              <a:t>R655-6-6(A).</a:t>
            </a:r>
          </a:p>
          <a:p>
            <a:r>
              <a:rPr lang="en-US" dirty="0" smtClean="0"/>
              <a:t>Intervention prohibited in an informal administrative hearing.</a:t>
            </a:r>
          </a:p>
        </p:txBody>
      </p:sp>
    </p:spTree>
    <p:extLst>
      <p:ext uri="{BB962C8B-B14F-4D97-AF65-F5344CB8AC3E}">
        <p14:creationId xmlns="" xmlns:p14="http://schemas.microsoft.com/office/powerpoint/2010/main" val="139418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 Order: Approval or Rejection </a:t>
            </a:r>
            <a:br>
              <a:rPr lang="en-US" dirty="0" smtClean="0"/>
            </a:br>
            <a:r>
              <a:rPr lang="en-US" dirty="0" smtClean="0"/>
              <a:t>of the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 I need to request reconsideration to exhaust my administrative remedies?</a:t>
            </a:r>
          </a:p>
          <a:p>
            <a:pPr lvl="1"/>
            <a:r>
              <a:rPr lang="en-US" dirty="0" smtClean="0"/>
              <a:t>No, reconsideration is not a prerequisite for seeking judicial review. </a:t>
            </a:r>
          </a:p>
          <a:p>
            <a:pPr lvl="2"/>
            <a:r>
              <a:rPr lang="en-US" dirty="0" smtClean="0"/>
              <a:t>Utah Code Ann. § 63G-4-302; Utah Admin. Code R655-6-17(A).</a:t>
            </a:r>
          </a:p>
          <a:p>
            <a:r>
              <a:rPr lang="en-US" dirty="0" smtClean="0"/>
              <a:t>Stay of the order after filing for judicial review.</a:t>
            </a:r>
          </a:p>
          <a:p>
            <a:pPr lvl="1"/>
            <a:r>
              <a:rPr lang="en-US" dirty="0" smtClean="0"/>
              <a:t>Requested with the agency and the request will be acted on by order</a:t>
            </a:r>
            <a:r>
              <a:rPr lang="en-US" dirty="0"/>
              <a:t>. </a:t>
            </a:r>
            <a:endParaRPr lang="en-US" dirty="0" smtClean="0"/>
          </a:p>
          <a:p>
            <a:pPr lvl="2"/>
            <a:r>
              <a:rPr lang="en-US" dirty="0" smtClean="0"/>
              <a:t>Utah </a:t>
            </a:r>
            <a:r>
              <a:rPr lang="en-US" dirty="0"/>
              <a:t>Code Ann. § </a:t>
            </a:r>
            <a:r>
              <a:rPr lang="en-US" dirty="0" smtClean="0"/>
              <a:t>63G-4-405.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366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Petition for Judicial Review: </a:t>
            </a:r>
            <a:br>
              <a:rPr lang="en-US" dirty="0" smtClean="0"/>
            </a:br>
            <a:r>
              <a:rPr lang="en-US" dirty="0" smtClean="0"/>
              <a:t>When, Who, and 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Timing</a:t>
            </a:r>
          </a:p>
          <a:p>
            <a:pPr lvl="1"/>
            <a:r>
              <a:rPr lang="en-US" dirty="0"/>
              <a:t>Petition the District Court within 30 days of the final agency action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Utah Code Ann. § 63G-4-401(3)(a); </a:t>
            </a:r>
          </a:p>
          <a:p>
            <a:pPr lvl="2"/>
            <a:r>
              <a:rPr lang="en-US" i="1" dirty="0" smtClean="0"/>
              <a:t>Bonded Bicycle Couriers v. Dept. of Employment Sec.</a:t>
            </a:r>
            <a:r>
              <a:rPr lang="en-US" dirty="0" smtClean="0"/>
              <a:t>, 844 P.2d 358 (1992).</a:t>
            </a:r>
            <a:endParaRPr lang="en-US" dirty="0"/>
          </a:p>
          <a:p>
            <a:r>
              <a:rPr lang="en-US" dirty="0" smtClean="0"/>
              <a:t>Statutory Standing </a:t>
            </a:r>
            <a:r>
              <a:rPr lang="en-US" dirty="0"/>
              <a:t>– the “aggrieved </a:t>
            </a:r>
            <a:r>
              <a:rPr lang="en-US" dirty="0" smtClean="0"/>
              <a:t>person.”  </a:t>
            </a:r>
          </a:p>
          <a:p>
            <a:pPr lvl="1"/>
            <a:r>
              <a:rPr lang="en-US" i="1" dirty="0" smtClean="0"/>
              <a:t>Washington County Water Conservancy District v. Morgan</a:t>
            </a:r>
            <a:r>
              <a:rPr lang="en-US" dirty="0" smtClean="0"/>
              <a:t>, 82 P.3d 1125 (2003).</a:t>
            </a:r>
            <a:endParaRPr lang="en-US" dirty="0"/>
          </a:p>
          <a:p>
            <a:r>
              <a:rPr lang="en-US" dirty="0" smtClean="0"/>
              <a:t>Exhaustion of administrative remedies. </a:t>
            </a:r>
          </a:p>
          <a:p>
            <a:pPr lvl="1"/>
            <a:r>
              <a:rPr lang="en-US" dirty="0" smtClean="0"/>
              <a:t>Utah Code Ann. § 63G-4-401(2). </a:t>
            </a:r>
          </a:p>
          <a:p>
            <a:r>
              <a:rPr lang="en-US" dirty="0" smtClean="0"/>
              <a:t>Venue. </a:t>
            </a:r>
          </a:p>
          <a:p>
            <a:pPr lvl="1"/>
            <a:r>
              <a:rPr lang="en-US" dirty="0" smtClean="0"/>
              <a:t>Utah Code Ann. § 73-3-14(1)(b).</a:t>
            </a:r>
          </a:p>
        </p:txBody>
      </p:sp>
    </p:spTree>
    <p:extLst>
      <p:ext uri="{BB962C8B-B14F-4D97-AF65-F5344CB8AC3E}">
        <p14:creationId xmlns="" xmlns:p14="http://schemas.microsoft.com/office/powerpoint/2010/main" val="225945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Petition for Judicial Review: </a:t>
            </a:r>
            <a:br>
              <a:rPr lang="en-US" dirty="0" smtClean="0"/>
            </a:br>
            <a:r>
              <a:rPr lang="en-US" dirty="0" smtClean="0"/>
              <a:t>Who is a party?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Engineer is a party. </a:t>
            </a:r>
            <a:endParaRPr lang="en-US" dirty="0" smtClean="0"/>
          </a:p>
          <a:p>
            <a:pPr lvl="1"/>
            <a:r>
              <a:rPr lang="en-US" dirty="0" smtClean="0"/>
              <a:t>Utah </a:t>
            </a:r>
            <a:r>
              <a:rPr lang="en-US" dirty="0"/>
              <a:t>Code Ann. § 73-3-14(3)(a).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Provide </a:t>
            </a:r>
            <a:r>
              <a:rPr lang="en-US" dirty="0"/>
              <a:t>notice to all parties that submitted a protest. </a:t>
            </a:r>
            <a:endParaRPr lang="en-US" dirty="0" smtClean="0"/>
          </a:p>
          <a:p>
            <a:pPr lvl="1"/>
            <a:r>
              <a:rPr lang="en-US" dirty="0" smtClean="0"/>
              <a:t>Utah </a:t>
            </a:r>
            <a:r>
              <a:rPr lang="en-US" dirty="0"/>
              <a:t>Code </a:t>
            </a:r>
            <a:r>
              <a:rPr lang="en-US" dirty="0" smtClean="0"/>
              <a:t>Ann. </a:t>
            </a:r>
            <a:r>
              <a:rPr lang="en-US" dirty="0"/>
              <a:t>§ 73-3-14(b).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01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3696</TotalTime>
  <Words>898</Words>
  <Application>Microsoft Office PowerPoint</Application>
  <PresentationFormat>On-screen Show (4:3)</PresentationFormat>
  <Paragraphs>122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   </vt:lpstr>
      <vt:lpstr>The Application Process: An Overview</vt:lpstr>
      <vt:lpstr>Common Protest Questions</vt:lpstr>
      <vt:lpstr>Protests: Notice of Applications</vt:lpstr>
      <vt:lpstr>Protests: Timing, Substance, and the Impact of Not Protesting </vt:lpstr>
      <vt:lpstr>Protests: Standing, Hearings, Pleadings, and Intervention</vt:lpstr>
      <vt:lpstr>SE Order: Approval or Rejection  of the Application</vt:lpstr>
      <vt:lpstr>Petition for Judicial Review:  When, Who, and Where</vt:lpstr>
      <vt:lpstr>Petition for Judicial Review:  Who is a party?</vt:lpstr>
      <vt:lpstr>Judicial Review: Level of Review  and Scope</vt:lpstr>
      <vt:lpstr>Judicial Review: Standard of Proof  and Burden of Persuasion</vt:lpstr>
      <vt:lpstr>Intervention During Judicial Review</vt:lpstr>
      <vt:lpstr>Ultimate Decision by the District Court</vt:lpstr>
      <vt:lpstr>Points to Remember</vt:lpstr>
      <vt:lpstr>Questions?</vt:lpstr>
    </vt:vector>
  </TitlesOfParts>
  <Company>State of Utah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Application Process: Judicial Review Protests, Appeals and Intervention</dc:title>
  <dc:creator>Ben Jensen</dc:creator>
  <cp:lastModifiedBy>Ben Jensen</cp:lastModifiedBy>
  <cp:revision>199</cp:revision>
  <cp:lastPrinted>2014-02-19T19:08:18Z</cp:lastPrinted>
  <dcterms:created xsi:type="dcterms:W3CDTF">2014-02-13T22:28:56Z</dcterms:created>
  <dcterms:modified xsi:type="dcterms:W3CDTF">2014-03-21T00:31:04Z</dcterms:modified>
</cp:coreProperties>
</file>