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5"/>
  </p:notesMasterIdLst>
  <p:handoutMasterIdLst>
    <p:handoutMasterId r:id="rId36"/>
  </p:handoutMasterIdLst>
  <p:sldIdLst>
    <p:sldId id="260" r:id="rId5"/>
    <p:sldId id="262" r:id="rId6"/>
    <p:sldId id="257" r:id="rId7"/>
    <p:sldId id="258" r:id="rId8"/>
    <p:sldId id="265" r:id="rId9"/>
    <p:sldId id="275" r:id="rId10"/>
    <p:sldId id="259" r:id="rId11"/>
    <p:sldId id="268" r:id="rId12"/>
    <p:sldId id="269" r:id="rId13"/>
    <p:sldId id="286" r:id="rId14"/>
    <p:sldId id="274" r:id="rId15"/>
    <p:sldId id="288" r:id="rId16"/>
    <p:sldId id="263" r:id="rId17"/>
    <p:sldId id="276" r:id="rId18"/>
    <p:sldId id="280" r:id="rId19"/>
    <p:sldId id="270" r:id="rId20"/>
    <p:sldId id="289" r:id="rId21"/>
    <p:sldId id="293" r:id="rId22"/>
    <p:sldId id="292" r:id="rId23"/>
    <p:sldId id="277" r:id="rId24"/>
    <p:sldId id="281" r:id="rId25"/>
    <p:sldId id="278" r:id="rId26"/>
    <p:sldId id="290" r:id="rId27"/>
    <p:sldId id="282" r:id="rId28"/>
    <p:sldId id="279" r:id="rId29"/>
    <p:sldId id="283" r:id="rId30"/>
    <p:sldId id="287" r:id="rId31"/>
    <p:sldId id="285" r:id="rId32"/>
    <p:sldId id="284" r:id="rId33"/>
    <p:sldId id="29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6C0D83A-952E-4042-B14F-EB73855B0BA2}" type="datetimeFigureOut">
              <a:rPr lang="en-US" smtClean="0"/>
              <a:t>7/5/2013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42F21F0-29F2-410A-955E-20070409771F}" type="slidenum">
              <a:rPr lang="en-US" smtClean="0"/>
              <a:t>‹#›</a:t>
            </a:fld>
            <a:endParaRPr lang="en-US"/>
          </a:p>
        </p:txBody>
      </p:sp>
    </p:spTree>
    <p:extLst>
      <p:ext uri="{BB962C8B-B14F-4D97-AF65-F5344CB8AC3E}">
        <p14:creationId xmlns:p14="http://schemas.microsoft.com/office/powerpoint/2010/main" val="32232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77B8EF-1A4E-4583-9694-60690F86CB40}" type="datetimeFigureOut">
              <a:rPr lang="en-US" smtClean="0"/>
              <a:t>7/5/2013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400EF0-FF8E-4B01-84D2-BE72670F610C}" type="slidenum">
              <a:rPr lang="en-US" smtClean="0"/>
              <a:t>‹#›</a:t>
            </a:fld>
            <a:endParaRPr lang="en-US"/>
          </a:p>
        </p:txBody>
      </p:sp>
    </p:spTree>
    <p:extLst>
      <p:ext uri="{BB962C8B-B14F-4D97-AF65-F5344CB8AC3E}">
        <p14:creationId xmlns:p14="http://schemas.microsoft.com/office/powerpoint/2010/main" val="336372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D048FDB-478E-4976-BB1C-85D53BFDA5DB}" type="slidenum">
              <a:rPr lang="en-US" sz="1200">
                <a:solidFill>
                  <a:prstClr val="black"/>
                </a:solidFill>
              </a:rPr>
              <a:pPr eaLnBrk="1" hangingPunct="1"/>
              <a:t>1</a:t>
            </a:fld>
            <a:endParaRPr lang="en-US" sz="120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8435" indent="-287859" eaLnBrk="0" hangingPunct="0">
              <a:defRPr>
                <a:solidFill>
                  <a:schemeClr val="tx1"/>
                </a:solidFill>
                <a:latin typeface="Tahoma" pitchFamily="34" charset="0"/>
                <a:cs typeface="Arial" charset="0"/>
              </a:defRPr>
            </a:lvl2pPr>
            <a:lvl3pPr marL="1151439" indent="-230288" eaLnBrk="0" hangingPunct="0">
              <a:defRPr>
                <a:solidFill>
                  <a:schemeClr val="tx1"/>
                </a:solidFill>
                <a:latin typeface="Tahoma" pitchFamily="34" charset="0"/>
                <a:cs typeface="Arial" charset="0"/>
              </a:defRPr>
            </a:lvl3pPr>
            <a:lvl4pPr marL="1612015" indent="-230288" eaLnBrk="0" hangingPunct="0">
              <a:defRPr>
                <a:solidFill>
                  <a:schemeClr val="tx1"/>
                </a:solidFill>
                <a:latin typeface="Tahoma" pitchFamily="34" charset="0"/>
                <a:cs typeface="Arial" charset="0"/>
              </a:defRPr>
            </a:lvl4pPr>
            <a:lvl5pPr marL="2072591" indent="-230288" eaLnBrk="0" hangingPunct="0">
              <a:defRPr>
                <a:solidFill>
                  <a:schemeClr val="tx1"/>
                </a:solidFill>
                <a:latin typeface="Tahoma" pitchFamily="34" charset="0"/>
                <a:cs typeface="Arial" charset="0"/>
              </a:defRPr>
            </a:lvl5pPr>
            <a:lvl6pPr marL="2533167" indent="-230288" eaLnBrk="0" fontAlgn="base" hangingPunct="0">
              <a:spcBef>
                <a:spcPct val="0"/>
              </a:spcBef>
              <a:spcAft>
                <a:spcPct val="0"/>
              </a:spcAft>
              <a:defRPr>
                <a:solidFill>
                  <a:schemeClr val="tx1"/>
                </a:solidFill>
                <a:latin typeface="Tahoma" pitchFamily="34" charset="0"/>
                <a:cs typeface="Arial" charset="0"/>
              </a:defRPr>
            </a:lvl6pPr>
            <a:lvl7pPr marL="2993741" indent="-230288" eaLnBrk="0" fontAlgn="base" hangingPunct="0">
              <a:spcBef>
                <a:spcPct val="0"/>
              </a:spcBef>
              <a:spcAft>
                <a:spcPct val="0"/>
              </a:spcAft>
              <a:defRPr>
                <a:solidFill>
                  <a:schemeClr val="tx1"/>
                </a:solidFill>
                <a:latin typeface="Tahoma" pitchFamily="34" charset="0"/>
                <a:cs typeface="Arial" charset="0"/>
              </a:defRPr>
            </a:lvl7pPr>
            <a:lvl8pPr marL="3454317" indent="-230288" eaLnBrk="0" fontAlgn="base" hangingPunct="0">
              <a:spcBef>
                <a:spcPct val="0"/>
              </a:spcBef>
              <a:spcAft>
                <a:spcPct val="0"/>
              </a:spcAft>
              <a:defRPr>
                <a:solidFill>
                  <a:schemeClr val="tx1"/>
                </a:solidFill>
                <a:latin typeface="Tahoma" pitchFamily="34" charset="0"/>
                <a:cs typeface="Arial" charset="0"/>
              </a:defRPr>
            </a:lvl8pPr>
            <a:lvl9pPr marL="3914893" indent="-2302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13F03A4-39FD-4C1C-82EA-AFE833EEBD00}" type="slidenum">
              <a:rPr lang="en-US">
                <a:solidFill>
                  <a:prstClr val="black"/>
                </a:solidFill>
                <a:latin typeface="Arial" charset="0"/>
              </a:rPr>
              <a:pPr eaLnBrk="1" hangingPunct="1"/>
              <a:t>7</a:t>
            </a:fld>
            <a:endParaRPr lang="en-US">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8435" indent="-287859" eaLnBrk="0" hangingPunct="0">
              <a:defRPr>
                <a:solidFill>
                  <a:schemeClr val="tx1"/>
                </a:solidFill>
                <a:latin typeface="Tahoma" pitchFamily="34" charset="0"/>
                <a:cs typeface="Arial" charset="0"/>
              </a:defRPr>
            </a:lvl2pPr>
            <a:lvl3pPr marL="1151439" indent="-230288" eaLnBrk="0" hangingPunct="0">
              <a:defRPr>
                <a:solidFill>
                  <a:schemeClr val="tx1"/>
                </a:solidFill>
                <a:latin typeface="Tahoma" pitchFamily="34" charset="0"/>
                <a:cs typeface="Arial" charset="0"/>
              </a:defRPr>
            </a:lvl3pPr>
            <a:lvl4pPr marL="1612015" indent="-230288" eaLnBrk="0" hangingPunct="0">
              <a:defRPr>
                <a:solidFill>
                  <a:schemeClr val="tx1"/>
                </a:solidFill>
                <a:latin typeface="Tahoma" pitchFamily="34" charset="0"/>
                <a:cs typeface="Arial" charset="0"/>
              </a:defRPr>
            </a:lvl4pPr>
            <a:lvl5pPr marL="2072591" indent="-230288" eaLnBrk="0" hangingPunct="0">
              <a:defRPr>
                <a:solidFill>
                  <a:schemeClr val="tx1"/>
                </a:solidFill>
                <a:latin typeface="Tahoma" pitchFamily="34" charset="0"/>
                <a:cs typeface="Arial" charset="0"/>
              </a:defRPr>
            </a:lvl5pPr>
            <a:lvl6pPr marL="2533167" indent="-230288" eaLnBrk="0" fontAlgn="base" hangingPunct="0">
              <a:spcBef>
                <a:spcPct val="0"/>
              </a:spcBef>
              <a:spcAft>
                <a:spcPct val="0"/>
              </a:spcAft>
              <a:defRPr>
                <a:solidFill>
                  <a:schemeClr val="tx1"/>
                </a:solidFill>
                <a:latin typeface="Tahoma" pitchFamily="34" charset="0"/>
                <a:cs typeface="Arial" charset="0"/>
              </a:defRPr>
            </a:lvl6pPr>
            <a:lvl7pPr marL="2993741" indent="-230288" eaLnBrk="0" fontAlgn="base" hangingPunct="0">
              <a:spcBef>
                <a:spcPct val="0"/>
              </a:spcBef>
              <a:spcAft>
                <a:spcPct val="0"/>
              </a:spcAft>
              <a:defRPr>
                <a:solidFill>
                  <a:schemeClr val="tx1"/>
                </a:solidFill>
                <a:latin typeface="Tahoma" pitchFamily="34" charset="0"/>
                <a:cs typeface="Arial" charset="0"/>
              </a:defRPr>
            </a:lvl7pPr>
            <a:lvl8pPr marL="3454317" indent="-230288" eaLnBrk="0" fontAlgn="base" hangingPunct="0">
              <a:spcBef>
                <a:spcPct val="0"/>
              </a:spcBef>
              <a:spcAft>
                <a:spcPct val="0"/>
              </a:spcAft>
              <a:defRPr>
                <a:solidFill>
                  <a:schemeClr val="tx1"/>
                </a:solidFill>
                <a:latin typeface="Tahoma" pitchFamily="34" charset="0"/>
                <a:cs typeface="Arial" charset="0"/>
              </a:defRPr>
            </a:lvl8pPr>
            <a:lvl9pPr marL="3914893" indent="-2302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13F03A4-39FD-4C1C-82EA-AFE833EEBD00}" type="slidenum">
              <a:rPr lang="en-US">
                <a:solidFill>
                  <a:prstClr val="black"/>
                </a:solidFill>
                <a:latin typeface="Arial" charset="0"/>
              </a:rPr>
              <a:pPr eaLnBrk="1" hangingPunct="1"/>
              <a:t>10</a:t>
            </a:fld>
            <a:endParaRPr lang="en-US">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8435" indent="-287859" eaLnBrk="0" hangingPunct="0">
              <a:defRPr>
                <a:solidFill>
                  <a:schemeClr val="tx1"/>
                </a:solidFill>
                <a:latin typeface="Tahoma" pitchFamily="34" charset="0"/>
                <a:cs typeface="Arial" charset="0"/>
              </a:defRPr>
            </a:lvl2pPr>
            <a:lvl3pPr marL="1151439" indent="-230288" eaLnBrk="0" hangingPunct="0">
              <a:defRPr>
                <a:solidFill>
                  <a:schemeClr val="tx1"/>
                </a:solidFill>
                <a:latin typeface="Tahoma" pitchFamily="34" charset="0"/>
                <a:cs typeface="Arial" charset="0"/>
              </a:defRPr>
            </a:lvl3pPr>
            <a:lvl4pPr marL="1612015" indent="-230288" eaLnBrk="0" hangingPunct="0">
              <a:defRPr>
                <a:solidFill>
                  <a:schemeClr val="tx1"/>
                </a:solidFill>
                <a:latin typeface="Tahoma" pitchFamily="34" charset="0"/>
                <a:cs typeface="Arial" charset="0"/>
              </a:defRPr>
            </a:lvl4pPr>
            <a:lvl5pPr marL="2072591" indent="-230288" eaLnBrk="0" hangingPunct="0">
              <a:defRPr>
                <a:solidFill>
                  <a:schemeClr val="tx1"/>
                </a:solidFill>
                <a:latin typeface="Tahoma" pitchFamily="34" charset="0"/>
                <a:cs typeface="Arial" charset="0"/>
              </a:defRPr>
            </a:lvl5pPr>
            <a:lvl6pPr marL="2533167" indent="-230288" eaLnBrk="0" fontAlgn="base" hangingPunct="0">
              <a:spcBef>
                <a:spcPct val="0"/>
              </a:spcBef>
              <a:spcAft>
                <a:spcPct val="0"/>
              </a:spcAft>
              <a:defRPr>
                <a:solidFill>
                  <a:schemeClr val="tx1"/>
                </a:solidFill>
                <a:latin typeface="Tahoma" pitchFamily="34" charset="0"/>
                <a:cs typeface="Arial" charset="0"/>
              </a:defRPr>
            </a:lvl6pPr>
            <a:lvl7pPr marL="2993741" indent="-230288" eaLnBrk="0" fontAlgn="base" hangingPunct="0">
              <a:spcBef>
                <a:spcPct val="0"/>
              </a:spcBef>
              <a:spcAft>
                <a:spcPct val="0"/>
              </a:spcAft>
              <a:defRPr>
                <a:solidFill>
                  <a:schemeClr val="tx1"/>
                </a:solidFill>
                <a:latin typeface="Tahoma" pitchFamily="34" charset="0"/>
                <a:cs typeface="Arial" charset="0"/>
              </a:defRPr>
            </a:lvl7pPr>
            <a:lvl8pPr marL="3454317" indent="-230288" eaLnBrk="0" fontAlgn="base" hangingPunct="0">
              <a:spcBef>
                <a:spcPct val="0"/>
              </a:spcBef>
              <a:spcAft>
                <a:spcPct val="0"/>
              </a:spcAft>
              <a:defRPr>
                <a:solidFill>
                  <a:schemeClr val="tx1"/>
                </a:solidFill>
                <a:latin typeface="Tahoma" pitchFamily="34" charset="0"/>
                <a:cs typeface="Arial" charset="0"/>
              </a:defRPr>
            </a:lvl8pPr>
            <a:lvl9pPr marL="3914893" indent="-2302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13F03A4-39FD-4C1C-82EA-AFE833EEBD00}" type="slidenum">
              <a:rPr lang="en-US">
                <a:solidFill>
                  <a:prstClr val="black"/>
                </a:solidFill>
                <a:latin typeface="Arial" charset="0"/>
              </a:rPr>
              <a:pPr eaLnBrk="1" hangingPunct="1"/>
              <a:t>12</a:t>
            </a:fld>
            <a:endParaRPr lang="en-US">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1026"/>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4579"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18B5E5-6330-4BDF-91DE-2FFFA31544C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0474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C988A-9F4D-4194-8303-7D0DDD3A1F3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069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B0D1C-78F9-4E92-8A9B-013BEF96C4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976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1026"/>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4579"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18B5E5-6330-4BDF-91DE-2FFFA31544C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709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50CDA-6DDA-4A8D-B5CD-3E39188B320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984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E0219-1F91-44E6-91BF-91D34DB7844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7329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4159BF-F874-4891-A158-ED081801C6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22438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05B583-B13C-4E44-849F-FF2A7EF0211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4794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456134-8B24-459C-9609-3EE7B8186E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532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D9F0C5-2D47-423A-AABD-D9FF059D35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74486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AF2B63-B16F-4EC8-BE3D-5A165CB19F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9095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50CDA-6DDA-4A8D-B5CD-3E39188B320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4290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6D9477-3CDC-4578-AEB8-DE592C2DF8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2391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C988A-9F4D-4194-8303-7D0DDD3A1F3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01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B0D1C-78F9-4E92-8A9B-013BEF96C4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63636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1026"/>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4579"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18B5E5-6330-4BDF-91DE-2FFFA31544C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9835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50CDA-6DDA-4A8D-B5CD-3E39188B320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63735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E0219-1F91-44E6-91BF-91D34DB7844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17578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4159BF-F874-4891-A158-ED081801C6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3248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05B583-B13C-4E44-849F-FF2A7EF0211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37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456134-8B24-459C-9609-3EE7B8186E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1637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D9F0C5-2D47-423A-AABD-D9FF059D35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6004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E0219-1F91-44E6-91BF-91D34DB7844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35694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AF2B63-B16F-4EC8-BE3D-5A165CB19F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5803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6D9477-3CDC-4578-AEB8-DE592C2DF8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796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AC988A-9F4D-4194-8303-7D0DDD3A1F3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4071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B0D1C-78F9-4E92-8A9B-013BEF96C49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2158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3941AF-EFB6-494F-A8FF-8E321802B7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108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D4625D-4301-46FF-921A-D9FC87FDC0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186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859EA-0B86-4E92-929A-41CBB1DD0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912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1956C-39D3-4F22-A7DA-7469A82C7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399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E0A92A-9F1C-4B9A-B5E9-CB9B42942C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472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E00DAC-23DF-412D-84A8-987EE7BA15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026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4159BF-F874-4891-A158-ED081801C6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70505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745EF6-24D5-473A-8EDF-0155BC68FF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818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9865B9-E800-41DD-A87B-7D77B00A46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208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DFF973-ACD9-4FE9-9BB8-A8116229AD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74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8EE91-BDF4-412E-A340-E9BD9BAC50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02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6A54E1-ECAB-4BC9-BC18-585411ADE0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54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05B583-B13C-4E44-849F-FF2A7EF0211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6563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456134-8B24-459C-9609-3EE7B8186E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032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D9F0C5-2D47-423A-AABD-D9FF059D35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33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AF2B63-B16F-4EC8-BE3D-5A165CB19F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94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6D9477-3CDC-4578-AEB8-DE592C2DF8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050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60000"/>
                <a:lumOff val="40000"/>
              </a:schemeClr>
            </a:gs>
            <a:gs pos="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fld id="{4ABCF61F-42B8-4A7B-A31F-CAFFBCD2589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70818956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2pPr>
      <a:lvl3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3pPr>
      <a:lvl4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4pPr>
      <a:lvl5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0000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rgbClr val="000000"/>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rgbClr val="000000"/>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rgbClr val="000000"/>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60000"/>
                <a:lumOff val="40000"/>
              </a:schemeClr>
            </a:gs>
            <a:gs pos="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fld id="{4ABCF61F-42B8-4A7B-A31F-CAFFBCD2589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51411199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2pPr>
      <a:lvl3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3pPr>
      <a:lvl4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4pPr>
      <a:lvl5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0000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rgbClr val="000000"/>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rgbClr val="000000"/>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rgbClr val="000000"/>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60000"/>
                <a:lumOff val="40000"/>
              </a:schemeClr>
            </a:gs>
            <a:gs pos="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fld id="{4ABCF61F-42B8-4A7B-A31F-CAFFBCD2589F}"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655372319"/>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2pPr>
      <a:lvl3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3pPr>
      <a:lvl4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4pPr>
      <a:lvl5pPr algn="ctr" rtl="0" eaLnBrk="0" fontAlgn="base" hangingPunct="0">
        <a:spcBef>
          <a:spcPct val="0"/>
        </a:spcBef>
        <a:spcAft>
          <a:spcPct val="0"/>
        </a:spcAft>
        <a:defRPr sz="4400" b="1">
          <a:solidFill>
            <a:srgbClr val="000000"/>
          </a:solidFill>
          <a:effectLst>
            <a:outerShdw blurRad="38100" dist="38100" dir="2700000" algn="tl">
              <a:srgbClr val="FFFFFF"/>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0000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rgbClr val="000000"/>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rgbClr val="000000"/>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rgbClr val="000000"/>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60000"/>
                <a:lumOff val="40000"/>
              </a:schemeClr>
            </a:gs>
            <a:gs pos="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C6137B3-827A-41EC-BB90-32571F13E73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969418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p:cNvSpPr>
          <p:nvPr/>
        </p:nvSpPr>
        <p:spPr bwMode="auto">
          <a:xfrm>
            <a:off x="609600" y="4013200"/>
            <a:ext cx="8382000" cy="2000548"/>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4000" dirty="0" smtClean="0">
                <a:solidFill>
                  <a:srgbClr val="000000"/>
                </a:solidFill>
                <a:latin typeface="Georgia" pitchFamily="18" charset="0"/>
              </a:rPr>
              <a:t>Cedar Valley/ Northern Utah Valley</a:t>
            </a:r>
          </a:p>
          <a:p>
            <a:pPr eaLnBrk="1" fontAlgn="base" hangingPunct="1">
              <a:spcBef>
                <a:spcPct val="50000"/>
              </a:spcBef>
              <a:spcAft>
                <a:spcPct val="0"/>
              </a:spcAft>
            </a:pPr>
            <a:endParaRPr lang="en-US" sz="1600" dirty="0" smtClean="0">
              <a:solidFill>
                <a:srgbClr val="000000"/>
              </a:solidFill>
              <a:latin typeface="Georgia" pitchFamily="18" charset="0"/>
            </a:endParaRPr>
          </a:p>
          <a:p>
            <a:pPr eaLnBrk="1" fontAlgn="base" hangingPunct="1">
              <a:spcBef>
                <a:spcPct val="50000"/>
              </a:spcBef>
              <a:spcAft>
                <a:spcPct val="0"/>
              </a:spcAft>
            </a:pPr>
            <a:r>
              <a:rPr lang="en-US" dirty="0" smtClean="0">
                <a:solidFill>
                  <a:srgbClr val="000000"/>
                </a:solidFill>
                <a:latin typeface="Georgia" pitchFamily="18" charset="0"/>
              </a:rPr>
              <a:t> July 9, 2013</a:t>
            </a:r>
          </a:p>
          <a:p>
            <a:pPr eaLnBrk="1" fontAlgn="base" hangingPunct="1">
              <a:spcBef>
                <a:spcPct val="50000"/>
              </a:spcBef>
              <a:spcAft>
                <a:spcPct val="0"/>
              </a:spcAft>
            </a:pPr>
            <a:endParaRPr lang="en-US" sz="1600" dirty="0">
              <a:solidFill>
                <a:srgbClr val="000000"/>
              </a:solidFill>
              <a:latin typeface="Georgia" pitchFamily="18" charset="0"/>
            </a:endParaRPr>
          </a:p>
        </p:txBody>
      </p:sp>
    </p:spTree>
    <p:extLst>
      <p:ext uri="{BB962C8B-B14F-4D97-AF65-F5344CB8AC3E}">
        <p14:creationId xmlns:p14="http://schemas.microsoft.com/office/powerpoint/2010/main" val="245251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705600" cy="1371600"/>
          </a:xfrm>
        </p:spPr>
        <p:txBody>
          <a:bodyPr/>
          <a:lstStyle/>
          <a:p>
            <a:pPr>
              <a:defRPr/>
            </a:pPr>
            <a:r>
              <a:rPr lang="en-US" dirty="0" smtClean="0"/>
              <a:t>Hydrology</a:t>
            </a:r>
          </a:p>
        </p:txBody>
      </p:sp>
      <p:sp>
        <p:nvSpPr>
          <p:cNvPr id="5" name="Content Placeholder 4"/>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11"/>
            <a:ext cx="8879541" cy="685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2057400"/>
            <a:ext cx="3352200" cy="369332"/>
          </a:xfrm>
          <a:prstGeom prst="rect">
            <a:avLst/>
          </a:prstGeom>
          <a:solidFill>
            <a:schemeClr val="accent6">
              <a:lumMod val="40000"/>
              <a:lumOff val="60000"/>
              <a:alpha val="68000"/>
            </a:schemeClr>
          </a:solidFill>
        </p:spPr>
        <p:txBody>
          <a:bodyPr wrap="none" rtlCol="0">
            <a:spAutoFit/>
          </a:bodyPr>
          <a:lstStyle/>
          <a:p>
            <a:r>
              <a:rPr lang="en-US" b="1" dirty="0" smtClean="0">
                <a:solidFill>
                  <a:srgbClr val="00B050"/>
                </a:solidFill>
              </a:rPr>
              <a:t>Actual Use:	10,400 </a:t>
            </a:r>
            <a:r>
              <a:rPr lang="en-US" b="1" dirty="0" err="1" smtClean="0">
                <a:solidFill>
                  <a:srgbClr val="00B050"/>
                </a:solidFill>
              </a:rPr>
              <a:t>acft</a:t>
            </a:r>
            <a:endParaRPr lang="en-US" b="1" dirty="0">
              <a:solidFill>
                <a:srgbClr val="00B050"/>
              </a:solidFill>
            </a:endParaRPr>
          </a:p>
        </p:txBody>
      </p:sp>
      <p:sp>
        <p:nvSpPr>
          <p:cNvPr id="7" name="TextBox 6"/>
          <p:cNvSpPr txBox="1"/>
          <p:nvPr/>
        </p:nvSpPr>
        <p:spPr>
          <a:xfrm>
            <a:off x="4876800" y="1845840"/>
            <a:ext cx="3499676" cy="369332"/>
          </a:xfrm>
          <a:prstGeom prst="rect">
            <a:avLst/>
          </a:prstGeom>
          <a:solidFill>
            <a:schemeClr val="accent6">
              <a:lumMod val="40000"/>
              <a:lumOff val="60000"/>
              <a:alpha val="68000"/>
            </a:schemeClr>
          </a:solidFill>
        </p:spPr>
        <p:txBody>
          <a:bodyPr wrap="none" rtlCol="0">
            <a:spAutoFit/>
          </a:bodyPr>
          <a:lstStyle/>
          <a:p>
            <a:r>
              <a:rPr lang="en-US" b="1" dirty="0" smtClean="0">
                <a:solidFill>
                  <a:srgbClr val="00B050"/>
                </a:solidFill>
              </a:rPr>
              <a:t>Actual Use:	137,600 </a:t>
            </a:r>
            <a:r>
              <a:rPr lang="en-US" b="1" dirty="0" err="1" smtClean="0">
                <a:solidFill>
                  <a:srgbClr val="00B050"/>
                </a:solidFill>
              </a:rPr>
              <a:t>acft</a:t>
            </a:r>
            <a:endParaRPr lang="en-US" b="1" dirty="0">
              <a:solidFill>
                <a:srgbClr val="00B050"/>
              </a:solidFill>
            </a:endParaRPr>
          </a:p>
        </p:txBody>
      </p:sp>
    </p:spTree>
    <p:extLst>
      <p:ext uri="{BB962C8B-B14F-4D97-AF65-F5344CB8AC3E}">
        <p14:creationId xmlns:p14="http://schemas.microsoft.com/office/powerpoint/2010/main" val="26027705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Potential Withdrawal</a:t>
            </a:r>
          </a:p>
        </p:txBody>
      </p:sp>
      <p:sp>
        <p:nvSpPr>
          <p:cNvPr id="3" name="Content Placeholder 2"/>
          <p:cNvSpPr>
            <a:spLocks noGrp="1"/>
          </p:cNvSpPr>
          <p:nvPr>
            <p:ph idx="1"/>
          </p:nvPr>
        </p:nvSpPr>
        <p:spPr>
          <a:xfrm>
            <a:off x="457200" y="1676400"/>
            <a:ext cx="8458200" cy="4114800"/>
          </a:xfrm>
        </p:spPr>
        <p:txBody>
          <a:bodyPr/>
          <a:lstStyle/>
          <a:p>
            <a:pPr>
              <a:buClr>
                <a:srgbClr val="FFC000"/>
              </a:buClr>
              <a:buFont typeface="Wingdings" pitchFamily="2" charset="2"/>
              <a:buChar char="v"/>
              <a:defRPr/>
            </a:pPr>
            <a:r>
              <a:rPr lang="en-US" dirty="0" smtClean="0">
                <a:effectLst/>
              </a:rPr>
              <a:t>Area 54</a:t>
            </a:r>
          </a:p>
          <a:p>
            <a:pPr lvl="2" indent="-342900">
              <a:buClr>
                <a:srgbClr val="FFC000"/>
              </a:buClr>
              <a:defRPr/>
            </a:pPr>
            <a:r>
              <a:rPr lang="en-US" dirty="0" smtClean="0">
                <a:effectLst/>
              </a:rPr>
              <a:t>West				</a:t>
            </a:r>
            <a:r>
              <a:rPr lang="en-US" dirty="0">
                <a:effectLst/>
              </a:rPr>
              <a:t>19,500 </a:t>
            </a:r>
            <a:r>
              <a:rPr lang="en-US" dirty="0" smtClean="0">
                <a:effectLst/>
              </a:rPr>
              <a:t>ac-</a:t>
            </a:r>
            <a:r>
              <a:rPr lang="en-US" dirty="0" err="1" smtClean="0">
                <a:effectLst/>
              </a:rPr>
              <a:t>ft</a:t>
            </a:r>
            <a:r>
              <a:rPr lang="en-US" dirty="0" smtClean="0">
                <a:effectLst/>
              </a:rPr>
              <a:t>/year</a:t>
            </a:r>
          </a:p>
          <a:p>
            <a:pPr lvl="2" indent="-342900">
              <a:buClr>
                <a:srgbClr val="FFC000"/>
              </a:buClr>
              <a:defRPr/>
            </a:pPr>
            <a:r>
              <a:rPr lang="en-US" dirty="0" smtClean="0">
                <a:effectLst/>
              </a:rPr>
              <a:t>East				20,000 ac-</a:t>
            </a:r>
            <a:r>
              <a:rPr lang="en-US" dirty="0" err="1" smtClean="0">
                <a:effectLst/>
              </a:rPr>
              <a:t>ft</a:t>
            </a:r>
            <a:r>
              <a:rPr lang="en-US" dirty="0" smtClean="0">
                <a:effectLst/>
              </a:rPr>
              <a:t>/year</a:t>
            </a:r>
          </a:p>
          <a:p>
            <a:pPr lvl="2" indent="-342900">
              <a:buClr>
                <a:srgbClr val="FFC000"/>
              </a:buClr>
              <a:defRPr/>
            </a:pPr>
            <a:r>
              <a:rPr lang="en-US" b="1" dirty="0" smtClean="0">
                <a:effectLst/>
              </a:rPr>
              <a:t>Total			39,500 </a:t>
            </a:r>
            <a:r>
              <a:rPr lang="en-US" b="1" dirty="0">
                <a:effectLst/>
              </a:rPr>
              <a:t>ac-</a:t>
            </a:r>
            <a:r>
              <a:rPr lang="en-US" b="1" dirty="0" err="1">
                <a:effectLst/>
              </a:rPr>
              <a:t>ft</a:t>
            </a:r>
            <a:r>
              <a:rPr lang="en-US" b="1" dirty="0">
                <a:effectLst/>
              </a:rPr>
              <a:t>/year</a:t>
            </a:r>
          </a:p>
          <a:p>
            <a:pPr lvl="2" indent="-342900">
              <a:buClr>
                <a:srgbClr val="FFC000"/>
              </a:buClr>
              <a:defRPr/>
            </a:pPr>
            <a:endParaRPr lang="en-US" b="1" dirty="0" smtClean="0">
              <a:effectLst/>
            </a:endParaRPr>
          </a:p>
          <a:p>
            <a:pPr>
              <a:buClr>
                <a:srgbClr val="FFC000"/>
              </a:buClr>
              <a:buFont typeface="Wingdings" pitchFamily="2" charset="2"/>
              <a:buChar char="v"/>
              <a:defRPr/>
            </a:pPr>
            <a:r>
              <a:rPr lang="en-US" dirty="0" smtClean="0">
                <a:effectLst/>
              </a:rPr>
              <a:t>Area 55 </a:t>
            </a:r>
          </a:p>
          <a:p>
            <a:pPr lvl="2" indent="-342900">
              <a:buClr>
                <a:srgbClr val="FFC000"/>
              </a:buClr>
              <a:defRPr/>
            </a:pPr>
            <a:r>
              <a:rPr lang="en-US" b="1" dirty="0" smtClean="0">
                <a:effectLst/>
              </a:rPr>
              <a:t>Total	                  245,000 </a:t>
            </a:r>
            <a:r>
              <a:rPr lang="en-US" b="1" dirty="0">
                <a:effectLst/>
              </a:rPr>
              <a:t>ac-</a:t>
            </a:r>
            <a:r>
              <a:rPr lang="en-US" b="1" dirty="0" err="1">
                <a:effectLst/>
              </a:rPr>
              <a:t>ft</a:t>
            </a:r>
            <a:r>
              <a:rPr lang="en-US" b="1" dirty="0">
                <a:effectLst/>
              </a:rPr>
              <a:t>/year</a:t>
            </a:r>
          </a:p>
          <a:p>
            <a:pPr marL="400050" lvl="1" indent="0">
              <a:buClr>
                <a:srgbClr val="FFC000"/>
              </a:buClr>
              <a:buNone/>
              <a:defRPr/>
            </a:pPr>
            <a:endParaRPr lang="en-US" b="1" dirty="0">
              <a:effectLst/>
            </a:endParaRPr>
          </a:p>
          <a:p>
            <a:pPr marL="400050" lvl="1" indent="0">
              <a:buClr>
                <a:srgbClr val="FFC000"/>
              </a:buClr>
              <a:buNone/>
              <a:defRPr/>
            </a:pPr>
            <a:endParaRPr lang="en-US" b="1" dirty="0">
              <a:effectLst/>
            </a:endParaRPr>
          </a:p>
          <a:p>
            <a:pPr lvl="2">
              <a:defRPr/>
            </a:pPr>
            <a:r>
              <a:rPr lang="en-US" dirty="0" smtClean="0">
                <a:effectLst>
                  <a:outerShdw blurRad="38100" dist="38100" dir="2700000" algn="tl">
                    <a:srgbClr val="FFFFFF"/>
                  </a:outerShdw>
                </a:effectLst>
              </a:rPr>
              <a:t>Approved and Perfecte</a:t>
            </a:r>
            <a:r>
              <a:rPr lang="en-US" dirty="0" smtClean="0">
                <a:effectLst>
                  <a:outerShdw blurRad="38100" dist="38100" dir="2700000" algn="tl">
                    <a:srgbClr val="FFFFFF"/>
                  </a:outerShdw>
                </a:effectLst>
              </a:rPr>
              <a:t>d Water rights </a:t>
            </a: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3181037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705600" cy="1371600"/>
          </a:xfrm>
        </p:spPr>
        <p:txBody>
          <a:bodyPr/>
          <a:lstStyle/>
          <a:p>
            <a:pPr>
              <a:defRPr/>
            </a:pPr>
            <a:r>
              <a:rPr lang="en-US" dirty="0" smtClean="0"/>
              <a:t>Hydrology</a:t>
            </a:r>
          </a:p>
        </p:txBody>
      </p:sp>
      <p:sp>
        <p:nvSpPr>
          <p:cNvPr id="5" name="Content Placeholder 4"/>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11"/>
            <a:ext cx="8879541" cy="685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0306" y="2703730"/>
            <a:ext cx="3352200" cy="369332"/>
          </a:xfrm>
          <a:prstGeom prst="rect">
            <a:avLst/>
          </a:prstGeom>
          <a:solidFill>
            <a:schemeClr val="accent6">
              <a:lumMod val="40000"/>
              <a:lumOff val="60000"/>
              <a:alpha val="68000"/>
            </a:schemeClr>
          </a:solidFill>
        </p:spPr>
        <p:txBody>
          <a:bodyPr wrap="none" rtlCol="0">
            <a:spAutoFit/>
          </a:bodyPr>
          <a:lstStyle/>
          <a:p>
            <a:r>
              <a:rPr lang="en-US" b="1" dirty="0" smtClean="0">
                <a:solidFill>
                  <a:srgbClr val="FF0000"/>
                </a:solidFill>
              </a:rPr>
              <a:t>Potential use:	</a:t>
            </a:r>
            <a:r>
              <a:rPr lang="en-US" b="1" dirty="0" smtClean="0">
                <a:solidFill>
                  <a:srgbClr val="FF0000"/>
                </a:solidFill>
              </a:rPr>
              <a:t>39,500 </a:t>
            </a:r>
            <a:r>
              <a:rPr lang="en-US" b="1" dirty="0" err="1" smtClean="0">
                <a:solidFill>
                  <a:srgbClr val="FF0000"/>
                </a:solidFill>
              </a:rPr>
              <a:t>acft</a:t>
            </a:r>
            <a:endParaRPr lang="en-US" b="1" dirty="0" smtClean="0">
              <a:solidFill>
                <a:srgbClr val="FF0000"/>
              </a:solidFill>
            </a:endParaRPr>
          </a:p>
        </p:txBody>
      </p:sp>
      <p:sp>
        <p:nvSpPr>
          <p:cNvPr id="9" name="TextBox 8"/>
          <p:cNvSpPr txBox="1"/>
          <p:nvPr/>
        </p:nvSpPr>
        <p:spPr>
          <a:xfrm>
            <a:off x="4975412" y="1740932"/>
            <a:ext cx="3499676" cy="369332"/>
          </a:xfrm>
          <a:prstGeom prst="rect">
            <a:avLst/>
          </a:prstGeom>
          <a:solidFill>
            <a:schemeClr val="accent6">
              <a:lumMod val="40000"/>
              <a:lumOff val="60000"/>
              <a:alpha val="68000"/>
            </a:schemeClr>
          </a:solidFill>
        </p:spPr>
        <p:txBody>
          <a:bodyPr wrap="none" rtlCol="0">
            <a:spAutoFit/>
          </a:bodyPr>
          <a:lstStyle/>
          <a:p>
            <a:r>
              <a:rPr lang="en-US" b="1" dirty="0" smtClean="0">
                <a:solidFill>
                  <a:srgbClr val="FF0000"/>
                </a:solidFill>
              </a:rPr>
              <a:t>Potential Use:	245,000 </a:t>
            </a:r>
            <a:r>
              <a:rPr lang="en-US" b="1" dirty="0" err="1" smtClean="0">
                <a:solidFill>
                  <a:srgbClr val="FF0000"/>
                </a:solidFill>
              </a:rPr>
              <a:t>acft</a:t>
            </a:r>
            <a:endParaRPr lang="en-US" b="1" dirty="0" smtClean="0">
              <a:solidFill>
                <a:srgbClr val="FF0000"/>
              </a:solidFill>
            </a:endParaRPr>
          </a:p>
        </p:txBody>
      </p:sp>
    </p:spTree>
    <p:extLst>
      <p:ext uri="{BB962C8B-B14F-4D97-AF65-F5344CB8AC3E}">
        <p14:creationId xmlns:p14="http://schemas.microsoft.com/office/powerpoint/2010/main" val="4113085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Area 54</a:t>
            </a:r>
          </a:p>
        </p:txBody>
      </p:sp>
      <p:sp>
        <p:nvSpPr>
          <p:cNvPr id="3" name="Content Placeholder 2"/>
          <p:cNvSpPr>
            <a:spLocks noGrp="1"/>
          </p:cNvSpPr>
          <p:nvPr>
            <p:ph idx="1"/>
          </p:nvPr>
        </p:nvSpPr>
        <p:spPr>
          <a:xfrm>
            <a:off x="457200" y="1676400"/>
            <a:ext cx="8229600" cy="4114800"/>
          </a:xfrm>
        </p:spPr>
        <p:txBody>
          <a:bodyPr/>
          <a:lstStyle/>
          <a:p>
            <a:pPr marL="0" indent="0">
              <a:buClr>
                <a:srgbClr val="FFC000"/>
              </a:buClr>
              <a:buNone/>
              <a:defRPr/>
            </a:pPr>
            <a:r>
              <a:rPr lang="en-US" dirty="0" smtClean="0">
                <a:effectLst/>
              </a:rPr>
              <a:t>Recharge, Potential and Actual Use</a:t>
            </a:r>
          </a:p>
          <a:p>
            <a:pPr>
              <a:buClr>
                <a:srgbClr val="FFC000"/>
              </a:buClr>
              <a:buFont typeface="Wingdings" pitchFamily="2" charset="2"/>
              <a:buChar char="v"/>
              <a:defRPr/>
            </a:pPr>
            <a:r>
              <a:rPr lang="en-US" dirty="0" smtClean="0">
                <a:effectLst/>
              </a:rPr>
              <a:t>Recharge		26,000 ac-</a:t>
            </a:r>
            <a:r>
              <a:rPr lang="en-US" dirty="0" err="1" smtClean="0">
                <a:effectLst/>
              </a:rPr>
              <a:t>ft</a:t>
            </a:r>
            <a:r>
              <a:rPr lang="en-US" dirty="0" smtClean="0">
                <a:effectLst/>
              </a:rPr>
              <a:t>/</a:t>
            </a:r>
            <a:r>
              <a:rPr lang="en-US" dirty="0" err="1" smtClean="0">
                <a:effectLst/>
              </a:rPr>
              <a:t>yr</a:t>
            </a:r>
            <a:endParaRPr lang="en-US" dirty="0" smtClean="0">
              <a:effectLst/>
            </a:endParaRPr>
          </a:p>
          <a:p>
            <a:pPr>
              <a:buClr>
                <a:srgbClr val="FFC000"/>
              </a:buClr>
              <a:buFont typeface="Wingdings" pitchFamily="2" charset="2"/>
              <a:buChar char="v"/>
              <a:defRPr/>
            </a:pPr>
            <a:endParaRPr lang="en-US" dirty="0" smtClean="0">
              <a:effectLst/>
            </a:endParaRPr>
          </a:p>
          <a:p>
            <a:pPr>
              <a:buClr>
                <a:srgbClr val="FFC000"/>
              </a:buClr>
              <a:buFont typeface="Wingdings" pitchFamily="2" charset="2"/>
              <a:buChar char="v"/>
              <a:defRPr/>
            </a:pPr>
            <a:r>
              <a:rPr lang="en-US" dirty="0" smtClean="0">
                <a:effectLst/>
              </a:rPr>
              <a:t>Potential Use		39,500 ac-</a:t>
            </a:r>
            <a:r>
              <a:rPr lang="en-US" dirty="0" err="1" smtClean="0">
                <a:effectLst/>
              </a:rPr>
              <a:t>ft</a:t>
            </a:r>
            <a:r>
              <a:rPr lang="en-US" dirty="0" smtClean="0">
                <a:effectLst/>
              </a:rPr>
              <a:t>/</a:t>
            </a:r>
            <a:r>
              <a:rPr lang="en-US" dirty="0" err="1" smtClean="0">
                <a:effectLst/>
              </a:rPr>
              <a:t>yr</a:t>
            </a:r>
            <a:endParaRPr lang="en-US" dirty="0" smtClean="0">
              <a:effectLst/>
            </a:endParaRPr>
          </a:p>
          <a:p>
            <a:pPr>
              <a:buClr>
                <a:srgbClr val="FFC000"/>
              </a:buClr>
              <a:buFont typeface="Wingdings" pitchFamily="2" charset="2"/>
              <a:buChar char="v"/>
              <a:defRPr/>
            </a:pPr>
            <a:r>
              <a:rPr lang="en-US" b="1" dirty="0" smtClean="0">
                <a:effectLst/>
              </a:rPr>
              <a:t>Difference	     -13,500 ac-</a:t>
            </a:r>
            <a:r>
              <a:rPr lang="en-US" b="1" dirty="0" err="1" smtClean="0">
                <a:effectLst/>
              </a:rPr>
              <a:t>ft</a:t>
            </a:r>
            <a:r>
              <a:rPr lang="en-US" b="1" dirty="0" smtClean="0">
                <a:effectLst/>
              </a:rPr>
              <a:t>/</a:t>
            </a:r>
            <a:r>
              <a:rPr lang="en-US" b="1" dirty="0" err="1" smtClean="0">
                <a:effectLst/>
              </a:rPr>
              <a:t>yr</a:t>
            </a:r>
            <a:endParaRPr lang="en-US" b="1" dirty="0" smtClean="0">
              <a:effectLst/>
            </a:endParaRPr>
          </a:p>
          <a:p>
            <a:pPr>
              <a:buClr>
                <a:srgbClr val="FFC000"/>
              </a:buClr>
              <a:buFont typeface="Wingdings" pitchFamily="2" charset="2"/>
              <a:buChar char="v"/>
              <a:defRPr/>
            </a:pPr>
            <a:endParaRPr lang="en-US" dirty="0">
              <a:effectLst/>
            </a:endParaRPr>
          </a:p>
          <a:p>
            <a:pPr>
              <a:buClr>
                <a:srgbClr val="FFC000"/>
              </a:buClr>
              <a:buFont typeface="Wingdings" pitchFamily="2" charset="2"/>
              <a:buChar char="v"/>
              <a:defRPr/>
            </a:pPr>
            <a:r>
              <a:rPr lang="en-US" dirty="0" smtClean="0">
                <a:effectLst/>
              </a:rPr>
              <a:t>Actual Use		10,400 ac-</a:t>
            </a:r>
            <a:r>
              <a:rPr lang="en-US" dirty="0" err="1" smtClean="0">
                <a:effectLst/>
              </a:rPr>
              <a:t>ft</a:t>
            </a:r>
            <a:r>
              <a:rPr lang="en-US" dirty="0" smtClean="0">
                <a:effectLst/>
              </a:rPr>
              <a:t>/</a:t>
            </a:r>
            <a:r>
              <a:rPr lang="en-US" dirty="0" err="1" smtClean="0">
                <a:effectLst/>
              </a:rPr>
              <a:t>yr</a:t>
            </a:r>
            <a:endParaRPr lang="en-US" dirty="0" smtClean="0">
              <a:effectLst/>
            </a:endParaRPr>
          </a:p>
          <a:p>
            <a:pPr>
              <a:buClr>
                <a:srgbClr val="FFC000"/>
              </a:buClr>
              <a:buFont typeface="Wingdings" pitchFamily="2" charset="2"/>
              <a:buChar char="v"/>
              <a:defRPr/>
            </a:pPr>
            <a:r>
              <a:rPr lang="en-US" b="1" dirty="0" smtClean="0">
                <a:effectLst/>
              </a:rPr>
              <a:t>Difference	       15,600 ac-</a:t>
            </a:r>
            <a:r>
              <a:rPr lang="en-US" b="1" dirty="0" err="1" smtClean="0">
                <a:effectLst/>
              </a:rPr>
              <a:t>ft</a:t>
            </a:r>
            <a:r>
              <a:rPr lang="en-US" b="1" dirty="0" smtClean="0">
                <a:effectLst/>
              </a:rPr>
              <a:t>/</a:t>
            </a:r>
            <a:r>
              <a:rPr lang="en-US" b="1" dirty="0" err="1" smtClean="0">
                <a:effectLst/>
              </a:rPr>
              <a:t>yr</a:t>
            </a:r>
            <a:r>
              <a:rPr lang="en-US" dirty="0" smtClean="0">
                <a:effectLst/>
              </a:rPr>
              <a:t>	</a:t>
            </a:r>
          </a:p>
          <a:p>
            <a:pPr>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31501425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Area 55</a:t>
            </a:r>
          </a:p>
        </p:txBody>
      </p:sp>
      <p:sp>
        <p:nvSpPr>
          <p:cNvPr id="3" name="Content Placeholder 2"/>
          <p:cNvSpPr>
            <a:spLocks noGrp="1"/>
          </p:cNvSpPr>
          <p:nvPr>
            <p:ph idx="1"/>
          </p:nvPr>
        </p:nvSpPr>
        <p:spPr>
          <a:xfrm>
            <a:off x="457200" y="1676400"/>
            <a:ext cx="8229600" cy="4114800"/>
          </a:xfrm>
        </p:spPr>
        <p:txBody>
          <a:bodyPr/>
          <a:lstStyle/>
          <a:p>
            <a:pPr marL="0" indent="0">
              <a:buClr>
                <a:srgbClr val="FFC000"/>
              </a:buClr>
              <a:buNone/>
              <a:defRPr/>
            </a:pPr>
            <a:r>
              <a:rPr lang="en-US" dirty="0" smtClean="0">
                <a:effectLst/>
              </a:rPr>
              <a:t>Recharge, Potential and Actual Use</a:t>
            </a:r>
          </a:p>
          <a:p>
            <a:pPr>
              <a:buClr>
                <a:srgbClr val="FFC000"/>
              </a:buClr>
              <a:buFont typeface="Wingdings" pitchFamily="2" charset="2"/>
              <a:buChar char="v"/>
              <a:defRPr/>
            </a:pPr>
            <a:r>
              <a:rPr lang="en-US" dirty="0" smtClean="0">
                <a:effectLst/>
              </a:rPr>
              <a:t>Recharge		</a:t>
            </a:r>
            <a:r>
              <a:rPr lang="en-US" dirty="0" smtClean="0">
                <a:effectLst/>
              </a:rPr>
              <a:t>145,000 </a:t>
            </a:r>
            <a:r>
              <a:rPr lang="en-US" dirty="0" smtClean="0">
                <a:effectLst/>
              </a:rPr>
              <a:t>ac-</a:t>
            </a:r>
            <a:r>
              <a:rPr lang="en-US" dirty="0" err="1" smtClean="0">
                <a:effectLst/>
              </a:rPr>
              <a:t>ft</a:t>
            </a:r>
            <a:r>
              <a:rPr lang="en-US" dirty="0" smtClean="0">
                <a:effectLst/>
              </a:rPr>
              <a:t>/</a:t>
            </a:r>
            <a:r>
              <a:rPr lang="en-US" dirty="0" err="1" smtClean="0">
                <a:effectLst/>
              </a:rPr>
              <a:t>yr</a:t>
            </a:r>
            <a:endParaRPr lang="en-US" dirty="0" smtClean="0">
              <a:effectLst/>
            </a:endParaRPr>
          </a:p>
          <a:p>
            <a:pPr>
              <a:buClr>
                <a:srgbClr val="FFC000"/>
              </a:buClr>
              <a:buFont typeface="Wingdings" pitchFamily="2" charset="2"/>
              <a:buChar char="v"/>
              <a:defRPr/>
            </a:pPr>
            <a:endParaRPr lang="en-US" dirty="0" smtClean="0">
              <a:effectLst/>
            </a:endParaRPr>
          </a:p>
          <a:p>
            <a:pPr>
              <a:buClr>
                <a:srgbClr val="FFC000"/>
              </a:buClr>
              <a:buFont typeface="Wingdings" pitchFamily="2" charset="2"/>
              <a:buChar char="v"/>
              <a:defRPr/>
            </a:pPr>
            <a:r>
              <a:rPr lang="en-US" dirty="0" smtClean="0">
                <a:effectLst/>
              </a:rPr>
              <a:t>Potential Use		</a:t>
            </a:r>
            <a:r>
              <a:rPr lang="en-US" dirty="0" smtClean="0">
                <a:effectLst/>
              </a:rPr>
              <a:t>245,000 </a:t>
            </a:r>
            <a:r>
              <a:rPr lang="en-US" dirty="0" smtClean="0">
                <a:effectLst/>
              </a:rPr>
              <a:t>ac-</a:t>
            </a:r>
            <a:r>
              <a:rPr lang="en-US" dirty="0" err="1" smtClean="0">
                <a:effectLst/>
              </a:rPr>
              <a:t>ft</a:t>
            </a:r>
            <a:r>
              <a:rPr lang="en-US" dirty="0" smtClean="0">
                <a:effectLst/>
              </a:rPr>
              <a:t>/</a:t>
            </a:r>
            <a:r>
              <a:rPr lang="en-US" dirty="0" err="1" smtClean="0">
                <a:effectLst/>
              </a:rPr>
              <a:t>yr</a:t>
            </a:r>
            <a:endParaRPr lang="en-US" dirty="0" smtClean="0">
              <a:effectLst/>
            </a:endParaRPr>
          </a:p>
          <a:p>
            <a:pPr>
              <a:buClr>
                <a:srgbClr val="FFC000"/>
              </a:buClr>
              <a:buFont typeface="Wingdings" pitchFamily="2" charset="2"/>
              <a:buChar char="v"/>
              <a:defRPr/>
            </a:pPr>
            <a:r>
              <a:rPr lang="en-US" b="1" dirty="0" smtClean="0">
                <a:effectLst/>
              </a:rPr>
              <a:t>Difference	     -100,000 ac-</a:t>
            </a:r>
            <a:r>
              <a:rPr lang="en-US" b="1" dirty="0" err="1" smtClean="0">
                <a:effectLst/>
              </a:rPr>
              <a:t>ft</a:t>
            </a:r>
            <a:r>
              <a:rPr lang="en-US" b="1" dirty="0" smtClean="0">
                <a:effectLst/>
              </a:rPr>
              <a:t>/</a:t>
            </a:r>
            <a:r>
              <a:rPr lang="en-US" b="1" dirty="0" err="1" smtClean="0">
                <a:effectLst/>
              </a:rPr>
              <a:t>yr</a:t>
            </a:r>
            <a:endParaRPr lang="en-US" b="1" dirty="0" smtClean="0">
              <a:effectLst/>
            </a:endParaRPr>
          </a:p>
          <a:p>
            <a:pPr>
              <a:buClr>
                <a:srgbClr val="FFC000"/>
              </a:buClr>
              <a:buFont typeface="Wingdings" pitchFamily="2" charset="2"/>
              <a:buChar char="v"/>
              <a:defRPr/>
            </a:pPr>
            <a:endParaRPr lang="en-US" dirty="0">
              <a:effectLst/>
            </a:endParaRPr>
          </a:p>
          <a:p>
            <a:pPr>
              <a:buClr>
                <a:srgbClr val="FFC000"/>
              </a:buClr>
              <a:buFont typeface="Wingdings" pitchFamily="2" charset="2"/>
              <a:buChar char="v"/>
              <a:defRPr/>
            </a:pPr>
            <a:r>
              <a:rPr lang="en-US" dirty="0" smtClean="0">
                <a:effectLst/>
              </a:rPr>
              <a:t>Actual Use		137,600 ac-</a:t>
            </a:r>
            <a:r>
              <a:rPr lang="en-US" dirty="0" err="1" smtClean="0">
                <a:effectLst/>
              </a:rPr>
              <a:t>ft</a:t>
            </a:r>
            <a:r>
              <a:rPr lang="en-US" dirty="0" smtClean="0">
                <a:effectLst/>
              </a:rPr>
              <a:t>/</a:t>
            </a:r>
            <a:r>
              <a:rPr lang="en-US" dirty="0" err="1" smtClean="0">
                <a:effectLst/>
              </a:rPr>
              <a:t>yr</a:t>
            </a:r>
            <a:endParaRPr lang="en-US" dirty="0" smtClean="0">
              <a:effectLst/>
            </a:endParaRPr>
          </a:p>
          <a:p>
            <a:pPr>
              <a:buClr>
                <a:srgbClr val="FFC000"/>
              </a:buClr>
              <a:buFont typeface="Wingdings" pitchFamily="2" charset="2"/>
              <a:buChar char="v"/>
              <a:defRPr/>
            </a:pPr>
            <a:r>
              <a:rPr lang="en-US" b="1" dirty="0" smtClean="0">
                <a:effectLst/>
              </a:rPr>
              <a:t>Difference	          7,400 ac-</a:t>
            </a:r>
            <a:r>
              <a:rPr lang="en-US" b="1" dirty="0" err="1" smtClean="0">
                <a:effectLst/>
              </a:rPr>
              <a:t>ft</a:t>
            </a:r>
            <a:r>
              <a:rPr lang="en-US" b="1" dirty="0" smtClean="0">
                <a:effectLst/>
              </a:rPr>
              <a:t>/</a:t>
            </a:r>
            <a:r>
              <a:rPr lang="en-US" b="1" dirty="0" err="1" smtClean="0">
                <a:effectLst/>
              </a:rPr>
              <a:t>yr</a:t>
            </a:r>
            <a:r>
              <a:rPr lang="en-US" dirty="0" smtClean="0">
                <a:effectLst/>
              </a:rPr>
              <a:t>	</a:t>
            </a:r>
          </a:p>
          <a:p>
            <a:pPr>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38286485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dirty="0" smtClean="0"/>
              <a:t>Area</a:t>
            </a:r>
          </a:p>
        </p:txBody>
      </p:sp>
      <p:sp>
        <p:nvSpPr>
          <p:cNvPr id="3" name="Content Placeholder 2"/>
          <p:cNvSpPr>
            <a:spLocks noGrp="1"/>
          </p:cNvSpPr>
          <p:nvPr>
            <p:ph idx="1"/>
          </p:nvPr>
        </p:nvSpPr>
        <p:spPr/>
        <p:txBody>
          <a:bodyPr/>
          <a:lstStyle/>
          <a:p>
            <a:pPr>
              <a:buClr>
                <a:srgbClr val="FFC000"/>
              </a:buClr>
              <a:buFont typeface="Wingdings" pitchFamily="2" charset="2"/>
              <a:buChar char="v"/>
            </a:pPr>
            <a:r>
              <a:rPr lang="en-US" dirty="0" smtClean="0">
                <a:effectLst/>
              </a:rPr>
              <a:t>Cedar Valley</a:t>
            </a:r>
          </a:p>
          <a:p>
            <a:pPr>
              <a:buClr>
                <a:srgbClr val="FFC000"/>
              </a:buClr>
              <a:buFont typeface="Wingdings" pitchFamily="2" charset="2"/>
              <a:buChar char="v"/>
            </a:pPr>
            <a:r>
              <a:rPr lang="en-US" dirty="0" smtClean="0">
                <a:effectLst/>
              </a:rPr>
              <a:t>Northern Utah Valley</a:t>
            </a:r>
          </a:p>
          <a:p>
            <a:pPr>
              <a:buClr>
                <a:srgbClr val="FFC000"/>
              </a:buClr>
              <a:buFont typeface="Wingdings" pitchFamily="2" charset="2"/>
              <a:buChar char="v"/>
            </a:pPr>
            <a:endParaRPr lang="en-US" dirty="0" smtClean="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0"/>
            <a:ext cx="8870576" cy="685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3000" y="1371600"/>
            <a:ext cx="3499676" cy="2031325"/>
          </a:xfrm>
          <a:prstGeom prst="rect">
            <a:avLst/>
          </a:prstGeom>
          <a:solidFill>
            <a:schemeClr val="accent6">
              <a:lumMod val="40000"/>
              <a:lumOff val="60000"/>
              <a:alpha val="68000"/>
            </a:schemeClr>
          </a:solidFill>
        </p:spPr>
        <p:txBody>
          <a:bodyPr wrap="none" rtlCol="0">
            <a:spAutoFit/>
          </a:bodyPr>
          <a:lstStyle/>
          <a:p>
            <a:r>
              <a:rPr lang="en-US" b="1" dirty="0" smtClean="0">
                <a:solidFill>
                  <a:schemeClr val="accent6"/>
                </a:solidFill>
              </a:rPr>
              <a:t>Recharge: 	145,000 </a:t>
            </a:r>
            <a:r>
              <a:rPr lang="en-US" b="1" dirty="0" err="1" smtClean="0">
                <a:solidFill>
                  <a:schemeClr val="accent6"/>
                </a:solidFill>
              </a:rPr>
              <a:t>acft</a:t>
            </a:r>
            <a:endParaRPr lang="en-US" b="1" dirty="0" smtClean="0">
              <a:solidFill>
                <a:schemeClr val="accent6"/>
              </a:solidFill>
            </a:endParaRPr>
          </a:p>
          <a:p>
            <a:endParaRPr lang="en-US" b="1" dirty="0" smtClean="0">
              <a:solidFill>
                <a:schemeClr val="accent6"/>
              </a:solidFill>
            </a:endParaRPr>
          </a:p>
          <a:p>
            <a:r>
              <a:rPr lang="en-US" b="1" dirty="0" smtClean="0">
                <a:solidFill>
                  <a:srgbClr val="FF0000"/>
                </a:solidFill>
              </a:rPr>
              <a:t>Potential Use:	245,000 </a:t>
            </a:r>
            <a:r>
              <a:rPr lang="en-US" b="1" dirty="0" err="1" smtClean="0">
                <a:solidFill>
                  <a:srgbClr val="FF0000"/>
                </a:solidFill>
              </a:rPr>
              <a:t>acft</a:t>
            </a:r>
            <a:endParaRPr lang="en-US" b="1" dirty="0" smtClean="0">
              <a:solidFill>
                <a:srgbClr val="FF0000"/>
              </a:solidFill>
            </a:endParaRPr>
          </a:p>
          <a:p>
            <a:r>
              <a:rPr lang="en-US" b="1" dirty="0">
                <a:solidFill>
                  <a:schemeClr val="bg1">
                    <a:lumMod val="50000"/>
                  </a:schemeClr>
                </a:solidFill>
              </a:rPr>
              <a:t>Difference:       </a:t>
            </a:r>
            <a:r>
              <a:rPr lang="en-US" b="1" dirty="0" smtClean="0">
                <a:solidFill>
                  <a:schemeClr val="bg1">
                    <a:lumMod val="50000"/>
                  </a:schemeClr>
                </a:solidFill>
              </a:rPr>
              <a:t>-100,000 </a:t>
            </a:r>
            <a:r>
              <a:rPr lang="en-US" b="1" dirty="0" err="1">
                <a:solidFill>
                  <a:schemeClr val="bg1">
                    <a:lumMod val="50000"/>
                  </a:schemeClr>
                </a:solidFill>
              </a:rPr>
              <a:t>acft</a:t>
            </a:r>
            <a:endParaRPr lang="en-US" b="1" dirty="0">
              <a:solidFill>
                <a:schemeClr val="bg1">
                  <a:lumMod val="50000"/>
                </a:schemeClr>
              </a:solidFill>
            </a:endParaRPr>
          </a:p>
          <a:p>
            <a:endParaRPr lang="en-US" b="1" dirty="0" smtClean="0">
              <a:solidFill>
                <a:srgbClr val="FF0000"/>
              </a:solidFill>
            </a:endParaRPr>
          </a:p>
          <a:p>
            <a:r>
              <a:rPr lang="en-US" b="1" dirty="0" smtClean="0">
                <a:solidFill>
                  <a:srgbClr val="00B050"/>
                </a:solidFill>
              </a:rPr>
              <a:t>Actual Use:	137,600 </a:t>
            </a:r>
            <a:r>
              <a:rPr lang="en-US" b="1" dirty="0" err="1" smtClean="0">
                <a:solidFill>
                  <a:srgbClr val="00B050"/>
                </a:solidFill>
              </a:rPr>
              <a:t>acft</a:t>
            </a:r>
            <a:endParaRPr lang="en-US" b="1" dirty="0" smtClean="0">
              <a:solidFill>
                <a:srgbClr val="00B050"/>
              </a:solidFill>
            </a:endParaRPr>
          </a:p>
          <a:p>
            <a:r>
              <a:rPr lang="en-US" b="1" dirty="0">
                <a:solidFill>
                  <a:schemeClr val="bg1">
                    <a:lumMod val="50000"/>
                  </a:schemeClr>
                </a:solidFill>
              </a:rPr>
              <a:t>Difference:       </a:t>
            </a:r>
            <a:r>
              <a:rPr lang="en-US" b="1" dirty="0" smtClean="0">
                <a:solidFill>
                  <a:schemeClr val="bg1">
                    <a:lumMod val="50000"/>
                  </a:schemeClr>
                </a:solidFill>
              </a:rPr>
              <a:t>      7,400 </a:t>
            </a:r>
            <a:r>
              <a:rPr lang="en-US" b="1" dirty="0" err="1" smtClean="0">
                <a:solidFill>
                  <a:schemeClr val="bg1">
                    <a:lumMod val="50000"/>
                  </a:schemeClr>
                </a:solidFill>
              </a:rPr>
              <a:t>acft</a:t>
            </a:r>
            <a:endParaRPr lang="en-US" b="1" dirty="0">
              <a:solidFill>
                <a:schemeClr val="bg1">
                  <a:lumMod val="50000"/>
                </a:schemeClr>
              </a:solidFill>
            </a:endParaRPr>
          </a:p>
        </p:txBody>
      </p:sp>
      <p:sp>
        <p:nvSpPr>
          <p:cNvPr id="6" name="TextBox 5"/>
          <p:cNvSpPr txBox="1"/>
          <p:nvPr/>
        </p:nvSpPr>
        <p:spPr>
          <a:xfrm>
            <a:off x="457200" y="2057400"/>
            <a:ext cx="3361818" cy="2308324"/>
          </a:xfrm>
          <a:prstGeom prst="rect">
            <a:avLst/>
          </a:prstGeom>
          <a:solidFill>
            <a:schemeClr val="accent6">
              <a:lumMod val="40000"/>
              <a:lumOff val="60000"/>
              <a:alpha val="68000"/>
            </a:schemeClr>
          </a:solidFill>
        </p:spPr>
        <p:txBody>
          <a:bodyPr wrap="none" rtlCol="0">
            <a:spAutoFit/>
          </a:bodyPr>
          <a:lstStyle/>
          <a:p>
            <a:r>
              <a:rPr lang="en-US" b="1" dirty="0" smtClean="0">
                <a:solidFill>
                  <a:schemeClr val="accent6"/>
                </a:solidFill>
              </a:rPr>
              <a:t>Recharge: 	26,000 </a:t>
            </a:r>
            <a:r>
              <a:rPr lang="en-US" b="1" dirty="0" err="1" smtClean="0">
                <a:solidFill>
                  <a:schemeClr val="accent6"/>
                </a:solidFill>
              </a:rPr>
              <a:t>acft</a:t>
            </a:r>
            <a:endParaRPr lang="en-US" b="1" dirty="0" smtClean="0">
              <a:solidFill>
                <a:schemeClr val="accent6"/>
              </a:solidFill>
            </a:endParaRPr>
          </a:p>
          <a:p>
            <a:endParaRPr lang="en-US" b="1" dirty="0" smtClean="0">
              <a:solidFill>
                <a:schemeClr val="accent6"/>
              </a:solidFill>
            </a:endParaRPr>
          </a:p>
          <a:p>
            <a:r>
              <a:rPr lang="en-US" b="1" dirty="0" smtClean="0">
                <a:solidFill>
                  <a:srgbClr val="FF0000"/>
                </a:solidFill>
              </a:rPr>
              <a:t>Potential Use:	39,500 </a:t>
            </a:r>
            <a:r>
              <a:rPr lang="en-US" b="1" dirty="0" err="1" smtClean="0">
                <a:solidFill>
                  <a:srgbClr val="FF0000"/>
                </a:solidFill>
              </a:rPr>
              <a:t>acft</a:t>
            </a:r>
            <a:endParaRPr lang="en-US" b="1" dirty="0" smtClean="0">
              <a:solidFill>
                <a:srgbClr val="FF0000"/>
              </a:solidFill>
            </a:endParaRPr>
          </a:p>
          <a:p>
            <a:r>
              <a:rPr lang="en-US" b="1" dirty="0" smtClean="0">
                <a:solidFill>
                  <a:schemeClr val="bg1">
                    <a:lumMod val="50000"/>
                  </a:schemeClr>
                </a:solidFill>
              </a:rPr>
              <a:t>Difference:       -13,500 </a:t>
            </a:r>
            <a:r>
              <a:rPr lang="en-US" b="1" dirty="0" err="1" smtClean="0">
                <a:solidFill>
                  <a:schemeClr val="bg1">
                    <a:lumMod val="50000"/>
                  </a:schemeClr>
                </a:solidFill>
              </a:rPr>
              <a:t>acft</a:t>
            </a:r>
            <a:endParaRPr lang="en-US" b="1" dirty="0" smtClean="0">
              <a:solidFill>
                <a:schemeClr val="bg1">
                  <a:lumMod val="50000"/>
                </a:schemeClr>
              </a:solidFill>
            </a:endParaRPr>
          </a:p>
          <a:p>
            <a:endParaRPr lang="en-US" b="1" dirty="0" smtClean="0">
              <a:solidFill>
                <a:schemeClr val="bg1">
                  <a:lumMod val="50000"/>
                </a:schemeClr>
              </a:solidFill>
            </a:endParaRPr>
          </a:p>
          <a:p>
            <a:r>
              <a:rPr lang="en-US" b="1" dirty="0" smtClean="0">
                <a:solidFill>
                  <a:srgbClr val="00B050"/>
                </a:solidFill>
              </a:rPr>
              <a:t>Actual Use:	10,400 </a:t>
            </a:r>
            <a:r>
              <a:rPr lang="en-US" b="1" dirty="0" err="1" smtClean="0">
                <a:solidFill>
                  <a:srgbClr val="00B050"/>
                </a:solidFill>
              </a:rPr>
              <a:t>acft</a:t>
            </a:r>
            <a:endParaRPr lang="en-US" b="1" dirty="0" smtClean="0">
              <a:solidFill>
                <a:srgbClr val="00B050"/>
              </a:solidFill>
            </a:endParaRPr>
          </a:p>
          <a:p>
            <a:r>
              <a:rPr lang="en-US" b="1" dirty="0" smtClean="0">
                <a:solidFill>
                  <a:schemeClr val="bg1">
                    <a:lumMod val="50000"/>
                  </a:schemeClr>
                </a:solidFill>
              </a:rPr>
              <a:t>Difference:	15,600 </a:t>
            </a:r>
            <a:r>
              <a:rPr lang="en-US" b="1" dirty="0" err="1" smtClean="0">
                <a:solidFill>
                  <a:schemeClr val="bg1">
                    <a:lumMod val="50000"/>
                  </a:schemeClr>
                </a:solidFill>
              </a:rPr>
              <a:t>acft</a:t>
            </a:r>
            <a:endParaRPr lang="en-US" b="1" dirty="0">
              <a:solidFill>
                <a:schemeClr val="bg1">
                  <a:lumMod val="50000"/>
                </a:schemeClr>
              </a:solidFill>
            </a:endParaRPr>
          </a:p>
          <a:p>
            <a:endParaRPr lang="en-US" b="1" dirty="0">
              <a:solidFill>
                <a:srgbClr val="00B050"/>
              </a:solidFill>
            </a:endParaRPr>
          </a:p>
        </p:txBody>
      </p:sp>
    </p:spTree>
    <p:extLst>
      <p:ext uri="{BB962C8B-B14F-4D97-AF65-F5344CB8AC3E}">
        <p14:creationId xmlns:p14="http://schemas.microsoft.com/office/powerpoint/2010/main" val="4177861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Proposed Policies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Effective date of this proposed policy will be the date this plan is implemented by the State Engineer.</a:t>
            </a:r>
          </a:p>
          <a:p>
            <a:pPr>
              <a:buClr>
                <a:srgbClr val="FFC000"/>
              </a:buClr>
              <a:buFont typeface="Wingdings" pitchFamily="2" charset="2"/>
              <a:buChar char="v"/>
              <a:defRPr/>
            </a:pPr>
            <a:endParaRPr lang="en-US" dirty="0">
              <a:effectLst/>
            </a:endParaRPr>
          </a:p>
          <a:p>
            <a:pPr>
              <a:buClr>
                <a:srgbClr val="FFC000"/>
              </a:buClr>
              <a:buFont typeface="Wingdings" pitchFamily="2" charset="2"/>
              <a:buChar char="v"/>
              <a:defRPr/>
            </a:pPr>
            <a:r>
              <a:rPr lang="en-US" dirty="0" smtClean="0">
                <a:effectLst/>
              </a:rPr>
              <a:t>30-day comment period.</a:t>
            </a:r>
          </a:p>
          <a:p>
            <a:pPr>
              <a:buClr>
                <a:srgbClr val="FFC000"/>
              </a:buClr>
              <a:buFont typeface="Wingdings" pitchFamily="2" charset="2"/>
              <a:buChar char="v"/>
              <a:defRPr/>
            </a:pPr>
            <a:endParaRPr lang="en-US" dirty="0" smtClean="0">
              <a:effectLst/>
            </a:endParaRPr>
          </a:p>
          <a:p>
            <a:pPr marL="0" indent="0">
              <a:buClr>
                <a:srgbClr val="FFC000"/>
              </a:buClr>
              <a:buNone/>
              <a:defRPr/>
            </a:pPr>
            <a:endParaRPr lang="en-US" dirty="0">
              <a:effectLst/>
            </a:endParaRPr>
          </a:p>
          <a:p>
            <a:pPr>
              <a:buClr>
                <a:srgbClr val="FFC000"/>
              </a:buClr>
              <a:buFont typeface="Wingdings" pitchFamily="2" charset="2"/>
              <a:buChar char="v"/>
              <a:defRPr/>
            </a:pPr>
            <a:endParaRPr lang="en-US" dirty="0">
              <a:effectLst/>
            </a:endParaRPr>
          </a:p>
          <a:p>
            <a:pPr marL="0" indent="0">
              <a:buClr>
                <a:srgbClr val="FFC000"/>
              </a:buClr>
              <a:buNone/>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3827053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Policies</a:t>
            </a:r>
            <a:endParaRPr lang="en-US"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effectLst/>
              </a:rPr>
              <a:t>All areas will remain closed to new consumptive appropriations</a:t>
            </a:r>
          </a:p>
          <a:p>
            <a:pPr>
              <a:buClr>
                <a:srgbClr val="FFC000"/>
              </a:buClr>
              <a:buFont typeface="Wingdings" pitchFamily="2" charset="2"/>
              <a:buChar char="v"/>
              <a:defRPr/>
            </a:pPr>
            <a:endParaRPr lang="en-US" dirty="0" smtClean="0">
              <a:effectLst/>
            </a:endParaRPr>
          </a:p>
          <a:p>
            <a:pPr>
              <a:buClr>
                <a:srgbClr val="FFC000"/>
              </a:buClr>
              <a:buFont typeface="Wingdings" pitchFamily="2" charset="2"/>
              <a:buChar char="v"/>
              <a:defRPr/>
            </a:pPr>
            <a:r>
              <a:rPr lang="en-US" dirty="0" smtClean="0">
                <a:effectLst/>
              </a:rPr>
              <a:t>All pending applications representing a new withdrawal of groundwater in </a:t>
            </a:r>
            <a:r>
              <a:rPr lang="en-US" dirty="0">
                <a:effectLst/>
              </a:rPr>
              <a:t>area </a:t>
            </a:r>
            <a:r>
              <a:rPr lang="en-US" dirty="0" smtClean="0">
                <a:effectLst/>
              </a:rPr>
              <a:t>55 (that portion within the plan area) </a:t>
            </a:r>
            <a:r>
              <a:rPr lang="en-US" dirty="0">
                <a:effectLst/>
              </a:rPr>
              <a:t>and 54 East filed </a:t>
            </a:r>
            <a:r>
              <a:rPr lang="en-US" dirty="0" smtClean="0">
                <a:effectLst/>
              </a:rPr>
              <a:t>after September 30</a:t>
            </a:r>
            <a:r>
              <a:rPr lang="en-US" dirty="0">
                <a:effectLst/>
              </a:rPr>
              <a:t>, 2010 are </a:t>
            </a:r>
            <a:r>
              <a:rPr lang="en-US" dirty="0" smtClean="0">
                <a:effectLst/>
              </a:rPr>
              <a:t>subject </a:t>
            </a:r>
            <a:r>
              <a:rPr lang="en-US" dirty="0">
                <a:effectLst/>
              </a:rPr>
              <a:t>to </a:t>
            </a:r>
            <a:r>
              <a:rPr lang="en-US" dirty="0" smtClean="0">
                <a:effectLst/>
              </a:rPr>
              <a:t>this plan.</a:t>
            </a:r>
            <a:endParaRPr lang="en-US" dirty="0"/>
          </a:p>
        </p:txBody>
      </p:sp>
    </p:spTree>
    <p:extLst>
      <p:ext uri="{BB962C8B-B14F-4D97-AF65-F5344CB8AC3E}">
        <p14:creationId xmlns:p14="http://schemas.microsoft.com/office/powerpoint/2010/main" val="4135385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dirty="0" smtClean="0"/>
              <a:t>Area</a:t>
            </a:r>
          </a:p>
        </p:txBody>
      </p:sp>
      <p:sp>
        <p:nvSpPr>
          <p:cNvPr id="3" name="Content Placeholder 2"/>
          <p:cNvSpPr>
            <a:spLocks noGrp="1"/>
          </p:cNvSpPr>
          <p:nvPr>
            <p:ph idx="1"/>
          </p:nvPr>
        </p:nvSpPr>
        <p:spPr/>
        <p:txBody>
          <a:bodyPr/>
          <a:lstStyle/>
          <a:p>
            <a:pPr>
              <a:buClr>
                <a:srgbClr val="FFC000"/>
              </a:buClr>
              <a:buFont typeface="Wingdings" pitchFamily="2" charset="2"/>
              <a:buChar char="v"/>
            </a:pPr>
            <a:r>
              <a:rPr lang="en-US" dirty="0" smtClean="0">
                <a:effectLst/>
              </a:rPr>
              <a:t>Cedar Valley</a:t>
            </a:r>
          </a:p>
          <a:p>
            <a:pPr>
              <a:buClr>
                <a:srgbClr val="FFC000"/>
              </a:buClr>
              <a:buFont typeface="Wingdings" pitchFamily="2" charset="2"/>
              <a:buChar char="v"/>
            </a:pPr>
            <a:r>
              <a:rPr lang="en-US" dirty="0" smtClean="0">
                <a:effectLst/>
              </a:rPr>
              <a:t>Northern Utah Valley</a:t>
            </a:r>
          </a:p>
          <a:p>
            <a:pPr>
              <a:buClr>
                <a:srgbClr val="FFC000"/>
              </a:buClr>
              <a:buFont typeface="Wingdings" pitchFamily="2" charset="2"/>
              <a:buChar char="v"/>
            </a:pPr>
            <a:endParaRPr lang="en-US" dirty="0" smtClean="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0"/>
            <a:ext cx="8870576" cy="685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155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Policies</a:t>
            </a:r>
            <a:endParaRPr lang="en-US"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effectLst/>
              </a:rPr>
              <a:t>Pending applications in area </a:t>
            </a:r>
            <a:r>
              <a:rPr lang="en-US" dirty="0" smtClean="0">
                <a:effectLst/>
              </a:rPr>
              <a:t>55 (that portion within the plan area) </a:t>
            </a:r>
            <a:r>
              <a:rPr lang="en-US" dirty="0">
                <a:effectLst/>
              </a:rPr>
              <a:t>and </a:t>
            </a:r>
            <a:r>
              <a:rPr lang="en-US" dirty="0" smtClean="0">
                <a:effectLst/>
              </a:rPr>
              <a:t>all of area 54 filed </a:t>
            </a:r>
            <a:r>
              <a:rPr lang="en-US" dirty="0">
                <a:effectLst/>
              </a:rPr>
              <a:t>prior to September 30, 2010 will be evaluated on </a:t>
            </a:r>
            <a:r>
              <a:rPr lang="en-US" dirty="0" smtClean="0">
                <a:effectLst/>
              </a:rPr>
              <a:t>their </a:t>
            </a:r>
            <a:r>
              <a:rPr lang="en-US" dirty="0">
                <a:effectLst/>
              </a:rPr>
              <a:t>individual </a:t>
            </a:r>
            <a:r>
              <a:rPr lang="en-US" dirty="0" smtClean="0">
                <a:effectLst/>
              </a:rPr>
              <a:t>merits.</a:t>
            </a:r>
          </a:p>
          <a:p>
            <a:pPr>
              <a:buClr>
                <a:srgbClr val="FFC000"/>
              </a:buClr>
              <a:buFont typeface="Wingdings" pitchFamily="2" charset="2"/>
              <a:buChar char="v"/>
              <a:defRPr/>
            </a:pPr>
            <a:endParaRPr lang="en-US" dirty="0">
              <a:effectLst/>
            </a:endParaRPr>
          </a:p>
          <a:p>
            <a:endParaRPr lang="en-US" dirty="0"/>
          </a:p>
        </p:txBody>
      </p:sp>
    </p:spTree>
    <p:extLst>
      <p:ext uri="{BB962C8B-B14F-4D97-AF65-F5344CB8AC3E}">
        <p14:creationId xmlns:p14="http://schemas.microsoft.com/office/powerpoint/2010/main" val="1969397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dirty="0" smtClean="0"/>
              <a:t>Agenda</a:t>
            </a:r>
          </a:p>
        </p:txBody>
      </p:sp>
      <p:sp>
        <p:nvSpPr>
          <p:cNvPr id="3" name="Content Placeholder 2"/>
          <p:cNvSpPr>
            <a:spLocks noGrp="1"/>
          </p:cNvSpPr>
          <p:nvPr>
            <p:ph idx="1"/>
          </p:nvPr>
        </p:nvSpPr>
        <p:spPr/>
        <p:txBody>
          <a:bodyPr/>
          <a:lstStyle/>
          <a:p>
            <a:pPr>
              <a:buClr>
                <a:srgbClr val="FFC000"/>
              </a:buClr>
              <a:buFont typeface="Wingdings" pitchFamily="2" charset="2"/>
              <a:buChar char="v"/>
            </a:pPr>
            <a:r>
              <a:rPr lang="en-US" dirty="0" smtClean="0">
                <a:effectLst/>
              </a:rPr>
              <a:t>Background</a:t>
            </a:r>
          </a:p>
          <a:p>
            <a:pPr>
              <a:buClr>
                <a:srgbClr val="FFC000"/>
              </a:buClr>
              <a:buFont typeface="Wingdings" pitchFamily="2" charset="2"/>
              <a:buChar char="v"/>
            </a:pPr>
            <a:r>
              <a:rPr lang="en-US" dirty="0" smtClean="0">
                <a:effectLst/>
              </a:rPr>
              <a:t>Groundwater Hydrology</a:t>
            </a:r>
          </a:p>
          <a:p>
            <a:pPr>
              <a:buClr>
                <a:srgbClr val="FFC000"/>
              </a:buClr>
              <a:buFont typeface="Wingdings" pitchFamily="2" charset="2"/>
              <a:buChar char="v"/>
            </a:pPr>
            <a:r>
              <a:rPr lang="en-US" dirty="0" smtClean="0">
                <a:effectLst/>
              </a:rPr>
              <a:t>Current </a:t>
            </a:r>
            <a:r>
              <a:rPr lang="en-US" dirty="0">
                <a:effectLst/>
              </a:rPr>
              <a:t>Conditions</a:t>
            </a:r>
            <a:endParaRPr lang="en-US" dirty="0" smtClean="0">
              <a:effectLst/>
            </a:endParaRPr>
          </a:p>
          <a:p>
            <a:pPr>
              <a:buClr>
                <a:srgbClr val="FFC000"/>
              </a:buClr>
              <a:buFont typeface="Wingdings" pitchFamily="2" charset="2"/>
              <a:buChar char="v"/>
            </a:pPr>
            <a:r>
              <a:rPr lang="en-US" dirty="0" smtClean="0">
                <a:effectLst/>
              </a:rPr>
              <a:t>Water Rights</a:t>
            </a:r>
          </a:p>
          <a:p>
            <a:pPr>
              <a:buClr>
                <a:srgbClr val="FFC000"/>
              </a:buClr>
              <a:buFont typeface="Wingdings" pitchFamily="2" charset="2"/>
              <a:buChar char="v"/>
            </a:pPr>
            <a:r>
              <a:rPr lang="en-US" dirty="0" smtClean="0">
                <a:effectLst/>
              </a:rPr>
              <a:t>Proposed Draft Policies</a:t>
            </a:r>
          </a:p>
          <a:p>
            <a:pPr>
              <a:buClr>
                <a:srgbClr val="FFC000"/>
              </a:buClr>
              <a:buFont typeface="Wingdings" pitchFamily="2" charset="2"/>
              <a:buChar char="v"/>
            </a:pPr>
            <a:r>
              <a:rPr lang="en-US" dirty="0" smtClean="0">
                <a:effectLst/>
              </a:rPr>
              <a:t>Monitoring Safe Yield</a:t>
            </a:r>
          </a:p>
          <a:p>
            <a:pPr>
              <a:buClr>
                <a:srgbClr val="FFC000"/>
              </a:buClr>
              <a:buFont typeface="Wingdings" pitchFamily="2" charset="2"/>
              <a:buChar char="v"/>
            </a:pPr>
            <a:endParaRPr lang="en-US" dirty="0" smtClean="0">
              <a:effectLst/>
            </a:endParaRPr>
          </a:p>
        </p:txBody>
      </p:sp>
    </p:spTree>
    <p:extLst>
      <p:ext uri="{BB962C8B-B14F-4D97-AF65-F5344CB8AC3E}">
        <p14:creationId xmlns:p14="http://schemas.microsoft.com/office/powerpoint/2010/main" val="12721457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Proposed Policies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Surface water rights may not be changed to underground </a:t>
            </a:r>
          </a:p>
          <a:p>
            <a:pPr lvl="1">
              <a:buClr>
                <a:srgbClr val="FFC000"/>
              </a:buClr>
              <a:buFont typeface="Wingdings" pitchFamily="2" charset="2"/>
              <a:buChar char="v"/>
              <a:defRPr/>
            </a:pPr>
            <a:r>
              <a:rPr lang="en-US" dirty="0" smtClean="0">
                <a:effectLst/>
              </a:rPr>
              <a:t>Unless:</a:t>
            </a:r>
          </a:p>
          <a:p>
            <a:pPr lvl="2">
              <a:buClr>
                <a:srgbClr val="FFC000"/>
              </a:buClr>
              <a:buFont typeface="Wingdings" pitchFamily="2" charset="2"/>
              <a:buChar char="v"/>
              <a:defRPr/>
            </a:pPr>
            <a:r>
              <a:rPr lang="en-US" dirty="0" smtClean="0">
                <a:effectLst/>
              </a:rPr>
              <a:t>Replace Spring/Drain</a:t>
            </a:r>
          </a:p>
          <a:p>
            <a:pPr lvl="3">
              <a:buClr>
                <a:srgbClr val="FFC000"/>
              </a:buClr>
              <a:buFont typeface="Wingdings" pitchFamily="2" charset="2"/>
              <a:buChar char="v"/>
              <a:defRPr/>
            </a:pPr>
            <a:r>
              <a:rPr lang="en-US" dirty="0" smtClean="0">
                <a:effectLst/>
              </a:rPr>
              <a:t>Report required</a:t>
            </a:r>
          </a:p>
          <a:p>
            <a:pPr lvl="2">
              <a:buClr>
                <a:srgbClr val="FFC000"/>
              </a:buClr>
              <a:buFont typeface="Wingdings" pitchFamily="2" charset="2"/>
              <a:buChar char="v"/>
              <a:defRPr/>
            </a:pPr>
            <a:r>
              <a:rPr lang="en-US" dirty="0" smtClean="0">
                <a:effectLst/>
              </a:rPr>
              <a:t>Aquifer Storage and Recovery</a:t>
            </a:r>
          </a:p>
          <a:p>
            <a:pPr lvl="2">
              <a:buClr>
                <a:srgbClr val="FFC000"/>
              </a:buClr>
              <a:buFont typeface="Wingdings" pitchFamily="2" charset="2"/>
              <a:buChar char="v"/>
              <a:defRPr/>
            </a:pPr>
            <a:r>
              <a:rPr lang="en-US" dirty="0" smtClean="0">
                <a:effectLst/>
              </a:rPr>
              <a:t>Within area 54 West</a:t>
            </a:r>
          </a:p>
          <a:p>
            <a:pPr lvl="3">
              <a:buClr>
                <a:srgbClr val="FFC000"/>
              </a:buClr>
              <a:buFont typeface="Wingdings" pitchFamily="2" charset="2"/>
              <a:buChar char="v"/>
              <a:defRPr/>
            </a:pPr>
            <a:r>
              <a:rPr lang="en-US" dirty="0" smtClean="0">
                <a:effectLst/>
              </a:rPr>
              <a:t>Heretofore and hereafter diversions within 54 West</a:t>
            </a:r>
          </a:p>
          <a:p>
            <a:pPr lvl="2">
              <a:buClr>
                <a:srgbClr val="FFC000"/>
              </a:buClr>
              <a:buFont typeface="Wingdings" pitchFamily="2" charset="2"/>
              <a:buChar char="v"/>
              <a:defRPr/>
            </a:pPr>
            <a:r>
              <a:rPr lang="en-US" dirty="0" smtClean="0">
                <a:effectLst/>
              </a:rPr>
              <a:t>Canyon Areas</a:t>
            </a:r>
            <a:br>
              <a:rPr lang="en-US" dirty="0" smtClean="0">
                <a:effectLst/>
              </a:rPr>
            </a:br>
            <a:endParaRPr lang="en-US" dirty="0" smtClean="0">
              <a:effectLst/>
            </a:endParaRPr>
          </a:p>
          <a:p>
            <a:pPr>
              <a:buClr>
                <a:srgbClr val="FFC000"/>
              </a:buClr>
              <a:buFont typeface="Wingdings" pitchFamily="2" charset="2"/>
              <a:buChar char="v"/>
              <a:defRPr/>
            </a:pPr>
            <a:endParaRPr lang="en-US" dirty="0" smtClean="0">
              <a:effectLst/>
            </a:endParaRPr>
          </a:p>
        </p:txBody>
      </p:sp>
    </p:spTree>
    <p:extLst>
      <p:ext uri="{BB962C8B-B14F-4D97-AF65-F5344CB8AC3E}">
        <p14:creationId xmlns:p14="http://schemas.microsoft.com/office/powerpoint/2010/main" val="23902772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dirty="0" smtClean="0"/>
              <a:t>Area</a:t>
            </a:r>
          </a:p>
        </p:txBody>
      </p:sp>
      <p:sp>
        <p:nvSpPr>
          <p:cNvPr id="3" name="Content Placeholder 2"/>
          <p:cNvSpPr>
            <a:spLocks noGrp="1"/>
          </p:cNvSpPr>
          <p:nvPr>
            <p:ph idx="1"/>
          </p:nvPr>
        </p:nvSpPr>
        <p:spPr/>
        <p:txBody>
          <a:bodyPr/>
          <a:lstStyle/>
          <a:p>
            <a:pPr>
              <a:buClr>
                <a:srgbClr val="FFC000"/>
              </a:buClr>
              <a:buFont typeface="Wingdings" pitchFamily="2" charset="2"/>
              <a:buChar char="v"/>
            </a:pPr>
            <a:r>
              <a:rPr lang="en-US" dirty="0" smtClean="0">
                <a:effectLst/>
              </a:rPr>
              <a:t>Cedar Valley</a:t>
            </a:r>
          </a:p>
          <a:p>
            <a:pPr>
              <a:buClr>
                <a:srgbClr val="FFC000"/>
              </a:buClr>
              <a:buFont typeface="Wingdings" pitchFamily="2" charset="2"/>
              <a:buChar char="v"/>
            </a:pPr>
            <a:r>
              <a:rPr lang="en-US" dirty="0" smtClean="0">
                <a:effectLst/>
              </a:rPr>
              <a:t>Northern Utah Valley</a:t>
            </a:r>
          </a:p>
          <a:p>
            <a:pPr>
              <a:buClr>
                <a:srgbClr val="FFC000"/>
              </a:buClr>
              <a:buFont typeface="Wingdings" pitchFamily="2" charset="2"/>
              <a:buChar char="v"/>
            </a:pPr>
            <a:endParaRPr lang="en-US" dirty="0" smtClean="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0"/>
            <a:ext cx="8870576" cy="685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07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Proposed Policies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Existing groundwater rights may only be moved within the water right area in which it is currently approved. An exception is made for rights within the Central Zone defined in this plan. All change applications will be evaluated on their individual merits.</a:t>
            </a:r>
          </a:p>
          <a:p>
            <a:pPr>
              <a:buClr>
                <a:srgbClr val="FFC000"/>
              </a:buClr>
              <a:buFont typeface="Wingdings" pitchFamily="2" charset="2"/>
              <a:buChar char="v"/>
              <a:defRPr/>
            </a:pPr>
            <a:endParaRPr lang="en-US" dirty="0">
              <a:effectLst/>
            </a:endParaRPr>
          </a:p>
        </p:txBody>
      </p:sp>
    </p:spTree>
    <p:extLst>
      <p:ext uri="{BB962C8B-B14F-4D97-AF65-F5344CB8AC3E}">
        <p14:creationId xmlns:p14="http://schemas.microsoft.com/office/powerpoint/2010/main" val="22249916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Policies</a:t>
            </a:r>
            <a:endParaRPr lang="en-US" dirty="0"/>
          </a:p>
        </p:txBody>
      </p:sp>
      <p:sp>
        <p:nvSpPr>
          <p:cNvPr id="3" name="Content Placeholder 2"/>
          <p:cNvSpPr>
            <a:spLocks noGrp="1"/>
          </p:cNvSpPr>
          <p:nvPr>
            <p:ph idx="1"/>
          </p:nvPr>
        </p:nvSpPr>
        <p:spPr/>
        <p:txBody>
          <a:bodyPr/>
          <a:lstStyle/>
          <a:p>
            <a:pPr lvl="0">
              <a:buClr>
                <a:srgbClr val="FFC000"/>
              </a:buClr>
              <a:buFont typeface="Wingdings" pitchFamily="2" charset="2"/>
              <a:buChar char="v"/>
              <a:defRPr/>
            </a:pPr>
            <a:r>
              <a:rPr lang="en-US" dirty="0" smtClean="0">
                <a:effectLst/>
              </a:rPr>
              <a:t>The 2004 policy amendment limiting transfers of groundwater into Cedar valley is rescinded. However, transfers will be limited to rights with an existing approved groundwater point of diversion in the 54 Area.</a:t>
            </a:r>
          </a:p>
          <a:p>
            <a:endParaRPr lang="en-US" dirty="0"/>
          </a:p>
        </p:txBody>
      </p:sp>
    </p:spTree>
    <p:extLst>
      <p:ext uri="{BB962C8B-B14F-4D97-AF65-F5344CB8AC3E}">
        <p14:creationId xmlns:p14="http://schemas.microsoft.com/office/powerpoint/2010/main" val="2025647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dirty="0" smtClean="0"/>
              <a:t>Area</a:t>
            </a:r>
          </a:p>
        </p:txBody>
      </p:sp>
      <p:sp>
        <p:nvSpPr>
          <p:cNvPr id="3" name="Content Placeholder 2"/>
          <p:cNvSpPr>
            <a:spLocks noGrp="1"/>
          </p:cNvSpPr>
          <p:nvPr>
            <p:ph idx="1"/>
          </p:nvPr>
        </p:nvSpPr>
        <p:spPr/>
        <p:txBody>
          <a:bodyPr/>
          <a:lstStyle/>
          <a:p>
            <a:pPr>
              <a:buClr>
                <a:srgbClr val="FFC000"/>
              </a:buClr>
              <a:buFont typeface="Wingdings" pitchFamily="2" charset="2"/>
              <a:buChar char="v"/>
            </a:pPr>
            <a:r>
              <a:rPr lang="en-US" dirty="0" smtClean="0">
                <a:effectLst/>
              </a:rPr>
              <a:t>Cedar Valley</a:t>
            </a:r>
          </a:p>
          <a:p>
            <a:pPr>
              <a:buClr>
                <a:srgbClr val="FFC000"/>
              </a:buClr>
              <a:buFont typeface="Wingdings" pitchFamily="2" charset="2"/>
              <a:buChar char="v"/>
            </a:pPr>
            <a:r>
              <a:rPr lang="en-US" dirty="0" smtClean="0">
                <a:effectLst/>
              </a:rPr>
              <a:t>Northern Utah Valley</a:t>
            </a:r>
          </a:p>
          <a:p>
            <a:pPr>
              <a:buClr>
                <a:srgbClr val="FFC000"/>
              </a:buClr>
              <a:buFont typeface="Wingdings" pitchFamily="2" charset="2"/>
              <a:buChar char="v"/>
            </a:pPr>
            <a:endParaRPr lang="en-US" dirty="0" smtClean="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0"/>
            <a:ext cx="8870576" cy="685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504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Proposed Policies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Groundwater transfers between water right areas will not be approved unless:</a:t>
            </a:r>
          </a:p>
          <a:p>
            <a:pPr marL="971550" lvl="1" indent="-514350">
              <a:buClr>
                <a:srgbClr val="FFC000"/>
              </a:buClr>
              <a:buFont typeface="+mj-lt"/>
              <a:buAutoNum type="alphaLcPeriod"/>
              <a:defRPr/>
            </a:pPr>
            <a:r>
              <a:rPr lang="en-US" dirty="0" smtClean="0">
                <a:effectLst/>
              </a:rPr>
              <a:t>Point of Diversion is within the Central Zone (2 mile buffer) as of June 4, 2013 and,</a:t>
            </a:r>
          </a:p>
          <a:p>
            <a:pPr marL="971550" lvl="1" indent="-514350">
              <a:buClr>
                <a:srgbClr val="FFC000"/>
              </a:buClr>
              <a:buFont typeface="+mj-lt"/>
              <a:buAutoNum type="alphaLcPeriod"/>
              <a:defRPr/>
            </a:pPr>
            <a:r>
              <a:rPr lang="en-US" dirty="0" smtClean="0">
                <a:effectLst/>
              </a:rPr>
              <a:t>Hereafter point must remain in the Central Zone</a:t>
            </a:r>
          </a:p>
          <a:p>
            <a:pPr marL="971550" lvl="1" indent="-514350">
              <a:buClr>
                <a:srgbClr val="FFC000"/>
              </a:buClr>
              <a:buFont typeface="+mj-lt"/>
              <a:buAutoNum type="alphaLcPeriod"/>
              <a:defRPr/>
            </a:pPr>
            <a:endParaRPr lang="en-US" dirty="0" smtClean="0">
              <a:effectLst/>
            </a:endParaRPr>
          </a:p>
          <a:p>
            <a:pPr>
              <a:buClr>
                <a:srgbClr val="FFC000"/>
              </a:buClr>
              <a:buFont typeface="Wingdings" pitchFamily="2" charset="2"/>
              <a:buChar char="v"/>
              <a:defRPr/>
            </a:pPr>
            <a:endParaRPr lang="en-US" dirty="0">
              <a:effectLst/>
            </a:endParaRPr>
          </a:p>
        </p:txBody>
      </p:sp>
    </p:spTree>
    <p:extLst>
      <p:ext uri="{BB962C8B-B14F-4D97-AF65-F5344CB8AC3E}">
        <p14:creationId xmlns:p14="http://schemas.microsoft.com/office/powerpoint/2010/main" val="1902378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endParaRPr lang="en-US" dirty="0" smtClean="0"/>
          </a:p>
        </p:txBody>
      </p:sp>
      <p:sp>
        <p:nvSpPr>
          <p:cNvPr id="3" name="Content Placeholder 2"/>
          <p:cNvSpPr>
            <a:spLocks noGrp="1"/>
          </p:cNvSpPr>
          <p:nvPr>
            <p:ph idx="1"/>
          </p:nvPr>
        </p:nvSpPr>
        <p:spPr/>
        <p:txBody>
          <a:bodyPr/>
          <a:lstStyle/>
          <a:p>
            <a:pPr>
              <a:buClr>
                <a:srgbClr val="FFC000"/>
              </a:buClr>
              <a:buFont typeface="Wingdings" pitchFamily="2" charset="2"/>
              <a:buChar char="v"/>
            </a:pPr>
            <a:endParaRPr lang="en-US" dirty="0" smtClean="0">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 y="152400"/>
            <a:ext cx="9125779"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409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Proposed Policies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Timpanogos Cave National Monument Protection Zone</a:t>
            </a:r>
          </a:p>
          <a:p>
            <a:pPr marL="0" indent="0">
              <a:buClr>
                <a:srgbClr val="FFC000"/>
              </a:buClr>
              <a:buNone/>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7427937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76"/>
            <a:ext cx="8853652" cy="684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563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Safe Yield</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Area 55    		145,000 ac-</a:t>
            </a:r>
            <a:r>
              <a:rPr lang="en-US" dirty="0" err="1" smtClean="0">
                <a:effectLst/>
              </a:rPr>
              <a:t>ft</a:t>
            </a:r>
            <a:r>
              <a:rPr lang="en-US" dirty="0" smtClean="0">
                <a:effectLst/>
              </a:rPr>
              <a:t>/year</a:t>
            </a:r>
          </a:p>
          <a:p>
            <a:pPr>
              <a:buClr>
                <a:srgbClr val="FFC000"/>
              </a:buClr>
              <a:buFont typeface="Wingdings" pitchFamily="2" charset="2"/>
              <a:buChar char="v"/>
              <a:defRPr/>
            </a:pPr>
            <a:r>
              <a:rPr lang="en-US" dirty="0" smtClean="0">
                <a:effectLst/>
              </a:rPr>
              <a:t>Area 54			  26,000 ac-</a:t>
            </a:r>
            <a:r>
              <a:rPr lang="en-US" dirty="0" err="1" smtClean="0">
                <a:effectLst/>
              </a:rPr>
              <a:t>ft</a:t>
            </a:r>
            <a:r>
              <a:rPr lang="en-US" dirty="0" smtClean="0">
                <a:effectLst/>
              </a:rPr>
              <a:t>/year</a:t>
            </a:r>
          </a:p>
          <a:p>
            <a:pPr>
              <a:buClr>
                <a:srgbClr val="FFC000"/>
              </a:buClr>
              <a:buFont typeface="Wingdings" pitchFamily="2" charset="2"/>
              <a:buChar char="v"/>
              <a:defRPr/>
            </a:pPr>
            <a:endParaRPr lang="en-US" dirty="0">
              <a:effectLst/>
            </a:endParaRPr>
          </a:p>
          <a:p>
            <a:pPr>
              <a:buClr>
                <a:srgbClr val="FFC000"/>
              </a:buClr>
              <a:buFont typeface="Wingdings" pitchFamily="2" charset="2"/>
              <a:buChar char="v"/>
              <a:defRPr/>
            </a:pPr>
            <a:r>
              <a:rPr lang="en-US" dirty="0" smtClean="0">
                <a:effectLst/>
              </a:rPr>
              <a:t>Water Use Reporting</a:t>
            </a:r>
          </a:p>
          <a:p>
            <a:pPr lvl="1">
              <a:buClr>
                <a:srgbClr val="FFC000"/>
              </a:buClr>
              <a:buFont typeface="Wingdings" pitchFamily="2" charset="2"/>
              <a:buChar char="v"/>
              <a:defRPr/>
            </a:pPr>
            <a:r>
              <a:rPr lang="en-US" dirty="0" smtClean="0">
                <a:effectLst/>
              </a:rPr>
              <a:t>100 ac-</a:t>
            </a:r>
            <a:r>
              <a:rPr lang="en-US" dirty="0" err="1" smtClean="0">
                <a:effectLst/>
              </a:rPr>
              <a:t>ft</a:t>
            </a:r>
            <a:r>
              <a:rPr lang="en-US" dirty="0" smtClean="0">
                <a:effectLst/>
              </a:rPr>
              <a:t>/year</a:t>
            </a:r>
          </a:p>
          <a:p>
            <a:pPr lvl="1">
              <a:buClr>
                <a:srgbClr val="FFC000"/>
              </a:buClr>
              <a:buFont typeface="Wingdings" pitchFamily="2" charset="2"/>
              <a:buChar char="v"/>
              <a:defRPr/>
            </a:pPr>
            <a:r>
              <a:rPr lang="en-US" dirty="0" smtClean="0">
                <a:effectLst/>
              </a:rPr>
              <a:t>Install, operate, maintain, report</a:t>
            </a:r>
          </a:p>
          <a:p>
            <a:pPr lvl="1">
              <a:buClr>
                <a:srgbClr val="FFC000"/>
              </a:buClr>
              <a:buFont typeface="Wingdings" pitchFamily="2" charset="2"/>
              <a:buChar char="v"/>
              <a:defRPr/>
            </a:pPr>
            <a:r>
              <a:rPr lang="en-US" dirty="0" smtClean="0">
                <a:effectLst/>
              </a:rPr>
              <a:t>Notices to be sent</a:t>
            </a:r>
          </a:p>
          <a:p>
            <a:pPr>
              <a:buClr>
                <a:srgbClr val="FFC000"/>
              </a:buClr>
              <a:buFont typeface="Wingdings" pitchFamily="2" charset="2"/>
              <a:buChar char="v"/>
              <a:defRPr/>
            </a:pPr>
            <a:r>
              <a:rPr lang="en-US" dirty="0" smtClean="0">
                <a:effectLst/>
              </a:rPr>
              <a:t>Continued Adjudication Efforts</a:t>
            </a:r>
          </a:p>
        </p:txBody>
      </p:sp>
    </p:spTree>
    <p:extLst>
      <p:ext uri="{BB962C8B-B14F-4D97-AF65-F5344CB8AC3E}">
        <p14:creationId xmlns:p14="http://schemas.microsoft.com/office/powerpoint/2010/main" val="1439613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dirty="0" smtClean="0"/>
              <a:t>Area</a:t>
            </a:r>
          </a:p>
        </p:txBody>
      </p:sp>
      <p:sp>
        <p:nvSpPr>
          <p:cNvPr id="3" name="Content Placeholder 2"/>
          <p:cNvSpPr>
            <a:spLocks noGrp="1"/>
          </p:cNvSpPr>
          <p:nvPr>
            <p:ph idx="1"/>
          </p:nvPr>
        </p:nvSpPr>
        <p:spPr/>
        <p:txBody>
          <a:bodyPr/>
          <a:lstStyle/>
          <a:p>
            <a:pPr>
              <a:buClr>
                <a:srgbClr val="FFC000"/>
              </a:buClr>
              <a:buFont typeface="Wingdings" pitchFamily="2" charset="2"/>
              <a:buChar char="v"/>
            </a:pPr>
            <a:r>
              <a:rPr lang="en-US" dirty="0" smtClean="0">
                <a:effectLst/>
              </a:rPr>
              <a:t>Cedar Valley</a:t>
            </a:r>
          </a:p>
          <a:p>
            <a:pPr>
              <a:buClr>
                <a:srgbClr val="FFC000"/>
              </a:buClr>
              <a:buFont typeface="Wingdings" pitchFamily="2" charset="2"/>
              <a:buChar char="v"/>
            </a:pPr>
            <a:r>
              <a:rPr lang="en-US" dirty="0" smtClean="0">
                <a:effectLst/>
              </a:rPr>
              <a:t>Northern Utah Valley</a:t>
            </a:r>
          </a:p>
          <a:p>
            <a:pPr>
              <a:buClr>
                <a:srgbClr val="FFC000"/>
              </a:buClr>
              <a:buFont typeface="Wingdings" pitchFamily="2" charset="2"/>
              <a:buChar char="v"/>
            </a:pPr>
            <a:endParaRPr lang="en-US" dirty="0" smtClean="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0"/>
            <a:ext cx="8870576" cy="685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6529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Rectangle 1026"/>
          <p:cNvSpPr>
            <a:spLocks noGrp="1" noChangeArrowheads="1"/>
          </p:cNvSpPr>
          <p:nvPr>
            <p:ph type="ctrTitle"/>
          </p:nvPr>
        </p:nvSpPr>
        <p:spPr>
          <a:xfrm>
            <a:off x="685800" y="0"/>
            <a:ext cx="7772400" cy="1143000"/>
          </a:xfrm>
        </p:spPr>
        <p:txBody>
          <a:bodyPr/>
          <a:lstStyle/>
          <a:p>
            <a:pPr eaLnBrk="1" hangingPunct="1"/>
            <a:r>
              <a:rPr lang="en-US" dirty="0" smtClean="0">
                <a:solidFill>
                  <a:schemeClr val="tx1"/>
                </a:solidFill>
              </a:rPr>
              <a:t>Questions?</a:t>
            </a:r>
          </a:p>
        </p:txBody>
      </p:sp>
      <p:sp>
        <p:nvSpPr>
          <p:cNvPr id="16387" name="Rectangle 1027"/>
          <p:cNvSpPr>
            <a:spLocks noGrp="1" noChangeArrowheads="1"/>
          </p:cNvSpPr>
          <p:nvPr>
            <p:ph type="subTitle" idx="1"/>
          </p:nvPr>
        </p:nvSpPr>
        <p:spPr>
          <a:xfrm>
            <a:off x="762000" y="1447800"/>
            <a:ext cx="8229600" cy="4419600"/>
          </a:xfrm>
        </p:spPr>
        <p:txBody>
          <a:bodyPr/>
          <a:lstStyle/>
          <a:p>
            <a:pPr algn="l" eaLnBrk="1" hangingPunct="1"/>
            <a:r>
              <a:rPr lang="en-US" dirty="0" smtClean="0">
                <a:solidFill>
                  <a:schemeClr val="tx1"/>
                </a:solidFill>
              </a:rPr>
              <a:t>30 Day Comment Period</a:t>
            </a:r>
          </a:p>
          <a:p>
            <a:pPr algn="l" eaLnBrk="1" hangingPunct="1"/>
            <a:endParaRPr lang="en-US" dirty="0" smtClean="0">
              <a:solidFill>
                <a:schemeClr val="tx1"/>
              </a:solidFill>
            </a:endParaRPr>
          </a:p>
          <a:p>
            <a:pPr algn="l" eaLnBrk="1" hangingPunct="1"/>
            <a:r>
              <a:rPr lang="en-US" dirty="0" smtClean="0">
                <a:solidFill>
                  <a:schemeClr val="tx1"/>
                </a:solidFill>
              </a:rPr>
              <a:t>Address:</a:t>
            </a:r>
          </a:p>
          <a:p>
            <a:pPr algn="l" eaLnBrk="1" hangingPunct="1"/>
            <a:r>
              <a:rPr lang="en-US" dirty="0" smtClean="0">
                <a:solidFill>
                  <a:schemeClr val="tx1"/>
                </a:solidFill>
              </a:rPr>
              <a:t>	Utah Division of Water Rights</a:t>
            </a:r>
          </a:p>
          <a:p>
            <a:pPr algn="l" eaLnBrk="1" hangingPunct="1"/>
            <a:r>
              <a:rPr lang="en-US" dirty="0">
                <a:solidFill>
                  <a:schemeClr val="tx1"/>
                </a:solidFill>
              </a:rPr>
              <a:t>	</a:t>
            </a:r>
            <a:r>
              <a:rPr lang="en-US" dirty="0" smtClean="0">
                <a:solidFill>
                  <a:schemeClr val="tx1"/>
                </a:solidFill>
              </a:rPr>
              <a:t>Teresa </a:t>
            </a:r>
            <a:r>
              <a:rPr lang="en-US" dirty="0" err="1" smtClean="0">
                <a:solidFill>
                  <a:schemeClr val="tx1"/>
                </a:solidFill>
              </a:rPr>
              <a:t>Wilhelmsen</a:t>
            </a:r>
            <a:endParaRPr lang="en-US" dirty="0" smtClean="0">
              <a:solidFill>
                <a:schemeClr val="tx1"/>
              </a:solidFill>
            </a:endParaRPr>
          </a:p>
          <a:p>
            <a:pPr algn="l" eaLnBrk="1" hangingPunct="1"/>
            <a:r>
              <a:rPr lang="en-US" dirty="0" smtClean="0">
                <a:solidFill>
                  <a:schemeClr val="tx1"/>
                </a:solidFill>
              </a:rPr>
              <a:t>	1594 W. North Temple, Suite 220</a:t>
            </a:r>
          </a:p>
          <a:p>
            <a:pPr algn="l" eaLnBrk="1" hangingPunct="1"/>
            <a:r>
              <a:rPr lang="en-US" dirty="0" smtClean="0">
                <a:solidFill>
                  <a:schemeClr val="tx1"/>
                </a:solidFill>
              </a:rPr>
              <a:t>	PO Box 146300</a:t>
            </a:r>
          </a:p>
          <a:p>
            <a:pPr algn="l" eaLnBrk="1" hangingPunct="1"/>
            <a:r>
              <a:rPr lang="en-US" dirty="0" smtClean="0">
                <a:solidFill>
                  <a:schemeClr val="tx1"/>
                </a:solidFill>
              </a:rPr>
              <a:t>	Salt Lake City Utah 84114</a:t>
            </a:r>
          </a:p>
        </p:txBody>
      </p:sp>
    </p:spTree>
    <p:extLst>
      <p:ext uri="{BB962C8B-B14F-4D97-AF65-F5344CB8AC3E}">
        <p14:creationId xmlns:p14="http://schemas.microsoft.com/office/powerpoint/2010/main" val="7971854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Recent Studies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effectLst/>
              </a:rPr>
              <a:t>USGS – Hydrology of the Northern Utah Valley (2009)</a:t>
            </a:r>
          </a:p>
          <a:p>
            <a:pPr>
              <a:buClr>
                <a:srgbClr val="FFC000"/>
              </a:buClr>
              <a:buFont typeface="Wingdings" pitchFamily="2" charset="2"/>
              <a:buChar char="v"/>
              <a:defRPr/>
            </a:pPr>
            <a:r>
              <a:rPr lang="en-US" dirty="0" smtClean="0">
                <a:effectLst/>
              </a:rPr>
              <a:t>UGS – Hydrogeology and Simulation of Groundwater flow in Cedar Valley (2012)</a:t>
            </a:r>
          </a:p>
          <a:p>
            <a:pPr>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33775841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Previous Meeting</a:t>
            </a:r>
          </a:p>
        </p:txBody>
      </p:sp>
      <p:sp>
        <p:nvSpPr>
          <p:cNvPr id="3" name="Content Placeholder 2"/>
          <p:cNvSpPr>
            <a:spLocks noGrp="1"/>
          </p:cNvSpPr>
          <p:nvPr>
            <p:ph idx="1"/>
          </p:nvPr>
        </p:nvSpPr>
        <p:spPr>
          <a:xfrm>
            <a:off x="228600" y="1600200"/>
            <a:ext cx="8610600" cy="4495800"/>
          </a:xfrm>
        </p:spPr>
        <p:txBody>
          <a:bodyPr/>
          <a:lstStyle/>
          <a:p>
            <a:pPr>
              <a:buClr>
                <a:srgbClr val="FFC000"/>
              </a:buClr>
              <a:buFont typeface="Wingdings" pitchFamily="2" charset="2"/>
              <a:buChar char="v"/>
              <a:defRPr/>
            </a:pPr>
            <a:r>
              <a:rPr lang="en-US" dirty="0" smtClean="0">
                <a:effectLst/>
              </a:rPr>
              <a:t>1995 – Utah Valley and Cedar Valley</a:t>
            </a:r>
          </a:p>
          <a:p>
            <a:pPr lvl="1">
              <a:buClr>
                <a:srgbClr val="FFC000"/>
              </a:buClr>
              <a:buFont typeface="Wingdings" pitchFamily="2" charset="2"/>
              <a:buChar char="v"/>
              <a:defRPr/>
            </a:pPr>
            <a:r>
              <a:rPr lang="en-US" dirty="0" smtClean="0">
                <a:effectLst/>
              </a:rPr>
              <a:t>Groundwater Management Plans</a:t>
            </a:r>
          </a:p>
          <a:p>
            <a:pPr lvl="1">
              <a:buClr>
                <a:srgbClr val="FFC000"/>
              </a:buClr>
              <a:buFont typeface="Wingdings" pitchFamily="2" charset="2"/>
              <a:buChar char="v"/>
              <a:defRPr/>
            </a:pPr>
            <a:endParaRPr lang="en-US" dirty="0" smtClean="0">
              <a:effectLst/>
            </a:endParaRPr>
          </a:p>
          <a:p>
            <a:pPr>
              <a:buClr>
                <a:srgbClr val="FFC000"/>
              </a:buClr>
              <a:buFont typeface="Wingdings" pitchFamily="2" charset="2"/>
              <a:buChar char="v"/>
              <a:defRPr/>
            </a:pPr>
            <a:r>
              <a:rPr lang="en-US" dirty="0" smtClean="0">
                <a:effectLst/>
              </a:rPr>
              <a:t>2004 – Cedar Valley</a:t>
            </a:r>
          </a:p>
          <a:p>
            <a:pPr lvl="1">
              <a:buClr>
                <a:srgbClr val="FFC000"/>
              </a:buClr>
              <a:buFont typeface="Wingdings" pitchFamily="2" charset="2"/>
              <a:buChar char="v"/>
              <a:defRPr/>
            </a:pPr>
            <a:r>
              <a:rPr lang="en-US" dirty="0" smtClean="0">
                <a:effectLst/>
              </a:rPr>
              <a:t>Cedar Valley Groundwater Policy </a:t>
            </a:r>
          </a:p>
          <a:p>
            <a:pPr marL="457200" lvl="1" indent="0">
              <a:buClr>
                <a:srgbClr val="FFC000"/>
              </a:buClr>
              <a:buNone/>
              <a:defRPr/>
            </a:pPr>
            <a:r>
              <a:rPr lang="en-US" dirty="0" smtClean="0">
                <a:effectLst/>
              </a:rPr>
              <a:t>	</a:t>
            </a:r>
            <a:r>
              <a:rPr lang="en-US" sz="2400" i="1" dirty="0" smtClean="0">
                <a:effectLst/>
              </a:rPr>
              <a:t>Filings transferring into Cedar Valley will be held</a:t>
            </a:r>
          </a:p>
          <a:p>
            <a:pPr marL="457200" lvl="1" indent="0">
              <a:buClr>
                <a:srgbClr val="FFC000"/>
              </a:buClr>
              <a:buNone/>
              <a:defRPr/>
            </a:pPr>
            <a:endParaRPr lang="en-US" sz="2400" i="1" dirty="0" smtClean="0">
              <a:effectLst/>
            </a:endParaRPr>
          </a:p>
          <a:p>
            <a:pPr>
              <a:buClr>
                <a:srgbClr val="FFC000"/>
              </a:buClr>
              <a:buFont typeface="Wingdings" pitchFamily="2" charset="2"/>
              <a:buChar char="v"/>
              <a:defRPr/>
            </a:pPr>
            <a:endParaRPr lang="en-US" dirty="0" smtClean="0">
              <a:effectLst/>
            </a:endParaRPr>
          </a:p>
          <a:p>
            <a:pPr>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4293422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Previous Meeting</a:t>
            </a:r>
          </a:p>
        </p:txBody>
      </p:sp>
      <p:sp>
        <p:nvSpPr>
          <p:cNvPr id="3" name="Content Placeholder 2"/>
          <p:cNvSpPr>
            <a:spLocks noGrp="1"/>
          </p:cNvSpPr>
          <p:nvPr>
            <p:ph idx="1"/>
          </p:nvPr>
        </p:nvSpPr>
        <p:spPr>
          <a:xfrm>
            <a:off x="228600" y="1600200"/>
            <a:ext cx="8610600" cy="4495800"/>
          </a:xfrm>
        </p:spPr>
        <p:txBody>
          <a:bodyPr/>
          <a:lstStyle/>
          <a:p>
            <a:pPr>
              <a:buClr>
                <a:srgbClr val="FFC000"/>
              </a:buClr>
              <a:buFont typeface="Wingdings" pitchFamily="2" charset="2"/>
              <a:buChar char="v"/>
              <a:defRPr/>
            </a:pPr>
            <a:r>
              <a:rPr lang="en-US" dirty="0" smtClean="0">
                <a:effectLst/>
              </a:rPr>
              <a:t>2010 </a:t>
            </a:r>
            <a:r>
              <a:rPr lang="en-US" dirty="0">
                <a:effectLst/>
              </a:rPr>
              <a:t>– Northern Utah Valley </a:t>
            </a:r>
          </a:p>
          <a:p>
            <a:pPr lvl="1">
              <a:buClr>
                <a:srgbClr val="FFC000"/>
              </a:buClr>
              <a:buFont typeface="Wingdings" pitchFamily="2" charset="2"/>
              <a:buChar char="v"/>
              <a:defRPr/>
            </a:pPr>
            <a:r>
              <a:rPr lang="en-US" dirty="0">
                <a:effectLst/>
              </a:rPr>
              <a:t>Presented Data from USGS Study &amp; water rights</a:t>
            </a:r>
          </a:p>
          <a:p>
            <a:pPr lvl="1">
              <a:buClr>
                <a:srgbClr val="FFC000"/>
              </a:buClr>
              <a:buFont typeface="Wingdings" pitchFamily="2" charset="2"/>
              <a:buChar char="v"/>
              <a:defRPr/>
            </a:pPr>
            <a:r>
              <a:rPr lang="en-US" dirty="0">
                <a:effectLst/>
              </a:rPr>
              <a:t>Interim Policy</a:t>
            </a:r>
          </a:p>
          <a:p>
            <a:pPr marL="914400" lvl="2" indent="0">
              <a:buClr>
                <a:srgbClr val="FFC000"/>
              </a:buClr>
              <a:buNone/>
              <a:defRPr/>
            </a:pPr>
            <a:r>
              <a:rPr lang="en-US" i="1" dirty="0">
                <a:effectLst/>
              </a:rPr>
              <a:t>Applications which represent a new groundwater withdrawal from the Northern Utah County Groundwater Management Area filed after September 30, 2010, will be </a:t>
            </a:r>
            <a:r>
              <a:rPr lang="en-US" i="1" dirty="0" smtClean="0">
                <a:effectLst/>
              </a:rPr>
              <a:t>held</a:t>
            </a:r>
            <a:endParaRPr lang="en-US" dirty="0">
              <a:effectLst/>
            </a:endParaRPr>
          </a:p>
          <a:p>
            <a:pPr>
              <a:buClr>
                <a:srgbClr val="FFC000"/>
              </a:buClr>
              <a:buFont typeface="Wingdings" pitchFamily="2" charset="2"/>
              <a:buChar char="v"/>
              <a:defRPr/>
            </a:pPr>
            <a:r>
              <a:rPr lang="en-US" dirty="0" smtClean="0">
                <a:effectLst/>
              </a:rPr>
              <a:t>2013 – Cedar Valley </a:t>
            </a:r>
          </a:p>
          <a:p>
            <a:pPr lvl="1">
              <a:buClr>
                <a:srgbClr val="FFC000"/>
              </a:buClr>
              <a:buFont typeface="Wingdings" pitchFamily="2" charset="2"/>
              <a:buChar char="v"/>
              <a:defRPr/>
            </a:pPr>
            <a:r>
              <a:rPr lang="en-US" dirty="0" smtClean="0">
                <a:effectLst/>
              </a:rPr>
              <a:t>Presented Data from UGS Study &amp; water rights</a:t>
            </a:r>
          </a:p>
          <a:p>
            <a:pPr>
              <a:buClr>
                <a:srgbClr val="FFC000"/>
              </a:buClr>
              <a:buFont typeface="Wingdings" pitchFamily="2" charset="2"/>
              <a:buChar char="v"/>
              <a:defRPr/>
            </a:pPr>
            <a:endParaRPr lang="en-US" dirty="0" smtClean="0">
              <a:effectLst/>
            </a:endParaRPr>
          </a:p>
          <a:p>
            <a:pPr>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934406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705600" cy="1371600"/>
          </a:xfrm>
        </p:spPr>
        <p:txBody>
          <a:bodyPr/>
          <a:lstStyle/>
          <a:p>
            <a:pPr>
              <a:defRPr/>
            </a:pPr>
            <a:r>
              <a:rPr lang="en-US" dirty="0" smtClean="0"/>
              <a:t>Hydrology</a:t>
            </a:r>
          </a:p>
        </p:txBody>
      </p:sp>
      <p:sp>
        <p:nvSpPr>
          <p:cNvPr id="5" name="Content Placeholder 4"/>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11"/>
            <a:ext cx="8879541" cy="685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257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Water Resources</a:t>
            </a:r>
          </a:p>
        </p:txBody>
      </p:sp>
      <p:sp>
        <p:nvSpPr>
          <p:cNvPr id="3" name="Content Placeholder 2"/>
          <p:cNvSpPr>
            <a:spLocks noGrp="1"/>
          </p:cNvSpPr>
          <p:nvPr>
            <p:ph idx="1"/>
          </p:nvPr>
        </p:nvSpPr>
        <p:spPr>
          <a:xfrm>
            <a:off x="457200" y="1676400"/>
            <a:ext cx="8229600" cy="4114800"/>
          </a:xfrm>
        </p:spPr>
        <p:txBody>
          <a:bodyPr/>
          <a:lstStyle/>
          <a:p>
            <a:pPr>
              <a:buClr>
                <a:srgbClr val="FFC000"/>
              </a:buClr>
              <a:buFont typeface="Wingdings" pitchFamily="2" charset="2"/>
              <a:buChar char="v"/>
              <a:defRPr/>
            </a:pPr>
            <a:r>
              <a:rPr lang="en-US" dirty="0" smtClean="0">
                <a:effectLst/>
              </a:rPr>
              <a:t>Area 54</a:t>
            </a:r>
          </a:p>
          <a:p>
            <a:pPr lvl="1">
              <a:buClr>
                <a:srgbClr val="FFC000"/>
              </a:buClr>
              <a:buFont typeface="Wingdings" pitchFamily="2" charset="2"/>
              <a:buChar char="v"/>
              <a:defRPr/>
            </a:pPr>
            <a:r>
              <a:rPr lang="en-US" dirty="0" smtClean="0">
                <a:effectLst/>
              </a:rPr>
              <a:t>Recharge 			26,000 ac-</a:t>
            </a:r>
            <a:r>
              <a:rPr lang="en-US" dirty="0" err="1" smtClean="0">
                <a:effectLst/>
              </a:rPr>
              <a:t>ft</a:t>
            </a:r>
            <a:r>
              <a:rPr lang="en-US" dirty="0" smtClean="0">
                <a:effectLst/>
              </a:rPr>
              <a:t>/year</a:t>
            </a:r>
            <a:endParaRPr lang="en-US" dirty="0">
              <a:effectLst/>
            </a:endParaRPr>
          </a:p>
          <a:p>
            <a:pPr lvl="1">
              <a:buClr>
                <a:srgbClr val="FFC000"/>
              </a:buClr>
              <a:buFont typeface="Wingdings" pitchFamily="2" charset="2"/>
              <a:buChar char="v"/>
              <a:defRPr/>
            </a:pPr>
            <a:r>
              <a:rPr lang="en-US" dirty="0" smtClean="0">
                <a:effectLst/>
              </a:rPr>
              <a:t>Cedar Pass Underflow	</a:t>
            </a:r>
            <a:r>
              <a:rPr lang="en-US" dirty="0">
                <a:effectLst/>
              </a:rPr>
              <a:t>10,000 </a:t>
            </a:r>
            <a:r>
              <a:rPr lang="en-US" dirty="0" smtClean="0">
                <a:effectLst/>
              </a:rPr>
              <a:t>ac-</a:t>
            </a:r>
            <a:r>
              <a:rPr lang="en-US" dirty="0" err="1" smtClean="0">
                <a:effectLst/>
              </a:rPr>
              <a:t>ft</a:t>
            </a:r>
            <a:r>
              <a:rPr lang="en-US" dirty="0" smtClean="0">
                <a:effectLst/>
              </a:rPr>
              <a:t>/year</a:t>
            </a:r>
          </a:p>
          <a:p>
            <a:pPr lvl="1">
              <a:buClr>
                <a:srgbClr val="FFC000"/>
              </a:buClr>
              <a:buFont typeface="Wingdings" pitchFamily="2" charset="2"/>
              <a:buChar char="v"/>
              <a:defRPr/>
            </a:pPr>
            <a:r>
              <a:rPr lang="en-US" dirty="0" err="1" smtClean="0">
                <a:effectLst/>
              </a:rPr>
              <a:t>Mosida</a:t>
            </a:r>
            <a:r>
              <a:rPr lang="en-US" dirty="0" smtClean="0">
                <a:effectLst/>
              </a:rPr>
              <a:t> Hills Underflow    4,700 ac-</a:t>
            </a:r>
            <a:r>
              <a:rPr lang="en-US" dirty="0" err="1" smtClean="0">
                <a:effectLst/>
              </a:rPr>
              <a:t>ft</a:t>
            </a:r>
            <a:r>
              <a:rPr lang="en-US" dirty="0" smtClean="0">
                <a:effectLst/>
              </a:rPr>
              <a:t>/year</a:t>
            </a:r>
            <a:endParaRPr lang="en-US" dirty="0">
              <a:effectLst/>
            </a:endParaRPr>
          </a:p>
          <a:p>
            <a:pPr lvl="1">
              <a:buClr>
                <a:srgbClr val="FFC000"/>
              </a:buClr>
              <a:buFont typeface="Wingdings" pitchFamily="2" charset="2"/>
              <a:buChar char="v"/>
              <a:defRPr/>
            </a:pPr>
            <a:endParaRPr lang="en-US" dirty="0">
              <a:effectLst/>
            </a:endParaRPr>
          </a:p>
          <a:p>
            <a:pPr>
              <a:buClr>
                <a:srgbClr val="FFC000"/>
              </a:buClr>
              <a:buFont typeface="Wingdings" pitchFamily="2" charset="2"/>
              <a:buChar char="v"/>
              <a:defRPr/>
            </a:pPr>
            <a:r>
              <a:rPr lang="en-US" dirty="0" smtClean="0">
                <a:effectLst/>
              </a:rPr>
              <a:t>Area 55</a:t>
            </a:r>
          </a:p>
          <a:p>
            <a:pPr lvl="1">
              <a:buClr>
                <a:srgbClr val="FFC000"/>
              </a:buClr>
              <a:buFont typeface="Wingdings" pitchFamily="2" charset="2"/>
              <a:buChar char="v"/>
              <a:defRPr/>
            </a:pPr>
            <a:r>
              <a:rPr lang="en-US" dirty="0" smtClean="0">
                <a:effectLst/>
              </a:rPr>
              <a:t>Recharge		      </a:t>
            </a:r>
            <a:r>
              <a:rPr lang="en-US" dirty="0">
                <a:effectLst/>
              </a:rPr>
              <a:t>145,000 ac-</a:t>
            </a:r>
            <a:r>
              <a:rPr lang="en-US" dirty="0" err="1">
                <a:effectLst/>
              </a:rPr>
              <a:t>ft</a:t>
            </a:r>
            <a:r>
              <a:rPr lang="en-US" dirty="0">
                <a:effectLst/>
              </a:rPr>
              <a:t>/year</a:t>
            </a:r>
          </a:p>
          <a:p>
            <a:pPr marL="457200" lvl="1" indent="0">
              <a:buClr>
                <a:srgbClr val="FFC000"/>
              </a:buClr>
              <a:buNone/>
              <a:defRPr/>
            </a:pPr>
            <a:endParaRPr lang="en-US" dirty="0" smtClean="0">
              <a:effectLst/>
            </a:endParaRPr>
          </a:p>
          <a:p>
            <a:pPr marL="457200" lvl="1" indent="0">
              <a:buClr>
                <a:srgbClr val="FFC000"/>
              </a:buClr>
              <a:buNone/>
              <a:defRPr/>
            </a:pPr>
            <a:endParaRPr lang="en-US" dirty="0" smtClean="0">
              <a:effectLst/>
            </a:endParaRPr>
          </a:p>
          <a:p>
            <a:pPr marL="914400" lvl="2" indent="0">
              <a:buNone/>
              <a:defRPr/>
            </a:pPr>
            <a:endParaRPr lang="en-US" dirty="0" smtClean="0">
              <a:effectLst/>
            </a:endParaRPr>
          </a:p>
        </p:txBody>
      </p:sp>
    </p:spTree>
    <p:extLst>
      <p:ext uri="{BB962C8B-B14F-4D97-AF65-F5344CB8AC3E}">
        <p14:creationId xmlns:p14="http://schemas.microsoft.com/office/powerpoint/2010/main" val="893860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dirty="0" smtClean="0"/>
              <a:t>Actual Use</a:t>
            </a:r>
          </a:p>
        </p:txBody>
      </p:sp>
      <p:sp>
        <p:nvSpPr>
          <p:cNvPr id="3" name="Content Placeholder 2"/>
          <p:cNvSpPr>
            <a:spLocks noGrp="1"/>
          </p:cNvSpPr>
          <p:nvPr>
            <p:ph idx="1"/>
          </p:nvPr>
        </p:nvSpPr>
        <p:spPr>
          <a:xfrm>
            <a:off x="457200" y="1676400"/>
            <a:ext cx="8458200" cy="4114800"/>
          </a:xfrm>
        </p:spPr>
        <p:txBody>
          <a:bodyPr/>
          <a:lstStyle/>
          <a:p>
            <a:pPr>
              <a:buClr>
                <a:srgbClr val="FFC000"/>
              </a:buClr>
              <a:buFont typeface="Wingdings" pitchFamily="2" charset="2"/>
              <a:buChar char="v"/>
              <a:defRPr/>
            </a:pPr>
            <a:r>
              <a:rPr lang="en-US" dirty="0" smtClean="0">
                <a:effectLst/>
              </a:rPr>
              <a:t>Area 54</a:t>
            </a:r>
          </a:p>
          <a:p>
            <a:pPr lvl="2" indent="-342900">
              <a:buClr>
                <a:srgbClr val="FFC000"/>
              </a:buClr>
              <a:defRPr/>
            </a:pPr>
            <a:r>
              <a:rPr lang="en-US" dirty="0" smtClean="0">
                <a:effectLst/>
              </a:rPr>
              <a:t>Wells			</a:t>
            </a:r>
            <a:r>
              <a:rPr lang="en-US" dirty="0">
                <a:effectLst/>
              </a:rPr>
              <a:t>6,700 </a:t>
            </a:r>
            <a:r>
              <a:rPr lang="en-US" dirty="0" smtClean="0">
                <a:effectLst/>
              </a:rPr>
              <a:t>ac-</a:t>
            </a:r>
            <a:r>
              <a:rPr lang="en-US" dirty="0" err="1" smtClean="0">
                <a:effectLst/>
              </a:rPr>
              <a:t>ft</a:t>
            </a:r>
            <a:r>
              <a:rPr lang="en-US" dirty="0" smtClean="0">
                <a:effectLst/>
              </a:rPr>
              <a:t>/year</a:t>
            </a:r>
          </a:p>
          <a:p>
            <a:pPr lvl="2" indent="-342900">
              <a:buClr>
                <a:srgbClr val="FFC000"/>
              </a:buClr>
              <a:defRPr/>
            </a:pPr>
            <a:r>
              <a:rPr lang="en-US" dirty="0" smtClean="0">
                <a:effectLst/>
              </a:rPr>
              <a:t>Drains &amp; Springs		3,700 ac-</a:t>
            </a:r>
            <a:r>
              <a:rPr lang="en-US" dirty="0" err="1" smtClean="0">
                <a:effectLst/>
              </a:rPr>
              <a:t>ft</a:t>
            </a:r>
            <a:r>
              <a:rPr lang="en-US" dirty="0" smtClean="0">
                <a:effectLst/>
              </a:rPr>
              <a:t>/year</a:t>
            </a:r>
          </a:p>
          <a:p>
            <a:pPr lvl="2" indent="-342900">
              <a:buClr>
                <a:srgbClr val="FFC000"/>
              </a:buClr>
              <a:defRPr/>
            </a:pPr>
            <a:r>
              <a:rPr lang="en-US" b="1" dirty="0" smtClean="0">
                <a:effectLst/>
              </a:rPr>
              <a:t>Total		       10,400 ac-</a:t>
            </a:r>
            <a:r>
              <a:rPr lang="en-US" b="1" dirty="0" err="1" smtClean="0">
                <a:effectLst/>
              </a:rPr>
              <a:t>ft</a:t>
            </a:r>
            <a:r>
              <a:rPr lang="en-US" b="1" dirty="0" smtClean="0">
                <a:effectLst/>
              </a:rPr>
              <a:t>/year</a:t>
            </a:r>
          </a:p>
          <a:p>
            <a:pPr>
              <a:buClr>
                <a:srgbClr val="FFC000"/>
              </a:buClr>
              <a:buFont typeface="Wingdings" pitchFamily="2" charset="2"/>
              <a:buChar char="v"/>
              <a:defRPr/>
            </a:pPr>
            <a:r>
              <a:rPr lang="en-US" dirty="0" smtClean="0">
                <a:effectLst/>
              </a:rPr>
              <a:t>Area 55 </a:t>
            </a:r>
          </a:p>
          <a:p>
            <a:pPr lvl="2" indent="-342900">
              <a:buClr>
                <a:srgbClr val="FFC000"/>
              </a:buClr>
              <a:defRPr/>
            </a:pPr>
            <a:r>
              <a:rPr lang="en-US" dirty="0" smtClean="0">
                <a:effectLst/>
              </a:rPr>
              <a:t>Wells	       	        68,600 </a:t>
            </a:r>
            <a:r>
              <a:rPr lang="en-US" dirty="0" err="1" smtClean="0">
                <a:effectLst/>
              </a:rPr>
              <a:t>acft</a:t>
            </a:r>
            <a:endParaRPr lang="en-US" dirty="0" smtClean="0">
              <a:effectLst/>
            </a:endParaRPr>
          </a:p>
          <a:p>
            <a:pPr lvl="2" indent="-342900">
              <a:buClr>
                <a:srgbClr val="FFC000"/>
              </a:buClr>
              <a:defRPr/>
            </a:pPr>
            <a:r>
              <a:rPr lang="en-US" dirty="0">
                <a:effectLst/>
              </a:rPr>
              <a:t>Drains &amp; </a:t>
            </a:r>
            <a:r>
              <a:rPr lang="en-US" dirty="0" smtClean="0">
                <a:effectLst/>
              </a:rPr>
              <a:t>Springs	        69,000 </a:t>
            </a:r>
            <a:r>
              <a:rPr lang="en-US" dirty="0" err="1" smtClean="0">
                <a:effectLst/>
              </a:rPr>
              <a:t>acft</a:t>
            </a:r>
            <a:endParaRPr lang="en-US" dirty="0" smtClean="0">
              <a:effectLst/>
            </a:endParaRPr>
          </a:p>
          <a:p>
            <a:pPr lvl="2" indent="-342900">
              <a:buClr>
                <a:srgbClr val="FFC000"/>
              </a:buClr>
              <a:defRPr/>
            </a:pPr>
            <a:r>
              <a:rPr lang="en-US" b="1" dirty="0" smtClean="0">
                <a:effectLst/>
              </a:rPr>
              <a:t>Total	                137,600 </a:t>
            </a:r>
            <a:r>
              <a:rPr lang="en-US" b="1" dirty="0">
                <a:effectLst/>
              </a:rPr>
              <a:t>ac-</a:t>
            </a:r>
            <a:r>
              <a:rPr lang="en-US" b="1" dirty="0" err="1">
                <a:effectLst/>
              </a:rPr>
              <a:t>ft</a:t>
            </a:r>
            <a:r>
              <a:rPr lang="en-US" b="1" dirty="0">
                <a:effectLst/>
              </a:rPr>
              <a:t>/year</a:t>
            </a:r>
          </a:p>
          <a:p>
            <a:pPr lvl="2" indent="-342900">
              <a:buClr>
                <a:srgbClr val="FFC000"/>
              </a:buClr>
              <a:defRPr/>
            </a:pPr>
            <a:endParaRPr lang="en-US" b="1" dirty="0">
              <a:effectLst/>
            </a:endParaRPr>
          </a:p>
          <a:p>
            <a:pPr lvl="2">
              <a:defRPr/>
            </a:pPr>
            <a:endParaRPr lang="en-US" dirty="0" smtClean="0">
              <a:effectLst>
                <a:outerShdw blurRad="38100" dist="38100" dir="2700000" algn="tl">
                  <a:srgbClr val="FFFFFF"/>
                </a:outerShdw>
              </a:effectLst>
            </a:endParaRPr>
          </a:p>
        </p:txBody>
      </p:sp>
    </p:spTree>
    <p:extLst>
      <p:ext uri="{BB962C8B-B14F-4D97-AF65-F5344CB8AC3E}">
        <p14:creationId xmlns:p14="http://schemas.microsoft.com/office/powerpoint/2010/main" val="2936196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6302</TotalTime>
  <Words>499</Words>
  <Application>Microsoft Office PowerPoint</Application>
  <PresentationFormat>On-screen Show (4:3)</PresentationFormat>
  <Paragraphs>164</Paragraphs>
  <Slides>30</Slides>
  <Notes>4</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Textured</vt:lpstr>
      <vt:lpstr>1_Textured</vt:lpstr>
      <vt:lpstr>2_Textured</vt:lpstr>
      <vt:lpstr>Default Design</vt:lpstr>
      <vt:lpstr>PowerPoint Presentation</vt:lpstr>
      <vt:lpstr>Agenda</vt:lpstr>
      <vt:lpstr>Area</vt:lpstr>
      <vt:lpstr>Recent Studies</vt:lpstr>
      <vt:lpstr>Previous Meeting</vt:lpstr>
      <vt:lpstr>Previous Meeting</vt:lpstr>
      <vt:lpstr>Hydrology</vt:lpstr>
      <vt:lpstr>Water Resources</vt:lpstr>
      <vt:lpstr>Actual Use</vt:lpstr>
      <vt:lpstr>Hydrology</vt:lpstr>
      <vt:lpstr>Potential Withdrawal</vt:lpstr>
      <vt:lpstr>Hydrology</vt:lpstr>
      <vt:lpstr>Area 54</vt:lpstr>
      <vt:lpstr>Area 55</vt:lpstr>
      <vt:lpstr>Area</vt:lpstr>
      <vt:lpstr>Proposed Policies</vt:lpstr>
      <vt:lpstr>Proposed Policies</vt:lpstr>
      <vt:lpstr>Area</vt:lpstr>
      <vt:lpstr>Proposed Policies</vt:lpstr>
      <vt:lpstr>Proposed Policies</vt:lpstr>
      <vt:lpstr>Area</vt:lpstr>
      <vt:lpstr>Proposed Policies</vt:lpstr>
      <vt:lpstr>Proposed Policies</vt:lpstr>
      <vt:lpstr>Area</vt:lpstr>
      <vt:lpstr>Proposed Policies</vt:lpstr>
      <vt:lpstr>PowerPoint Presentation</vt:lpstr>
      <vt:lpstr>Proposed Policies</vt:lpstr>
      <vt:lpstr>PowerPoint Presentation</vt:lpstr>
      <vt:lpstr>Safe Yield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Water Law — Origin and History</dc:title>
  <dc:creator>James Greer</dc:creator>
  <cp:lastModifiedBy>James Greer</cp:lastModifiedBy>
  <cp:revision>58</cp:revision>
  <cp:lastPrinted>2013-07-05T16:16:27Z</cp:lastPrinted>
  <dcterms:created xsi:type="dcterms:W3CDTF">2013-06-06T17:30:43Z</dcterms:created>
  <dcterms:modified xsi:type="dcterms:W3CDTF">2013-07-05T19:53:36Z</dcterms:modified>
</cp:coreProperties>
</file>