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7" r:id="rId5"/>
    <p:sldId id="260" r:id="rId6"/>
    <p:sldId id="259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1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7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0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4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94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2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6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6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68B8-2EC6-4F6A-93F9-15C4DE8DF56A}" type="datetimeFigureOut">
              <a:rPr lang="en-US" smtClean="0"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88320-683C-4A87-A103-ED2678788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3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04800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  <a:t>Groundwater Resources of Parowan Valley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ambria" pitchFamily="18" charset="0"/>
              </a:rPr>
              <a:t>Tom M. Marston, U. S. Geological Survey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07"/>
          <a:stretch/>
        </p:blipFill>
        <p:spPr>
          <a:xfrm>
            <a:off x="219364" y="5562600"/>
            <a:ext cx="1957388" cy="55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834" y="6121400"/>
            <a:ext cx="4047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In cooperation with the 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Utah Division of Water Rights</a:t>
            </a:r>
            <a:endParaRPr lang="en-US" sz="1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Little Creek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800600" y="4038600"/>
            <a:ext cx="228600" cy="304800"/>
          </a:xfrm>
          <a:prstGeom prst="downArrow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05039" y="3585099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USGS 375432112445401</a:t>
            </a:r>
          </a:p>
        </p:txBody>
      </p:sp>
      <p:sp>
        <p:nvSpPr>
          <p:cNvPr id="8" name="Freeform 7"/>
          <p:cNvSpPr/>
          <p:nvPr/>
        </p:nvSpPr>
        <p:spPr>
          <a:xfrm>
            <a:off x="2618913" y="4554245"/>
            <a:ext cx="2486904" cy="2290438"/>
          </a:xfrm>
          <a:custGeom>
            <a:avLst/>
            <a:gdLst>
              <a:gd name="connsiteX0" fmla="*/ 2459114 w 2486904"/>
              <a:gd name="connsiteY0" fmla="*/ 0 h 2290438"/>
              <a:gd name="connsiteX1" fmla="*/ 2396970 w 2486904"/>
              <a:gd name="connsiteY1" fmla="*/ 221941 h 2290438"/>
              <a:gd name="connsiteX2" fmla="*/ 1713390 w 2486904"/>
              <a:gd name="connsiteY2" fmla="*/ 568171 h 2290438"/>
              <a:gd name="connsiteX3" fmla="*/ 1074198 w 2486904"/>
              <a:gd name="connsiteY3" fmla="*/ 1127464 h 2290438"/>
              <a:gd name="connsiteX4" fmla="*/ 648070 w 2486904"/>
              <a:gd name="connsiteY4" fmla="*/ 1677879 h 2290438"/>
              <a:gd name="connsiteX5" fmla="*/ 0 w 2486904"/>
              <a:gd name="connsiteY5" fmla="*/ 2290438 h 229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904" h="2290438">
                <a:moveTo>
                  <a:pt x="2459114" y="0"/>
                </a:moveTo>
                <a:cubicBezTo>
                  <a:pt x="2490185" y="63623"/>
                  <a:pt x="2521257" y="127246"/>
                  <a:pt x="2396970" y="221941"/>
                </a:cubicBezTo>
                <a:cubicBezTo>
                  <a:pt x="2272683" y="316636"/>
                  <a:pt x="1933852" y="417251"/>
                  <a:pt x="1713390" y="568171"/>
                </a:cubicBezTo>
                <a:cubicBezTo>
                  <a:pt x="1492928" y="719092"/>
                  <a:pt x="1251751" y="942513"/>
                  <a:pt x="1074198" y="1127464"/>
                </a:cubicBezTo>
                <a:cubicBezTo>
                  <a:pt x="896645" y="1312415"/>
                  <a:pt x="827103" y="1484050"/>
                  <a:pt x="648070" y="1677879"/>
                </a:cubicBezTo>
                <a:cubicBezTo>
                  <a:pt x="469037" y="1871708"/>
                  <a:pt x="234518" y="2081073"/>
                  <a:pt x="0" y="229043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174276">
            <a:off x="3097777" y="5695557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Cambria" pitchFamily="18" charset="0"/>
              </a:rPr>
              <a:t>Natural Channel</a:t>
            </a:r>
            <a:endParaRPr lang="en-US" sz="1600" dirty="0">
              <a:solidFill>
                <a:srgbClr val="00B0F0"/>
              </a:solidFill>
              <a:latin typeface="Cambria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410200" y="4953000"/>
            <a:ext cx="609600" cy="3810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19800" y="5351755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Little Creek Diversion and Distribution Structure</a:t>
            </a:r>
          </a:p>
        </p:txBody>
      </p:sp>
    </p:spTree>
    <p:extLst>
      <p:ext uri="{BB962C8B-B14F-4D97-AF65-F5344CB8AC3E}">
        <p14:creationId xmlns:p14="http://schemas.microsoft.com/office/powerpoint/2010/main" val="22625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Red Creek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7718" y="614063"/>
            <a:ext cx="173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itchFamily="18" charset="0"/>
              </a:rPr>
              <a:t>Red Creek Reservoir</a:t>
            </a:r>
            <a:endParaRPr lang="en-US" sz="1400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8518864" y="767952"/>
            <a:ext cx="19752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90800" y="1828800"/>
            <a:ext cx="42612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16734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itchFamily="18" charset="0"/>
              </a:rPr>
              <a:t>North Fork Power Diversion</a:t>
            </a:r>
            <a:endParaRPr lang="en-US" sz="1400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305800" y="2441377"/>
            <a:ext cx="42612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67401" y="22860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itchFamily="18" charset="0"/>
              </a:rPr>
              <a:t>South Fork Power Diversion</a:t>
            </a:r>
            <a:endParaRPr lang="en-US" sz="1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974019" y="1864311"/>
            <a:ext cx="221942" cy="310718"/>
          </a:xfrm>
          <a:custGeom>
            <a:avLst/>
            <a:gdLst>
              <a:gd name="connsiteX0" fmla="*/ 97655 w 221942"/>
              <a:gd name="connsiteY0" fmla="*/ 0 h 310718"/>
              <a:gd name="connsiteX1" fmla="*/ 0 w 221942"/>
              <a:gd name="connsiteY1" fmla="*/ 88776 h 310718"/>
              <a:gd name="connsiteX2" fmla="*/ 97655 w 221942"/>
              <a:gd name="connsiteY2" fmla="*/ 248574 h 310718"/>
              <a:gd name="connsiteX3" fmla="*/ 221942 w 221942"/>
              <a:gd name="connsiteY3" fmla="*/ 310718 h 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42" h="310718">
                <a:moveTo>
                  <a:pt x="97655" y="0"/>
                </a:moveTo>
                <a:cubicBezTo>
                  <a:pt x="48827" y="23673"/>
                  <a:pt x="0" y="47347"/>
                  <a:pt x="0" y="88776"/>
                </a:cubicBezTo>
                <a:cubicBezTo>
                  <a:pt x="0" y="130205"/>
                  <a:pt x="60665" y="211584"/>
                  <a:pt x="97655" y="248574"/>
                </a:cubicBezTo>
                <a:cubicBezTo>
                  <a:pt x="134645" y="285564"/>
                  <a:pt x="178293" y="298141"/>
                  <a:pt x="221942" y="31071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429957" y="2867487"/>
            <a:ext cx="2189473" cy="3586579"/>
          </a:xfrm>
          <a:custGeom>
            <a:avLst/>
            <a:gdLst>
              <a:gd name="connsiteX0" fmla="*/ 994299 w 2189473"/>
              <a:gd name="connsiteY0" fmla="*/ 0 h 3586579"/>
              <a:gd name="connsiteX1" fmla="*/ 1260629 w 2189473"/>
              <a:gd name="connsiteY1" fmla="*/ 79899 h 3586579"/>
              <a:gd name="connsiteX2" fmla="*/ 1677880 w 2189473"/>
              <a:gd name="connsiteY2" fmla="*/ 204187 h 3586579"/>
              <a:gd name="connsiteX3" fmla="*/ 1757779 w 2189473"/>
              <a:gd name="connsiteY3" fmla="*/ 275208 h 3586579"/>
              <a:gd name="connsiteX4" fmla="*/ 1642369 w 2189473"/>
              <a:gd name="connsiteY4" fmla="*/ 381740 h 3586579"/>
              <a:gd name="connsiteX5" fmla="*/ 1526960 w 2189473"/>
              <a:gd name="connsiteY5" fmla="*/ 461639 h 3586579"/>
              <a:gd name="connsiteX6" fmla="*/ 1491449 w 2189473"/>
              <a:gd name="connsiteY6" fmla="*/ 514905 h 3586579"/>
              <a:gd name="connsiteX7" fmla="*/ 1731146 w 2189473"/>
              <a:gd name="connsiteY7" fmla="*/ 630315 h 3586579"/>
              <a:gd name="connsiteX8" fmla="*/ 1926455 w 2189473"/>
              <a:gd name="connsiteY8" fmla="*/ 683581 h 3586579"/>
              <a:gd name="connsiteX9" fmla="*/ 2095130 w 2189473"/>
              <a:gd name="connsiteY9" fmla="*/ 807868 h 3586579"/>
              <a:gd name="connsiteX10" fmla="*/ 2166152 w 2189473"/>
              <a:gd name="connsiteY10" fmla="*/ 1020932 h 3586579"/>
              <a:gd name="connsiteX11" fmla="*/ 2183907 w 2189473"/>
              <a:gd name="connsiteY11" fmla="*/ 1136342 h 3586579"/>
              <a:gd name="connsiteX12" fmla="*/ 2077375 w 2189473"/>
              <a:gd name="connsiteY12" fmla="*/ 1287263 h 3586579"/>
              <a:gd name="connsiteX13" fmla="*/ 2050742 w 2189473"/>
              <a:gd name="connsiteY13" fmla="*/ 1438183 h 3586579"/>
              <a:gd name="connsiteX14" fmla="*/ 1961965 w 2189473"/>
              <a:gd name="connsiteY14" fmla="*/ 1589103 h 3586579"/>
              <a:gd name="connsiteX15" fmla="*/ 1784412 w 2189473"/>
              <a:gd name="connsiteY15" fmla="*/ 1846556 h 3586579"/>
              <a:gd name="connsiteX16" fmla="*/ 1597981 w 2189473"/>
              <a:gd name="connsiteY16" fmla="*/ 2068497 h 3586579"/>
              <a:gd name="connsiteX17" fmla="*/ 1429305 w 2189473"/>
              <a:gd name="connsiteY17" fmla="*/ 2263806 h 3586579"/>
              <a:gd name="connsiteX18" fmla="*/ 1207363 w 2189473"/>
              <a:gd name="connsiteY18" fmla="*/ 2379216 h 3586579"/>
              <a:gd name="connsiteX19" fmla="*/ 941033 w 2189473"/>
              <a:gd name="connsiteY19" fmla="*/ 2512381 h 3586579"/>
              <a:gd name="connsiteX20" fmla="*/ 701336 w 2189473"/>
              <a:gd name="connsiteY20" fmla="*/ 2734323 h 3586579"/>
              <a:gd name="connsiteX21" fmla="*/ 435006 w 2189473"/>
              <a:gd name="connsiteY21" fmla="*/ 2938509 h 3586579"/>
              <a:gd name="connsiteX22" fmla="*/ 221942 w 2189473"/>
              <a:gd name="connsiteY22" fmla="*/ 3169329 h 3586579"/>
              <a:gd name="connsiteX23" fmla="*/ 88777 w 2189473"/>
              <a:gd name="connsiteY23" fmla="*/ 3382393 h 3586579"/>
              <a:gd name="connsiteX24" fmla="*/ 0 w 2189473"/>
              <a:gd name="connsiteY24" fmla="*/ 3586579 h 358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89473" h="3586579">
                <a:moveTo>
                  <a:pt x="994299" y="0"/>
                </a:moveTo>
                <a:lnTo>
                  <a:pt x="1260629" y="79899"/>
                </a:lnTo>
                <a:cubicBezTo>
                  <a:pt x="1374559" y="113930"/>
                  <a:pt x="1595022" y="171636"/>
                  <a:pt x="1677880" y="204187"/>
                </a:cubicBezTo>
                <a:cubicBezTo>
                  <a:pt x="1760738" y="236739"/>
                  <a:pt x="1763697" y="245616"/>
                  <a:pt x="1757779" y="275208"/>
                </a:cubicBezTo>
                <a:cubicBezTo>
                  <a:pt x="1751861" y="304800"/>
                  <a:pt x="1680839" y="350668"/>
                  <a:pt x="1642369" y="381740"/>
                </a:cubicBezTo>
                <a:cubicBezTo>
                  <a:pt x="1603899" y="412812"/>
                  <a:pt x="1552113" y="439445"/>
                  <a:pt x="1526960" y="461639"/>
                </a:cubicBezTo>
                <a:cubicBezTo>
                  <a:pt x="1501807" y="483833"/>
                  <a:pt x="1457418" y="486792"/>
                  <a:pt x="1491449" y="514905"/>
                </a:cubicBezTo>
                <a:cubicBezTo>
                  <a:pt x="1525480" y="543018"/>
                  <a:pt x="1658645" y="602202"/>
                  <a:pt x="1731146" y="630315"/>
                </a:cubicBezTo>
                <a:cubicBezTo>
                  <a:pt x="1803647" y="658428"/>
                  <a:pt x="1865791" y="653989"/>
                  <a:pt x="1926455" y="683581"/>
                </a:cubicBezTo>
                <a:cubicBezTo>
                  <a:pt x="1987119" y="713173"/>
                  <a:pt x="2055181" y="751643"/>
                  <a:pt x="2095130" y="807868"/>
                </a:cubicBezTo>
                <a:cubicBezTo>
                  <a:pt x="2135079" y="864093"/>
                  <a:pt x="2151356" y="966186"/>
                  <a:pt x="2166152" y="1020932"/>
                </a:cubicBezTo>
                <a:cubicBezTo>
                  <a:pt x="2180948" y="1075678"/>
                  <a:pt x="2198703" y="1091954"/>
                  <a:pt x="2183907" y="1136342"/>
                </a:cubicBezTo>
                <a:cubicBezTo>
                  <a:pt x="2169111" y="1180730"/>
                  <a:pt x="2099569" y="1236956"/>
                  <a:pt x="2077375" y="1287263"/>
                </a:cubicBezTo>
                <a:cubicBezTo>
                  <a:pt x="2055181" y="1337570"/>
                  <a:pt x="2069977" y="1387876"/>
                  <a:pt x="2050742" y="1438183"/>
                </a:cubicBezTo>
                <a:cubicBezTo>
                  <a:pt x="2031507" y="1488490"/>
                  <a:pt x="2006353" y="1521041"/>
                  <a:pt x="1961965" y="1589103"/>
                </a:cubicBezTo>
                <a:cubicBezTo>
                  <a:pt x="1917577" y="1657165"/>
                  <a:pt x="1845076" y="1766657"/>
                  <a:pt x="1784412" y="1846556"/>
                </a:cubicBezTo>
                <a:cubicBezTo>
                  <a:pt x="1723748" y="1926455"/>
                  <a:pt x="1657165" y="1998955"/>
                  <a:pt x="1597981" y="2068497"/>
                </a:cubicBezTo>
                <a:cubicBezTo>
                  <a:pt x="1538797" y="2138039"/>
                  <a:pt x="1494408" y="2212020"/>
                  <a:pt x="1429305" y="2263806"/>
                </a:cubicBezTo>
                <a:cubicBezTo>
                  <a:pt x="1364202" y="2315592"/>
                  <a:pt x="1207363" y="2379216"/>
                  <a:pt x="1207363" y="2379216"/>
                </a:cubicBezTo>
                <a:cubicBezTo>
                  <a:pt x="1125984" y="2420645"/>
                  <a:pt x="1025371" y="2453197"/>
                  <a:pt x="941033" y="2512381"/>
                </a:cubicBezTo>
                <a:cubicBezTo>
                  <a:pt x="856695" y="2571565"/>
                  <a:pt x="785674" y="2663302"/>
                  <a:pt x="701336" y="2734323"/>
                </a:cubicBezTo>
                <a:cubicBezTo>
                  <a:pt x="616998" y="2805344"/>
                  <a:pt x="514905" y="2866008"/>
                  <a:pt x="435006" y="2938509"/>
                </a:cubicBezTo>
                <a:cubicBezTo>
                  <a:pt x="355107" y="3011010"/>
                  <a:pt x="279647" y="3095348"/>
                  <a:pt x="221942" y="3169329"/>
                </a:cubicBezTo>
                <a:cubicBezTo>
                  <a:pt x="164237" y="3243310"/>
                  <a:pt x="125767" y="3312851"/>
                  <a:pt x="88777" y="3382393"/>
                </a:cubicBezTo>
                <a:cubicBezTo>
                  <a:pt x="51787" y="3451935"/>
                  <a:pt x="25893" y="3519257"/>
                  <a:pt x="0" y="358657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992427" y="2734322"/>
            <a:ext cx="1447060" cy="683581"/>
          </a:xfrm>
          <a:custGeom>
            <a:avLst/>
            <a:gdLst>
              <a:gd name="connsiteX0" fmla="*/ 1447060 w 1447060"/>
              <a:gd name="connsiteY0" fmla="*/ 0 h 683581"/>
              <a:gd name="connsiteX1" fmla="*/ 1083076 w 1447060"/>
              <a:gd name="connsiteY1" fmla="*/ 150921 h 683581"/>
              <a:gd name="connsiteX2" fmla="*/ 781235 w 1447060"/>
              <a:gd name="connsiteY2" fmla="*/ 266330 h 683581"/>
              <a:gd name="connsiteX3" fmla="*/ 514905 w 1447060"/>
              <a:gd name="connsiteY3" fmla="*/ 408373 h 683581"/>
              <a:gd name="connsiteX4" fmla="*/ 204187 w 1447060"/>
              <a:gd name="connsiteY4" fmla="*/ 523783 h 683581"/>
              <a:gd name="connsiteX5" fmla="*/ 79899 w 1447060"/>
              <a:gd name="connsiteY5" fmla="*/ 612560 h 683581"/>
              <a:gd name="connsiteX6" fmla="*/ 0 w 1447060"/>
              <a:gd name="connsiteY6" fmla="*/ 683581 h 68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060" h="683581">
                <a:moveTo>
                  <a:pt x="1447060" y="0"/>
                </a:moveTo>
                <a:lnTo>
                  <a:pt x="1083076" y="150921"/>
                </a:lnTo>
                <a:cubicBezTo>
                  <a:pt x="972105" y="195309"/>
                  <a:pt x="875930" y="223421"/>
                  <a:pt x="781235" y="266330"/>
                </a:cubicBezTo>
                <a:cubicBezTo>
                  <a:pt x="686540" y="309239"/>
                  <a:pt x="611080" y="365464"/>
                  <a:pt x="514905" y="408373"/>
                </a:cubicBezTo>
                <a:cubicBezTo>
                  <a:pt x="418730" y="451282"/>
                  <a:pt x="276688" y="489752"/>
                  <a:pt x="204187" y="523783"/>
                </a:cubicBezTo>
                <a:cubicBezTo>
                  <a:pt x="131686" y="557814"/>
                  <a:pt x="113930" y="585927"/>
                  <a:pt x="79899" y="612560"/>
                </a:cubicBezTo>
                <a:cubicBezTo>
                  <a:pt x="45868" y="639193"/>
                  <a:pt x="22934" y="661387"/>
                  <a:pt x="0" y="683581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20104394">
            <a:off x="6640588" y="2694573"/>
            <a:ext cx="159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Cambria" pitchFamily="18" charset="0"/>
              </a:rPr>
              <a:t>Penstock</a:t>
            </a:r>
            <a:endParaRPr lang="en-US" sz="1600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8783454">
            <a:off x="5479129" y="4795037"/>
            <a:ext cx="159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Cambria" pitchFamily="18" charset="0"/>
              </a:rPr>
              <a:t>Penstock</a:t>
            </a:r>
            <a:endParaRPr lang="en-US" sz="1600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6284789"/>
            <a:ext cx="159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latin typeface="Cambria" pitchFamily="18" charset="0"/>
              </a:rPr>
              <a:t>Power Plant</a:t>
            </a:r>
            <a:endParaRPr lang="en-US" sz="1600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8800" y="5529590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Red Creek Diversion and Distribution Structure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62400" y="5867400"/>
            <a:ext cx="213064" cy="7559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57600" y="14448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Cambria" pitchFamily="18" charset="0"/>
              </a:rPr>
              <a:t>Paragonah</a:t>
            </a:r>
            <a:r>
              <a:rPr lang="en-US" sz="1400" dirty="0" smtClean="0">
                <a:solidFill>
                  <a:schemeClr val="bg1"/>
                </a:solidFill>
                <a:latin typeface="Cambria" pitchFamily="18" charset="0"/>
              </a:rPr>
              <a:t> Culinary Spring</a:t>
            </a:r>
            <a:endParaRPr lang="en-US" sz="1400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3195961" y="1598712"/>
            <a:ext cx="461639" cy="1912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Parowan and Bowery Creeks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643761" y="3349101"/>
            <a:ext cx="228600" cy="304800"/>
          </a:xfrm>
          <a:prstGeom prst="downArrow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48200" y="28956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USGS 374747112483901</a:t>
            </a:r>
          </a:p>
        </p:txBody>
      </p:sp>
      <p:sp>
        <p:nvSpPr>
          <p:cNvPr id="6" name="Down Arrow 5"/>
          <p:cNvSpPr/>
          <p:nvPr/>
        </p:nvSpPr>
        <p:spPr>
          <a:xfrm>
            <a:off x="5862961" y="4804299"/>
            <a:ext cx="228600" cy="304800"/>
          </a:xfrm>
          <a:prstGeom prst="downArrow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26097" y="4350798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USGS 374754112485501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57800" y="5142020"/>
            <a:ext cx="331433" cy="55264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5791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Parowan Creek Diversion Structure</a:t>
            </a:r>
          </a:p>
        </p:txBody>
      </p:sp>
      <p:sp>
        <p:nvSpPr>
          <p:cNvPr id="11" name="Freeform 10"/>
          <p:cNvSpPr/>
          <p:nvPr/>
        </p:nvSpPr>
        <p:spPr>
          <a:xfrm>
            <a:off x="0" y="5184559"/>
            <a:ext cx="3897297" cy="1038688"/>
          </a:xfrm>
          <a:custGeom>
            <a:avLst/>
            <a:gdLst>
              <a:gd name="connsiteX0" fmla="*/ 3897297 w 3897297"/>
              <a:gd name="connsiteY0" fmla="*/ 0 h 1038688"/>
              <a:gd name="connsiteX1" fmla="*/ 3426781 w 3897297"/>
              <a:gd name="connsiteY1" fmla="*/ 230820 h 1038688"/>
              <a:gd name="connsiteX2" fmla="*/ 2547891 w 3897297"/>
              <a:gd name="connsiteY2" fmla="*/ 550416 h 1038688"/>
              <a:gd name="connsiteX3" fmla="*/ 1642369 w 3897297"/>
              <a:gd name="connsiteY3" fmla="*/ 754602 h 1038688"/>
              <a:gd name="connsiteX4" fmla="*/ 514905 w 3897297"/>
              <a:gd name="connsiteY4" fmla="*/ 932156 h 1038688"/>
              <a:gd name="connsiteX5" fmla="*/ 0 w 3897297"/>
              <a:gd name="connsiteY5" fmla="*/ 1038688 h 1038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297" h="1038688">
                <a:moveTo>
                  <a:pt x="3897297" y="0"/>
                </a:moveTo>
                <a:cubicBezTo>
                  <a:pt x="3774489" y="69542"/>
                  <a:pt x="3651682" y="139084"/>
                  <a:pt x="3426781" y="230820"/>
                </a:cubicBezTo>
                <a:cubicBezTo>
                  <a:pt x="3201880" y="322556"/>
                  <a:pt x="2845293" y="463119"/>
                  <a:pt x="2547891" y="550416"/>
                </a:cubicBezTo>
                <a:cubicBezTo>
                  <a:pt x="2250489" y="637713"/>
                  <a:pt x="1981200" y="690979"/>
                  <a:pt x="1642369" y="754602"/>
                </a:cubicBezTo>
                <a:cubicBezTo>
                  <a:pt x="1303538" y="818225"/>
                  <a:pt x="788633" y="884808"/>
                  <a:pt x="514905" y="932156"/>
                </a:cubicBezTo>
                <a:cubicBezTo>
                  <a:pt x="241177" y="979504"/>
                  <a:pt x="120588" y="1009096"/>
                  <a:pt x="0" y="103868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1137444">
            <a:off x="334939" y="5597861"/>
            <a:ext cx="159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Cambria" pitchFamily="18" charset="0"/>
              </a:rPr>
              <a:t>Penstock</a:t>
            </a:r>
            <a:endParaRPr lang="en-US" sz="1600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9854" y="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mbria" pitchFamily="18" charset="0"/>
              </a:rPr>
              <a:t>Yankee Meadows Reservoir</a:t>
            </a:r>
            <a:endParaRPr lang="en-US" sz="1400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6091561" y="153889"/>
            <a:ext cx="178293" cy="1538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3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Parowan Power Plant and Distribution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934057" y="1669002"/>
            <a:ext cx="2578976" cy="3932808"/>
          </a:xfrm>
          <a:custGeom>
            <a:avLst/>
            <a:gdLst>
              <a:gd name="connsiteX0" fmla="*/ 2578976 w 2578976"/>
              <a:gd name="connsiteY0" fmla="*/ 0 h 3932808"/>
              <a:gd name="connsiteX1" fmla="*/ 2241625 w 2578976"/>
              <a:gd name="connsiteY1" fmla="*/ 159798 h 3932808"/>
              <a:gd name="connsiteX2" fmla="*/ 1939784 w 2578976"/>
              <a:gd name="connsiteY2" fmla="*/ 284085 h 3932808"/>
              <a:gd name="connsiteX3" fmla="*/ 1584677 w 2578976"/>
              <a:gd name="connsiteY3" fmla="*/ 443883 h 3932808"/>
              <a:gd name="connsiteX4" fmla="*/ 1318347 w 2578976"/>
              <a:gd name="connsiteY4" fmla="*/ 621437 h 3932808"/>
              <a:gd name="connsiteX5" fmla="*/ 1007628 w 2578976"/>
              <a:gd name="connsiteY5" fmla="*/ 719091 h 3932808"/>
              <a:gd name="connsiteX6" fmla="*/ 767931 w 2578976"/>
              <a:gd name="connsiteY6" fmla="*/ 798990 h 3932808"/>
              <a:gd name="connsiteX7" fmla="*/ 306293 w 2578976"/>
              <a:gd name="connsiteY7" fmla="*/ 1038687 h 3932808"/>
              <a:gd name="connsiteX8" fmla="*/ 31085 w 2578976"/>
              <a:gd name="connsiteY8" fmla="*/ 1225118 h 3932808"/>
              <a:gd name="connsiteX9" fmla="*/ 13329 w 2578976"/>
              <a:gd name="connsiteY9" fmla="*/ 1447060 h 3932808"/>
              <a:gd name="connsiteX10" fmla="*/ 93228 w 2578976"/>
              <a:gd name="connsiteY10" fmla="*/ 1651247 h 3932808"/>
              <a:gd name="connsiteX11" fmla="*/ 155372 w 2578976"/>
              <a:gd name="connsiteY11" fmla="*/ 1811045 h 3932808"/>
              <a:gd name="connsiteX12" fmla="*/ 377314 w 2578976"/>
              <a:gd name="connsiteY12" fmla="*/ 2121763 h 3932808"/>
              <a:gd name="connsiteX13" fmla="*/ 617011 w 2578976"/>
              <a:gd name="connsiteY13" fmla="*/ 2441359 h 3932808"/>
              <a:gd name="connsiteX14" fmla="*/ 909974 w 2578976"/>
              <a:gd name="connsiteY14" fmla="*/ 2689934 h 3932808"/>
              <a:gd name="connsiteX15" fmla="*/ 1043139 w 2578976"/>
              <a:gd name="connsiteY15" fmla="*/ 3036163 h 3932808"/>
              <a:gd name="connsiteX16" fmla="*/ 1105283 w 2578976"/>
              <a:gd name="connsiteY16" fmla="*/ 3275860 h 3932808"/>
              <a:gd name="connsiteX17" fmla="*/ 1229570 w 2578976"/>
              <a:gd name="connsiteY17" fmla="*/ 3613212 h 3932808"/>
              <a:gd name="connsiteX18" fmla="*/ 1336102 w 2578976"/>
              <a:gd name="connsiteY18" fmla="*/ 3817398 h 3932808"/>
              <a:gd name="connsiteX19" fmla="*/ 1327225 w 2578976"/>
              <a:gd name="connsiteY19" fmla="*/ 3932808 h 3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78976" h="3932808">
                <a:moveTo>
                  <a:pt x="2578976" y="0"/>
                </a:moveTo>
                <a:cubicBezTo>
                  <a:pt x="2463566" y="56225"/>
                  <a:pt x="2348157" y="112451"/>
                  <a:pt x="2241625" y="159798"/>
                </a:cubicBezTo>
                <a:cubicBezTo>
                  <a:pt x="2135093" y="207146"/>
                  <a:pt x="2049275" y="236738"/>
                  <a:pt x="1939784" y="284085"/>
                </a:cubicBezTo>
                <a:cubicBezTo>
                  <a:pt x="1830293" y="331432"/>
                  <a:pt x="1688250" y="387658"/>
                  <a:pt x="1584677" y="443883"/>
                </a:cubicBezTo>
                <a:cubicBezTo>
                  <a:pt x="1481104" y="500108"/>
                  <a:pt x="1414522" y="575569"/>
                  <a:pt x="1318347" y="621437"/>
                </a:cubicBezTo>
                <a:cubicBezTo>
                  <a:pt x="1222172" y="667305"/>
                  <a:pt x="1099364" y="689499"/>
                  <a:pt x="1007628" y="719091"/>
                </a:cubicBezTo>
                <a:cubicBezTo>
                  <a:pt x="915892" y="748683"/>
                  <a:pt x="884820" y="745724"/>
                  <a:pt x="767931" y="798990"/>
                </a:cubicBezTo>
                <a:cubicBezTo>
                  <a:pt x="651042" y="852256"/>
                  <a:pt x="429101" y="967666"/>
                  <a:pt x="306293" y="1038687"/>
                </a:cubicBezTo>
                <a:cubicBezTo>
                  <a:pt x="183485" y="1109708"/>
                  <a:pt x="79912" y="1157056"/>
                  <a:pt x="31085" y="1225118"/>
                </a:cubicBezTo>
                <a:cubicBezTo>
                  <a:pt x="-17742" y="1293180"/>
                  <a:pt x="2972" y="1376039"/>
                  <a:pt x="13329" y="1447060"/>
                </a:cubicBezTo>
                <a:cubicBezTo>
                  <a:pt x="23686" y="1518081"/>
                  <a:pt x="93228" y="1651247"/>
                  <a:pt x="93228" y="1651247"/>
                </a:cubicBezTo>
                <a:cubicBezTo>
                  <a:pt x="116902" y="1711911"/>
                  <a:pt x="108024" y="1732626"/>
                  <a:pt x="155372" y="1811045"/>
                </a:cubicBezTo>
                <a:cubicBezTo>
                  <a:pt x="202720" y="1889464"/>
                  <a:pt x="300374" y="2016711"/>
                  <a:pt x="377314" y="2121763"/>
                </a:cubicBezTo>
                <a:cubicBezTo>
                  <a:pt x="454254" y="2226815"/>
                  <a:pt x="528234" y="2346664"/>
                  <a:pt x="617011" y="2441359"/>
                </a:cubicBezTo>
                <a:cubicBezTo>
                  <a:pt x="705788" y="2536054"/>
                  <a:pt x="838953" y="2590800"/>
                  <a:pt x="909974" y="2689934"/>
                </a:cubicBezTo>
                <a:cubicBezTo>
                  <a:pt x="980995" y="2789068"/>
                  <a:pt x="1010587" y="2938509"/>
                  <a:pt x="1043139" y="3036163"/>
                </a:cubicBezTo>
                <a:cubicBezTo>
                  <a:pt x="1075690" y="3133817"/>
                  <a:pt x="1074211" y="3179685"/>
                  <a:pt x="1105283" y="3275860"/>
                </a:cubicBezTo>
                <a:cubicBezTo>
                  <a:pt x="1136355" y="3372035"/>
                  <a:pt x="1191100" y="3522956"/>
                  <a:pt x="1229570" y="3613212"/>
                </a:cubicBezTo>
                <a:cubicBezTo>
                  <a:pt x="1268040" y="3703468"/>
                  <a:pt x="1319826" y="3764132"/>
                  <a:pt x="1336102" y="3817398"/>
                </a:cubicBezTo>
                <a:cubicBezTo>
                  <a:pt x="1352378" y="3870664"/>
                  <a:pt x="1339801" y="3901736"/>
                  <a:pt x="1327225" y="393280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0020383">
            <a:off x="3215914" y="2316621"/>
            <a:ext cx="159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Cambria" pitchFamily="18" charset="0"/>
              </a:rPr>
              <a:t>Penstock</a:t>
            </a:r>
            <a:endParaRPr lang="en-US" sz="1600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5486400"/>
            <a:ext cx="159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latin typeface="Cambria" pitchFamily="18" charset="0"/>
              </a:rPr>
              <a:t>Power Plant</a:t>
            </a:r>
            <a:endParaRPr lang="en-US" sz="1600" b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560181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Parowan Creek Distribution Structure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3886200" y="5742015"/>
            <a:ext cx="291334" cy="12140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790718" y="3098307"/>
            <a:ext cx="6335527" cy="3222594"/>
          </a:xfrm>
          <a:custGeom>
            <a:avLst/>
            <a:gdLst>
              <a:gd name="connsiteX0" fmla="*/ 41259 w 6335527"/>
              <a:gd name="connsiteY0" fmla="*/ 0 h 3222594"/>
              <a:gd name="connsiteX1" fmla="*/ 5748 w 6335527"/>
              <a:gd name="connsiteY1" fmla="*/ 168676 h 3222594"/>
              <a:gd name="connsiteX2" fmla="*/ 147791 w 6335527"/>
              <a:gd name="connsiteY2" fmla="*/ 355107 h 3222594"/>
              <a:gd name="connsiteX3" fmla="*/ 236567 w 6335527"/>
              <a:gd name="connsiteY3" fmla="*/ 568171 h 3222594"/>
              <a:gd name="connsiteX4" fmla="*/ 218812 w 6335527"/>
              <a:gd name="connsiteY4" fmla="*/ 603681 h 3222594"/>
              <a:gd name="connsiteX5" fmla="*/ 298711 w 6335527"/>
              <a:gd name="connsiteY5" fmla="*/ 727969 h 3222594"/>
              <a:gd name="connsiteX6" fmla="*/ 485142 w 6335527"/>
              <a:gd name="connsiteY6" fmla="*/ 861134 h 3222594"/>
              <a:gd name="connsiteX7" fmla="*/ 573919 w 6335527"/>
              <a:gd name="connsiteY7" fmla="*/ 1003176 h 3222594"/>
              <a:gd name="connsiteX8" fmla="*/ 769228 w 6335527"/>
              <a:gd name="connsiteY8" fmla="*/ 1145219 h 3222594"/>
              <a:gd name="connsiteX9" fmla="*/ 955659 w 6335527"/>
              <a:gd name="connsiteY9" fmla="*/ 1269507 h 3222594"/>
              <a:gd name="connsiteX10" fmla="*/ 1319643 w 6335527"/>
              <a:gd name="connsiteY10" fmla="*/ 1438182 h 3222594"/>
              <a:gd name="connsiteX11" fmla="*/ 1559340 w 6335527"/>
              <a:gd name="connsiteY11" fmla="*/ 1571347 h 3222594"/>
              <a:gd name="connsiteX12" fmla="*/ 1914447 w 6335527"/>
              <a:gd name="connsiteY12" fmla="*/ 1624613 h 3222594"/>
              <a:gd name="connsiteX13" fmla="*/ 2029857 w 6335527"/>
              <a:gd name="connsiteY13" fmla="*/ 1713390 h 3222594"/>
              <a:gd name="connsiteX14" fmla="*/ 2180777 w 6335527"/>
              <a:gd name="connsiteY14" fmla="*/ 1873188 h 3222594"/>
              <a:gd name="connsiteX15" fmla="*/ 2322820 w 6335527"/>
              <a:gd name="connsiteY15" fmla="*/ 1961965 h 3222594"/>
              <a:gd name="connsiteX16" fmla="*/ 2500373 w 6335527"/>
              <a:gd name="connsiteY16" fmla="*/ 2032986 h 3222594"/>
              <a:gd name="connsiteX17" fmla="*/ 2864358 w 6335527"/>
              <a:gd name="connsiteY17" fmla="*/ 2130641 h 3222594"/>
              <a:gd name="connsiteX18" fmla="*/ 3148443 w 6335527"/>
              <a:gd name="connsiteY18" fmla="*/ 2166151 h 3222594"/>
              <a:gd name="connsiteX19" fmla="*/ 3352630 w 6335527"/>
              <a:gd name="connsiteY19" fmla="*/ 2281561 h 3222594"/>
              <a:gd name="connsiteX20" fmla="*/ 3698859 w 6335527"/>
              <a:gd name="connsiteY20" fmla="*/ 2450237 h 3222594"/>
              <a:gd name="connsiteX21" fmla="*/ 4293663 w 6335527"/>
              <a:gd name="connsiteY21" fmla="*/ 2618912 h 3222594"/>
              <a:gd name="connsiteX22" fmla="*/ 4906222 w 6335527"/>
              <a:gd name="connsiteY22" fmla="*/ 2796466 h 3222594"/>
              <a:gd name="connsiteX23" fmla="*/ 5270206 w 6335527"/>
              <a:gd name="connsiteY23" fmla="*/ 2929631 h 3222594"/>
              <a:gd name="connsiteX24" fmla="*/ 5598680 w 6335527"/>
              <a:gd name="connsiteY24" fmla="*/ 3027285 h 3222594"/>
              <a:gd name="connsiteX25" fmla="*/ 6015931 w 6335527"/>
              <a:gd name="connsiteY25" fmla="*/ 3133817 h 3222594"/>
              <a:gd name="connsiteX26" fmla="*/ 6335527 w 6335527"/>
              <a:gd name="connsiteY26" fmla="*/ 3222594 h 322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35527" h="3222594">
                <a:moveTo>
                  <a:pt x="41259" y="0"/>
                </a:moveTo>
                <a:cubicBezTo>
                  <a:pt x="14626" y="54746"/>
                  <a:pt x="-12007" y="109492"/>
                  <a:pt x="5748" y="168676"/>
                </a:cubicBezTo>
                <a:cubicBezTo>
                  <a:pt x="23503" y="227861"/>
                  <a:pt x="109321" y="288525"/>
                  <a:pt x="147791" y="355107"/>
                </a:cubicBezTo>
                <a:cubicBezTo>
                  <a:pt x="186261" y="421689"/>
                  <a:pt x="224730" y="526742"/>
                  <a:pt x="236567" y="568171"/>
                </a:cubicBezTo>
                <a:cubicBezTo>
                  <a:pt x="248404" y="609600"/>
                  <a:pt x="208455" y="577048"/>
                  <a:pt x="218812" y="603681"/>
                </a:cubicBezTo>
                <a:cubicBezTo>
                  <a:pt x="229169" y="630314"/>
                  <a:pt x="254323" y="685060"/>
                  <a:pt x="298711" y="727969"/>
                </a:cubicBezTo>
                <a:cubicBezTo>
                  <a:pt x="343099" y="770878"/>
                  <a:pt x="439274" y="815266"/>
                  <a:pt x="485142" y="861134"/>
                </a:cubicBezTo>
                <a:cubicBezTo>
                  <a:pt x="531010" y="907002"/>
                  <a:pt x="526571" y="955829"/>
                  <a:pt x="573919" y="1003176"/>
                </a:cubicBezTo>
                <a:cubicBezTo>
                  <a:pt x="621267" y="1050523"/>
                  <a:pt x="705605" y="1100831"/>
                  <a:pt x="769228" y="1145219"/>
                </a:cubicBezTo>
                <a:cubicBezTo>
                  <a:pt x="832851" y="1189607"/>
                  <a:pt x="863923" y="1220680"/>
                  <a:pt x="955659" y="1269507"/>
                </a:cubicBezTo>
                <a:cubicBezTo>
                  <a:pt x="1047395" y="1318334"/>
                  <a:pt x="1219030" y="1387875"/>
                  <a:pt x="1319643" y="1438182"/>
                </a:cubicBezTo>
                <a:cubicBezTo>
                  <a:pt x="1420256" y="1488489"/>
                  <a:pt x="1460206" y="1540275"/>
                  <a:pt x="1559340" y="1571347"/>
                </a:cubicBezTo>
                <a:cubicBezTo>
                  <a:pt x="1658474" y="1602419"/>
                  <a:pt x="1836028" y="1600939"/>
                  <a:pt x="1914447" y="1624613"/>
                </a:cubicBezTo>
                <a:cubicBezTo>
                  <a:pt x="1992867" y="1648287"/>
                  <a:pt x="1985469" y="1671961"/>
                  <a:pt x="2029857" y="1713390"/>
                </a:cubicBezTo>
                <a:cubicBezTo>
                  <a:pt x="2074245" y="1754819"/>
                  <a:pt x="2131950" y="1831759"/>
                  <a:pt x="2180777" y="1873188"/>
                </a:cubicBezTo>
                <a:cubicBezTo>
                  <a:pt x="2229604" y="1914617"/>
                  <a:pt x="2269554" y="1935332"/>
                  <a:pt x="2322820" y="1961965"/>
                </a:cubicBezTo>
                <a:cubicBezTo>
                  <a:pt x="2376086" y="1988598"/>
                  <a:pt x="2410117" y="2004873"/>
                  <a:pt x="2500373" y="2032986"/>
                </a:cubicBezTo>
                <a:cubicBezTo>
                  <a:pt x="2590629" y="2061099"/>
                  <a:pt x="2756346" y="2108447"/>
                  <a:pt x="2864358" y="2130641"/>
                </a:cubicBezTo>
                <a:cubicBezTo>
                  <a:pt x="2972370" y="2152835"/>
                  <a:pt x="3067064" y="2140998"/>
                  <a:pt x="3148443" y="2166151"/>
                </a:cubicBezTo>
                <a:cubicBezTo>
                  <a:pt x="3229822" y="2191304"/>
                  <a:pt x="3260894" y="2234213"/>
                  <a:pt x="3352630" y="2281561"/>
                </a:cubicBezTo>
                <a:cubicBezTo>
                  <a:pt x="3444366" y="2328909"/>
                  <a:pt x="3542020" y="2394012"/>
                  <a:pt x="3698859" y="2450237"/>
                </a:cubicBezTo>
                <a:cubicBezTo>
                  <a:pt x="3855698" y="2506462"/>
                  <a:pt x="4293663" y="2618912"/>
                  <a:pt x="4293663" y="2618912"/>
                </a:cubicBezTo>
                <a:cubicBezTo>
                  <a:pt x="4494890" y="2676617"/>
                  <a:pt x="4743465" y="2744679"/>
                  <a:pt x="4906222" y="2796466"/>
                </a:cubicBezTo>
                <a:cubicBezTo>
                  <a:pt x="5068979" y="2848253"/>
                  <a:pt x="5154796" y="2891161"/>
                  <a:pt x="5270206" y="2929631"/>
                </a:cubicBezTo>
                <a:cubicBezTo>
                  <a:pt x="5385616" y="2968101"/>
                  <a:pt x="5474393" y="2993254"/>
                  <a:pt x="5598680" y="3027285"/>
                </a:cubicBezTo>
                <a:cubicBezTo>
                  <a:pt x="5722968" y="3061316"/>
                  <a:pt x="5893123" y="3101266"/>
                  <a:pt x="6015931" y="3133817"/>
                </a:cubicBezTo>
                <a:cubicBezTo>
                  <a:pt x="6138739" y="3166369"/>
                  <a:pt x="6237133" y="3194481"/>
                  <a:pt x="6335527" y="3222594"/>
                </a:cubicBezTo>
              </a:path>
            </a:pathLst>
          </a:cu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105352">
            <a:off x="5422906" y="4970382"/>
            <a:ext cx="159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mbria" pitchFamily="18" charset="0"/>
              </a:rPr>
              <a:t>Natural Channel</a:t>
            </a:r>
            <a:endParaRPr lang="en-US" sz="1600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600" y="35052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Parowan Creek Diversion Structure</a:t>
            </a:r>
          </a:p>
        </p:txBody>
      </p:sp>
      <p:cxnSp>
        <p:nvCxnSpPr>
          <p:cNvPr id="17" name="Straight Arrow Connector 16"/>
          <p:cNvCxnSpPr>
            <a:endCxn id="12" idx="10"/>
          </p:cNvCxnSpPr>
          <p:nvPr/>
        </p:nvCxnSpPr>
        <p:spPr>
          <a:xfrm flipH="1">
            <a:off x="4110361" y="4028420"/>
            <a:ext cx="233039" cy="50806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49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Summit Creek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415161" y="2206101"/>
            <a:ext cx="228600" cy="304800"/>
          </a:xfrm>
          <a:prstGeom prst="downArrow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9600" y="17526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USGS 374722112550701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515405" y="2649245"/>
            <a:ext cx="609600" cy="3810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25003" y="2894111"/>
            <a:ext cx="302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Summit Creek Diversion Structure</a:t>
            </a:r>
          </a:p>
        </p:txBody>
      </p:sp>
      <p:sp>
        <p:nvSpPr>
          <p:cNvPr id="8" name="Freeform 7"/>
          <p:cNvSpPr/>
          <p:nvPr/>
        </p:nvSpPr>
        <p:spPr>
          <a:xfrm>
            <a:off x="4242964" y="2698812"/>
            <a:ext cx="3188657" cy="4154749"/>
          </a:xfrm>
          <a:custGeom>
            <a:avLst/>
            <a:gdLst>
              <a:gd name="connsiteX0" fmla="*/ 195871 w 3188657"/>
              <a:gd name="connsiteY0" fmla="*/ 0 h 4154749"/>
              <a:gd name="connsiteX1" fmla="*/ 142605 w 3188657"/>
              <a:gd name="connsiteY1" fmla="*/ 26633 h 4154749"/>
              <a:gd name="connsiteX2" fmla="*/ 89339 w 3188657"/>
              <a:gd name="connsiteY2" fmla="*/ 106532 h 4154749"/>
              <a:gd name="connsiteX3" fmla="*/ 9440 w 3188657"/>
              <a:gd name="connsiteY3" fmla="*/ 168675 h 4154749"/>
              <a:gd name="connsiteX4" fmla="*/ 9440 w 3188657"/>
              <a:gd name="connsiteY4" fmla="*/ 257452 h 4154749"/>
              <a:gd name="connsiteX5" fmla="*/ 80461 w 3188657"/>
              <a:gd name="connsiteY5" fmla="*/ 363984 h 4154749"/>
              <a:gd name="connsiteX6" fmla="*/ 115972 w 3188657"/>
              <a:gd name="connsiteY6" fmla="*/ 461638 h 4154749"/>
              <a:gd name="connsiteX7" fmla="*/ 124850 w 3188657"/>
              <a:gd name="connsiteY7" fmla="*/ 506027 h 4154749"/>
              <a:gd name="connsiteX8" fmla="*/ 320158 w 3188657"/>
              <a:gd name="connsiteY8" fmla="*/ 541538 h 4154749"/>
              <a:gd name="connsiteX9" fmla="*/ 550978 w 3188657"/>
              <a:gd name="connsiteY9" fmla="*/ 559293 h 4154749"/>
              <a:gd name="connsiteX10" fmla="*/ 719653 w 3188657"/>
              <a:gd name="connsiteY10" fmla="*/ 585926 h 4154749"/>
              <a:gd name="connsiteX11" fmla="*/ 817308 w 3188657"/>
              <a:gd name="connsiteY11" fmla="*/ 648070 h 4154749"/>
              <a:gd name="connsiteX12" fmla="*/ 1234558 w 3188657"/>
              <a:gd name="connsiteY12" fmla="*/ 719091 h 4154749"/>
              <a:gd name="connsiteX13" fmla="*/ 1527521 w 3188657"/>
              <a:gd name="connsiteY13" fmla="*/ 648070 h 4154749"/>
              <a:gd name="connsiteX14" fmla="*/ 1838240 w 3188657"/>
              <a:gd name="connsiteY14" fmla="*/ 683580 h 4154749"/>
              <a:gd name="connsiteX15" fmla="*/ 2033549 w 3188657"/>
              <a:gd name="connsiteY15" fmla="*/ 790112 h 4154749"/>
              <a:gd name="connsiteX16" fmla="*/ 2308756 w 3188657"/>
              <a:gd name="connsiteY16" fmla="*/ 861134 h 4154749"/>
              <a:gd name="connsiteX17" fmla="*/ 2654986 w 3188657"/>
              <a:gd name="connsiteY17" fmla="*/ 870011 h 4154749"/>
              <a:gd name="connsiteX18" fmla="*/ 2752640 w 3188657"/>
              <a:gd name="connsiteY18" fmla="*/ 941033 h 4154749"/>
              <a:gd name="connsiteX19" fmla="*/ 2770395 w 3188657"/>
              <a:gd name="connsiteY19" fmla="*/ 1109708 h 4154749"/>
              <a:gd name="connsiteX20" fmla="*/ 2761518 w 3188657"/>
              <a:gd name="connsiteY20" fmla="*/ 1216240 h 4154749"/>
              <a:gd name="connsiteX21" fmla="*/ 2859172 w 3188657"/>
              <a:gd name="connsiteY21" fmla="*/ 1287262 h 4154749"/>
              <a:gd name="connsiteX22" fmla="*/ 2912438 w 3188657"/>
              <a:gd name="connsiteY22" fmla="*/ 1429305 h 4154749"/>
              <a:gd name="connsiteX23" fmla="*/ 2921316 w 3188657"/>
              <a:gd name="connsiteY23" fmla="*/ 1509204 h 4154749"/>
              <a:gd name="connsiteX24" fmla="*/ 3001215 w 3188657"/>
              <a:gd name="connsiteY24" fmla="*/ 1624613 h 4154749"/>
              <a:gd name="connsiteX25" fmla="*/ 3036725 w 3188657"/>
              <a:gd name="connsiteY25" fmla="*/ 1748901 h 4154749"/>
              <a:gd name="connsiteX26" fmla="*/ 2974582 w 3188657"/>
              <a:gd name="connsiteY26" fmla="*/ 1846555 h 4154749"/>
              <a:gd name="connsiteX27" fmla="*/ 3054481 w 3188657"/>
              <a:gd name="connsiteY27" fmla="*/ 1970842 h 4154749"/>
              <a:gd name="connsiteX28" fmla="*/ 3169890 w 3188657"/>
              <a:gd name="connsiteY28" fmla="*/ 2086252 h 4154749"/>
              <a:gd name="connsiteX29" fmla="*/ 3187646 w 3188657"/>
              <a:gd name="connsiteY29" fmla="*/ 2219417 h 4154749"/>
              <a:gd name="connsiteX30" fmla="*/ 3161013 w 3188657"/>
              <a:gd name="connsiteY30" fmla="*/ 2379215 h 4154749"/>
              <a:gd name="connsiteX31" fmla="*/ 3143257 w 3188657"/>
              <a:gd name="connsiteY31" fmla="*/ 2556769 h 4154749"/>
              <a:gd name="connsiteX32" fmla="*/ 3045603 w 3188657"/>
              <a:gd name="connsiteY32" fmla="*/ 2805343 h 4154749"/>
              <a:gd name="connsiteX33" fmla="*/ 3036725 w 3188657"/>
              <a:gd name="connsiteY33" fmla="*/ 3036163 h 4154749"/>
              <a:gd name="connsiteX34" fmla="*/ 3010092 w 3188657"/>
              <a:gd name="connsiteY34" fmla="*/ 3204838 h 4154749"/>
              <a:gd name="connsiteX35" fmla="*/ 2983459 w 3188657"/>
              <a:gd name="connsiteY35" fmla="*/ 3426780 h 4154749"/>
              <a:gd name="connsiteX36" fmla="*/ 3010092 w 3188657"/>
              <a:gd name="connsiteY36" fmla="*/ 3710866 h 4154749"/>
              <a:gd name="connsiteX37" fmla="*/ 3036725 w 3188657"/>
              <a:gd name="connsiteY37" fmla="*/ 3959440 h 4154749"/>
              <a:gd name="connsiteX38" fmla="*/ 3045603 w 3188657"/>
              <a:gd name="connsiteY38" fmla="*/ 4119238 h 4154749"/>
              <a:gd name="connsiteX39" fmla="*/ 3045603 w 3188657"/>
              <a:gd name="connsiteY39" fmla="*/ 4154749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88657" h="4154749">
                <a:moveTo>
                  <a:pt x="195871" y="0"/>
                </a:moveTo>
                <a:cubicBezTo>
                  <a:pt x="178115" y="4439"/>
                  <a:pt x="160360" y="8878"/>
                  <a:pt x="142605" y="26633"/>
                </a:cubicBezTo>
                <a:cubicBezTo>
                  <a:pt x="124850" y="44388"/>
                  <a:pt x="111533" y="82858"/>
                  <a:pt x="89339" y="106532"/>
                </a:cubicBezTo>
                <a:cubicBezTo>
                  <a:pt x="67145" y="130206"/>
                  <a:pt x="22757" y="143522"/>
                  <a:pt x="9440" y="168675"/>
                </a:cubicBezTo>
                <a:cubicBezTo>
                  <a:pt x="-3877" y="193828"/>
                  <a:pt x="-2397" y="224901"/>
                  <a:pt x="9440" y="257452"/>
                </a:cubicBezTo>
                <a:cubicBezTo>
                  <a:pt x="21277" y="290004"/>
                  <a:pt x="62706" y="329953"/>
                  <a:pt x="80461" y="363984"/>
                </a:cubicBezTo>
                <a:cubicBezTo>
                  <a:pt x="98216" y="398015"/>
                  <a:pt x="108574" y="437964"/>
                  <a:pt x="115972" y="461638"/>
                </a:cubicBezTo>
                <a:cubicBezTo>
                  <a:pt x="123370" y="485312"/>
                  <a:pt x="90819" y="492710"/>
                  <a:pt x="124850" y="506027"/>
                </a:cubicBezTo>
                <a:cubicBezTo>
                  <a:pt x="158881" y="519344"/>
                  <a:pt x="249137" y="532660"/>
                  <a:pt x="320158" y="541538"/>
                </a:cubicBezTo>
                <a:cubicBezTo>
                  <a:pt x="391179" y="550416"/>
                  <a:pt x="484396" y="551895"/>
                  <a:pt x="550978" y="559293"/>
                </a:cubicBezTo>
                <a:cubicBezTo>
                  <a:pt x="617561" y="566691"/>
                  <a:pt x="675265" y="571130"/>
                  <a:pt x="719653" y="585926"/>
                </a:cubicBezTo>
                <a:cubicBezTo>
                  <a:pt x="764041" y="600722"/>
                  <a:pt x="731491" y="625876"/>
                  <a:pt x="817308" y="648070"/>
                </a:cubicBezTo>
                <a:cubicBezTo>
                  <a:pt x="903125" y="670264"/>
                  <a:pt x="1116189" y="719091"/>
                  <a:pt x="1234558" y="719091"/>
                </a:cubicBezTo>
                <a:cubicBezTo>
                  <a:pt x="1352927" y="719091"/>
                  <a:pt x="1426907" y="653989"/>
                  <a:pt x="1527521" y="648070"/>
                </a:cubicBezTo>
                <a:cubicBezTo>
                  <a:pt x="1628135" y="642152"/>
                  <a:pt x="1753902" y="659906"/>
                  <a:pt x="1838240" y="683580"/>
                </a:cubicBezTo>
                <a:cubicBezTo>
                  <a:pt x="1922578" y="707254"/>
                  <a:pt x="1955130" y="760520"/>
                  <a:pt x="2033549" y="790112"/>
                </a:cubicBezTo>
                <a:cubicBezTo>
                  <a:pt x="2111968" y="819704"/>
                  <a:pt x="2205183" y="847818"/>
                  <a:pt x="2308756" y="861134"/>
                </a:cubicBezTo>
                <a:cubicBezTo>
                  <a:pt x="2412329" y="874451"/>
                  <a:pt x="2581005" y="856695"/>
                  <a:pt x="2654986" y="870011"/>
                </a:cubicBezTo>
                <a:cubicBezTo>
                  <a:pt x="2728967" y="883328"/>
                  <a:pt x="2733405" y="901084"/>
                  <a:pt x="2752640" y="941033"/>
                </a:cubicBezTo>
                <a:cubicBezTo>
                  <a:pt x="2771875" y="980982"/>
                  <a:pt x="2768915" y="1063840"/>
                  <a:pt x="2770395" y="1109708"/>
                </a:cubicBezTo>
                <a:cubicBezTo>
                  <a:pt x="2771875" y="1155576"/>
                  <a:pt x="2746722" y="1186648"/>
                  <a:pt x="2761518" y="1216240"/>
                </a:cubicBezTo>
                <a:cubicBezTo>
                  <a:pt x="2776314" y="1245832"/>
                  <a:pt x="2834019" y="1251751"/>
                  <a:pt x="2859172" y="1287262"/>
                </a:cubicBezTo>
                <a:cubicBezTo>
                  <a:pt x="2884325" y="1322773"/>
                  <a:pt x="2902081" y="1392315"/>
                  <a:pt x="2912438" y="1429305"/>
                </a:cubicBezTo>
                <a:cubicBezTo>
                  <a:pt x="2922795" y="1466295"/>
                  <a:pt x="2906520" y="1476653"/>
                  <a:pt x="2921316" y="1509204"/>
                </a:cubicBezTo>
                <a:cubicBezTo>
                  <a:pt x="2936112" y="1541755"/>
                  <a:pt x="2981980" y="1584664"/>
                  <a:pt x="3001215" y="1624613"/>
                </a:cubicBezTo>
                <a:cubicBezTo>
                  <a:pt x="3020450" y="1664562"/>
                  <a:pt x="3041164" y="1711911"/>
                  <a:pt x="3036725" y="1748901"/>
                </a:cubicBezTo>
                <a:cubicBezTo>
                  <a:pt x="3032286" y="1785891"/>
                  <a:pt x="2971623" y="1809565"/>
                  <a:pt x="2974582" y="1846555"/>
                </a:cubicBezTo>
                <a:cubicBezTo>
                  <a:pt x="2977541" y="1883545"/>
                  <a:pt x="3021930" y="1930893"/>
                  <a:pt x="3054481" y="1970842"/>
                </a:cubicBezTo>
                <a:cubicBezTo>
                  <a:pt x="3087032" y="2010791"/>
                  <a:pt x="3147696" y="2044823"/>
                  <a:pt x="3169890" y="2086252"/>
                </a:cubicBezTo>
                <a:cubicBezTo>
                  <a:pt x="3192084" y="2127681"/>
                  <a:pt x="3189125" y="2170590"/>
                  <a:pt x="3187646" y="2219417"/>
                </a:cubicBezTo>
                <a:cubicBezTo>
                  <a:pt x="3186167" y="2268244"/>
                  <a:pt x="3168411" y="2322990"/>
                  <a:pt x="3161013" y="2379215"/>
                </a:cubicBezTo>
                <a:cubicBezTo>
                  <a:pt x="3153615" y="2435440"/>
                  <a:pt x="3162492" y="2485748"/>
                  <a:pt x="3143257" y="2556769"/>
                </a:cubicBezTo>
                <a:cubicBezTo>
                  <a:pt x="3124022" y="2627790"/>
                  <a:pt x="3063358" y="2725444"/>
                  <a:pt x="3045603" y="2805343"/>
                </a:cubicBezTo>
                <a:cubicBezTo>
                  <a:pt x="3027848" y="2885242"/>
                  <a:pt x="3042644" y="2969581"/>
                  <a:pt x="3036725" y="3036163"/>
                </a:cubicBezTo>
                <a:cubicBezTo>
                  <a:pt x="3030807" y="3102746"/>
                  <a:pt x="3018970" y="3139735"/>
                  <a:pt x="3010092" y="3204838"/>
                </a:cubicBezTo>
                <a:cubicBezTo>
                  <a:pt x="3001214" y="3269941"/>
                  <a:pt x="2983459" y="3342442"/>
                  <a:pt x="2983459" y="3426780"/>
                </a:cubicBezTo>
                <a:cubicBezTo>
                  <a:pt x="2983459" y="3511118"/>
                  <a:pt x="3001214" y="3622089"/>
                  <a:pt x="3010092" y="3710866"/>
                </a:cubicBezTo>
                <a:cubicBezTo>
                  <a:pt x="3018970" y="3799643"/>
                  <a:pt x="3030807" y="3891378"/>
                  <a:pt x="3036725" y="3959440"/>
                </a:cubicBezTo>
                <a:cubicBezTo>
                  <a:pt x="3042644" y="4027502"/>
                  <a:pt x="3044123" y="4086687"/>
                  <a:pt x="3045603" y="4119238"/>
                </a:cubicBezTo>
                <a:cubicBezTo>
                  <a:pt x="3047083" y="4151790"/>
                  <a:pt x="3046343" y="4153269"/>
                  <a:pt x="3045603" y="4154749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472507">
            <a:off x="4914900" y="3384629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mbria" pitchFamily="18" charset="0"/>
              </a:rPr>
              <a:t>Natural Channel</a:t>
            </a:r>
            <a:endParaRPr lang="en-US" sz="1600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939266" y="2592280"/>
            <a:ext cx="499569" cy="524768"/>
          </a:xfrm>
          <a:custGeom>
            <a:avLst/>
            <a:gdLst>
              <a:gd name="connsiteX0" fmla="*/ 499569 w 499569"/>
              <a:gd name="connsiteY0" fmla="*/ 0 h 524768"/>
              <a:gd name="connsiteX1" fmla="*/ 242117 w 499569"/>
              <a:gd name="connsiteY1" fmla="*/ 71021 h 524768"/>
              <a:gd name="connsiteX2" fmla="*/ 117829 w 499569"/>
              <a:gd name="connsiteY2" fmla="*/ 133165 h 524768"/>
              <a:gd name="connsiteX3" fmla="*/ 2419 w 499569"/>
              <a:gd name="connsiteY3" fmla="*/ 195308 h 524768"/>
              <a:gd name="connsiteX4" fmla="*/ 37930 w 499569"/>
              <a:gd name="connsiteY4" fmla="*/ 337351 h 524768"/>
              <a:gd name="connsiteX5" fmla="*/ 20175 w 499569"/>
              <a:gd name="connsiteY5" fmla="*/ 381739 h 524768"/>
              <a:gd name="connsiteX6" fmla="*/ 29052 w 499569"/>
              <a:gd name="connsiteY6" fmla="*/ 452761 h 524768"/>
              <a:gd name="connsiteX7" fmla="*/ 171095 w 499569"/>
              <a:gd name="connsiteY7" fmla="*/ 514904 h 524768"/>
              <a:gd name="connsiteX8" fmla="*/ 259872 w 499569"/>
              <a:gd name="connsiteY8" fmla="*/ 523782 h 52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569" h="524768">
                <a:moveTo>
                  <a:pt x="499569" y="0"/>
                </a:moveTo>
                <a:cubicBezTo>
                  <a:pt x="402654" y="24413"/>
                  <a:pt x="305740" y="48827"/>
                  <a:pt x="242117" y="71021"/>
                </a:cubicBezTo>
                <a:cubicBezTo>
                  <a:pt x="178494" y="93215"/>
                  <a:pt x="157779" y="112451"/>
                  <a:pt x="117829" y="133165"/>
                </a:cubicBezTo>
                <a:cubicBezTo>
                  <a:pt x="77879" y="153880"/>
                  <a:pt x="15736" y="161277"/>
                  <a:pt x="2419" y="195308"/>
                </a:cubicBezTo>
                <a:cubicBezTo>
                  <a:pt x="-10898" y="229339"/>
                  <a:pt x="34971" y="306279"/>
                  <a:pt x="37930" y="337351"/>
                </a:cubicBezTo>
                <a:cubicBezTo>
                  <a:pt x="40889" y="368423"/>
                  <a:pt x="21655" y="362504"/>
                  <a:pt x="20175" y="381739"/>
                </a:cubicBezTo>
                <a:cubicBezTo>
                  <a:pt x="18695" y="400974"/>
                  <a:pt x="3899" y="430567"/>
                  <a:pt x="29052" y="452761"/>
                </a:cubicBezTo>
                <a:cubicBezTo>
                  <a:pt x="54205" y="474955"/>
                  <a:pt x="132625" y="503067"/>
                  <a:pt x="171095" y="514904"/>
                </a:cubicBezTo>
                <a:cubicBezTo>
                  <a:pt x="209565" y="526741"/>
                  <a:pt x="234718" y="525261"/>
                  <a:pt x="259872" y="52378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52600" y="315136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Cambria" pitchFamily="18" charset="0"/>
              </a:rPr>
              <a:t>Red Creek Distribution Structure</a:t>
            </a: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3886200" y="3151360"/>
            <a:ext cx="356764" cy="26161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9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Changes </a:t>
            </a:r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in Storage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Rates of storage change will be made on calculated changes in water-levels and estimated aquifer storage properties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Most valley recharge likely occurs as seepage on alluvial fans and subsurface mountain block groundwater </a:t>
            </a:r>
          </a:p>
          <a:p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Potentiometric map for Nov. 2012 (complete)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Change maps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Water year 2013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1974-2013</a:t>
            </a:r>
          </a:p>
          <a:p>
            <a:endParaRPr lang="en-US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MODFLOW model (GBCAAS) to estimate storage properties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1994" r="1539" b="2197"/>
          <a:stretch/>
        </p:blipFill>
        <p:spPr>
          <a:xfrm>
            <a:off x="519076" y="318854"/>
            <a:ext cx="8050836" cy="61739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Water-Levels Oct-Nov 1974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2330" r="1786" b="2265"/>
          <a:stretch/>
        </p:blipFill>
        <p:spPr>
          <a:xfrm>
            <a:off x="548935" y="381000"/>
            <a:ext cx="8001001" cy="6123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Water-Levels November 2012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Discharge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Withdrawals from wells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Principally irrigation wells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1965 through 2008 110 irrigation wells were visited triennially  under the state-wide groundwater use monitoring program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New consumption estimates will be made on these wells                   (Summer 2013)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Flow meters installed on a portion of irrigation wells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Evapotranspiration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Natural and Irrigation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Water Quality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Irrigation wells – pH, </a:t>
            </a:r>
            <a:r>
              <a:rPr lang="en-US" sz="2000" dirty="0" err="1" smtClean="0">
                <a:solidFill>
                  <a:schemeClr val="bg1"/>
                </a:solidFill>
                <a:latin typeface="Cambria" pitchFamily="18" charset="0"/>
              </a:rPr>
              <a:t>SpC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, Temp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Selected 25 wells – Major-ion chemistry, nutrients, stable isotopes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Irrigation Withdrawals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2460" r="25993" b="2525"/>
          <a:stretch/>
        </p:blipFill>
        <p:spPr>
          <a:xfrm>
            <a:off x="498697" y="2574715"/>
            <a:ext cx="4073303" cy="415250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459" r="2221" b="6667"/>
          <a:stretch/>
        </p:blipFill>
        <p:spPr>
          <a:xfrm>
            <a:off x="4953000" y="2236417"/>
            <a:ext cx="3628495" cy="44908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15240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Rated Wells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15240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Metered Wells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Parowan Valley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Approx. 160 mi</a:t>
            </a:r>
            <a:r>
              <a:rPr lang="en-US" sz="2800" baseline="30000" dirty="0" smtClean="0">
                <a:solidFill>
                  <a:schemeClr val="bg1"/>
                </a:solidFill>
                <a:latin typeface="Cambria" pitchFamily="18" charset="0"/>
              </a:rPr>
              <a:t>2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Structural depression between Hurricane fault and the Red Hills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Closed surface-water basin (aside from Winn Gap)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Little Salt Lake (playa)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Parowan Gap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Historically flowing/artesian conditions for large area of central portion of valley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Unconsolidated fill deposits are 1,000+ </a:t>
            </a:r>
            <a:r>
              <a:rPr lang="en-US" sz="2800" dirty="0" err="1" smtClean="0">
                <a:solidFill>
                  <a:schemeClr val="bg1"/>
                </a:solidFill>
                <a:latin typeface="Cambria" pitchFamily="18" charset="0"/>
              </a:rPr>
              <a:t>ft</a:t>
            </a:r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 thick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  <a:t>Background</a:t>
            </a:r>
            <a:endParaRPr lang="en-US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Evapotranspiration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8095" y="762000"/>
            <a:ext cx="7778934" cy="5947173"/>
            <a:chOff x="628095" y="762000"/>
            <a:chExt cx="7778934" cy="5947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" t="2330" r="1686" b="2265"/>
            <a:stretch/>
          </p:blipFill>
          <p:spPr>
            <a:xfrm>
              <a:off x="628095" y="762000"/>
              <a:ext cx="7778934" cy="594717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14400" y="914400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Cambria" pitchFamily="18" charset="0"/>
                </a:rPr>
                <a:t>1974</a:t>
              </a:r>
              <a:endParaRPr lang="en-US" sz="28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599" y="753122"/>
            <a:ext cx="7790261" cy="5970107"/>
            <a:chOff x="609599" y="753122"/>
            <a:chExt cx="7790261" cy="59701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" t="2200" r="1685" b="2265"/>
            <a:stretch/>
          </p:blipFill>
          <p:spPr>
            <a:xfrm>
              <a:off x="609599" y="753122"/>
              <a:ext cx="7790261" cy="597010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14400" y="1000780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Cambria" pitchFamily="18" charset="0"/>
                </a:rPr>
                <a:t>2004</a:t>
              </a:r>
              <a:endParaRPr lang="en-US" sz="2800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5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Long-term groundwater declines since the mid-1960s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Updated groundwater budget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Re-characterization of aquifer chemistry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Evaluation of effects of decreased water-levels</a:t>
            </a:r>
          </a:p>
          <a:p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Accurate measurements imperative to quality of data and decreased uncertainty </a:t>
            </a:r>
          </a:p>
          <a:p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Summary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William Wilson – Summit Creek Irrigation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Kelly Stones – Parowan City Public Works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Frank Lister – Red Creek Irrigation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Tony Dalton – Little Creek Irrigation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Acknowledgements 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971800"/>
            <a:ext cx="2804234" cy="37389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720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1961" r="19608" b="14118"/>
          <a:stretch/>
        </p:blipFill>
        <p:spPr>
          <a:xfrm>
            <a:off x="304800" y="1295400"/>
            <a:ext cx="4379259" cy="45055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05400" y="12954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Tom Marston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U. S. Geological Survey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Utah Water Science Center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801-908-5030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tmarston@usgs.gov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8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  <a:t>Background</a:t>
            </a:r>
            <a:endParaRPr lang="en-US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Previous investigations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Thomas, H. E., and Taylor, G.H., 1946, Geology and ground-water resources of Cedar City and Parowan Valleys, Iron County, Utah:  U.S. Geological Survey Water-Supply Paper 993.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Approximately </a:t>
            </a:r>
            <a:r>
              <a:rPr lang="en-US" sz="1600" b="1" dirty="0" smtClean="0">
                <a:solidFill>
                  <a:schemeClr val="bg1"/>
                </a:solidFill>
                <a:latin typeface="Cambria" pitchFamily="18" charset="0"/>
              </a:rPr>
              <a:t>6,000</a:t>
            </a: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 acre-</a:t>
            </a:r>
            <a:r>
              <a:rPr lang="en-US" sz="1600" dirty="0" err="1" smtClean="0">
                <a:solidFill>
                  <a:schemeClr val="bg1"/>
                </a:solidFill>
                <a:latin typeface="Cambria" pitchFamily="18" charset="0"/>
              </a:rPr>
              <a:t>ft</a:t>
            </a: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 of annual groundwater withdrawal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Water-levels relatively stable</a:t>
            </a:r>
          </a:p>
          <a:p>
            <a:pPr marL="914400" lvl="2" indent="0">
              <a:buNone/>
            </a:pPr>
            <a:endParaRPr lang="en-US" sz="1600" dirty="0">
              <a:solidFill>
                <a:schemeClr val="bg1"/>
              </a:solidFill>
              <a:latin typeface="Cambria" pitchFamily="18" charset="0"/>
            </a:endParaRPr>
          </a:p>
          <a:p>
            <a:pPr marL="914400" lvl="2" indent="0">
              <a:buNone/>
            </a:pPr>
            <a:endParaRPr lang="en-US" sz="1600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4038600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err="1" smtClean="0">
                <a:solidFill>
                  <a:schemeClr val="bg1"/>
                </a:solidFill>
                <a:latin typeface="Cambria" pitchFamily="18" charset="0"/>
              </a:rPr>
              <a:t>Bjorklund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, L. J., </a:t>
            </a:r>
            <a:r>
              <a:rPr lang="en-US" sz="2000" dirty="0" err="1" smtClean="0">
                <a:solidFill>
                  <a:schemeClr val="bg1"/>
                </a:solidFill>
                <a:latin typeface="Cambria" pitchFamily="18" charset="0"/>
              </a:rPr>
              <a:t>Sumsion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, C. T., and Sandberg, G. W., 1978, </a:t>
            </a:r>
          </a:p>
          <a:p>
            <a:pPr marL="457200" lvl="1" indent="0" defTabSz="731520">
              <a:buNone/>
            </a:pPr>
            <a:r>
              <a:rPr lang="en-US" sz="20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    Ground-water Resources of the Parowan-Cedar City Drainage         	Basin, Iron County, Utah:  Utah Department of Natural Resources 	Technical Publication No. 60.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Approximately </a:t>
            </a:r>
            <a:r>
              <a:rPr lang="en-US" sz="1600" b="1" dirty="0" smtClean="0">
                <a:solidFill>
                  <a:schemeClr val="bg1"/>
                </a:solidFill>
                <a:latin typeface="Cambria" pitchFamily="18" charset="0"/>
              </a:rPr>
              <a:t>34,000</a:t>
            </a: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 acre-</a:t>
            </a:r>
            <a:r>
              <a:rPr lang="en-US" sz="1600" dirty="0" err="1" smtClean="0">
                <a:solidFill>
                  <a:schemeClr val="bg1"/>
                </a:solidFill>
                <a:latin typeface="Cambria" pitchFamily="18" charset="0"/>
              </a:rPr>
              <a:t>ft</a:t>
            </a: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 of annual groundwater withdrawal</a:t>
            </a:r>
          </a:p>
          <a:p>
            <a:pPr lvl="2"/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Water-levels in decline since early 1960’s</a:t>
            </a:r>
          </a:p>
          <a:p>
            <a:pPr marL="914400" lvl="2" indent="0">
              <a:buFont typeface="Arial" pitchFamily="34" charset="0"/>
              <a:buNone/>
            </a:pPr>
            <a:endParaRPr lang="en-US" sz="1600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n-US" sz="16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  <a:t>Ongoing Monitoring in Parowan </a:t>
            </a:r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  <a:t>Valley</a:t>
            </a:r>
            <a:endParaRPr lang="en-US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04796" y="1384949"/>
            <a:ext cx="8455388" cy="4998487"/>
            <a:chOff x="-3524" y="4001"/>
            <a:chExt cx="84547" cy="49987"/>
          </a:xfrm>
        </p:grpSpPr>
        <p:pic>
          <p:nvPicPr>
            <p:cNvPr id="7" name="Content Placeholder 3" descr="fig1GW1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24" y="4001"/>
              <a:ext cx="40506" cy="49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0" y="5392"/>
              <a:ext cx="39593" cy="48008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219200" y="5257800"/>
            <a:ext cx="2286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219200" y="1524043"/>
            <a:ext cx="3581362" cy="37337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19200" y="5562600"/>
            <a:ext cx="3581362" cy="7620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85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  <a:t>Ongoing Monitoring in Parowan </a:t>
            </a:r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  <a:t>Valley</a:t>
            </a:r>
            <a:endParaRPr lang="en-US" sz="32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(Water-Levels)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6" t="8418" r="5443" b="29619"/>
          <a:stretch/>
        </p:blipFill>
        <p:spPr bwMode="auto">
          <a:xfrm>
            <a:off x="228600" y="1592450"/>
            <a:ext cx="3821596" cy="496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3258844" y="2256185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87070" y="3845512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4060" y="447787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16811"/>
            <a:ext cx="5093804" cy="1487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77418"/>
            <a:ext cx="5121353" cy="1605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629734"/>
            <a:ext cx="5199356" cy="145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3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  <a:t>Ongoing Monitoring in Parowan Valley</a:t>
            </a:r>
            <a:br>
              <a:rPr lang="en-US" sz="3200" b="1" dirty="0" smtClean="0">
                <a:solidFill>
                  <a:schemeClr val="bg1"/>
                </a:solidFill>
                <a:latin typeface="Cambria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Withdrawals)</a:t>
            </a:r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7" y="3352800"/>
            <a:ext cx="8839200" cy="2862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19050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Withdrawal totals based on discharge/power use ratings (1963-present)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Estimates of yearly withdrawals from 1940’s to present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Objectives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Development of an updated groundwater budget for the valley fill aquifer</a:t>
            </a:r>
          </a:p>
          <a:p>
            <a:endParaRPr lang="en-US" sz="2800" dirty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Evaluation of current groundwater level and storage conditions, and changes since 1975</a:t>
            </a:r>
          </a:p>
          <a:p>
            <a:endParaRPr lang="en-US" sz="2800" dirty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ambria" pitchFamily="18" charset="0"/>
              </a:rPr>
              <a:t>Evaluation of effects from historic changes in aquifer water levels and storage</a:t>
            </a:r>
            <a:endParaRPr lang="en-US" sz="28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The Water Budget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5953066" cy="442957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48400" y="1600200"/>
            <a:ext cx="2819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Basic Components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Recharge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Mountain Infiltration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Stream seepage on alluvial fans (non-growing season)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Irrigation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Valley </a:t>
            </a:r>
            <a:r>
              <a:rPr lang="en-US" sz="1600" dirty="0" err="1" smtClean="0">
                <a:solidFill>
                  <a:schemeClr val="bg1"/>
                </a:solidFill>
                <a:latin typeface="Cambria" pitchFamily="18" charset="0"/>
              </a:rPr>
              <a:t>precip</a:t>
            </a: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  <a:latin typeface="Cambria" pitchFamily="18" charset="0"/>
              </a:rPr>
              <a:t>negl</a:t>
            </a: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.)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Change in storage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Discharge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Springs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Evapotranspiration (mountain and valley)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Captured runoff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itchFamily="18" charset="0"/>
              </a:rPr>
              <a:t>Withdrawals</a:t>
            </a:r>
            <a:endParaRPr lang="en-US" sz="16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itchFamily="18" charset="0"/>
              </a:rPr>
              <a:t>Recharge</a:t>
            </a:r>
            <a:endParaRPr lang="en-US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Estimates of infiltration and runoff will be made using the Basin Characteristics Model (Flint and others, 2007; Flint and others, 2011)</a:t>
            </a:r>
          </a:p>
          <a:p>
            <a:pPr lvl="1"/>
            <a:endParaRPr lang="en-US" sz="20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Most 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valley recharge likely occurs as seepage on alluvial fans and subsurface mountain block groundwater </a:t>
            </a:r>
          </a:p>
          <a:p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</a:rPr>
              <a:t>Steam seepage to alluvial fans will be evaluated by using historically USGS stream gages on Summit, Parowan, Red, and Little Creeks. </a:t>
            </a:r>
          </a:p>
          <a:p>
            <a:pPr lvl="1"/>
            <a:endParaRPr lang="en-US" sz="2000" dirty="0" smtClean="0">
              <a:solidFill>
                <a:schemeClr val="bg1"/>
              </a:solidFill>
              <a:latin typeface="Cambria" pitchFamily="18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Additionally discharge measurements will be made on the four </a:t>
            </a:r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creeks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ambria" pitchFamily="18" charset="0"/>
              </a:rPr>
              <a:t>Need assistance in understanding timing and placement of irrigation distributions</a:t>
            </a:r>
            <a:endParaRPr lang="en-US" sz="20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10206</TotalTime>
  <Words>653</Words>
  <Application>Microsoft Office PowerPoint</Application>
  <PresentationFormat>On-screen Show (4:3)</PresentationFormat>
  <Paragraphs>141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Background</vt:lpstr>
      <vt:lpstr>Background</vt:lpstr>
      <vt:lpstr>Ongoing Monitoring in Parowan Valley</vt:lpstr>
      <vt:lpstr>PowerPoint Presentation</vt:lpstr>
      <vt:lpstr>PowerPoint Presentation</vt:lpstr>
      <vt:lpstr>Objectives</vt:lpstr>
      <vt:lpstr>The Water Budget</vt:lpstr>
      <vt:lpstr>Recharge</vt:lpstr>
      <vt:lpstr>Little Creek</vt:lpstr>
      <vt:lpstr>Red Creek</vt:lpstr>
      <vt:lpstr>Parowan and Bowery Creeks</vt:lpstr>
      <vt:lpstr>Parowan Power Plant and Distribution</vt:lpstr>
      <vt:lpstr>Summit Creek</vt:lpstr>
      <vt:lpstr>Changes in Storage</vt:lpstr>
      <vt:lpstr>Water-Levels Oct-Nov 1974</vt:lpstr>
      <vt:lpstr>Water-Levels November 2012</vt:lpstr>
      <vt:lpstr>Discharge</vt:lpstr>
      <vt:lpstr>Irrigation Withdrawals</vt:lpstr>
      <vt:lpstr>Evapotranspiration</vt:lpstr>
      <vt:lpstr>Summary</vt:lpstr>
      <vt:lpstr>Acknowledgements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tmarston</dc:creator>
  <cp:lastModifiedBy>tmarston</cp:lastModifiedBy>
  <cp:revision>41</cp:revision>
  <dcterms:created xsi:type="dcterms:W3CDTF">2013-03-25T22:42:33Z</dcterms:created>
  <dcterms:modified xsi:type="dcterms:W3CDTF">2013-04-02T17:17:50Z</dcterms:modified>
</cp:coreProperties>
</file>