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9" r:id="rId2"/>
    <p:sldId id="260" r:id="rId3"/>
    <p:sldId id="275" r:id="rId4"/>
    <p:sldId id="272" r:id="rId5"/>
    <p:sldId id="276" r:id="rId6"/>
    <p:sldId id="256" r:id="rId7"/>
    <p:sldId id="290" r:id="rId8"/>
    <p:sldId id="299" r:id="rId9"/>
    <p:sldId id="302" r:id="rId10"/>
    <p:sldId id="292" r:id="rId11"/>
    <p:sldId id="291" r:id="rId12"/>
    <p:sldId id="293" r:id="rId13"/>
    <p:sldId id="295" r:id="rId14"/>
    <p:sldId id="301" r:id="rId15"/>
    <p:sldId id="294" r:id="rId16"/>
    <p:sldId id="283" r:id="rId17"/>
    <p:sldId id="266" r:id="rId18"/>
    <p:sldId id="265" r:id="rId19"/>
  </p:sldIdLst>
  <p:sldSz cx="10160000" cy="7620000"/>
  <p:notesSz cx="6881813" cy="9296400"/>
  <p:defaultTextStyle>
    <a:defPPr>
      <a:defRPr lang="en-US"/>
    </a:defPPr>
    <a:lvl1pPr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1pPr>
    <a:lvl2pPr marL="4572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2pPr>
    <a:lvl3pPr marL="9144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3pPr>
    <a:lvl4pPr marL="13716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4pPr>
    <a:lvl5pPr marL="1828800" algn="l" rtl="0" fontAlgn="base">
      <a:spcBef>
        <a:spcPct val="0"/>
      </a:spcBef>
      <a:spcAft>
        <a:spcPct val="0"/>
      </a:spcAft>
      <a:defRPr sz="3200" kern="1200">
        <a:solidFill>
          <a:srgbClr val="000000"/>
        </a:solidFill>
        <a:latin typeface="Gill Sans"/>
        <a:ea typeface="ヒラギノ角ゴ Pro W3"/>
        <a:cs typeface="ヒラギノ角ゴ Pro W3"/>
        <a:sym typeface="Gill Sans"/>
      </a:defRPr>
    </a:lvl5pPr>
    <a:lvl6pPr marL="2286000" algn="l" defTabSz="914400" rtl="0" eaLnBrk="1" latinLnBrk="0" hangingPunct="1">
      <a:defRPr sz="3200" kern="1200">
        <a:solidFill>
          <a:srgbClr val="000000"/>
        </a:solidFill>
        <a:latin typeface="Gill Sans"/>
        <a:ea typeface="ヒラギノ角ゴ Pro W3"/>
        <a:cs typeface="ヒラギノ角ゴ Pro W3"/>
        <a:sym typeface="Gill Sans"/>
      </a:defRPr>
    </a:lvl6pPr>
    <a:lvl7pPr marL="2743200" algn="l" defTabSz="914400" rtl="0" eaLnBrk="1" latinLnBrk="0" hangingPunct="1">
      <a:defRPr sz="3200" kern="1200">
        <a:solidFill>
          <a:srgbClr val="000000"/>
        </a:solidFill>
        <a:latin typeface="Gill Sans"/>
        <a:ea typeface="ヒラギノ角ゴ Pro W3"/>
        <a:cs typeface="ヒラギノ角ゴ Pro W3"/>
        <a:sym typeface="Gill Sans"/>
      </a:defRPr>
    </a:lvl7pPr>
    <a:lvl8pPr marL="3200400" algn="l" defTabSz="914400" rtl="0" eaLnBrk="1" latinLnBrk="0" hangingPunct="1">
      <a:defRPr sz="3200" kern="1200">
        <a:solidFill>
          <a:srgbClr val="000000"/>
        </a:solidFill>
        <a:latin typeface="Gill Sans"/>
        <a:ea typeface="ヒラギノ角ゴ Pro W3"/>
        <a:cs typeface="ヒラギノ角ゴ Pro W3"/>
        <a:sym typeface="Gill Sans"/>
      </a:defRPr>
    </a:lvl8pPr>
    <a:lvl9pPr marL="3657600" algn="l" defTabSz="914400" rtl="0" eaLnBrk="1" latinLnBrk="0" hangingPunct="1">
      <a:defRPr sz="3200" kern="1200">
        <a:solidFill>
          <a:srgbClr val="000000"/>
        </a:solidFill>
        <a:latin typeface="Gill Sans"/>
        <a:ea typeface="ヒラギノ角ゴ Pro W3"/>
        <a:cs typeface="ヒラギノ角ゴ Pro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99FF"/>
    <a:srgbClr val="0066CC"/>
    <a:srgbClr val="CC0099"/>
    <a:srgbClr val="3366FF"/>
    <a:srgbClr val="3366CC"/>
    <a:srgbClr val="000000"/>
    <a:srgbClr val="3333CC"/>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54" autoAdjust="0"/>
    <p:restoredTop sz="86632" autoAdjust="0"/>
  </p:normalViewPr>
  <p:slideViewPr>
    <p:cSldViewPr>
      <p:cViewPr varScale="1">
        <p:scale>
          <a:sx n="77" d="100"/>
          <a:sy n="77" d="100"/>
        </p:scale>
        <p:origin x="-276" y="-90"/>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090"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i="1"/>
              <a:t>Certificated &amp; Diligence Rights vs. Published Claims</a:t>
            </a:r>
          </a:p>
        </c:rich>
      </c:tx>
      <c:layout/>
      <c:overlay val="0"/>
    </c:title>
    <c:autoTitleDeleted val="0"/>
    <c:plotArea>
      <c:layout/>
      <c:areaChart>
        <c:grouping val="stacked"/>
        <c:varyColors val="0"/>
        <c:ser>
          <c:idx val="0"/>
          <c:order val="0"/>
          <c:tx>
            <c:v>Diligence Claims</c:v>
          </c:tx>
          <c:spPr>
            <a:solidFill>
              <a:srgbClr val="0070C0">
                <a:alpha val="50000"/>
              </a:srgbClr>
            </a:solidFill>
          </c:spPr>
          <c:cat>
            <c:numRef>
              <c:f>Sheet1!$A$6:$A$16</c:f>
              <c:numCache>
                <c:formatCode>General</c:formatCode>
                <c:ptCount val="11"/>
                <c:pt idx="0">
                  <c:v>1912</c:v>
                </c:pt>
                <c:pt idx="1">
                  <c:v>1922</c:v>
                </c:pt>
                <c:pt idx="2">
                  <c:v>1932</c:v>
                </c:pt>
                <c:pt idx="3">
                  <c:v>1942</c:v>
                </c:pt>
                <c:pt idx="4">
                  <c:v>1952</c:v>
                </c:pt>
                <c:pt idx="5">
                  <c:v>1962</c:v>
                </c:pt>
                <c:pt idx="6">
                  <c:v>1972</c:v>
                </c:pt>
                <c:pt idx="7">
                  <c:v>1982</c:v>
                </c:pt>
                <c:pt idx="8">
                  <c:v>1992</c:v>
                </c:pt>
                <c:pt idx="9">
                  <c:v>2002</c:v>
                </c:pt>
                <c:pt idx="10">
                  <c:v>2012</c:v>
                </c:pt>
              </c:numCache>
            </c:numRef>
          </c:cat>
          <c:val>
            <c:numRef>
              <c:f>Sheet1!$C$6:$C$16</c:f>
              <c:numCache>
                <c:formatCode>General</c:formatCode>
                <c:ptCount val="11"/>
                <c:pt idx="0">
                  <c:v>6</c:v>
                </c:pt>
                <c:pt idx="1">
                  <c:v>20</c:v>
                </c:pt>
                <c:pt idx="2">
                  <c:v>48</c:v>
                </c:pt>
                <c:pt idx="3">
                  <c:v>20413</c:v>
                </c:pt>
                <c:pt idx="4">
                  <c:v>21143</c:v>
                </c:pt>
                <c:pt idx="5">
                  <c:v>22925</c:v>
                </c:pt>
                <c:pt idx="6">
                  <c:v>25588</c:v>
                </c:pt>
                <c:pt idx="7">
                  <c:v>27981</c:v>
                </c:pt>
                <c:pt idx="8">
                  <c:v>30091</c:v>
                </c:pt>
                <c:pt idx="9">
                  <c:v>30625</c:v>
                </c:pt>
                <c:pt idx="10">
                  <c:v>30873</c:v>
                </c:pt>
              </c:numCache>
            </c:numRef>
          </c:val>
        </c:ser>
        <c:ser>
          <c:idx val="1"/>
          <c:order val="1"/>
          <c:tx>
            <c:v>Segregations</c:v>
          </c:tx>
          <c:spPr>
            <a:solidFill>
              <a:srgbClr val="C00000">
                <a:alpha val="50000"/>
              </a:srgbClr>
            </a:solidFill>
          </c:spPr>
          <c:cat>
            <c:numRef>
              <c:f>Sheet1!$A$6:$A$16</c:f>
              <c:numCache>
                <c:formatCode>General</c:formatCode>
                <c:ptCount val="11"/>
                <c:pt idx="0">
                  <c:v>1912</c:v>
                </c:pt>
                <c:pt idx="1">
                  <c:v>1922</c:v>
                </c:pt>
                <c:pt idx="2">
                  <c:v>1932</c:v>
                </c:pt>
                <c:pt idx="3">
                  <c:v>1942</c:v>
                </c:pt>
                <c:pt idx="4">
                  <c:v>1952</c:v>
                </c:pt>
                <c:pt idx="5">
                  <c:v>1962</c:v>
                </c:pt>
                <c:pt idx="6">
                  <c:v>1972</c:v>
                </c:pt>
                <c:pt idx="7">
                  <c:v>1982</c:v>
                </c:pt>
                <c:pt idx="8">
                  <c:v>1992</c:v>
                </c:pt>
                <c:pt idx="9">
                  <c:v>2002</c:v>
                </c:pt>
                <c:pt idx="10">
                  <c:v>2012</c:v>
                </c:pt>
              </c:numCache>
            </c:numRef>
          </c:cat>
          <c:val>
            <c:numRef>
              <c:f>Sheet1!$E$6:$E$16</c:f>
              <c:numCache>
                <c:formatCode>General</c:formatCode>
                <c:ptCount val="11"/>
                <c:pt idx="0">
                  <c:v>5</c:v>
                </c:pt>
                <c:pt idx="1">
                  <c:v>20</c:v>
                </c:pt>
                <c:pt idx="2">
                  <c:v>26</c:v>
                </c:pt>
                <c:pt idx="3">
                  <c:v>62</c:v>
                </c:pt>
                <c:pt idx="4">
                  <c:v>91</c:v>
                </c:pt>
                <c:pt idx="5">
                  <c:v>157</c:v>
                </c:pt>
                <c:pt idx="6">
                  <c:v>661</c:v>
                </c:pt>
                <c:pt idx="7">
                  <c:v>2320</c:v>
                </c:pt>
                <c:pt idx="8">
                  <c:v>5025</c:v>
                </c:pt>
                <c:pt idx="9">
                  <c:v>11776</c:v>
                </c:pt>
                <c:pt idx="10">
                  <c:v>19373</c:v>
                </c:pt>
              </c:numCache>
            </c:numRef>
          </c:val>
        </c:ser>
        <c:ser>
          <c:idx val="2"/>
          <c:order val="2"/>
          <c:tx>
            <c:v>Certificates</c:v>
          </c:tx>
          <c:spPr>
            <a:solidFill>
              <a:srgbClr val="92D050">
                <a:alpha val="50000"/>
              </a:srgbClr>
            </a:solidFill>
          </c:spPr>
          <c:cat>
            <c:numRef>
              <c:f>Sheet1!$A$6:$A$16</c:f>
              <c:numCache>
                <c:formatCode>General</c:formatCode>
                <c:ptCount val="11"/>
                <c:pt idx="0">
                  <c:v>1912</c:v>
                </c:pt>
                <c:pt idx="1">
                  <c:v>1922</c:v>
                </c:pt>
                <c:pt idx="2">
                  <c:v>1932</c:v>
                </c:pt>
                <c:pt idx="3">
                  <c:v>1942</c:v>
                </c:pt>
                <c:pt idx="4">
                  <c:v>1952</c:v>
                </c:pt>
                <c:pt idx="5">
                  <c:v>1962</c:v>
                </c:pt>
                <c:pt idx="6">
                  <c:v>1972</c:v>
                </c:pt>
                <c:pt idx="7">
                  <c:v>1982</c:v>
                </c:pt>
                <c:pt idx="8">
                  <c:v>1992</c:v>
                </c:pt>
                <c:pt idx="9">
                  <c:v>2002</c:v>
                </c:pt>
                <c:pt idx="10">
                  <c:v>2012</c:v>
                </c:pt>
              </c:numCache>
            </c:numRef>
          </c:cat>
          <c:val>
            <c:numRef>
              <c:f>Sheet1!$G$6:$G$16</c:f>
              <c:numCache>
                <c:formatCode>General</c:formatCode>
                <c:ptCount val="11"/>
                <c:pt idx="0">
                  <c:v>65</c:v>
                </c:pt>
                <c:pt idx="1">
                  <c:v>997</c:v>
                </c:pt>
                <c:pt idx="2">
                  <c:v>1678</c:v>
                </c:pt>
                <c:pt idx="3">
                  <c:v>1910</c:v>
                </c:pt>
                <c:pt idx="4">
                  <c:v>4403</c:v>
                </c:pt>
                <c:pt idx="5">
                  <c:v>7335</c:v>
                </c:pt>
                <c:pt idx="6">
                  <c:v>23731</c:v>
                </c:pt>
                <c:pt idx="7">
                  <c:v>34199</c:v>
                </c:pt>
                <c:pt idx="8">
                  <c:v>43200</c:v>
                </c:pt>
                <c:pt idx="9">
                  <c:v>49064</c:v>
                </c:pt>
                <c:pt idx="10">
                  <c:v>54876</c:v>
                </c:pt>
              </c:numCache>
            </c:numRef>
          </c:val>
        </c:ser>
        <c:dLbls>
          <c:showLegendKey val="0"/>
          <c:showVal val="0"/>
          <c:showCatName val="0"/>
          <c:showSerName val="0"/>
          <c:showPercent val="0"/>
          <c:showBubbleSize val="0"/>
        </c:dLbls>
        <c:axId val="111986944"/>
        <c:axId val="111992832"/>
      </c:areaChart>
      <c:lineChart>
        <c:grouping val="standard"/>
        <c:varyColors val="0"/>
        <c:ser>
          <c:idx val="3"/>
          <c:order val="3"/>
          <c:tx>
            <c:v>Published Claims</c:v>
          </c:tx>
          <c:spPr>
            <a:ln w="19050">
              <a:solidFill>
                <a:sysClr val="windowText" lastClr="000000"/>
              </a:solidFill>
              <a:prstDash val="dash"/>
            </a:ln>
          </c:spPr>
          <c:marker>
            <c:symbol val="none"/>
          </c:marker>
          <c:val>
            <c:numRef>
              <c:f>Sheet1!$L$6:$L$16</c:f>
              <c:numCache>
                <c:formatCode>General</c:formatCode>
                <c:ptCount val="11"/>
                <c:pt idx="0">
                  <c:v>0</c:v>
                </c:pt>
                <c:pt idx="1">
                  <c:v>0</c:v>
                </c:pt>
                <c:pt idx="2">
                  <c:v>2461</c:v>
                </c:pt>
                <c:pt idx="3">
                  <c:v>2461</c:v>
                </c:pt>
                <c:pt idx="4">
                  <c:v>3370</c:v>
                </c:pt>
                <c:pt idx="5">
                  <c:v>10305</c:v>
                </c:pt>
                <c:pt idx="6">
                  <c:v>28993</c:v>
                </c:pt>
                <c:pt idx="7">
                  <c:v>41520</c:v>
                </c:pt>
                <c:pt idx="8">
                  <c:v>51288</c:v>
                </c:pt>
                <c:pt idx="9">
                  <c:v>53943</c:v>
                </c:pt>
                <c:pt idx="10">
                  <c:v>57378</c:v>
                </c:pt>
              </c:numCache>
            </c:numRef>
          </c:val>
          <c:smooth val="0"/>
        </c:ser>
        <c:dLbls>
          <c:showLegendKey val="0"/>
          <c:showVal val="0"/>
          <c:showCatName val="0"/>
          <c:showSerName val="0"/>
          <c:showPercent val="0"/>
          <c:showBubbleSize val="0"/>
        </c:dLbls>
        <c:marker val="1"/>
        <c:smooth val="0"/>
        <c:axId val="111986944"/>
        <c:axId val="111992832"/>
      </c:lineChart>
      <c:catAx>
        <c:axId val="111986944"/>
        <c:scaling>
          <c:orientation val="minMax"/>
        </c:scaling>
        <c:delete val="0"/>
        <c:axPos val="b"/>
        <c:numFmt formatCode="General" sourceLinked="1"/>
        <c:majorTickMark val="none"/>
        <c:minorTickMark val="none"/>
        <c:tickLblPos val="nextTo"/>
        <c:crossAx val="111992832"/>
        <c:crosses val="autoZero"/>
        <c:auto val="1"/>
        <c:lblAlgn val="ctr"/>
        <c:lblOffset val="100"/>
        <c:noMultiLvlLbl val="0"/>
      </c:catAx>
      <c:valAx>
        <c:axId val="111992832"/>
        <c:scaling>
          <c:orientation val="minMax"/>
        </c:scaling>
        <c:delete val="0"/>
        <c:axPos val="l"/>
        <c:majorGridlines/>
        <c:title>
          <c:tx>
            <c:rich>
              <a:bodyPr rot="-5400000" vert="horz"/>
              <a:lstStyle/>
              <a:p>
                <a:pPr>
                  <a:defRPr/>
                </a:pPr>
                <a:r>
                  <a:rPr lang="en-US"/>
                  <a:t>Water</a:t>
                </a:r>
                <a:r>
                  <a:rPr lang="en-US" baseline="0"/>
                  <a:t> Rights/Claims</a:t>
                </a:r>
                <a:endParaRPr lang="en-US"/>
              </a:p>
            </c:rich>
          </c:tx>
          <c:layout/>
          <c:overlay val="0"/>
        </c:title>
        <c:numFmt formatCode="#,##0" sourceLinked="0"/>
        <c:majorTickMark val="out"/>
        <c:minorTickMark val="none"/>
        <c:tickLblPos val="nextTo"/>
        <c:crossAx val="111986944"/>
        <c:crosses val="autoZero"/>
        <c:crossBetween val="between"/>
      </c:valAx>
    </c:plotArea>
    <c:legend>
      <c:legendPos val="b"/>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l">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59" name="Rectangle 3"/>
          <p:cNvSpPr>
            <a:spLocks noGrp="1" noChangeArrowheads="1"/>
          </p:cNvSpPr>
          <p:nvPr>
            <p:ph type="dt" sz="quarter" idx="1"/>
          </p:nvPr>
        </p:nvSpPr>
        <p:spPr bwMode="auto">
          <a:xfrm>
            <a:off x="3897513"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60" name="Rectangle 4"/>
          <p:cNvSpPr>
            <a:spLocks noGrp="1" noChangeArrowheads="1"/>
          </p:cNvSpPr>
          <p:nvPr>
            <p:ph type="ftr" sz="quarter" idx="2"/>
          </p:nvPr>
        </p:nvSpPr>
        <p:spPr bwMode="auto">
          <a:xfrm>
            <a:off x="1"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l">
              <a:defRPr sz="1200">
                <a:solidFill>
                  <a:schemeClr val="tx1"/>
                </a:solidFill>
                <a:latin typeface="Gill Sans" charset="0"/>
                <a:ea typeface="ヒラギノ角ゴ Pro W3" charset="-128"/>
                <a:cs typeface="+mn-cs"/>
                <a:sym typeface="Gill Sans" charset="0"/>
              </a:defRPr>
            </a:lvl1pPr>
          </a:lstStyle>
          <a:p>
            <a:pPr>
              <a:defRPr/>
            </a:pPr>
            <a:endParaRPr lang="en-US"/>
          </a:p>
        </p:txBody>
      </p:sp>
      <p:sp>
        <p:nvSpPr>
          <p:cNvPr id="70661" name="Rectangle 5"/>
          <p:cNvSpPr>
            <a:spLocks noGrp="1" noChangeArrowheads="1"/>
          </p:cNvSpPr>
          <p:nvPr>
            <p:ph type="sldNum" sz="quarter" idx="3"/>
          </p:nvPr>
        </p:nvSpPr>
        <p:spPr bwMode="auto">
          <a:xfrm>
            <a:off x="3897513"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a:defRPr sz="1200">
                <a:solidFill>
                  <a:schemeClr val="tx1"/>
                </a:solidFill>
                <a:latin typeface="Gill Sans" charset="0"/>
                <a:ea typeface="ヒラギノ角ゴ Pro W3" charset="-128"/>
                <a:cs typeface="+mn-cs"/>
                <a:sym typeface="Gill Sans" charset="0"/>
              </a:defRPr>
            </a:lvl1pPr>
          </a:lstStyle>
          <a:p>
            <a:pPr>
              <a:defRPr/>
            </a:pPr>
            <a:fld id="{BC158BE5-A459-426E-B253-F7A0970BEC3D}" type="slidenum">
              <a:rPr lang="en-US"/>
              <a:pPr>
                <a:defRPr/>
              </a:pPr>
              <a:t>‹#›</a:t>
            </a:fld>
            <a:endParaRPr lang="en-US"/>
          </a:p>
        </p:txBody>
      </p:sp>
    </p:spTree>
    <p:extLst>
      <p:ext uri="{BB962C8B-B14F-4D97-AF65-F5344CB8AC3E}">
        <p14:creationId xmlns:p14="http://schemas.microsoft.com/office/powerpoint/2010/main" val="1483585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l">
              <a:defRPr sz="1200">
                <a:latin typeface="Gill Sans" charset="0"/>
                <a:ea typeface="ヒラギノ角ゴ Pro W3" charset="-128"/>
                <a:cs typeface="+mn-cs"/>
                <a:sym typeface="Gill Sans" charset="0"/>
              </a:defRPr>
            </a:lvl1pPr>
          </a:lstStyle>
          <a:p>
            <a:pPr>
              <a:defRPr/>
            </a:pPr>
            <a:endParaRPr lang="en-US"/>
          </a:p>
        </p:txBody>
      </p:sp>
      <p:sp>
        <p:nvSpPr>
          <p:cNvPr id="30723" name="Rectangle 3"/>
          <p:cNvSpPr>
            <a:spLocks noGrp="1"/>
          </p:cNvSpPr>
          <p:nvPr>
            <p:ph type="dt" idx="1"/>
          </p:nvPr>
        </p:nvSpPr>
        <p:spPr bwMode="auto">
          <a:xfrm>
            <a:off x="3899071" y="0"/>
            <a:ext cx="2982742" cy="4651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lvl1pPr algn="r">
              <a:defRPr sz="1200">
                <a:latin typeface="Gill Sans" charset="0"/>
                <a:ea typeface="ヒラギノ角ゴ Pro W3" charset="-128"/>
                <a:cs typeface="+mn-cs"/>
                <a:sym typeface="Gill Sans"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p:cNvSpPr>
          <p:nvPr>
            <p:ph type="body" sz="quarter" idx="3"/>
          </p:nvPr>
        </p:nvSpPr>
        <p:spPr bwMode="auto">
          <a:xfrm>
            <a:off x="917887" y="4416427"/>
            <a:ext cx="5046040" cy="4183063"/>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p:cNvSpPr>
          <p:nvPr>
            <p:ph type="ftr" sz="quarter" idx="4"/>
          </p:nvPr>
        </p:nvSpPr>
        <p:spPr bwMode="auto">
          <a:xfrm>
            <a:off x="1" y="8831265"/>
            <a:ext cx="2982742" cy="46513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l">
              <a:defRPr sz="1200">
                <a:latin typeface="Gill Sans" charset="0"/>
                <a:ea typeface="ヒラギノ角ゴ Pro W3" charset="-128"/>
                <a:cs typeface="+mn-cs"/>
                <a:sym typeface="Gill Sans" charset="0"/>
              </a:defRPr>
            </a:lvl1pPr>
          </a:lstStyle>
          <a:p>
            <a:pPr>
              <a:defRPr/>
            </a:pPr>
            <a:endParaRPr lang="en-US"/>
          </a:p>
        </p:txBody>
      </p:sp>
      <p:sp>
        <p:nvSpPr>
          <p:cNvPr id="30727" name="Rectangle 7"/>
          <p:cNvSpPr>
            <a:spLocks noGrp="1"/>
          </p:cNvSpPr>
          <p:nvPr>
            <p:ph type="sldNum" sz="quarter" idx="5"/>
          </p:nvPr>
        </p:nvSpPr>
        <p:spPr bwMode="auto">
          <a:xfrm>
            <a:off x="3899071" y="8831265"/>
            <a:ext cx="2982742" cy="465137"/>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8" tIns="46584" rIns="93168" bIns="46584" numCol="1" anchor="b" anchorCtr="0" compatLnSpc="1">
            <a:prstTxWarp prst="textNoShape">
              <a:avLst/>
            </a:prstTxWarp>
          </a:bodyPr>
          <a:lstStyle>
            <a:lvl1pPr algn="r">
              <a:defRPr sz="1200">
                <a:latin typeface="Gill Sans" charset="0"/>
                <a:ea typeface="ヒラギノ角ゴ Pro W3" charset="-128"/>
                <a:cs typeface="+mn-cs"/>
                <a:sym typeface="Gill Sans" charset="0"/>
              </a:defRPr>
            </a:lvl1pPr>
          </a:lstStyle>
          <a:p>
            <a:pPr>
              <a:defRPr/>
            </a:pPr>
            <a:fld id="{C81A654F-E0F0-4A89-ADBE-62A6F5711295}" type="slidenum">
              <a:rPr lang="en-US"/>
              <a:pPr>
                <a:defRPr/>
              </a:pPr>
              <a:t>‹#›</a:t>
            </a:fld>
            <a:endParaRPr lang="en-US"/>
          </a:p>
        </p:txBody>
      </p:sp>
    </p:spTree>
    <p:extLst>
      <p:ext uri="{BB962C8B-B14F-4D97-AF65-F5344CB8AC3E}">
        <p14:creationId xmlns:p14="http://schemas.microsoft.com/office/powerpoint/2010/main" val="146911777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8D2CC87-E724-4923-9D31-5EE61740295D}" type="slidenum">
              <a:rPr lang="en-US" sz="1200"/>
              <a:pPr eaLnBrk="1" hangingPunct="1"/>
              <a:t>1</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p:cNvSpPr>
          <p:nvPr>
            <p:ph type="body" idx="1"/>
          </p:nvPr>
        </p:nvSpPr>
        <p:spPr>
          <a:noFill/>
        </p:spPr>
        <p:txBody>
          <a:bodyPr/>
          <a:lstStyle/>
          <a:p>
            <a:pPr eaLnBrk="1" hangingPunct="1"/>
            <a:r>
              <a:rPr lang="en-US" dirty="0" smtClean="0">
                <a:latin typeface="Gill Sans"/>
              </a:rPr>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10</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74609" indent="-174609">
              <a:buFontTx/>
              <a:buChar char="•"/>
            </a:pPr>
            <a:r>
              <a:rPr lang="en-US" sz="800" dirty="0">
                <a:latin typeface="Gill Sans"/>
              </a:rPr>
              <a:t>So, in an attempt to illustrate the importance of the foregoing critical questions, let’s pose the question, “Why do we conduct general stream adjudications?”  The answer is… it depends.  For one thing, it probably depends on the period of history in which you asked it.  Originally, general stream adjudications were utilized to bring all pre-statutory claims on to the permanent record.  This is easy to understand from the perspective of water users in 1903.  At the time that Utah’s first comprehensive water law was passed, it’s obvious that the number of pre-statutory claims far exceeded the number of appropriated rights since the system had yet to create any.  Consequently, it was imperative to determine and quantify existing rights in order to allow the State Engineer to process future appropriations.  This holds true through today, although the ratio of pre-statutory claims to certificated rights is much smaller--as will be illustrated in the next slide. </a:t>
            </a:r>
          </a:p>
          <a:p>
            <a:pPr marL="174609" indent="-174609">
              <a:buFontTx/>
              <a:buChar char="•"/>
            </a:pPr>
            <a:endParaRPr lang="en-US" sz="800" dirty="0">
              <a:latin typeface="Gill Sans"/>
            </a:endParaRPr>
          </a:p>
          <a:p>
            <a:pPr marL="174609" indent="-174609">
              <a:buFontTx/>
              <a:buChar char="•"/>
            </a:pPr>
            <a:r>
              <a:rPr lang="en-US" sz="800" dirty="0">
                <a:latin typeface="Gill Sans"/>
              </a:rPr>
              <a:t>If you were to ask why we conduct general adjudications today, I think that it would be impossible to leave out the issue of Federal Reserve rights.  As a result of a 1908 Supreme Court decision in </a:t>
            </a:r>
            <a:r>
              <a:rPr lang="en-US" sz="800" b="1" dirty="0">
                <a:latin typeface="Gill Sans"/>
              </a:rPr>
              <a:t>Winters v. United States</a:t>
            </a:r>
            <a:r>
              <a:rPr lang="en-US" sz="800" dirty="0">
                <a:latin typeface="Gill Sans"/>
              </a:rPr>
              <a:t>, the court ruled that by creation if the </a:t>
            </a:r>
            <a:r>
              <a:rPr lang="en-US" sz="800" b="1" dirty="0">
                <a:latin typeface="Gill Sans"/>
              </a:rPr>
              <a:t>Fort Belknap Indian Reservation</a:t>
            </a:r>
            <a:r>
              <a:rPr lang="en-US" sz="800" dirty="0">
                <a:latin typeface="Gill Sans"/>
              </a:rPr>
              <a:t>, there was an implied water right for the amount of water for the reservation to be </a:t>
            </a:r>
            <a:r>
              <a:rPr lang="en-US" sz="800" b="1" dirty="0">
                <a:latin typeface="Gill Sans"/>
              </a:rPr>
              <a:t>self-sufficient</a:t>
            </a:r>
            <a:r>
              <a:rPr lang="en-US" sz="800" dirty="0">
                <a:latin typeface="Gill Sans"/>
              </a:rPr>
              <a:t>.  Today, federal reserved water rights can be </a:t>
            </a:r>
            <a:r>
              <a:rPr lang="en-US" sz="800" b="1" dirty="0">
                <a:latin typeface="Gill Sans"/>
              </a:rPr>
              <a:t>asserted on most lands managed by the federal government</a:t>
            </a:r>
            <a:r>
              <a:rPr lang="en-US" sz="800" dirty="0">
                <a:latin typeface="Gill Sans"/>
              </a:rPr>
              <a:t>. Reserved rights are, for the most part, </a:t>
            </a:r>
            <a:r>
              <a:rPr lang="en-US" sz="800" b="1" dirty="0">
                <a:latin typeface="Gill Sans"/>
              </a:rPr>
              <a:t>immune from state water laws </a:t>
            </a:r>
            <a:r>
              <a:rPr lang="en-US" sz="800" dirty="0">
                <a:latin typeface="Gill Sans"/>
              </a:rPr>
              <a:t>and therefore, are not subject to diversion and beneficial use requirements and cannot be lost by non-use. Federal Reserve rights are limited by the "primary purpose" and "minimal needs" of the reservation or the respective federal agency’s original congressional mandate. In addition, federal reserved water rights are nontransferable. By law, these rights can only exist on lands owned by the federal government. If a land transfer occurs, any existing federal reserved water right becomes invalid.</a:t>
            </a:r>
          </a:p>
          <a:p>
            <a:pPr marL="174609" indent="-174609">
              <a:buFontTx/>
              <a:buChar char="•"/>
            </a:pPr>
            <a:endParaRPr lang="en-US" sz="800" dirty="0">
              <a:latin typeface="Gill Sans"/>
            </a:endParaRPr>
          </a:p>
          <a:p>
            <a:pPr marL="174609" indent="-174609">
              <a:buFontTx/>
              <a:buChar char="•"/>
            </a:pPr>
            <a:r>
              <a:rPr lang="en-US" sz="800" dirty="0">
                <a:latin typeface="Gill Sans"/>
              </a:rPr>
              <a:t>Although Federal Reserve rights were known to exist, there was no way to force the Federal Government to assert or quantify their claims since it possessed sovereign immunity and could not be joined involuntarily in a suit.  In 1952, a senator from Nevada by the name of Pat McCarran introduced a bill that would allow states to pursue quantification of Federal Reserve rights.  As it came to be known, the McCarran Amendment, waives U.S. sovereign immunity with respect to water rights and allows states to determine Federal water rights in state courts.  Hence, federal water claims may be quantified in state stream adjudications, but only if such proceedings are comprehensive (meaning that all claimants to a specific water body are joined in the suit).  </a:t>
            </a:r>
          </a:p>
          <a:p>
            <a:pPr marL="174609" indent="-174609">
              <a:buFontTx/>
              <a:buChar char="•"/>
            </a:pPr>
            <a:endParaRPr lang="en-US" sz="800" dirty="0">
              <a:latin typeface="Gill Sans"/>
            </a:endParaRPr>
          </a:p>
          <a:p>
            <a:pPr marL="174609" indent="-174609">
              <a:buFontTx/>
              <a:buChar char="•"/>
            </a:pPr>
            <a:r>
              <a:rPr lang="en-US" sz="800" dirty="0">
                <a:latin typeface="Gill Sans"/>
              </a:rPr>
              <a:t>Another benefit of a general adjudication is the consolidation and settlement of multiple controversies and bringing clarity to the overall water rights picture by joining all water users within a given system, as opposed to piecemeal litigation.</a:t>
            </a:r>
          </a:p>
          <a:p>
            <a:pPr marL="174609" indent="-174609">
              <a:buFontTx/>
              <a:buChar char="•"/>
            </a:pPr>
            <a:endParaRPr lang="en-US" sz="800" dirty="0">
              <a:latin typeface="Gill Sans"/>
            </a:endParaRPr>
          </a:p>
          <a:p>
            <a:pPr marL="174609" indent="-174609">
              <a:buFontTx/>
              <a:buChar char="•"/>
            </a:pPr>
            <a:r>
              <a:rPr lang="en-US" sz="800" dirty="0">
                <a:latin typeface="Gill Sans"/>
              </a:rPr>
              <a:t>The last two items are, I believe, a result of “mission creep” and that’s why I have question marks associated with them.  I don’t believe that the original intent of general adjudications had much to do with forfeiture, and much less with obtaining decrees on certificated water rights.  Interestingly enough, in the State Engineer’s Eleventh Biennial Report (page 12, line 21) he made the following statement regarding certificates:</a:t>
            </a:r>
          </a:p>
          <a:p>
            <a:pPr marL="457157" lvl="1"/>
            <a:endParaRPr lang="en-US" sz="800" dirty="0">
              <a:latin typeface="Gill Sans"/>
            </a:endParaRPr>
          </a:p>
          <a:p>
            <a:pPr marL="457157" lvl="1"/>
            <a:r>
              <a:rPr lang="en-US" sz="800" i="1" dirty="0">
                <a:latin typeface="Gill Sans"/>
              </a:rPr>
              <a:t>“Such a certificate or title when once issued is good as against the State, and the State cannot thereafter question the appropriator’s right unless the certificate was secured by fraud or misrepresentation.  It is this reason that proofs of appropriation are so carefully checked.”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2F118E6-A430-40E1-83FB-D9344DF86775}" type="slidenum">
              <a:rPr lang="en-US" sz="1200"/>
              <a:pPr eaLnBrk="1" hangingPunct="1"/>
              <a:t>11</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p:cNvSpPr>
          <p:nvPr>
            <p:ph type="body" idx="1"/>
          </p:nvPr>
        </p:nvSpPr>
        <p:spPr>
          <a:noFill/>
        </p:spPr>
        <p:txBody>
          <a:bodyPr/>
          <a:lstStyle/>
          <a:p>
            <a:pPr marL="188895" indent="-171434" eaLnBrk="1" hangingPunct="1">
              <a:buFont typeface="Arial" pitchFamily="34" charset="0"/>
              <a:buChar char="•"/>
            </a:pPr>
            <a:r>
              <a:rPr lang="en-US" sz="800" dirty="0">
                <a:latin typeface="Gill Sans"/>
              </a:rPr>
              <a:t>Now that we have a clear idea of why we adjudicate, let’s take a look at how we’re doing.  This chart shows the rate at which certificated rights &amp; diligence claims are being created versus the rate at which claims are being published in proposed determinations.  Currently, only certificated rights and pre-statutory claims are included in proposed determinations.  The various colored “wedges” represent the number of diligence claims (including underground claims) in blue, the number of certificated rights in green, and the number of segregations from certificated rights in red.</a:t>
            </a:r>
          </a:p>
          <a:p>
            <a:pPr marL="1103211" lvl="2" indent="-171434" eaLnBrk="1" hangingPunct="1">
              <a:buFont typeface="Arial" pitchFamily="34" charset="0"/>
              <a:buChar char="•"/>
            </a:pPr>
            <a:endParaRPr lang="en-US" sz="800" dirty="0">
              <a:latin typeface="Gill Sans"/>
            </a:endParaRPr>
          </a:p>
          <a:p>
            <a:pPr marL="188895" indent="-171434" eaLnBrk="1" hangingPunct="1">
              <a:buFont typeface="Arial" pitchFamily="34" charset="0"/>
              <a:buChar char="•"/>
            </a:pPr>
            <a:r>
              <a:rPr lang="en-US" sz="800" dirty="0">
                <a:latin typeface="Gill Sans"/>
              </a:rPr>
              <a:t>The dashed line represents the number of claims published in proposed determinations over the years.  As you can see, the trend between the rate at which rights are being certificated and the rate at which claims are being published is a diverging one.  </a:t>
            </a:r>
          </a:p>
          <a:p>
            <a:pPr marL="1103211" lvl="2" indent="-171434" eaLnBrk="1" hangingPunct="1">
              <a:buFont typeface="Arial" pitchFamily="34" charset="0"/>
              <a:buChar char="•"/>
            </a:pPr>
            <a:endParaRPr lang="en-US" sz="800" dirty="0">
              <a:latin typeface="Gill Sans"/>
            </a:endParaRPr>
          </a:p>
          <a:p>
            <a:pPr marL="188895" indent="-171434" eaLnBrk="1" hangingPunct="1">
              <a:buFont typeface="Arial" pitchFamily="34" charset="0"/>
              <a:buChar char="•"/>
            </a:pPr>
            <a:r>
              <a:rPr lang="en-US" sz="800" dirty="0">
                <a:latin typeface="Gill Sans"/>
              </a:rPr>
              <a:t>This makes the question of why we conduct general adjudications all the more critical, because if we are to include every certificated water right in a proposed determination, this graphic suggests that we are losing ground, as opposed to gaining it.  It further suggests that we probably need to take a fresh look at our overall objectives and how we approach them.</a:t>
            </a:r>
            <a:endParaRPr lang="en-US" sz="1000" dirty="0">
              <a:latin typeface="Gill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12</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82546" indent="-174609" eaLnBrk="1" hangingPunct="1">
              <a:buFontTx/>
              <a:buChar char="•"/>
            </a:pPr>
            <a:r>
              <a:rPr lang="en-US" sz="800" dirty="0">
                <a:latin typeface="Gill Sans"/>
              </a:rPr>
              <a:t>In order to gain some perspective on general adjudication approaches, it might be helpful to evaluate how other western states do it, just to see if there are other approaches.  Generally speaking, general stream adjudications in the Western United States take the form of one of four different systems.  I’m going to quickly summarize each system in the order that they were developed:</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Colorado was the first state to codify a comprehensive water law in 1881.  The Colorado System remains completely within the jurisdiction of the Courts and subsequently the Water Courts.  In essence, all rights are appropriated and adjudicated within the Court.  No right is considered perfected until it is decreed; consequently, Colorado does not have any pre-statutory claims which have not been asserted and decreed.  Unfortunately, without input from a State Engineer, the Courts typically over-appropriated various rivers—awarding rights which exceeded the capacity of the respective stream by several times (more on that later).  Although the Federal Government resisted Colorado’s piecemeal system of adjudicating water rights, the U.S. Supreme Court ruled that it satisfied the comprehensive requirements due to it’s on-going approach.  Colorado addresses forfeiture by publishing an “Abandonment List” every 10 years.  This system is unique to Colorado.</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Elwood Mead was a professor at the Colorado Agricultural College (current-day Colorado State University) in the 1880’s and witnessed first-hand the absurdity of the Colorado Courts’ over-appropriation of various rivers.  In 1888, he defected to the Territory of Wyoming and became its first Territorial and State Engineer (he would later become the Chairman of the Bureau of Reclamation and build Hoover Dam, hence the name “Lake Mead”).  On the eve of its statehood, Elwood Mead proposed a system which was purely administrative, which allowed the State Engineer and the Board of Control to issue permits to appropriate water, thus infusing a technical understanding into the appropriation process.  The State Engineer and Board of Control also retained power to adjudicate water rights.  This system was deemed inadequate to determine Federal Reserve Rights and Wyoming was forced to file a General Adjudication Suit in District Court to pursue quantification of the Wind River Indian Tribe reserve rights.  Forfeiture can be asserted and adjudicated by the Board of Control after 5 years of non-use.  The permit system that Elwood Mead devised would subsequently be adopted in many other states, including Utah.</a:t>
            </a:r>
          </a:p>
          <a:p>
            <a:pPr marL="639703" lvl="1" indent="-174609" eaLnBrk="1" hangingPunct="1">
              <a:buFontTx/>
              <a:buChar char="•"/>
            </a:pPr>
            <a:endParaRPr lang="en-US" sz="800" dirty="0">
              <a:latin typeface="Gill Sans"/>
            </a:endParaRPr>
          </a:p>
          <a:p>
            <a:pPr marL="639703" lvl="1" indent="-174609" eaLnBrk="1" hangingPunct="1">
              <a:buFontTx/>
              <a:buChar char="•"/>
            </a:pPr>
            <a:endParaRPr lang="en-US" sz="800" dirty="0">
              <a:latin typeface="Gill Sans"/>
            </a:endParaRPr>
          </a:p>
          <a:p>
            <a:pPr marL="639703" lvl="1" indent="-174609" eaLnBrk="1" hangingPunct="1">
              <a:buFontTx/>
              <a:buChar char="•"/>
            </a:pPr>
            <a:endParaRPr lang="en-US" sz="800" dirty="0">
              <a:latin typeface="Gill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13</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82546" indent="-174609" eaLnBrk="1" hangingPunct="1">
              <a:buFontTx/>
              <a:buChar char="•"/>
            </a:pPr>
            <a:r>
              <a:rPr lang="en-US" sz="800" dirty="0">
                <a:latin typeface="Gill Sans"/>
              </a:rPr>
              <a:t>As mentioned earlier, the U.S. Reclamation Service had great interest in having the western states develop comprehensive water law in order to avoid potential liabilities associated with the projects they were attempting to build.  Consequently, they made the adoption of water right laws a condition of any Reclamation project approval.  Washington and Oregon both petitioned Reclamation to help them develop a system which would ensure project approval.  In answer to their request, </a:t>
            </a:r>
            <a:r>
              <a:rPr lang="en-US" sz="800" dirty="0" err="1">
                <a:latin typeface="Gill Sans"/>
              </a:rPr>
              <a:t>Federick</a:t>
            </a:r>
            <a:r>
              <a:rPr lang="en-US" sz="800" dirty="0">
                <a:latin typeface="Gill Sans"/>
              </a:rPr>
              <a:t> Newell (director of Reclamation) assigned his legal expert, Morris Bien, to draft a model which later came to be known as “The Bien Code.”  It’s been said that the Bien Code was largely based on Utah statute at the time, and it’s easy to see a lot of the same components that existed in our first water code.  It essentially incorporates Wyoming’s permit system of appropriation with a hydrographic survey and a court decree.</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Oregon took the Bien Code and made some simple modifications (probably based on observations from the lack of adjudication success in Utah and elsewhere).  The main difference was the inclusion of the Proposed Determination, which allowed the Court a sound technical basis from which to issue a decree.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14</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71434" indent="-171434">
              <a:buFont typeface="Arial" pitchFamily="34" charset="0"/>
              <a:buChar char="•"/>
            </a:pPr>
            <a:r>
              <a:rPr lang="en-US" sz="800" dirty="0">
                <a:latin typeface="Gill Sans"/>
              </a:rPr>
              <a:t>With those approaches in mind, let’s take a look at some of the successes stories across the West.</a:t>
            </a:r>
          </a:p>
          <a:p>
            <a:endParaRPr lang="en-US" sz="800" dirty="0">
              <a:latin typeface="Gill Sans"/>
            </a:endParaRPr>
          </a:p>
          <a:p>
            <a:pPr marL="171434" indent="-171434">
              <a:buFont typeface="Arial" pitchFamily="34" charset="0"/>
              <a:buChar char="•"/>
            </a:pPr>
            <a:r>
              <a:rPr lang="en-US" sz="800" dirty="0">
                <a:latin typeface="Gill Sans"/>
              </a:rPr>
              <a:t>Colorado’s unique approach to appropriation and adjudication has led to significant success in adjudicating federal reserve water rights.  The Federal Government actually filed suit against Colorado, claiming that its piecemeal adjudication didn’t satisfy McCarran Amendment requirements (among other things), but the US Supreme Court in held that:</a:t>
            </a:r>
            <a:r>
              <a:rPr lang="en-US" sz="800" dirty="0"/>
              <a:t> </a:t>
            </a:r>
          </a:p>
          <a:p>
            <a:endParaRPr lang="en-US" sz="800" dirty="0"/>
          </a:p>
          <a:p>
            <a:pPr lvl="1"/>
            <a:r>
              <a:rPr lang="en-US" sz="800" i="1" dirty="0"/>
              <a:t>“…[the adjudication] reaches all claims, perhaps month by month but inclusively in the totality; and, as we said in the other case, if there is a collision between prior adjudicated rights and reserved rights of the United States, the federal question can be preserved in the state decision, and brought here for review.” </a:t>
            </a:r>
            <a:r>
              <a:rPr lang="en-US" sz="800" dirty="0"/>
              <a:t>United States v. District Court for Water </a:t>
            </a:r>
            <a:r>
              <a:rPr lang="en-US" sz="800" dirty="0" err="1"/>
              <a:t>Dvision</a:t>
            </a:r>
            <a:r>
              <a:rPr lang="en-US" sz="800" dirty="0"/>
              <a:t> No. 5 (1971).</a:t>
            </a:r>
          </a:p>
          <a:p>
            <a:pPr marL="174609" indent="-174609">
              <a:buFontTx/>
              <a:buChar char="•"/>
            </a:pPr>
            <a:endParaRPr lang="en-US" sz="800" i="1" dirty="0">
              <a:latin typeface="Gill Sans"/>
            </a:endParaRPr>
          </a:p>
          <a:p>
            <a:pPr marL="171434" indent="-171434">
              <a:buFont typeface="Arial" pitchFamily="34" charset="0"/>
              <a:buChar char="•"/>
            </a:pPr>
            <a:r>
              <a:rPr lang="en-US" sz="800" dirty="0">
                <a:latin typeface="Gill Sans"/>
              </a:rPr>
              <a:t>Idaho has seen relative success in defining federal reserve rights via their Snake River Basin Adjudication.  After 25 years, they’re on the cusp of finishing it.  They’ve been so successful at defining water rights in the Snake River Basin that they commenced the Northern Idaho Adjudication back in 2006.  Idaho has been able to allocate a lot of money to their program due, in part, to the fact that they assess fees with processing of claims (similar to how Utah once did).  The number of staff dedicated to adjudication is approximately 4 times the size of Utah’s current staff levels. </a:t>
            </a:r>
          </a:p>
          <a:p>
            <a:pPr marL="171434" indent="-171434">
              <a:buFont typeface="Arial" pitchFamily="34" charset="0"/>
              <a:buChar char="•"/>
            </a:pPr>
            <a:endParaRPr lang="en-US" sz="800" dirty="0">
              <a:latin typeface="Gill Sans"/>
            </a:endParaRPr>
          </a:p>
          <a:p>
            <a:pPr marL="171434" indent="-171434">
              <a:buFont typeface="Arial" pitchFamily="34" charset="0"/>
              <a:buChar char="•"/>
            </a:pPr>
            <a:r>
              <a:rPr lang="en-US" sz="800" dirty="0">
                <a:latin typeface="Gill Sans"/>
              </a:rPr>
              <a:t>Utah has also been notably successful in quantifying federal reserve rights through a separate process of negotiated settlement.  However, these settlements don’t happen entirely outside of the general adjudication, but within its framework.  Ultimately, the agreements will be recognized in the final decrees associated with the respective general adjudications.  The existence of a general adjudication serves as the incentive which brings the federal government to the negotiating table.</a:t>
            </a:r>
          </a:p>
          <a:p>
            <a:pPr marL="171434" indent="-171434">
              <a:buFont typeface="Arial" pitchFamily="34" charset="0"/>
              <a:buChar char="•"/>
            </a:pPr>
            <a:endParaRPr lang="en-US" sz="800" dirty="0">
              <a:latin typeface="Gill Sans"/>
            </a:endParaRPr>
          </a:p>
          <a:p>
            <a:pPr marL="171434" indent="-171434">
              <a:buFont typeface="Arial" pitchFamily="34" charset="0"/>
              <a:buChar char="•"/>
            </a:pPr>
            <a:r>
              <a:rPr lang="en-US" sz="800" dirty="0">
                <a:latin typeface="Gill Sans"/>
              </a:rPr>
              <a:t> Oregon has been very successful in its adjudication proceedings.  Although it didn’t seek to quantify federal reserve rights until relatively recently (1991) they’ve been able to obtain decrees for three-quarters of the state.  A great deal of their success is due to the fact that they only adjudicate pre-statutory claims (pre-1909).  The Federal Government filed suit against Oregon when they first attempted to quantify federal reserve rights, claiming that since Oregon only adjudicated pre-statutory claims, the adjudication failed to satisfy the comprehensive requirements of the McCarran Amendment.  Nevertheless, the 9</a:t>
            </a:r>
            <a:r>
              <a:rPr lang="en-US" sz="800" baseline="30000" dirty="0">
                <a:latin typeface="Gill Sans"/>
              </a:rPr>
              <a:t>th</a:t>
            </a:r>
            <a:r>
              <a:rPr lang="en-US" sz="800" dirty="0">
                <a:latin typeface="Gill Sans"/>
              </a:rPr>
              <a:t> Circuit U.S. Court of Appeals held that Oregon’s administrative certification process in tandem with the general adjudication was adequate.</a:t>
            </a:r>
          </a:p>
          <a:p>
            <a:pPr marL="171434" indent="-171434">
              <a:buFont typeface="Arial" pitchFamily="34" charset="0"/>
              <a:buChar char="•"/>
            </a:pPr>
            <a:endParaRPr lang="en-US" sz="800" dirty="0">
              <a:latin typeface="Gill Sans"/>
            </a:endParaRPr>
          </a:p>
          <a:p>
            <a:pPr lvl="2">
              <a:spcAft>
                <a:spcPts val="0"/>
              </a:spcAft>
            </a:pPr>
            <a:r>
              <a:rPr lang="en-US" sz="800" i="1" dirty="0">
                <a:latin typeface="Verdana" pitchFamily="34" charset="0"/>
                <a:sym typeface="Verdana" pitchFamily="34" charset="0"/>
              </a:rPr>
              <a:t>“The comprehensiveness standard requires the consolidation of existing controversies, not </a:t>
            </a:r>
          </a:p>
          <a:p>
            <a:pPr marL="914316" lvl="2" defTabSz="914316">
              <a:spcAft>
                <a:spcPts val="0"/>
              </a:spcAft>
              <a:defRPr/>
            </a:pPr>
            <a:r>
              <a:rPr lang="en-US" sz="800" i="1" dirty="0">
                <a:latin typeface="Verdana" pitchFamily="34" charset="0"/>
                <a:sym typeface="Verdana" pitchFamily="34" charset="0"/>
              </a:rPr>
              <a:t>the reopening of settled determinations.”  </a:t>
            </a:r>
            <a:r>
              <a:rPr lang="en-US" sz="800" dirty="0">
                <a:latin typeface="Verdana" pitchFamily="34" charset="0"/>
                <a:sym typeface="Verdana" pitchFamily="34" charset="0"/>
              </a:rPr>
              <a:t>United States v. Oregon, 44 F.3d 758,767-68 (9</a:t>
            </a:r>
            <a:r>
              <a:rPr lang="en-US" sz="800" baseline="30000" dirty="0">
                <a:latin typeface="Verdana" pitchFamily="34" charset="0"/>
                <a:sym typeface="Verdana" pitchFamily="34" charset="0"/>
              </a:rPr>
              <a:t>th</a:t>
            </a:r>
            <a:r>
              <a:rPr lang="en-US" sz="800" dirty="0">
                <a:latin typeface="Verdana" pitchFamily="34" charset="0"/>
                <a:sym typeface="Verdana" pitchFamily="34" charset="0"/>
              </a:rPr>
              <a:t> Cir. 1994).</a:t>
            </a:r>
          </a:p>
          <a:p>
            <a:pPr lvl="2">
              <a:spcAft>
                <a:spcPts val="0"/>
              </a:spcAft>
            </a:pPr>
            <a:endParaRPr lang="en-US" i="1" dirty="0">
              <a:latin typeface="Verdana" pitchFamily="34" charset="0"/>
              <a:sym typeface="Verdana" pitchFamily="34" charset="0"/>
            </a:endParaRPr>
          </a:p>
          <a:p>
            <a:pPr marL="171434" indent="-171434">
              <a:buFont typeface="Arial" pitchFamily="34" charset="0"/>
              <a:buChar char="•"/>
            </a:pPr>
            <a:endParaRPr lang="en-US" i="0" dirty="0" smtClean="0">
              <a:latin typeface="Gill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15</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82546" indent="-174609" eaLnBrk="1" hangingPunct="1">
              <a:buFontTx/>
              <a:buChar char="•"/>
            </a:pPr>
            <a:r>
              <a:rPr lang="en-US" sz="800" dirty="0">
                <a:latin typeface="Gill Sans"/>
              </a:rPr>
              <a:t>With the foregoing success stories in mind, I’ve given considerable thought to what approaches could be taken to move the Utah general adjudication effort along.  I’ve come up with a few alternatives that might spark some thought and further conversation with regard to how to tackle the issue.  Keep in mind that this list is far from being exhaustive and some of the ideas are even further from being realized in any shape or form. </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First off, we can always take the “</a:t>
            </a:r>
            <a:r>
              <a:rPr lang="en-US" sz="800" b="1" dirty="0">
                <a:latin typeface="Gill Sans"/>
              </a:rPr>
              <a:t>Do Nothing</a:t>
            </a:r>
            <a:r>
              <a:rPr lang="en-US" sz="800" dirty="0">
                <a:latin typeface="Gill Sans"/>
              </a:rPr>
              <a:t>” approach.  I wouldn’t consider myself a very good engineer if I didn’t consider the “do nothing” approach as a viable option.  Although this might mean embracing the status quo, it also has its advantages when compared to the other options.  Obviously, no modifications to the statute would be necessary and the State Engineer would be able to continue using adjudication as a way to address forfeiture, assign sole supplies, and bring clarity to older perfected rights.  Some of the disadvantages would be that the rate at which we adjudicate would remain largely un-changed; certificated rights will continue to be vulnerable to legal challenges by people who failed to submit a valid protest during the application process and who view the proposed determination as an easy avenue to call someone else’s rights into question; and the adjudication process will most likely never get a decree on all certificated water rights.</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The next approach is simply to “</a:t>
            </a:r>
            <a:r>
              <a:rPr lang="en-US" sz="800" b="1" dirty="0">
                <a:latin typeface="Gill Sans"/>
              </a:rPr>
              <a:t>Increase staff &amp; redouble efforts.</a:t>
            </a:r>
            <a:r>
              <a:rPr lang="en-US" sz="800" dirty="0">
                <a:latin typeface="Gill Sans"/>
              </a:rPr>
              <a:t>”  The advantages to this approach are the same as the “Do Nothing” approach with the exception that the rate at which proposed determinations are published will be enhanced… although the rate at which they are decreed would probably remained unchanged due to the fact that the number of objections per proposed determination would likely remain constant.  The disadvantages are also similar to the “Do Nothing” approach except that the funding requirements for the program would probably need to be raised considerably just to keep pace with the certification rate—if that is indeed our goal.</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We could also attempt to </a:t>
            </a:r>
            <a:r>
              <a:rPr lang="en-US" sz="800" b="1" dirty="0">
                <a:latin typeface="Gill Sans"/>
              </a:rPr>
              <a:t>radically reform our current water law—</a:t>
            </a:r>
            <a:r>
              <a:rPr lang="en-US" sz="800" dirty="0">
                <a:latin typeface="Gill Sans"/>
              </a:rPr>
              <a:t>just as Colorado did in 1969—and provide some legal framework which would allow water rights to be decreed in an ongoing, piecemeal fashion as part of the appropriation process.  Depending on the statutory provisions, this approach might allow Federal reserve rights to be quantified immediately and would possibly provide an avenue for certificated and perfected rights to obtain decrees (if that is desired).  Some of the obvious challenges would be that any radical changes to Utah statute are typically resisted (for better or for worse); the new system would potentially create a giant burden on the Court system; and it would probably result in an increased amount of water rights litigation if Colorado is any indication of that trend.</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Lastly, we could take a look at </a:t>
            </a:r>
            <a:r>
              <a:rPr lang="en-US" sz="800" b="1" dirty="0">
                <a:latin typeface="Gill Sans"/>
              </a:rPr>
              <a:t>limiting general adjudications to pre-statutory claims </a:t>
            </a:r>
            <a:r>
              <a:rPr lang="en-US" sz="800" dirty="0">
                <a:latin typeface="Gill Sans"/>
              </a:rPr>
              <a:t>as—in my opinion—was originally intended.  This would easily reduce the number of claims by 50% along with a commensurate number of objections; also, based on the 9</a:t>
            </a:r>
            <a:r>
              <a:rPr lang="en-US" sz="800" baseline="30000" dirty="0">
                <a:latin typeface="Gill Sans"/>
              </a:rPr>
              <a:t>th</a:t>
            </a:r>
            <a:r>
              <a:rPr lang="en-US" sz="800" dirty="0">
                <a:latin typeface="Gill Sans"/>
              </a:rPr>
              <a:t> Circuit Court of Appeals, it would satisfy McCarran Amendment requirements.  Some of the disadvantages is that it may possibly require some modification to State statute; it would limit the State Engineer’s ability to address forfeiture, assign sole supplies, and clarify older perfected rights in proposed determinations.</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Obviously, these are thumbnail sketches.  As always, the devil is in the details and these courses of action—along with others—probably deserve a more exhaustive review and much more consideration.  However, before anything is pursued at length, I think that we must first answer those </a:t>
            </a:r>
            <a:r>
              <a:rPr lang="en-US" sz="800" b="1" dirty="0">
                <a:latin typeface="Gill Sans"/>
              </a:rPr>
              <a:t>critical questions</a:t>
            </a:r>
            <a:r>
              <a:rPr lang="en-US" sz="800" dirty="0">
                <a:latin typeface="Gill Sans"/>
              </a:rPr>
              <a:t>: </a:t>
            </a:r>
            <a:r>
              <a:rPr lang="en-US" sz="800" i="1" dirty="0">
                <a:latin typeface="Gill Sans"/>
              </a:rPr>
              <a:t>What is the primary objective of the adjudication program?  What are the respective priorities of secondary objectives? How important to the State of Utah are these objectives?</a:t>
            </a:r>
            <a:r>
              <a:rPr lang="en-US" sz="800" dirty="0">
                <a:latin typeface="Gill Sans"/>
              </a:rPr>
              <a:t>  </a:t>
            </a:r>
            <a:endParaRPr lang="en-US" sz="800" i="1" dirty="0">
              <a:latin typeface="Gill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432DA2CE-D7A8-439C-9164-0D74F65EF493}" type="slidenum">
              <a:rPr lang="en-US" sz="1200"/>
              <a:pPr eaLnBrk="1" hangingPunct="1"/>
              <a:t>16</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p:cNvSpPr>
          <p:nvPr>
            <p:ph type="body" idx="1"/>
          </p:nvPr>
        </p:nvSpPr>
        <p:spPr>
          <a:noFill/>
        </p:spPr>
        <p:txBody>
          <a:bodyPr/>
          <a:lstStyle/>
          <a:p>
            <a:pPr marL="231754" indent="-231754" eaLnBrk="1" hangingPunct="1">
              <a:buFontTx/>
              <a:buChar char="•"/>
            </a:pPr>
            <a:r>
              <a:rPr lang="en-US" sz="800" dirty="0">
                <a:latin typeface="Gill Sans"/>
              </a:rPr>
              <a:t>So, where are we today?  The Adjudication Program of the Utah Division of Water Rights is a State-wide program which focusses solely on adjudication efforts.  The program consists the Program Manager, an Adjudication Engineer and three Adjudication Technicians.  However, we also rely on the regional offices to support the effort as their resources permit.</a:t>
            </a:r>
          </a:p>
          <a:p>
            <a:pPr marL="231754" indent="-231754" eaLnBrk="1" hangingPunct="1">
              <a:buFontTx/>
              <a:buChar char="•"/>
            </a:pPr>
            <a:endParaRPr lang="en-US" sz="800" dirty="0">
              <a:latin typeface="Gill Sans"/>
            </a:endParaRPr>
          </a:p>
          <a:p>
            <a:pPr marL="231754" indent="-231754" eaLnBrk="1" hangingPunct="1">
              <a:buFontTx/>
              <a:buChar char="•"/>
            </a:pPr>
            <a:r>
              <a:rPr lang="en-US" sz="800" dirty="0">
                <a:latin typeface="Gill Sans"/>
              </a:rPr>
              <a:t>We work closely with the Attorney General’s office for obvious reasons throughout the Proposed Determination process, but we also continue to work closely with them to resolve objections to the various Proposed Determinations which have already been published.  The back-log of un-resolved objections is fairly large—upwards of 500—however, we try to resolve them as quickly as possible and have been able to make forward progress in the past few years.</a:t>
            </a:r>
          </a:p>
          <a:p>
            <a:pPr marL="231754" indent="-231754" eaLnBrk="1" hangingPunct="1">
              <a:buFontTx/>
              <a:buChar char="•"/>
            </a:pPr>
            <a:endParaRPr lang="en-US" sz="800" dirty="0">
              <a:latin typeface="Gill Sans"/>
            </a:endParaRPr>
          </a:p>
          <a:p>
            <a:pPr marL="231754" indent="-231754" eaLnBrk="1" hangingPunct="1">
              <a:buFontTx/>
              <a:buChar char="•"/>
            </a:pPr>
            <a:r>
              <a:rPr lang="en-US" sz="800" dirty="0">
                <a:latin typeface="Gill Sans"/>
              </a:rPr>
              <a:t>As you can see by the map, we’re actively engaged in five different adjudications throughout the state.  Each adjudication is at a different stage.  </a:t>
            </a:r>
          </a:p>
          <a:p>
            <a:pPr marL="231754" indent="-231754" eaLnBrk="1" hangingPunct="1">
              <a:buFontTx/>
              <a:buChar char="•"/>
            </a:pPr>
            <a:endParaRPr lang="en-US" sz="800" dirty="0">
              <a:latin typeface="Gill Sans"/>
            </a:endParaRPr>
          </a:p>
          <a:p>
            <a:pPr marL="688911" lvl="1" indent="-231754" eaLnBrk="1" hangingPunct="1">
              <a:buFont typeface="+mj-lt"/>
              <a:buAutoNum type="arabicPeriod"/>
            </a:pPr>
            <a:r>
              <a:rPr lang="en-US" sz="800" dirty="0">
                <a:latin typeface="Gill Sans"/>
              </a:rPr>
              <a:t>Harmony Park (57-2): Published last summer.  No objections.  Expect a decree in April 2013.</a:t>
            </a:r>
          </a:p>
          <a:p>
            <a:pPr marL="688911" lvl="1" indent="-231754" eaLnBrk="1" hangingPunct="1">
              <a:buFont typeface="+mj-lt"/>
              <a:buAutoNum type="arabicPeriod"/>
            </a:pPr>
            <a:r>
              <a:rPr lang="en-US" sz="800" dirty="0">
                <a:latin typeface="Gill Sans"/>
              </a:rPr>
              <a:t>Taylor Flat (05-3): Ready to be published.  Awaiting some last minute legal challenges to be resolved prior to publication.  </a:t>
            </a:r>
          </a:p>
          <a:p>
            <a:pPr marL="688911" lvl="1" indent="-231754" eaLnBrk="1" hangingPunct="1">
              <a:buFont typeface="+mj-lt"/>
              <a:buAutoNum type="arabicPeriod"/>
            </a:pPr>
            <a:r>
              <a:rPr lang="en-US" sz="800" dirty="0">
                <a:latin typeface="Gill Sans"/>
              </a:rPr>
              <a:t>Ashley Central (45-6):  Most of the claims are complete.  Review of PD underway.</a:t>
            </a:r>
          </a:p>
          <a:p>
            <a:pPr marL="688911" lvl="1" indent="-231754" eaLnBrk="1" hangingPunct="1">
              <a:buFont typeface="+mj-lt"/>
              <a:buAutoNum type="arabicPeriod"/>
            </a:pPr>
            <a:r>
              <a:rPr lang="en-US" sz="800" dirty="0">
                <a:latin typeface="Gill Sans"/>
              </a:rPr>
              <a:t>Birdseye (51-5):  In the process of taking claims.  Would like to have claims wrapped up by the end of summer 2013.</a:t>
            </a:r>
          </a:p>
          <a:p>
            <a:pPr marL="688911" lvl="1" indent="-231754" eaLnBrk="1" hangingPunct="1">
              <a:buFont typeface="+mj-lt"/>
              <a:buAutoNum type="arabicPeriod"/>
            </a:pPr>
            <a:r>
              <a:rPr lang="en-US" sz="800" dirty="0">
                <a:latin typeface="Gill Sans"/>
              </a:rPr>
              <a:t>The Ash Creek (81-3):  Will commence field work near the end of Summer 2013.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149D416-D7C1-4F3C-9E0F-928F5E576D91}" type="slidenum">
              <a:rPr lang="en-US" sz="1200"/>
              <a:pPr eaLnBrk="1" hangingPunct="1"/>
              <a:t>17</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FA90B63-BCFF-4230-8010-E48A70EABE37}" type="slidenum">
              <a:rPr lang="en-US" sz="1200"/>
              <a:pPr eaLnBrk="1" hangingPunct="1"/>
              <a:t>18</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DE27156F-A1FC-4560-978F-128FB7BE93C7}" type="slidenum">
              <a:rPr lang="en-US" sz="1200"/>
              <a:pPr eaLnBrk="1" hangingPunct="1"/>
              <a:t>2</a:t>
            </a:fld>
            <a:endParaRPr lang="en-US" sz="1200" dirty="0"/>
          </a:p>
        </p:txBody>
      </p:sp>
      <p:sp>
        <p:nvSpPr>
          <p:cNvPr id="38915" name="Rectangle 2"/>
          <p:cNvSpPr>
            <a:spLocks noGrp="1" noRot="1" noChangeAspect="1" noChangeArrowheads="1" noTextEdit="1"/>
          </p:cNvSpPr>
          <p:nvPr>
            <p:ph type="sldImg"/>
          </p:nvPr>
        </p:nvSpPr>
        <p:spPr>
          <a:ln/>
        </p:spPr>
      </p:sp>
      <p:sp>
        <p:nvSpPr>
          <p:cNvPr id="37892" name="Rectangle 3"/>
          <p:cNvSpPr>
            <a:spLocks noGrp="1"/>
          </p:cNvSpPr>
          <p:nvPr>
            <p:ph type="body" idx="1"/>
          </p:nvPr>
        </p:nvSpPr>
        <p:spPr/>
        <p:txBody>
          <a:bodyPr/>
          <a:lstStyle/>
          <a:p>
            <a:pPr marL="180120" indent="-171434" defTabSz="931688" eaLnBrk="1" hangingPunct="1">
              <a:buFont typeface="Arial" pitchFamily="34" charset="0"/>
              <a:buChar char="•"/>
              <a:defRPr/>
            </a:pPr>
            <a:r>
              <a:rPr lang="en-US" sz="800" dirty="0">
                <a:latin typeface="Gill Sans"/>
              </a:rPr>
              <a:t>It’s probably easy to look at the adjudication process today and assume that it was a foregone conclusion from the beginning.  However, when one compares the present-day policies and procedures against a historical backdrop, the evolution and reasoning behind the procedures becomes more understandable.  So, in an effort to explain the concept of adjudication, I feel that it’s extremely instructive to crack the history books a little and review how we got to where we are. Obviously, I’ll need to paint with a pretty broad brush in order to review over 100 years of history in the next 45 minutes, so I’m just going to hit the critical points.</a:t>
            </a:r>
          </a:p>
          <a:p>
            <a:pPr lvl="1" eaLnBrk="1" hangingPunct="1">
              <a:defRPr/>
            </a:pPr>
            <a:endParaRPr lang="en-US" sz="800" dirty="0">
              <a:latin typeface="Gill Sans"/>
            </a:endParaRPr>
          </a:p>
          <a:p>
            <a:pPr marL="183377" indent="-174692" eaLnBrk="1" hangingPunct="1">
              <a:buFont typeface="Arial" pitchFamily="34" charset="0"/>
              <a:buChar char="•"/>
              <a:defRPr/>
            </a:pPr>
            <a:r>
              <a:rPr lang="en-US" sz="800" dirty="0">
                <a:latin typeface="Gill Sans"/>
              </a:rPr>
              <a:t>On </a:t>
            </a:r>
            <a:r>
              <a:rPr lang="en-US" sz="800" b="1" dirty="0">
                <a:latin typeface="Gill Sans"/>
              </a:rPr>
              <a:t>July 23</a:t>
            </a:r>
            <a:r>
              <a:rPr lang="en-US" sz="800" b="1" baseline="30000" dirty="0">
                <a:latin typeface="Gill Sans"/>
              </a:rPr>
              <a:t>rd</a:t>
            </a:r>
            <a:r>
              <a:rPr lang="en-US" sz="800" b="1" dirty="0">
                <a:latin typeface="Gill Sans"/>
              </a:rPr>
              <a:t>, 1847, </a:t>
            </a:r>
            <a:r>
              <a:rPr lang="en-US" sz="800" dirty="0">
                <a:latin typeface="Gill Sans"/>
              </a:rPr>
              <a:t>an advance party of the Mormon Pioneers entered the Salt Lake Valley and commenced attempting to break up the soil to cultivate crops.  As one might expect, the soil proved difficult to turn and they found it necessary to divert the waters of City Creek in order to soften the ground up enough to plow it.</a:t>
            </a:r>
          </a:p>
          <a:p>
            <a:pPr marL="640535" lvl="1" indent="-174692" eaLnBrk="1" hangingPunct="1">
              <a:buFont typeface="Arial" pitchFamily="34" charset="0"/>
              <a:buChar char="•"/>
              <a:defRPr/>
            </a:pPr>
            <a:endParaRPr lang="en-US" sz="800" dirty="0">
              <a:latin typeface="Gill Sans"/>
            </a:endParaRPr>
          </a:p>
          <a:p>
            <a:pPr marL="183377" indent="-174692" eaLnBrk="1" hangingPunct="1">
              <a:buFont typeface="Arial" pitchFamily="34" charset="0"/>
              <a:buChar char="•"/>
              <a:defRPr/>
            </a:pPr>
            <a:r>
              <a:rPr lang="en-US" sz="800" dirty="0">
                <a:latin typeface="Gill Sans"/>
              </a:rPr>
              <a:t>On </a:t>
            </a:r>
            <a:r>
              <a:rPr lang="en-US" sz="800" b="1" dirty="0">
                <a:latin typeface="Gill Sans"/>
              </a:rPr>
              <a:t>September 30</a:t>
            </a:r>
            <a:r>
              <a:rPr lang="en-US" sz="800" b="1" baseline="30000" dirty="0">
                <a:latin typeface="Gill Sans"/>
              </a:rPr>
              <a:t>th</a:t>
            </a:r>
            <a:r>
              <a:rPr lang="en-US" sz="800" b="1" dirty="0">
                <a:latin typeface="Gill Sans"/>
              </a:rPr>
              <a:t>, 1848</a:t>
            </a:r>
            <a:r>
              <a:rPr lang="en-US" sz="800" dirty="0">
                <a:latin typeface="Gill Sans"/>
              </a:rPr>
              <a:t>, Brigham Young essentially decreed that all the waters would be public and not be owned as personal property.  </a:t>
            </a:r>
          </a:p>
          <a:p>
            <a:pPr marL="640535" lvl="1" indent="-174692" eaLnBrk="1" hangingPunct="1">
              <a:buFont typeface="Arial" pitchFamily="34" charset="0"/>
              <a:buChar char="•"/>
              <a:defRPr/>
            </a:pPr>
            <a:endParaRPr lang="en-US" sz="800" dirty="0">
              <a:latin typeface="Gill Sans"/>
            </a:endParaRPr>
          </a:p>
          <a:p>
            <a:pPr marL="183377" indent="-174692" eaLnBrk="1" hangingPunct="1">
              <a:buFont typeface="Arial" pitchFamily="34" charset="0"/>
              <a:buChar char="•"/>
              <a:defRPr/>
            </a:pPr>
            <a:r>
              <a:rPr lang="en-US" sz="800" dirty="0">
                <a:latin typeface="Gill Sans"/>
              </a:rPr>
              <a:t>From </a:t>
            </a:r>
            <a:r>
              <a:rPr lang="en-US" sz="800" b="1" dirty="0">
                <a:latin typeface="Gill Sans"/>
              </a:rPr>
              <a:t>1847 to 1850 </a:t>
            </a:r>
            <a:r>
              <a:rPr lang="en-US" sz="800" dirty="0">
                <a:latin typeface="Gill Sans"/>
              </a:rPr>
              <a:t>the area settled by Brigham Young and his followers transitioned from being a part of </a:t>
            </a:r>
            <a:r>
              <a:rPr lang="en-US" sz="800" b="1" dirty="0">
                <a:latin typeface="Gill Sans"/>
              </a:rPr>
              <a:t>Mexico</a:t>
            </a:r>
            <a:r>
              <a:rPr lang="en-US" sz="800" dirty="0">
                <a:latin typeface="Gill Sans"/>
              </a:rPr>
              <a:t>, to the </a:t>
            </a:r>
            <a:r>
              <a:rPr lang="en-US" sz="800" b="1" dirty="0">
                <a:latin typeface="Gill Sans"/>
              </a:rPr>
              <a:t>State of Deseret </a:t>
            </a:r>
            <a:r>
              <a:rPr lang="en-US" sz="800" dirty="0">
                <a:latin typeface="Gill Sans"/>
              </a:rPr>
              <a:t>to the </a:t>
            </a:r>
            <a:r>
              <a:rPr lang="en-US" sz="800" b="1" dirty="0">
                <a:latin typeface="Gill Sans"/>
              </a:rPr>
              <a:t>Territory of Utah</a:t>
            </a:r>
            <a:r>
              <a:rPr lang="en-US" sz="800" dirty="0">
                <a:latin typeface="Gill Sans"/>
              </a:rPr>
              <a:t>.  At the conclusion of the U.S.-Mexican War, the Mormon pioneers found themselves part of the United States.  Without an official Federal charter, Brigham Young established the </a:t>
            </a:r>
            <a:r>
              <a:rPr lang="en-US" sz="800" b="1" dirty="0">
                <a:latin typeface="Gill Sans"/>
              </a:rPr>
              <a:t>State of Deseret</a:t>
            </a:r>
            <a:r>
              <a:rPr lang="en-US" sz="800" dirty="0">
                <a:latin typeface="Gill Sans"/>
              </a:rPr>
              <a:t> in 1849 while they applied for statehood.  In 1850, Congress officially recognized a much-small version of Deseret as the </a:t>
            </a:r>
            <a:r>
              <a:rPr lang="en-US" sz="800" b="1" dirty="0">
                <a:latin typeface="Gill Sans"/>
              </a:rPr>
              <a:t>Territory of Utah</a:t>
            </a:r>
            <a:r>
              <a:rPr lang="en-US" sz="800" dirty="0">
                <a:latin typeface="Gill Sans"/>
              </a:rPr>
              <a:t>.  </a:t>
            </a:r>
          </a:p>
          <a:p>
            <a:pPr marL="640535" lvl="1" indent="-174692" eaLnBrk="1" hangingPunct="1">
              <a:buFont typeface="Arial" pitchFamily="34" charset="0"/>
              <a:buChar char="•"/>
              <a:defRPr/>
            </a:pPr>
            <a:endParaRPr lang="en-US" sz="800" dirty="0">
              <a:latin typeface="Gill Sans"/>
            </a:endParaRPr>
          </a:p>
          <a:p>
            <a:pPr marL="183377" indent="-174692" eaLnBrk="1" hangingPunct="1">
              <a:buFont typeface="Arial" pitchFamily="34" charset="0"/>
              <a:buChar char="•"/>
              <a:defRPr/>
            </a:pPr>
            <a:r>
              <a:rPr lang="en-US" sz="800" dirty="0">
                <a:latin typeface="Gill Sans"/>
              </a:rPr>
              <a:t>Although new territorial laws would follow, the fundamental principles governing the allocation and distribution of water established by the Church continued to govern, namely:</a:t>
            </a:r>
          </a:p>
          <a:p>
            <a:pPr marL="1106379" lvl="2" indent="-174692" eaLnBrk="1" hangingPunct="1">
              <a:buFont typeface="Arial" pitchFamily="34" charset="0"/>
              <a:buChar char="•"/>
              <a:defRPr/>
            </a:pPr>
            <a:endParaRPr lang="en-US" sz="800" dirty="0">
              <a:latin typeface="Gill Sans"/>
            </a:endParaRPr>
          </a:p>
          <a:p>
            <a:pPr marL="649221" lvl="1" indent="-174692" eaLnBrk="1" hangingPunct="1">
              <a:buFont typeface="Arial" pitchFamily="34" charset="0"/>
              <a:buChar char="•"/>
              <a:defRPr/>
            </a:pPr>
            <a:r>
              <a:rPr lang="en-US" sz="800" dirty="0">
                <a:latin typeface="Gill Sans"/>
              </a:rPr>
              <a:t>Waters were diverted and distributed based on the immediate needs of the settlers and used in </a:t>
            </a:r>
            <a:r>
              <a:rPr lang="en-US" sz="800" b="1" dirty="0">
                <a:latin typeface="Gill Sans"/>
              </a:rPr>
              <a:t>communal fashion</a:t>
            </a:r>
            <a:r>
              <a:rPr lang="en-US" sz="800" dirty="0">
                <a:latin typeface="Gill Sans"/>
              </a:rPr>
              <a:t>.</a:t>
            </a:r>
          </a:p>
          <a:p>
            <a:pPr marL="649221" lvl="1" indent="-174692" eaLnBrk="1" hangingPunct="1">
              <a:buFont typeface="Arial" pitchFamily="34" charset="0"/>
              <a:buChar char="•"/>
              <a:defRPr/>
            </a:pPr>
            <a:r>
              <a:rPr lang="en-US" sz="800" dirty="0">
                <a:latin typeface="Gill Sans"/>
              </a:rPr>
              <a:t>The </a:t>
            </a:r>
            <a:r>
              <a:rPr lang="en-US" sz="800" b="1" dirty="0">
                <a:latin typeface="Gill Sans"/>
              </a:rPr>
              <a:t>doctrine of prior appropriation evolved </a:t>
            </a:r>
            <a:r>
              <a:rPr lang="en-US" sz="800" dirty="0">
                <a:latin typeface="Gill Sans"/>
              </a:rPr>
              <a:t>similarly as it had in mining settlements of California, but was agriculturally oriented.</a:t>
            </a:r>
          </a:p>
          <a:p>
            <a:pPr marL="649221" lvl="1" indent="-174692" eaLnBrk="1" hangingPunct="1">
              <a:buFont typeface="Arial" pitchFamily="34" charset="0"/>
              <a:buChar char="•"/>
              <a:defRPr/>
            </a:pPr>
            <a:r>
              <a:rPr lang="en-US" sz="800" dirty="0">
                <a:latin typeface="Gill Sans"/>
              </a:rPr>
              <a:t>Any </a:t>
            </a:r>
            <a:r>
              <a:rPr lang="en-US" sz="800" b="1" dirty="0">
                <a:latin typeface="Gill Sans"/>
              </a:rPr>
              <a:t>conflicts</a:t>
            </a:r>
            <a:r>
              <a:rPr lang="en-US" sz="800" dirty="0">
                <a:latin typeface="Gill Sans"/>
              </a:rPr>
              <a:t> which arose were </a:t>
            </a:r>
            <a:r>
              <a:rPr lang="en-US" sz="800" b="1" dirty="0">
                <a:latin typeface="Gill Sans"/>
              </a:rPr>
              <a:t>settled through ecclesiastical means.  </a:t>
            </a:r>
            <a:r>
              <a:rPr lang="en-US" sz="800" dirty="0">
                <a:latin typeface="Gill Sans"/>
              </a:rPr>
              <a:t>Bishop's courts for local wards provided a judicial process, with ecclesiastical high councils serving as appellate courts.</a:t>
            </a:r>
            <a:endParaRPr lang="en-US" sz="1000" dirty="0">
              <a:latin typeface="Gill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AEBBE4A3-DB1A-4F5A-B2D0-D536E25F4B32}" type="slidenum">
              <a:rPr lang="en-US" sz="1200"/>
              <a:pPr eaLnBrk="1" hangingPunct="1"/>
              <a:t>3</a:t>
            </a:fld>
            <a:endParaRPr 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p:cNvSpPr>
          <p:nvPr>
            <p:ph type="body" idx="1"/>
          </p:nvPr>
        </p:nvSpPr>
        <p:spPr>
          <a:noFill/>
        </p:spPr>
        <p:txBody>
          <a:bodyPr/>
          <a:lstStyle/>
          <a:p>
            <a:pPr marL="182546" indent="-174609" eaLnBrk="1" hangingPunct="1">
              <a:buFontTx/>
              <a:buChar char="•"/>
            </a:pPr>
            <a:r>
              <a:rPr lang="en-US" sz="800" dirty="0">
                <a:latin typeface="Gill Sans"/>
              </a:rPr>
              <a:t>In </a:t>
            </a:r>
            <a:r>
              <a:rPr lang="en-US" sz="800" b="1" dirty="0">
                <a:latin typeface="Gill Sans"/>
              </a:rPr>
              <a:t>1852</a:t>
            </a:r>
            <a:r>
              <a:rPr lang="en-US" sz="800" dirty="0">
                <a:latin typeface="Gill Sans"/>
              </a:rPr>
              <a:t>, the first attempts to codify the administration of water was made by the Territorial Legislative Assembly.  Along with various other natural resources, the act authorized the County Court as having control of all waters.  As observed by </a:t>
            </a:r>
            <a:r>
              <a:rPr lang="en-US" sz="800" b="1" dirty="0">
                <a:latin typeface="Gill Sans"/>
              </a:rPr>
              <a:t>Elwood Mead </a:t>
            </a:r>
            <a:r>
              <a:rPr lang="en-US" sz="800" dirty="0">
                <a:latin typeface="Gill Sans"/>
              </a:rPr>
              <a:t>from the USDA, this placed an un-funded mandate on the respective County Courts which they failed to universally embrace.  We can also infer from the environment of the era that the act went </a:t>
            </a:r>
            <a:r>
              <a:rPr lang="en-US" sz="800" b="1" dirty="0">
                <a:latin typeface="Gill Sans"/>
              </a:rPr>
              <a:t>contrary to the tenets of religious devotees</a:t>
            </a:r>
            <a:r>
              <a:rPr lang="en-US" sz="800" dirty="0">
                <a:latin typeface="Gill Sans"/>
              </a:rPr>
              <a:t> who held a firm belief that Church leadership had more authority for administering the waters of Zion than the local court. </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In 1877, congress passed the </a:t>
            </a:r>
            <a:r>
              <a:rPr lang="en-US" sz="800" b="1" dirty="0">
                <a:latin typeface="Gill Sans"/>
              </a:rPr>
              <a:t>Desert Land Act</a:t>
            </a:r>
            <a:r>
              <a:rPr lang="en-US" sz="800" dirty="0">
                <a:latin typeface="Gill Sans"/>
              </a:rPr>
              <a:t>.  The Desert Land Act is significant, because it helped spur the homesteading in areas of Utah and it effectively separated the title of the water from the public land and allowed it to be appropriated by the respective territory or state.</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Due to the failure of the 1852 act, the legislature attempted to appoint </a:t>
            </a:r>
            <a:r>
              <a:rPr lang="en-US" sz="800" b="1" dirty="0">
                <a:latin typeface="Gill Sans"/>
              </a:rPr>
              <a:t>County Selectmen </a:t>
            </a:r>
            <a:r>
              <a:rPr lang="en-US" sz="800" dirty="0">
                <a:latin typeface="Gill Sans"/>
              </a:rPr>
              <a:t>in </a:t>
            </a:r>
            <a:r>
              <a:rPr lang="en-US" sz="800" b="1" dirty="0">
                <a:latin typeface="Gill Sans"/>
              </a:rPr>
              <a:t>1880</a:t>
            </a:r>
            <a:r>
              <a:rPr lang="en-US" sz="800" dirty="0">
                <a:latin typeface="Gill Sans"/>
              </a:rPr>
              <a:t> who were responsible for recognizing, determining, and recording existing rights by filing a certificate with the County Recorder.  This act was also </a:t>
            </a:r>
            <a:r>
              <a:rPr lang="en-US" sz="800" b="1" dirty="0">
                <a:latin typeface="Gill Sans"/>
              </a:rPr>
              <a:t>considered void in that it granted judicial power to an office not named in the original charter of Territorial courts</a:t>
            </a:r>
            <a:r>
              <a:rPr lang="en-US" sz="800" dirty="0">
                <a:latin typeface="Gill Sans"/>
              </a:rPr>
              <a:t>.  Consequently, the efforts to manage or record the existing water uses were, once again, thwarted.  It should also be noted that this act was only attempted following the death of Brigham Young, since the act also incorporated a general provision that shifted from concept of water ownership from </a:t>
            </a:r>
            <a:r>
              <a:rPr lang="en-US" sz="800" b="1" dirty="0">
                <a:latin typeface="Gill Sans"/>
              </a:rPr>
              <a:t>communally owned </a:t>
            </a:r>
            <a:r>
              <a:rPr lang="en-US" sz="800" dirty="0">
                <a:latin typeface="Gill Sans"/>
              </a:rPr>
              <a:t>to</a:t>
            </a:r>
            <a:r>
              <a:rPr lang="en-US" sz="800" b="1" dirty="0">
                <a:latin typeface="Gill Sans"/>
              </a:rPr>
              <a:t> personal property</a:t>
            </a:r>
            <a:r>
              <a:rPr lang="en-US" sz="800" dirty="0">
                <a:latin typeface="Gill Sans"/>
              </a:rPr>
              <a:t>.</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As a result, </a:t>
            </a:r>
            <a:r>
              <a:rPr lang="en-US" sz="800" b="1" dirty="0">
                <a:latin typeface="Gill Sans"/>
              </a:rPr>
              <a:t>confusion over existing rights continued </a:t>
            </a:r>
            <a:r>
              <a:rPr lang="en-US" sz="800" dirty="0">
                <a:latin typeface="Gill Sans"/>
              </a:rPr>
              <a:t>to propagate itself in spite of the efforts of the Territorial Legislature.</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The </a:t>
            </a:r>
            <a:r>
              <a:rPr lang="en-US" sz="800" b="1" dirty="0">
                <a:latin typeface="Gill Sans"/>
              </a:rPr>
              <a:t>Church continued to act as the governing body </a:t>
            </a:r>
            <a:r>
              <a:rPr lang="en-US" sz="800" dirty="0">
                <a:latin typeface="Gill Sans"/>
              </a:rPr>
              <a:t>with regard to water rights.  A prime example is the </a:t>
            </a:r>
            <a:r>
              <a:rPr lang="en-US" sz="800" b="1" dirty="0">
                <a:latin typeface="Gill Sans"/>
              </a:rPr>
              <a:t>1879 High Council decision </a:t>
            </a:r>
            <a:r>
              <a:rPr lang="en-US" sz="800" dirty="0">
                <a:latin typeface="Gill Sans"/>
              </a:rPr>
              <a:t>which meted out the waters of the </a:t>
            </a:r>
            <a:r>
              <a:rPr lang="en-US" sz="800" b="1" dirty="0">
                <a:latin typeface="Gill Sans"/>
              </a:rPr>
              <a:t>Spanish Fork River </a:t>
            </a:r>
            <a:r>
              <a:rPr lang="en-US" sz="800" dirty="0">
                <a:latin typeface="Gill Sans"/>
              </a:rPr>
              <a:t>among various canal companies.  This decision is still used as a basis for distribution and adjudication to this day.</a:t>
            </a:r>
          </a:p>
          <a:p>
            <a:pPr marL="639703" lvl="1" indent="-174609" eaLnBrk="1" hangingPunct="1">
              <a:buFontTx/>
              <a:buChar char="•"/>
            </a:pPr>
            <a:endParaRPr lang="en-US" sz="800" dirty="0">
              <a:latin typeface="Gill Sans"/>
            </a:endParaRPr>
          </a:p>
          <a:p>
            <a:pPr marL="639703" lvl="1" indent="-174609" eaLnBrk="1" hangingPunct="1">
              <a:buFontTx/>
              <a:buChar char="•"/>
            </a:pPr>
            <a:endParaRPr lang="en-US" sz="800" dirty="0">
              <a:latin typeface="Gill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2BD3BABE-AA35-4A97-8396-D4C1CD22823C}" type="slidenum">
              <a:rPr lang="en-US" sz="1200"/>
              <a:pPr eaLnBrk="1" hangingPunct="1"/>
              <a:t>4</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p:cNvSpPr>
          <p:nvPr>
            <p:ph type="body" idx="1"/>
          </p:nvPr>
        </p:nvSpPr>
        <p:spPr>
          <a:noFill/>
        </p:spPr>
        <p:txBody>
          <a:bodyPr/>
          <a:lstStyle/>
          <a:p>
            <a:pPr marL="241277" indent="-231754" eaLnBrk="1" hangingPunct="1">
              <a:buFontTx/>
              <a:buChar char="•"/>
            </a:pPr>
            <a:r>
              <a:rPr lang="en-US" sz="800" dirty="0">
                <a:latin typeface="Gill Sans"/>
              </a:rPr>
              <a:t>When Utah became a state in </a:t>
            </a:r>
            <a:r>
              <a:rPr lang="en-US" sz="800" b="1" dirty="0">
                <a:latin typeface="Gill Sans"/>
              </a:rPr>
              <a:t>1896</a:t>
            </a:r>
            <a:r>
              <a:rPr lang="en-US" sz="800" dirty="0">
                <a:latin typeface="Gill Sans"/>
              </a:rPr>
              <a:t>, there was a </a:t>
            </a:r>
            <a:r>
              <a:rPr lang="en-US" sz="800" b="1" dirty="0">
                <a:latin typeface="Gill Sans"/>
              </a:rPr>
              <a:t>push to incorporate a comprehensive water code</a:t>
            </a:r>
            <a:r>
              <a:rPr lang="en-US" sz="800" dirty="0">
                <a:latin typeface="Gill Sans"/>
              </a:rPr>
              <a:t> into the State Constitution; however, friends of this movement considered it necessary to adopt a declaration that </a:t>
            </a:r>
            <a:r>
              <a:rPr lang="en-US" sz="800" b="1" dirty="0">
                <a:latin typeface="Gill Sans"/>
              </a:rPr>
              <a:t>water was the property of the State—creating fear </a:t>
            </a:r>
            <a:r>
              <a:rPr lang="en-US" sz="800" dirty="0">
                <a:latin typeface="Gill Sans"/>
              </a:rPr>
              <a:t>among some that the proposed change meant a </a:t>
            </a:r>
            <a:r>
              <a:rPr lang="en-US" sz="800" b="1" dirty="0">
                <a:latin typeface="Gill Sans"/>
              </a:rPr>
              <a:t>confiscation of their property</a:t>
            </a:r>
            <a:r>
              <a:rPr lang="en-US" sz="800" dirty="0">
                <a:latin typeface="Gill Sans"/>
              </a:rPr>
              <a:t>.  As such, they preferred to leave matters as they were, maintaining that the State had no rights in the water.  As a consequence, the adopted </a:t>
            </a:r>
            <a:r>
              <a:rPr lang="en-US" sz="800" b="1" dirty="0">
                <a:latin typeface="Gill Sans"/>
              </a:rPr>
              <a:t>constitution only had one sentence regarding water rights</a:t>
            </a:r>
            <a:r>
              <a:rPr lang="en-US" sz="800" dirty="0">
                <a:latin typeface="Gill Sans"/>
              </a:rPr>
              <a:t>.  Essentially, it was back to business-as-usual.</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Recognizing the need to define and record all existing water rights, in </a:t>
            </a:r>
            <a:r>
              <a:rPr lang="en-US" sz="800" b="1" dirty="0">
                <a:latin typeface="Gill Sans"/>
              </a:rPr>
              <a:t>1897 </a:t>
            </a:r>
            <a:r>
              <a:rPr lang="en-US" sz="800" dirty="0">
                <a:latin typeface="Gill Sans"/>
              </a:rPr>
              <a:t>the state legislature created the </a:t>
            </a:r>
            <a:r>
              <a:rPr lang="en-US" sz="800" b="1" dirty="0">
                <a:latin typeface="Gill Sans"/>
              </a:rPr>
              <a:t>office of the State Engineer </a:t>
            </a:r>
            <a:r>
              <a:rPr lang="en-US" sz="800" dirty="0">
                <a:latin typeface="Gill Sans"/>
              </a:rPr>
              <a:t>and tasked him with conducting a </a:t>
            </a:r>
            <a:r>
              <a:rPr lang="en-US" sz="800" b="1" dirty="0">
                <a:latin typeface="Gill Sans"/>
              </a:rPr>
              <a:t>hydrographic survey </a:t>
            </a:r>
            <a:r>
              <a:rPr lang="en-US" sz="800" dirty="0">
                <a:latin typeface="Gill Sans"/>
              </a:rPr>
              <a:t>of the waters in Utah; however, no funds were actually allocated to accomplish the work.  They also made another attempt at providing a means for recording existing claims and </a:t>
            </a:r>
            <a:r>
              <a:rPr lang="en-US" sz="800" b="1" dirty="0">
                <a:latin typeface="Gill Sans"/>
              </a:rPr>
              <a:t>appropriating new rights </a:t>
            </a:r>
            <a:r>
              <a:rPr lang="en-US" sz="800" dirty="0">
                <a:latin typeface="Gill Sans"/>
              </a:rPr>
              <a:t>by posting notice at the place of diversion and at the nearest post-office stating the volume claimed, the intended use, the place of use, the area of irrigation, the means of diversion, the date of appropriation, and the name of the appropriator.  The appropriator was also to file for record at the county.  This law was similar to those in other states at the time and likewise was a failure in Utah as in the other states.</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In </a:t>
            </a:r>
            <a:r>
              <a:rPr lang="en-US" sz="800" b="1" dirty="0">
                <a:latin typeface="Gill Sans"/>
              </a:rPr>
              <a:t>1902</a:t>
            </a:r>
            <a:r>
              <a:rPr lang="en-US" sz="800" dirty="0">
                <a:latin typeface="Gill Sans"/>
              </a:rPr>
              <a:t>, the </a:t>
            </a:r>
            <a:r>
              <a:rPr lang="en-US" sz="800" b="1" dirty="0">
                <a:latin typeface="Gill Sans"/>
              </a:rPr>
              <a:t>United States Reclamation Service </a:t>
            </a:r>
            <a:r>
              <a:rPr lang="en-US" sz="800" dirty="0">
                <a:latin typeface="Gill Sans"/>
              </a:rPr>
              <a:t>was created to “reclaim” the arid lands of the West.  Recognizing the issues that many states had experienced with over-appropriation of stream and river sources, the </a:t>
            </a:r>
            <a:r>
              <a:rPr lang="en-US" sz="800" b="1" dirty="0">
                <a:latin typeface="Gill Sans"/>
              </a:rPr>
              <a:t>Reclamation Service encouraged the states </a:t>
            </a:r>
            <a:r>
              <a:rPr lang="en-US" sz="800" dirty="0">
                <a:latin typeface="Gill Sans"/>
              </a:rPr>
              <a:t>to pass laws that quantified existing appropriations and managed future ones.  Anxious to be the recipient of Reclamation project funding, many states (including Utah) began implementing </a:t>
            </a:r>
            <a:r>
              <a:rPr lang="en-US" sz="800" b="1" dirty="0">
                <a:latin typeface="Gill Sans"/>
              </a:rPr>
              <a:t>comprehensive water law </a:t>
            </a:r>
            <a:r>
              <a:rPr lang="en-US" sz="800" dirty="0">
                <a:latin typeface="Gill Sans"/>
              </a:rPr>
              <a:t>aimed at quantifying existing rights and appropriating future ones.</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In </a:t>
            </a:r>
            <a:r>
              <a:rPr lang="en-US" sz="800" b="1" dirty="0">
                <a:latin typeface="Gill Sans"/>
              </a:rPr>
              <a:t>1903</a:t>
            </a:r>
            <a:r>
              <a:rPr lang="en-US" sz="800" dirty="0">
                <a:latin typeface="Gill Sans"/>
              </a:rPr>
              <a:t>, the State of Utah passed its first </a:t>
            </a:r>
            <a:r>
              <a:rPr lang="en-US" sz="800" b="1" dirty="0">
                <a:latin typeface="Gill Sans"/>
              </a:rPr>
              <a:t>comprehensive water law </a:t>
            </a:r>
            <a:r>
              <a:rPr lang="en-US" sz="800" dirty="0">
                <a:latin typeface="Gill Sans"/>
              </a:rPr>
              <a:t>which codified the responsibility to formally adjudicate existing water uses within Utah.  The law required the District Court to take all of the claims from various water users and the hydrographic survey map generated by the State Engineer and determine a decree regarding the rights; unfortunately, the </a:t>
            </a:r>
            <a:r>
              <a:rPr lang="en-US" sz="800" b="1" dirty="0">
                <a:latin typeface="Gill Sans"/>
              </a:rPr>
              <a:t>Utah Legislature failed to set up or fund </a:t>
            </a:r>
            <a:r>
              <a:rPr lang="en-US" sz="800" dirty="0">
                <a:latin typeface="Gill Sans"/>
              </a:rPr>
              <a:t>the needed personnel at the District Courts to take care of the responsibilities associated with the additional work of adjudicating the water rights.  Consequently, the </a:t>
            </a:r>
            <a:r>
              <a:rPr lang="en-US" sz="800" b="1" dirty="0">
                <a:latin typeface="Gill Sans"/>
              </a:rPr>
              <a:t>adjudication of water rights was, once again, stalled</a:t>
            </a:r>
            <a:r>
              <a:rPr lang="en-US" sz="800" dirty="0">
                <a:latin typeface="Gill Sans"/>
              </a:rPr>
              <a:t>.</a:t>
            </a:r>
          </a:p>
          <a:p>
            <a:pPr marL="698436" lvl="1"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By the time </a:t>
            </a:r>
            <a:r>
              <a:rPr lang="en-US" sz="800" b="1" dirty="0">
                <a:latin typeface="Gill Sans"/>
              </a:rPr>
              <a:t>1919</a:t>
            </a:r>
            <a:r>
              <a:rPr lang="en-US" sz="800" dirty="0">
                <a:latin typeface="Gill Sans"/>
              </a:rPr>
              <a:t> rolled around, the legislature had recognized their error and formally delegated the responsibility of developing a </a:t>
            </a:r>
            <a:r>
              <a:rPr lang="en-US" sz="800" b="1" dirty="0">
                <a:latin typeface="Gill Sans"/>
              </a:rPr>
              <a:t>proposed determination of water rights </a:t>
            </a:r>
            <a:r>
              <a:rPr lang="en-US" sz="800" dirty="0">
                <a:latin typeface="Gill Sans"/>
              </a:rPr>
              <a:t>to the State Engineer as party to the respective </a:t>
            </a:r>
            <a:r>
              <a:rPr lang="en-US" sz="800" b="1" dirty="0">
                <a:latin typeface="Gill Sans"/>
              </a:rPr>
              <a:t>general stream adjudication</a:t>
            </a:r>
            <a:r>
              <a:rPr lang="en-US" sz="800" dirty="0">
                <a:latin typeface="Gill Sans"/>
              </a:rPr>
              <a:t>.  </a:t>
            </a:r>
          </a:p>
          <a:p>
            <a:pPr marL="698436" lvl="1" indent="-231754" eaLnBrk="1" hangingPunct="1">
              <a:buFontTx/>
              <a:buChar char="•"/>
            </a:pPr>
            <a:endParaRPr lang="en-US" sz="700" dirty="0">
              <a:latin typeface="Gill Sans"/>
            </a:endParaRPr>
          </a:p>
          <a:p>
            <a:pPr marL="466682" lvl="1" eaLnBrk="1" hangingPunct="1"/>
            <a:endParaRPr lang="en-US" sz="700" dirty="0">
              <a:latin typeface="Gill Sans"/>
            </a:endParaRPr>
          </a:p>
          <a:p>
            <a:pPr marL="698436" lvl="1" indent="-231754" eaLnBrk="1" hangingPunct="1">
              <a:buFontTx/>
              <a:buChar char="•"/>
            </a:pPr>
            <a:endParaRPr lang="en-US" sz="700" dirty="0">
              <a:latin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BC8DE17C-0D00-4047-9324-AE101C849DF6}" type="slidenum">
              <a:rPr lang="en-US" sz="1200"/>
              <a:pPr eaLnBrk="1" hangingPunct="1"/>
              <a:t>5</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p:cNvSpPr>
          <p:nvPr>
            <p:ph type="body" idx="1"/>
          </p:nvPr>
        </p:nvSpPr>
        <p:spPr>
          <a:noFill/>
        </p:spPr>
        <p:txBody>
          <a:bodyPr/>
          <a:lstStyle/>
          <a:p>
            <a:pPr marL="241277" indent="-231754" eaLnBrk="1" hangingPunct="1">
              <a:buFontTx/>
              <a:buChar char="•"/>
            </a:pPr>
            <a:r>
              <a:rPr lang="en-US" sz="800" dirty="0">
                <a:latin typeface="Gill Sans"/>
              </a:rPr>
              <a:t>Around the turn of the century, water rights existed in a myriad of forms:</a:t>
            </a:r>
          </a:p>
          <a:p>
            <a:pPr marL="706373" lvl="1" indent="-231754" eaLnBrk="1" hangingPunct="1">
              <a:buFontTx/>
              <a:buChar char="•"/>
            </a:pPr>
            <a:r>
              <a:rPr lang="en-US" sz="800" dirty="0">
                <a:latin typeface="Gill Sans"/>
              </a:rPr>
              <a:t>There were those rights which were issued via ecclesiastical fiat.</a:t>
            </a:r>
          </a:p>
          <a:p>
            <a:pPr marL="706373" lvl="1" indent="-231754" eaLnBrk="1" hangingPunct="1">
              <a:buFontTx/>
              <a:buChar char="•"/>
            </a:pPr>
            <a:r>
              <a:rPr lang="en-US" sz="800" dirty="0">
                <a:latin typeface="Gill Sans"/>
              </a:rPr>
              <a:t>There were a handful of claims which were recorded at the county in conformance with early territorial and state legislation.</a:t>
            </a:r>
          </a:p>
          <a:p>
            <a:pPr marL="706373" lvl="1" indent="-231754" eaLnBrk="1" hangingPunct="1">
              <a:buFontTx/>
              <a:buChar char="•"/>
            </a:pPr>
            <a:r>
              <a:rPr lang="en-US" sz="800" dirty="0">
                <a:latin typeface="Gill Sans"/>
              </a:rPr>
              <a:t>There were rights which had been formally decreed by a court—usually as a result of conflicts surrounding various users on the same stream.</a:t>
            </a:r>
          </a:p>
          <a:p>
            <a:pPr marL="706373" lvl="1" indent="-231754" eaLnBrk="1" hangingPunct="1">
              <a:buFontTx/>
              <a:buChar char="•"/>
            </a:pPr>
            <a:r>
              <a:rPr lang="en-US" sz="800" dirty="0">
                <a:latin typeface="Gill Sans"/>
              </a:rPr>
              <a:t>There were contractual agreements between entities, usually canal companies, dictating the apportionment of the respective stream.</a:t>
            </a:r>
          </a:p>
          <a:p>
            <a:pPr marL="706373" lvl="1" indent="-231754" eaLnBrk="1" hangingPunct="1">
              <a:buFontTx/>
              <a:buChar char="•"/>
            </a:pPr>
            <a:r>
              <a:rPr lang="en-US" sz="800" dirty="0">
                <a:latin typeface="Gill Sans"/>
              </a:rPr>
              <a:t>There were claims which never manifested themselves in any record, probably because there was no apparent conflict in appropriating the source.</a:t>
            </a:r>
          </a:p>
          <a:p>
            <a:pPr marL="1163530" lvl="2"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As a result of the confused state of water rights, there was an abundance of negative consequences. </a:t>
            </a:r>
          </a:p>
          <a:p>
            <a:pPr marL="706373" lvl="1" indent="-231754" eaLnBrk="1" hangingPunct="1">
              <a:buFontTx/>
              <a:buChar char="•"/>
            </a:pPr>
            <a:r>
              <a:rPr lang="en-US" sz="800" dirty="0">
                <a:latin typeface="Gill Sans"/>
              </a:rPr>
              <a:t>There was no definitive record of existing water rights on any respective stream.</a:t>
            </a:r>
          </a:p>
          <a:p>
            <a:pPr marL="706373" lvl="1" indent="-231754" eaLnBrk="1" hangingPunct="1">
              <a:buFontTx/>
              <a:buChar char="•"/>
            </a:pPr>
            <a:r>
              <a:rPr lang="en-US" sz="800" dirty="0">
                <a:latin typeface="Gill Sans"/>
              </a:rPr>
              <a:t>Since there were no records and no appropriation process, over-appropriation of water sources was common.</a:t>
            </a:r>
          </a:p>
          <a:p>
            <a:pPr marL="706373" lvl="1" indent="-231754" eaLnBrk="1" hangingPunct="1">
              <a:buFontTx/>
              <a:buChar char="•"/>
            </a:pPr>
            <a:r>
              <a:rPr lang="en-US" sz="800" dirty="0">
                <a:latin typeface="Gill Sans"/>
              </a:rPr>
              <a:t>Over-appropriation eventually resulted in controversy among water users which had to be settled through some form of expensive and time-consuming litigation (be it ecclesiastical moderation or judicial).</a:t>
            </a:r>
          </a:p>
          <a:p>
            <a:pPr marL="1163530" lvl="2" indent="-231754" eaLnBrk="1" hangingPunct="1">
              <a:buFontTx/>
              <a:buChar char="•"/>
            </a:pPr>
            <a:endParaRPr lang="en-US" sz="800" dirty="0">
              <a:latin typeface="Gill Sans"/>
            </a:endParaRPr>
          </a:p>
          <a:p>
            <a:pPr marL="241277" indent="-231754" eaLnBrk="1" hangingPunct="1">
              <a:buFontTx/>
              <a:buChar char="•"/>
            </a:pPr>
            <a:r>
              <a:rPr lang="en-US" sz="800" dirty="0">
                <a:latin typeface="Gill Sans"/>
              </a:rPr>
              <a:t>In his biennial report, State Engineer A.F. </a:t>
            </a:r>
            <a:r>
              <a:rPr lang="en-US" sz="800" dirty="0" err="1">
                <a:latin typeface="Gill Sans"/>
              </a:rPr>
              <a:t>Doremous</a:t>
            </a:r>
            <a:r>
              <a:rPr lang="en-US" sz="800" dirty="0">
                <a:latin typeface="Gill Sans"/>
              </a:rPr>
              <a:t> described the need for adjudication of water rights throughout the State of Utah. </a:t>
            </a:r>
          </a:p>
          <a:p>
            <a:pPr marL="1163530" lvl="2" indent="-231754" eaLnBrk="1" hangingPunct="1">
              <a:buFontTx/>
              <a:buChar char="•"/>
            </a:pPr>
            <a:endParaRPr lang="en-US" dirty="0" smtClean="0">
              <a:latin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35B8FE8-652E-46B3-97F3-AE22B609B51F}" type="slidenum">
              <a:rPr lang="en-US" sz="1200"/>
              <a:pPr eaLnBrk="1" hangingPunct="1"/>
              <a:t>6</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p:cNvSpPr>
          <p:nvPr>
            <p:ph type="body" idx="1"/>
          </p:nvPr>
        </p:nvSpPr>
        <p:spPr>
          <a:noFill/>
        </p:spPr>
        <p:txBody>
          <a:bodyPr/>
          <a:lstStyle/>
          <a:p>
            <a:pPr marL="174609" indent="-174609" eaLnBrk="1" hangingPunct="1">
              <a:buFontTx/>
              <a:buChar char="•"/>
            </a:pPr>
            <a:r>
              <a:rPr lang="en-US" sz="800" dirty="0">
                <a:latin typeface="Gill Sans"/>
              </a:rPr>
              <a:t>So, we’ve talked about adjudication in its broadest sense, but what I really want to talk about is the concept of a General Stream Adjudication.  Water rights adjudication can be accomplished through simple litigation between two parties.  Any decree resulting from the litigation is only applicable to the parties formally joined in the suit.  </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However, a </a:t>
            </a:r>
            <a:r>
              <a:rPr lang="en-US" sz="800" b="1" dirty="0">
                <a:latin typeface="Gill Sans"/>
              </a:rPr>
              <a:t>General Stream Adjudication </a:t>
            </a:r>
            <a:r>
              <a:rPr lang="en-US" sz="800" dirty="0">
                <a:latin typeface="Gill Sans"/>
              </a:rPr>
              <a:t>is an action in District Court which </a:t>
            </a:r>
            <a:r>
              <a:rPr lang="en-US" sz="800" b="1" dirty="0">
                <a:latin typeface="Gill Sans"/>
              </a:rPr>
              <a:t>joins all water users </a:t>
            </a:r>
            <a:r>
              <a:rPr lang="en-US" sz="800" dirty="0">
                <a:latin typeface="Gill Sans"/>
              </a:rPr>
              <a:t>within a stream drainage and the </a:t>
            </a:r>
            <a:r>
              <a:rPr lang="en-US" sz="800" b="1" dirty="0">
                <a:latin typeface="Gill Sans"/>
              </a:rPr>
              <a:t>State Engineer </a:t>
            </a:r>
            <a:r>
              <a:rPr lang="en-US" sz="800" dirty="0">
                <a:latin typeface="Gill Sans"/>
              </a:rPr>
              <a:t>as parties to the litigation.  Joining all parties within a drainage is important because it helps to </a:t>
            </a:r>
            <a:r>
              <a:rPr lang="en-US" sz="800" b="1" dirty="0">
                <a:latin typeface="Gill Sans"/>
              </a:rPr>
              <a:t>prevent multiple decrees </a:t>
            </a:r>
            <a:r>
              <a:rPr lang="en-US" sz="800" dirty="0">
                <a:latin typeface="Gill Sans"/>
              </a:rPr>
              <a:t>among different users which might </a:t>
            </a:r>
            <a:r>
              <a:rPr lang="en-US" sz="800" b="1" dirty="0">
                <a:latin typeface="Gill Sans"/>
              </a:rPr>
              <a:t>contradict each other </a:t>
            </a:r>
            <a:r>
              <a:rPr lang="en-US" sz="800" dirty="0">
                <a:latin typeface="Gill Sans"/>
              </a:rPr>
              <a:t>or even miss pertinent aspects of the respective system.  </a:t>
            </a:r>
          </a:p>
          <a:p>
            <a:pPr marL="174609" indent="-174609" eaLnBrk="1" hangingPunct="1">
              <a:buFontTx/>
              <a:buChar char="•"/>
            </a:pPr>
            <a:endParaRPr lang="en-US" sz="800" dirty="0">
              <a:latin typeface="Gill Sans"/>
            </a:endParaRPr>
          </a:p>
          <a:p>
            <a:pPr marL="639703" lvl="1" indent="-174609" eaLnBrk="1" hangingPunct="1">
              <a:buFontTx/>
              <a:buChar char="•"/>
            </a:pPr>
            <a:r>
              <a:rPr lang="en-US" sz="800" dirty="0">
                <a:latin typeface="Gill Sans"/>
              </a:rPr>
              <a:t>For example, the </a:t>
            </a:r>
            <a:r>
              <a:rPr lang="en-US" sz="800" b="1" dirty="0">
                <a:latin typeface="Gill Sans"/>
              </a:rPr>
              <a:t>Spanish Fork River </a:t>
            </a:r>
            <a:r>
              <a:rPr lang="en-US" sz="800" dirty="0">
                <a:latin typeface="Gill Sans"/>
              </a:rPr>
              <a:t>has been the recipient of multiple decrees.  As mentioned earlier, the original decree was a </a:t>
            </a:r>
            <a:r>
              <a:rPr lang="en-US" sz="800" b="1" dirty="0">
                <a:latin typeface="Gill Sans"/>
              </a:rPr>
              <a:t>High Council Decision in 1879 </a:t>
            </a:r>
            <a:r>
              <a:rPr lang="en-US" sz="800" dirty="0">
                <a:latin typeface="Gill Sans"/>
              </a:rPr>
              <a:t>which divided all of the waters of the river among </a:t>
            </a:r>
            <a:r>
              <a:rPr lang="en-US" sz="800" b="1" dirty="0">
                <a:latin typeface="Gill Sans"/>
              </a:rPr>
              <a:t>5 canal companies</a:t>
            </a:r>
            <a:r>
              <a:rPr lang="en-US" sz="800" dirty="0">
                <a:latin typeface="Gill Sans"/>
              </a:rPr>
              <a:t>.  However, it failed to recognize water users who diverted water from the Spanish Fork River and its tributaries up-stream from the mouth of the canyon and even failed to recognize one of the oldest canals on the river (who simply wasn’t a party to the dispute).</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The General Stream Adjudication process is outlined in Title 73, Chapter 4 of the Utah State Code.</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As you can see on the map, </a:t>
            </a:r>
            <a:r>
              <a:rPr lang="en-US" sz="800" b="1" dirty="0">
                <a:latin typeface="Gill Sans"/>
              </a:rPr>
              <a:t>every major river drainage in the State of Utah is currently or has been under a General Stream Adjudication order</a:t>
            </a:r>
            <a:r>
              <a:rPr lang="en-US" sz="800" dirty="0">
                <a:latin typeface="Gill Sans"/>
              </a:rPr>
              <a:t>.  Some of these adjudications were </a:t>
            </a:r>
            <a:r>
              <a:rPr lang="en-US" sz="800" b="1" dirty="0">
                <a:latin typeface="Gill Sans"/>
              </a:rPr>
              <a:t>petitioned by water users </a:t>
            </a:r>
            <a:r>
              <a:rPr lang="en-US" sz="800" dirty="0">
                <a:latin typeface="Gill Sans"/>
              </a:rPr>
              <a:t>to the State Engineer (as dictated by Utah Code) such as the Weber River basin, while others were </a:t>
            </a:r>
            <a:r>
              <a:rPr lang="en-US" sz="800" b="1" dirty="0">
                <a:latin typeface="Gill Sans"/>
              </a:rPr>
              <a:t>court-ordered</a:t>
            </a:r>
            <a:r>
              <a:rPr lang="en-US" sz="800" dirty="0">
                <a:latin typeface="Gill Sans"/>
              </a:rPr>
              <a:t> by expanding the scope of an existing dispute among specific parties to a General Stream Adjudication, such as the Utah Lake / Jordan River basin.</a:t>
            </a:r>
          </a:p>
          <a:p>
            <a:pPr marL="174609" indent="-174609" eaLnBrk="1" hangingPunct="1">
              <a:buFontTx/>
              <a:buChar char="•"/>
            </a:pPr>
            <a:endParaRPr lang="en-US" sz="800" dirty="0">
              <a:latin typeface="Gill Sans"/>
            </a:endParaRPr>
          </a:p>
          <a:p>
            <a:pPr marL="174609" indent="-174609" eaLnBrk="1" hangingPunct="1">
              <a:buFontTx/>
              <a:buChar char="•"/>
            </a:pPr>
            <a:r>
              <a:rPr lang="en-US" sz="800" dirty="0">
                <a:latin typeface="Gill Sans"/>
              </a:rPr>
              <a:t>Due to the size of the drainages and the growth of water development throughout the State, the main river drainages are often split into smaller areas—divisions and even subdivisions—which facilitate the ability of our staff to go into an area and proceed quickly—relatively speaking.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1E3772B9-636D-4F93-BB64-F9104655B5DF}" type="slidenum">
              <a:rPr lang="en-US" sz="1200"/>
              <a:pPr eaLnBrk="1" hangingPunct="1"/>
              <a:t>7</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p:spPr>
        <p:txBody>
          <a:bodyPr/>
          <a:lstStyle/>
          <a:p>
            <a:pPr marL="174609" indent="-174609" eaLnBrk="1" hangingPunct="1">
              <a:buFontTx/>
              <a:buChar char="•"/>
            </a:pPr>
            <a:r>
              <a:rPr lang="en-US" sz="800" dirty="0">
                <a:latin typeface="Gill Sans"/>
              </a:rPr>
              <a:t>This is my best attempt at an “info-graphic” of which summarizes the adjudication process.  As indicated by the color coding, it can be separated into 3 phases, so to speak.  The initial phase involves petitioning the State Engineer and providing notice to claimants of a pending adjudication.  This phase has been completed for each separate adjudication in the State at one time or another; however, we typically repeat it at the onset of each subdivision proceeding.  The second phase includes the bulk of the work, wherein the Adjudication Program conducts the hydrographic survey and works with water users to compile a proposed determination.  The last phase begins following the publication of the proposed determination and includes final summons and objection resolution—hopefully culminating in a final or interlocutory decree.</a:t>
            </a:r>
          </a:p>
          <a:p>
            <a:pPr marL="174609" indent="-174609" eaLnBrk="1" hangingPunct="1">
              <a:buFontTx/>
              <a:buChar char="•"/>
            </a:pPr>
            <a:endParaRPr lang="en-US" dirty="0" smtClean="0">
              <a:latin typeface="Gill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8</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82546" indent="-174609" eaLnBrk="1" hangingPunct="1">
              <a:buFontTx/>
              <a:buChar char="•"/>
            </a:pPr>
            <a:r>
              <a:rPr lang="en-US" sz="800" dirty="0">
                <a:latin typeface="Gill Sans"/>
              </a:rPr>
              <a:t>I think that it’s obvious why destination matters, but I think that it’s especially important to review the destination on a regular basis with respect to government programs.  As the Cheshire Cat points out, that if we don’t know, or care, where we’re going, than the approach becomes moot.  So, before we can discuss methods, techniques, or approaches, I think we need to answer a few critical questions.</a:t>
            </a:r>
            <a:endParaRPr lang="en-US" sz="1400" dirty="0">
              <a:latin typeface="Gill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82" indent="-285723" eaLnBrk="0" hangingPunct="0">
              <a:defRPr sz="3200">
                <a:solidFill>
                  <a:srgbClr val="000000"/>
                </a:solidFill>
                <a:latin typeface="Gill Sans"/>
                <a:ea typeface="ヒラギノ角ゴ Pro W3"/>
                <a:cs typeface="ヒラギノ角ゴ Pro W3"/>
                <a:sym typeface="Gill Sans"/>
              </a:defRPr>
            </a:lvl2pPr>
            <a:lvl3pPr marL="1142894" indent="-228579" eaLnBrk="0" hangingPunct="0">
              <a:defRPr sz="3200">
                <a:solidFill>
                  <a:srgbClr val="000000"/>
                </a:solidFill>
                <a:latin typeface="Gill Sans"/>
                <a:ea typeface="ヒラギノ角ゴ Pro W3"/>
                <a:cs typeface="ヒラギノ角ゴ Pro W3"/>
                <a:sym typeface="Gill Sans"/>
              </a:defRPr>
            </a:lvl3pPr>
            <a:lvl4pPr marL="1600052" indent="-228579" eaLnBrk="0" hangingPunct="0">
              <a:defRPr sz="3200">
                <a:solidFill>
                  <a:srgbClr val="000000"/>
                </a:solidFill>
                <a:latin typeface="Gill Sans"/>
                <a:ea typeface="ヒラギノ角ゴ Pro W3"/>
                <a:cs typeface="ヒラギノ角ゴ Pro W3"/>
                <a:sym typeface="Gill Sans"/>
              </a:defRPr>
            </a:lvl4pPr>
            <a:lvl5pPr marL="2057209" indent="-228579" eaLnBrk="0" hangingPunct="0">
              <a:defRPr sz="3200">
                <a:solidFill>
                  <a:srgbClr val="000000"/>
                </a:solidFill>
                <a:latin typeface="Gill Sans"/>
                <a:ea typeface="ヒラギノ角ゴ Pro W3"/>
                <a:cs typeface="ヒラギノ角ゴ Pro W3"/>
                <a:sym typeface="Gill Sans"/>
              </a:defRPr>
            </a:lvl5pPr>
            <a:lvl6pPr marL="2514367"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524"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82"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840" indent="-228579"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9</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82546" indent="-174609" eaLnBrk="1" hangingPunct="1">
              <a:buFontTx/>
              <a:buChar char="•"/>
            </a:pPr>
            <a:r>
              <a:rPr lang="en-US" sz="800" dirty="0">
                <a:latin typeface="Gill Sans"/>
              </a:rPr>
              <a:t>It’s always a good idea to step back and do an azimuth check every once in a while. Without a clear understanding of our ultimate objective, the approach to any task can get mired by “mission creep” and hampered by unnecessary obstacles as a result.</a:t>
            </a:r>
          </a:p>
          <a:p>
            <a:pPr marL="639703" lvl="1" indent="-174609" eaLnBrk="1" hangingPunct="1">
              <a:buFontTx/>
              <a:buChar char="•"/>
            </a:pPr>
            <a:endParaRPr lang="en-US" sz="800" dirty="0">
              <a:latin typeface="Gill Sans"/>
            </a:endParaRPr>
          </a:p>
          <a:p>
            <a:pPr marL="182546" indent="-174609" eaLnBrk="1" hangingPunct="1">
              <a:buFontTx/>
              <a:buChar char="•"/>
            </a:pPr>
            <a:r>
              <a:rPr lang="en-US" sz="800" dirty="0">
                <a:latin typeface="Gill Sans"/>
              </a:rPr>
              <a:t>In my opinion, these three questions strike at the heart of the matter.  If we can get definitive answers to these questions, the approach to general adjudication is greatly simplified and becomes a matter of formulating a legal and administrative framework necessary to accomplish the objectives.</a:t>
            </a:r>
          </a:p>
          <a:p>
            <a:pPr marL="639703" lvl="1" indent="-174609" eaLnBrk="1" hangingPunct="1">
              <a:buFontTx/>
              <a:buChar char="•"/>
            </a:pPr>
            <a:endParaRPr lang="en-US" baseline="0" dirty="0" smtClean="0">
              <a:latin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355199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78329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143265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3924300"/>
            <a:ext cx="4013200" cy="88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631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1933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665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9378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77337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31166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990600" y="3924300"/>
            <a:ext cx="81788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7" name="Rectangle 2"/>
          <p:cNvSpPr>
            <a:spLocks noGrp="1" noChangeArrowheads="1"/>
          </p:cNvSpPr>
          <p:nvPr>
            <p:ph type="title"/>
          </p:nvPr>
        </p:nvSpPr>
        <p:spPr bwMode="auto">
          <a:xfrm>
            <a:off x="990600" y="1282700"/>
            <a:ext cx="8178800" cy="257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b" anchorCtr="0" compatLnSpc="1">
            <a:prstTxWarp prst="textNoShape">
              <a:avLst/>
            </a:prstTxWarp>
          </a:bodyPr>
          <a:lstStyle/>
          <a:p>
            <a:pPr lvl="0"/>
            <a:r>
              <a:rPr lang="en-US" smtClean="0">
                <a:sym typeface="Gill Sans"/>
              </a:rPr>
              <a:t>Click to edit Master title style</a:t>
            </a:r>
          </a:p>
        </p:txBody>
      </p:sp>
      <p:pic>
        <p:nvPicPr>
          <p:cNvPr id="1028"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9525"/>
            <a:ext cx="10161588"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transition/>
  <p:txStyles>
    <p:titleStyle>
      <a:lvl1pPr algn="ctr" rtl="0" eaLnBrk="0" fontAlgn="base" hangingPunct="0">
        <a:spcBef>
          <a:spcPct val="0"/>
        </a:spcBef>
        <a:spcAft>
          <a:spcPct val="0"/>
        </a:spcAft>
        <a:defRPr sz="6400">
          <a:solidFill>
            <a:schemeClr val="tx1"/>
          </a:solidFill>
          <a:latin typeface="+mj-lt"/>
          <a:ea typeface="+mj-ea"/>
          <a:cs typeface="ヒラギノ角ゴ Pro W3"/>
          <a:sym typeface="Gill Sans"/>
        </a:defRPr>
      </a:lvl1pPr>
      <a:lvl2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2pPr>
      <a:lvl3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3pPr>
      <a:lvl4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4pPr>
      <a:lvl5pPr algn="ctr" rtl="0" eaLnBrk="0" fontAlgn="base" hangingPunct="0">
        <a:spcBef>
          <a:spcPct val="0"/>
        </a:spcBef>
        <a:spcAft>
          <a:spcPct val="0"/>
        </a:spcAft>
        <a:defRPr sz="6400">
          <a:solidFill>
            <a:schemeClr val="tx1"/>
          </a:solidFill>
          <a:latin typeface="Gill Sans" charset="0"/>
          <a:ea typeface="ヒラギノ角ゴ Pro W3" charset="-128"/>
          <a:cs typeface="ヒラギノ角ゴ Pro W3"/>
          <a:sym typeface="Gill Sans"/>
        </a:defRPr>
      </a:lvl5pPr>
      <a:lvl6pPr marL="457200" algn="ctr" rtl="0" fontAlgn="base">
        <a:spcBef>
          <a:spcPct val="0"/>
        </a:spcBef>
        <a:spcAft>
          <a:spcPct val="0"/>
        </a:spcAft>
        <a:defRPr sz="6400">
          <a:solidFill>
            <a:schemeClr val="tx1"/>
          </a:solidFill>
          <a:latin typeface="Gill Sans" charset="0"/>
          <a:ea typeface="ヒラギノ角ゴ Pro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 W3" charset="-128"/>
          <a:sym typeface="Gill Sans" charset="0"/>
        </a:defRPr>
      </a:lvl9pPr>
    </p:titleStyle>
    <p:bodyStyle>
      <a:lvl1pPr marL="342900" indent="-342900" algn="ctr" rtl="0" eaLnBrk="0" fontAlgn="base" hangingPunct="0">
        <a:spcBef>
          <a:spcPct val="0"/>
        </a:spcBef>
        <a:spcAft>
          <a:spcPct val="0"/>
        </a:spcAft>
        <a:defRPr sz="2800">
          <a:solidFill>
            <a:schemeClr val="tx1"/>
          </a:solidFill>
          <a:latin typeface="+mn-lt"/>
          <a:ea typeface="+mn-ea"/>
          <a:cs typeface="ヒラギノ角ゴ Pro W3"/>
          <a:sym typeface="Gill Sans"/>
        </a:defRPr>
      </a:lvl1pPr>
      <a:lvl2pPr marL="742950" indent="-285750" algn="ctr" rtl="0" eaLnBrk="0" fontAlgn="base" hangingPunct="0">
        <a:spcBef>
          <a:spcPct val="0"/>
        </a:spcBef>
        <a:spcAft>
          <a:spcPct val="0"/>
        </a:spcAft>
        <a:defRPr sz="2800">
          <a:solidFill>
            <a:schemeClr val="tx1"/>
          </a:solidFill>
          <a:latin typeface="+mn-lt"/>
          <a:ea typeface="+mn-ea"/>
          <a:cs typeface="ヒラギノ角ゴ Pro W3"/>
          <a:sym typeface="Gill Sans"/>
        </a:defRPr>
      </a:lvl2pPr>
      <a:lvl3pPr marL="11430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3pPr>
      <a:lvl4pPr marL="16002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4pPr>
      <a:lvl5pPr marL="2057400" indent="-228600" algn="ctr" rtl="0" eaLnBrk="0" fontAlgn="base" hangingPunct="0">
        <a:spcBef>
          <a:spcPct val="0"/>
        </a:spcBef>
        <a:spcAft>
          <a:spcPct val="0"/>
        </a:spcAft>
        <a:defRPr sz="2800">
          <a:solidFill>
            <a:schemeClr val="tx1"/>
          </a:solidFill>
          <a:latin typeface="+mn-lt"/>
          <a:ea typeface="+mn-ea"/>
          <a:cs typeface="ヒラギノ角ゴ Pro W3"/>
          <a:sym typeface="Gill Sans"/>
        </a:defRPr>
      </a:lvl5pPr>
      <a:lvl6pPr marL="457200" algn="ctr" rtl="0" fontAlgn="base">
        <a:spcBef>
          <a:spcPct val="0"/>
        </a:spcBef>
        <a:spcAft>
          <a:spcPct val="0"/>
        </a:spcAft>
        <a:defRPr sz="2800">
          <a:solidFill>
            <a:schemeClr val="tx1"/>
          </a:solidFill>
          <a:latin typeface="+mn-lt"/>
          <a:ea typeface="+mn-ea"/>
          <a:sym typeface="Gill Sans" charset="0"/>
        </a:defRPr>
      </a:lvl6pPr>
      <a:lvl7pPr marL="914400" algn="ctr" rtl="0" fontAlgn="base">
        <a:spcBef>
          <a:spcPct val="0"/>
        </a:spcBef>
        <a:spcAft>
          <a:spcPct val="0"/>
        </a:spcAft>
        <a:defRPr sz="2800">
          <a:solidFill>
            <a:schemeClr val="tx1"/>
          </a:solidFill>
          <a:latin typeface="+mn-lt"/>
          <a:ea typeface="+mn-ea"/>
          <a:sym typeface="Gill Sans" charset="0"/>
        </a:defRPr>
      </a:lvl7pPr>
      <a:lvl8pPr marL="1371600" algn="ctr" rtl="0" fontAlgn="base">
        <a:spcBef>
          <a:spcPct val="0"/>
        </a:spcBef>
        <a:spcAft>
          <a:spcPct val="0"/>
        </a:spcAft>
        <a:defRPr sz="2800">
          <a:solidFill>
            <a:schemeClr val="tx1"/>
          </a:solidFill>
          <a:latin typeface="+mn-lt"/>
          <a:ea typeface="+mn-ea"/>
          <a:sym typeface="Gill Sans" charset="0"/>
        </a:defRPr>
      </a:lvl8pPr>
      <a:lvl9pPr marL="1828800" algn="ctr" rtl="0" fontAlgn="base">
        <a:spcBef>
          <a:spcPct val="0"/>
        </a:spcBef>
        <a:spcAft>
          <a:spcPct val="0"/>
        </a:spcAft>
        <a:defRPr sz="2800">
          <a:solidFill>
            <a:schemeClr val="tx1"/>
          </a:solidFill>
          <a:latin typeface="+mn-lt"/>
          <a:ea typeface="+mn-ea"/>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lindseycarrigan@utah.gov" TargetMode="External"/><Relationship Id="rId7" Type="http://schemas.openxmlformats.org/officeDocument/2006/relationships/hyperlink" Target="http://www.waterrights.utah.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joshzimmerman@utah.gov" TargetMode="External"/><Relationship Id="rId5" Type="http://schemas.openxmlformats.org/officeDocument/2006/relationships/hyperlink" Target="mailto:mikehandy@utah.gov" TargetMode="External"/><Relationship Id="rId4" Type="http://schemas.openxmlformats.org/officeDocument/2006/relationships/hyperlink" Target="mailto:carissabrandt@utah.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p:cNvSpPr>
          <p:nvPr/>
        </p:nvSpPr>
        <p:spPr bwMode="auto">
          <a:xfrm>
            <a:off x="1955800" y="5334000"/>
            <a:ext cx="7620000" cy="149701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spcBef>
                <a:spcPct val="50000"/>
              </a:spcBef>
            </a:pPr>
            <a:r>
              <a:rPr lang="en-US" sz="2000" b="1" dirty="0">
                <a:latin typeface="Verdana" pitchFamily="34" charset="0"/>
              </a:rPr>
              <a:t>Utah Division of Water Rights</a:t>
            </a:r>
          </a:p>
          <a:p>
            <a:pPr eaLnBrk="1" hangingPunct="1">
              <a:spcBef>
                <a:spcPct val="50000"/>
              </a:spcBef>
            </a:pPr>
            <a:r>
              <a:rPr lang="en-US" sz="1600" b="1" dirty="0">
                <a:latin typeface="Verdana" pitchFamily="34" charset="0"/>
              </a:rPr>
              <a:t>Blake W. Bingham, P.E.</a:t>
            </a:r>
          </a:p>
          <a:p>
            <a:pPr eaLnBrk="1" hangingPunct="1">
              <a:spcBef>
                <a:spcPct val="50000"/>
              </a:spcBef>
            </a:pPr>
            <a:r>
              <a:rPr lang="en-US" sz="1600" b="1" dirty="0">
                <a:latin typeface="Verdana" pitchFamily="34" charset="0"/>
              </a:rPr>
              <a:t>Adjudication Program Manager</a:t>
            </a:r>
          </a:p>
          <a:p>
            <a:pPr eaLnBrk="1" hangingPunct="1">
              <a:spcBef>
                <a:spcPct val="50000"/>
              </a:spcBef>
            </a:pPr>
            <a:r>
              <a:rPr lang="en-US" sz="1600" b="1" i="1" dirty="0">
                <a:solidFill>
                  <a:srgbClr val="3366CC"/>
                </a:solidFill>
                <a:latin typeface="Verdana" pitchFamily="34" charset="0"/>
              </a:rPr>
              <a:t>www.waterrights.utah.gov</a:t>
            </a:r>
          </a:p>
        </p:txBody>
      </p:sp>
      <p:sp>
        <p:nvSpPr>
          <p:cNvPr id="11267" name="Text Box 12"/>
          <p:cNvSpPr txBox="1">
            <a:spLocks/>
          </p:cNvSpPr>
          <p:nvPr/>
        </p:nvSpPr>
        <p:spPr bwMode="auto">
          <a:xfrm>
            <a:off x="4394200" y="1066800"/>
            <a:ext cx="5410200" cy="3386138"/>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algn="ctr" eaLnBrk="1" hangingPunct="1">
              <a:spcBef>
                <a:spcPts val="600"/>
              </a:spcBef>
            </a:pPr>
            <a:r>
              <a:rPr lang="en-US" b="1" dirty="0">
                <a:latin typeface="Verdana" pitchFamily="34" charset="0"/>
              </a:rPr>
              <a:t>General Adjudication</a:t>
            </a:r>
          </a:p>
          <a:p>
            <a:pPr algn="ctr" eaLnBrk="1" hangingPunct="1">
              <a:spcBef>
                <a:spcPts val="600"/>
              </a:spcBef>
            </a:pPr>
            <a:r>
              <a:rPr lang="en-US" b="1" dirty="0">
                <a:latin typeface="Verdana" pitchFamily="34" charset="0"/>
              </a:rPr>
              <a:t>and </a:t>
            </a:r>
          </a:p>
          <a:p>
            <a:pPr algn="ctr" eaLnBrk="1" hangingPunct="1">
              <a:spcBef>
                <a:spcPts val="600"/>
              </a:spcBef>
            </a:pPr>
            <a:r>
              <a:rPr lang="en-US" b="1" dirty="0" smtClean="0">
                <a:latin typeface="Verdana" pitchFamily="34" charset="0"/>
              </a:rPr>
              <a:t>The Way Ahead</a:t>
            </a:r>
            <a:endParaRPr lang="en-US" b="1" dirty="0">
              <a:latin typeface="Verdana" pitchFamily="34" charset="0"/>
            </a:endParaRPr>
          </a:p>
          <a:p>
            <a:pPr algn="ctr" eaLnBrk="1" hangingPunct="1">
              <a:spcBef>
                <a:spcPct val="50000"/>
              </a:spcBef>
            </a:pPr>
            <a:endParaRPr lang="en-US" sz="1800" b="1" i="1" dirty="0">
              <a:latin typeface="Verdana" pitchFamily="34" charset="0"/>
            </a:endParaRPr>
          </a:p>
          <a:p>
            <a:pPr algn="ctr" eaLnBrk="1" hangingPunct="1">
              <a:spcBef>
                <a:spcPct val="50000"/>
              </a:spcBef>
            </a:pPr>
            <a:r>
              <a:rPr lang="en-US" sz="1800" b="1" i="1" dirty="0" smtClean="0">
                <a:latin typeface="Verdana" pitchFamily="34" charset="0"/>
              </a:rPr>
              <a:t>Utah Water &amp; Law Policy Seminar</a:t>
            </a:r>
            <a:endParaRPr lang="en-US" sz="1800" b="1" i="1" dirty="0">
              <a:latin typeface="Verdana" pitchFamily="34" charset="0"/>
            </a:endParaRPr>
          </a:p>
          <a:p>
            <a:pPr algn="ctr" eaLnBrk="1" hangingPunct="1">
              <a:spcBef>
                <a:spcPct val="50000"/>
              </a:spcBef>
            </a:pPr>
            <a:r>
              <a:rPr lang="en-US" sz="1800" b="1" i="1" dirty="0" smtClean="0">
                <a:latin typeface="Verdana" pitchFamily="34" charset="0"/>
              </a:rPr>
              <a:t>March 18</a:t>
            </a:r>
            <a:r>
              <a:rPr lang="en-US" sz="1800" b="1" i="1" baseline="30000" dirty="0" smtClean="0">
                <a:latin typeface="Verdana" pitchFamily="34" charset="0"/>
              </a:rPr>
              <a:t>th</a:t>
            </a:r>
            <a:r>
              <a:rPr lang="en-US" sz="1800" b="1" i="1" dirty="0" smtClean="0">
                <a:latin typeface="Verdana" pitchFamily="34" charset="0"/>
              </a:rPr>
              <a:t>, 2013</a:t>
            </a:r>
            <a:endParaRPr lang="en-US" sz="1800" b="1" i="1" dirty="0">
              <a:latin typeface="Verdana" pitchFamily="34" charset="0"/>
            </a:endParaRPr>
          </a:p>
          <a:p>
            <a:pPr eaLnBrk="1" hangingPunct="1">
              <a:spcBef>
                <a:spcPct val="50000"/>
              </a:spcBef>
            </a:pP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431800" y="5334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Why Do We Conduct General Adjudications?</a:t>
            </a:r>
            <a:endParaRPr lang="en-US" sz="2800" b="1" i="1" dirty="0">
              <a:solidFill>
                <a:schemeClr val="tx1"/>
              </a:solidFill>
              <a:latin typeface="Verdana" pitchFamily="34" charset="0"/>
              <a:sym typeface="Verdana" pitchFamily="34" charset="0"/>
            </a:endParaRPr>
          </a:p>
        </p:txBody>
      </p:sp>
      <p:sp>
        <p:nvSpPr>
          <p:cNvPr id="20483" name="Rectangle 3"/>
          <p:cNvSpPr>
            <a:spLocks/>
          </p:cNvSpPr>
          <p:nvPr/>
        </p:nvSpPr>
        <p:spPr bwMode="auto">
          <a:xfrm>
            <a:off x="431799" y="1168400"/>
            <a:ext cx="5867402" cy="46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457200" indent="-457200">
              <a:buFont typeface="+mj-lt"/>
              <a:buAutoNum type="arabicPeriod"/>
            </a:pPr>
            <a:r>
              <a:rPr lang="en-US" sz="1600" dirty="0" smtClean="0">
                <a:solidFill>
                  <a:schemeClr val="tx1"/>
                </a:solidFill>
                <a:latin typeface="Verdana" pitchFamily="34" charset="0"/>
                <a:sym typeface="Verdana" pitchFamily="34" charset="0"/>
              </a:rPr>
              <a:t>Bring all claims on to the permanent record:</a:t>
            </a:r>
          </a:p>
          <a:p>
            <a:pPr marL="457200" indent="-457200">
              <a:buFont typeface="+mj-lt"/>
              <a:buAutoNum type="arabicPeriod"/>
            </a:pPr>
            <a:endParaRPr lang="en-US" sz="1600" dirty="0" smtClean="0">
              <a:solidFill>
                <a:schemeClr val="tx1"/>
              </a:solidFill>
              <a:latin typeface="Verdana" pitchFamily="34" charset="0"/>
              <a:sym typeface="Verdana" pitchFamily="34" charset="0"/>
            </a:endParaRPr>
          </a:p>
          <a:p>
            <a:pPr marL="800100" lvl="1" indent="-342900">
              <a:buFont typeface="Arial" pitchFamily="34" charset="0"/>
              <a:buChar char="•"/>
            </a:pPr>
            <a:r>
              <a:rPr lang="en-US" sz="1600" u="sng" dirty="0" smtClean="0">
                <a:solidFill>
                  <a:schemeClr val="tx1"/>
                </a:solidFill>
                <a:latin typeface="Verdana" pitchFamily="34" charset="0"/>
                <a:sym typeface="Verdana" pitchFamily="34" charset="0"/>
              </a:rPr>
              <a:t>Pre-Statutory Claims </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Diligence Claims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Underground Water Claims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Pending Adjudication Claims</a:t>
            </a:r>
          </a:p>
          <a:p>
            <a:pPr marL="1257300" lvl="2" indent="-342900">
              <a:buFont typeface="Arial" pitchFamily="34" charset="0"/>
              <a:buChar char="•"/>
            </a:pPr>
            <a:endParaRPr lang="en-US" sz="1400" i="1" dirty="0" smtClean="0">
              <a:solidFill>
                <a:schemeClr val="tx1"/>
              </a:solidFill>
              <a:latin typeface="Verdana" pitchFamily="34" charset="0"/>
              <a:sym typeface="Verdana" pitchFamily="34" charset="0"/>
            </a:endParaRPr>
          </a:p>
          <a:p>
            <a:pPr marL="800100" lvl="1" indent="-342900">
              <a:buFont typeface="Arial" pitchFamily="34" charset="0"/>
              <a:buChar char="•"/>
            </a:pPr>
            <a:r>
              <a:rPr lang="en-US" sz="1600" u="sng" dirty="0" smtClean="0">
                <a:solidFill>
                  <a:schemeClr val="tx1"/>
                </a:solidFill>
                <a:latin typeface="Verdana" pitchFamily="34" charset="0"/>
                <a:sym typeface="Verdana" pitchFamily="34" charset="0"/>
              </a:rPr>
              <a:t>Federal Reserve Rights</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Winter’s Doctrine (1908)</a:t>
            </a:r>
          </a:p>
          <a:p>
            <a:pPr marL="1257300" lvl="2" indent="-342900">
              <a:buFont typeface="Arial" pitchFamily="34" charset="0"/>
              <a:buChar char="•"/>
            </a:pPr>
            <a:r>
              <a:rPr lang="en-US" sz="1400" i="1" dirty="0" smtClean="0">
                <a:solidFill>
                  <a:schemeClr val="tx1"/>
                </a:solidFill>
                <a:latin typeface="Verdana" pitchFamily="34" charset="0"/>
                <a:sym typeface="Verdana" pitchFamily="34" charset="0"/>
              </a:rPr>
              <a:t>McCarran Amendment (1952)</a:t>
            </a:r>
          </a:p>
          <a:p>
            <a:pPr marL="800100" lvl="1" indent="-342900">
              <a:buFont typeface="Arial" pitchFamily="34" charset="0"/>
              <a:buChar char="•"/>
            </a:pP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r>
              <a:rPr lang="en-US" sz="1600" dirty="0">
                <a:solidFill>
                  <a:schemeClr val="tx1"/>
                </a:solidFill>
                <a:latin typeface="Verdana" pitchFamily="34" charset="0"/>
                <a:sym typeface="Verdana" pitchFamily="34" charset="0"/>
              </a:rPr>
              <a:t>To prevent a “multiplicity of suits” and bring clarity to the water rights picture.</a:t>
            </a:r>
          </a:p>
          <a:p>
            <a:pPr marL="457200" indent="-457200">
              <a:buFont typeface="+mj-lt"/>
              <a:buAutoNum type="arabicPeriod"/>
              <a:defRPr/>
            </a:pPr>
            <a:endParaRPr lang="en-US" sz="1600" dirty="0" smtClean="0">
              <a:solidFill>
                <a:schemeClr val="tx1"/>
              </a:solidFill>
              <a:latin typeface="Verdana" pitchFamily="34" charset="0"/>
              <a:sym typeface="Verdana" pitchFamily="34" charset="0"/>
            </a:endParaRPr>
          </a:p>
          <a:p>
            <a:pPr marL="457200" indent="-457200">
              <a:buFont typeface="+mj-lt"/>
              <a:buAutoNum type="arabicPeriod"/>
              <a:defRPr/>
            </a:pPr>
            <a:r>
              <a:rPr lang="en-US" sz="1600" dirty="0" smtClean="0">
                <a:solidFill>
                  <a:schemeClr val="tx1"/>
                </a:solidFill>
                <a:latin typeface="Verdana" pitchFamily="34" charset="0"/>
                <a:sym typeface="Verdana" pitchFamily="34" charset="0"/>
              </a:rPr>
              <a:t>Remove/reduce rights which have been wholly or partially forfeited through non-use…?</a:t>
            </a:r>
          </a:p>
          <a:p>
            <a:pPr marL="457200" indent="-457200">
              <a:buFont typeface="+mj-lt"/>
              <a:buAutoNum type="arabicPeriod"/>
              <a:defRPr/>
            </a:pPr>
            <a:endParaRPr lang="en-US" sz="1600" dirty="0">
              <a:solidFill>
                <a:schemeClr val="tx1"/>
              </a:solidFill>
              <a:latin typeface="Verdana" pitchFamily="34" charset="0"/>
              <a:sym typeface="Verdana" pitchFamily="34" charset="0"/>
            </a:endParaRPr>
          </a:p>
          <a:p>
            <a:pPr marL="457200" indent="-457200">
              <a:buFont typeface="+mj-lt"/>
              <a:buAutoNum type="arabicPeriod"/>
              <a:defRPr/>
            </a:pPr>
            <a:r>
              <a:rPr lang="en-US" sz="1600" dirty="0" smtClean="0">
                <a:solidFill>
                  <a:schemeClr val="tx1"/>
                </a:solidFill>
                <a:latin typeface="Verdana" pitchFamily="34" charset="0"/>
                <a:sym typeface="Verdana" pitchFamily="34" charset="0"/>
              </a:rPr>
              <a:t>To obtain decrees on </a:t>
            </a:r>
            <a:r>
              <a:rPr lang="en-US" sz="1600" dirty="0">
                <a:solidFill>
                  <a:schemeClr val="tx1"/>
                </a:solidFill>
                <a:latin typeface="Verdana" pitchFamily="34" charset="0"/>
                <a:sym typeface="Verdana" pitchFamily="34" charset="0"/>
              </a:rPr>
              <a:t>all water </a:t>
            </a:r>
            <a:r>
              <a:rPr lang="en-US" sz="1600" dirty="0" smtClean="0">
                <a:solidFill>
                  <a:schemeClr val="tx1"/>
                </a:solidFill>
                <a:latin typeface="Verdana" pitchFamily="34" charset="0"/>
                <a:sym typeface="Verdana" pitchFamily="34" charset="0"/>
              </a:rPr>
              <a:t>rights—including certificated rights…?</a:t>
            </a:r>
          </a:p>
          <a:p>
            <a:pPr marL="457200" indent="-457200">
              <a:buFont typeface="+mj-lt"/>
              <a:buAutoNum type="arabicPeriod"/>
              <a:defRPr/>
            </a:pPr>
            <a:endParaRPr lang="en-US" sz="1800" dirty="0" smtClean="0">
              <a:solidFill>
                <a:schemeClr val="tx1"/>
              </a:solidFill>
              <a:latin typeface="Verdana" pitchFamily="34" charset="0"/>
              <a:sym typeface="Verdana" pitchFamily="34" charset="0"/>
            </a:endParaRPr>
          </a:p>
        </p:txBody>
      </p:sp>
      <p:pic>
        <p:nvPicPr>
          <p:cNvPr id="6" name="Picture 2" descr="H:\Historic Photos\Irrigation Pu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126" y="5806440"/>
            <a:ext cx="1778991" cy="1280160"/>
          </a:xfrm>
          <a:prstGeom prst="rect">
            <a:avLst/>
          </a:prstGeom>
          <a:noFill/>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H:\Historic Photos\Head Gate Construction Topa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319" y="5806440"/>
            <a:ext cx="1905925" cy="128016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6985000" y="5806440"/>
            <a:ext cx="1634584" cy="128016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Picture 5" descr="H:\Historic Photos\Ditch in Woods Cros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6" t="22974" r="345" b="6806"/>
          <a:stretch/>
        </p:blipFill>
        <p:spPr bwMode="auto">
          <a:xfrm>
            <a:off x="431800" y="5806440"/>
            <a:ext cx="2196637" cy="128016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6" descr="http://t2.gstatic.com/images?q=tbn:ANd9GcRlfVpZu6dznMOY6vjf6TdzCaaNeX8vJ5Y_WyBvH87Ov3-m4YfS"/>
          <p:cNvPicPr>
            <a:picLocks noChangeAspect="1" noChangeArrowheads="1"/>
          </p:cNvPicPr>
          <p:nvPr/>
        </p:nvPicPr>
        <p:blipFill>
          <a:blip r:embed="rId7"/>
          <a:srcRect/>
          <a:stretch>
            <a:fillRect/>
          </a:stretch>
        </p:blipFill>
        <p:spPr bwMode="auto">
          <a:xfrm>
            <a:off x="6519341" y="1913439"/>
            <a:ext cx="2588211" cy="2441575"/>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bwMode="auto">
          <a:xfrm>
            <a:off x="8311056" y="1676400"/>
            <a:ext cx="1417144" cy="762000"/>
          </a:xfrm>
          <a:prstGeom prst="wedgeRoundRectCallout">
            <a:avLst>
              <a:gd name="adj1" fmla="val -86432"/>
              <a:gd name="adj2" fmla="val 59938"/>
              <a:gd name="adj3" fmla="val 16667"/>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lstStyle/>
          <a:p>
            <a:pPr algn="ctr">
              <a:defRPr/>
            </a:pPr>
            <a:r>
              <a:rPr lang="en-US" sz="1200" b="1" i="1" dirty="0">
                <a:solidFill>
                  <a:srgbClr val="000000"/>
                </a:solidFill>
                <a:sym typeface="Gill Sans" charset="0"/>
              </a:rPr>
              <a:t>…but what about Federal rights?</a:t>
            </a:r>
          </a:p>
        </p:txBody>
      </p:sp>
    </p:spTree>
    <p:extLst>
      <p:ext uri="{BB962C8B-B14F-4D97-AF65-F5344CB8AC3E}">
        <p14:creationId xmlns:p14="http://schemas.microsoft.com/office/powerpoint/2010/main" val="427810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836284135"/>
              </p:ext>
            </p:extLst>
          </p:nvPr>
        </p:nvGraphicFramePr>
        <p:xfrm>
          <a:off x="431800" y="1066800"/>
          <a:ext cx="8991600" cy="504110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9761462">
            <a:off x="7571953" y="2164156"/>
            <a:ext cx="1447800" cy="307777"/>
          </a:xfrm>
          <a:prstGeom prst="rect">
            <a:avLst/>
          </a:prstGeom>
          <a:noFill/>
        </p:spPr>
        <p:txBody>
          <a:bodyPr wrap="square" rtlCol="0">
            <a:spAutoFit/>
          </a:bodyPr>
          <a:lstStyle/>
          <a:p>
            <a:pPr algn="ctr"/>
            <a:r>
              <a:rPr lang="en-US" sz="1400" dirty="0" smtClean="0"/>
              <a:t>1,350 per Year</a:t>
            </a:r>
            <a:endParaRPr lang="en-US" sz="1400" dirty="0"/>
          </a:p>
        </p:txBody>
      </p:sp>
      <p:sp>
        <p:nvSpPr>
          <p:cNvPr id="13" name="TextBox 12"/>
          <p:cNvSpPr txBox="1"/>
          <p:nvPr/>
        </p:nvSpPr>
        <p:spPr>
          <a:xfrm rot="21114379">
            <a:off x="7609056" y="3439622"/>
            <a:ext cx="1447800" cy="307777"/>
          </a:xfrm>
          <a:prstGeom prst="rect">
            <a:avLst/>
          </a:prstGeom>
          <a:noFill/>
        </p:spPr>
        <p:txBody>
          <a:bodyPr wrap="square" rtlCol="0">
            <a:spAutoFit/>
          </a:bodyPr>
          <a:lstStyle/>
          <a:p>
            <a:pPr algn="ctr"/>
            <a:r>
              <a:rPr lang="en-US" sz="1400" dirty="0" smtClean="0"/>
              <a:t>300 per Year</a:t>
            </a:r>
            <a:endParaRPr lang="en-US" sz="1400" dirty="0"/>
          </a:p>
        </p:txBody>
      </p:sp>
    </p:spTree>
    <p:extLst>
      <p:ext uri="{BB962C8B-B14F-4D97-AF65-F5344CB8AC3E}">
        <p14:creationId xmlns:p14="http://schemas.microsoft.com/office/powerpoint/2010/main" val="2090483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431800" y="533400"/>
            <a:ext cx="9296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Water Rights/Adjudication in Western States</a:t>
            </a:r>
            <a:endParaRPr lang="en-US" sz="2800" b="1" i="1" dirty="0">
              <a:solidFill>
                <a:schemeClr val="tx1"/>
              </a:solidFill>
              <a:latin typeface="Verdana" pitchFamily="34" charset="0"/>
              <a:sym typeface="Verdana" pitchFamily="34" charset="0"/>
            </a:endParaRPr>
          </a:p>
        </p:txBody>
      </p:sp>
      <p:sp>
        <p:nvSpPr>
          <p:cNvPr id="20483" name="Rectangle 3"/>
          <p:cNvSpPr>
            <a:spLocks/>
          </p:cNvSpPr>
          <p:nvPr/>
        </p:nvSpPr>
        <p:spPr bwMode="auto">
          <a:xfrm>
            <a:off x="418275" y="9906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lvl="1">
              <a:spcAft>
                <a:spcPts val="600"/>
              </a:spcAft>
            </a:pPr>
            <a:r>
              <a:rPr lang="en-US" sz="1400" b="1" u="sng" dirty="0" smtClean="0">
                <a:solidFill>
                  <a:schemeClr val="tx1"/>
                </a:solidFill>
                <a:latin typeface="Verdana" pitchFamily="34" charset="0"/>
                <a:sym typeface="Verdana" pitchFamily="34" charset="0"/>
              </a:rPr>
              <a:t>The Colorado System (</a:t>
            </a:r>
            <a:r>
              <a:rPr lang="en-US" sz="1400" b="1" i="1" u="sng" dirty="0" smtClean="0">
                <a:solidFill>
                  <a:schemeClr val="tx1"/>
                </a:solidFill>
                <a:latin typeface="Verdana" pitchFamily="34" charset="0"/>
                <a:sym typeface="Verdana" pitchFamily="34" charset="0"/>
              </a:rPr>
              <a:t>1881/1969</a:t>
            </a:r>
            <a:r>
              <a:rPr lang="en-US" sz="1400" b="1" u="sng" dirty="0" smtClean="0">
                <a:solidFill>
                  <a:schemeClr val="tx1"/>
                </a:solidFill>
                <a:latin typeface="Verdana" pitchFamily="34" charset="0"/>
                <a:sym typeface="Verdana" pitchFamily="34" charset="0"/>
              </a:rPr>
              <a:t>):</a:t>
            </a:r>
          </a:p>
          <a:p>
            <a:pPr marL="800100" lvl="1" indent="-342900">
              <a:spcAft>
                <a:spcPts val="600"/>
              </a:spcAft>
              <a:buFont typeface="Arial" pitchFamily="34" charset="0"/>
              <a:buChar char="•"/>
            </a:pPr>
            <a:r>
              <a:rPr lang="en-US" sz="1300" dirty="0">
                <a:solidFill>
                  <a:schemeClr val="tx1"/>
                </a:solidFill>
                <a:latin typeface="Verdana" pitchFamily="34" charset="0"/>
                <a:sym typeface="Verdana" pitchFamily="34" charset="0"/>
              </a:rPr>
              <a:t>C</a:t>
            </a:r>
            <a:r>
              <a:rPr lang="en-US" sz="1300" dirty="0" smtClean="0">
                <a:solidFill>
                  <a:schemeClr val="tx1"/>
                </a:solidFill>
                <a:latin typeface="Verdana" pitchFamily="34" charset="0"/>
                <a:sym typeface="Verdana" pitchFamily="34" charset="0"/>
              </a:rPr>
              <a:t>ourts </a:t>
            </a:r>
            <a:r>
              <a:rPr lang="en-US" sz="1300" b="1" i="1" dirty="0" smtClean="0">
                <a:solidFill>
                  <a:schemeClr val="tx1"/>
                </a:solidFill>
                <a:latin typeface="Verdana" pitchFamily="34" charset="0"/>
                <a:sym typeface="Verdana" pitchFamily="34" charset="0"/>
              </a:rPr>
              <a:t>adjudicate rights without </a:t>
            </a:r>
            <a:r>
              <a:rPr lang="en-US" sz="1300" dirty="0" smtClean="0">
                <a:solidFill>
                  <a:schemeClr val="tx1"/>
                </a:solidFill>
                <a:latin typeface="Verdana" pitchFamily="34" charset="0"/>
                <a:sym typeface="Verdana" pitchFamily="34" charset="0"/>
              </a:rPr>
              <a:t>any administrative water rights </a:t>
            </a:r>
            <a:r>
              <a:rPr lang="en-US" sz="1300" b="1" i="1" dirty="0" smtClean="0">
                <a:solidFill>
                  <a:schemeClr val="tx1"/>
                </a:solidFill>
                <a:latin typeface="Verdana" pitchFamily="34" charset="0"/>
                <a:sym typeface="Verdana" pitchFamily="34" charset="0"/>
              </a:rPr>
              <a:t>appropriation system </a:t>
            </a:r>
            <a:r>
              <a:rPr lang="en-US" sz="1300" dirty="0" smtClean="0">
                <a:solidFill>
                  <a:schemeClr val="tx1"/>
                </a:solidFill>
                <a:latin typeface="Verdana" pitchFamily="34" charset="0"/>
                <a:sym typeface="Verdana" pitchFamily="34" charset="0"/>
              </a:rPr>
              <a:t>(Water Courts established in 1969).</a:t>
            </a:r>
          </a:p>
          <a:p>
            <a:pPr marL="800100" lvl="1" indent="-342900">
              <a:spcAft>
                <a:spcPts val="600"/>
              </a:spcAft>
              <a:buFont typeface="Arial" pitchFamily="34" charset="0"/>
              <a:buChar char="•"/>
            </a:pPr>
            <a:r>
              <a:rPr lang="en-US" sz="1300" dirty="0" smtClean="0">
                <a:solidFill>
                  <a:schemeClr val="tx1"/>
                </a:solidFill>
                <a:latin typeface="Verdana" pitchFamily="34" charset="0"/>
                <a:sym typeface="Verdana" pitchFamily="34" charset="0"/>
              </a:rPr>
              <a:t>Water rights are </a:t>
            </a:r>
            <a:r>
              <a:rPr lang="en-US" sz="1300" b="1" i="1" dirty="0" smtClean="0">
                <a:solidFill>
                  <a:schemeClr val="tx1"/>
                </a:solidFill>
                <a:latin typeface="Verdana" pitchFamily="34" charset="0"/>
                <a:sym typeface="Verdana" pitchFamily="34" charset="0"/>
              </a:rPr>
              <a:t>not considered “perfected”</a:t>
            </a:r>
            <a:r>
              <a:rPr lang="en-US" sz="1300" dirty="0" smtClean="0">
                <a:solidFill>
                  <a:schemeClr val="tx1"/>
                </a:solidFill>
                <a:latin typeface="Verdana" pitchFamily="34" charset="0"/>
                <a:sym typeface="Verdana" pitchFamily="34" charset="0"/>
              </a:rPr>
              <a:t> until decreed by the Court.</a:t>
            </a:r>
          </a:p>
          <a:p>
            <a:pPr marL="800100" lvl="1" indent="-34290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Pre-statutory claims </a:t>
            </a:r>
            <a:r>
              <a:rPr lang="en-US" sz="1300" dirty="0" smtClean="0">
                <a:solidFill>
                  <a:schemeClr val="tx1"/>
                </a:solidFill>
                <a:latin typeface="Verdana" pitchFamily="34" charset="0"/>
                <a:sym typeface="Verdana" pitchFamily="34" charset="0"/>
              </a:rPr>
              <a:t>don’t exist due comprehensive and on-going adjudication approach.</a:t>
            </a:r>
          </a:p>
          <a:p>
            <a:pPr marL="800100" lvl="1" indent="-342900">
              <a:spcAft>
                <a:spcPts val="600"/>
              </a:spcAft>
              <a:buFont typeface="Arial" pitchFamily="34" charset="0"/>
              <a:buChar char="•"/>
            </a:pPr>
            <a:r>
              <a:rPr lang="en-US" sz="1300" dirty="0" smtClean="0">
                <a:solidFill>
                  <a:schemeClr val="tx1"/>
                </a:solidFill>
                <a:latin typeface="Verdana" pitchFamily="34" charset="0"/>
                <a:sym typeface="Verdana" pitchFamily="34" charset="0"/>
              </a:rPr>
              <a:t>Majority of </a:t>
            </a:r>
            <a:r>
              <a:rPr lang="en-US" sz="1300" b="1" i="1" dirty="0" smtClean="0">
                <a:solidFill>
                  <a:schemeClr val="tx1"/>
                </a:solidFill>
                <a:latin typeface="Verdana" pitchFamily="34" charset="0"/>
                <a:sym typeface="Verdana" pitchFamily="34" charset="0"/>
              </a:rPr>
              <a:t>Federal Reserve Rights </a:t>
            </a:r>
            <a:r>
              <a:rPr lang="en-US" sz="1300" dirty="0" smtClean="0">
                <a:solidFill>
                  <a:schemeClr val="tx1"/>
                </a:solidFill>
                <a:latin typeface="Verdana" pitchFamily="34" charset="0"/>
                <a:sym typeface="Verdana" pitchFamily="34" charset="0"/>
              </a:rPr>
              <a:t>have been adjudicated in the state courts in the context of Colorado’s </a:t>
            </a:r>
            <a:r>
              <a:rPr lang="en-US" sz="1300" b="1" i="1" dirty="0" smtClean="0">
                <a:solidFill>
                  <a:schemeClr val="tx1"/>
                </a:solidFill>
                <a:latin typeface="Verdana" pitchFamily="34" charset="0"/>
                <a:sym typeface="Verdana" pitchFamily="34" charset="0"/>
              </a:rPr>
              <a:t>on-going </a:t>
            </a:r>
            <a:r>
              <a:rPr lang="en-US" sz="1300" dirty="0" smtClean="0">
                <a:solidFill>
                  <a:schemeClr val="tx1"/>
                </a:solidFill>
                <a:latin typeface="Verdana" pitchFamily="34" charset="0"/>
                <a:sym typeface="Verdana" pitchFamily="34" charset="0"/>
              </a:rPr>
              <a:t>general stream adjudication process.</a:t>
            </a:r>
          </a:p>
          <a:p>
            <a:pPr marL="800100" lvl="1" indent="-342900">
              <a:spcAft>
                <a:spcPts val="600"/>
              </a:spcAft>
              <a:buFont typeface="Arial" pitchFamily="34" charset="0"/>
              <a:buChar char="•"/>
            </a:pPr>
            <a:r>
              <a:rPr lang="en-US" sz="1300" dirty="0" smtClean="0">
                <a:solidFill>
                  <a:schemeClr val="tx1"/>
                </a:solidFill>
                <a:latin typeface="Verdana" pitchFamily="34" charset="0"/>
                <a:sym typeface="Verdana" pitchFamily="34" charset="0"/>
              </a:rPr>
              <a:t>An “</a:t>
            </a:r>
            <a:r>
              <a:rPr lang="en-US" sz="1300" b="1" i="1" dirty="0" smtClean="0">
                <a:solidFill>
                  <a:schemeClr val="tx1"/>
                </a:solidFill>
                <a:latin typeface="Verdana" pitchFamily="34" charset="0"/>
                <a:sym typeface="Verdana" pitchFamily="34" charset="0"/>
              </a:rPr>
              <a:t>Abandonment List</a:t>
            </a:r>
            <a:r>
              <a:rPr lang="en-US" sz="1300" dirty="0" smtClean="0">
                <a:solidFill>
                  <a:schemeClr val="tx1"/>
                </a:solidFill>
                <a:latin typeface="Verdana" pitchFamily="34" charset="0"/>
                <a:sym typeface="Verdana" pitchFamily="34" charset="0"/>
              </a:rPr>
              <a:t>” is published by the State Engineer every 10 years.</a:t>
            </a:r>
          </a:p>
          <a:p>
            <a:pPr marL="800100" lvl="1" indent="-34290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Other states:</a:t>
            </a:r>
            <a:r>
              <a:rPr lang="en-US" sz="1300" dirty="0" smtClean="0">
                <a:solidFill>
                  <a:schemeClr val="tx1"/>
                </a:solidFill>
                <a:latin typeface="Verdana" pitchFamily="34" charset="0"/>
                <a:sym typeface="Verdana" pitchFamily="34" charset="0"/>
              </a:rPr>
              <a:t> Unique to Colorado.</a:t>
            </a:r>
          </a:p>
          <a:p>
            <a:pPr lvl="1"/>
            <a:endParaRPr lang="en-US" sz="1400" b="1" dirty="0" smtClean="0">
              <a:solidFill>
                <a:schemeClr val="tx1"/>
              </a:solidFill>
              <a:latin typeface="Verdana" pitchFamily="34" charset="0"/>
              <a:sym typeface="Verdana" pitchFamily="34" charset="0"/>
            </a:endParaRPr>
          </a:p>
          <a:p>
            <a:pPr lvl="1">
              <a:spcAft>
                <a:spcPts val="600"/>
              </a:spcAft>
            </a:pPr>
            <a:r>
              <a:rPr lang="en-US" sz="1400" b="1" u="sng" dirty="0" smtClean="0">
                <a:solidFill>
                  <a:schemeClr val="tx1"/>
                </a:solidFill>
                <a:latin typeface="Verdana" pitchFamily="34" charset="0"/>
                <a:sym typeface="Verdana" pitchFamily="34" charset="0"/>
              </a:rPr>
              <a:t>The Wyoming System (</a:t>
            </a:r>
            <a:r>
              <a:rPr lang="en-US" sz="1400" b="1" i="1" u="sng" dirty="0" smtClean="0">
                <a:solidFill>
                  <a:schemeClr val="tx1"/>
                </a:solidFill>
                <a:latin typeface="Verdana" pitchFamily="34" charset="0"/>
                <a:sym typeface="Verdana" pitchFamily="34" charset="0"/>
              </a:rPr>
              <a:t>1890</a:t>
            </a:r>
            <a:r>
              <a:rPr lang="en-US" sz="1400" b="1" u="sng" dirty="0" smtClean="0">
                <a:solidFill>
                  <a:schemeClr val="tx1"/>
                </a:solidFill>
                <a:latin typeface="Verdana" pitchFamily="34" charset="0"/>
                <a:sym typeface="Verdana" pitchFamily="34" charset="0"/>
              </a:rPr>
              <a:t>) :</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Individual water </a:t>
            </a:r>
            <a:r>
              <a:rPr lang="en-US" sz="1300" dirty="0">
                <a:solidFill>
                  <a:schemeClr val="tx1"/>
                </a:solidFill>
                <a:latin typeface="Verdana" pitchFamily="34" charset="0"/>
                <a:sym typeface="Verdana" pitchFamily="34" charset="0"/>
              </a:rPr>
              <a:t>r</a:t>
            </a:r>
            <a:r>
              <a:rPr lang="en-US" sz="1300" dirty="0" smtClean="0">
                <a:solidFill>
                  <a:schemeClr val="tx1"/>
                </a:solidFill>
                <a:latin typeface="Verdana" pitchFamily="34" charset="0"/>
                <a:sym typeface="Verdana" pitchFamily="34" charset="0"/>
              </a:rPr>
              <a:t>ights are </a:t>
            </a:r>
            <a:r>
              <a:rPr lang="en-US" sz="1300" b="1" i="1" dirty="0" smtClean="0">
                <a:solidFill>
                  <a:schemeClr val="tx1"/>
                </a:solidFill>
                <a:latin typeface="Verdana" pitchFamily="34" charset="0"/>
                <a:sym typeface="Verdana" pitchFamily="34" charset="0"/>
              </a:rPr>
              <a:t>appropriated via permit </a:t>
            </a:r>
            <a:r>
              <a:rPr lang="en-US" sz="1300" dirty="0" smtClean="0">
                <a:solidFill>
                  <a:schemeClr val="tx1"/>
                </a:solidFill>
                <a:latin typeface="Verdana" pitchFamily="34" charset="0"/>
                <a:sym typeface="Verdana" pitchFamily="34" charset="0"/>
              </a:rPr>
              <a:t>through the State Engineer and then </a:t>
            </a:r>
            <a:r>
              <a:rPr lang="en-US" sz="1300" b="1" i="1" dirty="0" smtClean="0">
                <a:solidFill>
                  <a:schemeClr val="tx1"/>
                </a:solidFill>
                <a:latin typeface="Verdana" pitchFamily="34" charset="0"/>
                <a:sym typeface="Verdana" pitchFamily="34" charset="0"/>
              </a:rPr>
              <a:t>adjudicated</a:t>
            </a:r>
            <a:r>
              <a:rPr lang="en-US" sz="1300" b="1" dirty="0" smtClean="0">
                <a:solidFill>
                  <a:schemeClr val="tx1"/>
                </a:solidFill>
                <a:latin typeface="Verdana" pitchFamily="34" charset="0"/>
                <a:sym typeface="Verdana" pitchFamily="34" charset="0"/>
              </a:rPr>
              <a:t> </a:t>
            </a:r>
            <a:r>
              <a:rPr lang="en-US" sz="1300" dirty="0" smtClean="0">
                <a:solidFill>
                  <a:schemeClr val="tx1"/>
                </a:solidFill>
                <a:latin typeface="Verdana" pitchFamily="34" charset="0"/>
                <a:sym typeface="Verdana" pitchFamily="34" charset="0"/>
              </a:rPr>
              <a:t>by the </a:t>
            </a:r>
            <a:r>
              <a:rPr lang="en-US" sz="1300" b="1" i="1" dirty="0" smtClean="0">
                <a:solidFill>
                  <a:schemeClr val="tx1"/>
                </a:solidFill>
                <a:latin typeface="Verdana" pitchFamily="34" charset="0"/>
                <a:sym typeface="Verdana" pitchFamily="34" charset="0"/>
              </a:rPr>
              <a:t>Board of Control </a:t>
            </a:r>
            <a:r>
              <a:rPr lang="en-US" sz="1300" dirty="0" smtClean="0">
                <a:solidFill>
                  <a:schemeClr val="tx1"/>
                </a:solidFill>
                <a:latin typeface="Verdana" pitchFamily="34" charset="0"/>
                <a:sym typeface="Verdana" pitchFamily="34" charset="0"/>
              </a:rPr>
              <a:t>(similar to Utah’s certification process). </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All </a:t>
            </a:r>
            <a:r>
              <a:rPr lang="en-US" sz="1300" b="1" i="1" dirty="0" smtClean="0">
                <a:solidFill>
                  <a:schemeClr val="tx1"/>
                </a:solidFill>
                <a:latin typeface="Verdana" pitchFamily="34" charset="0"/>
                <a:sym typeface="Verdana" pitchFamily="34" charset="0"/>
              </a:rPr>
              <a:t>pre-statutory claims </a:t>
            </a:r>
            <a:r>
              <a:rPr lang="en-US" sz="1300" dirty="0" smtClean="0">
                <a:solidFill>
                  <a:schemeClr val="tx1"/>
                </a:solidFill>
                <a:latin typeface="Verdana" pitchFamily="34" charset="0"/>
                <a:sym typeface="Verdana" pitchFamily="34" charset="0"/>
              </a:rPr>
              <a:t>which existed prior to statehood were </a:t>
            </a:r>
            <a:r>
              <a:rPr lang="en-US" sz="1300" b="1" i="1" dirty="0" smtClean="0">
                <a:solidFill>
                  <a:schemeClr val="tx1"/>
                </a:solidFill>
                <a:latin typeface="Verdana" pitchFamily="34" charset="0"/>
                <a:sym typeface="Verdana" pitchFamily="34" charset="0"/>
              </a:rPr>
              <a:t>adjudicated</a:t>
            </a:r>
            <a:r>
              <a:rPr lang="en-US" sz="1300" dirty="0" smtClean="0">
                <a:solidFill>
                  <a:schemeClr val="tx1"/>
                </a:solidFill>
                <a:latin typeface="Verdana" pitchFamily="34" charset="0"/>
                <a:sym typeface="Verdana" pitchFamily="34" charset="0"/>
              </a:rPr>
              <a:t> by the </a:t>
            </a:r>
            <a:r>
              <a:rPr lang="en-US" sz="1300" b="1" i="1" dirty="0" smtClean="0">
                <a:solidFill>
                  <a:schemeClr val="tx1"/>
                </a:solidFill>
                <a:latin typeface="Verdana" pitchFamily="34" charset="0"/>
                <a:sym typeface="Verdana" pitchFamily="34" charset="0"/>
              </a:rPr>
              <a:t>Board of Control</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Abandonment</a:t>
            </a:r>
            <a:r>
              <a:rPr lang="en-US" sz="1300" dirty="0" smtClean="0">
                <a:solidFill>
                  <a:schemeClr val="tx1"/>
                </a:solidFill>
                <a:latin typeface="Verdana" pitchFamily="34" charset="0"/>
                <a:sym typeface="Verdana" pitchFamily="34" charset="0"/>
              </a:rPr>
              <a:t> (forfeiture) can be </a:t>
            </a:r>
            <a:r>
              <a:rPr lang="en-US" sz="1300" b="1" i="1" dirty="0" smtClean="0">
                <a:solidFill>
                  <a:schemeClr val="tx1"/>
                </a:solidFill>
                <a:latin typeface="Verdana" pitchFamily="34" charset="0"/>
                <a:sym typeface="Verdana" pitchFamily="34" charset="0"/>
              </a:rPr>
              <a:t>adjudicated</a:t>
            </a:r>
            <a:r>
              <a:rPr lang="en-US" sz="1300" dirty="0" smtClean="0">
                <a:solidFill>
                  <a:schemeClr val="tx1"/>
                </a:solidFill>
                <a:latin typeface="Verdana" pitchFamily="34" charset="0"/>
                <a:sym typeface="Verdana" pitchFamily="34" charset="0"/>
              </a:rPr>
              <a:t> by the </a:t>
            </a:r>
            <a:r>
              <a:rPr lang="en-US" sz="1300" b="1" i="1" dirty="0" smtClean="0">
                <a:solidFill>
                  <a:schemeClr val="tx1"/>
                </a:solidFill>
                <a:latin typeface="Verdana" pitchFamily="34" charset="0"/>
                <a:sym typeface="Verdana" pitchFamily="34" charset="0"/>
              </a:rPr>
              <a:t>Board of Control </a:t>
            </a:r>
            <a:r>
              <a:rPr lang="en-US" sz="1300" dirty="0" smtClean="0">
                <a:solidFill>
                  <a:schemeClr val="tx1"/>
                </a:solidFill>
                <a:latin typeface="Verdana" pitchFamily="34" charset="0"/>
                <a:sym typeface="Verdana" pitchFamily="34" charset="0"/>
              </a:rPr>
              <a:t>after 5 years of non-use.</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Wyoming’s </a:t>
            </a:r>
            <a:r>
              <a:rPr lang="en-US" sz="1300" b="1" i="1" dirty="0" smtClean="0">
                <a:solidFill>
                  <a:schemeClr val="tx1"/>
                </a:solidFill>
                <a:latin typeface="Verdana" pitchFamily="34" charset="0"/>
                <a:sym typeface="Verdana" pitchFamily="34" charset="0"/>
              </a:rPr>
              <a:t>administrative </a:t>
            </a:r>
            <a:r>
              <a:rPr lang="en-US" sz="1300" b="1" i="1" dirty="0">
                <a:solidFill>
                  <a:schemeClr val="tx1"/>
                </a:solidFill>
                <a:latin typeface="Verdana" pitchFamily="34" charset="0"/>
                <a:sym typeface="Verdana" pitchFamily="34" charset="0"/>
              </a:rPr>
              <a:t>s</a:t>
            </a:r>
            <a:r>
              <a:rPr lang="en-US" sz="1300" b="1" i="1" dirty="0" smtClean="0">
                <a:solidFill>
                  <a:schemeClr val="tx1"/>
                </a:solidFill>
                <a:latin typeface="Verdana" pitchFamily="34" charset="0"/>
                <a:sym typeface="Verdana" pitchFamily="34" charset="0"/>
              </a:rPr>
              <a:t>ystem </a:t>
            </a:r>
            <a:r>
              <a:rPr lang="en-US" sz="1300" dirty="0" smtClean="0">
                <a:solidFill>
                  <a:schemeClr val="tx1"/>
                </a:solidFill>
                <a:latin typeface="Verdana" pitchFamily="34" charset="0"/>
                <a:sym typeface="Verdana" pitchFamily="34" charset="0"/>
              </a:rPr>
              <a:t>was deemed </a:t>
            </a:r>
            <a:r>
              <a:rPr lang="en-US" sz="1300" b="1" i="1" dirty="0" smtClean="0">
                <a:solidFill>
                  <a:schemeClr val="tx1"/>
                </a:solidFill>
                <a:latin typeface="Verdana" pitchFamily="34" charset="0"/>
                <a:sym typeface="Verdana" pitchFamily="34" charset="0"/>
              </a:rPr>
              <a:t>inadequate</a:t>
            </a:r>
            <a:r>
              <a:rPr lang="en-US" sz="1300" dirty="0" smtClean="0">
                <a:solidFill>
                  <a:schemeClr val="tx1"/>
                </a:solidFill>
                <a:latin typeface="Verdana" pitchFamily="34" charset="0"/>
                <a:sym typeface="Verdana" pitchFamily="34" charset="0"/>
              </a:rPr>
              <a:t> to satisfy McCarran Amendment jurisdiction requirements for General Stream Adjudications.</a:t>
            </a:r>
          </a:p>
          <a:p>
            <a:pPr marL="742950" lvl="1" indent="-28575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Other states: </a:t>
            </a:r>
            <a:r>
              <a:rPr lang="en-US" sz="1300" dirty="0" smtClean="0">
                <a:solidFill>
                  <a:schemeClr val="tx1"/>
                </a:solidFill>
                <a:latin typeface="Verdana" pitchFamily="34" charset="0"/>
                <a:sym typeface="Verdana" pitchFamily="34" charset="0"/>
              </a:rPr>
              <a:t>Nebraska</a:t>
            </a:r>
            <a:r>
              <a:rPr lang="en-US" sz="1300" b="1" i="1" dirty="0" smtClean="0">
                <a:solidFill>
                  <a:schemeClr val="tx1"/>
                </a:solidFill>
                <a:latin typeface="Verdana" pitchFamily="34" charset="0"/>
                <a:sym typeface="Verdana" pitchFamily="34" charset="0"/>
              </a:rPr>
              <a:t> </a:t>
            </a:r>
            <a:r>
              <a:rPr lang="en-US" sz="1300" dirty="0" smtClean="0">
                <a:solidFill>
                  <a:schemeClr val="tx1"/>
                </a:solidFill>
                <a:latin typeface="Verdana" pitchFamily="34" charset="0"/>
                <a:sym typeface="Verdana" pitchFamily="34" charset="0"/>
              </a:rPr>
              <a:t>and Alaska (Texas &amp; Nevada adopted the Wyoming System but Court deemed it unconstitutional so they subsequently adopted the Oregon System)</a:t>
            </a:r>
            <a:endParaRPr lang="en-US" sz="1300" dirty="0">
              <a:solidFill>
                <a:schemeClr val="tx1"/>
              </a:solidFill>
              <a:latin typeface="Verdana" pitchFamily="34" charset="0"/>
              <a:sym typeface="Verdana" pitchFamily="34" charset="0"/>
            </a:endParaRPr>
          </a:p>
          <a:p>
            <a:pPr lvl="1"/>
            <a:endParaRPr lang="en-US" sz="1400" b="1" dirty="0" smtClean="0">
              <a:solidFill>
                <a:schemeClr val="tx1"/>
              </a:solidFill>
              <a:latin typeface="Verdana" pitchFamily="34" charset="0"/>
              <a:sym typeface="Verdana" pitchFamily="34" charset="0"/>
            </a:endParaRPr>
          </a:p>
        </p:txBody>
      </p:sp>
      <p:pic>
        <p:nvPicPr>
          <p:cNvPr id="8" name="Picture 3" descr="H:\Historic Photos\man-irrigating-washington-coun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6000750"/>
            <a:ext cx="1140150" cy="114300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4432"/>
          <a:stretch/>
        </p:blipFill>
        <p:spPr>
          <a:xfrm>
            <a:off x="4318000" y="6019800"/>
            <a:ext cx="4357000" cy="11430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2" name="Picture 2" descr="H:\Historic Photos\City Cree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0316" y="6000750"/>
            <a:ext cx="2433119" cy="114300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19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431800" y="533400"/>
            <a:ext cx="9296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Water Rights/Adjudication in Western States</a:t>
            </a:r>
            <a:endParaRPr lang="en-US" sz="2800" b="1" i="1" dirty="0">
              <a:solidFill>
                <a:schemeClr val="tx1"/>
              </a:solidFill>
              <a:latin typeface="Verdana" pitchFamily="34" charset="0"/>
              <a:sym typeface="Verdana" pitchFamily="34" charset="0"/>
            </a:endParaRPr>
          </a:p>
        </p:txBody>
      </p:sp>
      <p:sp>
        <p:nvSpPr>
          <p:cNvPr id="20483" name="Rectangle 3"/>
          <p:cNvSpPr>
            <a:spLocks/>
          </p:cNvSpPr>
          <p:nvPr/>
        </p:nvSpPr>
        <p:spPr bwMode="auto">
          <a:xfrm>
            <a:off x="431800" y="10668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lvl="1">
              <a:spcAft>
                <a:spcPts val="600"/>
              </a:spcAft>
            </a:pPr>
            <a:r>
              <a:rPr lang="en-US" sz="1400" b="1" u="sng" dirty="0" smtClean="0">
                <a:solidFill>
                  <a:schemeClr val="tx1"/>
                </a:solidFill>
                <a:latin typeface="Verdana" pitchFamily="34" charset="0"/>
                <a:sym typeface="Verdana" pitchFamily="34" charset="0"/>
              </a:rPr>
              <a:t>The Bien Code (</a:t>
            </a:r>
            <a:r>
              <a:rPr lang="en-US" sz="1400" b="1" i="1" u="sng" dirty="0" smtClean="0">
                <a:solidFill>
                  <a:schemeClr val="tx1"/>
                </a:solidFill>
                <a:latin typeface="Verdana" pitchFamily="34" charset="0"/>
                <a:sym typeface="Verdana" pitchFamily="34" charset="0"/>
              </a:rPr>
              <a:t>1905</a:t>
            </a:r>
            <a:r>
              <a:rPr lang="en-US" sz="1400" b="1" u="sng"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Based largely on </a:t>
            </a:r>
            <a:r>
              <a:rPr lang="en-US" sz="1300" b="1" i="1" dirty="0" smtClean="0">
                <a:solidFill>
                  <a:schemeClr val="tx1"/>
                </a:solidFill>
                <a:latin typeface="Verdana" pitchFamily="34" charset="0"/>
                <a:sym typeface="Verdana" pitchFamily="34" charset="0"/>
              </a:rPr>
              <a:t>Utah statute </a:t>
            </a:r>
            <a:r>
              <a:rPr lang="en-US" sz="1300" dirty="0" smtClean="0">
                <a:solidFill>
                  <a:schemeClr val="tx1"/>
                </a:solidFill>
                <a:latin typeface="Verdana" pitchFamily="34" charset="0"/>
                <a:sym typeface="Verdana" pitchFamily="34" charset="0"/>
              </a:rPr>
              <a:t>at the time of its inception.</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Incorporates administrative </a:t>
            </a:r>
            <a:r>
              <a:rPr lang="en-US" sz="1300" b="1" i="1" dirty="0" smtClean="0">
                <a:solidFill>
                  <a:schemeClr val="tx1"/>
                </a:solidFill>
                <a:latin typeface="Verdana" pitchFamily="34" charset="0"/>
                <a:sym typeface="Verdana" pitchFamily="34" charset="0"/>
              </a:rPr>
              <a:t>permitting system </a:t>
            </a:r>
            <a:r>
              <a:rPr lang="en-US" sz="1300" dirty="0" smtClean="0">
                <a:solidFill>
                  <a:schemeClr val="tx1"/>
                </a:solidFill>
                <a:latin typeface="Verdana" pitchFamily="34" charset="0"/>
                <a:sym typeface="Verdana" pitchFamily="34" charset="0"/>
              </a:rPr>
              <a:t>for appropriations but </a:t>
            </a:r>
            <a:r>
              <a:rPr lang="en-US" sz="1300" b="1" i="1" dirty="0" smtClean="0">
                <a:solidFill>
                  <a:schemeClr val="tx1"/>
                </a:solidFill>
                <a:latin typeface="Verdana" pitchFamily="34" charset="0"/>
                <a:sym typeface="Verdana" pitchFamily="34" charset="0"/>
              </a:rPr>
              <a:t>retains</a:t>
            </a:r>
            <a:r>
              <a:rPr lang="en-US" sz="1300" dirty="0" smtClean="0">
                <a:solidFill>
                  <a:schemeClr val="tx1"/>
                </a:solidFill>
                <a:latin typeface="Verdana" pitchFamily="34" charset="0"/>
                <a:sym typeface="Verdana" pitchFamily="34" charset="0"/>
              </a:rPr>
              <a:t> water rights </a:t>
            </a:r>
            <a:r>
              <a:rPr lang="en-US" sz="1300" b="1" i="1" dirty="0" smtClean="0">
                <a:solidFill>
                  <a:schemeClr val="tx1"/>
                </a:solidFill>
                <a:latin typeface="Verdana" pitchFamily="34" charset="0"/>
                <a:sym typeface="Verdana" pitchFamily="34" charset="0"/>
              </a:rPr>
              <a:t>adjudication jurisdiction in the Court</a:t>
            </a:r>
            <a:r>
              <a:rPr lang="en-US" sz="1300" dirty="0" smtClean="0">
                <a:solidFill>
                  <a:schemeClr val="tx1"/>
                </a:solidFill>
                <a:latin typeface="Verdana" pitchFamily="34" charset="0"/>
                <a:sym typeface="Verdana" pitchFamily="34" charset="0"/>
              </a:rPr>
              <a:t>.</a:t>
            </a:r>
            <a:endParaRPr lang="en-US" sz="1300" dirty="0">
              <a:solidFill>
                <a:schemeClr val="tx1"/>
              </a:solidFill>
              <a:latin typeface="Verdana" pitchFamily="34" charset="0"/>
              <a:sym typeface="Verdana" pitchFamily="34" charset="0"/>
            </a:endParaRP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Administrative agency (e.g. State Engineer’s Office) prepares a </a:t>
            </a:r>
            <a:r>
              <a:rPr lang="en-US" sz="1300" b="1" i="1" dirty="0" smtClean="0">
                <a:solidFill>
                  <a:schemeClr val="tx1"/>
                </a:solidFill>
                <a:latin typeface="Verdana" pitchFamily="34" charset="0"/>
                <a:sym typeface="Verdana" pitchFamily="34" charset="0"/>
              </a:rPr>
              <a:t>hydrographic survey</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Hydrographic survey is delivered to the state’s </a:t>
            </a:r>
            <a:r>
              <a:rPr lang="en-US" sz="1300" b="1" i="1" dirty="0" smtClean="0">
                <a:solidFill>
                  <a:schemeClr val="tx1"/>
                </a:solidFill>
                <a:latin typeface="Verdana" pitchFamily="34" charset="0"/>
                <a:sym typeface="Verdana" pitchFamily="34" charset="0"/>
              </a:rPr>
              <a:t>Attorney </a:t>
            </a:r>
            <a:r>
              <a:rPr lang="en-US" sz="1300" b="1" i="1" dirty="0">
                <a:solidFill>
                  <a:schemeClr val="tx1"/>
                </a:solidFill>
                <a:latin typeface="Verdana" pitchFamily="34" charset="0"/>
                <a:sym typeface="Verdana" pitchFamily="34" charset="0"/>
              </a:rPr>
              <a:t>G</a:t>
            </a:r>
            <a:r>
              <a:rPr lang="en-US" sz="1300" b="1" i="1" dirty="0" smtClean="0">
                <a:solidFill>
                  <a:schemeClr val="tx1"/>
                </a:solidFill>
                <a:latin typeface="Verdana" pitchFamily="34" charset="0"/>
                <a:sym typeface="Verdana" pitchFamily="34" charset="0"/>
              </a:rPr>
              <a:t>eneral </a:t>
            </a:r>
            <a:r>
              <a:rPr lang="en-US" sz="1300" dirty="0" smtClean="0">
                <a:solidFill>
                  <a:schemeClr val="tx1"/>
                </a:solidFill>
                <a:latin typeface="Verdana" pitchFamily="34" charset="0"/>
                <a:sym typeface="Verdana" pitchFamily="34" charset="0"/>
              </a:rPr>
              <a:t>who </a:t>
            </a:r>
            <a:r>
              <a:rPr lang="en-US" sz="1300" b="1" i="1" dirty="0" smtClean="0">
                <a:solidFill>
                  <a:schemeClr val="tx1"/>
                </a:solidFill>
                <a:latin typeface="Verdana" pitchFamily="34" charset="0"/>
                <a:sym typeface="Verdana" pitchFamily="34" charset="0"/>
              </a:rPr>
              <a:t>files suit </a:t>
            </a:r>
            <a:r>
              <a:rPr lang="en-US" sz="1300" dirty="0" smtClean="0">
                <a:solidFill>
                  <a:schemeClr val="tx1"/>
                </a:solidFill>
                <a:latin typeface="Verdana" pitchFamily="34" charset="0"/>
                <a:sym typeface="Verdana" pitchFamily="34" charset="0"/>
              </a:rPr>
              <a:t>with the respective District Court and prosecutes it.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The </a:t>
            </a:r>
            <a:r>
              <a:rPr lang="en-US" sz="1300" b="1" i="1" dirty="0" smtClean="0">
                <a:solidFill>
                  <a:schemeClr val="tx1"/>
                </a:solidFill>
                <a:latin typeface="Verdana" pitchFamily="34" charset="0"/>
                <a:sym typeface="Verdana" pitchFamily="34" charset="0"/>
              </a:rPr>
              <a:t>Court</a:t>
            </a:r>
            <a:r>
              <a:rPr lang="en-US" sz="1300" dirty="0" smtClean="0">
                <a:solidFill>
                  <a:schemeClr val="tx1"/>
                </a:solidFill>
                <a:latin typeface="Verdana" pitchFamily="34" charset="0"/>
                <a:sym typeface="Verdana" pitchFamily="34" charset="0"/>
              </a:rPr>
              <a:t> is required to </a:t>
            </a:r>
            <a:r>
              <a:rPr lang="en-US" sz="1300" b="1" i="1" dirty="0" smtClean="0">
                <a:solidFill>
                  <a:schemeClr val="tx1"/>
                </a:solidFill>
                <a:latin typeface="Verdana" pitchFamily="34" charset="0"/>
                <a:sym typeface="Verdana" pitchFamily="34" charset="0"/>
              </a:rPr>
              <a:t>interpret</a:t>
            </a:r>
            <a:r>
              <a:rPr lang="en-US" sz="1300" dirty="0" smtClean="0">
                <a:solidFill>
                  <a:schemeClr val="tx1"/>
                </a:solidFill>
                <a:latin typeface="Verdana" pitchFamily="34" charset="0"/>
                <a:sym typeface="Verdana" pitchFamily="34" charset="0"/>
              </a:rPr>
              <a:t> the hydrographic </a:t>
            </a:r>
            <a:r>
              <a:rPr lang="en-US" sz="1300" dirty="0">
                <a:solidFill>
                  <a:schemeClr val="tx1"/>
                </a:solidFill>
                <a:latin typeface="Verdana" pitchFamily="34" charset="0"/>
                <a:sym typeface="Verdana" pitchFamily="34" charset="0"/>
              </a:rPr>
              <a:t>s</a:t>
            </a:r>
            <a:r>
              <a:rPr lang="en-US" sz="1300" dirty="0" smtClean="0">
                <a:solidFill>
                  <a:schemeClr val="tx1"/>
                </a:solidFill>
                <a:latin typeface="Verdana" pitchFamily="34" charset="0"/>
                <a:sym typeface="Verdana" pitchFamily="34" charset="0"/>
              </a:rPr>
              <a:t>urvey and issue a </a:t>
            </a:r>
            <a:r>
              <a:rPr lang="en-US" sz="1300" b="1" i="1" dirty="0" smtClean="0">
                <a:solidFill>
                  <a:schemeClr val="tx1"/>
                </a:solidFill>
                <a:latin typeface="Verdana" pitchFamily="34" charset="0"/>
                <a:sym typeface="Verdana" pitchFamily="34" charset="0"/>
              </a:rPr>
              <a:t>decree</a:t>
            </a:r>
            <a:r>
              <a:rPr lang="en-US" sz="1300" dirty="0" smtClean="0">
                <a:solidFill>
                  <a:schemeClr val="tx1"/>
                </a:solidFill>
                <a:latin typeface="Verdana" pitchFamily="34" charset="0"/>
                <a:sym typeface="Verdana" pitchFamily="34" charset="0"/>
              </a:rPr>
              <a:t> based on </a:t>
            </a:r>
            <a:r>
              <a:rPr lang="en-US" sz="1300" b="1" i="1" dirty="0" smtClean="0">
                <a:solidFill>
                  <a:schemeClr val="tx1"/>
                </a:solidFill>
                <a:latin typeface="Verdana" pitchFamily="34" charset="0"/>
                <a:sym typeface="Verdana" pitchFamily="34" charset="0"/>
              </a:rPr>
              <a:t>evaluation of the data</a:t>
            </a:r>
            <a:r>
              <a:rPr lang="en-US" sz="1300" dirty="0" smtClean="0">
                <a:solidFill>
                  <a:schemeClr val="tx1"/>
                </a:solidFill>
                <a:latin typeface="Verdana" pitchFamily="34" charset="0"/>
                <a:sym typeface="Verdana" pitchFamily="34" charset="0"/>
              </a:rPr>
              <a:t> and water users’ </a:t>
            </a:r>
            <a:r>
              <a:rPr lang="en-US" sz="1300" b="1" i="1" dirty="0" smtClean="0">
                <a:solidFill>
                  <a:schemeClr val="tx1"/>
                </a:solidFill>
                <a:latin typeface="Verdana" pitchFamily="34" charset="0"/>
                <a:sym typeface="Verdana" pitchFamily="34" charset="0"/>
              </a:rPr>
              <a:t>claims</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Other states: </a:t>
            </a:r>
            <a:r>
              <a:rPr lang="en-US" sz="1300" dirty="0" smtClean="0">
                <a:solidFill>
                  <a:schemeClr val="tx1"/>
                </a:solidFill>
                <a:latin typeface="Verdana" pitchFamily="34" charset="0"/>
                <a:sym typeface="Verdana" pitchFamily="34" charset="0"/>
              </a:rPr>
              <a:t>North Dakota, New Mexico, South Dakota, Oklahoma, and Montana.</a:t>
            </a:r>
          </a:p>
          <a:p>
            <a:pPr lvl="1">
              <a:spcAft>
                <a:spcPts val="0"/>
              </a:spcAft>
            </a:pPr>
            <a:endParaRPr lang="en-US" sz="1300" b="1" dirty="0">
              <a:solidFill>
                <a:schemeClr val="tx1"/>
              </a:solidFill>
              <a:latin typeface="Verdana" pitchFamily="34" charset="0"/>
              <a:sym typeface="Verdana" pitchFamily="34" charset="0"/>
            </a:endParaRPr>
          </a:p>
          <a:p>
            <a:pPr lvl="1">
              <a:spcAft>
                <a:spcPts val="600"/>
              </a:spcAft>
            </a:pPr>
            <a:r>
              <a:rPr lang="en-US" sz="1400" b="1" u="sng" dirty="0" smtClean="0">
                <a:solidFill>
                  <a:schemeClr val="tx1"/>
                </a:solidFill>
                <a:latin typeface="Verdana" pitchFamily="34" charset="0"/>
                <a:sym typeface="Verdana" pitchFamily="34" charset="0"/>
              </a:rPr>
              <a:t>Oregon System (</a:t>
            </a:r>
            <a:r>
              <a:rPr lang="en-US" sz="1400" b="1" i="1" u="sng" dirty="0" smtClean="0">
                <a:solidFill>
                  <a:schemeClr val="tx1"/>
                </a:solidFill>
                <a:latin typeface="Verdana" pitchFamily="34" charset="0"/>
                <a:sym typeface="Verdana" pitchFamily="34" charset="0"/>
              </a:rPr>
              <a:t>1909</a:t>
            </a:r>
            <a:r>
              <a:rPr lang="en-US" sz="1400" b="1" u="sng"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Very </a:t>
            </a:r>
            <a:r>
              <a:rPr lang="en-US" sz="1300" b="1" i="1" dirty="0" smtClean="0">
                <a:solidFill>
                  <a:schemeClr val="tx1"/>
                </a:solidFill>
                <a:latin typeface="Verdana" pitchFamily="34" charset="0"/>
                <a:sym typeface="Verdana" pitchFamily="34" charset="0"/>
              </a:rPr>
              <a:t>similar</a:t>
            </a:r>
            <a:r>
              <a:rPr lang="en-US" sz="1300" dirty="0" smtClean="0">
                <a:solidFill>
                  <a:schemeClr val="tx1"/>
                </a:solidFill>
                <a:latin typeface="Verdana" pitchFamily="34" charset="0"/>
                <a:sym typeface="Verdana" pitchFamily="34" charset="0"/>
              </a:rPr>
              <a:t> to </a:t>
            </a:r>
            <a:r>
              <a:rPr lang="en-US" sz="1300" b="1" i="1" dirty="0" smtClean="0">
                <a:solidFill>
                  <a:schemeClr val="tx1"/>
                </a:solidFill>
                <a:latin typeface="Verdana" pitchFamily="34" charset="0"/>
                <a:sym typeface="Verdana" pitchFamily="34" charset="0"/>
              </a:rPr>
              <a:t>Bien System</a:t>
            </a:r>
            <a:r>
              <a:rPr lang="en-US" sz="1300" dirty="0" smtClean="0">
                <a:solidFill>
                  <a:schemeClr val="tx1"/>
                </a:solidFill>
                <a:latin typeface="Verdana" pitchFamily="34" charset="0"/>
                <a:sym typeface="Verdana" pitchFamily="34" charset="0"/>
              </a:rPr>
              <a:t> with regard to appropriations.</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Water rights are </a:t>
            </a:r>
            <a:r>
              <a:rPr lang="en-US" sz="1300" b="1" i="1" dirty="0" smtClean="0">
                <a:solidFill>
                  <a:schemeClr val="tx1"/>
                </a:solidFill>
                <a:latin typeface="Verdana" pitchFamily="34" charset="0"/>
                <a:sym typeface="Verdana" pitchFamily="34" charset="0"/>
              </a:rPr>
              <a:t>adjudicated</a:t>
            </a:r>
            <a:r>
              <a:rPr lang="en-US" sz="1300" dirty="0" smtClean="0">
                <a:solidFill>
                  <a:schemeClr val="tx1"/>
                </a:solidFill>
                <a:latin typeface="Verdana" pitchFamily="34" charset="0"/>
                <a:sym typeface="Verdana" pitchFamily="34" charset="0"/>
              </a:rPr>
              <a:t> in the </a:t>
            </a:r>
            <a:r>
              <a:rPr lang="en-US" sz="1300" b="1" i="1" dirty="0" smtClean="0">
                <a:solidFill>
                  <a:schemeClr val="tx1"/>
                </a:solidFill>
                <a:latin typeface="Verdana" pitchFamily="34" charset="0"/>
                <a:sym typeface="Verdana" pitchFamily="34" charset="0"/>
              </a:rPr>
              <a:t>Court</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Administrative agency (e.g. State Engineer’s Office) prepares a </a:t>
            </a:r>
            <a:r>
              <a:rPr lang="en-US" sz="1300" b="1" i="1" dirty="0" smtClean="0">
                <a:solidFill>
                  <a:schemeClr val="tx1"/>
                </a:solidFill>
                <a:latin typeface="Verdana" pitchFamily="34" charset="0"/>
                <a:sym typeface="Verdana" pitchFamily="34" charset="0"/>
              </a:rPr>
              <a:t>hydrographic survey</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State Engineer develops a </a:t>
            </a:r>
            <a:r>
              <a:rPr lang="en-US" sz="1300" b="1" i="1" dirty="0" smtClean="0">
                <a:solidFill>
                  <a:schemeClr val="tx1"/>
                </a:solidFill>
                <a:latin typeface="Verdana" pitchFamily="34" charset="0"/>
                <a:sym typeface="Verdana" pitchFamily="34" charset="0"/>
              </a:rPr>
              <a:t>proposed determination </a:t>
            </a:r>
            <a:r>
              <a:rPr lang="en-US" sz="1300" dirty="0" smtClean="0">
                <a:solidFill>
                  <a:schemeClr val="tx1"/>
                </a:solidFill>
                <a:latin typeface="Verdana" pitchFamily="34" charset="0"/>
                <a:sym typeface="Verdana" pitchFamily="34" charset="0"/>
              </a:rPr>
              <a:t>of water rights (in conjunction with the hydrographic survey) and files it with the Court.</a:t>
            </a:r>
          </a:p>
          <a:p>
            <a:pPr marL="742950" lvl="1" indent="-285750">
              <a:spcAft>
                <a:spcPts val="600"/>
              </a:spcAft>
              <a:buFont typeface="Arial" pitchFamily="34" charset="0"/>
              <a:buChar char="•"/>
            </a:pPr>
            <a:r>
              <a:rPr lang="en-US" sz="1300" dirty="0" smtClean="0">
                <a:solidFill>
                  <a:schemeClr val="tx1"/>
                </a:solidFill>
                <a:latin typeface="Verdana" pitchFamily="34" charset="0"/>
                <a:sym typeface="Verdana" pitchFamily="34" charset="0"/>
              </a:rPr>
              <a:t>The </a:t>
            </a:r>
            <a:r>
              <a:rPr lang="en-US" sz="1300" b="1" i="1" dirty="0" smtClean="0">
                <a:solidFill>
                  <a:schemeClr val="tx1"/>
                </a:solidFill>
                <a:latin typeface="Verdana" pitchFamily="34" charset="0"/>
                <a:sym typeface="Verdana" pitchFamily="34" charset="0"/>
              </a:rPr>
              <a:t>Court</a:t>
            </a:r>
            <a:r>
              <a:rPr lang="en-US" sz="1300" dirty="0" smtClean="0">
                <a:solidFill>
                  <a:schemeClr val="tx1"/>
                </a:solidFill>
                <a:latin typeface="Verdana" pitchFamily="34" charset="0"/>
                <a:sym typeface="Verdana" pitchFamily="34" charset="0"/>
              </a:rPr>
              <a:t> reviews the </a:t>
            </a:r>
            <a:r>
              <a:rPr lang="en-US" sz="1300" b="1" i="1" dirty="0" smtClean="0">
                <a:solidFill>
                  <a:schemeClr val="tx1"/>
                </a:solidFill>
                <a:latin typeface="Verdana" pitchFamily="34" charset="0"/>
                <a:sym typeface="Verdana" pitchFamily="34" charset="0"/>
              </a:rPr>
              <a:t>proposed determination</a:t>
            </a:r>
            <a:r>
              <a:rPr lang="en-US" sz="1300" dirty="0" smtClean="0">
                <a:solidFill>
                  <a:schemeClr val="tx1"/>
                </a:solidFill>
                <a:latin typeface="Verdana" pitchFamily="34" charset="0"/>
                <a:sym typeface="Verdana" pitchFamily="34" charset="0"/>
              </a:rPr>
              <a:t>, addresses </a:t>
            </a:r>
            <a:r>
              <a:rPr lang="en-US" sz="1300" b="1" i="1" dirty="0" smtClean="0">
                <a:solidFill>
                  <a:schemeClr val="tx1"/>
                </a:solidFill>
                <a:latin typeface="Verdana" pitchFamily="34" charset="0"/>
                <a:sym typeface="Verdana" pitchFamily="34" charset="0"/>
              </a:rPr>
              <a:t>objections</a:t>
            </a:r>
            <a:r>
              <a:rPr lang="en-US" sz="1300" dirty="0" smtClean="0">
                <a:solidFill>
                  <a:schemeClr val="tx1"/>
                </a:solidFill>
                <a:latin typeface="Verdana" pitchFamily="34" charset="0"/>
                <a:sym typeface="Verdana" pitchFamily="34" charset="0"/>
              </a:rPr>
              <a:t>, and issues a </a:t>
            </a:r>
            <a:r>
              <a:rPr lang="en-US" sz="1300" b="1" i="1" dirty="0" smtClean="0">
                <a:solidFill>
                  <a:schemeClr val="tx1"/>
                </a:solidFill>
                <a:latin typeface="Verdana" pitchFamily="34" charset="0"/>
                <a:sym typeface="Verdana" pitchFamily="34" charset="0"/>
              </a:rPr>
              <a:t>decree</a:t>
            </a:r>
            <a:r>
              <a:rPr lang="en-US" sz="1300" dirty="0" smtClean="0">
                <a:solidFill>
                  <a:schemeClr val="tx1"/>
                </a:solidFill>
                <a:latin typeface="Verdana" pitchFamily="34" charset="0"/>
                <a:sym typeface="Verdana" pitchFamily="34" charset="0"/>
              </a:rPr>
              <a:t>.</a:t>
            </a:r>
          </a:p>
          <a:p>
            <a:pPr marL="742950" lvl="1" indent="-285750">
              <a:spcAft>
                <a:spcPts val="600"/>
              </a:spcAft>
              <a:buFont typeface="Arial" pitchFamily="34" charset="0"/>
              <a:buChar char="•"/>
            </a:pPr>
            <a:r>
              <a:rPr lang="en-US" sz="1300" b="1" i="1" dirty="0" smtClean="0">
                <a:solidFill>
                  <a:schemeClr val="tx1"/>
                </a:solidFill>
                <a:latin typeface="Verdana" pitchFamily="34" charset="0"/>
                <a:sym typeface="Verdana" pitchFamily="34" charset="0"/>
              </a:rPr>
              <a:t>Other states: </a:t>
            </a:r>
            <a:r>
              <a:rPr lang="en-US" sz="1300" dirty="0" smtClean="0">
                <a:solidFill>
                  <a:schemeClr val="tx1"/>
                </a:solidFill>
                <a:latin typeface="Verdana" pitchFamily="34" charset="0"/>
                <a:sym typeface="Verdana" pitchFamily="34" charset="0"/>
              </a:rPr>
              <a:t>Arizona, California, Washington, Nevada, Texas, Utah, and Idaho</a:t>
            </a:r>
          </a:p>
          <a:p>
            <a:pPr marL="742950" lvl="1" indent="-285750">
              <a:spcAft>
                <a:spcPts val="600"/>
              </a:spcAft>
              <a:buFont typeface="Arial" pitchFamily="34" charset="0"/>
              <a:buChar char="•"/>
            </a:pPr>
            <a:endParaRPr lang="en-US" sz="1300" dirty="0" smtClean="0">
              <a:solidFill>
                <a:schemeClr val="tx1"/>
              </a:solidFill>
              <a:latin typeface="Verdana" pitchFamily="34" charset="0"/>
              <a:sym typeface="Verdana" pitchFamily="34" charset="0"/>
            </a:endParaRPr>
          </a:p>
          <a:p>
            <a:pPr marL="742950" lvl="1" indent="-285750">
              <a:spcAft>
                <a:spcPts val="600"/>
              </a:spcAft>
              <a:buFont typeface="Arial" pitchFamily="34" charset="0"/>
              <a:buChar char="•"/>
            </a:pPr>
            <a:endParaRPr lang="en-US" sz="1300" dirty="0">
              <a:solidFill>
                <a:schemeClr val="tx1"/>
              </a:solidFill>
              <a:latin typeface="Verdana" pitchFamily="34" charset="0"/>
              <a:sym typeface="Verdana" pitchFamily="34" charset="0"/>
            </a:endParaRPr>
          </a:p>
          <a:p>
            <a:pPr lvl="1">
              <a:spcAft>
                <a:spcPts val="600"/>
              </a:spcAft>
            </a:pPr>
            <a:endParaRPr lang="en-US" sz="1600" b="1" dirty="0">
              <a:solidFill>
                <a:schemeClr val="tx1"/>
              </a:solidFill>
              <a:latin typeface="Verdana" pitchFamily="34" charset="0"/>
              <a:sym typeface="Verdana" pitchFamily="34" charset="0"/>
            </a:endParaRPr>
          </a:p>
          <a:p>
            <a:pPr marL="457200" indent="-457200">
              <a:spcAft>
                <a:spcPts val="600"/>
              </a:spcAft>
              <a:buFont typeface="+mj-lt"/>
              <a:buAutoNum type="arabicPeriod"/>
            </a:pPr>
            <a:endParaRPr lang="en-US" sz="1600" dirty="0" smtClean="0">
              <a:solidFill>
                <a:schemeClr val="tx1"/>
              </a:solidFill>
              <a:latin typeface="Verdana" pitchFamily="34" charset="0"/>
              <a:sym typeface="Verdana" pitchFamily="34" charset="0"/>
            </a:endParaRPr>
          </a:p>
        </p:txBody>
      </p:sp>
      <p:pic>
        <p:nvPicPr>
          <p:cNvPr id="8" name="Picture 3" descr="H:\Historic Photos\man-irrigating-washington-coun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6000750"/>
            <a:ext cx="1140150" cy="114300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4432"/>
          <a:stretch/>
        </p:blipFill>
        <p:spPr>
          <a:xfrm>
            <a:off x="4318000" y="6019800"/>
            <a:ext cx="4357000" cy="11430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2" name="Picture 2" descr="H:\Historic Photos\City Cree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0316" y="6000750"/>
            <a:ext cx="2433119" cy="114300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7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431800" y="5334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Federal Reserve Rights Success Stories</a:t>
            </a:r>
            <a:endParaRPr lang="en-US" sz="2800" b="1" i="1" dirty="0">
              <a:solidFill>
                <a:schemeClr val="tx1"/>
              </a:solidFill>
              <a:latin typeface="Verdana" pitchFamily="34" charset="0"/>
              <a:sym typeface="Verdana" pitchFamily="34" charset="0"/>
            </a:endParaRPr>
          </a:p>
        </p:txBody>
      </p:sp>
      <p:sp>
        <p:nvSpPr>
          <p:cNvPr id="20483" name="Rectangle 3"/>
          <p:cNvSpPr>
            <a:spLocks/>
          </p:cNvSpPr>
          <p:nvPr/>
        </p:nvSpPr>
        <p:spPr bwMode="auto">
          <a:xfrm>
            <a:off x="431798" y="1168400"/>
            <a:ext cx="9296402" cy="463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r>
              <a:rPr lang="en-US" sz="1700" b="1" dirty="0" smtClean="0">
                <a:solidFill>
                  <a:schemeClr val="tx1"/>
                </a:solidFill>
                <a:latin typeface="Verdana" pitchFamily="34" charset="0"/>
                <a:sym typeface="Verdana" pitchFamily="34" charset="0"/>
              </a:rPr>
              <a:t>Colorado: </a:t>
            </a:r>
            <a:r>
              <a:rPr lang="en-US" sz="1700" dirty="0" smtClean="0">
                <a:solidFill>
                  <a:schemeClr val="tx1"/>
                </a:solidFill>
                <a:latin typeface="Verdana" pitchFamily="34" charset="0"/>
                <a:sym typeface="Verdana" pitchFamily="34" charset="0"/>
              </a:rPr>
              <a:t>Due to unique statute structure, Colorado is able to adjudicate water rights in a piecemeal, on-going basis (including federal claims).  The majority of federal reserve water right litigation has taken place.</a:t>
            </a:r>
          </a:p>
          <a:p>
            <a:pPr marL="233363" indent="-233363">
              <a:buFont typeface="Arial" pitchFamily="34" charset="0"/>
              <a:buChar char="•"/>
            </a:pPr>
            <a:endParaRPr lang="en-US" sz="1700" dirty="0">
              <a:solidFill>
                <a:schemeClr val="tx1"/>
              </a:solidFill>
              <a:latin typeface="Verdana" pitchFamily="34" charset="0"/>
              <a:sym typeface="Verdana" pitchFamily="34" charset="0"/>
            </a:endParaRPr>
          </a:p>
          <a:p>
            <a:pPr marL="233363" indent="-233363"/>
            <a:r>
              <a:rPr lang="en-US" sz="1700" b="1" dirty="0" smtClean="0">
                <a:solidFill>
                  <a:schemeClr val="tx1"/>
                </a:solidFill>
                <a:latin typeface="Verdana" pitchFamily="34" charset="0"/>
                <a:sym typeface="Verdana" pitchFamily="34" charset="0"/>
              </a:rPr>
              <a:t>Idaho:</a:t>
            </a:r>
            <a:r>
              <a:rPr lang="en-US" sz="1700" dirty="0" smtClean="0">
                <a:solidFill>
                  <a:schemeClr val="tx1"/>
                </a:solidFill>
                <a:latin typeface="Verdana" pitchFamily="34" charset="0"/>
                <a:sym typeface="Verdana" pitchFamily="34" charset="0"/>
              </a:rPr>
              <a:t> After nearly </a:t>
            </a:r>
            <a:r>
              <a:rPr lang="en-US" sz="1700" b="1" i="1" dirty="0" smtClean="0">
                <a:solidFill>
                  <a:schemeClr val="tx1"/>
                </a:solidFill>
                <a:latin typeface="Verdana" pitchFamily="34" charset="0"/>
                <a:sym typeface="Verdana" pitchFamily="34" charset="0"/>
              </a:rPr>
              <a:t>25 years </a:t>
            </a:r>
            <a:r>
              <a:rPr lang="en-US" sz="1700" dirty="0" smtClean="0">
                <a:solidFill>
                  <a:schemeClr val="tx1"/>
                </a:solidFill>
                <a:latin typeface="Verdana" pitchFamily="34" charset="0"/>
                <a:sym typeface="Verdana" pitchFamily="34" charset="0"/>
              </a:rPr>
              <a:t>of intense work, Idaho is on the verge of wrapping up the </a:t>
            </a:r>
            <a:r>
              <a:rPr lang="en-US" sz="1700" b="1" i="1" dirty="0" smtClean="0">
                <a:solidFill>
                  <a:schemeClr val="tx1"/>
                </a:solidFill>
                <a:latin typeface="Verdana" pitchFamily="34" charset="0"/>
                <a:sym typeface="Verdana" pitchFamily="34" charset="0"/>
              </a:rPr>
              <a:t>Snake River Basin Adjudication</a:t>
            </a:r>
            <a:r>
              <a:rPr lang="en-US" sz="1700" dirty="0" smtClean="0">
                <a:solidFill>
                  <a:schemeClr val="tx1"/>
                </a:solidFill>
                <a:latin typeface="Verdana" pitchFamily="34" charset="0"/>
                <a:sym typeface="Verdana" pitchFamily="34" charset="0"/>
              </a:rPr>
              <a:t>.  They initiated the Northern Idaho Adjudication in 2006.  Idaho </a:t>
            </a:r>
            <a:r>
              <a:rPr lang="en-US" sz="1700" b="1" i="1" dirty="0" smtClean="0">
                <a:solidFill>
                  <a:schemeClr val="tx1"/>
                </a:solidFill>
                <a:latin typeface="Verdana" pitchFamily="34" charset="0"/>
                <a:sym typeface="Verdana" pitchFamily="34" charset="0"/>
              </a:rPr>
              <a:t>assesses fees </a:t>
            </a:r>
            <a:r>
              <a:rPr lang="en-US" sz="1700" dirty="0" smtClean="0">
                <a:solidFill>
                  <a:schemeClr val="tx1"/>
                </a:solidFill>
                <a:latin typeface="Verdana" pitchFamily="34" charset="0"/>
                <a:sym typeface="Verdana" pitchFamily="34" charset="0"/>
              </a:rPr>
              <a:t>as part of the water user claim process, enabling them to allocate extensive resources to the program.</a:t>
            </a:r>
            <a:endParaRPr lang="en-US" sz="1700" b="1" dirty="0" smtClean="0">
              <a:solidFill>
                <a:schemeClr val="tx1"/>
              </a:solidFill>
              <a:latin typeface="Verdana" pitchFamily="34" charset="0"/>
              <a:sym typeface="Verdana" pitchFamily="34" charset="0"/>
            </a:endParaRPr>
          </a:p>
          <a:p>
            <a:pPr marL="233363" indent="-233363">
              <a:buFont typeface="Arial" pitchFamily="34" charset="0"/>
              <a:buChar char="•"/>
            </a:pPr>
            <a:endParaRPr lang="en-US" sz="1700" dirty="0">
              <a:solidFill>
                <a:schemeClr val="tx1"/>
              </a:solidFill>
              <a:latin typeface="Verdana" pitchFamily="34" charset="0"/>
              <a:sym typeface="Verdana" pitchFamily="34" charset="0"/>
            </a:endParaRPr>
          </a:p>
          <a:p>
            <a:pPr marL="233363" indent="-233363"/>
            <a:r>
              <a:rPr lang="en-US" sz="1700" b="1" dirty="0" smtClean="0">
                <a:solidFill>
                  <a:schemeClr val="tx1"/>
                </a:solidFill>
                <a:latin typeface="Verdana" pitchFamily="34" charset="0"/>
                <a:sym typeface="Verdana" pitchFamily="34" charset="0"/>
              </a:rPr>
              <a:t>Utah:</a:t>
            </a:r>
            <a:r>
              <a:rPr lang="en-US" sz="1700" dirty="0" smtClean="0">
                <a:solidFill>
                  <a:schemeClr val="tx1"/>
                </a:solidFill>
                <a:latin typeface="Verdana" pitchFamily="34" charset="0"/>
                <a:sym typeface="Verdana" pitchFamily="34" charset="0"/>
              </a:rPr>
              <a:t> Various </a:t>
            </a:r>
            <a:r>
              <a:rPr lang="en-US" sz="1700" b="1" i="1" dirty="0" smtClean="0">
                <a:solidFill>
                  <a:schemeClr val="tx1"/>
                </a:solidFill>
                <a:latin typeface="Verdana" pitchFamily="34" charset="0"/>
                <a:sym typeface="Verdana" pitchFamily="34" charset="0"/>
              </a:rPr>
              <a:t>federal reserve rights </a:t>
            </a:r>
            <a:r>
              <a:rPr lang="en-US" sz="1700" dirty="0" smtClean="0">
                <a:solidFill>
                  <a:schemeClr val="tx1"/>
                </a:solidFill>
                <a:latin typeface="Verdana" pitchFamily="34" charset="0"/>
                <a:sym typeface="Verdana" pitchFamily="34" charset="0"/>
              </a:rPr>
              <a:t>have successfully been quantified via </a:t>
            </a:r>
            <a:r>
              <a:rPr lang="en-US" sz="1700" b="1" i="1" dirty="0" smtClean="0">
                <a:solidFill>
                  <a:schemeClr val="tx1"/>
                </a:solidFill>
                <a:latin typeface="Verdana" pitchFamily="34" charset="0"/>
                <a:sym typeface="Verdana" pitchFamily="34" charset="0"/>
              </a:rPr>
              <a:t>negotiations</a:t>
            </a:r>
            <a:r>
              <a:rPr lang="en-US" sz="1700" dirty="0" smtClean="0">
                <a:solidFill>
                  <a:schemeClr val="tx1"/>
                </a:solidFill>
                <a:latin typeface="Verdana" pitchFamily="34" charset="0"/>
                <a:sym typeface="Verdana" pitchFamily="34" charset="0"/>
              </a:rPr>
              <a:t> as opposed to litigation.  They include Zion National Park, Shivwits, Natural Bridges, Cedar Breaks, </a:t>
            </a:r>
            <a:r>
              <a:rPr lang="en-US" sz="1700" dirty="0" err="1" smtClean="0">
                <a:solidFill>
                  <a:schemeClr val="tx1"/>
                </a:solidFill>
                <a:latin typeface="Verdana" pitchFamily="34" charset="0"/>
                <a:sym typeface="Verdana" pitchFamily="34" charset="0"/>
              </a:rPr>
              <a:t>Hovenweep</a:t>
            </a:r>
            <a:r>
              <a:rPr lang="en-US" sz="1700" dirty="0" smtClean="0">
                <a:solidFill>
                  <a:schemeClr val="tx1"/>
                </a:solidFill>
                <a:latin typeface="Verdana" pitchFamily="34" charset="0"/>
                <a:sym typeface="Verdana" pitchFamily="34" charset="0"/>
              </a:rPr>
              <a:t>, Golden Spike, Rainbow Bridge, portions of Dixie National Forest, and Timpanogos Cave.</a:t>
            </a:r>
            <a:endParaRPr lang="en-US" sz="1700" b="1" dirty="0" smtClean="0">
              <a:solidFill>
                <a:schemeClr val="tx1"/>
              </a:solidFill>
              <a:latin typeface="Verdana" pitchFamily="34" charset="0"/>
              <a:sym typeface="Verdana" pitchFamily="34" charset="0"/>
            </a:endParaRPr>
          </a:p>
          <a:p>
            <a:pPr marL="233363" indent="-233363">
              <a:buFont typeface="Arial" pitchFamily="34" charset="0"/>
              <a:buChar char="•"/>
            </a:pPr>
            <a:endParaRPr lang="en-US" sz="1700" dirty="0">
              <a:solidFill>
                <a:schemeClr val="tx1"/>
              </a:solidFill>
              <a:latin typeface="Verdana" pitchFamily="34" charset="0"/>
              <a:sym typeface="Verdana" pitchFamily="34" charset="0"/>
            </a:endParaRPr>
          </a:p>
          <a:p>
            <a:pPr marL="233363" indent="-233363"/>
            <a:r>
              <a:rPr lang="en-US" sz="1700" b="1" dirty="0" smtClean="0">
                <a:solidFill>
                  <a:schemeClr val="tx1"/>
                </a:solidFill>
                <a:latin typeface="Verdana" pitchFamily="34" charset="0"/>
                <a:sym typeface="Verdana" pitchFamily="34" charset="0"/>
              </a:rPr>
              <a:t>Oregon: </a:t>
            </a:r>
            <a:r>
              <a:rPr lang="en-US" sz="1700" dirty="0" smtClean="0">
                <a:solidFill>
                  <a:schemeClr val="tx1"/>
                </a:solidFill>
                <a:latin typeface="Verdana" pitchFamily="34" charset="0"/>
                <a:sym typeface="Verdana" pitchFamily="34" charset="0"/>
              </a:rPr>
              <a:t>Oregon has been very successful at adjudication having completed </a:t>
            </a:r>
            <a:r>
              <a:rPr lang="en-US" sz="1700" b="1" i="1" dirty="0" smtClean="0">
                <a:solidFill>
                  <a:schemeClr val="tx1"/>
                </a:solidFill>
                <a:latin typeface="Verdana" pitchFamily="34" charset="0"/>
                <a:sym typeface="Verdana" pitchFamily="34" charset="0"/>
              </a:rPr>
              <a:t>75% of the state</a:t>
            </a:r>
            <a:r>
              <a:rPr lang="en-US" sz="1700" dirty="0" smtClean="0">
                <a:solidFill>
                  <a:schemeClr val="tx1"/>
                </a:solidFill>
                <a:latin typeface="Verdana" pitchFamily="34" charset="0"/>
                <a:sym typeface="Verdana" pitchFamily="34" charset="0"/>
              </a:rPr>
              <a:t>.  The first federal reserve claims adjudicated were in the Klamath Basin.  Oregon only adjudicates </a:t>
            </a:r>
            <a:r>
              <a:rPr lang="en-US" sz="1700" b="1" i="1" dirty="0" smtClean="0">
                <a:solidFill>
                  <a:schemeClr val="tx1"/>
                </a:solidFill>
                <a:latin typeface="Verdana" pitchFamily="34" charset="0"/>
                <a:sym typeface="Verdana" pitchFamily="34" charset="0"/>
              </a:rPr>
              <a:t>pre-statutory claims </a:t>
            </a:r>
            <a:r>
              <a:rPr lang="en-US" sz="1700" dirty="0" smtClean="0">
                <a:solidFill>
                  <a:schemeClr val="tx1"/>
                </a:solidFill>
                <a:latin typeface="Verdana" pitchFamily="34" charset="0"/>
                <a:sym typeface="Verdana" pitchFamily="34" charset="0"/>
              </a:rPr>
              <a:t>(i.e. diligence claims).</a:t>
            </a:r>
            <a:endParaRPr lang="en-US" sz="1700" dirty="0">
              <a:solidFill>
                <a:schemeClr val="tx1"/>
              </a:solidFill>
              <a:latin typeface="Verdana" pitchFamily="34" charset="0"/>
              <a:sym typeface="Verdana" pitchFamily="34" charset="0"/>
            </a:endParaRPr>
          </a:p>
          <a:p>
            <a:pPr marL="233363" indent="-233363">
              <a:buFont typeface="Arial" pitchFamily="34" charset="0"/>
              <a:buChar char="•"/>
            </a:pPr>
            <a:endParaRPr lang="en-US" sz="1700" dirty="0">
              <a:solidFill>
                <a:schemeClr val="tx1"/>
              </a:solidFill>
              <a:latin typeface="Verdana" pitchFamily="34" charset="0"/>
              <a:sym typeface="Verdana" pitchFamily="34" charset="0"/>
            </a:endParaRPr>
          </a:p>
          <a:p>
            <a:pPr marL="233363" indent="-233363">
              <a:buFont typeface="Arial" pitchFamily="34" charset="0"/>
              <a:buChar char="•"/>
            </a:pPr>
            <a:endParaRPr lang="en-US" sz="1700" dirty="0" smtClean="0">
              <a:solidFill>
                <a:schemeClr val="tx1"/>
              </a:solidFill>
              <a:latin typeface="Verdana" pitchFamily="34" charset="0"/>
              <a:sym typeface="Verdana" pitchFamily="34" charset="0"/>
            </a:endParaRPr>
          </a:p>
          <a:p>
            <a:pPr marL="233363" indent="-233363">
              <a:buFont typeface="Arial" pitchFamily="34" charset="0"/>
              <a:buChar char="•"/>
              <a:defRPr/>
            </a:pPr>
            <a:endParaRPr lang="en-US" sz="1700" dirty="0" smtClean="0">
              <a:solidFill>
                <a:schemeClr val="tx1"/>
              </a:solidFill>
              <a:latin typeface="Verdana" pitchFamily="34" charset="0"/>
              <a:sym typeface="Verdana" pitchFamily="34" charset="0"/>
            </a:endParaRPr>
          </a:p>
        </p:txBody>
      </p:sp>
      <p:pic>
        <p:nvPicPr>
          <p:cNvPr id="6" name="Picture 2" descr="H:\Historic Photos\Irrigation Pu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126" y="5806440"/>
            <a:ext cx="1778991" cy="1280160"/>
          </a:xfrm>
          <a:prstGeom prst="rect">
            <a:avLst/>
          </a:prstGeom>
          <a:noFill/>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H:\Historic Photos\Head Gate Construction Topa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319" y="5806440"/>
            <a:ext cx="1905925" cy="128016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6985000" y="5806440"/>
            <a:ext cx="1634584" cy="128016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Picture 5" descr="H:\Historic Photos\Ditch in Woods Cros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6" t="22974" r="345" b="6806"/>
          <a:stretch/>
        </p:blipFill>
        <p:spPr bwMode="auto">
          <a:xfrm>
            <a:off x="431800" y="5806440"/>
            <a:ext cx="2196637" cy="128016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557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212378" y="374650"/>
            <a:ext cx="951582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Thoughts on Closing the Gap</a:t>
            </a:r>
            <a:endParaRPr lang="en-US" sz="2800" b="1" i="1" dirty="0">
              <a:solidFill>
                <a:schemeClr val="tx1"/>
              </a:solidFill>
              <a:latin typeface="Verdana" pitchFamily="34" charset="0"/>
              <a:sym typeface="Verdana" pitchFamily="34" charset="0"/>
            </a:endParaRPr>
          </a:p>
        </p:txBody>
      </p:sp>
      <p:sp>
        <p:nvSpPr>
          <p:cNvPr id="20483" name="Rectangle 3"/>
          <p:cNvSpPr>
            <a:spLocks/>
          </p:cNvSpPr>
          <p:nvPr/>
        </p:nvSpPr>
        <p:spPr bwMode="auto">
          <a:xfrm>
            <a:off x="212378" y="890758"/>
            <a:ext cx="951582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numCol="2" spcCol="274320"/>
          <a:lstStyle/>
          <a:p>
            <a:pPr lvl="1" indent="-228600">
              <a:spcAft>
                <a:spcPts val="600"/>
              </a:spcAft>
              <a:buFont typeface="+mj-lt"/>
              <a:buAutoNum type="arabicPeriod"/>
            </a:pPr>
            <a:r>
              <a:rPr lang="en-US" sz="1100" b="1" dirty="0" smtClean="0">
                <a:solidFill>
                  <a:schemeClr val="tx1"/>
                </a:solidFill>
                <a:latin typeface="Verdana" pitchFamily="34" charset="0"/>
                <a:sym typeface="Verdana" pitchFamily="34" charset="0"/>
              </a:rPr>
              <a:t>Do Nothing:</a:t>
            </a:r>
          </a:p>
          <a:p>
            <a:pPr marL="457200" lvl="2" indent="-228600">
              <a:spcAft>
                <a:spcPts val="600"/>
              </a:spcAft>
            </a:pPr>
            <a:r>
              <a:rPr lang="en-US" sz="1100" i="1" u="sng" dirty="0">
                <a:solidFill>
                  <a:schemeClr val="tx1"/>
                </a:solidFill>
                <a:latin typeface="Verdana" pitchFamily="34" charset="0"/>
                <a:sym typeface="Verdana" pitchFamily="34" charset="0"/>
              </a:rPr>
              <a:t>Advantages:</a:t>
            </a:r>
          </a:p>
          <a:p>
            <a:pPr marL="457200" lvl="2" indent="-228600">
              <a:spcAft>
                <a:spcPts val="600"/>
              </a:spcAft>
              <a:buFont typeface="Arial" pitchFamily="34" charset="0"/>
              <a:buChar char="•"/>
            </a:pPr>
            <a:r>
              <a:rPr lang="en-US" sz="1100" dirty="0">
                <a:solidFill>
                  <a:schemeClr val="tx1"/>
                </a:solidFill>
                <a:latin typeface="Verdana" pitchFamily="34" charset="0"/>
                <a:sym typeface="Verdana" pitchFamily="34" charset="0"/>
              </a:rPr>
              <a:t>No modifications to Utah statute or internal protocol</a:t>
            </a:r>
            <a:r>
              <a:rPr lang="en-US" sz="1100" dirty="0" smtClean="0">
                <a:solidFill>
                  <a:schemeClr val="tx1"/>
                </a:solidFill>
                <a:latin typeface="Verdana" pitchFamily="34" charset="0"/>
                <a:sym typeface="Verdana" pitchFamily="34" charset="0"/>
              </a:rPr>
              <a:t>.</a:t>
            </a:r>
          </a:p>
          <a:p>
            <a:pPr marL="457200" lvl="2" indent="-228600">
              <a:spcAft>
                <a:spcPts val="600"/>
              </a:spcAft>
              <a:buFont typeface="Arial" pitchFamily="34" charset="0"/>
              <a:buChar char="•"/>
            </a:pPr>
            <a:r>
              <a:rPr lang="en-US" sz="1100" dirty="0" smtClean="0">
                <a:solidFill>
                  <a:schemeClr val="tx1"/>
                </a:solidFill>
                <a:latin typeface="Verdana" pitchFamily="34" charset="0"/>
                <a:sym typeface="Verdana" pitchFamily="34" charset="0"/>
              </a:rPr>
              <a:t>Allows State Engineer to continue addressing forfeiture, sole supply, and clarity of older perfected rights.</a:t>
            </a:r>
            <a:endParaRPr lang="en-US" sz="1100" dirty="0">
              <a:solidFill>
                <a:schemeClr val="tx1"/>
              </a:solidFill>
              <a:latin typeface="Verdana" pitchFamily="34" charset="0"/>
              <a:sym typeface="Verdana" pitchFamily="34" charset="0"/>
            </a:endParaRPr>
          </a:p>
          <a:p>
            <a:pPr marL="457200" lvl="2" indent="-228600">
              <a:spcAft>
                <a:spcPts val="600"/>
              </a:spcAft>
            </a:pPr>
            <a:r>
              <a:rPr lang="en-US" sz="1100" i="1" u="sng" dirty="0">
                <a:solidFill>
                  <a:schemeClr val="tx1"/>
                </a:solidFill>
                <a:latin typeface="Verdana" pitchFamily="34" charset="0"/>
                <a:sym typeface="Verdana" pitchFamily="34" charset="0"/>
              </a:rPr>
              <a:t>Disadvantages:</a:t>
            </a:r>
          </a:p>
          <a:p>
            <a:pPr marL="457200" lvl="2" indent="-228600">
              <a:spcAft>
                <a:spcPts val="600"/>
              </a:spcAft>
              <a:buFont typeface="Arial" pitchFamily="34" charset="0"/>
              <a:buChar char="•"/>
            </a:pPr>
            <a:r>
              <a:rPr lang="en-US" sz="1100" dirty="0" smtClean="0">
                <a:solidFill>
                  <a:schemeClr val="tx1"/>
                </a:solidFill>
                <a:latin typeface="Verdana" pitchFamily="34" charset="0"/>
                <a:sym typeface="Verdana" pitchFamily="34" charset="0"/>
              </a:rPr>
              <a:t>Rate of adjudication remains un-changed.</a:t>
            </a:r>
            <a:endParaRPr lang="en-US" sz="1100" dirty="0">
              <a:solidFill>
                <a:schemeClr val="tx1"/>
              </a:solidFill>
              <a:latin typeface="Verdana" pitchFamily="34" charset="0"/>
              <a:sym typeface="Verdana" pitchFamily="34" charset="0"/>
            </a:endParaRPr>
          </a:p>
          <a:p>
            <a:pPr marL="457200" lvl="2" indent="-228600">
              <a:spcAft>
                <a:spcPts val="600"/>
              </a:spcAft>
              <a:buFont typeface="Arial" pitchFamily="34" charset="0"/>
              <a:buChar char="•"/>
            </a:pPr>
            <a:r>
              <a:rPr lang="en-US" sz="1100" dirty="0" smtClean="0">
                <a:solidFill>
                  <a:schemeClr val="tx1"/>
                </a:solidFill>
                <a:latin typeface="Verdana" pitchFamily="34" charset="0"/>
                <a:sym typeface="Verdana" pitchFamily="34" charset="0"/>
              </a:rPr>
              <a:t>Certificated rights continue to be vulnerable to legal challenges.</a:t>
            </a:r>
          </a:p>
          <a:p>
            <a:pPr marL="457200" lvl="2" indent="-228600">
              <a:spcAft>
                <a:spcPts val="600"/>
              </a:spcAft>
              <a:buFont typeface="Arial" pitchFamily="34" charset="0"/>
              <a:buChar char="•"/>
            </a:pPr>
            <a:r>
              <a:rPr lang="en-US" sz="1100" dirty="0">
                <a:solidFill>
                  <a:schemeClr val="tx1"/>
                </a:solidFill>
                <a:latin typeface="Verdana" pitchFamily="34" charset="0"/>
                <a:sym typeface="Verdana" pitchFamily="34" charset="0"/>
              </a:rPr>
              <a:t>Water rights continue to be appropriated/certificated after proposed determination and decree.</a:t>
            </a:r>
          </a:p>
          <a:p>
            <a:pPr lvl="1" indent="-228600">
              <a:spcAft>
                <a:spcPts val="600"/>
              </a:spcAft>
              <a:buFont typeface="+mj-lt"/>
              <a:buAutoNum type="arabicPeriod"/>
            </a:pPr>
            <a:endParaRPr lang="en-US" sz="1100" b="1" dirty="0" smtClean="0">
              <a:solidFill>
                <a:schemeClr val="tx1"/>
              </a:solidFill>
              <a:latin typeface="Verdana" pitchFamily="34" charset="0"/>
              <a:sym typeface="Verdana" pitchFamily="34" charset="0"/>
            </a:endParaRPr>
          </a:p>
          <a:p>
            <a:pPr lvl="1" indent="-228600">
              <a:spcAft>
                <a:spcPts val="600"/>
              </a:spcAft>
              <a:buFont typeface="+mj-lt"/>
              <a:buAutoNum type="arabicPeriod"/>
            </a:pPr>
            <a:r>
              <a:rPr lang="en-US" sz="1100" b="1" dirty="0" smtClean="0">
                <a:solidFill>
                  <a:schemeClr val="tx1"/>
                </a:solidFill>
                <a:latin typeface="Verdana" pitchFamily="34" charset="0"/>
                <a:sym typeface="Verdana" pitchFamily="34" charset="0"/>
              </a:rPr>
              <a:t>Increase staff &amp; redouble efforts:</a:t>
            </a:r>
            <a:endParaRPr lang="en-US" sz="1100" dirty="0" smtClean="0">
              <a:solidFill>
                <a:schemeClr val="tx1"/>
              </a:solidFill>
              <a:latin typeface="Verdana" pitchFamily="34" charset="0"/>
              <a:sym typeface="Verdana" pitchFamily="34" charset="0"/>
            </a:endParaRPr>
          </a:p>
          <a:p>
            <a:pPr marL="457200" lvl="2" indent="-228600">
              <a:spcAft>
                <a:spcPts val="600"/>
              </a:spcAft>
            </a:pPr>
            <a:r>
              <a:rPr lang="en-US" sz="1100" i="1" u="sng" dirty="0" smtClean="0">
                <a:solidFill>
                  <a:schemeClr val="tx1"/>
                </a:solidFill>
                <a:latin typeface="Verdana" pitchFamily="34" charset="0"/>
                <a:sym typeface="Verdana" pitchFamily="34" charset="0"/>
              </a:rPr>
              <a:t>Advantages:</a:t>
            </a:r>
          </a:p>
          <a:p>
            <a:pPr marL="457200" lvl="2" indent="-228600">
              <a:spcAft>
                <a:spcPts val="600"/>
              </a:spcAft>
              <a:buFont typeface="Arial" pitchFamily="34" charset="0"/>
              <a:buChar char="•"/>
            </a:pPr>
            <a:r>
              <a:rPr lang="en-US" sz="1100" dirty="0" smtClean="0">
                <a:solidFill>
                  <a:schemeClr val="tx1"/>
                </a:solidFill>
                <a:latin typeface="Verdana" pitchFamily="34" charset="0"/>
                <a:sym typeface="Verdana" pitchFamily="34" charset="0"/>
              </a:rPr>
              <a:t>Same as “Do Nothing” approach.</a:t>
            </a:r>
          </a:p>
          <a:p>
            <a:pPr marL="457200" lvl="2" indent="-228600">
              <a:spcAft>
                <a:spcPts val="600"/>
              </a:spcAft>
              <a:buFont typeface="Arial" pitchFamily="34" charset="0"/>
              <a:buChar char="•"/>
            </a:pPr>
            <a:r>
              <a:rPr lang="en-US" sz="1100" dirty="0" smtClean="0">
                <a:solidFill>
                  <a:schemeClr val="tx1"/>
                </a:solidFill>
                <a:latin typeface="Verdana" pitchFamily="34" charset="0"/>
                <a:sym typeface="Verdana" pitchFamily="34" charset="0"/>
              </a:rPr>
              <a:t>Increased rate of proposed determination publication.</a:t>
            </a:r>
          </a:p>
          <a:p>
            <a:pPr marL="457200" lvl="2" indent="-228600">
              <a:spcAft>
                <a:spcPts val="600"/>
              </a:spcAft>
            </a:pPr>
            <a:r>
              <a:rPr lang="en-US" sz="1100" i="1" u="sng" dirty="0" smtClean="0">
                <a:solidFill>
                  <a:schemeClr val="tx1"/>
                </a:solidFill>
                <a:latin typeface="Verdana" pitchFamily="34" charset="0"/>
                <a:sym typeface="Verdana" pitchFamily="34" charset="0"/>
              </a:rPr>
              <a:t>Disadvantages:</a:t>
            </a:r>
          </a:p>
          <a:p>
            <a:pPr marL="457200" lvl="2" indent="-228600">
              <a:spcAft>
                <a:spcPts val="600"/>
              </a:spcAft>
              <a:buFont typeface="Arial" pitchFamily="34" charset="0"/>
              <a:buChar char="•"/>
            </a:pPr>
            <a:r>
              <a:rPr lang="en-US" sz="1100" dirty="0" smtClean="0">
                <a:solidFill>
                  <a:schemeClr val="tx1"/>
                </a:solidFill>
                <a:latin typeface="Verdana" pitchFamily="34" charset="0"/>
                <a:sym typeface="Verdana" pitchFamily="34" charset="0"/>
              </a:rPr>
              <a:t>Requires a significant increase in program funding (i.e. costs to tax payer). </a:t>
            </a:r>
          </a:p>
          <a:p>
            <a:pPr marL="457200" lvl="2" indent="-228600">
              <a:spcAft>
                <a:spcPts val="600"/>
              </a:spcAft>
              <a:buFont typeface="Arial" pitchFamily="34" charset="0"/>
              <a:buChar char="•"/>
            </a:pPr>
            <a:r>
              <a:rPr lang="en-US" sz="1100" dirty="0" smtClean="0">
                <a:solidFill>
                  <a:schemeClr val="tx1"/>
                </a:solidFill>
                <a:latin typeface="Verdana" pitchFamily="34" charset="0"/>
                <a:sym typeface="Verdana" pitchFamily="34" charset="0"/>
              </a:rPr>
              <a:t>Same as “Do Nothing” approach.</a:t>
            </a:r>
          </a:p>
          <a:p>
            <a:pPr marL="228600" lvl="2">
              <a:spcAft>
                <a:spcPts val="600"/>
              </a:spcAft>
            </a:pPr>
            <a:endParaRPr lang="en-US" sz="1100" dirty="0" smtClean="0">
              <a:solidFill>
                <a:schemeClr val="tx1"/>
              </a:solidFill>
              <a:latin typeface="Verdana" pitchFamily="34" charset="0"/>
              <a:sym typeface="Verdana" pitchFamily="34" charset="0"/>
            </a:endParaRPr>
          </a:p>
          <a:p>
            <a:pPr marL="457200" lvl="2" indent="-228600">
              <a:spcAft>
                <a:spcPts val="600"/>
              </a:spcAft>
              <a:buFont typeface="Arial" pitchFamily="34" charset="0"/>
              <a:buChar char="•"/>
            </a:pPr>
            <a:endParaRPr lang="en-US" sz="1100" dirty="0" smtClean="0">
              <a:solidFill>
                <a:schemeClr val="tx1"/>
              </a:solidFill>
              <a:latin typeface="Verdana" pitchFamily="34" charset="0"/>
              <a:sym typeface="Verdana" pitchFamily="34" charset="0"/>
            </a:endParaRPr>
          </a:p>
          <a:p>
            <a:pPr marL="457200" lvl="2" indent="-228600">
              <a:spcAft>
                <a:spcPts val="600"/>
              </a:spcAft>
              <a:buFont typeface="Arial" pitchFamily="34" charset="0"/>
              <a:buChar char="•"/>
            </a:pPr>
            <a:endParaRPr lang="en-US" sz="1100" dirty="0" smtClean="0">
              <a:solidFill>
                <a:schemeClr val="tx1"/>
              </a:solidFill>
              <a:latin typeface="Verdana" pitchFamily="34" charset="0"/>
              <a:sym typeface="Verdana" pitchFamily="34" charset="0"/>
            </a:endParaRPr>
          </a:p>
          <a:p>
            <a:pPr marL="457200" lvl="2" indent="-228600">
              <a:spcAft>
                <a:spcPts val="600"/>
              </a:spcAft>
              <a:buFont typeface="Arial" pitchFamily="34" charset="0"/>
              <a:buChar char="•"/>
            </a:pPr>
            <a:endParaRPr lang="en-US" sz="1100" dirty="0" smtClean="0">
              <a:solidFill>
                <a:schemeClr val="tx1"/>
              </a:solidFill>
              <a:latin typeface="Verdana" pitchFamily="34" charset="0"/>
              <a:sym typeface="Verdana" pitchFamily="34" charset="0"/>
            </a:endParaRPr>
          </a:p>
          <a:p>
            <a:pPr lvl="1" indent="-228600">
              <a:spcAft>
                <a:spcPts val="600"/>
              </a:spcAft>
              <a:buFont typeface="+mj-lt"/>
              <a:buAutoNum type="arabicPeriod"/>
            </a:pPr>
            <a:endParaRPr lang="en-US" sz="1100" b="1" dirty="0" smtClean="0">
              <a:solidFill>
                <a:schemeClr val="tx1"/>
              </a:solidFill>
              <a:latin typeface="Verdana" pitchFamily="34" charset="0"/>
              <a:sym typeface="Verdana" pitchFamily="34" charset="0"/>
            </a:endParaRPr>
          </a:p>
          <a:p>
            <a:pPr lvl="1" indent="-228600">
              <a:spcAft>
                <a:spcPts val="600"/>
              </a:spcAft>
              <a:buFont typeface="+mj-lt"/>
              <a:buAutoNum type="arabicPeriod"/>
            </a:pPr>
            <a:endParaRPr lang="en-US" sz="1100" b="1" dirty="0" smtClean="0">
              <a:solidFill>
                <a:schemeClr val="tx1"/>
              </a:solidFill>
              <a:latin typeface="Verdana" pitchFamily="34" charset="0"/>
              <a:sym typeface="Verdana" pitchFamily="34" charset="0"/>
            </a:endParaRPr>
          </a:p>
          <a:p>
            <a:pPr lvl="1" indent="-228600">
              <a:spcAft>
                <a:spcPts val="600"/>
              </a:spcAft>
              <a:buFont typeface="+mj-lt"/>
              <a:buAutoNum type="arabicPeriod"/>
            </a:pPr>
            <a:r>
              <a:rPr lang="en-US" sz="1100" b="1" dirty="0" smtClean="0">
                <a:solidFill>
                  <a:schemeClr val="tx1"/>
                </a:solidFill>
                <a:latin typeface="Verdana" pitchFamily="34" charset="0"/>
                <a:sym typeface="Verdana" pitchFamily="34" charset="0"/>
              </a:rPr>
              <a:t>Adopt “Ongoing Adjudication” statute:</a:t>
            </a:r>
          </a:p>
          <a:p>
            <a:pPr marL="457200" lvl="2" indent="-228600">
              <a:spcAft>
                <a:spcPts val="600"/>
              </a:spcAft>
            </a:pPr>
            <a:r>
              <a:rPr lang="en-US" sz="1100" i="1" u="sng" dirty="0">
                <a:solidFill>
                  <a:schemeClr val="tx1"/>
                </a:solidFill>
                <a:latin typeface="Verdana" pitchFamily="34" charset="0"/>
                <a:sym typeface="Verdana" pitchFamily="34" charset="0"/>
              </a:rPr>
              <a:t>Advantages:</a:t>
            </a:r>
          </a:p>
          <a:p>
            <a:pPr marL="457200" lvl="2" indent="-228600">
              <a:spcAft>
                <a:spcPts val="600"/>
              </a:spcAft>
              <a:buFont typeface="Arial" pitchFamily="34" charset="0"/>
              <a:buChar char="•"/>
            </a:pPr>
            <a:r>
              <a:rPr lang="en-US" sz="1100" dirty="0" smtClean="0">
                <a:solidFill>
                  <a:schemeClr val="tx1"/>
                </a:solidFill>
                <a:latin typeface="Verdana" pitchFamily="34" charset="0"/>
                <a:sym typeface="Verdana" pitchFamily="34" charset="0"/>
              </a:rPr>
              <a:t>Federal reserve claims might be subject to immediate determination?</a:t>
            </a:r>
          </a:p>
          <a:p>
            <a:pPr marL="457200" lvl="2" indent="-228600">
              <a:spcAft>
                <a:spcPts val="600"/>
              </a:spcAft>
              <a:buFont typeface="Arial" pitchFamily="34" charset="0"/>
              <a:buChar char="•"/>
            </a:pPr>
            <a:r>
              <a:rPr lang="en-US" sz="1100" dirty="0" smtClean="0">
                <a:solidFill>
                  <a:schemeClr val="tx1"/>
                </a:solidFill>
                <a:latin typeface="Verdana" pitchFamily="34" charset="0"/>
                <a:sym typeface="Verdana" pitchFamily="34" charset="0"/>
              </a:rPr>
              <a:t>Provides an avenue for certificated/perfected rights to be decreed individually?</a:t>
            </a:r>
            <a:endParaRPr lang="en-US" sz="1100" dirty="0">
              <a:solidFill>
                <a:schemeClr val="tx1"/>
              </a:solidFill>
              <a:latin typeface="Verdana" pitchFamily="34" charset="0"/>
              <a:sym typeface="Verdana" pitchFamily="34" charset="0"/>
            </a:endParaRPr>
          </a:p>
          <a:p>
            <a:pPr marL="228600" lvl="2">
              <a:spcAft>
                <a:spcPts val="600"/>
              </a:spcAft>
            </a:pPr>
            <a:r>
              <a:rPr lang="en-US" sz="1100" i="1" u="sng" dirty="0" smtClean="0">
                <a:solidFill>
                  <a:schemeClr val="tx1"/>
                </a:solidFill>
                <a:latin typeface="Verdana" pitchFamily="34" charset="0"/>
                <a:sym typeface="Verdana" pitchFamily="34" charset="0"/>
              </a:rPr>
              <a:t>Disadvantages</a:t>
            </a:r>
            <a:r>
              <a:rPr lang="en-US" sz="1100" i="1" u="sng" dirty="0">
                <a:solidFill>
                  <a:schemeClr val="tx1"/>
                </a:solidFill>
                <a:latin typeface="Verdana" pitchFamily="34" charset="0"/>
                <a:sym typeface="Verdana" pitchFamily="34" charset="0"/>
              </a:rPr>
              <a:t>:</a:t>
            </a:r>
          </a:p>
          <a:p>
            <a:pPr marL="623888" lvl="1" indent="-285750">
              <a:spcAft>
                <a:spcPts val="600"/>
              </a:spcAft>
              <a:buFont typeface="Arial" pitchFamily="34" charset="0"/>
              <a:buChar char="•"/>
            </a:pPr>
            <a:r>
              <a:rPr lang="en-US" sz="1100" dirty="0" smtClean="0">
                <a:solidFill>
                  <a:schemeClr val="tx1"/>
                </a:solidFill>
                <a:latin typeface="Verdana" pitchFamily="34" charset="0"/>
                <a:sym typeface="Verdana" pitchFamily="34" charset="0"/>
              </a:rPr>
              <a:t>Immense overhaul to Utah statute required.</a:t>
            </a:r>
          </a:p>
          <a:p>
            <a:pPr marL="623888" lvl="1" indent="-285750">
              <a:spcAft>
                <a:spcPts val="600"/>
              </a:spcAft>
              <a:buFont typeface="Arial" pitchFamily="34" charset="0"/>
              <a:buChar char="•"/>
            </a:pPr>
            <a:r>
              <a:rPr lang="en-US" sz="1100" dirty="0" smtClean="0">
                <a:solidFill>
                  <a:schemeClr val="tx1"/>
                </a:solidFill>
                <a:latin typeface="Verdana" pitchFamily="34" charset="0"/>
                <a:sym typeface="Verdana" pitchFamily="34" charset="0"/>
              </a:rPr>
              <a:t>Creates additional burden to Court system.</a:t>
            </a:r>
          </a:p>
          <a:p>
            <a:pPr marL="623888" lvl="1" indent="-285750">
              <a:spcAft>
                <a:spcPts val="600"/>
              </a:spcAft>
              <a:buFont typeface="Arial" pitchFamily="34" charset="0"/>
              <a:buChar char="•"/>
            </a:pPr>
            <a:r>
              <a:rPr lang="en-US" sz="1100" dirty="0" smtClean="0">
                <a:solidFill>
                  <a:schemeClr val="tx1"/>
                </a:solidFill>
                <a:latin typeface="Verdana" pitchFamily="34" charset="0"/>
                <a:sym typeface="Verdana" pitchFamily="34" charset="0"/>
              </a:rPr>
              <a:t>Increases the amount of water rights litigation.</a:t>
            </a:r>
          </a:p>
          <a:p>
            <a:pPr marL="228600" lvl="1">
              <a:spcAft>
                <a:spcPts val="600"/>
              </a:spcAft>
              <a:tabLst>
                <a:tab pos="457200" algn="l"/>
              </a:tabLst>
            </a:pPr>
            <a:endParaRPr lang="en-US" sz="1100" dirty="0" smtClean="0">
              <a:solidFill>
                <a:schemeClr val="tx1"/>
              </a:solidFill>
              <a:latin typeface="Verdana" pitchFamily="34" charset="0"/>
              <a:sym typeface="Verdana" pitchFamily="34" charset="0"/>
            </a:endParaRPr>
          </a:p>
          <a:p>
            <a:pPr lvl="1" indent="-228600">
              <a:spcAft>
                <a:spcPts val="600"/>
              </a:spcAft>
              <a:buFont typeface="+mj-lt"/>
              <a:buAutoNum type="arabicPeriod" startAt="4"/>
              <a:tabLst>
                <a:tab pos="457200" algn="l"/>
              </a:tabLst>
            </a:pPr>
            <a:r>
              <a:rPr lang="en-US" sz="1100" b="1" dirty="0" smtClean="0">
                <a:solidFill>
                  <a:schemeClr val="tx1"/>
                </a:solidFill>
                <a:latin typeface="Verdana" pitchFamily="34" charset="0"/>
                <a:sym typeface="Verdana" pitchFamily="34" charset="0"/>
              </a:rPr>
              <a:t>Limit general adjudications to pre-statutory or un-quantified claims:</a:t>
            </a:r>
          </a:p>
          <a:p>
            <a:pPr marL="457200" lvl="2" indent="-228600">
              <a:spcAft>
                <a:spcPts val="600"/>
              </a:spcAft>
              <a:tabLst>
                <a:tab pos="457200" algn="l"/>
              </a:tabLst>
            </a:pPr>
            <a:r>
              <a:rPr lang="en-US" sz="1100" i="1" u="sng" dirty="0" smtClean="0">
                <a:solidFill>
                  <a:schemeClr val="tx1"/>
                </a:solidFill>
                <a:latin typeface="Verdana" pitchFamily="34" charset="0"/>
                <a:sym typeface="Verdana" pitchFamily="34" charset="0"/>
              </a:rPr>
              <a:t>Advantages</a:t>
            </a:r>
            <a:r>
              <a:rPr lang="en-US" sz="1100" i="1" u="sng" dirty="0">
                <a:solidFill>
                  <a:schemeClr val="tx1"/>
                </a:solidFill>
                <a:latin typeface="Verdana" pitchFamily="34" charset="0"/>
                <a:sym typeface="Verdana" pitchFamily="34" charset="0"/>
              </a:rPr>
              <a:t>:</a:t>
            </a:r>
          </a:p>
          <a:p>
            <a:pPr marL="457200" lvl="2" indent="-228600">
              <a:spcAft>
                <a:spcPts val="600"/>
              </a:spcAft>
              <a:buFont typeface="Arial" pitchFamily="34" charset="0"/>
              <a:buChar char="•"/>
              <a:tabLst>
                <a:tab pos="457200" algn="l"/>
              </a:tabLst>
            </a:pPr>
            <a:r>
              <a:rPr lang="en-US" sz="1100" dirty="0">
                <a:solidFill>
                  <a:schemeClr val="tx1"/>
                </a:solidFill>
                <a:latin typeface="Verdana" pitchFamily="34" charset="0"/>
                <a:sym typeface="Verdana" pitchFamily="34" charset="0"/>
              </a:rPr>
              <a:t>Increase the speed of adjudications.</a:t>
            </a:r>
          </a:p>
          <a:p>
            <a:pPr marL="457200" lvl="2" indent="-228600">
              <a:spcAft>
                <a:spcPts val="600"/>
              </a:spcAft>
              <a:buFont typeface="Arial" pitchFamily="34" charset="0"/>
              <a:buChar char="•"/>
              <a:tabLst>
                <a:tab pos="457200" algn="l"/>
              </a:tabLst>
            </a:pPr>
            <a:r>
              <a:rPr lang="en-US" sz="1100" dirty="0">
                <a:solidFill>
                  <a:schemeClr val="tx1"/>
                </a:solidFill>
                <a:latin typeface="Verdana" pitchFamily="34" charset="0"/>
                <a:sym typeface="Verdana" pitchFamily="34" charset="0"/>
              </a:rPr>
              <a:t>Reduce the number of objections required to be resolved for a decree</a:t>
            </a:r>
            <a:r>
              <a:rPr lang="en-US" sz="1100" dirty="0" smtClean="0">
                <a:solidFill>
                  <a:schemeClr val="tx1"/>
                </a:solidFill>
                <a:latin typeface="Verdana" pitchFamily="34" charset="0"/>
                <a:sym typeface="Verdana" pitchFamily="34" charset="0"/>
              </a:rPr>
              <a:t>.</a:t>
            </a:r>
          </a:p>
          <a:p>
            <a:pPr marL="457200" lvl="2" indent="-228600">
              <a:spcAft>
                <a:spcPts val="600"/>
              </a:spcAft>
              <a:buFont typeface="Arial" pitchFamily="34" charset="0"/>
              <a:buChar char="•"/>
              <a:tabLst>
                <a:tab pos="457200" algn="l"/>
              </a:tabLst>
            </a:pPr>
            <a:r>
              <a:rPr lang="en-US" sz="1100" dirty="0" smtClean="0">
                <a:solidFill>
                  <a:schemeClr val="tx1"/>
                </a:solidFill>
                <a:latin typeface="Verdana" pitchFamily="34" charset="0"/>
                <a:sym typeface="Verdana" pitchFamily="34" charset="0"/>
              </a:rPr>
              <a:t>Allows Federal reserve claims to be quantified. </a:t>
            </a:r>
            <a:endParaRPr lang="en-US" sz="1100" dirty="0">
              <a:solidFill>
                <a:schemeClr val="tx1"/>
              </a:solidFill>
              <a:latin typeface="Verdana" pitchFamily="34" charset="0"/>
              <a:sym typeface="Verdana" pitchFamily="34" charset="0"/>
            </a:endParaRPr>
          </a:p>
          <a:p>
            <a:pPr marL="457200" lvl="2" indent="-228600">
              <a:spcAft>
                <a:spcPts val="600"/>
              </a:spcAft>
              <a:tabLst>
                <a:tab pos="457200" algn="l"/>
              </a:tabLst>
            </a:pPr>
            <a:r>
              <a:rPr lang="en-US" sz="1100" i="1" u="sng" dirty="0">
                <a:solidFill>
                  <a:schemeClr val="tx1"/>
                </a:solidFill>
                <a:latin typeface="Verdana" pitchFamily="34" charset="0"/>
                <a:sym typeface="Verdana" pitchFamily="34" charset="0"/>
              </a:rPr>
              <a:t>Disadvantages:</a:t>
            </a:r>
          </a:p>
          <a:p>
            <a:pPr marL="457200" lvl="2" indent="-228600">
              <a:spcAft>
                <a:spcPts val="600"/>
              </a:spcAft>
              <a:buFont typeface="Arial" pitchFamily="34" charset="0"/>
              <a:buChar char="•"/>
              <a:tabLst>
                <a:tab pos="457200" algn="l"/>
              </a:tabLst>
            </a:pPr>
            <a:r>
              <a:rPr lang="en-US" sz="1100" dirty="0">
                <a:solidFill>
                  <a:schemeClr val="tx1"/>
                </a:solidFill>
                <a:latin typeface="Verdana" pitchFamily="34" charset="0"/>
                <a:sym typeface="Verdana" pitchFamily="34" charset="0"/>
              </a:rPr>
              <a:t>May require some modifications to Utah statute?</a:t>
            </a:r>
          </a:p>
          <a:p>
            <a:pPr marL="457200" lvl="2" indent="-228600">
              <a:spcAft>
                <a:spcPts val="600"/>
              </a:spcAft>
              <a:buFont typeface="Arial" pitchFamily="34" charset="0"/>
              <a:buChar char="•"/>
              <a:tabLst>
                <a:tab pos="457200" algn="l"/>
              </a:tabLst>
            </a:pPr>
            <a:r>
              <a:rPr lang="en-US" sz="1100" dirty="0">
                <a:solidFill>
                  <a:schemeClr val="tx1"/>
                </a:solidFill>
                <a:latin typeface="Verdana" pitchFamily="34" charset="0"/>
                <a:sym typeface="Verdana" pitchFamily="34" charset="0"/>
              </a:rPr>
              <a:t>Reduces State Engineer ability to address </a:t>
            </a:r>
            <a:r>
              <a:rPr lang="en-US" sz="1100" dirty="0" smtClean="0">
                <a:solidFill>
                  <a:schemeClr val="tx1"/>
                </a:solidFill>
                <a:latin typeface="Verdana" pitchFamily="34" charset="0"/>
                <a:sym typeface="Verdana" pitchFamily="34" charset="0"/>
              </a:rPr>
              <a:t>forfeiture, delineate sole supply, and clarify older perfected rights.</a:t>
            </a:r>
          </a:p>
          <a:p>
            <a:pPr marL="228600" lvl="2">
              <a:spcAft>
                <a:spcPts val="600"/>
              </a:spcAft>
              <a:tabLst>
                <a:tab pos="457200" algn="l"/>
              </a:tabLst>
            </a:pPr>
            <a:endParaRPr lang="en-US" sz="1100" dirty="0">
              <a:solidFill>
                <a:schemeClr val="tx1"/>
              </a:solidFill>
              <a:latin typeface="Verdana" pitchFamily="34" charset="0"/>
              <a:sym typeface="Verdana" pitchFamily="34" charset="0"/>
            </a:endParaRPr>
          </a:p>
          <a:p>
            <a:pPr lvl="1">
              <a:spcAft>
                <a:spcPts val="600"/>
              </a:spcAft>
            </a:pPr>
            <a:endParaRPr lang="en-US" sz="1100" b="1" dirty="0">
              <a:solidFill>
                <a:schemeClr val="tx1"/>
              </a:solidFill>
              <a:latin typeface="Verdana" pitchFamily="34" charset="0"/>
              <a:sym typeface="Verdana" pitchFamily="34" charset="0"/>
            </a:endParaRPr>
          </a:p>
          <a:p>
            <a:pPr lvl="1">
              <a:spcAft>
                <a:spcPts val="600"/>
              </a:spcAft>
            </a:pPr>
            <a:r>
              <a:rPr lang="en-US" sz="1100" b="1" dirty="0" smtClean="0">
                <a:solidFill>
                  <a:schemeClr val="tx1"/>
                </a:solidFill>
                <a:latin typeface="Verdana" pitchFamily="34" charset="0"/>
                <a:sym typeface="Verdana" pitchFamily="34" charset="0"/>
              </a:rPr>
              <a:t> </a:t>
            </a:r>
          </a:p>
          <a:p>
            <a:pPr marL="457200" indent="-457200">
              <a:spcAft>
                <a:spcPts val="600"/>
              </a:spcAft>
              <a:buFont typeface="+mj-lt"/>
              <a:buAutoNum type="arabicPeriod"/>
            </a:pPr>
            <a:endParaRPr lang="en-US" sz="1100" dirty="0" smtClean="0">
              <a:solidFill>
                <a:schemeClr val="tx1"/>
              </a:solidFill>
              <a:latin typeface="Verdana" pitchFamily="34" charset="0"/>
              <a:sym typeface="Verdana" pitchFamily="34" charset="0"/>
            </a:endParaRPr>
          </a:p>
        </p:txBody>
      </p:sp>
      <p:pic>
        <p:nvPicPr>
          <p:cNvPr id="8" name="Picture 3" descr="H:\Historic Photos\man-irrigating-washington-coun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 y="6000750"/>
            <a:ext cx="1140150" cy="114300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4432"/>
          <a:stretch/>
        </p:blipFill>
        <p:spPr>
          <a:xfrm>
            <a:off x="4318000" y="6019800"/>
            <a:ext cx="4357000" cy="1143000"/>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2" name="Picture 2" descr="H:\Historic Photos\City Cree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0316" y="6000750"/>
            <a:ext cx="2433119" cy="1143000"/>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12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 calcmode="lin" valueType="num">
                                      <p:cBhvr additive="base">
                                        <p:cTn id="23"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 calcmode="lin" valueType="num">
                                      <p:cBhvr additive="base">
                                        <p:cTn id="2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anim calcmode="lin" valueType="num">
                                      <p:cBhvr additive="base">
                                        <p:cTn id="31"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anim calcmode="lin" valueType="num">
                                      <p:cBhvr additive="base">
                                        <p:cTn id="35"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483">
                                            <p:txEl>
                                              <p:pRg st="9" end="9"/>
                                            </p:txEl>
                                          </p:spTgt>
                                        </p:tgtEl>
                                        <p:attrNameLst>
                                          <p:attrName>style.visibility</p:attrName>
                                        </p:attrNameLst>
                                      </p:cBhvr>
                                      <p:to>
                                        <p:strVal val="visible"/>
                                      </p:to>
                                    </p:set>
                                    <p:anim calcmode="lin" valueType="num">
                                      <p:cBhvr additive="base">
                                        <p:cTn id="41" dur="5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48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483">
                                            <p:txEl>
                                              <p:pRg st="10" end="10"/>
                                            </p:txEl>
                                          </p:spTgt>
                                        </p:tgtEl>
                                        <p:attrNameLst>
                                          <p:attrName>style.visibility</p:attrName>
                                        </p:attrNameLst>
                                      </p:cBhvr>
                                      <p:to>
                                        <p:strVal val="visible"/>
                                      </p:to>
                                    </p:set>
                                    <p:anim calcmode="lin" valueType="num">
                                      <p:cBhvr additive="base">
                                        <p:cTn id="45" dur="500" fill="hold"/>
                                        <p:tgtEl>
                                          <p:spTgt spid="2048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48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483">
                                            <p:txEl>
                                              <p:pRg st="11" end="11"/>
                                            </p:txEl>
                                          </p:spTgt>
                                        </p:tgtEl>
                                        <p:attrNameLst>
                                          <p:attrName>style.visibility</p:attrName>
                                        </p:attrNameLst>
                                      </p:cBhvr>
                                      <p:to>
                                        <p:strVal val="visible"/>
                                      </p:to>
                                    </p:set>
                                    <p:anim calcmode="lin" valueType="num">
                                      <p:cBhvr additive="base">
                                        <p:cTn id="49" dur="500" fill="hold"/>
                                        <p:tgtEl>
                                          <p:spTgt spid="2048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48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483">
                                            <p:txEl>
                                              <p:pRg st="12" end="12"/>
                                            </p:txEl>
                                          </p:spTgt>
                                        </p:tgtEl>
                                        <p:attrNameLst>
                                          <p:attrName>style.visibility</p:attrName>
                                        </p:attrNameLst>
                                      </p:cBhvr>
                                      <p:to>
                                        <p:strVal val="visible"/>
                                      </p:to>
                                    </p:set>
                                    <p:anim calcmode="lin" valueType="num">
                                      <p:cBhvr additive="base">
                                        <p:cTn id="53" dur="500" fill="hold"/>
                                        <p:tgtEl>
                                          <p:spTgt spid="2048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48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483">
                                            <p:txEl>
                                              <p:pRg st="13" end="13"/>
                                            </p:txEl>
                                          </p:spTgt>
                                        </p:tgtEl>
                                        <p:attrNameLst>
                                          <p:attrName>style.visibility</p:attrName>
                                        </p:attrNameLst>
                                      </p:cBhvr>
                                      <p:to>
                                        <p:strVal val="visible"/>
                                      </p:to>
                                    </p:set>
                                    <p:anim calcmode="lin" valueType="num">
                                      <p:cBhvr additive="base">
                                        <p:cTn id="57" dur="500" fill="hold"/>
                                        <p:tgtEl>
                                          <p:spTgt spid="2048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48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483">
                                            <p:txEl>
                                              <p:pRg st="14" end="14"/>
                                            </p:txEl>
                                          </p:spTgt>
                                        </p:tgtEl>
                                        <p:attrNameLst>
                                          <p:attrName>style.visibility</p:attrName>
                                        </p:attrNameLst>
                                      </p:cBhvr>
                                      <p:to>
                                        <p:strVal val="visible"/>
                                      </p:to>
                                    </p:set>
                                    <p:anim calcmode="lin" valueType="num">
                                      <p:cBhvr additive="base">
                                        <p:cTn id="61" dur="500" fill="hold"/>
                                        <p:tgtEl>
                                          <p:spTgt spid="2048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483">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0483">
                                            <p:txEl>
                                              <p:pRg st="15" end="15"/>
                                            </p:txEl>
                                          </p:spTgt>
                                        </p:tgtEl>
                                        <p:attrNameLst>
                                          <p:attrName>style.visibility</p:attrName>
                                        </p:attrNameLst>
                                      </p:cBhvr>
                                      <p:to>
                                        <p:strVal val="visible"/>
                                      </p:to>
                                    </p:set>
                                    <p:anim calcmode="lin" valueType="num">
                                      <p:cBhvr additive="base">
                                        <p:cTn id="65" dur="500" fill="hold"/>
                                        <p:tgtEl>
                                          <p:spTgt spid="20483">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048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0483">
                                            <p:txEl>
                                              <p:pRg st="22" end="22"/>
                                            </p:txEl>
                                          </p:spTgt>
                                        </p:tgtEl>
                                        <p:attrNameLst>
                                          <p:attrName>style.visibility</p:attrName>
                                        </p:attrNameLst>
                                      </p:cBhvr>
                                      <p:to>
                                        <p:strVal val="visible"/>
                                      </p:to>
                                    </p:set>
                                    <p:anim calcmode="lin" valueType="num">
                                      <p:cBhvr additive="base">
                                        <p:cTn id="71" dur="500" fill="hold"/>
                                        <p:tgtEl>
                                          <p:spTgt spid="20483">
                                            <p:txEl>
                                              <p:pRg st="22" end="2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483">
                                            <p:txEl>
                                              <p:pRg st="22" end="2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0483">
                                            <p:txEl>
                                              <p:pRg st="23" end="23"/>
                                            </p:txEl>
                                          </p:spTgt>
                                        </p:tgtEl>
                                        <p:attrNameLst>
                                          <p:attrName>style.visibility</p:attrName>
                                        </p:attrNameLst>
                                      </p:cBhvr>
                                      <p:to>
                                        <p:strVal val="visible"/>
                                      </p:to>
                                    </p:set>
                                    <p:anim calcmode="lin" valueType="num">
                                      <p:cBhvr additive="base">
                                        <p:cTn id="75" dur="500" fill="hold"/>
                                        <p:tgtEl>
                                          <p:spTgt spid="20483">
                                            <p:txEl>
                                              <p:pRg st="23" end="2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0483">
                                            <p:txEl>
                                              <p:pRg st="23" end="23"/>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0483">
                                            <p:txEl>
                                              <p:pRg st="24" end="24"/>
                                            </p:txEl>
                                          </p:spTgt>
                                        </p:tgtEl>
                                        <p:attrNameLst>
                                          <p:attrName>style.visibility</p:attrName>
                                        </p:attrNameLst>
                                      </p:cBhvr>
                                      <p:to>
                                        <p:strVal val="visible"/>
                                      </p:to>
                                    </p:set>
                                    <p:anim calcmode="lin" valueType="num">
                                      <p:cBhvr additive="base">
                                        <p:cTn id="79" dur="500" fill="hold"/>
                                        <p:tgtEl>
                                          <p:spTgt spid="20483">
                                            <p:txEl>
                                              <p:pRg st="24" end="2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0483">
                                            <p:txEl>
                                              <p:pRg st="24" end="24"/>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0483">
                                            <p:txEl>
                                              <p:pRg st="25" end="25"/>
                                            </p:txEl>
                                          </p:spTgt>
                                        </p:tgtEl>
                                        <p:attrNameLst>
                                          <p:attrName>style.visibility</p:attrName>
                                        </p:attrNameLst>
                                      </p:cBhvr>
                                      <p:to>
                                        <p:strVal val="visible"/>
                                      </p:to>
                                    </p:set>
                                    <p:anim calcmode="lin" valueType="num">
                                      <p:cBhvr additive="base">
                                        <p:cTn id="83" dur="500" fill="hold"/>
                                        <p:tgtEl>
                                          <p:spTgt spid="20483">
                                            <p:txEl>
                                              <p:pRg st="25" end="2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0483">
                                            <p:txEl>
                                              <p:pRg st="25" end="25"/>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0483">
                                            <p:txEl>
                                              <p:pRg st="26" end="26"/>
                                            </p:txEl>
                                          </p:spTgt>
                                        </p:tgtEl>
                                        <p:attrNameLst>
                                          <p:attrName>style.visibility</p:attrName>
                                        </p:attrNameLst>
                                      </p:cBhvr>
                                      <p:to>
                                        <p:strVal val="visible"/>
                                      </p:to>
                                    </p:set>
                                    <p:anim calcmode="lin" valueType="num">
                                      <p:cBhvr additive="base">
                                        <p:cTn id="87" dur="500" fill="hold"/>
                                        <p:tgtEl>
                                          <p:spTgt spid="20483">
                                            <p:txEl>
                                              <p:pRg st="26" end="2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0483">
                                            <p:txEl>
                                              <p:pRg st="26" end="26"/>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0483">
                                            <p:txEl>
                                              <p:pRg st="27" end="27"/>
                                            </p:txEl>
                                          </p:spTgt>
                                        </p:tgtEl>
                                        <p:attrNameLst>
                                          <p:attrName>style.visibility</p:attrName>
                                        </p:attrNameLst>
                                      </p:cBhvr>
                                      <p:to>
                                        <p:strVal val="visible"/>
                                      </p:to>
                                    </p:set>
                                    <p:anim calcmode="lin" valueType="num">
                                      <p:cBhvr additive="base">
                                        <p:cTn id="91" dur="500" fill="hold"/>
                                        <p:tgtEl>
                                          <p:spTgt spid="20483">
                                            <p:txEl>
                                              <p:pRg st="27" end="2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0483">
                                            <p:txEl>
                                              <p:pRg st="27" end="27"/>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0483">
                                            <p:txEl>
                                              <p:pRg st="28" end="28"/>
                                            </p:txEl>
                                          </p:spTgt>
                                        </p:tgtEl>
                                        <p:attrNameLst>
                                          <p:attrName>style.visibility</p:attrName>
                                        </p:attrNameLst>
                                      </p:cBhvr>
                                      <p:to>
                                        <p:strVal val="visible"/>
                                      </p:to>
                                    </p:set>
                                    <p:anim calcmode="lin" valueType="num">
                                      <p:cBhvr additive="base">
                                        <p:cTn id="95" dur="500" fill="hold"/>
                                        <p:tgtEl>
                                          <p:spTgt spid="20483">
                                            <p:txEl>
                                              <p:pRg st="28" end="28"/>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0483">
                                            <p:txEl>
                                              <p:pRg st="28" end="28"/>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0483">
                                            <p:txEl>
                                              <p:pRg st="29" end="29"/>
                                            </p:txEl>
                                          </p:spTgt>
                                        </p:tgtEl>
                                        <p:attrNameLst>
                                          <p:attrName>style.visibility</p:attrName>
                                        </p:attrNameLst>
                                      </p:cBhvr>
                                      <p:to>
                                        <p:strVal val="visible"/>
                                      </p:to>
                                    </p:set>
                                    <p:anim calcmode="lin" valueType="num">
                                      <p:cBhvr additive="base">
                                        <p:cTn id="99" dur="500" fill="hold"/>
                                        <p:tgtEl>
                                          <p:spTgt spid="20483">
                                            <p:txEl>
                                              <p:pRg st="29" end="2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0483">
                                            <p:txEl>
                                              <p:pRg st="29" end="29"/>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20483">
                                            <p:txEl>
                                              <p:pRg st="31" end="31"/>
                                            </p:txEl>
                                          </p:spTgt>
                                        </p:tgtEl>
                                        <p:attrNameLst>
                                          <p:attrName>style.visibility</p:attrName>
                                        </p:attrNameLst>
                                      </p:cBhvr>
                                      <p:to>
                                        <p:strVal val="visible"/>
                                      </p:to>
                                    </p:set>
                                    <p:anim calcmode="lin" valueType="num">
                                      <p:cBhvr additive="base">
                                        <p:cTn id="105" dur="500" fill="hold"/>
                                        <p:tgtEl>
                                          <p:spTgt spid="20483">
                                            <p:txEl>
                                              <p:pRg st="31" end="31"/>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0483">
                                            <p:txEl>
                                              <p:pRg st="31" end="31"/>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0483">
                                            <p:txEl>
                                              <p:pRg st="32" end="32"/>
                                            </p:txEl>
                                          </p:spTgt>
                                        </p:tgtEl>
                                        <p:attrNameLst>
                                          <p:attrName>style.visibility</p:attrName>
                                        </p:attrNameLst>
                                      </p:cBhvr>
                                      <p:to>
                                        <p:strVal val="visible"/>
                                      </p:to>
                                    </p:set>
                                    <p:anim calcmode="lin" valueType="num">
                                      <p:cBhvr additive="base">
                                        <p:cTn id="109" dur="500" fill="hold"/>
                                        <p:tgtEl>
                                          <p:spTgt spid="20483">
                                            <p:txEl>
                                              <p:pRg st="32" end="32"/>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0483">
                                            <p:txEl>
                                              <p:pRg st="32" end="32"/>
                                            </p:txEl>
                                          </p:spTgt>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0483">
                                            <p:txEl>
                                              <p:pRg st="33" end="33"/>
                                            </p:txEl>
                                          </p:spTgt>
                                        </p:tgtEl>
                                        <p:attrNameLst>
                                          <p:attrName>style.visibility</p:attrName>
                                        </p:attrNameLst>
                                      </p:cBhvr>
                                      <p:to>
                                        <p:strVal val="visible"/>
                                      </p:to>
                                    </p:set>
                                    <p:anim calcmode="lin" valueType="num">
                                      <p:cBhvr additive="base">
                                        <p:cTn id="113" dur="500" fill="hold"/>
                                        <p:tgtEl>
                                          <p:spTgt spid="20483">
                                            <p:txEl>
                                              <p:pRg st="33" end="33"/>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0483">
                                            <p:txEl>
                                              <p:pRg st="33" end="33"/>
                                            </p:txEl>
                                          </p:spTgt>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20483">
                                            <p:txEl>
                                              <p:pRg st="34" end="34"/>
                                            </p:txEl>
                                          </p:spTgt>
                                        </p:tgtEl>
                                        <p:attrNameLst>
                                          <p:attrName>style.visibility</p:attrName>
                                        </p:attrNameLst>
                                      </p:cBhvr>
                                      <p:to>
                                        <p:strVal val="visible"/>
                                      </p:to>
                                    </p:set>
                                    <p:anim calcmode="lin" valueType="num">
                                      <p:cBhvr additive="base">
                                        <p:cTn id="117" dur="500" fill="hold"/>
                                        <p:tgtEl>
                                          <p:spTgt spid="20483">
                                            <p:txEl>
                                              <p:pRg st="34" end="34"/>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0483">
                                            <p:txEl>
                                              <p:pRg st="34" end="34"/>
                                            </p:txEl>
                                          </p:spTgt>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20483">
                                            <p:txEl>
                                              <p:pRg st="35" end="35"/>
                                            </p:txEl>
                                          </p:spTgt>
                                        </p:tgtEl>
                                        <p:attrNameLst>
                                          <p:attrName>style.visibility</p:attrName>
                                        </p:attrNameLst>
                                      </p:cBhvr>
                                      <p:to>
                                        <p:strVal val="visible"/>
                                      </p:to>
                                    </p:set>
                                    <p:anim calcmode="lin" valueType="num">
                                      <p:cBhvr additive="base">
                                        <p:cTn id="121" dur="500" fill="hold"/>
                                        <p:tgtEl>
                                          <p:spTgt spid="20483">
                                            <p:txEl>
                                              <p:pRg st="35" end="35"/>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20483">
                                            <p:txEl>
                                              <p:pRg st="35" end="35"/>
                                            </p:txEl>
                                          </p:spTgt>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0483">
                                            <p:txEl>
                                              <p:pRg st="36" end="36"/>
                                            </p:txEl>
                                          </p:spTgt>
                                        </p:tgtEl>
                                        <p:attrNameLst>
                                          <p:attrName>style.visibility</p:attrName>
                                        </p:attrNameLst>
                                      </p:cBhvr>
                                      <p:to>
                                        <p:strVal val="visible"/>
                                      </p:to>
                                    </p:set>
                                    <p:anim calcmode="lin" valueType="num">
                                      <p:cBhvr additive="base">
                                        <p:cTn id="125" dur="500" fill="hold"/>
                                        <p:tgtEl>
                                          <p:spTgt spid="20483">
                                            <p:txEl>
                                              <p:pRg st="36" end="36"/>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20483">
                                            <p:txEl>
                                              <p:pRg st="36" end="36"/>
                                            </p:txEl>
                                          </p:spTgt>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20483">
                                            <p:txEl>
                                              <p:pRg st="37" end="37"/>
                                            </p:txEl>
                                          </p:spTgt>
                                        </p:tgtEl>
                                        <p:attrNameLst>
                                          <p:attrName>style.visibility</p:attrName>
                                        </p:attrNameLst>
                                      </p:cBhvr>
                                      <p:to>
                                        <p:strVal val="visible"/>
                                      </p:to>
                                    </p:set>
                                    <p:anim calcmode="lin" valueType="num">
                                      <p:cBhvr additive="base">
                                        <p:cTn id="129" dur="500" fill="hold"/>
                                        <p:tgtEl>
                                          <p:spTgt spid="20483">
                                            <p:txEl>
                                              <p:pRg st="37" end="37"/>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20483">
                                            <p:txEl>
                                              <p:pRg st="37" end="37"/>
                                            </p:txEl>
                                          </p:spTgt>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20483">
                                            <p:txEl>
                                              <p:pRg st="38" end="38"/>
                                            </p:txEl>
                                          </p:spTgt>
                                        </p:tgtEl>
                                        <p:attrNameLst>
                                          <p:attrName>style.visibility</p:attrName>
                                        </p:attrNameLst>
                                      </p:cBhvr>
                                      <p:to>
                                        <p:strVal val="visible"/>
                                      </p:to>
                                    </p:set>
                                    <p:anim calcmode="lin" valueType="num">
                                      <p:cBhvr additive="base">
                                        <p:cTn id="133" dur="500" fill="hold"/>
                                        <p:tgtEl>
                                          <p:spTgt spid="20483">
                                            <p:txEl>
                                              <p:pRg st="38" end="38"/>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20483">
                                            <p:txEl>
                                              <p:pRg st="38" end="3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695325"/>
            <a:ext cx="4953000"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p:cNvSpPr>
          <p:nvPr/>
        </p:nvSpPr>
        <p:spPr bwMode="auto">
          <a:xfrm>
            <a:off x="1041400" y="4572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Where are we today?</a:t>
            </a:r>
          </a:p>
        </p:txBody>
      </p:sp>
      <p:sp>
        <p:nvSpPr>
          <p:cNvPr id="31748" name="Rectangle 4"/>
          <p:cNvSpPr>
            <a:spLocks/>
          </p:cNvSpPr>
          <p:nvPr/>
        </p:nvSpPr>
        <p:spPr bwMode="auto">
          <a:xfrm>
            <a:off x="5232400" y="1130300"/>
            <a:ext cx="42957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171450" indent="-171450">
              <a:lnSpc>
                <a:spcPct val="120000"/>
              </a:lnSpc>
              <a:buFont typeface="Arial" pitchFamily="34" charset="0"/>
              <a:buChar char="•"/>
            </a:pPr>
            <a:r>
              <a:rPr lang="en-US" sz="1400" dirty="0">
                <a:solidFill>
                  <a:schemeClr val="tx1"/>
                </a:solidFill>
                <a:latin typeface="Verdana" pitchFamily="34" charset="0"/>
                <a:sym typeface="Verdana" pitchFamily="34" charset="0"/>
              </a:rPr>
              <a:t>State-wide Program focusing on Adjudication</a:t>
            </a:r>
          </a:p>
          <a:p>
            <a:pPr marL="171450" indent="-171450">
              <a:lnSpc>
                <a:spcPct val="120000"/>
              </a:lnSpc>
              <a:buFont typeface="Arial" pitchFamily="34" charset="0"/>
              <a:buChar char="•"/>
            </a:pPr>
            <a:endParaRPr lang="en-US" sz="1400" dirty="0">
              <a:solidFill>
                <a:schemeClr val="tx1"/>
              </a:solidFill>
              <a:latin typeface="Verdana" pitchFamily="34" charset="0"/>
              <a:sym typeface="Verdana" pitchFamily="34" charset="0"/>
            </a:endParaRPr>
          </a:p>
          <a:p>
            <a:pPr marL="171450" indent="-171450">
              <a:lnSpc>
                <a:spcPct val="120000"/>
              </a:lnSpc>
              <a:buFont typeface="Arial" pitchFamily="34" charset="0"/>
              <a:buChar char="•"/>
            </a:pPr>
            <a:r>
              <a:rPr lang="en-US" sz="1400" dirty="0">
                <a:solidFill>
                  <a:schemeClr val="tx1"/>
                </a:solidFill>
                <a:latin typeface="Verdana" pitchFamily="34" charset="0"/>
                <a:sym typeface="Verdana" pitchFamily="34" charset="0"/>
              </a:rPr>
              <a:t>Consists of 5 staff members</a:t>
            </a:r>
          </a:p>
          <a:p>
            <a:pPr marL="628650" lvl="1" indent="-171450">
              <a:lnSpc>
                <a:spcPct val="120000"/>
              </a:lnSpc>
              <a:buFont typeface="Arial" pitchFamily="34" charset="0"/>
              <a:buChar char="•"/>
            </a:pPr>
            <a:r>
              <a:rPr lang="en-US" sz="1400" dirty="0">
                <a:solidFill>
                  <a:schemeClr val="tx1"/>
                </a:solidFill>
                <a:latin typeface="Verdana" pitchFamily="34" charset="0"/>
                <a:sym typeface="Verdana" pitchFamily="34" charset="0"/>
              </a:rPr>
              <a:t>Program Manager</a:t>
            </a:r>
          </a:p>
          <a:p>
            <a:pPr marL="628650" lvl="1" indent="-171450">
              <a:lnSpc>
                <a:spcPct val="120000"/>
              </a:lnSpc>
              <a:buFont typeface="Arial" pitchFamily="34" charset="0"/>
              <a:buChar char="•"/>
            </a:pPr>
            <a:r>
              <a:rPr lang="en-US" sz="1400" dirty="0">
                <a:solidFill>
                  <a:schemeClr val="tx1"/>
                </a:solidFill>
                <a:latin typeface="Verdana" pitchFamily="34" charset="0"/>
                <a:sym typeface="Verdana" pitchFamily="34" charset="0"/>
              </a:rPr>
              <a:t>Adjudication Engineer</a:t>
            </a:r>
          </a:p>
          <a:p>
            <a:pPr marL="628650" lvl="1" indent="-171450">
              <a:lnSpc>
                <a:spcPct val="120000"/>
              </a:lnSpc>
              <a:buFont typeface="Arial" pitchFamily="34" charset="0"/>
              <a:buChar char="•"/>
            </a:pPr>
            <a:r>
              <a:rPr lang="en-US" sz="1400" dirty="0">
                <a:solidFill>
                  <a:schemeClr val="tx1"/>
                </a:solidFill>
                <a:latin typeface="Verdana" pitchFamily="34" charset="0"/>
                <a:sym typeface="Verdana" pitchFamily="34" charset="0"/>
              </a:rPr>
              <a:t>3 Adjudication Technicians</a:t>
            </a:r>
          </a:p>
          <a:p>
            <a:pPr marL="171450" indent="-171450">
              <a:lnSpc>
                <a:spcPct val="120000"/>
              </a:lnSpc>
              <a:buFont typeface="Arial" pitchFamily="34" charset="0"/>
              <a:buChar char="•"/>
            </a:pPr>
            <a:endParaRPr lang="en-US" sz="1400" dirty="0">
              <a:solidFill>
                <a:schemeClr val="tx1"/>
              </a:solidFill>
              <a:latin typeface="Verdana" pitchFamily="34" charset="0"/>
              <a:sym typeface="Verdana" pitchFamily="34" charset="0"/>
            </a:endParaRPr>
          </a:p>
          <a:p>
            <a:pPr marL="171450" indent="-171450">
              <a:lnSpc>
                <a:spcPct val="120000"/>
              </a:lnSpc>
              <a:buFont typeface="Arial" pitchFamily="34" charset="0"/>
              <a:buChar char="•"/>
            </a:pPr>
            <a:r>
              <a:rPr lang="en-US" sz="1400" dirty="0">
                <a:solidFill>
                  <a:schemeClr val="tx1"/>
                </a:solidFill>
                <a:latin typeface="Verdana" pitchFamily="34" charset="0"/>
                <a:sym typeface="Verdana" pitchFamily="34" charset="0"/>
              </a:rPr>
              <a:t>Regional Offices support Adjudication efforts as available.</a:t>
            </a:r>
          </a:p>
          <a:p>
            <a:pPr marL="171450" indent="-171450">
              <a:lnSpc>
                <a:spcPct val="120000"/>
              </a:lnSpc>
              <a:buFont typeface="Arial" pitchFamily="34" charset="0"/>
              <a:buChar char="•"/>
            </a:pPr>
            <a:endParaRPr lang="en-US" sz="1400" dirty="0">
              <a:solidFill>
                <a:schemeClr val="tx1"/>
              </a:solidFill>
              <a:latin typeface="Verdana" pitchFamily="34" charset="0"/>
              <a:sym typeface="Verdana" pitchFamily="34" charset="0"/>
            </a:endParaRPr>
          </a:p>
          <a:p>
            <a:pPr marL="171450" indent="-171450">
              <a:lnSpc>
                <a:spcPct val="120000"/>
              </a:lnSpc>
              <a:buFont typeface="Arial" pitchFamily="34" charset="0"/>
              <a:buChar char="•"/>
            </a:pPr>
            <a:r>
              <a:rPr lang="en-US" sz="1400" dirty="0">
                <a:solidFill>
                  <a:schemeClr val="tx1"/>
                </a:solidFill>
                <a:latin typeface="Verdana" pitchFamily="34" charset="0"/>
                <a:sym typeface="Verdana" pitchFamily="34" charset="0"/>
              </a:rPr>
              <a:t>Continually working with the Attorney General’s office to resolve objections to previous Proposed Determinations in order to obtain interlocutory decrees.  There are </a:t>
            </a:r>
            <a:r>
              <a:rPr lang="en-US" sz="1400" dirty="0" smtClean="0">
                <a:solidFill>
                  <a:schemeClr val="tx1"/>
                </a:solidFill>
                <a:latin typeface="Verdana" pitchFamily="34" charset="0"/>
                <a:sym typeface="Verdana" pitchFamily="34" charset="0"/>
              </a:rPr>
              <a:t>over 500 un-resolved </a:t>
            </a:r>
            <a:r>
              <a:rPr lang="en-US" sz="1400" dirty="0">
                <a:solidFill>
                  <a:schemeClr val="tx1"/>
                </a:solidFill>
                <a:latin typeface="Verdana" pitchFamily="34" charset="0"/>
                <a:sym typeface="Verdana" pitchFamily="34" charset="0"/>
              </a:rPr>
              <a:t>objections on record.</a:t>
            </a:r>
          </a:p>
          <a:p>
            <a:pPr marL="171450" indent="-171450">
              <a:lnSpc>
                <a:spcPct val="120000"/>
              </a:lnSpc>
              <a:buFont typeface="Arial" pitchFamily="34" charset="0"/>
              <a:buChar char="•"/>
            </a:pPr>
            <a:endParaRPr lang="en-US" sz="1400" dirty="0">
              <a:solidFill>
                <a:schemeClr val="tx1"/>
              </a:solidFill>
              <a:latin typeface="Verdana" pitchFamily="34" charset="0"/>
              <a:sym typeface="Verdana" pitchFamily="34" charset="0"/>
            </a:endParaRPr>
          </a:p>
        </p:txBody>
      </p:sp>
      <p:sp>
        <p:nvSpPr>
          <p:cNvPr id="3" name="Rectangular Callout 2"/>
          <p:cNvSpPr/>
          <p:nvPr/>
        </p:nvSpPr>
        <p:spPr bwMode="auto">
          <a:xfrm>
            <a:off x="5443538" y="5588000"/>
            <a:ext cx="1152525" cy="528638"/>
          </a:xfrm>
          <a:prstGeom prst="wedgeRectCallout">
            <a:avLst>
              <a:gd name="adj1" fmla="val -87829"/>
              <a:gd name="adj2" fmla="val -161611"/>
            </a:avLst>
          </a:prstGeom>
          <a:ln>
            <a:headEnd type="none" w="med" len="med"/>
            <a:tailEnd type="none" w="med" len="med"/>
          </a:ln>
          <a:effectLst>
            <a:outerShdw blurRad="50800" dist="38100" dir="2700000" algn="t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i="1" dirty="0">
                <a:solidFill>
                  <a:srgbClr val="000000"/>
                </a:solidFill>
                <a:sym typeface="Gill Sans" charset="0"/>
              </a:rPr>
              <a:t>Taylor Flat </a:t>
            </a:r>
            <a:r>
              <a:rPr lang="en-US" sz="1200" dirty="0">
                <a:solidFill>
                  <a:srgbClr val="000000"/>
                </a:solidFill>
                <a:sym typeface="Gill Sans" charset="0"/>
              </a:rPr>
              <a:t>(Area 05)</a:t>
            </a:r>
          </a:p>
        </p:txBody>
      </p:sp>
      <p:sp>
        <p:nvSpPr>
          <p:cNvPr id="10" name="Rectangular Callout 9"/>
          <p:cNvSpPr/>
          <p:nvPr/>
        </p:nvSpPr>
        <p:spPr bwMode="auto">
          <a:xfrm>
            <a:off x="2032000" y="6477000"/>
            <a:ext cx="2057400" cy="609600"/>
          </a:xfrm>
          <a:prstGeom prst="wedgeRectCallout">
            <a:avLst>
              <a:gd name="adj1" fmla="val -93611"/>
              <a:gd name="adj2" fmla="val -70541"/>
            </a:avLst>
          </a:prstGeom>
          <a:ln>
            <a:headEnd type="none" w="med" len="med"/>
            <a:tailEnd type="none" w="med" len="med"/>
          </a:ln>
          <a:effectLst>
            <a:outerShdw blurRad="50800" dist="38100" dir="2700000" algn="t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i="1" dirty="0">
                <a:solidFill>
                  <a:srgbClr val="000000"/>
                </a:solidFill>
                <a:sym typeface="Gill Sans" charset="0"/>
              </a:rPr>
              <a:t>Ash Creek / La </a:t>
            </a:r>
            <a:r>
              <a:rPr lang="en-US" sz="1400" b="1" i="1" dirty="0" err="1">
                <a:solidFill>
                  <a:srgbClr val="000000"/>
                </a:solidFill>
                <a:sym typeface="Gill Sans" charset="0"/>
              </a:rPr>
              <a:t>Verkin</a:t>
            </a:r>
            <a:r>
              <a:rPr lang="en-US" sz="1400" b="1" i="1" dirty="0">
                <a:solidFill>
                  <a:srgbClr val="000000"/>
                </a:solidFill>
                <a:sym typeface="Gill Sans" charset="0"/>
              </a:rPr>
              <a:t> </a:t>
            </a:r>
            <a:r>
              <a:rPr lang="en-US" sz="1200" dirty="0">
                <a:solidFill>
                  <a:srgbClr val="000000"/>
                </a:solidFill>
                <a:sym typeface="Gill Sans" charset="0"/>
              </a:rPr>
              <a:t>(Area 81)</a:t>
            </a:r>
          </a:p>
        </p:txBody>
      </p:sp>
      <p:sp>
        <p:nvSpPr>
          <p:cNvPr id="11" name="Rectangular Callout 10"/>
          <p:cNvSpPr/>
          <p:nvPr/>
        </p:nvSpPr>
        <p:spPr bwMode="auto">
          <a:xfrm>
            <a:off x="508000" y="2822575"/>
            <a:ext cx="1524000" cy="533400"/>
          </a:xfrm>
          <a:prstGeom prst="wedgeRectCallout">
            <a:avLst>
              <a:gd name="adj1" fmla="val 78798"/>
              <a:gd name="adj2" fmla="val -100834"/>
            </a:avLst>
          </a:prstGeom>
          <a:ln>
            <a:headEnd type="none" w="med" len="med"/>
            <a:tailEnd type="none" w="med" len="med"/>
          </a:ln>
          <a:effectLst>
            <a:outerShdw blurRad="50800" dist="38100" dir="2700000" algn="t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i="1" dirty="0">
                <a:solidFill>
                  <a:srgbClr val="000000"/>
                </a:solidFill>
                <a:sym typeface="Gill Sans" charset="0"/>
              </a:rPr>
              <a:t>Harmony Park </a:t>
            </a:r>
          </a:p>
          <a:p>
            <a:pPr algn="ctr">
              <a:defRPr/>
            </a:pPr>
            <a:r>
              <a:rPr lang="en-US" sz="1200" dirty="0">
                <a:solidFill>
                  <a:srgbClr val="000000"/>
                </a:solidFill>
                <a:sym typeface="Gill Sans" charset="0"/>
              </a:rPr>
              <a:t>(Area 57)</a:t>
            </a:r>
          </a:p>
        </p:txBody>
      </p:sp>
      <p:sp>
        <p:nvSpPr>
          <p:cNvPr id="12" name="Rectangular Callout 11"/>
          <p:cNvSpPr/>
          <p:nvPr/>
        </p:nvSpPr>
        <p:spPr bwMode="auto">
          <a:xfrm>
            <a:off x="2794000" y="2362200"/>
            <a:ext cx="1533525" cy="528638"/>
          </a:xfrm>
          <a:prstGeom prst="wedgeRectCallout">
            <a:avLst>
              <a:gd name="adj1" fmla="val 63813"/>
              <a:gd name="adj2" fmla="val 29706"/>
            </a:avLst>
          </a:prstGeom>
          <a:ln>
            <a:headEnd type="none" w="med" len="med"/>
            <a:tailEnd type="none" w="med" len="med"/>
          </a:ln>
          <a:effectLst>
            <a:outerShdw blurRad="50800" dist="38100" dir="2700000" algn="t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i="1" dirty="0">
                <a:solidFill>
                  <a:srgbClr val="000000"/>
                </a:solidFill>
                <a:sym typeface="Gill Sans" charset="0"/>
              </a:rPr>
              <a:t>Ashley Central</a:t>
            </a:r>
          </a:p>
          <a:p>
            <a:pPr algn="ctr">
              <a:defRPr/>
            </a:pPr>
            <a:r>
              <a:rPr lang="en-US" sz="1200" dirty="0">
                <a:solidFill>
                  <a:srgbClr val="000000"/>
                </a:solidFill>
                <a:sym typeface="Gill Sans" charset="0"/>
              </a:rPr>
              <a:t>(Area 45)</a:t>
            </a:r>
          </a:p>
        </p:txBody>
      </p:sp>
      <p:sp>
        <p:nvSpPr>
          <p:cNvPr id="13" name="Rectangular Callout 12"/>
          <p:cNvSpPr/>
          <p:nvPr/>
        </p:nvSpPr>
        <p:spPr bwMode="auto">
          <a:xfrm>
            <a:off x="3322638" y="3544888"/>
            <a:ext cx="1147762" cy="530225"/>
          </a:xfrm>
          <a:prstGeom prst="wedgeRectCallout">
            <a:avLst>
              <a:gd name="adj1" fmla="val -98057"/>
              <a:gd name="adj2" fmla="val -59808"/>
            </a:avLst>
          </a:prstGeom>
          <a:ln>
            <a:headEnd type="none" w="med" len="med"/>
            <a:tailEnd type="none" w="med" len="med"/>
          </a:ln>
          <a:effectLst>
            <a:outerShdw blurRad="50800" dist="38100" dir="2700000" algn="tl" rotWithShape="0">
              <a:prstClr val="black">
                <a:alpha val="40000"/>
              </a:prstClr>
            </a:outerShdw>
          </a:effectLst>
          <a:ex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b="1" i="1" dirty="0">
                <a:solidFill>
                  <a:srgbClr val="000000"/>
                </a:solidFill>
                <a:sym typeface="Gill Sans" charset="0"/>
              </a:rPr>
              <a:t>Birdseye</a:t>
            </a:r>
          </a:p>
          <a:p>
            <a:pPr algn="ctr">
              <a:defRPr/>
            </a:pPr>
            <a:r>
              <a:rPr lang="en-US" sz="1200" dirty="0">
                <a:solidFill>
                  <a:srgbClr val="000000"/>
                </a:solidFill>
                <a:sym typeface="Gill Sans" charset="0"/>
              </a:rPr>
              <a:t>(Area 51)</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p:cNvSpPr>
          <p:nvPr/>
        </p:nvSpPr>
        <p:spPr bwMode="auto">
          <a:xfrm>
            <a:off x="1025525" y="7239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400" b="1" i="1">
                <a:solidFill>
                  <a:schemeClr val="tx1"/>
                </a:solidFill>
                <a:latin typeface="Verdana" pitchFamily="34" charset="0"/>
                <a:sym typeface="Verdana" pitchFamily="34" charset="0"/>
              </a:rPr>
              <a:t>Who can I contact to discuss the </a:t>
            </a:r>
          </a:p>
          <a:p>
            <a:pPr algn="ctr"/>
            <a:r>
              <a:rPr lang="en-US" sz="2400" b="1" i="1">
                <a:solidFill>
                  <a:schemeClr val="tx1"/>
                </a:solidFill>
                <a:latin typeface="Verdana" pitchFamily="34" charset="0"/>
                <a:sym typeface="Verdana" pitchFamily="34" charset="0"/>
              </a:rPr>
              <a:t>Adjudication Process?</a:t>
            </a:r>
            <a:endParaRPr lang="en-US" sz="1800" b="1" i="1">
              <a:solidFill>
                <a:schemeClr val="tx1"/>
              </a:solidFill>
              <a:latin typeface="Verdana" pitchFamily="34" charset="0"/>
              <a:sym typeface="Verdana" pitchFamily="34" charset="0"/>
            </a:endParaRPr>
          </a:p>
        </p:txBody>
      </p:sp>
      <p:sp>
        <p:nvSpPr>
          <p:cNvPr id="26628" name="Rectangle 4"/>
          <p:cNvSpPr>
            <a:spLocks/>
          </p:cNvSpPr>
          <p:nvPr/>
        </p:nvSpPr>
        <p:spPr bwMode="auto">
          <a:xfrm>
            <a:off x="508000" y="3048000"/>
            <a:ext cx="929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numCol="2"/>
          <a:lstStyle/>
          <a:p>
            <a:pPr marL="233363" indent="-233363" algn="ctr">
              <a:lnSpc>
                <a:spcPct val="120000"/>
              </a:lnSpc>
              <a:defRPr/>
            </a:pPr>
            <a:r>
              <a:rPr lang="en-US" sz="1600" b="1" dirty="0">
                <a:solidFill>
                  <a:schemeClr val="tx1"/>
                </a:solidFill>
                <a:latin typeface="Verdana" pitchFamily="34" charset="0"/>
                <a:ea typeface="ヒラギノ角ゴ Pro W3" charset="-128"/>
                <a:cs typeface="+mn-cs"/>
                <a:sym typeface="Verdana" pitchFamily="34" charset="0"/>
              </a:rPr>
              <a:t>Lindsey </a:t>
            </a:r>
            <a:r>
              <a:rPr lang="en-US" sz="1600" b="1" dirty="0" err="1" smtClean="0">
                <a:solidFill>
                  <a:schemeClr val="tx1"/>
                </a:solidFill>
                <a:latin typeface="Verdana" pitchFamily="34" charset="0"/>
                <a:ea typeface="ヒラギノ角ゴ Pro W3" charset="-128"/>
                <a:cs typeface="+mn-cs"/>
                <a:sym typeface="Verdana" pitchFamily="34" charset="0"/>
              </a:rPr>
              <a:t>Carrigan</a:t>
            </a:r>
            <a:r>
              <a:rPr lang="en-US" sz="1600" b="1" dirty="0" smtClean="0">
                <a:solidFill>
                  <a:schemeClr val="tx1"/>
                </a:solidFill>
                <a:latin typeface="Verdana" pitchFamily="34" charset="0"/>
                <a:ea typeface="ヒラギノ角ゴ Pro W3" charset="-128"/>
                <a:cs typeface="+mn-cs"/>
                <a:sym typeface="Verdana" pitchFamily="34" charset="0"/>
              </a:rPr>
              <a:t>, E.I.T.</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400" i="1" dirty="0">
                <a:solidFill>
                  <a:schemeClr val="tx1"/>
                </a:solidFill>
                <a:latin typeface="Verdana" pitchFamily="34" charset="0"/>
                <a:ea typeface="ヒラギノ角ゴ Pro W3" charset="-128"/>
                <a:cs typeface="+mn-cs"/>
                <a:sym typeface="Verdana" pitchFamily="34" charset="0"/>
              </a:rPr>
              <a:t>Adjudication Engineer</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385 226-7805</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a:solidFill>
                  <a:schemeClr val="tx1"/>
                </a:solidFill>
                <a:latin typeface="Verdana" pitchFamily="34" charset="0"/>
                <a:ea typeface="ヒラギノ角ゴ Pro W3" charset="-128"/>
                <a:cs typeface="+mn-cs"/>
                <a:sym typeface="Verdana" pitchFamily="34" charset="0"/>
                <a:hlinkClick r:id="rId3"/>
              </a:rPr>
              <a:t>lindseycarrigan@utah.gov</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Carissa </a:t>
            </a:r>
            <a:r>
              <a:rPr lang="en-US" sz="1600" b="1" dirty="0">
                <a:solidFill>
                  <a:schemeClr val="tx1"/>
                </a:solidFill>
                <a:latin typeface="Verdana" pitchFamily="34" charset="0"/>
                <a:ea typeface="ヒラギノ角ゴ Pro W3" charset="-128"/>
                <a:cs typeface="+mn-cs"/>
                <a:sym typeface="Verdana" pitchFamily="34" charset="0"/>
              </a:rPr>
              <a:t>Brandt</a:t>
            </a:r>
          </a:p>
          <a:p>
            <a:pPr marL="233363" indent="-233363" algn="ctr">
              <a:lnSpc>
                <a:spcPct val="120000"/>
              </a:lnSpc>
              <a:defRPr/>
            </a:pPr>
            <a:r>
              <a:rPr lang="en-US" sz="1400" i="1" dirty="0">
                <a:solidFill>
                  <a:schemeClr val="tx1"/>
                </a:solidFill>
                <a:latin typeface="Verdana" pitchFamily="34" charset="0"/>
                <a:ea typeface="ヒラギノ角ゴ Pro W3" charset="-128"/>
                <a:cs typeface="+mn-cs"/>
                <a:sym typeface="Verdana" pitchFamily="34" charset="0"/>
              </a:rPr>
              <a:t>Adjudication Technician</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801-664-8452</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smtClean="0">
                <a:solidFill>
                  <a:schemeClr val="tx1"/>
                </a:solidFill>
                <a:latin typeface="Verdana" pitchFamily="34" charset="0"/>
                <a:ea typeface="ヒラギノ角ゴ Pro W3" charset="-128"/>
                <a:cs typeface="+mn-cs"/>
                <a:sym typeface="Verdana" pitchFamily="34" charset="0"/>
                <a:hlinkClick r:id="rId4"/>
              </a:rPr>
              <a:t>carissabrandt@utah.gov</a:t>
            </a: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a:solidFill>
                  <a:schemeClr val="tx1"/>
                </a:solidFill>
                <a:latin typeface="Verdana" pitchFamily="34" charset="0"/>
                <a:ea typeface="ヒラギノ角ゴ Pro W3" charset="-128"/>
                <a:sym typeface="Verdana" pitchFamily="34" charset="0"/>
              </a:rPr>
              <a:t>Mike Handy, P.G.</a:t>
            </a:r>
          </a:p>
          <a:p>
            <a:pPr marL="233363" indent="-233363" algn="ctr">
              <a:lnSpc>
                <a:spcPct val="120000"/>
              </a:lnSpc>
              <a:defRPr/>
            </a:pPr>
            <a:r>
              <a:rPr lang="en-US" sz="1400" i="1" dirty="0">
                <a:solidFill>
                  <a:schemeClr val="tx1"/>
                </a:solidFill>
                <a:latin typeface="Verdana" pitchFamily="34" charset="0"/>
                <a:ea typeface="ヒラギノ角ゴ Pro W3" charset="-128"/>
                <a:sym typeface="Verdana" pitchFamily="34" charset="0"/>
              </a:rPr>
              <a:t>Adjudication </a:t>
            </a:r>
            <a:r>
              <a:rPr lang="en-US" sz="1400" i="1" dirty="0" smtClean="0">
                <a:solidFill>
                  <a:schemeClr val="tx1"/>
                </a:solidFill>
                <a:latin typeface="Verdana" pitchFamily="34" charset="0"/>
                <a:ea typeface="ヒラギノ角ゴ Pro W3" charset="-128"/>
                <a:sym typeface="Verdana" pitchFamily="34" charset="0"/>
              </a:rPr>
              <a:t>Team Leader</a:t>
            </a:r>
            <a:endParaRPr lang="en-US" sz="1400" b="1" dirty="0">
              <a:solidFill>
                <a:schemeClr val="tx1"/>
              </a:solidFill>
              <a:latin typeface="Verdana" pitchFamily="34" charset="0"/>
              <a:ea typeface="ヒラギノ角ゴ Pro W3" charset="-128"/>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sym typeface="Verdana" pitchFamily="34" charset="0"/>
              </a:rPr>
              <a:t>Phone: 801-538-7463</a:t>
            </a:r>
          </a:p>
          <a:p>
            <a:pPr marL="233363" indent="-233363" algn="ctr">
              <a:lnSpc>
                <a:spcPct val="120000"/>
              </a:lnSpc>
              <a:defRPr/>
            </a:pPr>
            <a:r>
              <a:rPr lang="en-US" sz="1600" dirty="0">
                <a:solidFill>
                  <a:schemeClr val="tx1"/>
                </a:solidFill>
                <a:latin typeface="Verdana" pitchFamily="34" charset="0"/>
                <a:ea typeface="ヒラギノ角ゴ Pro W3" charset="-128"/>
                <a:sym typeface="Verdana" pitchFamily="34" charset="0"/>
              </a:rPr>
              <a:t>E-mail: </a:t>
            </a:r>
            <a:r>
              <a:rPr lang="en-US" sz="1600" dirty="0">
                <a:solidFill>
                  <a:schemeClr val="tx1"/>
                </a:solidFill>
                <a:latin typeface="Verdana" pitchFamily="34" charset="0"/>
                <a:ea typeface="ヒラギノ角ゴ Pro W3" charset="-128"/>
                <a:sym typeface="Verdana" pitchFamily="34" charset="0"/>
                <a:hlinkClick r:id="rId5"/>
              </a:rPr>
              <a:t>mikehandy@utah.gov</a:t>
            </a:r>
            <a:endParaRPr lang="en-US" sz="1600" dirty="0">
              <a:solidFill>
                <a:schemeClr val="tx1"/>
              </a:solidFill>
              <a:latin typeface="Verdana" pitchFamily="34" charset="0"/>
              <a:ea typeface="ヒラギノ角ゴ Pro W3" charset="-128"/>
              <a:sym typeface="Verdana" pitchFamily="34" charset="0"/>
            </a:endParaRPr>
          </a:p>
          <a:p>
            <a:pPr marL="233363" indent="-233363" algn="ctr">
              <a:lnSpc>
                <a:spcPct val="120000"/>
              </a:lnSpc>
              <a:defRPr/>
            </a:pPr>
            <a:endParaRPr lang="en-US" sz="1600" b="1" dirty="0" smtClean="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b="1" dirty="0" smtClean="0">
                <a:solidFill>
                  <a:schemeClr val="tx1"/>
                </a:solidFill>
                <a:latin typeface="Verdana" pitchFamily="34" charset="0"/>
                <a:ea typeface="ヒラギノ角ゴ Pro W3" charset="-128"/>
                <a:cs typeface="+mn-cs"/>
                <a:sym typeface="Verdana" pitchFamily="34" charset="0"/>
              </a:rPr>
              <a:t>Josh </a:t>
            </a:r>
            <a:r>
              <a:rPr lang="en-US" sz="1600" b="1" dirty="0">
                <a:solidFill>
                  <a:schemeClr val="tx1"/>
                </a:solidFill>
                <a:latin typeface="Verdana" pitchFamily="34" charset="0"/>
                <a:ea typeface="ヒラギノ角ゴ Pro W3" charset="-128"/>
                <a:cs typeface="+mn-cs"/>
                <a:sym typeface="Verdana" pitchFamily="34" charset="0"/>
              </a:rPr>
              <a:t>Zimmerman</a:t>
            </a:r>
          </a:p>
          <a:p>
            <a:pPr marL="233363" indent="-233363" algn="ctr">
              <a:lnSpc>
                <a:spcPct val="120000"/>
              </a:lnSpc>
              <a:defRPr/>
            </a:pPr>
            <a:r>
              <a:rPr lang="en-US" sz="1400" i="1" dirty="0">
                <a:latin typeface="Verdana" pitchFamily="34" charset="0"/>
                <a:ea typeface="ヒラギノ角ゴ Pro W3" charset="-128"/>
                <a:cs typeface="+mn-cs"/>
                <a:sym typeface="Verdana" pitchFamily="34" charset="0"/>
              </a:rPr>
              <a:t>Adjudication Technician</a:t>
            </a:r>
            <a:endParaRPr lang="en-US" sz="1600" b="1"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Phone: 801-946-7168</a:t>
            </a:r>
          </a:p>
          <a:p>
            <a:pPr marL="233363" indent="-233363" algn="ctr">
              <a:lnSpc>
                <a:spcPct val="120000"/>
              </a:lnSpc>
              <a:defRPr/>
            </a:pPr>
            <a:r>
              <a:rPr lang="en-US" sz="1600" dirty="0">
                <a:solidFill>
                  <a:schemeClr val="tx1"/>
                </a:solidFill>
                <a:latin typeface="Verdana" pitchFamily="34" charset="0"/>
                <a:ea typeface="ヒラギノ角ゴ Pro W3" charset="-128"/>
                <a:cs typeface="+mn-cs"/>
                <a:sym typeface="Verdana" pitchFamily="34" charset="0"/>
              </a:rPr>
              <a:t>E-mail: </a:t>
            </a:r>
            <a:r>
              <a:rPr lang="en-US" sz="1600" dirty="0">
                <a:solidFill>
                  <a:schemeClr val="tx1"/>
                </a:solidFill>
                <a:latin typeface="Verdana" pitchFamily="34" charset="0"/>
                <a:ea typeface="ヒラギノ角ゴ Pro W3" charset="-128"/>
                <a:cs typeface="+mn-cs"/>
                <a:sym typeface="Verdana" pitchFamily="34" charset="0"/>
                <a:hlinkClick r:id="rId6"/>
              </a:rPr>
              <a:t>joshzimmerman@utah.gov</a:t>
            </a: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defRPr/>
            </a:pPr>
            <a:endParaRPr lang="en-US" sz="1600" dirty="0">
              <a:solidFill>
                <a:schemeClr val="tx1"/>
              </a:solidFill>
              <a:latin typeface="Verdana" pitchFamily="34" charset="0"/>
              <a:ea typeface="ヒラギノ角ゴ Pro W3" charset="-128"/>
              <a:cs typeface="+mn-cs"/>
              <a:sym typeface="Verdana" pitchFamily="34" charset="0"/>
            </a:endParaRPr>
          </a:p>
          <a:p>
            <a:pPr marL="571500" lvl="1"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a:p>
            <a:pPr marL="233363" indent="-233363" algn="ctr">
              <a:lnSpc>
                <a:spcPct val="120000"/>
              </a:lnSpc>
              <a:buFontTx/>
              <a:buChar char="•"/>
              <a:defRPr/>
            </a:pPr>
            <a:endParaRPr lang="en-US" sz="1600" dirty="0">
              <a:solidFill>
                <a:schemeClr val="tx1"/>
              </a:solidFill>
              <a:latin typeface="Verdana" pitchFamily="34" charset="0"/>
              <a:ea typeface="ヒラギノ角ゴ Pro W3" charset="-128"/>
              <a:cs typeface="+mn-cs"/>
              <a:sym typeface="Verdana" pitchFamily="34" charset="0"/>
            </a:endParaRPr>
          </a:p>
        </p:txBody>
      </p:sp>
      <p:sp>
        <p:nvSpPr>
          <p:cNvPr id="32772" name="Rectangle 6"/>
          <p:cNvSpPr>
            <a:spLocks/>
          </p:cNvSpPr>
          <p:nvPr/>
        </p:nvSpPr>
        <p:spPr bwMode="auto">
          <a:xfrm>
            <a:off x="1574800" y="579120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gn="ctr">
              <a:lnSpc>
                <a:spcPct val="120000"/>
              </a:lnSpc>
            </a:pPr>
            <a:r>
              <a:rPr lang="en-US" sz="1400" b="1" i="1">
                <a:solidFill>
                  <a:srgbClr val="0066CC"/>
                </a:solidFill>
                <a:latin typeface="Verdana" pitchFamily="34" charset="0"/>
                <a:sym typeface="Verdana" pitchFamily="34" charset="0"/>
              </a:rPr>
              <a:t>Utah Division of Water Rights</a:t>
            </a:r>
          </a:p>
          <a:p>
            <a:pPr marL="233363" indent="-233363" algn="ctr">
              <a:lnSpc>
                <a:spcPct val="120000"/>
              </a:lnSpc>
            </a:pPr>
            <a:r>
              <a:rPr lang="en-US" sz="1400" b="1">
                <a:solidFill>
                  <a:schemeClr val="tx1"/>
                </a:solidFill>
                <a:latin typeface="Verdana" pitchFamily="34" charset="0"/>
                <a:sym typeface="Verdana" pitchFamily="34" charset="0"/>
              </a:rPr>
              <a:t>1594 West North Temple</a:t>
            </a:r>
          </a:p>
          <a:p>
            <a:pPr marL="233363" indent="-233363" algn="ctr">
              <a:lnSpc>
                <a:spcPct val="120000"/>
              </a:lnSpc>
            </a:pPr>
            <a:r>
              <a:rPr lang="en-US" sz="1400" b="1">
                <a:solidFill>
                  <a:schemeClr val="tx1"/>
                </a:solidFill>
                <a:latin typeface="Verdana" pitchFamily="34" charset="0"/>
                <a:sym typeface="Verdana" pitchFamily="34" charset="0"/>
              </a:rPr>
              <a:t>Suite 220, PO Box 146300</a:t>
            </a:r>
          </a:p>
          <a:p>
            <a:pPr marL="233363" indent="-233363" algn="ctr">
              <a:lnSpc>
                <a:spcPct val="120000"/>
              </a:lnSpc>
            </a:pPr>
            <a:r>
              <a:rPr lang="en-US" sz="1400" b="1">
                <a:solidFill>
                  <a:schemeClr val="tx1"/>
                </a:solidFill>
                <a:latin typeface="Verdana" pitchFamily="34" charset="0"/>
                <a:sym typeface="Verdana" pitchFamily="34" charset="0"/>
              </a:rPr>
              <a:t>Salt Lake City, UT 84114-6300</a:t>
            </a:r>
          </a:p>
          <a:p>
            <a:pPr marL="233363" indent="-233363" algn="ctr">
              <a:lnSpc>
                <a:spcPct val="120000"/>
              </a:lnSpc>
            </a:pPr>
            <a:r>
              <a:rPr lang="en-US" sz="1600" b="1" i="1">
                <a:solidFill>
                  <a:schemeClr val="tx1"/>
                </a:solidFill>
                <a:sym typeface="Verdana" pitchFamily="34" charset="0"/>
                <a:hlinkClick r:id="rId7"/>
              </a:rPr>
              <a:t>www.waterrights.utah.gov</a:t>
            </a:r>
            <a:endParaRPr lang="en-US" sz="1600" i="1">
              <a:solidFill>
                <a:schemeClr val="tx1"/>
              </a:solidFill>
              <a:latin typeface="Verdana" pitchFamily="34" charset="0"/>
              <a:sym typeface="Verdana" pitchFamily="34" charset="0"/>
            </a:endParaRPr>
          </a:p>
          <a:p>
            <a:pPr marL="233363" indent="-233363">
              <a:lnSpc>
                <a:spcPct val="120000"/>
              </a:lnSpc>
              <a:buFontTx/>
              <a:buChar char="•"/>
            </a:pPr>
            <a:endParaRPr lang="en-US" sz="1600" i="1">
              <a:solidFill>
                <a:schemeClr val="tx1"/>
              </a:solidFill>
              <a:latin typeface="Verdana" pitchFamily="34" charset="0"/>
              <a:sym typeface="Verdana" pitchFamily="34" charset="0"/>
            </a:endParaRPr>
          </a:p>
        </p:txBody>
      </p:sp>
      <p:sp>
        <p:nvSpPr>
          <p:cNvPr id="32773" name="Rectangle 6"/>
          <p:cNvSpPr>
            <a:spLocks/>
          </p:cNvSpPr>
          <p:nvPr/>
        </p:nvSpPr>
        <p:spPr bwMode="auto">
          <a:xfrm>
            <a:off x="1528763" y="1676400"/>
            <a:ext cx="708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gn="ctr">
              <a:lnSpc>
                <a:spcPct val="120000"/>
              </a:lnSpc>
            </a:pPr>
            <a:r>
              <a:rPr lang="en-US" sz="1600" b="1">
                <a:latin typeface="Verdana" pitchFamily="34" charset="0"/>
                <a:sym typeface="Verdana" pitchFamily="34" charset="0"/>
              </a:rPr>
              <a:t>Blake Bingham, P.E.</a:t>
            </a:r>
          </a:p>
          <a:p>
            <a:pPr marL="233363" indent="-233363" algn="ctr">
              <a:lnSpc>
                <a:spcPct val="120000"/>
              </a:lnSpc>
            </a:pPr>
            <a:r>
              <a:rPr lang="en-US" sz="1400" i="1">
                <a:latin typeface="Verdana" pitchFamily="34" charset="0"/>
                <a:sym typeface="Verdana" pitchFamily="34" charset="0"/>
              </a:rPr>
              <a:t>Adjudication Program Manager</a:t>
            </a:r>
          </a:p>
          <a:p>
            <a:pPr marL="233363" indent="-233363" algn="ctr">
              <a:lnSpc>
                <a:spcPct val="120000"/>
              </a:lnSpc>
            </a:pPr>
            <a:r>
              <a:rPr lang="en-US" sz="1600">
                <a:latin typeface="Verdana" pitchFamily="34" charset="0"/>
                <a:sym typeface="Verdana" pitchFamily="34" charset="0"/>
              </a:rPr>
              <a:t>Phone: 801-538-7345</a:t>
            </a:r>
          </a:p>
          <a:p>
            <a:pPr marL="233363" indent="-233363" algn="ctr">
              <a:lnSpc>
                <a:spcPct val="120000"/>
              </a:lnSpc>
            </a:pPr>
            <a:r>
              <a:rPr lang="en-US" sz="1600">
                <a:latin typeface="Verdana" pitchFamily="34" charset="0"/>
                <a:sym typeface="Verdana" pitchFamily="34" charset="0"/>
              </a:rPr>
              <a:t>E-mail: </a:t>
            </a:r>
            <a:r>
              <a:rPr lang="en-US" sz="1600">
                <a:latin typeface="Verdana" pitchFamily="34" charset="0"/>
                <a:sym typeface="Verdana" pitchFamily="34" charset="0"/>
                <a:hlinkClick r:id="rId4"/>
              </a:rPr>
              <a:t>blakebingham@utah.gov</a:t>
            </a:r>
            <a:endParaRPr lang="en-US" sz="1600">
              <a:latin typeface="Verdana" pitchFamily="34" charset="0"/>
              <a:sym typeface="Verdana" pitchFamily="34" charset="0"/>
            </a:endParaRPr>
          </a:p>
          <a:p>
            <a:pPr marL="233363" indent="-233363">
              <a:lnSpc>
                <a:spcPct val="120000"/>
              </a:lnSpc>
              <a:buFontTx/>
              <a:buChar char="•"/>
            </a:pPr>
            <a:endParaRPr lang="en-US" sz="1600" i="1">
              <a:solidFill>
                <a:schemeClr val="tx1"/>
              </a:solidFill>
              <a:latin typeface="Verdana" pitchFamily="34" charset="0"/>
              <a:sym typeface="Verdana"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p:cNvSpPr>
          <p:nvPr/>
        </p:nvSpPr>
        <p:spPr bwMode="auto">
          <a:xfrm>
            <a:off x="1041400" y="2971800"/>
            <a:ext cx="8093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5400" b="1" i="1">
                <a:solidFill>
                  <a:schemeClr val="tx1"/>
                </a:solidFill>
                <a:latin typeface="Verdana" pitchFamily="34" charset="0"/>
                <a:sym typeface="Verdana" pitchFamily="34" charset="0"/>
              </a:rPr>
              <a:t>Questions?</a:t>
            </a:r>
          </a:p>
        </p:txBody>
      </p:sp>
      <p:sp>
        <p:nvSpPr>
          <p:cNvPr id="33795" name="Rectangle 4"/>
          <p:cNvSpPr>
            <a:spLocks/>
          </p:cNvSpPr>
          <p:nvPr/>
        </p:nvSpPr>
        <p:spPr bwMode="auto">
          <a:xfrm>
            <a:off x="355600" y="1905000"/>
            <a:ext cx="9220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33363" indent="-233363">
              <a:lnSpc>
                <a:spcPct val="120000"/>
              </a:lnSpc>
              <a:buFontTx/>
              <a:buChar char="•"/>
            </a:pPr>
            <a:endParaRPr lang="en-US" sz="2000">
              <a:solidFill>
                <a:schemeClr val="tx1"/>
              </a:solidFill>
              <a:latin typeface="Verdana" pitchFamily="34" charset="0"/>
              <a:sym typeface="Verdan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p:cNvSpPr>
          <p:nvPr/>
        </p:nvSpPr>
        <p:spPr bwMode="auto">
          <a:xfrm>
            <a:off x="508000" y="1219200"/>
            <a:ext cx="9067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85750" indent="-285750">
              <a:lnSpc>
                <a:spcPct val="120000"/>
              </a:lnSpc>
            </a:pPr>
            <a:r>
              <a:rPr lang="en-US" sz="1300" b="1" u="sng" dirty="0">
                <a:solidFill>
                  <a:schemeClr val="tx1"/>
                </a:solidFill>
                <a:latin typeface="Verdana" pitchFamily="34" charset="0"/>
                <a:sym typeface="Verdana" pitchFamily="34" charset="0"/>
              </a:rPr>
              <a:t>July 23, 1847</a:t>
            </a:r>
            <a:r>
              <a:rPr lang="en-US" sz="1300" b="1" dirty="0">
                <a:solidFill>
                  <a:schemeClr val="tx1"/>
                </a:solidFill>
                <a:latin typeface="Verdana" pitchFamily="34" charset="0"/>
                <a:sym typeface="Verdana" pitchFamily="34" charset="0"/>
              </a:rPr>
              <a:t>: </a:t>
            </a:r>
            <a:r>
              <a:rPr lang="en-US" sz="1300" dirty="0">
                <a:solidFill>
                  <a:schemeClr val="tx1"/>
                </a:solidFill>
                <a:latin typeface="Verdana" pitchFamily="34" charset="0"/>
                <a:sym typeface="Verdana" pitchFamily="34" charset="0"/>
              </a:rPr>
              <a:t>Advance party of the </a:t>
            </a:r>
            <a:r>
              <a:rPr lang="en-US" sz="1300" b="1" i="1" dirty="0">
                <a:solidFill>
                  <a:schemeClr val="tx1"/>
                </a:solidFill>
                <a:latin typeface="Verdana" pitchFamily="34" charset="0"/>
                <a:sym typeface="Verdana" pitchFamily="34" charset="0"/>
              </a:rPr>
              <a:t>Mormon pioneers </a:t>
            </a:r>
            <a:r>
              <a:rPr lang="en-US" sz="1300" dirty="0">
                <a:solidFill>
                  <a:schemeClr val="tx1"/>
                </a:solidFill>
                <a:latin typeface="Verdana" pitchFamily="34" charset="0"/>
                <a:sym typeface="Verdana" pitchFamily="34" charset="0"/>
              </a:rPr>
              <a:t>entered the Salt Lake Valley and began breaking-up the ground to prepare the land for crops.  </a:t>
            </a:r>
            <a:r>
              <a:rPr lang="en-US" sz="1300" b="1" i="1" dirty="0">
                <a:solidFill>
                  <a:schemeClr val="tx1"/>
                </a:solidFill>
                <a:latin typeface="Verdana" pitchFamily="34" charset="0"/>
                <a:sym typeface="Verdana" pitchFamily="34" charset="0"/>
              </a:rPr>
              <a:t>Water from City Creek Canyon</a:t>
            </a:r>
            <a:r>
              <a:rPr lang="en-US" sz="1300" dirty="0">
                <a:solidFill>
                  <a:schemeClr val="tx1"/>
                </a:solidFill>
                <a:latin typeface="Verdana" pitchFamily="34" charset="0"/>
                <a:sym typeface="Verdana" pitchFamily="34" charset="0"/>
              </a:rPr>
              <a:t> was diverted to moisten the soil for plowing and later used for irrigation.</a:t>
            </a:r>
          </a:p>
          <a:p>
            <a:pPr marL="285750" indent="-285750">
              <a:lnSpc>
                <a:spcPct val="120000"/>
              </a:lnSpc>
            </a:pPr>
            <a:endParaRPr lang="en-US" sz="1300" dirty="0">
              <a:solidFill>
                <a:schemeClr val="tx1"/>
              </a:solidFill>
              <a:latin typeface="Verdana" pitchFamily="34" charset="0"/>
              <a:sym typeface="Verdana" pitchFamily="34" charset="0"/>
            </a:endParaRPr>
          </a:p>
          <a:p>
            <a:pPr marL="285750" indent="-285750">
              <a:lnSpc>
                <a:spcPct val="120000"/>
              </a:lnSpc>
            </a:pPr>
            <a:r>
              <a:rPr lang="en-US" sz="1300" b="1" u="sng" dirty="0" smtClean="0">
                <a:solidFill>
                  <a:schemeClr val="tx1"/>
                </a:solidFill>
                <a:latin typeface="Verdana" pitchFamily="34" charset="0"/>
                <a:sym typeface="Verdana" pitchFamily="34" charset="0"/>
              </a:rPr>
              <a:t>September 30, 1848</a:t>
            </a:r>
            <a:r>
              <a:rPr lang="en-US" sz="1300" b="1" dirty="0" smtClean="0">
                <a:solidFill>
                  <a:schemeClr val="tx1"/>
                </a:solidFill>
                <a:latin typeface="Verdana" pitchFamily="34" charset="0"/>
                <a:sym typeface="Verdana" pitchFamily="34" charset="0"/>
              </a:rPr>
              <a:t>: </a:t>
            </a:r>
            <a:r>
              <a:rPr lang="en-US" sz="1300" b="1" i="1" dirty="0" smtClean="0">
                <a:solidFill>
                  <a:schemeClr val="tx1"/>
                </a:solidFill>
                <a:latin typeface="Verdana" pitchFamily="34" charset="0"/>
                <a:sym typeface="Verdana" pitchFamily="34" charset="0"/>
              </a:rPr>
              <a:t>Brigham </a:t>
            </a:r>
            <a:r>
              <a:rPr lang="en-US" sz="1300" b="1" i="1" dirty="0">
                <a:solidFill>
                  <a:schemeClr val="tx1"/>
                </a:solidFill>
                <a:latin typeface="Verdana" pitchFamily="34" charset="0"/>
                <a:sym typeface="Verdana" pitchFamily="34" charset="0"/>
              </a:rPr>
              <a:t>Young </a:t>
            </a:r>
            <a:r>
              <a:rPr lang="en-US" sz="1300" dirty="0">
                <a:solidFill>
                  <a:schemeClr val="tx1"/>
                </a:solidFill>
                <a:latin typeface="Verdana" pitchFamily="34" charset="0"/>
                <a:sym typeface="Verdana" pitchFamily="34" charset="0"/>
              </a:rPr>
              <a:t>declares, </a:t>
            </a:r>
            <a:r>
              <a:rPr lang="en-US" sz="1300" i="1" dirty="0" smtClean="0">
                <a:solidFill>
                  <a:schemeClr val="tx1"/>
                </a:solidFill>
                <a:latin typeface="Verdana" pitchFamily="34" charset="0"/>
                <a:sym typeface="Verdana" pitchFamily="34" charset="0"/>
              </a:rPr>
              <a:t>“There shall be </a:t>
            </a:r>
            <a:r>
              <a:rPr lang="en-US" sz="1300" b="1" i="1" dirty="0" smtClean="0">
                <a:solidFill>
                  <a:schemeClr val="tx1"/>
                </a:solidFill>
                <a:latin typeface="Verdana" pitchFamily="34" charset="0"/>
                <a:sym typeface="Verdana" pitchFamily="34" charset="0"/>
              </a:rPr>
              <a:t>no private ownership</a:t>
            </a:r>
            <a:r>
              <a:rPr lang="en-US" sz="1300" i="1" dirty="0" smtClean="0">
                <a:solidFill>
                  <a:schemeClr val="tx1"/>
                </a:solidFill>
                <a:latin typeface="Verdana" pitchFamily="34" charset="0"/>
                <a:sym typeface="Verdana" pitchFamily="34" charset="0"/>
              </a:rPr>
              <a:t> of the streams that come out of the canyons... </a:t>
            </a:r>
            <a:r>
              <a:rPr lang="en-US" sz="1300" b="1" i="1" dirty="0" smtClean="0">
                <a:solidFill>
                  <a:schemeClr val="tx1"/>
                </a:solidFill>
                <a:latin typeface="Verdana" pitchFamily="34" charset="0"/>
                <a:sym typeface="Verdana" pitchFamily="34" charset="0"/>
              </a:rPr>
              <a:t>These belong to the people</a:t>
            </a:r>
            <a:r>
              <a:rPr lang="en-US" sz="1300" i="1" dirty="0" smtClean="0">
                <a:solidFill>
                  <a:schemeClr val="tx1"/>
                </a:solidFill>
                <a:latin typeface="Verdana" pitchFamily="34" charset="0"/>
                <a:sym typeface="Verdana" pitchFamily="34" charset="0"/>
              </a:rPr>
              <a:t>: all the people.</a:t>
            </a:r>
            <a:r>
              <a:rPr lang="en-US" sz="1300" dirty="0" smtClean="0">
                <a:solidFill>
                  <a:schemeClr val="tx1"/>
                </a:solidFill>
                <a:latin typeface="Verdana" pitchFamily="34" charset="0"/>
                <a:sym typeface="Verdana" pitchFamily="34" charset="0"/>
              </a:rPr>
              <a:t>”</a:t>
            </a:r>
            <a:endParaRPr lang="en-US" sz="1300" dirty="0">
              <a:solidFill>
                <a:schemeClr val="tx1"/>
              </a:solidFill>
              <a:latin typeface="Verdana" pitchFamily="34" charset="0"/>
              <a:sym typeface="Verdana" pitchFamily="34" charset="0"/>
            </a:endParaRPr>
          </a:p>
          <a:p>
            <a:pPr marL="285750" indent="-285750">
              <a:lnSpc>
                <a:spcPct val="120000"/>
              </a:lnSpc>
            </a:pPr>
            <a:endParaRPr lang="en-US" sz="1300" dirty="0">
              <a:solidFill>
                <a:schemeClr val="tx1"/>
              </a:solidFill>
              <a:latin typeface="Verdana" pitchFamily="34" charset="0"/>
              <a:sym typeface="Verdana" pitchFamily="34" charset="0"/>
            </a:endParaRPr>
          </a:p>
          <a:p>
            <a:pPr marL="285750" indent="-285750">
              <a:lnSpc>
                <a:spcPct val="120000"/>
              </a:lnSpc>
            </a:pPr>
            <a:r>
              <a:rPr lang="en-US" sz="1300" b="1" u="sng" dirty="0">
                <a:solidFill>
                  <a:schemeClr val="tx1"/>
                </a:solidFill>
                <a:latin typeface="Verdana" pitchFamily="34" charset="0"/>
                <a:sym typeface="Verdana" pitchFamily="34" charset="0"/>
              </a:rPr>
              <a:t>1847 – 1850</a:t>
            </a:r>
            <a:r>
              <a:rPr lang="en-US" sz="1300" b="1" dirty="0">
                <a:solidFill>
                  <a:schemeClr val="tx1"/>
                </a:solidFill>
                <a:latin typeface="Verdana" pitchFamily="34" charset="0"/>
                <a:sym typeface="Verdana" pitchFamily="34" charset="0"/>
              </a:rPr>
              <a:t>: </a:t>
            </a:r>
            <a:r>
              <a:rPr lang="en-US" sz="1300" dirty="0">
                <a:solidFill>
                  <a:schemeClr val="tx1"/>
                </a:solidFill>
                <a:latin typeface="Verdana" pitchFamily="34" charset="0"/>
                <a:sym typeface="Verdana" pitchFamily="34" charset="0"/>
              </a:rPr>
              <a:t>The pioneer settlement went from being part of </a:t>
            </a:r>
            <a:r>
              <a:rPr lang="en-US" sz="1300" b="1" i="1" dirty="0">
                <a:solidFill>
                  <a:schemeClr val="tx1"/>
                </a:solidFill>
                <a:latin typeface="Verdana" pitchFamily="34" charset="0"/>
                <a:sym typeface="Verdana" pitchFamily="34" charset="0"/>
              </a:rPr>
              <a:t>Mexico</a:t>
            </a:r>
            <a:r>
              <a:rPr lang="en-US" sz="1300" b="1" dirty="0">
                <a:solidFill>
                  <a:schemeClr val="tx1"/>
                </a:solidFill>
                <a:latin typeface="Verdana" pitchFamily="34" charset="0"/>
                <a:sym typeface="Verdana" pitchFamily="34" charset="0"/>
              </a:rPr>
              <a:t> </a:t>
            </a:r>
            <a:r>
              <a:rPr lang="en-US" sz="1300" dirty="0">
                <a:solidFill>
                  <a:schemeClr val="tx1"/>
                </a:solidFill>
                <a:latin typeface="Verdana" pitchFamily="34" charset="0"/>
                <a:sym typeface="Verdana" pitchFamily="34" charset="0"/>
              </a:rPr>
              <a:t>to the </a:t>
            </a:r>
            <a:r>
              <a:rPr lang="en-US" sz="1300" b="1" i="1" dirty="0">
                <a:solidFill>
                  <a:schemeClr val="tx1"/>
                </a:solidFill>
                <a:latin typeface="Verdana" pitchFamily="34" charset="0"/>
                <a:sym typeface="Verdana" pitchFamily="34" charset="0"/>
              </a:rPr>
              <a:t>State of Deseret </a:t>
            </a:r>
            <a:r>
              <a:rPr lang="en-US" sz="1300" dirty="0">
                <a:solidFill>
                  <a:schemeClr val="tx1"/>
                </a:solidFill>
                <a:latin typeface="Verdana" pitchFamily="34" charset="0"/>
                <a:sym typeface="Verdana" pitchFamily="34" charset="0"/>
              </a:rPr>
              <a:t>to the </a:t>
            </a:r>
            <a:r>
              <a:rPr lang="en-US" sz="1300" b="1" i="1" dirty="0">
                <a:solidFill>
                  <a:schemeClr val="tx1"/>
                </a:solidFill>
                <a:latin typeface="Verdana" pitchFamily="34" charset="0"/>
                <a:sym typeface="Verdana" pitchFamily="34" charset="0"/>
              </a:rPr>
              <a:t>Territory of Utah; </a:t>
            </a:r>
            <a:r>
              <a:rPr lang="en-US" sz="1300" dirty="0">
                <a:solidFill>
                  <a:schemeClr val="tx1"/>
                </a:solidFill>
                <a:latin typeface="Verdana" pitchFamily="34" charset="0"/>
                <a:sym typeface="Verdana" pitchFamily="34" charset="0"/>
              </a:rPr>
              <a:t>however, government remained Church-centric.</a:t>
            </a:r>
          </a:p>
          <a:p>
            <a:pPr marL="285750" indent="-285750">
              <a:lnSpc>
                <a:spcPct val="120000"/>
              </a:lnSpc>
              <a:buFont typeface="Arial" pitchFamily="34" charset="0"/>
              <a:buChar char="•"/>
            </a:pPr>
            <a:endParaRPr lang="en-US" sz="1300" b="1" dirty="0">
              <a:solidFill>
                <a:schemeClr val="tx1"/>
              </a:solidFill>
              <a:latin typeface="Verdana" pitchFamily="34" charset="0"/>
              <a:sym typeface="Verdana" pitchFamily="34" charset="0"/>
            </a:endParaRPr>
          </a:p>
          <a:p>
            <a:pPr marL="285750" lvl="1" indent="-285750">
              <a:lnSpc>
                <a:spcPct val="120000"/>
              </a:lnSpc>
              <a:buFont typeface="Arial" pitchFamily="34" charset="0"/>
              <a:buChar char="•"/>
            </a:pPr>
            <a:r>
              <a:rPr lang="en-US" sz="1300" dirty="0">
                <a:solidFill>
                  <a:schemeClr val="tx1"/>
                </a:solidFill>
                <a:latin typeface="Verdana" pitchFamily="34" charset="0"/>
                <a:sym typeface="Verdana" pitchFamily="34" charset="0"/>
              </a:rPr>
              <a:t>Diversions of water from streams were generally on a </a:t>
            </a:r>
            <a:r>
              <a:rPr lang="en-US" sz="1300" b="1" i="1" dirty="0">
                <a:solidFill>
                  <a:schemeClr val="tx1"/>
                </a:solidFill>
                <a:latin typeface="Verdana" pitchFamily="34" charset="0"/>
                <a:sym typeface="Verdana" pitchFamily="34" charset="0"/>
              </a:rPr>
              <a:t>community basis</a:t>
            </a:r>
            <a:r>
              <a:rPr lang="en-US" sz="1300" dirty="0">
                <a:solidFill>
                  <a:schemeClr val="tx1"/>
                </a:solidFill>
                <a:latin typeface="Verdana" pitchFamily="34" charset="0"/>
                <a:sym typeface="Verdana" pitchFamily="34" charset="0"/>
              </a:rPr>
              <a:t> to meet the immediate needs of the settlers.  </a:t>
            </a:r>
          </a:p>
          <a:p>
            <a:pPr marL="285750" indent="-285750">
              <a:lnSpc>
                <a:spcPct val="120000"/>
              </a:lnSpc>
              <a:buFont typeface="Arial" pitchFamily="34" charset="0"/>
              <a:buChar char="•"/>
            </a:pPr>
            <a:endParaRPr lang="en-US" sz="1300" dirty="0">
              <a:solidFill>
                <a:schemeClr val="tx1"/>
              </a:solidFill>
              <a:latin typeface="Verdana" pitchFamily="34" charset="0"/>
              <a:sym typeface="Verdana" pitchFamily="34" charset="0"/>
            </a:endParaRPr>
          </a:p>
          <a:p>
            <a:pPr marL="285750" lvl="1" indent="-285750">
              <a:lnSpc>
                <a:spcPct val="120000"/>
              </a:lnSpc>
              <a:buFont typeface="Arial" pitchFamily="34" charset="0"/>
              <a:buChar char="•"/>
            </a:pPr>
            <a:r>
              <a:rPr lang="en-US" sz="1300" dirty="0">
                <a:solidFill>
                  <a:schemeClr val="tx1"/>
                </a:solidFill>
                <a:latin typeface="Verdana" pitchFamily="34" charset="0"/>
                <a:sym typeface="Verdana" pitchFamily="34" charset="0"/>
              </a:rPr>
              <a:t>The </a:t>
            </a:r>
            <a:r>
              <a:rPr lang="en-US" sz="1300" b="1" i="1" dirty="0">
                <a:solidFill>
                  <a:schemeClr val="tx1"/>
                </a:solidFill>
                <a:latin typeface="Verdana" pitchFamily="34" charset="0"/>
                <a:sym typeface="Verdana" pitchFamily="34" charset="0"/>
              </a:rPr>
              <a:t>doctrine of priority </a:t>
            </a:r>
            <a:r>
              <a:rPr lang="en-US" sz="1300" dirty="0">
                <a:solidFill>
                  <a:schemeClr val="tx1"/>
                </a:solidFill>
                <a:latin typeface="Verdana" pitchFamily="34" charset="0"/>
                <a:sym typeface="Verdana" pitchFamily="34" charset="0"/>
              </a:rPr>
              <a:t>evolved from </a:t>
            </a:r>
            <a:r>
              <a:rPr lang="en-US" sz="1300" dirty="0" smtClean="0">
                <a:solidFill>
                  <a:schemeClr val="tx1"/>
                </a:solidFill>
                <a:latin typeface="Verdana" pitchFamily="34" charset="0"/>
                <a:sym typeface="Verdana" pitchFamily="34" charset="0"/>
              </a:rPr>
              <a:t>Ch</a:t>
            </a:r>
            <a:r>
              <a:rPr lang="en-US" sz="1300" dirty="0" smtClean="0">
                <a:solidFill>
                  <a:schemeClr val="tx1"/>
                </a:solidFill>
                <a:latin typeface="Verdana" pitchFamily="34" charset="0"/>
                <a:sym typeface="Verdana" pitchFamily="34" charset="0"/>
              </a:rPr>
              <a:t>urch leaders’ recognition </a:t>
            </a:r>
            <a:r>
              <a:rPr lang="en-US" sz="1300" dirty="0">
                <a:solidFill>
                  <a:schemeClr val="tx1"/>
                </a:solidFill>
                <a:latin typeface="Verdana" pitchFamily="34" charset="0"/>
                <a:sym typeface="Verdana" pitchFamily="34" charset="0"/>
              </a:rPr>
              <a:t>of </a:t>
            </a:r>
            <a:r>
              <a:rPr lang="en-US" sz="1300" dirty="0" smtClean="0">
                <a:solidFill>
                  <a:schemeClr val="tx1"/>
                </a:solidFill>
                <a:latin typeface="Verdana" pitchFamily="34" charset="0"/>
                <a:sym typeface="Verdana" pitchFamily="34" charset="0"/>
              </a:rPr>
              <a:t>groups </a:t>
            </a:r>
            <a:r>
              <a:rPr lang="en-US" sz="1300" dirty="0">
                <a:solidFill>
                  <a:schemeClr val="tx1"/>
                </a:solidFill>
                <a:latin typeface="Verdana" pitchFamily="34" charset="0"/>
                <a:sym typeface="Verdana" pitchFamily="34" charset="0"/>
              </a:rPr>
              <a:t>who first put the water to beneficial use </a:t>
            </a:r>
            <a:r>
              <a:rPr lang="en-US" sz="1300" dirty="0" smtClean="0">
                <a:solidFill>
                  <a:schemeClr val="tx1"/>
                </a:solidFill>
                <a:latin typeface="Verdana" pitchFamily="34" charset="0"/>
                <a:sym typeface="Verdana" pitchFamily="34" charset="0"/>
              </a:rPr>
              <a:t>as well as later beneficiaries (primary </a:t>
            </a:r>
            <a:r>
              <a:rPr lang="en-US" sz="1300" dirty="0">
                <a:solidFill>
                  <a:schemeClr val="tx1"/>
                </a:solidFill>
                <a:latin typeface="Verdana" pitchFamily="34" charset="0"/>
                <a:sym typeface="Verdana" pitchFamily="34" charset="0"/>
              </a:rPr>
              <a:t>and secondary rights).</a:t>
            </a:r>
          </a:p>
          <a:p>
            <a:pPr marL="285750" indent="-285750">
              <a:lnSpc>
                <a:spcPct val="120000"/>
              </a:lnSpc>
              <a:buFont typeface="Arial" pitchFamily="34" charset="0"/>
              <a:buChar char="•"/>
            </a:pPr>
            <a:endParaRPr lang="en-US" sz="1300" dirty="0">
              <a:solidFill>
                <a:schemeClr val="tx1"/>
              </a:solidFill>
              <a:latin typeface="Verdana" pitchFamily="34" charset="0"/>
              <a:sym typeface="Verdana" pitchFamily="34" charset="0"/>
            </a:endParaRPr>
          </a:p>
          <a:p>
            <a:pPr marL="285750" lvl="1" indent="-285750">
              <a:lnSpc>
                <a:spcPct val="120000"/>
              </a:lnSpc>
              <a:buFont typeface="Arial" pitchFamily="34" charset="0"/>
              <a:buChar char="•"/>
            </a:pPr>
            <a:r>
              <a:rPr lang="en-US" sz="1300" b="1" i="1" dirty="0">
                <a:solidFill>
                  <a:schemeClr val="tx1"/>
                </a:solidFill>
                <a:latin typeface="Verdana" pitchFamily="34" charset="0"/>
                <a:sym typeface="Verdana" pitchFamily="34" charset="0"/>
              </a:rPr>
              <a:t>Conflicts were settled through ecclesiastical channels</a:t>
            </a:r>
            <a:r>
              <a:rPr lang="en-US" sz="1300" dirty="0">
                <a:solidFill>
                  <a:schemeClr val="tx1"/>
                </a:solidFill>
                <a:latin typeface="Verdana" pitchFamily="34" charset="0"/>
                <a:sym typeface="Verdana" pitchFamily="34" charset="0"/>
              </a:rPr>
              <a:t>; </a:t>
            </a:r>
            <a:r>
              <a:rPr lang="en-US" sz="1300" dirty="0" smtClean="0">
                <a:solidFill>
                  <a:schemeClr val="tx1"/>
                </a:solidFill>
                <a:latin typeface="Verdana" pitchFamily="34" charset="0"/>
                <a:sym typeface="Verdana" pitchFamily="34" charset="0"/>
              </a:rPr>
              <a:t>Bishop’s Courts for local wards provided a judicia</a:t>
            </a:r>
            <a:r>
              <a:rPr lang="en-US" sz="1300" dirty="0" smtClean="0">
                <a:solidFill>
                  <a:schemeClr val="tx1"/>
                </a:solidFill>
                <a:latin typeface="Verdana" pitchFamily="34" charset="0"/>
                <a:sym typeface="Verdana" pitchFamily="34" charset="0"/>
              </a:rPr>
              <a:t>l process with Stake High Councils serving as appellate courts.</a:t>
            </a:r>
            <a:r>
              <a:rPr lang="en-US" sz="1300" dirty="0" smtClean="0">
                <a:solidFill>
                  <a:schemeClr val="tx1"/>
                </a:solidFill>
                <a:latin typeface="Verdana" pitchFamily="34" charset="0"/>
                <a:sym typeface="Verdana" pitchFamily="34" charset="0"/>
              </a:rPr>
              <a:t>  </a:t>
            </a:r>
            <a:endParaRPr lang="en-US" sz="1300" dirty="0">
              <a:solidFill>
                <a:schemeClr val="tx1"/>
              </a:solidFill>
              <a:latin typeface="Verdana" pitchFamily="34" charset="0"/>
              <a:sym typeface="Verdana" pitchFamily="34" charset="0"/>
            </a:endParaRPr>
          </a:p>
        </p:txBody>
      </p:sp>
      <p:sp>
        <p:nvSpPr>
          <p:cNvPr id="14339"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Historical Context – The Pioneer Era</a:t>
            </a:r>
          </a:p>
        </p:txBody>
      </p:sp>
      <p:pic>
        <p:nvPicPr>
          <p:cNvPr id="17417" name="Picture 9" descr="http://www.orsonprattbrown.com/CJB/-CaptainJamesBrown/alexander-jesse-1st-irrigation.jpg"/>
          <p:cNvPicPr>
            <a:picLocks noChangeAspect="1" noChangeArrowheads="1"/>
          </p:cNvPicPr>
          <p:nvPr/>
        </p:nvPicPr>
        <p:blipFill rotWithShape="1">
          <a:blip r:embed="rId3"/>
          <a:srcRect/>
          <a:stretch/>
        </p:blipFill>
        <p:spPr bwMode="auto">
          <a:xfrm>
            <a:off x="1041400" y="5632450"/>
            <a:ext cx="3309938" cy="151130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103813" y="5638800"/>
            <a:ext cx="3263900" cy="150495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p:cNvSpPr>
          <p:nvPr/>
        </p:nvSpPr>
        <p:spPr bwMode="auto">
          <a:xfrm>
            <a:off x="423863" y="1092200"/>
            <a:ext cx="9151937"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517525" indent="-517525">
              <a:lnSpc>
                <a:spcPct val="120000"/>
              </a:lnSpc>
              <a:defRPr/>
            </a:pPr>
            <a:r>
              <a:rPr lang="en-US" sz="1300" b="1" u="sng" dirty="0">
                <a:solidFill>
                  <a:schemeClr val="tx1"/>
                </a:solidFill>
                <a:latin typeface="Verdana" pitchFamily="34" charset="0"/>
                <a:ea typeface="ヒラギノ角ゴ Pro W3" charset="-128"/>
                <a:cs typeface="+mn-cs"/>
                <a:sym typeface="Verdana" pitchFamily="34" charset="0"/>
              </a:rPr>
              <a:t>1852</a:t>
            </a:r>
            <a:r>
              <a:rPr lang="en-US" sz="1300" b="1" dirty="0">
                <a:solidFill>
                  <a:schemeClr val="tx1"/>
                </a:solidFill>
                <a:latin typeface="Verdana" pitchFamily="34" charset="0"/>
                <a:ea typeface="ヒラギノ角ゴ Pro W3" charset="-128"/>
                <a:cs typeface="+mn-cs"/>
                <a:sym typeface="Verdana" pitchFamily="34" charset="0"/>
              </a:rPr>
              <a:t>: </a:t>
            </a:r>
            <a:r>
              <a:rPr lang="en-US" sz="1300" dirty="0">
                <a:solidFill>
                  <a:schemeClr val="tx1"/>
                </a:solidFill>
                <a:latin typeface="Verdana" pitchFamily="34" charset="0"/>
                <a:ea typeface="ヒラギノ角ゴ Pro W3" charset="-128"/>
                <a:cs typeface="+mn-cs"/>
                <a:sym typeface="Verdana" pitchFamily="34" charset="0"/>
              </a:rPr>
              <a:t>The first Territorial Legislative Assembly passed an act authorizing the </a:t>
            </a:r>
            <a:r>
              <a:rPr lang="en-US" sz="1300" b="1" dirty="0">
                <a:solidFill>
                  <a:schemeClr val="tx1"/>
                </a:solidFill>
                <a:latin typeface="Verdana" pitchFamily="34" charset="0"/>
                <a:ea typeface="ヒラギノ角ゴ Pro W3" charset="-128"/>
                <a:cs typeface="+mn-cs"/>
                <a:sym typeface="Verdana" pitchFamily="34" charset="0"/>
              </a:rPr>
              <a:t>County Court </a:t>
            </a:r>
            <a:r>
              <a:rPr lang="en-US" sz="1300" dirty="0">
                <a:solidFill>
                  <a:schemeClr val="tx1"/>
                </a:solidFill>
                <a:latin typeface="Verdana" pitchFamily="34" charset="0"/>
                <a:ea typeface="ヒラギノ角ゴ Pro W3" charset="-128"/>
                <a:cs typeface="+mn-cs"/>
                <a:sym typeface="Verdana" pitchFamily="34" charset="0"/>
              </a:rPr>
              <a:t>control of </a:t>
            </a:r>
            <a:r>
              <a:rPr lang="en-US" sz="1300" i="1" dirty="0">
                <a:solidFill>
                  <a:schemeClr val="tx1"/>
                </a:solidFill>
                <a:latin typeface="Verdana" pitchFamily="34" charset="0"/>
                <a:ea typeface="ヒラギノ角ゴ Pro W3" charset="-128"/>
                <a:cs typeface="+mn-cs"/>
                <a:sym typeface="Verdana" pitchFamily="34" charset="0"/>
              </a:rPr>
              <a:t>“all timber, water privileges, or any water course or creek</a:t>
            </a:r>
            <a:r>
              <a:rPr lang="en-US" sz="1300" i="1" dirty="0" smtClean="0">
                <a:solidFill>
                  <a:schemeClr val="tx1"/>
                </a:solidFill>
                <a:latin typeface="Verdana" pitchFamily="34" charset="0"/>
                <a:ea typeface="ヒラギノ角ゴ Pro W3" charset="-128"/>
                <a:cs typeface="+mn-cs"/>
                <a:sym typeface="Verdana" pitchFamily="34" charset="0"/>
              </a:rPr>
              <a:t>.”</a:t>
            </a:r>
            <a:r>
              <a:rPr lang="en-US" sz="1300" dirty="0" smtClean="0">
                <a:solidFill>
                  <a:schemeClr val="tx1"/>
                </a:solidFill>
                <a:latin typeface="Verdana" pitchFamily="34" charset="0"/>
                <a:ea typeface="ヒラギノ角ゴ Pro W3" charset="-128"/>
                <a:cs typeface="+mn-cs"/>
                <a:sym typeface="Verdana" pitchFamily="34" charset="0"/>
              </a:rPr>
              <a:t>  </a:t>
            </a:r>
            <a:r>
              <a:rPr lang="en-US" sz="1300" b="1" i="1" dirty="0" smtClean="0">
                <a:solidFill>
                  <a:schemeClr val="tx1"/>
                </a:solidFill>
                <a:latin typeface="Verdana" pitchFamily="34" charset="0"/>
                <a:ea typeface="ヒラギノ角ゴ Pro W3" charset="-128"/>
                <a:cs typeface="+mn-cs"/>
                <a:sym typeface="Verdana" pitchFamily="34" charset="0"/>
              </a:rPr>
              <a:t>Salt Lake County </a:t>
            </a:r>
            <a:r>
              <a:rPr lang="en-US" sz="1300" dirty="0" smtClean="0">
                <a:solidFill>
                  <a:schemeClr val="tx1"/>
                </a:solidFill>
                <a:latin typeface="Verdana" pitchFamily="34" charset="0"/>
                <a:ea typeface="ヒラギノ角ゴ Pro W3" charset="-128"/>
                <a:cs typeface="+mn-cs"/>
                <a:sym typeface="Verdana" pitchFamily="34" charset="0"/>
              </a:rPr>
              <a:t>was the only one to assume these duties… other counties streams were diverted without public restriction.</a:t>
            </a:r>
            <a:endParaRPr lang="en-US" sz="1300" dirty="0">
              <a:solidFill>
                <a:schemeClr val="tx1"/>
              </a:solidFill>
              <a:latin typeface="Verdana" pitchFamily="34" charset="0"/>
              <a:ea typeface="ヒラギノ角ゴ Pro W3" charset="-128"/>
              <a:cs typeface="+mn-cs"/>
              <a:sym typeface="Verdana" pitchFamily="34" charset="0"/>
            </a:endParaRPr>
          </a:p>
          <a:p>
            <a:pPr marL="517525" indent="-517525">
              <a:lnSpc>
                <a:spcPct val="120000"/>
              </a:lnSpc>
              <a:defRPr/>
            </a:pPr>
            <a:endParaRPr lang="en-US" sz="1300" b="1" u="sng" dirty="0" smtClean="0">
              <a:solidFill>
                <a:schemeClr val="tx1"/>
              </a:solidFill>
              <a:latin typeface="Verdana" pitchFamily="34" charset="0"/>
              <a:ea typeface="ヒラギノ角ゴ Pro W3" charset="-128"/>
              <a:sym typeface="Verdana" pitchFamily="34" charset="0"/>
            </a:endParaRPr>
          </a:p>
          <a:p>
            <a:pPr marL="517525" indent="-517525">
              <a:lnSpc>
                <a:spcPct val="120000"/>
              </a:lnSpc>
              <a:defRPr/>
            </a:pPr>
            <a:r>
              <a:rPr lang="en-US" sz="1300" b="1" u="sng" dirty="0" smtClean="0">
                <a:solidFill>
                  <a:schemeClr val="tx1"/>
                </a:solidFill>
                <a:latin typeface="Verdana" pitchFamily="34" charset="0"/>
                <a:ea typeface="ヒラギノ角ゴ Pro W3" charset="-128"/>
                <a:sym typeface="Verdana" pitchFamily="34" charset="0"/>
              </a:rPr>
              <a:t>1877</a:t>
            </a:r>
            <a:r>
              <a:rPr lang="en-US" sz="1300" b="1" dirty="0" smtClean="0">
                <a:solidFill>
                  <a:schemeClr val="tx1"/>
                </a:solidFill>
                <a:latin typeface="Verdana" pitchFamily="34" charset="0"/>
                <a:ea typeface="ヒラギノ角ゴ Pro W3" charset="-128"/>
                <a:sym typeface="Verdana" pitchFamily="34" charset="0"/>
              </a:rPr>
              <a:t>: </a:t>
            </a:r>
            <a:r>
              <a:rPr lang="en-US" sz="1300" dirty="0" smtClean="0">
                <a:solidFill>
                  <a:schemeClr val="tx1"/>
                </a:solidFill>
                <a:latin typeface="Verdana" pitchFamily="34" charset="0"/>
                <a:ea typeface="ヒラギノ角ゴ Pro W3" charset="-128"/>
                <a:sym typeface="Verdana" pitchFamily="34" charset="0"/>
              </a:rPr>
              <a:t>The </a:t>
            </a:r>
            <a:r>
              <a:rPr lang="en-US" sz="1300" b="1" i="1" dirty="0" smtClean="0">
                <a:solidFill>
                  <a:schemeClr val="tx1"/>
                </a:solidFill>
                <a:latin typeface="Verdana" pitchFamily="34" charset="0"/>
                <a:ea typeface="ヒラギノ角ゴ Pro W3" charset="-128"/>
                <a:sym typeface="Verdana" pitchFamily="34" charset="0"/>
              </a:rPr>
              <a:t>Desert Land Act </a:t>
            </a:r>
            <a:r>
              <a:rPr lang="en-US" sz="1300" dirty="0" smtClean="0">
                <a:solidFill>
                  <a:schemeClr val="tx1"/>
                </a:solidFill>
                <a:latin typeface="Verdana" pitchFamily="34" charset="0"/>
                <a:ea typeface="ヒラギノ角ゴ Pro W3" charset="-128"/>
                <a:sym typeface="Verdana" pitchFamily="34" charset="0"/>
              </a:rPr>
              <a:t>was passed to promote homesteading of arid and semiarid public land.  The Act also </a:t>
            </a:r>
            <a:r>
              <a:rPr lang="en-US" sz="1300" b="1" i="1" dirty="0" smtClean="0">
                <a:solidFill>
                  <a:schemeClr val="tx1"/>
                </a:solidFill>
                <a:latin typeface="Verdana" pitchFamily="34" charset="0"/>
                <a:ea typeface="ヒラギノ角ゴ Pro W3" charset="-128"/>
                <a:sym typeface="Verdana" pitchFamily="34" charset="0"/>
              </a:rPr>
              <a:t>severed the title</a:t>
            </a:r>
            <a:r>
              <a:rPr lang="en-US" sz="1300" dirty="0" smtClean="0">
                <a:solidFill>
                  <a:schemeClr val="tx1"/>
                </a:solidFill>
                <a:latin typeface="Verdana" pitchFamily="34" charset="0"/>
                <a:ea typeface="ヒラギノ角ゴ Pro W3" charset="-128"/>
                <a:sym typeface="Verdana" pitchFamily="34" charset="0"/>
              </a:rPr>
              <a:t> of the water from the public land and </a:t>
            </a:r>
            <a:r>
              <a:rPr lang="en-US" sz="1300" b="1" i="1" dirty="0" smtClean="0">
                <a:solidFill>
                  <a:schemeClr val="tx1"/>
                </a:solidFill>
                <a:latin typeface="Verdana" pitchFamily="34" charset="0"/>
                <a:ea typeface="ヒラギノ角ゴ Pro W3" charset="-128"/>
                <a:sym typeface="Verdana" pitchFamily="34" charset="0"/>
              </a:rPr>
              <a:t>delegated authority </a:t>
            </a:r>
            <a:r>
              <a:rPr lang="en-US" sz="1300" dirty="0" smtClean="0">
                <a:solidFill>
                  <a:schemeClr val="tx1"/>
                </a:solidFill>
                <a:latin typeface="Verdana" pitchFamily="34" charset="0"/>
                <a:ea typeface="ヒラギノ角ゴ Pro W3" charset="-128"/>
                <a:sym typeface="Verdana" pitchFamily="34" charset="0"/>
              </a:rPr>
              <a:t>to appropriate the water to the respective </a:t>
            </a:r>
            <a:r>
              <a:rPr lang="en-US" sz="1300" b="1" i="1" dirty="0" smtClean="0">
                <a:solidFill>
                  <a:schemeClr val="tx1"/>
                </a:solidFill>
                <a:latin typeface="Verdana" pitchFamily="34" charset="0"/>
                <a:ea typeface="ヒラギノ角ゴ Pro W3" charset="-128"/>
                <a:sym typeface="Verdana" pitchFamily="34" charset="0"/>
              </a:rPr>
              <a:t>state or territory</a:t>
            </a:r>
            <a:r>
              <a:rPr lang="en-US" sz="1300" dirty="0" smtClean="0">
                <a:solidFill>
                  <a:schemeClr val="tx1"/>
                </a:solidFill>
                <a:latin typeface="Verdana" pitchFamily="34" charset="0"/>
                <a:ea typeface="ヒラギノ角ゴ Pro W3" charset="-128"/>
                <a:sym typeface="Verdana" pitchFamily="34" charset="0"/>
              </a:rPr>
              <a:t>.</a:t>
            </a:r>
            <a:endParaRPr lang="en-US" sz="1300" b="1" dirty="0">
              <a:solidFill>
                <a:schemeClr val="tx1"/>
              </a:solidFill>
              <a:latin typeface="Verdana" pitchFamily="34" charset="0"/>
              <a:ea typeface="ヒラギノ角ゴ Pro W3" charset="-128"/>
              <a:sym typeface="Verdana" pitchFamily="34" charset="0"/>
            </a:endParaRPr>
          </a:p>
          <a:p>
            <a:pPr marL="517525" indent="-517525">
              <a:lnSpc>
                <a:spcPct val="120000"/>
              </a:lnSpc>
              <a:buFont typeface="Arial" pitchFamily="34" charset="0"/>
              <a:buChar char="•"/>
              <a:defRPr/>
            </a:pPr>
            <a:endParaRPr lang="en-US" sz="1400" dirty="0">
              <a:solidFill>
                <a:schemeClr val="tx1"/>
              </a:solidFill>
              <a:latin typeface="Verdana" pitchFamily="34" charset="0"/>
              <a:ea typeface="ヒラギノ角ゴ Pro W3" charset="-128"/>
              <a:cs typeface="+mn-cs"/>
              <a:sym typeface="Verdana" pitchFamily="34" charset="0"/>
            </a:endParaRPr>
          </a:p>
          <a:p>
            <a:pPr marL="517525" indent="-517525">
              <a:lnSpc>
                <a:spcPct val="120000"/>
              </a:lnSpc>
              <a:defRPr/>
            </a:pPr>
            <a:r>
              <a:rPr lang="en-US" sz="1300" b="1" u="sng" dirty="0">
                <a:solidFill>
                  <a:schemeClr val="tx1"/>
                </a:solidFill>
                <a:latin typeface="Verdana" pitchFamily="34" charset="0"/>
                <a:ea typeface="ヒラギノ角ゴ Pro W3" charset="-128"/>
                <a:cs typeface="+mn-cs"/>
                <a:sym typeface="Verdana" pitchFamily="34" charset="0"/>
              </a:rPr>
              <a:t>1880</a:t>
            </a:r>
            <a:r>
              <a:rPr lang="en-US" sz="1300" b="1" dirty="0">
                <a:solidFill>
                  <a:schemeClr val="tx1"/>
                </a:solidFill>
                <a:latin typeface="Verdana" pitchFamily="34" charset="0"/>
                <a:ea typeface="ヒラギノ角ゴ Pro W3" charset="-128"/>
                <a:cs typeface="+mn-cs"/>
                <a:sym typeface="Verdana" pitchFamily="34" charset="0"/>
              </a:rPr>
              <a:t>: </a:t>
            </a:r>
            <a:r>
              <a:rPr lang="en-US" sz="1300" dirty="0">
                <a:solidFill>
                  <a:schemeClr val="tx1"/>
                </a:solidFill>
                <a:latin typeface="Verdana" pitchFamily="34" charset="0"/>
                <a:ea typeface="ヒラギノ角ゴ Pro W3" charset="-128"/>
                <a:cs typeface="+mn-cs"/>
                <a:sym typeface="Verdana" pitchFamily="34" charset="0"/>
              </a:rPr>
              <a:t>Due to </a:t>
            </a:r>
            <a:r>
              <a:rPr lang="en-US" sz="1300" b="1" i="1" dirty="0">
                <a:solidFill>
                  <a:schemeClr val="tx1"/>
                </a:solidFill>
                <a:latin typeface="Verdana" pitchFamily="34" charset="0"/>
                <a:ea typeface="ヒラギノ角ゴ Pro W3" charset="-128"/>
                <a:cs typeface="+mn-cs"/>
                <a:sym typeface="Verdana" pitchFamily="34" charset="0"/>
              </a:rPr>
              <a:t>failure to enforce </a:t>
            </a:r>
            <a:r>
              <a:rPr lang="en-US" sz="1300" dirty="0">
                <a:solidFill>
                  <a:schemeClr val="tx1"/>
                </a:solidFill>
                <a:latin typeface="Verdana" pitchFamily="34" charset="0"/>
                <a:ea typeface="ヒラギノ角ゴ Pro W3" charset="-128"/>
                <a:cs typeface="+mn-cs"/>
                <a:sym typeface="Verdana" pitchFamily="34" charset="0"/>
              </a:rPr>
              <a:t>the 1852 act, the legislature passed an act that replaced the County Court’s authority with the </a:t>
            </a:r>
            <a:r>
              <a:rPr lang="en-US" sz="1300" b="1" i="1" dirty="0">
                <a:solidFill>
                  <a:schemeClr val="tx1"/>
                </a:solidFill>
                <a:latin typeface="Verdana" pitchFamily="34" charset="0"/>
                <a:ea typeface="ヒラギノ角ゴ Pro W3" charset="-128"/>
                <a:cs typeface="+mn-cs"/>
                <a:sym typeface="Verdana" pitchFamily="34" charset="0"/>
              </a:rPr>
              <a:t>County Selectmen </a:t>
            </a:r>
            <a:r>
              <a:rPr lang="en-US" sz="1300" dirty="0">
                <a:solidFill>
                  <a:schemeClr val="tx1"/>
                </a:solidFill>
                <a:latin typeface="Verdana" pitchFamily="34" charset="0"/>
                <a:ea typeface="ヒラギノ角ゴ Pro W3" charset="-128"/>
                <a:cs typeface="+mn-cs"/>
                <a:sym typeface="Verdana" pitchFamily="34" charset="0"/>
              </a:rPr>
              <a:t>as the ex-officio water commissioners.  Allowed recognition, determination, and recording… but not appropriation.</a:t>
            </a:r>
            <a:r>
              <a:rPr lang="en-US" sz="1300" b="1" dirty="0">
                <a:solidFill>
                  <a:schemeClr val="tx1"/>
                </a:solidFill>
                <a:latin typeface="Verdana" pitchFamily="34" charset="0"/>
                <a:ea typeface="ヒラギノ角ゴ Pro W3" charset="-128"/>
                <a:cs typeface="+mn-cs"/>
                <a:sym typeface="Verdana" pitchFamily="34" charset="0"/>
              </a:rPr>
              <a:t> </a:t>
            </a:r>
            <a:r>
              <a:rPr lang="en-US" sz="1300" dirty="0" smtClean="0">
                <a:solidFill>
                  <a:schemeClr val="tx1"/>
                </a:solidFill>
                <a:latin typeface="Verdana" pitchFamily="34" charset="0"/>
                <a:ea typeface="ヒラギノ角ゴ Pro W3" charset="-128"/>
                <a:cs typeface="+mn-cs"/>
                <a:sym typeface="Verdana" pitchFamily="34" charset="0"/>
              </a:rPr>
              <a:t>Once again, this was only enforced in a few counties and the certificates were generally considered worthless.</a:t>
            </a:r>
            <a:endParaRPr lang="en-US" sz="1300" dirty="0">
              <a:solidFill>
                <a:schemeClr val="tx1"/>
              </a:solidFill>
              <a:latin typeface="Verdana" pitchFamily="34" charset="0"/>
              <a:ea typeface="ヒラギノ角ゴ Pro W3" charset="-128"/>
              <a:cs typeface="+mn-cs"/>
              <a:sym typeface="Verdana" pitchFamily="34" charset="0"/>
            </a:endParaRPr>
          </a:p>
          <a:p>
            <a:pPr marL="517525" indent="-517525">
              <a:lnSpc>
                <a:spcPct val="120000"/>
              </a:lnSpc>
              <a:buFont typeface="Arial" pitchFamily="34" charset="0"/>
              <a:buChar char="•"/>
              <a:defRPr/>
            </a:pPr>
            <a:endParaRPr lang="en-US" sz="1400" b="1" dirty="0">
              <a:solidFill>
                <a:schemeClr val="tx1"/>
              </a:solidFill>
              <a:latin typeface="Verdana" pitchFamily="34" charset="0"/>
              <a:ea typeface="ヒラギノ角ゴ Pro W3" charset="-128"/>
              <a:cs typeface="+mn-cs"/>
              <a:sym typeface="Verdana" pitchFamily="34" charset="0"/>
            </a:endParaRPr>
          </a:p>
          <a:p>
            <a:pPr marL="685800" lvl="1" indent="-228600">
              <a:lnSpc>
                <a:spcPct val="120000"/>
              </a:lnSpc>
              <a:buFont typeface="Arial" pitchFamily="34" charset="0"/>
              <a:buChar char="•"/>
              <a:defRPr/>
            </a:pPr>
            <a:r>
              <a:rPr lang="en-US" sz="1300" b="1" i="1" dirty="0">
                <a:solidFill>
                  <a:schemeClr val="tx1"/>
                </a:solidFill>
                <a:latin typeface="Verdana" pitchFamily="34" charset="0"/>
                <a:ea typeface="ヒラギノ角ゴ Pro W3" charset="-128"/>
                <a:cs typeface="+mn-cs"/>
                <a:sym typeface="Verdana" pitchFamily="34" charset="0"/>
              </a:rPr>
              <a:t>Confusion </a:t>
            </a:r>
            <a:r>
              <a:rPr lang="en-US" sz="1300" dirty="0">
                <a:solidFill>
                  <a:schemeClr val="tx1"/>
                </a:solidFill>
                <a:latin typeface="Verdana" pitchFamily="34" charset="0"/>
                <a:ea typeface="ヒラギノ角ゴ Pro W3" charset="-128"/>
                <a:cs typeface="+mn-cs"/>
                <a:sym typeface="Verdana" pitchFamily="34" charset="0"/>
              </a:rPr>
              <a:t>over existing water rights </a:t>
            </a:r>
            <a:r>
              <a:rPr lang="en-US" sz="1300" dirty="0" smtClean="0">
                <a:solidFill>
                  <a:schemeClr val="tx1"/>
                </a:solidFill>
                <a:latin typeface="Verdana" pitchFamily="34" charset="0"/>
                <a:ea typeface="ヒラギノ角ゴ Pro W3" charset="-128"/>
                <a:cs typeface="+mn-cs"/>
                <a:sym typeface="Verdana" pitchFamily="34" charset="0"/>
              </a:rPr>
              <a:t>continued </a:t>
            </a:r>
            <a:r>
              <a:rPr lang="en-US" sz="1300" dirty="0">
                <a:solidFill>
                  <a:schemeClr val="tx1"/>
                </a:solidFill>
                <a:latin typeface="Verdana" pitchFamily="34" charset="0"/>
                <a:ea typeface="ヒラギノ角ゴ Pro W3" charset="-128"/>
                <a:cs typeface="+mn-cs"/>
                <a:sym typeface="Verdana" pitchFamily="34" charset="0"/>
              </a:rPr>
              <a:t>in spite of the efforts of the Utah Territorial Legislature.</a:t>
            </a:r>
          </a:p>
          <a:p>
            <a:pPr marL="685800" indent="-228600">
              <a:lnSpc>
                <a:spcPct val="120000"/>
              </a:lnSpc>
              <a:buFont typeface="Arial" pitchFamily="34" charset="0"/>
              <a:buChar char="•"/>
              <a:defRPr/>
            </a:pPr>
            <a:endParaRPr lang="en-US" sz="1300" dirty="0">
              <a:solidFill>
                <a:schemeClr val="tx1"/>
              </a:solidFill>
              <a:latin typeface="Verdana" pitchFamily="34" charset="0"/>
              <a:ea typeface="ヒラギノ角ゴ Pro W3" charset="-128"/>
              <a:cs typeface="+mn-cs"/>
              <a:sym typeface="Verdana" pitchFamily="34" charset="0"/>
            </a:endParaRPr>
          </a:p>
          <a:p>
            <a:pPr marL="685800" lvl="1" indent="-228600">
              <a:lnSpc>
                <a:spcPct val="120000"/>
              </a:lnSpc>
              <a:buFont typeface="Arial" pitchFamily="34" charset="0"/>
              <a:buChar char="•"/>
              <a:defRPr/>
            </a:pPr>
            <a:r>
              <a:rPr lang="en-US" sz="1300" dirty="0">
                <a:solidFill>
                  <a:schemeClr val="tx1"/>
                </a:solidFill>
                <a:latin typeface="Verdana" pitchFamily="34" charset="0"/>
                <a:ea typeface="ヒラギノ角ゴ Pro W3" charset="-128"/>
                <a:cs typeface="+mn-cs"/>
                <a:sym typeface="Verdana" pitchFamily="34" charset="0"/>
              </a:rPr>
              <a:t>The </a:t>
            </a:r>
            <a:r>
              <a:rPr lang="en-US" sz="1300" b="1" i="1" dirty="0">
                <a:solidFill>
                  <a:schemeClr val="tx1"/>
                </a:solidFill>
                <a:latin typeface="Verdana" pitchFamily="34" charset="0"/>
                <a:ea typeface="ヒラギノ角ゴ Pro W3" charset="-128"/>
                <a:cs typeface="+mn-cs"/>
                <a:sym typeface="Verdana" pitchFamily="34" charset="0"/>
              </a:rPr>
              <a:t>Church continued to administer and decree water rights </a:t>
            </a:r>
            <a:r>
              <a:rPr lang="en-US" sz="1300" dirty="0">
                <a:solidFill>
                  <a:schemeClr val="tx1"/>
                </a:solidFill>
                <a:latin typeface="Verdana" pitchFamily="34" charset="0"/>
                <a:ea typeface="ヒラギノ角ゴ Pro W3" charset="-128"/>
                <a:cs typeface="+mn-cs"/>
                <a:sym typeface="Verdana" pitchFamily="34" charset="0"/>
              </a:rPr>
              <a:t>in some areas (e.g. 1879 High Council Decision to divide the waters of the Spanish Fork River among various canal companies).</a:t>
            </a:r>
          </a:p>
          <a:p>
            <a:pPr marL="285750" indent="-285750">
              <a:lnSpc>
                <a:spcPct val="120000"/>
              </a:lnSpc>
              <a:buFont typeface="Arial" pitchFamily="34" charset="0"/>
              <a:buChar char="•"/>
              <a:defRPr/>
            </a:pPr>
            <a:endParaRPr lang="en-US" sz="1400" dirty="0">
              <a:solidFill>
                <a:schemeClr val="tx1"/>
              </a:solidFill>
              <a:latin typeface="Verdana" pitchFamily="34" charset="0"/>
              <a:ea typeface="ヒラギノ角ゴ Pro W3" charset="-128"/>
              <a:cs typeface="+mn-cs"/>
              <a:sym typeface="Verdana" pitchFamily="34" charset="0"/>
            </a:endParaRPr>
          </a:p>
        </p:txBody>
      </p:sp>
      <p:sp>
        <p:nvSpPr>
          <p:cNvPr id="2"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Historical Context - Territorial Era</a:t>
            </a:r>
          </a:p>
        </p:txBody>
      </p:sp>
      <p:pic>
        <p:nvPicPr>
          <p:cNvPr id="3" name="Picture 2"/>
          <p:cNvPicPr>
            <a:picLocks noChangeAspect="1"/>
          </p:cNvPicPr>
          <p:nvPr/>
        </p:nvPicPr>
        <p:blipFill>
          <a:blip r:embed="rId3"/>
          <a:stretch>
            <a:fillRect/>
          </a:stretch>
        </p:blipFill>
        <p:spPr>
          <a:xfrm>
            <a:off x="1327150" y="5867400"/>
            <a:ext cx="1498600" cy="126047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rotWithShape="1">
          <a:blip r:embed="rId4"/>
          <a:srcRect/>
          <a:stretch/>
        </p:blipFill>
        <p:spPr>
          <a:xfrm>
            <a:off x="3327400" y="5867400"/>
            <a:ext cx="5027613" cy="126047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p:cNvSpPr>
          <p:nvPr/>
        </p:nvSpPr>
        <p:spPr bwMode="auto">
          <a:xfrm>
            <a:off x="508000" y="1092200"/>
            <a:ext cx="8149388"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579438" indent="-579438">
              <a:lnSpc>
                <a:spcPct val="120000"/>
              </a:lnSpc>
              <a:spcAft>
                <a:spcPts val="1200"/>
              </a:spcAft>
              <a:defRPr/>
            </a:pPr>
            <a:r>
              <a:rPr lang="en-US" sz="1200" b="1" u="sng" dirty="0">
                <a:latin typeface="Verdana" pitchFamily="34" charset="0"/>
                <a:ea typeface="ヒラギノ角ゴ Pro W3" charset="-128"/>
                <a:cs typeface="+mn-cs"/>
                <a:sym typeface="Verdana" pitchFamily="34" charset="0"/>
              </a:rPr>
              <a:t>1896</a:t>
            </a:r>
            <a:r>
              <a:rPr lang="en-US" sz="1200" b="1" dirty="0">
                <a:latin typeface="Verdana" pitchFamily="34" charset="0"/>
                <a:ea typeface="ヒラギノ角ゴ Pro W3" charset="-128"/>
                <a:cs typeface="+mn-cs"/>
                <a:sym typeface="Verdana" pitchFamily="34" charset="0"/>
              </a:rPr>
              <a:t>:</a:t>
            </a:r>
            <a:r>
              <a:rPr lang="en-US" sz="1200" dirty="0">
                <a:latin typeface="Verdana" pitchFamily="34" charset="0"/>
                <a:ea typeface="ヒラギノ角ゴ Pro W3" charset="-128"/>
                <a:cs typeface="+mn-cs"/>
                <a:sym typeface="Verdana" pitchFamily="34" charset="0"/>
              </a:rPr>
              <a:t> Utah gains Statehood. Due to </a:t>
            </a:r>
            <a:r>
              <a:rPr lang="en-US" sz="1200" b="1" i="1" dirty="0">
                <a:latin typeface="Verdana" pitchFamily="34" charset="0"/>
                <a:ea typeface="ヒラギノ角ゴ Pro W3" charset="-128"/>
                <a:cs typeface="+mn-cs"/>
                <a:sym typeface="Verdana" pitchFamily="34" charset="0"/>
              </a:rPr>
              <a:t>fears of possible confiscation </a:t>
            </a:r>
            <a:r>
              <a:rPr lang="en-US" sz="1200" dirty="0">
                <a:latin typeface="Verdana" pitchFamily="34" charset="0"/>
                <a:ea typeface="ヒラギノ角ゴ Pro W3" charset="-128"/>
                <a:cs typeface="+mn-cs"/>
                <a:sym typeface="Verdana" pitchFamily="34" charset="0"/>
              </a:rPr>
              <a:t>of existing water rights by the State under a comprehensive water code, the adopted constitution only had </a:t>
            </a:r>
            <a:r>
              <a:rPr lang="en-US" sz="1200" b="1" i="1" dirty="0">
                <a:latin typeface="Verdana" pitchFamily="34" charset="0"/>
                <a:ea typeface="ヒラギノ角ゴ Pro W3" charset="-128"/>
                <a:cs typeface="+mn-cs"/>
                <a:sym typeface="Verdana" pitchFamily="34" charset="0"/>
              </a:rPr>
              <a:t>one sentence</a:t>
            </a:r>
            <a:r>
              <a:rPr lang="en-US" sz="1200" dirty="0">
                <a:latin typeface="Verdana" pitchFamily="34" charset="0"/>
                <a:ea typeface="ヒラギノ角ゴ Pro W3" charset="-128"/>
                <a:cs typeface="+mn-cs"/>
                <a:sym typeface="Verdana" pitchFamily="34" charset="0"/>
              </a:rPr>
              <a:t> regarding water law</a:t>
            </a:r>
            <a:r>
              <a:rPr lang="en-US" sz="1200" dirty="0" smtClean="0">
                <a:latin typeface="Verdana" pitchFamily="34" charset="0"/>
                <a:ea typeface="ヒラギノ角ゴ Pro W3" charset="-128"/>
                <a:cs typeface="+mn-cs"/>
                <a:sym typeface="Verdana" pitchFamily="34" charset="0"/>
              </a:rPr>
              <a:t>:</a:t>
            </a:r>
            <a:endParaRPr lang="en-US" sz="1050" b="1" dirty="0">
              <a:latin typeface="Verdana" pitchFamily="34" charset="0"/>
              <a:ea typeface="ヒラギノ角ゴ Pro W3" charset="-128"/>
              <a:cs typeface="+mn-cs"/>
              <a:sym typeface="Verdana" pitchFamily="34" charset="0"/>
            </a:endParaRPr>
          </a:p>
          <a:p>
            <a:pPr marL="579438" lvl="1" indent="-579438">
              <a:lnSpc>
                <a:spcPct val="120000"/>
              </a:lnSpc>
              <a:defRPr/>
            </a:pPr>
            <a:r>
              <a:rPr lang="en-US" sz="1100" i="1" dirty="0">
                <a:latin typeface="Verdana" pitchFamily="34" charset="0"/>
                <a:ea typeface="ヒラギノ角ゴ Pro W3" charset="-128"/>
                <a:cs typeface="+mn-cs"/>
                <a:sym typeface="Gill Sans" charset="0"/>
              </a:rPr>
              <a:t>	</a:t>
            </a:r>
            <a:r>
              <a:rPr lang="en-US" sz="1100" i="1" dirty="0" smtClean="0">
                <a:latin typeface="Verdana" pitchFamily="34" charset="0"/>
                <a:ea typeface="ヒラギノ角ゴ Pro W3" charset="-128"/>
                <a:cs typeface="+mn-cs"/>
                <a:sym typeface="Gill Sans" charset="0"/>
              </a:rPr>
              <a:t>	</a:t>
            </a:r>
            <a:r>
              <a:rPr lang="en-US" sz="1050" i="1" dirty="0" smtClean="0">
                <a:latin typeface="Verdana" pitchFamily="34" charset="0"/>
                <a:ea typeface="ヒラギノ角ゴ Pro W3" charset="-128"/>
                <a:cs typeface="+mn-cs"/>
                <a:sym typeface="Gill Sans" charset="0"/>
              </a:rPr>
              <a:t>”</a:t>
            </a:r>
            <a:r>
              <a:rPr lang="en-US" sz="1050" i="1" dirty="0">
                <a:latin typeface="Verdana" pitchFamily="34" charset="0"/>
                <a:ea typeface="ヒラギノ角ゴ Pro W3" charset="-128"/>
                <a:cs typeface="+mn-cs"/>
                <a:sym typeface="Gill Sans" charset="0"/>
              </a:rPr>
              <a:t>All existing rights to the use of any of the waters in this State for any useful or beneficial </a:t>
            </a:r>
            <a:r>
              <a:rPr lang="en-US" sz="1050" i="1" dirty="0" smtClean="0">
                <a:latin typeface="Verdana" pitchFamily="34" charset="0"/>
                <a:ea typeface="ヒラギノ角ゴ Pro W3" charset="-128"/>
                <a:cs typeface="+mn-cs"/>
                <a:sym typeface="Gill Sans" charset="0"/>
              </a:rPr>
              <a:t>purpose</a:t>
            </a:r>
            <a:r>
              <a:rPr lang="en-US" sz="1050" i="1" dirty="0">
                <a:latin typeface="Verdana" pitchFamily="34" charset="0"/>
                <a:ea typeface="ヒラギノ角ゴ Pro W3" charset="-128"/>
                <a:cs typeface="+mn-cs"/>
                <a:sym typeface="Gill Sans" charset="0"/>
              </a:rPr>
              <a:t>, </a:t>
            </a:r>
            <a:r>
              <a:rPr lang="en-US" sz="1050" i="1" dirty="0" smtClean="0">
                <a:latin typeface="Verdana" pitchFamily="34" charset="0"/>
                <a:ea typeface="ヒラギノ角ゴ Pro W3" charset="-128"/>
                <a:cs typeface="+mn-cs"/>
                <a:sym typeface="Gill Sans" charset="0"/>
              </a:rPr>
              <a:t>	are </a:t>
            </a:r>
            <a:r>
              <a:rPr lang="en-US" sz="1050" i="1" dirty="0">
                <a:latin typeface="Verdana" pitchFamily="34" charset="0"/>
                <a:ea typeface="ヒラギノ角ゴ Pro W3" charset="-128"/>
                <a:cs typeface="+mn-cs"/>
                <a:sym typeface="Gill Sans" charset="0"/>
              </a:rPr>
              <a:t>hereby recognized and confirmed.” </a:t>
            </a:r>
          </a:p>
          <a:p>
            <a:pPr marL="579438" lvl="1" indent="-579438">
              <a:lnSpc>
                <a:spcPct val="120000"/>
              </a:lnSpc>
              <a:defRPr/>
            </a:pPr>
            <a:r>
              <a:rPr lang="en-US" sz="1050" b="1" i="1" dirty="0">
                <a:latin typeface="Verdana" pitchFamily="34" charset="0"/>
                <a:ea typeface="ヒラギノ角ゴ Pro W3" charset="-128"/>
                <a:cs typeface="+mn-cs"/>
                <a:sym typeface="Verdana" pitchFamily="34" charset="0"/>
              </a:rPr>
              <a:t>				- Constitution of the State of Utah, Article </a:t>
            </a:r>
            <a:r>
              <a:rPr lang="en-US" sz="1050" b="1" i="1" dirty="0" smtClean="0">
                <a:latin typeface="Verdana" pitchFamily="34" charset="0"/>
                <a:ea typeface="ヒラギノ角ゴ Pro W3" charset="-128"/>
                <a:cs typeface="+mn-cs"/>
                <a:sym typeface="Verdana" pitchFamily="34" charset="0"/>
              </a:rPr>
              <a:t>XVII</a:t>
            </a:r>
          </a:p>
          <a:p>
            <a:pPr marL="579438" lvl="1" indent="-579438">
              <a:lnSpc>
                <a:spcPct val="120000"/>
              </a:lnSpc>
              <a:defRPr/>
            </a:pPr>
            <a:endParaRPr lang="en-US" sz="1050" b="1" i="1" dirty="0">
              <a:latin typeface="Verdana" pitchFamily="34" charset="0"/>
              <a:ea typeface="ヒラギノ角ゴ Pro W3" charset="-128"/>
              <a:cs typeface="+mn-cs"/>
              <a:sym typeface="Verdana" pitchFamily="34" charset="0"/>
            </a:endParaRPr>
          </a:p>
          <a:p>
            <a:pPr marL="579438" indent="-579438">
              <a:lnSpc>
                <a:spcPct val="120000"/>
              </a:lnSpc>
              <a:spcAft>
                <a:spcPts val="1200"/>
              </a:spcAft>
              <a:defRPr/>
            </a:pPr>
            <a:r>
              <a:rPr lang="en-US" sz="1200" b="1" u="sng" dirty="0" smtClean="0">
                <a:latin typeface="Verdana" pitchFamily="34" charset="0"/>
                <a:ea typeface="ヒラギノ角ゴ Pro W3" charset="-128"/>
                <a:sym typeface="Verdana" pitchFamily="34" charset="0"/>
              </a:rPr>
              <a:t>1897</a:t>
            </a:r>
            <a:r>
              <a:rPr lang="en-US" sz="1200" b="1" dirty="0" smtClean="0">
                <a:latin typeface="Verdana" pitchFamily="34" charset="0"/>
                <a:ea typeface="ヒラギノ角ゴ Pro W3" charset="-128"/>
                <a:sym typeface="Verdana" pitchFamily="34" charset="0"/>
              </a:rPr>
              <a:t>:</a:t>
            </a:r>
            <a:r>
              <a:rPr lang="en-US" sz="1200" dirty="0" smtClean="0">
                <a:latin typeface="Verdana" pitchFamily="34" charset="0"/>
                <a:ea typeface="ヒラギノ角ゴ Pro W3" charset="-128"/>
                <a:sym typeface="Verdana" pitchFamily="34" charset="0"/>
              </a:rPr>
              <a:t>  </a:t>
            </a:r>
            <a:r>
              <a:rPr lang="en-US" sz="1200" b="1" i="1" dirty="0" smtClean="0">
                <a:latin typeface="Verdana" pitchFamily="34" charset="0"/>
                <a:ea typeface="ヒラギノ角ゴ Pro W3" charset="-128"/>
                <a:sym typeface="Verdana" pitchFamily="34" charset="0"/>
              </a:rPr>
              <a:t>Office of the State Enginee</a:t>
            </a:r>
            <a:r>
              <a:rPr lang="en-US" sz="1200" dirty="0" smtClean="0">
                <a:latin typeface="Verdana" pitchFamily="34" charset="0"/>
                <a:ea typeface="ヒラギノ角ゴ Pro W3" charset="-128"/>
                <a:sym typeface="Verdana" pitchFamily="34" charset="0"/>
              </a:rPr>
              <a:t>r created and tasked with conducting </a:t>
            </a:r>
            <a:r>
              <a:rPr lang="en-US" sz="1200" b="1" i="1" dirty="0" smtClean="0">
                <a:latin typeface="Verdana" pitchFamily="34" charset="0"/>
                <a:ea typeface="ヒラギノ角ゴ Pro W3" charset="-128"/>
                <a:sym typeface="Verdana" pitchFamily="34" charset="0"/>
              </a:rPr>
              <a:t>hydrographic surveys </a:t>
            </a:r>
            <a:r>
              <a:rPr lang="en-US" sz="1200" dirty="0" smtClean="0">
                <a:latin typeface="Verdana" pitchFamily="34" charset="0"/>
                <a:ea typeface="ヒラギノ角ゴ Pro W3" charset="-128"/>
                <a:sym typeface="Verdana" pitchFamily="34" charset="0"/>
              </a:rPr>
              <a:t>and measuring stream sources.   </a:t>
            </a:r>
            <a:r>
              <a:rPr lang="en-US" sz="1200" b="1" i="1" dirty="0" smtClean="0">
                <a:latin typeface="Verdana" pitchFamily="34" charset="0"/>
                <a:ea typeface="ヒラギノ角ゴ Pro W3" charset="-128"/>
                <a:sym typeface="Verdana" pitchFamily="34" charset="0"/>
              </a:rPr>
              <a:t>Appropriations</a:t>
            </a:r>
            <a:r>
              <a:rPr lang="en-US" sz="1200" dirty="0" smtClean="0">
                <a:latin typeface="Verdana" pitchFamily="34" charset="0"/>
                <a:ea typeface="ヒラギノ角ゴ Pro W3" charset="-128"/>
                <a:sym typeface="Verdana" pitchFamily="34" charset="0"/>
              </a:rPr>
              <a:t> were made by posting notice at the source, the nearest post office, and the county recorder… largely ignored. </a:t>
            </a:r>
            <a:endParaRPr lang="en-US" sz="1050" b="1" i="1" dirty="0">
              <a:latin typeface="Verdana" pitchFamily="34" charset="0"/>
              <a:ea typeface="ヒラギノ角ゴ Pro W3" charset="-128"/>
              <a:sym typeface="Verdana" pitchFamily="34" charset="0"/>
            </a:endParaRPr>
          </a:p>
          <a:p>
            <a:pPr marL="579438" lvl="1" indent="-579438">
              <a:lnSpc>
                <a:spcPct val="120000"/>
              </a:lnSpc>
              <a:defRPr/>
            </a:pPr>
            <a:endParaRPr lang="en-US" sz="1050" b="1" i="1" dirty="0">
              <a:latin typeface="Verdana" pitchFamily="34" charset="0"/>
              <a:ea typeface="ヒラギノ角ゴ Pro W3" charset="-128"/>
              <a:cs typeface="+mn-cs"/>
              <a:sym typeface="Verdana" pitchFamily="34" charset="0"/>
            </a:endParaRPr>
          </a:p>
          <a:p>
            <a:pPr marL="579438" indent="-579438">
              <a:lnSpc>
                <a:spcPct val="120000"/>
              </a:lnSpc>
              <a:defRPr/>
            </a:pPr>
            <a:r>
              <a:rPr lang="en-US" sz="1200" b="1" u="sng" dirty="0">
                <a:solidFill>
                  <a:schemeClr val="tx1"/>
                </a:solidFill>
                <a:latin typeface="Verdana" pitchFamily="34" charset="0"/>
                <a:sym typeface="Verdana" pitchFamily="34" charset="0"/>
              </a:rPr>
              <a:t>1902</a:t>
            </a:r>
            <a:r>
              <a:rPr lang="en-US" sz="1200" b="1" dirty="0">
                <a:solidFill>
                  <a:schemeClr val="tx1"/>
                </a:solidFill>
                <a:latin typeface="Verdana" pitchFamily="34" charset="0"/>
                <a:sym typeface="Verdana" pitchFamily="34" charset="0"/>
              </a:rPr>
              <a:t>:  </a:t>
            </a:r>
            <a:r>
              <a:rPr lang="en-US" sz="1200" dirty="0">
                <a:solidFill>
                  <a:schemeClr val="tx1"/>
                </a:solidFill>
                <a:latin typeface="Verdana" pitchFamily="34" charset="0"/>
                <a:sym typeface="Verdana" pitchFamily="34" charset="0"/>
              </a:rPr>
              <a:t>United States Reclamation Service (i.e. The Bureau of Reclamation) established </a:t>
            </a:r>
            <a:r>
              <a:rPr lang="en-US" sz="1200" dirty="0" smtClean="0">
                <a:solidFill>
                  <a:schemeClr val="tx1"/>
                </a:solidFill>
                <a:latin typeface="Verdana" pitchFamily="34" charset="0"/>
                <a:sym typeface="Verdana" pitchFamily="34" charset="0"/>
              </a:rPr>
              <a:t>to “reclaim</a:t>
            </a:r>
            <a:r>
              <a:rPr lang="en-US" sz="1200" dirty="0">
                <a:solidFill>
                  <a:schemeClr val="tx1"/>
                </a:solidFill>
                <a:latin typeface="Verdana" pitchFamily="34" charset="0"/>
                <a:sym typeface="Verdana" pitchFamily="34" charset="0"/>
              </a:rPr>
              <a:t>” arid lands in the Western United States.</a:t>
            </a:r>
          </a:p>
          <a:p>
            <a:pPr marL="746125" lvl="2" indent="-288925">
              <a:lnSpc>
                <a:spcPct val="120000"/>
              </a:lnSpc>
              <a:buFont typeface="Arial" pitchFamily="34" charset="0"/>
              <a:buChar char="•"/>
              <a:defRPr/>
            </a:pPr>
            <a:r>
              <a:rPr lang="en-US" sz="1200" dirty="0" smtClean="0">
                <a:solidFill>
                  <a:schemeClr val="tx1"/>
                </a:solidFill>
                <a:latin typeface="Verdana" pitchFamily="34" charset="0"/>
                <a:sym typeface="Verdana" pitchFamily="34" charset="0"/>
              </a:rPr>
              <a:t>To secure </a:t>
            </a:r>
            <a:r>
              <a:rPr lang="en-US" sz="1200" dirty="0">
                <a:solidFill>
                  <a:schemeClr val="tx1"/>
                </a:solidFill>
                <a:latin typeface="Verdana" pitchFamily="34" charset="0"/>
                <a:sym typeface="Verdana" pitchFamily="34" charset="0"/>
              </a:rPr>
              <a:t>Federal funding for </a:t>
            </a:r>
            <a:r>
              <a:rPr lang="en-US" sz="1200" b="1" i="1" dirty="0" smtClean="0">
                <a:solidFill>
                  <a:schemeClr val="tx1"/>
                </a:solidFill>
                <a:latin typeface="Verdana" pitchFamily="34" charset="0"/>
                <a:sym typeface="Verdana" pitchFamily="34" charset="0"/>
              </a:rPr>
              <a:t>Reclamation </a:t>
            </a:r>
            <a:r>
              <a:rPr lang="en-US" sz="1200" b="1" i="1" dirty="0">
                <a:solidFill>
                  <a:schemeClr val="tx1"/>
                </a:solidFill>
                <a:latin typeface="Verdana" pitchFamily="34" charset="0"/>
                <a:sym typeface="Verdana" pitchFamily="34" charset="0"/>
              </a:rPr>
              <a:t>projects</a:t>
            </a:r>
            <a:r>
              <a:rPr lang="en-US" sz="1200" dirty="0">
                <a:solidFill>
                  <a:schemeClr val="tx1"/>
                </a:solidFill>
                <a:latin typeface="Verdana" pitchFamily="34" charset="0"/>
                <a:sym typeface="Verdana" pitchFamily="34" charset="0"/>
              </a:rPr>
              <a:t>, </a:t>
            </a:r>
            <a:r>
              <a:rPr lang="en-US" sz="1200" dirty="0" smtClean="0">
                <a:solidFill>
                  <a:schemeClr val="tx1"/>
                </a:solidFill>
                <a:latin typeface="Verdana" pitchFamily="34" charset="0"/>
                <a:sym typeface="Verdana" pitchFamily="34" charset="0"/>
              </a:rPr>
              <a:t>states </a:t>
            </a:r>
            <a:r>
              <a:rPr lang="en-US" sz="1200" dirty="0">
                <a:solidFill>
                  <a:schemeClr val="tx1"/>
                </a:solidFill>
                <a:latin typeface="Verdana" pitchFamily="34" charset="0"/>
                <a:sym typeface="Verdana" pitchFamily="34" charset="0"/>
              </a:rPr>
              <a:t>were encouraged to adopt </a:t>
            </a:r>
            <a:r>
              <a:rPr lang="en-US" sz="1200" b="1" i="1" dirty="0">
                <a:solidFill>
                  <a:schemeClr val="tx1"/>
                </a:solidFill>
                <a:latin typeface="Verdana" pitchFamily="34" charset="0"/>
                <a:sym typeface="Verdana" pitchFamily="34" charset="0"/>
              </a:rPr>
              <a:t>statutes</a:t>
            </a:r>
            <a:r>
              <a:rPr lang="en-US" sz="1200" dirty="0">
                <a:solidFill>
                  <a:schemeClr val="tx1"/>
                </a:solidFill>
                <a:latin typeface="Verdana" pitchFamily="34" charset="0"/>
                <a:sym typeface="Verdana" pitchFamily="34" charset="0"/>
              </a:rPr>
              <a:t> which provided certainty regarding existing water rights and future appropriations.</a:t>
            </a:r>
          </a:p>
          <a:p>
            <a:pPr marL="579438" indent="-579438">
              <a:lnSpc>
                <a:spcPct val="120000"/>
              </a:lnSpc>
              <a:buFont typeface="Arial" pitchFamily="34" charset="0"/>
              <a:buChar char="•"/>
              <a:defRPr/>
            </a:pPr>
            <a:endParaRPr lang="en-US" sz="1200" b="1" dirty="0">
              <a:solidFill>
                <a:schemeClr val="tx1"/>
              </a:solidFill>
              <a:latin typeface="Verdana" pitchFamily="34" charset="0"/>
              <a:sym typeface="Verdana" pitchFamily="34" charset="0"/>
            </a:endParaRPr>
          </a:p>
          <a:p>
            <a:pPr marL="579438" indent="-579438">
              <a:lnSpc>
                <a:spcPct val="120000"/>
              </a:lnSpc>
              <a:defRPr/>
            </a:pPr>
            <a:r>
              <a:rPr lang="en-US" sz="1200" b="1" u="sng" dirty="0">
                <a:solidFill>
                  <a:schemeClr val="tx1"/>
                </a:solidFill>
                <a:latin typeface="Verdana" pitchFamily="34" charset="0"/>
                <a:sym typeface="Verdana" pitchFamily="34" charset="0"/>
              </a:rPr>
              <a:t>1903</a:t>
            </a:r>
            <a:r>
              <a:rPr lang="en-US" sz="1200" b="1" dirty="0">
                <a:solidFill>
                  <a:schemeClr val="tx1"/>
                </a:solidFill>
                <a:latin typeface="Verdana" pitchFamily="34" charset="0"/>
                <a:sym typeface="Verdana" pitchFamily="34" charset="0"/>
              </a:rPr>
              <a:t>:  </a:t>
            </a:r>
            <a:r>
              <a:rPr lang="en-US" sz="1200" dirty="0">
                <a:latin typeface="Verdana" pitchFamily="34" charset="0"/>
                <a:ea typeface="ヒラギノ角ゴ Pro W3" charset="-128"/>
                <a:sym typeface="Verdana" pitchFamily="34" charset="0"/>
              </a:rPr>
              <a:t>State legislature enacted the first </a:t>
            </a:r>
            <a:r>
              <a:rPr lang="en-US" sz="1200" b="1" i="1" dirty="0">
                <a:latin typeface="Verdana" pitchFamily="34" charset="0"/>
                <a:ea typeface="ヒラギノ角ゴ Pro W3" charset="-128"/>
                <a:sym typeface="Verdana" pitchFamily="34" charset="0"/>
              </a:rPr>
              <a:t>Utah Water Law </a:t>
            </a:r>
            <a:r>
              <a:rPr lang="en-US" sz="1200" dirty="0">
                <a:latin typeface="Verdana" pitchFamily="34" charset="0"/>
                <a:ea typeface="ヒラギノ角ゴ Pro W3" charset="-128"/>
                <a:sym typeface="Verdana" pitchFamily="34" charset="0"/>
              </a:rPr>
              <a:t>which provided for (among others):</a:t>
            </a:r>
          </a:p>
          <a:p>
            <a:pPr marL="746125" lvl="2" indent="-288925">
              <a:lnSpc>
                <a:spcPct val="120000"/>
              </a:lnSpc>
              <a:buFont typeface="Arial" charset="0"/>
              <a:buChar char="•"/>
              <a:defRPr/>
            </a:pPr>
            <a:r>
              <a:rPr lang="en-US" sz="1200" dirty="0">
                <a:latin typeface="Verdana" pitchFamily="34" charset="0"/>
                <a:ea typeface="ヒラギノ角ゴ Pro W3" charset="-128"/>
                <a:sym typeface="Verdana" pitchFamily="34" charset="0"/>
              </a:rPr>
              <a:t>The definition and public </a:t>
            </a:r>
            <a:r>
              <a:rPr lang="en-US" sz="1200" b="1" i="1" dirty="0">
                <a:latin typeface="Verdana" pitchFamily="34" charset="0"/>
                <a:ea typeface="ヒラギノ角ゴ Pro W3" charset="-128"/>
                <a:sym typeface="Verdana" pitchFamily="34" charset="0"/>
              </a:rPr>
              <a:t>recording of all existing water </a:t>
            </a:r>
            <a:r>
              <a:rPr lang="en-US" sz="1200" b="1" i="1" dirty="0" smtClean="0">
                <a:latin typeface="Verdana" pitchFamily="34" charset="0"/>
                <a:ea typeface="ヒラギノ角ゴ Pro W3" charset="-128"/>
                <a:sym typeface="Verdana" pitchFamily="34" charset="0"/>
              </a:rPr>
              <a:t>rights </a:t>
            </a:r>
            <a:r>
              <a:rPr lang="en-US" sz="1200" dirty="0" smtClean="0">
                <a:latin typeface="Verdana" pitchFamily="34" charset="0"/>
                <a:ea typeface="ヒラギノ角ゴ Pro W3" charset="-128"/>
                <a:sym typeface="Verdana" pitchFamily="34" charset="0"/>
              </a:rPr>
              <a:t>and </a:t>
            </a:r>
            <a:r>
              <a:rPr lang="en-US" sz="1200" dirty="0">
                <a:latin typeface="Verdana" pitchFamily="34" charset="0"/>
                <a:ea typeface="ヒラギノ角ゴ Pro W3" charset="-128"/>
                <a:sym typeface="Verdana" pitchFamily="34" charset="0"/>
              </a:rPr>
              <a:t>the </a:t>
            </a:r>
            <a:r>
              <a:rPr lang="en-US" sz="1200" b="1" i="1" dirty="0">
                <a:latin typeface="Verdana" pitchFamily="34" charset="0"/>
                <a:ea typeface="ヒラギノ角ゴ Pro W3" charset="-128"/>
                <a:sym typeface="Verdana" pitchFamily="34" charset="0"/>
              </a:rPr>
              <a:t>adjudicating of </a:t>
            </a:r>
            <a:r>
              <a:rPr lang="en-US" sz="1200" b="1" i="1" dirty="0" smtClean="0">
                <a:latin typeface="Verdana" pitchFamily="34" charset="0"/>
                <a:ea typeface="ヒラギノ角ゴ Pro W3" charset="-128"/>
                <a:sym typeface="Verdana" pitchFamily="34" charset="0"/>
              </a:rPr>
              <a:t>rights </a:t>
            </a:r>
            <a:r>
              <a:rPr lang="en-US" sz="1200" dirty="0" smtClean="0">
                <a:latin typeface="Verdana" pitchFamily="34" charset="0"/>
                <a:ea typeface="ヒラギノ角ゴ Pro W3" charset="-128"/>
                <a:sym typeface="Verdana" pitchFamily="34" charset="0"/>
              </a:rPr>
              <a:t>by the Court.  Legislature failed to provide funding to the local Courts.</a:t>
            </a:r>
            <a:endParaRPr lang="en-US" sz="1050" i="1" dirty="0">
              <a:latin typeface="Verdana" pitchFamily="34" charset="0"/>
              <a:ea typeface="ヒラギノ角ゴ Pro W3" charset="-128"/>
              <a:sym typeface="Gill Sans" charset="0"/>
            </a:endParaRPr>
          </a:p>
          <a:p>
            <a:pPr marL="579438" lvl="1" indent="-579438">
              <a:lnSpc>
                <a:spcPct val="120000"/>
              </a:lnSpc>
              <a:defRPr/>
            </a:pPr>
            <a:r>
              <a:rPr lang="en-US" sz="1050" i="1" dirty="0" smtClean="0">
                <a:latin typeface="Verdana" pitchFamily="34" charset="0"/>
                <a:ea typeface="ヒラギノ角ゴ Pro W3" charset="-128"/>
                <a:sym typeface="Gill Sans" charset="0"/>
              </a:rPr>
              <a:t>	</a:t>
            </a:r>
          </a:p>
          <a:p>
            <a:pPr marL="579438" lvl="1" indent="-579438">
              <a:lnSpc>
                <a:spcPct val="120000"/>
              </a:lnSpc>
              <a:defRPr/>
            </a:pPr>
            <a:r>
              <a:rPr lang="en-US" sz="1050" i="1" dirty="0">
                <a:latin typeface="Verdana" pitchFamily="34" charset="0"/>
                <a:ea typeface="ヒラギノ角ゴ Pro W3" charset="-128"/>
                <a:sym typeface="Gill Sans" charset="0"/>
              </a:rPr>
              <a:t>	</a:t>
            </a:r>
            <a:r>
              <a:rPr lang="en-US" sz="1050" i="1" dirty="0" smtClean="0">
                <a:latin typeface="Verdana" pitchFamily="34" charset="0"/>
                <a:ea typeface="ヒラギノ角ゴ Pro W3" charset="-128"/>
                <a:sym typeface="Gill Sans" charset="0"/>
              </a:rPr>
              <a:t>	”While this law was ideal in purpose and virtue… the law failed miserably as a means of adjudicating 	existing water rights.  As a matter of fact no rights were ever adjudicated by virtue of it.”</a:t>
            </a:r>
            <a:endParaRPr lang="en-US" sz="1050" i="1" dirty="0">
              <a:latin typeface="Verdana" pitchFamily="34" charset="0"/>
              <a:ea typeface="ヒラギノ角ゴ Pro W3" charset="-128"/>
              <a:sym typeface="Gill Sans" charset="0"/>
            </a:endParaRPr>
          </a:p>
          <a:p>
            <a:pPr marL="579438" lvl="1" indent="-579438">
              <a:lnSpc>
                <a:spcPct val="120000"/>
              </a:lnSpc>
              <a:defRPr/>
            </a:pPr>
            <a:r>
              <a:rPr lang="en-US" sz="1050" b="1" i="1" dirty="0">
                <a:latin typeface="Verdana" pitchFamily="34" charset="0"/>
                <a:ea typeface="ヒラギノ角ゴ Pro W3" charset="-128"/>
                <a:sym typeface="Verdana" pitchFamily="34" charset="0"/>
              </a:rPr>
              <a:t>				- </a:t>
            </a:r>
            <a:r>
              <a:rPr lang="en-US" sz="1050" b="1" i="1" dirty="0" smtClean="0">
                <a:latin typeface="Verdana" pitchFamily="34" charset="0"/>
                <a:ea typeface="ヒラギノ角ゴ Pro W3" charset="-128"/>
                <a:sym typeface="Verdana" pitchFamily="34" charset="0"/>
              </a:rPr>
              <a:t>State Engineer Biennial Report 1919-20</a:t>
            </a:r>
            <a:endParaRPr lang="en-US" sz="1200" dirty="0">
              <a:latin typeface="Verdana" pitchFamily="34" charset="0"/>
              <a:ea typeface="ヒラギノ角ゴ Pro W3" charset="-128"/>
              <a:sym typeface="Verdana" pitchFamily="34" charset="0"/>
            </a:endParaRPr>
          </a:p>
          <a:p>
            <a:pPr marL="579438" indent="-579438">
              <a:lnSpc>
                <a:spcPct val="120000"/>
              </a:lnSpc>
              <a:defRPr/>
            </a:pPr>
            <a:endParaRPr lang="en-US" sz="1200" b="1" dirty="0">
              <a:latin typeface="Verdana" pitchFamily="34" charset="0"/>
              <a:ea typeface="ヒラギノ角ゴ Pro W3" charset="-128"/>
              <a:sym typeface="Verdana" pitchFamily="34" charset="0"/>
            </a:endParaRPr>
          </a:p>
          <a:p>
            <a:pPr marL="579438" indent="-579438">
              <a:lnSpc>
                <a:spcPct val="120000"/>
              </a:lnSpc>
              <a:defRPr/>
            </a:pPr>
            <a:r>
              <a:rPr lang="en-US" sz="1200" b="1" u="sng" dirty="0">
                <a:latin typeface="Verdana" pitchFamily="34" charset="0"/>
                <a:ea typeface="ヒラギノ角ゴ Pro W3" charset="-128"/>
                <a:sym typeface="Verdana" pitchFamily="34" charset="0"/>
              </a:rPr>
              <a:t>1919:</a:t>
            </a:r>
            <a:r>
              <a:rPr lang="en-US" sz="1200" dirty="0">
                <a:latin typeface="Verdana" pitchFamily="34" charset="0"/>
                <a:ea typeface="ヒラギノ角ゴ Pro W3" charset="-128"/>
                <a:sym typeface="Verdana" pitchFamily="34" charset="0"/>
              </a:rPr>
              <a:t>  The legislature provided the “machinery” to adjudicate water rights on a given stream by </a:t>
            </a:r>
            <a:r>
              <a:rPr lang="en-US" sz="1200" dirty="0" smtClean="0">
                <a:latin typeface="Verdana" pitchFamily="34" charset="0"/>
                <a:ea typeface="ヒラギノ角ゴ Pro W3" charset="-128"/>
                <a:sym typeface="Verdana" pitchFamily="34" charset="0"/>
              </a:rPr>
              <a:t>directing </a:t>
            </a:r>
            <a:r>
              <a:rPr lang="en-US" sz="1200" dirty="0">
                <a:latin typeface="Verdana" pitchFamily="34" charset="0"/>
                <a:ea typeface="ヒラギノ角ゴ Pro W3" charset="-128"/>
                <a:sym typeface="Verdana" pitchFamily="34" charset="0"/>
              </a:rPr>
              <a:t>the </a:t>
            </a:r>
            <a:r>
              <a:rPr lang="en-US" sz="1200" b="1" i="1" dirty="0">
                <a:latin typeface="Verdana" pitchFamily="34" charset="0"/>
                <a:ea typeface="ヒラギノ角ゴ Pro W3" charset="-128"/>
                <a:sym typeface="Verdana" pitchFamily="34" charset="0"/>
              </a:rPr>
              <a:t>State Engineer</a:t>
            </a:r>
            <a:r>
              <a:rPr lang="en-US" sz="1200" b="1" dirty="0">
                <a:latin typeface="Verdana" pitchFamily="34" charset="0"/>
                <a:ea typeface="ヒラギノ角ゴ Pro W3" charset="-128"/>
                <a:sym typeface="Verdana" pitchFamily="34" charset="0"/>
              </a:rPr>
              <a:t> </a:t>
            </a:r>
            <a:r>
              <a:rPr lang="en-US" sz="1200" dirty="0" smtClean="0">
                <a:latin typeface="Verdana" pitchFamily="34" charset="0"/>
                <a:ea typeface="ヒラギノ角ゴ Pro W3" charset="-128"/>
                <a:sym typeface="Verdana" pitchFamily="34" charset="0"/>
              </a:rPr>
              <a:t>to </a:t>
            </a:r>
            <a:r>
              <a:rPr lang="en-US" sz="1200" dirty="0">
                <a:latin typeface="Verdana" pitchFamily="34" charset="0"/>
                <a:ea typeface="ヒラギノ角ゴ Pro W3" charset="-128"/>
                <a:sym typeface="Verdana" pitchFamily="34" charset="0"/>
              </a:rPr>
              <a:t>develop a “</a:t>
            </a:r>
            <a:r>
              <a:rPr lang="en-US" sz="1200" b="1" i="1" dirty="0">
                <a:latin typeface="Verdana" pitchFamily="34" charset="0"/>
                <a:ea typeface="ヒラギノ角ゴ Pro W3" charset="-128"/>
                <a:sym typeface="Verdana" pitchFamily="34" charset="0"/>
              </a:rPr>
              <a:t>proposed determination</a:t>
            </a:r>
            <a:r>
              <a:rPr lang="en-US" sz="1200" dirty="0">
                <a:latin typeface="Verdana" pitchFamily="34" charset="0"/>
                <a:ea typeface="ヒラギノ角ゴ Pro W3" charset="-128"/>
                <a:sym typeface="Verdana" pitchFamily="34" charset="0"/>
              </a:rPr>
              <a:t>” of water rights for the </a:t>
            </a:r>
            <a:r>
              <a:rPr lang="en-US" sz="1200" dirty="0" smtClean="0">
                <a:latin typeface="Verdana" pitchFamily="34" charset="0"/>
                <a:ea typeface="ヒラギノ角ゴ Pro W3" charset="-128"/>
                <a:sym typeface="Verdana" pitchFamily="34" charset="0"/>
              </a:rPr>
              <a:t>Court to consider.</a:t>
            </a:r>
            <a:endParaRPr lang="en-US" sz="1200" dirty="0">
              <a:latin typeface="Verdana" pitchFamily="34" charset="0"/>
              <a:ea typeface="ヒラギノ角ゴ Pro W3" charset="-128"/>
              <a:sym typeface="Verdana" pitchFamily="34" charset="0"/>
            </a:endParaRPr>
          </a:p>
          <a:p>
            <a:pPr marL="285750" indent="-285750">
              <a:lnSpc>
                <a:spcPct val="120000"/>
              </a:lnSpc>
              <a:buFont typeface="Arial" charset="0"/>
              <a:buChar char="•"/>
              <a:defRPr/>
            </a:pPr>
            <a:endParaRPr lang="en-US" sz="1200" dirty="0">
              <a:latin typeface="Verdana" pitchFamily="34" charset="0"/>
              <a:ea typeface="ヒラギノ角ゴ Pro W3" charset="-128"/>
              <a:cs typeface="+mn-cs"/>
              <a:sym typeface="Verdana" pitchFamily="34" charset="0"/>
            </a:endParaRPr>
          </a:p>
        </p:txBody>
      </p:sp>
      <p:sp>
        <p:nvSpPr>
          <p:cNvPr id="16387"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a:solidFill>
                  <a:schemeClr val="tx1"/>
                </a:solidFill>
                <a:latin typeface="Verdana" pitchFamily="34" charset="0"/>
                <a:sym typeface="Verdana" pitchFamily="34" charset="0"/>
              </a:rPr>
              <a:t>Historical Context - Statehood and Beyond</a:t>
            </a:r>
          </a:p>
        </p:txBody>
      </p:sp>
      <p:grpSp>
        <p:nvGrpSpPr>
          <p:cNvPr id="16388" name="Group 2"/>
          <p:cNvGrpSpPr>
            <a:grpSpLocks/>
          </p:cNvGrpSpPr>
          <p:nvPr/>
        </p:nvGrpSpPr>
        <p:grpSpPr bwMode="auto">
          <a:xfrm>
            <a:off x="8564563" y="2647950"/>
            <a:ext cx="1219200" cy="1817688"/>
            <a:chOff x="8509000" y="1092200"/>
            <a:chExt cx="1219200" cy="1817504"/>
          </a:xfrm>
        </p:grpSpPr>
        <p:pic>
          <p:nvPicPr>
            <p:cNvPr id="1638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1825" y="1092200"/>
              <a:ext cx="973975" cy="140970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509000" y="2501757"/>
              <a:ext cx="1219200" cy="407947"/>
            </a:xfrm>
            <a:prstGeom prst="rect">
              <a:avLst/>
            </a:prstGeom>
            <a:noFill/>
          </p:spPr>
          <p:txBody>
            <a:bodyPr>
              <a:spAutoFit/>
            </a:bodyPr>
            <a:lstStyle/>
            <a:p>
              <a:pPr algn="ctr">
                <a:defRPr/>
              </a:pPr>
              <a:r>
                <a:rPr lang="en-US" sz="1050" b="1" i="1" dirty="0">
                  <a:latin typeface="Gill Sans" charset="0"/>
                  <a:ea typeface="ヒラギノ角ゴ Pro W3" charset="-128"/>
                  <a:cs typeface="+mn-cs"/>
                  <a:sym typeface="Gill Sans" charset="0"/>
                </a:rPr>
                <a:t>Willard Young</a:t>
              </a:r>
            </a:p>
            <a:p>
              <a:pPr algn="ctr">
                <a:defRPr/>
              </a:pPr>
              <a:r>
                <a:rPr lang="en-US" sz="1000" dirty="0">
                  <a:latin typeface="Gill Sans" charset="0"/>
                  <a:ea typeface="ヒラギノ角ゴ Pro W3" charset="-128"/>
                  <a:cs typeface="+mn-cs"/>
                  <a:sym typeface="Gill Sans" charset="0"/>
                </a:rPr>
                <a:t>State Engineer</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p:cNvSpPr>
          <p:nvPr/>
        </p:nvSpPr>
        <p:spPr bwMode="auto">
          <a:xfrm>
            <a:off x="508000" y="1122363"/>
            <a:ext cx="8991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85750" indent="-285750">
              <a:lnSpc>
                <a:spcPct val="120000"/>
              </a:lnSpc>
              <a:buFont typeface="Arial" charset="0"/>
              <a:buChar char="•"/>
              <a:defRPr/>
            </a:pPr>
            <a:r>
              <a:rPr lang="en-US" sz="1300" dirty="0">
                <a:solidFill>
                  <a:schemeClr val="tx1"/>
                </a:solidFill>
                <a:latin typeface="Verdana" pitchFamily="34" charset="0"/>
                <a:ea typeface="ヒラギノ角ゴ Pro W3" charset="-128"/>
                <a:cs typeface="+mn-cs"/>
                <a:sym typeface="Verdana" pitchFamily="34" charset="0"/>
              </a:rPr>
              <a:t>Prior to the enactment of the comprehensive Utah Water Law in 1903, rights to the use of water typically fell into a combination of five categories: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Rights decreed by </a:t>
            </a:r>
            <a:r>
              <a:rPr lang="en-US" sz="1300" b="1" i="1" dirty="0">
                <a:solidFill>
                  <a:schemeClr val="tx1"/>
                </a:solidFill>
                <a:latin typeface="Verdana" pitchFamily="34" charset="0"/>
                <a:ea typeface="ヒラギノ角ゴ Pro W3" charset="-128"/>
                <a:cs typeface="+mn-cs"/>
                <a:sym typeface="Verdana" pitchFamily="34" charset="0"/>
              </a:rPr>
              <a:t>ecclesiastical leaders</a:t>
            </a:r>
            <a:r>
              <a:rPr lang="en-US" sz="1300" dirty="0">
                <a:solidFill>
                  <a:schemeClr val="tx1"/>
                </a:solidFill>
                <a:latin typeface="Verdana" pitchFamily="34" charset="0"/>
                <a:ea typeface="ヒラギノ角ゴ Pro W3" charset="-128"/>
                <a:cs typeface="+mn-cs"/>
                <a:sym typeface="Verdana" pitchFamily="34" charset="0"/>
              </a:rPr>
              <a:t>.</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Claims </a:t>
            </a:r>
            <a:r>
              <a:rPr lang="en-US" sz="1300" b="1" i="1" dirty="0">
                <a:solidFill>
                  <a:schemeClr val="tx1"/>
                </a:solidFill>
                <a:latin typeface="Verdana" pitchFamily="34" charset="0"/>
                <a:ea typeface="ヒラギノ角ゴ Pro W3" charset="-128"/>
                <a:cs typeface="+mn-cs"/>
                <a:sym typeface="Verdana" pitchFamily="34" charset="0"/>
              </a:rPr>
              <a:t>filed for record</a:t>
            </a:r>
            <a:r>
              <a:rPr lang="en-US" sz="1300" dirty="0">
                <a:solidFill>
                  <a:schemeClr val="tx1"/>
                </a:solidFill>
                <a:latin typeface="Verdana" pitchFamily="34" charset="0"/>
                <a:ea typeface="ヒラギノ角ゴ Pro W3" charset="-128"/>
                <a:cs typeface="+mn-cs"/>
                <a:sym typeface="Verdana" pitchFamily="34" charset="0"/>
              </a:rPr>
              <a:t> at the county.</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Rights </a:t>
            </a:r>
            <a:r>
              <a:rPr lang="en-US" sz="1300" b="1" i="1" dirty="0">
                <a:solidFill>
                  <a:schemeClr val="tx1"/>
                </a:solidFill>
                <a:latin typeface="Verdana" pitchFamily="34" charset="0"/>
                <a:ea typeface="ヒラギノ角ゴ Pro W3" charset="-128"/>
                <a:cs typeface="+mn-cs"/>
                <a:sym typeface="Verdana" pitchFamily="34" charset="0"/>
              </a:rPr>
              <a:t>decreed by a court </a:t>
            </a:r>
            <a:r>
              <a:rPr lang="en-US" sz="1300" dirty="0">
                <a:solidFill>
                  <a:schemeClr val="tx1"/>
                </a:solidFill>
                <a:latin typeface="Verdana" pitchFamily="34" charset="0"/>
                <a:ea typeface="ヒラギノ角ゴ Pro W3" charset="-128"/>
                <a:cs typeface="+mn-cs"/>
                <a:sym typeface="Verdana" pitchFamily="34" charset="0"/>
              </a:rPr>
              <a:t>(typically involving limited parties) and recorded at the Courthouse.</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Contractual</a:t>
            </a:r>
            <a:r>
              <a:rPr lang="en-US" sz="1300" b="1" dirty="0">
                <a:solidFill>
                  <a:schemeClr val="tx1"/>
                </a:solidFill>
                <a:latin typeface="Verdana" pitchFamily="34" charset="0"/>
                <a:ea typeface="ヒラギノ角ゴ Pro W3" charset="-128"/>
                <a:cs typeface="+mn-cs"/>
                <a:sym typeface="Verdana" pitchFamily="34" charset="0"/>
              </a:rPr>
              <a:t> </a:t>
            </a:r>
            <a:r>
              <a:rPr lang="en-US" sz="1300" b="1" i="1" dirty="0">
                <a:solidFill>
                  <a:schemeClr val="tx1"/>
                </a:solidFill>
                <a:latin typeface="Verdana" pitchFamily="34" charset="0"/>
                <a:ea typeface="ヒラギノ角ゴ Pro W3" charset="-128"/>
                <a:cs typeface="+mn-cs"/>
                <a:sym typeface="Verdana" pitchFamily="34" charset="0"/>
              </a:rPr>
              <a:t>agreements</a:t>
            </a:r>
            <a:r>
              <a:rPr lang="en-US" sz="1300" i="1" dirty="0">
                <a:solidFill>
                  <a:schemeClr val="tx1"/>
                </a:solidFill>
                <a:latin typeface="Verdana" pitchFamily="34" charset="0"/>
                <a:ea typeface="ヒラギノ角ゴ Pro W3" charset="-128"/>
                <a:cs typeface="+mn-cs"/>
                <a:sym typeface="Verdana" pitchFamily="34" charset="0"/>
              </a:rPr>
              <a:t> </a:t>
            </a:r>
            <a:r>
              <a:rPr lang="en-US" sz="1300" dirty="0">
                <a:solidFill>
                  <a:schemeClr val="tx1"/>
                </a:solidFill>
                <a:latin typeface="Verdana" pitchFamily="34" charset="0"/>
                <a:ea typeface="ヒラギノ角ゴ Pro W3" charset="-128"/>
                <a:cs typeface="+mn-cs"/>
                <a:sym typeface="Verdana" pitchFamily="34" charset="0"/>
              </a:rPr>
              <a:t>between various entities.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Claims </a:t>
            </a:r>
            <a:r>
              <a:rPr lang="en-US" sz="1300" b="1" i="1" dirty="0">
                <a:solidFill>
                  <a:schemeClr val="tx1"/>
                </a:solidFill>
                <a:latin typeface="Verdana" pitchFamily="34" charset="0"/>
                <a:ea typeface="ヒラギノ角ゴ Pro W3" charset="-128"/>
                <a:cs typeface="+mn-cs"/>
                <a:sym typeface="Verdana" pitchFamily="34" charset="0"/>
              </a:rPr>
              <a:t>never manifested in any record</a:t>
            </a:r>
            <a:r>
              <a:rPr lang="en-US" sz="1300" dirty="0">
                <a:solidFill>
                  <a:schemeClr val="tx1"/>
                </a:solidFill>
                <a:latin typeface="Verdana" pitchFamily="34" charset="0"/>
                <a:ea typeface="ヒラギノ角ゴ Pro W3" charset="-128"/>
                <a:cs typeface="+mn-cs"/>
                <a:sym typeface="Verdana" pitchFamily="34" charset="0"/>
              </a:rPr>
              <a:t>, but evidenced by pre-statutory use.</a:t>
            </a:r>
          </a:p>
          <a:p>
            <a:pPr marL="285750" indent="-285750">
              <a:lnSpc>
                <a:spcPct val="120000"/>
              </a:lnSpc>
              <a:buFont typeface="Arial" pitchFamily="34" charset="0"/>
              <a:buChar char="•"/>
              <a:defRPr/>
            </a:pPr>
            <a:endParaRPr lang="en-US" sz="1300" dirty="0">
              <a:solidFill>
                <a:schemeClr val="tx1"/>
              </a:solidFill>
              <a:latin typeface="Verdana" pitchFamily="34" charset="0"/>
              <a:ea typeface="ヒラギノ角ゴ Pro W3" charset="-128"/>
              <a:cs typeface="+mn-cs"/>
              <a:sym typeface="Verdana" pitchFamily="34" charset="0"/>
            </a:endParaRPr>
          </a:p>
          <a:p>
            <a:pPr marL="285750" indent="-285750">
              <a:lnSpc>
                <a:spcPct val="120000"/>
              </a:lnSpc>
              <a:buFont typeface="Arial" pitchFamily="34" charset="0"/>
              <a:buChar char="•"/>
              <a:defRPr/>
            </a:pPr>
            <a:r>
              <a:rPr lang="en-US" sz="1300" dirty="0">
                <a:solidFill>
                  <a:schemeClr val="tx1"/>
                </a:solidFill>
                <a:latin typeface="Verdana" pitchFamily="34" charset="0"/>
                <a:ea typeface="ヒラギノ角ゴ Pro W3" charset="-128"/>
                <a:cs typeface="+mn-cs"/>
                <a:sym typeface="Verdana" pitchFamily="34" charset="0"/>
              </a:rPr>
              <a:t>The lack of a definitive water law created a number of issues: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There was typically </a:t>
            </a:r>
            <a:r>
              <a:rPr lang="en-US" sz="1300" b="1" i="1" dirty="0">
                <a:solidFill>
                  <a:schemeClr val="tx1"/>
                </a:solidFill>
                <a:latin typeface="Verdana" pitchFamily="34" charset="0"/>
                <a:ea typeface="ヒラギノ角ゴ Pro W3" charset="-128"/>
                <a:cs typeface="+mn-cs"/>
                <a:sym typeface="Verdana" pitchFamily="34" charset="0"/>
              </a:rPr>
              <a:t>no public record </a:t>
            </a:r>
            <a:r>
              <a:rPr lang="en-US" sz="1300" dirty="0">
                <a:solidFill>
                  <a:schemeClr val="tx1"/>
                </a:solidFill>
                <a:latin typeface="Verdana" pitchFamily="34" charset="0"/>
                <a:ea typeface="ヒラギノ角ゴ Pro W3" charset="-128"/>
                <a:cs typeface="+mn-cs"/>
                <a:sym typeface="Verdana" pitchFamily="34" charset="0"/>
              </a:rPr>
              <a:t>of existing water rights.</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Since there was no record, </a:t>
            </a:r>
            <a:r>
              <a:rPr lang="en-US" sz="1300" b="1" i="1" dirty="0">
                <a:solidFill>
                  <a:schemeClr val="tx1"/>
                </a:solidFill>
                <a:latin typeface="Verdana" pitchFamily="34" charset="0"/>
                <a:ea typeface="ヒラギノ角ゴ Pro W3" charset="-128"/>
                <a:cs typeface="+mn-cs"/>
                <a:sym typeface="Verdana" pitchFamily="34" charset="0"/>
              </a:rPr>
              <a:t>over appropriation </a:t>
            </a:r>
            <a:r>
              <a:rPr lang="en-US" sz="1300" dirty="0">
                <a:solidFill>
                  <a:schemeClr val="tx1"/>
                </a:solidFill>
                <a:latin typeface="Verdana" pitchFamily="34" charset="0"/>
                <a:ea typeface="ヒラギノ角ゴ Pro W3" charset="-128"/>
                <a:cs typeface="+mn-cs"/>
                <a:sym typeface="Verdana" pitchFamily="34" charset="0"/>
              </a:rPr>
              <a:t>of streams was common.</a:t>
            </a:r>
          </a:p>
          <a:p>
            <a:pPr marL="800100" lvl="1" indent="-342900">
              <a:lnSpc>
                <a:spcPct val="120000"/>
              </a:lnSpc>
              <a:buFont typeface="+mj-lt"/>
              <a:buAutoNum type="arabicPeriod"/>
              <a:defRPr/>
            </a:pPr>
            <a:r>
              <a:rPr lang="en-US" sz="1300" dirty="0">
                <a:solidFill>
                  <a:schemeClr val="tx1"/>
                </a:solidFill>
                <a:latin typeface="Verdana" pitchFamily="34" charset="0"/>
                <a:ea typeface="ヒラギノ角ゴ Pro W3" charset="-128"/>
                <a:cs typeface="+mn-cs"/>
                <a:sym typeface="Verdana" pitchFamily="34" charset="0"/>
              </a:rPr>
              <a:t>Often, rights </a:t>
            </a:r>
            <a:r>
              <a:rPr lang="en-US" sz="1300" b="1" i="1" dirty="0">
                <a:solidFill>
                  <a:schemeClr val="tx1"/>
                </a:solidFill>
                <a:latin typeface="Verdana" pitchFamily="34" charset="0"/>
                <a:ea typeface="ヒラギノ角ゴ Pro W3" charset="-128"/>
                <a:cs typeface="+mn-cs"/>
                <a:sym typeface="Verdana" pitchFamily="34" charset="0"/>
              </a:rPr>
              <a:t>weren’t defined </a:t>
            </a:r>
            <a:r>
              <a:rPr lang="en-US" sz="1300" dirty="0">
                <a:solidFill>
                  <a:schemeClr val="tx1"/>
                </a:solidFill>
                <a:latin typeface="Verdana" pitchFamily="34" charset="0"/>
                <a:ea typeface="ヒラギノ角ゴ Pro W3" charset="-128"/>
                <a:cs typeface="+mn-cs"/>
                <a:sym typeface="Verdana" pitchFamily="34" charset="0"/>
              </a:rPr>
              <a:t>until they came into </a:t>
            </a:r>
            <a:r>
              <a:rPr lang="en-US" sz="1300" b="1" i="1" dirty="0">
                <a:solidFill>
                  <a:schemeClr val="tx1"/>
                </a:solidFill>
                <a:latin typeface="Verdana" pitchFamily="34" charset="0"/>
                <a:ea typeface="ヒラギノ角ゴ Pro W3" charset="-128"/>
                <a:cs typeface="+mn-cs"/>
                <a:sym typeface="Verdana" pitchFamily="34" charset="0"/>
              </a:rPr>
              <a:t>controversy</a:t>
            </a:r>
            <a:r>
              <a:rPr lang="en-US" sz="1300" dirty="0">
                <a:solidFill>
                  <a:schemeClr val="tx1"/>
                </a:solidFill>
                <a:latin typeface="Verdana" pitchFamily="34" charset="0"/>
                <a:ea typeface="ヒラギノ角ゴ Pro W3" charset="-128"/>
                <a:cs typeface="+mn-cs"/>
                <a:sym typeface="Verdana" pitchFamily="34" charset="0"/>
              </a:rPr>
              <a:t> and had to be settled by ecclesiastical or court decree.</a:t>
            </a:r>
          </a:p>
          <a:p>
            <a:pPr marL="285750" indent="-285750">
              <a:lnSpc>
                <a:spcPct val="120000"/>
              </a:lnSpc>
              <a:buFont typeface="Arial" pitchFamily="34" charset="0"/>
              <a:buChar char="•"/>
              <a:defRPr/>
            </a:pPr>
            <a:endParaRPr lang="en-US" sz="1300" dirty="0">
              <a:solidFill>
                <a:schemeClr val="tx1"/>
              </a:solidFill>
              <a:latin typeface="Verdana" pitchFamily="34" charset="0"/>
              <a:ea typeface="ヒラギノ角ゴ Pro W3" charset="-128"/>
              <a:cs typeface="+mn-cs"/>
              <a:sym typeface="Verdana" pitchFamily="34" charset="0"/>
            </a:endParaRPr>
          </a:p>
          <a:p>
            <a:pPr marL="285750" indent="-285750">
              <a:lnSpc>
                <a:spcPct val="120000"/>
              </a:lnSpc>
              <a:buFont typeface="Arial" pitchFamily="34" charset="0"/>
              <a:buChar char="•"/>
              <a:defRPr/>
            </a:pPr>
            <a:r>
              <a:rPr lang="en-US" sz="1300" dirty="0">
                <a:solidFill>
                  <a:schemeClr val="tx1"/>
                </a:solidFill>
                <a:latin typeface="Verdana" pitchFamily="34" charset="0"/>
                <a:ea typeface="ヒラギノ角ゴ Pro W3" charset="-128"/>
                <a:cs typeface="+mn-cs"/>
                <a:sym typeface="Verdana" pitchFamily="34" charset="0"/>
              </a:rPr>
              <a:t>In his biennial report for </a:t>
            </a:r>
            <a:r>
              <a:rPr lang="en-US" sz="1300" dirty="0" smtClean="0">
                <a:solidFill>
                  <a:schemeClr val="tx1"/>
                </a:solidFill>
                <a:latin typeface="Verdana" pitchFamily="34" charset="0"/>
                <a:ea typeface="ヒラギノ角ゴ Pro W3" charset="-128"/>
                <a:cs typeface="+mn-cs"/>
                <a:sym typeface="Verdana" pitchFamily="34" charset="0"/>
              </a:rPr>
              <a:t>1901-02</a:t>
            </a:r>
            <a:r>
              <a:rPr lang="en-US" sz="1300" dirty="0">
                <a:solidFill>
                  <a:schemeClr val="tx1"/>
                </a:solidFill>
                <a:latin typeface="Verdana" pitchFamily="34" charset="0"/>
                <a:ea typeface="ヒラギノ角ゴ Pro W3" charset="-128"/>
                <a:cs typeface="+mn-cs"/>
                <a:sym typeface="Verdana" pitchFamily="34" charset="0"/>
              </a:rPr>
              <a:t>, the State Engineer made the following observation:</a:t>
            </a:r>
          </a:p>
          <a:p>
            <a:pPr>
              <a:lnSpc>
                <a:spcPct val="120000"/>
              </a:lnSpc>
              <a:defRPr/>
            </a:pPr>
            <a:endParaRPr lang="en-US" sz="1100" dirty="0">
              <a:solidFill>
                <a:schemeClr val="tx1"/>
              </a:solidFill>
              <a:latin typeface="Verdana" pitchFamily="34" charset="0"/>
              <a:ea typeface="ヒラギノ角ゴ Pro W3" charset="-128"/>
              <a:cs typeface="+mn-cs"/>
              <a:sym typeface="Verdana" pitchFamily="34" charset="0"/>
            </a:endParaRPr>
          </a:p>
          <a:p>
            <a:pPr>
              <a:lnSpc>
                <a:spcPct val="120000"/>
              </a:lnSpc>
              <a:defRPr/>
            </a:pPr>
            <a:r>
              <a:rPr lang="en-US" sz="1100" dirty="0">
                <a:solidFill>
                  <a:schemeClr val="tx1"/>
                </a:solidFill>
                <a:latin typeface="Verdana" pitchFamily="34" charset="0"/>
                <a:ea typeface="ヒラギノ角ゴ Pro W3" charset="-128"/>
                <a:cs typeface="+mn-cs"/>
                <a:sym typeface="Verdana" pitchFamily="34" charset="0"/>
              </a:rPr>
              <a:t>	</a:t>
            </a:r>
            <a:r>
              <a:rPr lang="en-US" sz="1100" i="1" dirty="0">
                <a:solidFill>
                  <a:schemeClr val="tx1"/>
                </a:solidFill>
                <a:latin typeface="Verdana" pitchFamily="34" charset="0"/>
                <a:ea typeface="ヒラギノ角ゴ Pro W3" charset="-128"/>
                <a:cs typeface="+mn-cs"/>
                <a:sym typeface="Verdana" pitchFamily="34" charset="0"/>
              </a:rPr>
              <a:t>“The definition of existing rights appears to be of first importance.  This is not only necessary to pacify 	present 	contention, but to prevent future conflicts and encourage further progress.  There can be no safe basis for future 	work before existing rights are known and made of public record.” </a:t>
            </a:r>
          </a:p>
          <a:p>
            <a:pPr>
              <a:lnSpc>
                <a:spcPct val="120000"/>
              </a:lnSpc>
              <a:defRPr/>
            </a:pPr>
            <a:r>
              <a:rPr lang="en-US" sz="1100" i="1" dirty="0">
                <a:solidFill>
                  <a:schemeClr val="tx1"/>
                </a:solidFill>
                <a:latin typeface="Verdana" pitchFamily="34" charset="0"/>
                <a:ea typeface="ヒラギノ角ゴ Pro W3" charset="-128"/>
                <a:cs typeface="+mn-cs"/>
                <a:sym typeface="Verdana" pitchFamily="34" charset="0"/>
              </a:rPr>
              <a:t>					</a:t>
            </a:r>
            <a:r>
              <a:rPr lang="en-US" sz="1100" b="1" i="1" dirty="0">
                <a:solidFill>
                  <a:schemeClr val="tx1"/>
                </a:solidFill>
                <a:latin typeface="Verdana" pitchFamily="34" charset="0"/>
                <a:ea typeface="ヒラギノ角ゴ Pro W3" charset="-128"/>
                <a:cs typeface="+mn-cs"/>
                <a:sym typeface="Verdana" pitchFamily="34" charset="0"/>
              </a:rPr>
              <a:t>– A.F. </a:t>
            </a:r>
            <a:r>
              <a:rPr lang="en-US" sz="1100" b="1" i="1" dirty="0" err="1">
                <a:solidFill>
                  <a:schemeClr val="tx1"/>
                </a:solidFill>
                <a:latin typeface="Verdana" pitchFamily="34" charset="0"/>
                <a:ea typeface="ヒラギノ角ゴ Pro W3" charset="-128"/>
                <a:cs typeface="+mn-cs"/>
                <a:sym typeface="Verdana" pitchFamily="34" charset="0"/>
              </a:rPr>
              <a:t>Doremous</a:t>
            </a:r>
            <a:r>
              <a:rPr lang="en-US" sz="1100" b="1" i="1" dirty="0">
                <a:solidFill>
                  <a:schemeClr val="tx1"/>
                </a:solidFill>
                <a:latin typeface="Verdana" pitchFamily="34" charset="0"/>
                <a:ea typeface="ヒラギノ角ゴ Pro W3" charset="-128"/>
                <a:cs typeface="+mn-cs"/>
                <a:sym typeface="Verdana" pitchFamily="34" charset="0"/>
              </a:rPr>
              <a:t>, Utah State Engineer</a:t>
            </a:r>
          </a:p>
        </p:txBody>
      </p:sp>
      <p:sp>
        <p:nvSpPr>
          <p:cNvPr id="17411"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The Historical Case for Adjudication</a:t>
            </a:r>
          </a:p>
        </p:txBody>
      </p:sp>
      <p:pic>
        <p:nvPicPr>
          <p:cNvPr id="5" name="Picture 4"/>
          <p:cNvPicPr>
            <a:picLocks noChangeAspect="1"/>
          </p:cNvPicPr>
          <p:nvPr/>
        </p:nvPicPr>
        <p:blipFill rotWithShape="1">
          <a:blip r:embed="rId3"/>
          <a:srcRect t="23953" b="33542"/>
          <a:stretch/>
        </p:blipFill>
        <p:spPr>
          <a:xfrm>
            <a:off x="431800" y="5922963"/>
            <a:ext cx="3389313" cy="115252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rotWithShape="1">
          <a:blip r:embed="rId4"/>
          <a:srcRect/>
          <a:stretch/>
        </p:blipFill>
        <p:spPr>
          <a:xfrm>
            <a:off x="5788025" y="5922963"/>
            <a:ext cx="2792413" cy="115252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5"/>
          <a:stretch>
            <a:fillRect/>
          </a:stretch>
        </p:blipFill>
        <p:spPr>
          <a:xfrm>
            <a:off x="4065588" y="5922963"/>
            <a:ext cx="1471612" cy="115252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431800" y="5334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a:solidFill>
                  <a:schemeClr val="tx1"/>
                </a:solidFill>
                <a:latin typeface="Verdana" pitchFamily="34" charset="0"/>
                <a:sym typeface="Verdana" pitchFamily="34" charset="0"/>
              </a:rPr>
              <a:t>What is a General Stream Adjudication?</a:t>
            </a:r>
          </a:p>
        </p:txBody>
      </p:sp>
      <p:sp>
        <p:nvSpPr>
          <p:cNvPr id="19459" name="Rectangle 3"/>
          <p:cNvSpPr>
            <a:spLocks/>
          </p:cNvSpPr>
          <p:nvPr/>
        </p:nvSpPr>
        <p:spPr bwMode="auto">
          <a:xfrm>
            <a:off x="4165600" y="1236663"/>
            <a:ext cx="4724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33363" indent="-233363">
              <a:lnSpc>
                <a:spcPct val="120000"/>
              </a:lnSpc>
            </a:pPr>
            <a:r>
              <a:rPr lang="en-US" sz="1600" b="1" dirty="0">
                <a:solidFill>
                  <a:schemeClr val="tx1"/>
                </a:solidFill>
                <a:latin typeface="Verdana" pitchFamily="34" charset="0"/>
                <a:sym typeface="Verdana" pitchFamily="34" charset="0"/>
              </a:rPr>
              <a:t>What it </a:t>
            </a:r>
            <a:r>
              <a:rPr lang="en-US" sz="1600" b="1" i="1" dirty="0">
                <a:solidFill>
                  <a:schemeClr val="tx1"/>
                </a:solidFill>
                <a:latin typeface="Verdana" pitchFamily="34" charset="0"/>
                <a:sym typeface="Verdana" pitchFamily="34" charset="0"/>
              </a:rPr>
              <a:t>IS</a:t>
            </a:r>
            <a:r>
              <a:rPr lang="en-US" sz="1600" b="1" dirty="0">
                <a:solidFill>
                  <a:schemeClr val="tx1"/>
                </a:solidFill>
                <a:latin typeface="Verdana" pitchFamily="34" charset="0"/>
                <a:sym typeface="Verdana" pitchFamily="34" charset="0"/>
              </a:rPr>
              <a:t>…</a:t>
            </a:r>
          </a:p>
          <a:p>
            <a:pPr marL="233363" indent="-233363">
              <a:lnSpc>
                <a:spcPct val="120000"/>
              </a:lnSpc>
              <a:buFontTx/>
              <a:buChar char="•"/>
            </a:pPr>
            <a:r>
              <a:rPr lang="en-US" sz="1600" dirty="0">
                <a:solidFill>
                  <a:schemeClr val="tx1"/>
                </a:solidFill>
                <a:latin typeface="Verdana" pitchFamily="34" charset="0"/>
                <a:sym typeface="Verdana" pitchFamily="34" charset="0"/>
              </a:rPr>
              <a:t>Action in District Court</a:t>
            </a:r>
          </a:p>
          <a:p>
            <a:pPr marL="233363" indent="-233363">
              <a:lnSpc>
                <a:spcPct val="120000"/>
              </a:lnSpc>
              <a:buFontTx/>
              <a:buChar char="•"/>
            </a:pPr>
            <a:r>
              <a:rPr lang="en-US" sz="1600" dirty="0">
                <a:solidFill>
                  <a:schemeClr val="tx1"/>
                </a:solidFill>
                <a:latin typeface="Verdana" pitchFamily="34" charset="0"/>
                <a:sym typeface="Verdana" pitchFamily="34" charset="0"/>
              </a:rPr>
              <a:t>Binds water users and the State Engineer (Division of Water Rights)</a:t>
            </a:r>
          </a:p>
          <a:p>
            <a:pPr marL="233363" indent="-233363">
              <a:lnSpc>
                <a:spcPct val="120000"/>
              </a:lnSpc>
              <a:buFontTx/>
              <a:buChar char="•"/>
            </a:pPr>
            <a:r>
              <a:rPr lang="en-US" sz="1600" dirty="0">
                <a:solidFill>
                  <a:schemeClr val="tx1"/>
                </a:solidFill>
                <a:latin typeface="Verdana" pitchFamily="34" charset="0"/>
                <a:sym typeface="Verdana" pitchFamily="34" charset="0"/>
              </a:rPr>
              <a:t>Governed by Utah State Code: Title 73, Chapter 4.</a:t>
            </a:r>
          </a:p>
          <a:p>
            <a:pPr marL="233363" indent="-233363">
              <a:lnSpc>
                <a:spcPct val="120000"/>
              </a:lnSpc>
              <a:buFontTx/>
              <a:buChar char="•"/>
            </a:pPr>
            <a:r>
              <a:rPr lang="en-US" sz="1600" dirty="0">
                <a:solidFill>
                  <a:schemeClr val="tx1"/>
                </a:solidFill>
                <a:latin typeface="Verdana" pitchFamily="34" charset="0"/>
                <a:sym typeface="Verdana" pitchFamily="34" charset="0"/>
              </a:rPr>
              <a:t>The first General Stream Adjudications took place in the 1920s – </a:t>
            </a:r>
            <a:r>
              <a:rPr lang="en-US" sz="1600" dirty="0" smtClean="0">
                <a:solidFill>
                  <a:schemeClr val="tx1"/>
                </a:solidFill>
                <a:latin typeface="Verdana" pitchFamily="34" charset="0"/>
                <a:sym typeface="Verdana" pitchFamily="34" charset="0"/>
              </a:rPr>
              <a:t>Sevier, Weber and the Virgin River basins. </a:t>
            </a:r>
            <a:endParaRPr lang="en-US" sz="1600" dirty="0">
              <a:solidFill>
                <a:schemeClr val="tx1"/>
              </a:solidFill>
              <a:latin typeface="Verdana" pitchFamily="34" charset="0"/>
              <a:sym typeface="Verdana" pitchFamily="34" charset="0"/>
            </a:endParaRPr>
          </a:p>
        </p:txBody>
      </p:sp>
      <p:pic>
        <p:nvPicPr>
          <p:cNvPr id="8" name="Picture 8" descr="C:\Documents and Settings\Susan\My Documents\My Pictures\Powerpoint\Court9.jpg"/>
          <p:cNvPicPr>
            <a:picLocks noChangeAspect="1" noChangeArrowheads="1"/>
          </p:cNvPicPr>
          <p:nvPr/>
        </p:nvPicPr>
        <p:blipFill rotWithShape="1">
          <a:blip r:embed="rId3"/>
          <a:srcRect/>
          <a:stretch/>
        </p:blipFill>
        <p:spPr bwMode="auto">
          <a:xfrm>
            <a:off x="7061200" y="4559300"/>
            <a:ext cx="1535113" cy="251936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3077" descr="H:\Power Point Presentations\Water Users Historic.jpg"/>
          <p:cNvPicPr>
            <a:picLocks noChangeAspect="1" noChangeArrowheads="1"/>
          </p:cNvPicPr>
          <p:nvPr/>
        </p:nvPicPr>
        <p:blipFill rotWithShape="1">
          <a:blip r:embed="rId4"/>
          <a:srcRect/>
          <a:stretch/>
        </p:blipFill>
        <p:spPr bwMode="auto">
          <a:xfrm>
            <a:off x="4318000" y="4559300"/>
            <a:ext cx="2505075" cy="251936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200" y="1323975"/>
            <a:ext cx="39624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p:cNvSpPr>
          <p:nvPr/>
        </p:nvSpPr>
        <p:spPr bwMode="auto">
          <a:xfrm>
            <a:off x="279400" y="457200"/>
            <a:ext cx="9601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3600" b="1" i="1">
                <a:solidFill>
                  <a:schemeClr val="tx1"/>
                </a:solidFill>
                <a:latin typeface="Verdana" pitchFamily="34" charset="0"/>
                <a:sym typeface="Verdana" pitchFamily="34" charset="0"/>
              </a:rPr>
              <a:t>Adjudication Process </a:t>
            </a:r>
          </a:p>
        </p:txBody>
      </p:sp>
      <p:grpSp>
        <p:nvGrpSpPr>
          <p:cNvPr id="600" name="Group 599"/>
          <p:cNvGrpSpPr/>
          <p:nvPr/>
        </p:nvGrpSpPr>
        <p:grpSpPr>
          <a:xfrm>
            <a:off x="357571" y="1228793"/>
            <a:ext cx="2066843" cy="1592358"/>
            <a:chOff x="0" y="0"/>
            <a:chExt cx="2663190" cy="1653540"/>
          </a:xfrm>
        </p:grpSpPr>
        <p:sp>
          <p:nvSpPr>
            <p:cNvPr id="616" name="AutoShape 4"/>
            <p:cNvSpPr>
              <a:spLocks noChangeArrowheads="1"/>
            </p:cNvSpPr>
            <p:nvPr/>
          </p:nvSpPr>
          <p:spPr bwMode="auto">
            <a:xfrm rot="5400000">
              <a:off x="514350" y="-49530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17" name="Rectangle 616"/>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1</a:t>
              </a:r>
              <a:endParaRPr lang="en-US" sz="1100">
                <a:effectLst/>
                <a:latin typeface="Times New Roman"/>
                <a:ea typeface="Times New Roman"/>
              </a:endParaRPr>
            </a:p>
          </p:txBody>
        </p:sp>
        <p:sp>
          <p:nvSpPr>
            <p:cNvPr id="618" name="Text Box 5"/>
            <p:cNvSpPr txBox="1">
              <a:spLocks noChangeArrowheads="1"/>
            </p:cNvSpPr>
            <p:nvPr/>
          </p:nvSpPr>
          <p:spPr bwMode="auto">
            <a:xfrm>
              <a:off x="76200" y="1097827"/>
              <a:ext cx="256603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is petitioned by water users or court-ordered to initiate a General Adjudication.  </a:t>
              </a:r>
              <a:r>
                <a:rPr lang="en-US" sz="700" b="1" i="1" dirty="0">
                  <a:effectLst/>
                  <a:latin typeface="Verdana"/>
                  <a:ea typeface="Times New Roman"/>
                </a:rPr>
                <a:t>(UCA 73-4-1)</a:t>
              </a:r>
              <a:endParaRPr lang="en-US" sz="1100" dirty="0">
                <a:effectLst/>
                <a:latin typeface="Times New Roman"/>
                <a:ea typeface="Times New Roman"/>
              </a:endParaRPr>
            </a:p>
          </p:txBody>
        </p:sp>
        <p:grpSp>
          <p:nvGrpSpPr>
            <p:cNvPr id="619" name="Group 618"/>
            <p:cNvGrpSpPr>
              <a:grpSpLocks/>
            </p:cNvGrpSpPr>
            <p:nvPr/>
          </p:nvGrpSpPr>
          <p:grpSpPr bwMode="auto">
            <a:xfrm>
              <a:off x="790575" y="133350"/>
              <a:ext cx="1071880" cy="832485"/>
              <a:chOff x="1681" y="890"/>
              <a:chExt cx="1688" cy="1311"/>
            </a:xfrm>
          </p:grpSpPr>
          <p:grpSp>
            <p:nvGrpSpPr>
              <p:cNvPr id="620" name="Group 619"/>
              <p:cNvGrpSpPr>
                <a:grpSpLocks/>
              </p:cNvGrpSpPr>
              <p:nvPr/>
            </p:nvGrpSpPr>
            <p:grpSpPr bwMode="auto">
              <a:xfrm>
                <a:off x="1681" y="890"/>
                <a:ext cx="1688" cy="1311"/>
                <a:chOff x="10174" y="2938"/>
                <a:chExt cx="1886" cy="1688"/>
              </a:xfrm>
            </p:grpSpPr>
            <p:sp>
              <p:nvSpPr>
                <p:cNvPr id="622" name="Rectangle 621"/>
                <p:cNvSpPr>
                  <a:spLocks noChangeArrowheads="1"/>
                </p:cNvSpPr>
                <p:nvPr/>
              </p:nvSpPr>
              <p:spPr bwMode="auto">
                <a:xfrm>
                  <a:off x="10265" y="29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623" name="Freeform 622"/>
                <p:cNvSpPr>
                  <a:spLocks noEditPoints="1"/>
                </p:cNvSpPr>
                <p:nvPr/>
              </p:nvSpPr>
              <p:spPr bwMode="auto">
                <a:xfrm>
                  <a:off x="10174" y="29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624" name="Freeform 623"/>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5" name="Freeform 624"/>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6" name="Freeform 625"/>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7" name="Freeform 626"/>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8" name="Freeform 627"/>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29" name="Freeform 628"/>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0" name="Freeform 629"/>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1" name="Freeform 630"/>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2" name="Freeform 631"/>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3" name="Freeform 632"/>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4" name="Freeform 633"/>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5" name="Freeform 634"/>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6" name="Freeform 635"/>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7" name="Freeform 636"/>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8" name="Freeform 637"/>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39" name="Freeform 638"/>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40" name="Freeform 639"/>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41" name="Freeform 640"/>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sp>
            <p:nvSpPr>
              <p:cNvPr id="621" name="AutoShape 28"/>
              <p:cNvSpPr>
                <a:spLocks noChangeArrowheads="1"/>
              </p:cNvSpPr>
              <p:nvPr/>
            </p:nvSpPr>
            <p:spPr bwMode="auto">
              <a:xfrm>
                <a:off x="1846" y="1036"/>
                <a:ext cx="1408" cy="386"/>
              </a:xfrm>
              <a:prstGeom prst="wedgeRoundRectCallout">
                <a:avLst>
                  <a:gd name="adj1" fmla="val -1523"/>
                  <a:gd name="adj2" fmla="val 116593"/>
                  <a:gd name="adj3" fmla="val 16667"/>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0" anchor="t" anchorCtr="0" upright="1">
                <a:noAutofit/>
              </a:bodyPr>
              <a:lstStyle/>
              <a:p>
                <a:pPr marL="0" marR="0" algn="ctr">
                  <a:spcBef>
                    <a:spcPts val="0"/>
                  </a:spcBef>
                  <a:spcAft>
                    <a:spcPts val="0"/>
                  </a:spcAft>
                </a:pPr>
                <a:r>
                  <a:rPr lang="en-US" sz="900" b="1">
                    <a:effectLst/>
                    <a:latin typeface="Verdana"/>
                    <a:ea typeface="Times New Roman"/>
                  </a:rPr>
                  <a:t>PETITION</a:t>
                </a:r>
                <a:endParaRPr lang="en-US" sz="1100">
                  <a:effectLst/>
                  <a:latin typeface="Times New Roman"/>
                  <a:ea typeface="Times New Roman"/>
                </a:endParaRPr>
              </a:p>
            </p:txBody>
          </p:sp>
        </p:grpSp>
      </p:grpSp>
      <p:grpSp>
        <p:nvGrpSpPr>
          <p:cNvPr id="601" name="Group 600"/>
          <p:cNvGrpSpPr/>
          <p:nvPr/>
        </p:nvGrpSpPr>
        <p:grpSpPr>
          <a:xfrm>
            <a:off x="2820404" y="1219621"/>
            <a:ext cx="2079163" cy="1610702"/>
            <a:chOff x="0" y="0"/>
            <a:chExt cx="2679065" cy="1672590"/>
          </a:xfrm>
        </p:grpSpPr>
        <p:sp>
          <p:nvSpPr>
            <p:cNvPr id="611" name="AutoShape 148"/>
            <p:cNvSpPr>
              <a:spLocks noChangeArrowheads="1"/>
            </p:cNvSpPr>
            <p:nvPr/>
          </p:nvSpPr>
          <p:spPr bwMode="auto">
            <a:xfrm rot="5400000">
              <a:off x="504825" y="-47625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12" name="Text Box 32"/>
            <p:cNvSpPr txBox="1">
              <a:spLocks noChangeArrowheads="1"/>
            </p:cNvSpPr>
            <p:nvPr/>
          </p:nvSpPr>
          <p:spPr bwMode="auto">
            <a:xfrm>
              <a:off x="581025" y="0"/>
              <a:ext cx="1496695" cy="2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NOTICE</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pic>
          <p:nvPicPr>
            <p:cNvPr id="613" name="Picture 61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09600" y="171450"/>
              <a:ext cx="1428750" cy="962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 name="Text Box 31"/>
            <p:cNvSpPr txBox="1">
              <a:spLocks noChangeArrowheads="1"/>
            </p:cNvSpPr>
            <p:nvPr/>
          </p:nvSpPr>
          <p:spPr bwMode="auto">
            <a:xfrm>
              <a:off x="66675" y="1133475"/>
              <a:ext cx="2612390"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publishes notice of the pending adjudication for 2 weeks in a local newspaper.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73-4-3)</a:t>
              </a:r>
              <a:endParaRPr lang="en-US" sz="1100" dirty="0">
                <a:effectLst/>
                <a:latin typeface="Times New Roman"/>
                <a:ea typeface="Times New Roman"/>
              </a:endParaRPr>
            </a:p>
          </p:txBody>
        </p:sp>
        <p:sp>
          <p:nvSpPr>
            <p:cNvPr id="615" name="Rectangle 614"/>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2</a:t>
              </a:r>
              <a:endParaRPr lang="en-US" sz="1100">
                <a:effectLst/>
                <a:latin typeface="Times New Roman"/>
                <a:ea typeface="Times New Roman"/>
              </a:endParaRPr>
            </a:p>
          </p:txBody>
        </p:sp>
      </p:grpSp>
      <p:grpSp>
        <p:nvGrpSpPr>
          <p:cNvPr id="602" name="Group 601"/>
          <p:cNvGrpSpPr/>
          <p:nvPr/>
        </p:nvGrpSpPr>
        <p:grpSpPr>
          <a:xfrm>
            <a:off x="5295557" y="1232462"/>
            <a:ext cx="2062408" cy="1585020"/>
            <a:chOff x="-5715" y="0"/>
            <a:chExt cx="2657475" cy="1645920"/>
          </a:xfrm>
        </p:grpSpPr>
        <p:sp>
          <p:nvSpPr>
            <p:cNvPr id="609" name="AutoShape 278"/>
            <p:cNvSpPr>
              <a:spLocks noChangeArrowheads="1"/>
            </p:cNvSpPr>
            <p:nvPr/>
          </p:nvSpPr>
          <p:spPr bwMode="auto">
            <a:xfrm rot="5400000">
              <a:off x="502920" y="-50292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 tIns="45720" rIns="9144" bIns="45720" anchor="b" anchorCtr="0" upright="1">
              <a:noAutofit/>
            </a:bodyPr>
            <a:lstStyle/>
            <a:p>
              <a:pPr marL="0" marR="0" algn="ctr">
                <a:spcBef>
                  <a:spcPts val="0"/>
                </a:spcBef>
                <a:spcAft>
                  <a:spcPts val="0"/>
                </a:spcAft>
              </a:pPr>
              <a:r>
                <a:rPr lang="en-US" sz="2000" b="1" i="1" dirty="0">
                  <a:effectLst/>
                  <a:latin typeface="Verdana"/>
                  <a:ea typeface="Times New Roman"/>
                </a:rPr>
                <a:t>90 days</a:t>
              </a:r>
              <a:endParaRPr lang="en-US" sz="1100" dirty="0">
                <a:effectLst/>
                <a:latin typeface="Times New Roman"/>
                <a:ea typeface="Times New Roman"/>
              </a:endParaRPr>
            </a:p>
            <a:p>
              <a:pPr marL="0" marR="0" algn="just">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just">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just">
                <a:spcBef>
                  <a:spcPts val="0"/>
                </a:spcBef>
                <a:spcAft>
                  <a:spcPts val="0"/>
                </a:spcAft>
              </a:pPr>
              <a:r>
                <a:rPr lang="en-US" sz="700" b="1" dirty="0">
                  <a:effectLst/>
                  <a:latin typeface="Verdana"/>
                  <a:ea typeface="Times New Roman"/>
                </a:rPr>
                <a:t>Claimants have 90 days to notify the State Engineer of their names and addresses; at the conclusion of the 90 days, the State Engineer submits a list of claimants to the District Court.  </a:t>
              </a:r>
              <a:r>
                <a:rPr lang="en-US" sz="700" b="1" i="1" dirty="0">
                  <a:effectLst/>
                  <a:latin typeface="Verdana"/>
                  <a:ea typeface="Times New Roman"/>
                </a:rPr>
                <a:t>(UCA 73-4-3)</a:t>
              </a:r>
              <a:endParaRPr lang="en-US" sz="1100" dirty="0">
                <a:effectLst/>
                <a:latin typeface="Times New Roman"/>
                <a:ea typeface="Times New Roman"/>
              </a:endParaRPr>
            </a:p>
            <a:p>
              <a:pPr marL="0" marR="0">
                <a:spcBef>
                  <a:spcPts val="0"/>
                </a:spcBef>
                <a:spcAft>
                  <a:spcPts val="0"/>
                </a:spcAft>
              </a:pPr>
              <a:r>
                <a:rPr lang="en-US" sz="1100" dirty="0">
                  <a:effectLst/>
                  <a:latin typeface="Times New Roman"/>
                  <a:ea typeface="Times New Roman"/>
                </a:rPr>
                <a:t> </a:t>
              </a:r>
            </a:p>
          </p:txBody>
        </p:sp>
        <p:sp>
          <p:nvSpPr>
            <p:cNvPr id="610" name="Rectangle 609"/>
            <p:cNvSpPr>
              <a:spLocks noChangeArrowheads="1"/>
            </p:cNvSpPr>
            <p:nvPr/>
          </p:nvSpPr>
          <p:spPr bwMode="auto">
            <a:xfrm>
              <a:off x="-5715"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dirty="0">
                  <a:solidFill>
                    <a:srgbClr val="CCFFCC"/>
                  </a:solidFill>
                  <a:effectLst/>
                  <a:latin typeface="Verdana"/>
                  <a:ea typeface="Times New Roman"/>
                </a:rPr>
                <a:t>3</a:t>
              </a:r>
              <a:endParaRPr lang="en-US" sz="1100" dirty="0">
                <a:effectLst/>
                <a:latin typeface="Times New Roman"/>
                <a:ea typeface="Times New Roman"/>
              </a:endParaRPr>
            </a:p>
          </p:txBody>
        </p:sp>
      </p:grpSp>
      <p:grpSp>
        <p:nvGrpSpPr>
          <p:cNvPr id="603" name="Group 602"/>
          <p:cNvGrpSpPr/>
          <p:nvPr/>
        </p:nvGrpSpPr>
        <p:grpSpPr>
          <a:xfrm>
            <a:off x="7753956" y="1225124"/>
            <a:ext cx="2059451" cy="1585020"/>
            <a:chOff x="0" y="0"/>
            <a:chExt cx="2653665" cy="1645920"/>
          </a:xfrm>
        </p:grpSpPr>
        <p:sp>
          <p:nvSpPr>
            <p:cNvPr id="604" name="AutoShape 278"/>
            <p:cNvSpPr>
              <a:spLocks noChangeArrowheads="1"/>
            </p:cNvSpPr>
            <p:nvPr/>
          </p:nvSpPr>
          <p:spPr bwMode="auto">
            <a:xfrm rot="5400000">
              <a:off x="504825" y="-502920"/>
              <a:ext cx="1645920" cy="265176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45720" bIns="45720" anchor="t" anchorCtr="0" upright="1">
              <a:noAutofit/>
            </a:bodyPr>
            <a:lstStyle/>
            <a:p>
              <a:pPr marL="0" marR="0">
                <a:spcBef>
                  <a:spcPts val="0"/>
                </a:spcBef>
                <a:spcAft>
                  <a:spcPts val="0"/>
                </a:spcAft>
              </a:pPr>
              <a:r>
                <a:rPr lang="en-US" sz="1100">
                  <a:effectLst/>
                  <a:latin typeface="Times New Roman"/>
                  <a:ea typeface="Times New Roman"/>
                </a:rPr>
                <a:t> </a:t>
              </a:r>
            </a:p>
          </p:txBody>
        </p:sp>
        <p:sp>
          <p:nvSpPr>
            <p:cNvPr id="605" name="Text Box 45"/>
            <p:cNvSpPr txBox="1">
              <a:spLocks noChangeArrowheads="1"/>
            </p:cNvSpPr>
            <p:nvPr/>
          </p:nvSpPr>
          <p:spPr bwMode="auto">
            <a:xfrm>
              <a:off x="19050" y="1079199"/>
              <a:ext cx="261873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serves Summons on claimants and publishes Summons for 5 weeks in a local newspaper. </a:t>
              </a:r>
              <a:r>
                <a:rPr lang="en-US" sz="700" b="1" i="1" dirty="0">
                  <a:effectLst/>
                  <a:latin typeface="Verdana"/>
                  <a:ea typeface="Times New Roman"/>
                </a:rPr>
                <a:t>(UCA 73-4-4)</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06" name="Text Box 46"/>
            <p:cNvSpPr txBox="1">
              <a:spLocks noChangeArrowheads="1"/>
            </p:cNvSpPr>
            <p:nvPr/>
          </p:nvSpPr>
          <p:spPr bwMode="auto">
            <a:xfrm>
              <a:off x="514350" y="11430"/>
              <a:ext cx="162750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SUMMONS</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pic>
          <p:nvPicPr>
            <p:cNvPr id="607" name="Picture 606"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19125" y="218739"/>
              <a:ext cx="1428749" cy="96202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 name="Rectangle 607"/>
            <p:cNvSpPr>
              <a:spLocks noChangeArrowheads="1"/>
            </p:cNvSpPr>
            <p:nvPr/>
          </p:nvSpPr>
          <p:spPr bwMode="auto">
            <a:xfrm>
              <a:off x="0" y="1905"/>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CC"/>
                  </a:solidFill>
                  <a:effectLst/>
                  <a:latin typeface="Verdana"/>
                  <a:ea typeface="Times New Roman"/>
                </a:rPr>
                <a:t>4</a:t>
              </a:r>
              <a:endParaRPr lang="en-US" sz="1100">
                <a:effectLst/>
                <a:latin typeface="Times New Roman"/>
                <a:ea typeface="Times New Roman"/>
              </a:endParaRPr>
            </a:p>
          </p:txBody>
        </p:sp>
      </p:grpSp>
      <p:grpSp>
        <p:nvGrpSpPr>
          <p:cNvPr id="642" name="Group 641"/>
          <p:cNvGrpSpPr/>
          <p:nvPr/>
        </p:nvGrpSpPr>
        <p:grpSpPr>
          <a:xfrm>
            <a:off x="7754695" y="3386852"/>
            <a:ext cx="2057972" cy="1592358"/>
            <a:chOff x="0" y="0"/>
            <a:chExt cx="2651760" cy="1653540"/>
          </a:xfrm>
        </p:grpSpPr>
        <p:sp>
          <p:nvSpPr>
            <p:cNvPr id="748" name="AutoShape 155"/>
            <p:cNvSpPr>
              <a:spLocks noChangeArrowheads="1"/>
            </p:cNvSpPr>
            <p:nvPr/>
          </p:nvSpPr>
          <p:spPr bwMode="auto">
            <a:xfrm rot="16200000">
              <a:off x="502920" y="-49530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49" name="Rectangle 748"/>
            <p:cNvSpPr>
              <a:spLocks noChangeArrowheads="1"/>
            </p:cNvSpPr>
            <p:nvPr/>
          </p:nvSpPr>
          <p:spPr bwMode="auto">
            <a:xfrm>
              <a:off x="762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8</a:t>
              </a:r>
              <a:endParaRPr lang="en-US" sz="1100">
                <a:effectLst/>
                <a:latin typeface="Times New Roman"/>
                <a:ea typeface="Times New Roman"/>
              </a:endParaRPr>
            </a:p>
          </p:txBody>
        </p:sp>
        <p:sp>
          <p:nvSpPr>
            <p:cNvPr id="750" name="Text Box 63"/>
            <p:cNvSpPr txBox="1">
              <a:spLocks noChangeArrowheads="1"/>
            </p:cNvSpPr>
            <p:nvPr/>
          </p:nvSpPr>
          <p:spPr bwMode="auto">
            <a:xfrm>
              <a:off x="17145" y="1137372"/>
              <a:ext cx="2626994"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holds a Public Meeting to discuss the Proposed Determination with claimants.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73-4-11)</a:t>
              </a:r>
              <a:endParaRPr lang="en-US" sz="1100" dirty="0">
                <a:effectLst/>
                <a:latin typeface="Times New Roman"/>
                <a:ea typeface="Times New Roman"/>
              </a:endParaRPr>
            </a:p>
          </p:txBody>
        </p:sp>
        <p:sp>
          <p:nvSpPr>
            <p:cNvPr id="751" name="Text Box 64"/>
            <p:cNvSpPr txBox="1">
              <a:spLocks noChangeArrowheads="1"/>
            </p:cNvSpPr>
            <p:nvPr/>
          </p:nvSpPr>
          <p:spPr bwMode="auto">
            <a:xfrm>
              <a:off x="179070" y="47625"/>
              <a:ext cx="2286000" cy="26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PUBLIC MEETING</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grpSp>
          <p:nvGrpSpPr>
            <p:cNvPr id="752" name="Group 751"/>
            <p:cNvGrpSpPr>
              <a:grpSpLocks/>
            </p:cNvGrpSpPr>
            <p:nvPr/>
          </p:nvGrpSpPr>
          <p:grpSpPr bwMode="auto">
            <a:xfrm>
              <a:off x="817245" y="304800"/>
              <a:ext cx="1012825" cy="818515"/>
              <a:chOff x="12199" y="6038"/>
              <a:chExt cx="1886" cy="1688"/>
            </a:xfrm>
          </p:grpSpPr>
          <p:sp>
            <p:nvSpPr>
              <p:cNvPr id="753" name="Rectangle 752"/>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754" name="Freeform 753"/>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55" name="Freeform 75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6" name="Freeform 75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7" name="Freeform 75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8" name="Freeform 75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59" name="Freeform 75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0" name="Freeform 75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1" name="Freeform 76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2" name="Freeform 76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3" name="Freeform 76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4" name="Freeform 76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5" name="Freeform 76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6" name="Freeform 76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7" name="Freeform 76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8" name="Freeform 76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69" name="Freeform 76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0" name="Freeform 76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1" name="Freeform 77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2" name="Freeform 77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3" name="Freeform 77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4" name="Freeform 77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5" name="Freeform 77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6" name="Freeform 77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7" name="Freeform 77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78" name="Freeform 77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grpSp>
      <p:grpSp>
        <p:nvGrpSpPr>
          <p:cNvPr id="643" name="Group 642"/>
          <p:cNvGrpSpPr/>
          <p:nvPr/>
        </p:nvGrpSpPr>
        <p:grpSpPr>
          <a:xfrm>
            <a:off x="2820405" y="3386852"/>
            <a:ext cx="2070210" cy="1592358"/>
            <a:chOff x="-4972" y="0"/>
            <a:chExt cx="2667529" cy="1653540"/>
          </a:xfrm>
        </p:grpSpPr>
        <p:sp>
          <p:nvSpPr>
            <p:cNvPr id="738" name="AutoShape 153"/>
            <p:cNvSpPr>
              <a:spLocks noChangeArrowheads="1"/>
            </p:cNvSpPr>
            <p:nvPr/>
          </p:nvSpPr>
          <p:spPr bwMode="auto">
            <a:xfrm rot="16200000">
              <a:off x="504825" y="-49530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39" name="Rectangle 738"/>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6</a:t>
              </a:r>
              <a:endParaRPr lang="en-US" sz="1100">
                <a:effectLst/>
                <a:latin typeface="Times New Roman"/>
                <a:ea typeface="Times New Roman"/>
              </a:endParaRPr>
            </a:p>
          </p:txBody>
        </p:sp>
        <p:sp>
          <p:nvSpPr>
            <p:cNvPr id="740" name="Text Box 100"/>
            <p:cNvSpPr txBox="1">
              <a:spLocks noChangeArrowheads="1"/>
            </p:cNvSpPr>
            <p:nvPr/>
          </p:nvSpPr>
          <p:spPr bwMode="auto">
            <a:xfrm>
              <a:off x="-4972" y="1057275"/>
              <a:ext cx="2667529" cy="58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675" b="1" dirty="0">
                  <a:effectLst/>
                  <a:latin typeface="Verdana"/>
                  <a:ea typeface="Times New Roman"/>
                </a:rPr>
                <a:t>The State Engineer conducts a hydrographic survey of the area and assists the claimants in completing their Water User’s Claims. </a:t>
              </a:r>
              <a:endParaRPr lang="en-US" sz="675" b="1" dirty="0" smtClean="0">
                <a:effectLst/>
                <a:latin typeface="Verdana"/>
                <a:ea typeface="Times New Roman"/>
              </a:endParaRPr>
            </a:p>
            <a:p>
              <a:pPr marL="0" marR="0" algn="just">
                <a:spcBef>
                  <a:spcPts val="0"/>
                </a:spcBef>
                <a:spcAft>
                  <a:spcPts val="0"/>
                </a:spcAft>
              </a:pPr>
              <a:r>
                <a:rPr lang="en-US" sz="675" b="1" i="1" dirty="0" smtClean="0">
                  <a:effectLst/>
                  <a:latin typeface="Verdana"/>
                  <a:ea typeface="Times New Roman"/>
                </a:rPr>
                <a:t>(</a:t>
              </a:r>
              <a:r>
                <a:rPr lang="en-US" sz="675" b="1" i="1" dirty="0">
                  <a:effectLst/>
                  <a:latin typeface="Verdana"/>
                  <a:ea typeface="Times New Roman"/>
                </a:rPr>
                <a:t>UCA 73-4-3)</a:t>
              </a:r>
              <a:endParaRPr lang="en-US" sz="675" dirty="0">
                <a:effectLst/>
                <a:latin typeface="Times New Roman"/>
                <a:ea typeface="Times New Roman"/>
              </a:endParaRPr>
            </a:p>
          </p:txBody>
        </p:sp>
        <p:sp>
          <p:nvSpPr>
            <p:cNvPr id="741" name="Text Box 101"/>
            <p:cNvSpPr txBox="1">
              <a:spLocks noChangeArrowheads="1"/>
            </p:cNvSpPr>
            <p:nvPr/>
          </p:nvSpPr>
          <p:spPr bwMode="auto">
            <a:xfrm>
              <a:off x="342900" y="12546"/>
              <a:ext cx="1964056" cy="26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marL="0" marR="0" algn="ctr">
                <a:spcBef>
                  <a:spcPts val="0"/>
                </a:spcBef>
                <a:spcAft>
                  <a:spcPts val="0"/>
                </a:spcAft>
              </a:pPr>
              <a:r>
                <a:rPr lang="en-US" sz="900" b="1" i="1" dirty="0">
                  <a:effectLst/>
                  <a:latin typeface="Verdana"/>
                  <a:ea typeface="Times New Roman"/>
                </a:rPr>
                <a:t>HYDROGRAPHIC SURVEY</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grpSp>
          <p:nvGrpSpPr>
            <p:cNvPr id="742" name="Group 741"/>
            <p:cNvGrpSpPr>
              <a:grpSpLocks/>
            </p:cNvGrpSpPr>
            <p:nvPr/>
          </p:nvGrpSpPr>
          <p:grpSpPr bwMode="auto">
            <a:xfrm>
              <a:off x="790575" y="360339"/>
              <a:ext cx="1069975" cy="718185"/>
              <a:chOff x="8201" y="4426"/>
              <a:chExt cx="1685" cy="1240"/>
            </a:xfrm>
          </p:grpSpPr>
          <p:sp>
            <p:nvSpPr>
              <p:cNvPr id="743" name="Freeform 742"/>
              <p:cNvSpPr>
                <a:spLocks/>
              </p:cNvSpPr>
              <p:nvPr/>
            </p:nvSpPr>
            <p:spPr bwMode="auto">
              <a:xfrm>
                <a:off x="9204" y="4985"/>
                <a:ext cx="494" cy="562"/>
              </a:xfrm>
              <a:custGeom>
                <a:avLst/>
                <a:gdLst>
                  <a:gd name="T0" fmla="*/ 76 w 2978"/>
                  <a:gd name="T1" fmla="*/ 3549 h 4681"/>
                  <a:gd name="T2" fmla="*/ 480 w 2978"/>
                  <a:gd name="T3" fmla="*/ 2004 h 4681"/>
                  <a:gd name="T4" fmla="*/ 1588 w 2978"/>
                  <a:gd name="T5" fmla="*/ 0 h 4681"/>
                  <a:gd name="T6" fmla="*/ 2633 w 2978"/>
                  <a:gd name="T7" fmla="*/ 2075 h 4681"/>
                  <a:gd name="T8" fmla="*/ 2929 w 2978"/>
                  <a:gd name="T9" fmla="*/ 3427 h 4681"/>
                  <a:gd name="T10" fmla="*/ 2338 w 2978"/>
                  <a:gd name="T11" fmla="*/ 4451 h 4681"/>
                  <a:gd name="T12" fmla="*/ 937 w 2978"/>
                  <a:gd name="T13" fmla="*/ 4531 h 4681"/>
                  <a:gd name="T14" fmla="*/ 76 w 2978"/>
                  <a:gd name="T15" fmla="*/ 3549 h 4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8" h="4681">
                    <a:moveTo>
                      <a:pt x="76" y="3549"/>
                    </a:moveTo>
                    <a:cubicBezTo>
                      <a:pt x="0" y="3128"/>
                      <a:pt x="228" y="2595"/>
                      <a:pt x="480" y="2004"/>
                    </a:cubicBezTo>
                    <a:cubicBezTo>
                      <a:pt x="732" y="1413"/>
                      <a:pt x="856" y="1253"/>
                      <a:pt x="1588" y="0"/>
                    </a:cubicBezTo>
                    <a:cubicBezTo>
                      <a:pt x="1973" y="713"/>
                      <a:pt x="2394" y="1504"/>
                      <a:pt x="2633" y="2075"/>
                    </a:cubicBezTo>
                    <a:cubicBezTo>
                      <a:pt x="2856" y="2645"/>
                      <a:pt x="2978" y="3031"/>
                      <a:pt x="2929" y="3427"/>
                    </a:cubicBezTo>
                    <a:cubicBezTo>
                      <a:pt x="2880" y="3823"/>
                      <a:pt x="2670" y="4267"/>
                      <a:pt x="2338" y="4451"/>
                    </a:cubicBezTo>
                    <a:cubicBezTo>
                      <a:pt x="1994" y="4630"/>
                      <a:pt x="1314" y="4681"/>
                      <a:pt x="937" y="4531"/>
                    </a:cubicBezTo>
                    <a:cubicBezTo>
                      <a:pt x="560" y="4381"/>
                      <a:pt x="152" y="3970"/>
                      <a:pt x="76" y="3549"/>
                    </a:cubicBezTo>
                    <a:close/>
                  </a:path>
                </a:pathLst>
              </a:custGeom>
              <a:solidFill>
                <a:srgbClr val="000000"/>
              </a:solidFill>
              <a:ln w="285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4" name="Freeform 743"/>
              <p:cNvSpPr>
                <a:spLocks/>
              </p:cNvSpPr>
              <p:nvPr/>
            </p:nvSpPr>
            <p:spPr bwMode="auto">
              <a:xfrm rot="714805">
                <a:off x="9507" y="5213"/>
                <a:ext cx="121" cy="184"/>
              </a:xfrm>
              <a:custGeom>
                <a:avLst/>
                <a:gdLst>
                  <a:gd name="T0" fmla="*/ 0 w 731"/>
                  <a:gd name="T1" fmla="*/ 14 h 1531"/>
                  <a:gd name="T2" fmla="*/ 336 w 731"/>
                  <a:gd name="T3" fmla="*/ 203 h 1531"/>
                  <a:gd name="T4" fmla="*/ 686 w 731"/>
                  <a:gd name="T5" fmla="*/ 715 h 1531"/>
                  <a:gd name="T6" fmla="*/ 604 w 731"/>
                  <a:gd name="T7" fmla="*/ 1280 h 1531"/>
                  <a:gd name="T8" fmla="*/ 216 w 731"/>
                  <a:gd name="T9" fmla="*/ 1468 h 1531"/>
                  <a:gd name="T10" fmla="*/ 283 w 731"/>
                  <a:gd name="T11" fmla="*/ 903 h 1531"/>
                  <a:gd name="T12" fmla="*/ 175 w 731"/>
                  <a:gd name="T13" fmla="*/ 378 h 1531"/>
                  <a:gd name="T14" fmla="*/ 0 w 731"/>
                  <a:gd name="T15" fmla="*/ 0 h 15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531">
                    <a:moveTo>
                      <a:pt x="0" y="14"/>
                    </a:moveTo>
                    <a:cubicBezTo>
                      <a:pt x="56" y="46"/>
                      <a:pt x="238" y="77"/>
                      <a:pt x="336" y="203"/>
                    </a:cubicBezTo>
                    <a:cubicBezTo>
                      <a:pt x="450" y="320"/>
                      <a:pt x="641" y="536"/>
                      <a:pt x="686" y="715"/>
                    </a:cubicBezTo>
                    <a:cubicBezTo>
                      <a:pt x="731" y="894"/>
                      <a:pt x="682" y="1155"/>
                      <a:pt x="604" y="1280"/>
                    </a:cubicBezTo>
                    <a:cubicBezTo>
                      <a:pt x="526" y="1406"/>
                      <a:pt x="270" y="1531"/>
                      <a:pt x="216" y="1468"/>
                    </a:cubicBezTo>
                    <a:cubicBezTo>
                      <a:pt x="162" y="1405"/>
                      <a:pt x="290" y="1085"/>
                      <a:pt x="283" y="903"/>
                    </a:cubicBezTo>
                    <a:cubicBezTo>
                      <a:pt x="276" y="721"/>
                      <a:pt x="222" y="528"/>
                      <a:pt x="175" y="378"/>
                    </a:cubicBezTo>
                    <a:cubicBezTo>
                      <a:pt x="128" y="228"/>
                      <a:pt x="37" y="79"/>
                      <a:pt x="0" y="0"/>
                    </a:cubicBezTo>
                  </a:path>
                </a:pathLst>
              </a:custGeom>
              <a:solidFill>
                <a:srgbClr val="CCECFF"/>
              </a:solidFill>
              <a:ln>
                <a:noFill/>
              </a:ln>
              <a:effectLst/>
              <a:extLst>
                <a:ext uri="{91240B29-F687-4F45-9708-019B960494DF}">
                  <a14:hiddenLine xmlns:a14="http://schemas.microsoft.com/office/drawing/2010/main" w="2857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5" name="Freeform 744"/>
              <p:cNvSpPr>
                <a:spLocks/>
              </p:cNvSpPr>
              <p:nvPr/>
            </p:nvSpPr>
            <p:spPr bwMode="auto">
              <a:xfrm>
                <a:off x="8224" y="4429"/>
                <a:ext cx="1189" cy="653"/>
              </a:xfrm>
              <a:custGeom>
                <a:avLst/>
                <a:gdLst>
                  <a:gd name="T0" fmla="*/ 1413 w 1413"/>
                  <a:gd name="T1" fmla="*/ 0 h 901"/>
                  <a:gd name="T2" fmla="*/ 659 w 1413"/>
                  <a:gd name="T3" fmla="*/ 296 h 901"/>
                  <a:gd name="T4" fmla="*/ 753 w 1413"/>
                  <a:gd name="T5" fmla="*/ 538 h 901"/>
                  <a:gd name="T6" fmla="*/ 0 w 1413"/>
                  <a:gd name="T7" fmla="*/ 901 h 901"/>
                </a:gdLst>
                <a:ahLst/>
                <a:cxnLst>
                  <a:cxn ang="0">
                    <a:pos x="T0" y="T1"/>
                  </a:cxn>
                  <a:cxn ang="0">
                    <a:pos x="T2" y="T3"/>
                  </a:cxn>
                  <a:cxn ang="0">
                    <a:pos x="T4" y="T5"/>
                  </a:cxn>
                  <a:cxn ang="0">
                    <a:pos x="T6" y="T7"/>
                  </a:cxn>
                </a:cxnLst>
                <a:rect l="0" t="0" r="r" b="b"/>
                <a:pathLst>
                  <a:path w="1413" h="901">
                    <a:moveTo>
                      <a:pt x="1413" y="0"/>
                    </a:moveTo>
                    <a:cubicBezTo>
                      <a:pt x="1091" y="103"/>
                      <a:pt x="769" y="206"/>
                      <a:pt x="659" y="296"/>
                    </a:cubicBezTo>
                    <a:cubicBezTo>
                      <a:pt x="549" y="386"/>
                      <a:pt x="863" y="437"/>
                      <a:pt x="753" y="538"/>
                    </a:cubicBezTo>
                    <a:cubicBezTo>
                      <a:pt x="643" y="639"/>
                      <a:pt x="206" y="811"/>
                      <a:pt x="0" y="901"/>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6" name="Freeform 745"/>
              <p:cNvSpPr>
                <a:spLocks/>
              </p:cNvSpPr>
              <p:nvPr/>
            </p:nvSpPr>
            <p:spPr bwMode="auto">
              <a:xfrm>
                <a:off x="8212" y="4440"/>
                <a:ext cx="1298" cy="1008"/>
              </a:xfrm>
              <a:custGeom>
                <a:avLst/>
                <a:gdLst>
                  <a:gd name="T0" fmla="*/ 1481 w 1481"/>
                  <a:gd name="T1" fmla="*/ 0 h 1371"/>
                  <a:gd name="T2" fmla="*/ 888 w 1481"/>
                  <a:gd name="T3" fmla="*/ 295 h 1371"/>
                  <a:gd name="T4" fmla="*/ 982 w 1481"/>
                  <a:gd name="T5" fmla="*/ 537 h 1371"/>
                  <a:gd name="T6" fmla="*/ 0 w 1481"/>
                  <a:gd name="T7" fmla="*/ 1371 h 1371"/>
                </a:gdLst>
                <a:ahLst/>
                <a:cxnLst>
                  <a:cxn ang="0">
                    <a:pos x="T0" y="T1"/>
                  </a:cxn>
                  <a:cxn ang="0">
                    <a:pos x="T2" y="T3"/>
                  </a:cxn>
                  <a:cxn ang="0">
                    <a:pos x="T4" y="T5"/>
                  </a:cxn>
                  <a:cxn ang="0">
                    <a:pos x="T6" y="T7"/>
                  </a:cxn>
                </a:cxnLst>
                <a:rect l="0" t="0" r="r" b="b"/>
                <a:pathLst>
                  <a:path w="1481" h="1371">
                    <a:moveTo>
                      <a:pt x="1481" y="0"/>
                    </a:moveTo>
                    <a:cubicBezTo>
                      <a:pt x="1382" y="49"/>
                      <a:pt x="971" y="206"/>
                      <a:pt x="888" y="295"/>
                    </a:cubicBezTo>
                    <a:cubicBezTo>
                      <a:pt x="805" y="384"/>
                      <a:pt x="1130" y="358"/>
                      <a:pt x="982" y="537"/>
                    </a:cubicBezTo>
                    <a:cubicBezTo>
                      <a:pt x="834" y="716"/>
                      <a:pt x="205" y="1197"/>
                      <a:pt x="0" y="1371"/>
                    </a:cubicBezTo>
                  </a:path>
                </a:pathLst>
              </a:custGeom>
              <a:noFill/>
              <a:ln w="28575" cap="flat" cmpd="sng">
                <a:solidFill>
                  <a:srgbClr val="000000"/>
                </a:solidFill>
                <a:prstDash val="solid"/>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47" name="Freeform 746"/>
              <p:cNvSpPr>
                <a:spLocks noEditPoints="1"/>
              </p:cNvSpPr>
              <p:nvPr/>
            </p:nvSpPr>
            <p:spPr bwMode="auto">
              <a:xfrm>
                <a:off x="8201" y="4426"/>
                <a:ext cx="1685" cy="12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grpSp>
      </p:grpSp>
      <p:grpSp>
        <p:nvGrpSpPr>
          <p:cNvPr id="644" name="Group 643"/>
          <p:cNvGrpSpPr/>
          <p:nvPr/>
        </p:nvGrpSpPr>
        <p:grpSpPr>
          <a:xfrm>
            <a:off x="5292929" y="3389605"/>
            <a:ext cx="2059451" cy="1586853"/>
            <a:chOff x="0" y="0"/>
            <a:chExt cx="2653665" cy="1647825"/>
          </a:xfrm>
        </p:grpSpPr>
        <p:sp>
          <p:nvSpPr>
            <p:cNvPr id="729" name="AutoShape 155"/>
            <p:cNvSpPr>
              <a:spLocks noChangeArrowheads="1"/>
            </p:cNvSpPr>
            <p:nvPr/>
          </p:nvSpPr>
          <p:spPr bwMode="auto">
            <a:xfrm rot="16200000">
              <a:off x="504825" y="-50292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730" name="Rectangle 729"/>
            <p:cNvSpPr>
              <a:spLocks noChangeArrowheads="1"/>
            </p:cNvSpPr>
            <p:nvPr/>
          </p:nvSpPr>
          <p:spPr bwMode="auto">
            <a:xfrm>
              <a:off x="0" y="1905"/>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7</a:t>
              </a:r>
              <a:endParaRPr lang="en-US" sz="1100">
                <a:effectLst/>
                <a:latin typeface="Times New Roman"/>
                <a:ea typeface="Times New Roman"/>
              </a:endParaRPr>
            </a:p>
          </p:txBody>
        </p:sp>
        <p:sp>
          <p:nvSpPr>
            <p:cNvPr id="731" name="Text Box 140"/>
            <p:cNvSpPr txBox="1">
              <a:spLocks noChangeArrowheads="1"/>
            </p:cNvSpPr>
            <p:nvPr/>
          </p:nvSpPr>
          <p:spPr bwMode="auto">
            <a:xfrm>
              <a:off x="638175" y="630555"/>
              <a:ext cx="137604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ctr">
                <a:spcBef>
                  <a:spcPts val="0"/>
                </a:spcBef>
                <a:spcAft>
                  <a:spcPts val="0"/>
                </a:spcAft>
              </a:pPr>
              <a:r>
                <a:rPr lang="en-US" sz="700" b="1" i="1" dirty="0">
                  <a:effectLst/>
                  <a:latin typeface="Verdana"/>
                  <a:ea typeface="Times New Roman"/>
                </a:rPr>
                <a:t>PROPOSED DETERMINATION</a:t>
              </a:r>
              <a:endParaRPr lang="en-US" sz="1050" dirty="0">
                <a:effectLst/>
                <a:latin typeface="Times New Roman"/>
                <a:ea typeface="Times New Roman"/>
              </a:endParaRPr>
            </a:p>
            <a:p>
              <a:pPr marL="0" marR="0" algn="ctr">
                <a:spcBef>
                  <a:spcPts val="0"/>
                </a:spcBef>
                <a:spcAft>
                  <a:spcPts val="0"/>
                </a:spcAft>
              </a:pPr>
              <a:r>
                <a:rPr lang="en-US" sz="800" dirty="0">
                  <a:effectLst/>
                  <a:latin typeface="Verdana"/>
                  <a:ea typeface="Times New Roman"/>
                </a:rPr>
                <a:t> </a:t>
              </a:r>
              <a:endParaRPr lang="en-US" sz="1050" dirty="0">
                <a:effectLst/>
                <a:latin typeface="Times New Roman"/>
                <a:ea typeface="Times New Roman"/>
              </a:endParaRPr>
            </a:p>
          </p:txBody>
        </p:sp>
        <p:sp>
          <p:nvSpPr>
            <p:cNvPr id="732" name="Freeform 731"/>
            <p:cNvSpPr>
              <a:spLocks noEditPoints="1"/>
            </p:cNvSpPr>
            <p:nvPr/>
          </p:nvSpPr>
          <p:spPr bwMode="auto">
            <a:xfrm>
              <a:off x="685800" y="59055"/>
              <a:ext cx="1275715" cy="87630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33" name="Text Box 142"/>
            <p:cNvSpPr txBox="1">
              <a:spLocks noChangeArrowheads="1"/>
            </p:cNvSpPr>
            <p:nvPr/>
          </p:nvSpPr>
          <p:spPr bwMode="auto">
            <a:xfrm>
              <a:off x="1181100"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4" name="Text Box 143"/>
            <p:cNvSpPr txBox="1">
              <a:spLocks noChangeArrowheads="1"/>
            </p:cNvSpPr>
            <p:nvPr/>
          </p:nvSpPr>
          <p:spPr bwMode="auto">
            <a:xfrm>
              <a:off x="1543050"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5" name="Text Box 144"/>
            <p:cNvSpPr txBox="1">
              <a:spLocks noChangeArrowheads="1"/>
            </p:cNvSpPr>
            <p:nvPr/>
          </p:nvSpPr>
          <p:spPr bwMode="auto">
            <a:xfrm>
              <a:off x="809625" y="106680"/>
              <a:ext cx="300990" cy="306070"/>
            </a:xfrm>
            <a:prstGeom prst="rect">
              <a:avLst/>
            </a:prstGeom>
            <a:solidFill>
              <a:srgbClr val="000000"/>
            </a:solidFill>
            <a:ln w="1587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500" b="1">
                  <a:solidFill>
                    <a:srgbClr val="CCECFF"/>
                  </a:solidFill>
                  <a:effectLst/>
                  <a:latin typeface="Verdana"/>
                  <a:ea typeface="Times New Roman"/>
                </a:rPr>
                <a:t>CLAIM</a:t>
              </a:r>
              <a:endParaRPr lang="en-US" sz="1100">
                <a:effectLst/>
                <a:latin typeface="Times New Roman"/>
                <a:ea typeface="Times New Roman"/>
              </a:endParaRPr>
            </a:p>
            <a:p>
              <a:pPr marL="0" marR="0">
                <a:spcBef>
                  <a:spcPts val="0"/>
                </a:spcBef>
                <a:spcAft>
                  <a:spcPts val="0"/>
                </a:spcAft>
              </a:pPr>
              <a:r>
                <a:rPr lang="en-US" sz="700">
                  <a:effectLst/>
                  <a:latin typeface="Verdana"/>
                  <a:ea typeface="Times New Roman"/>
                </a:rPr>
                <a:t> </a:t>
              </a:r>
              <a:endParaRPr lang="en-US" sz="1100">
                <a:effectLst/>
                <a:latin typeface="Times New Roman"/>
                <a:ea typeface="Times New Roman"/>
              </a:endParaRPr>
            </a:p>
          </p:txBody>
        </p:sp>
        <p:sp>
          <p:nvSpPr>
            <p:cNvPr id="736" name="AutoShape 145"/>
            <p:cNvSpPr>
              <a:spLocks noChangeArrowheads="1"/>
            </p:cNvSpPr>
            <p:nvPr/>
          </p:nvSpPr>
          <p:spPr bwMode="auto">
            <a:xfrm rot="5400000">
              <a:off x="1257300" y="11430"/>
              <a:ext cx="139065" cy="1033780"/>
            </a:xfrm>
            <a:prstGeom prst="homePlate">
              <a:avLst>
                <a:gd name="adj" fmla="val 72995"/>
              </a:avLst>
            </a:prstGeom>
            <a:solidFill>
              <a:srgbClr val="000000"/>
            </a:solidFill>
            <a:ln w="158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737" name="Text Box 146"/>
            <p:cNvSpPr txBox="1">
              <a:spLocks noChangeArrowheads="1"/>
            </p:cNvSpPr>
            <p:nvPr/>
          </p:nvSpPr>
          <p:spPr bwMode="auto">
            <a:xfrm>
              <a:off x="76200" y="982980"/>
              <a:ext cx="2567940" cy="66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just">
                <a:spcBef>
                  <a:spcPts val="0"/>
                </a:spcBef>
                <a:spcAft>
                  <a:spcPts val="0"/>
                </a:spcAft>
              </a:pPr>
              <a:r>
                <a:rPr lang="en-US" sz="675" b="1" dirty="0">
                  <a:effectLst/>
                  <a:latin typeface="Verdana"/>
                  <a:ea typeface="Times New Roman"/>
                </a:rPr>
                <a:t>The State Engineer reviews Water User’s Claims and other records and prepares a Proposed Determination which is then distributed to the claimants and filed with the District Court.  </a:t>
              </a:r>
              <a:r>
                <a:rPr lang="en-US" sz="675" b="1" i="1" dirty="0">
                  <a:effectLst/>
                  <a:latin typeface="Verdana"/>
                  <a:ea typeface="Times New Roman"/>
                </a:rPr>
                <a:t>(UCA 73-4-11)</a:t>
              </a:r>
              <a:endParaRPr lang="en-US" sz="675" dirty="0">
                <a:effectLst/>
                <a:latin typeface="Times New Roman"/>
                <a:ea typeface="Times New Roman"/>
              </a:endParaRPr>
            </a:p>
          </p:txBody>
        </p:sp>
      </p:grpSp>
      <p:grpSp>
        <p:nvGrpSpPr>
          <p:cNvPr id="645" name="Group 644"/>
          <p:cNvGrpSpPr/>
          <p:nvPr/>
        </p:nvGrpSpPr>
        <p:grpSpPr>
          <a:xfrm>
            <a:off x="360035" y="3367284"/>
            <a:ext cx="2061914" cy="1585020"/>
            <a:chOff x="0" y="0"/>
            <a:chExt cx="2656840" cy="1645920"/>
          </a:xfrm>
        </p:grpSpPr>
        <p:sp>
          <p:nvSpPr>
            <p:cNvPr id="698" name="AutoShape 205"/>
            <p:cNvSpPr>
              <a:spLocks noChangeArrowheads="1"/>
            </p:cNvSpPr>
            <p:nvPr/>
          </p:nvSpPr>
          <p:spPr bwMode="auto">
            <a:xfrm rot="16200000">
              <a:off x="504825" y="-502920"/>
              <a:ext cx="1645920" cy="2651760"/>
            </a:xfrm>
            <a:prstGeom prst="round2DiagRect">
              <a:avLst/>
            </a:prstGeom>
            <a:solidFill>
              <a:srgbClr val="CCECFF"/>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99" name="Text Box 163"/>
            <p:cNvSpPr txBox="1">
              <a:spLocks noChangeArrowheads="1"/>
            </p:cNvSpPr>
            <p:nvPr/>
          </p:nvSpPr>
          <p:spPr bwMode="auto">
            <a:xfrm>
              <a:off x="85725" y="1092749"/>
              <a:ext cx="257111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holds an initial Public Meeting in the local area to discuss the adjudication process.  </a:t>
              </a:r>
              <a:r>
                <a:rPr lang="en-US" sz="700" b="1" i="1" dirty="0">
                  <a:effectLst/>
                  <a:latin typeface="Verdana"/>
                  <a:ea typeface="Times New Roman"/>
                </a:rPr>
                <a:t>(UCA 73-4-3)</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700" name="Text Box 164"/>
            <p:cNvSpPr txBox="1">
              <a:spLocks noChangeArrowheads="1"/>
            </p:cNvSpPr>
            <p:nvPr/>
          </p:nvSpPr>
          <p:spPr bwMode="auto">
            <a:xfrm>
              <a:off x="292418" y="0"/>
              <a:ext cx="2058333" cy="29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PUBLIC MEETING</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701" name="Rectangle 700"/>
            <p:cNvSpPr>
              <a:spLocks noChangeArrowheads="1"/>
            </p:cNvSpPr>
            <p:nvPr/>
          </p:nvSpPr>
          <p:spPr bwMode="auto">
            <a:xfrm>
              <a:off x="0" y="1143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CCFFFF"/>
                  </a:solidFill>
                  <a:effectLst/>
                  <a:latin typeface="Verdana"/>
                  <a:ea typeface="Times New Roman"/>
                </a:rPr>
                <a:t>5</a:t>
              </a:r>
              <a:endParaRPr lang="en-US" sz="1100">
                <a:effectLst/>
                <a:latin typeface="Times New Roman"/>
                <a:ea typeface="Times New Roman"/>
              </a:endParaRPr>
            </a:p>
          </p:txBody>
        </p:sp>
        <p:grpSp>
          <p:nvGrpSpPr>
            <p:cNvPr id="702" name="Group 701"/>
            <p:cNvGrpSpPr>
              <a:grpSpLocks/>
            </p:cNvGrpSpPr>
            <p:nvPr/>
          </p:nvGrpSpPr>
          <p:grpSpPr bwMode="auto">
            <a:xfrm>
              <a:off x="828675" y="297180"/>
              <a:ext cx="1012825" cy="818515"/>
              <a:chOff x="12199" y="6038"/>
              <a:chExt cx="1886" cy="1688"/>
            </a:xfrm>
          </p:grpSpPr>
          <p:sp>
            <p:nvSpPr>
              <p:cNvPr id="703" name="Rectangle 702"/>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704" name="Freeform 703"/>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705" name="Freeform 70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6" name="Freeform 70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7" name="Freeform 70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8" name="Freeform 70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09" name="Freeform 70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0" name="Freeform 70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1" name="Freeform 71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2" name="Freeform 71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3" name="Freeform 71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4" name="Freeform 71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5" name="Freeform 71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6" name="Freeform 71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7" name="Freeform 71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8" name="Freeform 71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19" name="Freeform 71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0" name="Freeform 71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1" name="Freeform 72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2" name="Freeform 72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3" name="Freeform 72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4" name="Freeform 72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5" name="Freeform 72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6" name="Freeform 72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7" name="Freeform 72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728" name="Freeform 72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grpSp>
      </p:grpSp>
      <p:grpSp>
        <p:nvGrpSpPr>
          <p:cNvPr id="646" name="Group 645"/>
          <p:cNvGrpSpPr/>
          <p:nvPr/>
        </p:nvGrpSpPr>
        <p:grpSpPr>
          <a:xfrm>
            <a:off x="361267" y="5541431"/>
            <a:ext cx="2059451" cy="1592358"/>
            <a:chOff x="0" y="0"/>
            <a:chExt cx="2653665" cy="1653540"/>
          </a:xfrm>
        </p:grpSpPr>
        <p:sp>
          <p:nvSpPr>
            <p:cNvPr id="696" name="AutoShape 194"/>
            <p:cNvSpPr>
              <a:spLocks noChangeArrowheads="1"/>
            </p:cNvSpPr>
            <p:nvPr/>
          </p:nvSpPr>
          <p:spPr bwMode="auto">
            <a:xfrm rot="5400000">
              <a:off x="504825" y="-49530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 tIns="45720" rIns="9144" bIns="45720" anchor="t" anchorCtr="0" upright="1">
              <a:noAutofit/>
            </a:bodyPr>
            <a:lstStyle/>
            <a:p>
              <a:pPr marL="0" marR="0" algn="ctr">
                <a:spcBef>
                  <a:spcPts val="0"/>
                </a:spcBef>
                <a:spcAft>
                  <a:spcPts val="0"/>
                </a:spcAft>
              </a:pPr>
              <a:r>
                <a:rPr lang="en-US" sz="1100" b="1" i="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2000" b="1" i="1" dirty="0">
                  <a:effectLst/>
                  <a:latin typeface="Verdana"/>
                  <a:ea typeface="Times New Roman"/>
                </a:rPr>
                <a:t>90 days</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ctr">
                <a:spcBef>
                  <a:spcPts val="0"/>
                </a:spcBef>
                <a:spcAft>
                  <a:spcPts val="0"/>
                </a:spcAft>
              </a:pPr>
              <a:r>
                <a:rPr lang="en-US" sz="900" b="1" dirty="0">
                  <a:effectLst/>
                  <a:latin typeface="Verdana"/>
                  <a:ea typeface="Times New Roman"/>
                </a:rPr>
                <a:t> </a:t>
              </a:r>
              <a:endParaRPr lang="en-US" sz="1100" dirty="0">
                <a:effectLst/>
                <a:latin typeface="Times New Roman"/>
                <a:ea typeface="Times New Roman"/>
              </a:endParaRPr>
            </a:p>
            <a:p>
              <a:pPr marL="0" marR="0" algn="just">
                <a:spcBef>
                  <a:spcPts val="0"/>
                </a:spcBef>
                <a:spcAft>
                  <a:spcPts val="0"/>
                </a:spcAft>
              </a:pPr>
              <a:r>
                <a:rPr lang="en-US" sz="700" b="1" dirty="0">
                  <a:effectLst/>
                  <a:latin typeface="Verdana"/>
                  <a:ea typeface="Times New Roman"/>
                </a:rPr>
                <a:t>Claimants have 90 days to file an objection to the Proposed Determination with the District Court.  </a:t>
              </a:r>
              <a:r>
                <a:rPr lang="en-US" sz="700" b="1" i="1" dirty="0">
                  <a:effectLst/>
                  <a:latin typeface="Verdana"/>
                  <a:ea typeface="Times New Roman"/>
                </a:rPr>
                <a:t>(UCA 73-4-11)</a:t>
              </a:r>
              <a:endParaRPr lang="en-US" sz="700" dirty="0">
                <a:effectLst/>
                <a:latin typeface="Times New Roman"/>
                <a:ea typeface="Times New Roman"/>
              </a:endParaRPr>
            </a:p>
            <a:p>
              <a:pPr marL="0" marR="0">
                <a:spcBef>
                  <a:spcPts val="0"/>
                </a:spcBef>
                <a:spcAft>
                  <a:spcPts val="0"/>
                </a:spcAft>
              </a:pPr>
              <a:r>
                <a:rPr lang="en-US" sz="1100" dirty="0">
                  <a:effectLst/>
                  <a:latin typeface="Times New Roman"/>
                  <a:ea typeface="Times New Roman"/>
                </a:rPr>
                <a:t> </a:t>
              </a:r>
            </a:p>
          </p:txBody>
        </p:sp>
        <p:sp>
          <p:nvSpPr>
            <p:cNvPr id="697" name="Rectangle 696"/>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9</a:t>
              </a:r>
              <a:endParaRPr lang="en-US" sz="1100">
                <a:effectLst/>
                <a:latin typeface="Times New Roman"/>
                <a:ea typeface="Times New Roman"/>
              </a:endParaRPr>
            </a:p>
          </p:txBody>
        </p:sp>
      </p:grpSp>
      <p:grpSp>
        <p:nvGrpSpPr>
          <p:cNvPr id="647" name="Group 646"/>
          <p:cNvGrpSpPr/>
          <p:nvPr/>
        </p:nvGrpSpPr>
        <p:grpSpPr>
          <a:xfrm>
            <a:off x="2825497" y="5532260"/>
            <a:ext cx="2059451" cy="1610701"/>
            <a:chOff x="0" y="1"/>
            <a:chExt cx="2653665" cy="1672589"/>
          </a:xfrm>
        </p:grpSpPr>
        <p:sp>
          <p:nvSpPr>
            <p:cNvPr id="691" name="AutoShape 217"/>
            <p:cNvSpPr>
              <a:spLocks noChangeArrowheads="1"/>
            </p:cNvSpPr>
            <p:nvPr/>
          </p:nvSpPr>
          <p:spPr bwMode="auto">
            <a:xfrm rot="5400000">
              <a:off x="504825" y="-47625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92" name="Text Box 218"/>
            <p:cNvSpPr txBox="1">
              <a:spLocks noChangeArrowheads="1"/>
            </p:cNvSpPr>
            <p:nvPr/>
          </p:nvSpPr>
          <p:spPr bwMode="auto">
            <a:xfrm>
              <a:off x="341311" y="1"/>
              <a:ext cx="1964055" cy="24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dirty="0">
                  <a:effectLst/>
                  <a:latin typeface="Verdana"/>
                  <a:ea typeface="Times New Roman"/>
                </a:rPr>
                <a:t>FINAL SUMMONS</a:t>
              </a:r>
              <a:endParaRPr lang="en-US" sz="1100" dirty="0">
                <a:effectLst/>
                <a:latin typeface="Times New Roman"/>
                <a:ea typeface="Times New Roman"/>
              </a:endParaRPr>
            </a:p>
            <a:p>
              <a:pPr marL="0" marR="0" algn="ctr">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pic>
          <p:nvPicPr>
            <p:cNvPr id="693" name="Picture 69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609600" y="190500"/>
              <a:ext cx="1428750" cy="9620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4" name="Text Box 220"/>
            <p:cNvSpPr txBox="1">
              <a:spLocks noChangeArrowheads="1"/>
            </p:cNvSpPr>
            <p:nvPr/>
          </p:nvSpPr>
          <p:spPr bwMode="auto">
            <a:xfrm>
              <a:off x="66675" y="1152525"/>
              <a:ext cx="258508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State Engineer serves the final summons via publication for 5 weeks in a local newspaper.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73-4-22)</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95" name="Rectangle 694"/>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10</a:t>
              </a:r>
              <a:endParaRPr lang="en-US" sz="1100">
                <a:effectLst/>
                <a:latin typeface="Times New Roman"/>
                <a:ea typeface="Times New Roman"/>
              </a:endParaRPr>
            </a:p>
          </p:txBody>
        </p:sp>
      </p:grpSp>
      <p:grpSp>
        <p:nvGrpSpPr>
          <p:cNvPr id="648" name="Group 647"/>
          <p:cNvGrpSpPr/>
          <p:nvPr/>
        </p:nvGrpSpPr>
        <p:grpSpPr>
          <a:xfrm>
            <a:off x="5289727" y="5550604"/>
            <a:ext cx="2059451" cy="1592357"/>
            <a:chOff x="0" y="19050"/>
            <a:chExt cx="2653665" cy="1653540"/>
          </a:xfrm>
        </p:grpSpPr>
        <p:sp>
          <p:nvSpPr>
            <p:cNvPr id="664" name="AutoShape 224"/>
            <p:cNvSpPr>
              <a:spLocks noChangeArrowheads="1"/>
            </p:cNvSpPr>
            <p:nvPr/>
          </p:nvSpPr>
          <p:spPr bwMode="auto">
            <a:xfrm rot="5400000">
              <a:off x="504825" y="-47625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65" name="Text Box 225"/>
            <p:cNvSpPr txBox="1">
              <a:spLocks noChangeArrowheads="1"/>
            </p:cNvSpPr>
            <p:nvPr/>
          </p:nvSpPr>
          <p:spPr bwMode="auto">
            <a:xfrm>
              <a:off x="152927" y="31507"/>
              <a:ext cx="2495339" cy="26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870" b="1" i="1" dirty="0">
                  <a:effectLst/>
                  <a:latin typeface="Verdana"/>
                  <a:ea typeface="Times New Roman"/>
                </a:rPr>
                <a:t>OBJECTION RESOLUTION</a:t>
              </a:r>
              <a:endParaRPr lang="en-US" sz="870" dirty="0">
                <a:effectLst/>
                <a:latin typeface="Times New Roman"/>
                <a:ea typeface="Times New Roman"/>
              </a:endParaRPr>
            </a:p>
            <a:p>
              <a:pPr marL="0" marR="0" algn="ctr">
                <a:spcBef>
                  <a:spcPts val="0"/>
                </a:spcBef>
                <a:spcAft>
                  <a:spcPts val="0"/>
                </a:spcAft>
              </a:pPr>
              <a:r>
                <a:rPr lang="en-US" sz="870" dirty="0">
                  <a:effectLst/>
                  <a:latin typeface="Verdana"/>
                  <a:ea typeface="Times New Roman"/>
                </a:rPr>
                <a:t> </a:t>
              </a:r>
              <a:endParaRPr lang="en-US" sz="870" dirty="0">
                <a:effectLst/>
                <a:latin typeface="Times New Roman"/>
                <a:ea typeface="Times New Roman"/>
              </a:endParaRPr>
            </a:p>
          </p:txBody>
        </p:sp>
        <p:sp>
          <p:nvSpPr>
            <p:cNvPr id="666" name="Text Box 227"/>
            <p:cNvSpPr txBox="1">
              <a:spLocks noChangeArrowheads="1"/>
            </p:cNvSpPr>
            <p:nvPr/>
          </p:nvSpPr>
          <p:spPr bwMode="auto">
            <a:xfrm>
              <a:off x="66675" y="1114425"/>
              <a:ext cx="2585085"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a:effectLst/>
                  <a:latin typeface="Verdana"/>
                  <a:ea typeface="Times New Roman"/>
                </a:rPr>
                <a:t>The State Engineer resolves objections to the Proposed Determination with respective water users.  </a:t>
              </a:r>
              <a:r>
                <a:rPr lang="en-US" sz="700" b="1" i="1">
                  <a:effectLst/>
                  <a:latin typeface="Verdana"/>
                  <a:ea typeface="Times New Roman"/>
                </a:rPr>
                <a:t>(UCA 73-4-14)</a:t>
              </a:r>
              <a:endParaRPr lang="en-US" sz="1100">
                <a:effectLst/>
                <a:latin typeface="Times New Roman"/>
                <a:ea typeface="Times New Roman"/>
              </a:endParaRPr>
            </a:p>
          </p:txBody>
        </p:sp>
        <p:sp>
          <p:nvSpPr>
            <p:cNvPr id="667" name="Rectangle 666"/>
            <p:cNvSpPr>
              <a:spLocks noChangeArrowheads="1"/>
            </p:cNvSpPr>
            <p:nvPr/>
          </p:nvSpPr>
          <p:spPr bwMode="auto">
            <a:xfrm>
              <a:off x="0" y="1905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11</a:t>
              </a:r>
              <a:endParaRPr lang="en-US" sz="1100">
                <a:effectLst/>
                <a:latin typeface="Times New Roman"/>
                <a:ea typeface="Times New Roman"/>
              </a:endParaRPr>
            </a:p>
          </p:txBody>
        </p:sp>
        <p:grpSp>
          <p:nvGrpSpPr>
            <p:cNvPr id="668" name="Group 667"/>
            <p:cNvGrpSpPr/>
            <p:nvPr/>
          </p:nvGrpSpPr>
          <p:grpSpPr>
            <a:xfrm>
              <a:off x="790575" y="247650"/>
              <a:ext cx="1071880" cy="826135"/>
              <a:chOff x="0" y="0"/>
              <a:chExt cx="1071880" cy="826135"/>
            </a:xfrm>
          </p:grpSpPr>
          <p:sp>
            <p:nvSpPr>
              <p:cNvPr id="669" name="Rectangle 668"/>
              <p:cNvSpPr>
                <a:spLocks noChangeArrowheads="1"/>
              </p:cNvSpPr>
              <p:nvPr/>
            </p:nvSpPr>
            <p:spPr bwMode="auto">
              <a:xfrm>
                <a:off x="47625" y="0"/>
                <a:ext cx="991347" cy="8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800"/>
              </a:p>
            </p:txBody>
          </p:sp>
          <p:sp>
            <p:nvSpPr>
              <p:cNvPr id="670" name="Freeform 669"/>
              <p:cNvSpPr>
                <a:spLocks noEditPoints="1"/>
              </p:cNvSpPr>
              <p:nvPr/>
            </p:nvSpPr>
            <p:spPr bwMode="auto">
              <a:xfrm>
                <a:off x="0" y="0"/>
                <a:ext cx="1071880" cy="825172"/>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800"/>
              </a:p>
            </p:txBody>
          </p:sp>
          <p:sp>
            <p:nvSpPr>
              <p:cNvPr id="671" name="Freeform 670"/>
              <p:cNvSpPr>
                <a:spLocks/>
              </p:cNvSpPr>
              <p:nvPr/>
            </p:nvSpPr>
            <p:spPr bwMode="auto">
              <a:xfrm>
                <a:off x="590550" y="552450"/>
                <a:ext cx="126470" cy="104470"/>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2" name="Freeform 671"/>
              <p:cNvSpPr>
                <a:spLocks/>
              </p:cNvSpPr>
              <p:nvPr/>
            </p:nvSpPr>
            <p:spPr bwMode="auto">
              <a:xfrm>
                <a:off x="276225" y="666750"/>
                <a:ext cx="126470" cy="104952"/>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3" name="Freeform 672"/>
              <p:cNvSpPr>
                <a:spLocks/>
              </p:cNvSpPr>
              <p:nvPr/>
            </p:nvSpPr>
            <p:spPr bwMode="auto">
              <a:xfrm>
                <a:off x="885825" y="666750"/>
                <a:ext cx="125903" cy="104952"/>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800"/>
              </a:p>
            </p:txBody>
          </p:sp>
          <p:sp>
            <p:nvSpPr>
              <p:cNvPr id="674" name="AutoShape 236"/>
              <p:cNvSpPr>
                <a:spLocks noChangeArrowheads="1"/>
              </p:cNvSpPr>
              <p:nvPr/>
            </p:nvSpPr>
            <p:spPr bwMode="auto">
              <a:xfrm>
                <a:off x="190500" y="228600"/>
                <a:ext cx="93219" cy="274590"/>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5" name="AutoShape 237"/>
              <p:cNvSpPr>
                <a:spLocks noChangeArrowheads="1"/>
              </p:cNvSpPr>
              <p:nvPr/>
            </p:nvSpPr>
            <p:spPr bwMode="auto">
              <a:xfrm rot="2629087">
                <a:off x="209550" y="285750"/>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6" name="AutoShape 238"/>
              <p:cNvSpPr>
                <a:spLocks noChangeArrowheads="1"/>
              </p:cNvSpPr>
              <p:nvPr/>
            </p:nvSpPr>
            <p:spPr bwMode="auto">
              <a:xfrm>
                <a:off x="209550" y="447675"/>
                <a:ext cx="213474" cy="5373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7" name="Oval 676"/>
              <p:cNvSpPr>
                <a:spLocks noChangeArrowheads="1"/>
              </p:cNvSpPr>
              <p:nvPr/>
            </p:nvSpPr>
            <p:spPr bwMode="auto">
              <a:xfrm>
                <a:off x="190500" y="114300"/>
                <a:ext cx="101870" cy="9455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8" name="AutoShape 240"/>
              <p:cNvSpPr>
                <a:spLocks noChangeArrowheads="1"/>
              </p:cNvSpPr>
              <p:nvPr/>
            </p:nvSpPr>
            <p:spPr bwMode="auto">
              <a:xfrm rot="5400000">
                <a:off x="19050" y="409575"/>
                <a:ext cx="260305" cy="5709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79" name="AutoShape 241"/>
              <p:cNvSpPr>
                <a:spLocks noChangeArrowheads="1"/>
              </p:cNvSpPr>
              <p:nvPr/>
            </p:nvSpPr>
            <p:spPr bwMode="auto">
              <a:xfrm>
                <a:off x="123825" y="514350"/>
                <a:ext cx="222125" cy="56913"/>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0" name="Rectangle 679"/>
              <p:cNvSpPr>
                <a:spLocks noChangeArrowheads="1"/>
              </p:cNvSpPr>
              <p:nvPr/>
            </p:nvSpPr>
            <p:spPr bwMode="auto">
              <a:xfrm>
                <a:off x="361950" y="400050"/>
                <a:ext cx="352329" cy="283887"/>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1" name="AutoShape 243"/>
              <p:cNvSpPr>
                <a:spLocks noChangeArrowheads="1"/>
              </p:cNvSpPr>
              <p:nvPr/>
            </p:nvSpPr>
            <p:spPr bwMode="auto">
              <a:xfrm>
                <a:off x="104775" y="590550"/>
                <a:ext cx="224288" cy="94780"/>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2" name="AutoShape 244"/>
              <p:cNvSpPr>
                <a:spLocks noChangeArrowheads="1"/>
              </p:cNvSpPr>
              <p:nvPr/>
            </p:nvSpPr>
            <p:spPr bwMode="auto">
              <a:xfrm rot="10800000">
                <a:off x="314325" y="333375"/>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3" name="AutoShape 245"/>
              <p:cNvSpPr>
                <a:spLocks noChangeArrowheads="1"/>
              </p:cNvSpPr>
              <p:nvPr/>
            </p:nvSpPr>
            <p:spPr bwMode="auto">
              <a:xfrm flipH="1">
                <a:off x="800100" y="228600"/>
                <a:ext cx="93219" cy="274590"/>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4" name="AutoShape 246"/>
              <p:cNvSpPr>
                <a:spLocks noChangeArrowheads="1"/>
              </p:cNvSpPr>
              <p:nvPr/>
            </p:nvSpPr>
            <p:spPr bwMode="auto">
              <a:xfrm rot="18970913" flipH="1">
                <a:off x="723900" y="285750"/>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5" name="AutoShape 247"/>
              <p:cNvSpPr>
                <a:spLocks noChangeArrowheads="1"/>
              </p:cNvSpPr>
              <p:nvPr/>
            </p:nvSpPr>
            <p:spPr bwMode="auto">
              <a:xfrm flipH="1">
                <a:off x="666750" y="447675"/>
                <a:ext cx="213474" cy="5373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6" name="Oval 685"/>
              <p:cNvSpPr>
                <a:spLocks noChangeArrowheads="1"/>
              </p:cNvSpPr>
              <p:nvPr/>
            </p:nvSpPr>
            <p:spPr bwMode="auto">
              <a:xfrm flipH="1">
                <a:off x="800100" y="114300"/>
                <a:ext cx="101870" cy="94553"/>
              </a:xfrm>
              <a:prstGeom prst="ellipse">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7" name="AutoShape 249"/>
              <p:cNvSpPr>
                <a:spLocks noChangeArrowheads="1"/>
              </p:cNvSpPr>
              <p:nvPr/>
            </p:nvSpPr>
            <p:spPr bwMode="auto">
              <a:xfrm rot="16200000" flipH="1">
                <a:off x="809625" y="409575"/>
                <a:ext cx="260305" cy="57099"/>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8" name="AutoShape 250"/>
              <p:cNvSpPr>
                <a:spLocks noChangeArrowheads="1"/>
              </p:cNvSpPr>
              <p:nvPr/>
            </p:nvSpPr>
            <p:spPr bwMode="auto">
              <a:xfrm flipH="1">
                <a:off x="752475" y="514350"/>
                <a:ext cx="222125" cy="56913"/>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89" name="AutoShape 251"/>
              <p:cNvSpPr>
                <a:spLocks noChangeArrowheads="1"/>
              </p:cNvSpPr>
              <p:nvPr/>
            </p:nvSpPr>
            <p:spPr bwMode="auto">
              <a:xfrm flipH="1">
                <a:off x="752475" y="590550"/>
                <a:ext cx="224288" cy="9455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90" name="AutoShape 252"/>
              <p:cNvSpPr>
                <a:spLocks noChangeArrowheads="1"/>
              </p:cNvSpPr>
              <p:nvPr/>
            </p:nvSpPr>
            <p:spPr bwMode="auto">
              <a:xfrm rot="10800000" flipH="1">
                <a:off x="619125" y="333375"/>
                <a:ext cx="154860" cy="40814"/>
              </a:xfrm>
              <a:prstGeom prst="roundRect">
                <a:avLst>
                  <a:gd name="adj" fmla="val 50000"/>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grpSp>
      <p:grpSp>
        <p:nvGrpSpPr>
          <p:cNvPr id="649" name="Group 648"/>
          <p:cNvGrpSpPr/>
          <p:nvPr/>
        </p:nvGrpSpPr>
        <p:grpSpPr>
          <a:xfrm>
            <a:off x="7753956" y="5541431"/>
            <a:ext cx="2059451" cy="1592358"/>
            <a:chOff x="0" y="0"/>
            <a:chExt cx="2653665" cy="1653540"/>
          </a:xfrm>
        </p:grpSpPr>
        <p:sp>
          <p:nvSpPr>
            <p:cNvPr id="650" name="AutoShape 224"/>
            <p:cNvSpPr>
              <a:spLocks noChangeArrowheads="1"/>
            </p:cNvSpPr>
            <p:nvPr/>
          </p:nvSpPr>
          <p:spPr bwMode="auto">
            <a:xfrm rot="5400000">
              <a:off x="504825" y="-495300"/>
              <a:ext cx="1645920" cy="265176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800"/>
            </a:p>
          </p:txBody>
        </p:sp>
        <p:sp>
          <p:nvSpPr>
            <p:cNvPr id="651" name="Text Box 255"/>
            <p:cNvSpPr txBox="1">
              <a:spLocks noChangeArrowheads="1"/>
            </p:cNvSpPr>
            <p:nvPr/>
          </p:nvSpPr>
          <p:spPr bwMode="auto">
            <a:xfrm>
              <a:off x="66675" y="1129771"/>
              <a:ext cx="2585086"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b="1" dirty="0">
                  <a:effectLst/>
                  <a:latin typeface="Verdana"/>
                  <a:ea typeface="Times New Roman"/>
                </a:rPr>
                <a:t>The District Court issues a Decree (or Interlocutory Decree) on the Proposed Determination. </a:t>
              </a:r>
              <a:endParaRPr lang="en-US" sz="700" b="1" dirty="0" smtClean="0">
                <a:effectLst/>
                <a:latin typeface="Verdana"/>
                <a:ea typeface="Times New Roman"/>
              </a:endParaRPr>
            </a:p>
            <a:p>
              <a:pPr marL="0" marR="0" algn="just">
                <a:spcBef>
                  <a:spcPts val="0"/>
                </a:spcBef>
                <a:spcAft>
                  <a:spcPts val="0"/>
                </a:spcAft>
              </a:pPr>
              <a:r>
                <a:rPr lang="en-US" sz="700" b="1" i="1" dirty="0" smtClean="0">
                  <a:effectLst/>
                  <a:latin typeface="Verdana"/>
                  <a:ea typeface="Times New Roman"/>
                </a:rPr>
                <a:t>(</a:t>
              </a:r>
              <a:r>
                <a:rPr lang="en-US" sz="700" b="1" i="1" dirty="0">
                  <a:effectLst/>
                  <a:latin typeface="Verdana"/>
                  <a:ea typeface="Times New Roman"/>
                </a:rPr>
                <a:t>UCA 73-4-15)</a:t>
              </a:r>
              <a:endParaRPr lang="en-US" sz="1100" dirty="0">
                <a:effectLst/>
                <a:latin typeface="Times New Roman"/>
                <a:ea typeface="Times New Roman"/>
              </a:endParaRPr>
            </a:p>
            <a:p>
              <a:pPr marL="0" marR="0" algn="just">
                <a:spcBef>
                  <a:spcPts val="0"/>
                </a:spcBef>
                <a:spcAft>
                  <a:spcPts val="0"/>
                </a:spcAft>
              </a:pPr>
              <a:r>
                <a:rPr lang="en-US" sz="900" dirty="0">
                  <a:effectLst/>
                  <a:latin typeface="Verdana"/>
                  <a:ea typeface="Times New Roman"/>
                </a:rPr>
                <a:t> </a:t>
              </a:r>
              <a:endParaRPr lang="en-US" sz="1100" dirty="0">
                <a:effectLst/>
                <a:latin typeface="Times New Roman"/>
                <a:ea typeface="Times New Roman"/>
              </a:endParaRPr>
            </a:p>
          </p:txBody>
        </p:sp>
        <p:sp>
          <p:nvSpPr>
            <p:cNvPr id="652" name="Text Box 256"/>
            <p:cNvSpPr txBox="1">
              <a:spLocks noChangeArrowheads="1"/>
            </p:cNvSpPr>
            <p:nvPr/>
          </p:nvSpPr>
          <p:spPr bwMode="auto">
            <a:xfrm>
              <a:off x="0" y="28575"/>
              <a:ext cx="265176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i="1">
                  <a:effectLst/>
                  <a:latin typeface="Verdana"/>
                  <a:ea typeface="Times New Roman"/>
                </a:rPr>
                <a:t>DECREE</a:t>
              </a:r>
              <a:endParaRPr lang="en-US" sz="1100">
                <a:effectLst/>
                <a:latin typeface="Times New Roman"/>
                <a:ea typeface="Times New Roman"/>
              </a:endParaRPr>
            </a:p>
            <a:p>
              <a:pPr marL="0" marR="0" algn="ctr">
                <a:spcBef>
                  <a:spcPts val="0"/>
                </a:spcBef>
                <a:spcAft>
                  <a:spcPts val="0"/>
                </a:spcAft>
              </a:pPr>
              <a:r>
                <a:rPr lang="en-US" sz="900">
                  <a:effectLst/>
                  <a:latin typeface="Verdana"/>
                  <a:ea typeface="Times New Roman"/>
                </a:rPr>
                <a:t> </a:t>
              </a:r>
              <a:endParaRPr lang="en-US" sz="1100">
                <a:effectLst/>
                <a:latin typeface="Times New Roman"/>
                <a:ea typeface="Times New Roman"/>
              </a:endParaRPr>
            </a:p>
          </p:txBody>
        </p:sp>
        <p:grpSp>
          <p:nvGrpSpPr>
            <p:cNvPr id="653" name="Group 652"/>
            <p:cNvGrpSpPr>
              <a:grpSpLocks/>
            </p:cNvGrpSpPr>
            <p:nvPr/>
          </p:nvGrpSpPr>
          <p:grpSpPr bwMode="auto">
            <a:xfrm>
              <a:off x="762000" y="560669"/>
              <a:ext cx="1240518" cy="577255"/>
              <a:chOff x="6712" y="4237"/>
              <a:chExt cx="2486" cy="1323"/>
            </a:xfrm>
          </p:grpSpPr>
          <p:grpSp>
            <p:nvGrpSpPr>
              <p:cNvPr id="655" name="Group 654"/>
              <p:cNvGrpSpPr>
                <a:grpSpLocks/>
              </p:cNvGrpSpPr>
              <p:nvPr/>
            </p:nvGrpSpPr>
            <p:grpSpPr bwMode="auto">
              <a:xfrm rot="-2946281">
                <a:off x="7655" y="3669"/>
                <a:ext cx="975" cy="2111"/>
                <a:chOff x="3580" y="3509"/>
                <a:chExt cx="2404" cy="5748"/>
              </a:xfrm>
            </p:grpSpPr>
            <p:sp>
              <p:nvSpPr>
                <p:cNvPr id="658"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59" name="Rectangle 658"/>
                <p:cNvSpPr>
                  <a:spLocks noChangeArrowheads="1"/>
                </p:cNvSpPr>
                <p:nvPr/>
              </p:nvSpPr>
              <p:spPr bwMode="auto">
                <a:xfrm rot="5400000">
                  <a:off x="2584" y="6823"/>
                  <a:ext cx="4397" cy="471"/>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0" name="AutoShape 261"/>
                <p:cNvSpPr>
                  <a:spLocks noChangeArrowheads="1"/>
                </p:cNvSpPr>
                <p:nvPr/>
              </p:nvSpPr>
              <p:spPr bwMode="auto">
                <a:xfrm>
                  <a:off x="3861" y="3510"/>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1" name="AutoShape 262"/>
                <p:cNvSpPr>
                  <a:spLocks noChangeArrowheads="1"/>
                </p:cNvSpPr>
                <p:nvPr/>
              </p:nvSpPr>
              <p:spPr bwMode="auto">
                <a:xfrm>
                  <a:off x="3580" y="3510"/>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2" name="AutoShape 263"/>
                <p:cNvSpPr>
                  <a:spLocks noChangeArrowheads="1"/>
                </p:cNvSpPr>
                <p:nvPr/>
              </p:nvSpPr>
              <p:spPr bwMode="auto">
                <a:xfrm>
                  <a:off x="5520" y="3509"/>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63" name="AutoShape 264"/>
                <p:cNvSpPr>
                  <a:spLocks noChangeArrowheads="1"/>
                </p:cNvSpPr>
                <p:nvPr/>
              </p:nvSpPr>
              <p:spPr bwMode="auto">
                <a:xfrm>
                  <a:off x="5801" y="3509"/>
                  <a:ext cx="183" cy="1278"/>
                </a:xfrm>
                <a:prstGeom prst="roundRect">
                  <a:avLst>
                    <a:gd name="adj" fmla="val 16667"/>
                  </a:avLst>
                </a:prstGeom>
                <a:solidFill>
                  <a:srgbClr val="00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sp>
            <p:nvSpPr>
              <p:cNvPr id="656" name="AutoShape 265"/>
              <p:cNvSpPr>
                <a:spLocks noChangeArrowheads="1"/>
              </p:cNvSpPr>
              <p:nvPr/>
            </p:nvSpPr>
            <p:spPr bwMode="auto">
              <a:xfrm rot="10800000">
                <a:off x="6712" y="5326"/>
                <a:ext cx="1359" cy="234"/>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sp>
            <p:nvSpPr>
              <p:cNvPr id="657" name="Rectangle 656"/>
              <p:cNvSpPr>
                <a:spLocks noChangeArrowheads="1"/>
              </p:cNvSpPr>
              <p:nvPr/>
            </p:nvSpPr>
            <p:spPr bwMode="auto">
              <a:xfrm>
                <a:off x="6868" y="5177"/>
                <a:ext cx="1046" cy="101"/>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800"/>
              </a:p>
            </p:txBody>
          </p:sp>
        </p:grpSp>
        <p:sp>
          <p:nvSpPr>
            <p:cNvPr id="654" name="Rectangle 653"/>
            <p:cNvSpPr>
              <a:spLocks noChangeArrowheads="1"/>
            </p:cNvSpPr>
            <p:nvPr/>
          </p:nvSpPr>
          <p:spPr bwMode="auto">
            <a:xfrm>
              <a:off x="0" y="0"/>
              <a:ext cx="290830" cy="256540"/>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marL="0" marR="0" algn="ctr">
                <a:spcBef>
                  <a:spcPts val="0"/>
                </a:spcBef>
                <a:spcAft>
                  <a:spcPts val="0"/>
                </a:spcAft>
              </a:pPr>
              <a:r>
                <a:rPr lang="en-US" sz="1100" b="1">
                  <a:solidFill>
                    <a:srgbClr val="FFCC99"/>
                  </a:solidFill>
                  <a:effectLst/>
                  <a:latin typeface="Verdana"/>
                  <a:ea typeface="Times New Roman"/>
                </a:rPr>
                <a:t>12</a:t>
              </a:r>
              <a:endParaRPr lang="en-US" sz="1100">
                <a:effectLst/>
                <a:latin typeface="Times New Roman"/>
                <a:ea typeface="Times New Roman"/>
              </a:endParaRPr>
            </a:p>
          </p:txBody>
        </p:sp>
      </p:grpSp>
    </p:spTree>
    <p:extLst>
      <p:ext uri="{BB962C8B-B14F-4D97-AF65-F5344CB8AC3E}">
        <p14:creationId xmlns:p14="http://schemas.microsoft.com/office/powerpoint/2010/main" val="21222274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edia.tumblr.com/tumblr_lyqejuP43I1r6i8sd.jpg"/>
          <p:cNvPicPr>
            <a:picLocks noChangeAspect="1" noChangeArrowheads="1"/>
          </p:cNvPicPr>
          <p:nvPr/>
        </p:nvPicPr>
        <p:blipFill rotWithShape="1">
          <a:blip r:embed="rId3">
            <a:extLst>
              <a:ext uri="{28A0092B-C50C-407E-A947-70E740481C1C}">
                <a14:useLocalDpi xmlns:a14="http://schemas.microsoft.com/office/drawing/2010/main" val="0"/>
              </a:ext>
            </a:extLst>
          </a:blip>
          <a:srcRect l="4517"/>
          <a:stretch/>
        </p:blipFill>
        <p:spPr bwMode="auto">
          <a:xfrm>
            <a:off x="563880" y="2514600"/>
            <a:ext cx="2792094" cy="4762500"/>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p:cNvSpPr>
          <p:nvPr/>
        </p:nvSpPr>
        <p:spPr bwMode="auto">
          <a:xfrm>
            <a:off x="431800" y="5334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Destination Matters…</a:t>
            </a:r>
            <a:endParaRPr lang="en-US" sz="2800" b="1" i="1" dirty="0">
              <a:solidFill>
                <a:schemeClr val="tx1"/>
              </a:solidFill>
              <a:latin typeface="Verdana" pitchFamily="34" charset="0"/>
              <a:sym typeface="Verdana" pitchFamily="34" charset="0"/>
            </a:endParaRPr>
          </a:p>
        </p:txBody>
      </p:sp>
      <p:pic>
        <p:nvPicPr>
          <p:cNvPr id="1026" name="Picture 2" descr="http://www.eventuresincyberland.com/wp-content/uploads/2011/04/chechire.jpg"/>
          <p:cNvPicPr>
            <a:picLocks noChangeAspect="1" noChangeArrowheads="1"/>
          </p:cNvPicPr>
          <p:nvPr/>
        </p:nvPicPr>
        <p:blipFill rotWithShape="1">
          <a:blip r:embed="rId4">
            <a:extLst>
              <a:ext uri="{28A0092B-C50C-407E-A947-70E740481C1C}">
                <a14:useLocalDpi xmlns:a14="http://schemas.microsoft.com/office/drawing/2010/main" val="0"/>
              </a:ext>
            </a:extLst>
          </a:blip>
          <a:srcRect l="16622" t="2720" r="14667" b="11840"/>
          <a:stretch/>
        </p:blipFill>
        <p:spPr bwMode="auto">
          <a:xfrm>
            <a:off x="7169943" y="1309941"/>
            <a:ext cx="2699867" cy="335718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bwMode="auto">
          <a:xfrm>
            <a:off x="1949767" y="1374140"/>
            <a:ext cx="4120833" cy="988060"/>
          </a:xfrm>
          <a:prstGeom prst="wedgeRoundRectCallout">
            <a:avLst>
              <a:gd name="adj1" fmla="val -48404"/>
              <a:gd name="adj2" fmla="val 104282"/>
              <a:gd name="adj3" fmla="val 16667"/>
            </a:avLst>
          </a:prstGeom>
          <a:ln>
            <a:headEnd type="none" w="med" len="med"/>
            <a:tailEnd type="none" w="med" len="med"/>
          </a:ln>
          <a:effectLst>
            <a:glow rad="101600">
              <a:srgbClr val="0066CC">
                <a:alpha val="60000"/>
              </a:srgbClr>
            </a:glo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400" i="1" dirty="0" smtClean="0">
                <a:latin typeface="High Tower Text" pitchFamily="18" charset="0"/>
              </a:rPr>
              <a:t>Would </a:t>
            </a:r>
            <a:r>
              <a:rPr lang="en-US" sz="2400" i="1" dirty="0">
                <a:latin typeface="High Tower Text" pitchFamily="18" charset="0"/>
              </a:rPr>
              <a:t>you tell me, please, which way I ought to go from here</a:t>
            </a:r>
            <a:r>
              <a:rPr lang="en-US" sz="2400" i="1" dirty="0" smtClean="0">
                <a:latin typeface="High Tower Text" pitchFamily="18" charset="0"/>
              </a:rPr>
              <a:t>?</a:t>
            </a:r>
            <a:endParaRPr lang="en-US" sz="2400" i="1" dirty="0">
              <a:latin typeface="High Tower Text" pitchFamily="18" charset="0"/>
            </a:endParaRPr>
          </a:p>
        </p:txBody>
      </p:sp>
      <p:sp>
        <p:nvSpPr>
          <p:cNvPr id="13" name="Rounded Rectangular Callout 12"/>
          <p:cNvSpPr/>
          <p:nvPr/>
        </p:nvSpPr>
        <p:spPr bwMode="auto">
          <a:xfrm>
            <a:off x="2974493" y="2895600"/>
            <a:ext cx="3891280" cy="764190"/>
          </a:xfrm>
          <a:prstGeom prst="wedgeRoundRectCallout">
            <a:avLst>
              <a:gd name="adj1" fmla="val 49916"/>
              <a:gd name="adj2" fmla="val 82443"/>
              <a:gd name="adj3" fmla="val 16667"/>
            </a:avLst>
          </a:prstGeom>
          <a:ln>
            <a:headEnd type="none" w="med" len="med"/>
            <a:tailEnd type="none" w="med" len="med"/>
          </a:ln>
          <a:effectLst>
            <a:glow rad="101600">
              <a:srgbClr val="FF3399">
                <a:alpha val="60000"/>
              </a:srgbClr>
            </a:glo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000" dirty="0">
                <a:latin typeface="Kristen ITC" pitchFamily="66" charset="0"/>
              </a:rPr>
              <a:t>That depends a good deal</a:t>
            </a:r>
            <a:br>
              <a:rPr lang="en-US" sz="2000" dirty="0">
                <a:latin typeface="Kristen ITC" pitchFamily="66" charset="0"/>
              </a:rPr>
            </a:br>
            <a:r>
              <a:rPr lang="en-US" sz="2000" dirty="0">
                <a:latin typeface="Kristen ITC" pitchFamily="66" charset="0"/>
              </a:rPr>
              <a:t>on where you want to get </a:t>
            </a:r>
            <a:r>
              <a:rPr lang="en-US" sz="2000" dirty="0" smtClean="0">
                <a:latin typeface="Kristen ITC" pitchFamily="66" charset="0"/>
              </a:rPr>
              <a:t>to.</a:t>
            </a:r>
            <a:endParaRPr lang="en-US" sz="2000" dirty="0">
              <a:latin typeface="Kristen ITC" pitchFamily="66" charset="0"/>
            </a:endParaRPr>
          </a:p>
        </p:txBody>
      </p:sp>
      <p:sp>
        <p:nvSpPr>
          <p:cNvPr id="15" name="Rounded Rectangular Callout 14"/>
          <p:cNvSpPr/>
          <p:nvPr/>
        </p:nvSpPr>
        <p:spPr bwMode="auto">
          <a:xfrm>
            <a:off x="2970146" y="4267200"/>
            <a:ext cx="3100454" cy="533400"/>
          </a:xfrm>
          <a:prstGeom prst="wedgeRoundRectCallout">
            <a:avLst>
              <a:gd name="adj1" fmla="val -56756"/>
              <a:gd name="adj2" fmla="val -113904"/>
              <a:gd name="adj3" fmla="val 16667"/>
            </a:avLst>
          </a:prstGeom>
          <a:ln>
            <a:headEnd type="none" w="med" len="med"/>
            <a:tailEnd type="none" w="med" len="med"/>
          </a:ln>
          <a:effectLst>
            <a:glow rad="127000">
              <a:srgbClr val="6699FF"/>
            </a:glo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400" i="1" dirty="0" smtClean="0">
                <a:latin typeface="High Tower Text" pitchFamily="18" charset="0"/>
              </a:rPr>
              <a:t>I </a:t>
            </a:r>
            <a:r>
              <a:rPr lang="en-US" sz="2400" i="1" dirty="0">
                <a:latin typeface="High Tower Text" pitchFamily="18" charset="0"/>
              </a:rPr>
              <a:t>don't much care </a:t>
            </a:r>
            <a:r>
              <a:rPr lang="en-US" sz="2400" i="1" dirty="0" smtClean="0">
                <a:latin typeface="High Tower Text" pitchFamily="18" charset="0"/>
              </a:rPr>
              <a:t>where.</a:t>
            </a:r>
            <a:endParaRPr lang="en-US" sz="2400" i="1" dirty="0">
              <a:latin typeface="High Tower Text" pitchFamily="18" charset="0"/>
            </a:endParaRPr>
          </a:p>
        </p:txBody>
      </p:sp>
      <p:sp>
        <p:nvSpPr>
          <p:cNvPr id="16" name="Rounded Rectangular Callout 15"/>
          <p:cNvSpPr/>
          <p:nvPr/>
        </p:nvSpPr>
        <p:spPr bwMode="auto">
          <a:xfrm>
            <a:off x="4010183" y="5448300"/>
            <a:ext cx="3124200" cy="764190"/>
          </a:xfrm>
          <a:prstGeom prst="wedgeRoundRectCallout">
            <a:avLst>
              <a:gd name="adj1" fmla="val 60540"/>
              <a:gd name="adj2" fmla="val -165603"/>
              <a:gd name="adj3" fmla="val 16667"/>
            </a:avLst>
          </a:prstGeom>
          <a:ln>
            <a:headEnd type="none" w="med" len="med"/>
            <a:tailEnd type="none" w="med" len="med"/>
          </a:ln>
          <a:effectLst>
            <a:glow rad="101600">
              <a:srgbClr val="FF3399">
                <a:alpha val="60000"/>
              </a:srgbClr>
            </a:glow>
            <a:outerShdw blurRad="50800" dist="38100" dir="2700000" algn="tl" rotWithShape="0">
              <a:srgbClr val="CC0099">
                <a:alpha val="40000"/>
              </a:srgbClr>
            </a:outerShdw>
          </a:effectLs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000" dirty="0">
                <a:latin typeface="Kristen ITC" pitchFamily="66" charset="0"/>
              </a:rPr>
              <a:t>Then it doesn't matter which way you go</a:t>
            </a:r>
            <a:r>
              <a:rPr lang="en-US" sz="2000" dirty="0" smtClean="0">
                <a:latin typeface="Kristen ITC" pitchFamily="66" charset="0"/>
              </a:rPr>
              <a:t>.</a:t>
            </a:r>
            <a:endParaRPr lang="en-US" sz="2000" dirty="0">
              <a:latin typeface="Kristen ITC" pitchFamily="66" charset="0"/>
            </a:endParaRPr>
          </a:p>
        </p:txBody>
      </p:sp>
    </p:spTree>
    <p:extLst>
      <p:ext uri="{BB962C8B-B14F-4D97-AF65-F5344CB8AC3E}">
        <p14:creationId xmlns:p14="http://schemas.microsoft.com/office/powerpoint/2010/main" val="139076107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yesteryearsnews.files.wordpress.com/2011/08/compas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775" y="350911"/>
            <a:ext cx="2286625" cy="1524000"/>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p:cNvSpPr>
          <p:nvPr/>
        </p:nvSpPr>
        <p:spPr bwMode="auto">
          <a:xfrm>
            <a:off x="431800" y="736600"/>
            <a:ext cx="9296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800" b="1" i="1" dirty="0" smtClean="0">
                <a:solidFill>
                  <a:schemeClr val="tx1"/>
                </a:solidFill>
                <a:latin typeface="Verdana" pitchFamily="34" charset="0"/>
                <a:sym typeface="Verdana" pitchFamily="34" charset="0"/>
              </a:rPr>
              <a:t>Azimuth Check</a:t>
            </a:r>
          </a:p>
          <a:p>
            <a:pPr algn="ctr"/>
            <a:r>
              <a:rPr lang="en-US" sz="2000" b="1" i="1" dirty="0" smtClean="0">
                <a:solidFill>
                  <a:schemeClr val="tx1"/>
                </a:solidFill>
                <a:latin typeface="Verdana" pitchFamily="34" charset="0"/>
                <a:sym typeface="Verdana" pitchFamily="34" charset="0"/>
              </a:rPr>
              <a:t>Some Critical Questions</a:t>
            </a:r>
          </a:p>
        </p:txBody>
      </p:sp>
      <p:sp>
        <p:nvSpPr>
          <p:cNvPr id="3" name="Rectangle 2"/>
          <p:cNvSpPr/>
          <p:nvPr/>
        </p:nvSpPr>
        <p:spPr>
          <a:xfrm>
            <a:off x="431800" y="1371600"/>
            <a:ext cx="8991600" cy="5339923"/>
          </a:xfrm>
          <a:prstGeom prst="rect">
            <a:avLst/>
          </a:prstGeom>
        </p:spPr>
        <p:txBody>
          <a:bodyPr wrap="square">
            <a:spAutoFit/>
          </a:bodyPr>
          <a:lstStyle/>
          <a:p>
            <a:pPr marL="463550" lvl="1" indent="-238125" eaLnBrk="1" hangingPunct="1">
              <a:buFont typeface="+mj-lt"/>
              <a:buAutoNum type="arabicPeriod"/>
            </a:pPr>
            <a:endParaRPr lang="en-US" sz="2400" dirty="0"/>
          </a:p>
          <a:p>
            <a:pPr marL="682625" lvl="2" indent="-457200" eaLnBrk="1" hangingPunct="1">
              <a:spcAft>
                <a:spcPts val="600"/>
              </a:spcAft>
              <a:buFont typeface="+mj-lt"/>
              <a:buAutoNum type="arabicPeriod"/>
            </a:pPr>
            <a:r>
              <a:rPr lang="en-US" sz="2000" b="1" dirty="0"/>
              <a:t>What is the primary objective of the </a:t>
            </a:r>
            <a:r>
              <a:rPr lang="en-US" sz="2000" b="1" dirty="0" smtClean="0"/>
              <a:t>Adjudication </a:t>
            </a:r>
            <a:r>
              <a:rPr lang="en-US" sz="2000" b="1" dirty="0"/>
              <a:t>P</a:t>
            </a:r>
            <a:r>
              <a:rPr lang="en-US" sz="2000" b="1" dirty="0" smtClean="0"/>
              <a:t>rogram?</a:t>
            </a:r>
          </a:p>
          <a:p>
            <a:pPr marL="1139825" lvl="3" indent="-457200">
              <a:spcAft>
                <a:spcPts val="600"/>
              </a:spcAft>
              <a:buFont typeface="Arial" pitchFamily="34" charset="0"/>
              <a:buChar char="•"/>
            </a:pPr>
            <a:r>
              <a:rPr lang="en-US" sz="1800" i="1" dirty="0" smtClean="0"/>
              <a:t>What is the single most critical aspect that a general adjudication must achieve when completed? </a:t>
            </a:r>
          </a:p>
          <a:p>
            <a:pPr marL="1139825" lvl="3" indent="-457200">
              <a:spcAft>
                <a:spcPts val="600"/>
              </a:spcAft>
              <a:buFont typeface="Arial" pitchFamily="34" charset="0"/>
              <a:buChar char="•"/>
            </a:pPr>
            <a:r>
              <a:rPr lang="en-US" sz="1800" i="1" dirty="0" smtClean="0"/>
              <a:t>Are we getting wrapped-around-the-axles on ancillary issues and failing to achieve the primary objective?</a:t>
            </a:r>
          </a:p>
          <a:p>
            <a:pPr marL="682625" lvl="2" indent="-457200" eaLnBrk="1" hangingPunct="1">
              <a:spcAft>
                <a:spcPts val="600"/>
              </a:spcAft>
              <a:buFont typeface="+mj-lt"/>
              <a:buAutoNum type="arabicPeriod"/>
            </a:pPr>
            <a:endParaRPr lang="en-US" sz="2400" dirty="0"/>
          </a:p>
          <a:p>
            <a:pPr marL="682625" lvl="2" indent="-457200" eaLnBrk="1" hangingPunct="1">
              <a:spcAft>
                <a:spcPts val="600"/>
              </a:spcAft>
              <a:buFont typeface="+mj-lt"/>
              <a:buAutoNum type="arabicPeriod"/>
            </a:pPr>
            <a:r>
              <a:rPr lang="en-US" sz="2000" b="1" dirty="0" smtClean="0"/>
              <a:t>What </a:t>
            </a:r>
            <a:r>
              <a:rPr lang="en-US" sz="2000" b="1" dirty="0"/>
              <a:t>are the respective priorities of secondary </a:t>
            </a:r>
            <a:r>
              <a:rPr lang="en-US" sz="2000" b="1" dirty="0" smtClean="0"/>
              <a:t>objectives?</a:t>
            </a:r>
          </a:p>
          <a:p>
            <a:pPr marL="1139825" lvl="3" indent="-457200">
              <a:spcAft>
                <a:spcPts val="600"/>
              </a:spcAft>
              <a:buFont typeface="Arial" pitchFamily="34" charset="0"/>
              <a:buChar char="•"/>
            </a:pPr>
            <a:r>
              <a:rPr lang="en-US" sz="1800" i="1" dirty="0" smtClean="0"/>
              <a:t>General adjudications can accomplish multiple tasks… so, what are the other objectives and in what order of importance should they be placed.</a:t>
            </a:r>
            <a:endParaRPr lang="en-US" sz="1800" i="1" dirty="0"/>
          </a:p>
          <a:p>
            <a:pPr marL="682625" lvl="2" indent="-457200" eaLnBrk="1" hangingPunct="1">
              <a:spcAft>
                <a:spcPts val="600"/>
              </a:spcAft>
              <a:buFont typeface="+mj-lt"/>
              <a:buAutoNum type="arabicPeriod"/>
            </a:pPr>
            <a:endParaRPr lang="en-US" sz="2400" dirty="0" smtClean="0"/>
          </a:p>
          <a:p>
            <a:pPr marL="682625" lvl="2" indent="-457200" eaLnBrk="1" hangingPunct="1">
              <a:spcAft>
                <a:spcPts val="600"/>
              </a:spcAft>
              <a:buFont typeface="+mj-lt"/>
              <a:buAutoNum type="arabicPeriod"/>
            </a:pPr>
            <a:r>
              <a:rPr lang="en-US" sz="2000" b="1" dirty="0" smtClean="0"/>
              <a:t>How </a:t>
            </a:r>
            <a:r>
              <a:rPr lang="en-US" sz="2000" b="1" dirty="0"/>
              <a:t>important to the State of Utah are </a:t>
            </a:r>
            <a:r>
              <a:rPr lang="en-US" sz="2000" b="1" dirty="0" smtClean="0"/>
              <a:t>those </a:t>
            </a:r>
            <a:r>
              <a:rPr lang="en-US" sz="2000" b="1" dirty="0"/>
              <a:t>objectives</a:t>
            </a:r>
            <a:r>
              <a:rPr lang="en-US" sz="2000" b="1" dirty="0" smtClean="0"/>
              <a:t>?</a:t>
            </a:r>
          </a:p>
          <a:p>
            <a:pPr marL="1139825" lvl="3" indent="-457200">
              <a:spcAft>
                <a:spcPts val="600"/>
              </a:spcAft>
              <a:buFont typeface="Arial" pitchFamily="34" charset="0"/>
              <a:buChar char="•"/>
            </a:pPr>
            <a:r>
              <a:rPr lang="en-US" sz="1800" i="1" dirty="0" smtClean="0"/>
              <a:t>What value are the residents of Utah willing to place on the accomplishment of those objectives?</a:t>
            </a:r>
            <a:endParaRPr lang="en-US" sz="1800" i="1" dirty="0"/>
          </a:p>
          <a:p>
            <a:pPr marL="682625" lvl="2" indent="-457200" eaLnBrk="1" hangingPunct="1">
              <a:spcAft>
                <a:spcPts val="600"/>
              </a:spcAft>
              <a:buFont typeface="Arial" pitchFamily="34" charset="0"/>
              <a:buChar char="•"/>
            </a:pPr>
            <a:endParaRPr lang="en-US" sz="2000" b="1" dirty="0"/>
          </a:p>
        </p:txBody>
      </p:sp>
    </p:spTree>
    <p:extLst>
      <p:ext uri="{BB962C8B-B14F-4D97-AF65-F5344CB8AC3E}">
        <p14:creationId xmlns:p14="http://schemas.microsoft.com/office/powerpoint/2010/main" val="302711748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11731</TotalTime>
  <Pages>0</Pages>
  <Words>6962</Words>
  <Characters>0</Characters>
  <Application>Microsoft Office PowerPoint</Application>
  <PresentationFormat>Custom</PresentationFormat>
  <Lines>0</Lines>
  <Paragraphs>466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Title &amp; Subtitle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Bingham</dc:creator>
  <cp:lastModifiedBy>Blake Bingham</cp:lastModifiedBy>
  <cp:revision>307</cp:revision>
  <cp:lastPrinted>2013-03-12T22:18:54Z</cp:lastPrinted>
  <dcterms:modified xsi:type="dcterms:W3CDTF">2013-03-14T15:45:12Z</dcterms:modified>
</cp:coreProperties>
</file>