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6"/>
  </p:notesMasterIdLst>
  <p:handoutMasterIdLst>
    <p:handoutMasterId r:id="rId37"/>
  </p:handoutMasterIdLst>
  <p:sldIdLst>
    <p:sldId id="270" r:id="rId2"/>
    <p:sldId id="298" r:id="rId3"/>
    <p:sldId id="272" r:id="rId4"/>
    <p:sldId id="271" r:id="rId5"/>
    <p:sldId id="273" r:id="rId6"/>
    <p:sldId id="274" r:id="rId7"/>
    <p:sldId id="275" r:id="rId8"/>
    <p:sldId id="276" r:id="rId9"/>
    <p:sldId id="277" r:id="rId10"/>
    <p:sldId id="278" r:id="rId11"/>
    <p:sldId id="279" r:id="rId12"/>
    <p:sldId id="280" r:id="rId13"/>
    <p:sldId id="300" r:id="rId14"/>
    <p:sldId id="301" r:id="rId15"/>
    <p:sldId id="281" r:id="rId16"/>
    <p:sldId id="282" r:id="rId17"/>
    <p:sldId id="283" r:id="rId18"/>
    <p:sldId id="302" r:id="rId19"/>
    <p:sldId id="284" r:id="rId20"/>
    <p:sldId id="306" r:id="rId21"/>
    <p:sldId id="285" r:id="rId22"/>
    <p:sldId id="286" r:id="rId23"/>
    <p:sldId id="289" r:id="rId24"/>
    <p:sldId id="307" r:id="rId25"/>
    <p:sldId id="290" r:id="rId26"/>
    <p:sldId id="288" r:id="rId27"/>
    <p:sldId id="294" r:id="rId28"/>
    <p:sldId id="308" r:id="rId29"/>
    <p:sldId id="291" r:id="rId30"/>
    <p:sldId id="292" r:id="rId31"/>
    <p:sldId id="293" r:id="rId32"/>
    <p:sldId id="303" r:id="rId33"/>
    <p:sldId id="304" r:id="rId34"/>
    <p:sldId id="295" r:id="rId35"/>
  </p:sldIdLst>
  <p:sldSz cx="9144000" cy="6858000" type="screen4x3"/>
  <p:notesSz cx="6858000" cy="9144000"/>
  <p:defaultTextStyle>
    <a:defPPr>
      <a:defRPr lang="en-US"/>
    </a:defPPr>
    <a:lvl1pPr algn="l" rtl="0" fontAlgn="base">
      <a:spcBef>
        <a:spcPct val="0"/>
      </a:spcBef>
      <a:spcAft>
        <a:spcPct val="0"/>
      </a:spcAft>
      <a:defRPr sz="3200" kern="1200">
        <a:solidFill>
          <a:schemeClr val="bg1"/>
        </a:solidFill>
        <a:latin typeface="Times New Roman" pitchFamily="18" charset="0"/>
        <a:ea typeface="+mn-ea"/>
        <a:cs typeface="+mn-cs"/>
      </a:defRPr>
    </a:lvl1pPr>
    <a:lvl2pPr marL="457200" algn="l" rtl="0" fontAlgn="base">
      <a:spcBef>
        <a:spcPct val="0"/>
      </a:spcBef>
      <a:spcAft>
        <a:spcPct val="0"/>
      </a:spcAft>
      <a:defRPr sz="3200" kern="1200">
        <a:solidFill>
          <a:schemeClr val="bg1"/>
        </a:solidFill>
        <a:latin typeface="Times New Roman" pitchFamily="18" charset="0"/>
        <a:ea typeface="+mn-ea"/>
        <a:cs typeface="+mn-cs"/>
      </a:defRPr>
    </a:lvl2pPr>
    <a:lvl3pPr marL="914400" algn="l" rtl="0" fontAlgn="base">
      <a:spcBef>
        <a:spcPct val="0"/>
      </a:spcBef>
      <a:spcAft>
        <a:spcPct val="0"/>
      </a:spcAft>
      <a:defRPr sz="3200" kern="1200">
        <a:solidFill>
          <a:schemeClr val="bg1"/>
        </a:solidFill>
        <a:latin typeface="Times New Roman" pitchFamily="18" charset="0"/>
        <a:ea typeface="+mn-ea"/>
        <a:cs typeface="+mn-cs"/>
      </a:defRPr>
    </a:lvl3pPr>
    <a:lvl4pPr marL="1371600" algn="l" rtl="0" fontAlgn="base">
      <a:spcBef>
        <a:spcPct val="0"/>
      </a:spcBef>
      <a:spcAft>
        <a:spcPct val="0"/>
      </a:spcAft>
      <a:defRPr sz="3200" kern="1200">
        <a:solidFill>
          <a:schemeClr val="bg1"/>
        </a:solidFill>
        <a:latin typeface="Times New Roman" pitchFamily="18" charset="0"/>
        <a:ea typeface="+mn-ea"/>
        <a:cs typeface="+mn-cs"/>
      </a:defRPr>
    </a:lvl4pPr>
    <a:lvl5pPr marL="1828800" algn="l" rtl="0" fontAlgn="base">
      <a:spcBef>
        <a:spcPct val="0"/>
      </a:spcBef>
      <a:spcAft>
        <a:spcPct val="0"/>
      </a:spcAft>
      <a:defRPr sz="3200" kern="1200">
        <a:solidFill>
          <a:schemeClr val="bg1"/>
        </a:solidFill>
        <a:latin typeface="Times New Roman" pitchFamily="18" charset="0"/>
        <a:ea typeface="+mn-ea"/>
        <a:cs typeface="+mn-cs"/>
      </a:defRPr>
    </a:lvl5pPr>
    <a:lvl6pPr marL="2286000" algn="l" defTabSz="914400" rtl="0" eaLnBrk="1" latinLnBrk="0" hangingPunct="1">
      <a:defRPr sz="3200" kern="1200">
        <a:solidFill>
          <a:schemeClr val="bg1"/>
        </a:solidFill>
        <a:latin typeface="Times New Roman" pitchFamily="18" charset="0"/>
        <a:ea typeface="+mn-ea"/>
        <a:cs typeface="+mn-cs"/>
      </a:defRPr>
    </a:lvl6pPr>
    <a:lvl7pPr marL="2743200" algn="l" defTabSz="914400" rtl="0" eaLnBrk="1" latinLnBrk="0" hangingPunct="1">
      <a:defRPr sz="3200" kern="1200">
        <a:solidFill>
          <a:schemeClr val="bg1"/>
        </a:solidFill>
        <a:latin typeface="Times New Roman" pitchFamily="18" charset="0"/>
        <a:ea typeface="+mn-ea"/>
        <a:cs typeface="+mn-cs"/>
      </a:defRPr>
    </a:lvl7pPr>
    <a:lvl8pPr marL="3200400" algn="l" defTabSz="914400" rtl="0" eaLnBrk="1" latinLnBrk="0" hangingPunct="1">
      <a:defRPr sz="3200" kern="1200">
        <a:solidFill>
          <a:schemeClr val="bg1"/>
        </a:solidFill>
        <a:latin typeface="Times New Roman" pitchFamily="18" charset="0"/>
        <a:ea typeface="+mn-ea"/>
        <a:cs typeface="+mn-cs"/>
      </a:defRPr>
    </a:lvl8pPr>
    <a:lvl9pPr marL="3657600" algn="l" defTabSz="914400" rtl="0" eaLnBrk="1" latinLnBrk="0" hangingPunct="1">
      <a:defRPr sz="3200" kern="1200">
        <a:solidFill>
          <a:schemeClr val="bg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FFFF"/>
    <a:srgbClr val="FFFF99"/>
    <a:srgbClr val="009900"/>
    <a:srgbClr val="CC0000"/>
    <a:srgbClr val="FFFF00"/>
    <a:srgbClr val="6600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55292" autoAdjust="0"/>
  </p:normalViewPr>
  <p:slideViewPr>
    <p:cSldViewPr>
      <p:cViewPr varScale="1">
        <p:scale>
          <a:sx n="67" d="100"/>
          <a:sy n="67" d="100"/>
        </p:scale>
        <p:origin x="288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512A76-FD01-45F4-9EB1-028894D7C3B2}"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6A4DD48E-1898-43A4-A945-B1471187D593}">
      <dgm:prSet phldrT="[Text]"/>
      <dgm:spPr>
        <a:solidFill>
          <a:schemeClr val="tx2"/>
        </a:solidFill>
      </dgm:spPr>
      <dgm:t>
        <a:bodyPr/>
        <a:lstStyle/>
        <a:p>
          <a:r>
            <a:rPr lang="en-US" b="1" dirty="0" smtClean="0"/>
            <a:t>State Engineer</a:t>
          </a:r>
          <a:endParaRPr lang="en-US" b="1" dirty="0"/>
        </a:p>
      </dgm:t>
    </dgm:pt>
    <dgm:pt modelId="{BCE9E93A-AD6E-4FDA-BFDC-783D6A1E0E8B}" type="parTrans" cxnId="{638FA581-1DE0-42F9-824A-CE2FF58EFDA8}">
      <dgm:prSet/>
      <dgm:spPr/>
      <dgm:t>
        <a:bodyPr/>
        <a:lstStyle/>
        <a:p>
          <a:endParaRPr lang="en-US"/>
        </a:p>
      </dgm:t>
    </dgm:pt>
    <dgm:pt modelId="{D5E47148-16FE-4C7B-915F-5BAFAF0D7120}" type="sibTrans" cxnId="{638FA581-1DE0-42F9-824A-CE2FF58EFDA8}">
      <dgm:prSet/>
      <dgm:spPr/>
      <dgm:t>
        <a:bodyPr/>
        <a:lstStyle/>
        <a:p>
          <a:endParaRPr lang="en-US"/>
        </a:p>
      </dgm:t>
    </dgm:pt>
    <dgm:pt modelId="{C493720B-3BB3-4FF7-8871-2833C98F68EC}">
      <dgm:prSet phldrT="[Text]"/>
      <dgm:spPr>
        <a:solidFill>
          <a:schemeClr val="tx2"/>
        </a:solidFill>
      </dgm:spPr>
      <dgm:t>
        <a:bodyPr/>
        <a:lstStyle/>
        <a:p>
          <a:r>
            <a:rPr lang="en-US" b="1" dirty="0" smtClean="0"/>
            <a:t>Deputy State Engineer</a:t>
          </a:r>
          <a:endParaRPr lang="en-US" b="1" dirty="0"/>
        </a:p>
      </dgm:t>
    </dgm:pt>
    <dgm:pt modelId="{6B31485D-FA9E-4523-A66C-532FCE7B979E}" type="parTrans" cxnId="{D6B094E7-B2D5-4D97-8780-62DD047B69DD}">
      <dgm:prSet/>
      <dgm:spPr/>
      <dgm:t>
        <a:bodyPr/>
        <a:lstStyle/>
        <a:p>
          <a:endParaRPr lang="en-US"/>
        </a:p>
      </dgm:t>
    </dgm:pt>
    <dgm:pt modelId="{11B18CD3-EE5A-4B3B-8A9B-6799E3F40B50}" type="sibTrans" cxnId="{D6B094E7-B2D5-4D97-8780-62DD047B69DD}">
      <dgm:prSet/>
      <dgm:spPr/>
      <dgm:t>
        <a:bodyPr/>
        <a:lstStyle/>
        <a:p>
          <a:endParaRPr lang="en-US"/>
        </a:p>
      </dgm:t>
    </dgm:pt>
    <dgm:pt modelId="{91E57996-D28E-49BC-B86C-AB32CE95F142}">
      <dgm:prSet phldrT="[Text]"/>
      <dgm:spPr>
        <a:solidFill>
          <a:schemeClr val="accent2"/>
        </a:solidFill>
      </dgm:spPr>
      <dgm:t>
        <a:bodyPr/>
        <a:lstStyle/>
        <a:p>
          <a:r>
            <a:rPr lang="en-US" b="1" dirty="0" smtClean="0"/>
            <a:t>Field Services</a:t>
          </a:r>
          <a:endParaRPr lang="en-US" b="1" dirty="0"/>
        </a:p>
      </dgm:t>
    </dgm:pt>
    <dgm:pt modelId="{FE4082E0-29B9-4FEF-9258-5C5FE7F8579B}" type="parTrans" cxnId="{98D69088-8D80-4E6A-9A92-01369ABF92DD}">
      <dgm:prSet/>
      <dgm:spPr/>
      <dgm:t>
        <a:bodyPr/>
        <a:lstStyle/>
        <a:p>
          <a:endParaRPr lang="en-US"/>
        </a:p>
      </dgm:t>
    </dgm:pt>
    <dgm:pt modelId="{3A22EBF1-658A-4F52-83ED-3C0D32C2724C}" type="sibTrans" cxnId="{98D69088-8D80-4E6A-9A92-01369ABF92DD}">
      <dgm:prSet/>
      <dgm:spPr/>
      <dgm:t>
        <a:bodyPr/>
        <a:lstStyle/>
        <a:p>
          <a:endParaRPr lang="en-US"/>
        </a:p>
      </dgm:t>
    </dgm:pt>
    <dgm:pt modelId="{005474F4-AE8C-41BA-940B-8DB71AF8CBB4}">
      <dgm:prSet phldrT="[Text]"/>
      <dgm:spPr>
        <a:solidFill>
          <a:schemeClr val="accent2"/>
        </a:solidFill>
      </dgm:spPr>
      <dgm:t>
        <a:bodyPr/>
        <a:lstStyle/>
        <a:p>
          <a:r>
            <a:rPr lang="en-US" b="1" dirty="0" smtClean="0"/>
            <a:t>Technical Services</a:t>
          </a:r>
          <a:endParaRPr lang="en-US" b="1" dirty="0"/>
        </a:p>
      </dgm:t>
    </dgm:pt>
    <dgm:pt modelId="{8F2637AC-32F7-4987-AF87-0D723D4B3D27}" type="parTrans" cxnId="{6597E026-BA44-4BCA-8F4E-3F78D85A140B}">
      <dgm:prSet/>
      <dgm:spPr/>
      <dgm:t>
        <a:bodyPr/>
        <a:lstStyle/>
        <a:p>
          <a:endParaRPr lang="en-US"/>
        </a:p>
      </dgm:t>
    </dgm:pt>
    <dgm:pt modelId="{29212EB8-193A-4CDC-88CF-7F2E65A1B504}" type="sibTrans" cxnId="{6597E026-BA44-4BCA-8F4E-3F78D85A140B}">
      <dgm:prSet/>
      <dgm:spPr/>
      <dgm:t>
        <a:bodyPr/>
        <a:lstStyle/>
        <a:p>
          <a:endParaRPr lang="en-US"/>
        </a:p>
      </dgm:t>
    </dgm:pt>
    <dgm:pt modelId="{EE25E793-66D7-46DA-8033-1E889861CF26}">
      <dgm:prSet/>
      <dgm:spPr>
        <a:solidFill>
          <a:schemeClr val="accent2"/>
        </a:solidFill>
      </dgm:spPr>
      <dgm:t>
        <a:bodyPr/>
        <a:lstStyle/>
        <a:p>
          <a:r>
            <a:rPr lang="en-US" b="1" dirty="0" smtClean="0"/>
            <a:t>Applications and Records</a:t>
          </a:r>
          <a:endParaRPr lang="en-US" b="1" dirty="0"/>
        </a:p>
      </dgm:t>
    </dgm:pt>
    <dgm:pt modelId="{0D6F8F77-E5A7-46F6-9F22-A067FCF52762}" type="parTrans" cxnId="{2FCD7C95-55CE-4684-B29E-B3153739E1BC}">
      <dgm:prSet/>
      <dgm:spPr/>
      <dgm:t>
        <a:bodyPr/>
        <a:lstStyle/>
        <a:p>
          <a:endParaRPr lang="en-US"/>
        </a:p>
      </dgm:t>
    </dgm:pt>
    <dgm:pt modelId="{8B2CB688-9E75-4244-909E-73312A2D99D1}" type="sibTrans" cxnId="{2FCD7C95-55CE-4684-B29E-B3153739E1BC}">
      <dgm:prSet/>
      <dgm:spPr/>
      <dgm:t>
        <a:bodyPr/>
        <a:lstStyle/>
        <a:p>
          <a:endParaRPr lang="en-US"/>
        </a:p>
      </dgm:t>
    </dgm:pt>
    <dgm:pt modelId="{82696478-55E5-4BBA-AF7B-ACDC46D971F6}">
      <dgm:prSet/>
      <dgm:spPr>
        <a:solidFill>
          <a:schemeClr val="accent2"/>
        </a:solidFill>
      </dgm:spPr>
      <dgm:t>
        <a:bodyPr/>
        <a:lstStyle/>
        <a:p>
          <a:r>
            <a:rPr lang="en-US" b="1" dirty="0" smtClean="0"/>
            <a:t>Dam Safety</a:t>
          </a:r>
          <a:endParaRPr lang="en-US" b="1" dirty="0"/>
        </a:p>
      </dgm:t>
    </dgm:pt>
    <dgm:pt modelId="{23576315-796D-4B65-BDD8-B98B6C8F544E}" type="parTrans" cxnId="{46E86919-65CE-4D50-8F87-EA4F3A4909F9}">
      <dgm:prSet/>
      <dgm:spPr/>
      <dgm:t>
        <a:bodyPr/>
        <a:lstStyle/>
        <a:p>
          <a:endParaRPr lang="en-US"/>
        </a:p>
      </dgm:t>
    </dgm:pt>
    <dgm:pt modelId="{8EF93C3E-9EFB-4EF8-961A-545039B5FF30}" type="sibTrans" cxnId="{46E86919-65CE-4D50-8F87-EA4F3A4909F9}">
      <dgm:prSet/>
      <dgm:spPr/>
      <dgm:t>
        <a:bodyPr/>
        <a:lstStyle/>
        <a:p>
          <a:endParaRPr lang="en-US"/>
        </a:p>
      </dgm:t>
    </dgm:pt>
    <dgm:pt modelId="{33A4158D-D3A4-46C1-82FB-EBD53E617CAF}">
      <dgm:prSet/>
      <dgm:spPr>
        <a:solidFill>
          <a:schemeClr val="accent4"/>
        </a:solidFill>
      </dgm:spPr>
      <dgm:t>
        <a:bodyPr/>
        <a:lstStyle/>
        <a:p>
          <a:r>
            <a:rPr lang="en-US" b="1" dirty="0" smtClean="0"/>
            <a:t>Regional Offices</a:t>
          </a:r>
        </a:p>
      </dgm:t>
    </dgm:pt>
    <dgm:pt modelId="{64DAFEEC-E6D3-4C6F-B585-60BAA22AB43D}" type="parTrans" cxnId="{03328FC6-79EE-4877-A2C1-D5911B4712CA}">
      <dgm:prSet/>
      <dgm:spPr/>
      <dgm:t>
        <a:bodyPr/>
        <a:lstStyle/>
        <a:p>
          <a:endParaRPr lang="en-US"/>
        </a:p>
      </dgm:t>
    </dgm:pt>
    <dgm:pt modelId="{5FBEE89D-CD61-42EC-9B2E-A09D25CC9D8D}" type="sibTrans" cxnId="{03328FC6-79EE-4877-A2C1-D5911B4712CA}">
      <dgm:prSet/>
      <dgm:spPr/>
      <dgm:t>
        <a:bodyPr/>
        <a:lstStyle/>
        <a:p>
          <a:endParaRPr lang="en-US"/>
        </a:p>
      </dgm:t>
    </dgm:pt>
    <dgm:pt modelId="{28892BAA-8B29-4D64-96BE-608514255C33}">
      <dgm:prSet/>
      <dgm:spPr>
        <a:solidFill>
          <a:schemeClr val="accent2"/>
        </a:solidFill>
      </dgm:spPr>
      <dgm:t>
        <a:bodyPr/>
        <a:lstStyle/>
        <a:p>
          <a:r>
            <a:rPr lang="en-US" b="1" dirty="0" smtClean="0"/>
            <a:t>Adjudication Services</a:t>
          </a:r>
          <a:endParaRPr lang="en-US" b="1" dirty="0"/>
        </a:p>
      </dgm:t>
    </dgm:pt>
    <dgm:pt modelId="{9ADDA054-81F1-4854-97AF-D3662F4B2486}" type="parTrans" cxnId="{E6780143-E6E9-4F7D-9150-671B72F0370C}">
      <dgm:prSet/>
      <dgm:spPr/>
      <dgm:t>
        <a:bodyPr/>
        <a:lstStyle/>
        <a:p>
          <a:endParaRPr lang="en-US"/>
        </a:p>
      </dgm:t>
    </dgm:pt>
    <dgm:pt modelId="{A46BCE65-3FBE-41E0-A1EC-96955DB3B7DB}" type="sibTrans" cxnId="{E6780143-E6E9-4F7D-9150-671B72F0370C}">
      <dgm:prSet/>
      <dgm:spPr/>
      <dgm:t>
        <a:bodyPr/>
        <a:lstStyle/>
        <a:p>
          <a:endParaRPr lang="en-US"/>
        </a:p>
      </dgm:t>
    </dgm:pt>
    <dgm:pt modelId="{CD6C8123-110C-4F06-9BCE-18D241617074}">
      <dgm:prSet phldrT="[Text]"/>
      <dgm:spPr>
        <a:solidFill>
          <a:schemeClr val="accent2"/>
        </a:solidFill>
      </dgm:spPr>
      <dgm:t>
        <a:bodyPr/>
        <a:lstStyle/>
        <a:p>
          <a:r>
            <a:rPr lang="en-US" b="1" dirty="0" smtClean="0"/>
            <a:t>Well Drilling</a:t>
          </a:r>
          <a:endParaRPr lang="en-US" b="1" dirty="0"/>
        </a:p>
      </dgm:t>
    </dgm:pt>
    <dgm:pt modelId="{25DF370E-6682-4D8C-B0F4-63E218A0412B}" type="parTrans" cxnId="{E2466C8F-FA95-4C29-B0CC-5989E7565972}">
      <dgm:prSet/>
      <dgm:spPr/>
      <dgm:t>
        <a:bodyPr/>
        <a:lstStyle/>
        <a:p>
          <a:endParaRPr lang="en-US"/>
        </a:p>
      </dgm:t>
    </dgm:pt>
    <dgm:pt modelId="{0598A1F2-FA19-4DD6-9184-BCA6C10F5D1A}" type="sibTrans" cxnId="{E2466C8F-FA95-4C29-B0CC-5989E7565972}">
      <dgm:prSet/>
      <dgm:spPr/>
      <dgm:t>
        <a:bodyPr/>
        <a:lstStyle/>
        <a:p>
          <a:endParaRPr lang="en-US"/>
        </a:p>
      </dgm:t>
    </dgm:pt>
    <dgm:pt modelId="{B573A24D-678B-458F-8834-BF74C356FA23}">
      <dgm:prSet phldrT="[Text]"/>
      <dgm:spPr>
        <a:solidFill>
          <a:schemeClr val="accent2"/>
        </a:solidFill>
      </dgm:spPr>
      <dgm:t>
        <a:bodyPr/>
        <a:lstStyle/>
        <a:p>
          <a:r>
            <a:rPr lang="en-US" b="1" smtClean="0"/>
            <a:t>Enforcement</a:t>
          </a:r>
          <a:endParaRPr lang="en-US" b="1" dirty="0"/>
        </a:p>
      </dgm:t>
    </dgm:pt>
    <dgm:pt modelId="{2E8BDCD8-94EC-474C-A23C-9C627F3B1AD5}" type="parTrans" cxnId="{B6EF3090-23F1-4149-B71B-7517113EB79F}">
      <dgm:prSet/>
      <dgm:spPr/>
      <dgm:t>
        <a:bodyPr/>
        <a:lstStyle/>
        <a:p>
          <a:endParaRPr lang="en-US"/>
        </a:p>
      </dgm:t>
    </dgm:pt>
    <dgm:pt modelId="{C9517560-DF9E-4423-8394-FB941812EE9E}" type="sibTrans" cxnId="{B6EF3090-23F1-4149-B71B-7517113EB79F}">
      <dgm:prSet/>
      <dgm:spPr/>
      <dgm:t>
        <a:bodyPr/>
        <a:lstStyle/>
        <a:p>
          <a:endParaRPr lang="en-US"/>
        </a:p>
      </dgm:t>
    </dgm:pt>
    <dgm:pt modelId="{26564BAB-7648-47F3-A56C-83A985B6F155}">
      <dgm:prSet phldrT="[Text]"/>
      <dgm:spPr>
        <a:solidFill>
          <a:schemeClr val="accent2"/>
        </a:solidFill>
      </dgm:spPr>
      <dgm:t>
        <a:bodyPr/>
        <a:lstStyle/>
        <a:p>
          <a:r>
            <a:rPr lang="en-US" b="1" smtClean="0"/>
            <a:t>Distribution</a:t>
          </a:r>
          <a:endParaRPr lang="en-US" b="1" dirty="0"/>
        </a:p>
      </dgm:t>
    </dgm:pt>
    <dgm:pt modelId="{F5FB682F-9B67-4B2B-AD68-BF327A52FC2B}" type="parTrans" cxnId="{D0022868-FA32-4848-B1F7-594DC714AA38}">
      <dgm:prSet/>
      <dgm:spPr/>
      <dgm:t>
        <a:bodyPr/>
        <a:lstStyle/>
        <a:p>
          <a:endParaRPr lang="en-US"/>
        </a:p>
      </dgm:t>
    </dgm:pt>
    <dgm:pt modelId="{BB0F9508-30E2-4F61-8FBD-63D33265181B}" type="sibTrans" cxnId="{D0022868-FA32-4848-B1F7-594DC714AA38}">
      <dgm:prSet/>
      <dgm:spPr/>
      <dgm:t>
        <a:bodyPr/>
        <a:lstStyle/>
        <a:p>
          <a:endParaRPr lang="en-US"/>
        </a:p>
      </dgm:t>
    </dgm:pt>
    <dgm:pt modelId="{C56057CD-F2DB-4E37-AEB0-79863C329FCB}">
      <dgm:prSet/>
      <dgm:spPr>
        <a:solidFill>
          <a:schemeClr val="accent2"/>
        </a:solidFill>
      </dgm:spPr>
      <dgm:t>
        <a:bodyPr/>
        <a:lstStyle/>
        <a:p>
          <a:r>
            <a:rPr lang="en-US" b="1" dirty="0" smtClean="0"/>
            <a:t>Stream Alterations</a:t>
          </a:r>
          <a:endParaRPr lang="en-US" b="1" dirty="0"/>
        </a:p>
      </dgm:t>
    </dgm:pt>
    <dgm:pt modelId="{547A123A-69FD-4E64-9123-644E1F602F77}" type="parTrans" cxnId="{D3A913A1-3F1D-4945-8249-0865F92932C8}">
      <dgm:prSet/>
      <dgm:spPr/>
      <dgm:t>
        <a:bodyPr/>
        <a:lstStyle/>
        <a:p>
          <a:endParaRPr lang="en-US"/>
        </a:p>
      </dgm:t>
    </dgm:pt>
    <dgm:pt modelId="{9E32DECA-863B-4ED3-BEEF-501EFF33D9A3}" type="sibTrans" cxnId="{D3A913A1-3F1D-4945-8249-0865F92932C8}">
      <dgm:prSet/>
      <dgm:spPr/>
      <dgm:t>
        <a:bodyPr/>
        <a:lstStyle/>
        <a:p>
          <a:endParaRPr lang="en-US"/>
        </a:p>
      </dgm:t>
    </dgm:pt>
    <dgm:pt modelId="{FB9D1123-29C6-457D-8740-0F4CDC53D592}">
      <dgm:prSet/>
      <dgm:spPr>
        <a:solidFill>
          <a:schemeClr val="accent2"/>
        </a:solidFill>
      </dgm:spPr>
      <dgm:t>
        <a:bodyPr/>
        <a:lstStyle/>
        <a:p>
          <a:r>
            <a:rPr lang="en-US" b="1" dirty="0" smtClean="0"/>
            <a:t>Public Inquiry</a:t>
          </a:r>
        </a:p>
      </dgm:t>
    </dgm:pt>
    <dgm:pt modelId="{629BD3AF-5C05-498C-9460-AB5BE21AD75B}" type="parTrans" cxnId="{AC682B5F-C13D-4667-BDB6-D55A776660CB}">
      <dgm:prSet/>
      <dgm:spPr/>
      <dgm:t>
        <a:bodyPr/>
        <a:lstStyle/>
        <a:p>
          <a:endParaRPr lang="en-US"/>
        </a:p>
      </dgm:t>
    </dgm:pt>
    <dgm:pt modelId="{4E4293FD-EBB7-4CC5-BFC6-8577BD0327E5}" type="sibTrans" cxnId="{AC682B5F-C13D-4667-BDB6-D55A776660CB}">
      <dgm:prSet/>
      <dgm:spPr/>
      <dgm:t>
        <a:bodyPr/>
        <a:lstStyle/>
        <a:p>
          <a:endParaRPr lang="en-US"/>
        </a:p>
      </dgm:t>
    </dgm:pt>
    <dgm:pt modelId="{C9A91B75-DCAA-41F4-BF45-0FE438E4ACF4}">
      <dgm:prSet/>
      <dgm:spPr>
        <a:solidFill>
          <a:schemeClr val="accent2"/>
        </a:solidFill>
      </dgm:spPr>
      <dgm:t>
        <a:bodyPr/>
        <a:lstStyle/>
        <a:p>
          <a:r>
            <a:rPr lang="en-US" b="1" dirty="0" smtClean="0"/>
            <a:t>Front Desk</a:t>
          </a:r>
          <a:endParaRPr lang="en-US" b="1" dirty="0"/>
        </a:p>
      </dgm:t>
    </dgm:pt>
    <dgm:pt modelId="{B2C13308-9593-4FFC-AFAA-4504437EC4F3}" type="parTrans" cxnId="{7739DF6F-AC24-47B7-B1EE-FF8C32B8AA77}">
      <dgm:prSet/>
      <dgm:spPr/>
      <dgm:t>
        <a:bodyPr/>
        <a:lstStyle/>
        <a:p>
          <a:endParaRPr lang="en-US"/>
        </a:p>
      </dgm:t>
    </dgm:pt>
    <dgm:pt modelId="{139E6833-3AF3-4FBD-8E20-89D5DCCB900E}" type="sibTrans" cxnId="{7739DF6F-AC24-47B7-B1EE-FF8C32B8AA77}">
      <dgm:prSet/>
      <dgm:spPr/>
      <dgm:t>
        <a:bodyPr/>
        <a:lstStyle/>
        <a:p>
          <a:endParaRPr lang="en-US"/>
        </a:p>
      </dgm:t>
    </dgm:pt>
    <dgm:pt modelId="{12494F49-FE3D-428E-9405-C1E28D0313B5}" type="pres">
      <dgm:prSet presAssocID="{ED512A76-FD01-45F4-9EB1-028894D7C3B2}" presName="hierChild1" presStyleCnt="0">
        <dgm:presLayoutVars>
          <dgm:orgChart val="1"/>
          <dgm:chPref val="1"/>
          <dgm:dir/>
          <dgm:animOne val="branch"/>
          <dgm:animLvl val="lvl"/>
          <dgm:resizeHandles/>
        </dgm:presLayoutVars>
      </dgm:prSet>
      <dgm:spPr/>
      <dgm:t>
        <a:bodyPr/>
        <a:lstStyle/>
        <a:p>
          <a:endParaRPr lang="en-US"/>
        </a:p>
      </dgm:t>
    </dgm:pt>
    <dgm:pt modelId="{F5735670-8811-4D56-9E9A-D1D29810FE0F}" type="pres">
      <dgm:prSet presAssocID="{6A4DD48E-1898-43A4-A945-B1471187D593}" presName="hierRoot1" presStyleCnt="0">
        <dgm:presLayoutVars>
          <dgm:hierBranch val="init"/>
        </dgm:presLayoutVars>
      </dgm:prSet>
      <dgm:spPr/>
    </dgm:pt>
    <dgm:pt modelId="{9972941A-7F5C-46A6-A23F-8BE3BF03E6D6}" type="pres">
      <dgm:prSet presAssocID="{6A4DD48E-1898-43A4-A945-B1471187D593}" presName="rootComposite1" presStyleCnt="0"/>
      <dgm:spPr/>
    </dgm:pt>
    <dgm:pt modelId="{624F64E1-BEE0-4AFB-96AC-42ABDCFC7BC4}" type="pres">
      <dgm:prSet presAssocID="{6A4DD48E-1898-43A4-A945-B1471187D593}" presName="rootText1" presStyleLbl="node0" presStyleIdx="0" presStyleCnt="1" custScaleX="128263" custLinFactNeighborY="14877">
        <dgm:presLayoutVars>
          <dgm:chPref val="3"/>
        </dgm:presLayoutVars>
      </dgm:prSet>
      <dgm:spPr/>
      <dgm:t>
        <a:bodyPr/>
        <a:lstStyle/>
        <a:p>
          <a:endParaRPr lang="en-US"/>
        </a:p>
      </dgm:t>
    </dgm:pt>
    <dgm:pt modelId="{CA42B7C4-FF19-44AD-9A98-068246CE3AFF}" type="pres">
      <dgm:prSet presAssocID="{6A4DD48E-1898-43A4-A945-B1471187D593}" presName="rootConnector1" presStyleLbl="node1" presStyleIdx="0" presStyleCnt="0"/>
      <dgm:spPr/>
      <dgm:t>
        <a:bodyPr/>
        <a:lstStyle/>
        <a:p>
          <a:endParaRPr lang="en-US"/>
        </a:p>
      </dgm:t>
    </dgm:pt>
    <dgm:pt modelId="{F49CCE76-EF8E-4086-A382-F29DE5B1F2DB}" type="pres">
      <dgm:prSet presAssocID="{6A4DD48E-1898-43A4-A945-B1471187D593}" presName="hierChild2" presStyleCnt="0"/>
      <dgm:spPr/>
    </dgm:pt>
    <dgm:pt modelId="{865F670B-9030-4AA3-9356-AE5132910CAE}" type="pres">
      <dgm:prSet presAssocID="{6B31485D-FA9E-4523-A66C-532FCE7B979E}" presName="Name37" presStyleLbl="parChTrans1D2" presStyleIdx="0" presStyleCnt="6"/>
      <dgm:spPr/>
      <dgm:t>
        <a:bodyPr/>
        <a:lstStyle/>
        <a:p>
          <a:endParaRPr lang="en-US"/>
        </a:p>
      </dgm:t>
    </dgm:pt>
    <dgm:pt modelId="{D91AFBED-1049-458D-8043-87F1A52767B5}" type="pres">
      <dgm:prSet presAssocID="{C493720B-3BB3-4FF7-8871-2833C98F68EC}" presName="hierRoot2" presStyleCnt="0">
        <dgm:presLayoutVars>
          <dgm:hierBranch val="init"/>
        </dgm:presLayoutVars>
      </dgm:prSet>
      <dgm:spPr/>
    </dgm:pt>
    <dgm:pt modelId="{DE50C405-CBB8-4E0D-8C63-9850EA07FE7A}" type="pres">
      <dgm:prSet presAssocID="{C493720B-3BB3-4FF7-8871-2833C98F68EC}" presName="rootComposite" presStyleCnt="0"/>
      <dgm:spPr/>
    </dgm:pt>
    <dgm:pt modelId="{5D6A6B1C-7984-4B18-B153-912D8015311D}" type="pres">
      <dgm:prSet presAssocID="{C493720B-3BB3-4FF7-8871-2833C98F68EC}" presName="rootText" presStyleLbl="node2" presStyleIdx="0" presStyleCnt="6" custScaleX="114103">
        <dgm:presLayoutVars>
          <dgm:chPref val="3"/>
        </dgm:presLayoutVars>
      </dgm:prSet>
      <dgm:spPr/>
      <dgm:t>
        <a:bodyPr/>
        <a:lstStyle/>
        <a:p>
          <a:endParaRPr lang="en-US"/>
        </a:p>
      </dgm:t>
    </dgm:pt>
    <dgm:pt modelId="{DBADD9EB-0F95-4557-9417-9BB2F9F1A6DB}" type="pres">
      <dgm:prSet presAssocID="{C493720B-3BB3-4FF7-8871-2833C98F68EC}" presName="rootConnector" presStyleLbl="node2" presStyleIdx="0" presStyleCnt="6"/>
      <dgm:spPr/>
      <dgm:t>
        <a:bodyPr/>
        <a:lstStyle/>
        <a:p>
          <a:endParaRPr lang="en-US"/>
        </a:p>
      </dgm:t>
    </dgm:pt>
    <dgm:pt modelId="{B54BC13C-6775-4294-BBDD-CA64F0EAF813}" type="pres">
      <dgm:prSet presAssocID="{C493720B-3BB3-4FF7-8871-2833C98F68EC}" presName="hierChild4" presStyleCnt="0"/>
      <dgm:spPr/>
    </dgm:pt>
    <dgm:pt modelId="{910DB7B6-2921-4379-9CED-613B9DC055B0}" type="pres">
      <dgm:prSet presAssocID="{64DAFEEC-E6D3-4C6F-B585-60BAA22AB43D}" presName="Name37" presStyleLbl="parChTrans1D3" presStyleIdx="0" presStyleCnt="7"/>
      <dgm:spPr/>
      <dgm:t>
        <a:bodyPr/>
        <a:lstStyle/>
        <a:p>
          <a:endParaRPr lang="en-US"/>
        </a:p>
      </dgm:t>
    </dgm:pt>
    <dgm:pt modelId="{47B39A5F-7DA4-4830-B9C3-D038C5FF896C}" type="pres">
      <dgm:prSet presAssocID="{33A4158D-D3A4-46C1-82FB-EBD53E617CAF}" presName="hierRoot2" presStyleCnt="0">
        <dgm:presLayoutVars>
          <dgm:hierBranch val="init"/>
        </dgm:presLayoutVars>
      </dgm:prSet>
      <dgm:spPr/>
    </dgm:pt>
    <dgm:pt modelId="{9DFA711A-DB93-43DF-91FC-18DFB77BF58B}" type="pres">
      <dgm:prSet presAssocID="{33A4158D-D3A4-46C1-82FB-EBD53E617CAF}" presName="rootComposite" presStyleCnt="0"/>
      <dgm:spPr/>
    </dgm:pt>
    <dgm:pt modelId="{90D2F442-2699-4179-9CDE-920F69F3AC6A}" type="pres">
      <dgm:prSet presAssocID="{33A4158D-D3A4-46C1-82FB-EBD53E617CAF}" presName="rootText" presStyleLbl="node3" presStyleIdx="0" presStyleCnt="7">
        <dgm:presLayoutVars>
          <dgm:chPref val="3"/>
        </dgm:presLayoutVars>
      </dgm:prSet>
      <dgm:spPr/>
      <dgm:t>
        <a:bodyPr/>
        <a:lstStyle/>
        <a:p>
          <a:endParaRPr lang="en-US"/>
        </a:p>
      </dgm:t>
    </dgm:pt>
    <dgm:pt modelId="{E2C3A8C9-92ED-45D9-9112-9F628A6F7868}" type="pres">
      <dgm:prSet presAssocID="{33A4158D-D3A4-46C1-82FB-EBD53E617CAF}" presName="rootConnector" presStyleLbl="node3" presStyleIdx="0" presStyleCnt="7"/>
      <dgm:spPr/>
      <dgm:t>
        <a:bodyPr/>
        <a:lstStyle/>
        <a:p>
          <a:endParaRPr lang="en-US"/>
        </a:p>
      </dgm:t>
    </dgm:pt>
    <dgm:pt modelId="{993DA6AE-4112-458E-AEEC-3FCA0E70E7D3}" type="pres">
      <dgm:prSet presAssocID="{33A4158D-D3A4-46C1-82FB-EBD53E617CAF}" presName="hierChild4" presStyleCnt="0"/>
      <dgm:spPr/>
    </dgm:pt>
    <dgm:pt modelId="{47A36D16-5716-4517-A193-532094DCEEF8}" type="pres">
      <dgm:prSet presAssocID="{33A4158D-D3A4-46C1-82FB-EBD53E617CAF}" presName="hierChild5" presStyleCnt="0"/>
      <dgm:spPr/>
    </dgm:pt>
    <dgm:pt modelId="{783BE4D4-85A6-4EE2-A65F-315EDE798C57}" type="pres">
      <dgm:prSet presAssocID="{C493720B-3BB3-4FF7-8871-2833C98F68EC}" presName="hierChild5" presStyleCnt="0"/>
      <dgm:spPr/>
    </dgm:pt>
    <dgm:pt modelId="{6C3EFAD7-73BD-4874-A589-D4E4CD5F5119}" type="pres">
      <dgm:prSet presAssocID="{FE4082E0-29B9-4FEF-9258-5C5FE7F8579B}" presName="Name37" presStyleLbl="parChTrans1D2" presStyleIdx="1" presStyleCnt="6"/>
      <dgm:spPr/>
      <dgm:t>
        <a:bodyPr/>
        <a:lstStyle/>
        <a:p>
          <a:endParaRPr lang="en-US"/>
        </a:p>
      </dgm:t>
    </dgm:pt>
    <dgm:pt modelId="{2BD79115-1B58-47B5-9390-A5FFFB60001E}" type="pres">
      <dgm:prSet presAssocID="{91E57996-D28E-49BC-B86C-AB32CE95F142}" presName="hierRoot2" presStyleCnt="0">
        <dgm:presLayoutVars>
          <dgm:hierBranch val="init"/>
        </dgm:presLayoutVars>
      </dgm:prSet>
      <dgm:spPr/>
    </dgm:pt>
    <dgm:pt modelId="{034B494D-1CBD-4F30-9310-2E62580E64A4}" type="pres">
      <dgm:prSet presAssocID="{91E57996-D28E-49BC-B86C-AB32CE95F142}" presName="rootComposite" presStyleCnt="0"/>
      <dgm:spPr/>
    </dgm:pt>
    <dgm:pt modelId="{E80ABFF2-3A60-41F5-A1FC-AB90FE393B2F}" type="pres">
      <dgm:prSet presAssocID="{91E57996-D28E-49BC-B86C-AB32CE95F142}" presName="rootText" presStyleLbl="node2" presStyleIdx="1" presStyleCnt="6">
        <dgm:presLayoutVars>
          <dgm:chPref val="3"/>
        </dgm:presLayoutVars>
      </dgm:prSet>
      <dgm:spPr/>
      <dgm:t>
        <a:bodyPr/>
        <a:lstStyle/>
        <a:p>
          <a:endParaRPr lang="en-US"/>
        </a:p>
      </dgm:t>
    </dgm:pt>
    <dgm:pt modelId="{FABEBAF1-DC57-4508-8EE5-7B0A2965D0E2}" type="pres">
      <dgm:prSet presAssocID="{91E57996-D28E-49BC-B86C-AB32CE95F142}" presName="rootConnector" presStyleLbl="node2" presStyleIdx="1" presStyleCnt="6"/>
      <dgm:spPr/>
      <dgm:t>
        <a:bodyPr/>
        <a:lstStyle/>
        <a:p>
          <a:endParaRPr lang="en-US"/>
        </a:p>
      </dgm:t>
    </dgm:pt>
    <dgm:pt modelId="{140BA3B0-A09A-4D1B-901B-5179D392F569}" type="pres">
      <dgm:prSet presAssocID="{91E57996-D28E-49BC-B86C-AB32CE95F142}" presName="hierChild4" presStyleCnt="0"/>
      <dgm:spPr/>
    </dgm:pt>
    <dgm:pt modelId="{65222379-7CE6-4F4E-BD77-94BA185AF6FE}" type="pres">
      <dgm:prSet presAssocID="{F5FB682F-9B67-4B2B-AD68-BF327A52FC2B}" presName="Name37" presStyleLbl="parChTrans1D3" presStyleIdx="1" presStyleCnt="7"/>
      <dgm:spPr/>
      <dgm:t>
        <a:bodyPr/>
        <a:lstStyle/>
        <a:p>
          <a:endParaRPr lang="en-US"/>
        </a:p>
      </dgm:t>
    </dgm:pt>
    <dgm:pt modelId="{3CE9670D-95A7-40F0-BF6C-1EB4B610D54C}" type="pres">
      <dgm:prSet presAssocID="{26564BAB-7648-47F3-A56C-83A985B6F155}" presName="hierRoot2" presStyleCnt="0">
        <dgm:presLayoutVars>
          <dgm:hierBranch val="init"/>
        </dgm:presLayoutVars>
      </dgm:prSet>
      <dgm:spPr/>
    </dgm:pt>
    <dgm:pt modelId="{84D11EA5-C97A-4976-A686-AE1527D998FE}" type="pres">
      <dgm:prSet presAssocID="{26564BAB-7648-47F3-A56C-83A985B6F155}" presName="rootComposite" presStyleCnt="0"/>
      <dgm:spPr/>
    </dgm:pt>
    <dgm:pt modelId="{7E1B9C64-C054-4B70-B147-073E4B8C08BF}" type="pres">
      <dgm:prSet presAssocID="{26564BAB-7648-47F3-A56C-83A985B6F155}" presName="rootText" presStyleLbl="node3" presStyleIdx="1" presStyleCnt="7">
        <dgm:presLayoutVars>
          <dgm:chPref val="3"/>
        </dgm:presLayoutVars>
      </dgm:prSet>
      <dgm:spPr/>
      <dgm:t>
        <a:bodyPr/>
        <a:lstStyle/>
        <a:p>
          <a:endParaRPr lang="en-US"/>
        </a:p>
      </dgm:t>
    </dgm:pt>
    <dgm:pt modelId="{3CC8ADDD-544D-493A-A9FF-780C2704F7F4}" type="pres">
      <dgm:prSet presAssocID="{26564BAB-7648-47F3-A56C-83A985B6F155}" presName="rootConnector" presStyleLbl="node3" presStyleIdx="1" presStyleCnt="7"/>
      <dgm:spPr/>
      <dgm:t>
        <a:bodyPr/>
        <a:lstStyle/>
        <a:p>
          <a:endParaRPr lang="en-US"/>
        </a:p>
      </dgm:t>
    </dgm:pt>
    <dgm:pt modelId="{B90A222B-E403-4D7F-B0DC-DC522B7D41DB}" type="pres">
      <dgm:prSet presAssocID="{26564BAB-7648-47F3-A56C-83A985B6F155}" presName="hierChild4" presStyleCnt="0"/>
      <dgm:spPr/>
    </dgm:pt>
    <dgm:pt modelId="{8F585E87-25E5-4701-810C-F870211A00A5}" type="pres">
      <dgm:prSet presAssocID="{26564BAB-7648-47F3-A56C-83A985B6F155}" presName="hierChild5" presStyleCnt="0"/>
      <dgm:spPr/>
    </dgm:pt>
    <dgm:pt modelId="{4B4C10E6-607C-470E-9529-19394CED56C7}" type="pres">
      <dgm:prSet presAssocID="{25DF370E-6682-4D8C-B0F4-63E218A0412B}" presName="Name37" presStyleLbl="parChTrans1D3" presStyleIdx="2" presStyleCnt="7"/>
      <dgm:spPr/>
      <dgm:t>
        <a:bodyPr/>
        <a:lstStyle/>
        <a:p>
          <a:endParaRPr lang="en-US"/>
        </a:p>
      </dgm:t>
    </dgm:pt>
    <dgm:pt modelId="{70AD9B74-AF92-4CF9-9377-CAE9D644AC44}" type="pres">
      <dgm:prSet presAssocID="{CD6C8123-110C-4F06-9BCE-18D241617074}" presName="hierRoot2" presStyleCnt="0">
        <dgm:presLayoutVars>
          <dgm:hierBranch val="init"/>
        </dgm:presLayoutVars>
      </dgm:prSet>
      <dgm:spPr/>
    </dgm:pt>
    <dgm:pt modelId="{A7EC864E-41E8-40B8-A082-638A33A4DA15}" type="pres">
      <dgm:prSet presAssocID="{CD6C8123-110C-4F06-9BCE-18D241617074}" presName="rootComposite" presStyleCnt="0"/>
      <dgm:spPr/>
    </dgm:pt>
    <dgm:pt modelId="{0D2CA590-21B1-40E9-8D5B-6A025C3A4250}" type="pres">
      <dgm:prSet presAssocID="{CD6C8123-110C-4F06-9BCE-18D241617074}" presName="rootText" presStyleLbl="node3" presStyleIdx="2" presStyleCnt="7">
        <dgm:presLayoutVars>
          <dgm:chPref val="3"/>
        </dgm:presLayoutVars>
      </dgm:prSet>
      <dgm:spPr/>
      <dgm:t>
        <a:bodyPr/>
        <a:lstStyle/>
        <a:p>
          <a:endParaRPr lang="en-US"/>
        </a:p>
      </dgm:t>
    </dgm:pt>
    <dgm:pt modelId="{5ECD6D03-E02D-49CB-B662-51581108B19A}" type="pres">
      <dgm:prSet presAssocID="{CD6C8123-110C-4F06-9BCE-18D241617074}" presName="rootConnector" presStyleLbl="node3" presStyleIdx="2" presStyleCnt="7"/>
      <dgm:spPr/>
      <dgm:t>
        <a:bodyPr/>
        <a:lstStyle/>
        <a:p>
          <a:endParaRPr lang="en-US"/>
        </a:p>
      </dgm:t>
    </dgm:pt>
    <dgm:pt modelId="{99DBF8FD-E9DF-4E42-AA4F-E27B6413EB7E}" type="pres">
      <dgm:prSet presAssocID="{CD6C8123-110C-4F06-9BCE-18D241617074}" presName="hierChild4" presStyleCnt="0"/>
      <dgm:spPr/>
    </dgm:pt>
    <dgm:pt modelId="{663FC4A9-CD4E-4EAF-9E03-D91739ACD0A1}" type="pres">
      <dgm:prSet presAssocID="{CD6C8123-110C-4F06-9BCE-18D241617074}" presName="hierChild5" presStyleCnt="0"/>
      <dgm:spPr/>
    </dgm:pt>
    <dgm:pt modelId="{D5B069BC-DFD1-4F0F-A3BB-76BFC39D4E81}" type="pres">
      <dgm:prSet presAssocID="{2E8BDCD8-94EC-474C-A23C-9C627F3B1AD5}" presName="Name37" presStyleLbl="parChTrans1D3" presStyleIdx="3" presStyleCnt="7"/>
      <dgm:spPr/>
      <dgm:t>
        <a:bodyPr/>
        <a:lstStyle/>
        <a:p>
          <a:endParaRPr lang="en-US"/>
        </a:p>
      </dgm:t>
    </dgm:pt>
    <dgm:pt modelId="{238206D7-B096-492B-865E-30D73158308B}" type="pres">
      <dgm:prSet presAssocID="{B573A24D-678B-458F-8834-BF74C356FA23}" presName="hierRoot2" presStyleCnt="0">
        <dgm:presLayoutVars>
          <dgm:hierBranch val="init"/>
        </dgm:presLayoutVars>
      </dgm:prSet>
      <dgm:spPr/>
    </dgm:pt>
    <dgm:pt modelId="{B8AB519A-C192-4811-9F60-440409AE54A9}" type="pres">
      <dgm:prSet presAssocID="{B573A24D-678B-458F-8834-BF74C356FA23}" presName="rootComposite" presStyleCnt="0"/>
      <dgm:spPr/>
    </dgm:pt>
    <dgm:pt modelId="{BBE386C9-117D-431A-9C13-CE3AE70BD7A3}" type="pres">
      <dgm:prSet presAssocID="{B573A24D-678B-458F-8834-BF74C356FA23}" presName="rootText" presStyleLbl="node3" presStyleIdx="3" presStyleCnt="7">
        <dgm:presLayoutVars>
          <dgm:chPref val="3"/>
        </dgm:presLayoutVars>
      </dgm:prSet>
      <dgm:spPr/>
      <dgm:t>
        <a:bodyPr/>
        <a:lstStyle/>
        <a:p>
          <a:endParaRPr lang="en-US"/>
        </a:p>
      </dgm:t>
    </dgm:pt>
    <dgm:pt modelId="{5951C372-3B94-45D4-A491-17AE161CBB14}" type="pres">
      <dgm:prSet presAssocID="{B573A24D-678B-458F-8834-BF74C356FA23}" presName="rootConnector" presStyleLbl="node3" presStyleIdx="3" presStyleCnt="7"/>
      <dgm:spPr/>
      <dgm:t>
        <a:bodyPr/>
        <a:lstStyle/>
        <a:p>
          <a:endParaRPr lang="en-US"/>
        </a:p>
      </dgm:t>
    </dgm:pt>
    <dgm:pt modelId="{139262C2-28EB-4B56-8845-C6221D2D7E09}" type="pres">
      <dgm:prSet presAssocID="{B573A24D-678B-458F-8834-BF74C356FA23}" presName="hierChild4" presStyleCnt="0"/>
      <dgm:spPr/>
    </dgm:pt>
    <dgm:pt modelId="{47A7DA9D-C218-4BC1-80FC-6885D4635200}" type="pres">
      <dgm:prSet presAssocID="{B573A24D-678B-458F-8834-BF74C356FA23}" presName="hierChild5" presStyleCnt="0"/>
      <dgm:spPr/>
    </dgm:pt>
    <dgm:pt modelId="{E4DFE82B-D22B-466E-8E36-C17A29D8B154}" type="pres">
      <dgm:prSet presAssocID="{91E57996-D28E-49BC-B86C-AB32CE95F142}" presName="hierChild5" presStyleCnt="0"/>
      <dgm:spPr/>
    </dgm:pt>
    <dgm:pt modelId="{B2110146-7822-42B6-8DAD-12F98CBF464F}" type="pres">
      <dgm:prSet presAssocID="{8F2637AC-32F7-4987-AF87-0D723D4B3D27}" presName="Name37" presStyleLbl="parChTrans1D2" presStyleIdx="2" presStyleCnt="6"/>
      <dgm:spPr/>
      <dgm:t>
        <a:bodyPr/>
        <a:lstStyle/>
        <a:p>
          <a:endParaRPr lang="en-US"/>
        </a:p>
      </dgm:t>
    </dgm:pt>
    <dgm:pt modelId="{CC9339FB-61D0-427A-98BD-0E866DBED0E2}" type="pres">
      <dgm:prSet presAssocID="{005474F4-AE8C-41BA-940B-8DB71AF8CBB4}" presName="hierRoot2" presStyleCnt="0">
        <dgm:presLayoutVars>
          <dgm:hierBranch val="init"/>
        </dgm:presLayoutVars>
      </dgm:prSet>
      <dgm:spPr/>
    </dgm:pt>
    <dgm:pt modelId="{F881AA45-CEAC-43B4-8B88-6E135A001A15}" type="pres">
      <dgm:prSet presAssocID="{005474F4-AE8C-41BA-940B-8DB71AF8CBB4}" presName="rootComposite" presStyleCnt="0"/>
      <dgm:spPr/>
    </dgm:pt>
    <dgm:pt modelId="{B5FB0E90-9CE6-4921-A3DA-C2F41959D43E}" type="pres">
      <dgm:prSet presAssocID="{005474F4-AE8C-41BA-940B-8DB71AF8CBB4}" presName="rootText" presStyleLbl="node2" presStyleIdx="2" presStyleCnt="6">
        <dgm:presLayoutVars>
          <dgm:chPref val="3"/>
        </dgm:presLayoutVars>
      </dgm:prSet>
      <dgm:spPr/>
      <dgm:t>
        <a:bodyPr/>
        <a:lstStyle/>
        <a:p>
          <a:endParaRPr lang="en-US"/>
        </a:p>
      </dgm:t>
    </dgm:pt>
    <dgm:pt modelId="{E6144472-18CA-4858-B970-C21A0DFFA60A}" type="pres">
      <dgm:prSet presAssocID="{005474F4-AE8C-41BA-940B-8DB71AF8CBB4}" presName="rootConnector" presStyleLbl="node2" presStyleIdx="2" presStyleCnt="6"/>
      <dgm:spPr/>
      <dgm:t>
        <a:bodyPr/>
        <a:lstStyle/>
        <a:p>
          <a:endParaRPr lang="en-US"/>
        </a:p>
      </dgm:t>
    </dgm:pt>
    <dgm:pt modelId="{1071A5E0-3734-4C15-8B30-05AA3B9EC94E}" type="pres">
      <dgm:prSet presAssocID="{005474F4-AE8C-41BA-940B-8DB71AF8CBB4}" presName="hierChild4" presStyleCnt="0"/>
      <dgm:spPr/>
    </dgm:pt>
    <dgm:pt modelId="{0E1ACD42-EEB2-4015-9722-A9F91FB3C40E}" type="pres">
      <dgm:prSet presAssocID="{005474F4-AE8C-41BA-940B-8DB71AF8CBB4}" presName="hierChild5" presStyleCnt="0"/>
      <dgm:spPr/>
    </dgm:pt>
    <dgm:pt modelId="{90ECF6AB-AB6F-476F-9A9C-C92332C87672}" type="pres">
      <dgm:prSet presAssocID="{0D6F8F77-E5A7-46F6-9F22-A067FCF52762}" presName="Name37" presStyleLbl="parChTrans1D2" presStyleIdx="3" presStyleCnt="6"/>
      <dgm:spPr/>
      <dgm:t>
        <a:bodyPr/>
        <a:lstStyle/>
        <a:p>
          <a:endParaRPr lang="en-US"/>
        </a:p>
      </dgm:t>
    </dgm:pt>
    <dgm:pt modelId="{9EC35212-4F63-4E1A-8646-41C44FCFB276}" type="pres">
      <dgm:prSet presAssocID="{EE25E793-66D7-46DA-8033-1E889861CF26}" presName="hierRoot2" presStyleCnt="0">
        <dgm:presLayoutVars>
          <dgm:hierBranch val="init"/>
        </dgm:presLayoutVars>
      </dgm:prSet>
      <dgm:spPr/>
    </dgm:pt>
    <dgm:pt modelId="{419C72BE-1DDA-4FD0-85A0-CCACE3463C2C}" type="pres">
      <dgm:prSet presAssocID="{EE25E793-66D7-46DA-8033-1E889861CF26}" presName="rootComposite" presStyleCnt="0"/>
      <dgm:spPr/>
    </dgm:pt>
    <dgm:pt modelId="{09BE109C-A844-421A-8404-4EB618366150}" type="pres">
      <dgm:prSet presAssocID="{EE25E793-66D7-46DA-8033-1E889861CF26}" presName="rootText" presStyleLbl="node2" presStyleIdx="3" presStyleCnt="6" custScaleX="121000">
        <dgm:presLayoutVars>
          <dgm:chPref val="3"/>
        </dgm:presLayoutVars>
      </dgm:prSet>
      <dgm:spPr/>
      <dgm:t>
        <a:bodyPr/>
        <a:lstStyle/>
        <a:p>
          <a:endParaRPr lang="en-US"/>
        </a:p>
      </dgm:t>
    </dgm:pt>
    <dgm:pt modelId="{AFE8611C-9243-4210-878C-FBA0C69071DF}" type="pres">
      <dgm:prSet presAssocID="{EE25E793-66D7-46DA-8033-1E889861CF26}" presName="rootConnector" presStyleLbl="node2" presStyleIdx="3" presStyleCnt="6"/>
      <dgm:spPr/>
      <dgm:t>
        <a:bodyPr/>
        <a:lstStyle/>
        <a:p>
          <a:endParaRPr lang="en-US"/>
        </a:p>
      </dgm:t>
    </dgm:pt>
    <dgm:pt modelId="{53C4ABA0-8242-417E-A03B-EEC97D7F6E0A}" type="pres">
      <dgm:prSet presAssocID="{EE25E793-66D7-46DA-8033-1E889861CF26}" presName="hierChild4" presStyleCnt="0"/>
      <dgm:spPr/>
    </dgm:pt>
    <dgm:pt modelId="{7E1E2001-7E35-4611-9C76-CC8EEC57AC32}" type="pres">
      <dgm:prSet presAssocID="{B2C13308-9593-4FFC-AFAA-4504437EC4F3}" presName="Name37" presStyleLbl="parChTrans1D3" presStyleIdx="4" presStyleCnt="7"/>
      <dgm:spPr/>
      <dgm:t>
        <a:bodyPr/>
        <a:lstStyle/>
        <a:p>
          <a:endParaRPr lang="en-US"/>
        </a:p>
      </dgm:t>
    </dgm:pt>
    <dgm:pt modelId="{17866349-F133-490E-80AB-BC288A124A05}" type="pres">
      <dgm:prSet presAssocID="{C9A91B75-DCAA-41F4-BF45-0FE438E4ACF4}" presName="hierRoot2" presStyleCnt="0">
        <dgm:presLayoutVars>
          <dgm:hierBranch val="init"/>
        </dgm:presLayoutVars>
      </dgm:prSet>
      <dgm:spPr/>
    </dgm:pt>
    <dgm:pt modelId="{DF1A5F65-73CA-4F83-ADE2-96C91275B020}" type="pres">
      <dgm:prSet presAssocID="{C9A91B75-DCAA-41F4-BF45-0FE438E4ACF4}" presName="rootComposite" presStyleCnt="0"/>
      <dgm:spPr/>
    </dgm:pt>
    <dgm:pt modelId="{3FB1DA0D-09C0-4BB6-9501-863D3D2ABE03}" type="pres">
      <dgm:prSet presAssocID="{C9A91B75-DCAA-41F4-BF45-0FE438E4ACF4}" presName="rootText" presStyleLbl="node3" presStyleIdx="4" presStyleCnt="7">
        <dgm:presLayoutVars>
          <dgm:chPref val="3"/>
        </dgm:presLayoutVars>
      </dgm:prSet>
      <dgm:spPr/>
      <dgm:t>
        <a:bodyPr/>
        <a:lstStyle/>
        <a:p>
          <a:endParaRPr lang="en-US"/>
        </a:p>
      </dgm:t>
    </dgm:pt>
    <dgm:pt modelId="{9535CA37-82EC-4CA0-83CD-8DF43D0716CA}" type="pres">
      <dgm:prSet presAssocID="{C9A91B75-DCAA-41F4-BF45-0FE438E4ACF4}" presName="rootConnector" presStyleLbl="node3" presStyleIdx="4" presStyleCnt="7"/>
      <dgm:spPr/>
      <dgm:t>
        <a:bodyPr/>
        <a:lstStyle/>
        <a:p>
          <a:endParaRPr lang="en-US"/>
        </a:p>
      </dgm:t>
    </dgm:pt>
    <dgm:pt modelId="{821C85AA-C336-463F-B497-01FF7885BAE7}" type="pres">
      <dgm:prSet presAssocID="{C9A91B75-DCAA-41F4-BF45-0FE438E4ACF4}" presName="hierChild4" presStyleCnt="0"/>
      <dgm:spPr/>
    </dgm:pt>
    <dgm:pt modelId="{8A58128C-B335-4982-953A-BA23CDA8AB23}" type="pres">
      <dgm:prSet presAssocID="{C9A91B75-DCAA-41F4-BF45-0FE438E4ACF4}" presName="hierChild5" presStyleCnt="0"/>
      <dgm:spPr/>
    </dgm:pt>
    <dgm:pt modelId="{E30D098B-D642-4C59-BACA-F3162BCB6DF6}" type="pres">
      <dgm:prSet presAssocID="{629BD3AF-5C05-498C-9460-AB5BE21AD75B}" presName="Name37" presStyleLbl="parChTrans1D3" presStyleIdx="5" presStyleCnt="7"/>
      <dgm:spPr/>
      <dgm:t>
        <a:bodyPr/>
        <a:lstStyle/>
        <a:p>
          <a:endParaRPr lang="en-US"/>
        </a:p>
      </dgm:t>
    </dgm:pt>
    <dgm:pt modelId="{24C0BA31-932D-4CDE-81EC-6DA54769CA5B}" type="pres">
      <dgm:prSet presAssocID="{FB9D1123-29C6-457D-8740-0F4CDC53D592}" presName="hierRoot2" presStyleCnt="0">
        <dgm:presLayoutVars>
          <dgm:hierBranch val="init"/>
        </dgm:presLayoutVars>
      </dgm:prSet>
      <dgm:spPr/>
    </dgm:pt>
    <dgm:pt modelId="{6594282D-E92A-45CF-B8E9-0D3CAAA4FB16}" type="pres">
      <dgm:prSet presAssocID="{FB9D1123-29C6-457D-8740-0F4CDC53D592}" presName="rootComposite" presStyleCnt="0"/>
      <dgm:spPr/>
    </dgm:pt>
    <dgm:pt modelId="{C1032149-90E9-42A6-8B12-B0BBFC521E3D}" type="pres">
      <dgm:prSet presAssocID="{FB9D1123-29C6-457D-8740-0F4CDC53D592}" presName="rootText" presStyleLbl="node3" presStyleIdx="5" presStyleCnt="7">
        <dgm:presLayoutVars>
          <dgm:chPref val="3"/>
        </dgm:presLayoutVars>
      </dgm:prSet>
      <dgm:spPr/>
      <dgm:t>
        <a:bodyPr/>
        <a:lstStyle/>
        <a:p>
          <a:endParaRPr lang="en-US"/>
        </a:p>
      </dgm:t>
    </dgm:pt>
    <dgm:pt modelId="{20C912A8-7987-48A6-A9C0-4F91C34F040B}" type="pres">
      <dgm:prSet presAssocID="{FB9D1123-29C6-457D-8740-0F4CDC53D592}" presName="rootConnector" presStyleLbl="node3" presStyleIdx="5" presStyleCnt="7"/>
      <dgm:spPr/>
      <dgm:t>
        <a:bodyPr/>
        <a:lstStyle/>
        <a:p>
          <a:endParaRPr lang="en-US"/>
        </a:p>
      </dgm:t>
    </dgm:pt>
    <dgm:pt modelId="{F6CDD0F6-7DE4-4E34-BB82-23529293B313}" type="pres">
      <dgm:prSet presAssocID="{FB9D1123-29C6-457D-8740-0F4CDC53D592}" presName="hierChild4" presStyleCnt="0"/>
      <dgm:spPr/>
    </dgm:pt>
    <dgm:pt modelId="{FDC4C6A6-03B2-4F1B-8574-1FD6031A0005}" type="pres">
      <dgm:prSet presAssocID="{FB9D1123-29C6-457D-8740-0F4CDC53D592}" presName="hierChild5" presStyleCnt="0"/>
      <dgm:spPr/>
    </dgm:pt>
    <dgm:pt modelId="{A34D3C4F-23E1-4A8E-8117-927ACFD8903D}" type="pres">
      <dgm:prSet presAssocID="{EE25E793-66D7-46DA-8033-1E889861CF26}" presName="hierChild5" presStyleCnt="0"/>
      <dgm:spPr/>
    </dgm:pt>
    <dgm:pt modelId="{F101C869-8B79-477D-80B4-213EC046A55A}" type="pres">
      <dgm:prSet presAssocID="{23576315-796D-4B65-BDD8-B98B6C8F544E}" presName="Name37" presStyleLbl="parChTrans1D2" presStyleIdx="4" presStyleCnt="6"/>
      <dgm:spPr/>
      <dgm:t>
        <a:bodyPr/>
        <a:lstStyle/>
        <a:p>
          <a:endParaRPr lang="en-US"/>
        </a:p>
      </dgm:t>
    </dgm:pt>
    <dgm:pt modelId="{E58A1D30-5C5A-4FCC-9DBD-ECB19DA0E5F1}" type="pres">
      <dgm:prSet presAssocID="{82696478-55E5-4BBA-AF7B-ACDC46D971F6}" presName="hierRoot2" presStyleCnt="0">
        <dgm:presLayoutVars>
          <dgm:hierBranch val="init"/>
        </dgm:presLayoutVars>
      </dgm:prSet>
      <dgm:spPr/>
    </dgm:pt>
    <dgm:pt modelId="{39BBD582-3C45-44A8-948E-C5A94C526419}" type="pres">
      <dgm:prSet presAssocID="{82696478-55E5-4BBA-AF7B-ACDC46D971F6}" presName="rootComposite" presStyleCnt="0"/>
      <dgm:spPr/>
    </dgm:pt>
    <dgm:pt modelId="{CEF06927-BE40-4B1B-8027-9D7309D07013}" type="pres">
      <dgm:prSet presAssocID="{82696478-55E5-4BBA-AF7B-ACDC46D971F6}" presName="rootText" presStyleLbl="node2" presStyleIdx="4" presStyleCnt="6">
        <dgm:presLayoutVars>
          <dgm:chPref val="3"/>
        </dgm:presLayoutVars>
      </dgm:prSet>
      <dgm:spPr/>
      <dgm:t>
        <a:bodyPr/>
        <a:lstStyle/>
        <a:p>
          <a:endParaRPr lang="en-US"/>
        </a:p>
      </dgm:t>
    </dgm:pt>
    <dgm:pt modelId="{456D2151-BCAF-4278-9A79-143E167064E5}" type="pres">
      <dgm:prSet presAssocID="{82696478-55E5-4BBA-AF7B-ACDC46D971F6}" presName="rootConnector" presStyleLbl="node2" presStyleIdx="4" presStyleCnt="6"/>
      <dgm:spPr/>
      <dgm:t>
        <a:bodyPr/>
        <a:lstStyle/>
        <a:p>
          <a:endParaRPr lang="en-US"/>
        </a:p>
      </dgm:t>
    </dgm:pt>
    <dgm:pt modelId="{94CFCEFA-EABD-457F-A6D4-A7D65E2A931F}" type="pres">
      <dgm:prSet presAssocID="{82696478-55E5-4BBA-AF7B-ACDC46D971F6}" presName="hierChild4" presStyleCnt="0"/>
      <dgm:spPr/>
    </dgm:pt>
    <dgm:pt modelId="{2B778560-7E25-4049-BB74-36ADD9AD9FD6}" type="pres">
      <dgm:prSet presAssocID="{547A123A-69FD-4E64-9123-644E1F602F77}" presName="Name37" presStyleLbl="parChTrans1D3" presStyleIdx="6" presStyleCnt="7"/>
      <dgm:spPr/>
      <dgm:t>
        <a:bodyPr/>
        <a:lstStyle/>
        <a:p>
          <a:endParaRPr lang="en-US"/>
        </a:p>
      </dgm:t>
    </dgm:pt>
    <dgm:pt modelId="{E23216A1-2627-4455-AC27-75BAB2ADC729}" type="pres">
      <dgm:prSet presAssocID="{C56057CD-F2DB-4E37-AEB0-79863C329FCB}" presName="hierRoot2" presStyleCnt="0">
        <dgm:presLayoutVars>
          <dgm:hierBranch val="init"/>
        </dgm:presLayoutVars>
      </dgm:prSet>
      <dgm:spPr/>
    </dgm:pt>
    <dgm:pt modelId="{1596EB19-0AED-449E-B467-A8805F39D228}" type="pres">
      <dgm:prSet presAssocID="{C56057CD-F2DB-4E37-AEB0-79863C329FCB}" presName="rootComposite" presStyleCnt="0"/>
      <dgm:spPr/>
    </dgm:pt>
    <dgm:pt modelId="{6283AA21-23C7-4C41-9B07-CDEC5FE11B03}" type="pres">
      <dgm:prSet presAssocID="{C56057CD-F2DB-4E37-AEB0-79863C329FCB}" presName="rootText" presStyleLbl="node3" presStyleIdx="6" presStyleCnt="7">
        <dgm:presLayoutVars>
          <dgm:chPref val="3"/>
        </dgm:presLayoutVars>
      </dgm:prSet>
      <dgm:spPr/>
      <dgm:t>
        <a:bodyPr/>
        <a:lstStyle/>
        <a:p>
          <a:endParaRPr lang="en-US"/>
        </a:p>
      </dgm:t>
    </dgm:pt>
    <dgm:pt modelId="{50395892-0574-4BDB-AD6A-0DBF83436532}" type="pres">
      <dgm:prSet presAssocID="{C56057CD-F2DB-4E37-AEB0-79863C329FCB}" presName="rootConnector" presStyleLbl="node3" presStyleIdx="6" presStyleCnt="7"/>
      <dgm:spPr/>
      <dgm:t>
        <a:bodyPr/>
        <a:lstStyle/>
        <a:p>
          <a:endParaRPr lang="en-US"/>
        </a:p>
      </dgm:t>
    </dgm:pt>
    <dgm:pt modelId="{79E10789-2218-4DF8-A71F-8FDAE651A227}" type="pres">
      <dgm:prSet presAssocID="{C56057CD-F2DB-4E37-AEB0-79863C329FCB}" presName="hierChild4" presStyleCnt="0"/>
      <dgm:spPr/>
    </dgm:pt>
    <dgm:pt modelId="{7824EB0F-A824-4A45-BFA0-0858499A8DFE}" type="pres">
      <dgm:prSet presAssocID="{C56057CD-F2DB-4E37-AEB0-79863C329FCB}" presName="hierChild5" presStyleCnt="0"/>
      <dgm:spPr/>
    </dgm:pt>
    <dgm:pt modelId="{89B149D8-4652-4C6B-82C6-291B3E919201}" type="pres">
      <dgm:prSet presAssocID="{82696478-55E5-4BBA-AF7B-ACDC46D971F6}" presName="hierChild5" presStyleCnt="0"/>
      <dgm:spPr/>
    </dgm:pt>
    <dgm:pt modelId="{79848ECE-9DC4-4670-B443-9B24826CBE87}" type="pres">
      <dgm:prSet presAssocID="{9ADDA054-81F1-4854-97AF-D3662F4B2486}" presName="Name37" presStyleLbl="parChTrans1D2" presStyleIdx="5" presStyleCnt="6"/>
      <dgm:spPr/>
      <dgm:t>
        <a:bodyPr/>
        <a:lstStyle/>
        <a:p>
          <a:endParaRPr lang="en-US"/>
        </a:p>
      </dgm:t>
    </dgm:pt>
    <dgm:pt modelId="{8A9BD23F-48EF-40A1-9580-3BD075149054}" type="pres">
      <dgm:prSet presAssocID="{28892BAA-8B29-4D64-96BE-608514255C33}" presName="hierRoot2" presStyleCnt="0">
        <dgm:presLayoutVars>
          <dgm:hierBranch val="init"/>
        </dgm:presLayoutVars>
      </dgm:prSet>
      <dgm:spPr/>
    </dgm:pt>
    <dgm:pt modelId="{FCDB2232-A106-4EBC-8EB4-A2EAA415B3A9}" type="pres">
      <dgm:prSet presAssocID="{28892BAA-8B29-4D64-96BE-608514255C33}" presName="rootComposite" presStyleCnt="0"/>
      <dgm:spPr/>
    </dgm:pt>
    <dgm:pt modelId="{9E6A9B55-BE7F-4528-91FD-F2792A3D31D8}" type="pres">
      <dgm:prSet presAssocID="{28892BAA-8B29-4D64-96BE-608514255C33}" presName="rootText" presStyleLbl="node2" presStyleIdx="5" presStyleCnt="6">
        <dgm:presLayoutVars>
          <dgm:chPref val="3"/>
        </dgm:presLayoutVars>
      </dgm:prSet>
      <dgm:spPr/>
      <dgm:t>
        <a:bodyPr/>
        <a:lstStyle/>
        <a:p>
          <a:endParaRPr lang="en-US"/>
        </a:p>
      </dgm:t>
    </dgm:pt>
    <dgm:pt modelId="{6AE29391-0F65-42A1-B980-65455E0926F2}" type="pres">
      <dgm:prSet presAssocID="{28892BAA-8B29-4D64-96BE-608514255C33}" presName="rootConnector" presStyleLbl="node2" presStyleIdx="5" presStyleCnt="6"/>
      <dgm:spPr/>
      <dgm:t>
        <a:bodyPr/>
        <a:lstStyle/>
        <a:p>
          <a:endParaRPr lang="en-US"/>
        </a:p>
      </dgm:t>
    </dgm:pt>
    <dgm:pt modelId="{0EDB91A5-62C3-4338-B073-CEB0BB48CF30}" type="pres">
      <dgm:prSet presAssocID="{28892BAA-8B29-4D64-96BE-608514255C33}" presName="hierChild4" presStyleCnt="0"/>
      <dgm:spPr/>
    </dgm:pt>
    <dgm:pt modelId="{78D92794-6BC6-478A-A70E-35F715C3E2DA}" type="pres">
      <dgm:prSet presAssocID="{28892BAA-8B29-4D64-96BE-608514255C33}" presName="hierChild5" presStyleCnt="0"/>
      <dgm:spPr/>
    </dgm:pt>
    <dgm:pt modelId="{3360F7A9-705C-4CEE-BB65-EFB12F6B0DB4}" type="pres">
      <dgm:prSet presAssocID="{6A4DD48E-1898-43A4-A945-B1471187D593}" presName="hierChild3" presStyleCnt="0"/>
      <dgm:spPr/>
    </dgm:pt>
  </dgm:ptLst>
  <dgm:cxnLst>
    <dgm:cxn modelId="{9E96C1A4-53F2-43F4-854A-4B4B80AFF734}" type="presOf" srcId="{B2C13308-9593-4FFC-AFAA-4504437EC4F3}" destId="{7E1E2001-7E35-4611-9C76-CC8EEC57AC32}" srcOrd="0" destOrd="0" presId="urn:microsoft.com/office/officeart/2005/8/layout/orgChart1"/>
    <dgm:cxn modelId="{6957770D-518B-4C76-BA57-FB7DD450C0B4}" type="presOf" srcId="{82696478-55E5-4BBA-AF7B-ACDC46D971F6}" destId="{CEF06927-BE40-4B1B-8027-9D7309D07013}" srcOrd="0" destOrd="0" presId="urn:microsoft.com/office/officeart/2005/8/layout/orgChart1"/>
    <dgm:cxn modelId="{00AF7790-C775-4B85-B26C-57AA1F790788}" type="presOf" srcId="{C56057CD-F2DB-4E37-AEB0-79863C329FCB}" destId="{6283AA21-23C7-4C41-9B07-CDEC5FE11B03}" srcOrd="0" destOrd="0" presId="urn:microsoft.com/office/officeart/2005/8/layout/orgChart1"/>
    <dgm:cxn modelId="{6D2939C0-FC3B-4788-A6E2-99466368213C}" type="presOf" srcId="{23576315-796D-4B65-BDD8-B98B6C8F544E}" destId="{F101C869-8B79-477D-80B4-213EC046A55A}" srcOrd="0" destOrd="0" presId="urn:microsoft.com/office/officeart/2005/8/layout/orgChart1"/>
    <dgm:cxn modelId="{7739DF6F-AC24-47B7-B1EE-FF8C32B8AA77}" srcId="{EE25E793-66D7-46DA-8033-1E889861CF26}" destId="{C9A91B75-DCAA-41F4-BF45-0FE438E4ACF4}" srcOrd="0" destOrd="0" parTransId="{B2C13308-9593-4FFC-AFAA-4504437EC4F3}" sibTransId="{139E6833-3AF3-4FBD-8E20-89D5DCCB900E}"/>
    <dgm:cxn modelId="{E130FC2C-0B93-451C-8454-2E92D7897F18}" type="presOf" srcId="{C493720B-3BB3-4FF7-8871-2833C98F68EC}" destId="{DBADD9EB-0F95-4557-9417-9BB2F9F1A6DB}" srcOrd="1" destOrd="0" presId="urn:microsoft.com/office/officeart/2005/8/layout/orgChart1"/>
    <dgm:cxn modelId="{B4EA917C-ECA6-4F56-9A74-394F95996B28}" type="presOf" srcId="{C9A91B75-DCAA-41F4-BF45-0FE438E4ACF4}" destId="{3FB1DA0D-09C0-4BB6-9501-863D3D2ABE03}" srcOrd="0" destOrd="0" presId="urn:microsoft.com/office/officeart/2005/8/layout/orgChart1"/>
    <dgm:cxn modelId="{5637E7A9-BD35-458E-97E9-39563633BC3A}" type="presOf" srcId="{26564BAB-7648-47F3-A56C-83A985B6F155}" destId="{7E1B9C64-C054-4B70-B147-073E4B8C08BF}" srcOrd="0" destOrd="0" presId="urn:microsoft.com/office/officeart/2005/8/layout/orgChart1"/>
    <dgm:cxn modelId="{2666AC2D-F5F6-4B25-AEB3-42D1FA8B0348}" type="presOf" srcId="{FB9D1123-29C6-457D-8740-0F4CDC53D592}" destId="{20C912A8-7987-48A6-A9C0-4F91C34F040B}" srcOrd="1" destOrd="0" presId="urn:microsoft.com/office/officeart/2005/8/layout/orgChart1"/>
    <dgm:cxn modelId="{AC682B5F-C13D-4667-BDB6-D55A776660CB}" srcId="{EE25E793-66D7-46DA-8033-1E889861CF26}" destId="{FB9D1123-29C6-457D-8740-0F4CDC53D592}" srcOrd="1" destOrd="0" parTransId="{629BD3AF-5C05-498C-9460-AB5BE21AD75B}" sibTransId="{4E4293FD-EBB7-4CC5-BFC6-8577BD0327E5}"/>
    <dgm:cxn modelId="{AB4EF916-68E9-4798-8173-E13CE38A6BEA}" type="presOf" srcId="{28892BAA-8B29-4D64-96BE-608514255C33}" destId="{9E6A9B55-BE7F-4528-91FD-F2792A3D31D8}" srcOrd="0" destOrd="0" presId="urn:microsoft.com/office/officeart/2005/8/layout/orgChart1"/>
    <dgm:cxn modelId="{638FA581-1DE0-42F9-824A-CE2FF58EFDA8}" srcId="{ED512A76-FD01-45F4-9EB1-028894D7C3B2}" destId="{6A4DD48E-1898-43A4-A945-B1471187D593}" srcOrd="0" destOrd="0" parTransId="{BCE9E93A-AD6E-4FDA-BFDC-783D6A1E0E8B}" sibTransId="{D5E47148-16FE-4C7B-915F-5BAFAF0D7120}"/>
    <dgm:cxn modelId="{AD78D911-46B5-4F84-80E8-E224FA175E75}" type="presOf" srcId="{B573A24D-678B-458F-8834-BF74C356FA23}" destId="{BBE386C9-117D-431A-9C13-CE3AE70BD7A3}" srcOrd="0" destOrd="0" presId="urn:microsoft.com/office/officeart/2005/8/layout/orgChart1"/>
    <dgm:cxn modelId="{4D38E809-BFAE-4AFE-880B-DCBD71AED038}" type="presOf" srcId="{28892BAA-8B29-4D64-96BE-608514255C33}" destId="{6AE29391-0F65-42A1-B980-65455E0926F2}" srcOrd="1" destOrd="0" presId="urn:microsoft.com/office/officeart/2005/8/layout/orgChart1"/>
    <dgm:cxn modelId="{94E977EE-D2A9-4B52-B24A-84BC771A51E4}" type="presOf" srcId="{26564BAB-7648-47F3-A56C-83A985B6F155}" destId="{3CC8ADDD-544D-493A-A9FF-780C2704F7F4}" srcOrd="1" destOrd="0" presId="urn:microsoft.com/office/officeart/2005/8/layout/orgChart1"/>
    <dgm:cxn modelId="{98D69088-8D80-4E6A-9A92-01369ABF92DD}" srcId="{6A4DD48E-1898-43A4-A945-B1471187D593}" destId="{91E57996-D28E-49BC-B86C-AB32CE95F142}" srcOrd="1" destOrd="0" parTransId="{FE4082E0-29B9-4FEF-9258-5C5FE7F8579B}" sibTransId="{3A22EBF1-658A-4F52-83ED-3C0D32C2724C}"/>
    <dgm:cxn modelId="{D08D6C9B-E5EB-412F-B2FE-F3DCCDC085B3}" type="presOf" srcId="{C9A91B75-DCAA-41F4-BF45-0FE438E4ACF4}" destId="{9535CA37-82EC-4CA0-83CD-8DF43D0716CA}" srcOrd="1" destOrd="0" presId="urn:microsoft.com/office/officeart/2005/8/layout/orgChart1"/>
    <dgm:cxn modelId="{E2466C8F-FA95-4C29-B0CC-5989E7565972}" srcId="{91E57996-D28E-49BC-B86C-AB32CE95F142}" destId="{CD6C8123-110C-4F06-9BCE-18D241617074}" srcOrd="1" destOrd="0" parTransId="{25DF370E-6682-4D8C-B0F4-63E218A0412B}" sibTransId="{0598A1F2-FA19-4DD6-9184-BCA6C10F5D1A}"/>
    <dgm:cxn modelId="{2FCD7C95-55CE-4684-B29E-B3153739E1BC}" srcId="{6A4DD48E-1898-43A4-A945-B1471187D593}" destId="{EE25E793-66D7-46DA-8033-1E889861CF26}" srcOrd="3" destOrd="0" parTransId="{0D6F8F77-E5A7-46F6-9F22-A067FCF52762}" sibTransId="{8B2CB688-9E75-4244-909E-73312A2D99D1}"/>
    <dgm:cxn modelId="{F8F1EDD6-DD46-4381-8D29-2435ACC9A73D}" type="presOf" srcId="{2E8BDCD8-94EC-474C-A23C-9C627F3B1AD5}" destId="{D5B069BC-DFD1-4F0F-A3BB-76BFC39D4E81}" srcOrd="0" destOrd="0" presId="urn:microsoft.com/office/officeart/2005/8/layout/orgChart1"/>
    <dgm:cxn modelId="{49186BA8-2D82-46BA-887C-3CAAD7129E65}" type="presOf" srcId="{64DAFEEC-E6D3-4C6F-B585-60BAA22AB43D}" destId="{910DB7B6-2921-4379-9CED-613B9DC055B0}" srcOrd="0" destOrd="0" presId="urn:microsoft.com/office/officeart/2005/8/layout/orgChart1"/>
    <dgm:cxn modelId="{5B593869-D2C8-4378-BDEA-496538B048AE}" type="presOf" srcId="{C56057CD-F2DB-4E37-AEB0-79863C329FCB}" destId="{50395892-0574-4BDB-AD6A-0DBF83436532}" srcOrd="1" destOrd="0" presId="urn:microsoft.com/office/officeart/2005/8/layout/orgChart1"/>
    <dgm:cxn modelId="{CF2D4622-A806-4487-A2B2-EBA1713521D1}" type="presOf" srcId="{005474F4-AE8C-41BA-940B-8DB71AF8CBB4}" destId="{B5FB0E90-9CE6-4921-A3DA-C2F41959D43E}" srcOrd="0" destOrd="0" presId="urn:microsoft.com/office/officeart/2005/8/layout/orgChart1"/>
    <dgm:cxn modelId="{D6B094E7-B2D5-4D97-8780-62DD047B69DD}" srcId="{6A4DD48E-1898-43A4-A945-B1471187D593}" destId="{C493720B-3BB3-4FF7-8871-2833C98F68EC}" srcOrd="0" destOrd="0" parTransId="{6B31485D-FA9E-4523-A66C-532FCE7B979E}" sibTransId="{11B18CD3-EE5A-4B3B-8A9B-6799E3F40B50}"/>
    <dgm:cxn modelId="{5D1639AF-AE5C-4818-9E31-49B3E0F867D4}" type="presOf" srcId="{EE25E793-66D7-46DA-8033-1E889861CF26}" destId="{AFE8611C-9243-4210-878C-FBA0C69071DF}" srcOrd="1" destOrd="0" presId="urn:microsoft.com/office/officeart/2005/8/layout/orgChart1"/>
    <dgm:cxn modelId="{6597E026-BA44-4BCA-8F4E-3F78D85A140B}" srcId="{6A4DD48E-1898-43A4-A945-B1471187D593}" destId="{005474F4-AE8C-41BA-940B-8DB71AF8CBB4}" srcOrd="2" destOrd="0" parTransId="{8F2637AC-32F7-4987-AF87-0D723D4B3D27}" sibTransId="{29212EB8-193A-4CDC-88CF-7F2E65A1B504}"/>
    <dgm:cxn modelId="{EE5D9ED5-E925-4CC8-9C7B-EA521A281BD2}" type="presOf" srcId="{9ADDA054-81F1-4854-97AF-D3662F4B2486}" destId="{79848ECE-9DC4-4670-B443-9B24826CBE87}" srcOrd="0" destOrd="0" presId="urn:microsoft.com/office/officeart/2005/8/layout/orgChart1"/>
    <dgm:cxn modelId="{FCD2FDC9-D8EF-46C0-AB6B-26FD9F8717AC}" type="presOf" srcId="{FE4082E0-29B9-4FEF-9258-5C5FE7F8579B}" destId="{6C3EFAD7-73BD-4874-A589-D4E4CD5F5119}" srcOrd="0" destOrd="0" presId="urn:microsoft.com/office/officeart/2005/8/layout/orgChart1"/>
    <dgm:cxn modelId="{28A9331B-0893-4307-8749-B97794C2B989}" type="presOf" srcId="{25DF370E-6682-4D8C-B0F4-63E218A0412B}" destId="{4B4C10E6-607C-470E-9529-19394CED56C7}" srcOrd="0" destOrd="0" presId="urn:microsoft.com/office/officeart/2005/8/layout/orgChart1"/>
    <dgm:cxn modelId="{528D0D58-E7FC-4137-8D24-6A759BC43918}" type="presOf" srcId="{FB9D1123-29C6-457D-8740-0F4CDC53D592}" destId="{C1032149-90E9-42A6-8B12-B0BBFC521E3D}" srcOrd="0" destOrd="0" presId="urn:microsoft.com/office/officeart/2005/8/layout/orgChart1"/>
    <dgm:cxn modelId="{6494D11A-AD63-4EB6-83DE-6B153784D481}" type="presOf" srcId="{6B31485D-FA9E-4523-A66C-532FCE7B979E}" destId="{865F670B-9030-4AA3-9356-AE5132910CAE}" srcOrd="0" destOrd="0" presId="urn:microsoft.com/office/officeart/2005/8/layout/orgChart1"/>
    <dgm:cxn modelId="{F1B0A65C-1AB7-471A-9C3C-B38C675712F0}" type="presOf" srcId="{629BD3AF-5C05-498C-9460-AB5BE21AD75B}" destId="{E30D098B-D642-4C59-BACA-F3162BCB6DF6}" srcOrd="0" destOrd="0" presId="urn:microsoft.com/office/officeart/2005/8/layout/orgChart1"/>
    <dgm:cxn modelId="{CB86875A-E55F-428F-AD19-F6C50414D73B}" type="presOf" srcId="{33A4158D-D3A4-46C1-82FB-EBD53E617CAF}" destId="{90D2F442-2699-4179-9CDE-920F69F3AC6A}" srcOrd="0" destOrd="0" presId="urn:microsoft.com/office/officeart/2005/8/layout/orgChart1"/>
    <dgm:cxn modelId="{03328FC6-79EE-4877-A2C1-D5911B4712CA}" srcId="{C493720B-3BB3-4FF7-8871-2833C98F68EC}" destId="{33A4158D-D3A4-46C1-82FB-EBD53E617CAF}" srcOrd="0" destOrd="0" parTransId="{64DAFEEC-E6D3-4C6F-B585-60BAA22AB43D}" sibTransId="{5FBEE89D-CD61-42EC-9B2E-A09D25CC9D8D}"/>
    <dgm:cxn modelId="{E6780143-E6E9-4F7D-9150-671B72F0370C}" srcId="{6A4DD48E-1898-43A4-A945-B1471187D593}" destId="{28892BAA-8B29-4D64-96BE-608514255C33}" srcOrd="5" destOrd="0" parTransId="{9ADDA054-81F1-4854-97AF-D3662F4B2486}" sibTransId="{A46BCE65-3FBE-41E0-A1EC-96955DB3B7DB}"/>
    <dgm:cxn modelId="{46E86919-65CE-4D50-8F87-EA4F3A4909F9}" srcId="{6A4DD48E-1898-43A4-A945-B1471187D593}" destId="{82696478-55E5-4BBA-AF7B-ACDC46D971F6}" srcOrd="4" destOrd="0" parTransId="{23576315-796D-4B65-BDD8-B98B6C8F544E}" sibTransId="{8EF93C3E-9EFB-4EF8-961A-545039B5FF30}"/>
    <dgm:cxn modelId="{B6EF3090-23F1-4149-B71B-7517113EB79F}" srcId="{91E57996-D28E-49BC-B86C-AB32CE95F142}" destId="{B573A24D-678B-458F-8834-BF74C356FA23}" srcOrd="2" destOrd="0" parTransId="{2E8BDCD8-94EC-474C-A23C-9C627F3B1AD5}" sibTransId="{C9517560-DF9E-4423-8394-FB941812EE9E}"/>
    <dgm:cxn modelId="{8B2606F6-2BD7-4BCE-81EF-34691A163336}" type="presOf" srcId="{8F2637AC-32F7-4987-AF87-0D723D4B3D27}" destId="{B2110146-7822-42B6-8DAD-12F98CBF464F}" srcOrd="0" destOrd="0" presId="urn:microsoft.com/office/officeart/2005/8/layout/orgChart1"/>
    <dgm:cxn modelId="{450F4842-0943-41FF-A6BF-D5ED3A889E68}" type="presOf" srcId="{CD6C8123-110C-4F06-9BCE-18D241617074}" destId="{0D2CA590-21B1-40E9-8D5B-6A025C3A4250}" srcOrd="0" destOrd="0" presId="urn:microsoft.com/office/officeart/2005/8/layout/orgChart1"/>
    <dgm:cxn modelId="{2A98D0F4-939C-4597-B8E9-1EA1C594BE63}" type="presOf" srcId="{ED512A76-FD01-45F4-9EB1-028894D7C3B2}" destId="{12494F49-FE3D-428E-9405-C1E28D0313B5}" srcOrd="0" destOrd="0" presId="urn:microsoft.com/office/officeart/2005/8/layout/orgChart1"/>
    <dgm:cxn modelId="{6A94E2B0-8833-48D2-A134-8F566BD7B841}" type="presOf" srcId="{33A4158D-D3A4-46C1-82FB-EBD53E617CAF}" destId="{E2C3A8C9-92ED-45D9-9112-9F628A6F7868}" srcOrd="1" destOrd="0" presId="urn:microsoft.com/office/officeart/2005/8/layout/orgChart1"/>
    <dgm:cxn modelId="{B49CB250-B5A8-4AAD-BFBF-C82E2CDF1928}" type="presOf" srcId="{91E57996-D28E-49BC-B86C-AB32CE95F142}" destId="{E80ABFF2-3A60-41F5-A1FC-AB90FE393B2F}" srcOrd="0" destOrd="0" presId="urn:microsoft.com/office/officeart/2005/8/layout/orgChart1"/>
    <dgm:cxn modelId="{C4ED9B2B-87EA-4201-9525-0DE6CE41E82F}" type="presOf" srcId="{C493720B-3BB3-4FF7-8871-2833C98F68EC}" destId="{5D6A6B1C-7984-4B18-B153-912D8015311D}" srcOrd="0" destOrd="0" presId="urn:microsoft.com/office/officeart/2005/8/layout/orgChart1"/>
    <dgm:cxn modelId="{D0022868-FA32-4848-B1F7-594DC714AA38}" srcId="{91E57996-D28E-49BC-B86C-AB32CE95F142}" destId="{26564BAB-7648-47F3-A56C-83A985B6F155}" srcOrd="0" destOrd="0" parTransId="{F5FB682F-9B67-4B2B-AD68-BF327A52FC2B}" sibTransId="{BB0F9508-30E2-4F61-8FBD-63D33265181B}"/>
    <dgm:cxn modelId="{1A3F5E46-267C-439C-A7CE-74891BED21F8}" type="presOf" srcId="{91E57996-D28E-49BC-B86C-AB32CE95F142}" destId="{FABEBAF1-DC57-4508-8EE5-7B0A2965D0E2}" srcOrd="1" destOrd="0" presId="urn:microsoft.com/office/officeart/2005/8/layout/orgChart1"/>
    <dgm:cxn modelId="{A8901274-C686-42AB-9097-83553BAE15A5}" type="presOf" srcId="{82696478-55E5-4BBA-AF7B-ACDC46D971F6}" destId="{456D2151-BCAF-4278-9A79-143E167064E5}" srcOrd="1" destOrd="0" presId="urn:microsoft.com/office/officeart/2005/8/layout/orgChart1"/>
    <dgm:cxn modelId="{3EAA325B-CAB4-4E37-BEE4-C450A4B1E9F8}" type="presOf" srcId="{EE25E793-66D7-46DA-8033-1E889861CF26}" destId="{09BE109C-A844-421A-8404-4EB618366150}" srcOrd="0" destOrd="0" presId="urn:microsoft.com/office/officeart/2005/8/layout/orgChart1"/>
    <dgm:cxn modelId="{31D52B99-BE2D-4F09-B72B-084507A597EC}" type="presOf" srcId="{547A123A-69FD-4E64-9123-644E1F602F77}" destId="{2B778560-7E25-4049-BB74-36ADD9AD9FD6}" srcOrd="0" destOrd="0" presId="urn:microsoft.com/office/officeart/2005/8/layout/orgChart1"/>
    <dgm:cxn modelId="{BFD4DBB0-9ECB-4046-9A41-6990556F1147}" type="presOf" srcId="{6A4DD48E-1898-43A4-A945-B1471187D593}" destId="{CA42B7C4-FF19-44AD-9A98-068246CE3AFF}" srcOrd="1" destOrd="0" presId="urn:microsoft.com/office/officeart/2005/8/layout/orgChart1"/>
    <dgm:cxn modelId="{545DC4E9-43F4-44A2-8441-BA1F370961C0}" type="presOf" srcId="{CD6C8123-110C-4F06-9BCE-18D241617074}" destId="{5ECD6D03-E02D-49CB-B662-51581108B19A}" srcOrd="1" destOrd="0" presId="urn:microsoft.com/office/officeart/2005/8/layout/orgChart1"/>
    <dgm:cxn modelId="{17F03A3E-42F7-4902-993C-61BE0415D3C8}" type="presOf" srcId="{0D6F8F77-E5A7-46F6-9F22-A067FCF52762}" destId="{90ECF6AB-AB6F-476F-9A9C-C92332C87672}" srcOrd="0" destOrd="0" presId="urn:microsoft.com/office/officeart/2005/8/layout/orgChart1"/>
    <dgm:cxn modelId="{31C614BC-850F-4A37-BE0A-7A2502A935DC}" type="presOf" srcId="{6A4DD48E-1898-43A4-A945-B1471187D593}" destId="{624F64E1-BEE0-4AFB-96AC-42ABDCFC7BC4}" srcOrd="0" destOrd="0" presId="urn:microsoft.com/office/officeart/2005/8/layout/orgChart1"/>
    <dgm:cxn modelId="{B615E077-DBD3-4B7D-BE1C-7BCF64381EED}" type="presOf" srcId="{F5FB682F-9B67-4B2B-AD68-BF327A52FC2B}" destId="{65222379-7CE6-4F4E-BD77-94BA185AF6FE}" srcOrd="0" destOrd="0" presId="urn:microsoft.com/office/officeart/2005/8/layout/orgChart1"/>
    <dgm:cxn modelId="{8544E580-9A8D-44DD-8338-00E2B2104927}" type="presOf" srcId="{B573A24D-678B-458F-8834-BF74C356FA23}" destId="{5951C372-3B94-45D4-A491-17AE161CBB14}" srcOrd="1" destOrd="0" presId="urn:microsoft.com/office/officeart/2005/8/layout/orgChart1"/>
    <dgm:cxn modelId="{D3A913A1-3F1D-4945-8249-0865F92932C8}" srcId="{82696478-55E5-4BBA-AF7B-ACDC46D971F6}" destId="{C56057CD-F2DB-4E37-AEB0-79863C329FCB}" srcOrd="0" destOrd="0" parTransId="{547A123A-69FD-4E64-9123-644E1F602F77}" sibTransId="{9E32DECA-863B-4ED3-BEEF-501EFF33D9A3}"/>
    <dgm:cxn modelId="{F583DE14-E068-4E55-B165-94022BB33267}" type="presOf" srcId="{005474F4-AE8C-41BA-940B-8DB71AF8CBB4}" destId="{E6144472-18CA-4858-B970-C21A0DFFA60A}" srcOrd="1" destOrd="0" presId="urn:microsoft.com/office/officeart/2005/8/layout/orgChart1"/>
    <dgm:cxn modelId="{AF6C7A39-F4F9-4FC9-9315-5339B476CF49}" type="presParOf" srcId="{12494F49-FE3D-428E-9405-C1E28D0313B5}" destId="{F5735670-8811-4D56-9E9A-D1D29810FE0F}" srcOrd="0" destOrd="0" presId="urn:microsoft.com/office/officeart/2005/8/layout/orgChart1"/>
    <dgm:cxn modelId="{1F0F4E2C-AAFD-4FBA-9F7B-2B7A6CFB238F}" type="presParOf" srcId="{F5735670-8811-4D56-9E9A-D1D29810FE0F}" destId="{9972941A-7F5C-46A6-A23F-8BE3BF03E6D6}" srcOrd="0" destOrd="0" presId="urn:microsoft.com/office/officeart/2005/8/layout/orgChart1"/>
    <dgm:cxn modelId="{F815D726-04E1-4CE3-A6D3-2726086F4F31}" type="presParOf" srcId="{9972941A-7F5C-46A6-A23F-8BE3BF03E6D6}" destId="{624F64E1-BEE0-4AFB-96AC-42ABDCFC7BC4}" srcOrd="0" destOrd="0" presId="urn:microsoft.com/office/officeart/2005/8/layout/orgChart1"/>
    <dgm:cxn modelId="{6CDBE7D2-6450-49EF-A09D-FDF134704349}" type="presParOf" srcId="{9972941A-7F5C-46A6-A23F-8BE3BF03E6D6}" destId="{CA42B7C4-FF19-44AD-9A98-068246CE3AFF}" srcOrd="1" destOrd="0" presId="urn:microsoft.com/office/officeart/2005/8/layout/orgChart1"/>
    <dgm:cxn modelId="{21D3EA50-E4D6-45F8-81DE-A011FE0D3EEA}" type="presParOf" srcId="{F5735670-8811-4D56-9E9A-D1D29810FE0F}" destId="{F49CCE76-EF8E-4086-A382-F29DE5B1F2DB}" srcOrd="1" destOrd="0" presId="urn:microsoft.com/office/officeart/2005/8/layout/orgChart1"/>
    <dgm:cxn modelId="{14787E26-F7FB-4653-984F-3908D15C1BB4}" type="presParOf" srcId="{F49CCE76-EF8E-4086-A382-F29DE5B1F2DB}" destId="{865F670B-9030-4AA3-9356-AE5132910CAE}" srcOrd="0" destOrd="0" presId="urn:microsoft.com/office/officeart/2005/8/layout/orgChart1"/>
    <dgm:cxn modelId="{6EF17A06-B8E9-4633-942E-E6FF6297C4A0}" type="presParOf" srcId="{F49CCE76-EF8E-4086-A382-F29DE5B1F2DB}" destId="{D91AFBED-1049-458D-8043-87F1A52767B5}" srcOrd="1" destOrd="0" presId="urn:microsoft.com/office/officeart/2005/8/layout/orgChart1"/>
    <dgm:cxn modelId="{34D912DF-6837-452A-96EA-3695CA3CD2BF}" type="presParOf" srcId="{D91AFBED-1049-458D-8043-87F1A52767B5}" destId="{DE50C405-CBB8-4E0D-8C63-9850EA07FE7A}" srcOrd="0" destOrd="0" presId="urn:microsoft.com/office/officeart/2005/8/layout/orgChart1"/>
    <dgm:cxn modelId="{39822412-0371-4A1D-8B12-B972A6AA1BC2}" type="presParOf" srcId="{DE50C405-CBB8-4E0D-8C63-9850EA07FE7A}" destId="{5D6A6B1C-7984-4B18-B153-912D8015311D}" srcOrd="0" destOrd="0" presId="urn:microsoft.com/office/officeart/2005/8/layout/orgChart1"/>
    <dgm:cxn modelId="{1F526F49-B6BF-4A15-9CA7-0136DFC6C4A1}" type="presParOf" srcId="{DE50C405-CBB8-4E0D-8C63-9850EA07FE7A}" destId="{DBADD9EB-0F95-4557-9417-9BB2F9F1A6DB}" srcOrd="1" destOrd="0" presId="urn:microsoft.com/office/officeart/2005/8/layout/orgChart1"/>
    <dgm:cxn modelId="{D78D7C58-EC0E-4263-9B89-37E4FC76CAAF}" type="presParOf" srcId="{D91AFBED-1049-458D-8043-87F1A52767B5}" destId="{B54BC13C-6775-4294-BBDD-CA64F0EAF813}" srcOrd="1" destOrd="0" presId="urn:microsoft.com/office/officeart/2005/8/layout/orgChart1"/>
    <dgm:cxn modelId="{BD2C20FE-22D3-4EA6-B601-D55909C36403}" type="presParOf" srcId="{B54BC13C-6775-4294-BBDD-CA64F0EAF813}" destId="{910DB7B6-2921-4379-9CED-613B9DC055B0}" srcOrd="0" destOrd="0" presId="urn:microsoft.com/office/officeart/2005/8/layout/orgChart1"/>
    <dgm:cxn modelId="{4FE3B1F3-EC0F-42D9-B42C-DAD2DC8AA151}" type="presParOf" srcId="{B54BC13C-6775-4294-BBDD-CA64F0EAF813}" destId="{47B39A5F-7DA4-4830-B9C3-D038C5FF896C}" srcOrd="1" destOrd="0" presId="urn:microsoft.com/office/officeart/2005/8/layout/orgChart1"/>
    <dgm:cxn modelId="{D81D4BC3-B310-490C-9450-28E4B4400D78}" type="presParOf" srcId="{47B39A5F-7DA4-4830-B9C3-D038C5FF896C}" destId="{9DFA711A-DB93-43DF-91FC-18DFB77BF58B}" srcOrd="0" destOrd="0" presId="urn:microsoft.com/office/officeart/2005/8/layout/orgChart1"/>
    <dgm:cxn modelId="{5E7A83AF-BCDD-4D14-881E-FEA6ADFF3E4F}" type="presParOf" srcId="{9DFA711A-DB93-43DF-91FC-18DFB77BF58B}" destId="{90D2F442-2699-4179-9CDE-920F69F3AC6A}" srcOrd="0" destOrd="0" presId="urn:microsoft.com/office/officeart/2005/8/layout/orgChart1"/>
    <dgm:cxn modelId="{361FE936-E3CE-4003-815B-94ECFBADBCA2}" type="presParOf" srcId="{9DFA711A-DB93-43DF-91FC-18DFB77BF58B}" destId="{E2C3A8C9-92ED-45D9-9112-9F628A6F7868}" srcOrd="1" destOrd="0" presId="urn:microsoft.com/office/officeart/2005/8/layout/orgChart1"/>
    <dgm:cxn modelId="{EB7CC6FE-8C98-4321-A225-BDA7FD3409FF}" type="presParOf" srcId="{47B39A5F-7DA4-4830-B9C3-D038C5FF896C}" destId="{993DA6AE-4112-458E-AEEC-3FCA0E70E7D3}" srcOrd="1" destOrd="0" presId="urn:microsoft.com/office/officeart/2005/8/layout/orgChart1"/>
    <dgm:cxn modelId="{4ACC7A01-013D-4368-A391-F0EA95B93AA0}" type="presParOf" srcId="{47B39A5F-7DA4-4830-B9C3-D038C5FF896C}" destId="{47A36D16-5716-4517-A193-532094DCEEF8}" srcOrd="2" destOrd="0" presId="urn:microsoft.com/office/officeart/2005/8/layout/orgChart1"/>
    <dgm:cxn modelId="{2A9D08AB-8A4B-4694-BB0F-BF93DA10AD36}" type="presParOf" srcId="{D91AFBED-1049-458D-8043-87F1A52767B5}" destId="{783BE4D4-85A6-4EE2-A65F-315EDE798C57}" srcOrd="2" destOrd="0" presId="urn:microsoft.com/office/officeart/2005/8/layout/orgChart1"/>
    <dgm:cxn modelId="{C60EDA65-0716-4031-8B06-8B54C33DE65F}" type="presParOf" srcId="{F49CCE76-EF8E-4086-A382-F29DE5B1F2DB}" destId="{6C3EFAD7-73BD-4874-A589-D4E4CD5F5119}" srcOrd="2" destOrd="0" presId="urn:microsoft.com/office/officeart/2005/8/layout/orgChart1"/>
    <dgm:cxn modelId="{B570A3ED-73E5-4B0E-9F2F-AC3C218243E2}" type="presParOf" srcId="{F49CCE76-EF8E-4086-A382-F29DE5B1F2DB}" destId="{2BD79115-1B58-47B5-9390-A5FFFB60001E}" srcOrd="3" destOrd="0" presId="urn:microsoft.com/office/officeart/2005/8/layout/orgChart1"/>
    <dgm:cxn modelId="{BC46A162-A4DE-418C-9CAC-8E0B435295B4}" type="presParOf" srcId="{2BD79115-1B58-47B5-9390-A5FFFB60001E}" destId="{034B494D-1CBD-4F30-9310-2E62580E64A4}" srcOrd="0" destOrd="0" presId="urn:microsoft.com/office/officeart/2005/8/layout/orgChart1"/>
    <dgm:cxn modelId="{1D88B527-A7D6-4E28-89AD-9964A75369F6}" type="presParOf" srcId="{034B494D-1CBD-4F30-9310-2E62580E64A4}" destId="{E80ABFF2-3A60-41F5-A1FC-AB90FE393B2F}" srcOrd="0" destOrd="0" presId="urn:microsoft.com/office/officeart/2005/8/layout/orgChart1"/>
    <dgm:cxn modelId="{425756DC-3A7F-4512-B611-3BF8DE37AD62}" type="presParOf" srcId="{034B494D-1CBD-4F30-9310-2E62580E64A4}" destId="{FABEBAF1-DC57-4508-8EE5-7B0A2965D0E2}" srcOrd="1" destOrd="0" presId="urn:microsoft.com/office/officeart/2005/8/layout/orgChart1"/>
    <dgm:cxn modelId="{C4A86936-7034-40AC-B275-923CC22FD0A1}" type="presParOf" srcId="{2BD79115-1B58-47B5-9390-A5FFFB60001E}" destId="{140BA3B0-A09A-4D1B-901B-5179D392F569}" srcOrd="1" destOrd="0" presId="urn:microsoft.com/office/officeart/2005/8/layout/orgChart1"/>
    <dgm:cxn modelId="{F2E03F71-32B7-465D-93D9-841851940CB0}" type="presParOf" srcId="{140BA3B0-A09A-4D1B-901B-5179D392F569}" destId="{65222379-7CE6-4F4E-BD77-94BA185AF6FE}" srcOrd="0" destOrd="0" presId="urn:microsoft.com/office/officeart/2005/8/layout/orgChart1"/>
    <dgm:cxn modelId="{2BC76657-F601-41DD-AB90-FEA8A6C3BB30}" type="presParOf" srcId="{140BA3B0-A09A-4D1B-901B-5179D392F569}" destId="{3CE9670D-95A7-40F0-BF6C-1EB4B610D54C}" srcOrd="1" destOrd="0" presId="urn:microsoft.com/office/officeart/2005/8/layout/orgChart1"/>
    <dgm:cxn modelId="{C7EECBAC-071A-4973-899E-1B7FD42D2D31}" type="presParOf" srcId="{3CE9670D-95A7-40F0-BF6C-1EB4B610D54C}" destId="{84D11EA5-C97A-4976-A686-AE1527D998FE}" srcOrd="0" destOrd="0" presId="urn:microsoft.com/office/officeart/2005/8/layout/orgChart1"/>
    <dgm:cxn modelId="{B9E23A16-BD41-4EFC-BE28-7C7408D29160}" type="presParOf" srcId="{84D11EA5-C97A-4976-A686-AE1527D998FE}" destId="{7E1B9C64-C054-4B70-B147-073E4B8C08BF}" srcOrd="0" destOrd="0" presId="urn:microsoft.com/office/officeart/2005/8/layout/orgChart1"/>
    <dgm:cxn modelId="{6725BDEA-EFF3-46B8-A11D-D883A1DBA4C8}" type="presParOf" srcId="{84D11EA5-C97A-4976-A686-AE1527D998FE}" destId="{3CC8ADDD-544D-493A-A9FF-780C2704F7F4}" srcOrd="1" destOrd="0" presId="urn:microsoft.com/office/officeart/2005/8/layout/orgChart1"/>
    <dgm:cxn modelId="{07F1A893-8C32-4783-AF2D-C8E457FB1A54}" type="presParOf" srcId="{3CE9670D-95A7-40F0-BF6C-1EB4B610D54C}" destId="{B90A222B-E403-4D7F-B0DC-DC522B7D41DB}" srcOrd="1" destOrd="0" presId="urn:microsoft.com/office/officeart/2005/8/layout/orgChart1"/>
    <dgm:cxn modelId="{EB2FFF7A-1B3F-4EA0-B8EF-8E2A24402F0B}" type="presParOf" srcId="{3CE9670D-95A7-40F0-BF6C-1EB4B610D54C}" destId="{8F585E87-25E5-4701-810C-F870211A00A5}" srcOrd="2" destOrd="0" presId="urn:microsoft.com/office/officeart/2005/8/layout/orgChart1"/>
    <dgm:cxn modelId="{1786AFBF-CAB1-4AC4-9E43-67582D5E329B}" type="presParOf" srcId="{140BA3B0-A09A-4D1B-901B-5179D392F569}" destId="{4B4C10E6-607C-470E-9529-19394CED56C7}" srcOrd="2" destOrd="0" presId="urn:microsoft.com/office/officeart/2005/8/layout/orgChart1"/>
    <dgm:cxn modelId="{D12C5B6F-8E3C-4032-BAFA-3BE2C55E622F}" type="presParOf" srcId="{140BA3B0-A09A-4D1B-901B-5179D392F569}" destId="{70AD9B74-AF92-4CF9-9377-CAE9D644AC44}" srcOrd="3" destOrd="0" presId="urn:microsoft.com/office/officeart/2005/8/layout/orgChart1"/>
    <dgm:cxn modelId="{20F13589-B13C-4AC1-9591-232A969AD1C2}" type="presParOf" srcId="{70AD9B74-AF92-4CF9-9377-CAE9D644AC44}" destId="{A7EC864E-41E8-40B8-A082-638A33A4DA15}" srcOrd="0" destOrd="0" presId="urn:microsoft.com/office/officeart/2005/8/layout/orgChart1"/>
    <dgm:cxn modelId="{8E4AE511-50AF-4045-BB6B-341701BAFA28}" type="presParOf" srcId="{A7EC864E-41E8-40B8-A082-638A33A4DA15}" destId="{0D2CA590-21B1-40E9-8D5B-6A025C3A4250}" srcOrd="0" destOrd="0" presId="urn:microsoft.com/office/officeart/2005/8/layout/orgChart1"/>
    <dgm:cxn modelId="{3516338D-F368-4AEB-A32B-FAE506B6C459}" type="presParOf" srcId="{A7EC864E-41E8-40B8-A082-638A33A4DA15}" destId="{5ECD6D03-E02D-49CB-B662-51581108B19A}" srcOrd="1" destOrd="0" presId="urn:microsoft.com/office/officeart/2005/8/layout/orgChart1"/>
    <dgm:cxn modelId="{64A8E1C7-58ED-4C01-B264-F1E7FCA3DFE6}" type="presParOf" srcId="{70AD9B74-AF92-4CF9-9377-CAE9D644AC44}" destId="{99DBF8FD-E9DF-4E42-AA4F-E27B6413EB7E}" srcOrd="1" destOrd="0" presId="urn:microsoft.com/office/officeart/2005/8/layout/orgChart1"/>
    <dgm:cxn modelId="{3297C3B3-589B-495F-BCD7-09936A8E59F9}" type="presParOf" srcId="{70AD9B74-AF92-4CF9-9377-CAE9D644AC44}" destId="{663FC4A9-CD4E-4EAF-9E03-D91739ACD0A1}" srcOrd="2" destOrd="0" presId="urn:microsoft.com/office/officeart/2005/8/layout/orgChart1"/>
    <dgm:cxn modelId="{BB56056A-A39F-44EB-841F-6FA2F7CB483A}" type="presParOf" srcId="{140BA3B0-A09A-4D1B-901B-5179D392F569}" destId="{D5B069BC-DFD1-4F0F-A3BB-76BFC39D4E81}" srcOrd="4" destOrd="0" presId="urn:microsoft.com/office/officeart/2005/8/layout/orgChart1"/>
    <dgm:cxn modelId="{C3F4B476-360E-443F-AD11-160BF47A86D0}" type="presParOf" srcId="{140BA3B0-A09A-4D1B-901B-5179D392F569}" destId="{238206D7-B096-492B-865E-30D73158308B}" srcOrd="5" destOrd="0" presId="urn:microsoft.com/office/officeart/2005/8/layout/orgChart1"/>
    <dgm:cxn modelId="{916B64AD-395E-420E-A940-05D1D67E2219}" type="presParOf" srcId="{238206D7-B096-492B-865E-30D73158308B}" destId="{B8AB519A-C192-4811-9F60-440409AE54A9}" srcOrd="0" destOrd="0" presId="urn:microsoft.com/office/officeart/2005/8/layout/orgChart1"/>
    <dgm:cxn modelId="{BAA8C3FE-1E5F-4CAD-9358-5B80ABCB2053}" type="presParOf" srcId="{B8AB519A-C192-4811-9F60-440409AE54A9}" destId="{BBE386C9-117D-431A-9C13-CE3AE70BD7A3}" srcOrd="0" destOrd="0" presId="urn:microsoft.com/office/officeart/2005/8/layout/orgChart1"/>
    <dgm:cxn modelId="{8EF52156-3341-4CAC-B776-38B3D6EA154F}" type="presParOf" srcId="{B8AB519A-C192-4811-9F60-440409AE54A9}" destId="{5951C372-3B94-45D4-A491-17AE161CBB14}" srcOrd="1" destOrd="0" presId="urn:microsoft.com/office/officeart/2005/8/layout/orgChart1"/>
    <dgm:cxn modelId="{9730B773-A00E-4D21-9449-1DCD304BF3BB}" type="presParOf" srcId="{238206D7-B096-492B-865E-30D73158308B}" destId="{139262C2-28EB-4B56-8845-C6221D2D7E09}" srcOrd="1" destOrd="0" presId="urn:microsoft.com/office/officeart/2005/8/layout/orgChart1"/>
    <dgm:cxn modelId="{085FBA01-9862-487D-B92F-F82431072253}" type="presParOf" srcId="{238206D7-B096-492B-865E-30D73158308B}" destId="{47A7DA9D-C218-4BC1-80FC-6885D4635200}" srcOrd="2" destOrd="0" presId="urn:microsoft.com/office/officeart/2005/8/layout/orgChart1"/>
    <dgm:cxn modelId="{BA1F8550-0186-445D-915B-570602BE82A4}" type="presParOf" srcId="{2BD79115-1B58-47B5-9390-A5FFFB60001E}" destId="{E4DFE82B-D22B-466E-8E36-C17A29D8B154}" srcOrd="2" destOrd="0" presId="urn:microsoft.com/office/officeart/2005/8/layout/orgChart1"/>
    <dgm:cxn modelId="{FA1FCF6A-A8C6-447C-8B63-6528D2578871}" type="presParOf" srcId="{F49CCE76-EF8E-4086-A382-F29DE5B1F2DB}" destId="{B2110146-7822-42B6-8DAD-12F98CBF464F}" srcOrd="4" destOrd="0" presId="urn:microsoft.com/office/officeart/2005/8/layout/orgChart1"/>
    <dgm:cxn modelId="{22664787-08E3-44A3-866A-481C5634273D}" type="presParOf" srcId="{F49CCE76-EF8E-4086-A382-F29DE5B1F2DB}" destId="{CC9339FB-61D0-427A-98BD-0E866DBED0E2}" srcOrd="5" destOrd="0" presId="urn:microsoft.com/office/officeart/2005/8/layout/orgChart1"/>
    <dgm:cxn modelId="{E37FC445-3454-4977-8FDD-18C0CF14D98F}" type="presParOf" srcId="{CC9339FB-61D0-427A-98BD-0E866DBED0E2}" destId="{F881AA45-CEAC-43B4-8B88-6E135A001A15}" srcOrd="0" destOrd="0" presId="urn:microsoft.com/office/officeart/2005/8/layout/orgChart1"/>
    <dgm:cxn modelId="{2D78C66E-D5C5-45FA-A97A-56988069683A}" type="presParOf" srcId="{F881AA45-CEAC-43B4-8B88-6E135A001A15}" destId="{B5FB0E90-9CE6-4921-A3DA-C2F41959D43E}" srcOrd="0" destOrd="0" presId="urn:microsoft.com/office/officeart/2005/8/layout/orgChart1"/>
    <dgm:cxn modelId="{14C15CA1-B682-4376-8A3C-03FA7B0211D6}" type="presParOf" srcId="{F881AA45-CEAC-43B4-8B88-6E135A001A15}" destId="{E6144472-18CA-4858-B970-C21A0DFFA60A}" srcOrd="1" destOrd="0" presId="urn:microsoft.com/office/officeart/2005/8/layout/orgChart1"/>
    <dgm:cxn modelId="{17B52852-66EA-4D95-A72A-A52E8D5E9D20}" type="presParOf" srcId="{CC9339FB-61D0-427A-98BD-0E866DBED0E2}" destId="{1071A5E0-3734-4C15-8B30-05AA3B9EC94E}" srcOrd="1" destOrd="0" presId="urn:microsoft.com/office/officeart/2005/8/layout/orgChart1"/>
    <dgm:cxn modelId="{8476DC5D-7A72-4D78-B364-F8F8CC8FB4A2}" type="presParOf" srcId="{CC9339FB-61D0-427A-98BD-0E866DBED0E2}" destId="{0E1ACD42-EEB2-4015-9722-A9F91FB3C40E}" srcOrd="2" destOrd="0" presId="urn:microsoft.com/office/officeart/2005/8/layout/orgChart1"/>
    <dgm:cxn modelId="{26CBB838-AA10-490B-92F1-2AAC2344A8D1}" type="presParOf" srcId="{F49CCE76-EF8E-4086-A382-F29DE5B1F2DB}" destId="{90ECF6AB-AB6F-476F-9A9C-C92332C87672}" srcOrd="6" destOrd="0" presId="urn:microsoft.com/office/officeart/2005/8/layout/orgChart1"/>
    <dgm:cxn modelId="{AFF97EA5-A674-4F9A-BF96-4F4CFA13EDE9}" type="presParOf" srcId="{F49CCE76-EF8E-4086-A382-F29DE5B1F2DB}" destId="{9EC35212-4F63-4E1A-8646-41C44FCFB276}" srcOrd="7" destOrd="0" presId="urn:microsoft.com/office/officeart/2005/8/layout/orgChart1"/>
    <dgm:cxn modelId="{B8E88103-6356-4F74-BE71-775313A010B5}" type="presParOf" srcId="{9EC35212-4F63-4E1A-8646-41C44FCFB276}" destId="{419C72BE-1DDA-4FD0-85A0-CCACE3463C2C}" srcOrd="0" destOrd="0" presId="urn:microsoft.com/office/officeart/2005/8/layout/orgChart1"/>
    <dgm:cxn modelId="{E2AE467B-2E1A-4D27-8E62-FD271D3005EF}" type="presParOf" srcId="{419C72BE-1DDA-4FD0-85A0-CCACE3463C2C}" destId="{09BE109C-A844-421A-8404-4EB618366150}" srcOrd="0" destOrd="0" presId="urn:microsoft.com/office/officeart/2005/8/layout/orgChart1"/>
    <dgm:cxn modelId="{A02EDA2B-3975-4A30-BA0B-AB8FCC4E50E4}" type="presParOf" srcId="{419C72BE-1DDA-4FD0-85A0-CCACE3463C2C}" destId="{AFE8611C-9243-4210-878C-FBA0C69071DF}" srcOrd="1" destOrd="0" presId="urn:microsoft.com/office/officeart/2005/8/layout/orgChart1"/>
    <dgm:cxn modelId="{9B4C0F6E-9B52-4955-A6EA-B0C6FA7464C9}" type="presParOf" srcId="{9EC35212-4F63-4E1A-8646-41C44FCFB276}" destId="{53C4ABA0-8242-417E-A03B-EEC97D7F6E0A}" srcOrd="1" destOrd="0" presId="urn:microsoft.com/office/officeart/2005/8/layout/orgChart1"/>
    <dgm:cxn modelId="{64E36D61-9EB2-4C09-AC26-4E5D698EE9DF}" type="presParOf" srcId="{53C4ABA0-8242-417E-A03B-EEC97D7F6E0A}" destId="{7E1E2001-7E35-4611-9C76-CC8EEC57AC32}" srcOrd="0" destOrd="0" presId="urn:microsoft.com/office/officeart/2005/8/layout/orgChart1"/>
    <dgm:cxn modelId="{C08C75F0-395E-4938-8412-D43E7AC884E9}" type="presParOf" srcId="{53C4ABA0-8242-417E-A03B-EEC97D7F6E0A}" destId="{17866349-F133-490E-80AB-BC288A124A05}" srcOrd="1" destOrd="0" presId="urn:microsoft.com/office/officeart/2005/8/layout/orgChart1"/>
    <dgm:cxn modelId="{D53103AD-6A95-4D2B-A832-F2B1A5B56B64}" type="presParOf" srcId="{17866349-F133-490E-80AB-BC288A124A05}" destId="{DF1A5F65-73CA-4F83-ADE2-96C91275B020}" srcOrd="0" destOrd="0" presId="urn:microsoft.com/office/officeart/2005/8/layout/orgChart1"/>
    <dgm:cxn modelId="{784F8052-D0FD-4B9B-8A9A-9ADE114A025F}" type="presParOf" srcId="{DF1A5F65-73CA-4F83-ADE2-96C91275B020}" destId="{3FB1DA0D-09C0-4BB6-9501-863D3D2ABE03}" srcOrd="0" destOrd="0" presId="urn:microsoft.com/office/officeart/2005/8/layout/orgChart1"/>
    <dgm:cxn modelId="{33008080-FFF3-4FA7-8E14-E459AF2FB4C5}" type="presParOf" srcId="{DF1A5F65-73CA-4F83-ADE2-96C91275B020}" destId="{9535CA37-82EC-4CA0-83CD-8DF43D0716CA}" srcOrd="1" destOrd="0" presId="urn:microsoft.com/office/officeart/2005/8/layout/orgChart1"/>
    <dgm:cxn modelId="{BF034245-6C59-4101-9F95-FB99968A7E6D}" type="presParOf" srcId="{17866349-F133-490E-80AB-BC288A124A05}" destId="{821C85AA-C336-463F-B497-01FF7885BAE7}" srcOrd="1" destOrd="0" presId="urn:microsoft.com/office/officeart/2005/8/layout/orgChart1"/>
    <dgm:cxn modelId="{333466A6-2C4D-449C-8A91-CE735AF77225}" type="presParOf" srcId="{17866349-F133-490E-80AB-BC288A124A05}" destId="{8A58128C-B335-4982-953A-BA23CDA8AB23}" srcOrd="2" destOrd="0" presId="urn:microsoft.com/office/officeart/2005/8/layout/orgChart1"/>
    <dgm:cxn modelId="{160BB065-C694-441C-AB3B-2A806C1BD9C7}" type="presParOf" srcId="{53C4ABA0-8242-417E-A03B-EEC97D7F6E0A}" destId="{E30D098B-D642-4C59-BACA-F3162BCB6DF6}" srcOrd="2" destOrd="0" presId="urn:microsoft.com/office/officeart/2005/8/layout/orgChart1"/>
    <dgm:cxn modelId="{D93ACB28-137B-4923-AFD0-533CD4485D25}" type="presParOf" srcId="{53C4ABA0-8242-417E-A03B-EEC97D7F6E0A}" destId="{24C0BA31-932D-4CDE-81EC-6DA54769CA5B}" srcOrd="3" destOrd="0" presId="urn:microsoft.com/office/officeart/2005/8/layout/orgChart1"/>
    <dgm:cxn modelId="{F4BD06C3-7F3C-46DA-8B69-6A2F76464419}" type="presParOf" srcId="{24C0BA31-932D-4CDE-81EC-6DA54769CA5B}" destId="{6594282D-E92A-45CF-B8E9-0D3CAAA4FB16}" srcOrd="0" destOrd="0" presId="urn:microsoft.com/office/officeart/2005/8/layout/orgChart1"/>
    <dgm:cxn modelId="{80308642-6713-49CF-99B6-12F7356FA16D}" type="presParOf" srcId="{6594282D-E92A-45CF-B8E9-0D3CAAA4FB16}" destId="{C1032149-90E9-42A6-8B12-B0BBFC521E3D}" srcOrd="0" destOrd="0" presId="urn:microsoft.com/office/officeart/2005/8/layout/orgChart1"/>
    <dgm:cxn modelId="{C6B42A04-8A15-4927-88D3-A81A4ECD4A51}" type="presParOf" srcId="{6594282D-E92A-45CF-B8E9-0D3CAAA4FB16}" destId="{20C912A8-7987-48A6-A9C0-4F91C34F040B}" srcOrd="1" destOrd="0" presId="urn:microsoft.com/office/officeart/2005/8/layout/orgChart1"/>
    <dgm:cxn modelId="{CBC2DFD4-70DB-44A6-9678-78845AE1FAA2}" type="presParOf" srcId="{24C0BA31-932D-4CDE-81EC-6DA54769CA5B}" destId="{F6CDD0F6-7DE4-4E34-BB82-23529293B313}" srcOrd="1" destOrd="0" presId="urn:microsoft.com/office/officeart/2005/8/layout/orgChart1"/>
    <dgm:cxn modelId="{65E67C9D-7B30-4C76-A99A-41DD5CD3CAE4}" type="presParOf" srcId="{24C0BA31-932D-4CDE-81EC-6DA54769CA5B}" destId="{FDC4C6A6-03B2-4F1B-8574-1FD6031A0005}" srcOrd="2" destOrd="0" presId="urn:microsoft.com/office/officeart/2005/8/layout/orgChart1"/>
    <dgm:cxn modelId="{E6F9C5DB-FFE2-49FB-AA23-82897FA1C40B}" type="presParOf" srcId="{9EC35212-4F63-4E1A-8646-41C44FCFB276}" destId="{A34D3C4F-23E1-4A8E-8117-927ACFD8903D}" srcOrd="2" destOrd="0" presId="urn:microsoft.com/office/officeart/2005/8/layout/orgChart1"/>
    <dgm:cxn modelId="{C207CDE3-62CA-49A0-A901-13B4C3A971DC}" type="presParOf" srcId="{F49CCE76-EF8E-4086-A382-F29DE5B1F2DB}" destId="{F101C869-8B79-477D-80B4-213EC046A55A}" srcOrd="8" destOrd="0" presId="urn:microsoft.com/office/officeart/2005/8/layout/orgChart1"/>
    <dgm:cxn modelId="{813D450E-3805-48D2-BE20-E007F7D28290}" type="presParOf" srcId="{F49CCE76-EF8E-4086-A382-F29DE5B1F2DB}" destId="{E58A1D30-5C5A-4FCC-9DBD-ECB19DA0E5F1}" srcOrd="9" destOrd="0" presId="urn:microsoft.com/office/officeart/2005/8/layout/orgChart1"/>
    <dgm:cxn modelId="{D9274BAB-2933-40B2-B6D5-8B152B6F864C}" type="presParOf" srcId="{E58A1D30-5C5A-4FCC-9DBD-ECB19DA0E5F1}" destId="{39BBD582-3C45-44A8-948E-C5A94C526419}" srcOrd="0" destOrd="0" presId="urn:microsoft.com/office/officeart/2005/8/layout/orgChart1"/>
    <dgm:cxn modelId="{0DA12C03-8111-463F-8995-795BA0619BC7}" type="presParOf" srcId="{39BBD582-3C45-44A8-948E-C5A94C526419}" destId="{CEF06927-BE40-4B1B-8027-9D7309D07013}" srcOrd="0" destOrd="0" presId="urn:microsoft.com/office/officeart/2005/8/layout/orgChart1"/>
    <dgm:cxn modelId="{9B9437A0-69DA-494D-BC64-E2608A1964A2}" type="presParOf" srcId="{39BBD582-3C45-44A8-948E-C5A94C526419}" destId="{456D2151-BCAF-4278-9A79-143E167064E5}" srcOrd="1" destOrd="0" presId="urn:microsoft.com/office/officeart/2005/8/layout/orgChart1"/>
    <dgm:cxn modelId="{05F499BE-DD9C-49A5-8C75-A5BD8B4898BD}" type="presParOf" srcId="{E58A1D30-5C5A-4FCC-9DBD-ECB19DA0E5F1}" destId="{94CFCEFA-EABD-457F-A6D4-A7D65E2A931F}" srcOrd="1" destOrd="0" presId="urn:microsoft.com/office/officeart/2005/8/layout/orgChart1"/>
    <dgm:cxn modelId="{09446B52-2FAC-4B08-8528-9C4951C5C77E}" type="presParOf" srcId="{94CFCEFA-EABD-457F-A6D4-A7D65E2A931F}" destId="{2B778560-7E25-4049-BB74-36ADD9AD9FD6}" srcOrd="0" destOrd="0" presId="urn:microsoft.com/office/officeart/2005/8/layout/orgChart1"/>
    <dgm:cxn modelId="{75E1E128-847A-46A7-A4EE-DA01A65AA4B1}" type="presParOf" srcId="{94CFCEFA-EABD-457F-A6D4-A7D65E2A931F}" destId="{E23216A1-2627-4455-AC27-75BAB2ADC729}" srcOrd="1" destOrd="0" presId="urn:microsoft.com/office/officeart/2005/8/layout/orgChart1"/>
    <dgm:cxn modelId="{5AB34B3B-C115-4B78-85A0-3E9CE2DE442C}" type="presParOf" srcId="{E23216A1-2627-4455-AC27-75BAB2ADC729}" destId="{1596EB19-0AED-449E-B467-A8805F39D228}" srcOrd="0" destOrd="0" presId="urn:microsoft.com/office/officeart/2005/8/layout/orgChart1"/>
    <dgm:cxn modelId="{4A7B369E-231E-477A-AA74-33973985A780}" type="presParOf" srcId="{1596EB19-0AED-449E-B467-A8805F39D228}" destId="{6283AA21-23C7-4C41-9B07-CDEC5FE11B03}" srcOrd="0" destOrd="0" presId="urn:microsoft.com/office/officeart/2005/8/layout/orgChart1"/>
    <dgm:cxn modelId="{546A50C0-3595-4C1C-BF44-CFB89977EF81}" type="presParOf" srcId="{1596EB19-0AED-449E-B467-A8805F39D228}" destId="{50395892-0574-4BDB-AD6A-0DBF83436532}" srcOrd="1" destOrd="0" presId="urn:microsoft.com/office/officeart/2005/8/layout/orgChart1"/>
    <dgm:cxn modelId="{4EE233CE-3F6C-450E-A17D-B81FA57EE328}" type="presParOf" srcId="{E23216A1-2627-4455-AC27-75BAB2ADC729}" destId="{79E10789-2218-4DF8-A71F-8FDAE651A227}" srcOrd="1" destOrd="0" presId="urn:microsoft.com/office/officeart/2005/8/layout/orgChart1"/>
    <dgm:cxn modelId="{8EEF6C04-4580-4FF0-8095-9D6577D391CD}" type="presParOf" srcId="{E23216A1-2627-4455-AC27-75BAB2ADC729}" destId="{7824EB0F-A824-4A45-BFA0-0858499A8DFE}" srcOrd="2" destOrd="0" presId="urn:microsoft.com/office/officeart/2005/8/layout/orgChart1"/>
    <dgm:cxn modelId="{DD3FB487-18A7-4429-8E88-FFDD95515FA6}" type="presParOf" srcId="{E58A1D30-5C5A-4FCC-9DBD-ECB19DA0E5F1}" destId="{89B149D8-4652-4C6B-82C6-291B3E919201}" srcOrd="2" destOrd="0" presId="urn:microsoft.com/office/officeart/2005/8/layout/orgChart1"/>
    <dgm:cxn modelId="{23F8C572-362F-4BF8-B505-6F4108E2DC1A}" type="presParOf" srcId="{F49CCE76-EF8E-4086-A382-F29DE5B1F2DB}" destId="{79848ECE-9DC4-4670-B443-9B24826CBE87}" srcOrd="10" destOrd="0" presId="urn:microsoft.com/office/officeart/2005/8/layout/orgChart1"/>
    <dgm:cxn modelId="{F40D9A79-502E-4033-89CC-8696BA4FEEFB}" type="presParOf" srcId="{F49CCE76-EF8E-4086-A382-F29DE5B1F2DB}" destId="{8A9BD23F-48EF-40A1-9580-3BD075149054}" srcOrd="11" destOrd="0" presId="urn:microsoft.com/office/officeart/2005/8/layout/orgChart1"/>
    <dgm:cxn modelId="{CEAC2F14-6D3A-4B55-9833-EF8347F421BB}" type="presParOf" srcId="{8A9BD23F-48EF-40A1-9580-3BD075149054}" destId="{FCDB2232-A106-4EBC-8EB4-A2EAA415B3A9}" srcOrd="0" destOrd="0" presId="urn:microsoft.com/office/officeart/2005/8/layout/orgChart1"/>
    <dgm:cxn modelId="{0C71463E-E8D6-41D7-94BA-AF18F57E01D8}" type="presParOf" srcId="{FCDB2232-A106-4EBC-8EB4-A2EAA415B3A9}" destId="{9E6A9B55-BE7F-4528-91FD-F2792A3D31D8}" srcOrd="0" destOrd="0" presId="urn:microsoft.com/office/officeart/2005/8/layout/orgChart1"/>
    <dgm:cxn modelId="{FFC7A1B8-181D-42E9-B79E-6C93B08E9914}" type="presParOf" srcId="{FCDB2232-A106-4EBC-8EB4-A2EAA415B3A9}" destId="{6AE29391-0F65-42A1-B980-65455E0926F2}" srcOrd="1" destOrd="0" presId="urn:microsoft.com/office/officeart/2005/8/layout/orgChart1"/>
    <dgm:cxn modelId="{4EC57CBA-45CB-4688-90F4-F38E30161261}" type="presParOf" srcId="{8A9BD23F-48EF-40A1-9580-3BD075149054}" destId="{0EDB91A5-62C3-4338-B073-CEB0BB48CF30}" srcOrd="1" destOrd="0" presId="urn:microsoft.com/office/officeart/2005/8/layout/orgChart1"/>
    <dgm:cxn modelId="{D715BEF3-DCDD-4E6C-8931-5DD442B096DC}" type="presParOf" srcId="{8A9BD23F-48EF-40A1-9580-3BD075149054}" destId="{78D92794-6BC6-478A-A70E-35F715C3E2DA}" srcOrd="2" destOrd="0" presId="urn:microsoft.com/office/officeart/2005/8/layout/orgChart1"/>
    <dgm:cxn modelId="{197EFDC5-C6B0-432C-A475-5D636F734ED8}" type="presParOf" srcId="{F5735670-8811-4D56-9E9A-D1D29810FE0F}" destId="{3360F7A9-705C-4CEE-BB65-EFB12F6B0DB4}"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48ECE-9DC4-4670-B443-9B24826CBE87}">
      <dsp:nvSpPr>
        <dsp:cNvPr id="0" name=""/>
        <dsp:cNvSpPr/>
      </dsp:nvSpPr>
      <dsp:spPr>
        <a:xfrm>
          <a:off x="4114799" y="1525612"/>
          <a:ext cx="3556820" cy="150712"/>
        </a:xfrm>
        <a:custGeom>
          <a:avLst/>
          <a:gdLst/>
          <a:ahLst/>
          <a:cxnLst/>
          <a:rect l="0" t="0" r="0" b="0"/>
          <a:pathLst>
            <a:path>
              <a:moveTo>
                <a:pt x="0" y="0"/>
              </a:moveTo>
              <a:lnTo>
                <a:pt x="0" y="34023"/>
              </a:lnTo>
              <a:lnTo>
                <a:pt x="3556820" y="34023"/>
              </a:lnTo>
              <a:lnTo>
                <a:pt x="3556820" y="15071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778560-7E25-4049-BB74-36ADD9AD9FD6}">
      <dsp:nvSpPr>
        <dsp:cNvPr id="0" name=""/>
        <dsp:cNvSpPr/>
      </dsp:nvSpPr>
      <dsp:spPr>
        <a:xfrm>
          <a:off x="5882383" y="2231989"/>
          <a:ext cx="166699" cy="511210"/>
        </a:xfrm>
        <a:custGeom>
          <a:avLst/>
          <a:gdLst/>
          <a:ahLst/>
          <a:cxnLst/>
          <a:rect l="0" t="0" r="0" b="0"/>
          <a:pathLst>
            <a:path>
              <a:moveTo>
                <a:pt x="0" y="0"/>
              </a:moveTo>
              <a:lnTo>
                <a:pt x="0" y="511210"/>
              </a:lnTo>
              <a:lnTo>
                <a:pt x="166699" y="5112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01C869-8B79-477D-80B4-213EC046A55A}">
      <dsp:nvSpPr>
        <dsp:cNvPr id="0" name=""/>
        <dsp:cNvSpPr/>
      </dsp:nvSpPr>
      <dsp:spPr>
        <a:xfrm>
          <a:off x="4114799" y="1525612"/>
          <a:ext cx="2212114" cy="150712"/>
        </a:xfrm>
        <a:custGeom>
          <a:avLst/>
          <a:gdLst/>
          <a:ahLst/>
          <a:cxnLst/>
          <a:rect l="0" t="0" r="0" b="0"/>
          <a:pathLst>
            <a:path>
              <a:moveTo>
                <a:pt x="0" y="0"/>
              </a:moveTo>
              <a:lnTo>
                <a:pt x="0" y="34023"/>
              </a:lnTo>
              <a:lnTo>
                <a:pt x="2212114" y="34023"/>
              </a:lnTo>
              <a:lnTo>
                <a:pt x="2212114" y="15071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0D098B-D642-4C59-BACA-F3162BCB6DF6}">
      <dsp:nvSpPr>
        <dsp:cNvPr id="0" name=""/>
        <dsp:cNvSpPr/>
      </dsp:nvSpPr>
      <dsp:spPr>
        <a:xfrm>
          <a:off x="4327635" y="2231989"/>
          <a:ext cx="201705" cy="1300253"/>
        </a:xfrm>
        <a:custGeom>
          <a:avLst/>
          <a:gdLst/>
          <a:ahLst/>
          <a:cxnLst/>
          <a:rect l="0" t="0" r="0" b="0"/>
          <a:pathLst>
            <a:path>
              <a:moveTo>
                <a:pt x="0" y="0"/>
              </a:moveTo>
              <a:lnTo>
                <a:pt x="0" y="1300253"/>
              </a:lnTo>
              <a:lnTo>
                <a:pt x="201705" y="130025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1E2001-7E35-4611-9C76-CC8EEC57AC32}">
      <dsp:nvSpPr>
        <dsp:cNvPr id="0" name=""/>
        <dsp:cNvSpPr/>
      </dsp:nvSpPr>
      <dsp:spPr>
        <a:xfrm>
          <a:off x="4327635" y="2231989"/>
          <a:ext cx="201705" cy="511210"/>
        </a:xfrm>
        <a:custGeom>
          <a:avLst/>
          <a:gdLst/>
          <a:ahLst/>
          <a:cxnLst/>
          <a:rect l="0" t="0" r="0" b="0"/>
          <a:pathLst>
            <a:path>
              <a:moveTo>
                <a:pt x="0" y="0"/>
              </a:moveTo>
              <a:lnTo>
                <a:pt x="0" y="511210"/>
              </a:lnTo>
              <a:lnTo>
                <a:pt x="201705" y="5112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ECF6AB-AB6F-476F-9A9C-C92332C87672}">
      <dsp:nvSpPr>
        <dsp:cNvPr id="0" name=""/>
        <dsp:cNvSpPr/>
      </dsp:nvSpPr>
      <dsp:spPr>
        <a:xfrm>
          <a:off x="4114799" y="1525612"/>
          <a:ext cx="750718" cy="150712"/>
        </a:xfrm>
        <a:custGeom>
          <a:avLst/>
          <a:gdLst/>
          <a:ahLst/>
          <a:cxnLst/>
          <a:rect l="0" t="0" r="0" b="0"/>
          <a:pathLst>
            <a:path>
              <a:moveTo>
                <a:pt x="0" y="0"/>
              </a:moveTo>
              <a:lnTo>
                <a:pt x="0" y="34023"/>
              </a:lnTo>
              <a:lnTo>
                <a:pt x="750718" y="34023"/>
              </a:lnTo>
              <a:lnTo>
                <a:pt x="750718" y="15071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110146-7822-42B6-8DAD-12F98CBF464F}">
      <dsp:nvSpPr>
        <dsp:cNvPr id="0" name=""/>
        <dsp:cNvSpPr/>
      </dsp:nvSpPr>
      <dsp:spPr>
        <a:xfrm>
          <a:off x="3404122" y="1525612"/>
          <a:ext cx="710677" cy="150712"/>
        </a:xfrm>
        <a:custGeom>
          <a:avLst/>
          <a:gdLst/>
          <a:ahLst/>
          <a:cxnLst/>
          <a:rect l="0" t="0" r="0" b="0"/>
          <a:pathLst>
            <a:path>
              <a:moveTo>
                <a:pt x="710677" y="0"/>
              </a:moveTo>
              <a:lnTo>
                <a:pt x="710677" y="34023"/>
              </a:lnTo>
              <a:lnTo>
                <a:pt x="0" y="34023"/>
              </a:lnTo>
              <a:lnTo>
                <a:pt x="0" y="15071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B069BC-DFD1-4F0F-A3BB-76BFC39D4E81}">
      <dsp:nvSpPr>
        <dsp:cNvPr id="0" name=""/>
        <dsp:cNvSpPr/>
      </dsp:nvSpPr>
      <dsp:spPr>
        <a:xfrm>
          <a:off x="1614885" y="2231989"/>
          <a:ext cx="166699" cy="2089295"/>
        </a:xfrm>
        <a:custGeom>
          <a:avLst/>
          <a:gdLst/>
          <a:ahLst/>
          <a:cxnLst/>
          <a:rect l="0" t="0" r="0" b="0"/>
          <a:pathLst>
            <a:path>
              <a:moveTo>
                <a:pt x="0" y="0"/>
              </a:moveTo>
              <a:lnTo>
                <a:pt x="0" y="2089295"/>
              </a:lnTo>
              <a:lnTo>
                <a:pt x="166699" y="20892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4C10E6-607C-470E-9529-19394CED56C7}">
      <dsp:nvSpPr>
        <dsp:cNvPr id="0" name=""/>
        <dsp:cNvSpPr/>
      </dsp:nvSpPr>
      <dsp:spPr>
        <a:xfrm>
          <a:off x="1614885" y="2231989"/>
          <a:ext cx="166699" cy="1300253"/>
        </a:xfrm>
        <a:custGeom>
          <a:avLst/>
          <a:gdLst/>
          <a:ahLst/>
          <a:cxnLst/>
          <a:rect l="0" t="0" r="0" b="0"/>
          <a:pathLst>
            <a:path>
              <a:moveTo>
                <a:pt x="0" y="0"/>
              </a:moveTo>
              <a:lnTo>
                <a:pt x="0" y="1300253"/>
              </a:lnTo>
              <a:lnTo>
                <a:pt x="166699" y="130025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222379-7CE6-4F4E-BD77-94BA185AF6FE}">
      <dsp:nvSpPr>
        <dsp:cNvPr id="0" name=""/>
        <dsp:cNvSpPr/>
      </dsp:nvSpPr>
      <dsp:spPr>
        <a:xfrm>
          <a:off x="1614885" y="2231989"/>
          <a:ext cx="166699" cy="511210"/>
        </a:xfrm>
        <a:custGeom>
          <a:avLst/>
          <a:gdLst/>
          <a:ahLst/>
          <a:cxnLst/>
          <a:rect l="0" t="0" r="0" b="0"/>
          <a:pathLst>
            <a:path>
              <a:moveTo>
                <a:pt x="0" y="0"/>
              </a:moveTo>
              <a:lnTo>
                <a:pt x="0" y="511210"/>
              </a:lnTo>
              <a:lnTo>
                <a:pt x="166699" y="5112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3EFAD7-73BD-4874-A589-D4E4CD5F5119}">
      <dsp:nvSpPr>
        <dsp:cNvPr id="0" name=""/>
        <dsp:cNvSpPr/>
      </dsp:nvSpPr>
      <dsp:spPr>
        <a:xfrm>
          <a:off x="2059416" y="1525612"/>
          <a:ext cx="2055383" cy="150712"/>
        </a:xfrm>
        <a:custGeom>
          <a:avLst/>
          <a:gdLst/>
          <a:ahLst/>
          <a:cxnLst/>
          <a:rect l="0" t="0" r="0" b="0"/>
          <a:pathLst>
            <a:path>
              <a:moveTo>
                <a:pt x="2055383" y="0"/>
              </a:moveTo>
              <a:lnTo>
                <a:pt x="2055383" y="34023"/>
              </a:lnTo>
              <a:lnTo>
                <a:pt x="0" y="34023"/>
              </a:lnTo>
              <a:lnTo>
                <a:pt x="0" y="15071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0DB7B6-2921-4379-9CED-613B9DC055B0}">
      <dsp:nvSpPr>
        <dsp:cNvPr id="0" name=""/>
        <dsp:cNvSpPr/>
      </dsp:nvSpPr>
      <dsp:spPr>
        <a:xfrm>
          <a:off x="129121" y="2231989"/>
          <a:ext cx="190208" cy="511210"/>
        </a:xfrm>
        <a:custGeom>
          <a:avLst/>
          <a:gdLst/>
          <a:ahLst/>
          <a:cxnLst/>
          <a:rect l="0" t="0" r="0" b="0"/>
          <a:pathLst>
            <a:path>
              <a:moveTo>
                <a:pt x="0" y="0"/>
              </a:moveTo>
              <a:lnTo>
                <a:pt x="0" y="511210"/>
              </a:lnTo>
              <a:lnTo>
                <a:pt x="190208" y="5112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5F670B-9030-4AA3-9356-AE5132910CAE}">
      <dsp:nvSpPr>
        <dsp:cNvPr id="0" name=""/>
        <dsp:cNvSpPr/>
      </dsp:nvSpPr>
      <dsp:spPr>
        <a:xfrm>
          <a:off x="636344" y="1525612"/>
          <a:ext cx="3478455" cy="150712"/>
        </a:xfrm>
        <a:custGeom>
          <a:avLst/>
          <a:gdLst/>
          <a:ahLst/>
          <a:cxnLst/>
          <a:rect l="0" t="0" r="0" b="0"/>
          <a:pathLst>
            <a:path>
              <a:moveTo>
                <a:pt x="3478455" y="0"/>
              </a:moveTo>
              <a:lnTo>
                <a:pt x="3478455" y="34023"/>
              </a:lnTo>
              <a:lnTo>
                <a:pt x="0" y="34023"/>
              </a:lnTo>
              <a:lnTo>
                <a:pt x="0" y="15071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4F64E1-BEE0-4AFB-96AC-42ABDCFC7BC4}">
      <dsp:nvSpPr>
        <dsp:cNvPr id="0" name=""/>
        <dsp:cNvSpPr/>
      </dsp:nvSpPr>
      <dsp:spPr>
        <a:xfrm>
          <a:off x="3402088" y="969949"/>
          <a:ext cx="1425422" cy="555663"/>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State Engineer</a:t>
          </a:r>
          <a:endParaRPr lang="en-US" sz="1600" b="1" kern="1200" dirty="0"/>
        </a:p>
      </dsp:txBody>
      <dsp:txXfrm>
        <a:off x="3402088" y="969949"/>
        <a:ext cx="1425422" cy="555663"/>
      </dsp:txXfrm>
    </dsp:sp>
    <dsp:sp modelId="{5D6A6B1C-7984-4B18-B153-912D8015311D}">
      <dsp:nvSpPr>
        <dsp:cNvPr id="0" name=""/>
        <dsp:cNvSpPr/>
      </dsp:nvSpPr>
      <dsp:spPr>
        <a:xfrm>
          <a:off x="2315" y="1676325"/>
          <a:ext cx="1268058" cy="555663"/>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Deputy State Engineer</a:t>
          </a:r>
          <a:endParaRPr lang="en-US" sz="1600" b="1" kern="1200" dirty="0"/>
        </a:p>
      </dsp:txBody>
      <dsp:txXfrm>
        <a:off x="2315" y="1676325"/>
        <a:ext cx="1268058" cy="555663"/>
      </dsp:txXfrm>
    </dsp:sp>
    <dsp:sp modelId="{90D2F442-2699-4179-9CDE-920F69F3AC6A}">
      <dsp:nvSpPr>
        <dsp:cNvPr id="0" name=""/>
        <dsp:cNvSpPr/>
      </dsp:nvSpPr>
      <dsp:spPr>
        <a:xfrm>
          <a:off x="319330" y="2465368"/>
          <a:ext cx="1111327" cy="555663"/>
        </a:xfrm>
        <a:prstGeom prst="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Regional Offices</a:t>
          </a:r>
        </a:p>
      </dsp:txBody>
      <dsp:txXfrm>
        <a:off x="319330" y="2465368"/>
        <a:ext cx="1111327" cy="555663"/>
      </dsp:txXfrm>
    </dsp:sp>
    <dsp:sp modelId="{E80ABFF2-3A60-41F5-A1FC-AB90FE393B2F}">
      <dsp:nvSpPr>
        <dsp:cNvPr id="0" name=""/>
        <dsp:cNvSpPr/>
      </dsp:nvSpPr>
      <dsp:spPr>
        <a:xfrm>
          <a:off x="1503752" y="1676325"/>
          <a:ext cx="1111327" cy="555663"/>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Field Services</a:t>
          </a:r>
          <a:endParaRPr lang="en-US" sz="1600" b="1" kern="1200" dirty="0"/>
        </a:p>
      </dsp:txBody>
      <dsp:txXfrm>
        <a:off x="1503752" y="1676325"/>
        <a:ext cx="1111327" cy="555663"/>
      </dsp:txXfrm>
    </dsp:sp>
    <dsp:sp modelId="{7E1B9C64-C054-4B70-B147-073E4B8C08BF}">
      <dsp:nvSpPr>
        <dsp:cNvPr id="0" name=""/>
        <dsp:cNvSpPr/>
      </dsp:nvSpPr>
      <dsp:spPr>
        <a:xfrm>
          <a:off x="1781584" y="2465368"/>
          <a:ext cx="1111327" cy="555663"/>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smtClean="0"/>
            <a:t>Distribution</a:t>
          </a:r>
          <a:endParaRPr lang="en-US" sz="1600" b="1" kern="1200" dirty="0"/>
        </a:p>
      </dsp:txBody>
      <dsp:txXfrm>
        <a:off x="1781584" y="2465368"/>
        <a:ext cx="1111327" cy="555663"/>
      </dsp:txXfrm>
    </dsp:sp>
    <dsp:sp modelId="{0D2CA590-21B1-40E9-8D5B-6A025C3A4250}">
      <dsp:nvSpPr>
        <dsp:cNvPr id="0" name=""/>
        <dsp:cNvSpPr/>
      </dsp:nvSpPr>
      <dsp:spPr>
        <a:xfrm>
          <a:off x="1781584" y="3254410"/>
          <a:ext cx="1111327" cy="555663"/>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Well Drilling</a:t>
          </a:r>
          <a:endParaRPr lang="en-US" sz="1600" b="1" kern="1200" dirty="0"/>
        </a:p>
      </dsp:txBody>
      <dsp:txXfrm>
        <a:off x="1781584" y="3254410"/>
        <a:ext cx="1111327" cy="555663"/>
      </dsp:txXfrm>
    </dsp:sp>
    <dsp:sp modelId="{BBE386C9-117D-431A-9C13-CE3AE70BD7A3}">
      <dsp:nvSpPr>
        <dsp:cNvPr id="0" name=""/>
        <dsp:cNvSpPr/>
      </dsp:nvSpPr>
      <dsp:spPr>
        <a:xfrm>
          <a:off x="1781584" y="4043453"/>
          <a:ext cx="1111327" cy="555663"/>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smtClean="0"/>
            <a:t>Enforcement</a:t>
          </a:r>
          <a:endParaRPr lang="en-US" sz="1600" b="1" kern="1200" dirty="0"/>
        </a:p>
      </dsp:txBody>
      <dsp:txXfrm>
        <a:off x="1781584" y="4043453"/>
        <a:ext cx="1111327" cy="555663"/>
      </dsp:txXfrm>
    </dsp:sp>
    <dsp:sp modelId="{B5FB0E90-9CE6-4921-A3DA-C2F41959D43E}">
      <dsp:nvSpPr>
        <dsp:cNvPr id="0" name=""/>
        <dsp:cNvSpPr/>
      </dsp:nvSpPr>
      <dsp:spPr>
        <a:xfrm>
          <a:off x="2848458" y="1676325"/>
          <a:ext cx="1111327" cy="555663"/>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Technical Services</a:t>
          </a:r>
          <a:endParaRPr lang="en-US" sz="1600" b="1" kern="1200" dirty="0"/>
        </a:p>
      </dsp:txBody>
      <dsp:txXfrm>
        <a:off x="2848458" y="1676325"/>
        <a:ext cx="1111327" cy="555663"/>
      </dsp:txXfrm>
    </dsp:sp>
    <dsp:sp modelId="{09BE109C-A844-421A-8404-4EB618366150}">
      <dsp:nvSpPr>
        <dsp:cNvPr id="0" name=""/>
        <dsp:cNvSpPr/>
      </dsp:nvSpPr>
      <dsp:spPr>
        <a:xfrm>
          <a:off x="4193165" y="1676325"/>
          <a:ext cx="1344706" cy="555663"/>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Applications and Records</a:t>
          </a:r>
          <a:endParaRPr lang="en-US" sz="1600" b="1" kern="1200" dirty="0"/>
        </a:p>
      </dsp:txBody>
      <dsp:txXfrm>
        <a:off x="4193165" y="1676325"/>
        <a:ext cx="1344706" cy="555663"/>
      </dsp:txXfrm>
    </dsp:sp>
    <dsp:sp modelId="{3FB1DA0D-09C0-4BB6-9501-863D3D2ABE03}">
      <dsp:nvSpPr>
        <dsp:cNvPr id="0" name=""/>
        <dsp:cNvSpPr/>
      </dsp:nvSpPr>
      <dsp:spPr>
        <a:xfrm>
          <a:off x="4529341" y="2465368"/>
          <a:ext cx="1111327" cy="555663"/>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Front Desk</a:t>
          </a:r>
          <a:endParaRPr lang="en-US" sz="1600" b="1" kern="1200" dirty="0"/>
        </a:p>
      </dsp:txBody>
      <dsp:txXfrm>
        <a:off x="4529341" y="2465368"/>
        <a:ext cx="1111327" cy="555663"/>
      </dsp:txXfrm>
    </dsp:sp>
    <dsp:sp modelId="{C1032149-90E9-42A6-8B12-B0BBFC521E3D}">
      <dsp:nvSpPr>
        <dsp:cNvPr id="0" name=""/>
        <dsp:cNvSpPr/>
      </dsp:nvSpPr>
      <dsp:spPr>
        <a:xfrm>
          <a:off x="4529341" y="3254410"/>
          <a:ext cx="1111327" cy="555663"/>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Public Inquiry</a:t>
          </a:r>
        </a:p>
      </dsp:txBody>
      <dsp:txXfrm>
        <a:off x="4529341" y="3254410"/>
        <a:ext cx="1111327" cy="555663"/>
      </dsp:txXfrm>
    </dsp:sp>
    <dsp:sp modelId="{CEF06927-BE40-4B1B-8027-9D7309D07013}">
      <dsp:nvSpPr>
        <dsp:cNvPr id="0" name=""/>
        <dsp:cNvSpPr/>
      </dsp:nvSpPr>
      <dsp:spPr>
        <a:xfrm>
          <a:off x="5771250" y="1676325"/>
          <a:ext cx="1111327" cy="555663"/>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Dam Safety</a:t>
          </a:r>
          <a:endParaRPr lang="en-US" sz="1600" b="1" kern="1200" dirty="0"/>
        </a:p>
      </dsp:txBody>
      <dsp:txXfrm>
        <a:off x="5771250" y="1676325"/>
        <a:ext cx="1111327" cy="555663"/>
      </dsp:txXfrm>
    </dsp:sp>
    <dsp:sp modelId="{6283AA21-23C7-4C41-9B07-CDEC5FE11B03}">
      <dsp:nvSpPr>
        <dsp:cNvPr id="0" name=""/>
        <dsp:cNvSpPr/>
      </dsp:nvSpPr>
      <dsp:spPr>
        <a:xfrm>
          <a:off x="6049082" y="2465368"/>
          <a:ext cx="1111327" cy="555663"/>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Stream Alterations</a:t>
          </a:r>
          <a:endParaRPr lang="en-US" sz="1600" b="1" kern="1200" dirty="0"/>
        </a:p>
      </dsp:txBody>
      <dsp:txXfrm>
        <a:off x="6049082" y="2465368"/>
        <a:ext cx="1111327" cy="555663"/>
      </dsp:txXfrm>
    </dsp:sp>
    <dsp:sp modelId="{9E6A9B55-BE7F-4528-91FD-F2792A3D31D8}">
      <dsp:nvSpPr>
        <dsp:cNvPr id="0" name=""/>
        <dsp:cNvSpPr/>
      </dsp:nvSpPr>
      <dsp:spPr>
        <a:xfrm>
          <a:off x="7115956" y="1676325"/>
          <a:ext cx="1111327" cy="555663"/>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Adjudication Services</a:t>
          </a:r>
          <a:endParaRPr lang="en-US" sz="1600" b="1" kern="1200" dirty="0"/>
        </a:p>
      </dsp:txBody>
      <dsp:txXfrm>
        <a:off x="7115956" y="1676325"/>
        <a:ext cx="1111327" cy="55566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charset="0"/>
              </a:defRPr>
            </a:lvl1pPr>
          </a:lstStyle>
          <a:p>
            <a:pPr>
              <a:defRPr/>
            </a:pPr>
            <a:endParaRPr lang="en-US"/>
          </a:p>
        </p:txBody>
      </p:sp>
      <p:sp>
        <p:nvSpPr>
          <p:cNvPr id="34819"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charset="0"/>
              </a:defRPr>
            </a:lvl1pPr>
          </a:lstStyle>
          <a:p>
            <a:pPr>
              <a:defRPr/>
            </a:pPr>
            <a:endParaRPr lang="en-US"/>
          </a:p>
        </p:txBody>
      </p:sp>
      <p:sp>
        <p:nvSpPr>
          <p:cNvPr id="34820"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charset="0"/>
              </a:defRPr>
            </a:lvl1pPr>
          </a:lstStyle>
          <a:p>
            <a:pPr>
              <a:defRPr/>
            </a:pPr>
            <a:endParaRPr lang="en-US"/>
          </a:p>
        </p:txBody>
      </p:sp>
      <p:sp>
        <p:nvSpPr>
          <p:cNvPr id="3482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charset="0"/>
              </a:defRPr>
            </a:lvl1pPr>
          </a:lstStyle>
          <a:p>
            <a:pPr>
              <a:defRPr/>
            </a:pPr>
            <a:fld id="{3A8405A5-D478-486D-94C6-A86CBBCEDD41}" type="slidenum">
              <a:rPr lang="en-US"/>
              <a:pPr>
                <a:defRPr/>
              </a:pPr>
              <a:t>‹#›</a:t>
            </a:fld>
            <a:endParaRPr lang="en-US"/>
          </a:p>
        </p:txBody>
      </p:sp>
    </p:spTree>
    <p:extLst>
      <p:ext uri="{BB962C8B-B14F-4D97-AF65-F5344CB8AC3E}">
        <p14:creationId xmlns:p14="http://schemas.microsoft.com/office/powerpoint/2010/main" val="18912764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9DACAC-A9AE-4CEA-9EFA-DECE649833A7}" type="datetimeFigureOut">
              <a:rPr lang="en-US" smtClean="0"/>
              <a:t>3/18/2021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BA1D5F-1C55-495E-8DBC-531985A4CD18}" type="slidenum">
              <a:rPr lang="en-US" smtClean="0"/>
              <a:t>‹#›</a:t>
            </a:fld>
            <a:endParaRPr lang="en-US"/>
          </a:p>
        </p:txBody>
      </p:sp>
    </p:spTree>
    <p:extLst>
      <p:ext uri="{BB962C8B-B14F-4D97-AF65-F5344CB8AC3E}">
        <p14:creationId xmlns:p14="http://schemas.microsoft.com/office/powerpoint/2010/main" val="2345679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our</a:t>
            </a:r>
            <a:r>
              <a:rPr lang="en-US" baseline="0" dirty="0" smtClean="0"/>
              <a:t> training today. I am (</a:t>
            </a:r>
            <a:r>
              <a:rPr lang="en-US" i="1" baseline="0" dirty="0" smtClean="0"/>
              <a:t>Name &amp; Title)</a:t>
            </a:r>
            <a:r>
              <a:rPr lang="en-US" i="0" baseline="0" dirty="0" smtClean="0"/>
              <a:t> and in our first module, we will be discussing the history of how water rights came into being, learn the basics of what defines a water right and talk briefly about how to obtain a water right.</a:t>
            </a:r>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1</a:t>
            </a:fld>
            <a:endParaRPr lang="en-US"/>
          </a:p>
        </p:txBody>
      </p:sp>
    </p:spTree>
    <p:extLst>
      <p:ext uri="{BB962C8B-B14F-4D97-AF65-F5344CB8AC3E}">
        <p14:creationId xmlns:p14="http://schemas.microsoft.com/office/powerpoint/2010/main" val="2299766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26C024-974A-47B0-82CA-AF4F2BCD916F}" type="slidenum">
              <a:rPr lang="en-US" altLang="en-US"/>
              <a:pPr/>
              <a:t>10</a:t>
            </a:fld>
            <a:endParaRPr lang="en-US" alt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r>
              <a:rPr lang="en-US" altLang="en-US" dirty="0"/>
              <a:t>State governments began to realize that a central administrative system to control appropriative water rights, as well as a centralized office of record keeping for such rights, would be preferable to the haphazard administration which occurred under the early statutes</a:t>
            </a:r>
            <a:r>
              <a:rPr lang="en-US" altLang="en-US" dirty="0" smtClean="0"/>
              <a:t>.  Therefore water right law is most often regulated at a State level rather than a local or Federal</a:t>
            </a:r>
            <a:r>
              <a:rPr lang="en-US" altLang="en-US" baseline="0" dirty="0" smtClean="0"/>
              <a:t> level.</a:t>
            </a:r>
            <a:endParaRPr lang="en-US" altLang="en-US" dirty="0"/>
          </a:p>
          <a:p>
            <a:endParaRPr lang="en-US" altLang="en-US" dirty="0"/>
          </a:p>
          <a:p>
            <a:r>
              <a:rPr lang="en-US" altLang="en-US" dirty="0"/>
              <a:t>Wyoming was among the first states to enact </a:t>
            </a:r>
            <a:r>
              <a:rPr lang="en-US" altLang="en-US" dirty="0" smtClean="0"/>
              <a:t>statutes, with a comprehensive</a:t>
            </a:r>
            <a:r>
              <a:rPr lang="en-US" altLang="en-US" baseline="0" dirty="0" smtClean="0"/>
              <a:t> set of water laws enacted in 1890,</a:t>
            </a:r>
            <a:r>
              <a:rPr lang="en-US" altLang="en-US" dirty="0" smtClean="0"/>
              <a:t> </a:t>
            </a:r>
            <a:r>
              <a:rPr lang="en-US" altLang="en-US" dirty="0"/>
              <a:t>giving a state agency a major role in administering appropriative water rights.  The key features of the Wyoming system were:  (1) the requirement that an application must be filed with a state entity before a right could be created;  (2) the necessity of a ruling on an application by the state agency, including denying a permit where no water was available; and (3) the maintenance of a central </a:t>
            </a:r>
            <a:r>
              <a:rPr lang="en-US" altLang="en-US" dirty="0" err="1" smtClean="0"/>
              <a:t>repositotry</a:t>
            </a:r>
            <a:r>
              <a:rPr lang="en-US" altLang="en-US" dirty="0" smtClean="0"/>
              <a:t> </a:t>
            </a:r>
            <a:r>
              <a:rPr lang="en-US" altLang="en-US" dirty="0"/>
              <a:t>of public records containing applications which had been made.</a:t>
            </a:r>
          </a:p>
          <a:p>
            <a:endParaRPr lang="en-US" altLang="en-US" dirty="0"/>
          </a:p>
          <a:p>
            <a:r>
              <a:rPr lang="en-US" altLang="en-US" dirty="0"/>
              <a:t>Utah’s </a:t>
            </a:r>
            <a:r>
              <a:rPr lang="en-US" altLang="en-US" dirty="0" smtClean="0"/>
              <a:t>soon followed suit</a:t>
            </a:r>
            <a:r>
              <a:rPr lang="en-US" altLang="en-US" baseline="0" dirty="0" smtClean="0"/>
              <a:t> enacting a statewide water law sta</a:t>
            </a:r>
            <a:r>
              <a:rPr lang="en-US" altLang="en-US" dirty="0" smtClean="0"/>
              <a:t>tute in 1903</a:t>
            </a:r>
            <a:r>
              <a:rPr lang="en-US" altLang="en-US" dirty="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229F1A-D929-4575-9093-2BEB28450E48}" type="slidenum">
              <a:rPr lang="en-US" altLang="en-US"/>
              <a:pPr/>
              <a:t>11</a:t>
            </a:fld>
            <a:endParaRPr lang="en-US" altLang="en-US"/>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r>
              <a:rPr lang="en-US" altLang="en-US" dirty="0" smtClean="0"/>
              <a:t>A </a:t>
            </a:r>
            <a:r>
              <a:rPr lang="en-US" altLang="en-US" dirty="0"/>
              <a:t>fundamental tenet of prior appropriation law was that land and water estates were separate, and that water could be removed from its natural location and used beneficially elsewhere.  This facilitated the public purpose of making an inhabitable region out of arid lands.  Also, there were preferred uses under traditional appropriative law which embodied a public sentiment that domestic, municipal, and agricultural needs should be met before water could be put to other uses.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71D741-3B8C-4390-A46C-E00C861D8461}" type="slidenum">
              <a:rPr lang="en-US" altLang="en-US"/>
              <a:pPr/>
              <a:t>12</a:t>
            </a:fld>
            <a:endParaRPr lang="en-US" alt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r>
              <a:rPr lang="en-US" altLang="en-US" dirty="0"/>
              <a:t>The Prior Appropriation Doctrine as enacted in the State of Utah contains some key points.  First, water must be diverted and put to beneficial use.  Second, to uphold the principal of first in time, first in right, all water rights have a priority date associated with them.  </a:t>
            </a:r>
            <a:r>
              <a:rPr lang="en-US" altLang="en-US" dirty="0" smtClean="0"/>
              <a:t>And </a:t>
            </a:r>
            <a:r>
              <a:rPr lang="en-US" altLang="en-US" dirty="0"/>
              <a:t>third, a water right can be lost by either abandonment or forfeiture.  Abandonment is determined by the intent of the water user and does not require a statutory time period.  A water right is lost by forfeiture if the right is not used for </a:t>
            </a:r>
            <a:r>
              <a:rPr lang="en-US" altLang="en-US" dirty="0" smtClean="0"/>
              <a:t>7 consecutive years </a:t>
            </a:r>
            <a:r>
              <a:rPr lang="en-US" altLang="en-US" b="1" dirty="0" smtClean="0"/>
              <a:t>and some type of adjudicative</a:t>
            </a:r>
            <a:r>
              <a:rPr lang="en-US" altLang="en-US" b="1" baseline="0" dirty="0" smtClean="0"/>
              <a:t> action is taken to decree the right has indeed been forfeited</a:t>
            </a:r>
            <a:r>
              <a:rPr lang="en-US" altLang="en-US" b="1" dirty="0" smtClean="0"/>
              <a:t>.</a:t>
            </a:r>
            <a:endParaRPr lang="en-US" altLang="en-US" b="1"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take a little closer look at what first in time, first in right really means. Shown on</a:t>
            </a:r>
            <a:r>
              <a:rPr lang="en-US" baseline="0" dirty="0" smtClean="0"/>
              <a:t> screen is a stream hydrograph with three priority dates representing water rights appropriated on this stream. Below 25 cubic feet per second, all first priority water rights would be regulated and reduced proportionally, for instance, if the stream flow was 12.5 </a:t>
            </a:r>
            <a:r>
              <a:rPr lang="en-US" baseline="0" dirty="0" err="1" smtClean="0"/>
              <a:t>cfs</a:t>
            </a:r>
            <a:r>
              <a:rPr lang="en-US" baseline="0" dirty="0" smtClean="0"/>
              <a:t>, all first priority water rights would only receive 50% of their right. Once the stream reaches a flow rate of 25 </a:t>
            </a:r>
            <a:r>
              <a:rPr lang="en-US" baseline="0" dirty="0" err="1" smtClean="0"/>
              <a:t>cfs</a:t>
            </a:r>
            <a:r>
              <a:rPr lang="en-US" baseline="0" dirty="0" smtClean="0"/>
              <a:t>, all first priority water rights would have a full allocation of water, 100%. As the stream flow exceeds 25 </a:t>
            </a:r>
            <a:r>
              <a:rPr lang="en-US" baseline="0" dirty="0" err="1" smtClean="0"/>
              <a:t>cfs</a:t>
            </a:r>
            <a:r>
              <a:rPr lang="en-US" baseline="0" dirty="0" smtClean="0"/>
              <a:t>, second priority water rights can begin to take water, again on a prorated basis until the stream flow reaches 90 </a:t>
            </a:r>
            <a:r>
              <a:rPr lang="en-US" baseline="0" dirty="0" err="1" smtClean="0"/>
              <a:t>cfs</a:t>
            </a:r>
            <a:r>
              <a:rPr lang="en-US" baseline="0" dirty="0" smtClean="0"/>
              <a:t>. At that flow rate, all second priority rights would have a full, 100% allocation of water. Above 90 </a:t>
            </a:r>
            <a:r>
              <a:rPr lang="en-US" baseline="0" dirty="0" err="1" smtClean="0"/>
              <a:t>cfs</a:t>
            </a:r>
            <a:r>
              <a:rPr lang="en-US" baseline="0" dirty="0" smtClean="0"/>
              <a:t>, third priority water rights begin to kick in, again prorated until the flow reaches 160 </a:t>
            </a:r>
            <a:r>
              <a:rPr lang="en-US" baseline="0" dirty="0" err="1" smtClean="0"/>
              <a:t>cfs</a:t>
            </a:r>
            <a:r>
              <a:rPr lang="en-US" baseline="0" dirty="0" smtClean="0"/>
              <a:t> whereupon all third priority rights would have a full allocation.</a:t>
            </a:r>
          </a:p>
          <a:p>
            <a:endParaRPr lang="en-US" baseline="0" dirty="0" smtClean="0"/>
          </a:p>
          <a:p>
            <a:r>
              <a:rPr lang="en-US" baseline="0" dirty="0" smtClean="0"/>
              <a:t>Question: What about the water above 160 </a:t>
            </a:r>
            <a:r>
              <a:rPr lang="en-US" baseline="0" dirty="0" err="1" smtClean="0"/>
              <a:t>cfs</a:t>
            </a:r>
            <a:r>
              <a:rPr lang="en-US" baseline="0" dirty="0" smtClean="0"/>
              <a:t>? Who has the right to use it? It is unallocated but only lasts a few days and then it is gone. </a:t>
            </a:r>
            <a:endParaRPr lang="en-US" dirty="0"/>
          </a:p>
        </p:txBody>
      </p:sp>
      <p:sp>
        <p:nvSpPr>
          <p:cNvPr id="4" name="Slide Number Placeholder 3"/>
          <p:cNvSpPr>
            <a:spLocks noGrp="1"/>
          </p:cNvSpPr>
          <p:nvPr>
            <p:ph type="sldNum" sz="quarter" idx="10"/>
          </p:nvPr>
        </p:nvSpPr>
        <p:spPr/>
        <p:txBody>
          <a:bodyPr/>
          <a:lstStyle/>
          <a:p>
            <a:fld id="{E1BA1D5F-1C55-495E-8DBC-531985A4CD18}" type="slidenum">
              <a:rPr lang="en-US" smtClean="0"/>
              <a:t>13</a:t>
            </a:fld>
            <a:endParaRPr lang="en-US"/>
          </a:p>
        </p:txBody>
      </p:sp>
    </p:spTree>
    <p:extLst>
      <p:ext uri="{BB962C8B-B14F-4D97-AF65-F5344CB8AC3E}">
        <p14:creationId xmlns:p14="http://schemas.microsoft.com/office/powerpoint/2010/main" val="1043843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Willard</a:t>
            </a:r>
            <a:r>
              <a:rPr lang="en-US" baseline="0" dirty="0" smtClean="0"/>
              <a:t> Young, a son of Brigham Young, was the first State Engineer. He graduated from West Point in 1875 and was an officer with the Army Corp of Engineers. He was also city engineer for Salt Lake City. He was appointed State Engineer in 1897. His initial duties were to aid in planning, design and construction of water storage and conveyance facilities.</a:t>
            </a:r>
          </a:p>
          <a:p>
            <a:endParaRPr lang="en-US" baseline="0" dirty="0" smtClean="0"/>
          </a:p>
          <a:p>
            <a:pPr rtl="0"/>
            <a:r>
              <a:rPr lang="en-US" baseline="0" dirty="0" smtClean="0"/>
              <a:t>Teresa </a:t>
            </a:r>
            <a:r>
              <a:rPr lang="en-US" baseline="0" dirty="0" err="1" smtClean="0"/>
              <a:t>Wilhelmsen</a:t>
            </a:r>
            <a:r>
              <a:rPr lang="en-US" baseline="0" dirty="0" smtClean="0"/>
              <a:t> is the current State Engineer and was appointed in February 2020. Ms. </a:t>
            </a:r>
            <a:r>
              <a:rPr lang="en-US" sz="1200" b="0" i="0" kern="1200" dirty="0" err="1" smtClean="0">
                <a:solidFill>
                  <a:schemeClr val="tx1"/>
                </a:solidFill>
                <a:effectLst/>
                <a:latin typeface="+mn-lt"/>
                <a:ea typeface="+mn-ea"/>
                <a:cs typeface="+mn-cs"/>
              </a:rPr>
              <a:t>Wilhelmsen</a:t>
            </a:r>
            <a:r>
              <a:rPr lang="en-US" sz="1200" b="0" i="0" kern="1200" dirty="0" smtClean="0">
                <a:solidFill>
                  <a:schemeClr val="tx1"/>
                </a:solidFill>
                <a:effectLst/>
                <a:latin typeface="+mn-lt"/>
                <a:ea typeface="+mn-ea"/>
                <a:cs typeface="+mn-cs"/>
              </a:rPr>
              <a:t> has worked for the division for the past 23 years and held the positions of assistant state engineer over applications and records, regional engineer at the Utah Lake and Jordan River Regional Office, and adjudication program manager. Before joining the division, Ms. </a:t>
            </a:r>
            <a:r>
              <a:rPr lang="en-US" sz="1200" b="0" i="0" kern="1200" dirty="0" err="1" smtClean="0">
                <a:solidFill>
                  <a:schemeClr val="tx1"/>
                </a:solidFill>
                <a:effectLst/>
                <a:latin typeface="+mn-lt"/>
                <a:ea typeface="+mn-ea"/>
                <a:cs typeface="+mn-cs"/>
              </a:rPr>
              <a:t>Wilhelmsen</a:t>
            </a:r>
            <a:r>
              <a:rPr lang="en-US" sz="1200" b="0" i="0" kern="1200" dirty="0" smtClean="0">
                <a:solidFill>
                  <a:schemeClr val="tx1"/>
                </a:solidFill>
                <a:effectLst/>
                <a:latin typeface="+mn-lt"/>
                <a:ea typeface="+mn-ea"/>
                <a:cs typeface="+mn-cs"/>
              </a:rPr>
              <a:t> worked for the School and Institutional Trust Lands Administration. She is a professional engineer and graduated from the University of Utah with a bachelor’s degree in civil engineering.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15</a:t>
            </a:fld>
            <a:endParaRPr lang="en-US"/>
          </a:p>
        </p:txBody>
      </p:sp>
    </p:spTree>
    <p:extLst>
      <p:ext uri="{BB962C8B-B14F-4D97-AF65-F5344CB8AC3E}">
        <p14:creationId xmlns:p14="http://schemas.microsoft.com/office/powerpoint/2010/main" val="3811613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Division also has a Deputy</a:t>
            </a:r>
            <a:r>
              <a:rPr lang="en-US" baseline="0" dirty="0" smtClean="0"/>
              <a:t> State Engineer, five assistant state engineers over Field Services, Technical Services, Application and Records, Dam Safety and Adjudication Services, seven regional engineers, and various other administrative and managerial staff. </a:t>
            </a:r>
            <a:endParaRPr lang="en-US" dirty="0"/>
          </a:p>
        </p:txBody>
      </p:sp>
      <p:sp>
        <p:nvSpPr>
          <p:cNvPr id="4" name="Slide Number Placeholder 3"/>
          <p:cNvSpPr>
            <a:spLocks noGrp="1"/>
          </p:cNvSpPr>
          <p:nvPr>
            <p:ph type="sldNum" sz="quarter" idx="10"/>
          </p:nvPr>
        </p:nvSpPr>
        <p:spPr/>
        <p:txBody>
          <a:bodyPr/>
          <a:lstStyle/>
          <a:p>
            <a:fld id="{E1BA1D5F-1C55-495E-8DBC-531985A4CD18}" type="slidenum">
              <a:rPr lang="en-US" smtClean="0"/>
              <a:t>16</a:t>
            </a:fld>
            <a:endParaRPr lang="en-US"/>
          </a:p>
        </p:txBody>
      </p:sp>
    </p:spTree>
    <p:extLst>
      <p:ext uri="{BB962C8B-B14F-4D97-AF65-F5344CB8AC3E}">
        <p14:creationId xmlns:p14="http://schemas.microsoft.com/office/powerpoint/2010/main" val="2402910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Whatever your</a:t>
            </a:r>
            <a:r>
              <a:rPr lang="en-US" baseline="0" dirty="0" smtClean="0"/>
              <a:t> individual focus on water rights may be there is one point that should be clearly understood – actions on Water Rights do not make more water.  Water rights only establish who gets to use the available water.</a:t>
            </a:r>
          </a:p>
          <a:p>
            <a:endParaRPr lang="en-US" baseline="0" dirty="0" smtClean="0"/>
          </a:p>
          <a:p>
            <a:r>
              <a:rPr lang="en-US" baseline="0" dirty="0" smtClean="0"/>
              <a:t>The organization of the state into “regions”, being the differently colored areas, representing primarily river drainages.  Note the legend in the top right.</a:t>
            </a:r>
          </a:p>
          <a:p>
            <a:endParaRPr lang="en-US" baseline="0" dirty="0" smtClean="0"/>
          </a:p>
          <a:p>
            <a:r>
              <a:rPr lang="en-US" baseline="0" dirty="0" smtClean="0"/>
              <a:t>Then within the regions there are “areas” being represented by the 2 digit numbers.  These 2 digit numbers are the first 2 numbers in every water right in that area.  EG:  35 for the Weber, 57 and 59 for the Jordan River in Salt Lake County.  Where there is no major river system such as the west desert, the boundaries follow geographic features creating drainages.  </a:t>
            </a:r>
          </a:p>
          <a:p>
            <a:endParaRPr lang="en-US" baseline="0" dirty="0" smtClean="0"/>
          </a:p>
          <a:p>
            <a:r>
              <a:rPr lang="en-US" baseline="0" dirty="0" smtClean="0"/>
              <a:t>Application numbers differ from Water Rights Numbers in that they are assigned to applications sequentially by application type.  Application Numbers begin with a letter.  A for applications to appropriate, a for change applications, D for diligence claims, U for underground water claims, F for fixed time applications, T for temporary appropriations, t for temporary change applications.</a:t>
            </a:r>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17</a:t>
            </a:fld>
            <a:endParaRPr lang="en-US"/>
          </a:p>
        </p:txBody>
      </p:sp>
    </p:spTree>
    <p:extLst>
      <p:ext uri="{BB962C8B-B14F-4D97-AF65-F5344CB8AC3E}">
        <p14:creationId xmlns:p14="http://schemas.microsoft.com/office/powerpoint/2010/main" val="1499229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77BB44-265E-4CCC-8EA7-2A6D366613F7}" type="slidenum">
              <a:rPr lang="en-US" altLang="en-US"/>
              <a:pPr/>
              <a:t>22</a:t>
            </a:fld>
            <a:endParaRPr lang="en-US" alt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r>
              <a:rPr lang="en-US" altLang="en-US"/>
              <a:t>These are the elements that make up a water right. Review.</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If you are purchasing a water right, make certain that the person selling it actually owns it. Do not rely on Division record</a:t>
            </a:r>
            <a:r>
              <a:rPr lang="en-US" baseline="0" dirty="0" smtClean="0"/>
              <a:t>s. </a:t>
            </a:r>
            <a:r>
              <a:rPr lang="en-US" dirty="0" smtClean="0"/>
              <a:t>Beware of trust deeds.  Get a warranty deed.  If you are</a:t>
            </a:r>
            <a:r>
              <a:rPr lang="en-US" baseline="0" dirty="0" smtClean="0"/>
              <a:t> selling land that has water rights associated with it be careful that you don’t unintentionally convey the water rights by appurtenance.</a:t>
            </a:r>
          </a:p>
        </p:txBody>
      </p:sp>
      <p:sp>
        <p:nvSpPr>
          <p:cNvPr id="4" name="Slide Number Placeholder 3"/>
          <p:cNvSpPr>
            <a:spLocks noGrp="1"/>
          </p:cNvSpPr>
          <p:nvPr>
            <p:ph type="sldNum" sz="quarter" idx="10"/>
          </p:nvPr>
        </p:nvSpPr>
        <p:spPr/>
        <p:txBody>
          <a:bodyPr/>
          <a:lstStyle/>
          <a:p>
            <a:fld id="{27D9F733-024C-4B7C-B3C4-63FA2E5D8E82}" type="slidenum">
              <a:rPr lang="en-US" smtClean="0"/>
              <a:t>23</a:t>
            </a:fld>
            <a:endParaRPr lang="en-US"/>
          </a:p>
        </p:txBody>
      </p:sp>
    </p:spTree>
    <p:extLst>
      <p:ext uri="{BB962C8B-B14F-4D97-AF65-F5344CB8AC3E}">
        <p14:creationId xmlns:p14="http://schemas.microsoft.com/office/powerpoint/2010/main" val="457480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24</a:t>
            </a:fld>
            <a:endParaRPr lang="en-US"/>
          </a:p>
        </p:txBody>
      </p:sp>
    </p:spTree>
    <p:extLst>
      <p:ext uri="{BB962C8B-B14F-4D97-AF65-F5344CB8AC3E}">
        <p14:creationId xmlns:p14="http://schemas.microsoft.com/office/powerpoint/2010/main" val="3538026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picture</a:t>
            </a:r>
            <a:r>
              <a:rPr lang="en-US" baseline="0" dirty="0" smtClean="0"/>
              <a:t> of the Great Salt Lake taken by Kelly Horne, a retired Division employee. As Mormon pioneers first began to settle the beautiful valleys of our Great State, there soon developed a </a:t>
            </a:r>
            <a:r>
              <a:rPr lang="en-US" dirty="0" smtClean="0"/>
              <a:t>rich and interesting history of fighting over</a:t>
            </a:r>
            <a:r>
              <a:rPr lang="en-US" baseline="0" dirty="0" smtClean="0"/>
              <a:t> water! Violent confrontations were rare but more often there was an often unspoken awareness of who could or could not be trusted to take his fair share of water. Ed Geary, a prominent local historian from Emery County remembered his mother, speaking of a prominent rancher in town, say “He wasn’t the kind of man you’d want to have upstream from you, if you know what I mean.” These type of fights over water led to the development of Utah Water Law.</a:t>
            </a:r>
          </a:p>
          <a:p>
            <a:endParaRPr lang="en-US" baseline="0" dirty="0" smtClean="0"/>
          </a:p>
        </p:txBody>
      </p:sp>
      <p:sp>
        <p:nvSpPr>
          <p:cNvPr id="4" name="Slide Number Placeholder 3"/>
          <p:cNvSpPr>
            <a:spLocks noGrp="1"/>
          </p:cNvSpPr>
          <p:nvPr>
            <p:ph type="sldNum" sz="quarter" idx="10"/>
          </p:nvPr>
        </p:nvSpPr>
        <p:spPr/>
        <p:txBody>
          <a:bodyPr/>
          <a:lstStyle/>
          <a:p>
            <a:fld id="{E1BA1D5F-1C55-495E-8DBC-531985A4CD18}" type="slidenum">
              <a:rPr lang="en-US" smtClean="0"/>
              <a:t>2</a:t>
            </a:fld>
            <a:endParaRPr lang="en-US"/>
          </a:p>
        </p:txBody>
      </p:sp>
    </p:spTree>
    <p:extLst>
      <p:ext uri="{BB962C8B-B14F-4D97-AF65-F5344CB8AC3E}">
        <p14:creationId xmlns:p14="http://schemas.microsoft.com/office/powerpoint/2010/main" val="557751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UCA 73-1-2 </a:t>
            </a:r>
          </a:p>
          <a:p>
            <a:r>
              <a:rPr lang="en-US" b="1" dirty="0" smtClean="0"/>
              <a:t>Flow</a:t>
            </a:r>
            <a:r>
              <a:rPr lang="en-US" dirty="0" smtClean="0"/>
              <a:t> is measured in </a:t>
            </a:r>
            <a:r>
              <a:rPr lang="en-US" dirty="0" err="1" smtClean="0"/>
              <a:t>cfs</a:t>
            </a:r>
            <a:r>
              <a:rPr lang="en-US" dirty="0" smtClean="0"/>
              <a:t>.</a:t>
            </a:r>
          </a:p>
          <a:p>
            <a:r>
              <a:rPr lang="en-US" b="1" dirty="0" smtClean="0"/>
              <a:t>Volume</a:t>
            </a:r>
            <a:r>
              <a:rPr lang="en-US" dirty="0" smtClean="0"/>
              <a:t> is measured in acre-feet</a:t>
            </a:r>
          </a:p>
          <a:p>
            <a:endParaRPr lang="en-US" dirty="0" smtClean="0"/>
          </a:p>
          <a:p>
            <a:r>
              <a:rPr lang="en-US" dirty="0" smtClean="0"/>
              <a:t>How does this come into play in water rights?</a:t>
            </a:r>
          </a:p>
          <a:p>
            <a:r>
              <a:rPr lang="en-US" dirty="0" smtClean="0"/>
              <a:t>Why is it important to consider both flow and volume?</a:t>
            </a:r>
          </a:p>
          <a:p>
            <a:r>
              <a:rPr lang="en-US" dirty="0" smtClean="0"/>
              <a:t>What if the right is for an ephemeral stream?</a:t>
            </a:r>
          </a:p>
          <a:p>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25</a:t>
            </a:fld>
            <a:endParaRPr lang="en-US"/>
          </a:p>
        </p:txBody>
      </p:sp>
    </p:spTree>
    <p:extLst>
      <p:ext uri="{BB962C8B-B14F-4D97-AF65-F5344CB8AC3E}">
        <p14:creationId xmlns:p14="http://schemas.microsoft.com/office/powerpoint/2010/main" val="3243892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Surface right is probably a decreed right with a priority of 1903 or earlier.  Remember that most of the surface water was fully appropriated by 1903.</a:t>
            </a:r>
            <a:r>
              <a:rPr lang="en-US" baseline="0" dirty="0" smtClean="0"/>
              <a:t>  </a:t>
            </a:r>
          </a:p>
          <a:p>
            <a:r>
              <a:rPr lang="en-US" baseline="0" dirty="0" smtClean="0"/>
              <a:t>A well or other groundwater right is probably filed after 1935 but could be and underground water claim.</a:t>
            </a:r>
          </a:p>
          <a:p>
            <a:r>
              <a:rPr lang="en-US" baseline="0" dirty="0" smtClean="0"/>
              <a:t>Springs are often sources of supply for diligence claims filings for </a:t>
            </a:r>
            <a:r>
              <a:rPr lang="en-US" baseline="0" dirty="0" err="1" smtClean="0"/>
              <a:t>stockwater</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26</a:t>
            </a:fld>
            <a:endParaRPr lang="en-US"/>
          </a:p>
        </p:txBody>
      </p:sp>
    </p:spTree>
    <p:extLst>
      <p:ext uri="{BB962C8B-B14F-4D97-AF65-F5344CB8AC3E}">
        <p14:creationId xmlns:p14="http://schemas.microsoft.com/office/powerpoint/2010/main" val="1117786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Surface right is probably a decreed right with a priority of 1903 or earlier.  Remember that most of the surface water was fully appropriated by 1903.</a:t>
            </a:r>
            <a:r>
              <a:rPr lang="en-US" baseline="0" dirty="0" smtClean="0"/>
              <a:t>  </a:t>
            </a:r>
          </a:p>
          <a:p>
            <a:r>
              <a:rPr lang="en-US" baseline="0" dirty="0" smtClean="0"/>
              <a:t>A well or other groundwater right is probably filed after 1935 but could be and underground water claim.</a:t>
            </a:r>
          </a:p>
          <a:p>
            <a:r>
              <a:rPr lang="en-US" baseline="0" dirty="0" smtClean="0"/>
              <a:t>Springs are often sources of supply for diligence claims filings for </a:t>
            </a:r>
            <a:r>
              <a:rPr lang="en-US" baseline="0" dirty="0" err="1" smtClean="0"/>
              <a:t>stockwater</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28</a:t>
            </a:fld>
            <a:endParaRPr lang="en-US"/>
          </a:p>
        </p:txBody>
      </p:sp>
    </p:spTree>
    <p:extLst>
      <p:ext uri="{BB962C8B-B14F-4D97-AF65-F5344CB8AC3E}">
        <p14:creationId xmlns:p14="http://schemas.microsoft.com/office/powerpoint/2010/main" val="3482369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29</a:t>
            </a:fld>
            <a:endParaRPr lang="en-US"/>
          </a:p>
        </p:txBody>
      </p:sp>
    </p:spTree>
    <p:extLst>
      <p:ext uri="{BB962C8B-B14F-4D97-AF65-F5344CB8AC3E}">
        <p14:creationId xmlns:p14="http://schemas.microsoft.com/office/powerpoint/2010/main" val="1870532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Either amount can limit a water right.  Even for municipal uses on change applications</a:t>
            </a:r>
            <a:r>
              <a:rPr lang="en-US" baseline="0" dirty="0" smtClean="0"/>
              <a:t> both the diversion and depletion amounts for the rights being changed are considered in approval of the change application.</a:t>
            </a:r>
          </a:p>
          <a:p>
            <a:r>
              <a:rPr lang="en-US" baseline="0" dirty="0" smtClean="0"/>
              <a:t>Example?  Haircut?</a:t>
            </a:r>
          </a:p>
          <a:p>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31</a:t>
            </a:fld>
            <a:endParaRPr lang="en-US"/>
          </a:p>
        </p:txBody>
      </p:sp>
    </p:spTree>
    <p:extLst>
      <p:ext uri="{BB962C8B-B14F-4D97-AF65-F5344CB8AC3E}">
        <p14:creationId xmlns:p14="http://schemas.microsoft.com/office/powerpoint/2010/main" val="3822697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lot of people would like to come to our office and in five minutes have an approved application in their hands.  There are numerous reasons why this cannot happen.  We will discuss our processes that we are mandated by Utah State law to follow.</a:t>
            </a:r>
          </a:p>
          <a:p>
            <a:endParaRPr lang="en-US" baseline="0" dirty="0" smtClean="0"/>
          </a:p>
          <a:p>
            <a:r>
              <a:rPr lang="en-US" baseline="0" dirty="0" smtClean="0"/>
              <a:t>To begin a process, we need to have something to process.  In this case a water right application</a:t>
            </a:r>
          </a:p>
          <a:p>
            <a:endParaRPr lang="en-US" baseline="0" dirty="0" smtClean="0"/>
          </a:p>
          <a:p>
            <a:r>
              <a:rPr lang="en-US" baseline="0" dirty="0" smtClean="0"/>
              <a:t>How do we obtain a water right?</a:t>
            </a:r>
          </a:p>
          <a:p>
            <a:endParaRPr lang="en-US" baseline="0" dirty="0" smtClean="0"/>
          </a:p>
          <a:p>
            <a:r>
              <a:rPr lang="en-US" baseline="0" dirty="0" smtClean="0"/>
              <a:t>Several ways to obtain a water right</a:t>
            </a:r>
          </a:p>
          <a:p>
            <a:endParaRPr lang="en-US" baseline="0" dirty="0" smtClean="0"/>
          </a:p>
          <a:p>
            <a:pPr defTabSz="924458">
              <a:defRPr/>
            </a:pPr>
            <a:r>
              <a:rPr lang="en-US" dirty="0" smtClean="0"/>
              <a:t>These</a:t>
            </a:r>
            <a:r>
              <a:rPr lang="en-US" baseline="0" dirty="0" smtClean="0"/>
              <a:t> will be covered here very briefly.</a:t>
            </a:r>
          </a:p>
          <a:p>
            <a:endParaRPr lang="en-US" baseline="0" dirty="0" smtClean="0"/>
          </a:p>
          <a:p>
            <a:r>
              <a:rPr lang="en-US" b="1" i="1" baseline="0" dirty="0" smtClean="0">
                <a:solidFill>
                  <a:srgbClr val="FF0000"/>
                </a:solidFill>
              </a:rPr>
              <a:t>Do not use for Water User’s Workshop Presentation:</a:t>
            </a:r>
          </a:p>
          <a:p>
            <a:r>
              <a:rPr lang="en-US" baseline="0" dirty="0" smtClean="0">
                <a:solidFill>
                  <a:srgbClr val="FF0000"/>
                </a:solidFill>
              </a:rPr>
              <a:t>[I will discuss later the “why” you would want to file several of the most common applications and the “how” will be discussed in a later presentation]</a:t>
            </a:r>
          </a:p>
          <a:p>
            <a:endParaRPr lang="en-US" baseline="0" dirty="0" smtClean="0">
              <a:solidFill>
                <a:srgbClr val="CC0000"/>
              </a:solidFill>
            </a:endParaRPr>
          </a:p>
          <a:p>
            <a:r>
              <a:rPr lang="en-US" b="1" u="sng" baseline="0" dirty="0" smtClean="0"/>
              <a:t>Filing for a water right:</a:t>
            </a:r>
          </a:p>
          <a:p>
            <a:r>
              <a:rPr lang="en-US" baseline="0" dirty="0" smtClean="0"/>
              <a:t>When we talk about filing for a water right, it is done through the State Engineers Office or the Division of Water Rights.</a:t>
            </a:r>
          </a:p>
          <a:p>
            <a:r>
              <a:rPr lang="en-US" baseline="0" dirty="0" smtClean="0"/>
              <a:t>Filing for water in an area of the state that is open for appropriation.</a:t>
            </a:r>
          </a:p>
          <a:p>
            <a:r>
              <a:rPr lang="en-US" baseline="0" dirty="0" smtClean="0"/>
              <a:t>Filing Diligence claims showing that the water has been in continuous use prior to when the state legislation created the process for applying for surface and underground water.</a:t>
            </a:r>
          </a:p>
          <a:p>
            <a:endParaRPr lang="en-US" baseline="0" dirty="0" smtClean="0"/>
          </a:p>
          <a:p>
            <a:r>
              <a:rPr lang="en-US" b="1" u="sng" baseline="0" dirty="0" smtClean="0"/>
              <a:t>Purchasing property with existing water rights</a:t>
            </a:r>
          </a:p>
          <a:p>
            <a:r>
              <a:rPr lang="en-US" baseline="0" dirty="0" smtClean="0"/>
              <a:t>If the selling party does not reserve or keep the existing water rights then the water rights can transfer to the buyer by appurtenance.</a:t>
            </a:r>
          </a:p>
          <a:p>
            <a:endParaRPr lang="en-US" baseline="0" dirty="0" smtClean="0"/>
          </a:p>
          <a:p>
            <a:r>
              <a:rPr lang="en-US" baseline="0" dirty="0" smtClean="0"/>
              <a:t>Water can be considered to be an appurtenance to the property.</a:t>
            </a:r>
          </a:p>
          <a:p>
            <a:endParaRPr lang="en-US" baseline="0" dirty="0" smtClean="0"/>
          </a:p>
          <a:p>
            <a:r>
              <a:rPr lang="en-US" b="1" u="sng" baseline="0" dirty="0" smtClean="0"/>
              <a:t>Purchasing all or portion of an existing water right</a:t>
            </a:r>
          </a:p>
          <a:p>
            <a:r>
              <a:rPr lang="en-US" b="0" u="none" baseline="0" dirty="0" smtClean="0"/>
              <a:t>Can purchase a valid water right without the land on one piece of property and then transfer it to another property.  Transfer is subject to administrative policies of where the water originates and to where it is being proposed to be transferred to.</a:t>
            </a:r>
          </a:p>
          <a:p>
            <a:endParaRPr lang="en-US" b="0" u="none" baseline="0" dirty="0" smtClean="0"/>
          </a:p>
          <a:p>
            <a:r>
              <a:rPr lang="en-US" b="0" u="none" baseline="0" dirty="0" smtClean="0"/>
              <a:t>Purchasing water or land is a private transaction that our office would not be involved in. (and we usually do NOT want to be involved in)</a:t>
            </a:r>
          </a:p>
          <a:p>
            <a:endParaRPr lang="en-US" b="0" u="none" baseline="0" dirty="0" smtClean="0"/>
          </a:p>
          <a:p>
            <a:r>
              <a:rPr lang="en-US" b="0" u="none" baseline="0" dirty="0" smtClean="0"/>
              <a:t>Our office is usually notified after the deeds transferring title to the water right has been recorded and then the new owner provides copies of those deeds with a Report of Water Right Conveyance to our office to update the ownership records of the water right.</a:t>
            </a:r>
          </a:p>
          <a:p>
            <a:endParaRPr lang="en-US" b="0" u="none" baseline="0" dirty="0" smtClean="0"/>
          </a:p>
          <a:p>
            <a:endParaRPr lang="en-US" b="0" u="none" baseline="0" dirty="0" smtClean="0"/>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33</a:t>
            </a:fld>
            <a:endParaRPr lang="en-US" dirty="0"/>
          </a:p>
        </p:txBody>
      </p:sp>
    </p:spTree>
    <p:extLst>
      <p:ext uri="{BB962C8B-B14F-4D97-AF65-F5344CB8AC3E}">
        <p14:creationId xmlns:p14="http://schemas.microsoft.com/office/powerpoint/2010/main" val="629378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(WARNING: Water Rights makes NO claims as to the accuracy of this data.)</a:t>
            </a:r>
          </a:p>
          <a:p>
            <a:endParaRPr lang="en-US" b="1" dirty="0" smtClean="0"/>
          </a:p>
          <a:p>
            <a:r>
              <a:rPr lang="en-US" b="1" dirty="0" smtClean="0"/>
              <a:t>Scanned Documents</a:t>
            </a:r>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34</a:t>
            </a:fld>
            <a:endParaRPr lang="en-US"/>
          </a:p>
        </p:txBody>
      </p:sp>
    </p:spTree>
    <p:extLst>
      <p:ext uri="{BB962C8B-B14F-4D97-AF65-F5344CB8AC3E}">
        <p14:creationId xmlns:p14="http://schemas.microsoft.com/office/powerpoint/2010/main" val="284780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So let’s take a closer look now at how Utah water law come into being? The development of laws governing water rights in the western United States was markedly different than in the East.  The most important reason for this was, of course, the difference in climate and geography.  In the East precipitation is relatively abundant; water courses are numerous and generally close to areas where water is needed.  In most of the west the opposite is true.  Relatively slight precipitation means fewer water courses.  This increases the necessity to divert water to areas of use.  The doctrine of prior appropriation, which is currently used as the foundation of the water rights system in every western state, developed to respond to arid conditions.</a:t>
            </a:r>
          </a:p>
          <a:p>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3</a:t>
            </a:fld>
            <a:endParaRPr lang="en-US"/>
          </a:p>
        </p:txBody>
      </p:sp>
    </p:spTree>
    <p:extLst>
      <p:ext uri="{BB962C8B-B14F-4D97-AF65-F5344CB8AC3E}">
        <p14:creationId xmlns:p14="http://schemas.microsoft.com/office/powerpoint/2010/main" val="832006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Eastern States operate under a what is known</a:t>
            </a:r>
            <a:r>
              <a:rPr lang="en-US" baseline="0" dirty="0" smtClean="0"/>
              <a:t> as the Riparian Doctrine, wherein a land owner has the right to use a reasonable amount of water as it crosses his property. This system was influenced by English law and works in regions that have significant amounts of precipitation. All of the Western States operate under what is known as the Prior Appropriation Doctrine, also known as First in Time, First in Right. This system was influenced by Western mining law and is adapted for climates with a scarcity of water. It also requires defining the amount of water one can use. </a:t>
            </a:r>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4</a:t>
            </a:fld>
            <a:endParaRPr lang="en-US"/>
          </a:p>
        </p:txBody>
      </p:sp>
    </p:spTree>
    <p:extLst>
      <p:ext uri="{BB962C8B-B14F-4D97-AF65-F5344CB8AC3E}">
        <p14:creationId xmlns:p14="http://schemas.microsoft.com/office/powerpoint/2010/main" val="3811613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2818B1-83E2-4E5E-AA84-612D3FF80E80}" type="slidenum">
              <a:rPr lang="en-US" altLang="en-US"/>
              <a:pPr/>
              <a:t>5</a:t>
            </a:fld>
            <a:endParaRPr lang="en-US" alt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r>
              <a:rPr lang="en-US" altLang="en-US" dirty="0"/>
              <a:t>Native Americans were the first “appropriators.”  Community ditches dug by American Indians were used to divert, or “appropriate,” water in the arid southwest.  The religious and military outposts of the Spaniards also required a stable supply of water.  They sometimes used the canals of Native Americans and sometimes dug their own.  Thus, the Spanish and Mexican settlers who established missions, agricultural pueblos, and military posts were also early appropriators.  Among the later Anglo settlers of the </a:t>
            </a:r>
            <a:r>
              <a:rPr lang="en-US" altLang="en-US" dirty="0" smtClean="0"/>
              <a:t>west were the Mormon Pioneers that settled the Great</a:t>
            </a:r>
            <a:r>
              <a:rPr lang="en-US" altLang="en-US" baseline="0" dirty="0" smtClean="0"/>
              <a:t> Salt Lake Valley in 1847</a:t>
            </a:r>
            <a:r>
              <a:rPr lang="en-US" altLang="en-US" dirty="0" smtClean="0"/>
              <a:t>.</a:t>
            </a:r>
            <a:endParaRPr lang="en-US" altLang="en-US" dirty="0"/>
          </a:p>
          <a:p>
            <a:endParaRPr lang="en-US" altLang="en-US" dirty="0" smtClean="0"/>
          </a:p>
          <a:p>
            <a:r>
              <a:rPr lang="en-US" altLang="en-US" dirty="0" smtClean="0"/>
              <a:t>They began</a:t>
            </a:r>
            <a:r>
              <a:rPr lang="en-US" altLang="en-US" baseline="0" dirty="0" smtClean="0"/>
              <a:t> u</a:t>
            </a:r>
            <a:r>
              <a:rPr lang="en-US" sz="1600" dirty="0" smtClean="0"/>
              <a:t>sing water immediately upon arrival their arrival</a:t>
            </a:r>
            <a:r>
              <a:rPr lang="en-US" sz="1600" baseline="0" dirty="0" smtClean="0"/>
              <a:t> to the valley. They knew from descriptions of the area that precipitation alone would not be enough to raise crops.</a:t>
            </a:r>
            <a:r>
              <a:rPr lang="en-US" sz="1200" baseline="0" dirty="0" smtClean="0"/>
              <a:t> </a:t>
            </a:r>
            <a:r>
              <a:rPr lang="en-US" altLang="en-US" dirty="0" smtClean="0"/>
              <a:t>During </a:t>
            </a:r>
            <a:r>
              <a:rPr lang="en-US" altLang="en-US" dirty="0"/>
              <a:t>the same period that the Mormons were settling the Great Basin, gold was discovered in California.  Mining, particularly of placer claims, required the diversion of large amounts of water from rivers and streams and the miners applied the tenets of mining law to water use.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1606A8-1B61-445D-AF94-24EB46EFF516}" type="slidenum">
              <a:rPr lang="en-US" altLang="en-US"/>
              <a:pPr/>
              <a:t>6</a:t>
            </a:fld>
            <a:endParaRPr lang="en-US" altLang="en-US"/>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r>
              <a:rPr lang="en-US" altLang="en-US" dirty="0"/>
              <a:t>The concepts of prior appropriation of water which developed in the California mining camps spread to other western states as mineral </a:t>
            </a:r>
            <a:r>
              <a:rPr lang="en-US" altLang="en-US" dirty="0" smtClean="0"/>
              <a:t>discoveries throughout the West </a:t>
            </a:r>
            <a:r>
              <a:rPr lang="en-US" altLang="en-US" dirty="0"/>
              <a:t>led California miners to other states.  A basic principal of mining law was that the miner who initially staked a claim (who is “first in time”) is protected in the development of the claim against other miners (his is “first in right”).  This practice carried over to the use of water and became not only recognized as tradition, but also protected in courts of law.</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FC196D-D556-4CC9-91B6-110A8DF5D2AF}" type="slidenum">
              <a:rPr lang="en-US" altLang="en-US"/>
              <a:pPr/>
              <a:t>7</a:t>
            </a:fld>
            <a:endParaRPr lang="en-US" alt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r>
              <a:rPr lang="en-US" altLang="en-US" dirty="0"/>
              <a:t>Congress took a fundamental step in deference to </a:t>
            </a:r>
            <a:r>
              <a:rPr lang="en-US" altLang="en-US" dirty="0" smtClean="0"/>
              <a:t>State </a:t>
            </a:r>
            <a:r>
              <a:rPr lang="en-US" altLang="en-US" dirty="0"/>
              <a:t>and </a:t>
            </a:r>
            <a:r>
              <a:rPr lang="en-US" altLang="en-US" dirty="0" smtClean="0"/>
              <a:t>Territorial </a:t>
            </a:r>
            <a:r>
              <a:rPr lang="en-US" altLang="en-US" dirty="0"/>
              <a:t>water law with the passage of the Mining Act of 1866.  Under this law, Congress confirmed water rights for mining, agriculture, and other uses that had been acquired by private parties on public lands under local customs, laws, and court decrees.  This result </a:t>
            </a:r>
            <a:r>
              <a:rPr lang="en-US" altLang="en-US" dirty="0" smtClean="0"/>
              <a:t>was obtained </a:t>
            </a:r>
            <a:r>
              <a:rPr lang="en-US" altLang="en-US" dirty="0"/>
              <a:t>even though many appropriators were trespassers on </a:t>
            </a:r>
            <a:r>
              <a:rPr lang="en-US" altLang="en-US" dirty="0" smtClean="0"/>
              <a:t>Federal </a:t>
            </a:r>
            <a:r>
              <a:rPr lang="en-US" altLang="en-US" dirty="0"/>
              <a:t>land.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C63176-4FE7-461E-9BA2-FB0F63C6D6C4}" type="slidenum">
              <a:rPr lang="en-US" altLang="en-US"/>
              <a:pPr/>
              <a:t>8</a:t>
            </a:fld>
            <a:endParaRPr lang="en-US" alt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r>
              <a:rPr lang="en-US" altLang="en-US" dirty="0"/>
              <a:t>The first appropriative water rights statute was passed in California in 1872.  It allowed for creation of such rights by posting, at the point of diversion, a document stating the intended amount of the right and its purpose of use, filing for the right in the county recorder’s office where the right was located, and taking the steps necessary to “perfect” the right (put the water to beneficial use) with “due diligence</a:t>
            </a:r>
            <a:r>
              <a:rPr lang="en-US" altLang="en-US" dirty="0" smtClean="0"/>
              <a:t>.” </a:t>
            </a:r>
            <a:r>
              <a:rPr lang="en-US" altLang="en-US" baseline="0" dirty="0" smtClean="0"/>
              <a:t>The right could not be lost due to nonuse.</a:t>
            </a:r>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B1EF27-3B8D-4606-B177-9194B9E900EC}" type="slidenum">
              <a:rPr lang="en-US" altLang="en-US"/>
              <a:pPr/>
              <a:t>9</a:t>
            </a:fld>
            <a:endParaRPr lang="en-US" alt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ltLang="en-US" dirty="0" smtClean="0"/>
              <a:t>The next </a:t>
            </a:r>
            <a:r>
              <a:rPr lang="en-US" altLang="en-US" baseline="0" dirty="0" smtClean="0"/>
              <a:t> development was passage of the</a:t>
            </a:r>
            <a:r>
              <a:rPr lang="en-US" altLang="en-US" dirty="0" smtClean="0"/>
              <a:t> </a:t>
            </a:r>
            <a:r>
              <a:rPr lang="en-US" altLang="en-US" dirty="0"/>
              <a:t>Desert Land Act </a:t>
            </a:r>
            <a:r>
              <a:rPr lang="en-US" altLang="en-US" dirty="0" smtClean="0"/>
              <a:t>in </a:t>
            </a:r>
            <a:r>
              <a:rPr lang="en-US" altLang="en-US" dirty="0"/>
              <a:t>1877, Congress declared that the right to use water in the western U.S. by claimants under the Act must “depend upon </a:t>
            </a:r>
            <a:r>
              <a:rPr lang="en-US" altLang="en-US" dirty="0" err="1"/>
              <a:t>bonified</a:t>
            </a:r>
            <a:r>
              <a:rPr lang="en-US" altLang="en-US" dirty="0"/>
              <a:t> prior appropriation.”  The U.S. Supreme Court held that the effect of the Desert Land Act was to sever </a:t>
            </a:r>
            <a:r>
              <a:rPr lang="en-US" altLang="en-US" dirty="0" smtClean="0"/>
              <a:t>title of the water from the public land.  </a:t>
            </a:r>
            <a:r>
              <a:rPr lang="en-US" altLang="en-US" dirty="0"/>
              <a:t>Congress directed that rights to use water be established under state and territorial laws, separately from land ownership claims.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438591-8B09-4146-A6AE-1C3E97919F1E}" type="slidenum">
              <a:rPr lang="en-US"/>
              <a:pPr>
                <a:defRPr/>
              </a:pPr>
              <a:t>‹#›</a:t>
            </a:fld>
            <a:endParaRPr lang="en-US"/>
          </a:p>
        </p:txBody>
      </p:sp>
    </p:spTree>
    <p:extLst>
      <p:ext uri="{BB962C8B-B14F-4D97-AF65-F5344CB8AC3E}">
        <p14:creationId xmlns:p14="http://schemas.microsoft.com/office/powerpoint/2010/main" val="3006219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2EBE84-9752-4674-B963-F9580D17A5F8}" type="slidenum">
              <a:rPr lang="en-US"/>
              <a:pPr>
                <a:defRPr/>
              </a:pPr>
              <a:t>‹#›</a:t>
            </a:fld>
            <a:endParaRPr lang="en-US"/>
          </a:p>
        </p:txBody>
      </p:sp>
    </p:spTree>
    <p:extLst>
      <p:ext uri="{BB962C8B-B14F-4D97-AF65-F5344CB8AC3E}">
        <p14:creationId xmlns:p14="http://schemas.microsoft.com/office/powerpoint/2010/main" val="899558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7F897E-7890-4A44-9D8E-A9C2FABA264E}" type="slidenum">
              <a:rPr lang="en-US"/>
              <a:pPr>
                <a:defRPr/>
              </a:pPr>
              <a:t>‹#›</a:t>
            </a:fld>
            <a:endParaRPr lang="en-US"/>
          </a:p>
        </p:txBody>
      </p:sp>
    </p:spTree>
    <p:extLst>
      <p:ext uri="{BB962C8B-B14F-4D97-AF65-F5344CB8AC3E}">
        <p14:creationId xmlns:p14="http://schemas.microsoft.com/office/powerpoint/2010/main" val="445876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EDD86C-9781-4A61-A54F-BE18EE887EF5}" type="slidenum">
              <a:rPr lang="en-US"/>
              <a:pPr>
                <a:defRPr/>
              </a:pPr>
              <a:t>‹#›</a:t>
            </a:fld>
            <a:endParaRPr lang="en-US"/>
          </a:p>
        </p:txBody>
      </p:sp>
    </p:spTree>
    <p:extLst>
      <p:ext uri="{BB962C8B-B14F-4D97-AF65-F5344CB8AC3E}">
        <p14:creationId xmlns:p14="http://schemas.microsoft.com/office/powerpoint/2010/main" val="4180273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842CEF-F3ED-4720-87B2-0239EA7C8902}" type="slidenum">
              <a:rPr lang="en-US"/>
              <a:pPr>
                <a:defRPr/>
              </a:pPr>
              <a:t>‹#›</a:t>
            </a:fld>
            <a:endParaRPr lang="en-US"/>
          </a:p>
        </p:txBody>
      </p:sp>
    </p:spTree>
    <p:extLst>
      <p:ext uri="{BB962C8B-B14F-4D97-AF65-F5344CB8AC3E}">
        <p14:creationId xmlns:p14="http://schemas.microsoft.com/office/powerpoint/2010/main" val="3430246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22DDEF-08A3-4943-8F35-A5FBC90B7FB8}" type="slidenum">
              <a:rPr lang="en-US"/>
              <a:pPr>
                <a:defRPr/>
              </a:pPr>
              <a:t>‹#›</a:t>
            </a:fld>
            <a:endParaRPr lang="en-US"/>
          </a:p>
        </p:txBody>
      </p:sp>
    </p:spTree>
    <p:extLst>
      <p:ext uri="{BB962C8B-B14F-4D97-AF65-F5344CB8AC3E}">
        <p14:creationId xmlns:p14="http://schemas.microsoft.com/office/powerpoint/2010/main" val="89172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48AC28C-E253-493C-BD10-6B6248A4C23B}" type="slidenum">
              <a:rPr lang="en-US"/>
              <a:pPr>
                <a:defRPr/>
              </a:pPr>
              <a:t>‹#›</a:t>
            </a:fld>
            <a:endParaRPr lang="en-US"/>
          </a:p>
        </p:txBody>
      </p:sp>
    </p:spTree>
    <p:extLst>
      <p:ext uri="{BB962C8B-B14F-4D97-AF65-F5344CB8AC3E}">
        <p14:creationId xmlns:p14="http://schemas.microsoft.com/office/powerpoint/2010/main" val="373029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F22A499-36EB-4390-8B10-C957DA51C9D4}" type="slidenum">
              <a:rPr lang="en-US"/>
              <a:pPr>
                <a:defRPr/>
              </a:pPr>
              <a:t>‹#›</a:t>
            </a:fld>
            <a:endParaRPr lang="en-US"/>
          </a:p>
        </p:txBody>
      </p:sp>
    </p:spTree>
    <p:extLst>
      <p:ext uri="{BB962C8B-B14F-4D97-AF65-F5344CB8AC3E}">
        <p14:creationId xmlns:p14="http://schemas.microsoft.com/office/powerpoint/2010/main" val="2422561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2C97BDB-E790-4F10-ACBF-D4EC27EA012E}" type="slidenum">
              <a:rPr lang="en-US"/>
              <a:pPr>
                <a:defRPr/>
              </a:pPr>
              <a:t>‹#›</a:t>
            </a:fld>
            <a:endParaRPr lang="en-US"/>
          </a:p>
        </p:txBody>
      </p:sp>
    </p:spTree>
    <p:extLst>
      <p:ext uri="{BB962C8B-B14F-4D97-AF65-F5344CB8AC3E}">
        <p14:creationId xmlns:p14="http://schemas.microsoft.com/office/powerpoint/2010/main" val="987944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D1CE75-A997-416F-9C48-ABDBE21D246C}" type="slidenum">
              <a:rPr lang="en-US"/>
              <a:pPr>
                <a:defRPr/>
              </a:pPr>
              <a:t>‹#›</a:t>
            </a:fld>
            <a:endParaRPr lang="en-US"/>
          </a:p>
        </p:txBody>
      </p:sp>
    </p:spTree>
    <p:extLst>
      <p:ext uri="{BB962C8B-B14F-4D97-AF65-F5344CB8AC3E}">
        <p14:creationId xmlns:p14="http://schemas.microsoft.com/office/powerpoint/2010/main" val="100366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03D5122-CC8C-464E-B19B-3137377C9CA8}" type="slidenum">
              <a:rPr lang="en-US"/>
              <a:pPr>
                <a:defRPr/>
              </a:pPr>
              <a:t>‹#›</a:t>
            </a:fld>
            <a:endParaRPr lang="en-US"/>
          </a:p>
        </p:txBody>
      </p:sp>
    </p:spTree>
    <p:extLst>
      <p:ext uri="{BB962C8B-B14F-4D97-AF65-F5344CB8AC3E}">
        <p14:creationId xmlns:p14="http://schemas.microsoft.com/office/powerpoint/2010/main" val="115864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charset="0"/>
              </a:defRPr>
            </a:lvl1pPr>
          </a:lstStyle>
          <a:p>
            <a:pPr>
              <a:defRPr/>
            </a:pPr>
            <a:fld id="{FC36D98F-E3B8-4BFD-8562-0D424E98283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hyperlink" Target="http://waterrights.utah.gov/images/staff/engineers/framed-1901-1905AFDoremus.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28.jpe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gif"/><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32.gif"/><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3.xml"/><Relationship Id="rId7"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8.png"/><Relationship Id="rId1" Type="http://schemas.openxmlformats.org/officeDocument/2006/relationships/slideLayout" Target="../slideLayouts/slideLayout4.xml"/><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5"/>
          <p:cNvSpPr txBox="1">
            <a:spLocks noChangeArrowheads="1"/>
          </p:cNvSpPr>
          <p:nvPr/>
        </p:nvSpPr>
        <p:spPr bwMode="auto">
          <a:xfrm>
            <a:off x="2133600" y="1336675"/>
            <a:ext cx="4038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dirty="0"/>
          </a:p>
        </p:txBody>
      </p:sp>
      <p:pic>
        <p:nvPicPr>
          <p:cNvPr id="1159" name="Picture 135" descr="E:\Pictures\St. George Flood 2010\10-14-10\IMG_018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0" y="2139660"/>
            <a:ext cx="1676400" cy="1257385"/>
          </a:xfrm>
          <a:prstGeom prst="rect">
            <a:avLst/>
          </a:prstGeom>
          <a:noFill/>
          <a:extLst>
            <a:ext uri="{909E8E84-426E-40DD-AFC4-6F175D3DCCD1}">
              <a14:hiddenFill xmlns:a14="http://schemas.microsoft.com/office/drawing/2010/main">
                <a:solidFill>
                  <a:srgbClr val="FFFFFF"/>
                </a:solidFill>
              </a14:hiddenFill>
            </a:ext>
          </a:extLst>
        </p:spPr>
      </p:pic>
      <p:pic>
        <p:nvPicPr>
          <p:cNvPr id="1164" name="Picture 1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6029" y="3810000"/>
            <a:ext cx="2252085" cy="1498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5" name="Picture 141"/>
          <p:cNvPicPr>
            <a:picLocks noChangeAspect="1" noChangeArrowheads="1"/>
          </p:cNvPicPr>
          <p:nvPr/>
        </p:nvPicPr>
        <p:blipFill rotWithShape="1">
          <a:blip r:embed="rId6">
            <a:extLst>
              <a:ext uri="{28A0092B-C50C-407E-A947-70E740481C1C}">
                <a14:useLocalDpi xmlns:a14="http://schemas.microsoft.com/office/drawing/2010/main" val="0"/>
              </a:ext>
            </a:extLst>
          </a:blip>
          <a:srcRect r="11239"/>
          <a:stretch/>
        </p:blipFill>
        <p:spPr bwMode="auto">
          <a:xfrm>
            <a:off x="-2209800" y="381000"/>
            <a:ext cx="2060269" cy="1551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7"/>
          <p:cNvSpPr txBox="1">
            <a:spLocks/>
          </p:cNvSpPr>
          <p:nvPr/>
        </p:nvSpPr>
        <p:spPr bwMode="auto">
          <a:xfrm>
            <a:off x="304800" y="4343400"/>
            <a:ext cx="8534400" cy="1785104"/>
          </a:xfrm>
          <a:prstGeom prst="rect">
            <a:avLst/>
          </a:prstGeom>
          <a:noFill/>
          <a:ln>
            <a:noFill/>
          </a:ln>
          <a:effectLst/>
          <a:extLst>
            <a:ext uri="{909E8E84-426E-40DD-AFC4-6F175D3DCCD1}">
              <a14:hiddenFill xmlns:a14="http://schemas.microsoft.com/office/drawing/2010/main">
                <a:blipFill dpi="0" rotWithShape="0">
                  <a:blip r:embed="rId7"/>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b="1" dirty="0" smtClean="0">
                <a:solidFill>
                  <a:srgbClr val="000000"/>
                </a:solidFill>
                <a:ea typeface="ヒラギノ角ゴ Pro W3" charset="-128"/>
                <a:sym typeface="Gill Sans" charset="0"/>
              </a:rPr>
              <a:t>RWAU Training—April </a:t>
            </a:r>
            <a:r>
              <a:rPr lang="en-US" altLang="en-US" b="1" dirty="0" smtClean="0">
                <a:solidFill>
                  <a:srgbClr val="000000"/>
                </a:solidFill>
                <a:ea typeface="ヒラギノ角ゴ Pro W3" charset="-128"/>
                <a:sym typeface="Gill Sans" charset="0"/>
              </a:rPr>
              <a:t>2021</a:t>
            </a:r>
            <a:endParaRPr lang="en-US" altLang="en-US" b="1" dirty="0" smtClean="0">
              <a:solidFill>
                <a:srgbClr val="000000"/>
              </a:solidFill>
              <a:ea typeface="ヒラギノ角ゴ Pro W3" charset="-128"/>
              <a:sym typeface="Gill Sans" charset="0"/>
            </a:endParaRPr>
          </a:p>
          <a:p>
            <a:pPr algn="ctr" eaLnBrk="1" hangingPunct="1">
              <a:spcBef>
                <a:spcPct val="50000"/>
              </a:spcBef>
              <a:buFontTx/>
              <a:buNone/>
            </a:pPr>
            <a:endParaRPr lang="en-US" altLang="en-US" sz="800" dirty="0" smtClean="0">
              <a:solidFill>
                <a:srgbClr val="000000"/>
              </a:solidFill>
              <a:ea typeface="ヒラギノ角ゴ Pro W3" charset="-128"/>
              <a:sym typeface="Gill Sans" charset="0"/>
            </a:endParaRPr>
          </a:p>
          <a:p>
            <a:pPr algn="ctr" eaLnBrk="1" hangingPunct="1">
              <a:spcBef>
                <a:spcPct val="50000"/>
              </a:spcBef>
              <a:buFontTx/>
              <a:buNone/>
            </a:pPr>
            <a:r>
              <a:rPr lang="en-US" altLang="en-US" sz="2400" dirty="0" smtClean="0">
                <a:solidFill>
                  <a:srgbClr val="000000"/>
                </a:solidFill>
                <a:ea typeface="ヒラギノ角ゴ Pro W3" charset="-128"/>
                <a:sym typeface="Gill Sans" charset="0"/>
              </a:rPr>
              <a:t>Marc Stilson, P.E.</a:t>
            </a:r>
          </a:p>
          <a:p>
            <a:pPr algn="ctr" eaLnBrk="1" hangingPunct="1">
              <a:spcBef>
                <a:spcPct val="50000"/>
              </a:spcBef>
              <a:buFontTx/>
              <a:buNone/>
            </a:pPr>
            <a:r>
              <a:rPr lang="en-US" altLang="en-US" sz="2000" i="1" dirty="0" smtClean="0">
                <a:ea typeface="ヒラギノ角ゴ Pro W3" charset="-128"/>
                <a:sym typeface="Gill Sans" charset="0"/>
              </a:rPr>
              <a:t>Regional Engineer, Southeastern Regional Office</a:t>
            </a:r>
          </a:p>
        </p:txBody>
      </p:sp>
      <p:sp>
        <p:nvSpPr>
          <p:cNvPr id="13" name="Text Box 8"/>
          <p:cNvSpPr txBox="1">
            <a:spLocks noChangeArrowheads="1"/>
          </p:cNvSpPr>
          <p:nvPr/>
        </p:nvSpPr>
        <p:spPr bwMode="auto">
          <a:xfrm>
            <a:off x="4282768" y="685800"/>
            <a:ext cx="46863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ts val="0"/>
              </a:spcBef>
              <a:buFontTx/>
              <a:buNone/>
            </a:pPr>
            <a:r>
              <a:rPr lang="en-US" altLang="en-US" sz="4400" b="1" dirty="0" smtClean="0">
                <a:solidFill>
                  <a:schemeClr val="tx2"/>
                </a:solidFill>
                <a:latin typeface="Times New Roman" pitchFamily="18" charset="0"/>
              </a:rPr>
              <a:t>History of Water</a:t>
            </a:r>
          </a:p>
          <a:p>
            <a:pPr algn="ctr" eaLnBrk="1" hangingPunct="1">
              <a:spcBef>
                <a:spcPts val="0"/>
              </a:spcBef>
              <a:buFontTx/>
              <a:buNone/>
            </a:pPr>
            <a:r>
              <a:rPr lang="en-US" altLang="en-US" sz="4400" b="1" dirty="0" smtClean="0">
                <a:solidFill>
                  <a:schemeClr val="tx2"/>
                </a:solidFill>
                <a:latin typeface="Times New Roman" pitchFamily="18" charset="0"/>
              </a:rPr>
              <a:t>Rights and Water Right Basics</a:t>
            </a:r>
            <a:endParaRPr lang="en-US" altLang="en-US" sz="4400" b="1" dirty="0">
              <a:solidFill>
                <a:schemeClr val="tx2"/>
              </a:solidFill>
              <a:latin typeface="Times New Roman" pitchFamily="18" charset="0"/>
            </a:endParaRPr>
          </a:p>
          <a:p>
            <a:pPr eaLnBrk="1" hangingPunct="1">
              <a:spcBef>
                <a:spcPct val="50000"/>
              </a:spcBef>
              <a:buFontTx/>
              <a:buNone/>
            </a:pPr>
            <a:endParaRPr lang="en-US" altLang="en-US" b="1" dirty="0">
              <a:solidFill>
                <a:schemeClr val="tx2"/>
              </a:solidFill>
              <a:latin typeface="Times New Roman" pitchFamily="18" charset="0"/>
            </a:endParaRPr>
          </a:p>
        </p:txBody>
      </p:sp>
    </p:spTree>
    <p:extLst>
      <p:ext uri="{BB962C8B-B14F-4D97-AF65-F5344CB8AC3E}">
        <p14:creationId xmlns:p14="http://schemas.microsoft.com/office/powerpoint/2010/main" val="5254157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8"/>
          <p:cNvSpPr txBox="1">
            <a:spLocks noGrp="1"/>
          </p:cNvSpPr>
          <p:nvPr>
            <p:ph type="title"/>
          </p:nvPr>
        </p:nvSpPr>
        <p:spPr>
          <a:xfrm>
            <a:off x="457200" y="122863"/>
            <a:ext cx="8229600" cy="1446550"/>
          </a:xfrm>
          <a:prstGeom prst="rect">
            <a:avLst/>
          </a:prstGeom>
          <a:noFill/>
        </p:spPr>
        <p:txBody>
          <a:bodyPr wrap="square" rtlCol="0">
            <a:spAutoFit/>
          </a:bodyPr>
          <a:lstStyle/>
          <a:p>
            <a:pPr algn="ctr"/>
            <a:r>
              <a:rPr lang="en-US" dirty="0" smtClean="0">
                <a:solidFill>
                  <a:schemeClr val="tx2"/>
                </a:solidFill>
              </a:rPr>
              <a:t>Statutes Giving State Agency </a:t>
            </a:r>
            <a:br>
              <a:rPr lang="en-US" dirty="0" smtClean="0">
                <a:solidFill>
                  <a:schemeClr val="tx2"/>
                </a:solidFill>
              </a:rPr>
            </a:br>
            <a:r>
              <a:rPr lang="en-US" dirty="0" smtClean="0">
                <a:solidFill>
                  <a:schemeClr val="tx2"/>
                </a:solidFill>
              </a:rPr>
              <a:t>Major Role</a:t>
            </a:r>
            <a:endParaRPr lang="en-US" dirty="0">
              <a:solidFill>
                <a:schemeClr val="tx2"/>
              </a:solidFill>
            </a:endParaRPr>
          </a:p>
        </p:txBody>
      </p:sp>
      <p:sp>
        <p:nvSpPr>
          <p:cNvPr id="53251" name="Rectangle 3"/>
          <p:cNvSpPr>
            <a:spLocks noGrp="1" noChangeArrowheads="1"/>
          </p:cNvSpPr>
          <p:nvPr>
            <p:ph sz="half" idx="1"/>
          </p:nvPr>
        </p:nvSpPr>
        <p:spPr>
          <a:xfrm>
            <a:off x="457200" y="1905000"/>
            <a:ext cx="4648200" cy="4221163"/>
          </a:xfrm>
          <a:prstGeom prst="rect">
            <a:avLst/>
          </a:prstGeom>
        </p:spPr>
        <p:txBody>
          <a:bodyPr/>
          <a:lstStyle/>
          <a:p>
            <a:pPr marL="0" indent="0">
              <a:buNone/>
            </a:pPr>
            <a:r>
              <a:rPr lang="en-US" altLang="en-US" dirty="0">
                <a:solidFill>
                  <a:schemeClr val="tx2"/>
                </a:solidFill>
              </a:rPr>
              <a:t>Wyoming was the </a:t>
            </a:r>
            <a:r>
              <a:rPr lang="en-US" altLang="en-US" dirty="0" smtClean="0">
                <a:solidFill>
                  <a:schemeClr val="tx2"/>
                </a:solidFill>
              </a:rPr>
              <a:t>First</a:t>
            </a:r>
            <a:endParaRPr lang="en-US" altLang="en-US" dirty="0">
              <a:solidFill>
                <a:schemeClr val="tx2"/>
              </a:solidFill>
            </a:endParaRPr>
          </a:p>
          <a:p>
            <a:pPr lvl="1"/>
            <a:r>
              <a:rPr lang="en-US" altLang="en-US" dirty="0">
                <a:solidFill>
                  <a:schemeClr val="tx2"/>
                </a:solidFill>
              </a:rPr>
              <a:t>Required application to be filed with state entity</a:t>
            </a:r>
          </a:p>
          <a:p>
            <a:pPr lvl="1"/>
            <a:r>
              <a:rPr lang="en-US" altLang="en-US" dirty="0">
                <a:solidFill>
                  <a:schemeClr val="tx2"/>
                </a:solidFill>
              </a:rPr>
              <a:t>Ruling on application by the state agency</a:t>
            </a:r>
          </a:p>
          <a:p>
            <a:pPr lvl="1"/>
            <a:r>
              <a:rPr lang="en-US" altLang="en-US" dirty="0">
                <a:solidFill>
                  <a:schemeClr val="tx2"/>
                </a:solidFill>
              </a:rPr>
              <a:t>Maintenance of a central bank of public </a:t>
            </a:r>
            <a:r>
              <a:rPr lang="en-US" altLang="en-US" dirty="0" smtClean="0">
                <a:solidFill>
                  <a:schemeClr val="tx2"/>
                </a:solidFill>
              </a:rPr>
              <a:t>records</a:t>
            </a:r>
          </a:p>
          <a:p>
            <a:pPr lvl="1"/>
            <a:endParaRPr lang="en-US" altLang="en-US" sz="1600" dirty="0">
              <a:solidFill>
                <a:schemeClr val="tx2"/>
              </a:solidFill>
            </a:endParaRPr>
          </a:p>
          <a:p>
            <a:pPr marL="0" indent="0">
              <a:buNone/>
            </a:pPr>
            <a:r>
              <a:rPr lang="en-US" altLang="en-US" u="sng" dirty="0">
                <a:solidFill>
                  <a:schemeClr val="tx2"/>
                </a:solidFill>
              </a:rPr>
              <a:t>Utah’s </a:t>
            </a:r>
            <a:r>
              <a:rPr lang="en-US" altLang="en-US" u="sng" dirty="0" smtClean="0">
                <a:solidFill>
                  <a:schemeClr val="tx2"/>
                </a:solidFill>
              </a:rPr>
              <a:t>Statute Enacted </a:t>
            </a:r>
            <a:r>
              <a:rPr lang="en-US" altLang="en-US" u="sng" dirty="0">
                <a:solidFill>
                  <a:schemeClr val="tx2"/>
                </a:solidFill>
              </a:rPr>
              <a:t>in 1903</a:t>
            </a:r>
          </a:p>
        </p:txBody>
      </p:sp>
      <p:pic>
        <p:nvPicPr>
          <p:cNvPr id="12290" name="Picture 2" descr="http://waterrights.utah.gov/images/staff/engineers/t-framed-1901-1905AFDoremus.jpg">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970" t="8270" r="9560" b="7645"/>
          <a:stretch/>
        </p:blipFill>
        <p:spPr bwMode="auto">
          <a:xfrm>
            <a:off x="5399975" y="1905000"/>
            <a:ext cx="3313092"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0762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8"/>
          <p:cNvSpPr txBox="1">
            <a:spLocks noGrp="1"/>
          </p:cNvSpPr>
          <p:nvPr>
            <p:ph type="title"/>
          </p:nvPr>
        </p:nvSpPr>
        <p:spPr>
          <a:xfrm>
            <a:off x="457200" y="492194"/>
            <a:ext cx="8229600" cy="707886"/>
          </a:xfrm>
          <a:prstGeom prst="rect">
            <a:avLst/>
          </a:prstGeom>
          <a:noFill/>
        </p:spPr>
        <p:txBody>
          <a:bodyPr wrap="square" rtlCol="0">
            <a:spAutoFit/>
          </a:bodyPr>
          <a:lstStyle/>
          <a:p>
            <a:pPr algn="ctr"/>
            <a:r>
              <a:rPr lang="en-US" sz="4000" dirty="0" smtClean="0">
                <a:solidFill>
                  <a:schemeClr val="tx2"/>
                </a:solidFill>
              </a:rPr>
              <a:t>Facilitated Development of Arid Lands</a:t>
            </a:r>
            <a:endParaRPr lang="en-US" sz="4000" dirty="0">
              <a:solidFill>
                <a:schemeClr val="tx2"/>
              </a:solidFill>
            </a:endParaRPr>
          </a:p>
        </p:txBody>
      </p:sp>
      <p:sp>
        <p:nvSpPr>
          <p:cNvPr id="2" name="Content Placeholder 1"/>
          <p:cNvSpPr>
            <a:spLocks noGrp="1"/>
          </p:cNvSpPr>
          <p:nvPr>
            <p:ph sz="half" idx="2"/>
          </p:nvPr>
        </p:nvSpPr>
        <p:spPr>
          <a:xfrm>
            <a:off x="4572000" y="1447800"/>
            <a:ext cx="4267200" cy="4678364"/>
          </a:xfrm>
        </p:spPr>
        <p:txBody>
          <a:bodyPr/>
          <a:lstStyle/>
          <a:p>
            <a:r>
              <a:rPr lang="en-US" altLang="en-US" dirty="0" smtClean="0">
                <a:solidFill>
                  <a:schemeClr val="tx2"/>
                </a:solidFill>
              </a:rPr>
              <a:t>Land &amp; Water Estates established as Separate</a:t>
            </a:r>
          </a:p>
          <a:p>
            <a:endParaRPr lang="en-US" altLang="en-US" dirty="0" smtClean="0">
              <a:solidFill>
                <a:schemeClr val="tx2"/>
              </a:solidFill>
            </a:endParaRPr>
          </a:p>
          <a:p>
            <a:r>
              <a:rPr lang="en-US" altLang="en-US" dirty="0" smtClean="0">
                <a:solidFill>
                  <a:schemeClr val="tx2"/>
                </a:solidFill>
              </a:rPr>
              <a:t>Water can be moved for Beneficial Use elsewhere</a:t>
            </a:r>
          </a:p>
          <a:p>
            <a:endParaRPr lang="en-US" altLang="en-US" dirty="0" smtClean="0">
              <a:solidFill>
                <a:schemeClr val="tx2"/>
              </a:solidFill>
            </a:endParaRPr>
          </a:p>
          <a:p>
            <a:r>
              <a:rPr lang="en-US" altLang="en-US" dirty="0" smtClean="0">
                <a:solidFill>
                  <a:schemeClr val="tx2"/>
                </a:solidFill>
              </a:rPr>
              <a:t>Provided protection for Domestic, Municipal and Agricultural Uses</a:t>
            </a:r>
            <a:endParaRPr lang="en-US" altLang="en-US" dirty="0">
              <a:solidFill>
                <a:schemeClr val="tx2"/>
              </a:solidFill>
            </a:endParaRPr>
          </a:p>
          <a:p>
            <a:endParaRPr lang="en-US" dirty="0"/>
          </a:p>
        </p:txBody>
      </p:sp>
      <p:pic>
        <p:nvPicPr>
          <p:cNvPr id="5122" name="Picture 2" descr="G:\_WRT Photo Contests (all years)\2010 WRT Photo Contest\Water at Work_1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986" t="8183" r="21986"/>
          <a:stretch/>
        </p:blipFill>
        <p:spPr bwMode="auto">
          <a:xfrm>
            <a:off x="533400" y="1523999"/>
            <a:ext cx="3864077" cy="4749309"/>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9851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a:spLocks noGrp="1"/>
          </p:cNvSpPr>
          <p:nvPr>
            <p:ph idx="4294967295"/>
          </p:nvPr>
        </p:nvSpPr>
        <p:spPr>
          <a:xfrm>
            <a:off x="4953000" y="1499417"/>
            <a:ext cx="3733800" cy="4525963"/>
          </a:xfrm>
          <a:prstGeom prst="rect">
            <a:avLst/>
          </a:prstGeom>
        </p:spPr>
        <p:txBody>
          <a:bodyPr/>
          <a:lstStyle/>
          <a:p>
            <a:r>
              <a:rPr lang="en-US" altLang="en-US" dirty="0">
                <a:solidFill>
                  <a:schemeClr val="tx2"/>
                </a:solidFill>
              </a:rPr>
              <a:t>Divert </a:t>
            </a:r>
            <a:r>
              <a:rPr lang="en-US" altLang="en-US" dirty="0" smtClean="0">
                <a:solidFill>
                  <a:schemeClr val="tx2"/>
                </a:solidFill>
              </a:rPr>
              <a:t>Water </a:t>
            </a:r>
            <a:r>
              <a:rPr lang="en-US" altLang="en-US" dirty="0">
                <a:solidFill>
                  <a:schemeClr val="tx2"/>
                </a:solidFill>
              </a:rPr>
              <a:t>to </a:t>
            </a:r>
            <a:r>
              <a:rPr lang="en-US" altLang="en-US" dirty="0" smtClean="0">
                <a:solidFill>
                  <a:schemeClr val="tx2"/>
                </a:solidFill>
              </a:rPr>
              <a:t>Beneficial Use</a:t>
            </a:r>
          </a:p>
          <a:p>
            <a:endParaRPr lang="en-US" altLang="en-US" sz="1050" dirty="0">
              <a:solidFill>
                <a:schemeClr val="tx2"/>
              </a:solidFill>
            </a:endParaRPr>
          </a:p>
          <a:p>
            <a:r>
              <a:rPr lang="en-US" altLang="en-US" dirty="0">
                <a:solidFill>
                  <a:schemeClr val="tx2"/>
                </a:solidFill>
              </a:rPr>
              <a:t>Priority </a:t>
            </a:r>
            <a:r>
              <a:rPr lang="en-US" altLang="en-US" dirty="0" smtClean="0">
                <a:solidFill>
                  <a:schemeClr val="tx2"/>
                </a:solidFill>
              </a:rPr>
              <a:t>Date</a:t>
            </a:r>
          </a:p>
          <a:p>
            <a:endParaRPr lang="en-US" altLang="en-US" sz="1200" dirty="0">
              <a:solidFill>
                <a:schemeClr val="tx2"/>
              </a:solidFill>
            </a:endParaRPr>
          </a:p>
          <a:p>
            <a:r>
              <a:rPr lang="en-US" altLang="en-US" dirty="0">
                <a:solidFill>
                  <a:schemeClr val="tx2"/>
                </a:solidFill>
              </a:rPr>
              <a:t>First in </a:t>
            </a:r>
            <a:r>
              <a:rPr lang="en-US" altLang="en-US" dirty="0" smtClean="0">
                <a:solidFill>
                  <a:schemeClr val="tx2"/>
                </a:solidFill>
              </a:rPr>
              <a:t>Time</a:t>
            </a:r>
            <a:r>
              <a:rPr lang="en-US" altLang="en-US" dirty="0">
                <a:solidFill>
                  <a:schemeClr val="tx2"/>
                </a:solidFill>
              </a:rPr>
              <a:t>, </a:t>
            </a:r>
            <a:r>
              <a:rPr lang="en-US" altLang="en-US" dirty="0" smtClean="0">
                <a:solidFill>
                  <a:schemeClr val="tx2"/>
                </a:solidFill>
              </a:rPr>
              <a:t>First </a:t>
            </a:r>
            <a:r>
              <a:rPr lang="en-US" altLang="en-US" dirty="0">
                <a:solidFill>
                  <a:schemeClr val="tx2"/>
                </a:solidFill>
              </a:rPr>
              <a:t>in </a:t>
            </a:r>
            <a:r>
              <a:rPr lang="en-US" altLang="en-US" dirty="0" smtClean="0">
                <a:solidFill>
                  <a:schemeClr val="tx2"/>
                </a:solidFill>
              </a:rPr>
              <a:t>Right</a:t>
            </a:r>
          </a:p>
          <a:p>
            <a:endParaRPr lang="en-US" altLang="en-US" sz="1400" dirty="0">
              <a:solidFill>
                <a:schemeClr val="tx2"/>
              </a:solidFill>
            </a:endParaRPr>
          </a:p>
          <a:p>
            <a:r>
              <a:rPr lang="en-US" altLang="en-US" dirty="0">
                <a:solidFill>
                  <a:schemeClr val="tx2"/>
                </a:solidFill>
              </a:rPr>
              <a:t>Loss of </a:t>
            </a:r>
            <a:r>
              <a:rPr lang="en-US" altLang="en-US" dirty="0" smtClean="0">
                <a:solidFill>
                  <a:schemeClr val="tx2"/>
                </a:solidFill>
              </a:rPr>
              <a:t>Right</a:t>
            </a:r>
            <a:endParaRPr lang="en-US" altLang="en-US" dirty="0">
              <a:solidFill>
                <a:schemeClr val="tx2"/>
              </a:solidFill>
            </a:endParaRPr>
          </a:p>
        </p:txBody>
      </p:sp>
      <p:sp>
        <p:nvSpPr>
          <p:cNvPr id="11" name="Title 10"/>
          <p:cNvSpPr txBox="1">
            <a:spLocks noGrp="1"/>
          </p:cNvSpPr>
          <p:nvPr>
            <p:ph type="title"/>
          </p:nvPr>
        </p:nvSpPr>
        <p:spPr>
          <a:xfrm>
            <a:off x="457200" y="461418"/>
            <a:ext cx="8229600" cy="769441"/>
          </a:xfrm>
          <a:prstGeom prst="rect">
            <a:avLst/>
          </a:prstGeom>
          <a:noFill/>
        </p:spPr>
        <p:txBody>
          <a:bodyPr wrap="square" rtlCol="0">
            <a:spAutoFit/>
          </a:bodyPr>
          <a:lstStyle/>
          <a:p>
            <a:pPr algn="ctr"/>
            <a:r>
              <a:rPr lang="en-US" dirty="0" smtClean="0">
                <a:solidFill>
                  <a:schemeClr val="tx2"/>
                </a:solidFill>
              </a:rPr>
              <a:t>Prior Appropriation Doctrine</a:t>
            </a:r>
            <a:endParaRPr lang="en-US" dirty="0">
              <a:solidFill>
                <a:schemeClr val="tx2"/>
              </a:solidFill>
            </a:endParaRPr>
          </a:p>
        </p:txBody>
      </p:sp>
      <p:pic>
        <p:nvPicPr>
          <p:cNvPr id="6147" name="Picture 3" descr="G:\_WRT Photo Contests (all years)\2012 WRT Photo Contest\RockSpring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8115"/>
          <a:stretch/>
        </p:blipFill>
        <p:spPr bwMode="auto">
          <a:xfrm>
            <a:off x="609600" y="1447799"/>
            <a:ext cx="3962400" cy="4854473"/>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4815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chemeClr val="tx2"/>
                </a:solidFill>
              </a:rPr>
              <a:t>Water Distribution By Priority Date</a:t>
            </a:r>
            <a:endParaRPr lang="en-US" dirty="0">
              <a:solidFill>
                <a:schemeClr val="tx2"/>
              </a:solidFill>
            </a:endParaRP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537" t="8639" r="16175"/>
          <a:stretch/>
        </p:blipFill>
        <p:spPr bwMode="auto">
          <a:xfrm>
            <a:off x="178225" y="1281342"/>
            <a:ext cx="8787550" cy="5334000"/>
          </a:xfrm>
          <a:prstGeom prst="rect">
            <a:avLst/>
          </a:prstGeom>
          <a:noFill/>
          <a:ln w="9525">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a:xfrm flipV="1">
            <a:off x="2971800" y="3009765"/>
            <a:ext cx="4571999" cy="17215"/>
          </a:xfrm>
          <a:prstGeom prst="line">
            <a:avLst/>
          </a:prstGeom>
          <a:ln w="508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971800" y="4329744"/>
            <a:ext cx="4582510" cy="516"/>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03331" y="5407570"/>
            <a:ext cx="4550979" cy="222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048703" y="1701622"/>
            <a:ext cx="8382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886903" y="1470790"/>
            <a:ext cx="1828800" cy="461665"/>
          </a:xfrm>
          <a:prstGeom prst="rect">
            <a:avLst/>
          </a:prstGeom>
          <a:noFill/>
        </p:spPr>
        <p:txBody>
          <a:bodyPr wrap="square" rtlCol="0">
            <a:spAutoFit/>
          </a:bodyPr>
          <a:lstStyle/>
          <a:p>
            <a:r>
              <a:rPr lang="en-US" sz="2400" dirty="0" smtClean="0">
                <a:solidFill>
                  <a:schemeClr val="tx1"/>
                </a:solidFill>
                <a:latin typeface="+mj-lt"/>
              </a:rPr>
              <a:t>Stream Flow</a:t>
            </a:r>
            <a:endParaRPr lang="en-US" sz="2400" dirty="0">
              <a:solidFill>
                <a:schemeClr val="tx1"/>
              </a:solidFill>
              <a:latin typeface="+mj-lt"/>
            </a:endParaRPr>
          </a:p>
        </p:txBody>
      </p:sp>
      <p:sp>
        <p:nvSpPr>
          <p:cNvPr id="20" name="TextBox 19"/>
          <p:cNvSpPr txBox="1"/>
          <p:nvPr/>
        </p:nvSpPr>
        <p:spPr>
          <a:xfrm>
            <a:off x="3604185" y="5433842"/>
            <a:ext cx="2362200" cy="461665"/>
          </a:xfrm>
          <a:prstGeom prst="rect">
            <a:avLst/>
          </a:prstGeom>
          <a:noFill/>
        </p:spPr>
        <p:txBody>
          <a:bodyPr wrap="square" rtlCol="0">
            <a:spAutoFit/>
          </a:bodyPr>
          <a:lstStyle/>
          <a:p>
            <a:r>
              <a:rPr lang="en-US" sz="2400" dirty="0" smtClean="0">
                <a:solidFill>
                  <a:schemeClr val="tx1"/>
                </a:solidFill>
                <a:latin typeface="+mj-lt"/>
              </a:rPr>
              <a:t>1</a:t>
            </a:r>
            <a:r>
              <a:rPr lang="en-US" sz="2400" baseline="30000" dirty="0" smtClean="0">
                <a:solidFill>
                  <a:schemeClr val="tx1"/>
                </a:solidFill>
                <a:latin typeface="+mj-lt"/>
              </a:rPr>
              <a:t>st</a:t>
            </a:r>
            <a:r>
              <a:rPr lang="en-US" sz="2400" dirty="0" smtClean="0">
                <a:solidFill>
                  <a:schemeClr val="tx1"/>
                </a:solidFill>
                <a:latin typeface="+mj-lt"/>
              </a:rPr>
              <a:t> Priority 1873</a:t>
            </a:r>
            <a:endParaRPr lang="en-US" sz="2400" dirty="0">
              <a:solidFill>
                <a:schemeClr val="tx1"/>
              </a:solidFill>
              <a:latin typeface="+mj-lt"/>
            </a:endParaRPr>
          </a:p>
        </p:txBody>
      </p:sp>
      <p:sp>
        <p:nvSpPr>
          <p:cNvPr id="21" name="TextBox 20"/>
          <p:cNvSpPr txBox="1"/>
          <p:nvPr/>
        </p:nvSpPr>
        <p:spPr>
          <a:xfrm>
            <a:off x="5181600" y="4542967"/>
            <a:ext cx="2362200" cy="461665"/>
          </a:xfrm>
          <a:prstGeom prst="rect">
            <a:avLst/>
          </a:prstGeom>
          <a:noFill/>
        </p:spPr>
        <p:txBody>
          <a:bodyPr wrap="square" rtlCol="0">
            <a:spAutoFit/>
          </a:bodyPr>
          <a:lstStyle/>
          <a:p>
            <a:r>
              <a:rPr lang="en-US" sz="2400" dirty="0" smtClean="0">
                <a:solidFill>
                  <a:schemeClr val="tx1"/>
                </a:solidFill>
                <a:latin typeface="+mj-lt"/>
              </a:rPr>
              <a:t>2</a:t>
            </a:r>
            <a:r>
              <a:rPr lang="en-US" sz="2400" baseline="30000" dirty="0" smtClean="0">
                <a:solidFill>
                  <a:schemeClr val="tx1"/>
                </a:solidFill>
                <a:latin typeface="+mj-lt"/>
              </a:rPr>
              <a:t>nd</a:t>
            </a:r>
            <a:r>
              <a:rPr lang="en-US" sz="2400" dirty="0" smtClean="0">
                <a:solidFill>
                  <a:schemeClr val="tx1"/>
                </a:solidFill>
                <a:latin typeface="+mj-lt"/>
              </a:rPr>
              <a:t> Priority 1922</a:t>
            </a:r>
            <a:endParaRPr lang="en-US" sz="2400" dirty="0">
              <a:solidFill>
                <a:schemeClr val="tx1"/>
              </a:solidFill>
              <a:latin typeface="+mj-lt"/>
            </a:endParaRPr>
          </a:p>
        </p:txBody>
      </p:sp>
      <p:sp>
        <p:nvSpPr>
          <p:cNvPr id="22" name="TextBox 21"/>
          <p:cNvSpPr txBox="1"/>
          <p:nvPr/>
        </p:nvSpPr>
        <p:spPr>
          <a:xfrm>
            <a:off x="4876800" y="3486677"/>
            <a:ext cx="2362200" cy="461665"/>
          </a:xfrm>
          <a:prstGeom prst="rect">
            <a:avLst/>
          </a:prstGeom>
          <a:noFill/>
        </p:spPr>
        <p:txBody>
          <a:bodyPr wrap="square" rtlCol="0">
            <a:spAutoFit/>
          </a:bodyPr>
          <a:lstStyle/>
          <a:p>
            <a:r>
              <a:rPr lang="en-US" sz="2400" dirty="0" smtClean="0">
                <a:solidFill>
                  <a:schemeClr val="tx1"/>
                </a:solidFill>
                <a:latin typeface="+mj-lt"/>
              </a:rPr>
              <a:t>3</a:t>
            </a:r>
            <a:r>
              <a:rPr lang="en-US" sz="2400" baseline="30000" dirty="0" smtClean="0">
                <a:solidFill>
                  <a:schemeClr val="tx1"/>
                </a:solidFill>
                <a:latin typeface="+mj-lt"/>
              </a:rPr>
              <a:t>rd</a:t>
            </a:r>
            <a:r>
              <a:rPr lang="en-US" sz="2400" dirty="0" smtClean="0">
                <a:solidFill>
                  <a:schemeClr val="tx1"/>
                </a:solidFill>
                <a:latin typeface="+mj-lt"/>
              </a:rPr>
              <a:t> Priority 1949</a:t>
            </a:r>
            <a:endParaRPr lang="en-US" sz="2400" dirty="0">
              <a:solidFill>
                <a:schemeClr val="tx1"/>
              </a:solidFill>
              <a:latin typeface="+mj-lt"/>
            </a:endParaRPr>
          </a:p>
        </p:txBody>
      </p:sp>
      <p:sp>
        <p:nvSpPr>
          <p:cNvPr id="23" name="TextBox 22"/>
          <p:cNvSpPr txBox="1"/>
          <p:nvPr/>
        </p:nvSpPr>
        <p:spPr>
          <a:xfrm>
            <a:off x="2078421" y="5028674"/>
            <a:ext cx="914400" cy="461665"/>
          </a:xfrm>
          <a:prstGeom prst="rect">
            <a:avLst/>
          </a:prstGeom>
          <a:noFill/>
        </p:spPr>
        <p:txBody>
          <a:bodyPr wrap="square" rtlCol="0">
            <a:spAutoFit/>
          </a:bodyPr>
          <a:lstStyle/>
          <a:p>
            <a:r>
              <a:rPr lang="en-US" sz="2400" dirty="0" smtClean="0">
                <a:solidFill>
                  <a:schemeClr val="tx1"/>
                </a:solidFill>
                <a:latin typeface="+mj-lt"/>
              </a:rPr>
              <a:t>25 </a:t>
            </a:r>
            <a:r>
              <a:rPr lang="en-US" sz="2400" dirty="0" err="1" smtClean="0">
                <a:solidFill>
                  <a:schemeClr val="tx1"/>
                </a:solidFill>
                <a:latin typeface="+mj-lt"/>
              </a:rPr>
              <a:t>cfs</a:t>
            </a:r>
            <a:endParaRPr lang="en-US" sz="2400" dirty="0">
              <a:solidFill>
                <a:schemeClr val="tx1"/>
              </a:solidFill>
              <a:latin typeface="+mj-lt"/>
            </a:endParaRPr>
          </a:p>
        </p:txBody>
      </p:sp>
      <p:sp>
        <p:nvSpPr>
          <p:cNvPr id="24" name="TextBox 23"/>
          <p:cNvSpPr txBox="1"/>
          <p:nvPr/>
        </p:nvSpPr>
        <p:spPr>
          <a:xfrm>
            <a:off x="2057400" y="4081302"/>
            <a:ext cx="914400" cy="461665"/>
          </a:xfrm>
          <a:prstGeom prst="rect">
            <a:avLst/>
          </a:prstGeom>
          <a:noFill/>
        </p:spPr>
        <p:txBody>
          <a:bodyPr wrap="square" rtlCol="0">
            <a:spAutoFit/>
          </a:bodyPr>
          <a:lstStyle/>
          <a:p>
            <a:r>
              <a:rPr lang="en-US" sz="2400" dirty="0" smtClean="0">
                <a:solidFill>
                  <a:schemeClr val="tx1"/>
                </a:solidFill>
                <a:latin typeface="+mj-lt"/>
              </a:rPr>
              <a:t>90 </a:t>
            </a:r>
            <a:r>
              <a:rPr lang="en-US" sz="2400" dirty="0" err="1" smtClean="0">
                <a:solidFill>
                  <a:schemeClr val="tx1"/>
                </a:solidFill>
                <a:latin typeface="+mj-lt"/>
              </a:rPr>
              <a:t>cfs</a:t>
            </a:r>
            <a:endParaRPr lang="en-US" sz="2400" dirty="0">
              <a:solidFill>
                <a:schemeClr val="tx1"/>
              </a:solidFill>
              <a:latin typeface="+mj-lt"/>
            </a:endParaRPr>
          </a:p>
        </p:txBody>
      </p:sp>
      <p:sp>
        <p:nvSpPr>
          <p:cNvPr id="25" name="TextBox 24"/>
          <p:cNvSpPr txBox="1"/>
          <p:nvPr/>
        </p:nvSpPr>
        <p:spPr>
          <a:xfrm>
            <a:off x="1905000" y="2760807"/>
            <a:ext cx="1066800" cy="461665"/>
          </a:xfrm>
          <a:prstGeom prst="rect">
            <a:avLst/>
          </a:prstGeom>
          <a:noFill/>
        </p:spPr>
        <p:txBody>
          <a:bodyPr wrap="square" rtlCol="0">
            <a:spAutoFit/>
          </a:bodyPr>
          <a:lstStyle/>
          <a:p>
            <a:r>
              <a:rPr lang="en-US" sz="2400" dirty="0" smtClean="0">
                <a:solidFill>
                  <a:schemeClr val="tx1"/>
                </a:solidFill>
                <a:latin typeface="+mj-lt"/>
              </a:rPr>
              <a:t>160 </a:t>
            </a:r>
            <a:r>
              <a:rPr lang="en-US" sz="2400" dirty="0" err="1" smtClean="0">
                <a:solidFill>
                  <a:schemeClr val="tx1"/>
                </a:solidFill>
                <a:latin typeface="+mj-lt"/>
              </a:rPr>
              <a:t>cfs</a:t>
            </a:r>
            <a:endParaRPr lang="en-US" sz="2400" dirty="0">
              <a:solidFill>
                <a:schemeClr val="tx1"/>
              </a:solidFill>
              <a:latin typeface="+mj-lt"/>
            </a:endParaRPr>
          </a:p>
        </p:txBody>
      </p:sp>
      <p:grpSp>
        <p:nvGrpSpPr>
          <p:cNvPr id="29" name="Group 28"/>
          <p:cNvGrpSpPr/>
          <p:nvPr/>
        </p:nvGrpSpPr>
        <p:grpSpPr>
          <a:xfrm>
            <a:off x="2878358" y="5791200"/>
            <a:ext cx="228925" cy="777367"/>
            <a:chOff x="2878358" y="5791200"/>
            <a:chExt cx="228925" cy="777367"/>
          </a:xfrm>
        </p:grpSpPr>
        <p:sp>
          <p:nvSpPr>
            <p:cNvPr id="26" name="TextBox 25"/>
            <p:cNvSpPr txBox="1"/>
            <p:nvPr/>
          </p:nvSpPr>
          <p:spPr>
            <a:xfrm rot="16200000">
              <a:off x="2656290" y="6117574"/>
              <a:ext cx="673061" cy="228925"/>
            </a:xfrm>
            <a:prstGeom prst="rect">
              <a:avLst/>
            </a:prstGeom>
            <a:solidFill>
              <a:schemeClr val="bg1"/>
            </a:solidFill>
          </p:spPr>
          <p:txBody>
            <a:bodyPr wrap="square" rtlCol="0">
              <a:spAutoFit/>
            </a:bodyPr>
            <a:lstStyle/>
            <a:p>
              <a:r>
                <a:rPr lang="en-US" sz="1200" dirty="0" smtClean="0">
                  <a:solidFill>
                    <a:schemeClr val="tx1"/>
                  </a:solidFill>
                  <a:latin typeface="+mj-lt"/>
                </a:rPr>
                <a:t>Apr 1 </a:t>
              </a:r>
              <a:endParaRPr lang="en-US" sz="1200" dirty="0">
                <a:solidFill>
                  <a:schemeClr val="tx1"/>
                </a:solidFill>
                <a:latin typeface="+mj-lt"/>
              </a:endParaRPr>
            </a:p>
          </p:txBody>
        </p:sp>
        <p:cxnSp>
          <p:nvCxnSpPr>
            <p:cNvPr id="28" name="Straight Connector 27"/>
            <p:cNvCxnSpPr/>
            <p:nvPr/>
          </p:nvCxnSpPr>
          <p:spPr>
            <a:xfrm>
              <a:off x="3003331" y="5791200"/>
              <a:ext cx="0" cy="228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7405300" y="5787989"/>
            <a:ext cx="276999" cy="777367"/>
            <a:chOff x="2854321" y="5791200"/>
            <a:chExt cx="276999" cy="777367"/>
          </a:xfrm>
        </p:grpSpPr>
        <p:sp>
          <p:nvSpPr>
            <p:cNvPr id="31" name="TextBox 30"/>
            <p:cNvSpPr txBox="1"/>
            <p:nvPr/>
          </p:nvSpPr>
          <p:spPr>
            <a:xfrm rot="16200000">
              <a:off x="2656290" y="6093537"/>
              <a:ext cx="673061" cy="276999"/>
            </a:xfrm>
            <a:prstGeom prst="rect">
              <a:avLst/>
            </a:prstGeom>
            <a:solidFill>
              <a:schemeClr val="bg1"/>
            </a:solidFill>
          </p:spPr>
          <p:txBody>
            <a:bodyPr wrap="square" rtlCol="0">
              <a:spAutoFit/>
            </a:bodyPr>
            <a:lstStyle/>
            <a:p>
              <a:r>
                <a:rPr lang="en-US" sz="1200" dirty="0" smtClean="0">
                  <a:solidFill>
                    <a:schemeClr val="tx1"/>
                  </a:solidFill>
                  <a:latin typeface="+mj-lt"/>
                </a:rPr>
                <a:t>Oct 31 </a:t>
              </a:r>
              <a:endParaRPr lang="en-US" sz="1200" dirty="0">
                <a:solidFill>
                  <a:schemeClr val="tx1"/>
                </a:solidFill>
                <a:latin typeface="+mj-lt"/>
              </a:endParaRPr>
            </a:p>
          </p:txBody>
        </p:sp>
        <p:cxnSp>
          <p:nvCxnSpPr>
            <p:cNvPr id="32" name="Straight Connector 31"/>
            <p:cNvCxnSpPr/>
            <p:nvPr/>
          </p:nvCxnSpPr>
          <p:spPr>
            <a:xfrm>
              <a:off x="3003331" y="5791200"/>
              <a:ext cx="0" cy="228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609808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_WRT Photo Contests (all years)\2014 WRT Photo Contest\14. Kamas Refreshment.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15000"/>
                    </a14:imgEffect>
                    <a14:imgEffect>
                      <a14:colorTemperature colorTemp="7300"/>
                    </a14:imgEffect>
                    <a14:imgEffect>
                      <a14:saturation sat="126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28600" y="5105400"/>
            <a:ext cx="7772400" cy="752475"/>
          </a:xfrm>
        </p:spPr>
        <p:txBody>
          <a:bodyPr/>
          <a:lstStyle/>
          <a:p>
            <a:r>
              <a:rPr lang="en-US" sz="3600" dirty="0" smtClean="0">
                <a:solidFill>
                  <a:schemeClr val="bg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Division of Water Rights</a:t>
            </a:r>
            <a:endParaRPr lang="en-US" sz="3600" dirty="0">
              <a:solidFill>
                <a:schemeClr val="bg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idx="1"/>
          </p:nvPr>
        </p:nvSpPr>
        <p:spPr>
          <a:xfrm>
            <a:off x="228600" y="3581400"/>
            <a:ext cx="7848600" cy="1600200"/>
          </a:xfrm>
        </p:spPr>
        <p:txBody>
          <a:bodyPr/>
          <a:lstStyle/>
          <a:p>
            <a:r>
              <a:rPr lang="en-US" i="1" dirty="0" smtClean="0">
                <a:solidFill>
                  <a:schemeClr val="bg2"/>
                </a:solidFill>
                <a:effectLst>
                  <a:outerShdw blurRad="38100" dist="38100" dir="2700000" algn="tl">
                    <a:srgbClr val="000000">
                      <a:alpha val="43137"/>
                    </a:srgbClr>
                  </a:outerShdw>
                </a:effectLst>
              </a:rPr>
              <a:t>From the past to now</a:t>
            </a:r>
            <a:endParaRPr lang="en-US" i="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845647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533400"/>
            <a:ext cx="8229600" cy="884238"/>
          </a:xfrm>
        </p:spPr>
        <p:txBody>
          <a:bodyPr/>
          <a:lstStyle/>
          <a:p>
            <a:r>
              <a:rPr lang="en-US" dirty="0">
                <a:solidFill>
                  <a:schemeClr val="tx2"/>
                </a:solidFill>
              </a:rPr>
              <a:t>The State Engineer</a:t>
            </a:r>
            <a:br>
              <a:rPr lang="en-US" dirty="0">
                <a:solidFill>
                  <a:schemeClr val="tx2"/>
                </a:solidFill>
              </a:rPr>
            </a:br>
            <a:endParaRPr lang="en-US" dirty="0"/>
          </a:p>
        </p:txBody>
      </p:sp>
      <p:sp>
        <p:nvSpPr>
          <p:cNvPr id="9" name="Content Placeholder 8"/>
          <p:cNvSpPr>
            <a:spLocks noGrp="1"/>
          </p:cNvSpPr>
          <p:nvPr>
            <p:ph idx="1"/>
          </p:nvPr>
        </p:nvSpPr>
        <p:spPr>
          <a:xfrm>
            <a:off x="342900" y="1371600"/>
            <a:ext cx="8458200" cy="1852815"/>
          </a:xfrm>
          <a:prstGeom prst="rect">
            <a:avLst/>
          </a:prstGeom>
        </p:spPr>
        <p:txBody>
          <a:bodyPr wrap="square">
            <a:spAutoFit/>
          </a:bodyPr>
          <a:lstStyle/>
          <a:p>
            <a:pPr marL="0" indent="0">
              <a:buNone/>
            </a:pPr>
            <a:r>
              <a:rPr lang="en-US" sz="2800" dirty="0" smtClean="0">
                <a:solidFill>
                  <a:schemeClr val="tx2"/>
                </a:solidFill>
              </a:rPr>
              <a:t>The State Engineer</a:t>
            </a:r>
          </a:p>
          <a:p>
            <a:pPr lvl="1">
              <a:buFont typeface="Arial" panose="020B0604020202020204" pitchFamily="34" charset="0"/>
              <a:buChar char="•"/>
            </a:pPr>
            <a:r>
              <a:rPr lang="en-US" sz="2400" dirty="0" smtClean="0">
                <a:solidFill>
                  <a:schemeClr val="tx2"/>
                </a:solidFill>
              </a:rPr>
              <a:t>Responsible </a:t>
            </a:r>
            <a:r>
              <a:rPr lang="en-US" sz="2400" dirty="0">
                <a:solidFill>
                  <a:schemeClr val="tx2"/>
                </a:solidFill>
              </a:rPr>
              <a:t>for </a:t>
            </a:r>
            <a:r>
              <a:rPr lang="en-US" sz="2400" dirty="0" smtClean="0">
                <a:solidFill>
                  <a:schemeClr val="tx2"/>
                </a:solidFill>
              </a:rPr>
              <a:t>Administering Water Rights in Utah</a:t>
            </a:r>
          </a:p>
          <a:p>
            <a:pPr lvl="1">
              <a:buFont typeface="Arial" panose="020B0604020202020204" pitchFamily="34" charset="0"/>
              <a:buChar char="•"/>
            </a:pPr>
            <a:r>
              <a:rPr lang="en-US" sz="2400" dirty="0" smtClean="0">
                <a:solidFill>
                  <a:schemeClr val="tx2"/>
                </a:solidFill>
              </a:rPr>
              <a:t>Director </a:t>
            </a:r>
            <a:r>
              <a:rPr lang="en-US" sz="2400" dirty="0">
                <a:solidFill>
                  <a:schemeClr val="tx2"/>
                </a:solidFill>
              </a:rPr>
              <a:t>of the Utah Division of Water Rights </a:t>
            </a:r>
            <a:endParaRPr lang="en-US" sz="2400" dirty="0" smtClean="0">
              <a:solidFill>
                <a:schemeClr val="tx2"/>
              </a:solidFill>
            </a:endParaRPr>
          </a:p>
          <a:p>
            <a:pPr lvl="1">
              <a:buFont typeface="Arial" panose="020B0604020202020204" pitchFamily="34" charset="0"/>
              <a:buChar char="•"/>
            </a:pPr>
            <a:r>
              <a:rPr lang="en-US" sz="2400" dirty="0" smtClean="0">
                <a:solidFill>
                  <a:schemeClr val="tx2"/>
                </a:solidFill>
              </a:rPr>
              <a:t>Appointed </a:t>
            </a:r>
            <a:r>
              <a:rPr lang="en-US" sz="2400" dirty="0">
                <a:solidFill>
                  <a:schemeClr val="tx2"/>
                </a:solidFill>
              </a:rPr>
              <a:t>by the Governor for a </a:t>
            </a:r>
            <a:r>
              <a:rPr lang="en-US" sz="2400" dirty="0" smtClean="0">
                <a:solidFill>
                  <a:schemeClr val="tx2"/>
                </a:solidFill>
              </a:rPr>
              <a:t>Four Year Term.</a:t>
            </a: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3505200"/>
            <a:ext cx="2570922" cy="2777255"/>
          </a:xfrm>
          <a:prstGeom prst="rect">
            <a:avLst/>
          </a:prstGeom>
        </p:spPr>
      </p:pic>
      <p:sp>
        <p:nvSpPr>
          <p:cNvPr id="4" name="TextBox 3"/>
          <p:cNvSpPr txBox="1"/>
          <p:nvPr/>
        </p:nvSpPr>
        <p:spPr>
          <a:xfrm>
            <a:off x="6987894" y="5759235"/>
            <a:ext cx="1994480" cy="523220"/>
          </a:xfrm>
          <a:prstGeom prst="rect">
            <a:avLst/>
          </a:prstGeom>
          <a:noFill/>
        </p:spPr>
        <p:txBody>
          <a:bodyPr wrap="square" rtlCol="0">
            <a:spAutoFit/>
          </a:bodyPr>
          <a:lstStyle/>
          <a:p>
            <a:r>
              <a:rPr lang="en-US" sz="1400" dirty="0" smtClean="0">
                <a:solidFill>
                  <a:schemeClr val="tx1"/>
                </a:solidFill>
              </a:rPr>
              <a:t>Teresa </a:t>
            </a:r>
            <a:r>
              <a:rPr lang="en-US" sz="1400" dirty="0" err="1" smtClean="0">
                <a:solidFill>
                  <a:schemeClr val="tx1"/>
                </a:solidFill>
              </a:rPr>
              <a:t>Wilhelmsen</a:t>
            </a:r>
            <a:endParaRPr lang="en-US" sz="1400" dirty="0" smtClean="0">
              <a:solidFill>
                <a:schemeClr val="tx1"/>
              </a:solidFill>
            </a:endParaRPr>
          </a:p>
          <a:p>
            <a:r>
              <a:rPr lang="en-US" sz="1400" dirty="0" smtClean="0">
                <a:solidFill>
                  <a:schemeClr val="tx1"/>
                </a:solidFill>
              </a:rPr>
              <a:t>Current State Engineer</a:t>
            </a:r>
            <a:endParaRPr lang="en-US" sz="1400" dirty="0">
              <a:solidFill>
                <a:schemeClr val="tx1"/>
              </a:solidFill>
            </a:endParaRPr>
          </a:p>
        </p:txBody>
      </p:sp>
      <p:sp>
        <p:nvSpPr>
          <p:cNvPr id="12" name="TextBox 11"/>
          <p:cNvSpPr txBox="1"/>
          <p:nvPr/>
        </p:nvSpPr>
        <p:spPr>
          <a:xfrm>
            <a:off x="313997" y="5759235"/>
            <a:ext cx="1752600" cy="523220"/>
          </a:xfrm>
          <a:prstGeom prst="rect">
            <a:avLst/>
          </a:prstGeom>
          <a:noFill/>
        </p:spPr>
        <p:txBody>
          <a:bodyPr wrap="square" rtlCol="0">
            <a:spAutoFit/>
          </a:bodyPr>
          <a:lstStyle/>
          <a:p>
            <a:pPr algn="r"/>
            <a:r>
              <a:rPr lang="en-US" sz="1400" dirty="0" smtClean="0">
                <a:solidFill>
                  <a:schemeClr val="tx1"/>
                </a:solidFill>
              </a:rPr>
              <a:t>Willard Young</a:t>
            </a:r>
          </a:p>
          <a:p>
            <a:pPr algn="r"/>
            <a:r>
              <a:rPr lang="en-US" sz="1400" dirty="0" smtClean="0">
                <a:solidFill>
                  <a:schemeClr val="tx1"/>
                </a:solidFill>
              </a:rPr>
              <a:t>First State Engineer</a:t>
            </a:r>
            <a:endParaRPr lang="en-US" sz="1400" dirty="0">
              <a:solidFill>
                <a:schemeClr val="tx1"/>
              </a:solidFill>
            </a:endParaRPr>
          </a:p>
        </p:txBody>
      </p:sp>
      <p:pic>
        <p:nvPicPr>
          <p:cNvPr id="13" name="Picture 6" descr="http://waterrights.utah.gov/images/staff/engineers/framed-1897-1898WillardYoung.jpg"/>
          <p:cNvPicPr>
            <a:picLocks noChangeAspect="1" noChangeArrowheads="1"/>
          </p:cNvPicPr>
          <p:nvPr/>
        </p:nvPicPr>
        <p:blipFill rotWithShape="1">
          <a:blip r:embed="rId5">
            <a:extLst>
              <a:ext uri="{28A0092B-C50C-407E-A947-70E740481C1C}">
                <a14:useLocalDpi xmlns:a14="http://schemas.microsoft.com/office/drawing/2010/main" val="0"/>
              </a:ext>
            </a:extLst>
          </a:blip>
          <a:srcRect l="17393" t="13906" r="18293" b="16721"/>
          <a:stretch/>
        </p:blipFill>
        <p:spPr bwMode="auto">
          <a:xfrm>
            <a:off x="2125309" y="3510455"/>
            <a:ext cx="2154013" cy="27720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0270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Diagram 4"/>
          <p:cNvGraphicFramePr/>
          <p:nvPr>
            <p:extLst>
              <p:ext uri="{D42A27DB-BD31-4B8C-83A1-F6EECF244321}">
                <p14:modId xmlns:p14="http://schemas.microsoft.com/office/powerpoint/2010/main" val="1603781677"/>
              </p:ext>
            </p:extLst>
          </p:nvPr>
        </p:nvGraphicFramePr>
        <p:xfrm>
          <a:off x="457200" y="1066800"/>
          <a:ext cx="8229600"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6"/>
          <p:cNvSpPr>
            <a:spLocks noGrp="1"/>
          </p:cNvSpPr>
          <p:nvPr>
            <p:ph type="title"/>
          </p:nvPr>
        </p:nvSpPr>
        <p:spPr>
          <a:xfrm>
            <a:off x="457200" y="533400"/>
            <a:ext cx="8229600" cy="1143000"/>
          </a:xfrm>
        </p:spPr>
        <p:txBody>
          <a:bodyPr/>
          <a:lstStyle/>
          <a:p>
            <a:r>
              <a:rPr lang="en-US" dirty="0" smtClean="0">
                <a:solidFill>
                  <a:schemeClr val="tx2"/>
                </a:solidFill>
              </a:rPr>
              <a:t>Division of Water Rights</a:t>
            </a:r>
            <a:br>
              <a:rPr lang="en-US" dirty="0" smtClean="0">
                <a:solidFill>
                  <a:schemeClr val="tx2"/>
                </a:solidFill>
              </a:rPr>
            </a:br>
            <a:r>
              <a:rPr lang="en-US" sz="3200" i="1" dirty="0" smtClean="0">
                <a:solidFill>
                  <a:schemeClr val="tx2"/>
                </a:solidFill>
              </a:rPr>
              <a:t>Organizational Chart</a:t>
            </a:r>
            <a:endParaRPr lang="en-US" sz="3200" i="1" dirty="0">
              <a:solidFill>
                <a:schemeClr val="tx2"/>
              </a:solidFill>
            </a:endParaRPr>
          </a:p>
        </p:txBody>
      </p:sp>
    </p:spTree>
    <p:extLst>
      <p:ext uri="{BB962C8B-B14F-4D97-AF65-F5344CB8AC3E}">
        <p14:creationId xmlns:p14="http://schemas.microsoft.com/office/powerpoint/2010/main" val="41192453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waterrights.utah.gov/wrinfo/policy/wrareas/waterRightAre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5766"/>
            <a:ext cx="6248400" cy="7087878"/>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0400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_WRT Photo Contests (all years)\2014 WRT Photo Contest\12. Colorado River Carving the Canyon.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
                    </a14:imgEffect>
                    <a14:imgEffect>
                      <a14:colorTemperature colorTemp="7200"/>
                    </a14:imgEffect>
                    <a14:imgEffect>
                      <a14:saturation sat="120000"/>
                    </a14:imgEffect>
                    <a14:imgEffect>
                      <a14:brightnessContrast bright="22000" contrast="20000"/>
                    </a14:imgEffect>
                  </a14:imgLayer>
                </a14:imgProps>
              </a:ext>
              <a:ext uri="{28A0092B-C50C-407E-A947-70E740481C1C}">
                <a14:useLocalDpi xmlns:a14="http://schemas.microsoft.com/office/drawing/2010/main" val="0"/>
              </a:ext>
            </a:extLst>
          </a:blip>
          <a:srcRect/>
          <a:stretch>
            <a:fillRect/>
          </a:stretch>
        </p:blipFill>
        <p:spPr bwMode="auto">
          <a:xfrm>
            <a:off x="-4916"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27993" y="5867400"/>
            <a:ext cx="7924800" cy="762000"/>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Water Right basics</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589893" y="5433848"/>
            <a:ext cx="8001000" cy="457200"/>
          </a:xfrm>
        </p:spPr>
        <p:txBody>
          <a:bodyPr/>
          <a:lstStyle/>
          <a:p>
            <a:r>
              <a:rPr lang="en-US" i="1" dirty="0" smtClean="0">
                <a:solidFill>
                  <a:schemeClr val="bg2"/>
                </a:solidFill>
                <a:effectLst>
                  <a:outerShdw blurRad="38100" dist="38100" dir="2700000" algn="tl">
                    <a:srgbClr val="000000">
                      <a:alpha val="43137"/>
                    </a:srgbClr>
                  </a:outerShdw>
                </a:effectLst>
              </a:rPr>
              <a:t>Statutes and other definitions</a:t>
            </a:r>
            <a:endParaRPr lang="en-US" i="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364031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9600" y="1474619"/>
            <a:ext cx="8153400" cy="4524315"/>
          </a:xfrm>
          <a:prstGeom prst="rect">
            <a:avLst/>
          </a:prstGeom>
          <a:noFill/>
        </p:spPr>
        <p:txBody>
          <a:bodyPr wrap="square" rtlCol="0">
            <a:spAutoFit/>
          </a:bodyPr>
          <a:lstStyle/>
          <a:p>
            <a:r>
              <a:rPr lang="en-US" sz="2400" u="sng" dirty="0" smtClean="0">
                <a:solidFill>
                  <a:schemeClr val="tx2"/>
                </a:solidFill>
                <a:latin typeface="+mj-lt"/>
              </a:rPr>
              <a:t>1903</a:t>
            </a:r>
            <a:r>
              <a:rPr lang="en-US" sz="2400" dirty="0" smtClean="0">
                <a:solidFill>
                  <a:schemeClr val="tx2"/>
                </a:solidFill>
                <a:latin typeface="+mj-lt"/>
              </a:rPr>
              <a:t> – Water Laws enacted by Utah State Legislature</a:t>
            </a:r>
          </a:p>
          <a:p>
            <a:endParaRPr lang="en-US" sz="2400" dirty="0" smtClean="0">
              <a:solidFill>
                <a:schemeClr val="tx2"/>
              </a:solidFill>
              <a:latin typeface="+mj-lt"/>
            </a:endParaRPr>
          </a:p>
          <a:p>
            <a:pPr marL="800100" lvl="1" indent="-342900">
              <a:buFont typeface="Arial" panose="020B0604020202020204" pitchFamily="34" charset="0"/>
              <a:buChar char="•"/>
            </a:pPr>
            <a:r>
              <a:rPr lang="en-US" sz="2000" dirty="0" smtClean="0">
                <a:solidFill>
                  <a:schemeClr val="tx2"/>
                </a:solidFill>
                <a:latin typeface="+mj-lt"/>
              </a:rPr>
              <a:t>Required filing an </a:t>
            </a:r>
            <a:r>
              <a:rPr lang="en-US" sz="2000" b="1" i="1" u="sng" dirty="0" smtClean="0">
                <a:solidFill>
                  <a:schemeClr val="tx2"/>
                </a:solidFill>
                <a:latin typeface="+mj-lt"/>
              </a:rPr>
              <a:t>Application to Appropriate for new uses</a:t>
            </a:r>
          </a:p>
          <a:p>
            <a:pPr marL="800100" lvl="1" indent="-342900">
              <a:buFont typeface="Arial" panose="020B0604020202020204" pitchFamily="34" charset="0"/>
              <a:buChar char="•"/>
            </a:pPr>
            <a:endParaRPr lang="en-US" sz="2000" b="1" i="1" dirty="0" smtClean="0">
              <a:solidFill>
                <a:schemeClr val="tx2"/>
              </a:solidFill>
              <a:latin typeface="+mj-lt"/>
            </a:endParaRPr>
          </a:p>
          <a:p>
            <a:pPr marL="800100" lvl="1" indent="-342900">
              <a:buFont typeface="Arial" panose="020B0604020202020204" pitchFamily="34" charset="0"/>
              <a:buChar char="•"/>
            </a:pPr>
            <a:r>
              <a:rPr lang="en-US" sz="2000" dirty="0" smtClean="0">
                <a:solidFill>
                  <a:schemeClr val="tx2"/>
                </a:solidFill>
                <a:latin typeface="+mj-lt"/>
              </a:rPr>
              <a:t>Review and Approval/Rejection of Application by State Engineer</a:t>
            </a:r>
          </a:p>
          <a:p>
            <a:pPr marL="800100" lvl="1" indent="-342900">
              <a:buFont typeface="Arial" panose="020B0604020202020204" pitchFamily="34" charset="0"/>
              <a:buChar char="•"/>
            </a:pPr>
            <a:endParaRPr lang="en-US" sz="2000" dirty="0" smtClean="0">
              <a:solidFill>
                <a:schemeClr val="tx2"/>
              </a:solidFill>
              <a:latin typeface="+mj-lt"/>
            </a:endParaRPr>
          </a:p>
          <a:p>
            <a:pPr marL="800100" lvl="1" indent="-342900">
              <a:buFont typeface="Arial" panose="020B0604020202020204" pitchFamily="34" charset="0"/>
              <a:buChar char="•"/>
            </a:pPr>
            <a:r>
              <a:rPr lang="en-US" sz="2000" dirty="0" smtClean="0">
                <a:solidFill>
                  <a:schemeClr val="tx2"/>
                </a:solidFill>
                <a:latin typeface="+mj-lt"/>
              </a:rPr>
              <a:t>Uses prior to 1903 recognized as Valid referred to as </a:t>
            </a:r>
            <a:r>
              <a:rPr lang="en-US" sz="2000" b="1" i="1" u="sng" dirty="0" smtClean="0">
                <a:solidFill>
                  <a:schemeClr val="tx2"/>
                </a:solidFill>
                <a:latin typeface="+mj-lt"/>
              </a:rPr>
              <a:t>Diligence Claims</a:t>
            </a:r>
          </a:p>
          <a:p>
            <a:pPr marL="800100" lvl="1" indent="-342900">
              <a:buFont typeface="Arial" panose="020B0604020202020204" pitchFamily="34" charset="0"/>
              <a:buChar char="•"/>
            </a:pPr>
            <a:endParaRPr lang="en-US" sz="2000" b="1" i="1" dirty="0" smtClean="0">
              <a:solidFill>
                <a:schemeClr val="tx2"/>
              </a:solidFill>
              <a:latin typeface="+mj-lt"/>
            </a:endParaRPr>
          </a:p>
          <a:p>
            <a:pPr marL="800100" lvl="1" indent="-342900">
              <a:buFont typeface="Arial" panose="020B0604020202020204" pitchFamily="34" charset="0"/>
              <a:buChar char="•"/>
            </a:pPr>
            <a:r>
              <a:rPr lang="en-US" sz="2000" dirty="0" smtClean="0">
                <a:solidFill>
                  <a:schemeClr val="tx2"/>
                </a:solidFill>
                <a:latin typeface="+mj-lt"/>
              </a:rPr>
              <a:t>Recognized all existing rights established by court </a:t>
            </a:r>
            <a:r>
              <a:rPr lang="en-US" sz="2000" b="1" i="1" u="sng" dirty="0" smtClean="0">
                <a:solidFill>
                  <a:schemeClr val="tx2"/>
                </a:solidFill>
                <a:latin typeface="+mj-lt"/>
              </a:rPr>
              <a:t>Decree</a:t>
            </a:r>
          </a:p>
          <a:p>
            <a:pPr marL="800100" lvl="1" indent="-342900">
              <a:buFont typeface="Arial" panose="020B0604020202020204" pitchFamily="34" charset="0"/>
              <a:buChar char="•"/>
            </a:pPr>
            <a:endParaRPr lang="en-US" sz="2000" dirty="0" smtClean="0">
              <a:solidFill>
                <a:schemeClr val="tx2"/>
              </a:solidFill>
              <a:latin typeface="+mj-lt"/>
            </a:endParaRPr>
          </a:p>
          <a:p>
            <a:pPr marL="800100" lvl="1" indent="-342900">
              <a:buFont typeface="Arial" panose="020B0604020202020204" pitchFamily="34" charset="0"/>
              <a:buChar char="•"/>
            </a:pPr>
            <a:r>
              <a:rPr lang="en-US" sz="2000" dirty="0" smtClean="0">
                <a:solidFill>
                  <a:schemeClr val="tx2"/>
                </a:solidFill>
                <a:latin typeface="+mj-lt"/>
              </a:rPr>
              <a:t>Uncertainty Regarding Groundwater Uses</a:t>
            </a:r>
          </a:p>
          <a:p>
            <a:pPr marL="800100" lvl="1" indent="-342900">
              <a:buFont typeface="Arial" panose="020B0604020202020204" pitchFamily="34" charset="0"/>
              <a:buChar char="•"/>
            </a:pPr>
            <a:endParaRPr lang="en-US" sz="2000" dirty="0" smtClean="0">
              <a:solidFill>
                <a:schemeClr val="tx2"/>
              </a:solidFill>
              <a:latin typeface="+mj-lt"/>
            </a:endParaRPr>
          </a:p>
          <a:p>
            <a:pPr marL="800100" lvl="1" indent="-342900">
              <a:buFont typeface="Arial" panose="020B0604020202020204" pitchFamily="34" charset="0"/>
              <a:buChar char="•"/>
            </a:pPr>
            <a:r>
              <a:rPr lang="en-US" sz="2000" dirty="0" smtClean="0">
                <a:solidFill>
                  <a:schemeClr val="tx2"/>
                </a:solidFill>
                <a:latin typeface="+mj-lt"/>
              </a:rPr>
              <a:t>Uncertainty Regarding Land Owner Riparian Doctrine Claims</a:t>
            </a:r>
          </a:p>
          <a:p>
            <a:endParaRPr lang="en-US" sz="2000" dirty="0">
              <a:solidFill>
                <a:schemeClr val="tx2"/>
              </a:solidFill>
              <a:latin typeface="+mj-lt"/>
            </a:endParaRPr>
          </a:p>
        </p:txBody>
      </p:sp>
      <p:sp>
        <p:nvSpPr>
          <p:cNvPr id="3" name="Title 2"/>
          <p:cNvSpPr>
            <a:spLocks noGrp="1"/>
          </p:cNvSpPr>
          <p:nvPr>
            <p:ph type="title"/>
          </p:nvPr>
        </p:nvSpPr>
        <p:spPr>
          <a:xfrm>
            <a:off x="457200" y="277840"/>
            <a:ext cx="8229600" cy="1036638"/>
          </a:xfrm>
        </p:spPr>
        <p:txBody>
          <a:bodyPr/>
          <a:lstStyle/>
          <a:p>
            <a:r>
              <a:rPr lang="en-US" dirty="0" smtClean="0">
                <a:solidFill>
                  <a:schemeClr val="tx2"/>
                </a:solidFill>
              </a:rPr>
              <a:t>The Beginning of Water Rights</a:t>
            </a:r>
            <a:endParaRPr lang="en-US" dirty="0"/>
          </a:p>
        </p:txBody>
      </p:sp>
    </p:spTree>
    <p:extLst>
      <p:ext uri="{BB962C8B-B14F-4D97-AF65-F5344CB8AC3E}">
        <p14:creationId xmlns:p14="http://schemas.microsoft.com/office/powerpoint/2010/main" val="39974351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_WRT Photo Contests (all years)\2013 WRT Photo Contest\22.Twilight's So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388"/>
          <a:stretch/>
        </p:blipFill>
        <p:spPr bwMode="auto">
          <a:xfrm>
            <a:off x="-14031" y="0"/>
            <a:ext cx="915803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78784" y="1219200"/>
            <a:ext cx="8236616" cy="1666875"/>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History of Utah Water rights </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678784" y="228601"/>
            <a:ext cx="7772400" cy="1066800"/>
          </a:xfrm>
        </p:spPr>
        <p:txBody>
          <a:bodyPr/>
          <a:lstStyle/>
          <a:p>
            <a:r>
              <a:rPr lang="en-US" i="1" dirty="0" smtClean="0">
                <a:solidFill>
                  <a:schemeClr val="bg2">
                    <a:lumMod val="90000"/>
                  </a:schemeClr>
                </a:solidFill>
                <a:effectLst>
                  <a:outerShdw blurRad="38100" dist="38100" dir="2700000" algn="tl">
                    <a:srgbClr val="000000">
                      <a:alpha val="43137"/>
                    </a:srgbClr>
                  </a:outerShdw>
                </a:effectLst>
              </a:rPr>
              <a:t>Where the idea of water rights began</a:t>
            </a:r>
            <a:endParaRPr lang="en-US" i="1" dirty="0">
              <a:solidFill>
                <a:schemeClr val="bg2">
                  <a:lumMod val="90000"/>
                </a:schemeClr>
              </a:solidFill>
              <a:effectLst>
                <a:outerShdw blurRad="38100" dist="38100" dir="2700000" algn="tl">
                  <a:srgbClr val="000000">
                    <a:alpha val="43137"/>
                  </a:srgbClr>
                </a:outerShdw>
              </a:effectLst>
            </a:endParaRPr>
          </a:p>
        </p:txBody>
      </p:sp>
      <p:sp>
        <p:nvSpPr>
          <p:cNvPr id="4" name="TextBox 3"/>
          <p:cNvSpPr txBox="1"/>
          <p:nvPr/>
        </p:nvSpPr>
        <p:spPr>
          <a:xfrm>
            <a:off x="7547294" y="6324600"/>
            <a:ext cx="1295400" cy="369332"/>
          </a:xfrm>
          <a:prstGeom prst="rect">
            <a:avLst/>
          </a:prstGeom>
          <a:noFill/>
        </p:spPr>
        <p:txBody>
          <a:bodyPr wrap="square" rtlCol="0">
            <a:spAutoFit/>
          </a:bodyPr>
          <a:lstStyle/>
          <a:p>
            <a:r>
              <a:rPr lang="en-US" sz="1800" dirty="0" smtClean="0">
                <a:latin typeface="Vladimir Script" panose="03050402040407070305" pitchFamily="66" charset="0"/>
              </a:rPr>
              <a:t>Kelly Horne</a:t>
            </a:r>
            <a:endParaRPr lang="en-US" sz="1800" dirty="0">
              <a:latin typeface="Vladimir Script" panose="03050402040407070305" pitchFamily="66" charset="0"/>
            </a:endParaRPr>
          </a:p>
        </p:txBody>
      </p:sp>
    </p:spTree>
    <p:extLst>
      <p:ext uri="{BB962C8B-B14F-4D97-AF65-F5344CB8AC3E}">
        <p14:creationId xmlns:p14="http://schemas.microsoft.com/office/powerpoint/2010/main" val="15571548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9600" y="1314478"/>
            <a:ext cx="8153400" cy="4708981"/>
          </a:xfrm>
          <a:prstGeom prst="rect">
            <a:avLst/>
          </a:prstGeom>
          <a:noFill/>
        </p:spPr>
        <p:txBody>
          <a:bodyPr wrap="square" rtlCol="0">
            <a:spAutoFit/>
          </a:bodyPr>
          <a:lstStyle/>
          <a:p>
            <a:r>
              <a:rPr lang="en-US" sz="2400" u="sng" dirty="0" smtClean="0">
                <a:solidFill>
                  <a:schemeClr val="tx2"/>
                </a:solidFill>
                <a:latin typeface="+mj-lt"/>
              </a:rPr>
              <a:t>1936</a:t>
            </a:r>
            <a:r>
              <a:rPr lang="en-US" sz="2400" dirty="0" smtClean="0">
                <a:solidFill>
                  <a:schemeClr val="tx2"/>
                </a:solidFill>
                <a:latin typeface="+mj-lt"/>
              </a:rPr>
              <a:t> – Water Law Amended by Utah State Legislature</a:t>
            </a:r>
          </a:p>
          <a:p>
            <a:endParaRPr lang="en-US" sz="2400" dirty="0" smtClean="0">
              <a:solidFill>
                <a:schemeClr val="tx2"/>
              </a:solidFill>
              <a:latin typeface="+mj-lt"/>
            </a:endParaRPr>
          </a:p>
          <a:p>
            <a:pPr marL="800100" lvl="1" indent="-342900">
              <a:buFont typeface="Arial" panose="020B0604020202020204" pitchFamily="34" charset="0"/>
              <a:buChar char="•"/>
            </a:pPr>
            <a:r>
              <a:rPr lang="en-US" sz="2000" dirty="0" smtClean="0">
                <a:solidFill>
                  <a:schemeClr val="tx2"/>
                </a:solidFill>
                <a:latin typeface="+mj-lt"/>
              </a:rPr>
              <a:t>Clarified </a:t>
            </a:r>
            <a:r>
              <a:rPr lang="en-US" sz="2000" u="sng" dirty="0" smtClean="0">
                <a:solidFill>
                  <a:schemeClr val="tx2"/>
                </a:solidFill>
                <a:latin typeface="+mj-lt"/>
              </a:rPr>
              <a:t>All Waters </a:t>
            </a:r>
            <a:r>
              <a:rPr lang="en-US" sz="2000" dirty="0" smtClean="0">
                <a:solidFill>
                  <a:schemeClr val="tx2"/>
                </a:solidFill>
                <a:latin typeface="+mj-lt"/>
              </a:rPr>
              <a:t>of the State Subject to Appropriation Statutes</a:t>
            </a:r>
          </a:p>
          <a:p>
            <a:pPr marL="800100" lvl="1" indent="-342900">
              <a:buFont typeface="Arial" panose="020B0604020202020204" pitchFamily="34" charset="0"/>
              <a:buChar char="•"/>
            </a:pPr>
            <a:endParaRPr lang="en-US" sz="2000" dirty="0" smtClean="0">
              <a:solidFill>
                <a:schemeClr val="tx2"/>
              </a:solidFill>
              <a:latin typeface="+mj-lt"/>
            </a:endParaRPr>
          </a:p>
          <a:p>
            <a:pPr marL="800100" lvl="1" indent="-342900">
              <a:buFont typeface="Arial" panose="020B0604020202020204" pitchFamily="34" charset="0"/>
              <a:buChar char="•"/>
            </a:pPr>
            <a:r>
              <a:rPr lang="en-US" sz="2000" dirty="0" smtClean="0">
                <a:solidFill>
                  <a:schemeClr val="tx2"/>
                </a:solidFill>
                <a:latin typeface="+mj-lt"/>
              </a:rPr>
              <a:t>Rights from Wells in use prior to 1936 Recognized as Valid referred to as </a:t>
            </a:r>
            <a:r>
              <a:rPr lang="en-US" sz="2000" b="1" i="1" dirty="0" smtClean="0">
                <a:solidFill>
                  <a:schemeClr val="tx2"/>
                </a:solidFill>
                <a:latin typeface="+mj-lt"/>
              </a:rPr>
              <a:t>Underground Water Claims (UGW) </a:t>
            </a:r>
            <a:r>
              <a:rPr lang="en-US" sz="2000" dirty="0" smtClean="0">
                <a:solidFill>
                  <a:schemeClr val="tx2"/>
                </a:solidFill>
                <a:latin typeface="+mj-lt"/>
              </a:rPr>
              <a:t>– sister to Diligence Claims</a:t>
            </a:r>
          </a:p>
          <a:p>
            <a:pPr marL="800100" lvl="1" indent="-342900">
              <a:buFont typeface="Arial" panose="020B0604020202020204" pitchFamily="34" charset="0"/>
              <a:buChar char="•"/>
            </a:pPr>
            <a:endParaRPr lang="en-US" sz="2000" dirty="0" smtClean="0">
              <a:solidFill>
                <a:schemeClr val="tx2"/>
              </a:solidFill>
              <a:latin typeface="+mj-lt"/>
            </a:endParaRPr>
          </a:p>
          <a:p>
            <a:pPr marL="800100" lvl="1" indent="-342900">
              <a:buFont typeface="Arial" panose="020B0604020202020204" pitchFamily="34" charset="0"/>
              <a:buChar char="•"/>
            </a:pPr>
            <a:r>
              <a:rPr lang="en-US" sz="2000" dirty="0" smtClean="0">
                <a:solidFill>
                  <a:schemeClr val="tx2"/>
                </a:solidFill>
                <a:latin typeface="+mj-lt"/>
              </a:rPr>
              <a:t>New uses from groundwater require Application to Appropriate</a:t>
            </a:r>
          </a:p>
          <a:p>
            <a:pPr marL="800100" lvl="1" indent="-342900">
              <a:buFont typeface="Arial" panose="020B0604020202020204" pitchFamily="34" charset="0"/>
              <a:buChar char="•"/>
            </a:pPr>
            <a:endParaRPr lang="en-US" sz="2000" dirty="0" smtClean="0">
              <a:solidFill>
                <a:schemeClr val="tx2"/>
              </a:solidFill>
              <a:latin typeface="+mj-lt"/>
            </a:endParaRPr>
          </a:p>
          <a:p>
            <a:pPr marL="800100" lvl="1" indent="-342900">
              <a:buFont typeface="Arial" panose="020B0604020202020204" pitchFamily="34" charset="0"/>
              <a:buChar char="•"/>
            </a:pPr>
            <a:r>
              <a:rPr lang="en-US" sz="2000" dirty="0" smtClean="0">
                <a:solidFill>
                  <a:schemeClr val="tx2"/>
                </a:solidFill>
                <a:latin typeface="+mj-lt"/>
              </a:rPr>
              <a:t>Riparian Doctrine Claims Not Recognized</a:t>
            </a:r>
          </a:p>
          <a:p>
            <a:endParaRPr lang="en-US" sz="2000" dirty="0">
              <a:solidFill>
                <a:schemeClr val="tx2"/>
              </a:solidFill>
              <a:latin typeface="+mj-lt"/>
            </a:endParaRPr>
          </a:p>
          <a:p>
            <a:pPr algn="ctr"/>
            <a:r>
              <a:rPr lang="en-US" sz="2400" b="1" dirty="0" smtClean="0">
                <a:solidFill>
                  <a:schemeClr val="tx2"/>
                </a:solidFill>
                <a:latin typeface="+mj-lt"/>
              </a:rPr>
              <a:t>“Rights to use water are not obtained simply because water exists upon or beneath property or passes over it.  Such rights would be riparian and are not recognized in Utah law</a:t>
            </a:r>
            <a:r>
              <a:rPr lang="en-US" sz="2400" dirty="0" smtClean="0">
                <a:solidFill>
                  <a:schemeClr val="tx2"/>
                </a:solidFill>
                <a:latin typeface="+mj-lt"/>
              </a:rPr>
              <a:t>”</a:t>
            </a:r>
            <a:endParaRPr lang="en-US" sz="2400" dirty="0">
              <a:solidFill>
                <a:schemeClr val="tx2"/>
              </a:solidFill>
              <a:latin typeface="+mj-lt"/>
            </a:endParaRPr>
          </a:p>
        </p:txBody>
      </p:sp>
      <p:sp>
        <p:nvSpPr>
          <p:cNvPr id="3" name="Title 2"/>
          <p:cNvSpPr>
            <a:spLocks noGrp="1"/>
          </p:cNvSpPr>
          <p:nvPr>
            <p:ph type="title"/>
          </p:nvPr>
        </p:nvSpPr>
        <p:spPr>
          <a:xfrm>
            <a:off x="457200" y="277840"/>
            <a:ext cx="8229600" cy="1036638"/>
          </a:xfrm>
        </p:spPr>
        <p:txBody>
          <a:bodyPr/>
          <a:lstStyle/>
          <a:p>
            <a:r>
              <a:rPr lang="en-US" dirty="0" smtClean="0">
                <a:solidFill>
                  <a:schemeClr val="tx2"/>
                </a:solidFill>
              </a:rPr>
              <a:t>The Beginning of Water Rights</a:t>
            </a:r>
            <a:endParaRPr lang="en-US" dirty="0"/>
          </a:p>
        </p:txBody>
      </p:sp>
    </p:spTree>
    <p:extLst>
      <p:ext uri="{BB962C8B-B14F-4D97-AF65-F5344CB8AC3E}">
        <p14:creationId xmlns:p14="http://schemas.microsoft.com/office/powerpoint/2010/main" val="28988591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 y="685800"/>
            <a:ext cx="8686800" cy="769441"/>
          </a:xfrm>
          <a:prstGeom prst="rect">
            <a:avLst/>
          </a:prstGeom>
          <a:noFill/>
        </p:spPr>
        <p:txBody>
          <a:bodyPr wrap="square" rtlCol="0">
            <a:spAutoFit/>
          </a:bodyPr>
          <a:lstStyle/>
          <a:p>
            <a:pPr algn="ctr"/>
            <a:r>
              <a:rPr lang="en-US" sz="4400" dirty="0" smtClean="0">
                <a:solidFill>
                  <a:schemeClr val="tx2"/>
                </a:solidFill>
                <a:latin typeface="+mn-lt"/>
              </a:rPr>
              <a:t>Title 73 Utah Code</a:t>
            </a:r>
            <a:endParaRPr lang="en-US" sz="4400" dirty="0">
              <a:solidFill>
                <a:schemeClr val="tx2"/>
              </a:solidFill>
              <a:latin typeface="+mn-lt"/>
            </a:endParaRPr>
          </a:p>
        </p:txBody>
      </p:sp>
      <p:sp>
        <p:nvSpPr>
          <p:cNvPr id="3" name="TextBox 2"/>
          <p:cNvSpPr txBox="1"/>
          <p:nvPr/>
        </p:nvSpPr>
        <p:spPr>
          <a:xfrm>
            <a:off x="457200" y="1682160"/>
            <a:ext cx="8458200" cy="954107"/>
          </a:xfrm>
          <a:prstGeom prst="rect">
            <a:avLst/>
          </a:prstGeom>
          <a:noFill/>
        </p:spPr>
        <p:txBody>
          <a:bodyPr wrap="square" rtlCol="0">
            <a:spAutoFit/>
          </a:bodyPr>
          <a:lstStyle/>
          <a:p>
            <a:pPr algn="ctr"/>
            <a:r>
              <a:rPr lang="en-US" sz="2400" dirty="0" smtClean="0">
                <a:solidFill>
                  <a:schemeClr val="tx2"/>
                </a:solidFill>
              </a:rPr>
              <a:t>What </a:t>
            </a:r>
            <a:r>
              <a:rPr lang="en-US" sz="2400" dirty="0">
                <a:solidFill>
                  <a:schemeClr val="tx2"/>
                </a:solidFill>
              </a:rPr>
              <a:t>is the legal framework for Utah water right law</a:t>
            </a:r>
            <a:r>
              <a:rPr lang="en-US" sz="2400" dirty="0" smtClean="0">
                <a:solidFill>
                  <a:schemeClr val="tx2"/>
                </a:solidFill>
              </a:rPr>
              <a:t>?</a:t>
            </a:r>
            <a:endParaRPr lang="en-US" sz="2400" dirty="0">
              <a:solidFill>
                <a:schemeClr val="tx2"/>
              </a:solidFill>
            </a:endParaRPr>
          </a:p>
          <a:p>
            <a:endParaRPr lang="en-US" sz="3200" b="1" dirty="0">
              <a:solidFill>
                <a:schemeClr val="tx2"/>
              </a:solidFill>
              <a:latin typeface="+mj-lt"/>
            </a:endParaRPr>
          </a:p>
        </p:txBody>
      </p:sp>
      <p:sp>
        <p:nvSpPr>
          <p:cNvPr id="8" name="Rectangle 3"/>
          <p:cNvSpPr txBox="1">
            <a:spLocks noGrp="1" noChangeArrowheads="1"/>
          </p:cNvSpPr>
          <p:nvPr>
            <p:ph idx="1"/>
          </p:nvPr>
        </p:nvSpPr>
        <p:spPr>
          <a:xfrm>
            <a:off x="457200" y="2362200"/>
            <a:ext cx="8229600" cy="3763963"/>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altLang="en-US" sz="2800" u="sng" dirty="0" smtClean="0">
                <a:solidFill>
                  <a:schemeClr val="tx2"/>
                </a:solidFill>
              </a:rPr>
              <a:t>Basic and Fundamental Code</a:t>
            </a:r>
          </a:p>
          <a:p>
            <a:endParaRPr lang="en-US" altLang="en-US" sz="900" dirty="0">
              <a:solidFill>
                <a:schemeClr val="tx2"/>
              </a:solidFill>
            </a:endParaRPr>
          </a:p>
          <a:p>
            <a:pPr marL="45720" indent="0">
              <a:buNone/>
            </a:pPr>
            <a:r>
              <a:rPr lang="en-US" altLang="en-US" b="1" u="sng" dirty="0" smtClean="0">
                <a:solidFill>
                  <a:schemeClr val="tx2"/>
                </a:solidFill>
              </a:rPr>
              <a:t>All waters </a:t>
            </a:r>
            <a:r>
              <a:rPr lang="en-US" altLang="en-US" b="1" dirty="0" smtClean="0">
                <a:solidFill>
                  <a:schemeClr val="tx2"/>
                </a:solidFill>
              </a:rPr>
              <a:t>in this state, whether above or under the ground are herby declared to be the </a:t>
            </a:r>
            <a:r>
              <a:rPr lang="en-US" altLang="en-US" b="1" u="sng" dirty="0" smtClean="0">
                <a:solidFill>
                  <a:schemeClr val="tx2"/>
                </a:solidFill>
              </a:rPr>
              <a:t>property of the public </a:t>
            </a:r>
            <a:r>
              <a:rPr lang="en-US" altLang="en-US" b="1" dirty="0" smtClean="0">
                <a:solidFill>
                  <a:schemeClr val="tx2"/>
                </a:solidFill>
              </a:rPr>
              <a:t>(73-1-1)</a:t>
            </a:r>
          </a:p>
          <a:p>
            <a:pPr marL="45720" indent="0">
              <a:buNone/>
            </a:pPr>
            <a:endParaRPr lang="en-US" sz="1100" dirty="0" smtClean="0"/>
          </a:p>
          <a:p>
            <a:pPr marL="45720" indent="0">
              <a:buNone/>
            </a:pPr>
            <a:r>
              <a:rPr lang="en-US" b="1" dirty="0" smtClean="0">
                <a:solidFill>
                  <a:schemeClr val="tx2"/>
                </a:solidFill>
              </a:rPr>
              <a:t>A </a:t>
            </a:r>
            <a:r>
              <a:rPr lang="en-US" b="1" dirty="0">
                <a:solidFill>
                  <a:schemeClr val="tx2"/>
                </a:solidFill>
              </a:rPr>
              <a:t>person may acquire a </a:t>
            </a:r>
            <a:r>
              <a:rPr lang="en-US" b="1" u="sng" dirty="0">
                <a:solidFill>
                  <a:schemeClr val="tx2"/>
                </a:solidFill>
              </a:rPr>
              <a:t>right to the use of the unappropriated public waters </a:t>
            </a:r>
            <a:r>
              <a:rPr lang="en-US" b="1" dirty="0">
                <a:solidFill>
                  <a:schemeClr val="tx2"/>
                </a:solidFill>
              </a:rPr>
              <a:t>in this state only as provided for in this </a:t>
            </a:r>
            <a:r>
              <a:rPr lang="en-US" b="1" dirty="0" smtClean="0">
                <a:solidFill>
                  <a:schemeClr val="tx2"/>
                </a:solidFill>
              </a:rPr>
              <a:t>title </a:t>
            </a:r>
            <a:r>
              <a:rPr lang="en-US" altLang="en-US" b="1" dirty="0">
                <a:solidFill>
                  <a:schemeClr val="tx2"/>
                </a:solidFill>
              </a:rPr>
              <a:t>(73-1-1)</a:t>
            </a:r>
          </a:p>
          <a:p>
            <a:pPr marL="45720" indent="0">
              <a:buNone/>
            </a:pPr>
            <a:endParaRPr lang="en-US" altLang="en-US" sz="1000" b="1" dirty="0" smtClean="0">
              <a:solidFill>
                <a:schemeClr val="tx2"/>
              </a:solidFill>
            </a:endParaRPr>
          </a:p>
          <a:p>
            <a:pPr marL="45720" indent="0">
              <a:buNone/>
            </a:pPr>
            <a:r>
              <a:rPr lang="en-US" altLang="en-US" b="1" u="sng" dirty="0" smtClean="0">
                <a:solidFill>
                  <a:schemeClr val="tx2"/>
                </a:solidFill>
              </a:rPr>
              <a:t>Beneficial use </a:t>
            </a:r>
            <a:r>
              <a:rPr lang="en-US" altLang="en-US" b="1" dirty="0" smtClean="0">
                <a:solidFill>
                  <a:schemeClr val="tx2"/>
                </a:solidFill>
              </a:rPr>
              <a:t>shall be the </a:t>
            </a:r>
            <a:r>
              <a:rPr lang="en-US" altLang="en-US" b="1" u="sng" dirty="0" smtClean="0">
                <a:solidFill>
                  <a:schemeClr val="tx2"/>
                </a:solidFill>
              </a:rPr>
              <a:t>basis, the measure, and the limit </a:t>
            </a:r>
            <a:r>
              <a:rPr lang="en-US" altLang="en-US" b="1" dirty="0" smtClean="0">
                <a:solidFill>
                  <a:schemeClr val="tx2"/>
                </a:solidFill>
              </a:rPr>
              <a:t>of all rights to the use of water in the state (73-1-3)</a:t>
            </a:r>
            <a:endParaRPr lang="en-US" altLang="en-US" b="1" dirty="0">
              <a:solidFill>
                <a:srgbClr val="FFFF00"/>
              </a:solidFill>
            </a:endParaRPr>
          </a:p>
        </p:txBody>
      </p:sp>
    </p:spTree>
    <p:extLst>
      <p:ext uri="{BB962C8B-B14F-4D97-AF65-F5344CB8AC3E}">
        <p14:creationId xmlns:p14="http://schemas.microsoft.com/office/powerpoint/2010/main" val="17504697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p:txBody>
          <a:bodyPr/>
          <a:lstStyle/>
          <a:p>
            <a:pPr eaLnBrk="1" hangingPunct="1"/>
            <a:r>
              <a:rPr lang="en-US" dirty="0">
                <a:solidFill>
                  <a:schemeClr val="tx2"/>
                </a:solidFill>
              </a:rPr>
              <a:t>Elements of a Water </a:t>
            </a:r>
            <a:r>
              <a:rPr lang="en-US" dirty="0" smtClean="0">
                <a:solidFill>
                  <a:schemeClr val="tx2"/>
                </a:solidFill>
              </a:rPr>
              <a:t>Right</a:t>
            </a:r>
            <a:endParaRPr lang="en-US" altLang="en-US" b="1" dirty="0" smtClean="0">
              <a:solidFill>
                <a:schemeClr val="tx2"/>
              </a:solidFill>
            </a:endParaRPr>
          </a:p>
        </p:txBody>
      </p:sp>
      <p:sp>
        <p:nvSpPr>
          <p:cNvPr id="2" name="Content Placeholder 1"/>
          <p:cNvSpPr>
            <a:spLocks noGrp="1"/>
          </p:cNvSpPr>
          <p:nvPr>
            <p:ph sz="half" idx="1"/>
          </p:nvPr>
        </p:nvSpPr>
        <p:spPr>
          <a:xfrm>
            <a:off x="838200" y="1694904"/>
            <a:ext cx="4038600" cy="3916363"/>
          </a:xfrm>
        </p:spPr>
        <p:txBody>
          <a:bodyPr/>
          <a:lstStyle/>
          <a:p>
            <a:pPr>
              <a:lnSpc>
                <a:spcPct val="90000"/>
              </a:lnSpc>
            </a:pPr>
            <a:r>
              <a:rPr lang="en-US" altLang="en-US" dirty="0" smtClean="0">
                <a:solidFill>
                  <a:schemeClr val="tx2"/>
                </a:solidFill>
              </a:rPr>
              <a:t>Ownership</a:t>
            </a:r>
          </a:p>
          <a:p>
            <a:pPr>
              <a:lnSpc>
                <a:spcPct val="90000"/>
              </a:lnSpc>
            </a:pPr>
            <a:endParaRPr lang="en-US" altLang="en-US" sz="800" dirty="0">
              <a:solidFill>
                <a:schemeClr val="tx2"/>
              </a:solidFill>
            </a:endParaRPr>
          </a:p>
          <a:p>
            <a:pPr>
              <a:lnSpc>
                <a:spcPct val="90000"/>
              </a:lnSpc>
            </a:pPr>
            <a:r>
              <a:rPr lang="en-US" altLang="en-US" dirty="0">
                <a:solidFill>
                  <a:schemeClr val="tx2"/>
                </a:solidFill>
              </a:rPr>
              <a:t>Priority </a:t>
            </a:r>
            <a:r>
              <a:rPr lang="en-US" altLang="en-US" dirty="0" smtClean="0">
                <a:solidFill>
                  <a:schemeClr val="tx2"/>
                </a:solidFill>
              </a:rPr>
              <a:t>Date</a:t>
            </a:r>
          </a:p>
          <a:p>
            <a:pPr>
              <a:lnSpc>
                <a:spcPct val="90000"/>
              </a:lnSpc>
            </a:pPr>
            <a:endParaRPr lang="en-US" altLang="en-US" sz="800" dirty="0">
              <a:solidFill>
                <a:schemeClr val="tx2"/>
              </a:solidFill>
            </a:endParaRPr>
          </a:p>
          <a:p>
            <a:pPr>
              <a:lnSpc>
                <a:spcPct val="90000"/>
              </a:lnSpc>
            </a:pPr>
            <a:r>
              <a:rPr lang="en-US" altLang="en-US" dirty="0">
                <a:solidFill>
                  <a:schemeClr val="tx2"/>
                </a:solidFill>
              </a:rPr>
              <a:t>Quantity of </a:t>
            </a:r>
            <a:r>
              <a:rPr lang="en-US" altLang="en-US" dirty="0" smtClean="0">
                <a:solidFill>
                  <a:schemeClr val="tx2"/>
                </a:solidFill>
              </a:rPr>
              <a:t>Water</a:t>
            </a:r>
            <a:endParaRPr lang="en-US" altLang="en-US" dirty="0">
              <a:solidFill>
                <a:schemeClr val="tx2"/>
              </a:solidFill>
            </a:endParaRPr>
          </a:p>
          <a:p>
            <a:pPr lvl="1">
              <a:lnSpc>
                <a:spcPct val="90000"/>
              </a:lnSpc>
            </a:pPr>
            <a:r>
              <a:rPr lang="en-US" altLang="en-US" sz="2800" dirty="0">
                <a:solidFill>
                  <a:schemeClr val="tx2"/>
                </a:solidFill>
              </a:rPr>
              <a:t>Flow </a:t>
            </a:r>
            <a:r>
              <a:rPr lang="en-US" altLang="en-US" sz="2800" dirty="0" smtClean="0">
                <a:solidFill>
                  <a:schemeClr val="tx2"/>
                </a:solidFill>
              </a:rPr>
              <a:t>Rate (</a:t>
            </a:r>
            <a:r>
              <a:rPr lang="en-US" altLang="en-US" sz="2800" dirty="0" err="1" smtClean="0">
                <a:solidFill>
                  <a:schemeClr val="tx2"/>
                </a:solidFill>
              </a:rPr>
              <a:t>cfs</a:t>
            </a:r>
            <a:r>
              <a:rPr lang="en-US" altLang="en-US" sz="2800" dirty="0" smtClean="0">
                <a:solidFill>
                  <a:schemeClr val="tx2"/>
                </a:solidFill>
              </a:rPr>
              <a:t>)</a:t>
            </a:r>
            <a:endParaRPr lang="en-US" altLang="en-US" sz="2800" dirty="0">
              <a:solidFill>
                <a:schemeClr val="tx2"/>
              </a:solidFill>
            </a:endParaRPr>
          </a:p>
          <a:p>
            <a:pPr lvl="1">
              <a:lnSpc>
                <a:spcPct val="90000"/>
              </a:lnSpc>
            </a:pPr>
            <a:r>
              <a:rPr lang="en-US" altLang="en-US" sz="2800" dirty="0" smtClean="0">
                <a:solidFill>
                  <a:schemeClr val="tx2"/>
                </a:solidFill>
              </a:rPr>
              <a:t>Volume (acre-feet)</a:t>
            </a:r>
          </a:p>
          <a:p>
            <a:pPr lvl="1">
              <a:lnSpc>
                <a:spcPct val="90000"/>
              </a:lnSpc>
            </a:pPr>
            <a:endParaRPr lang="en-US" altLang="en-US" sz="800" dirty="0">
              <a:solidFill>
                <a:schemeClr val="tx2"/>
              </a:solidFill>
            </a:endParaRPr>
          </a:p>
          <a:p>
            <a:pPr>
              <a:lnSpc>
                <a:spcPct val="90000"/>
              </a:lnSpc>
            </a:pPr>
            <a:r>
              <a:rPr lang="en-US" altLang="en-US" dirty="0" smtClean="0">
                <a:solidFill>
                  <a:schemeClr val="tx2"/>
                </a:solidFill>
              </a:rPr>
              <a:t>Storage</a:t>
            </a:r>
          </a:p>
          <a:p>
            <a:pPr>
              <a:lnSpc>
                <a:spcPct val="90000"/>
              </a:lnSpc>
            </a:pPr>
            <a:endParaRPr lang="en-US" altLang="en-US" sz="800" dirty="0">
              <a:solidFill>
                <a:schemeClr val="tx2"/>
              </a:solidFill>
            </a:endParaRPr>
          </a:p>
          <a:p>
            <a:pPr>
              <a:lnSpc>
                <a:spcPct val="90000"/>
              </a:lnSpc>
            </a:pPr>
            <a:r>
              <a:rPr lang="en-US" altLang="en-US" dirty="0">
                <a:solidFill>
                  <a:schemeClr val="tx2"/>
                </a:solidFill>
              </a:rPr>
              <a:t>Point(s) of </a:t>
            </a:r>
            <a:r>
              <a:rPr lang="en-US" altLang="en-US" dirty="0" smtClean="0">
                <a:solidFill>
                  <a:schemeClr val="tx2"/>
                </a:solidFill>
              </a:rPr>
              <a:t>Diversion</a:t>
            </a:r>
            <a:endParaRPr lang="en-US" altLang="en-US" dirty="0">
              <a:solidFill>
                <a:schemeClr val="tx2"/>
              </a:solidFill>
            </a:endParaRPr>
          </a:p>
          <a:p>
            <a:endParaRPr lang="en-US" dirty="0"/>
          </a:p>
        </p:txBody>
      </p:sp>
      <p:sp>
        <p:nvSpPr>
          <p:cNvPr id="4" name="Content Placeholder 3"/>
          <p:cNvSpPr>
            <a:spLocks noGrp="1"/>
          </p:cNvSpPr>
          <p:nvPr>
            <p:ph sz="half" idx="2"/>
          </p:nvPr>
        </p:nvSpPr>
        <p:spPr>
          <a:xfrm>
            <a:off x="4648200" y="1694904"/>
            <a:ext cx="4038600" cy="3916363"/>
          </a:xfrm>
        </p:spPr>
        <p:txBody>
          <a:bodyPr/>
          <a:lstStyle/>
          <a:p>
            <a:pPr>
              <a:lnSpc>
                <a:spcPct val="90000"/>
              </a:lnSpc>
            </a:pPr>
            <a:r>
              <a:rPr lang="en-US" altLang="en-US" dirty="0" smtClean="0">
                <a:solidFill>
                  <a:schemeClr val="tx2"/>
                </a:solidFill>
              </a:rPr>
              <a:t>Nature of Use</a:t>
            </a:r>
            <a:endParaRPr lang="en-US" altLang="en-US" dirty="0">
              <a:solidFill>
                <a:schemeClr val="tx2"/>
              </a:solidFill>
            </a:endParaRPr>
          </a:p>
          <a:p>
            <a:pPr lvl="1">
              <a:lnSpc>
                <a:spcPct val="90000"/>
              </a:lnSpc>
            </a:pPr>
            <a:r>
              <a:rPr lang="en-US" altLang="en-US" sz="2800" dirty="0" smtClean="0">
                <a:solidFill>
                  <a:schemeClr val="tx2"/>
                </a:solidFill>
              </a:rPr>
              <a:t>Irrigation</a:t>
            </a:r>
            <a:r>
              <a:rPr lang="en-US" altLang="en-US" sz="2800" dirty="0">
                <a:solidFill>
                  <a:schemeClr val="tx2"/>
                </a:solidFill>
              </a:rPr>
              <a:t>, </a:t>
            </a:r>
            <a:r>
              <a:rPr lang="en-US" altLang="en-US" sz="2800" dirty="0" smtClean="0">
                <a:solidFill>
                  <a:schemeClr val="tx2"/>
                </a:solidFill>
              </a:rPr>
              <a:t>Domestic</a:t>
            </a:r>
            <a:r>
              <a:rPr lang="en-US" altLang="en-US" sz="2800" dirty="0">
                <a:solidFill>
                  <a:schemeClr val="tx2"/>
                </a:solidFill>
              </a:rPr>
              <a:t>, </a:t>
            </a:r>
            <a:r>
              <a:rPr lang="en-US" altLang="en-US" sz="2800" dirty="0" smtClean="0">
                <a:solidFill>
                  <a:schemeClr val="tx2"/>
                </a:solidFill>
              </a:rPr>
              <a:t>Stock Water</a:t>
            </a:r>
            <a:r>
              <a:rPr lang="en-US" altLang="en-US" sz="2800" dirty="0">
                <a:solidFill>
                  <a:schemeClr val="tx2"/>
                </a:solidFill>
              </a:rPr>
              <a:t>, </a:t>
            </a:r>
            <a:r>
              <a:rPr lang="en-US" altLang="en-US" sz="2800" dirty="0" smtClean="0">
                <a:solidFill>
                  <a:schemeClr val="tx2"/>
                </a:solidFill>
              </a:rPr>
              <a:t>Mining</a:t>
            </a:r>
            <a:r>
              <a:rPr lang="en-US" altLang="en-US" sz="2800" dirty="0">
                <a:solidFill>
                  <a:schemeClr val="tx2"/>
                </a:solidFill>
              </a:rPr>
              <a:t>, </a:t>
            </a:r>
            <a:r>
              <a:rPr lang="en-US" altLang="en-US" sz="2800" dirty="0" smtClean="0">
                <a:solidFill>
                  <a:schemeClr val="tx2"/>
                </a:solidFill>
              </a:rPr>
              <a:t>Municipal</a:t>
            </a:r>
            <a:r>
              <a:rPr lang="en-US" altLang="en-US" sz="2800" dirty="0">
                <a:solidFill>
                  <a:schemeClr val="tx2"/>
                </a:solidFill>
              </a:rPr>
              <a:t>, etc</a:t>
            </a:r>
            <a:r>
              <a:rPr lang="en-US" altLang="en-US" sz="2800" dirty="0" smtClean="0">
                <a:solidFill>
                  <a:schemeClr val="tx2"/>
                </a:solidFill>
              </a:rPr>
              <a:t>.</a:t>
            </a:r>
          </a:p>
          <a:p>
            <a:pPr lvl="1">
              <a:lnSpc>
                <a:spcPct val="90000"/>
              </a:lnSpc>
            </a:pPr>
            <a:endParaRPr lang="en-US" altLang="en-US" sz="800" dirty="0">
              <a:solidFill>
                <a:schemeClr val="tx2"/>
              </a:solidFill>
            </a:endParaRPr>
          </a:p>
          <a:p>
            <a:pPr>
              <a:lnSpc>
                <a:spcPct val="90000"/>
              </a:lnSpc>
            </a:pPr>
            <a:r>
              <a:rPr lang="en-US" altLang="en-US" dirty="0">
                <a:solidFill>
                  <a:schemeClr val="tx2"/>
                </a:solidFill>
              </a:rPr>
              <a:t>Amount of </a:t>
            </a:r>
            <a:r>
              <a:rPr lang="en-US" altLang="en-US" dirty="0" smtClean="0">
                <a:solidFill>
                  <a:schemeClr val="tx2"/>
                </a:solidFill>
              </a:rPr>
              <a:t>use</a:t>
            </a:r>
          </a:p>
          <a:p>
            <a:pPr>
              <a:lnSpc>
                <a:spcPct val="90000"/>
              </a:lnSpc>
            </a:pPr>
            <a:endParaRPr lang="en-US" altLang="en-US" sz="800" dirty="0">
              <a:solidFill>
                <a:schemeClr val="tx2"/>
              </a:solidFill>
            </a:endParaRPr>
          </a:p>
          <a:p>
            <a:pPr>
              <a:lnSpc>
                <a:spcPct val="90000"/>
              </a:lnSpc>
            </a:pPr>
            <a:r>
              <a:rPr lang="en-US" altLang="en-US" dirty="0">
                <a:solidFill>
                  <a:schemeClr val="tx2"/>
                </a:solidFill>
              </a:rPr>
              <a:t>Period of </a:t>
            </a:r>
            <a:r>
              <a:rPr lang="en-US" altLang="en-US" dirty="0" smtClean="0">
                <a:solidFill>
                  <a:schemeClr val="tx2"/>
                </a:solidFill>
              </a:rPr>
              <a:t>Use</a:t>
            </a:r>
          </a:p>
          <a:p>
            <a:pPr>
              <a:lnSpc>
                <a:spcPct val="90000"/>
              </a:lnSpc>
            </a:pPr>
            <a:endParaRPr lang="en-US" altLang="en-US" sz="800" dirty="0">
              <a:solidFill>
                <a:schemeClr val="tx2"/>
              </a:solidFill>
            </a:endParaRPr>
          </a:p>
          <a:p>
            <a:pPr>
              <a:lnSpc>
                <a:spcPct val="90000"/>
              </a:lnSpc>
            </a:pPr>
            <a:r>
              <a:rPr lang="en-US" altLang="en-US" dirty="0">
                <a:solidFill>
                  <a:schemeClr val="tx2"/>
                </a:solidFill>
              </a:rPr>
              <a:t>Place of </a:t>
            </a:r>
            <a:r>
              <a:rPr lang="en-US" altLang="en-US" dirty="0" smtClean="0">
                <a:solidFill>
                  <a:schemeClr val="tx2"/>
                </a:solidFill>
              </a:rPr>
              <a:t>Use</a:t>
            </a:r>
            <a:endParaRPr lang="en-US" altLang="en-US" dirty="0">
              <a:solidFill>
                <a:schemeClr val="tx2"/>
              </a:solidFill>
            </a:endParaRPr>
          </a:p>
          <a:p>
            <a:endParaRPr lang="en-US" dirty="0"/>
          </a:p>
        </p:txBody>
      </p:sp>
    </p:spTree>
    <p:extLst>
      <p:ext uri="{BB962C8B-B14F-4D97-AF65-F5344CB8AC3E}">
        <p14:creationId xmlns:p14="http://schemas.microsoft.com/office/powerpoint/2010/main" val="24215893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a:xfrm>
            <a:off x="457200" y="152400"/>
            <a:ext cx="8229600" cy="1143000"/>
          </a:xfrm>
        </p:spPr>
        <p:txBody>
          <a:bodyPr/>
          <a:lstStyle/>
          <a:p>
            <a:r>
              <a:rPr lang="en-US" dirty="0" smtClean="0">
                <a:solidFill>
                  <a:schemeClr val="tx2"/>
                </a:solidFill>
              </a:rPr>
              <a:t>Ownership</a:t>
            </a:r>
            <a:endParaRPr lang="en-US" dirty="0">
              <a:solidFill>
                <a:schemeClr val="tx2"/>
              </a:solidFill>
            </a:endParaRPr>
          </a:p>
        </p:txBody>
      </p:sp>
      <p:sp>
        <p:nvSpPr>
          <p:cNvPr id="10" name="Content Placeholder 9"/>
          <p:cNvSpPr>
            <a:spLocks noGrp="1"/>
          </p:cNvSpPr>
          <p:nvPr>
            <p:ph idx="1"/>
          </p:nvPr>
        </p:nvSpPr>
        <p:spPr>
          <a:xfrm>
            <a:off x="457200" y="1066800"/>
            <a:ext cx="8458200" cy="5059363"/>
          </a:xfrm>
        </p:spPr>
        <p:txBody>
          <a:bodyPr/>
          <a:lstStyle/>
          <a:p>
            <a:pPr marL="0" indent="0">
              <a:buNone/>
            </a:pPr>
            <a:r>
              <a:rPr lang="en-US" sz="2800" u="sng" dirty="0">
                <a:solidFill>
                  <a:schemeClr val="tx2"/>
                </a:solidFill>
              </a:rPr>
              <a:t>Ownership</a:t>
            </a:r>
          </a:p>
          <a:p>
            <a:r>
              <a:rPr lang="en-US" sz="2400" dirty="0" smtClean="0">
                <a:solidFill>
                  <a:schemeClr val="tx2"/>
                </a:solidFill>
              </a:rPr>
              <a:t>Established by </a:t>
            </a:r>
            <a:r>
              <a:rPr lang="en-US" sz="2400" i="1" dirty="0" smtClean="0">
                <a:solidFill>
                  <a:schemeClr val="tx2"/>
                </a:solidFill>
              </a:rPr>
              <a:t>Application, Claim or Decree</a:t>
            </a:r>
          </a:p>
          <a:p>
            <a:endParaRPr lang="en-US" sz="800" i="1" dirty="0" smtClean="0">
              <a:solidFill>
                <a:schemeClr val="tx2"/>
              </a:solidFill>
            </a:endParaRPr>
          </a:p>
          <a:p>
            <a:r>
              <a:rPr lang="en-US" sz="2400" dirty="0" smtClean="0">
                <a:solidFill>
                  <a:schemeClr val="tx2"/>
                </a:solidFill>
              </a:rPr>
              <a:t>Transferred by </a:t>
            </a:r>
            <a:r>
              <a:rPr lang="en-US" sz="2400" b="1" i="1" dirty="0" smtClean="0">
                <a:solidFill>
                  <a:schemeClr val="tx2"/>
                </a:solidFill>
              </a:rPr>
              <a:t>Deed, Assignment or Decree</a:t>
            </a:r>
          </a:p>
          <a:p>
            <a:endParaRPr lang="en-US" sz="800" b="1" i="1" dirty="0" smtClean="0">
              <a:solidFill>
                <a:schemeClr val="tx2"/>
              </a:solidFill>
            </a:endParaRPr>
          </a:p>
          <a:p>
            <a:r>
              <a:rPr lang="en-US" sz="2400" b="1" i="1" dirty="0" smtClean="0">
                <a:solidFill>
                  <a:schemeClr val="tx2"/>
                </a:solidFill>
              </a:rPr>
              <a:t>Appurtenant to Land unless Specifically Reserved by Deed</a:t>
            </a:r>
          </a:p>
          <a:p>
            <a:endParaRPr lang="en-US" sz="800" b="1" i="1" dirty="0" smtClean="0">
              <a:solidFill>
                <a:schemeClr val="tx2"/>
              </a:solidFill>
            </a:endParaRPr>
          </a:p>
          <a:p>
            <a:r>
              <a:rPr lang="en-US" sz="2400" b="1" i="1" u="sng" dirty="0" smtClean="0">
                <a:solidFill>
                  <a:schemeClr val="tx2"/>
                </a:solidFill>
              </a:rPr>
              <a:t>Recorded by County – Official Record of Ownership</a:t>
            </a:r>
          </a:p>
          <a:p>
            <a:endParaRPr lang="en-US" sz="800" b="1" i="1" u="sng" dirty="0" smtClean="0">
              <a:solidFill>
                <a:schemeClr val="tx2"/>
              </a:solidFill>
            </a:endParaRPr>
          </a:p>
          <a:p>
            <a:r>
              <a:rPr lang="en-US" sz="2400" b="1" i="1" dirty="0" smtClean="0">
                <a:solidFill>
                  <a:schemeClr val="tx2"/>
                </a:solidFill>
              </a:rPr>
              <a:t>Updated on Division Records – Unofficial &amp; Often Inaccurate</a:t>
            </a:r>
          </a:p>
          <a:p>
            <a:pPr marL="0" indent="0">
              <a:buNone/>
            </a:pPr>
            <a:r>
              <a:rPr lang="en-US" sz="2400" b="1" i="1" dirty="0" smtClean="0">
                <a:solidFill>
                  <a:schemeClr val="tx2"/>
                </a:solidFill>
              </a:rPr>
              <a:t>     </a:t>
            </a:r>
            <a:r>
              <a:rPr lang="en-US" sz="2000" b="1" i="1" dirty="0" smtClean="0">
                <a:solidFill>
                  <a:schemeClr val="tx2"/>
                </a:solidFill>
              </a:rPr>
              <a:t>(Do Your Research – Use Professionals – Title Companies, </a:t>
            </a:r>
            <a:r>
              <a:rPr lang="en-US" sz="2000" b="1" i="1" dirty="0" err="1" smtClean="0">
                <a:solidFill>
                  <a:schemeClr val="tx2"/>
                </a:solidFill>
              </a:rPr>
              <a:t>Attny</a:t>
            </a:r>
            <a:r>
              <a:rPr lang="en-US" sz="2000" b="1" i="1" dirty="0" smtClean="0">
                <a:solidFill>
                  <a:schemeClr val="tx2"/>
                </a:solidFill>
              </a:rPr>
              <a:t>, etc…)</a:t>
            </a:r>
          </a:p>
          <a:p>
            <a:endParaRPr lang="en-US" sz="800" b="1" i="1" dirty="0" smtClean="0">
              <a:solidFill>
                <a:schemeClr val="tx2"/>
              </a:solidFill>
            </a:endParaRPr>
          </a:p>
          <a:p>
            <a:r>
              <a:rPr lang="en-US" sz="2400" i="1" u="sng" dirty="0" smtClean="0">
                <a:solidFill>
                  <a:schemeClr val="tx2"/>
                </a:solidFill>
              </a:rPr>
              <a:t>Note:</a:t>
            </a:r>
            <a:r>
              <a:rPr lang="en-US" sz="2400" b="1" i="1" dirty="0" smtClean="0">
                <a:solidFill>
                  <a:schemeClr val="tx2"/>
                </a:solidFill>
              </a:rPr>
              <a:t> </a:t>
            </a:r>
            <a:r>
              <a:rPr lang="en-US" sz="2400" dirty="0" smtClean="0">
                <a:solidFill>
                  <a:schemeClr val="tx2"/>
                </a:solidFill>
              </a:rPr>
              <a:t>Trust Deeds </a:t>
            </a:r>
            <a:r>
              <a:rPr lang="en-US" sz="2400" dirty="0">
                <a:solidFill>
                  <a:schemeClr val="tx2"/>
                </a:solidFill>
              </a:rPr>
              <a:t>on </a:t>
            </a:r>
            <a:r>
              <a:rPr lang="en-US" sz="2400" dirty="0" smtClean="0">
                <a:solidFill>
                  <a:schemeClr val="tx2"/>
                </a:solidFill>
              </a:rPr>
              <a:t>Real Estate </a:t>
            </a:r>
            <a:r>
              <a:rPr lang="en-US" sz="2400" u="sng" dirty="0">
                <a:solidFill>
                  <a:schemeClr val="tx2"/>
                </a:solidFill>
              </a:rPr>
              <a:t>can affect title to water </a:t>
            </a:r>
            <a:r>
              <a:rPr lang="en-US" sz="2400" u="sng" dirty="0" smtClean="0">
                <a:solidFill>
                  <a:schemeClr val="tx2"/>
                </a:solidFill>
              </a:rPr>
              <a:t>rights</a:t>
            </a:r>
            <a:endParaRPr lang="en-US" sz="2400" u="sng" dirty="0">
              <a:solidFill>
                <a:schemeClr val="tx2"/>
              </a:solidFill>
            </a:endParaRPr>
          </a:p>
          <a:p>
            <a:pPr marL="685800" lvl="1">
              <a:buFont typeface="Arial" panose="020B0604020202020204" pitchFamily="34" charset="0"/>
              <a:buChar char="•"/>
            </a:pPr>
            <a:endParaRPr lang="en-US" sz="2000" dirty="0">
              <a:solidFill>
                <a:schemeClr val="tx2"/>
              </a:solidFill>
            </a:endParaRPr>
          </a:p>
          <a:p>
            <a:pPr lvl="1"/>
            <a:endParaRPr lang="en-US" dirty="0"/>
          </a:p>
        </p:txBody>
      </p:sp>
    </p:spTree>
    <p:extLst>
      <p:ext uri="{BB962C8B-B14F-4D97-AF65-F5344CB8AC3E}">
        <p14:creationId xmlns:p14="http://schemas.microsoft.com/office/powerpoint/2010/main" val="29118429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a:xfrm>
            <a:off x="457200" y="152400"/>
            <a:ext cx="8229600" cy="1143000"/>
          </a:xfrm>
        </p:spPr>
        <p:txBody>
          <a:bodyPr/>
          <a:lstStyle/>
          <a:p>
            <a:r>
              <a:rPr lang="en-US" dirty="0" smtClean="0">
                <a:solidFill>
                  <a:schemeClr val="tx2"/>
                </a:solidFill>
              </a:rPr>
              <a:t>Priority</a:t>
            </a:r>
            <a:endParaRPr lang="en-US" dirty="0">
              <a:solidFill>
                <a:schemeClr val="tx2"/>
              </a:solidFill>
            </a:endParaRPr>
          </a:p>
        </p:txBody>
      </p:sp>
      <p:sp>
        <p:nvSpPr>
          <p:cNvPr id="10" name="Content Placeholder 9"/>
          <p:cNvSpPr>
            <a:spLocks noGrp="1"/>
          </p:cNvSpPr>
          <p:nvPr>
            <p:ph idx="1"/>
          </p:nvPr>
        </p:nvSpPr>
        <p:spPr>
          <a:xfrm>
            <a:off x="457200" y="1066800"/>
            <a:ext cx="8458200" cy="5059363"/>
          </a:xfrm>
        </p:spPr>
        <p:txBody>
          <a:bodyPr/>
          <a:lstStyle/>
          <a:p>
            <a:pPr marL="0" indent="0">
              <a:buNone/>
            </a:pPr>
            <a:r>
              <a:rPr lang="en-US" sz="2800" u="sng" dirty="0" smtClean="0">
                <a:solidFill>
                  <a:schemeClr val="tx2"/>
                </a:solidFill>
              </a:rPr>
              <a:t>Generally:</a:t>
            </a:r>
          </a:p>
          <a:p>
            <a:pPr marL="685800" lvl="1">
              <a:buFont typeface="Arial" panose="020B0604020202020204" pitchFamily="34" charset="0"/>
              <a:buChar char="•"/>
            </a:pPr>
            <a:r>
              <a:rPr lang="en-US" sz="2400" dirty="0" smtClean="0">
                <a:solidFill>
                  <a:schemeClr val="tx2"/>
                </a:solidFill>
              </a:rPr>
              <a:t>Priority Date is </a:t>
            </a:r>
            <a:r>
              <a:rPr lang="en-US" sz="2400" u="sng" dirty="0" smtClean="0">
                <a:solidFill>
                  <a:schemeClr val="tx2"/>
                </a:solidFill>
              </a:rPr>
              <a:t>Date of Filing</a:t>
            </a:r>
            <a:r>
              <a:rPr lang="en-US" sz="2400" dirty="0" smtClean="0">
                <a:solidFill>
                  <a:schemeClr val="tx2"/>
                </a:solidFill>
              </a:rPr>
              <a:t> (</a:t>
            </a:r>
            <a:r>
              <a:rPr lang="en-US" sz="2400" i="1" dirty="0" smtClean="0">
                <a:solidFill>
                  <a:schemeClr val="tx2"/>
                </a:solidFill>
              </a:rPr>
              <a:t>Application</a:t>
            </a:r>
            <a:r>
              <a:rPr lang="en-US" sz="2400" dirty="0" smtClean="0">
                <a:solidFill>
                  <a:schemeClr val="tx2"/>
                </a:solidFill>
              </a:rPr>
              <a:t>) or,</a:t>
            </a:r>
          </a:p>
          <a:p>
            <a:pPr marL="685800" lvl="1">
              <a:buFont typeface="Arial" panose="020B0604020202020204" pitchFamily="34" charset="0"/>
              <a:buChar char="•"/>
            </a:pPr>
            <a:endParaRPr lang="en-US" sz="800" dirty="0" smtClean="0">
              <a:solidFill>
                <a:schemeClr val="tx2"/>
              </a:solidFill>
            </a:endParaRPr>
          </a:p>
          <a:p>
            <a:pPr marL="685800" lvl="1">
              <a:buFont typeface="Arial" panose="020B0604020202020204" pitchFamily="34" charset="0"/>
              <a:buChar char="•"/>
            </a:pPr>
            <a:r>
              <a:rPr lang="en-US" sz="2400" dirty="0" smtClean="0">
                <a:solidFill>
                  <a:schemeClr val="tx2"/>
                </a:solidFill>
              </a:rPr>
              <a:t>Priority Date is </a:t>
            </a:r>
            <a:r>
              <a:rPr lang="en-US" sz="2400" u="sng" dirty="0" smtClean="0">
                <a:solidFill>
                  <a:schemeClr val="tx2"/>
                </a:solidFill>
              </a:rPr>
              <a:t>Date of First Use</a:t>
            </a:r>
            <a:r>
              <a:rPr lang="en-US" sz="2400" dirty="0" smtClean="0">
                <a:solidFill>
                  <a:schemeClr val="tx2"/>
                </a:solidFill>
              </a:rPr>
              <a:t> (</a:t>
            </a:r>
            <a:r>
              <a:rPr lang="en-US" sz="2400" i="1" dirty="0" smtClean="0">
                <a:solidFill>
                  <a:schemeClr val="tx2"/>
                </a:solidFill>
              </a:rPr>
              <a:t>Diligence &amp; UGW Claims</a:t>
            </a:r>
            <a:r>
              <a:rPr lang="en-US" sz="2400" dirty="0" smtClean="0">
                <a:solidFill>
                  <a:schemeClr val="tx2"/>
                </a:solidFill>
              </a:rPr>
              <a:t>) or,</a:t>
            </a:r>
          </a:p>
          <a:p>
            <a:pPr marL="685800" lvl="1">
              <a:buFont typeface="Arial" panose="020B0604020202020204" pitchFamily="34" charset="0"/>
              <a:buChar char="•"/>
            </a:pPr>
            <a:endParaRPr lang="en-US" sz="800" dirty="0" smtClean="0">
              <a:solidFill>
                <a:schemeClr val="tx2"/>
              </a:solidFill>
            </a:endParaRPr>
          </a:p>
          <a:p>
            <a:pPr marL="685800" lvl="1">
              <a:buFont typeface="Arial" panose="020B0604020202020204" pitchFamily="34" charset="0"/>
              <a:buChar char="•"/>
            </a:pPr>
            <a:r>
              <a:rPr lang="en-US" sz="2400" dirty="0" smtClean="0">
                <a:solidFill>
                  <a:schemeClr val="tx2"/>
                </a:solidFill>
              </a:rPr>
              <a:t>Priority Date is </a:t>
            </a:r>
            <a:r>
              <a:rPr lang="en-US" sz="2400" u="sng" dirty="0" smtClean="0">
                <a:solidFill>
                  <a:schemeClr val="tx2"/>
                </a:solidFill>
              </a:rPr>
              <a:t>Date of First Use or Date Set by Decree or Decree Issue Date </a:t>
            </a:r>
            <a:r>
              <a:rPr lang="en-US" sz="2400" dirty="0" smtClean="0">
                <a:solidFill>
                  <a:schemeClr val="tx2"/>
                </a:solidFill>
              </a:rPr>
              <a:t>(</a:t>
            </a:r>
            <a:r>
              <a:rPr lang="en-US" sz="2400" i="1" dirty="0" smtClean="0">
                <a:solidFill>
                  <a:schemeClr val="tx2"/>
                </a:solidFill>
              </a:rPr>
              <a:t>Decrees</a:t>
            </a:r>
            <a:r>
              <a:rPr lang="en-US" sz="2400" dirty="0" smtClean="0">
                <a:solidFill>
                  <a:schemeClr val="tx2"/>
                </a:solidFill>
              </a:rPr>
              <a:t>)</a:t>
            </a:r>
          </a:p>
          <a:p>
            <a:pPr marL="685800" lvl="1">
              <a:buFont typeface="Arial" panose="020B0604020202020204" pitchFamily="34" charset="0"/>
              <a:buChar char="•"/>
            </a:pPr>
            <a:endParaRPr lang="en-US" sz="2400" dirty="0" smtClean="0">
              <a:solidFill>
                <a:schemeClr val="tx2"/>
              </a:solidFill>
            </a:endParaRPr>
          </a:p>
          <a:p>
            <a:pPr marL="685800" lvl="1">
              <a:buFont typeface="Arial" panose="020B0604020202020204" pitchFamily="34" charset="0"/>
              <a:buChar char="•"/>
            </a:pPr>
            <a:r>
              <a:rPr lang="en-US" sz="2400" dirty="0" smtClean="0">
                <a:solidFill>
                  <a:schemeClr val="tx2"/>
                </a:solidFill>
              </a:rPr>
              <a:t>Surface Rights </a:t>
            </a:r>
            <a:r>
              <a:rPr lang="en-US" sz="2400" dirty="0">
                <a:solidFill>
                  <a:schemeClr val="tx2"/>
                </a:solidFill>
              </a:rPr>
              <a:t>are </a:t>
            </a:r>
            <a:r>
              <a:rPr lang="en-US" sz="2400" dirty="0" smtClean="0">
                <a:solidFill>
                  <a:schemeClr val="tx2"/>
                </a:solidFill>
              </a:rPr>
              <a:t>Regulated </a:t>
            </a:r>
            <a:r>
              <a:rPr lang="en-US" sz="2400" dirty="0">
                <a:solidFill>
                  <a:schemeClr val="tx2"/>
                </a:solidFill>
              </a:rPr>
              <a:t>by </a:t>
            </a:r>
            <a:r>
              <a:rPr lang="en-US" sz="2400" dirty="0" smtClean="0">
                <a:solidFill>
                  <a:schemeClr val="tx2"/>
                </a:solidFill>
              </a:rPr>
              <a:t>Priority</a:t>
            </a:r>
          </a:p>
          <a:p>
            <a:pPr marL="685800" lvl="1">
              <a:buFont typeface="Arial" panose="020B0604020202020204" pitchFamily="34" charset="0"/>
              <a:buChar char="•"/>
            </a:pPr>
            <a:endParaRPr lang="en-US" sz="800" dirty="0">
              <a:solidFill>
                <a:schemeClr val="tx2"/>
              </a:solidFill>
            </a:endParaRPr>
          </a:p>
          <a:p>
            <a:pPr marL="685800" lvl="1">
              <a:buFont typeface="Arial" panose="020B0604020202020204" pitchFamily="34" charset="0"/>
              <a:buChar char="•"/>
            </a:pPr>
            <a:r>
              <a:rPr lang="en-US" sz="2400" dirty="0" smtClean="0">
                <a:solidFill>
                  <a:schemeClr val="tx2"/>
                </a:solidFill>
              </a:rPr>
              <a:t>Groundwater Rights are </a:t>
            </a:r>
            <a:r>
              <a:rPr lang="en-US" sz="2400" u="sng" dirty="0" smtClean="0">
                <a:solidFill>
                  <a:schemeClr val="tx2"/>
                </a:solidFill>
              </a:rPr>
              <a:t>Generally</a:t>
            </a:r>
            <a:r>
              <a:rPr lang="en-US" sz="2400" dirty="0" smtClean="0">
                <a:solidFill>
                  <a:schemeClr val="tx2"/>
                </a:solidFill>
              </a:rPr>
              <a:t> Regulated by Priority in Conjunction with a Groundwater Management Plan</a:t>
            </a:r>
            <a:endParaRPr lang="en-US" sz="2000" dirty="0">
              <a:solidFill>
                <a:schemeClr val="tx2"/>
              </a:solidFill>
            </a:endParaRPr>
          </a:p>
          <a:p>
            <a:pPr lvl="1"/>
            <a:endParaRPr lang="en-US" dirty="0"/>
          </a:p>
        </p:txBody>
      </p:sp>
    </p:spTree>
    <p:extLst>
      <p:ext uri="{BB962C8B-B14F-4D97-AF65-F5344CB8AC3E}">
        <p14:creationId xmlns:p14="http://schemas.microsoft.com/office/powerpoint/2010/main" val="5605921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848" y="3124014"/>
            <a:ext cx="3771900" cy="1985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http://www.uky.edu/KGS/water/images/4_weir_dam.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rcRect t="3624"/>
          <a:stretch/>
        </p:blipFill>
        <p:spPr bwMode="auto">
          <a:xfrm>
            <a:off x="4648200" y="3736257"/>
            <a:ext cx="4053349" cy="26151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5083" y="116968"/>
            <a:ext cx="8229600" cy="1143000"/>
          </a:xfrm>
        </p:spPr>
        <p:txBody>
          <a:bodyPr/>
          <a:lstStyle/>
          <a:p>
            <a:r>
              <a:rPr lang="en-US" dirty="0" smtClean="0">
                <a:solidFill>
                  <a:schemeClr val="tx2"/>
                </a:solidFill>
              </a:rPr>
              <a:t>Water Right Flow and Volume</a:t>
            </a:r>
            <a:endParaRPr lang="en-US" dirty="0">
              <a:solidFill>
                <a:schemeClr val="tx2"/>
              </a:solidFill>
            </a:endParaRPr>
          </a:p>
        </p:txBody>
      </p:sp>
      <p:sp>
        <p:nvSpPr>
          <p:cNvPr id="4" name="Content Placeholder 3"/>
          <p:cNvSpPr>
            <a:spLocks noGrp="1"/>
          </p:cNvSpPr>
          <p:nvPr>
            <p:ph sz="half" idx="1"/>
          </p:nvPr>
        </p:nvSpPr>
        <p:spPr>
          <a:xfrm>
            <a:off x="457200" y="1295400"/>
            <a:ext cx="4038600" cy="5075669"/>
          </a:xfrm>
          <a:ln>
            <a:solidFill>
              <a:schemeClr val="tx1">
                <a:lumMod val="50000"/>
                <a:lumOff val="50000"/>
              </a:schemeClr>
            </a:solidFill>
          </a:ln>
        </p:spPr>
        <p:txBody>
          <a:bodyPr/>
          <a:lstStyle/>
          <a:p>
            <a:r>
              <a:rPr lang="en-US" sz="2400" b="1" dirty="0" smtClean="0">
                <a:solidFill>
                  <a:schemeClr val="tx2"/>
                </a:solidFill>
              </a:rPr>
              <a:t>Acre-Foot</a:t>
            </a:r>
            <a:r>
              <a:rPr lang="en-US" sz="2400" dirty="0" smtClean="0">
                <a:solidFill>
                  <a:schemeClr val="tx2"/>
                </a:solidFill>
              </a:rPr>
              <a:t> </a:t>
            </a:r>
            <a:r>
              <a:rPr lang="en-US" sz="2400" dirty="0">
                <a:solidFill>
                  <a:schemeClr val="tx2"/>
                </a:solidFill>
              </a:rPr>
              <a:t>is a measure of </a:t>
            </a:r>
            <a:r>
              <a:rPr lang="en-US" sz="2400" u="sng" dirty="0">
                <a:solidFill>
                  <a:schemeClr val="tx2"/>
                </a:solidFill>
              </a:rPr>
              <a:t>volume</a:t>
            </a:r>
            <a:r>
              <a:rPr lang="en-US" sz="2400" dirty="0">
                <a:solidFill>
                  <a:schemeClr val="tx2"/>
                </a:solidFill>
              </a:rPr>
              <a:t>. It is 1 foot in depth of water on 1 acre of land.</a:t>
            </a:r>
          </a:p>
          <a:p>
            <a:endParaRPr lang="en-US" sz="1800" dirty="0"/>
          </a:p>
        </p:txBody>
      </p:sp>
      <p:sp>
        <p:nvSpPr>
          <p:cNvPr id="5" name="Content Placeholder 4"/>
          <p:cNvSpPr>
            <a:spLocks noGrp="1"/>
          </p:cNvSpPr>
          <p:nvPr>
            <p:ph sz="half" idx="2"/>
          </p:nvPr>
        </p:nvSpPr>
        <p:spPr>
          <a:xfrm>
            <a:off x="4648200" y="1295400"/>
            <a:ext cx="4038600" cy="5075670"/>
          </a:xfrm>
          <a:noFill/>
          <a:ln>
            <a:solidFill>
              <a:schemeClr val="tx1">
                <a:lumMod val="50000"/>
                <a:lumOff val="50000"/>
              </a:schemeClr>
            </a:solidFill>
          </a:ln>
        </p:spPr>
        <p:txBody>
          <a:bodyPr/>
          <a:lstStyle/>
          <a:p>
            <a:r>
              <a:rPr lang="en-US" sz="2400" b="1" dirty="0">
                <a:solidFill>
                  <a:schemeClr val="tx2"/>
                </a:solidFill>
              </a:rPr>
              <a:t>CFS</a:t>
            </a:r>
            <a:r>
              <a:rPr lang="en-US" sz="2400" dirty="0">
                <a:solidFill>
                  <a:schemeClr val="tx2"/>
                </a:solidFill>
              </a:rPr>
              <a:t> (cubic feet per second) </a:t>
            </a:r>
            <a:r>
              <a:rPr lang="en-US" sz="2400" dirty="0" smtClean="0">
                <a:solidFill>
                  <a:schemeClr val="tx2"/>
                </a:solidFill>
              </a:rPr>
              <a:t>is a </a:t>
            </a:r>
            <a:r>
              <a:rPr lang="en-US" sz="2400" dirty="0">
                <a:solidFill>
                  <a:schemeClr val="tx2"/>
                </a:solidFill>
              </a:rPr>
              <a:t>measure of </a:t>
            </a:r>
            <a:r>
              <a:rPr lang="en-US" sz="2400" u="sng" dirty="0">
                <a:solidFill>
                  <a:schemeClr val="tx2"/>
                </a:solidFill>
              </a:rPr>
              <a:t>flow</a:t>
            </a:r>
            <a:r>
              <a:rPr lang="en-US" sz="2400" dirty="0">
                <a:solidFill>
                  <a:schemeClr val="tx2"/>
                </a:solidFill>
              </a:rPr>
              <a:t> similar to </a:t>
            </a:r>
            <a:r>
              <a:rPr lang="en-US" sz="2400" dirty="0" smtClean="0">
                <a:solidFill>
                  <a:schemeClr val="tx2"/>
                </a:solidFill>
              </a:rPr>
              <a:t>GPM (gallons per minute).  </a:t>
            </a:r>
            <a:r>
              <a:rPr lang="en-US" sz="2400" dirty="0">
                <a:solidFill>
                  <a:schemeClr val="tx2"/>
                </a:solidFill>
              </a:rPr>
              <a:t>It is 1 cubic foot of water moving at 1 foot per second past a given point.</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8223" y="2895600"/>
            <a:ext cx="4014952" cy="3302000"/>
          </a:xfrm>
          <a:prstGeom prst="rect">
            <a:avLst/>
          </a:prstGeom>
        </p:spPr>
      </p:pic>
    </p:spTree>
    <p:extLst>
      <p:ext uri="{BB962C8B-B14F-4D97-AF65-F5344CB8AC3E}">
        <p14:creationId xmlns:p14="http://schemas.microsoft.com/office/powerpoint/2010/main" val="4371313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190937" y="4345126"/>
            <a:ext cx="1691489" cy="369332"/>
          </a:xfrm>
          <a:prstGeom prst="rect">
            <a:avLst/>
          </a:prstGeom>
          <a:noFill/>
        </p:spPr>
        <p:txBody>
          <a:bodyPr wrap="none" rtlCol="0">
            <a:spAutoFit/>
          </a:bodyPr>
          <a:lstStyle/>
          <a:p>
            <a:r>
              <a:rPr lang="en-US" dirty="0" smtClean="0"/>
              <a:t>Uses of Water:</a:t>
            </a:r>
            <a:endParaRPr lang="en-US" dirty="0"/>
          </a:p>
        </p:txBody>
      </p:sp>
      <p:sp>
        <p:nvSpPr>
          <p:cNvPr id="4" name="Title 3"/>
          <p:cNvSpPr>
            <a:spLocks noGrp="1"/>
          </p:cNvSpPr>
          <p:nvPr>
            <p:ph type="title"/>
          </p:nvPr>
        </p:nvSpPr>
        <p:spPr/>
        <p:txBody>
          <a:bodyPr/>
          <a:lstStyle/>
          <a:p>
            <a:r>
              <a:rPr lang="en-US" dirty="0" smtClean="0">
                <a:solidFill>
                  <a:schemeClr val="tx2"/>
                </a:solidFill>
              </a:rPr>
              <a:t>Point of Diversion</a:t>
            </a:r>
            <a:endParaRPr lang="en-US" dirty="0">
              <a:solidFill>
                <a:schemeClr val="tx2"/>
              </a:solidFill>
            </a:endParaRPr>
          </a:p>
        </p:txBody>
      </p:sp>
      <p:sp>
        <p:nvSpPr>
          <p:cNvPr id="5" name="Content Placeholder 4"/>
          <p:cNvSpPr>
            <a:spLocks noGrp="1"/>
          </p:cNvSpPr>
          <p:nvPr>
            <p:ph idx="1"/>
          </p:nvPr>
        </p:nvSpPr>
        <p:spPr>
          <a:xfrm>
            <a:off x="457200" y="1295400"/>
            <a:ext cx="8229600" cy="5105400"/>
          </a:xfrm>
        </p:spPr>
        <p:txBody>
          <a:bodyPr/>
          <a:lstStyle/>
          <a:p>
            <a:pPr marL="0" indent="0">
              <a:buNone/>
            </a:pPr>
            <a:r>
              <a:rPr lang="en-US" sz="2400" u="sng" dirty="0" smtClean="0">
                <a:solidFill>
                  <a:schemeClr val="tx2"/>
                </a:solidFill>
              </a:rPr>
              <a:t>Source of Water</a:t>
            </a:r>
          </a:p>
          <a:p>
            <a:endParaRPr lang="en-US" sz="800" dirty="0" smtClean="0">
              <a:solidFill>
                <a:schemeClr val="tx2"/>
              </a:solidFill>
            </a:endParaRPr>
          </a:p>
          <a:p>
            <a:pPr lvl="1"/>
            <a:r>
              <a:rPr lang="en-US" sz="2400" dirty="0" smtClean="0">
                <a:solidFill>
                  <a:schemeClr val="tx2"/>
                </a:solidFill>
              </a:rPr>
              <a:t>Surface:  Single or Multiple Locations </a:t>
            </a:r>
            <a:r>
              <a:rPr lang="en-US" sz="2400" dirty="0">
                <a:solidFill>
                  <a:schemeClr val="tx2"/>
                </a:solidFill>
              </a:rPr>
              <a:t>or </a:t>
            </a:r>
            <a:r>
              <a:rPr lang="en-US" sz="2400" dirty="0" smtClean="0">
                <a:solidFill>
                  <a:schemeClr val="tx2"/>
                </a:solidFill>
              </a:rPr>
              <a:t>Point-to-Point</a:t>
            </a:r>
          </a:p>
          <a:p>
            <a:pPr lvl="1"/>
            <a:endParaRPr lang="en-US" sz="2400" dirty="0">
              <a:solidFill>
                <a:schemeClr val="tx2"/>
              </a:solidFill>
            </a:endParaRPr>
          </a:p>
          <a:p>
            <a:pPr lvl="1"/>
            <a:r>
              <a:rPr lang="en-US" sz="2400" dirty="0" smtClean="0">
                <a:solidFill>
                  <a:schemeClr val="tx2"/>
                </a:solidFill>
              </a:rPr>
              <a:t>Spring: Developed or Natural</a:t>
            </a:r>
          </a:p>
          <a:p>
            <a:pPr lvl="1"/>
            <a:endParaRPr lang="en-US" sz="2400" dirty="0">
              <a:solidFill>
                <a:schemeClr val="tx2"/>
              </a:solidFill>
            </a:endParaRPr>
          </a:p>
          <a:p>
            <a:pPr lvl="1"/>
            <a:r>
              <a:rPr lang="en-US" sz="2400" dirty="0" smtClean="0">
                <a:solidFill>
                  <a:schemeClr val="tx2"/>
                </a:solidFill>
              </a:rPr>
              <a:t>Drain: </a:t>
            </a:r>
            <a:r>
              <a:rPr lang="en-US" sz="2400" dirty="0">
                <a:solidFill>
                  <a:schemeClr val="tx2"/>
                </a:solidFill>
              </a:rPr>
              <a:t>How is it defined</a:t>
            </a:r>
            <a:r>
              <a:rPr lang="en-US" sz="2400" dirty="0" smtClean="0">
                <a:solidFill>
                  <a:schemeClr val="tx2"/>
                </a:solidFill>
              </a:rPr>
              <a:t>?</a:t>
            </a:r>
          </a:p>
          <a:p>
            <a:pPr lvl="1"/>
            <a:endParaRPr lang="en-US" sz="2400" dirty="0">
              <a:solidFill>
                <a:schemeClr val="tx2"/>
              </a:solidFill>
            </a:endParaRPr>
          </a:p>
          <a:p>
            <a:pPr lvl="1"/>
            <a:r>
              <a:rPr lang="en-US" sz="2400" dirty="0" smtClean="0">
                <a:solidFill>
                  <a:schemeClr val="tx2"/>
                </a:solidFill>
              </a:rPr>
              <a:t>Well: Diameter and Depth</a:t>
            </a:r>
          </a:p>
          <a:p>
            <a:pPr lvl="1"/>
            <a:endParaRPr lang="en-US" sz="2400" dirty="0" smtClean="0">
              <a:solidFill>
                <a:schemeClr val="tx2"/>
              </a:solidFill>
            </a:endParaRPr>
          </a:p>
          <a:p>
            <a:pPr lvl="1"/>
            <a:r>
              <a:rPr lang="en-US" sz="2400" b="1" dirty="0" smtClean="0">
                <a:solidFill>
                  <a:schemeClr val="tx2"/>
                </a:solidFill>
              </a:rPr>
              <a:t>Location Defined by a Metes and Bounds Description</a:t>
            </a:r>
            <a:endParaRPr lang="en-US" sz="2400" b="1" dirty="0">
              <a:solidFill>
                <a:schemeClr val="tx2"/>
              </a:solidFill>
            </a:endParaRPr>
          </a:p>
          <a:p>
            <a:pPr lvl="1"/>
            <a:endParaRPr lang="en-US" sz="1800" dirty="0">
              <a:solidFill>
                <a:schemeClr val="tx2"/>
              </a:solidFill>
            </a:endParaRPr>
          </a:p>
        </p:txBody>
      </p:sp>
    </p:spTree>
    <p:extLst>
      <p:ext uri="{BB962C8B-B14F-4D97-AF65-F5344CB8AC3E}">
        <p14:creationId xmlns:p14="http://schemas.microsoft.com/office/powerpoint/2010/main" val="7573250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6" name="Picture 14" descr="http://2.bp.blogspot.com/-_w1JjGNus6I/T_mLP9fZBTI/AAAAAAAACZg/rRL6FvOy6wg/s640/little+rascals1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6"/>
          <a:stretch/>
        </p:blipFill>
        <p:spPr bwMode="auto">
          <a:xfrm>
            <a:off x="-1809154" y="1295400"/>
            <a:ext cx="1550949" cy="9154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3.bp.blogspot.com/_uXEMQ17wHRQ/TDdUl7YiikI/AAAAAAAAAS0/zU5VM1zLHJg/s1600/Salt+Lake+City-final+painting-s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6093" y="5520479"/>
            <a:ext cx="1337521" cy="133752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19200" y="609600"/>
            <a:ext cx="7010400" cy="1477328"/>
          </a:xfrm>
          <a:prstGeom prst="rect">
            <a:avLst/>
          </a:prstGeom>
        </p:spPr>
        <p:txBody>
          <a:bodyPr wrap="square">
            <a:spAutoFit/>
          </a:bodyPr>
          <a:lstStyle/>
          <a:p>
            <a:r>
              <a:rPr lang="en-US" b="1" dirty="0" smtClean="0"/>
              <a:t>BENEFICIAL </a:t>
            </a:r>
            <a:r>
              <a:rPr lang="en-US" b="1" dirty="0"/>
              <a:t>USE </a:t>
            </a:r>
            <a:r>
              <a:rPr lang="en-US" dirty="0"/>
              <a:t>is the purpose to which water diverted under a water right is applied. Examples include but are not limited to </a:t>
            </a:r>
            <a:r>
              <a:rPr lang="en-US" dirty="0" smtClean="0"/>
              <a:t>irrigation; </a:t>
            </a:r>
            <a:r>
              <a:rPr lang="en-US" dirty="0"/>
              <a:t>stock </a:t>
            </a:r>
            <a:r>
              <a:rPr lang="en-US" dirty="0" smtClean="0"/>
              <a:t>watering; domestic; </a:t>
            </a:r>
            <a:r>
              <a:rPr lang="en-US" dirty="0"/>
              <a:t>and commercial, industrial, municipal (amounts measured in acre-feet).</a:t>
            </a:r>
          </a:p>
          <a:p>
            <a:endParaRPr lang="en-US" dirty="0"/>
          </a:p>
        </p:txBody>
      </p:sp>
      <p:pic>
        <p:nvPicPr>
          <p:cNvPr id="3078" name="Picture 6" descr="http://3.bp.blogspot.com/-8Do_tGP_hJE/TanO0xaoG3I/AAAAAAAAAyE/VR-J_qG9wk8/s1600/cartooncows.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54355" y="2438400"/>
            <a:ext cx="1105217" cy="7646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rialive.files.wordpress.com/2012/05/cartoon_hous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082" t="4812" r="5131" b="9703"/>
          <a:stretch/>
        </p:blipFill>
        <p:spPr bwMode="auto">
          <a:xfrm>
            <a:off x="-1752689" y="4014267"/>
            <a:ext cx="1180969" cy="114170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images3.wikia.nocookie.net/__cb20110502174609/simpsons/images/9/90/Snpp-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6093" y="3277615"/>
            <a:ext cx="952500" cy="7096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solidFill>
                  <a:schemeClr val="tx2"/>
                </a:solidFill>
              </a:rPr>
              <a:t>Beneficial Use</a:t>
            </a:r>
            <a:br>
              <a:rPr lang="en-US" dirty="0" smtClean="0">
                <a:solidFill>
                  <a:schemeClr val="tx2"/>
                </a:solidFill>
              </a:rPr>
            </a:br>
            <a:r>
              <a:rPr lang="en-US" sz="2800" i="1" dirty="0" smtClean="0">
                <a:solidFill>
                  <a:schemeClr val="tx2"/>
                </a:solidFill>
              </a:rPr>
              <a:t>The Measure and the Limit of Every Water Right</a:t>
            </a:r>
            <a:endParaRPr lang="en-US" sz="2800" i="1" dirty="0">
              <a:solidFill>
                <a:schemeClr val="tx2"/>
              </a:solidFill>
            </a:endParaRPr>
          </a:p>
        </p:txBody>
      </p:sp>
      <p:sp>
        <p:nvSpPr>
          <p:cNvPr id="4" name="Content Placeholder 3"/>
          <p:cNvSpPr>
            <a:spLocks noGrp="1"/>
          </p:cNvSpPr>
          <p:nvPr>
            <p:ph sz="half" idx="1"/>
          </p:nvPr>
        </p:nvSpPr>
        <p:spPr>
          <a:xfrm>
            <a:off x="582623" y="1613947"/>
            <a:ext cx="4038600" cy="4525963"/>
          </a:xfrm>
        </p:spPr>
        <p:txBody>
          <a:bodyPr/>
          <a:lstStyle/>
          <a:p>
            <a:r>
              <a:rPr lang="en-US" sz="2400" dirty="0" smtClean="0">
                <a:solidFill>
                  <a:schemeClr val="tx2"/>
                </a:solidFill>
              </a:rPr>
              <a:t>The </a:t>
            </a:r>
            <a:r>
              <a:rPr lang="en-US" sz="2400" dirty="0">
                <a:solidFill>
                  <a:schemeClr val="tx2"/>
                </a:solidFill>
              </a:rPr>
              <a:t>purpose to which water diverted under a water right is applied</a:t>
            </a:r>
            <a:r>
              <a:rPr lang="en-US" sz="2400" dirty="0" smtClean="0">
                <a:solidFill>
                  <a:schemeClr val="tx2"/>
                </a:solidFill>
              </a:rPr>
              <a:t>.</a:t>
            </a:r>
          </a:p>
          <a:p>
            <a:r>
              <a:rPr lang="en-US" sz="2400" dirty="0" smtClean="0">
                <a:solidFill>
                  <a:schemeClr val="tx2"/>
                </a:solidFill>
              </a:rPr>
              <a:t>Examples include:</a:t>
            </a:r>
          </a:p>
          <a:p>
            <a:pPr lvl="1"/>
            <a:r>
              <a:rPr lang="en-US" dirty="0" smtClean="0">
                <a:solidFill>
                  <a:schemeClr val="tx2"/>
                </a:solidFill>
              </a:rPr>
              <a:t>Irrigation</a:t>
            </a:r>
          </a:p>
          <a:p>
            <a:pPr lvl="1"/>
            <a:r>
              <a:rPr lang="en-US" dirty="0" smtClean="0">
                <a:solidFill>
                  <a:schemeClr val="tx2"/>
                </a:solidFill>
              </a:rPr>
              <a:t>Stock Watering</a:t>
            </a:r>
          </a:p>
          <a:p>
            <a:pPr lvl="1"/>
            <a:r>
              <a:rPr lang="en-US" dirty="0" smtClean="0">
                <a:solidFill>
                  <a:schemeClr val="tx2"/>
                </a:solidFill>
              </a:rPr>
              <a:t>Domestic</a:t>
            </a:r>
          </a:p>
          <a:p>
            <a:pPr lvl="1"/>
            <a:r>
              <a:rPr lang="en-US" dirty="0" smtClean="0">
                <a:solidFill>
                  <a:schemeClr val="tx2"/>
                </a:solidFill>
              </a:rPr>
              <a:t>Commercial</a:t>
            </a:r>
          </a:p>
          <a:p>
            <a:pPr lvl="1"/>
            <a:r>
              <a:rPr lang="en-US" dirty="0" smtClean="0">
                <a:solidFill>
                  <a:schemeClr val="tx2"/>
                </a:solidFill>
              </a:rPr>
              <a:t>Industrial</a:t>
            </a:r>
          </a:p>
          <a:p>
            <a:pPr lvl="1"/>
            <a:r>
              <a:rPr lang="en-US" dirty="0" smtClean="0">
                <a:solidFill>
                  <a:schemeClr val="tx2"/>
                </a:solidFill>
              </a:rPr>
              <a:t>Municipal</a:t>
            </a:r>
          </a:p>
          <a:p>
            <a:pPr lvl="1"/>
            <a:r>
              <a:rPr lang="en-US" dirty="0" smtClean="0">
                <a:solidFill>
                  <a:schemeClr val="tx2"/>
                </a:solidFill>
              </a:rPr>
              <a:t>Power </a:t>
            </a:r>
          </a:p>
        </p:txBody>
      </p:sp>
      <p:pic>
        <p:nvPicPr>
          <p:cNvPr id="10242" name="Picture 2" descr="G:\_WRT Photo Contests (all years)\2013 WRT Photo Contest\5.Hunter Power Plant.JPG"/>
          <p:cNvPicPr>
            <a:picLocks noGrp="1" noChangeAspect="1" noChangeArrowheads="1"/>
          </p:cNvPicPr>
          <p:nvPr>
            <p:ph sz="half" idx="2"/>
          </p:nvPr>
        </p:nvPicPr>
        <p:blipFill rotWithShape="1">
          <a:blip r:embed="rId8" cstate="print">
            <a:extLst>
              <a:ext uri="{28A0092B-C50C-407E-A947-70E740481C1C}">
                <a14:useLocalDpi xmlns:a14="http://schemas.microsoft.com/office/drawing/2010/main" val="0"/>
              </a:ext>
            </a:extLst>
          </a:blip>
          <a:srcRect l="4687" r="32744"/>
          <a:stretch/>
        </p:blipFill>
        <p:spPr bwMode="auto">
          <a:xfrm>
            <a:off x="4876800" y="1753108"/>
            <a:ext cx="3543579" cy="4247642"/>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1897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190937" y="4345126"/>
            <a:ext cx="1691489" cy="369332"/>
          </a:xfrm>
          <a:prstGeom prst="rect">
            <a:avLst/>
          </a:prstGeom>
          <a:noFill/>
        </p:spPr>
        <p:txBody>
          <a:bodyPr wrap="none" rtlCol="0">
            <a:spAutoFit/>
          </a:bodyPr>
          <a:lstStyle/>
          <a:p>
            <a:r>
              <a:rPr lang="en-US" dirty="0" smtClean="0"/>
              <a:t>Uses of Water:</a:t>
            </a:r>
            <a:endParaRPr lang="en-US" dirty="0"/>
          </a:p>
        </p:txBody>
      </p:sp>
      <p:sp>
        <p:nvSpPr>
          <p:cNvPr id="4" name="Title 3"/>
          <p:cNvSpPr>
            <a:spLocks noGrp="1"/>
          </p:cNvSpPr>
          <p:nvPr>
            <p:ph type="title"/>
          </p:nvPr>
        </p:nvSpPr>
        <p:spPr/>
        <p:txBody>
          <a:bodyPr/>
          <a:lstStyle/>
          <a:p>
            <a:r>
              <a:rPr lang="en-US" dirty="0" smtClean="0">
                <a:solidFill>
                  <a:schemeClr val="tx2"/>
                </a:solidFill>
              </a:rPr>
              <a:t>Beneficial Use</a:t>
            </a:r>
            <a:endParaRPr lang="en-US" dirty="0">
              <a:solidFill>
                <a:schemeClr val="tx2"/>
              </a:solidFill>
            </a:endParaRPr>
          </a:p>
        </p:txBody>
      </p:sp>
      <p:sp>
        <p:nvSpPr>
          <p:cNvPr id="5" name="Content Placeholder 4"/>
          <p:cNvSpPr>
            <a:spLocks noGrp="1"/>
          </p:cNvSpPr>
          <p:nvPr>
            <p:ph idx="1"/>
          </p:nvPr>
        </p:nvSpPr>
        <p:spPr>
          <a:xfrm>
            <a:off x="457200" y="1295400"/>
            <a:ext cx="8229600" cy="5105400"/>
          </a:xfrm>
        </p:spPr>
        <p:txBody>
          <a:bodyPr/>
          <a:lstStyle/>
          <a:p>
            <a:pPr marL="0" indent="0">
              <a:buNone/>
            </a:pPr>
            <a:r>
              <a:rPr lang="en-US" sz="2400" u="sng" dirty="0" smtClean="0">
                <a:solidFill>
                  <a:schemeClr val="tx2"/>
                </a:solidFill>
              </a:rPr>
              <a:t>Additional Considerations</a:t>
            </a:r>
          </a:p>
          <a:p>
            <a:pPr marL="457200" lvl="1" indent="0">
              <a:buNone/>
            </a:pPr>
            <a:endParaRPr lang="en-US" sz="800" dirty="0">
              <a:solidFill>
                <a:schemeClr val="tx2"/>
              </a:solidFill>
            </a:endParaRPr>
          </a:p>
          <a:p>
            <a:pPr lvl="1">
              <a:buFont typeface="Wingdings" panose="05000000000000000000" pitchFamily="2" charset="2"/>
              <a:buChar char="v"/>
            </a:pPr>
            <a:r>
              <a:rPr lang="en-US" sz="2400" dirty="0" smtClean="0">
                <a:solidFill>
                  <a:schemeClr val="tx2"/>
                </a:solidFill>
              </a:rPr>
              <a:t>  Sole Supply / Group Total</a:t>
            </a:r>
          </a:p>
          <a:p>
            <a:pPr lvl="1"/>
            <a:endParaRPr lang="en-US" sz="800" dirty="0" smtClean="0">
              <a:solidFill>
                <a:schemeClr val="tx2"/>
              </a:solidFill>
            </a:endParaRPr>
          </a:p>
          <a:p>
            <a:pPr lvl="2"/>
            <a:r>
              <a:rPr lang="en-US" sz="2200" dirty="0" smtClean="0">
                <a:solidFill>
                  <a:schemeClr val="tx2"/>
                </a:solidFill>
              </a:rPr>
              <a:t>Sole Supply – Amount of Use allowed under a particular water right </a:t>
            </a:r>
            <a:r>
              <a:rPr lang="en-US" sz="2200" u="sng" dirty="0" smtClean="0">
                <a:solidFill>
                  <a:schemeClr val="tx2"/>
                </a:solidFill>
              </a:rPr>
              <a:t>when used alone and separate</a:t>
            </a:r>
            <a:r>
              <a:rPr lang="en-US" sz="2200" dirty="0" smtClean="0">
                <a:solidFill>
                  <a:schemeClr val="tx2"/>
                </a:solidFill>
              </a:rPr>
              <a:t> from all supplemental rights</a:t>
            </a:r>
          </a:p>
          <a:p>
            <a:pPr lvl="2"/>
            <a:endParaRPr lang="en-US" sz="800" dirty="0" smtClean="0">
              <a:solidFill>
                <a:schemeClr val="tx2"/>
              </a:solidFill>
            </a:endParaRPr>
          </a:p>
          <a:p>
            <a:pPr marL="914400" lvl="2" indent="0">
              <a:buNone/>
            </a:pPr>
            <a:r>
              <a:rPr lang="en-US" sz="2200" dirty="0" smtClean="0">
                <a:solidFill>
                  <a:schemeClr val="tx2"/>
                </a:solidFill>
              </a:rPr>
              <a:t>              </a:t>
            </a:r>
            <a:r>
              <a:rPr lang="en-US" sz="2200" u="sng" dirty="0" smtClean="0">
                <a:solidFill>
                  <a:schemeClr val="tx2"/>
                </a:solidFill>
              </a:rPr>
              <a:t>05-5000</a:t>
            </a:r>
            <a:r>
              <a:rPr lang="en-US" sz="2200" dirty="0" smtClean="0">
                <a:solidFill>
                  <a:schemeClr val="tx2"/>
                </a:solidFill>
              </a:rPr>
              <a:t>        </a:t>
            </a:r>
            <a:r>
              <a:rPr lang="en-US" sz="2200" u="sng" dirty="0" smtClean="0">
                <a:solidFill>
                  <a:schemeClr val="tx2"/>
                </a:solidFill>
              </a:rPr>
              <a:t>05-5123</a:t>
            </a:r>
            <a:r>
              <a:rPr lang="en-US" sz="2200" dirty="0" smtClean="0">
                <a:solidFill>
                  <a:schemeClr val="tx2"/>
                </a:solidFill>
              </a:rPr>
              <a:t>        </a:t>
            </a:r>
            <a:r>
              <a:rPr lang="en-US" sz="2200" u="sng" dirty="0" smtClean="0">
                <a:solidFill>
                  <a:schemeClr val="tx2"/>
                </a:solidFill>
              </a:rPr>
              <a:t>05-5486</a:t>
            </a:r>
            <a:r>
              <a:rPr lang="en-US" sz="2200" dirty="0" smtClean="0">
                <a:solidFill>
                  <a:schemeClr val="tx2"/>
                </a:solidFill>
              </a:rPr>
              <a:t>        </a:t>
            </a:r>
            <a:r>
              <a:rPr lang="en-US" sz="2200" u="sng" dirty="0" smtClean="0">
                <a:solidFill>
                  <a:schemeClr val="tx2"/>
                </a:solidFill>
              </a:rPr>
              <a:t>Group Total</a:t>
            </a:r>
            <a:endParaRPr lang="en-US" sz="2200" dirty="0" smtClean="0">
              <a:solidFill>
                <a:schemeClr val="tx2"/>
              </a:solidFill>
            </a:endParaRPr>
          </a:p>
          <a:p>
            <a:pPr marL="0" lvl="1" indent="0">
              <a:buNone/>
            </a:pPr>
            <a:r>
              <a:rPr lang="en-US" sz="2400" dirty="0" smtClean="0">
                <a:solidFill>
                  <a:schemeClr val="tx2"/>
                </a:solidFill>
              </a:rPr>
              <a:t>Irrigation (ac):     125               45                 25                   195               </a:t>
            </a:r>
          </a:p>
          <a:p>
            <a:pPr marL="457200" lvl="1" indent="0">
              <a:buNone/>
            </a:pPr>
            <a:endParaRPr lang="en-US" sz="2400" dirty="0" smtClean="0">
              <a:solidFill>
                <a:schemeClr val="tx2"/>
              </a:solidFill>
            </a:endParaRPr>
          </a:p>
          <a:p>
            <a:pPr lvl="1">
              <a:buFont typeface="Wingdings" panose="05000000000000000000" pitchFamily="2" charset="2"/>
              <a:buChar char="v"/>
            </a:pPr>
            <a:r>
              <a:rPr lang="en-US" sz="2400" dirty="0" smtClean="0">
                <a:solidFill>
                  <a:schemeClr val="tx2"/>
                </a:solidFill>
              </a:rPr>
              <a:t>  Diversion (Duty) and Depletion (Consumptive Portion)</a:t>
            </a:r>
          </a:p>
          <a:p>
            <a:pPr lvl="1"/>
            <a:endParaRPr lang="en-US" sz="800" dirty="0" smtClean="0">
              <a:solidFill>
                <a:schemeClr val="tx2"/>
              </a:solidFill>
            </a:endParaRPr>
          </a:p>
          <a:p>
            <a:pPr lvl="2"/>
            <a:r>
              <a:rPr lang="en-US" sz="2200" dirty="0">
                <a:solidFill>
                  <a:schemeClr val="tx2"/>
                </a:solidFill>
              </a:rPr>
              <a:t>Year-Round or Seasonal</a:t>
            </a:r>
          </a:p>
          <a:p>
            <a:pPr lvl="2"/>
            <a:endParaRPr lang="en-US" sz="2000" dirty="0" smtClean="0">
              <a:solidFill>
                <a:schemeClr val="tx2"/>
              </a:solidFill>
            </a:endParaRPr>
          </a:p>
        </p:txBody>
      </p:sp>
    </p:spTree>
    <p:extLst>
      <p:ext uri="{BB962C8B-B14F-4D97-AF65-F5344CB8AC3E}">
        <p14:creationId xmlns:p14="http://schemas.microsoft.com/office/powerpoint/2010/main" val="36734288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591" t="19316" r="41449" b="8868"/>
          <a:stretch/>
        </p:blipFill>
        <p:spPr bwMode="auto">
          <a:xfrm>
            <a:off x="4114800" y="353383"/>
            <a:ext cx="4737383" cy="6151234"/>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1" name="Title 10"/>
          <p:cNvSpPr>
            <a:spLocks noGrp="1"/>
          </p:cNvSpPr>
          <p:nvPr>
            <p:ph type="title"/>
          </p:nvPr>
        </p:nvSpPr>
        <p:spPr>
          <a:xfrm>
            <a:off x="155028" y="361266"/>
            <a:ext cx="3810000" cy="1143000"/>
          </a:xfrm>
        </p:spPr>
        <p:txBody>
          <a:bodyPr/>
          <a:lstStyle/>
          <a:p>
            <a:r>
              <a:rPr lang="en-US" sz="4000" dirty="0" smtClean="0">
                <a:solidFill>
                  <a:schemeClr val="tx2"/>
                </a:solidFill>
              </a:rPr>
              <a:t>How Much Water Does It Take?</a:t>
            </a:r>
            <a:endParaRPr lang="en-US" sz="4000" dirty="0">
              <a:solidFill>
                <a:schemeClr val="tx2"/>
              </a:solidFill>
            </a:endParaRPr>
          </a:p>
        </p:txBody>
      </p:sp>
      <p:sp>
        <p:nvSpPr>
          <p:cNvPr id="9" name="Content Placeholder 8"/>
          <p:cNvSpPr>
            <a:spLocks noGrp="1"/>
          </p:cNvSpPr>
          <p:nvPr>
            <p:ph idx="1"/>
          </p:nvPr>
        </p:nvSpPr>
        <p:spPr>
          <a:xfrm>
            <a:off x="503183" y="1981200"/>
            <a:ext cx="3124200" cy="3345026"/>
          </a:xfrm>
        </p:spPr>
        <p:txBody>
          <a:bodyPr/>
          <a:lstStyle/>
          <a:p>
            <a:pPr marL="0" indent="0">
              <a:buNone/>
            </a:pPr>
            <a:r>
              <a:rPr lang="en-US" sz="2800" b="1" dirty="0">
                <a:solidFill>
                  <a:schemeClr val="tx2"/>
                </a:solidFill>
              </a:rPr>
              <a:t>Duty</a:t>
            </a:r>
            <a:r>
              <a:rPr lang="en-US" sz="2800" dirty="0">
                <a:solidFill>
                  <a:schemeClr val="tx2"/>
                </a:solidFill>
              </a:rPr>
              <a:t> </a:t>
            </a:r>
            <a:r>
              <a:rPr lang="en-US" sz="2800" dirty="0" smtClean="0">
                <a:solidFill>
                  <a:schemeClr val="tx2"/>
                </a:solidFill>
              </a:rPr>
              <a:t>- </a:t>
            </a:r>
            <a:r>
              <a:rPr lang="en-US" sz="2800" u="sng" dirty="0" smtClean="0">
                <a:solidFill>
                  <a:schemeClr val="tx2"/>
                </a:solidFill>
              </a:rPr>
              <a:t>Estimate</a:t>
            </a:r>
            <a:r>
              <a:rPr lang="en-US" sz="2800" dirty="0" smtClean="0">
                <a:solidFill>
                  <a:schemeClr val="tx2"/>
                </a:solidFill>
              </a:rPr>
              <a:t> </a:t>
            </a:r>
            <a:r>
              <a:rPr lang="en-US" sz="2800" dirty="0">
                <a:solidFill>
                  <a:schemeClr val="tx2"/>
                </a:solidFill>
              </a:rPr>
              <a:t>of the amount of water </a:t>
            </a:r>
            <a:r>
              <a:rPr lang="en-US" sz="2800" u="sng" dirty="0" smtClean="0">
                <a:solidFill>
                  <a:schemeClr val="tx2"/>
                </a:solidFill>
              </a:rPr>
              <a:t>reasonably </a:t>
            </a:r>
            <a:r>
              <a:rPr lang="en-US" sz="2800" u="sng" dirty="0">
                <a:solidFill>
                  <a:schemeClr val="tx2"/>
                </a:solidFill>
              </a:rPr>
              <a:t>required</a:t>
            </a:r>
            <a:r>
              <a:rPr lang="en-US" sz="2800" dirty="0">
                <a:solidFill>
                  <a:schemeClr val="tx2"/>
                </a:solidFill>
              </a:rPr>
              <a:t> for specific purposes such </a:t>
            </a:r>
            <a:r>
              <a:rPr lang="en-US" sz="2800" dirty="0" smtClean="0">
                <a:solidFill>
                  <a:schemeClr val="tx2"/>
                </a:solidFill>
              </a:rPr>
              <a:t>as </a:t>
            </a:r>
            <a:r>
              <a:rPr lang="en-US" sz="2800" dirty="0">
                <a:solidFill>
                  <a:schemeClr val="tx2"/>
                </a:solidFill>
              </a:rPr>
              <a:t>irrigation or domestic use.</a:t>
            </a:r>
          </a:p>
          <a:p>
            <a:endParaRPr lang="en-US" dirty="0"/>
          </a:p>
        </p:txBody>
      </p:sp>
    </p:spTree>
    <p:extLst>
      <p:ext uri="{BB962C8B-B14F-4D97-AF65-F5344CB8AC3E}">
        <p14:creationId xmlns:p14="http://schemas.microsoft.com/office/powerpoint/2010/main" val="37675848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16" y="8849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58877" y="489155"/>
            <a:ext cx="8480323" cy="1446550"/>
          </a:xfrm>
          <a:prstGeom prst="rect">
            <a:avLst/>
          </a:prstGeom>
          <a:noFill/>
        </p:spPr>
        <p:txBody>
          <a:bodyPr wrap="square" rtlCol="0">
            <a:spAutoFit/>
          </a:bodyPr>
          <a:lstStyle/>
          <a:p>
            <a:pPr algn="ctr"/>
            <a:r>
              <a:rPr lang="en-US" sz="4400" dirty="0" smtClean="0">
                <a:solidFill>
                  <a:schemeClr val="tx2"/>
                </a:solidFill>
                <a:latin typeface="+mj-lt"/>
              </a:rPr>
              <a:t>Origin of the Doctrine of Prior Appropriation</a:t>
            </a:r>
            <a:endParaRPr lang="en-US" sz="4400" dirty="0">
              <a:solidFill>
                <a:schemeClr val="tx2"/>
              </a:solidFill>
              <a:latin typeface="+mj-lt"/>
            </a:endParaRPr>
          </a:p>
        </p:txBody>
      </p:sp>
      <p:sp>
        <p:nvSpPr>
          <p:cNvPr id="10" name="TextBox 9"/>
          <p:cNvSpPr txBox="1"/>
          <p:nvPr/>
        </p:nvSpPr>
        <p:spPr>
          <a:xfrm>
            <a:off x="6239088" y="2133600"/>
            <a:ext cx="1532792" cy="369332"/>
          </a:xfrm>
          <a:prstGeom prst="rect">
            <a:avLst/>
          </a:prstGeom>
          <a:noFill/>
        </p:spPr>
        <p:txBody>
          <a:bodyPr wrap="none" rtlCol="0">
            <a:spAutoFit/>
          </a:bodyPr>
          <a:lstStyle/>
          <a:p>
            <a:r>
              <a:rPr lang="en-US" dirty="0" smtClean="0"/>
              <a:t>Hudson River</a:t>
            </a:r>
            <a:endParaRPr lang="en-US" dirty="0"/>
          </a:p>
        </p:txBody>
      </p:sp>
      <p:grpSp>
        <p:nvGrpSpPr>
          <p:cNvPr id="2" name="Group 1"/>
          <p:cNvGrpSpPr/>
          <p:nvPr/>
        </p:nvGrpSpPr>
        <p:grpSpPr>
          <a:xfrm>
            <a:off x="344811" y="2183381"/>
            <a:ext cx="8616610" cy="3024637"/>
            <a:chOff x="358876" y="2817938"/>
            <a:chExt cx="8616610" cy="3024637"/>
          </a:xfrm>
        </p:grpSpPr>
        <p:pic>
          <p:nvPicPr>
            <p:cNvPr id="5" name="Picture 2" descr="E:\Pictures\Work\IMG_053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3256" y="2817938"/>
              <a:ext cx="3070940" cy="2310735"/>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0743" b="6955"/>
            <a:stretch/>
          </p:blipFill>
          <p:spPr bwMode="auto">
            <a:xfrm>
              <a:off x="358877" y="2819400"/>
              <a:ext cx="2104379" cy="2309273"/>
            </a:xfrm>
            <a:prstGeom prst="rect">
              <a:avLst/>
            </a:prstGeom>
            <a:noFill/>
            <a:ln w="25400">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358876" y="5257800"/>
              <a:ext cx="5051323" cy="584775"/>
            </a:xfrm>
            <a:prstGeom prst="rect">
              <a:avLst/>
            </a:prstGeom>
            <a:solidFill>
              <a:schemeClr val="tx2"/>
            </a:solidFill>
            <a:ln w="25400">
              <a:noFill/>
            </a:ln>
          </p:spPr>
          <p:txBody>
            <a:bodyPr wrap="square" rtlCol="0">
              <a:spAutoFit/>
            </a:bodyPr>
            <a:lstStyle/>
            <a:p>
              <a:pPr algn="ctr"/>
              <a:r>
                <a:rPr lang="en-US" dirty="0" smtClean="0">
                  <a:solidFill>
                    <a:schemeClr val="bg2"/>
                  </a:solidFill>
                  <a:effectLst>
                    <a:outerShdw blurRad="38100" dist="38100" dir="2700000" algn="tl">
                      <a:srgbClr val="000000">
                        <a:alpha val="43137"/>
                      </a:srgbClr>
                    </a:outerShdw>
                  </a:effectLst>
                  <a:latin typeface="+mj-lt"/>
                </a:rPr>
                <a:t>The West</a:t>
              </a:r>
              <a:endParaRPr lang="en-US" dirty="0">
                <a:solidFill>
                  <a:schemeClr val="bg2"/>
                </a:solidFill>
                <a:effectLst>
                  <a:outerShdw blurRad="38100" dist="38100" dir="2700000" algn="tl">
                    <a:srgbClr val="000000">
                      <a:alpha val="43137"/>
                    </a:srgbClr>
                  </a:outerShdw>
                </a:effectLst>
                <a:latin typeface="+mj-lt"/>
              </a:endParaRPr>
            </a:p>
          </p:txBody>
        </p:sp>
        <p:sp>
          <p:nvSpPr>
            <p:cNvPr id="9" name="TextBox 8"/>
            <p:cNvSpPr txBox="1"/>
            <p:nvPr/>
          </p:nvSpPr>
          <p:spPr>
            <a:xfrm>
              <a:off x="5638800" y="5257799"/>
              <a:ext cx="3336686" cy="584775"/>
            </a:xfrm>
            <a:prstGeom prst="rect">
              <a:avLst/>
            </a:prstGeom>
            <a:solidFill>
              <a:schemeClr val="tx2"/>
            </a:solidFill>
            <a:ln w="25400">
              <a:noFill/>
            </a:ln>
          </p:spPr>
          <p:txBody>
            <a:bodyPr wrap="square" rtlCol="0">
              <a:spAutoFit/>
            </a:bodyPr>
            <a:lstStyle/>
            <a:p>
              <a:pPr algn="ctr"/>
              <a:r>
                <a:rPr lang="en-US" dirty="0" smtClean="0">
                  <a:solidFill>
                    <a:schemeClr val="bg2"/>
                  </a:solidFill>
                  <a:effectLst>
                    <a:outerShdw blurRad="38100" dist="38100" dir="2700000" algn="tl">
                      <a:srgbClr val="000000">
                        <a:alpha val="43137"/>
                      </a:srgbClr>
                    </a:outerShdw>
                  </a:effectLst>
                  <a:latin typeface="+mj-lt"/>
                </a:rPr>
                <a:t>The East</a:t>
              </a:r>
              <a:endParaRPr lang="en-US" dirty="0">
                <a:solidFill>
                  <a:schemeClr val="bg2"/>
                </a:solidFill>
                <a:effectLst>
                  <a:outerShdw blurRad="38100" dist="38100" dir="2700000" algn="tl">
                    <a:srgbClr val="000000">
                      <a:alpha val="43137"/>
                    </a:srgbClr>
                  </a:outerShdw>
                </a:effectLst>
                <a:latin typeface="+mj-lt"/>
              </a:endParaRPr>
            </a:p>
          </p:txBody>
        </p:sp>
        <p:pic>
          <p:nvPicPr>
            <p:cNvPr id="8208" name="Picture 16" descr="https://upload.wikimedia.org/wikipedia/commons/thumb/e/e0/Bird%27s-eye_view_of_Hudson_River_from_walkway_5.JPG/1280px-Bird%27s-eye_view_of_Hudson_River_from_walkway_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34196" y="2819399"/>
              <a:ext cx="3441290" cy="2309273"/>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grpSp>
      <p:graphicFrame>
        <p:nvGraphicFramePr>
          <p:cNvPr id="13" name="Object 12"/>
          <p:cNvGraphicFramePr>
            <a:graphicFrameLocks noChangeAspect="1"/>
          </p:cNvGraphicFramePr>
          <p:nvPr>
            <p:extLst>
              <p:ext uri="{D42A27DB-BD31-4B8C-83A1-F6EECF244321}">
                <p14:modId xmlns:p14="http://schemas.microsoft.com/office/powerpoint/2010/main" val="442055746"/>
              </p:ext>
            </p:extLst>
          </p:nvPr>
        </p:nvGraphicFramePr>
        <p:xfrm>
          <a:off x="-1600200" y="3048000"/>
          <a:ext cx="1432413" cy="1295400"/>
        </p:xfrm>
        <a:graphic>
          <a:graphicData uri="http://schemas.openxmlformats.org/presentationml/2006/ole">
            <mc:AlternateContent xmlns:mc="http://schemas.openxmlformats.org/markup-compatibility/2006">
              <mc:Choice xmlns:v="urn:schemas-microsoft-com:vml" Requires="v">
                <p:oleObj spid="_x0000_s2429" name="Drawing" r:id="rId8" imgW="4286167" imgH="3876485" progId="WPDraw30.Drawing">
                  <p:embed/>
                </p:oleObj>
              </mc:Choice>
              <mc:Fallback>
                <p:oleObj name="Drawing" r:id="rId8" imgW="4286167" imgH="3876485" progId="WPDraw30.Drawing">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0200" y="3048000"/>
                        <a:ext cx="1432413" cy="1295400"/>
                      </a:xfrm>
                      <a:prstGeom prst="rect">
                        <a:avLst/>
                      </a:prstGeom>
                      <a:noFill/>
                      <a:ln>
                        <a:noFill/>
                      </a:ln>
                    </p:spPr>
                  </p:pic>
                </p:oleObj>
              </mc:Fallback>
            </mc:AlternateContent>
          </a:graphicData>
        </a:graphic>
      </p:graphicFrame>
      <p:sp>
        <p:nvSpPr>
          <p:cNvPr id="4" name="TextBox 3"/>
          <p:cNvSpPr txBox="1"/>
          <p:nvPr/>
        </p:nvSpPr>
        <p:spPr>
          <a:xfrm>
            <a:off x="6678822" y="5492478"/>
            <a:ext cx="1228512" cy="584775"/>
          </a:xfrm>
          <a:prstGeom prst="rect">
            <a:avLst/>
          </a:prstGeom>
          <a:noFill/>
        </p:spPr>
        <p:txBody>
          <a:bodyPr wrap="square" rtlCol="0">
            <a:spAutoFit/>
          </a:bodyPr>
          <a:lstStyle/>
          <a:p>
            <a:r>
              <a:rPr lang="en-US" dirty="0" smtClean="0">
                <a:solidFill>
                  <a:schemeClr val="tx1"/>
                </a:solidFill>
              </a:rPr>
              <a:t>WET</a:t>
            </a:r>
            <a:endParaRPr lang="en-US" dirty="0">
              <a:solidFill>
                <a:schemeClr val="tx1"/>
              </a:solidFill>
            </a:endParaRPr>
          </a:p>
        </p:txBody>
      </p:sp>
      <p:sp>
        <p:nvSpPr>
          <p:cNvPr id="14" name="TextBox 13"/>
          <p:cNvSpPr txBox="1"/>
          <p:nvPr/>
        </p:nvSpPr>
        <p:spPr>
          <a:xfrm>
            <a:off x="2256216" y="5492478"/>
            <a:ext cx="1228512" cy="584775"/>
          </a:xfrm>
          <a:prstGeom prst="rect">
            <a:avLst/>
          </a:prstGeom>
          <a:noFill/>
        </p:spPr>
        <p:txBody>
          <a:bodyPr wrap="square" rtlCol="0">
            <a:spAutoFit/>
          </a:bodyPr>
          <a:lstStyle/>
          <a:p>
            <a:r>
              <a:rPr lang="en-US" dirty="0" smtClean="0">
                <a:solidFill>
                  <a:schemeClr val="tx1"/>
                </a:solidFill>
              </a:rPr>
              <a:t>DRY</a:t>
            </a:r>
            <a:endParaRPr lang="en-US" dirty="0">
              <a:solidFill>
                <a:schemeClr val="tx1"/>
              </a:solidFill>
            </a:endParaRPr>
          </a:p>
        </p:txBody>
      </p:sp>
    </p:spTree>
    <p:extLst>
      <p:ext uri="{BB962C8B-B14F-4D97-AF65-F5344CB8AC3E}">
        <p14:creationId xmlns:p14="http://schemas.microsoft.com/office/powerpoint/2010/main" val="26547308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00200" y="2209800"/>
            <a:ext cx="5676554" cy="584775"/>
          </a:xfrm>
          <a:prstGeom prst="rect">
            <a:avLst/>
          </a:prstGeom>
          <a:noFill/>
        </p:spPr>
        <p:txBody>
          <a:bodyPr wrap="none" rtlCol="0">
            <a:spAutoFit/>
          </a:bodyPr>
          <a:lstStyle/>
          <a:p>
            <a:r>
              <a:rPr lang="en-US" dirty="0" smtClean="0"/>
              <a:t>0.25 acre-foot if part time (cabin)</a:t>
            </a:r>
            <a:endParaRPr lang="en-US" dirty="0"/>
          </a:p>
        </p:txBody>
      </p:sp>
      <p:sp>
        <p:nvSpPr>
          <p:cNvPr id="3" name="Title 2"/>
          <p:cNvSpPr>
            <a:spLocks noGrp="1"/>
          </p:cNvSpPr>
          <p:nvPr>
            <p:ph type="title"/>
          </p:nvPr>
        </p:nvSpPr>
        <p:spPr/>
        <p:txBody>
          <a:bodyPr/>
          <a:lstStyle/>
          <a:p>
            <a:r>
              <a:rPr lang="en-US" dirty="0" smtClean="0">
                <a:solidFill>
                  <a:schemeClr val="tx2"/>
                </a:solidFill>
              </a:rPr>
              <a:t>Diversion Duty of Common Uses</a:t>
            </a:r>
            <a:endParaRPr lang="en-US" dirty="0">
              <a:solidFill>
                <a:schemeClr val="tx2"/>
              </a:solidFill>
            </a:endParaRPr>
          </a:p>
        </p:txBody>
      </p:sp>
      <p:sp>
        <p:nvSpPr>
          <p:cNvPr id="8" name="Content Placeholder 7"/>
          <p:cNvSpPr>
            <a:spLocks noGrp="1"/>
          </p:cNvSpPr>
          <p:nvPr>
            <p:ph sz="half" idx="1"/>
          </p:nvPr>
        </p:nvSpPr>
        <p:spPr>
          <a:xfrm>
            <a:off x="762000" y="1611550"/>
            <a:ext cx="4038600" cy="4525963"/>
          </a:xfrm>
        </p:spPr>
        <p:txBody>
          <a:bodyPr/>
          <a:lstStyle/>
          <a:p>
            <a:r>
              <a:rPr lang="en-US" sz="2400" dirty="0" smtClean="0">
                <a:solidFill>
                  <a:schemeClr val="tx2"/>
                </a:solidFill>
              </a:rPr>
              <a:t>Domestic Use</a:t>
            </a:r>
          </a:p>
          <a:p>
            <a:pPr lvl="1"/>
            <a:r>
              <a:rPr lang="en-US" sz="2000" dirty="0">
                <a:solidFill>
                  <a:schemeClr val="tx2"/>
                </a:solidFill>
              </a:rPr>
              <a:t>0.45 acre-foot per residence</a:t>
            </a:r>
          </a:p>
          <a:p>
            <a:pPr lvl="1"/>
            <a:r>
              <a:rPr lang="en-US" sz="2000" dirty="0">
                <a:solidFill>
                  <a:schemeClr val="tx2"/>
                </a:solidFill>
              </a:rPr>
              <a:t>0.25 acre-foot part-time (cabin</a:t>
            </a:r>
            <a:r>
              <a:rPr lang="en-US" sz="2000" dirty="0" smtClean="0">
                <a:solidFill>
                  <a:schemeClr val="tx2"/>
                </a:solidFill>
              </a:rPr>
              <a:t>)</a:t>
            </a:r>
          </a:p>
          <a:p>
            <a:pPr marL="457200" lvl="1" indent="0">
              <a:buNone/>
            </a:pPr>
            <a:endParaRPr lang="en-US" sz="1200" dirty="0">
              <a:solidFill>
                <a:schemeClr val="tx2"/>
              </a:solidFill>
            </a:endParaRPr>
          </a:p>
          <a:p>
            <a:r>
              <a:rPr lang="en-US" sz="2400" dirty="0" smtClean="0">
                <a:solidFill>
                  <a:schemeClr val="tx2"/>
                </a:solidFill>
              </a:rPr>
              <a:t>Livestock Watering</a:t>
            </a:r>
          </a:p>
          <a:p>
            <a:pPr lvl="1"/>
            <a:r>
              <a:rPr lang="en-US" sz="2000" dirty="0" smtClean="0">
                <a:solidFill>
                  <a:schemeClr val="tx2"/>
                </a:solidFill>
              </a:rPr>
              <a:t>0.028 acre-feet per large animal (25 gallons/day)</a:t>
            </a:r>
          </a:p>
          <a:p>
            <a:pPr marL="457200" lvl="1" indent="0">
              <a:buNone/>
            </a:pPr>
            <a:endParaRPr lang="en-US" sz="1200" dirty="0">
              <a:solidFill>
                <a:schemeClr val="tx2"/>
              </a:solidFill>
            </a:endParaRPr>
          </a:p>
          <a:p>
            <a:r>
              <a:rPr lang="en-US" sz="2400" dirty="0" smtClean="0">
                <a:solidFill>
                  <a:schemeClr val="tx2"/>
                </a:solidFill>
              </a:rPr>
              <a:t>Irrigation</a:t>
            </a:r>
          </a:p>
          <a:p>
            <a:pPr lvl="1"/>
            <a:r>
              <a:rPr lang="en-US" sz="2000" dirty="0" smtClean="0">
                <a:solidFill>
                  <a:schemeClr val="tx2"/>
                </a:solidFill>
              </a:rPr>
              <a:t>Typically ranges from 3.0-6.0 acre-feet per acre</a:t>
            </a:r>
            <a:endParaRPr lang="en-US" sz="2000" dirty="0">
              <a:solidFill>
                <a:schemeClr val="tx2"/>
              </a:solidFill>
            </a:endParaRPr>
          </a:p>
          <a:p>
            <a:pPr lvl="1"/>
            <a:endParaRPr lang="en-US" dirty="0"/>
          </a:p>
        </p:txBody>
      </p:sp>
      <p:pic>
        <p:nvPicPr>
          <p:cNvPr id="9218" name="Picture 2" descr="G:\_WRT Photo Contests (all years)\2012 WRT Photo Contest\BadDayAtWork_Not.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10000"/>
                    </a14:imgEffect>
                    <a14:imgEffect>
                      <a14:colorTemperature colorTemp="6300"/>
                    </a14:imgEffect>
                    <a14:imgEffect>
                      <a14:saturation sat="110000"/>
                    </a14:imgEffect>
                    <a14:imgEffect>
                      <a14:brightnessContrast contrast="20000"/>
                    </a14:imgEffect>
                  </a14:imgLayer>
                </a14:imgProps>
              </a:ext>
              <a:ext uri="{28A0092B-C50C-407E-A947-70E740481C1C}">
                <a14:useLocalDpi xmlns:a14="http://schemas.microsoft.com/office/drawing/2010/main" val="0"/>
              </a:ext>
            </a:extLst>
          </a:blip>
          <a:srcRect b="19108"/>
          <a:stretch/>
        </p:blipFill>
        <p:spPr bwMode="auto">
          <a:xfrm>
            <a:off x="5181600" y="1623430"/>
            <a:ext cx="3250277" cy="4663988"/>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5107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dirty="0" smtClean="0">
                <a:solidFill>
                  <a:schemeClr val="tx2"/>
                </a:solidFill>
              </a:rPr>
              <a:t>Diversion vs. Depletion</a:t>
            </a:r>
            <a:endParaRPr lang="en-US" dirty="0">
              <a:solidFill>
                <a:schemeClr val="tx2"/>
              </a:solidFill>
            </a:endParaRPr>
          </a:p>
        </p:txBody>
      </p:sp>
      <p:sp>
        <p:nvSpPr>
          <p:cNvPr id="7" name="Content Placeholder 6"/>
          <p:cNvSpPr>
            <a:spLocks noGrp="1"/>
          </p:cNvSpPr>
          <p:nvPr>
            <p:ph sz="half" idx="1"/>
          </p:nvPr>
        </p:nvSpPr>
        <p:spPr/>
        <p:txBody>
          <a:bodyPr/>
          <a:lstStyle/>
          <a:p>
            <a:r>
              <a:rPr lang="en-US" sz="2400" b="1" dirty="0">
                <a:solidFill>
                  <a:schemeClr val="tx2"/>
                </a:solidFill>
              </a:rPr>
              <a:t>DIVERSION </a:t>
            </a:r>
            <a:r>
              <a:rPr lang="en-US" sz="2400" dirty="0">
                <a:solidFill>
                  <a:schemeClr val="tx2"/>
                </a:solidFill>
              </a:rPr>
              <a:t>is removal of water from its natural source whether it is surface or groundwater and applied </a:t>
            </a:r>
            <a:r>
              <a:rPr lang="en-US" sz="2400" dirty="0" smtClean="0">
                <a:solidFill>
                  <a:schemeClr val="tx2"/>
                </a:solidFill>
              </a:rPr>
              <a:t>to some </a:t>
            </a:r>
            <a:r>
              <a:rPr lang="en-US" sz="2400" dirty="0">
                <a:solidFill>
                  <a:schemeClr val="tx2"/>
                </a:solidFill>
              </a:rPr>
              <a:t>beneficial use. </a:t>
            </a:r>
            <a:r>
              <a:rPr lang="en-US" sz="2400" dirty="0" smtClean="0">
                <a:solidFill>
                  <a:schemeClr val="tx2"/>
                </a:solidFill>
              </a:rPr>
              <a:t>It </a:t>
            </a:r>
            <a:r>
              <a:rPr lang="en-US" sz="2400" dirty="0">
                <a:solidFill>
                  <a:schemeClr val="tx2"/>
                </a:solidFill>
              </a:rPr>
              <a:t>can be </a:t>
            </a:r>
            <a:r>
              <a:rPr lang="en-US" sz="2400" u="sng" dirty="0">
                <a:solidFill>
                  <a:schemeClr val="tx2"/>
                </a:solidFill>
              </a:rPr>
              <a:t>limited by </a:t>
            </a:r>
            <a:r>
              <a:rPr lang="en-US" sz="2400" u="sng" dirty="0" smtClean="0">
                <a:solidFill>
                  <a:schemeClr val="tx2"/>
                </a:solidFill>
              </a:rPr>
              <a:t>flow (</a:t>
            </a:r>
            <a:r>
              <a:rPr lang="en-US" sz="2400" u="sng" dirty="0" err="1" smtClean="0">
                <a:solidFill>
                  <a:schemeClr val="tx2"/>
                </a:solidFill>
              </a:rPr>
              <a:t>cfs</a:t>
            </a:r>
            <a:r>
              <a:rPr lang="en-US" sz="2400" u="sng" dirty="0" smtClean="0">
                <a:solidFill>
                  <a:schemeClr val="tx2"/>
                </a:solidFill>
              </a:rPr>
              <a:t>) </a:t>
            </a:r>
            <a:r>
              <a:rPr lang="en-US" sz="2400" u="sng" dirty="0">
                <a:solidFill>
                  <a:schemeClr val="tx2"/>
                </a:solidFill>
              </a:rPr>
              <a:t>or </a:t>
            </a:r>
            <a:r>
              <a:rPr lang="en-US" sz="2400" u="sng" dirty="0" smtClean="0">
                <a:solidFill>
                  <a:schemeClr val="tx2"/>
                </a:solidFill>
              </a:rPr>
              <a:t>volume (ac-</a:t>
            </a:r>
            <a:r>
              <a:rPr lang="en-US" sz="2400" u="sng" dirty="0" err="1" smtClean="0">
                <a:solidFill>
                  <a:schemeClr val="tx2"/>
                </a:solidFill>
              </a:rPr>
              <a:t>ft</a:t>
            </a:r>
            <a:r>
              <a:rPr lang="en-US" sz="2400" u="sng" dirty="0">
                <a:solidFill>
                  <a:schemeClr val="tx2"/>
                </a:solidFill>
              </a:rPr>
              <a:t>)</a:t>
            </a:r>
            <a:r>
              <a:rPr lang="en-US" sz="2400" dirty="0" smtClean="0">
                <a:solidFill>
                  <a:schemeClr val="tx2"/>
                </a:solidFill>
              </a:rPr>
              <a:t>.</a:t>
            </a:r>
            <a:endParaRPr lang="en-US" sz="2400" dirty="0">
              <a:solidFill>
                <a:schemeClr val="tx2"/>
              </a:solidFill>
            </a:endParaRPr>
          </a:p>
        </p:txBody>
      </p:sp>
      <p:sp>
        <p:nvSpPr>
          <p:cNvPr id="8" name="Content Placeholder 7"/>
          <p:cNvSpPr>
            <a:spLocks noGrp="1"/>
          </p:cNvSpPr>
          <p:nvPr>
            <p:ph sz="half" idx="2"/>
          </p:nvPr>
        </p:nvSpPr>
        <p:spPr>
          <a:xfrm>
            <a:off x="4648200" y="1600200"/>
            <a:ext cx="4038600" cy="4800600"/>
          </a:xfrm>
        </p:spPr>
        <p:txBody>
          <a:bodyPr/>
          <a:lstStyle/>
          <a:p>
            <a:r>
              <a:rPr lang="en-US" sz="2400" b="1" dirty="0" smtClean="0">
                <a:solidFill>
                  <a:schemeClr val="tx2"/>
                </a:solidFill>
              </a:rPr>
              <a:t>DEPLETION </a:t>
            </a:r>
            <a:r>
              <a:rPr lang="en-US" sz="2400" dirty="0">
                <a:solidFill>
                  <a:schemeClr val="tx2"/>
                </a:solidFill>
              </a:rPr>
              <a:t>is the portion of water withdrawn from a surface or groundwater source that is </a:t>
            </a:r>
            <a:r>
              <a:rPr lang="en-US" sz="2400" u="sng" dirty="0">
                <a:solidFill>
                  <a:schemeClr val="tx2"/>
                </a:solidFill>
              </a:rPr>
              <a:t>consumed</a:t>
            </a:r>
            <a:r>
              <a:rPr lang="en-US" sz="2400" dirty="0">
                <a:solidFill>
                  <a:schemeClr val="tx2"/>
                </a:solidFill>
              </a:rPr>
              <a:t> by a particular use and does not return to a natural water source or another </a:t>
            </a:r>
            <a:r>
              <a:rPr lang="en-US" sz="2400" dirty="0" smtClean="0">
                <a:solidFill>
                  <a:schemeClr val="tx2"/>
                </a:solidFill>
              </a:rPr>
              <a:t>body </a:t>
            </a:r>
            <a:r>
              <a:rPr lang="en-US" sz="2400" dirty="0">
                <a:solidFill>
                  <a:schemeClr val="tx2"/>
                </a:solidFill>
              </a:rPr>
              <a:t>of water</a:t>
            </a:r>
            <a:r>
              <a:rPr lang="en-US" sz="2400" dirty="0" smtClean="0">
                <a:solidFill>
                  <a:schemeClr val="tx2"/>
                </a:solidFill>
              </a:rPr>
              <a:t>.</a:t>
            </a:r>
          </a:p>
          <a:p>
            <a:pPr marL="0" indent="0">
              <a:buNone/>
            </a:pPr>
            <a:r>
              <a:rPr lang="en-US" sz="2400" dirty="0"/>
              <a:t> </a:t>
            </a:r>
            <a:r>
              <a:rPr lang="en-US" sz="2400" dirty="0" smtClean="0"/>
              <a:t>   ------------------------------------</a:t>
            </a:r>
          </a:p>
          <a:p>
            <a:pPr marL="0" indent="0" algn="ctr">
              <a:buNone/>
            </a:pPr>
            <a:r>
              <a:rPr lang="en-US" sz="2000" dirty="0" smtClean="0">
                <a:solidFill>
                  <a:schemeClr val="tx2"/>
                </a:solidFill>
              </a:rPr>
              <a:t> Domestic 20% = 0.09 </a:t>
            </a:r>
            <a:r>
              <a:rPr lang="en-US" sz="2000" dirty="0" err="1" smtClean="0">
                <a:solidFill>
                  <a:schemeClr val="tx2"/>
                </a:solidFill>
              </a:rPr>
              <a:t>af</a:t>
            </a:r>
            <a:endParaRPr lang="en-US" sz="2000" dirty="0" smtClean="0">
              <a:solidFill>
                <a:schemeClr val="tx2"/>
              </a:solidFill>
            </a:endParaRPr>
          </a:p>
          <a:p>
            <a:pPr marL="0" indent="0" algn="ctr">
              <a:buNone/>
            </a:pPr>
            <a:r>
              <a:rPr lang="en-US" sz="2000" dirty="0" smtClean="0">
                <a:solidFill>
                  <a:schemeClr val="tx2"/>
                </a:solidFill>
              </a:rPr>
              <a:t>1 Horse 100% = 0.028</a:t>
            </a:r>
          </a:p>
          <a:p>
            <a:pPr marL="0" indent="0" algn="ctr">
              <a:buNone/>
            </a:pPr>
            <a:r>
              <a:rPr lang="en-US" sz="2000" dirty="0" smtClean="0">
                <a:solidFill>
                  <a:schemeClr val="tx2"/>
                </a:solidFill>
              </a:rPr>
              <a:t>       Irrigation </a:t>
            </a:r>
            <a:r>
              <a:rPr lang="en-US" sz="2000" dirty="0" smtClean="0">
                <a:solidFill>
                  <a:schemeClr val="tx2"/>
                </a:solidFill>
                <a:sym typeface="Symbol" panose="05050102010706020507" pitchFamily="18" charset="2"/>
              </a:rPr>
              <a:t></a:t>
            </a:r>
            <a:r>
              <a:rPr lang="en-US" sz="2000" dirty="0" smtClean="0">
                <a:solidFill>
                  <a:schemeClr val="tx2"/>
                </a:solidFill>
              </a:rPr>
              <a:t>  50%</a:t>
            </a:r>
            <a:endParaRPr lang="en-US" sz="2000" dirty="0">
              <a:solidFill>
                <a:schemeClr val="tx2"/>
              </a:solidFill>
            </a:endParaRPr>
          </a:p>
        </p:txBody>
      </p:sp>
    </p:spTree>
    <p:extLst>
      <p:ext uri="{BB962C8B-B14F-4D97-AF65-F5344CB8AC3E}">
        <p14:creationId xmlns:p14="http://schemas.microsoft.com/office/powerpoint/2010/main" val="15796802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52"/>
            <a:ext cx="9144000" cy="6851748"/>
          </a:xfrm>
          <a:prstGeom prst="rect">
            <a:avLst/>
          </a:prstGeom>
        </p:spPr>
      </p:pic>
      <p:sp>
        <p:nvSpPr>
          <p:cNvPr id="5" name="Title 4"/>
          <p:cNvSpPr>
            <a:spLocks noGrp="1"/>
          </p:cNvSpPr>
          <p:nvPr>
            <p:ph type="title"/>
          </p:nvPr>
        </p:nvSpPr>
        <p:spPr>
          <a:xfrm>
            <a:off x="152400" y="5387952"/>
            <a:ext cx="7772400" cy="1362075"/>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OBTAINING WATER RIGHTS &amp; Researching Records</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7638257" y="6375440"/>
            <a:ext cx="1600200" cy="369332"/>
          </a:xfrm>
          <a:prstGeom prst="rect">
            <a:avLst/>
          </a:prstGeom>
          <a:noFill/>
        </p:spPr>
        <p:txBody>
          <a:bodyPr wrap="square" rtlCol="0">
            <a:spAutoFit/>
          </a:bodyPr>
          <a:lstStyle/>
          <a:p>
            <a:r>
              <a:rPr lang="en-US" sz="1800" dirty="0" smtClean="0">
                <a:latin typeface="Vladimir Script" panose="03050402040407070305" pitchFamily="66" charset="0"/>
              </a:rPr>
              <a:t>Marc Stilson</a:t>
            </a:r>
            <a:endParaRPr lang="en-US" sz="1800" dirty="0">
              <a:latin typeface="Vladimir Script" panose="03050402040407070305" pitchFamily="66" charset="0"/>
            </a:endParaRPr>
          </a:p>
        </p:txBody>
      </p:sp>
    </p:spTree>
    <p:extLst>
      <p:ext uri="{BB962C8B-B14F-4D97-AF65-F5344CB8AC3E}">
        <p14:creationId xmlns:p14="http://schemas.microsoft.com/office/powerpoint/2010/main" val="13894124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1945" y="76200"/>
            <a:ext cx="8229600" cy="1143000"/>
          </a:xfrm>
        </p:spPr>
        <p:txBody>
          <a:bodyPr/>
          <a:lstStyle/>
          <a:p>
            <a:pPr eaLnBrk="1" hangingPunct="1"/>
            <a:r>
              <a:rPr lang="en-US" altLang="en-US" b="1" dirty="0" smtClean="0">
                <a:solidFill>
                  <a:schemeClr val="tx2"/>
                </a:solidFill>
              </a:rPr>
              <a:t>HOW DO I GET A WATER RIGHT?</a:t>
            </a:r>
          </a:p>
        </p:txBody>
      </p:sp>
      <p:sp>
        <p:nvSpPr>
          <p:cNvPr id="2" name="Content Placeholder 1"/>
          <p:cNvSpPr>
            <a:spLocks noGrp="1"/>
          </p:cNvSpPr>
          <p:nvPr>
            <p:ph sz="half" idx="1"/>
          </p:nvPr>
        </p:nvSpPr>
        <p:spPr>
          <a:xfrm>
            <a:off x="451945" y="990600"/>
            <a:ext cx="8686800" cy="5638800"/>
          </a:xfrm>
        </p:spPr>
        <p:txBody>
          <a:bodyPr/>
          <a:lstStyle/>
          <a:p>
            <a:r>
              <a:rPr lang="en-US" sz="3200" dirty="0" smtClean="0">
                <a:solidFill>
                  <a:schemeClr val="tx2"/>
                </a:solidFill>
              </a:rPr>
              <a:t>Filing for a water right</a:t>
            </a:r>
          </a:p>
          <a:p>
            <a:pPr lvl="1"/>
            <a:r>
              <a:rPr lang="en-US" dirty="0" smtClean="0">
                <a:solidFill>
                  <a:schemeClr val="tx2"/>
                </a:solidFill>
              </a:rPr>
              <a:t>Application to Appropriate</a:t>
            </a:r>
          </a:p>
          <a:p>
            <a:pPr lvl="1"/>
            <a:r>
              <a:rPr lang="en-US" dirty="0" smtClean="0">
                <a:solidFill>
                  <a:schemeClr val="tx2"/>
                </a:solidFill>
              </a:rPr>
              <a:t>Diligence Claim</a:t>
            </a:r>
          </a:p>
          <a:p>
            <a:pPr lvl="1"/>
            <a:r>
              <a:rPr lang="en-US" dirty="0" smtClean="0">
                <a:solidFill>
                  <a:schemeClr val="tx2"/>
                </a:solidFill>
              </a:rPr>
              <a:t>Fixed Time Application</a:t>
            </a:r>
          </a:p>
          <a:p>
            <a:pPr lvl="1"/>
            <a:endParaRPr lang="en-US" sz="800" dirty="0" smtClean="0">
              <a:solidFill>
                <a:schemeClr val="tx2"/>
              </a:solidFill>
            </a:endParaRPr>
          </a:p>
          <a:p>
            <a:r>
              <a:rPr lang="en-US" sz="3200" dirty="0" smtClean="0">
                <a:solidFill>
                  <a:schemeClr val="tx2"/>
                </a:solidFill>
              </a:rPr>
              <a:t>Purchasing all or portion of an existing right</a:t>
            </a:r>
          </a:p>
          <a:p>
            <a:pPr lvl="1"/>
            <a:r>
              <a:rPr lang="en-US" dirty="0" smtClean="0">
                <a:solidFill>
                  <a:schemeClr val="tx2"/>
                </a:solidFill>
              </a:rPr>
              <a:t>Change application</a:t>
            </a:r>
          </a:p>
          <a:p>
            <a:pPr lvl="1"/>
            <a:r>
              <a:rPr lang="en-US" dirty="0" smtClean="0">
                <a:solidFill>
                  <a:schemeClr val="tx2"/>
                </a:solidFill>
              </a:rPr>
              <a:t>Exchange Application</a:t>
            </a:r>
          </a:p>
          <a:p>
            <a:pPr marL="457200" lvl="1" indent="0">
              <a:buNone/>
            </a:pPr>
            <a:r>
              <a:rPr lang="en-US" b="1" dirty="0" smtClean="0">
                <a:solidFill>
                  <a:schemeClr val="tx2"/>
                </a:solidFill>
              </a:rPr>
              <a:t>Note: </a:t>
            </a:r>
            <a:r>
              <a:rPr lang="en-US" b="1" u="sng" dirty="0" smtClean="0">
                <a:solidFill>
                  <a:schemeClr val="tx2"/>
                </a:solidFill>
              </a:rPr>
              <a:t>Research Possible Issues Related to Forfeiture</a:t>
            </a:r>
          </a:p>
          <a:p>
            <a:pPr marL="457200" lvl="1" indent="0">
              <a:buNone/>
            </a:pPr>
            <a:endParaRPr lang="en-US" sz="800" u="sng" dirty="0" smtClean="0">
              <a:solidFill>
                <a:schemeClr val="tx2"/>
              </a:solidFill>
            </a:endParaRPr>
          </a:p>
          <a:p>
            <a:r>
              <a:rPr lang="en-US" sz="3200" dirty="0">
                <a:solidFill>
                  <a:schemeClr val="tx2"/>
                </a:solidFill>
              </a:rPr>
              <a:t>Purchasing property with existing rights</a:t>
            </a:r>
          </a:p>
          <a:p>
            <a:pPr lvl="1"/>
            <a:r>
              <a:rPr lang="en-US" dirty="0" smtClean="0">
                <a:solidFill>
                  <a:schemeClr val="tx2"/>
                </a:solidFill>
              </a:rPr>
              <a:t>Appurtenance</a:t>
            </a:r>
          </a:p>
          <a:p>
            <a:pPr marL="457200" lvl="1" indent="0">
              <a:buNone/>
            </a:pPr>
            <a:r>
              <a:rPr lang="en-US" b="1" dirty="0">
                <a:solidFill>
                  <a:schemeClr val="tx2"/>
                </a:solidFill>
              </a:rPr>
              <a:t>Note: </a:t>
            </a:r>
            <a:r>
              <a:rPr lang="en-US" b="1" u="sng" dirty="0">
                <a:solidFill>
                  <a:schemeClr val="tx2"/>
                </a:solidFill>
              </a:rPr>
              <a:t>Research Possible Issues Related to Trust Deeds</a:t>
            </a:r>
          </a:p>
          <a:p>
            <a:pPr lvl="1"/>
            <a:endParaRPr lang="en-US" dirty="0" smtClean="0">
              <a:solidFill>
                <a:schemeClr val="tx2"/>
              </a:solidFill>
            </a:endParaRPr>
          </a:p>
          <a:p>
            <a:pPr lvl="1"/>
            <a:endParaRPr lang="en-US" dirty="0" smtClean="0">
              <a:solidFill>
                <a:schemeClr val="tx2"/>
              </a:solidFill>
            </a:endParaRPr>
          </a:p>
        </p:txBody>
      </p:sp>
    </p:spTree>
    <p:extLst>
      <p:ext uri="{BB962C8B-B14F-4D97-AF65-F5344CB8AC3E}">
        <p14:creationId xmlns:p14="http://schemas.microsoft.com/office/powerpoint/2010/main" val="40851426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4535" y="457200"/>
            <a:ext cx="8272265" cy="707886"/>
          </a:xfrm>
          <a:prstGeom prst="rect">
            <a:avLst/>
          </a:prstGeom>
          <a:noFill/>
        </p:spPr>
        <p:txBody>
          <a:bodyPr wrap="none" rtlCol="0">
            <a:spAutoFit/>
          </a:bodyPr>
          <a:lstStyle/>
          <a:p>
            <a:r>
              <a:rPr lang="en-US" sz="4000" dirty="0" smtClean="0"/>
              <a:t>Researching Water Right Records….</a:t>
            </a:r>
            <a:endParaRPr lang="en-US" sz="4000" dirty="0"/>
          </a:p>
        </p:txBody>
      </p:sp>
      <p:sp>
        <p:nvSpPr>
          <p:cNvPr id="4" name="Title 3"/>
          <p:cNvSpPr>
            <a:spLocks noGrp="1"/>
          </p:cNvSpPr>
          <p:nvPr>
            <p:ph type="title"/>
          </p:nvPr>
        </p:nvSpPr>
        <p:spPr/>
        <p:txBody>
          <a:bodyPr/>
          <a:lstStyle/>
          <a:p>
            <a:r>
              <a:rPr lang="en-US" b="1" dirty="0" smtClean="0">
                <a:solidFill>
                  <a:schemeClr val="tx2"/>
                </a:solidFill>
              </a:rPr>
              <a:t>WHERE CAN YOU RESEARCH?</a:t>
            </a:r>
            <a:endParaRPr lang="en-US" b="1" dirty="0">
              <a:solidFill>
                <a:schemeClr val="tx2"/>
              </a:solidFill>
            </a:endParaRPr>
          </a:p>
        </p:txBody>
      </p:sp>
      <p:sp>
        <p:nvSpPr>
          <p:cNvPr id="7" name="Content Placeholder 6"/>
          <p:cNvSpPr>
            <a:spLocks noGrp="1"/>
          </p:cNvSpPr>
          <p:nvPr>
            <p:ph sz="half" idx="1"/>
          </p:nvPr>
        </p:nvSpPr>
        <p:spPr>
          <a:xfrm>
            <a:off x="304800" y="1600200"/>
            <a:ext cx="4191000" cy="4525963"/>
          </a:xfrm>
        </p:spPr>
        <p:txBody>
          <a:bodyPr/>
          <a:lstStyle/>
          <a:p>
            <a:pPr marL="0" indent="0">
              <a:buNone/>
            </a:pPr>
            <a:r>
              <a:rPr lang="en-US" dirty="0" smtClean="0">
                <a:solidFill>
                  <a:schemeClr val="tx2"/>
                </a:solidFill>
              </a:rPr>
              <a:t>Electronic Files</a:t>
            </a:r>
          </a:p>
          <a:p>
            <a:pPr lvl="1"/>
            <a:r>
              <a:rPr lang="en-US" dirty="0" smtClean="0">
                <a:solidFill>
                  <a:schemeClr val="tx2"/>
                </a:solidFill>
              </a:rPr>
              <a:t>Water right files available via the Division’s Website</a:t>
            </a:r>
          </a:p>
          <a:p>
            <a:pPr lvl="1"/>
            <a:r>
              <a:rPr lang="en-US" dirty="0" smtClean="0">
                <a:solidFill>
                  <a:schemeClr val="tx2"/>
                </a:solidFill>
              </a:rPr>
              <a:t>Notices</a:t>
            </a:r>
          </a:p>
          <a:p>
            <a:pPr lvl="2"/>
            <a:r>
              <a:rPr lang="en-US" dirty="0" smtClean="0">
                <a:solidFill>
                  <a:schemeClr val="tx2"/>
                </a:solidFill>
              </a:rPr>
              <a:t>New filings the past seven days</a:t>
            </a:r>
          </a:p>
          <a:p>
            <a:pPr lvl="2"/>
            <a:r>
              <a:rPr lang="en-US" dirty="0" smtClean="0">
                <a:solidFill>
                  <a:schemeClr val="tx2"/>
                </a:solidFill>
              </a:rPr>
              <a:t>New approvals for the past 30 days</a:t>
            </a:r>
          </a:p>
          <a:p>
            <a:pPr lvl="2"/>
            <a:r>
              <a:rPr lang="en-US" dirty="0" smtClean="0">
                <a:solidFill>
                  <a:schemeClr val="tx2"/>
                </a:solidFill>
              </a:rPr>
              <a:t>Proof due for the next 120 days</a:t>
            </a:r>
          </a:p>
          <a:p>
            <a:pPr lvl="2"/>
            <a:r>
              <a:rPr lang="en-US" dirty="0" smtClean="0">
                <a:solidFill>
                  <a:schemeClr val="tx2"/>
                </a:solidFill>
              </a:rPr>
              <a:t>Water Companies</a:t>
            </a:r>
          </a:p>
          <a:p>
            <a:pPr lvl="1"/>
            <a:endParaRPr lang="en-US" dirty="0"/>
          </a:p>
        </p:txBody>
      </p:sp>
      <p:sp>
        <p:nvSpPr>
          <p:cNvPr id="8" name="Content Placeholder 7"/>
          <p:cNvSpPr>
            <a:spLocks noGrp="1"/>
          </p:cNvSpPr>
          <p:nvPr>
            <p:ph sz="half" idx="2"/>
          </p:nvPr>
        </p:nvSpPr>
        <p:spPr>
          <a:xfrm>
            <a:off x="4648200" y="1600200"/>
            <a:ext cx="4038600" cy="2895599"/>
          </a:xfrm>
        </p:spPr>
        <p:txBody>
          <a:bodyPr/>
          <a:lstStyle/>
          <a:p>
            <a:pPr marL="0" indent="0">
              <a:buNone/>
            </a:pPr>
            <a:r>
              <a:rPr lang="en-US" dirty="0" smtClean="0">
                <a:solidFill>
                  <a:schemeClr val="tx2"/>
                </a:solidFill>
              </a:rPr>
              <a:t>Hard Files</a:t>
            </a:r>
          </a:p>
          <a:p>
            <a:pPr lvl="1"/>
            <a:r>
              <a:rPr lang="en-US" dirty="0" smtClean="0">
                <a:solidFill>
                  <a:schemeClr val="tx2"/>
                </a:solidFill>
              </a:rPr>
              <a:t>At the Salt Lake or Regional Water Right Offices</a:t>
            </a:r>
            <a:endParaRPr lang="en-US" dirty="0">
              <a:solidFill>
                <a:schemeClr val="tx2"/>
              </a:solidFill>
            </a:endParaRPr>
          </a:p>
          <a:p>
            <a:pPr lvl="2"/>
            <a:r>
              <a:rPr lang="en-US" dirty="0" smtClean="0">
                <a:solidFill>
                  <a:schemeClr val="tx2"/>
                </a:solidFill>
              </a:rPr>
              <a:t>May only be reviewed in office</a:t>
            </a:r>
          </a:p>
          <a:p>
            <a:pPr lvl="2"/>
            <a:endParaRPr lang="en-US" dirty="0"/>
          </a:p>
        </p:txBody>
      </p:sp>
      <p:sp>
        <p:nvSpPr>
          <p:cNvPr id="9" name="TextBox 8"/>
          <p:cNvSpPr txBox="1"/>
          <p:nvPr/>
        </p:nvSpPr>
        <p:spPr>
          <a:xfrm>
            <a:off x="4724400" y="5257800"/>
            <a:ext cx="3962400" cy="523220"/>
          </a:xfrm>
          <a:prstGeom prst="rect">
            <a:avLst/>
          </a:prstGeom>
          <a:noFill/>
        </p:spPr>
        <p:txBody>
          <a:bodyPr wrap="square" rtlCol="0">
            <a:spAutoFit/>
          </a:bodyPr>
          <a:lstStyle/>
          <a:p>
            <a:r>
              <a:rPr lang="en-US" sz="2800" dirty="0" smtClean="0">
                <a:solidFill>
                  <a:schemeClr val="accent6">
                    <a:lumMod val="75000"/>
                  </a:schemeClr>
                </a:solidFill>
              </a:rPr>
              <a:t>www.waterrights.utah.gov</a:t>
            </a:r>
            <a:endParaRPr lang="en-US" sz="2800" dirty="0">
              <a:solidFill>
                <a:schemeClr val="accent6">
                  <a:lumMod val="75000"/>
                </a:schemeClr>
              </a:solidFill>
            </a:endParaRPr>
          </a:p>
        </p:txBody>
      </p:sp>
    </p:spTree>
    <p:extLst>
      <p:ext uri="{BB962C8B-B14F-4D97-AF65-F5344CB8AC3E}">
        <p14:creationId xmlns:p14="http://schemas.microsoft.com/office/powerpoint/2010/main" val="17432779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04800" y="366623"/>
            <a:ext cx="8534400" cy="6124754"/>
          </a:xfrm>
          <a:prstGeom prst="rect">
            <a:avLst/>
          </a:prstGeom>
        </p:spPr>
        <p:txBody>
          <a:bodyPr wrap="square">
            <a:spAutoFit/>
          </a:bodyPr>
          <a:lstStyle/>
          <a:p>
            <a:pPr algn="ctr"/>
            <a:r>
              <a:rPr lang="en-US" sz="4000" b="1" dirty="0" smtClean="0">
                <a:solidFill>
                  <a:schemeClr val="tx2"/>
                </a:solidFill>
                <a:latin typeface="+mn-lt"/>
              </a:rPr>
              <a:t>Riparian Law vs. Prior </a:t>
            </a:r>
          </a:p>
          <a:p>
            <a:pPr algn="ctr"/>
            <a:r>
              <a:rPr lang="en-US" sz="4000" b="1" dirty="0" smtClean="0">
                <a:solidFill>
                  <a:schemeClr val="tx2"/>
                </a:solidFill>
                <a:latin typeface="+mn-lt"/>
              </a:rPr>
              <a:t>Appropriation Doctrine</a:t>
            </a:r>
            <a:endParaRPr lang="en-US" sz="4000" b="1" dirty="0">
              <a:solidFill>
                <a:schemeClr val="tx2"/>
              </a:solidFill>
              <a:latin typeface="+mn-lt"/>
            </a:endParaRPr>
          </a:p>
          <a:p>
            <a:endParaRPr lang="en-US" b="1" dirty="0" smtClean="0">
              <a:solidFill>
                <a:schemeClr val="tx2"/>
              </a:solidFill>
            </a:endParaRPr>
          </a:p>
          <a:p>
            <a:r>
              <a:rPr lang="en-US" sz="2600" b="1" dirty="0" smtClean="0">
                <a:solidFill>
                  <a:schemeClr val="tx2"/>
                </a:solidFill>
                <a:latin typeface="+mn-lt"/>
              </a:rPr>
              <a:t>RIPARIAN DOCTRINE (Eastern States – except Mississippi)</a:t>
            </a:r>
          </a:p>
          <a:p>
            <a:endParaRPr lang="en-US" sz="800" b="1" dirty="0">
              <a:solidFill>
                <a:schemeClr val="tx2"/>
              </a:solidFill>
              <a:latin typeface="+mn-lt"/>
            </a:endParaRPr>
          </a:p>
          <a:p>
            <a:pPr marL="800100" lvl="1" indent="-342900">
              <a:buFont typeface="Arial" panose="020B0604020202020204" pitchFamily="34" charset="0"/>
              <a:buChar char="•"/>
            </a:pPr>
            <a:r>
              <a:rPr lang="en-US" sz="2400" dirty="0" smtClean="0">
                <a:solidFill>
                  <a:schemeClr val="tx2"/>
                </a:solidFill>
                <a:latin typeface="+mn-lt"/>
              </a:rPr>
              <a:t>Land Owner - Right to use a </a:t>
            </a:r>
            <a:r>
              <a:rPr lang="en-US" sz="2400" u="sng" dirty="0" smtClean="0">
                <a:solidFill>
                  <a:schemeClr val="tx2"/>
                </a:solidFill>
                <a:latin typeface="+mn-lt"/>
              </a:rPr>
              <a:t>reasonable amount of water </a:t>
            </a:r>
            <a:r>
              <a:rPr lang="en-US" sz="2400" dirty="0" smtClean="0">
                <a:solidFill>
                  <a:schemeClr val="tx2"/>
                </a:solidFill>
                <a:latin typeface="+mn-lt"/>
              </a:rPr>
              <a:t>as it crosses their property</a:t>
            </a:r>
          </a:p>
          <a:p>
            <a:pPr marL="800100" lvl="1" indent="-342900">
              <a:buFont typeface="Arial" panose="020B0604020202020204" pitchFamily="34" charset="0"/>
              <a:buChar char="•"/>
            </a:pPr>
            <a:r>
              <a:rPr lang="en-US" sz="2400" dirty="0" smtClean="0">
                <a:solidFill>
                  <a:schemeClr val="tx2"/>
                </a:solidFill>
                <a:latin typeface="+mn-lt"/>
              </a:rPr>
              <a:t>Influenced by English Law</a:t>
            </a:r>
          </a:p>
          <a:p>
            <a:pPr marL="800100" lvl="1" indent="-342900">
              <a:buFont typeface="Arial" panose="020B0604020202020204" pitchFamily="34" charset="0"/>
              <a:buChar char="•"/>
            </a:pPr>
            <a:r>
              <a:rPr lang="en-US" sz="2400" dirty="0" smtClean="0">
                <a:solidFill>
                  <a:schemeClr val="tx2"/>
                </a:solidFill>
                <a:latin typeface="+mn-lt"/>
              </a:rPr>
              <a:t>Lots of Available Water</a:t>
            </a:r>
          </a:p>
          <a:p>
            <a:endParaRPr lang="en-US" sz="2000" dirty="0">
              <a:solidFill>
                <a:schemeClr val="tx2"/>
              </a:solidFill>
              <a:latin typeface="+mn-lt"/>
            </a:endParaRPr>
          </a:p>
          <a:p>
            <a:r>
              <a:rPr lang="en-US" sz="2600" b="1" dirty="0" smtClean="0">
                <a:solidFill>
                  <a:schemeClr val="tx2"/>
                </a:solidFill>
                <a:latin typeface="+mn-lt"/>
              </a:rPr>
              <a:t>PRIOR </a:t>
            </a:r>
            <a:r>
              <a:rPr lang="en-US" sz="2600" b="1" dirty="0">
                <a:solidFill>
                  <a:schemeClr val="tx2"/>
                </a:solidFill>
                <a:latin typeface="+mn-lt"/>
              </a:rPr>
              <a:t>APPROPRIATION </a:t>
            </a:r>
            <a:r>
              <a:rPr lang="en-US" sz="2600" b="1" dirty="0" smtClean="0">
                <a:solidFill>
                  <a:schemeClr val="tx2"/>
                </a:solidFill>
                <a:latin typeface="+mn-lt"/>
              </a:rPr>
              <a:t>DOCTRINE (Western States)</a:t>
            </a:r>
          </a:p>
          <a:p>
            <a:endParaRPr lang="en-US" sz="800" dirty="0">
              <a:solidFill>
                <a:schemeClr val="tx2"/>
              </a:solidFill>
              <a:latin typeface="+mn-lt"/>
            </a:endParaRPr>
          </a:p>
          <a:p>
            <a:pPr marL="800100" lvl="1" indent="-342900">
              <a:buFont typeface="Arial" panose="020B0604020202020204" pitchFamily="34" charset="0"/>
              <a:buChar char="•"/>
            </a:pPr>
            <a:r>
              <a:rPr lang="en-US" sz="2400" dirty="0" smtClean="0">
                <a:solidFill>
                  <a:schemeClr val="tx2"/>
                </a:solidFill>
                <a:latin typeface="+mn-lt"/>
              </a:rPr>
              <a:t>Water Right Owner – “First in Time is First in Right”</a:t>
            </a:r>
          </a:p>
          <a:p>
            <a:pPr marL="800100" lvl="1" indent="-342900">
              <a:buFont typeface="Arial" panose="020B0604020202020204" pitchFamily="34" charset="0"/>
              <a:buChar char="•"/>
            </a:pPr>
            <a:r>
              <a:rPr lang="en-US" sz="2400" dirty="0" smtClean="0">
                <a:solidFill>
                  <a:schemeClr val="tx2"/>
                </a:solidFill>
                <a:latin typeface="+mn-lt"/>
              </a:rPr>
              <a:t>Influenced by Western Mining Law</a:t>
            </a:r>
          </a:p>
          <a:p>
            <a:pPr marL="800100" lvl="1" indent="-342900">
              <a:buFont typeface="Arial" panose="020B0604020202020204" pitchFamily="34" charset="0"/>
              <a:buChar char="•"/>
            </a:pPr>
            <a:r>
              <a:rPr lang="en-US" sz="2400" dirty="0" smtClean="0">
                <a:solidFill>
                  <a:schemeClr val="tx2"/>
                </a:solidFill>
                <a:latin typeface="+mn-lt"/>
              </a:rPr>
              <a:t>Scarcity of Water</a:t>
            </a:r>
          </a:p>
          <a:p>
            <a:pPr marL="800100" lvl="1" indent="-342900">
              <a:buFont typeface="Arial" panose="020B0604020202020204" pitchFamily="34" charset="0"/>
              <a:buChar char="•"/>
            </a:pPr>
            <a:r>
              <a:rPr lang="en-US" sz="2400" u="sng" dirty="0" smtClean="0">
                <a:solidFill>
                  <a:schemeClr val="tx2"/>
                </a:solidFill>
                <a:latin typeface="+mn-lt"/>
              </a:rPr>
              <a:t>Defined amount of water</a:t>
            </a:r>
            <a:endParaRPr lang="en-US" sz="2400" u="sng" dirty="0">
              <a:solidFill>
                <a:schemeClr val="tx2"/>
              </a:solidFill>
              <a:latin typeface="+mn-lt"/>
            </a:endParaRPr>
          </a:p>
        </p:txBody>
      </p:sp>
    </p:spTree>
    <p:extLst>
      <p:ext uri="{BB962C8B-B14F-4D97-AF65-F5344CB8AC3E}">
        <p14:creationId xmlns:p14="http://schemas.microsoft.com/office/powerpoint/2010/main" val="39930083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tx2"/>
                </a:solidFill>
              </a:rPr>
              <a:t>Historical “Appropriators”</a:t>
            </a:r>
            <a:endParaRPr lang="en-US" dirty="0">
              <a:solidFill>
                <a:schemeClr val="tx2"/>
              </a:solidFill>
            </a:endParaRPr>
          </a:p>
        </p:txBody>
      </p:sp>
      <p:sp>
        <p:nvSpPr>
          <p:cNvPr id="43011" name="Rectangle 3"/>
          <p:cNvSpPr>
            <a:spLocks noGrp="1" noChangeArrowheads="1"/>
          </p:cNvSpPr>
          <p:nvPr>
            <p:ph idx="1"/>
          </p:nvPr>
        </p:nvSpPr>
        <p:spPr>
          <a:xfrm>
            <a:off x="609600" y="1600200"/>
            <a:ext cx="8229600" cy="2401131"/>
          </a:xfrm>
          <a:prstGeom prst="rect">
            <a:avLst/>
          </a:prstGeom>
        </p:spPr>
        <p:txBody>
          <a:bodyPr/>
          <a:lstStyle/>
          <a:p>
            <a:r>
              <a:rPr lang="en-US" altLang="en-US" sz="2600" dirty="0">
                <a:solidFill>
                  <a:schemeClr val="tx2"/>
                </a:solidFill>
              </a:rPr>
              <a:t>Native </a:t>
            </a:r>
            <a:r>
              <a:rPr lang="en-US" altLang="en-US" sz="2600" dirty="0" smtClean="0">
                <a:solidFill>
                  <a:schemeClr val="tx2"/>
                </a:solidFill>
              </a:rPr>
              <a:t>Americans</a:t>
            </a:r>
            <a:endParaRPr lang="en-US" altLang="en-US" sz="2600" dirty="0">
              <a:solidFill>
                <a:schemeClr val="tx2"/>
              </a:solidFill>
            </a:endParaRPr>
          </a:p>
          <a:p>
            <a:r>
              <a:rPr lang="en-US" altLang="en-US" sz="2600" dirty="0">
                <a:solidFill>
                  <a:schemeClr val="tx2"/>
                </a:solidFill>
              </a:rPr>
              <a:t>Religious and </a:t>
            </a:r>
            <a:r>
              <a:rPr lang="en-US" altLang="en-US" sz="2600" dirty="0" smtClean="0">
                <a:solidFill>
                  <a:schemeClr val="tx2"/>
                </a:solidFill>
              </a:rPr>
              <a:t>Military Outposts: Spanish, American, et.al.</a:t>
            </a:r>
            <a:endParaRPr lang="en-US" altLang="en-US" sz="2600" dirty="0">
              <a:solidFill>
                <a:schemeClr val="tx2"/>
              </a:solidFill>
            </a:endParaRPr>
          </a:p>
          <a:p>
            <a:r>
              <a:rPr lang="en-US" altLang="en-US" sz="2600" dirty="0">
                <a:solidFill>
                  <a:schemeClr val="tx2"/>
                </a:solidFill>
              </a:rPr>
              <a:t>Mormon </a:t>
            </a:r>
            <a:r>
              <a:rPr lang="en-US" altLang="en-US" sz="2600" dirty="0" smtClean="0">
                <a:solidFill>
                  <a:schemeClr val="tx2"/>
                </a:solidFill>
              </a:rPr>
              <a:t>Pioneers</a:t>
            </a:r>
            <a:endParaRPr lang="en-US" altLang="en-US" sz="2600" dirty="0">
              <a:solidFill>
                <a:schemeClr val="tx2"/>
              </a:solidFill>
            </a:endParaRPr>
          </a:p>
          <a:p>
            <a:r>
              <a:rPr lang="en-US" altLang="en-US" sz="2600" dirty="0">
                <a:solidFill>
                  <a:schemeClr val="tx2"/>
                </a:solidFill>
              </a:rPr>
              <a:t>California Gold </a:t>
            </a:r>
            <a:r>
              <a:rPr lang="en-US" altLang="en-US" sz="2600" dirty="0" smtClean="0">
                <a:solidFill>
                  <a:schemeClr val="tx2"/>
                </a:solidFill>
              </a:rPr>
              <a:t>Rush / Cattle Barons</a:t>
            </a:r>
            <a:endParaRPr lang="en-US" altLang="en-US" sz="2600" dirty="0">
              <a:solidFill>
                <a:schemeClr val="tx2"/>
              </a:solidFill>
            </a:endParaRPr>
          </a:p>
          <a:p>
            <a:r>
              <a:rPr lang="en-US" altLang="en-US" sz="2600" dirty="0" smtClean="0">
                <a:solidFill>
                  <a:schemeClr val="tx2"/>
                </a:solidFill>
              </a:rPr>
              <a:t>Homesteaders</a:t>
            </a:r>
            <a:endParaRPr lang="en-US" altLang="en-US" sz="2600" dirty="0">
              <a:solidFill>
                <a:schemeClr val="tx2"/>
              </a:solidFill>
            </a:endParaRPr>
          </a:p>
        </p:txBody>
      </p:sp>
      <p:grpSp>
        <p:nvGrpSpPr>
          <p:cNvPr id="4" name="Group 3"/>
          <p:cNvGrpSpPr/>
          <p:nvPr/>
        </p:nvGrpSpPr>
        <p:grpSpPr>
          <a:xfrm>
            <a:off x="304800" y="4114800"/>
            <a:ext cx="8534400" cy="2208234"/>
            <a:chOff x="381000" y="4343400"/>
            <a:chExt cx="8317381" cy="1979634"/>
          </a:xfrm>
        </p:grpSpPr>
        <p:pic>
          <p:nvPicPr>
            <p:cNvPr id="1024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766" t="16360" r="38298" b="15555"/>
            <a:stretch/>
          </p:blipFill>
          <p:spPr bwMode="auto">
            <a:xfrm>
              <a:off x="381000" y="4343400"/>
              <a:ext cx="2259798" cy="1979634"/>
            </a:xfrm>
            <a:prstGeom prst="rect">
              <a:avLst/>
            </a:prstGeom>
            <a:noFill/>
            <a:ln w="25400">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244" name="Picture 4" descr="https://upload.wikimedia.org/wikipedia/commons/5/52/MissionInn_SpanishWin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8177"/>
            <a:stretch/>
          </p:blipFill>
          <p:spPr bwMode="auto">
            <a:xfrm>
              <a:off x="2670295" y="4343400"/>
              <a:ext cx="1884499" cy="1979633"/>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9" name="Picture 2" descr="http://media.ldscdn.org/images/media-library/church-history/pioneer/mormon-handcart-kimbal-warren-212737-galler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54794" y="4343401"/>
              <a:ext cx="2688286" cy="1979633"/>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0246" name="Picture 6" descr="https://upload.wikimedia.org/wikipedia/commons/thumb/d/d3/Gullgraver_1850_California.jpg/800px-Gullgraver_1850_Californi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43080" y="4343400"/>
              <a:ext cx="1455301" cy="1979634"/>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66871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1" i="0" u="none" strike="noStrike" kern="1200" cap="none" spc="0" normalizeH="0" baseline="0" noProof="0" dirty="0" smtClean="0">
              <a:ln>
                <a:noFill/>
              </a:ln>
              <a:solidFill>
                <a:sysClr val="windowText" lastClr="000000"/>
              </a:solidFill>
              <a:effectLst/>
              <a:uLnTx/>
              <a:uFillTx/>
              <a:latin typeface="Calibri"/>
              <a:ea typeface="+mj-ea"/>
              <a:cs typeface="+mj-cs"/>
            </a:endParaRPr>
          </a:p>
        </p:txBody>
      </p:sp>
      <p:sp>
        <p:nvSpPr>
          <p:cNvPr id="9" name="Content Placeholder 2"/>
          <p:cNvSpPr txBox="1">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altLang="en-US" sz="3200" b="0" i="0" u="none" strike="noStrike" kern="1200" cap="none" spc="0" normalizeH="0" baseline="0" noProof="0" dirty="0" smtClean="0">
              <a:ln>
                <a:noFill/>
              </a:ln>
              <a:solidFill>
                <a:sysClr val="windowText" lastClr="000000"/>
              </a:solidFill>
              <a:effectLst/>
              <a:uLnTx/>
              <a:uFillTx/>
              <a:latin typeface="Calibri"/>
              <a:ea typeface="+mn-ea"/>
              <a:cs typeface="+mn-cs"/>
            </a:endParaRPr>
          </a:p>
        </p:txBody>
      </p:sp>
      <p:sp>
        <p:nvSpPr>
          <p:cNvPr id="45059" name="Rectangle 3"/>
          <p:cNvSpPr>
            <a:spLocks noGrp="1" noChangeArrowheads="1"/>
          </p:cNvSpPr>
          <p:nvPr>
            <p:ph sz="half" idx="1"/>
          </p:nvPr>
        </p:nvSpPr>
        <p:spPr>
          <a:xfrm>
            <a:off x="457200" y="1600200"/>
            <a:ext cx="3429000" cy="4525963"/>
          </a:xfrm>
          <a:prstGeom prst="rect">
            <a:avLst/>
          </a:prstGeom>
        </p:spPr>
        <p:txBody>
          <a:bodyPr/>
          <a:lstStyle/>
          <a:p>
            <a:r>
              <a:rPr lang="en-US" altLang="en-US" dirty="0">
                <a:solidFill>
                  <a:schemeClr val="tx2"/>
                </a:solidFill>
              </a:rPr>
              <a:t>Miner who initially staked claim </a:t>
            </a:r>
            <a:endParaRPr lang="en-US" altLang="en-US" dirty="0" smtClean="0">
              <a:solidFill>
                <a:schemeClr val="tx2"/>
              </a:solidFill>
            </a:endParaRPr>
          </a:p>
          <a:p>
            <a:pPr lvl="1"/>
            <a:r>
              <a:rPr lang="en-US" altLang="en-US" dirty="0" smtClean="0">
                <a:solidFill>
                  <a:schemeClr val="tx2"/>
                </a:solidFill>
              </a:rPr>
              <a:t>who </a:t>
            </a:r>
            <a:r>
              <a:rPr lang="en-US" altLang="en-US" dirty="0">
                <a:solidFill>
                  <a:schemeClr val="tx2"/>
                </a:solidFill>
              </a:rPr>
              <a:t>is “first in time</a:t>
            </a:r>
            <a:r>
              <a:rPr lang="en-US" altLang="en-US" dirty="0" smtClean="0">
                <a:solidFill>
                  <a:schemeClr val="tx2"/>
                </a:solidFill>
              </a:rPr>
              <a:t>”</a:t>
            </a:r>
          </a:p>
          <a:p>
            <a:endParaRPr lang="en-US" altLang="en-US" sz="1600" dirty="0">
              <a:solidFill>
                <a:schemeClr val="tx2"/>
              </a:solidFill>
            </a:endParaRPr>
          </a:p>
          <a:p>
            <a:r>
              <a:rPr lang="en-US" altLang="en-US" dirty="0">
                <a:solidFill>
                  <a:schemeClr val="tx2"/>
                </a:solidFill>
              </a:rPr>
              <a:t>Protected in the development of the claim against other </a:t>
            </a:r>
            <a:r>
              <a:rPr lang="en-US" altLang="en-US" dirty="0" smtClean="0">
                <a:solidFill>
                  <a:schemeClr val="tx2"/>
                </a:solidFill>
              </a:rPr>
              <a:t>miners</a:t>
            </a:r>
          </a:p>
          <a:p>
            <a:pPr lvl="1"/>
            <a:r>
              <a:rPr lang="en-US" altLang="en-US" dirty="0" smtClean="0">
                <a:solidFill>
                  <a:schemeClr val="tx2"/>
                </a:solidFill>
              </a:rPr>
              <a:t>he </a:t>
            </a:r>
            <a:r>
              <a:rPr lang="en-US" altLang="en-US" dirty="0">
                <a:solidFill>
                  <a:schemeClr val="tx2"/>
                </a:solidFill>
              </a:rPr>
              <a:t>is “first in right</a:t>
            </a:r>
            <a:r>
              <a:rPr lang="en-US" altLang="en-US" dirty="0" smtClean="0">
                <a:solidFill>
                  <a:schemeClr val="tx2"/>
                </a:solidFill>
              </a:rPr>
              <a:t>”</a:t>
            </a:r>
            <a:endParaRPr lang="en-US" altLang="en-US" dirty="0">
              <a:solidFill>
                <a:schemeClr val="tx2"/>
              </a:solidFill>
            </a:endParaRPr>
          </a:p>
        </p:txBody>
      </p:sp>
      <p:sp>
        <p:nvSpPr>
          <p:cNvPr id="3" name="Content Placeholder 2"/>
          <p:cNvSpPr>
            <a:spLocks noGrp="1"/>
          </p:cNvSpPr>
          <p:nvPr>
            <p:ph sz="half" idx="2"/>
          </p:nvPr>
        </p:nvSpPr>
        <p:spPr/>
        <p:txBody>
          <a:bodyPr/>
          <a:lstStyle/>
          <a:p>
            <a:endParaRPr lang="en-US"/>
          </a:p>
        </p:txBody>
      </p:sp>
      <p:pic>
        <p:nvPicPr>
          <p:cNvPr id="11266" name="Picture 2" descr="https://upload.wikimedia.org/wikipedia/commons/b/bb/P-1252.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12361" r="15277"/>
          <a:stretch/>
        </p:blipFill>
        <p:spPr bwMode="auto">
          <a:xfrm>
            <a:off x="4280951" y="1563328"/>
            <a:ext cx="4400933" cy="4608872"/>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10" name="Title 9"/>
          <p:cNvSpPr txBox="1">
            <a:spLocks noGrp="1"/>
          </p:cNvSpPr>
          <p:nvPr>
            <p:ph type="title"/>
          </p:nvPr>
        </p:nvSpPr>
        <p:spPr>
          <a:xfrm>
            <a:off x="457200" y="461417"/>
            <a:ext cx="8229600" cy="769441"/>
          </a:xfrm>
          <a:prstGeom prst="rect">
            <a:avLst/>
          </a:prstGeom>
          <a:noFill/>
        </p:spPr>
        <p:txBody>
          <a:bodyPr wrap="square" rtlCol="0">
            <a:spAutoFit/>
          </a:bodyPr>
          <a:lstStyle/>
          <a:p>
            <a:r>
              <a:rPr lang="en-US" dirty="0" smtClean="0">
                <a:solidFill>
                  <a:schemeClr val="tx2"/>
                </a:solidFill>
                <a:latin typeface="+mj-lt"/>
              </a:rPr>
              <a:t>Basic Principles of Mining Law</a:t>
            </a:r>
            <a:endParaRPr lang="en-US" dirty="0">
              <a:solidFill>
                <a:schemeClr val="tx2"/>
              </a:solidFill>
              <a:latin typeface="+mj-lt"/>
            </a:endParaRPr>
          </a:p>
        </p:txBody>
      </p:sp>
    </p:spTree>
    <p:extLst>
      <p:ext uri="{BB962C8B-B14F-4D97-AF65-F5344CB8AC3E}">
        <p14:creationId xmlns:p14="http://schemas.microsoft.com/office/powerpoint/2010/main" val="26488659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7" name="Rectangle 3"/>
          <p:cNvSpPr>
            <a:spLocks noGrp="1" noChangeArrowheads="1"/>
          </p:cNvSpPr>
          <p:nvPr>
            <p:ph idx="1"/>
          </p:nvPr>
        </p:nvSpPr>
        <p:spPr>
          <a:xfrm>
            <a:off x="457200" y="1230860"/>
            <a:ext cx="8229600" cy="5398540"/>
          </a:xfrm>
          <a:prstGeom prst="rect">
            <a:avLst/>
          </a:prstGeom>
        </p:spPr>
        <p:txBody>
          <a:bodyPr>
            <a:noAutofit/>
          </a:bodyPr>
          <a:lstStyle/>
          <a:p>
            <a:r>
              <a:rPr lang="en-US" altLang="en-US" sz="2800" dirty="0" smtClean="0">
                <a:solidFill>
                  <a:schemeClr val="tx2"/>
                </a:solidFill>
              </a:rPr>
              <a:t>Congressional Act - Fundamental First Step</a:t>
            </a:r>
          </a:p>
          <a:p>
            <a:endParaRPr lang="en-US" altLang="en-US" sz="800" dirty="0" smtClean="0">
              <a:solidFill>
                <a:schemeClr val="tx2"/>
              </a:solidFill>
            </a:endParaRPr>
          </a:p>
          <a:p>
            <a:r>
              <a:rPr lang="en-US" altLang="en-US" sz="2800" dirty="0" smtClean="0">
                <a:solidFill>
                  <a:schemeClr val="tx2"/>
                </a:solidFill>
              </a:rPr>
              <a:t>Deference </a:t>
            </a:r>
            <a:r>
              <a:rPr lang="en-US" altLang="en-US" sz="2800" dirty="0">
                <a:solidFill>
                  <a:schemeClr val="tx2"/>
                </a:solidFill>
              </a:rPr>
              <a:t>to </a:t>
            </a:r>
            <a:r>
              <a:rPr lang="en-US" altLang="en-US" sz="2800" dirty="0" smtClean="0">
                <a:solidFill>
                  <a:schemeClr val="tx2"/>
                </a:solidFill>
              </a:rPr>
              <a:t>State </a:t>
            </a:r>
            <a:r>
              <a:rPr lang="en-US" altLang="en-US" sz="2800" dirty="0">
                <a:solidFill>
                  <a:schemeClr val="tx2"/>
                </a:solidFill>
              </a:rPr>
              <a:t>and </a:t>
            </a:r>
            <a:r>
              <a:rPr lang="en-US" altLang="en-US" sz="2800" dirty="0" smtClean="0">
                <a:solidFill>
                  <a:schemeClr val="tx2"/>
                </a:solidFill>
              </a:rPr>
              <a:t>Territorial Water Law</a:t>
            </a:r>
          </a:p>
          <a:p>
            <a:endParaRPr lang="en-US" altLang="en-US" sz="800" dirty="0" smtClean="0">
              <a:solidFill>
                <a:schemeClr val="tx2"/>
              </a:solidFill>
            </a:endParaRPr>
          </a:p>
          <a:p>
            <a:r>
              <a:rPr lang="en-US" altLang="en-US" sz="2800" dirty="0" smtClean="0">
                <a:solidFill>
                  <a:schemeClr val="tx2"/>
                </a:solidFill>
              </a:rPr>
              <a:t>Confirmed Water Rights </a:t>
            </a:r>
            <a:r>
              <a:rPr lang="en-US" altLang="en-US" sz="2800" dirty="0">
                <a:solidFill>
                  <a:schemeClr val="tx2"/>
                </a:solidFill>
              </a:rPr>
              <a:t>for </a:t>
            </a:r>
            <a:r>
              <a:rPr lang="en-US" altLang="en-US" sz="2800" dirty="0" smtClean="0">
                <a:solidFill>
                  <a:schemeClr val="tx2"/>
                </a:solidFill>
              </a:rPr>
              <a:t>Mining</a:t>
            </a:r>
            <a:r>
              <a:rPr lang="en-US" altLang="en-US" sz="2800" dirty="0">
                <a:solidFill>
                  <a:schemeClr val="tx2"/>
                </a:solidFill>
              </a:rPr>
              <a:t>, </a:t>
            </a:r>
            <a:r>
              <a:rPr lang="en-US" altLang="en-US" sz="2800" dirty="0" smtClean="0">
                <a:solidFill>
                  <a:schemeClr val="tx2"/>
                </a:solidFill>
              </a:rPr>
              <a:t>Agriculture</a:t>
            </a:r>
            <a:r>
              <a:rPr lang="en-US" altLang="en-US" sz="2800" dirty="0">
                <a:solidFill>
                  <a:schemeClr val="tx2"/>
                </a:solidFill>
              </a:rPr>
              <a:t>, </a:t>
            </a:r>
            <a:r>
              <a:rPr lang="en-US" altLang="en-US" sz="2800" dirty="0" smtClean="0">
                <a:solidFill>
                  <a:schemeClr val="tx2"/>
                </a:solidFill>
              </a:rPr>
              <a:t>Other Uses</a:t>
            </a:r>
          </a:p>
          <a:p>
            <a:endParaRPr lang="en-US" altLang="en-US" sz="800" dirty="0" smtClean="0">
              <a:solidFill>
                <a:schemeClr val="tx2"/>
              </a:solidFill>
            </a:endParaRPr>
          </a:p>
          <a:p>
            <a:r>
              <a:rPr lang="en-US" altLang="en-US" sz="2800" dirty="0" smtClean="0">
                <a:solidFill>
                  <a:schemeClr val="tx2"/>
                </a:solidFill>
              </a:rPr>
              <a:t> Acquired </a:t>
            </a:r>
            <a:r>
              <a:rPr lang="en-US" altLang="en-US" sz="2800" dirty="0">
                <a:solidFill>
                  <a:schemeClr val="tx2"/>
                </a:solidFill>
              </a:rPr>
              <a:t>by </a:t>
            </a:r>
            <a:r>
              <a:rPr lang="en-US" altLang="en-US" sz="2800" dirty="0" smtClean="0">
                <a:solidFill>
                  <a:schemeClr val="tx2"/>
                </a:solidFill>
              </a:rPr>
              <a:t>Private Parties </a:t>
            </a:r>
            <a:r>
              <a:rPr lang="en-US" altLang="en-US" sz="2800" dirty="0">
                <a:solidFill>
                  <a:schemeClr val="tx2"/>
                </a:solidFill>
              </a:rPr>
              <a:t>on </a:t>
            </a:r>
            <a:r>
              <a:rPr lang="en-US" altLang="en-US" sz="2800" dirty="0" smtClean="0">
                <a:solidFill>
                  <a:schemeClr val="tx2"/>
                </a:solidFill>
              </a:rPr>
              <a:t>Public Lands </a:t>
            </a:r>
            <a:r>
              <a:rPr lang="en-US" altLang="en-US" sz="2800" dirty="0">
                <a:solidFill>
                  <a:schemeClr val="tx2"/>
                </a:solidFill>
              </a:rPr>
              <a:t>under </a:t>
            </a:r>
            <a:r>
              <a:rPr lang="en-US" altLang="en-US" sz="2800" u="sng" dirty="0" smtClean="0">
                <a:solidFill>
                  <a:schemeClr val="tx2"/>
                </a:solidFill>
              </a:rPr>
              <a:t>Local Customs</a:t>
            </a:r>
            <a:r>
              <a:rPr lang="en-US" altLang="en-US" sz="2800" u="sng" dirty="0">
                <a:solidFill>
                  <a:schemeClr val="tx2"/>
                </a:solidFill>
              </a:rPr>
              <a:t>, </a:t>
            </a:r>
            <a:r>
              <a:rPr lang="en-US" altLang="en-US" sz="2800" u="sng" dirty="0" smtClean="0">
                <a:solidFill>
                  <a:schemeClr val="tx2"/>
                </a:solidFill>
              </a:rPr>
              <a:t>Laws</a:t>
            </a:r>
            <a:r>
              <a:rPr lang="en-US" altLang="en-US" sz="2800" u="sng" dirty="0">
                <a:solidFill>
                  <a:schemeClr val="tx2"/>
                </a:solidFill>
              </a:rPr>
              <a:t>, and </a:t>
            </a:r>
            <a:r>
              <a:rPr lang="en-US" altLang="en-US" sz="2800" u="sng" dirty="0" smtClean="0">
                <a:solidFill>
                  <a:schemeClr val="tx2"/>
                </a:solidFill>
              </a:rPr>
              <a:t>Court Decrees</a:t>
            </a:r>
          </a:p>
          <a:p>
            <a:endParaRPr lang="en-US" altLang="en-US" sz="2800" u="sng" dirty="0" smtClean="0">
              <a:solidFill>
                <a:schemeClr val="tx2"/>
              </a:solidFill>
            </a:endParaRPr>
          </a:p>
          <a:p>
            <a:pPr marL="45720" indent="0">
              <a:buNone/>
            </a:pPr>
            <a:r>
              <a:rPr lang="en-US" altLang="en-US" sz="2000" b="1" dirty="0" smtClean="0">
                <a:solidFill>
                  <a:schemeClr val="tx2"/>
                </a:solidFill>
              </a:rPr>
              <a:t>  </a:t>
            </a:r>
            <a:r>
              <a:rPr lang="en-US" altLang="en-US" sz="1800" b="1" dirty="0" smtClean="0">
                <a:solidFill>
                  <a:schemeClr val="tx2"/>
                </a:solidFill>
                <a:latin typeface="+mj-lt"/>
                <a:cs typeface="Times New Roman" panose="02020603050405020304" pitchFamily="18" charset="0"/>
              </a:rPr>
              <a:t>“</a:t>
            </a:r>
            <a:r>
              <a:rPr lang="en-US" sz="1800" b="1" dirty="0" smtClean="0">
                <a:solidFill>
                  <a:schemeClr val="tx2"/>
                </a:solidFill>
                <a:latin typeface="+mj-lt"/>
                <a:cs typeface="Times New Roman" panose="02020603050405020304" pitchFamily="18" charset="0"/>
              </a:rPr>
              <a:t>SEC</a:t>
            </a:r>
            <a:r>
              <a:rPr lang="en-US" sz="1800" b="1" dirty="0">
                <a:solidFill>
                  <a:schemeClr val="tx2"/>
                </a:solidFill>
                <a:latin typeface="+mj-lt"/>
                <a:cs typeface="Times New Roman" panose="02020603050405020304" pitchFamily="18" charset="0"/>
              </a:rPr>
              <a:t>. 9. And be it further enacted, That whenever, by priority of possession, rights to the use of water for mining, agricultural, manufacturing, or other purposes, have vested and accrued, and the same are recognized and acknowledged by the local customs, laws, and the decisions of courts, the possessors and owners of such vested rights shall be maintained and protected in the </a:t>
            </a:r>
            <a:r>
              <a:rPr lang="en-US" sz="1800" b="1" dirty="0" smtClean="0">
                <a:solidFill>
                  <a:schemeClr val="tx2"/>
                </a:solidFill>
                <a:latin typeface="+mj-lt"/>
                <a:cs typeface="Times New Roman" panose="02020603050405020304" pitchFamily="18" charset="0"/>
              </a:rPr>
              <a:t>same…”</a:t>
            </a:r>
            <a:endParaRPr lang="en-US" altLang="en-US" sz="1800" b="1" dirty="0">
              <a:solidFill>
                <a:schemeClr val="tx2"/>
              </a:solidFill>
              <a:latin typeface="+mj-lt"/>
              <a:cs typeface="Times New Roman" panose="02020603050405020304" pitchFamily="18" charset="0"/>
            </a:endParaRPr>
          </a:p>
        </p:txBody>
      </p:sp>
      <p:sp>
        <p:nvSpPr>
          <p:cNvPr id="9" name="Title 8"/>
          <p:cNvSpPr txBox="1">
            <a:spLocks noGrp="1"/>
          </p:cNvSpPr>
          <p:nvPr>
            <p:ph type="title"/>
          </p:nvPr>
        </p:nvSpPr>
        <p:spPr>
          <a:xfrm>
            <a:off x="457200" y="304800"/>
            <a:ext cx="8229600" cy="769441"/>
          </a:xfrm>
          <a:prstGeom prst="rect">
            <a:avLst/>
          </a:prstGeom>
          <a:noFill/>
        </p:spPr>
        <p:txBody>
          <a:bodyPr wrap="square" rtlCol="0">
            <a:spAutoFit/>
          </a:bodyPr>
          <a:lstStyle/>
          <a:p>
            <a:pPr algn="ctr"/>
            <a:r>
              <a:rPr lang="en-US" dirty="0" smtClean="0">
                <a:solidFill>
                  <a:schemeClr val="tx2"/>
                </a:solidFill>
              </a:rPr>
              <a:t>Mining Act of 1866</a:t>
            </a:r>
            <a:endParaRPr lang="en-US" dirty="0">
              <a:solidFill>
                <a:schemeClr val="tx2"/>
              </a:solidFill>
            </a:endParaRPr>
          </a:p>
        </p:txBody>
      </p:sp>
    </p:spTree>
    <p:extLst>
      <p:ext uri="{BB962C8B-B14F-4D97-AF65-F5344CB8AC3E}">
        <p14:creationId xmlns:p14="http://schemas.microsoft.com/office/powerpoint/2010/main" val="37354739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3"/>
          <p:cNvSpPr>
            <a:spLocks noGrp="1" noChangeArrowheads="1"/>
          </p:cNvSpPr>
          <p:nvPr>
            <p:ph sz="half" idx="2"/>
          </p:nvPr>
        </p:nvSpPr>
        <p:spPr>
          <a:xfrm>
            <a:off x="4648200" y="1600200"/>
            <a:ext cx="4191000" cy="4525963"/>
          </a:xfrm>
          <a:prstGeom prst="rect">
            <a:avLst/>
          </a:prstGeom>
        </p:spPr>
        <p:txBody>
          <a:bodyPr/>
          <a:lstStyle/>
          <a:p>
            <a:r>
              <a:rPr lang="en-US" altLang="en-US" sz="2400" dirty="0">
                <a:solidFill>
                  <a:schemeClr val="tx2"/>
                </a:solidFill>
              </a:rPr>
              <a:t>Passed in California </a:t>
            </a:r>
            <a:endParaRPr lang="en-US" altLang="en-US" sz="2400" dirty="0" smtClean="0">
              <a:solidFill>
                <a:schemeClr val="tx2"/>
              </a:solidFill>
            </a:endParaRPr>
          </a:p>
          <a:p>
            <a:endParaRPr lang="en-US" altLang="en-US" sz="800" dirty="0" smtClean="0">
              <a:solidFill>
                <a:schemeClr val="tx2"/>
              </a:solidFill>
            </a:endParaRPr>
          </a:p>
          <a:p>
            <a:r>
              <a:rPr lang="en-US" altLang="en-US" sz="2400" dirty="0" smtClean="0">
                <a:solidFill>
                  <a:schemeClr val="tx2"/>
                </a:solidFill>
              </a:rPr>
              <a:t>Required Posting </a:t>
            </a:r>
            <a:r>
              <a:rPr lang="en-US" altLang="en-US" sz="2400" dirty="0">
                <a:solidFill>
                  <a:schemeClr val="tx2"/>
                </a:solidFill>
              </a:rPr>
              <a:t>at the </a:t>
            </a:r>
            <a:r>
              <a:rPr lang="en-US" altLang="en-US" sz="2400" dirty="0" smtClean="0">
                <a:solidFill>
                  <a:schemeClr val="tx2"/>
                </a:solidFill>
              </a:rPr>
              <a:t>Point </a:t>
            </a:r>
            <a:r>
              <a:rPr lang="en-US" altLang="en-US" sz="2400" dirty="0">
                <a:solidFill>
                  <a:schemeClr val="tx2"/>
                </a:solidFill>
              </a:rPr>
              <a:t>of </a:t>
            </a:r>
            <a:r>
              <a:rPr lang="en-US" altLang="en-US" sz="2400" dirty="0" smtClean="0">
                <a:solidFill>
                  <a:schemeClr val="tx2"/>
                </a:solidFill>
              </a:rPr>
              <a:t>Diversion</a:t>
            </a:r>
          </a:p>
          <a:p>
            <a:endParaRPr lang="en-US" altLang="en-US" sz="800" dirty="0">
              <a:solidFill>
                <a:schemeClr val="tx2"/>
              </a:solidFill>
            </a:endParaRPr>
          </a:p>
          <a:p>
            <a:r>
              <a:rPr lang="en-US" altLang="en-US" sz="2400" dirty="0">
                <a:solidFill>
                  <a:schemeClr val="tx2"/>
                </a:solidFill>
              </a:rPr>
              <a:t>Filing in </a:t>
            </a:r>
            <a:r>
              <a:rPr lang="en-US" altLang="en-US" sz="2400" dirty="0" smtClean="0">
                <a:solidFill>
                  <a:schemeClr val="tx2"/>
                </a:solidFill>
              </a:rPr>
              <a:t>County Recorder’s Office</a:t>
            </a:r>
          </a:p>
          <a:p>
            <a:endParaRPr lang="en-US" altLang="en-US" sz="800" dirty="0">
              <a:solidFill>
                <a:schemeClr val="tx2"/>
              </a:solidFill>
            </a:endParaRPr>
          </a:p>
          <a:p>
            <a:r>
              <a:rPr lang="en-US" altLang="en-US" sz="2400" dirty="0" smtClean="0">
                <a:solidFill>
                  <a:schemeClr val="tx2"/>
                </a:solidFill>
              </a:rPr>
              <a:t>“Perfect</a:t>
            </a:r>
            <a:r>
              <a:rPr lang="en-US" altLang="en-US" sz="2400" dirty="0">
                <a:solidFill>
                  <a:schemeClr val="tx2"/>
                </a:solidFill>
              </a:rPr>
              <a:t>” the </a:t>
            </a:r>
            <a:r>
              <a:rPr lang="en-US" altLang="en-US" sz="2400" dirty="0" smtClean="0">
                <a:solidFill>
                  <a:schemeClr val="tx2"/>
                </a:solidFill>
              </a:rPr>
              <a:t>Right </a:t>
            </a:r>
            <a:r>
              <a:rPr lang="en-US" altLang="en-US" sz="2400" dirty="0">
                <a:solidFill>
                  <a:schemeClr val="tx2"/>
                </a:solidFill>
              </a:rPr>
              <a:t>with </a:t>
            </a:r>
            <a:r>
              <a:rPr lang="en-US" altLang="en-US" sz="2400" dirty="0" smtClean="0">
                <a:solidFill>
                  <a:schemeClr val="tx2"/>
                </a:solidFill>
              </a:rPr>
              <a:t>“Due Diligence”</a:t>
            </a:r>
          </a:p>
          <a:p>
            <a:endParaRPr lang="en-US" altLang="en-US" sz="800" dirty="0" smtClean="0">
              <a:solidFill>
                <a:schemeClr val="tx2"/>
              </a:solidFill>
            </a:endParaRPr>
          </a:p>
          <a:p>
            <a:r>
              <a:rPr lang="en-US" altLang="en-US" sz="2400" dirty="0" smtClean="0">
                <a:solidFill>
                  <a:schemeClr val="tx2"/>
                </a:solidFill>
              </a:rPr>
              <a:t>The rights established </a:t>
            </a:r>
            <a:r>
              <a:rPr lang="en-US" altLang="en-US" sz="2400" u="sng" dirty="0" smtClean="0">
                <a:solidFill>
                  <a:schemeClr val="tx2"/>
                </a:solidFill>
              </a:rPr>
              <a:t>could be lost through nonuse</a:t>
            </a:r>
            <a:endParaRPr lang="en-US" altLang="en-US" sz="2400" u="sng" dirty="0">
              <a:solidFill>
                <a:schemeClr val="tx2"/>
              </a:solidFill>
            </a:endParaRPr>
          </a:p>
        </p:txBody>
      </p:sp>
      <p:sp>
        <p:nvSpPr>
          <p:cNvPr id="11" name="Title 10"/>
          <p:cNvSpPr txBox="1">
            <a:spLocks noGrp="1"/>
          </p:cNvSpPr>
          <p:nvPr>
            <p:ph type="title"/>
          </p:nvPr>
        </p:nvSpPr>
        <p:spPr>
          <a:prstGeom prst="rect">
            <a:avLst/>
          </a:prstGeom>
          <a:noFill/>
        </p:spPr>
        <p:txBody>
          <a:bodyPr wrap="square" rtlCol="0">
            <a:spAutoFit/>
          </a:bodyPr>
          <a:lstStyle/>
          <a:p>
            <a:pPr algn="ctr"/>
            <a:r>
              <a:rPr lang="en-US" sz="3600" dirty="0" smtClean="0">
                <a:solidFill>
                  <a:schemeClr val="tx2"/>
                </a:solidFill>
              </a:rPr>
              <a:t>1</a:t>
            </a:r>
            <a:r>
              <a:rPr lang="en-US" sz="3600" baseline="30000" dirty="0" smtClean="0">
                <a:solidFill>
                  <a:schemeClr val="tx2"/>
                </a:solidFill>
              </a:rPr>
              <a:t>st</a:t>
            </a:r>
            <a:r>
              <a:rPr lang="en-US" sz="3600" dirty="0" smtClean="0">
                <a:solidFill>
                  <a:schemeClr val="tx2"/>
                </a:solidFill>
              </a:rPr>
              <a:t> Appropriative Water Rights Statute 1872</a:t>
            </a:r>
            <a:endParaRPr lang="en-US" sz="3600" dirty="0">
              <a:solidFill>
                <a:schemeClr val="tx2"/>
              </a:solidFill>
            </a:endParaRPr>
          </a:p>
        </p:txBody>
      </p:sp>
      <p:pic>
        <p:nvPicPr>
          <p:cNvPr id="4098" name="Picture 2" descr="G:\_WRT Photo Contests (all years)\2009 WRT Photo Contest\Water At Work\Range Creek and the Old Pump House     MStilson.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8000"/>
                    </a14:imgEffect>
                    <a14:imgEffect>
                      <a14:colorTemperature colorTemp="5500"/>
                    </a14:imgEffect>
                    <a14:imgEffect>
                      <a14:saturation sat="85000"/>
                    </a14:imgEffect>
                    <a14:imgEffect>
                      <a14:brightnessContrast bright="-15000" contrast="38000"/>
                    </a14:imgEffect>
                  </a14:imgLayer>
                </a14:imgProps>
              </a:ext>
              <a:ext uri="{28A0092B-C50C-407E-A947-70E740481C1C}">
                <a14:useLocalDpi xmlns:a14="http://schemas.microsoft.com/office/drawing/2010/main" val="0"/>
              </a:ext>
            </a:extLst>
          </a:blip>
          <a:srcRect l="20867" r="13375"/>
          <a:stretch/>
        </p:blipFill>
        <p:spPr bwMode="auto">
          <a:xfrm>
            <a:off x="457200" y="1600200"/>
            <a:ext cx="4114800" cy="4693111"/>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6156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8"/>
          <p:cNvSpPr txBox="1">
            <a:spLocks noGrp="1"/>
          </p:cNvSpPr>
          <p:nvPr>
            <p:ph type="title"/>
          </p:nvPr>
        </p:nvSpPr>
        <p:spPr>
          <a:xfrm>
            <a:off x="457200" y="461418"/>
            <a:ext cx="8229600" cy="769441"/>
          </a:xfrm>
          <a:prstGeom prst="rect">
            <a:avLst/>
          </a:prstGeom>
          <a:noFill/>
        </p:spPr>
        <p:txBody>
          <a:bodyPr wrap="square" rtlCol="0">
            <a:spAutoFit/>
          </a:bodyPr>
          <a:lstStyle/>
          <a:p>
            <a:pPr algn="ctr"/>
            <a:r>
              <a:rPr lang="en-US" dirty="0">
                <a:solidFill>
                  <a:schemeClr val="tx2"/>
                </a:solidFill>
              </a:rPr>
              <a:t>Desert Land Act of 1877</a:t>
            </a:r>
          </a:p>
        </p:txBody>
      </p:sp>
      <p:sp>
        <p:nvSpPr>
          <p:cNvPr id="10" name="Rectangle 3"/>
          <p:cNvSpPr>
            <a:spLocks noGrp="1" noChangeArrowheads="1"/>
          </p:cNvSpPr>
          <p:nvPr>
            <p:ph idx="4294967295"/>
          </p:nvPr>
        </p:nvSpPr>
        <p:spPr>
          <a:xfrm>
            <a:off x="457200" y="1600200"/>
            <a:ext cx="8229600" cy="4525963"/>
          </a:xfrm>
          <a:prstGeom prst="rect">
            <a:avLst/>
          </a:prstGeom>
        </p:spPr>
        <p:txBody>
          <a:bodyPr/>
          <a:lstStyle/>
          <a:p>
            <a:pPr>
              <a:lnSpc>
                <a:spcPct val="90000"/>
              </a:lnSpc>
            </a:pPr>
            <a:r>
              <a:rPr lang="en-US" altLang="en-US" dirty="0">
                <a:solidFill>
                  <a:schemeClr val="tx2"/>
                </a:solidFill>
              </a:rPr>
              <a:t>R</a:t>
            </a:r>
            <a:r>
              <a:rPr lang="en-US" altLang="en-US" dirty="0" smtClean="0">
                <a:solidFill>
                  <a:schemeClr val="tx2"/>
                </a:solidFill>
              </a:rPr>
              <a:t>ight </a:t>
            </a:r>
            <a:r>
              <a:rPr lang="en-US" altLang="en-US" dirty="0">
                <a:solidFill>
                  <a:schemeClr val="tx2"/>
                </a:solidFill>
              </a:rPr>
              <a:t>to </a:t>
            </a:r>
            <a:r>
              <a:rPr lang="en-US" altLang="en-US" dirty="0" smtClean="0">
                <a:solidFill>
                  <a:schemeClr val="tx2"/>
                </a:solidFill>
              </a:rPr>
              <a:t>Use Water - must </a:t>
            </a:r>
            <a:r>
              <a:rPr lang="en-US" altLang="en-US" dirty="0">
                <a:solidFill>
                  <a:schemeClr val="tx2"/>
                </a:solidFill>
              </a:rPr>
              <a:t>“depend upon </a:t>
            </a:r>
            <a:r>
              <a:rPr lang="en-US" altLang="en-US" dirty="0" err="1" smtClean="0">
                <a:solidFill>
                  <a:schemeClr val="tx2"/>
                </a:solidFill>
              </a:rPr>
              <a:t>bonafide</a:t>
            </a:r>
            <a:r>
              <a:rPr lang="en-US" altLang="en-US" dirty="0" smtClean="0">
                <a:solidFill>
                  <a:schemeClr val="tx2"/>
                </a:solidFill>
              </a:rPr>
              <a:t> </a:t>
            </a:r>
            <a:r>
              <a:rPr lang="en-US" altLang="en-US" dirty="0">
                <a:solidFill>
                  <a:schemeClr val="tx2"/>
                </a:solidFill>
              </a:rPr>
              <a:t>prior appropriation</a:t>
            </a:r>
            <a:r>
              <a:rPr lang="en-US" altLang="en-US" dirty="0" smtClean="0">
                <a:solidFill>
                  <a:schemeClr val="tx2"/>
                </a:solidFill>
              </a:rPr>
              <a:t>.”</a:t>
            </a:r>
          </a:p>
          <a:p>
            <a:pPr>
              <a:lnSpc>
                <a:spcPct val="90000"/>
              </a:lnSpc>
            </a:pPr>
            <a:endParaRPr lang="en-US" altLang="en-US" sz="1600" dirty="0">
              <a:solidFill>
                <a:schemeClr val="tx2"/>
              </a:solidFill>
            </a:endParaRPr>
          </a:p>
          <a:p>
            <a:pPr>
              <a:lnSpc>
                <a:spcPct val="90000"/>
              </a:lnSpc>
            </a:pPr>
            <a:r>
              <a:rPr lang="en-US" altLang="en-US" dirty="0">
                <a:solidFill>
                  <a:schemeClr val="tx2"/>
                </a:solidFill>
              </a:rPr>
              <a:t>Effect of </a:t>
            </a:r>
            <a:r>
              <a:rPr lang="en-US" altLang="en-US" dirty="0" smtClean="0">
                <a:solidFill>
                  <a:schemeClr val="tx2"/>
                </a:solidFill>
              </a:rPr>
              <a:t>Act: Severed title of the water from the public land</a:t>
            </a:r>
          </a:p>
          <a:p>
            <a:pPr>
              <a:lnSpc>
                <a:spcPct val="90000"/>
              </a:lnSpc>
            </a:pPr>
            <a:endParaRPr lang="en-US" altLang="en-US" sz="1600" dirty="0">
              <a:solidFill>
                <a:schemeClr val="tx2"/>
              </a:solidFill>
            </a:endParaRPr>
          </a:p>
          <a:p>
            <a:pPr>
              <a:lnSpc>
                <a:spcPct val="90000"/>
              </a:lnSpc>
            </a:pPr>
            <a:r>
              <a:rPr lang="en-US" altLang="en-US" dirty="0">
                <a:solidFill>
                  <a:schemeClr val="tx2"/>
                </a:solidFill>
              </a:rPr>
              <a:t>Rights to </a:t>
            </a:r>
            <a:r>
              <a:rPr lang="en-US" altLang="en-US" dirty="0" smtClean="0">
                <a:solidFill>
                  <a:schemeClr val="tx2"/>
                </a:solidFill>
              </a:rPr>
              <a:t>Use Water established </a:t>
            </a:r>
            <a:r>
              <a:rPr lang="en-US" altLang="en-US" dirty="0">
                <a:solidFill>
                  <a:schemeClr val="tx2"/>
                </a:solidFill>
              </a:rPr>
              <a:t>under </a:t>
            </a:r>
            <a:r>
              <a:rPr lang="en-US" altLang="en-US" dirty="0" smtClean="0">
                <a:solidFill>
                  <a:schemeClr val="tx2"/>
                </a:solidFill>
              </a:rPr>
              <a:t>State </a:t>
            </a:r>
            <a:r>
              <a:rPr lang="en-US" altLang="en-US" dirty="0">
                <a:solidFill>
                  <a:schemeClr val="tx2"/>
                </a:solidFill>
              </a:rPr>
              <a:t>and </a:t>
            </a:r>
            <a:r>
              <a:rPr lang="en-US" altLang="en-US" dirty="0" smtClean="0">
                <a:solidFill>
                  <a:schemeClr val="tx2"/>
                </a:solidFill>
              </a:rPr>
              <a:t>Territorial </a:t>
            </a:r>
            <a:r>
              <a:rPr lang="en-US" altLang="en-US" dirty="0">
                <a:solidFill>
                  <a:schemeClr val="tx2"/>
                </a:solidFill>
              </a:rPr>
              <a:t>laws, </a:t>
            </a:r>
            <a:r>
              <a:rPr lang="en-US" altLang="en-US" u="sng" dirty="0" smtClean="0">
                <a:solidFill>
                  <a:schemeClr val="tx2"/>
                </a:solidFill>
              </a:rPr>
              <a:t>separate </a:t>
            </a:r>
            <a:r>
              <a:rPr lang="en-US" altLang="en-US" u="sng" dirty="0">
                <a:solidFill>
                  <a:schemeClr val="tx2"/>
                </a:solidFill>
              </a:rPr>
              <a:t>from land ownership claims</a:t>
            </a:r>
          </a:p>
        </p:txBody>
      </p:sp>
    </p:spTree>
    <p:extLst>
      <p:ext uri="{BB962C8B-B14F-4D97-AF65-F5344CB8AC3E}">
        <p14:creationId xmlns:p14="http://schemas.microsoft.com/office/powerpoint/2010/main" val="18111946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23739</TotalTime>
  <Words>4285</Words>
  <Application>Microsoft Office PowerPoint</Application>
  <PresentationFormat>On-screen Show (4:3)</PresentationFormat>
  <Paragraphs>405</Paragraphs>
  <Slides>34</Slides>
  <Notes>26</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5" baseType="lpstr">
      <vt:lpstr>Arial</vt:lpstr>
      <vt:lpstr>Calibri</vt:lpstr>
      <vt:lpstr>Georgia</vt:lpstr>
      <vt:lpstr>Gill Sans</vt:lpstr>
      <vt:lpstr>Symbol</vt:lpstr>
      <vt:lpstr>Times New Roman</vt:lpstr>
      <vt:lpstr>Vladimir Script</vt:lpstr>
      <vt:lpstr>Wingdings</vt:lpstr>
      <vt:lpstr>ヒラギノ角ゴ Pro W3</vt:lpstr>
      <vt:lpstr>Office Theme</vt:lpstr>
      <vt:lpstr>Drawing</vt:lpstr>
      <vt:lpstr>PowerPoint Presentation</vt:lpstr>
      <vt:lpstr>History of Utah Water rights </vt:lpstr>
      <vt:lpstr>PowerPoint Presentation</vt:lpstr>
      <vt:lpstr>PowerPoint Presentation</vt:lpstr>
      <vt:lpstr>Historical “Appropriators”</vt:lpstr>
      <vt:lpstr>Basic Principles of Mining Law</vt:lpstr>
      <vt:lpstr>Mining Act of 1866</vt:lpstr>
      <vt:lpstr>1st Appropriative Water Rights Statute 1872</vt:lpstr>
      <vt:lpstr>Desert Land Act of 1877</vt:lpstr>
      <vt:lpstr>Statutes Giving State Agency  Major Role</vt:lpstr>
      <vt:lpstr>Facilitated Development of Arid Lands</vt:lpstr>
      <vt:lpstr>Prior Appropriation Doctrine</vt:lpstr>
      <vt:lpstr>Water Distribution By Priority Date</vt:lpstr>
      <vt:lpstr>Division of Water Rights</vt:lpstr>
      <vt:lpstr>The State Engineer </vt:lpstr>
      <vt:lpstr>Division of Water Rights Organizational Chart</vt:lpstr>
      <vt:lpstr>PowerPoint Presentation</vt:lpstr>
      <vt:lpstr>Water Right basics</vt:lpstr>
      <vt:lpstr>The Beginning of Water Rights</vt:lpstr>
      <vt:lpstr>The Beginning of Water Rights</vt:lpstr>
      <vt:lpstr>PowerPoint Presentation</vt:lpstr>
      <vt:lpstr>Elements of a Water Right</vt:lpstr>
      <vt:lpstr>Ownership</vt:lpstr>
      <vt:lpstr>Priority</vt:lpstr>
      <vt:lpstr>Water Right Flow and Volume</vt:lpstr>
      <vt:lpstr>Point of Diversion</vt:lpstr>
      <vt:lpstr>Beneficial Use The Measure and the Limit of Every Water Right</vt:lpstr>
      <vt:lpstr>Beneficial Use</vt:lpstr>
      <vt:lpstr>How Much Water Does It Take?</vt:lpstr>
      <vt:lpstr>Diversion Duty of Common Uses</vt:lpstr>
      <vt:lpstr>Diversion vs. Depletion</vt:lpstr>
      <vt:lpstr>OBTAINING WATER RIGHTS &amp; Researching Records</vt:lpstr>
      <vt:lpstr>HOW DO I GET A WATER RIGHT?</vt:lpstr>
      <vt:lpstr>WHERE CAN YOU RESEARCH?</vt:lpstr>
    </vt:vector>
  </TitlesOfParts>
  <Company>Natural Resources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JOLDS</dc:creator>
  <cp:lastModifiedBy>James Reese</cp:lastModifiedBy>
  <cp:revision>303</cp:revision>
  <cp:lastPrinted>2015-04-27T15:50:43Z</cp:lastPrinted>
  <dcterms:created xsi:type="dcterms:W3CDTF">2004-06-09T23:03:56Z</dcterms:created>
  <dcterms:modified xsi:type="dcterms:W3CDTF">2021-03-18T19:05:27Z</dcterms:modified>
</cp:coreProperties>
</file>