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70" r:id="rId2"/>
    <p:sldId id="294" r:id="rId3"/>
    <p:sldId id="295" r:id="rId4"/>
    <p:sldId id="273" r:id="rId5"/>
    <p:sldId id="274" r:id="rId6"/>
    <p:sldId id="281" r:id="rId7"/>
    <p:sldId id="275" r:id="rId8"/>
    <p:sldId id="276" r:id="rId9"/>
    <p:sldId id="277" r:id="rId10"/>
    <p:sldId id="278" r:id="rId11"/>
    <p:sldId id="279" r:id="rId12"/>
    <p:sldId id="296" r:id="rId13"/>
    <p:sldId id="29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581" autoAdjust="0"/>
  </p:normalViewPr>
  <p:slideViewPr>
    <p:cSldViewPr>
      <p:cViewPr varScale="1">
        <p:scale>
          <a:sx n="54" d="100"/>
          <a:sy n="54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229" y="5911987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7263" y="6035813"/>
            <a:ext cx="1972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32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Overview/Review—April </a:t>
            </a: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2021</a:t>
            </a:r>
            <a:r>
              <a:rPr lang="en-US" altLang="en-US" sz="3600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          </a:t>
            </a:r>
            <a:endParaRPr lang="en-US" altLang="en-US" sz="3600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James Greer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Deputy </a:t>
            </a:r>
            <a:r>
              <a:rPr lang="en-US" altLang="en-US" sz="18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State Engineer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RWAU Water Right Training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419600" y="1371600"/>
            <a:ext cx="441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Water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Appropriation Policy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And Resource Studies</a:t>
            </a:r>
          </a:p>
        </p:txBody>
      </p:sp>
      <p:pic>
        <p:nvPicPr>
          <p:cNvPr id="16387" name="Picture 3" descr="gwpoli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2" y="772297"/>
            <a:ext cx="4012114" cy="53134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Water Use Terms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1"/>
            <a:ext cx="7315200" cy="2590799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Duty </a:t>
            </a:r>
            <a:r>
              <a:rPr lang="en-US" sz="2800" dirty="0" smtClean="0">
                <a:solidFill>
                  <a:schemeClr val="tx2"/>
                </a:solidFill>
              </a:rPr>
              <a:t>(maximum reasonable diversion amount)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Depletion (consumptive use)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Irrigation (generally about 0.5 x duty)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Domestic with Septic waste (20 percent)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Municipal (sec. water, waste treatment, reuse)  </a:t>
            </a:r>
          </a:p>
        </p:txBody>
      </p:sp>
      <p:pic>
        <p:nvPicPr>
          <p:cNvPr id="4098" name="Picture 2" descr="G:\_WRT Photo Contests (all years)\2014 WRT Photo Contest\67. After the stor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7200"/>
                    </a14:imgEffect>
                    <a14:imgEffect>
                      <a14:saturation sat="125000"/>
                    </a14:imgEffect>
                    <a14:imgEffect>
                      <a14:brightnessContrast bright="8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" r="12644"/>
          <a:stretch/>
        </p:blipFill>
        <p:spPr bwMode="auto">
          <a:xfrm>
            <a:off x="605962" y="4241723"/>
            <a:ext cx="7932076" cy="219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Utah Water Use Program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562600" y="1905000"/>
            <a:ext cx="3124200" cy="4221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Why do we collect water use data?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How is the data used?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How do we collect the data?</a:t>
            </a:r>
          </a:p>
          <a:p>
            <a:endParaRPr lang="en-US" dirty="0"/>
          </a:p>
        </p:txBody>
      </p:sp>
      <p:pic>
        <p:nvPicPr>
          <p:cNvPr id="7" name="Picture 2" descr="C:\Documents and Settings\Administrator\Desktop\Photo Contests\Images\Water Rights\Water At Work\Carl Mackley\Water at Work 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6600"/>
                    </a14:imgEffect>
                    <a14:imgEffect>
                      <a14:saturation sat="10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0"/>
          <a:stretch/>
        </p:blipFill>
        <p:spPr bwMode="auto">
          <a:xfrm>
            <a:off x="533400" y="1905000"/>
            <a:ext cx="4876800" cy="385171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_WRT Photo Contests (all years)\2011 WRT Photo Contest\Water at Work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772400" cy="1362075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36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5 WRT Photo Contest\2015_Winning-Photos\Staff Favoriate_Second_Causey Reservoir_Ree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r="16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037513" cy="32543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a Water Right and Why Do we have them?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001794" cy="533400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Riparian Rights and the West</a:t>
            </a:r>
            <a:endParaRPr lang="en-US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0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_WRT Photo Contests (all years)\2015 WRT Photo Contest\50. Brushed Up To Comb Ri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1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114800"/>
            <a:ext cx="8116887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and why do water rights vary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3900" y="2682900"/>
            <a:ext cx="7772400" cy="1500187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the United States</a:t>
            </a:r>
            <a:endParaRPr lang="en-US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828800"/>
            <a:ext cx="4572000" cy="40386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73-1-1 Water is a Public Resource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73-1-3 Rights are limited by Beneficial Use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73-1-4 Right is revocable if not used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73-1-5 Beneficial use is a public use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73-1-6,7 Riparian control </a:t>
            </a:r>
            <a:r>
              <a:rPr lang="en-US" sz="2000" dirty="0" err="1">
                <a:solidFill>
                  <a:schemeClr val="tx2"/>
                </a:solidFill>
                <a:latin typeface="+mn-lt"/>
              </a:rPr>
              <a:t>defeatable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73-1-8 Duty to not waste or injure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73-1-10 Water rights conveyable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999"/>
            <a:ext cx="3657600" cy="6075101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43400" y="990732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Basic Principles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84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0" y="457200"/>
            <a:ext cx="4160949" cy="6019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When do you need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How do you get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How don’t you get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8474"/>
          <a:stretch/>
        </p:blipFill>
        <p:spPr bwMode="auto">
          <a:xfrm>
            <a:off x="4419600" y="419100"/>
            <a:ext cx="4378038" cy="6019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Where Do Water Rights Come From?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619864"/>
            <a:ext cx="3505201" cy="45062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Applications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Pre-statutory use (Diligence Claim)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Decrees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Federal Reservations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 descr="G:\_WRT Photo Contests (all years)\2013 WRT Photo Contest\12.FremontRiv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00"/>
                    </a14:imgEffect>
                    <a14:imgEffect>
                      <a14:saturation sat="11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4" b="6360"/>
          <a:stretch/>
        </p:blipFill>
        <p:spPr bwMode="auto">
          <a:xfrm>
            <a:off x="4876800" y="1592826"/>
            <a:ext cx="3543113" cy="46729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State Water Agencies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51742"/>
            <a:ext cx="4953000" cy="3958459"/>
          </a:xfrm>
        </p:spPr>
        <p:txBody>
          <a:bodyPr/>
          <a:lstStyle/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Divert and use waters of public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State Engineer 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DNR, Division of Water Rights</a:t>
            </a:r>
          </a:p>
          <a:p>
            <a:pPr lvl="1" eaLnBrk="1" hangingPunct="1"/>
            <a:endParaRPr lang="en-US" sz="1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Water </a:t>
            </a:r>
            <a:r>
              <a:rPr lang="en-US" sz="2000" u="sng" dirty="0">
                <a:solidFill>
                  <a:schemeClr val="tx2"/>
                </a:solidFill>
              </a:rPr>
              <a:t>Planning and Project Development</a:t>
            </a:r>
          </a:p>
          <a:p>
            <a:pPr lvl="1" eaLnBrk="1" hangingPunct="1"/>
            <a:r>
              <a:rPr lang="en-US" sz="2000" dirty="0">
                <a:solidFill>
                  <a:schemeClr val="tx2"/>
                </a:solidFill>
              </a:rPr>
              <a:t>Water Resources </a:t>
            </a:r>
            <a:r>
              <a:rPr lang="en-US" sz="2000" dirty="0" smtClean="0">
                <a:solidFill>
                  <a:schemeClr val="tx2"/>
                </a:solidFill>
              </a:rPr>
              <a:t>Board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 DNR</a:t>
            </a:r>
            <a:r>
              <a:rPr lang="en-US" sz="2000" dirty="0">
                <a:solidFill>
                  <a:schemeClr val="tx2"/>
                </a:solidFill>
              </a:rPr>
              <a:t>, Division of Water </a:t>
            </a:r>
            <a:r>
              <a:rPr lang="en-US" sz="2000" dirty="0" smtClean="0">
                <a:solidFill>
                  <a:schemeClr val="tx2"/>
                </a:solidFill>
              </a:rPr>
              <a:t>Resources</a:t>
            </a:r>
          </a:p>
          <a:p>
            <a:pPr lvl="1" eaLnBrk="1" hangingPunct="1"/>
            <a:endParaRPr lang="en-US" sz="10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Control of pollutants in public waters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Water Quality Board 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DEQ, Division of Water Quality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Drinking Water Safety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</a:rPr>
              <a:t>Drinking Water Board (DEQ, Division of Drinking Water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33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7" name="Picture 13" descr="G:\_WRT Photo Contests (all years)\2012 WRT Photo Contest\AdobeWashD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4"/>
          <a:stretch/>
        </p:blipFill>
        <p:spPr bwMode="auto">
          <a:xfrm>
            <a:off x="5943600" y="1451742"/>
            <a:ext cx="2533057" cy="39545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68361" y="5543138"/>
            <a:ext cx="6563032" cy="965099"/>
            <a:chOff x="1268361" y="5543138"/>
            <a:chExt cx="6563032" cy="965099"/>
          </a:xfrm>
        </p:grpSpPr>
        <p:graphicFrame>
          <p:nvGraphicFramePr>
            <p:cNvPr id="225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080922"/>
                </p:ext>
              </p:extLst>
            </p:nvPr>
          </p:nvGraphicFramePr>
          <p:xfrm>
            <a:off x="1268361" y="5568489"/>
            <a:ext cx="782638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Photo Editor Photo" r:id="rId5" imgW="2247619" imgH="2666667" progId="MSPhotoEd.3">
                    <p:embed/>
                  </p:oleObj>
                </mc:Choice>
                <mc:Fallback>
                  <p:oleObj name="Photo Editor Photo" r:id="rId5" imgW="2247619" imgH="26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361" y="5568489"/>
                          <a:ext cx="782638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961" y="5562600"/>
              <a:ext cx="2143432" cy="92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535" y="5605533"/>
              <a:ext cx="2133600" cy="84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543138"/>
              <a:ext cx="770129" cy="9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6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Utah State Engineer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Appointed by Governor for 4 year term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Confirmed by Senate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Licensed Professional Engineer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Knowledge of  water issues, water laws, state water resources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Division of Water Rights - Support Staff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SE serves as director of Division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Department of Natural Resources Agency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Responsible for Water Right Administration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Serves without a board / No superior agency review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Gatekeeper to provide order and certainty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Reduces potential for conflict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Protects investments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Respect for existing rights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Public waters appropriated according to policy set by legislature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Decisions reviewed de novo in district courts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Informal Administrative Process </a:t>
            </a:r>
            <a:r>
              <a:rPr lang="en-US" altLang="en-US" sz="2800" i="1" dirty="0" smtClean="0">
                <a:solidFill>
                  <a:schemeClr val="tx2"/>
                </a:solidFill>
              </a:rPr>
              <a:t>(Governed by UAPA)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6248400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Application </a:t>
            </a:r>
            <a:r>
              <a:rPr lang="en-US" altLang="en-US" sz="2400" dirty="0">
                <a:solidFill>
                  <a:schemeClr val="tx2"/>
                </a:solidFill>
              </a:rPr>
              <a:t>Filing </a:t>
            </a:r>
            <a:r>
              <a:rPr lang="en-US" altLang="en-US" sz="2400" dirty="0" smtClean="0">
                <a:solidFill>
                  <a:schemeClr val="tx2"/>
                </a:solidFill>
              </a:rPr>
              <a:t>(Request for Agency Action)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Notice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Protests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Hearing (optional)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Study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Decision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Reconsideration/ de novo review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Development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Proof/Extension/Lapsing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Issuance of Certificate (Vested </a:t>
            </a:r>
            <a:r>
              <a:rPr lang="en-US" altLang="en-US" sz="2400" dirty="0" smtClean="0">
                <a:solidFill>
                  <a:schemeClr val="tx2"/>
                </a:solidFill>
              </a:rPr>
              <a:t>Right)</a:t>
            </a:r>
          </a:p>
        </p:txBody>
      </p:sp>
    </p:spTree>
    <p:extLst>
      <p:ext uri="{BB962C8B-B14F-4D97-AF65-F5344CB8AC3E}">
        <p14:creationId xmlns:p14="http://schemas.microsoft.com/office/powerpoint/2010/main" val="3839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4434</TotalTime>
  <Words>414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</vt:lpstr>
      <vt:lpstr>Times New Roman</vt:lpstr>
      <vt:lpstr>ヒラギノ角ゴ Pro W3</vt:lpstr>
      <vt:lpstr>Office Theme</vt:lpstr>
      <vt:lpstr>Photo Editor Photo</vt:lpstr>
      <vt:lpstr>PowerPoint Presentation</vt:lpstr>
      <vt:lpstr>What is a Water Right and Why Do we have them?</vt:lpstr>
      <vt:lpstr>How and why do water rights vary</vt:lpstr>
      <vt:lpstr> 73-1-1 Water is a Public Resource 73-1-3 Rights are limited by Beneficial Use 73-1-4 Right is revocable if not used 73-1-5 Beneficial use is a public use 73-1-6,7 Riparian control defeatable 73-1-8 Duty to not waste or injure 73-1-10 Water rights conveyable  </vt:lpstr>
      <vt:lpstr>When do you need a water right?  How do you get a water right?  How don’t you get a water right?  </vt:lpstr>
      <vt:lpstr>Where Do Water Rights Come From?</vt:lpstr>
      <vt:lpstr>State Water Agencies</vt:lpstr>
      <vt:lpstr>Utah State Engineer</vt:lpstr>
      <vt:lpstr>Informal Administrative Process (Governed by UAPA)</vt:lpstr>
      <vt:lpstr>PowerPoint Presentation</vt:lpstr>
      <vt:lpstr>Water Use Terms</vt:lpstr>
      <vt:lpstr>Utah Water Use Program Data</vt:lpstr>
      <vt:lpstr>Questions?</vt:lpstr>
    </vt:vector>
  </TitlesOfParts>
  <Company>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James Reese</cp:lastModifiedBy>
  <cp:revision>108</cp:revision>
  <cp:lastPrinted>2015-04-27T15:50:43Z</cp:lastPrinted>
  <dcterms:created xsi:type="dcterms:W3CDTF">2004-06-09T23:03:56Z</dcterms:created>
  <dcterms:modified xsi:type="dcterms:W3CDTF">2021-03-18T20:57:53Z</dcterms:modified>
</cp:coreProperties>
</file>