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1"/>
  </p:sldMasterIdLst>
  <p:notesMasterIdLst>
    <p:notesMasterId r:id="rId18"/>
  </p:notesMasterIdLst>
  <p:sldIdLst>
    <p:sldId id="272" r:id="rId2"/>
    <p:sldId id="308" r:id="rId3"/>
    <p:sldId id="326" r:id="rId4"/>
    <p:sldId id="327" r:id="rId5"/>
    <p:sldId id="328" r:id="rId6"/>
    <p:sldId id="329" r:id="rId7"/>
    <p:sldId id="330" r:id="rId8"/>
    <p:sldId id="273" r:id="rId9"/>
    <p:sldId id="309" r:id="rId10"/>
    <p:sldId id="283" r:id="rId11"/>
    <p:sldId id="333" r:id="rId12"/>
    <p:sldId id="334" r:id="rId13"/>
    <p:sldId id="335" r:id="rId14"/>
    <p:sldId id="337" r:id="rId15"/>
    <p:sldId id="336" r:id="rId16"/>
    <p:sldId id="338"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6" autoAdjust="0"/>
    <p:restoredTop sz="88512"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0" y="5910"/>
    </p:cViewPr>
  </p:outlineViewPr>
  <p:notesTextViewPr>
    <p:cViewPr>
      <p:scale>
        <a:sx n="100" d="100"/>
        <a:sy n="100" d="100"/>
      </p:scale>
      <p:origin x="0" y="0"/>
    </p:cViewPr>
  </p:notesTextViewPr>
  <p:sorterViewPr>
    <p:cViewPr>
      <p:scale>
        <a:sx n="100" d="100"/>
        <a:sy n="100" d="100"/>
      </p:scale>
      <p:origin x="0" y="3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1026"/>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64515" name="Rectangle 1027"/>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6451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1029"/>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1030"/>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64519" name="Rectangle 1031"/>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C3A9103-FD75-4354-A775-6C943E5DF4E1}" type="slidenum">
              <a:rPr lang="en-US"/>
              <a:pPr/>
              <a:t>‹#›</a:t>
            </a:fld>
            <a:endParaRPr lang="en-US"/>
          </a:p>
        </p:txBody>
      </p:sp>
    </p:spTree>
    <p:extLst>
      <p:ext uri="{BB962C8B-B14F-4D97-AF65-F5344CB8AC3E}">
        <p14:creationId xmlns:p14="http://schemas.microsoft.com/office/powerpoint/2010/main" val="28139732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Arial Narrow"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A9103-FD75-4354-A775-6C943E5DF4E1}" type="slidenum">
              <a:rPr lang="en-US" smtClean="0"/>
              <a:pPr/>
              <a:t>1</a:t>
            </a:fld>
            <a:endParaRPr lang="en-US"/>
          </a:p>
        </p:txBody>
      </p:sp>
    </p:spTree>
    <p:extLst>
      <p:ext uri="{BB962C8B-B14F-4D97-AF65-F5344CB8AC3E}">
        <p14:creationId xmlns:p14="http://schemas.microsoft.com/office/powerpoint/2010/main" val="32101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A9103-FD75-4354-A775-6C943E5DF4E1}" type="slidenum">
              <a:rPr lang="en-US" smtClean="0"/>
              <a:pPr/>
              <a:t>2</a:t>
            </a:fld>
            <a:endParaRPr lang="en-US"/>
          </a:p>
        </p:txBody>
      </p:sp>
    </p:spTree>
    <p:extLst>
      <p:ext uri="{BB962C8B-B14F-4D97-AF65-F5344CB8AC3E}">
        <p14:creationId xmlns:p14="http://schemas.microsoft.com/office/powerpoint/2010/main" val="32101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A9103-FD75-4354-A775-6C943E5DF4E1}" type="slidenum">
              <a:rPr lang="en-US" smtClean="0"/>
              <a:pPr/>
              <a:t>3</a:t>
            </a:fld>
            <a:endParaRPr lang="en-US"/>
          </a:p>
        </p:txBody>
      </p:sp>
    </p:spTree>
    <p:extLst>
      <p:ext uri="{BB962C8B-B14F-4D97-AF65-F5344CB8AC3E}">
        <p14:creationId xmlns:p14="http://schemas.microsoft.com/office/powerpoint/2010/main" val="166871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A9103-FD75-4354-A775-6C943E5DF4E1}" type="slidenum">
              <a:rPr lang="en-US" smtClean="0"/>
              <a:pPr/>
              <a:t>8</a:t>
            </a:fld>
            <a:endParaRPr lang="en-US"/>
          </a:p>
        </p:txBody>
      </p:sp>
    </p:spTree>
    <p:extLst>
      <p:ext uri="{BB962C8B-B14F-4D97-AF65-F5344CB8AC3E}">
        <p14:creationId xmlns:p14="http://schemas.microsoft.com/office/powerpoint/2010/main" val="148414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3A9103-FD75-4354-A775-6C943E5DF4E1}" type="slidenum">
              <a:rPr lang="en-US" smtClean="0"/>
              <a:pPr/>
              <a:t>9</a:t>
            </a:fld>
            <a:endParaRPr lang="en-US"/>
          </a:p>
        </p:txBody>
      </p:sp>
    </p:spTree>
    <p:extLst>
      <p:ext uri="{BB962C8B-B14F-4D97-AF65-F5344CB8AC3E}">
        <p14:creationId xmlns:p14="http://schemas.microsoft.com/office/powerpoint/2010/main" val="14841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A9103-FD75-4354-A775-6C943E5DF4E1}" type="slidenum">
              <a:rPr lang="en-US" smtClean="0"/>
              <a:pPr/>
              <a:t>10</a:t>
            </a:fld>
            <a:endParaRPr lang="en-US"/>
          </a:p>
        </p:txBody>
      </p:sp>
    </p:spTree>
    <p:extLst>
      <p:ext uri="{BB962C8B-B14F-4D97-AF65-F5344CB8AC3E}">
        <p14:creationId xmlns:p14="http://schemas.microsoft.com/office/powerpoint/2010/main" val="368317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3A9103-FD75-4354-A775-6C943E5DF4E1}" type="slidenum">
              <a:rPr lang="en-US" smtClean="0"/>
              <a:pPr/>
              <a:t>12</a:t>
            </a:fld>
            <a:endParaRPr lang="en-US"/>
          </a:p>
        </p:txBody>
      </p:sp>
    </p:spTree>
    <p:extLst>
      <p:ext uri="{BB962C8B-B14F-4D97-AF65-F5344CB8AC3E}">
        <p14:creationId xmlns:p14="http://schemas.microsoft.com/office/powerpoint/2010/main" val="208261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A9103-FD75-4354-A775-6C943E5DF4E1}" type="slidenum">
              <a:rPr lang="en-US" smtClean="0"/>
              <a:pPr/>
              <a:t>16</a:t>
            </a:fld>
            <a:endParaRPr lang="en-US"/>
          </a:p>
        </p:txBody>
      </p:sp>
    </p:spTree>
    <p:extLst>
      <p:ext uri="{BB962C8B-B14F-4D97-AF65-F5344CB8AC3E}">
        <p14:creationId xmlns:p14="http://schemas.microsoft.com/office/powerpoint/2010/main" val="47703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A9EA3-057B-4802-9686-D0070FAA5C9D}" type="slidenum">
              <a:rPr lang="en-US" smtClean="0"/>
              <a:pPr/>
              <a:t>‹#›</a:t>
            </a:fld>
            <a:endParaRPr lang="en-US"/>
          </a:p>
        </p:txBody>
      </p:sp>
    </p:spTree>
    <p:extLst>
      <p:ext uri="{BB962C8B-B14F-4D97-AF65-F5344CB8AC3E}">
        <p14:creationId xmlns:p14="http://schemas.microsoft.com/office/powerpoint/2010/main" val="278878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56A3-28A8-4B27-83E8-3FC7DFCDA2F9}" type="slidenum">
              <a:rPr lang="en-US" smtClean="0"/>
              <a:pPr/>
              <a:t>‹#›</a:t>
            </a:fld>
            <a:endParaRPr lang="en-US"/>
          </a:p>
        </p:txBody>
      </p:sp>
    </p:spTree>
    <p:extLst>
      <p:ext uri="{BB962C8B-B14F-4D97-AF65-F5344CB8AC3E}">
        <p14:creationId xmlns:p14="http://schemas.microsoft.com/office/powerpoint/2010/main" val="84299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DF35-EE8C-44F7-82C0-79FAD3BE4581}" type="slidenum">
              <a:rPr lang="en-US" smtClean="0"/>
              <a:pPr/>
              <a:t>‹#›</a:t>
            </a:fld>
            <a:endParaRPr lang="en-US"/>
          </a:p>
        </p:txBody>
      </p:sp>
    </p:spTree>
    <p:extLst>
      <p:ext uri="{BB962C8B-B14F-4D97-AF65-F5344CB8AC3E}">
        <p14:creationId xmlns:p14="http://schemas.microsoft.com/office/powerpoint/2010/main" val="391746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D0CD9-27F3-4EE7-AD83-9D3E74087467}" type="slidenum">
              <a:rPr lang="en-US" smtClean="0"/>
              <a:pPr/>
              <a:t>‹#›</a:t>
            </a:fld>
            <a:endParaRPr lang="en-US"/>
          </a:p>
        </p:txBody>
      </p:sp>
    </p:spTree>
    <p:extLst>
      <p:ext uri="{BB962C8B-B14F-4D97-AF65-F5344CB8AC3E}">
        <p14:creationId xmlns:p14="http://schemas.microsoft.com/office/powerpoint/2010/main" val="224198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48678-3B6B-4ECE-9E4F-15728B3874CC}" type="slidenum">
              <a:rPr lang="en-US" smtClean="0"/>
              <a:pPr/>
              <a:t>‹#›</a:t>
            </a:fld>
            <a:endParaRPr lang="en-US"/>
          </a:p>
        </p:txBody>
      </p:sp>
    </p:spTree>
    <p:extLst>
      <p:ext uri="{BB962C8B-B14F-4D97-AF65-F5344CB8AC3E}">
        <p14:creationId xmlns:p14="http://schemas.microsoft.com/office/powerpoint/2010/main" val="105152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00FCE-91C9-4DDB-BA94-7B5A1B4F7A26}" type="slidenum">
              <a:rPr lang="en-US" smtClean="0"/>
              <a:pPr/>
              <a:t>‹#›</a:t>
            </a:fld>
            <a:endParaRPr lang="en-US"/>
          </a:p>
        </p:txBody>
      </p:sp>
    </p:spTree>
    <p:extLst>
      <p:ext uri="{BB962C8B-B14F-4D97-AF65-F5344CB8AC3E}">
        <p14:creationId xmlns:p14="http://schemas.microsoft.com/office/powerpoint/2010/main" val="400148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7759A-8571-46F3-A1C7-83E6050765BC}" type="slidenum">
              <a:rPr lang="en-US" smtClean="0"/>
              <a:pPr/>
              <a:t>‹#›</a:t>
            </a:fld>
            <a:endParaRPr lang="en-US"/>
          </a:p>
        </p:txBody>
      </p:sp>
    </p:spTree>
    <p:extLst>
      <p:ext uri="{BB962C8B-B14F-4D97-AF65-F5344CB8AC3E}">
        <p14:creationId xmlns:p14="http://schemas.microsoft.com/office/powerpoint/2010/main" val="167048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00748-4CE3-4012-BA9C-CC0B0BC9F2EB}" type="slidenum">
              <a:rPr lang="en-US" smtClean="0"/>
              <a:pPr/>
              <a:t>‹#›</a:t>
            </a:fld>
            <a:endParaRPr lang="en-US"/>
          </a:p>
        </p:txBody>
      </p:sp>
    </p:spTree>
    <p:extLst>
      <p:ext uri="{BB962C8B-B14F-4D97-AF65-F5344CB8AC3E}">
        <p14:creationId xmlns:p14="http://schemas.microsoft.com/office/powerpoint/2010/main" val="189996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E6FDC-901B-4C38-BFED-85B68CBD0123}" type="slidenum">
              <a:rPr lang="en-US" smtClean="0"/>
              <a:pPr/>
              <a:t>‹#›</a:t>
            </a:fld>
            <a:endParaRPr lang="en-US"/>
          </a:p>
        </p:txBody>
      </p:sp>
    </p:spTree>
    <p:extLst>
      <p:ext uri="{BB962C8B-B14F-4D97-AF65-F5344CB8AC3E}">
        <p14:creationId xmlns:p14="http://schemas.microsoft.com/office/powerpoint/2010/main" val="161144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5DB83-B6BD-421A-844C-0503C360A34C}" type="slidenum">
              <a:rPr lang="en-US" smtClean="0"/>
              <a:pPr/>
              <a:t>‹#›</a:t>
            </a:fld>
            <a:endParaRPr lang="en-US"/>
          </a:p>
        </p:txBody>
      </p:sp>
    </p:spTree>
    <p:extLst>
      <p:ext uri="{BB962C8B-B14F-4D97-AF65-F5344CB8AC3E}">
        <p14:creationId xmlns:p14="http://schemas.microsoft.com/office/powerpoint/2010/main" val="202275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B423E-B599-40BC-8ADE-68DE5F71D5CB}" type="slidenum">
              <a:rPr lang="en-US" smtClean="0"/>
              <a:pPr/>
              <a:t>‹#›</a:t>
            </a:fld>
            <a:endParaRPr lang="en-US"/>
          </a:p>
        </p:txBody>
      </p:sp>
    </p:spTree>
    <p:extLst>
      <p:ext uri="{BB962C8B-B14F-4D97-AF65-F5344CB8AC3E}">
        <p14:creationId xmlns:p14="http://schemas.microsoft.com/office/powerpoint/2010/main" val="122189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duotone>
              <a:prstClr val="black"/>
              <a:srgbClr val="D9C3A5">
                <a:tint val="50000"/>
                <a:satMod val="180000"/>
              </a:srgbClr>
            </a:duotone>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E9702-08B9-4073-8094-67685B64BE92}" type="slidenum">
              <a:rPr lang="en-US" smtClean="0"/>
              <a:pPr/>
              <a:t>‹#›</a:t>
            </a:fld>
            <a:endParaRPr lang="en-US"/>
          </a:p>
        </p:txBody>
      </p:sp>
    </p:spTree>
    <p:extLst>
      <p:ext uri="{BB962C8B-B14F-4D97-AF65-F5344CB8AC3E}">
        <p14:creationId xmlns:p14="http://schemas.microsoft.com/office/powerpoint/2010/main" val="33698988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63600" y="206376"/>
            <a:ext cx="7772400" cy="1143000"/>
          </a:xfrm>
        </p:spPr>
        <p:txBody>
          <a:bodyPr>
            <a:normAutofit/>
          </a:bodyPr>
          <a:lstStyle/>
          <a:p>
            <a:r>
              <a:rPr lang="en-US" sz="4800" dirty="0"/>
              <a:t>Utah Dam Safety</a:t>
            </a:r>
          </a:p>
        </p:txBody>
      </p:sp>
      <p:sp>
        <p:nvSpPr>
          <p:cNvPr id="82947" name="Rectangle 3"/>
          <p:cNvSpPr>
            <a:spLocks noGrp="1" noChangeArrowheads="1"/>
          </p:cNvSpPr>
          <p:nvPr>
            <p:ph idx="1"/>
          </p:nvPr>
        </p:nvSpPr>
        <p:spPr>
          <a:xfrm>
            <a:off x="685800" y="1417637"/>
            <a:ext cx="7772400" cy="2667000"/>
          </a:xfrm>
        </p:spPr>
        <p:txBody>
          <a:bodyPr/>
          <a:lstStyle/>
          <a:p>
            <a:r>
              <a:rPr lang="en-US" sz="2800" i="1" dirty="0">
                <a:latin typeface="Times New Roman"/>
              </a:rPr>
              <a:t>“</a:t>
            </a:r>
            <a:r>
              <a:rPr lang="en-US" sz="2800" i="1" dirty="0"/>
              <a:t>The State Engineer has the authority to regulate dams for the purpose of protecting public safety.</a:t>
            </a:r>
            <a:r>
              <a:rPr lang="en-US" sz="2800" i="1" dirty="0">
                <a:latin typeface="Times New Roman"/>
              </a:rPr>
              <a:t>”</a:t>
            </a:r>
            <a:endParaRPr lang="en-US" sz="2800" i="1" dirty="0"/>
          </a:p>
          <a:p>
            <a:r>
              <a:rPr lang="en-US" sz="2800" i="1" dirty="0"/>
              <a:t>To protect life and property, the State Engineer may make rules controlling the construction and operation of dams</a:t>
            </a:r>
            <a:r>
              <a:rPr lang="en-US" sz="2800" i="1" dirty="0">
                <a:latin typeface="Times New Roman"/>
              </a:rPr>
              <a:t>…”</a:t>
            </a:r>
            <a:endParaRPr lang="en-US" sz="2800" i="1" dirty="0"/>
          </a:p>
        </p:txBody>
      </p:sp>
      <p:pic>
        <p:nvPicPr>
          <p:cNvPr id="82948" name="Picture 4" descr="H:\Presentations\USU Presentation\Photos 2012\Mountain D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733800"/>
            <a:ext cx="3657600" cy="2772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lipart&#10;&#10;Description automatically generated">
            <a:extLst>
              <a:ext uri="{FF2B5EF4-FFF2-40B4-BE49-F238E27FC236}">
                <a16:creationId xmlns:a16="http://schemas.microsoft.com/office/drawing/2014/main" id="{226E20D7-E041-46D3-B71A-CC6CC26C2AD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0"/>
            <a:ext cx="8229600" cy="1143000"/>
          </a:xfrm>
        </p:spPr>
        <p:txBody>
          <a:bodyPr/>
          <a:lstStyle/>
          <a:p>
            <a:r>
              <a:rPr lang="en-US" dirty="0"/>
              <a:t>Questions?</a:t>
            </a:r>
          </a:p>
        </p:txBody>
      </p:sp>
      <p:pic>
        <p:nvPicPr>
          <p:cNvPr id="6" name="Picture 5" descr="A picture containing text, clipart&#10;&#10;Description automatically generated">
            <a:extLst>
              <a:ext uri="{FF2B5EF4-FFF2-40B4-BE49-F238E27FC236}">
                <a16:creationId xmlns:a16="http://schemas.microsoft.com/office/drawing/2014/main" id="{7CD22414-6E45-442A-AAAF-18C7ED946B3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300976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957-B53B-489D-83D2-9E458F97CC29}"/>
              </a:ext>
            </a:extLst>
          </p:cNvPr>
          <p:cNvSpPr>
            <a:spLocks noGrp="1"/>
          </p:cNvSpPr>
          <p:nvPr>
            <p:ph type="title"/>
          </p:nvPr>
        </p:nvSpPr>
        <p:spPr/>
        <p:txBody>
          <a:bodyPr/>
          <a:lstStyle/>
          <a:p>
            <a:r>
              <a:rPr lang="en-US" dirty="0"/>
              <a:t>Utah Stream Alterations</a:t>
            </a:r>
          </a:p>
        </p:txBody>
      </p:sp>
      <p:sp>
        <p:nvSpPr>
          <p:cNvPr id="3" name="Content Placeholder 2">
            <a:extLst>
              <a:ext uri="{FF2B5EF4-FFF2-40B4-BE49-F238E27FC236}">
                <a16:creationId xmlns:a16="http://schemas.microsoft.com/office/drawing/2014/main" id="{B69C705F-153C-41A3-A943-278BF4BFCF67}"/>
              </a:ext>
            </a:extLst>
          </p:cNvPr>
          <p:cNvSpPr>
            <a:spLocks noGrp="1"/>
          </p:cNvSpPr>
          <p:nvPr>
            <p:ph idx="1"/>
          </p:nvPr>
        </p:nvSpPr>
        <p:spPr/>
        <p:txBody>
          <a:bodyPr/>
          <a:lstStyle/>
          <a:p>
            <a:pPr marL="0" indent="0" algn="ctr">
              <a:buNone/>
            </a:pPr>
            <a:r>
              <a:rPr lang="en-US" b="0" i="1" dirty="0">
                <a:solidFill>
                  <a:srgbClr val="000000"/>
                </a:solidFill>
                <a:effectLst/>
                <a:latin typeface="Open Sans"/>
              </a:rPr>
              <a:t>“A state agency, county, city, corporation, or person may not relocate any natural stream channel or alter the beds and banks of any natural stream without first obtaining the written approval of the state engineer”</a:t>
            </a:r>
            <a:endParaRPr lang="en-US" i="1" dirty="0"/>
          </a:p>
        </p:txBody>
      </p:sp>
      <p:pic>
        <p:nvPicPr>
          <p:cNvPr id="4" name="Picture 3" descr="A picture containing text, clipart&#10;&#10;Description automatically generated">
            <a:extLst>
              <a:ext uri="{FF2B5EF4-FFF2-40B4-BE49-F238E27FC236}">
                <a16:creationId xmlns:a16="http://schemas.microsoft.com/office/drawing/2014/main" id="{EDD419C6-9C1C-41A6-9FD3-31216E6B906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215195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957-B53B-489D-83D2-9E458F97CC29}"/>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B69C705F-153C-41A3-A943-278BF4BFCF67}"/>
              </a:ext>
            </a:extLst>
          </p:cNvPr>
          <p:cNvSpPr>
            <a:spLocks noGrp="1"/>
          </p:cNvSpPr>
          <p:nvPr>
            <p:ph idx="1"/>
          </p:nvPr>
        </p:nvSpPr>
        <p:spPr/>
        <p:txBody>
          <a:bodyPr>
            <a:normAutofit/>
          </a:bodyPr>
          <a:lstStyle/>
          <a:p>
            <a:r>
              <a:rPr lang="en-US" sz="2400" b="0" i="0" dirty="0">
                <a:solidFill>
                  <a:srgbClr val="000000"/>
                </a:solidFill>
                <a:effectLst/>
                <a:latin typeface="Open Sans"/>
              </a:rPr>
              <a:t>An application to relocate any natural stream channel or alter the beds and banks of any natural stream shall be </a:t>
            </a:r>
            <a:r>
              <a:rPr lang="en-US" sz="2400" dirty="0">
                <a:solidFill>
                  <a:srgbClr val="000000"/>
                </a:solidFill>
                <a:latin typeface="Open Sans"/>
              </a:rPr>
              <a:t>submitted to the state engineer</a:t>
            </a:r>
          </a:p>
          <a:p>
            <a:pPr lvl="1"/>
            <a:r>
              <a:rPr lang="en-US" sz="2000" b="0" i="0" dirty="0">
                <a:solidFill>
                  <a:srgbClr val="000000"/>
                </a:solidFill>
                <a:effectLst/>
                <a:latin typeface="Open Sans"/>
              </a:rPr>
              <a:t>Application may be downloaded from our website</a:t>
            </a:r>
          </a:p>
          <a:p>
            <a:r>
              <a:rPr lang="en-US" sz="2400" dirty="0">
                <a:solidFill>
                  <a:srgbClr val="000000"/>
                </a:solidFill>
                <a:latin typeface="Open Sans"/>
              </a:rPr>
              <a:t>Fee based upon the applicant:</a:t>
            </a:r>
          </a:p>
          <a:p>
            <a:pPr lvl="1"/>
            <a:r>
              <a:rPr lang="en-US" sz="2000" dirty="0">
                <a:solidFill>
                  <a:srgbClr val="000000"/>
                </a:solidFill>
                <a:latin typeface="Open Sans"/>
              </a:rPr>
              <a:t>Non-Commercial….$100</a:t>
            </a:r>
          </a:p>
          <a:p>
            <a:pPr lvl="1"/>
            <a:r>
              <a:rPr lang="en-US" sz="2000" dirty="0">
                <a:solidFill>
                  <a:srgbClr val="000000"/>
                </a:solidFill>
                <a:latin typeface="Open Sans"/>
              </a:rPr>
              <a:t>Governmental…….…$500</a:t>
            </a:r>
          </a:p>
          <a:p>
            <a:pPr lvl="1"/>
            <a:r>
              <a:rPr lang="en-US" sz="2000" dirty="0">
                <a:solidFill>
                  <a:srgbClr val="000000"/>
                </a:solidFill>
                <a:latin typeface="Open Sans"/>
              </a:rPr>
              <a:t>Commercial……….….$2000</a:t>
            </a:r>
          </a:p>
          <a:p>
            <a:r>
              <a:rPr lang="en-US" sz="2400" dirty="0">
                <a:solidFill>
                  <a:srgbClr val="000000"/>
                </a:solidFill>
                <a:latin typeface="Open Sans"/>
              </a:rPr>
              <a:t>Processing time is approximately 30 days</a:t>
            </a:r>
          </a:p>
          <a:p>
            <a:endParaRPr lang="en-US" sz="2400" b="0" i="0" dirty="0">
              <a:solidFill>
                <a:srgbClr val="000000"/>
              </a:solidFill>
              <a:effectLst/>
              <a:latin typeface="Open Sans"/>
            </a:endParaRPr>
          </a:p>
          <a:p>
            <a:pPr lvl="1"/>
            <a:endParaRPr lang="en-US" sz="2000" dirty="0"/>
          </a:p>
        </p:txBody>
      </p:sp>
      <p:pic>
        <p:nvPicPr>
          <p:cNvPr id="10" name="Picture 9" descr="A picture containing text, clipart&#10;&#10;Description automatically generated">
            <a:extLst>
              <a:ext uri="{FF2B5EF4-FFF2-40B4-BE49-F238E27FC236}">
                <a16:creationId xmlns:a16="http://schemas.microsoft.com/office/drawing/2014/main" id="{B7893B93-EF47-4F77-B63D-55C0D34ABF4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78853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957-B53B-489D-83D2-9E458F97CC29}"/>
              </a:ext>
            </a:extLst>
          </p:cNvPr>
          <p:cNvSpPr>
            <a:spLocks noGrp="1"/>
          </p:cNvSpPr>
          <p:nvPr>
            <p:ph type="title"/>
          </p:nvPr>
        </p:nvSpPr>
        <p:spPr/>
        <p:txBody>
          <a:bodyPr/>
          <a:lstStyle/>
          <a:p>
            <a:r>
              <a:rPr lang="en-US" dirty="0"/>
              <a:t>USACE Joint Application</a:t>
            </a:r>
          </a:p>
        </p:txBody>
      </p:sp>
      <p:sp>
        <p:nvSpPr>
          <p:cNvPr id="3" name="Content Placeholder 2">
            <a:extLst>
              <a:ext uri="{FF2B5EF4-FFF2-40B4-BE49-F238E27FC236}">
                <a16:creationId xmlns:a16="http://schemas.microsoft.com/office/drawing/2014/main" id="{B69C705F-153C-41A3-A943-278BF4BFCF67}"/>
              </a:ext>
            </a:extLst>
          </p:cNvPr>
          <p:cNvSpPr>
            <a:spLocks noGrp="1"/>
          </p:cNvSpPr>
          <p:nvPr>
            <p:ph idx="1"/>
          </p:nvPr>
        </p:nvSpPr>
        <p:spPr>
          <a:xfrm>
            <a:off x="457200" y="1600200"/>
            <a:ext cx="4038600" cy="4525963"/>
          </a:xfrm>
        </p:spPr>
        <p:txBody>
          <a:bodyPr>
            <a:normAutofit/>
          </a:bodyPr>
          <a:lstStyle/>
          <a:p>
            <a:r>
              <a:rPr lang="en-US" sz="2400" b="0" i="0" dirty="0">
                <a:solidFill>
                  <a:srgbClr val="000000"/>
                </a:solidFill>
                <a:effectLst/>
                <a:latin typeface="arial" panose="020B0604020202020204" pitchFamily="34" charset="0"/>
              </a:rPr>
              <a:t>The U.S. Army Corps of Engineers issued Programmatic General Permit 10 (PGP-10) which allows an applicant to obtain both state approval and authorization under Section 404 of the Clean Water Act though a single application process</a:t>
            </a:r>
            <a:endParaRPr lang="en-US" sz="2400" b="0" i="0" dirty="0">
              <a:solidFill>
                <a:srgbClr val="000000"/>
              </a:solidFill>
              <a:effectLst/>
              <a:latin typeface="Open Sans"/>
            </a:endParaRPr>
          </a:p>
        </p:txBody>
      </p:sp>
      <p:pic>
        <p:nvPicPr>
          <p:cNvPr id="5" name="Picture 4">
            <a:extLst>
              <a:ext uri="{FF2B5EF4-FFF2-40B4-BE49-F238E27FC236}">
                <a16:creationId xmlns:a16="http://schemas.microsoft.com/office/drawing/2014/main" id="{399FB742-3E45-480B-A8D9-78D69AAEB60A}"/>
              </a:ext>
            </a:extLst>
          </p:cNvPr>
          <p:cNvPicPr>
            <a:picLocks noChangeAspect="1"/>
          </p:cNvPicPr>
          <p:nvPr/>
        </p:nvPicPr>
        <p:blipFill>
          <a:blip r:embed="rId3"/>
          <a:stretch>
            <a:fillRect/>
          </a:stretch>
        </p:blipFill>
        <p:spPr>
          <a:xfrm>
            <a:off x="5410200" y="1905000"/>
            <a:ext cx="2667000" cy="343708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9B2ECD7-2998-49B8-B07D-4A0D805E89B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97665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957-B53B-489D-83D2-9E458F97CC29}"/>
              </a:ext>
            </a:extLst>
          </p:cNvPr>
          <p:cNvSpPr>
            <a:spLocks noGrp="1"/>
          </p:cNvSpPr>
          <p:nvPr>
            <p:ph type="title"/>
          </p:nvPr>
        </p:nvSpPr>
        <p:spPr/>
        <p:txBody>
          <a:bodyPr/>
          <a:lstStyle/>
          <a:p>
            <a:r>
              <a:rPr lang="en-US" dirty="0"/>
              <a:t>Failure to Acquire a Permit</a:t>
            </a:r>
          </a:p>
        </p:txBody>
      </p:sp>
      <p:sp>
        <p:nvSpPr>
          <p:cNvPr id="3" name="Content Placeholder 2">
            <a:extLst>
              <a:ext uri="{FF2B5EF4-FFF2-40B4-BE49-F238E27FC236}">
                <a16:creationId xmlns:a16="http://schemas.microsoft.com/office/drawing/2014/main" id="{B69C705F-153C-41A3-A943-278BF4BFCF67}"/>
              </a:ext>
            </a:extLst>
          </p:cNvPr>
          <p:cNvSpPr>
            <a:spLocks noGrp="1"/>
          </p:cNvSpPr>
          <p:nvPr>
            <p:ph idx="1"/>
          </p:nvPr>
        </p:nvSpPr>
        <p:spPr>
          <a:xfrm>
            <a:off x="838200" y="1600200"/>
            <a:ext cx="7467600" cy="4525963"/>
          </a:xfrm>
        </p:spPr>
        <p:txBody>
          <a:bodyPr>
            <a:normAutofit/>
          </a:bodyPr>
          <a:lstStyle/>
          <a:p>
            <a:pPr marL="0" indent="0" algn="ctr">
              <a:buNone/>
            </a:pPr>
            <a:r>
              <a:rPr lang="en-US" sz="2400" b="0" i="1" dirty="0">
                <a:solidFill>
                  <a:srgbClr val="000000"/>
                </a:solidFill>
                <a:effectLst/>
                <a:latin typeface="Open Sans"/>
              </a:rPr>
              <a:t>“The state engineer may issue an order for the repair and restoration of the bed and banks of a natural stream channel altered contrary to, or without, a permit issued for that purpose”</a:t>
            </a:r>
          </a:p>
          <a:p>
            <a:pPr marL="457200" lvl="1" indent="0" algn="ctr">
              <a:buNone/>
            </a:pPr>
            <a:endParaRPr lang="en-US" sz="2000" i="1" dirty="0"/>
          </a:p>
        </p:txBody>
      </p:sp>
      <p:pic>
        <p:nvPicPr>
          <p:cNvPr id="4" name="Picture 3" descr="A picture containing text, clipart&#10;&#10;Description automatically generated">
            <a:extLst>
              <a:ext uri="{FF2B5EF4-FFF2-40B4-BE49-F238E27FC236}">
                <a16:creationId xmlns:a16="http://schemas.microsoft.com/office/drawing/2014/main" id="{0A990AF4-5A9F-4D82-B98A-D2B2E8DCDB2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159533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D957-B53B-489D-83D2-9E458F97CC29}"/>
              </a:ext>
            </a:extLst>
          </p:cNvPr>
          <p:cNvSpPr>
            <a:spLocks noGrp="1"/>
          </p:cNvSpPr>
          <p:nvPr>
            <p:ph type="title"/>
          </p:nvPr>
        </p:nvSpPr>
        <p:spPr/>
        <p:txBody>
          <a:bodyPr/>
          <a:lstStyle/>
          <a:p>
            <a:r>
              <a:rPr lang="en-US" dirty="0"/>
              <a:t>Emergency Action</a:t>
            </a:r>
          </a:p>
        </p:txBody>
      </p:sp>
      <p:sp>
        <p:nvSpPr>
          <p:cNvPr id="3" name="Content Placeholder 2">
            <a:extLst>
              <a:ext uri="{FF2B5EF4-FFF2-40B4-BE49-F238E27FC236}">
                <a16:creationId xmlns:a16="http://schemas.microsoft.com/office/drawing/2014/main" id="{B69C705F-153C-41A3-A943-278BF4BFCF67}"/>
              </a:ext>
            </a:extLst>
          </p:cNvPr>
          <p:cNvSpPr>
            <a:spLocks noGrp="1"/>
          </p:cNvSpPr>
          <p:nvPr>
            <p:ph idx="1"/>
          </p:nvPr>
        </p:nvSpPr>
        <p:spPr/>
        <p:txBody>
          <a:bodyPr>
            <a:normAutofit/>
          </a:bodyPr>
          <a:lstStyle/>
          <a:p>
            <a:r>
              <a:rPr lang="en-US" sz="2400" b="0" i="0" dirty="0">
                <a:solidFill>
                  <a:srgbClr val="000000"/>
                </a:solidFill>
                <a:effectLst/>
                <a:latin typeface="Open Sans"/>
              </a:rPr>
              <a:t>The state engineer may issue an emergency </a:t>
            </a:r>
            <a:r>
              <a:rPr lang="en-US" sz="2400" dirty="0">
                <a:solidFill>
                  <a:srgbClr val="000000"/>
                </a:solidFill>
                <a:latin typeface="Open Sans"/>
              </a:rPr>
              <a:t>permit if an emergency situation arises which involves:</a:t>
            </a:r>
          </a:p>
          <a:p>
            <a:pPr lvl="1"/>
            <a:r>
              <a:rPr lang="en-US" sz="2000" dirty="0">
                <a:solidFill>
                  <a:srgbClr val="000000"/>
                </a:solidFill>
                <a:latin typeface="Open Sans"/>
              </a:rPr>
              <a:t>Immediate or actual flooding</a:t>
            </a:r>
          </a:p>
          <a:p>
            <a:pPr marL="914400" lvl="2" indent="0">
              <a:buNone/>
            </a:pPr>
            <a:r>
              <a:rPr lang="en-US" sz="1600" dirty="0">
                <a:solidFill>
                  <a:srgbClr val="000000"/>
                </a:solidFill>
                <a:latin typeface="Open Sans"/>
              </a:rPr>
              <a:t>or</a:t>
            </a:r>
          </a:p>
          <a:p>
            <a:pPr lvl="1"/>
            <a:r>
              <a:rPr lang="en-US" sz="2000" dirty="0">
                <a:solidFill>
                  <a:srgbClr val="000000"/>
                </a:solidFill>
                <a:latin typeface="Open Sans"/>
              </a:rPr>
              <a:t>Threatens the health or well-being of a person</a:t>
            </a:r>
          </a:p>
          <a:p>
            <a:r>
              <a:rPr lang="en-US" sz="2400" dirty="0">
                <a:solidFill>
                  <a:srgbClr val="000000"/>
                </a:solidFill>
                <a:latin typeface="Open Sans"/>
              </a:rPr>
              <a:t>Contact the state engineer as soon as possible</a:t>
            </a:r>
          </a:p>
          <a:p>
            <a:r>
              <a:rPr lang="en-US" sz="2400" dirty="0">
                <a:solidFill>
                  <a:srgbClr val="000000"/>
                </a:solidFill>
                <a:latin typeface="Open Sans"/>
              </a:rPr>
              <a:t>Submit application within 2 days following the emergency</a:t>
            </a:r>
          </a:p>
          <a:p>
            <a:r>
              <a:rPr lang="en-US" sz="2400" dirty="0">
                <a:solidFill>
                  <a:srgbClr val="000000"/>
                </a:solidFill>
                <a:latin typeface="Open Sans"/>
              </a:rPr>
              <a:t>The state engineer will inspect the alteration and may impose additional requirements</a:t>
            </a:r>
            <a:endParaRPr lang="en-US" sz="2000" b="0" i="0" dirty="0">
              <a:solidFill>
                <a:srgbClr val="000000"/>
              </a:solidFill>
              <a:effectLst/>
              <a:latin typeface="Open Sans"/>
            </a:endParaRPr>
          </a:p>
          <a:p>
            <a:pPr lvl="1"/>
            <a:endParaRPr lang="en-US" sz="2000" dirty="0"/>
          </a:p>
        </p:txBody>
      </p:sp>
      <p:pic>
        <p:nvPicPr>
          <p:cNvPr id="4" name="Picture 3" descr="A picture containing text, clipart&#10;&#10;Description automatically generated">
            <a:extLst>
              <a:ext uri="{FF2B5EF4-FFF2-40B4-BE49-F238E27FC236}">
                <a16:creationId xmlns:a16="http://schemas.microsoft.com/office/drawing/2014/main" id="{173972B3-1611-4D0B-89F3-423BAEA264E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109625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0"/>
            <a:ext cx="8229600" cy="1143000"/>
          </a:xfrm>
        </p:spPr>
        <p:txBody>
          <a:bodyPr/>
          <a:lstStyle/>
          <a:p>
            <a:r>
              <a:rPr lang="en-US" dirty="0"/>
              <a:t>Questions?</a:t>
            </a:r>
          </a:p>
        </p:txBody>
      </p:sp>
      <p:pic>
        <p:nvPicPr>
          <p:cNvPr id="6" name="Picture 5" descr="A picture containing text, clipart&#10;&#10;Description automatically generated">
            <a:extLst>
              <a:ext uri="{FF2B5EF4-FFF2-40B4-BE49-F238E27FC236}">
                <a16:creationId xmlns:a16="http://schemas.microsoft.com/office/drawing/2014/main" id="{7CD22414-6E45-442A-AAAF-18C7ED946B3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152520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63600" y="304800"/>
            <a:ext cx="7772400" cy="1143000"/>
          </a:xfrm>
        </p:spPr>
        <p:txBody>
          <a:bodyPr>
            <a:normAutofit/>
          </a:bodyPr>
          <a:lstStyle/>
          <a:p>
            <a:r>
              <a:rPr lang="en-US" sz="4800" dirty="0"/>
              <a:t>Administrative Rules</a:t>
            </a:r>
          </a:p>
        </p:txBody>
      </p:sp>
      <p:sp>
        <p:nvSpPr>
          <p:cNvPr id="82947" name="Rectangle 3"/>
          <p:cNvSpPr>
            <a:spLocks noGrp="1" noChangeArrowheads="1"/>
          </p:cNvSpPr>
          <p:nvPr>
            <p:ph idx="1"/>
          </p:nvPr>
        </p:nvSpPr>
        <p:spPr>
          <a:xfrm>
            <a:off x="762000" y="1828800"/>
            <a:ext cx="7772400" cy="4724400"/>
          </a:xfrm>
        </p:spPr>
        <p:txBody>
          <a:bodyPr>
            <a:normAutofit/>
          </a:bodyPr>
          <a:lstStyle/>
          <a:p>
            <a:r>
              <a:rPr lang="en-US" sz="3600" dirty="0">
                <a:cs typeface="Arial" panose="020B0604020202020204" pitchFamily="34" charset="0"/>
              </a:rPr>
              <a:t>Design</a:t>
            </a:r>
          </a:p>
          <a:p>
            <a:r>
              <a:rPr lang="en-US" sz="3600" dirty="0">
                <a:cs typeface="Arial" panose="020B0604020202020204" pitchFamily="34" charset="0"/>
              </a:rPr>
              <a:t>Maintenance</a:t>
            </a:r>
          </a:p>
          <a:p>
            <a:r>
              <a:rPr lang="en-US" sz="3600" dirty="0">
                <a:cs typeface="Arial" panose="020B0604020202020204" pitchFamily="34" charset="0"/>
              </a:rPr>
              <a:t>Repair</a:t>
            </a:r>
          </a:p>
          <a:p>
            <a:r>
              <a:rPr lang="en-US" sz="3600" dirty="0">
                <a:cs typeface="Arial" panose="020B0604020202020204" pitchFamily="34" charset="0"/>
              </a:rPr>
              <a:t>Removal</a:t>
            </a:r>
          </a:p>
          <a:p>
            <a:r>
              <a:rPr lang="en-US" sz="3600" dirty="0">
                <a:cs typeface="Arial" panose="020B0604020202020204" pitchFamily="34" charset="0"/>
              </a:rPr>
              <a:t>Abandonment</a:t>
            </a:r>
          </a:p>
        </p:txBody>
      </p:sp>
      <p:pic>
        <p:nvPicPr>
          <p:cNvPr id="5" name="Picture 4" descr="A picture containing text, clipart&#10;&#10;Description automatically generated">
            <a:extLst>
              <a:ext uri="{FF2B5EF4-FFF2-40B4-BE49-F238E27FC236}">
                <a16:creationId xmlns:a16="http://schemas.microsoft.com/office/drawing/2014/main" id="{0EBA698B-E11A-47A0-A21C-FE39E033AC8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155304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521F-FB42-4E42-B86F-B2D1A2ED8CAE}"/>
              </a:ext>
            </a:extLst>
          </p:cNvPr>
          <p:cNvSpPr>
            <a:spLocks noGrp="1"/>
          </p:cNvSpPr>
          <p:nvPr>
            <p:ph type="title"/>
          </p:nvPr>
        </p:nvSpPr>
        <p:spPr/>
        <p:txBody>
          <a:bodyPr/>
          <a:lstStyle/>
          <a:p>
            <a:r>
              <a:rPr lang="en-US" dirty="0"/>
              <a:t>Design &amp; Construction</a:t>
            </a:r>
          </a:p>
        </p:txBody>
      </p:sp>
      <p:sp>
        <p:nvSpPr>
          <p:cNvPr id="3" name="Content Placeholder 2">
            <a:extLst>
              <a:ext uri="{FF2B5EF4-FFF2-40B4-BE49-F238E27FC236}">
                <a16:creationId xmlns:a16="http://schemas.microsoft.com/office/drawing/2014/main" id="{7BDC1B4C-7E84-4EC1-8F85-BF51F9F0A391}"/>
              </a:ext>
            </a:extLst>
          </p:cNvPr>
          <p:cNvSpPr>
            <a:spLocks noGrp="1"/>
          </p:cNvSpPr>
          <p:nvPr>
            <p:ph idx="1"/>
          </p:nvPr>
        </p:nvSpPr>
        <p:spPr>
          <a:xfrm>
            <a:off x="457200" y="1339768"/>
            <a:ext cx="8229600" cy="4525963"/>
          </a:xfrm>
        </p:spPr>
        <p:txBody>
          <a:bodyPr/>
          <a:lstStyle/>
          <a:p>
            <a:pPr marL="0" indent="0" algn="ctr">
              <a:buNone/>
            </a:pPr>
            <a:r>
              <a:rPr lang="en-US" b="0" i="1" dirty="0">
                <a:solidFill>
                  <a:srgbClr val="000000"/>
                </a:solidFill>
                <a:effectLst/>
                <a:latin typeface="Open Sans"/>
              </a:rPr>
              <a:t>“No person may construct, enlarge, repair, alter, remove, or abandon any dam or reservoir without obtaining written approval from the state engineer.”</a:t>
            </a:r>
            <a:endParaRPr lang="en-US" i="1" dirty="0"/>
          </a:p>
        </p:txBody>
      </p:sp>
      <p:pic>
        <p:nvPicPr>
          <p:cNvPr id="5" name="Picture 2">
            <a:extLst>
              <a:ext uri="{FF2B5EF4-FFF2-40B4-BE49-F238E27FC236}">
                <a16:creationId xmlns:a16="http://schemas.microsoft.com/office/drawing/2014/main" id="{A28B91E3-0209-441C-AEC7-4E3300562F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63181"/>
            <a:ext cx="3644900" cy="240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5FC8CF06-DF1B-4A1A-9C44-CAA438E0472A}"/>
              </a:ext>
            </a:extLst>
          </p:cNvPr>
          <p:cNvPicPr>
            <a:picLocks noChangeAspect="1"/>
          </p:cNvPicPr>
          <p:nvPr/>
        </p:nvPicPr>
        <p:blipFill>
          <a:blip r:embed="rId4"/>
          <a:stretch>
            <a:fillRect/>
          </a:stretch>
        </p:blipFill>
        <p:spPr>
          <a:xfrm>
            <a:off x="4311650" y="3863181"/>
            <a:ext cx="3733800" cy="2405634"/>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14D4CCDE-1DF3-420D-B445-B4E979AEA2A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170587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521F-FB42-4E42-B86F-B2D1A2ED8CAE}"/>
              </a:ext>
            </a:extLst>
          </p:cNvPr>
          <p:cNvSpPr>
            <a:spLocks noGrp="1"/>
          </p:cNvSpPr>
          <p:nvPr>
            <p:ph type="title"/>
          </p:nvPr>
        </p:nvSpPr>
        <p:spPr/>
        <p:txBody>
          <a:bodyPr/>
          <a:lstStyle/>
          <a:p>
            <a:r>
              <a:rPr lang="en-US" dirty="0"/>
              <a:t>Submission of Plans</a:t>
            </a:r>
          </a:p>
        </p:txBody>
      </p:sp>
      <p:sp>
        <p:nvSpPr>
          <p:cNvPr id="3" name="Content Placeholder 2">
            <a:extLst>
              <a:ext uri="{FF2B5EF4-FFF2-40B4-BE49-F238E27FC236}">
                <a16:creationId xmlns:a16="http://schemas.microsoft.com/office/drawing/2014/main" id="{7BDC1B4C-7E84-4EC1-8F85-BF51F9F0A391}"/>
              </a:ext>
            </a:extLst>
          </p:cNvPr>
          <p:cNvSpPr>
            <a:spLocks noGrp="1"/>
          </p:cNvSpPr>
          <p:nvPr>
            <p:ph idx="1"/>
          </p:nvPr>
        </p:nvSpPr>
        <p:spPr/>
        <p:txBody>
          <a:bodyPr/>
          <a:lstStyle/>
          <a:p>
            <a:r>
              <a:rPr lang="en-US" dirty="0">
                <a:solidFill>
                  <a:srgbClr val="000000"/>
                </a:solidFill>
                <a:latin typeface="Open Sans"/>
              </a:rPr>
              <a:t>Two processes for approval</a:t>
            </a:r>
          </a:p>
          <a:p>
            <a:pPr lvl="1"/>
            <a:r>
              <a:rPr lang="en-US" dirty="0">
                <a:solidFill>
                  <a:srgbClr val="000000"/>
                </a:solidFill>
                <a:latin typeface="Open Sans"/>
              </a:rPr>
              <a:t>“Small Dam Application”</a:t>
            </a:r>
          </a:p>
          <a:p>
            <a:pPr lvl="2"/>
            <a:r>
              <a:rPr lang="en-US" dirty="0">
                <a:solidFill>
                  <a:srgbClr val="000000"/>
                </a:solidFill>
                <a:latin typeface="Open Sans"/>
              </a:rPr>
              <a:t>Reservoir Volume is less than 20 ac-ft</a:t>
            </a:r>
          </a:p>
          <a:p>
            <a:pPr lvl="2"/>
            <a:r>
              <a:rPr lang="en-US" dirty="0">
                <a:solidFill>
                  <a:srgbClr val="000000"/>
                </a:solidFill>
                <a:latin typeface="Open Sans"/>
              </a:rPr>
              <a:t>Does not constitute a threat to human life</a:t>
            </a:r>
          </a:p>
          <a:p>
            <a:pPr lvl="1"/>
            <a:r>
              <a:rPr lang="en-US" dirty="0">
                <a:solidFill>
                  <a:srgbClr val="000000"/>
                </a:solidFill>
                <a:latin typeface="Open Sans"/>
              </a:rPr>
              <a:t>“Formal submission of plans”</a:t>
            </a:r>
          </a:p>
          <a:p>
            <a:pPr lvl="2"/>
            <a:r>
              <a:rPr lang="en-US" dirty="0">
                <a:solidFill>
                  <a:srgbClr val="000000"/>
                </a:solidFill>
                <a:latin typeface="Open Sans"/>
              </a:rPr>
              <a:t>Design Report(s), Drawings, Specifications</a:t>
            </a:r>
          </a:p>
          <a:p>
            <a:pPr lvl="2"/>
            <a:r>
              <a:rPr lang="en-US" dirty="0">
                <a:solidFill>
                  <a:srgbClr val="000000"/>
                </a:solidFill>
                <a:latin typeface="Open Sans"/>
              </a:rPr>
              <a:t>Allowed 90 days for review</a:t>
            </a: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755115D5-BC1C-4F83-ABD7-D749053C66E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36062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521F-FB42-4E42-B86F-B2D1A2ED8CAE}"/>
              </a:ext>
            </a:extLst>
          </p:cNvPr>
          <p:cNvSpPr>
            <a:spLocks noGrp="1"/>
          </p:cNvSpPr>
          <p:nvPr>
            <p:ph type="title"/>
          </p:nvPr>
        </p:nvSpPr>
        <p:spPr/>
        <p:txBody>
          <a:bodyPr/>
          <a:lstStyle/>
          <a:p>
            <a:r>
              <a:rPr lang="en-US" dirty="0"/>
              <a:t>Qualifications</a:t>
            </a:r>
          </a:p>
        </p:txBody>
      </p:sp>
      <p:sp>
        <p:nvSpPr>
          <p:cNvPr id="3" name="Content Placeholder 2">
            <a:extLst>
              <a:ext uri="{FF2B5EF4-FFF2-40B4-BE49-F238E27FC236}">
                <a16:creationId xmlns:a16="http://schemas.microsoft.com/office/drawing/2014/main" id="{7BDC1B4C-7E84-4EC1-8F85-BF51F9F0A391}"/>
              </a:ext>
            </a:extLst>
          </p:cNvPr>
          <p:cNvSpPr>
            <a:spLocks noGrp="1"/>
          </p:cNvSpPr>
          <p:nvPr>
            <p:ph idx="1"/>
          </p:nvPr>
        </p:nvSpPr>
        <p:spPr/>
        <p:txBody>
          <a:bodyPr/>
          <a:lstStyle/>
          <a:p>
            <a:r>
              <a:rPr lang="en-US" b="0" i="0" dirty="0">
                <a:solidFill>
                  <a:srgbClr val="000000"/>
                </a:solidFill>
                <a:effectLst/>
                <a:latin typeface="Open Sans"/>
              </a:rPr>
              <a:t>Plans for the construction, enlargement, repair, alteration, or removal shall be prepared by a qualified engineer who is:</a:t>
            </a:r>
          </a:p>
          <a:p>
            <a:pPr lvl="1"/>
            <a:r>
              <a:rPr lang="en-US" b="0" i="0" dirty="0">
                <a:solidFill>
                  <a:srgbClr val="000000"/>
                </a:solidFill>
                <a:effectLst/>
                <a:latin typeface="Open Sans"/>
              </a:rPr>
              <a:t>Licensed in Utah</a:t>
            </a:r>
            <a:endParaRPr lang="en-US" dirty="0">
              <a:solidFill>
                <a:srgbClr val="000000"/>
              </a:solidFill>
              <a:latin typeface="Open Sans"/>
            </a:endParaRPr>
          </a:p>
          <a:p>
            <a:pPr lvl="1"/>
            <a:r>
              <a:rPr lang="en-US" dirty="0">
                <a:solidFill>
                  <a:srgbClr val="000000"/>
                </a:solidFill>
                <a:latin typeface="Open Sans"/>
              </a:rPr>
              <a:t>E</a:t>
            </a:r>
            <a:r>
              <a:rPr lang="en-US" b="0" i="0" dirty="0">
                <a:solidFill>
                  <a:srgbClr val="000000"/>
                </a:solidFill>
                <a:effectLst/>
                <a:latin typeface="Open Sans"/>
              </a:rPr>
              <a:t>xperienced in dam design and construction</a:t>
            </a:r>
            <a:endParaRPr lang="en-US" dirty="0">
              <a:solidFill>
                <a:srgbClr val="000000"/>
              </a:solidFill>
              <a:latin typeface="Open Sans"/>
            </a:endParaRPr>
          </a:p>
        </p:txBody>
      </p:sp>
      <p:pic>
        <p:nvPicPr>
          <p:cNvPr id="1026" name="Picture 2" descr="Utah Professional Engineer Stamp | PE Stamps">
            <a:extLst>
              <a:ext uri="{FF2B5EF4-FFF2-40B4-BE49-F238E27FC236}">
                <a16:creationId xmlns:a16="http://schemas.microsoft.com/office/drawing/2014/main" id="{F889E257-AC49-4048-BDD3-42D7155E6B06}"/>
              </a:ext>
            </a:extLst>
          </p:cNvPr>
          <p:cNvPicPr>
            <a:picLocks noChangeAspect="1" noChangeArrowheads="1"/>
          </p:cNvPicPr>
          <p:nvPr/>
        </p:nvPicPr>
        <p:blipFill>
          <a:blip r:embed="rId2">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3419475" y="4282885"/>
            <a:ext cx="2305050" cy="2300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F0E7A462-C623-4FE1-9939-B46237A6413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365521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521F-FB42-4E42-B86F-B2D1A2ED8CAE}"/>
              </a:ext>
            </a:extLst>
          </p:cNvPr>
          <p:cNvSpPr>
            <a:spLocks noGrp="1"/>
          </p:cNvSpPr>
          <p:nvPr>
            <p:ph type="title"/>
          </p:nvPr>
        </p:nvSpPr>
        <p:spPr/>
        <p:txBody>
          <a:bodyPr/>
          <a:lstStyle/>
          <a:p>
            <a:r>
              <a:rPr lang="en-US" dirty="0"/>
              <a:t>Construction Inspections</a:t>
            </a:r>
          </a:p>
        </p:txBody>
      </p:sp>
      <p:sp>
        <p:nvSpPr>
          <p:cNvPr id="3" name="Content Placeholder 2">
            <a:extLst>
              <a:ext uri="{FF2B5EF4-FFF2-40B4-BE49-F238E27FC236}">
                <a16:creationId xmlns:a16="http://schemas.microsoft.com/office/drawing/2014/main" id="{7BDC1B4C-7E84-4EC1-8F85-BF51F9F0A391}"/>
              </a:ext>
            </a:extLst>
          </p:cNvPr>
          <p:cNvSpPr>
            <a:spLocks noGrp="1"/>
          </p:cNvSpPr>
          <p:nvPr>
            <p:ph idx="1"/>
          </p:nvPr>
        </p:nvSpPr>
        <p:spPr/>
        <p:txBody>
          <a:bodyPr>
            <a:normAutofit/>
          </a:bodyPr>
          <a:lstStyle/>
          <a:p>
            <a:r>
              <a:rPr lang="en-US" b="0" i="0" dirty="0">
                <a:solidFill>
                  <a:srgbClr val="000000"/>
                </a:solidFill>
                <a:effectLst/>
                <a:latin typeface="Open Sans"/>
              </a:rPr>
              <a:t>The state engineer, his staff, or an independent consultant shall make periodic inspections of the work for the purpose of ascertaining compliance with the approved plans and specifications</a:t>
            </a:r>
          </a:p>
          <a:p>
            <a:r>
              <a:rPr lang="en-US" b="0" i="0" dirty="0">
                <a:solidFill>
                  <a:srgbClr val="000000"/>
                </a:solidFill>
                <a:effectLst/>
                <a:latin typeface="Open Sans"/>
              </a:rPr>
              <a:t>The engineer who is supervising the work is required to submit a report weekly to the state engineer.</a:t>
            </a:r>
            <a:endParaRPr lang="en-US" dirty="0">
              <a:solidFill>
                <a:srgbClr val="000000"/>
              </a:solidFill>
              <a:latin typeface="Open Sans"/>
            </a:endParaRPr>
          </a:p>
        </p:txBody>
      </p:sp>
      <p:pic>
        <p:nvPicPr>
          <p:cNvPr id="5" name="Picture 4" descr="A picture containing text, clipart&#10;&#10;Description automatically generated">
            <a:extLst>
              <a:ext uri="{FF2B5EF4-FFF2-40B4-BE49-F238E27FC236}">
                <a16:creationId xmlns:a16="http://schemas.microsoft.com/office/drawing/2014/main" id="{AAB1DDBC-BD5E-4D5C-B410-FCAE69EC9C9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215568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521F-FB42-4E42-B86F-B2D1A2ED8CAE}"/>
              </a:ext>
            </a:extLst>
          </p:cNvPr>
          <p:cNvSpPr>
            <a:spLocks noGrp="1"/>
          </p:cNvSpPr>
          <p:nvPr>
            <p:ph type="title"/>
          </p:nvPr>
        </p:nvSpPr>
        <p:spPr/>
        <p:txBody>
          <a:bodyPr/>
          <a:lstStyle/>
          <a:p>
            <a:r>
              <a:rPr lang="en-US" dirty="0"/>
              <a:t>Inspection &amp; Maintenance</a:t>
            </a:r>
          </a:p>
        </p:txBody>
      </p:sp>
      <p:sp>
        <p:nvSpPr>
          <p:cNvPr id="3" name="Content Placeholder 2">
            <a:extLst>
              <a:ext uri="{FF2B5EF4-FFF2-40B4-BE49-F238E27FC236}">
                <a16:creationId xmlns:a16="http://schemas.microsoft.com/office/drawing/2014/main" id="{7BDC1B4C-7E84-4EC1-8F85-BF51F9F0A391}"/>
              </a:ext>
            </a:extLst>
          </p:cNvPr>
          <p:cNvSpPr>
            <a:spLocks noGrp="1"/>
          </p:cNvSpPr>
          <p:nvPr>
            <p:ph idx="1"/>
          </p:nvPr>
        </p:nvSpPr>
        <p:spPr/>
        <p:txBody>
          <a:bodyPr>
            <a:normAutofit/>
          </a:bodyPr>
          <a:lstStyle/>
          <a:p>
            <a:r>
              <a:rPr lang="en-US" b="0" i="0" dirty="0">
                <a:solidFill>
                  <a:srgbClr val="000000"/>
                </a:solidFill>
                <a:effectLst/>
                <a:latin typeface="Open Sans"/>
              </a:rPr>
              <a:t>The state engineer shall inspect each dam that if it failed:</a:t>
            </a:r>
          </a:p>
          <a:p>
            <a:pPr lvl="1"/>
            <a:r>
              <a:rPr lang="en-US" dirty="0">
                <a:solidFill>
                  <a:srgbClr val="000000"/>
                </a:solidFill>
                <a:latin typeface="Open Sans"/>
              </a:rPr>
              <a:t>P</a:t>
            </a:r>
            <a:r>
              <a:rPr lang="en-US" b="0" i="0" dirty="0">
                <a:solidFill>
                  <a:srgbClr val="000000"/>
                </a:solidFill>
                <a:effectLst/>
                <a:latin typeface="Open Sans"/>
              </a:rPr>
              <a:t>oses a threat to human life</a:t>
            </a:r>
          </a:p>
          <a:p>
            <a:pPr lvl="1"/>
            <a:r>
              <a:rPr lang="en-US" b="0" i="0" dirty="0">
                <a:solidFill>
                  <a:srgbClr val="000000"/>
                </a:solidFill>
                <a:effectLst/>
                <a:latin typeface="Open Sans"/>
              </a:rPr>
              <a:t>could cause significant property damage</a:t>
            </a:r>
          </a:p>
          <a:p>
            <a:r>
              <a:rPr lang="en-US" dirty="0">
                <a:solidFill>
                  <a:srgbClr val="000000"/>
                </a:solidFill>
                <a:latin typeface="Open Sans"/>
              </a:rPr>
              <a:t>Following an inspection, the state engineer shall specify what maintenance is necessary</a:t>
            </a:r>
          </a:p>
          <a:p>
            <a:pPr lvl="1"/>
            <a:endParaRPr lang="en-US" dirty="0">
              <a:solidFill>
                <a:srgbClr val="000000"/>
              </a:solidFill>
              <a:latin typeface="Open Sans"/>
            </a:endParaRPr>
          </a:p>
        </p:txBody>
      </p:sp>
      <p:pic>
        <p:nvPicPr>
          <p:cNvPr id="5" name="Picture 4" descr="A picture containing text, clipart&#10;&#10;Description automatically generated">
            <a:extLst>
              <a:ext uri="{FF2B5EF4-FFF2-40B4-BE49-F238E27FC236}">
                <a16:creationId xmlns:a16="http://schemas.microsoft.com/office/drawing/2014/main" id="{410B8483-603C-48A9-98FB-AAE678BC89B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247815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Inspection Results</a:t>
            </a:r>
          </a:p>
        </p:txBody>
      </p:sp>
      <p:sp>
        <p:nvSpPr>
          <p:cNvPr id="83971" name="Rectangle 3"/>
          <p:cNvSpPr>
            <a:spLocks noGrp="1" noChangeArrowheads="1"/>
          </p:cNvSpPr>
          <p:nvPr>
            <p:ph idx="1"/>
          </p:nvPr>
        </p:nvSpPr>
        <p:spPr>
          <a:xfrm>
            <a:off x="457200" y="1600200"/>
            <a:ext cx="4648200" cy="4525963"/>
          </a:xfrm>
        </p:spPr>
        <p:txBody>
          <a:bodyPr>
            <a:normAutofit lnSpcReduction="10000"/>
          </a:bodyPr>
          <a:lstStyle/>
          <a:p>
            <a:r>
              <a:rPr lang="en-US" dirty="0"/>
              <a:t>Observe the condition </a:t>
            </a:r>
            <a:br>
              <a:rPr lang="en-US" dirty="0"/>
            </a:br>
            <a:r>
              <a:rPr lang="en-US" dirty="0"/>
              <a:t>of the dam</a:t>
            </a:r>
          </a:p>
          <a:p>
            <a:r>
              <a:rPr lang="en-US" dirty="0"/>
              <a:t>Specify necessary </a:t>
            </a:r>
            <a:br>
              <a:rPr lang="en-US" dirty="0"/>
            </a:br>
            <a:r>
              <a:rPr lang="en-US" dirty="0"/>
              <a:t>maintenance, repair, or other needs to </a:t>
            </a:r>
            <a:br>
              <a:rPr lang="en-US" dirty="0"/>
            </a:br>
            <a:r>
              <a:rPr lang="en-US" dirty="0"/>
              <a:t>protect life &amp; property</a:t>
            </a:r>
          </a:p>
          <a:p>
            <a:r>
              <a:rPr lang="en-US" dirty="0"/>
              <a:t>The owner of the dam shall be responsible for that maintenance</a:t>
            </a:r>
          </a:p>
        </p:txBody>
      </p:sp>
      <p:pic>
        <p:nvPicPr>
          <p:cNvPr id="83972" name="Picture 4" descr="H:\Photos\Personal\Employees At Work_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67000"/>
            <a:ext cx="2514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185" y="1524000"/>
            <a:ext cx="2469308"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icture containing text, clipart&#10;&#10;Description automatically generated">
            <a:extLst>
              <a:ext uri="{FF2B5EF4-FFF2-40B4-BE49-F238E27FC236}">
                <a16:creationId xmlns:a16="http://schemas.microsoft.com/office/drawing/2014/main" id="{CBC7BD61-181F-47BB-A63D-B8328718BAB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71600"/>
            <a:ext cx="2819400" cy="214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0" name="Rectangle 2"/>
          <p:cNvSpPr>
            <a:spLocks noGrp="1" noChangeArrowheads="1"/>
          </p:cNvSpPr>
          <p:nvPr>
            <p:ph type="title"/>
          </p:nvPr>
        </p:nvSpPr>
        <p:spPr/>
        <p:txBody>
          <a:bodyPr/>
          <a:lstStyle/>
          <a:p>
            <a:r>
              <a:rPr lang="en-US" dirty="0"/>
              <a:t>Instrument Monitoring</a:t>
            </a:r>
          </a:p>
        </p:txBody>
      </p:sp>
      <p:sp>
        <p:nvSpPr>
          <p:cNvPr id="83971" name="Rectangle 3"/>
          <p:cNvSpPr>
            <a:spLocks noGrp="1" noChangeArrowheads="1"/>
          </p:cNvSpPr>
          <p:nvPr>
            <p:ph idx="1"/>
          </p:nvPr>
        </p:nvSpPr>
        <p:spPr>
          <a:xfrm>
            <a:off x="439615" y="1371600"/>
            <a:ext cx="8229600" cy="4525963"/>
          </a:xfrm>
        </p:spPr>
        <p:txBody>
          <a:bodyPr/>
          <a:lstStyle/>
          <a:p>
            <a:r>
              <a:rPr lang="en-US" dirty="0"/>
              <a:t>Piezometers</a:t>
            </a:r>
          </a:p>
          <a:p>
            <a:r>
              <a:rPr lang="en-US" dirty="0"/>
              <a:t>Drains</a:t>
            </a: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2743200"/>
            <a:ext cx="337844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38600"/>
            <a:ext cx="3472168" cy="259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icture containing text, clipart&#10;&#10;Description automatically generated">
            <a:extLst>
              <a:ext uri="{FF2B5EF4-FFF2-40B4-BE49-F238E27FC236}">
                <a16:creationId xmlns:a16="http://schemas.microsoft.com/office/drawing/2014/main" id="{2D6D478B-9221-43AD-AD08-B21F674DA0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7686"/>
          <a:stretch/>
        </p:blipFill>
        <p:spPr>
          <a:xfrm>
            <a:off x="8305800" y="5846681"/>
            <a:ext cx="660400" cy="782719"/>
          </a:xfrm>
          <a:prstGeom prst="rect">
            <a:avLst/>
          </a:prstGeom>
        </p:spPr>
      </p:pic>
    </p:spTree>
    <p:extLst>
      <p:ext uri="{BB962C8B-B14F-4D97-AF65-F5344CB8AC3E}">
        <p14:creationId xmlns:p14="http://schemas.microsoft.com/office/powerpoint/2010/main" val="3902654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TotalTime>
  <Words>545</Words>
  <Application>Microsoft Office PowerPoint</Application>
  <PresentationFormat>On-screen Show (4:3)</PresentationFormat>
  <Paragraphs>70</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Arial Narrow</vt:lpstr>
      <vt:lpstr>Calibri</vt:lpstr>
      <vt:lpstr>Open Sans</vt:lpstr>
      <vt:lpstr>Times New Roman</vt:lpstr>
      <vt:lpstr>Office Theme</vt:lpstr>
      <vt:lpstr>Utah Dam Safety</vt:lpstr>
      <vt:lpstr>Administrative Rules</vt:lpstr>
      <vt:lpstr>Design &amp; Construction</vt:lpstr>
      <vt:lpstr>Submission of Plans</vt:lpstr>
      <vt:lpstr>Qualifications</vt:lpstr>
      <vt:lpstr>Construction Inspections</vt:lpstr>
      <vt:lpstr>Inspection &amp; Maintenance</vt:lpstr>
      <vt:lpstr>Inspection Results</vt:lpstr>
      <vt:lpstr>Instrument Monitoring</vt:lpstr>
      <vt:lpstr>Questions?</vt:lpstr>
      <vt:lpstr>Utah Stream Alterations</vt:lpstr>
      <vt:lpstr>Application Process</vt:lpstr>
      <vt:lpstr>USACE Joint Application</vt:lpstr>
      <vt:lpstr>Failure to Acquire a Permit</vt:lpstr>
      <vt:lpstr>Emergency Action</vt:lpstr>
      <vt:lpstr>Questions?</vt:lpstr>
    </vt:vector>
  </TitlesOfParts>
  <Company>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Division of Water Rights  Dam Safety</dc:title>
  <dc:creator>Everett W. Taylor</dc:creator>
  <cp:lastModifiedBy>Everett Taylor</cp:lastModifiedBy>
  <cp:revision>137</cp:revision>
  <cp:lastPrinted>2012-04-11T15:25:35Z</cp:lastPrinted>
  <dcterms:created xsi:type="dcterms:W3CDTF">2012-04-06T21:15:53Z</dcterms:created>
  <dcterms:modified xsi:type="dcterms:W3CDTF">2021-03-05T22:58:11Z</dcterms:modified>
</cp:coreProperties>
</file>