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70" r:id="rId2"/>
    <p:sldId id="303" r:id="rId3"/>
    <p:sldId id="333" r:id="rId4"/>
    <p:sldId id="334" r:id="rId5"/>
    <p:sldId id="335" r:id="rId6"/>
    <p:sldId id="337" r:id="rId7"/>
    <p:sldId id="310" r:id="rId8"/>
    <p:sldId id="311" r:id="rId9"/>
    <p:sldId id="312" r:id="rId10"/>
    <p:sldId id="338" r:id="rId11"/>
    <p:sldId id="323" r:id="rId12"/>
    <p:sldId id="297" r:id="rId13"/>
    <p:sldId id="298" r:id="rId14"/>
    <p:sldId id="325" r:id="rId15"/>
    <p:sldId id="326" r:id="rId16"/>
    <p:sldId id="327" r:id="rId17"/>
    <p:sldId id="328" r:id="rId18"/>
    <p:sldId id="330" r:id="rId19"/>
    <p:sldId id="33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814" autoAdjust="0"/>
  </p:normalViewPr>
  <p:slideViewPr>
    <p:cSldViewPr>
      <p:cViewPr varScale="1">
        <p:scale>
          <a:sx n="81" d="100"/>
          <a:sy n="81" d="100"/>
        </p:scale>
        <p:origin x="17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D853-7B24-4720-9CF0-7CD1F141163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99BE5-A0ED-460E-BBB7-5ED74BD9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Prior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to 2005 there was no direct enforcement authority by the state engineer. Violations were addressed </a:t>
            </a:r>
            <a:r>
              <a:rPr lang="en-US" b="1" baseline="0" dirty="0" smtClean="0"/>
              <a:t>by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 </a:t>
            </a:r>
            <a:r>
              <a:rPr lang="en-US" b="1" baseline="0" dirty="0" smtClean="0"/>
              <a:t>criminal complaints filed in civil </a:t>
            </a:r>
            <a:r>
              <a:rPr lang="en-US" b="1" baseline="0" dirty="0" smtClean="0"/>
              <a:t>court followed by civil litigation</a:t>
            </a:r>
          </a:p>
          <a:p>
            <a:r>
              <a:rPr lang="en-US" b="1" baseline="0" dirty="0" smtClean="0"/>
              <a:t> </a:t>
            </a:r>
            <a:endParaRPr lang="en-US" b="1" baseline="0" dirty="0" smtClean="0"/>
          </a:p>
          <a:p>
            <a:r>
              <a:rPr lang="en-US" b="1" baseline="0" dirty="0" smtClean="0"/>
              <a:t>Without civil litigation, there were no penalties for violations.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2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pPr marL="171450" indent="-171450">
              <a:buFontTx/>
              <a:buChar char="-"/>
            </a:pPr>
            <a:r>
              <a:rPr lang="en-US" b="1" dirty="0" smtClean="0"/>
              <a:t>An</a:t>
            </a:r>
            <a:r>
              <a:rPr lang="en-US" b="1" baseline="0" dirty="0" smtClean="0"/>
              <a:t> applicant proposing recharge or recovery must apply with separate applications.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An applicant proposing </a:t>
            </a:r>
            <a:r>
              <a:rPr lang="en-US" b="1" baseline="0" dirty="0" smtClean="0"/>
              <a:t>to recharge an aquifer must have a valid water right or an agreement with a water right </a:t>
            </a:r>
            <a:r>
              <a:rPr lang="en-US" b="1" baseline="0" dirty="0" smtClean="0"/>
              <a:t>holder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 person who holds a recovery permit may only recover the water the quantity of water within a well or pumps zone of influence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The </a:t>
            </a:r>
            <a:r>
              <a:rPr lang="en-US" b="1" baseline="0" dirty="0" smtClean="0"/>
              <a:t>recharge permit application will include: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Name of the groundwater basin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 legal description </a:t>
            </a:r>
            <a:r>
              <a:rPr lang="en-US" b="1" baseline="0" dirty="0" smtClean="0"/>
              <a:t>of the proposed </a:t>
            </a:r>
            <a:r>
              <a:rPr lang="en-US" b="1" baseline="0" dirty="0" smtClean="0"/>
              <a:t>recharge project</a:t>
            </a: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source </a:t>
            </a:r>
            <a:r>
              <a:rPr lang="en-US" b="1" baseline="0" dirty="0" smtClean="0"/>
              <a:t>and quantity of </a:t>
            </a:r>
            <a:r>
              <a:rPr lang="en-US" b="1" baseline="0" dirty="0" smtClean="0"/>
              <a:t>water 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Water </a:t>
            </a:r>
            <a:r>
              <a:rPr lang="en-US" b="1" baseline="0" dirty="0" smtClean="0"/>
              <a:t>right number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Quality of recharged water vs quality of receiving aquifer</a:t>
            </a:r>
          </a:p>
          <a:p>
            <a:pPr marL="171450" indent="-171450">
              <a:buFontTx/>
              <a:buChar char="-"/>
            </a:pPr>
            <a:r>
              <a:rPr lang="en-US" b="1" baseline="0" dirty="0" err="1" smtClean="0"/>
              <a:t>Hydrolic</a:t>
            </a:r>
            <a:r>
              <a:rPr lang="en-US" b="1" baseline="0" dirty="0" smtClean="0"/>
              <a:t> Impact </a:t>
            </a:r>
            <a:r>
              <a:rPr lang="en-US" b="1" baseline="0" dirty="0" smtClean="0"/>
              <a:t>and feasibility study </a:t>
            </a:r>
            <a:r>
              <a:rPr lang="en-US" b="1" baseline="0" dirty="0" smtClean="0"/>
              <a:t>AND</a:t>
            </a: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An operating plan</a:t>
            </a:r>
            <a:endParaRPr lang="en-US" b="1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The </a:t>
            </a:r>
            <a:r>
              <a:rPr lang="en-US" b="1" baseline="0" dirty="0" smtClean="0"/>
              <a:t>recovery </a:t>
            </a:r>
            <a:r>
              <a:rPr lang="en-US" b="1" baseline="0" dirty="0" smtClean="0"/>
              <a:t>may be filed alongside the recharge application and  will </a:t>
            </a:r>
            <a:r>
              <a:rPr lang="en-US" b="1" baseline="0" dirty="0" smtClean="0"/>
              <a:t>include:</a:t>
            </a:r>
          </a:p>
          <a:p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 Legal </a:t>
            </a:r>
            <a:r>
              <a:rPr lang="en-US" b="1" baseline="0" dirty="0" smtClean="0"/>
              <a:t>description of the recovery well(s</a:t>
            </a:r>
            <a:r>
              <a:rPr lang="en-US" b="1" baseline="0" dirty="0" smtClean="0"/>
              <a:t>);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name of the aquifer or source of recovery;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Purpose of the </a:t>
            </a:r>
            <a:r>
              <a:rPr lang="en-US" b="1" baseline="0" dirty="0" smtClean="0"/>
              <a:t>project;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depth, diameter, and screened interval of the wells;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 legal description of the land where the water will be used;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Pump technical </a:t>
            </a:r>
            <a:r>
              <a:rPr lang="en-US" b="1" baseline="0" dirty="0" smtClean="0"/>
              <a:t>specifications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The recovery application filing fee is $2500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 recharge and recovery permit may require the water user to </a:t>
            </a:r>
          </a:p>
          <a:p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Continually monitor </a:t>
            </a:r>
            <a:r>
              <a:rPr lang="en-US" b="1" baseline="0" dirty="0" smtClean="0"/>
              <a:t>for water quality </a:t>
            </a:r>
            <a:r>
              <a:rPr lang="en-US" b="1" baseline="0" dirty="0" smtClean="0"/>
              <a:t>and potential impacts</a:t>
            </a:r>
          </a:p>
          <a:p>
            <a:pPr marL="0" indent="0">
              <a:buFontTx/>
              <a:buNone/>
            </a:pPr>
            <a:r>
              <a:rPr lang="en-US" b="1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Monitor the balance between recharge </a:t>
            </a:r>
            <a:r>
              <a:rPr lang="en-US" b="1" baseline="0" dirty="0" smtClean="0"/>
              <a:t>to </a:t>
            </a:r>
            <a:r>
              <a:rPr lang="en-US" b="1" baseline="0" dirty="0" smtClean="0"/>
              <a:t>recovery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File reports of the data collected on water quality and flow rates.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An annual fee may be assessed to cover the Division’s costs to review and file monitoring data.</a:t>
            </a:r>
          </a:p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Publicly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owned treatment works that treat water supplied under a water right may reuse water if</a:t>
            </a:r>
            <a:r>
              <a:rPr lang="en-US" b="1" baseline="0" dirty="0" smtClean="0"/>
              <a:t>:</a:t>
            </a:r>
          </a:p>
          <a:p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water right is approved for municipal use</a:t>
            </a:r>
            <a:r>
              <a:rPr lang="en-US" b="1" baseline="0" dirty="0" smtClean="0"/>
              <a:t>,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</a:t>
            </a:r>
            <a:r>
              <a:rPr lang="en-US" b="1" baseline="0" dirty="0" smtClean="0"/>
              <a:t>nature of reuse is consistent with the </a:t>
            </a:r>
            <a:r>
              <a:rPr lang="en-US" b="1" baseline="0" dirty="0" smtClean="0"/>
              <a:t>uses approved under the water right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</a:t>
            </a:r>
            <a:r>
              <a:rPr lang="en-US" b="1" baseline="0" dirty="0" smtClean="0"/>
              <a:t>public agency receives approval from the water quality board and State Engineer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 Application</a:t>
            </a:r>
            <a:r>
              <a:rPr lang="en-US" b="1" baseline="0" dirty="0" smtClean="0"/>
              <a:t> for reuse will include:</a:t>
            </a:r>
            <a:endParaRPr lang="en-US" b="1" dirty="0" smtClean="0"/>
          </a:p>
          <a:p>
            <a:endParaRPr lang="en-US" b="1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 </a:t>
            </a:r>
            <a:r>
              <a:rPr lang="en-US" b="1" baseline="0" dirty="0" smtClean="0"/>
              <a:t>description of the </a:t>
            </a:r>
            <a:r>
              <a:rPr lang="en-US" b="1" baseline="0" dirty="0" smtClean="0"/>
              <a:t>underlying water right</a:t>
            </a:r>
          </a:p>
          <a:p>
            <a:pPr marL="0" indent="0">
              <a:buFontTx/>
              <a:buNone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An evaluation of the diversion, depletion, and return </a:t>
            </a:r>
            <a:r>
              <a:rPr lang="en-US" b="1" baseline="0" dirty="0" smtClean="0"/>
              <a:t>flow </a:t>
            </a:r>
            <a:r>
              <a:rPr lang="en-US" b="1" baseline="0" dirty="0" smtClean="0"/>
              <a:t>requirements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proposed Quantity </a:t>
            </a:r>
            <a:r>
              <a:rPr lang="en-US" b="1" baseline="0" dirty="0" smtClean="0"/>
              <a:t>of </a:t>
            </a:r>
            <a:r>
              <a:rPr lang="en-US" b="1" baseline="0" dirty="0" smtClean="0"/>
              <a:t>water to be reused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 </a:t>
            </a:r>
            <a:r>
              <a:rPr lang="en-US" b="1" dirty="0" smtClean="0"/>
              <a:t>2005,</a:t>
            </a:r>
            <a:r>
              <a:rPr lang="en-US" b="1" baseline="0" dirty="0" smtClean="0"/>
              <a:t> Sections 73-2-25 through 28 were adopted to </a:t>
            </a:r>
            <a:r>
              <a:rPr lang="en-US" b="1" baseline="0" dirty="0" smtClean="0"/>
              <a:t>provide:</a:t>
            </a:r>
          </a:p>
          <a:p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 </a:t>
            </a:r>
            <a:r>
              <a:rPr lang="en-US" b="1" baseline="0" dirty="0" smtClean="0"/>
              <a:t>the State Engineer with enforcement powers </a:t>
            </a:r>
            <a:r>
              <a:rPr lang="en-US" b="1" baseline="0" dirty="0" smtClean="0"/>
              <a:t>;</a:t>
            </a:r>
          </a:p>
          <a:p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 </a:t>
            </a:r>
            <a:r>
              <a:rPr lang="en-US" b="1" baseline="0" dirty="0" smtClean="0"/>
              <a:t>define </a:t>
            </a:r>
            <a:r>
              <a:rPr lang="en-US" b="1" baseline="0" dirty="0" smtClean="0"/>
              <a:t>criminal penalties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Associate cost and fees in civil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Administrative Rule 14 was adopted to detail procedures for enforcement proceedings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55382-71BC-413F-927A-FDC374CECAF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 dirty="0" smtClean="0"/>
              <a:t>An “enforcement</a:t>
            </a:r>
            <a:r>
              <a:rPr lang="en-US" altLang="en-US" b="1" baseline="0" dirty="0" smtClean="0"/>
              <a:t> action” is authorized when:</a:t>
            </a:r>
          </a:p>
          <a:p>
            <a:pPr marL="228600" indent="-228600"/>
            <a:endParaRPr lang="en-US" altLang="en-US" b="1" dirty="0"/>
          </a:p>
          <a:p>
            <a:pPr marL="228600" indent="-228600">
              <a:buFontTx/>
              <a:buAutoNum type="arabicPeriod"/>
            </a:pPr>
            <a:r>
              <a:rPr lang="en-US" altLang="en-US" b="1" dirty="0" smtClean="0"/>
              <a:t>A</a:t>
            </a:r>
            <a:r>
              <a:rPr lang="en-US" altLang="en-US" b="1" baseline="0" dirty="0" smtClean="0"/>
              <a:t> water user is using</a:t>
            </a:r>
            <a:r>
              <a:rPr lang="en-US" altLang="en-US" b="1" dirty="0" smtClean="0"/>
              <a:t> </a:t>
            </a:r>
            <a:r>
              <a:rPr lang="en-US" altLang="en-US" b="1" dirty="0"/>
              <a:t>water without </a:t>
            </a:r>
            <a:r>
              <a:rPr lang="en-US" altLang="en-US" b="1" dirty="0" smtClean="0"/>
              <a:t>an</a:t>
            </a:r>
            <a:r>
              <a:rPr lang="en-US" altLang="en-US" b="1" baseline="0" dirty="0" smtClean="0"/>
              <a:t> existing water </a:t>
            </a:r>
            <a:r>
              <a:rPr lang="en-US" altLang="en-US" b="1" dirty="0" smtClean="0"/>
              <a:t>right or exceeding</a:t>
            </a:r>
            <a:r>
              <a:rPr lang="en-US" altLang="en-US" b="1" baseline="0" dirty="0" smtClean="0"/>
              <a:t> the conditions of the approval</a:t>
            </a:r>
            <a:endParaRPr lang="en-US" altLang="en-US" b="1" dirty="0" smtClean="0"/>
          </a:p>
          <a:p>
            <a:pPr marL="228600" indent="-228600">
              <a:buFontTx/>
              <a:buAutoNum type="arabicPeriod"/>
            </a:pPr>
            <a:endParaRPr lang="en-US" altLang="en-US" b="1" dirty="0"/>
          </a:p>
          <a:p>
            <a:pPr marL="228600" indent="-228600">
              <a:buFontTx/>
              <a:buAutoNum type="arabicPeriod"/>
            </a:pPr>
            <a:r>
              <a:rPr lang="en-US" altLang="en-US" b="1" dirty="0"/>
              <a:t>Violating an existing right </a:t>
            </a:r>
            <a:r>
              <a:rPr lang="en-US" altLang="en-US" b="1" dirty="0" smtClean="0"/>
              <a:t>be exceeding their</a:t>
            </a:r>
            <a:r>
              <a:rPr lang="en-US" altLang="en-US" b="1" baseline="0" dirty="0" smtClean="0"/>
              <a:t> water right</a:t>
            </a:r>
            <a:r>
              <a:rPr lang="en-US" altLang="en-US" b="1" dirty="0" smtClean="0"/>
              <a:t> </a:t>
            </a:r>
            <a:r>
              <a:rPr lang="en-US" altLang="en-US" b="1" dirty="0"/>
              <a:t>or </a:t>
            </a:r>
            <a:r>
              <a:rPr lang="en-US" altLang="en-US" b="1" dirty="0" smtClean="0"/>
              <a:t>violating </a:t>
            </a:r>
            <a:r>
              <a:rPr lang="en-US" altLang="en-US" b="1" dirty="0"/>
              <a:t>any of the limiting characteristics of a water right </a:t>
            </a:r>
            <a:r>
              <a:rPr lang="en-US" altLang="en-US" b="1" dirty="0" smtClean="0"/>
              <a:t>– (POD</a:t>
            </a:r>
            <a:r>
              <a:rPr lang="en-US" altLang="en-US" b="1" dirty="0"/>
              <a:t>, POU, Period of Use, Nature of Use, Flow </a:t>
            </a:r>
            <a:r>
              <a:rPr lang="en-US" altLang="en-US" b="1" dirty="0" smtClean="0"/>
              <a:t>Rate)</a:t>
            </a:r>
          </a:p>
          <a:p>
            <a:pPr marL="228600" indent="-228600">
              <a:buFontTx/>
              <a:buAutoNum type="arabicPeriod"/>
            </a:pPr>
            <a:endParaRPr lang="en-US" altLang="en-US" b="1" dirty="0" smtClean="0"/>
          </a:p>
          <a:p>
            <a:pPr marL="228600" indent="-228600">
              <a:buFontTx/>
              <a:buAutoNum type="arabicPeriod"/>
            </a:pPr>
            <a:r>
              <a:rPr lang="en-US" altLang="en-US" b="1" dirty="0" smtClean="0"/>
              <a:t>Failure </a:t>
            </a:r>
            <a:r>
              <a:rPr lang="en-US" altLang="en-US" b="1" dirty="0"/>
              <a:t>to comply with a requirement to install or repair </a:t>
            </a:r>
            <a:r>
              <a:rPr lang="en-US" altLang="en-US" b="1" dirty="0" err="1"/>
              <a:t>headgates</a:t>
            </a:r>
            <a:r>
              <a:rPr lang="en-US" altLang="en-US" b="1" dirty="0"/>
              <a:t> and measuring devices. </a:t>
            </a:r>
            <a:endParaRPr lang="en-US" altLang="en-US" b="1" dirty="0" smtClean="0"/>
          </a:p>
          <a:p>
            <a:pPr marL="228600" indent="-228600">
              <a:buFontTx/>
              <a:buAutoNum type="arabicPeriod"/>
            </a:pPr>
            <a:endParaRPr lang="en-US" altLang="en-US" b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1200" b="1" dirty="0" smtClean="0">
                <a:solidFill>
                  <a:schemeClr val="tx2"/>
                </a:solidFill>
              </a:rPr>
              <a:t>Failure to comply with an order regarding dam safety or natural stream channel alteration</a:t>
            </a:r>
          </a:p>
          <a:p>
            <a:pPr marL="228600" indent="-228600">
              <a:buFontTx/>
              <a:buAutoNum type="arabicPeriod"/>
            </a:pPr>
            <a:endParaRPr lang="en-US" altLang="en-US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9A384-7658-4288-B059-72382DF6242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 dirty="0" smtClean="0"/>
              <a:t>An “enforcement</a:t>
            </a:r>
            <a:r>
              <a:rPr lang="en-US" altLang="en-US" b="1" baseline="0" dirty="0" smtClean="0"/>
              <a:t> action” is not authorized when:</a:t>
            </a:r>
          </a:p>
          <a:p>
            <a:pPr marL="228600" indent="-228600"/>
            <a:endParaRPr lang="en-US" altLang="en-US" b="1" dirty="0"/>
          </a:p>
          <a:p>
            <a:pPr marL="228600" indent="-228600">
              <a:buFontTx/>
              <a:buAutoNum type="arabicPeriod"/>
            </a:pPr>
            <a:r>
              <a:rPr lang="en-US" altLang="en-US" b="1" dirty="0" smtClean="0"/>
              <a:t>More than 12 months has</a:t>
            </a:r>
            <a:r>
              <a:rPr lang="en-US" altLang="en-US" b="1" baseline="0" dirty="0" smtClean="0"/>
              <a:t> passed since the violation </a:t>
            </a:r>
            <a:r>
              <a:rPr lang="en-US" altLang="en-US" b="1" baseline="0" dirty="0" smtClean="0"/>
              <a:t>ended</a:t>
            </a:r>
            <a:endParaRPr lang="en-US" altLang="en-US" b="1" dirty="0" smtClean="0"/>
          </a:p>
          <a:p>
            <a:pPr marL="228600" indent="-228600">
              <a:buFontTx/>
              <a:buAutoNum type="arabicPeriod"/>
            </a:pPr>
            <a:endParaRPr lang="en-US" altLang="en-US" b="1" dirty="0" smtClean="0"/>
          </a:p>
          <a:p>
            <a:pPr marL="228600" indent="-228600">
              <a:buFontTx/>
              <a:buAutoNum type="arabicPeriod"/>
            </a:pPr>
            <a:r>
              <a:rPr lang="en-US" altLang="en-US" b="1" dirty="0" smtClean="0"/>
              <a:t>The </a:t>
            </a:r>
            <a:r>
              <a:rPr lang="en-US" altLang="en-US" b="1" dirty="0" smtClean="0"/>
              <a:t>situation involves </a:t>
            </a:r>
            <a:r>
              <a:rPr lang="en-US" altLang="en-US" b="1" dirty="0"/>
              <a:t>private water related agreements between water users or internal disputes within water or irrigation companies</a:t>
            </a:r>
            <a:r>
              <a:rPr lang="en-US" altLang="en-US" b="1" dirty="0" smtClean="0"/>
              <a:t>.</a:t>
            </a:r>
          </a:p>
          <a:p>
            <a:pPr marL="228600" indent="-228600">
              <a:buFontTx/>
              <a:buAutoNum type="arabicPeriod"/>
            </a:pPr>
            <a:endParaRPr lang="en-US" altLang="en-US" b="1" dirty="0"/>
          </a:p>
          <a:p>
            <a:pPr marL="228600" indent="-228600">
              <a:buFontTx/>
              <a:buAutoNum type="arabicPeriod"/>
            </a:pPr>
            <a:r>
              <a:rPr lang="en-US" altLang="en-US" b="1" dirty="0"/>
              <a:t>Right-of-way or trespass violations are not water right violations even though it may involve a water related structure such as a canal.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 </a:t>
            </a:r>
            <a:r>
              <a:rPr lang="en-US" b="1" dirty="0" smtClean="0"/>
              <a:t>begin enforcement</a:t>
            </a:r>
            <a:r>
              <a:rPr lang="en-US" b="1" baseline="0" dirty="0" smtClean="0"/>
              <a:t> </a:t>
            </a:r>
            <a:r>
              <a:rPr lang="en-US" b="1" dirty="0" smtClean="0"/>
              <a:t>the Stat</a:t>
            </a:r>
            <a:r>
              <a:rPr lang="en-US" b="1" baseline="0" dirty="0" smtClean="0"/>
              <a:t>e Engineer issues an initial order </a:t>
            </a:r>
            <a:r>
              <a:rPr lang="en-US" b="1" baseline="0" dirty="0" smtClean="0"/>
              <a:t>that will include a:</a:t>
            </a:r>
            <a:endParaRPr lang="en-US" b="1" baseline="0" dirty="0" smtClean="0"/>
          </a:p>
          <a:p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Description of the </a:t>
            </a:r>
            <a:r>
              <a:rPr lang="en-US" b="1" baseline="0" dirty="0" smtClean="0"/>
              <a:t>violation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Notice of potential </a:t>
            </a:r>
            <a:r>
              <a:rPr lang="en-US" b="1" baseline="0" dirty="0" smtClean="0"/>
              <a:t>penalties AND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Notice </a:t>
            </a:r>
            <a:r>
              <a:rPr lang="en-US" b="1" baseline="0" dirty="0" smtClean="0"/>
              <a:t>that each day’s violation may be treated separately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Enforcement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is </a:t>
            </a:r>
            <a:r>
              <a:rPr lang="en-US" b="1" baseline="0" dirty="0" smtClean="0"/>
              <a:t>may result in:</a:t>
            </a:r>
            <a:endParaRPr lang="en-US" b="1" baseline="0" dirty="0" smtClean="0"/>
          </a:p>
          <a:p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 fee assessment of ($5,000 for each knowing violation), or ($1,000 for each violation that is not knowing);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 water user may be required to replace up to 200% of the water taken without authorization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An assessment of expenses incurred by the State Engineer for investigating and stopping the violation may also be part of a final order.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6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Considerations made </a:t>
            </a:r>
            <a:r>
              <a:rPr lang="en-US" b="1" dirty="0" smtClean="0"/>
              <a:t>before</a:t>
            </a:r>
            <a:r>
              <a:rPr lang="en-US" b="1" baseline="0" dirty="0" smtClean="0"/>
              <a:t> imposing a fine or ordering </a:t>
            </a:r>
            <a:r>
              <a:rPr lang="en-US" b="1" baseline="0" dirty="0" smtClean="0"/>
              <a:t>replacement may include:</a:t>
            </a:r>
            <a:endParaRPr lang="en-US" b="1" baseline="0" dirty="0" smtClean="0"/>
          </a:p>
          <a:p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</a:t>
            </a:r>
            <a:r>
              <a:rPr lang="en-US" b="1" baseline="0" dirty="0" smtClean="0"/>
              <a:t>value </a:t>
            </a:r>
            <a:r>
              <a:rPr lang="en-US" b="1" baseline="0" dirty="0" smtClean="0"/>
              <a:t>or quantify of </a:t>
            </a:r>
            <a:r>
              <a:rPr lang="en-US" b="1" baseline="0" dirty="0" smtClean="0"/>
              <a:t>the </a:t>
            </a:r>
            <a:r>
              <a:rPr lang="en-US" b="1" baseline="0" dirty="0" smtClean="0"/>
              <a:t>water taken without authorization, 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gravity of the violation including the </a:t>
            </a:r>
            <a:r>
              <a:rPr lang="en-US" b="1" baseline="0" dirty="0" smtClean="0"/>
              <a:t>economic </a:t>
            </a:r>
            <a:r>
              <a:rPr lang="en-US" b="1" baseline="0" dirty="0" smtClean="0"/>
              <a:t>injury or impact to other water users, 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Whether the person subject to penalties attempted to comply with the orders AND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the </a:t>
            </a:r>
            <a:r>
              <a:rPr lang="en-US" b="1" baseline="0" dirty="0" smtClean="0"/>
              <a:t>economic benefit to the violator.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8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Goals of the enforcement program include: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Resolution of  </a:t>
            </a:r>
            <a:r>
              <a:rPr lang="en-US" b="1" baseline="0" dirty="0" smtClean="0"/>
              <a:t>1</a:t>
            </a:r>
            <a:r>
              <a:rPr lang="en-US" b="1" baseline="30000" dirty="0" smtClean="0"/>
              <a:t>st</a:t>
            </a:r>
            <a:r>
              <a:rPr lang="en-US" b="1" baseline="0" dirty="0" smtClean="0"/>
              <a:t> time offenses informally. </a:t>
            </a:r>
            <a:r>
              <a:rPr lang="en-US" b="1" baseline="0" dirty="0" smtClean="0"/>
              <a:t>If violations are considered egregious they </a:t>
            </a:r>
            <a:r>
              <a:rPr lang="en-US" b="1" baseline="0" dirty="0" smtClean="0"/>
              <a:t>may still be considered for formal enforcement</a:t>
            </a:r>
            <a:r>
              <a:rPr lang="en-US" b="1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Any 2</a:t>
            </a:r>
            <a:r>
              <a:rPr lang="en-US" b="1" baseline="30000" dirty="0" smtClean="0"/>
              <a:t>nd</a:t>
            </a:r>
            <a:r>
              <a:rPr lang="en-US" b="1" baseline="0" dirty="0" smtClean="0"/>
              <a:t> time offenses will result in an enforcement action.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1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Photo of recovery wells around Sand Hollow Reservoir</a:t>
            </a:r>
          </a:p>
          <a:p>
            <a:endParaRPr lang="en-US" b="1" dirty="0" smtClean="0"/>
          </a:p>
          <a:p>
            <a:r>
              <a:rPr lang="en-US" b="1" dirty="0" smtClean="0"/>
              <a:t>The</a:t>
            </a:r>
            <a:r>
              <a:rPr lang="en-US" b="1" baseline="0" dirty="0" smtClean="0"/>
              <a:t> reservoir is constructed in a high permeability sandstone unit (Navajo Sandstone). Recovery wells are used to recover a portion of the  the water leaking from storage and use the water for municipal purposes. </a:t>
            </a:r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Other examples of recharge and recovery operations include storage of excess water in an aquifer for recovery at a later date or to supplement points of diversion that may be unable to meet demand. OR</a:t>
            </a:r>
          </a:p>
          <a:p>
            <a:endParaRPr lang="en-US" b="1" baseline="0" dirty="0" smtClean="0"/>
          </a:p>
          <a:p>
            <a:r>
              <a:rPr lang="en-US" b="1" dirty="0" smtClean="0"/>
              <a:t>To increase</a:t>
            </a:r>
            <a:r>
              <a:rPr lang="en-US" b="1" baseline="0" dirty="0" smtClean="0"/>
              <a:t> w</a:t>
            </a:r>
            <a:r>
              <a:rPr lang="en-US" b="1" dirty="0" smtClean="0"/>
              <a:t>ater quality </a:t>
            </a:r>
            <a:r>
              <a:rPr lang="en-US" b="1" baseline="0" dirty="0" smtClean="0"/>
              <a:t>when an aquifer has quality , the recharged water may be used to stabilize or increase the quality of the aquifer.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AFB76D-CD8C-4DE8-B8EA-0D150DBA9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8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688839-B92E-4DA9-B961-F13441D5C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229" y="5911987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7263" y="6035813"/>
            <a:ext cx="1972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28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Other State Engineer Roles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Ryan Hamilton, P.E.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RWAU Water Right Training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Goals </a:t>
            </a:r>
            <a:r>
              <a:rPr lang="en-US" sz="3200" b="1" dirty="0" smtClean="0"/>
              <a:t>of Enforcement Program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724400"/>
          </a:xfrm>
        </p:spPr>
        <p:txBody>
          <a:bodyPr/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Resolve all 1</a:t>
            </a:r>
            <a:r>
              <a:rPr lang="en-US" b="1" baseline="30000" dirty="0" smtClean="0"/>
              <a:t>st</a:t>
            </a:r>
            <a:r>
              <a:rPr lang="en-US" b="1" dirty="0" smtClean="0"/>
              <a:t> time offenses </a:t>
            </a:r>
            <a:r>
              <a:rPr lang="en-US" b="1" dirty="0" smtClean="0"/>
              <a:t>informally.</a:t>
            </a:r>
          </a:p>
          <a:p>
            <a:pPr marL="857250" lvl="1" indent="-457200"/>
            <a:endParaRPr lang="en-US" b="1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 smtClean="0"/>
              <a:t>offenses will result </a:t>
            </a:r>
            <a:r>
              <a:rPr lang="en-US" b="1" dirty="0" smtClean="0"/>
              <a:t>in </a:t>
            </a:r>
            <a:r>
              <a:rPr lang="en-US" b="1" dirty="0" smtClean="0"/>
              <a:t>an enforcement action.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1"/>
            <a:ext cx="7391400" cy="6857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33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Groundwater Recharge and Recovery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z="3600" b="1" dirty="0" smtClean="0"/>
              <a:t>Groundwater Recharge and Recovery</a:t>
            </a:r>
            <a:endParaRPr lang="en-US" sz="2400" b="1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/>
          <a:lstStyle/>
          <a:p>
            <a:r>
              <a:rPr lang="en-US" sz="2400" b="1" dirty="0" smtClean="0"/>
              <a:t>Separate permits are required for both recharge and recovery.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An applicant </a:t>
            </a:r>
            <a:r>
              <a:rPr lang="en-US" sz="2400" b="1" dirty="0" smtClean="0"/>
              <a:t>proposing to </a:t>
            </a:r>
            <a:r>
              <a:rPr lang="en-US" sz="2400" b="1" dirty="0" smtClean="0"/>
              <a:t>recharge an </a:t>
            </a:r>
            <a:r>
              <a:rPr lang="en-US" sz="2400" b="1" dirty="0" smtClean="0"/>
              <a:t>aquifer must have:</a:t>
            </a:r>
          </a:p>
          <a:p>
            <a:pPr lvl="1"/>
            <a:r>
              <a:rPr lang="en-US" sz="2400" b="1" dirty="0" smtClean="0"/>
              <a:t>A valid water right; or</a:t>
            </a:r>
          </a:p>
          <a:p>
            <a:pPr lvl="1"/>
            <a:r>
              <a:rPr lang="en-US" sz="2400" b="1" dirty="0" smtClean="0"/>
              <a:t>An agreement </a:t>
            </a:r>
            <a:r>
              <a:rPr lang="en-US" sz="2400" b="1" dirty="0" smtClean="0"/>
              <a:t>with a water user holding a valid </a:t>
            </a:r>
            <a:r>
              <a:rPr lang="en-US" sz="2400" b="1" dirty="0" smtClean="0"/>
              <a:t>water right</a:t>
            </a:r>
            <a:r>
              <a:rPr lang="en-US" sz="2400" b="1" dirty="0" smtClean="0"/>
              <a:t>.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A person who holds a recovery permit may recover the quantity of water within the radius of influence of the recovery well.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91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Recharge Application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The name of the groundwater basin</a:t>
            </a:r>
            <a:r>
              <a:rPr lang="en-US" sz="2400" b="1" dirty="0" smtClean="0"/>
              <a:t>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b="1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A </a:t>
            </a:r>
            <a:r>
              <a:rPr lang="en-US" sz="2400" b="1" dirty="0" smtClean="0"/>
              <a:t>description </a:t>
            </a:r>
            <a:r>
              <a:rPr lang="en-US" sz="2400" b="1" dirty="0" smtClean="0"/>
              <a:t>of the proposed </a:t>
            </a:r>
            <a:r>
              <a:rPr lang="en-US" sz="2400" b="1" dirty="0" smtClean="0"/>
              <a:t>project;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b="1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The source and amount of </a:t>
            </a:r>
            <a:r>
              <a:rPr lang="en-US" sz="2400" b="1" dirty="0" smtClean="0"/>
              <a:t>water;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b="1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Water Right Number;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b="1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Water quality evaluation;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b="1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Impact </a:t>
            </a:r>
            <a:r>
              <a:rPr lang="en-US" sz="2400" b="1" dirty="0" smtClean="0"/>
              <a:t>and feasibility </a:t>
            </a:r>
            <a:r>
              <a:rPr lang="en-US" sz="2400" b="1" dirty="0" smtClean="0"/>
              <a:t>study;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b="1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Plan </a:t>
            </a:r>
            <a:r>
              <a:rPr lang="en-US" sz="2400" b="1" dirty="0" smtClean="0"/>
              <a:t>of operation</a:t>
            </a:r>
          </a:p>
        </p:txBody>
      </p:sp>
    </p:spTree>
    <p:extLst>
      <p:ext uri="{BB962C8B-B14F-4D97-AF65-F5344CB8AC3E}">
        <p14:creationId xmlns:p14="http://schemas.microsoft.com/office/powerpoint/2010/main" val="335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686" y="-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Recovery Application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0"/>
            <a:ext cx="8954984" cy="5486400"/>
          </a:xfrm>
        </p:spPr>
        <p:txBody>
          <a:bodyPr/>
          <a:lstStyle/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/>
              <a:t>May be filed with a recharge permit application</a:t>
            </a:r>
            <a:r>
              <a:rPr lang="en-US" sz="2600" b="1" dirty="0" smtClean="0"/>
              <a:t>;</a:t>
            </a:r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/>
              <a:t>D</a:t>
            </a:r>
            <a:r>
              <a:rPr lang="en-US" sz="2600" b="1" dirty="0" smtClean="0"/>
              <a:t>escription </a:t>
            </a:r>
            <a:r>
              <a:rPr lang="en-US" sz="2600" b="1" dirty="0" smtClean="0"/>
              <a:t>of the recovery well(s</a:t>
            </a:r>
            <a:r>
              <a:rPr lang="en-US" sz="2600" b="1" dirty="0" smtClean="0"/>
              <a:t>);</a:t>
            </a:r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/>
              <a:t>Source name;</a:t>
            </a:r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/>
              <a:t>The purpose of water recovery</a:t>
            </a:r>
            <a:r>
              <a:rPr lang="en-US" sz="2600" b="1" dirty="0" smtClean="0"/>
              <a:t>;</a:t>
            </a:r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/>
              <a:t>Well details;</a:t>
            </a:r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/>
              <a:t>Place of use description;</a:t>
            </a:r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/>
              <a:t>The </a:t>
            </a:r>
            <a:r>
              <a:rPr lang="en-US" sz="2600" b="1" dirty="0" smtClean="0"/>
              <a:t>pump specifications;</a:t>
            </a:r>
            <a:endParaRPr lang="en-US" sz="2600" b="1" dirty="0"/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/>
              <a:t>The </a:t>
            </a:r>
            <a:r>
              <a:rPr lang="en-US" sz="2600" b="1" dirty="0" smtClean="0"/>
              <a:t>filing fee </a:t>
            </a:r>
            <a:r>
              <a:rPr lang="en-US" sz="2600" b="1" dirty="0" smtClean="0"/>
              <a:t>for a recovery application is $</a:t>
            </a:r>
            <a:r>
              <a:rPr lang="en-US" sz="2600" b="1" dirty="0" smtClean="0"/>
              <a:t>2500</a:t>
            </a:r>
            <a:endParaRPr lang="en-US" sz="2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Continued Monitoring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Conditions of the recharge and recovery approval may require the water user to:</a:t>
            </a:r>
          </a:p>
          <a:p>
            <a:pPr marL="0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Monitor the operation of the project and its impacts; </a:t>
            </a:r>
            <a:r>
              <a:rPr lang="en-US" sz="2400" b="1" dirty="0" smtClean="0"/>
              <a:t>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File reports </a:t>
            </a:r>
            <a:r>
              <a:rPr lang="en-US" sz="2400" b="1" dirty="0" smtClean="0"/>
              <a:t>regarding water quantity of recharge vs recovery or water quality data</a:t>
            </a:r>
            <a:endParaRPr lang="en-US" sz="2400" b="1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An annual </a:t>
            </a:r>
            <a:r>
              <a:rPr lang="en-US" sz="2400" b="1" dirty="0" smtClean="0"/>
              <a:t>fee </a:t>
            </a:r>
            <a:r>
              <a:rPr lang="en-US" sz="2400" b="1" dirty="0" smtClean="0"/>
              <a:t>may be assessed to cover the Division’s </a:t>
            </a:r>
            <a:r>
              <a:rPr lang="en-US" sz="2400" b="1" dirty="0" smtClean="0"/>
              <a:t>costs to </a:t>
            </a:r>
            <a:r>
              <a:rPr lang="en-US" sz="2400" b="1" dirty="0" smtClean="0"/>
              <a:t>review and </a:t>
            </a:r>
            <a:r>
              <a:rPr lang="en-US" sz="2400" b="1" dirty="0" smtClean="0"/>
              <a:t>file </a:t>
            </a:r>
            <a:r>
              <a:rPr lang="en-US" sz="2400" b="1" dirty="0" smtClean="0"/>
              <a:t>monitoring data.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914400"/>
            <a:ext cx="455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Reuse of </a:t>
            </a:r>
            <a:r>
              <a:rPr lang="en-US" sz="3600" b="1" dirty="0" smtClean="0">
                <a:solidFill>
                  <a:schemeClr val="tx1"/>
                </a:solidFill>
              </a:rPr>
              <a:t>Wastewater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317"/>
          <a:stretch/>
        </p:blipFill>
        <p:spPr>
          <a:xfrm>
            <a:off x="6324600" y="3124200"/>
            <a:ext cx="236555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Reuse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Publicly Owned Treatment Works (POTW) that treat domestic wastewater supplied under a water right may reuse, or contract for the reuse of water if: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 water right is approved </a:t>
            </a:r>
            <a:r>
              <a:rPr lang="en-US" b="1" dirty="0" smtClean="0"/>
              <a:t>for municipal use;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dirty="0" smtClean="0"/>
              <a:t>reuse </a:t>
            </a:r>
            <a:r>
              <a:rPr lang="en-US" b="1" dirty="0" smtClean="0"/>
              <a:t>is consistent with </a:t>
            </a:r>
            <a:r>
              <a:rPr lang="en-US" b="1" dirty="0"/>
              <a:t>the approved </a:t>
            </a:r>
            <a:r>
              <a:rPr lang="en-US" b="1" dirty="0" smtClean="0"/>
              <a:t>uses of the </a:t>
            </a:r>
            <a:r>
              <a:rPr lang="en-US" b="1" dirty="0"/>
              <a:t>water right; </a:t>
            </a:r>
            <a:r>
              <a:rPr lang="en-US" b="1" dirty="0" smtClean="0"/>
              <a:t>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 public agency receives approval from the Water Quality Board and State Engineer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68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Application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An </a:t>
            </a:r>
            <a:r>
              <a:rPr lang="en-US" sz="2800" b="1" dirty="0" smtClean="0"/>
              <a:t>application for water reuse </a:t>
            </a:r>
            <a:r>
              <a:rPr lang="en-US" sz="2800" b="1" dirty="0" smtClean="0"/>
              <a:t>will </a:t>
            </a:r>
            <a:r>
              <a:rPr lang="en-US" sz="2800" b="1" dirty="0" smtClean="0"/>
              <a:t>include</a:t>
            </a:r>
            <a:r>
              <a:rPr lang="en-US" sz="2800" b="1" dirty="0" smtClean="0"/>
              <a:t>:</a:t>
            </a:r>
          </a:p>
          <a:p>
            <a:pPr marL="0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A description of the </a:t>
            </a:r>
            <a:r>
              <a:rPr lang="en-US" b="1" dirty="0" smtClean="0"/>
              <a:t>water right;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 diversion</a:t>
            </a:r>
            <a:r>
              <a:rPr lang="en-US" b="1" dirty="0" smtClean="0"/>
              <a:t>, </a:t>
            </a:r>
            <a:r>
              <a:rPr lang="en-US" b="1" dirty="0" smtClean="0"/>
              <a:t>depletion, and return flow requirements</a:t>
            </a:r>
            <a:r>
              <a:rPr lang="en-US" b="1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dirty="0"/>
              <a:t>q</a:t>
            </a:r>
            <a:r>
              <a:rPr lang="en-US" b="1" dirty="0" smtClean="0"/>
              <a:t>uantity </a:t>
            </a:r>
            <a:r>
              <a:rPr lang="en-US" b="1" dirty="0" smtClean="0"/>
              <a:t>of </a:t>
            </a:r>
            <a:r>
              <a:rPr lang="en-US" b="1" dirty="0" smtClean="0"/>
              <a:t>water 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8900160" cy="6675120"/>
          </a:xfrm>
        </p:spPr>
      </p:pic>
      <p:sp>
        <p:nvSpPr>
          <p:cNvPr id="5" name="TextBox 4"/>
          <p:cNvSpPr txBox="1"/>
          <p:nvPr/>
        </p:nvSpPr>
        <p:spPr>
          <a:xfrm>
            <a:off x="5791200" y="2819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QUESTIONS?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_WRT Photo Contests (all years)\2010 WRT Photo Contest\Water at Work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953000"/>
            <a:ext cx="7772400" cy="815975"/>
          </a:xfrm>
        </p:spPr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b="1" dirty="0"/>
              <a:t>History and </a:t>
            </a:r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Prior to 2005:</a:t>
            </a:r>
          </a:p>
          <a:p>
            <a:pPr marL="457200" lvl="1" indent="0">
              <a:buNone/>
            </a:pPr>
            <a:r>
              <a:rPr lang="en-US" sz="2400" b="1" dirty="0" smtClean="0"/>
              <a:t>State Engineer had no direct enforcement authority</a:t>
            </a:r>
          </a:p>
          <a:p>
            <a:pPr marL="457200" lvl="1" indent="0">
              <a:buNone/>
            </a:pPr>
            <a:r>
              <a:rPr lang="en-US" sz="2400" b="1" dirty="0" smtClean="0"/>
              <a:t>Persistent violations were addressed by:</a:t>
            </a:r>
          </a:p>
          <a:p>
            <a:pPr lvl="2"/>
            <a:r>
              <a:rPr lang="en-US" b="1" dirty="0" smtClean="0"/>
              <a:t>Criminal complaints when allowed by </a:t>
            </a:r>
            <a:r>
              <a:rPr lang="en-US" b="1" dirty="0" smtClean="0"/>
              <a:t>statute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Civil </a:t>
            </a:r>
            <a:r>
              <a:rPr lang="en-US" b="1" dirty="0" smtClean="0"/>
              <a:t>litigation</a:t>
            </a:r>
          </a:p>
          <a:p>
            <a:pPr marL="914400" lvl="2" indent="0">
              <a:buNone/>
            </a:pPr>
            <a:r>
              <a:rPr lang="en-US" b="1" dirty="0" smtClean="0"/>
              <a:t> </a:t>
            </a:r>
          </a:p>
          <a:p>
            <a:pPr lvl="2"/>
            <a:r>
              <a:rPr lang="en-US" sz="2400" b="1" dirty="0" smtClean="0"/>
              <a:t>Lacking </a:t>
            </a:r>
            <a:r>
              <a:rPr lang="en-US" sz="2400" b="1" dirty="0" smtClean="0"/>
              <a:t>civil </a:t>
            </a:r>
            <a:r>
              <a:rPr lang="en-US" sz="2400" b="1" dirty="0" smtClean="0"/>
              <a:t>litigation, </a:t>
            </a:r>
            <a:r>
              <a:rPr lang="en-US" sz="2400" b="1" dirty="0" smtClean="0"/>
              <a:t>violators suffered no penalties</a:t>
            </a:r>
          </a:p>
        </p:txBody>
      </p:sp>
    </p:spTree>
    <p:extLst>
      <p:ext uri="{BB962C8B-B14F-4D97-AF65-F5344CB8AC3E}">
        <p14:creationId xmlns:p14="http://schemas.microsoft.com/office/powerpoint/2010/main" val="6307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The 2005 Statutes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r>
              <a:rPr lang="en-US" sz="2400" b="1" dirty="0" smtClean="0"/>
              <a:t>Section 73-2-25: State Engineer enforcement powers</a:t>
            </a:r>
            <a:endParaRPr lang="en-US" sz="2000" b="1" dirty="0"/>
          </a:p>
          <a:p>
            <a:r>
              <a:rPr lang="en-US" sz="2400" b="1" dirty="0" smtClean="0"/>
              <a:t>Section 73-2-26: Administrative penalties</a:t>
            </a:r>
          </a:p>
          <a:p>
            <a:r>
              <a:rPr lang="en-US" sz="2400" b="1" dirty="0" smtClean="0"/>
              <a:t>Section 73-2-27: Criminal penalties</a:t>
            </a:r>
          </a:p>
          <a:p>
            <a:r>
              <a:rPr lang="en-US" sz="2400" b="1" dirty="0" smtClean="0"/>
              <a:t>Section 73-2-28: Cost and fees in civil </a:t>
            </a:r>
            <a:r>
              <a:rPr lang="en-US" sz="2400" b="1" dirty="0" smtClean="0"/>
              <a:t>actions</a:t>
            </a:r>
          </a:p>
          <a:p>
            <a:endParaRPr lang="en-US" sz="2400" b="1" dirty="0" smtClean="0"/>
          </a:p>
          <a:p>
            <a:pPr marL="0" indent="0" algn="ctr">
              <a:buNone/>
            </a:pPr>
            <a:r>
              <a:rPr lang="en-US" b="1" dirty="0" smtClean="0"/>
              <a:t>The 2005 Administrative Rules</a:t>
            </a:r>
          </a:p>
          <a:p>
            <a:r>
              <a:rPr lang="en-US" sz="2400" b="1" dirty="0" smtClean="0"/>
              <a:t>Rule R655-14: Administrative Procedures for Enforcement Proceedings Before the Division of Water Rights</a:t>
            </a:r>
          </a:p>
        </p:txBody>
      </p:sp>
    </p:spTree>
    <p:extLst>
      <p:ext uri="{BB962C8B-B14F-4D97-AF65-F5344CB8AC3E}">
        <p14:creationId xmlns:p14="http://schemas.microsoft.com/office/powerpoint/2010/main" val="41184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73914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/>
              <a:t>When is an “enforcement action” authorized</a:t>
            </a:r>
            <a:r>
              <a:rPr lang="en-US" altLang="en-US" sz="2800" b="1" dirty="0" smtClean="0"/>
              <a:t>?</a:t>
            </a:r>
          </a:p>
          <a:p>
            <a:pPr marL="533400" indent="-533400">
              <a:lnSpc>
                <a:spcPct val="90000"/>
              </a:lnSpc>
            </a:pPr>
            <a:endParaRPr lang="en-US" altLang="en-US" sz="2400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Taking water without right or in </a:t>
            </a:r>
            <a:r>
              <a:rPr lang="en-US" altLang="en-US" b="1" dirty="0" smtClean="0"/>
              <a:t>excess of the approval conditions</a:t>
            </a:r>
          </a:p>
          <a:p>
            <a:pPr marL="914400" lvl="1" indent="-457200">
              <a:lnSpc>
                <a:spcPct val="90000"/>
              </a:lnSpc>
            </a:pPr>
            <a:endParaRPr lang="en-US" altLang="en-US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Failure to comply with statutes, orders or notices regarding </a:t>
            </a:r>
            <a:r>
              <a:rPr lang="en-US" altLang="en-US" b="1" dirty="0" err="1"/>
              <a:t>headgates</a:t>
            </a:r>
            <a:r>
              <a:rPr lang="en-US" altLang="en-US" b="1" dirty="0"/>
              <a:t>, measuring devices, etc</a:t>
            </a:r>
            <a:r>
              <a:rPr lang="en-US" altLang="en-US" b="1" dirty="0" smtClean="0"/>
              <a:t>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b="1" dirty="0" smtClean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Failure to comply with </a:t>
            </a:r>
            <a:r>
              <a:rPr lang="en-US" altLang="en-US" b="1" dirty="0" smtClean="0"/>
              <a:t>dam </a:t>
            </a:r>
            <a:r>
              <a:rPr lang="en-US" altLang="en-US" b="1" dirty="0"/>
              <a:t>safety or natural stream channel </a:t>
            </a:r>
            <a:r>
              <a:rPr lang="en-US" altLang="en-US" b="1" dirty="0" smtClean="0"/>
              <a:t>alteration orders</a:t>
            </a:r>
            <a:endParaRPr lang="en-US" altLang="en-US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b="1" dirty="0"/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81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80010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/>
              <a:t>When is an enforcement action not  authorized</a:t>
            </a:r>
            <a:r>
              <a:rPr lang="en-US" altLang="en-US" sz="2800" b="1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One year or more has passed since </a:t>
            </a:r>
            <a:r>
              <a:rPr lang="en-US" altLang="en-US" b="1" dirty="0" smtClean="0"/>
              <a:t>violation</a:t>
            </a:r>
          </a:p>
          <a:p>
            <a:pPr lvl="1">
              <a:lnSpc>
                <a:spcPct val="90000"/>
              </a:lnSpc>
            </a:pPr>
            <a:endParaRPr lang="en-US" altLang="en-US" b="1" dirty="0" smtClean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Civil </a:t>
            </a:r>
            <a:r>
              <a:rPr lang="en-US" altLang="en-US" b="1" dirty="0"/>
              <a:t>disputes between </a:t>
            </a:r>
            <a:r>
              <a:rPr lang="en-US" altLang="en-US" b="1" dirty="0" smtClean="0"/>
              <a:t>water users</a:t>
            </a:r>
          </a:p>
          <a:p>
            <a:pPr lvl="1">
              <a:lnSpc>
                <a:spcPct val="90000"/>
              </a:lnSpc>
            </a:pPr>
            <a:endParaRPr lang="en-US" altLang="en-US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Internal disputes in water or irrigation </a:t>
            </a:r>
            <a:r>
              <a:rPr lang="en-US" altLang="en-US" b="1" dirty="0" smtClean="0"/>
              <a:t>companies</a:t>
            </a:r>
          </a:p>
          <a:p>
            <a:pPr lvl="1">
              <a:lnSpc>
                <a:spcPct val="90000"/>
              </a:lnSpc>
            </a:pPr>
            <a:endParaRPr lang="en-US" altLang="en-US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Right-of-way, easement or trespass disputes</a:t>
            </a:r>
          </a:p>
        </p:txBody>
      </p:sp>
    </p:spTree>
    <p:extLst>
      <p:ext uri="{BB962C8B-B14F-4D97-AF65-F5344CB8AC3E}">
        <p14:creationId xmlns:p14="http://schemas.microsoft.com/office/powerpoint/2010/main" val="24559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Initial Order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239000" cy="4525963"/>
          </a:xfrm>
        </p:spPr>
        <p:txBody>
          <a:bodyPr/>
          <a:lstStyle/>
          <a:p>
            <a:r>
              <a:rPr lang="en-US" sz="2800" b="1" dirty="0" smtClean="0"/>
              <a:t>A description of the violation</a:t>
            </a:r>
            <a:r>
              <a:rPr lang="en-US" sz="2800" b="1" dirty="0" smtClean="0"/>
              <a:t>;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Notice of any penalties to which person may be </a:t>
            </a:r>
            <a:r>
              <a:rPr lang="en-US" sz="2800" b="1" dirty="0" smtClean="0"/>
              <a:t>subject to; and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Notice </a:t>
            </a:r>
            <a:r>
              <a:rPr lang="en-US" sz="2800" b="1" dirty="0" smtClean="0"/>
              <a:t>that each </a:t>
            </a:r>
            <a:r>
              <a:rPr lang="en-US" sz="2800" b="1" dirty="0" smtClean="0"/>
              <a:t>day’s violation </a:t>
            </a:r>
            <a:r>
              <a:rPr lang="en-US" sz="2800" b="1" dirty="0" smtClean="0"/>
              <a:t>may be treated as </a:t>
            </a:r>
            <a:r>
              <a:rPr lang="en-US" sz="2800" b="1" dirty="0" smtClean="0"/>
              <a:t>a separate violation.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Final </a:t>
            </a:r>
            <a:r>
              <a:rPr lang="en-US" sz="3200" b="1" dirty="0" smtClean="0"/>
              <a:t>Order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1432"/>
            <a:ext cx="7239000" cy="2895600"/>
          </a:xfrm>
        </p:spPr>
        <p:txBody>
          <a:bodyPr/>
          <a:lstStyle/>
          <a:p>
            <a:r>
              <a:rPr lang="en-US" sz="2800" b="1" dirty="0" smtClean="0"/>
              <a:t>Pay an administrative fine not to exceed:</a:t>
            </a:r>
          </a:p>
          <a:p>
            <a:pPr lvl="1"/>
            <a:r>
              <a:rPr lang="en-US" b="1" dirty="0" smtClean="0"/>
              <a:t>(A) $5,000 for each knowing violation; or</a:t>
            </a:r>
          </a:p>
          <a:p>
            <a:pPr lvl="1"/>
            <a:r>
              <a:rPr lang="en-US" b="1" dirty="0" smtClean="0"/>
              <a:t>(B) $1,000 for each violation that is not knowing</a:t>
            </a:r>
            <a:r>
              <a:rPr lang="en-US" b="1" dirty="0" smtClean="0"/>
              <a:t>;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sz="2800" b="1" dirty="0" smtClean="0"/>
              <a:t>Replace up to 200% of water taken; </a:t>
            </a:r>
            <a:r>
              <a:rPr lang="en-US" sz="2800" b="1" dirty="0" smtClean="0"/>
              <a:t>and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Be liable for any expenses incurred by the SE or Division in investigating and stopping the violation.</a:t>
            </a:r>
          </a:p>
        </p:txBody>
      </p:sp>
    </p:spTree>
    <p:extLst>
      <p:ext uri="{BB962C8B-B14F-4D97-AF65-F5344CB8AC3E}">
        <p14:creationId xmlns:p14="http://schemas.microsoft.com/office/powerpoint/2010/main" val="14337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Considerations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239000" cy="4525963"/>
          </a:xfrm>
        </p:spPr>
        <p:txBody>
          <a:bodyPr/>
          <a:lstStyle/>
          <a:p>
            <a:r>
              <a:rPr lang="en-US" sz="2800" b="1" dirty="0" smtClean="0"/>
              <a:t>The value or quantity of </a:t>
            </a:r>
            <a:r>
              <a:rPr lang="en-US" sz="2800" b="1" dirty="0" smtClean="0"/>
              <a:t>water;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Economic injury </a:t>
            </a:r>
            <a:r>
              <a:rPr lang="en-US" sz="2800" b="1" dirty="0" smtClean="0"/>
              <a:t>or impact to others</a:t>
            </a:r>
            <a:r>
              <a:rPr lang="en-US" sz="2800" b="1" dirty="0" smtClean="0"/>
              <a:t>;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Whether the person subject to fine attempted to comply with the </a:t>
            </a:r>
            <a:r>
              <a:rPr lang="en-US" sz="2800" b="1" dirty="0" smtClean="0"/>
              <a:t>orders</a:t>
            </a:r>
            <a:r>
              <a:rPr lang="en-US" sz="2800" b="1" dirty="0" smtClean="0"/>
              <a:t>; </a:t>
            </a:r>
            <a:r>
              <a:rPr lang="en-US" sz="2800" b="1" dirty="0" smtClean="0"/>
              <a:t>and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The violator’s economic benefit from the violation.</a:t>
            </a:r>
          </a:p>
        </p:txBody>
      </p:sp>
    </p:spTree>
    <p:extLst>
      <p:ext uri="{BB962C8B-B14F-4D97-AF65-F5344CB8AC3E}">
        <p14:creationId xmlns:p14="http://schemas.microsoft.com/office/powerpoint/2010/main" val="41664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34204</TotalTime>
  <Words>1542</Words>
  <Application>Microsoft Office PowerPoint</Application>
  <PresentationFormat>On-screen Show (4:3)</PresentationFormat>
  <Paragraphs>263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Gill Sans</vt:lpstr>
      <vt:lpstr>Times New Roman</vt:lpstr>
      <vt:lpstr>ヒラギノ角ゴ Pro W3</vt:lpstr>
      <vt:lpstr>Office Theme</vt:lpstr>
      <vt:lpstr>PowerPoint Presentation</vt:lpstr>
      <vt:lpstr>EnforcEment</vt:lpstr>
      <vt:lpstr>History and Background</vt:lpstr>
      <vt:lpstr>The 2005 Statutes</vt:lpstr>
      <vt:lpstr>PowerPoint Presentation</vt:lpstr>
      <vt:lpstr>PowerPoint Presentation</vt:lpstr>
      <vt:lpstr>Initial Order</vt:lpstr>
      <vt:lpstr>Final Order</vt:lpstr>
      <vt:lpstr>Considerations</vt:lpstr>
      <vt:lpstr>Goals of Enforcement Program </vt:lpstr>
      <vt:lpstr>PowerPoint Presentation</vt:lpstr>
      <vt:lpstr>Groundwater Recharge and Recovery</vt:lpstr>
      <vt:lpstr>Recharge Application</vt:lpstr>
      <vt:lpstr>Recovery Application</vt:lpstr>
      <vt:lpstr>Continued Monitoring</vt:lpstr>
      <vt:lpstr>PowerPoint Presentation</vt:lpstr>
      <vt:lpstr>Reuse</vt:lpstr>
      <vt:lpstr>Application</vt:lpstr>
      <vt:lpstr>PowerPoint Presentation</vt:lpstr>
    </vt:vector>
  </TitlesOfParts>
  <Company>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Ryan Hamilton</cp:lastModifiedBy>
  <cp:revision>181</cp:revision>
  <cp:lastPrinted>2015-04-27T15:50:43Z</cp:lastPrinted>
  <dcterms:created xsi:type="dcterms:W3CDTF">2004-06-09T23:03:56Z</dcterms:created>
  <dcterms:modified xsi:type="dcterms:W3CDTF">2021-03-03T19:57:59Z</dcterms:modified>
</cp:coreProperties>
</file>