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22"/>
  </p:handoutMasterIdLst>
  <p:sldIdLst>
    <p:sldId id="257" r:id="rId2"/>
    <p:sldId id="269" r:id="rId3"/>
    <p:sldId id="270" r:id="rId4"/>
    <p:sldId id="278" r:id="rId5"/>
    <p:sldId id="277" r:id="rId6"/>
    <p:sldId id="275" r:id="rId7"/>
    <p:sldId id="280" r:id="rId8"/>
    <p:sldId id="271" r:id="rId9"/>
    <p:sldId id="279" r:id="rId10"/>
    <p:sldId id="272" r:id="rId11"/>
    <p:sldId id="281" r:id="rId12"/>
    <p:sldId id="282" r:id="rId13"/>
    <p:sldId id="283" r:id="rId14"/>
    <p:sldId id="273" r:id="rId15"/>
    <p:sldId id="286" r:id="rId16"/>
    <p:sldId id="287" r:id="rId17"/>
    <p:sldId id="288" r:id="rId18"/>
    <p:sldId id="284" r:id="rId19"/>
    <p:sldId id="274" r:id="rId20"/>
    <p:sldId id="27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CC00"/>
    <a:srgbClr val="FFFF99"/>
    <a:srgbClr val="008000"/>
    <a:srgbClr val="009900"/>
    <a:srgbClr val="CC0000"/>
    <a:srgbClr val="FFFF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581" autoAdjust="0"/>
  </p:normalViewPr>
  <p:slideViewPr>
    <p:cSldViewPr>
      <p:cViewPr varScale="1">
        <p:scale>
          <a:sx n="84" d="100"/>
          <a:sy n="84" d="100"/>
        </p:scale>
        <p:origin x="1195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3A8405A5-D478-486D-94C6-A86CBBCED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76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38591-8B09-4146-A6AE-1C3E97919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1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EBE84-9752-4674-B963-F9580D17A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5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F897E-7890-4A44-9D8E-A9C2FABA2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7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DD86C-9781-4A61-A54F-BE18EE887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7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42CEF-F3ED-4720-87B2-0239EA7C8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4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DDEF-08A3-4943-8F35-A5FBC90B7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AC28C-E253-493C-BD10-6B6248A4C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2A499-36EB-4390-8B10-C957DA51C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6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97BDB-E790-4F10-ACBF-D4EC27EA0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4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CE75-A997-416F-9C48-ABDBE21D2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D5122-CC8C-464E-B19B-3137377C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4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C36D98F-E3B8-4BFD-8562-0D424E982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188788" y="6318676"/>
            <a:ext cx="184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FFFF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9609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7"/>
          <p:cNvSpPr txBox="1">
            <a:spLocks/>
          </p:cNvSpPr>
          <p:nvPr/>
        </p:nvSpPr>
        <p:spPr bwMode="auto">
          <a:xfrm>
            <a:off x="609600" y="4319845"/>
            <a:ext cx="8534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b="1" dirty="0" smtClean="0">
                <a:solidFill>
                  <a:srgbClr val="FFFFFF"/>
                </a:solidFill>
                <a:latin typeface="+mn-lt"/>
                <a:ea typeface="ヒラギノ角ゴ Pro W3" charset="-128"/>
                <a:sym typeface="Gill Sans" charset="0"/>
              </a:rPr>
              <a:t>RWAU Training—April 2021</a:t>
            </a:r>
            <a:endParaRPr lang="en-US" altLang="en-US" b="1" dirty="0">
              <a:solidFill>
                <a:srgbClr val="FFFFFF"/>
              </a:solidFill>
              <a:latin typeface="+mn-lt"/>
              <a:ea typeface="ヒラギノ角ゴ Pro W3" charset="-128"/>
              <a:sym typeface="Gill Sans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solidFill>
                  <a:srgbClr val="FFFFFF"/>
                </a:solidFill>
                <a:latin typeface="+mn-lt"/>
                <a:ea typeface="ヒラギノ角ゴ Pro W3" charset="-128"/>
                <a:sym typeface="Gill Sans" charset="0"/>
              </a:rPr>
              <a:t>David Horsley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 dirty="0" smtClean="0">
                <a:solidFill>
                  <a:srgbClr val="FFFFFF"/>
                </a:solidFill>
                <a:latin typeface="+mn-lt"/>
                <a:ea typeface="ヒラギノ角ゴ Pro W3" charset="-128"/>
                <a:sym typeface="Gill Sans" charset="0"/>
              </a:rPr>
              <a:t>Distribution Engineer, Field Services</a:t>
            </a: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4826000" y="1713278"/>
            <a:ext cx="4101137" cy="830997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Distribution</a:t>
            </a:r>
            <a:endParaRPr lang="en-US" alt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762000" y="206375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Utah Division of Water Rights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25026"/>
            <a:ext cx="2997200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FF"/>
                </a:solidFill>
              </a:rPr>
              <a:t>Committee Responsibilities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FF"/>
                </a:solidFill>
              </a:rPr>
              <a:t>Represent water users at annual distribution meeting</a:t>
            </a:r>
            <a:br>
              <a:rPr lang="en-US" altLang="en-US" dirty="0" smtClean="0">
                <a:solidFill>
                  <a:srgbClr val="FFFFFF"/>
                </a:solidFill>
              </a:rPr>
            </a:br>
            <a:r>
              <a:rPr lang="en-US" altLang="en-US" sz="2000" dirty="0" smtClean="0">
                <a:solidFill>
                  <a:srgbClr val="FFFFFF"/>
                </a:solidFill>
              </a:rPr>
              <a:t>(i.e. municipal, industrial, upper, middle, lower)</a:t>
            </a:r>
          </a:p>
        </p:txBody>
      </p:sp>
      <p:pic>
        <p:nvPicPr>
          <p:cNvPr id="2" name="Picture 2" descr="Image result for committe representative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2431474"/>
            <a:ext cx="4648200" cy="348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6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FF"/>
                </a:solidFill>
              </a:rPr>
              <a:t>Committee Responsibilities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267200" cy="2057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FF"/>
                </a:solidFill>
              </a:rPr>
              <a:t>Set annual budget</a:t>
            </a:r>
            <a:r>
              <a:rPr lang="en-US" altLang="en-US" dirty="0">
                <a:solidFill>
                  <a:srgbClr val="FFFFFF"/>
                </a:solidFill>
              </a:rPr>
              <a:t/>
            </a:r>
            <a:br>
              <a:rPr lang="en-US" altLang="en-US" dirty="0">
                <a:solidFill>
                  <a:srgbClr val="FFFFFF"/>
                </a:solidFill>
              </a:rPr>
            </a:br>
            <a:r>
              <a:rPr lang="en-US" altLang="en-US" dirty="0" smtClean="0">
                <a:solidFill>
                  <a:srgbClr val="FFFFFF"/>
                </a:solidFill>
              </a:rPr>
              <a:t>- commissioners salary</a:t>
            </a:r>
            <a:br>
              <a:rPr lang="en-US" altLang="en-US" dirty="0" smtClean="0">
                <a:solidFill>
                  <a:srgbClr val="FFFFFF"/>
                </a:solidFill>
              </a:rPr>
            </a:br>
            <a:r>
              <a:rPr lang="en-US" altLang="en-US" dirty="0" smtClean="0">
                <a:solidFill>
                  <a:srgbClr val="FFFFFF"/>
                </a:solidFill>
              </a:rPr>
              <a:t>- commissioners mileage</a:t>
            </a:r>
            <a:br>
              <a:rPr lang="en-US" altLang="en-US" dirty="0" smtClean="0">
                <a:solidFill>
                  <a:srgbClr val="FFFFFF"/>
                </a:solidFill>
              </a:rPr>
            </a:br>
            <a:r>
              <a:rPr lang="en-US" altLang="en-US" dirty="0" smtClean="0">
                <a:solidFill>
                  <a:srgbClr val="FFFFFF"/>
                </a:solidFill>
              </a:rPr>
              <a:t>- various supplies</a:t>
            </a:r>
          </a:p>
        </p:txBody>
      </p:sp>
      <p:pic>
        <p:nvPicPr>
          <p:cNvPr id="5122" name="Picture 2" descr="Image result for annual budg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33800"/>
            <a:ext cx="375863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00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FF"/>
                </a:solidFill>
              </a:rPr>
              <a:t>Committee Responsibilities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FF"/>
                </a:solidFill>
              </a:rPr>
              <a:t>Set annual assessment amount</a:t>
            </a:r>
          </a:p>
          <a:p>
            <a:pPr eaLnBrk="1" hangingPunct="1"/>
            <a:r>
              <a:rPr lang="en-US" altLang="en-US" dirty="0" smtClean="0">
                <a:solidFill>
                  <a:srgbClr val="FFFFFF"/>
                </a:solidFill>
              </a:rPr>
              <a:t>Assessment spread across all water users</a:t>
            </a:r>
            <a:br>
              <a:rPr lang="en-US" altLang="en-US" dirty="0" smtClean="0">
                <a:solidFill>
                  <a:srgbClr val="FFFFFF"/>
                </a:solidFill>
              </a:rPr>
            </a:br>
            <a:r>
              <a:rPr lang="en-US" altLang="en-US" dirty="0" smtClean="0">
                <a:solidFill>
                  <a:srgbClr val="FFFFFF"/>
                </a:solidFill>
              </a:rPr>
              <a:t>- typically percentage based on either </a:t>
            </a:r>
            <a:br>
              <a:rPr lang="en-US" altLang="en-US" dirty="0" smtClean="0">
                <a:solidFill>
                  <a:srgbClr val="FFFFFF"/>
                </a:solidFill>
              </a:rPr>
            </a:br>
            <a:r>
              <a:rPr lang="en-US" altLang="en-US" dirty="0" smtClean="0">
                <a:solidFill>
                  <a:srgbClr val="FFFFFF"/>
                </a:solidFill>
              </a:rPr>
              <a:t>   1) water right 2) yearly usage 3) five yr. rolling avg.</a:t>
            </a:r>
          </a:p>
        </p:txBody>
      </p:sp>
      <p:pic>
        <p:nvPicPr>
          <p:cNvPr id="6146" name="Picture 2" descr="Image result for pay mone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1" b="14446"/>
          <a:stretch/>
        </p:blipFill>
        <p:spPr bwMode="auto">
          <a:xfrm>
            <a:off x="1066800" y="3200400"/>
            <a:ext cx="7010400" cy="322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14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FF"/>
                </a:solidFill>
              </a:rPr>
              <a:t>Committee Responsibilities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FF"/>
                </a:solidFill>
              </a:rPr>
              <a:t>Select new water commissioner (if necessary) </a:t>
            </a:r>
            <a:br>
              <a:rPr lang="en-US" altLang="en-US" dirty="0" smtClean="0">
                <a:solidFill>
                  <a:srgbClr val="FFFFFF"/>
                </a:solidFill>
              </a:rPr>
            </a:br>
            <a:r>
              <a:rPr lang="en-US" altLang="en-US" dirty="0" smtClean="0">
                <a:solidFill>
                  <a:srgbClr val="FFFFFF"/>
                </a:solidFill>
              </a:rPr>
              <a:t>- by distribution committee majority</a:t>
            </a:r>
            <a:br>
              <a:rPr lang="en-US" altLang="en-US" dirty="0" smtClean="0">
                <a:solidFill>
                  <a:srgbClr val="FFFFFF"/>
                </a:solidFill>
              </a:rPr>
            </a:br>
            <a:r>
              <a:rPr lang="en-US" altLang="en-US" dirty="0" smtClean="0">
                <a:solidFill>
                  <a:srgbClr val="FFFFFF"/>
                </a:solidFill>
              </a:rPr>
              <a:t>- appointed on a four year term</a:t>
            </a:r>
            <a:br>
              <a:rPr lang="en-US" altLang="en-US" dirty="0" smtClean="0">
                <a:solidFill>
                  <a:srgbClr val="FFFFFF"/>
                </a:solidFill>
              </a:rPr>
            </a:br>
            <a:r>
              <a:rPr lang="en-US" altLang="en-US" dirty="0" smtClean="0">
                <a:solidFill>
                  <a:srgbClr val="FFFFFF"/>
                </a:solidFill>
              </a:rPr>
              <a:t>- approved by state engineer</a:t>
            </a:r>
          </a:p>
        </p:txBody>
      </p:sp>
      <p:pic>
        <p:nvPicPr>
          <p:cNvPr id="7170" name="Picture 2" descr="Image result for v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7" y="3657600"/>
            <a:ext cx="21431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94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FF"/>
                </a:solidFill>
              </a:rPr>
              <a:t>Commissioner Responsibilities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FFFFFF"/>
                </a:solidFill>
              </a:rPr>
              <a:t>Distribute water in accordance with water rights and prior appropriation </a:t>
            </a:r>
            <a:r>
              <a:rPr lang="en-US" altLang="en-US" sz="2400" dirty="0" smtClean="0">
                <a:solidFill>
                  <a:srgbClr val="FFFFFF"/>
                </a:solidFill>
              </a:rPr>
              <a:t>doctrine </a:t>
            </a:r>
            <a:br>
              <a:rPr lang="en-US" altLang="en-US" sz="2400" dirty="0" smtClean="0">
                <a:solidFill>
                  <a:srgbClr val="FFFFFF"/>
                </a:solidFill>
              </a:rPr>
            </a:br>
            <a:r>
              <a:rPr lang="en-US" altLang="en-US" sz="2400" dirty="0" smtClean="0">
                <a:solidFill>
                  <a:srgbClr val="FFFFFF"/>
                </a:solidFill>
              </a:rPr>
              <a:t>(first in time, first in right)</a:t>
            </a:r>
            <a:endParaRPr lang="en-US" altLang="en-US" sz="2400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2" descr="G:\_WRT Photo Contests (all years)\2013 WRT Photo Contest\32.When is High Tid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7600"/>
                    </a14:imgEffect>
                    <a14:imgEffect>
                      <a14:saturation sat="110000"/>
                    </a14:imgEffect>
                    <a14:imgEffect>
                      <a14:brightnessContrast bright="-5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79" r="24662"/>
          <a:stretch/>
        </p:blipFill>
        <p:spPr bwMode="auto">
          <a:xfrm>
            <a:off x="737417" y="1676400"/>
            <a:ext cx="3829665" cy="455483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36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FF"/>
                </a:solidFill>
              </a:rPr>
              <a:t>Commissioner Responsibilities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rgbClr val="FFFFFF"/>
                </a:solidFill>
              </a:rPr>
              <a:t>Keep </a:t>
            </a:r>
            <a:r>
              <a:rPr lang="en-US" altLang="en-US" sz="2400" dirty="0">
                <a:solidFill>
                  <a:srgbClr val="FFFFFF"/>
                </a:solidFill>
              </a:rPr>
              <a:t>a record of diversions and </a:t>
            </a:r>
            <a:r>
              <a:rPr lang="en-US" altLang="en-US" sz="2400" dirty="0" smtClean="0">
                <a:solidFill>
                  <a:srgbClr val="FFFFFF"/>
                </a:solidFill>
              </a:rPr>
              <a:t>produce </a:t>
            </a:r>
            <a:r>
              <a:rPr lang="en-US" altLang="en-US" sz="2400" dirty="0">
                <a:solidFill>
                  <a:srgbClr val="FFFFFF"/>
                </a:solidFill>
              </a:rPr>
              <a:t>an annual report showing a record of diversions and decisions made</a:t>
            </a:r>
          </a:p>
          <a:p>
            <a:pPr eaLnBrk="1" hangingPunct="1"/>
            <a:endParaRPr lang="en-US" altLang="en-US" sz="2400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17638"/>
            <a:ext cx="3615443" cy="4738687"/>
          </a:xfrm>
          <a:prstGeom prst="rect">
            <a:avLst/>
          </a:prstGeom>
          <a:effectLst>
            <a:glow rad="431800">
              <a:schemeClr val="accent1">
                <a:alpha val="40000"/>
              </a:schemeClr>
            </a:glow>
            <a:outerShdw blurRad="50800" dist="241300" dir="2700000" algn="tl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01953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64127" y="95476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FF"/>
                </a:solidFill>
              </a:rPr>
              <a:t>Commissioner Responsibilities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78427" y="1150938"/>
            <a:ext cx="8001000" cy="5334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rgbClr val="FFFFFF"/>
                </a:solidFill>
              </a:rPr>
              <a:t>Lock and/or tag diversion structures</a:t>
            </a:r>
            <a:endParaRPr lang="en-US" altLang="en-US" sz="2400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55" y="2579111"/>
            <a:ext cx="8546089" cy="3634792"/>
          </a:xfrm>
          <a:prstGeom prst="rect">
            <a:avLst/>
          </a:prstGeom>
          <a:effectLst>
            <a:glow rad="266700">
              <a:schemeClr val="accent1"/>
            </a:glow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1"/>
          <p:cNvSpPr>
            <a:spLocks noGrp="1"/>
          </p:cNvSpPr>
          <p:nvPr>
            <p:ph sz="half" idx="2"/>
          </p:nvPr>
        </p:nvSpPr>
        <p:spPr>
          <a:xfrm>
            <a:off x="457200" y="1810040"/>
            <a:ext cx="8001000" cy="5334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2400" b="1" u="sng" dirty="0" smtClean="0">
                <a:solidFill>
                  <a:srgbClr val="FFFFFF"/>
                </a:solidFill>
              </a:rPr>
              <a:t>The White Tag</a:t>
            </a:r>
            <a:endParaRPr lang="en-US" altLang="en-US" sz="2400" b="1" u="sng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endParaRPr lang="en-US" b="1" u="sng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8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FF"/>
                </a:solidFill>
              </a:rPr>
              <a:t>Commissioner Responsibilities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714999" y="1150938"/>
            <a:ext cx="2864427" cy="5334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rgbClr val="FFFFFF"/>
                </a:solidFill>
              </a:rPr>
              <a:t>Lock and/or tag diversion structures</a:t>
            </a:r>
            <a:endParaRPr lang="en-US" altLang="en-US" sz="2400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88" y="1312935"/>
            <a:ext cx="5010150" cy="5010150"/>
          </a:xfrm>
          <a:prstGeom prst="rect">
            <a:avLst/>
          </a:prstGeom>
        </p:spPr>
      </p:pic>
      <p:sp>
        <p:nvSpPr>
          <p:cNvPr id="7" name="Content Placeholder 1"/>
          <p:cNvSpPr>
            <a:spLocks noGrp="1"/>
          </p:cNvSpPr>
          <p:nvPr>
            <p:ph sz="half" idx="2"/>
          </p:nvPr>
        </p:nvSpPr>
        <p:spPr>
          <a:xfrm>
            <a:off x="4800600" y="3551310"/>
            <a:ext cx="4343400" cy="5334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2400" b="1" u="sng" dirty="0" smtClean="0">
                <a:solidFill>
                  <a:srgbClr val="FFFFFF"/>
                </a:solidFill>
              </a:rPr>
              <a:t>The Red Tag</a:t>
            </a:r>
            <a:endParaRPr lang="en-US" altLang="en-US" sz="2400" b="1" u="sng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endParaRPr lang="en-US" b="1" u="sng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0263" y="6257985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Front               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0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FF"/>
                </a:solidFill>
              </a:rPr>
              <a:t>Commissioner Responsibilities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3716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rgbClr val="FFFFFF"/>
                </a:solidFill>
              </a:rPr>
              <a:t>Perform </a:t>
            </a:r>
            <a:r>
              <a:rPr lang="en-US" altLang="en-US" sz="2400" dirty="0">
                <a:solidFill>
                  <a:srgbClr val="FFFFFF"/>
                </a:solidFill>
              </a:rPr>
              <a:t>other duties as agreed upon by the water users and state </a:t>
            </a:r>
            <a:r>
              <a:rPr lang="en-US" altLang="en-US" sz="2400" dirty="0" smtClean="0">
                <a:solidFill>
                  <a:srgbClr val="FFFFFF"/>
                </a:solidFill>
              </a:rPr>
              <a:t>engineer </a:t>
            </a:r>
            <a:br>
              <a:rPr lang="en-US" altLang="en-US" sz="2400" dirty="0" smtClean="0">
                <a:solidFill>
                  <a:srgbClr val="FFFFFF"/>
                </a:solidFill>
              </a:rPr>
            </a:br>
            <a:r>
              <a:rPr lang="en-US" altLang="en-US" sz="1800" dirty="0" smtClean="0">
                <a:solidFill>
                  <a:srgbClr val="FFFFFF"/>
                </a:solidFill>
              </a:rPr>
              <a:t>(Telemetry, internet models)</a:t>
            </a:r>
            <a:endParaRPr lang="en-US" altLang="en-US" sz="1800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194" name="Picture 2" descr="https://fhl.uw.edu/wp-content/uploads/sites/17/2015/08/weathers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15367"/>
            <a:ext cx="38100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dig di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273" y="3048000"/>
            <a:ext cx="3458747" cy="336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55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FF"/>
                </a:solidFill>
              </a:rPr>
              <a:t>State Engineer Responsibilities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FF"/>
                </a:solidFill>
              </a:rPr>
              <a:t>Appoint commissioner upon recommendation of a majority distribution committee members</a:t>
            </a:r>
            <a:endParaRPr lang="en-US" altLang="en-US" sz="1600" dirty="0" smtClean="0">
              <a:solidFill>
                <a:srgbClr val="FFFFFF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rgbClr val="FFFFFF"/>
                </a:solidFill>
              </a:rPr>
              <a:t>Manage the water commissioner fund</a:t>
            </a:r>
          </a:p>
          <a:p>
            <a:pPr eaLnBrk="1" hangingPunct="1"/>
            <a:r>
              <a:rPr lang="en-US" altLang="en-US" dirty="0" smtClean="0">
                <a:solidFill>
                  <a:srgbClr val="FFFFFF"/>
                </a:solidFill>
              </a:rPr>
              <a:t>Bill and collect the assessments</a:t>
            </a:r>
            <a:endParaRPr lang="en-US" altLang="en-US" sz="1800" dirty="0" smtClean="0">
              <a:solidFill>
                <a:srgbClr val="FFFFFF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rgbClr val="FFFFFF"/>
                </a:solidFill>
              </a:rPr>
              <a:t>Train and direct commissioner in distributing water in accordance with water rights</a:t>
            </a:r>
          </a:p>
        </p:txBody>
      </p:sp>
    </p:spTree>
    <p:extLst>
      <p:ext uri="{BB962C8B-B14F-4D97-AF65-F5344CB8AC3E}">
        <p14:creationId xmlns:p14="http://schemas.microsoft.com/office/powerpoint/2010/main" val="280664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G:\_WRT Photo Contests (all years)\2010 WRT Photo Contest\Water at Work_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brightnessContrast bright="8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" y="0"/>
            <a:ext cx="91392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037513" cy="7620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_WRT Photo Contests (all years)\2015 WRT Photo Contest\2015_Winning-Photos\WAW_First_Gratitude_Horsle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  <a14:imgEffect>
                      <a14:colorTemperature colorTemp="6900"/>
                    </a14:imgEffect>
                    <a14:imgEffect>
                      <a14:saturation sat="110000"/>
                    </a14:imgEffect>
                    <a14:imgEffect>
                      <a14:brightnessContrast bright="15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7" t="-2219" r="26370" b="2219"/>
          <a:stretch/>
        </p:blipFill>
        <p:spPr bwMode="auto">
          <a:xfrm>
            <a:off x="-1" y="-228600"/>
            <a:ext cx="9144001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066799"/>
            <a:ext cx="8266113" cy="838201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59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FF"/>
                </a:solidFill>
              </a:rPr>
              <a:t>Distribution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95400"/>
            <a:ext cx="3200400" cy="609601"/>
          </a:xfrm>
        </p:spPr>
        <p:txBody>
          <a:bodyPr/>
          <a:lstStyle/>
          <a:p>
            <a:r>
              <a:rPr lang="en-US" sz="3200" dirty="0" smtClean="0">
                <a:solidFill>
                  <a:srgbClr val="FFFFFF"/>
                </a:solidFill>
              </a:rPr>
              <a:t>Definition: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076" name="Content Placeholder 2"/>
          <p:cNvSpPr>
            <a:spLocks noGrp="1"/>
          </p:cNvSpPr>
          <p:nvPr>
            <p:ph sz="half" idx="2"/>
          </p:nvPr>
        </p:nvSpPr>
        <p:spPr>
          <a:xfrm>
            <a:off x="914400" y="1992344"/>
            <a:ext cx="7086600" cy="3382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 smtClean="0">
                <a:solidFill>
                  <a:srgbClr val="FFFFFF"/>
                </a:solidFill>
              </a:rPr>
              <a:t>A geographic area in which a water user receives water from a natural source, from which they are legally entitled to (i.e. a water right based on prior appropriation doctrine) , under the direction of a state appointed river commissioner, in quantities of acre feet or cubic feet per second.  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6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5714999" y="413544"/>
            <a:ext cx="3232727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FF"/>
                </a:solidFill>
              </a:rPr>
              <a:t>Distribution</a:t>
            </a:r>
            <a:br>
              <a:rPr lang="en-US" altLang="en-US" b="1" dirty="0" smtClean="0">
                <a:solidFill>
                  <a:srgbClr val="FFFFFF"/>
                </a:solidFill>
              </a:rPr>
            </a:br>
            <a:r>
              <a:rPr lang="en-US" altLang="en-US" b="1" dirty="0" smtClean="0">
                <a:solidFill>
                  <a:srgbClr val="FFFFFF"/>
                </a:solidFill>
              </a:rPr>
              <a:t>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6655" y="2401274"/>
            <a:ext cx="3200400" cy="979488"/>
          </a:xfrm>
        </p:spPr>
        <p:txBody>
          <a:bodyPr/>
          <a:lstStyle/>
          <a:p>
            <a:r>
              <a:rPr lang="en-US" sz="3200" dirty="0" smtClean="0">
                <a:solidFill>
                  <a:srgbClr val="FFFFFF"/>
                </a:solidFill>
              </a:rPr>
              <a:t>Distribution Engineers: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6629400" y="3427052"/>
            <a:ext cx="2085980" cy="162704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 smtClean="0">
                <a:solidFill>
                  <a:srgbClr val="FFFFFF"/>
                </a:solidFill>
              </a:rPr>
              <a:t>Sue </a:t>
            </a:r>
            <a:r>
              <a:rPr lang="en-US" altLang="en-US" sz="2800" dirty="0" err="1" smtClean="0">
                <a:solidFill>
                  <a:srgbClr val="FFFFFF"/>
                </a:solidFill>
              </a:rPr>
              <a:t>Odekirk</a:t>
            </a:r>
            <a:endParaRPr lang="en-US" altLang="en-US" sz="2800" dirty="0" smtClean="0">
              <a:solidFill>
                <a:srgbClr val="FFFFFF"/>
              </a:solidFill>
            </a:endParaRPr>
          </a:p>
          <a:p>
            <a:pPr marL="0" indent="0" eaLnBrk="1" hangingPunct="1">
              <a:buNone/>
            </a:pPr>
            <a:r>
              <a:rPr lang="en-US" altLang="en-US" sz="2800" dirty="0" smtClean="0">
                <a:solidFill>
                  <a:srgbClr val="FFFFFF"/>
                </a:solidFill>
              </a:rPr>
              <a:t>Mike Silva</a:t>
            </a:r>
          </a:p>
          <a:p>
            <a:pPr marL="0" indent="0" eaLnBrk="1" hangingPunct="1">
              <a:buNone/>
            </a:pPr>
            <a:r>
              <a:rPr lang="en-US" altLang="en-US" sz="2800" dirty="0" smtClean="0">
                <a:solidFill>
                  <a:srgbClr val="FFFFFF"/>
                </a:solidFill>
              </a:rPr>
              <a:t>Dave Horsley</a:t>
            </a:r>
            <a:endParaRPr lang="en-US" altLang="en-US" sz="2800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-1" r="16667"/>
          <a:stretch/>
        </p:blipFill>
        <p:spPr>
          <a:xfrm>
            <a:off x="420005" y="321870"/>
            <a:ext cx="5218794" cy="62103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06655" y="3523962"/>
            <a:ext cx="646545" cy="2860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08964" y="4035678"/>
            <a:ext cx="646545" cy="2860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06655" y="4566697"/>
            <a:ext cx="646545" cy="286038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96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FF"/>
                </a:solidFill>
              </a:rPr>
              <a:t>Distribution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35113"/>
            <a:ext cx="3200400" cy="979488"/>
          </a:xfrm>
        </p:spPr>
        <p:txBody>
          <a:bodyPr/>
          <a:lstStyle/>
          <a:p>
            <a:r>
              <a:rPr lang="en-US" sz="3200" dirty="0" smtClean="0">
                <a:solidFill>
                  <a:srgbClr val="FFFFFF"/>
                </a:solidFill>
              </a:rPr>
              <a:t>Authority: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076" name="Content Placeholder 2"/>
          <p:cNvSpPr>
            <a:spLocks noGrp="1"/>
          </p:cNvSpPr>
          <p:nvPr>
            <p:ph sz="half" idx="2"/>
          </p:nvPr>
        </p:nvSpPr>
        <p:spPr>
          <a:xfrm>
            <a:off x="838200" y="2743199"/>
            <a:ext cx="3276600" cy="3382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>
                <a:solidFill>
                  <a:srgbClr val="FFFFFF"/>
                </a:solidFill>
              </a:rPr>
              <a:t>Counties and </a:t>
            </a:r>
            <a:r>
              <a:rPr lang="en-US" altLang="en-US" sz="2800" dirty="0" smtClean="0">
                <a:solidFill>
                  <a:srgbClr val="FFFFFF"/>
                </a:solidFill>
              </a:rPr>
              <a:t>Cities</a:t>
            </a:r>
          </a:p>
          <a:p>
            <a:pPr marL="0" indent="0" eaLnBrk="1" hangingPunct="1">
              <a:buNone/>
            </a:pPr>
            <a:endParaRPr lang="en-US" altLang="en-US" sz="1000" dirty="0">
              <a:solidFill>
                <a:srgbClr val="FFFFFF"/>
              </a:solidFill>
            </a:endParaRPr>
          </a:p>
          <a:p>
            <a:pPr marL="0" indent="0" eaLnBrk="1" hangingPunct="1">
              <a:buNone/>
            </a:pPr>
            <a:r>
              <a:rPr lang="en-US" altLang="en-US" sz="2800" dirty="0">
                <a:solidFill>
                  <a:srgbClr val="FFFFFF"/>
                </a:solidFill>
              </a:rPr>
              <a:t>District </a:t>
            </a:r>
            <a:r>
              <a:rPr lang="en-US" altLang="en-US" sz="2800" dirty="0" smtClean="0">
                <a:solidFill>
                  <a:srgbClr val="FFFFFF"/>
                </a:solidFill>
              </a:rPr>
              <a:t>Courts</a:t>
            </a:r>
          </a:p>
          <a:p>
            <a:pPr marL="0" indent="0" eaLnBrk="1" hangingPunct="1">
              <a:buNone/>
            </a:pPr>
            <a:endParaRPr lang="en-US" altLang="en-US" sz="1000" dirty="0">
              <a:solidFill>
                <a:srgbClr val="FFFFFF"/>
              </a:solidFill>
            </a:endParaRPr>
          </a:p>
          <a:p>
            <a:pPr marL="0" indent="0" eaLnBrk="1" hangingPunct="1">
              <a:buNone/>
            </a:pPr>
            <a:r>
              <a:rPr lang="en-US" altLang="en-US" sz="2800" dirty="0">
                <a:solidFill>
                  <a:srgbClr val="FFFFFF"/>
                </a:solidFill>
              </a:rPr>
              <a:t>State </a:t>
            </a:r>
            <a:r>
              <a:rPr lang="en-US" altLang="en-US" sz="2800" dirty="0" smtClean="0">
                <a:solidFill>
                  <a:srgbClr val="FFFFFF"/>
                </a:solidFill>
              </a:rPr>
              <a:t>Engineer (since </a:t>
            </a:r>
            <a:r>
              <a:rPr lang="en-US" altLang="en-US" sz="2800" dirty="0">
                <a:solidFill>
                  <a:srgbClr val="FFFFFF"/>
                </a:solidFill>
              </a:rPr>
              <a:t>1919)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505200" cy="1055688"/>
          </a:xfrm>
        </p:spPr>
        <p:txBody>
          <a:bodyPr/>
          <a:lstStyle/>
          <a:p>
            <a:r>
              <a:rPr lang="en-US" sz="3200" dirty="0" smtClean="0">
                <a:solidFill>
                  <a:srgbClr val="FFFFFF"/>
                </a:solidFill>
              </a:rPr>
              <a:t>Composition: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800600" y="2743201"/>
            <a:ext cx="3810000" cy="3382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>
                <a:solidFill>
                  <a:srgbClr val="FFFFFF"/>
                </a:solidFill>
              </a:rPr>
              <a:t>Water </a:t>
            </a:r>
            <a:r>
              <a:rPr lang="en-US" altLang="en-US" sz="2800" dirty="0" smtClean="0">
                <a:solidFill>
                  <a:srgbClr val="FFFFFF"/>
                </a:solidFill>
              </a:rPr>
              <a:t>Users</a:t>
            </a:r>
          </a:p>
          <a:p>
            <a:pPr marL="0" indent="0" eaLnBrk="1" hangingPunct="1">
              <a:buNone/>
            </a:pPr>
            <a:endParaRPr lang="en-US" altLang="en-US" sz="1000" dirty="0">
              <a:solidFill>
                <a:srgbClr val="FFFFFF"/>
              </a:solidFill>
            </a:endParaRPr>
          </a:p>
          <a:p>
            <a:pPr marL="0" indent="0" eaLnBrk="1" hangingPunct="1">
              <a:buNone/>
            </a:pPr>
            <a:r>
              <a:rPr lang="en-US" altLang="en-US" sz="2800" dirty="0">
                <a:solidFill>
                  <a:srgbClr val="FFFFFF"/>
                </a:solidFill>
              </a:rPr>
              <a:t>Distribution System </a:t>
            </a:r>
            <a:r>
              <a:rPr lang="en-US" altLang="en-US" sz="2800" dirty="0" smtClean="0">
                <a:solidFill>
                  <a:srgbClr val="FFFFFF"/>
                </a:solidFill>
              </a:rPr>
              <a:t>Committee</a:t>
            </a:r>
          </a:p>
          <a:p>
            <a:pPr marL="0" indent="0" eaLnBrk="1" hangingPunct="1">
              <a:buNone/>
            </a:pPr>
            <a:endParaRPr lang="en-US" altLang="en-US" sz="1000" dirty="0">
              <a:solidFill>
                <a:srgbClr val="FFFFFF"/>
              </a:solidFill>
            </a:endParaRPr>
          </a:p>
          <a:p>
            <a:pPr marL="0" indent="0" eaLnBrk="1" hangingPunct="1">
              <a:buNone/>
            </a:pPr>
            <a:r>
              <a:rPr lang="en-US" altLang="en-US" sz="2800" dirty="0">
                <a:solidFill>
                  <a:srgbClr val="FFFFFF"/>
                </a:solidFill>
              </a:rPr>
              <a:t>Water Commissioner(s</a:t>
            </a:r>
            <a:r>
              <a:rPr lang="en-US" altLang="en-US" sz="2800" dirty="0" smtClean="0">
                <a:solidFill>
                  <a:srgbClr val="FFFFFF"/>
                </a:solidFill>
              </a:rPr>
              <a:t>)</a:t>
            </a:r>
          </a:p>
          <a:p>
            <a:pPr marL="0" indent="0" eaLnBrk="1" hangingPunct="1">
              <a:buNone/>
            </a:pPr>
            <a:endParaRPr lang="en-US" altLang="en-US" sz="1000" dirty="0">
              <a:solidFill>
                <a:srgbClr val="FFFFFF"/>
              </a:solidFill>
            </a:endParaRPr>
          </a:p>
          <a:p>
            <a:pPr marL="0" indent="0" eaLnBrk="1" hangingPunct="1">
              <a:buNone/>
            </a:pPr>
            <a:r>
              <a:rPr lang="en-US" altLang="en-US" sz="2800" dirty="0">
                <a:solidFill>
                  <a:srgbClr val="FFFFFF"/>
                </a:solidFill>
              </a:rPr>
              <a:t>State Engineer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_WRT Photo Contests (all years)\2012 WRT Photo Contest\Look ma' I'm on top of the worl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colorTemperature colorTemp="6000"/>
                    </a14:imgEffect>
                    <a14:imgEffect>
                      <a14:saturation sat="110000"/>
                    </a14:imgEffect>
                    <a14:imgEffect>
                      <a14:brightnessContrast bright="1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92"/>
            <a:ext cx="9144000" cy="681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2057400"/>
            <a:ext cx="7961313" cy="762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87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69392" y="122237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FF"/>
                </a:solidFill>
              </a:rPr>
              <a:t>Water Users Responsibilities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730447"/>
            <a:ext cx="8229600" cy="1295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FF"/>
                </a:solidFill>
              </a:rPr>
              <a:t>Maintain an adequate measuring device and controlling works (head gate)</a:t>
            </a:r>
          </a:p>
        </p:txBody>
      </p:sp>
      <p:pic>
        <p:nvPicPr>
          <p:cNvPr id="1026" name="Picture 2" descr="Image result for Irrigation Headg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73111"/>
            <a:ext cx="2341418" cy="312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arshall flu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060" y="3561519"/>
            <a:ext cx="2860098" cy="214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wei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634057"/>
            <a:ext cx="2968625" cy="191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83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FF"/>
                </a:solidFill>
              </a:rPr>
              <a:t>Water Users Responsibilities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266700" y="1600200"/>
            <a:ext cx="8610600" cy="4144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FF"/>
                </a:solidFill>
              </a:rPr>
              <a:t>Elect Distribution System Committee representative</a:t>
            </a:r>
          </a:p>
        </p:txBody>
      </p:sp>
      <p:pic>
        <p:nvPicPr>
          <p:cNvPr id="2050" name="Picture 2" descr="Image result for committ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15690"/>
            <a:ext cx="5372100" cy="327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04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FF"/>
                </a:solidFill>
              </a:rPr>
              <a:t>Water Users Responsibilities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495425"/>
            <a:ext cx="8305800" cy="1219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FF"/>
                </a:solidFill>
              </a:rPr>
              <a:t>Pay annual assessment to help cover distribution system costs </a:t>
            </a:r>
            <a:br>
              <a:rPr lang="en-US" altLang="en-US" dirty="0" smtClean="0">
                <a:solidFill>
                  <a:srgbClr val="FFFFFF"/>
                </a:solidFill>
              </a:rPr>
            </a:br>
            <a:r>
              <a:rPr lang="en-US" altLang="en-US" sz="1800" dirty="0" smtClean="0">
                <a:solidFill>
                  <a:srgbClr val="FFFFFF"/>
                </a:solidFill>
              </a:rPr>
              <a:t>(i.e. a user fee based on service received from a water commissioner)</a:t>
            </a:r>
            <a:r>
              <a:rPr lang="en-US" altLang="en-US" sz="1800" dirty="0">
                <a:solidFill>
                  <a:srgbClr val="FFFFFF"/>
                </a:solidFill>
              </a:rPr>
              <a:t/>
            </a:r>
            <a:br>
              <a:rPr lang="en-US" altLang="en-US" sz="1800" dirty="0">
                <a:solidFill>
                  <a:srgbClr val="FFFFFF"/>
                </a:solidFill>
              </a:rPr>
            </a:br>
            <a:r>
              <a:rPr lang="en-US" altLang="en-US" dirty="0">
                <a:solidFill>
                  <a:srgbClr val="FFFFFF"/>
                </a:solidFill>
              </a:rPr>
              <a:t>- </a:t>
            </a:r>
            <a:r>
              <a:rPr lang="en-US" altLang="en-US" dirty="0" smtClean="0">
                <a:solidFill>
                  <a:srgbClr val="FFFFFF"/>
                </a:solidFill>
              </a:rPr>
              <a:t>salary for commissioner</a:t>
            </a:r>
            <a:r>
              <a:rPr lang="en-US" altLang="en-US" dirty="0">
                <a:solidFill>
                  <a:srgbClr val="FFFFFF"/>
                </a:solidFill>
              </a:rPr>
              <a:t/>
            </a:r>
            <a:br>
              <a:rPr lang="en-US" altLang="en-US" dirty="0">
                <a:solidFill>
                  <a:srgbClr val="FFFFFF"/>
                </a:solidFill>
              </a:rPr>
            </a:br>
            <a:r>
              <a:rPr lang="en-US" altLang="en-US" dirty="0">
                <a:solidFill>
                  <a:srgbClr val="FFFFFF"/>
                </a:solidFill>
              </a:rPr>
              <a:t>- mileage</a:t>
            </a:r>
            <a:br>
              <a:rPr lang="en-US" altLang="en-US" dirty="0">
                <a:solidFill>
                  <a:srgbClr val="FFFFFF"/>
                </a:solidFill>
              </a:rPr>
            </a:br>
            <a:r>
              <a:rPr lang="en-US" altLang="en-US" dirty="0">
                <a:solidFill>
                  <a:srgbClr val="FFFFFF"/>
                </a:solidFill>
              </a:rPr>
              <a:t>- supplies</a:t>
            </a:r>
            <a:endParaRPr lang="en-US" altLang="en-US" dirty="0" smtClean="0">
              <a:solidFill>
                <a:srgbClr val="FFFFFF"/>
              </a:solidFill>
            </a:endParaRPr>
          </a:p>
        </p:txBody>
      </p:sp>
      <p:pic>
        <p:nvPicPr>
          <p:cNvPr id="2" name="Picture 2" descr="Image result for mo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96556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11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8729</TotalTime>
  <Words>412</Words>
  <Application>Microsoft Office PowerPoint</Application>
  <PresentationFormat>On-screen Show (4:3)</PresentationFormat>
  <Paragraphs>64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Gill Sans</vt:lpstr>
      <vt:lpstr>Times New Roman</vt:lpstr>
      <vt:lpstr>ヒラギノ角ゴ Pro W3</vt:lpstr>
      <vt:lpstr>Office Theme</vt:lpstr>
      <vt:lpstr>PowerPoint Presentation</vt:lpstr>
      <vt:lpstr>Distribution Systems</vt:lpstr>
      <vt:lpstr>Distribution System</vt:lpstr>
      <vt:lpstr>Distribution  System</vt:lpstr>
      <vt:lpstr>Distribution System</vt:lpstr>
      <vt:lpstr>Responsibilities</vt:lpstr>
      <vt:lpstr>Water Users Responsibilities</vt:lpstr>
      <vt:lpstr>Water Users Responsibilities</vt:lpstr>
      <vt:lpstr>Water Users Responsibilities</vt:lpstr>
      <vt:lpstr>Committee Responsibilities</vt:lpstr>
      <vt:lpstr>Committee Responsibilities</vt:lpstr>
      <vt:lpstr>Committee Responsibilities</vt:lpstr>
      <vt:lpstr>Committee Responsibilities</vt:lpstr>
      <vt:lpstr>Commissioner Responsibilities</vt:lpstr>
      <vt:lpstr>Commissioner Responsibilities</vt:lpstr>
      <vt:lpstr>Commissioner Responsibilities</vt:lpstr>
      <vt:lpstr>Commissioner Responsibilities</vt:lpstr>
      <vt:lpstr>Commissioner Responsibilities</vt:lpstr>
      <vt:lpstr>State Engineer Responsibilities</vt:lpstr>
      <vt:lpstr>Questions?</vt:lpstr>
    </vt:vector>
  </TitlesOfParts>
  <Company>Natural Resources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JOLDS</dc:creator>
  <cp:lastModifiedBy>David Horsley</cp:lastModifiedBy>
  <cp:revision>114</cp:revision>
  <cp:lastPrinted>2015-04-27T15:50:43Z</cp:lastPrinted>
  <dcterms:created xsi:type="dcterms:W3CDTF">2004-06-09T23:03:56Z</dcterms:created>
  <dcterms:modified xsi:type="dcterms:W3CDTF">2021-02-03T20:47:28Z</dcterms:modified>
</cp:coreProperties>
</file>