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7" r:id="rId3"/>
    <p:sldId id="298" r:id="rId4"/>
    <p:sldId id="341" r:id="rId5"/>
    <p:sldId id="299" r:id="rId6"/>
    <p:sldId id="337" r:id="rId7"/>
    <p:sldId id="300" r:id="rId8"/>
    <p:sldId id="338" r:id="rId9"/>
    <p:sldId id="339" r:id="rId10"/>
    <p:sldId id="340" r:id="rId11"/>
    <p:sldId id="301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6857" autoAdjust="0"/>
  </p:normalViewPr>
  <p:slideViewPr>
    <p:cSldViewPr>
      <p:cViewPr varScale="1">
        <p:scale>
          <a:sx n="46" d="100"/>
          <a:sy n="46" d="100"/>
        </p:scale>
        <p:origin x="13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C5CE-7DD2-4DA0-BE10-0BDF091C7548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9406-C758-451D-B51D-CFB0DAF2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to Appropriate</a:t>
            </a:r>
          </a:p>
          <a:p>
            <a:r>
              <a:rPr lang="en-US" dirty="0" smtClean="0"/>
              <a:t>Decree</a:t>
            </a:r>
          </a:p>
          <a:p>
            <a:r>
              <a:rPr lang="en-US" dirty="0" smtClean="0"/>
              <a:t>Diligence or Underground Water Claim</a:t>
            </a:r>
          </a:p>
          <a:p>
            <a:r>
              <a:rPr lang="en-US" dirty="0" smtClean="0"/>
              <a:t>Reserved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to Appropriate</a:t>
            </a:r>
          </a:p>
          <a:p>
            <a:r>
              <a:rPr lang="en-US" dirty="0" smtClean="0"/>
              <a:t>Decree</a:t>
            </a:r>
          </a:p>
          <a:p>
            <a:r>
              <a:rPr lang="en-US" dirty="0" smtClean="0"/>
              <a:t>Diligence or Underground Water Claim</a:t>
            </a:r>
          </a:p>
          <a:p>
            <a:r>
              <a:rPr lang="en-US" dirty="0" smtClean="0"/>
              <a:t>Reserved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r>
              <a:rPr lang="en-US" baseline="0" dirty="0" smtClean="0"/>
              <a:t> of the application to the company must be by personal delivery with a signed receipt, certified mail, or electronic mail with confirmation of receipt.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HTF map is appreciated</a:t>
            </a:r>
            <a:r>
              <a:rPr lang="en-US" baseline="0" dirty="0" smtClean="0"/>
              <a:t> in the case that the change application involves a situation where water was previously used for irrigation.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3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419600"/>
            <a:ext cx="8534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Rural Water Training—April </a:t>
            </a:r>
            <a:r>
              <a:rPr lang="en-US" altLang="en-US" b="1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2019</a:t>
            </a:r>
            <a:endParaRPr lang="en-US" altLang="en-US" sz="3600" b="1" dirty="0">
              <a:solidFill>
                <a:srgbClr val="000000"/>
              </a:solidFill>
              <a:latin typeface="+mj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Chase McDonald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108450" y="1219200"/>
            <a:ext cx="4654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Advanced Water Right Topics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26" y="838200"/>
            <a:ext cx="64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Applications on Shares of Stock</a:t>
            </a:r>
          </a:p>
          <a:p>
            <a:r>
              <a:rPr lang="en-US" sz="2800" dirty="0" smtClean="0"/>
              <a:t>                    UC 73-3-3.5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Applicant (shareholder) responsibilities: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Change </a:t>
            </a:r>
            <a:r>
              <a:rPr lang="en-US" sz="4000" dirty="0" smtClean="0">
                <a:solidFill>
                  <a:schemeClr val="tx2"/>
                </a:solidFill>
              </a:rPr>
              <a:t>Application by Shareholder</a:t>
            </a:r>
            <a:r>
              <a:rPr lang="en-US" sz="4000" dirty="0" smtClean="0"/>
              <a:t>   </a:t>
            </a:r>
            <a:r>
              <a:rPr lang="en-US" sz="2800" i="1" dirty="0" smtClean="0">
                <a:solidFill>
                  <a:schemeClr val="tx2"/>
                </a:solidFill>
              </a:rPr>
              <a:t>Applicant’s Responsibilities, UC </a:t>
            </a:r>
            <a:r>
              <a:rPr lang="en-US" sz="2800" i="1" dirty="0" smtClean="0">
                <a:solidFill>
                  <a:schemeClr val="accent2"/>
                </a:solidFill>
              </a:rPr>
              <a:t>73-3-3</a:t>
            </a:r>
            <a:r>
              <a:rPr lang="en-US" sz="3200" i="1" dirty="0" smtClean="0">
                <a:solidFill>
                  <a:schemeClr val="accent2"/>
                </a:solidFill>
              </a:rPr>
              <a:t>.</a:t>
            </a:r>
            <a:r>
              <a:rPr lang="en-US" sz="2800" i="1" dirty="0" smtClean="0">
                <a:solidFill>
                  <a:schemeClr val="accent2"/>
                </a:solidFill>
              </a:rPr>
              <a:t>5</a:t>
            </a:r>
            <a:endParaRPr lang="en-US" sz="4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60119"/>
          </a:xfrm>
        </p:spPr>
        <p:txBody>
          <a:bodyPr/>
          <a:lstStyle/>
          <a:p>
            <a:pPr marL="0" indent="0">
              <a:buNone/>
            </a:pPr>
            <a:endParaRPr lang="en-US" sz="4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File 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hange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Change application must include shareholder’s  authority to file:  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Water </a:t>
            </a:r>
            <a:r>
              <a:rPr lang="en-US" sz="2400" dirty="0">
                <a:solidFill>
                  <a:schemeClr val="tx2"/>
                </a:solidFill>
              </a:rPr>
              <a:t>company's response to the shareholder's proposed change </a:t>
            </a:r>
            <a:r>
              <a:rPr lang="en-US" sz="2400" dirty="0" smtClean="0">
                <a:solidFill>
                  <a:schemeClr val="tx2"/>
                </a:solidFill>
              </a:rPr>
              <a:t>application, or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Affidavit </a:t>
            </a:r>
            <a:r>
              <a:rPr lang="en-US" sz="2400" dirty="0">
                <a:solidFill>
                  <a:schemeClr val="tx2"/>
                </a:solidFill>
              </a:rPr>
              <a:t>signed by the shareholder documenting the water company's failure to </a:t>
            </a:r>
            <a:r>
              <a:rPr lang="en-US" sz="2400" dirty="0" smtClean="0">
                <a:solidFill>
                  <a:schemeClr val="tx2"/>
                </a:solidFill>
              </a:rPr>
              <a:t>respond, or 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Court order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After approval, shareholder may submit extensions of time without company involvement</a:t>
            </a:r>
          </a:p>
        </p:txBody>
      </p:sp>
    </p:spTree>
    <p:extLst>
      <p:ext uri="{BB962C8B-B14F-4D97-AF65-F5344CB8AC3E}">
        <p14:creationId xmlns:p14="http://schemas.microsoft.com/office/powerpoint/2010/main" val="3234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267200" cy="5364163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When an individual wants to file a change application </a:t>
            </a:r>
            <a:r>
              <a:rPr lang="en-US" sz="2000" dirty="0" smtClean="0">
                <a:solidFill>
                  <a:schemeClr val="tx2"/>
                </a:solidFill>
              </a:rPr>
              <a:t>based on </a:t>
            </a:r>
            <a:r>
              <a:rPr lang="en-US" sz="2000" dirty="0">
                <a:solidFill>
                  <a:schemeClr val="tx2"/>
                </a:solidFill>
              </a:rPr>
              <a:t>shares of stock in an irrigation company – what must he do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When an irrigation company receives a request to file a change </a:t>
            </a:r>
            <a:r>
              <a:rPr lang="en-US" sz="2000" dirty="0" smtClean="0">
                <a:solidFill>
                  <a:schemeClr val="tx2"/>
                </a:solidFill>
              </a:rPr>
              <a:t>from </a:t>
            </a:r>
            <a:r>
              <a:rPr lang="en-US" sz="2000" dirty="0">
                <a:solidFill>
                  <a:schemeClr val="tx2"/>
                </a:solidFill>
              </a:rPr>
              <a:t>a shareholder what should it do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An irrigation company could incur liability by</a:t>
            </a:r>
            <a:r>
              <a:rPr lang="en-US" sz="2000" dirty="0" smtClean="0">
                <a:solidFill>
                  <a:schemeClr val="tx2"/>
                </a:solidFill>
              </a:rPr>
              <a:t>…???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Is a share the same as a water right</a:t>
            </a:r>
            <a:r>
              <a:rPr lang="en-US" sz="2000" dirty="0" smtClean="0">
                <a:solidFill>
                  <a:schemeClr val="tx2"/>
                </a:solidFill>
              </a:rPr>
              <a:t>?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5" name="Picture 3" descr="G:\bobl\Selected Photos\scan000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colorTemperature colorTemp="4800"/>
                    </a14:imgEffect>
                    <a14:imgEffect>
                      <a14:saturation sat="115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733800" cy="57672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_WRT Photo Contests (all years)\2011 WRT Photo Contest\Water at Work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6700"/>
                    </a14:imgEffect>
                    <a14:imgEffect>
                      <a14:saturation sat="115000"/>
                    </a14:imgEffect>
                    <a14:imgEffect>
                      <a14:brightnessContrast bright="3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62" b="18742"/>
          <a:stretch/>
        </p:blipFill>
        <p:spPr bwMode="auto">
          <a:xfrm>
            <a:off x="-1" y="0"/>
            <a:ext cx="932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43400"/>
            <a:ext cx="7772400" cy="1362075"/>
          </a:xfrm>
        </p:spPr>
        <p:txBody>
          <a:bodyPr/>
          <a:lstStyle/>
          <a:p>
            <a:pPr marL="182880" indent="0">
              <a:buNone/>
            </a:pPr>
            <a:r>
              <a:rPr lang="en-US" alt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r>
              <a:rPr lang="en-US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7772400" cy="1500187"/>
          </a:xfrm>
        </p:spPr>
        <p:txBody>
          <a:bodyPr>
            <a:normAutofit/>
          </a:bodyPr>
          <a:lstStyle/>
          <a:p>
            <a:r>
              <a:rPr lang="en-US" altLang="en-US" sz="2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Humorous Anecdotes?</a:t>
            </a:r>
          </a:p>
        </p:txBody>
      </p:sp>
    </p:spTree>
    <p:extLst>
      <p:ext uri="{BB962C8B-B14F-4D97-AF65-F5344CB8AC3E}">
        <p14:creationId xmlns:p14="http://schemas.microsoft.com/office/powerpoint/2010/main" val="4224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" y="-35526"/>
            <a:ext cx="9449930" cy="69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3124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Shares vs. Rights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295399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difference?</a:t>
            </a:r>
            <a:endParaRPr lang="en-US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8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Share vs. Water Right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r>
              <a:rPr lang="en-US" sz="3200" i="1" u="sng" dirty="0">
                <a:solidFill>
                  <a:schemeClr val="tx2"/>
                </a:solidFill>
              </a:rPr>
              <a:t>Water </a:t>
            </a:r>
            <a:r>
              <a:rPr lang="en-US" sz="3200" i="1" u="sng" dirty="0" smtClean="0">
                <a:solidFill>
                  <a:schemeClr val="tx2"/>
                </a:solidFill>
              </a:rPr>
              <a:t>Right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roperty </a:t>
            </a:r>
            <a:r>
              <a:rPr lang="en-US" dirty="0">
                <a:solidFill>
                  <a:schemeClr val="tx2"/>
                </a:solidFill>
              </a:rPr>
              <a:t>right created within Title 73 of the Utah Code.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Entitles water right owner </a:t>
            </a:r>
            <a:r>
              <a:rPr lang="en-US" dirty="0">
                <a:solidFill>
                  <a:schemeClr val="tx2"/>
                </a:solidFill>
              </a:rPr>
              <a:t>to divert and </a:t>
            </a:r>
            <a:r>
              <a:rPr lang="en-US" dirty="0" smtClean="0">
                <a:solidFill>
                  <a:schemeClr val="tx2"/>
                </a:solidFill>
              </a:rPr>
              <a:t>beneficially use </a:t>
            </a:r>
            <a:r>
              <a:rPr lang="en-US" dirty="0">
                <a:solidFill>
                  <a:schemeClr val="tx2"/>
                </a:solidFill>
              </a:rPr>
              <a:t>water within the limits of the water </a:t>
            </a:r>
            <a:r>
              <a:rPr lang="en-US" dirty="0" smtClean="0">
                <a:solidFill>
                  <a:schemeClr val="tx2"/>
                </a:solidFill>
              </a:rPr>
              <a:t>right.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Appurtenant to </a:t>
            </a:r>
            <a:r>
              <a:rPr lang="en-US" dirty="0">
                <a:solidFill>
                  <a:schemeClr val="tx2"/>
                </a:solidFill>
              </a:rPr>
              <a:t>land </a:t>
            </a:r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>
                <a:solidFill>
                  <a:schemeClr val="tx2"/>
                </a:solidFill>
              </a:rPr>
              <a:t>there is a unity of title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Ownership transfers with the land unless severed.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County recorder is the office of record of ownership for perfected water rights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Share vs. Water Right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r>
              <a:rPr lang="en-US" sz="3200" i="1" u="sng" dirty="0" smtClean="0">
                <a:solidFill>
                  <a:schemeClr val="tx2"/>
                </a:solidFill>
              </a:rPr>
              <a:t>Share in water company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qual interests into which the entire stock of a water company is divided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ntitles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shareholder </a:t>
            </a:r>
            <a:r>
              <a:rPr lang="en-US" dirty="0">
                <a:solidFill>
                  <a:schemeClr val="tx2"/>
                </a:solidFill>
              </a:rPr>
              <a:t>to a proportionate share of water in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water </a:t>
            </a:r>
            <a:r>
              <a:rPr lang="en-US" dirty="0" smtClean="0">
                <a:solidFill>
                  <a:schemeClr val="tx2"/>
                </a:solidFill>
              </a:rPr>
              <a:t>company </a:t>
            </a:r>
            <a:r>
              <a:rPr lang="en-US" dirty="0">
                <a:solidFill>
                  <a:srgbClr val="1F497D"/>
                </a:solidFill>
              </a:rPr>
              <a:t>within the limits of the </a:t>
            </a:r>
            <a:r>
              <a:rPr lang="en-US" dirty="0" smtClean="0">
                <a:solidFill>
                  <a:srgbClr val="1F497D"/>
                </a:solidFill>
              </a:rPr>
              <a:t>company’s water </a:t>
            </a:r>
            <a:r>
              <a:rPr lang="en-US" dirty="0">
                <a:solidFill>
                  <a:srgbClr val="1F497D"/>
                </a:solidFill>
              </a:rPr>
              <a:t>right</a:t>
            </a:r>
            <a:r>
              <a:rPr lang="en-US" dirty="0" smtClean="0">
                <a:solidFill>
                  <a:srgbClr val="1F497D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Not appurtenant to land</a:t>
            </a: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Ownership transfers by  company reissuing share </a:t>
            </a:r>
            <a:r>
              <a:rPr lang="en-US" dirty="0">
                <a:solidFill>
                  <a:srgbClr val="1F497D"/>
                </a:solidFill>
              </a:rPr>
              <a:t>c</a:t>
            </a:r>
            <a:r>
              <a:rPr lang="en-US" dirty="0" smtClean="0">
                <a:solidFill>
                  <a:srgbClr val="1F497D"/>
                </a:solidFill>
              </a:rPr>
              <a:t>ertificate in new owners name.</a:t>
            </a: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Company keeps records of ownership</a:t>
            </a:r>
          </a:p>
          <a:p>
            <a:pPr lvl="2"/>
            <a:endParaRPr lang="en-US" dirty="0" smtClean="0">
              <a:solidFill>
                <a:srgbClr val="1F497D"/>
              </a:solidFill>
            </a:endParaRPr>
          </a:p>
          <a:p>
            <a:pPr lvl="2"/>
            <a:endParaRPr lang="en-US" dirty="0">
              <a:solidFill>
                <a:srgbClr val="1F497D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  <a:p>
            <a:pPr lvl="1"/>
            <a:endParaRPr lang="en-US" i="1" u="sng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4800600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26" y="838200"/>
            <a:ext cx="64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Applications on Shares of Stock</a:t>
            </a:r>
          </a:p>
          <a:p>
            <a:r>
              <a:rPr lang="en-US" sz="2800" dirty="0" smtClean="0"/>
              <a:t>                    UC 73-3-3.5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Applicant (shareholder) responsibilities: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Change </a:t>
            </a:r>
            <a:r>
              <a:rPr lang="en-US" sz="4000" dirty="0" smtClean="0">
                <a:solidFill>
                  <a:schemeClr val="tx2"/>
                </a:solidFill>
              </a:rPr>
              <a:t>Application by Shareholder</a:t>
            </a:r>
            <a:r>
              <a:rPr lang="en-US" sz="4000" dirty="0" smtClean="0"/>
              <a:t>   </a:t>
            </a:r>
            <a:r>
              <a:rPr lang="en-US" sz="2800" i="1" dirty="0" smtClean="0">
                <a:solidFill>
                  <a:schemeClr val="tx2"/>
                </a:solidFill>
              </a:rPr>
              <a:t>Applicant’s Responsibilities, UC </a:t>
            </a:r>
            <a:r>
              <a:rPr lang="en-US" sz="2800" i="1" dirty="0" smtClean="0">
                <a:solidFill>
                  <a:schemeClr val="accent2"/>
                </a:solidFill>
              </a:rPr>
              <a:t>73-3-3</a:t>
            </a:r>
            <a:r>
              <a:rPr lang="en-US" sz="3200" i="1" dirty="0" smtClean="0">
                <a:solidFill>
                  <a:schemeClr val="accent2"/>
                </a:solidFill>
              </a:rPr>
              <a:t>.</a:t>
            </a:r>
            <a:r>
              <a:rPr lang="en-US" sz="2800" i="1" dirty="0" smtClean="0">
                <a:solidFill>
                  <a:schemeClr val="accent2"/>
                </a:solidFill>
              </a:rPr>
              <a:t>5</a:t>
            </a:r>
            <a:endParaRPr lang="en-US" sz="4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601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Prepare </a:t>
            </a:r>
            <a:r>
              <a:rPr lang="en-US" sz="2800" dirty="0">
                <a:solidFill>
                  <a:schemeClr val="tx2"/>
                </a:solidFill>
              </a:rPr>
              <a:t>a proposed change </a:t>
            </a:r>
            <a:r>
              <a:rPr lang="en-US" sz="2800" dirty="0" smtClean="0">
                <a:solidFill>
                  <a:schemeClr val="tx2"/>
                </a:solidFill>
              </a:rPr>
              <a:t>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Deliver </a:t>
            </a:r>
            <a:r>
              <a:rPr lang="en-US" sz="2800" dirty="0">
                <a:solidFill>
                  <a:schemeClr val="tx2"/>
                </a:solidFill>
              </a:rPr>
              <a:t>the proposed change application to the water company 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Cooperate with company in preparation and/or correction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587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226" y="838200"/>
            <a:ext cx="6458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Change Applications on Shares of Stock</a:t>
            </a:r>
          </a:p>
          <a:p>
            <a:r>
              <a:rPr lang="en-US" sz="2800" dirty="0" smtClean="0"/>
              <a:t>                    UC 73-3-3.5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057400"/>
            <a:ext cx="478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Applicant (shareholder) responsibilities: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Change </a:t>
            </a:r>
            <a:r>
              <a:rPr lang="en-US" sz="4000" dirty="0" smtClean="0">
                <a:solidFill>
                  <a:schemeClr val="tx2"/>
                </a:solidFill>
              </a:rPr>
              <a:t>Application by Shareholder</a:t>
            </a:r>
            <a:r>
              <a:rPr lang="en-US" sz="4000" dirty="0" smtClean="0"/>
              <a:t>   </a:t>
            </a:r>
            <a:r>
              <a:rPr lang="en-US" sz="2800" i="1" dirty="0" smtClean="0">
                <a:solidFill>
                  <a:schemeClr val="tx2"/>
                </a:solidFill>
              </a:rPr>
              <a:t>Applicant’s Responsibilities, UC </a:t>
            </a:r>
            <a:r>
              <a:rPr lang="en-US" sz="2800" i="1" dirty="0" smtClean="0">
                <a:solidFill>
                  <a:schemeClr val="accent2"/>
                </a:solidFill>
              </a:rPr>
              <a:t>73-3-3</a:t>
            </a:r>
            <a:r>
              <a:rPr lang="en-US" sz="3200" i="1" dirty="0" smtClean="0">
                <a:solidFill>
                  <a:schemeClr val="accent2"/>
                </a:solidFill>
              </a:rPr>
              <a:t>.</a:t>
            </a:r>
            <a:r>
              <a:rPr lang="en-US" sz="2800" i="1" dirty="0" smtClean="0">
                <a:solidFill>
                  <a:schemeClr val="accent2"/>
                </a:solidFill>
              </a:rPr>
              <a:t>5</a:t>
            </a:r>
            <a:endParaRPr lang="en-US" sz="48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60119"/>
          </a:xfrm>
        </p:spPr>
        <p:txBody>
          <a:bodyPr/>
          <a:lstStyle/>
          <a:p>
            <a:pPr marL="0" indent="0">
              <a:buNone/>
            </a:pPr>
            <a:endParaRPr lang="en-US" sz="4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Proposed </a:t>
            </a:r>
            <a:r>
              <a:rPr lang="en-US" sz="2800" dirty="0">
                <a:solidFill>
                  <a:schemeClr val="tx2"/>
                </a:solidFill>
              </a:rPr>
              <a:t>change application shall include: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dirty="0">
                <a:solidFill>
                  <a:schemeClr val="tx2"/>
                </a:solidFill>
              </a:rPr>
              <a:t>certificate number of the stock affected by the change;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 </a:t>
            </a:r>
            <a:r>
              <a:rPr lang="en-US" sz="2400" dirty="0">
                <a:solidFill>
                  <a:schemeClr val="tx2"/>
                </a:solidFill>
              </a:rPr>
              <a:t>description of the land proposed to be retired from </a:t>
            </a:r>
            <a:r>
              <a:rPr lang="en-US" sz="2400" dirty="0" smtClean="0">
                <a:solidFill>
                  <a:schemeClr val="tx2"/>
                </a:solidFill>
              </a:rPr>
              <a:t>irrigation (if applicable);  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an </a:t>
            </a:r>
            <a:r>
              <a:rPr lang="en-US" sz="2400" dirty="0">
                <a:solidFill>
                  <a:schemeClr val="tx2"/>
                </a:solidFill>
              </a:rPr>
              <a:t>agreement by the shareholder to continue to pay all applicable corporate assessments on the share affected by the change; and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any </a:t>
            </a:r>
            <a:r>
              <a:rPr lang="en-US" sz="2400" dirty="0">
                <a:solidFill>
                  <a:schemeClr val="tx2"/>
                </a:solidFill>
              </a:rPr>
              <a:t>other information that the water company may reasonably need to evaluate the proposed change application.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1831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Applications on Shares of </a:t>
            </a:r>
            <a:r>
              <a:rPr lang="en-US" sz="2400" dirty="0" smtClean="0"/>
              <a:t>Stock cont.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6945" y="110817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Company responsibilities: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Application by Shareholder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Company’s Responsibilities </a:t>
            </a:r>
            <a:r>
              <a:rPr lang="en-US" sz="2800" i="1" dirty="0">
                <a:solidFill>
                  <a:schemeClr val="tx2"/>
                </a:solidFill>
              </a:rPr>
              <a:t>UC </a:t>
            </a:r>
            <a:r>
              <a:rPr lang="en-US" sz="2800" i="1" dirty="0">
                <a:solidFill>
                  <a:schemeClr val="accent2"/>
                </a:solidFill>
              </a:rPr>
              <a:t>73-3-3</a:t>
            </a:r>
            <a:r>
              <a:rPr lang="en-US" sz="3200" i="1" dirty="0">
                <a:solidFill>
                  <a:schemeClr val="accent2"/>
                </a:solidFill>
              </a:rPr>
              <a:t>.</a:t>
            </a:r>
            <a:r>
              <a:rPr lang="en-US" sz="2800" i="1" dirty="0">
                <a:solidFill>
                  <a:schemeClr val="accent2"/>
                </a:solidFill>
              </a:rPr>
              <a:t>5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Respond within 120 days in writing. 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Consent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onsent </a:t>
            </a:r>
            <a:r>
              <a:rPr lang="en-US" sz="2400" dirty="0">
                <a:solidFill>
                  <a:schemeClr val="tx2"/>
                </a:solidFill>
              </a:rPr>
              <a:t>subject to </a:t>
            </a:r>
            <a:r>
              <a:rPr lang="en-US" sz="2400" dirty="0" smtClean="0">
                <a:solidFill>
                  <a:schemeClr val="tx2"/>
                </a:solidFill>
              </a:rPr>
              <a:t>conditions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Decline consent, describe reasons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 response by the company within 120 days is deemed consent.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021888" cy="22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1831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Applications on Shares of </a:t>
            </a:r>
            <a:r>
              <a:rPr lang="en-US" sz="2400" dirty="0" smtClean="0"/>
              <a:t>Stock cont.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6945" y="110817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Company responsibilities: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Application by Shareholder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Company’s Responsibilities </a:t>
            </a:r>
            <a:r>
              <a:rPr lang="en-US" sz="2800" i="1" dirty="0">
                <a:solidFill>
                  <a:schemeClr val="tx2"/>
                </a:solidFill>
              </a:rPr>
              <a:t>UC </a:t>
            </a:r>
            <a:r>
              <a:rPr lang="en-US" sz="2800" i="1" dirty="0">
                <a:solidFill>
                  <a:schemeClr val="accent2"/>
                </a:solidFill>
              </a:rPr>
              <a:t>73-3-3</a:t>
            </a:r>
            <a:r>
              <a:rPr lang="en-US" sz="3200" i="1" dirty="0">
                <a:solidFill>
                  <a:schemeClr val="accent2"/>
                </a:solidFill>
              </a:rPr>
              <a:t>.</a:t>
            </a:r>
            <a:r>
              <a:rPr lang="en-US" sz="2800" i="1" dirty="0">
                <a:solidFill>
                  <a:schemeClr val="accent2"/>
                </a:solidFill>
              </a:rPr>
              <a:t>5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08280"/>
            <a:ext cx="8229600" cy="461788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Company may consider: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Increase in cost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Interference with ability to manage and distribute water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water than shareholder’s proportionate share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Preferential access to the detriment of others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Impair quantity or quality of water, including carrier water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(continued)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33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1831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Change Applications on Shares of </a:t>
            </a:r>
            <a:r>
              <a:rPr lang="en-US" sz="2400" dirty="0" smtClean="0"/>
              <a:t>Stock cont.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6945" y="110817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Company responsibilities: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Change Application by Shareholder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i="1" dirty="0" smtClean="0">
                <a:solidFill>
                  <a:schemeClr val="tx2"/>
                </a:solidFill>
              </a:rPr>
              <a:t>Company’s Responsibilities </a:t>
            </a:r>
            <a:r>
              <a:rPr lang="en-US" sz="2800" i="1" dirty="0">
                <a:solidFill>
                  <a:schemeClr val="tx2"/>
                </a:solidFill>
              </a:rPr>
              <a:t>UC </a:t>
            </a:r>
            <a:r>
              <a:rPr lang="en-US" sz="2800" i="1" dirty="0">
                <a:solidFill>
                  <a:schemeClr val="accent2"/>
                </a:solidFill>
              </a:rPr>
              <a:t>73-3-3</a:t>
            </a:r>
            <a:r>
              <a:rPr lang="en-US" sz="3200" i="1" dirty="0">
                <a:solidFill>
                  <a:schemeClr val="accent2"/>
                </a:solidFill>
              </a:rPr>
              <a:t>.</a:t>
            </a:r>
            <a:r>
              <a:rPr lang="en-US" sz="2800" i="1" dirty="0">
                <a:solidFill>
                  <a:schemeClr val="accent2"/>
                </a:solidFill>
              </a:rPr>
              <a:t>5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08280"/>
            <a:ext cx="8229600" cy="461788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Company may consider: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Violation of statute</a:t>
            </a:r>
            <a:r>
              <a:rPr lang="en-US" sz="2400" dirty="0">
                <a:solidFill>
                  <a:schemeClr val="tx2"/>
                </a:solidFill>
              </a:rPr>
              <a:t>, ordinance, regulation, or order of a court or government </a:t>
            </a:r>
            <a:r>
              <a:rPr lang="en-US" sz="2400" dirty="0" smtClean="0">
                <a:solidFill>
                  <a:schemeClr val="tx2"/>
                </a:solidFill>
              </a:rPr>
              <a:t>agency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Can retirement of beneficial use be accomplished as proposed? (if applicable)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Cumulative effects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May not withhold consent if issue can be reasonably mitigated without cost to company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May require shareholder to pay costs (within reason)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8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10043</TotalTime>
  <Words>699</Words>
  <Application>Microsoft Office PowerPoint</Application>
  <PresentationFormat>On-screen Show (4:3)</PresentationFormat>
  <Paragraphs>111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</vt:lpstr>
      <vt:lpstr>Times New Roman</vt:lpstr>
      <vt:lpstr>ヒラギノ角ゴ Pro W3</vt:lpstr>
      <vt:lpstr>Office Theme</vt:lpstr>
      <vt:lpstr>PowerPoint Presentation</vt:lpstr>
      <vt:lpstr>Shares vs. Rights</vt:lpstr>
      <vt:lpstr>Share vs. Water Right</vt:lpstr>
      <vt:lpstr>Share vs. Water Right</vt:lpstr>
      <vt:lpstr>Change Application by Shareholder   Applicant’s Responsibilities, UC 73-3-3.5</vt:lpstr>
      <vt:lpstr>Change Application by Shareholder   Applicant’s Responsibilities, UC 73-3-3.5</vt:lpstr>
      <vt:lpstr>Change Application by Shareholder  Company’s Responsibilities UC 73-3-3.5</vt:lpstr>
      <vt:lpstr>Change Application by Shareholder  Company’s Responsibilities UC 73-3-3.5</vt:lpstr>
      <vt:lpstr>Change Application by Shareholder  Company’s Responsibilities UC 73-3-3.5</vt:lpstr>
      <vt:lpstr>Change Application by Shareholder   Applicant’s Responsibilities, UC 73-3-3.5</vt:lpstr>
      <vt:lpstr>PowerPoint Presentation</vt:lpstr>
      <vt:lpstr>Questions? Comments?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James Greer</cp:lastModifiedBy>
  <cp:revision>215</cp:revision>
  <cp:lastPrinted>2015-04-27T15:50:43Z</cp:lastPrinted>
  <dcterms:created xsi:type="dcterms:W3CDTF">2004-06-09T23:03:56Z</dcterms:created>
  <dcterms:modified xsi:type="dcterms:W3CDTF">2019-04-04T16:48:41Z</dcterms:modified>
</cp:coreProperties>
</file>