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handoutMasterIdLst>
    <p:handoutMasterId r:id="rId30"/>
  </p:handoutMasterIdLst>
  <p:sldIdLst>
    <p:sldId id="257" r:id="rId2"/>
    <p:sldId id="310" r:id="rId3"/>
    <p:sldId id="311" r:id="rId4"/>
    <p:sldId id="283" r:id="rId5"/>
    <p:sldId id="346" r:id="rId6"/>
    <p:sldId id="347" r:id="rId7"/>
    <p:sldId id="349" r:id="rId8"/>
    <p:sldId id="348" r:id="rId9"/>
    <p:sldId id="286" r:id="rId10"/>
    <p:sldId id="335" r:id="rId11"/>
    <p:sldId id="314" r:id="rId12"/>
    <p:sldId id="336" r:id="rId13"/>
    <p:sldId id="337" r:id="rId14"/>
    <p:sldId id="338" r:id="rId15"/>
    <p:sldId id="352" r:id="rId16"/>
    <p:sldId id="358" r:id="rId17"/>
    <p:sldId id="353" r:id="rId18"/>
    <p:sldId id="368" r:id="rId19"/>
    <p:sldId id="360" r:id="rId20"/>
    <p:sldId id="355" r:id="rId21"/>
    <p:sldId id="362" r:id="rId22"/>
    <p:sldId id="364" r:id="rId23"/>
    <p:sldId id="369" r:id="rId24"/>
    <p:sldId id="365" r:id="rId25"/>
    <p:sldId id="370" r:id="rId26"/>
    <p:sldId id="359" r:id="rId27"/>
    <p:sldId id="309" r:id="rId28"/>
  </p:sldIdLst>
  <p:sldSz cx="9144000" cy="6858000" type="screen4x3"/>
  <p:notesSz cx="6858000" cy="9144000"/>
  <p:defaultTextStyle>
    <a:defPPr>
      <a:defRPr lang="en-US"/>
    </a:defPPr>
    <a:lvl1pPr algn="l" rtl="0" fontAlgn="base">
      <a:spcBef>
        <a:spcPct val="0"/>
      </a:spcBef>
      <a:spcAft>
        <a:spcPct val="0"/>
      </a:spcAft>
      <a:defRPr sz="3200" kern="1200">
        <a:solidFill>
          <a:schemeClr val="bg1"/>
        </a:solidFill>
        <a:latin typeface="Times New Roman" pitchFamily="18" charset="0"/>
        <a:ea typeface="+mn-ea"/>
        <a:cs typeface="+mn-cs"/>
      </a:defRPr>
    </a:lvl1pPr>
    <a:lvl2pPr marL="457200" algn="l" rtl="0" fontAlgn="base">
      <a:spcBef>
        <a:spcPct val="0"/>
      </a:spcBef>
      <a:spcAft>
        <a:spcPct val="0"/>
      </a:spcAft>
      <a:defRPr sz="3200" kern="1200">
        <a:solidFill>
          <a:schemeClr val="bg1"/>
        </a:solidFill>
        <a:latin typeface="Times New Roman" pitchFamily="18" charset="0"/>
        <a:ea typeface="+mn-ea"/>
        <a:cs typeface="+mn-cs"/>
      </a:defRPr>
    </a:lvl2pPr>
    <a:lvl3pPr marL="914400" algn="l" rtl="0" fontAlgn="base">
      <a:spcBef>
        <a:spcPct val="0"/>
      </a:spcBef>
      <a:spcAft>
        <a:spcPct val="0"/>
      </a:spcAft>
      <a:defRPr sz="3200" kern="1200">
        <a:solidFill>
          <a:schemeClr val="bg1"/>
        </a:solidFill>
        <a:latin typeface="Times New Roman" pitchFamily="18" charset="0"/>
        <a:ea typeface="+mn-ea"/>
        <a:cs typeface="+mn-cs"/>
      </a:defRPr>
    </a:lvl3pPr>
    <a:lvl4pPr marL="1371600" algn="l" rtl="0" fontAlgn="base">
      <a:spcBef>
        <a:spcPct val="0"/>
      </a:spcBef>
      <a:spcAft>
        <a:spcPct val="0"/>
      </a:spcAft>
      <a:defRPr sz="3200" kern="1200">
        <a:solidFill>
          <a:schemeClr val="bg1"/>
        </a:solidFill>
        <a:latin typeface="Times New Roman" pitchFamily="18" charset="0"/>
        <a:ea typeface="+mn-ea"/>
        <a:cs typeface="+mn-cs"/>
      </a:defRPr>
    </a:lvl4pPr>
    <a:lvl5pPr marL="1828800" algn="l" rtl="0" fontAlgn="base">
      <a:spcBef>
        <a:spcPct val="0"/>
      </a:spcBef>
      <a:spcAft>
        <a:spcPct val="0"/>
      </a:spcAft>
      <a:defRPr sz="3200" kern="1200">
        <a:solidFill>
          <a:schemeClr val="bg1"/>
        </a:solidFill>
        <a:latin typeface="Times New Roman" pitchFamily="18" charset="0"/>
        <a:ea typeface="+mn-ea"/>
        <a:cs typeface="+mn-cs"/>
      </a:defRPr>
    </a:lvl5pPr>
    <a:lvl6pPr marL="2286000" algn="l" defTabSz="914400" rtl="0" eaLnBrk="1" latinLnBrk="0" hangingPunct="1">
      <a:defRPr sz="3200" kern="1200">
        <a:solidFill>
          <a:schemeClr val="bg1"/>
        </a:solidFill>
        <a:latin typeface="Times New Roman" pitchFamily="18" charset="0"/>
        <a:ea typeface="+mn-ea"/>
        <a:cs typeface="+mn-cs"/>
      </a:defRPr>
    </a:lvl6pPr>
    <a:lvl7pPr marL="2743200" algn="l" defTabSz="914400" rtl="0" eaLnBrk="1" latinLnBrk="0" hangingPunct="1">
      <a:defRPr sz="3200" kern="1200">
        <a:solidFill>
          <a:schemeClr val="bg1"/>
        </a:solidFill>
        <a:latin typeface="Times New Roman" pitchFamily="18" charset="0"/>
        <a:ea typeface="+mn-ea"/>
        <a:cs typeface="+mn-cs"/>
      </a:defRPr>
    </a:lvl7pPr>
    <a:lvl8pPr marL="3200400" algn="l" defTabSz="914400" rtl="0" eaLnBrk="1" latinLnBrk="0" hangingPunct="1">
      <a:defRPr sz="3200" kern="1200">
        <a:solidFill>
          <a:schemeClr val="bg1"/>
        </a:solidFill>
        <a:latin typeface="Times New Roman" pitchFamily="18" charset="0"/>
        <a:ea typeface="+mn-ea"/>
        <a:cs typeface="+mn-cs"/>
      </a:defRPr>
    </a:lvl8pPr>
    <a:lvl9pPr marL="3657600" algn="l" defTabSz="914400" rtl="0" eaLnBrk="1" latinLnBrk="0" hangingPunct="1">
      <a:defRPr sz="3200"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99"/>
    <a:srgbClr val="008000"/>
    <a:srgbClr val="009900"/>
    <a:srgbClr val="CC0000"/>
    <a:srgbClr val="FFFF00"/>
    <a:srgbClr val="6600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77907" autoAdjust="0"/>
  </p:normalViewPr>
  <p:slideViewPr>
    <p:cSldViewPr>
      <p:cViewPr varScale="1">
        <p:scale>
          <a:sx n="90" d="100"/>
          <a:sy n="90" d="100"/>
        </p:scale>
        <p:origin x="1836" y="78"/>
      </p:cViewPr>
      <p:guideLst>
        <p:guide orient="horz" pos="2160"/>
        <p:guide pos="2880"/>
      </p:guideLst>
    </p:cSldViewPr>
  </p:slideViewPr>
  <p:outlineViewPr>
    <p:cViewPr>
      <p:scale>
        <a:sx n="33" d="100"/>
        <a:sy n="33" d="100"/>
      </p:scale>
      <p:origin x="0" y="231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charset="0"/>
              </a:defRPr>
            </a:lvl1pPr>
          </a:lstStyle>
          <a:p>
            <a:pPr>
              <a:defRPr/>
            </a:pPr>
            <a:endParaRPr lang="en-US" dirty="0"/>
          </a:p>
        </p:txBody>
      </p:sp>
      <p:sp>
        <p:nvSpPr>
          <p:cNvPr id="3481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charset="0"/>
              </a:defRPr>
            </a:lvl1pPr>
          </a:lstStyle>
          <a:p>
            <a:pPr>
              <a:defRPr/>
            </a:pPr>
            <a:endParaRPr lang="en-US" dirty="0"/>
          </a:p>
        </p:txBody>
      </p:sp>
      <p:sp>
        <p:nvSpPr>
          <p:cNvPr id="3482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charset="0"/>
              </a:defRPr>
            </a:lvl1pPr>
          </a:lstStyle>
          <a:p>
            <a:pPr>
              <a:defRPr/>
            </a:pPr>
            <a:endParaRPr lang="en-US" dirty="0"/>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charset="0"/>
              </a:defRPr>
            </a:lvl1pPr>
          </a:lstStyle>
          <a:p>
            <a:pPr>
              <a:defRPr/>
            </a:pPr>
            <a:fld id="{3A8405A5-D478-486D-94C6-A86CBBCEDD41}" type="slidenum">
              <a:rPr lang="en-US"/>
              <a:pPr>
                <a:defRPr/>
              </a:pPr>
              <a:t>‹#›</a:t>
            </a:fld>
            <a:endParaRPr lang="en-US" dirty="0"/>
          </a:p>
        </p:txBody>
      </p:sp>
    </p:spTree>
    <p:extLst>
      <p:ext uri="{BB962C8B-B14F-4D97-AF65-F5344CB8AC3E}">
        <p14:creationId xmlns:p14="http://schemas.microsoft.com/office/powerpoint/2010/main" val="1891276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A3C5CE-7DD2-4DA0-BE10-0BDF091C7548}" type="datetimeFigureOut">
              <a:rPr lang="en-US" smtClean="0"/>
              <a:t>3/4/2021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949406-C758-451D-B51D-CFB0DAF2131B}" type="slidenum">
              <a:rPr lang="en-US" smtClean="0"/>
              <a:t>‹#›</a:t>
            </a:fld>
            <a:endParaRPr lang="en-US" dirty="0"/>
          </a:p>
        </p:txBody>
      </p:sp>
    </p:spTree>
    <p:extLst>
      <p:ext uri="{BB962C8B-B14F-4D97-AF65-F5344CB8AC3E}">
        <p14:creationId xmlns:p14="http://schemas.microsoft.com/office/powerpoint/2010/main" val="1783419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p>
          <a:p>
            <a:endParaRPr lang="en-US" dirty="0"/>
          </a:p>
        </p:txBody>
      </p:sp>
      <p:sp>
        <p:nvSpPr>
          <p:cNvPr id="4" name="Slide Number Placeholder 3"/>
          <p:cNvSpPr>
            <a:spLocks noGrp="1"/>
          </p:cNvSpPr>
          <p:nvPr>
            <p:ph type="sldNum" sz="quarter" idx="10"/>
          </p:nvPr>
        </p:nvSpPr>
        <p:spPr/>
        <p:txBody>
          <a:bodyPr/>
          <a:lstStyle/>
          <a:p>
            <a:fld id="{DF949406-C758-451D-B51D-CFB0DAF2131B}" type="slidenum">
              <a:rPr lang="en-US" smtClean="0"/>
              <a:t>1</a:t>
            </a:fld>
            <a:endParaRPr lang="en-US" dirty="0"/>
          </a:p>
        </p:txBody>
      </p:sp>
    </p:spTree>
    <p:extLst>
      <p:ext uri="{BB962C8B-B14F-4D97-AF65-F5344CB8AC3E}">
        <p14:creationId xmlns:p14="http://schemas.microsoft.com/office/powerpoint/2010/main" val="793326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Nonuse applications can be filed by</a:t>
            </a:r>
          </a:p>
          <a:p>
            <a:pPr marL="628650" lvl="1" indent="-171450">
              <a:buFont typeface="Arial" panose="020B0604020202020204" pitchFamily="34" charset="0"/>
              <a:buChar char="•"/>
            </a:pPr>
            <a:r>
              <a:rPr lang="en-US" dirty="0" smtClean="0"/>
              <a:t>An Appropriator</a:t>
            </a:r>
          </a:p>
          <a:p>
            <a:pPr marL="628650" lvl="1" indent="-171450">
              <a:buFont typeface="Arial" panose="020B0604020202020204" pitchFamily="34" charset="0"/>
              <a:buChar char="•"/>
            </a:pPr>
            <a:r>
              <a:rPr lang="en-US" dirty="0" smtClean="0"/>
              <a:t>Appropriator’s successor in interest</a:t>
            </a:r>
          </a:p>
          <a:p>
            <a:pPr marL="628650" lvl="1" indent="-171450">
              <a:buFont typeface="Arial" panose="020B0604020202020204" pitchFamily="34" charset="0"/>
              <a:buChar char="•"/>
            </a:pPr>
            <a:r>
              <a:rPr lang="en-US" dirty="0" smtClean="0"/>
              <a:t>Cannot</a:t>
            </a:r>
            <a:r>
              <a:rPr lang="en-US" baseline="0" dirty="0" smtClean="0"/>
              <a:t> file nonuse application after nonuse application to constitute beneficial use of water</a:t>
            </a:r>
            <a:endParaRPr lang="en-US" dirty="0" smtClean="0"/>
          </a:p>
          <a:p>
            <a:pPr marL="628650" lvl="1" indent="-171450">
              <a:buFont typeface="Arial" panose="020B0604020202020204" pitchFamily="34" charset="0"/>
              <a:buChar char="•"/>
            </a:pPr>
            <a:r>
              <a:rPr lang="en-US" dirty="0" smtClean="0"/>
              <a:t>A shareholder</a:t>
            </a:r>
            <a:r>
              <a:rPr lang="en-US" baseline="0" dirty="0" smtClean="0"/>
              <a:t> – must give written notice to company</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F949406-C758-451D-B51D-CFB0DAF2131B}" type="slidenum">
              <a:rPr lang="en-US" smtClean="0"/>
              <a:t>10</a:t>
            </a:fld>
            <a:endParaRPr lang="en-US" dirty="0"/>
          </a:p>
        </p:txBody>
      </p:sp>
    </p:spTree>
    <p:extLst>
      <p:ext uri="{BB962C8B-B14F-4D97-AF65-F5344CB8AC3E}">
        <p14:creationId xmlns:p14="http://schemas.microsoft.com/office/powerpoint/2010/main" val="4056087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State</a:t>
            </a:r>
            <a:r>
              <a:rPr lang="en-US" baseline="0" dirty="0" smtClean="0"/>
              <a:t> Engineer may approve or reject nonuse applications.  </a:t>
            </a:r>
          </a:p>
          <a:p>
            <a:endParaRPr lang="en-US" dirty="0" smtClean="0"/>
          </a:p>
          <a:p>
            <a:r>
              <a:rPr lang="en-US" dirty="0" smtClean="0"/>
              <a:t>For the State Engineer to approve, the</a:t>
            </a:r>
            <a:r>
              <a:rPr lang="en-US" baseline="0" dirty="0" smtClean="0"/>
              <a:t> applicant must demonstrate a reasonable cause for nonuse.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Statute has defined what reasonable cause includes:  (NEXT SLIDE)</a:t>
            </a:r>
          </a:p>
          <a:p>
            <a:endParaRPr lang="en-US" baseline="0" dirty="0" smtClean="0"/>
          </a:p>
        </p:txBody>
      </p:sp>
      <p:sp>
        <p:nvSpPr>
          <p:cNvPr id="4" name="Slide Number Placeholder 3"/>
          <p:cNvSpPr>
            <a:spLocks noGrp="1"/>
          </p:cNvSpPr>
          <p:nvPr>
            <p:ph type="sldNum" sz="quarter" idx="10"/>
          </p:nvPr>
        </p:nvSpPr>
        <p:spPr/>
        <p:txBody>
          <a:bodyPr/>
          <a:lstStyle/>
          <a:p>
            <a:fld id="{DF949406-C758-451D-B51D-CFB0DAF2131B}" type="slidenum">
              <a:rPr lang="en-US" smtClean="0"/>
              <a:t>11</a:t>
            </a:fld>
            <a:endParaRPr lang="en-US" dirty="0"/>
          </a:p>
        </p:txBody>
      </p:sp>
    </p:spTree>
    <p:extLst>
      <p:ext uri="{BB962C8B-B14F-4D97-AF65-F5344CB8AC3E}">
        <p14:creationId xmlns:p14="http://schemas.microsoft.com/office/powerpoint/2010/main" val="3654801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Statute has defined what reasonable cause includes: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note that this slide replaces two in your packet and it is slightly different.  The old slides were incomplete and didn’t precisely follow statute.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628650" lvl="1" indent="-171450">
              <a:buFont typeface="Arial" panose="020B0604020202020204" pitchFamily="34" charset="0"/>
              <a:buChar char="•"/>
            </a:pPr>
            <a:r>
              <a:rPr lang="en-US" baseline="0" dirty="0" smtClean="0"/>
              <a:t>*TEST QUESTION*</a:t>
            </a:r>
          </a:p>
          <a:p>
            <a:endParaRPr lang="en-US" dirty="0" smtClean="0"/>
          </a:p>
          <a:p>
            <a:pPr marL="228600" indent="-228600">
              <a:buFont typeface="+mj-lt"/>
              <a:buAutoNum type="arabicPeriod"/>
            </a:pPr>
            <a:r>
              <a:rPr lang="en-US" baseline="0" dirty="0" smtClean="0"/>
              <a:t>Financial Hardship or Economic Depression</a:t>
            </a:r>
          </a:p>
          <a:p>
            <a:pPr marL="228600" indent="-228600">
              <a:buFont typeface="+mj-lt"/>
              <a:buAutoNum type="arabicPeriod"/>
            </a:pPr>
            <a:r>
              <a:rPr lang="en-US" baseline="0" dirty="0" smtClean="0"/>
              <a:t>Physical Causes that render use beyond reasonable control</a:t>
            </a:r>
          </a:p>
          <a:p>
            <a:pPr marL="228600" indent="-228600">
              <a:buFont typeface="+mj-lt"/>
              <a:buAutoNum type="arabicPeriod"/>
            </a:pPr>
            <a:r>
              <a:rPr lang="en-US" baseline="0" dirty="0" smtClean="0"/>
              <a:t>Water Conservation/Efficiency or Groundwater Recharge and Recovery Program</a:t>
            </a:r>
          </a:p>
          <a:p>
            <a:pPr marL="228600" indent="-228600">
              <a:buFont typeface="+mj-lt"/>
              <a:buAutoNum type="arabicPeriod"/>
            </a:pPr>
            <a:r>
              <a:rPr lang="en-US" baseline="0" dirty="0" smtClean="0"/>
              <a:t>Legal Proceedings</a:t>
            </a:r>
            <a:endParaRPr lang="en-US" dirty="0" smtClean="0"/>
          </a:p>
          <a:p>
            <a:pPr marL="228600" indent="-228600">
              <a:buFont typeface="+mj-lt"/>
              <a:buAutoNum type="arabicPeriod"/>
            </a:pPr>
            <a:r>
              <a:rPr lang="en-US" dirty="0" smtClean="0"/>
              <a:t>Water held by a water supply</a:t>
            </a:r>
            <a:r>
              <a:rPr lang="en-US" baseline="0" dirty="0" smtClean="0"/>
              <a:t> entity for future requirements of public</a:t>
            </a:r>
          </a:p>
          <a:p>
            <a:pPr marL="228600" indent="-228600">
              <a:buFont typeface="+mj-lt"/>
              <a:buAutoNum type="arabicPeriod"/>
            </a:pPr>
            <a:r>
              <a:rPr lang="en-US" baseline="0" dirty="0" smtClean="0"/>
              <a:t>Where nonuse will assist implementation of a water management plan</a:t>
            </a:r>
          </a:p>
          <a:p>
            <a:pPr marL="228600" indent="-228600">
              <a:buFont typeface="+mj-lt"/>
              <a:buAutoNum type="arabicPeriod"/>
            </a:pPr>
            <a:r>
              <a:rPr lang="en-US" baseline="0" dirty="0" smtClean="0"/>
              <a:t>Loss of capacity due to deterioration of water supply equipment.  Must include plan</a:t>
            </a:r>
            <a:r>
              <a:rPr lang="en-US" baseline="0" dirty="0" smtClean="0"/>
              <a:t>.</a:t>
            </a:r>
          </a:p>
          <a:p>
            <a:pPr marL="228600" indent="-228600">
              <a:buFont typeface="+mj-lt"/>
              <a:buAutoNum type="arabicPeriod"/>
            </a:pPr>
            <a:endParaRPr lang="en-US" baseline="0" dirty="0" smtClean="0"/>
          </a:p>
          <a:p>
            <a:pPr marL="0" indent="0">
              <a:buFont typeface="+mj-lt"/>
              <a:buNone/>
            </a:pPr>
            <a:r>
              <a:rPr lang="en-US" b="1" baseline="0" dirty="0" smtClean="0"/>
              <a:t>It is not is a someone no longer wants to operate the farm.</a:t>
            </a:r>
            <a:endParaRPr lang="en-US" b="1" baseline="0" dirty="0" smtClean="0"/>
          </a:p>
          <a:p>
            <a:pPr marL="228600" indent="-228600">
              <a:buFont typeface="+mj-lt"/>
              <a:buAutoNum type="arabicPeriod"/>
            </a:pPr>
            <a:endParaRPr lang="en-US" baseline="0" dirty="0" smtClean="0"/>
          </a:p>
          <a:p>
            <a:pPr marL="0" indent="0">
              <a:buFont typeface="+mj-lt"/>
              <a:buNone/>
            </a:pPr>
            <a:r>
              <a:rPr lang="en-US" baseline="0" dirty="0" smtClean="0"/>
              <a:t>The way the statute is worded, these are examples of reasonable causes, but there may be others.</a:t>
            </a:r>
          </a:p>
          <a:p>
            <a:pPr marL="228600" indent="-228600">
              <a:buFont typeface="+mj-lt"/>
              <a:buAutoNum type="arabicPeriod"/>
            </a:pPr>
            <a:endParaRPr lang="en-US" dirty="0" smtClean="0"/>
          </a:p>
        </p:txBody>
      </p:sp>
      <p:sp>
        <p:nvSpPr>
          <p:cNvPr id="4" name="Slide Number Placeholder 3"/>
          <p:cNvSpPr>
            <a:spLocks noGrp="1"/>
          </p:cNvSpPr>
          <p:nvPr>
            <p:ph type="sldNum" sz="quarter" idx="10"/>
          </p:nvPr>
        </p:nvSpPr>
        <p:spPr/>
        <p:txBody>
          <a:bodyPr/>
          <a:lstStyle/>
          <a:p>
            <a:fld id="{DF949406-C758-451D-B51D-CFB0DAF2131B}" type="slidenum">
              <a:rPr lang="en-US" smtClean="0"/>
              <a:t>12</a:t>
            </a:fld>
            <a:endParaRPr lang="en-US" dirty="0"/>
          </a:p>
        </p:txBody>
      </p:sp>
    </p:spTree>
    <p:extLst>
      <p:ext uri="{BB962C8B-B14F-4D97-AF65-F5344CB8AC3E}">
        <p14:creationId xmlns:p14="http://schemas.microsoft.com/office/powerpoint/2010/main" val="3556369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F949406-C758-451D-B51D-CFB0DAF2131B}" type="slidenum">
              <a:rPr lang="en-US" smtClean="0"/>
              <a:t>13</a:t>
            </a:fld>
            <a:endParaRPr lang="en-US" dirty="0"/>
          </a:p>
        </p:txBody>
      </p:sp>
    </p:spTree>
    <p:extLst>
      <p:ext uri="{BB962C8B-B14F-4D97-AF65-F5344CB8AC3E}">
        <p14:creationId xmlns:p14="http://schemas.microsoft.com/office/powerpoint/2010/main" val="3918421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do a little</a:t>
            </a:r>
            <a:r>
              <a:rPr lang="en-US" baseline="0" dirty="0" smtClean="0"/>
              <a:t> review of what quantity impairment is.  This was talked about yesterday when discussing approval criteria for change applications.</a:t>
            </a:r>
          </a:p>
          <a:p>
            <a:pPr marL="628650" lvl="1" indent="-171450">
              <a:buFont typeface="Arial" panose="020B0604020202020204" pitchFamily="34" charset="0"/>
              <a:buChar char="•"/>
            </a:pPr>
            <a:r>
              <a:rPr lang="en-US" baseline="0" dirty="0" smtClean="0"/>
              <a:t>Note that quantity impairment is limited to change applications.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Quantity Impairment is a new term that came into the statute in 2015, but represents an concept that has been part of the State Engineer’s practice for a long time.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Other similar terms: Simply “Impairment” or “Interference”.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This slide takes us back to the very fundamental definition of quantity impairment.</a:t>
            </a:r>
          </a:p>
          <a:p>
            <a:pPr marL="628650" lvl="1" indent="-171450">
              <a:buFont typeface="Arial" panose="020B0604020202020204" pitchFamily="34" charset="0"/>
              <a:buChar char="•"/>
            </a:pPr>
            <a:r>
              <a:rPr lang="en-US" baseline="0" dirty="0" smtClean="0"/>
              <a:t>Quantity impairment is </a:t>
            </a:r>
          </a:p>
          <a:p>
            <a:pPr marL="1085850" lvl="2" indent="-171450">
              <a:buFont typeface="Arial" panose="020B0604020202020204" pitchFamily="34" charset="0"/>
              <a:buChar char="•"/>
            </a:pPr>
            <a:r>
              <a:rPr lang="en-US" baseline="0" dirty="0" smtClean="0"/>
              <a:t>diminishing quantity of water, </a:t>
            </a:r>
          </a:p>
          <a:p>
            <a:pPr marL="1085850" lvl="2" indent="-171450">
              <a:buFont typeface="Arial" panose="020B0604020202020204" pitchFamily="34" charset="0"/>
              <a:buChar char="•"/>
            </a:pPr>
            <a:r>
              <a:rPr lang="en-US" baseline="0" dirty="0" smtClean="0"/>
              <a:t>change in timing</a:t>
            </a:r>
          </a:p>
          <a:p>
            <a:pPr marL="1085850" lvl="2" indent="-171450">
              <a:buFont typeface="Arial" panose="020B0604020202020204" pitchFamily="34" charset="0"/>
              <a:buChar char="•"/>
            </a:pPr>
            <a:r>
              <a:rPr lang="en-US" baseline="0" dirty="0" smtClean="0"/>
              <a:t>Enlarging the depletion</a:t>
            </a:r>
          </a:p>
          <a:p>
            <a:pPr marL="628650" lvl="1" indent="-171450">
              <a:buFont typeface="Arial" panose="020B0604020202020204" pitchFamily="34" charset="0"/>
              <a:buChar char="•"/>
            </a:pPr>
            <a:r>
              <a:rPr lang="en-US" baseline="0" dirty="0" smtClean="0"/>
              <a:t>Does not say anything about nonuse…yet.</a:t>
            </a:r>
          </a:p>
          <a:p>
            <a:pPr marL="628650" lvl="1" indent="-171450">
              <a:buFont typeface="Arial" panose="020B0604020202020204" pitchFamily="34" charset="0"/>
              <a:buChar char="•"/>
            </a:pPr>
            <a:r>
              <a:rPr lang="en-US" baseline="0" dirty="0" smtClean="0"/>
              <a:t>Quantity impairment and nonuse are </a:t>
            </a:r>
            <a:r>
              <a:rPr lang="en-US" u="sng" baseline="0" dirty="0" smtClean="0"/>
              <a:t>not</a:t>
            </a:r>
            <a:r>
              <a:rPr lang="en-US" baseline="0" dirty="0" smtClean="0"/>
              <a:t> interchangeable terms.  </a:t>
            </a:r>
          </a:p>
          <a:p>
            <a:pPr marL="628650" lvl="1" indent="-171450">
              <a:buFont typeface="Arial" panose="020B0604020202020204" pitchFamily="34" charset="0"/>
              <a:buChar char="•"/>
            </a:pPr>
            <a:r>
              <a:rPr lang="en-US" baseline="0" dirty="0" smtClean="0"/>
              <a:t>Note that this is talking about quantity impairment of an </a:t>
            </a:r>
            <a:r>
              <a:rPr lang="en-US" u="sng" baseline="0" dirty="0" smtClean="0"/>
              <a:t>existing</a:t>
            </a:r>
            <a:r>
              <a:rPr lang="en-US" baseline="0" dirty="0" smtClean="0"/>
              <a:t> right.</a:t>
            </a:r>
          </a:p>
          <a:p>
            <a:pPr marL="1085850" lvl="2" indent="-171450">
              <a:buFont typeface="Arial" panose="020B0604020202020204" pitchFamily="34" charset="0"/>
              <a:buChar char="•"/>
            </a:pPr>
            <a:r>
              <a:rPr lang="en-US" baseline="0" dirty="0" smtClean="0"/>
              <a:t>As defined, basic quantity impairment protects </a:t>
            </a:r>
            <a:r>
              <a:rPr lang="en-US" u="sng" baseline="0" dirty="0" smtClean="0"/>
              <a:t>senior</a:t>
            </a:r>
            <a:r>
              <a:rPr lang="en-US" baseline="0" dirty="0" smtClean="0"/>
              <a:t> priority rights from the effect a </a:t>
            </a:r>
            <a:r>
              <a:rPr lang="en-US" u="sng" baseline="0" dirty="0" smtClean="0"/>
              <a:t>junior</a:t>
            </a:r>
            <a:r>
              <a:rPr lang="en-US" baseline="0" dirty="0" smtClean="0"/>
              <a:t> right may have in a change application proceeding.</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In short, this says that, in a change application, you can’t do something that will detrimentally harm someone who was already there.</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F949406-C758-451D-B51D-CFB0DAF2131B}" type="slidenum">
              <a:rPr lang="en-US" smtClean="0"/>
              <a:t>14</a:t>
            </a:fld>
            <a:endParaRPr lang="en-US" dirty="0"/>
          </a:p>
        </p:txBody>
      </p:sp>
    </p:spTree>
    <p:extLst>
      <p:ext uri="{BB962C8B-B14F-4D97-AF65-F5344CB8AC3E}">
        <p14:creationId xmlns:p14="http://schemas.microsoft.com/office/powerpoint/2010/main" val="311042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about quantity impairment and how it affects a</a:t>
            </a:r>
            <a:r>
              <a:rPr lang="en-US" baseline="0" dirty="0" smtClean="0"/>
              <a:t> typical change application proceeding:</a:t>
            </a:r>
          </a:p>
          <a:p>
            <a:endParaRPr lang="en-US" baseline="0" dirty="0" smtClean="0"/>
          </a:p>
          <a:p>
            <a:r>
              <a:rPr lang="en-US" baseline="0" dirty="0" smtClean="0"/>
              <a:t>This is a key fact to understand:</a:t>
            </a:r>
          </a:p>
          <a:p>
            <a:pPr marL="628650" lvl="1" indent="-171450">
              <a:buFont typeface="Arial" panose="020B0604020202020204" pitchFamily="34" charset="0"/>
              <a:buChar char="•"/>
            </a:pPr>
            <a:r>
              <a:rPr lang="en-US" baseline="0" dirty="0" smtClean="0"/>
              <a:t>The applicant bears the burden of showing the change can be made, but it also brings two additional criteria into play.</a:t>
            </a:r>
          </a:p>
          <a:p>
            <a:pPr marL="1085850" lvl="2" indent="-171450">
              <a:buFont typeface="Arial" panose="020B0604020202020204" pitchFamily="34" charset="0"/>
              <a:buChar char="•"/>
            </a:pPr>
            <a:r>
              <a:rPr lang="en-US" baseline="0" dirty="0" smtClean="0"/>
              <a:t>Change will not cause a specific right to experience QI – (For example, the change will not impair a senior right)</a:t>
            </a:r>
          </a:p>
          <a:p>
            <a:pPr marL="1543050" lvl="3" indent="-171450">
              <a:buFont typeface="Arial" panose="020B0604020202020204" pitchFamily="34" charset="0"/>
              <a:buChar char="•"/>
            </a:pPr>
            <a:r>
              <a:rPr lang="en-US" baseline="0" dirty="0" smtClean="0"/>
              <a:t>What sort of evidence? </a:t>
            </a:r>
          </a:p>
          <a:p>
            <a:pPr marL="1543050" lvl="3" indent="-171450">
              <a:buFont typeface="Arial" panose="020B0604020202020204" pitchFamily="34" charset="0"/>
              <a:buChar char="•"/>
            </a:pPr>
            <a:r>
              <a:rPr lang="en-US" baseline="0" dirty="0" smtClean="0"/>
              <a:t>Show that there is enough water for you and the senior water right.</a:t>
            </a:r>
          </a:p>
          <a:p>
            <a:pPr marL="1085850" lvl="2" indent="-171450">
              <a:buFont typeface="Arial" panose="020B0604020202020204" pitchFamily="34" charset="0"/>
              <a:buChar char="•"/>
            </a:pPr>
            <a:r>
              <a:rPr lang="en-US" baseline="0" dirty="0" smtClean="0"/>
              <a:t>Rebutting the presumption of QI.  (This second criteria is where the idea of nonuse comes in)</a:t>
            </a:r>
          </a:p>
          <a:p>
            <a:pPr marL="1543050" lvl="3" indent="-171450">
              <a:buFont typeface="Arial" panose="020B0604020202020204" pitchFamily="34" charset="0"/>
              <a:buChar char="•"/>
            </a:pPr>
            <a:r>
              <a:rPr lang="en-US" baseline="0" dirty="0" smtClean="0"/>
              <a:t>What sort of evidence?</a:t>
            </a:r>
          </a:p>
          <a:p>
            <a:pPr marL="1543050" lvl="3" indent="-171450">
              <a:buFont typeface="Arial" panose="020B0604020202020204" pitchFamily="34" charset="0"/>
              <a:buChar char="•"/>
            </a:pPr>
            <a:r>
              <a:rPr lang="en-US" baseline="0" dirty="0" smtClean="0"/>
              <a:t>We’ll get into this later.</a:t>
            </a:r>
            <a:endParaRPr lang="en-US" dirty="0" smtClean="0"/>
          </a:p>
          <a:p>
            <a:endParaRPr lang="en-US" dirty="0" smtClean="0"/>
          </a:p>
          <a:p>
            <a:r>
              <a:rPr lang="en-US" dirty="0" smtClean="0"/>
              <a:t>Before we go deeper, it is really important to understand that we have two separate ideas presented in this statute. </a:t>
            </a:r>
            <a:r>
              <a:rPr lang="en-US" baseline="0" dirty="0" smtClean="0"/>
              <a:t> (NEXT SLIDE)</a:t>
            </a:r>
            <a:endParaRPr lang="en-US" dirty="0" smtClean="0"/>
          </a:p>
        </p:txBody>
      </p:sp>
      <p:sp>
        <p:nvSpPr>
          <p:cNvPr id="4" name="Slide Number Placeholder 3"/>
          <p:cNvSpPr>
            <a:spLocks noGrp="1"/>
          </p:cNvSpPr>
          <p:nvPr>
            <p:ph type="sldNum" sz="quarter" idx="10"/>
          </p:nvPr>
        </p:nvSpPr>
        <p:spPr/>
        <p:txBody>
          <a:bodyPr/>
          <a:lstStyle/>
          <a:p>
            <a:fld id="{DF949406-C758-451D-B51D-CFB0DAF2131B}" type="slidenum">
              <a:rPr lang="en-US" smtClean="0"/>
              <a:t>15</a:t>
            </a:fld>
            <a:endParaRPr lang="en-US" dirty="0"/>
          </a:p>
        </p:txBody>
      </p:sp>
    </p:spTree>
    <p:extLst>
      <p:ext uri="{BB962C8B-B14F-4D97-AF65-F5344CB8AC3E}">
        <p14:creationId xmlns:p14="http://schemas.microsoft.com/office/powerpoint/2010/main" val="3671348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graphical representation of the statute we just read.</a:t>
            </a:r>
          </a:p>
          <a:p>
            <a:pPr marL="628650" lvl="1" indent="-171450">
              <a:buFont typeface="Arial" panose="020B0604020202020204" pitchFamily="34" charset="0"/>
              <a:buChar char="•"/>
            </a:pPr>
            <a:r>
              <a:rPr lang="en-US" baseline="0" dirty="0" smtClean="0"/>
              <a:t>We talked about how A is a more generalized type of impairment.  It has nothing to do with nonuse.</a:t>
            </a:r>
          </a:p>
          <a:p>
            <a:pPr marL="628650" lvl="1" indent="-171450">
              <a:buFont typeface="Arial" panose="020B0604020202020204" pitchFamily="34" charset="0"/>
              <a:buChar char="•"/>
            </a:pPr>
            <a:r>
              <a:rPr lang="en-US" baseline="0" dirty="0" smtClean="0"/>
              <a:t>B is where we’re going to be spending the rest of our time.</a:t>
            </a:r>
            <a:endParaRPr lang="en-US" dirty="0" smtClean="0"/>
          </a:p>
          <a:p>
            <a:endParaRPr lang="en-US" dirty="0" smtClean="0"/>
          </a:p>
          <a:p>
            <a:r>
              <a:rPr lang="en-US" dirty="0" smtClean="0"/>
              <a:t>The Blinking B is there to reinforce the idea that we are talking about “Rebuttable</a:t>
            </a:r>
            <a:r>
              <a:rPr lang="en-US" baseline="0" dirty="0" smtClean="0"/>
              <a:t> Presumption of Quantity Impairment Due to Nonuse”</a:t>
            </a:r>
          </a:p>
          <a:p>
            <a:endParaRPr lang="en-US" baseline="0" dirty="0" smtClean="0"/>
          </a:p>
          <a:p>
            <a:r>
              <a:rPr lang="en-US" baseline="0" dirty="0" smtClean="0"/>
              <a:t>Any questions?</a:t>
            </a:r>
            <a:endParaRPr lang="en-US" dirty="0" smtClean="0"/>
          </a:p>
        </p:txBody>
      </p:sp>
      <p:sp>
        <p:nvSpPr>
          <p:cNvPr id="4" name="Slide Number Placeholder 3"/>
          <p:cNvSpPr>
            <a:spLocks noGrp="1"/>
          </p:cNvSpPr>
          <p:nvPr>
            <p:ph type="sldNum" sz="quarter" idx="10"/>
          </p:nvPr>
        </p:nvSpPr>
        <p:spPr/>
        <p:txBody>
          <a:bodyPr/>
          <a:lstStyle/>
          <a:p>
            <a:fld id="{DF949406-C758-451D-B51D-CFB0DAF2131B}" type="slidenum">
              <a:rPr lang="en-US" smtClean="0"/>
              <a:t>16</a:t>
            </a:fld>
            <a:endParaRPr lang="en-US" dirty="0"/>
          </a:p>
        </p:txBody>
      </p:sp>
    </p:spTree>
    <p:extLst>
      <p:ext uri="{BB962C8B-B14F-4D97-AF65-F5344CB8AC3E}">
        <p14:creationId xmlns:p14="http://schemas.microsoft.com/office/powerpoint/2010/main" val="112766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the Rebuttable Presumption of Quantity Impairment?</a:t>
            </a:r>
          </a:p>
          <a:p>
            <a:pPr marL="628650" lvl="1" indent="-171450">
              <a:buFont typeface="Arial" panose="020B0604020202020204" pitchFamily="34" charset="0"/>
              <a:buChar char="•"/>
            </a:pPr>
            <a:r>
              <a:rPr lang="en-US" dirty="0" smtClean="0"/>
              <a:t>This is how the S.E. can evaluate nonuse during the change application process.</a:t>
            </a:r>
          </a:p>
          <a:p>
            <a:pPr marL="628650" lvl="1" indent="-171450">
              <a:buFont typeface="Arial" panose="020B0604020202020204" pitchFamily="34" charset="0"/>
              <a:buChar char="•"/>
            </a:pPr>
            <a:r>
              <a:rPr lang="en-US" dirty="0" smtClean="0"/>
              <a:t>This is also how a junior water right can experience quantity impairment from a senio</a:t>
            </a:r>
            <a:r>
              <a:rPr lang="en-US" baseline="0" dirty="0" smtClean="0"/>
              <a:t>r water right that is not being used.</a:t>
            </a:r>
          </a:p>
          <a:p>
            <a:pPr marL="1085850" lvl="2" indent="-171450">
              <a:buFont typeface="Arial" panose="020B0604020202020204" pitchFamily="34" charset="0"/>
              <a:buChar char="•"/>
            </a:pPr>
            <a:r>
              <a:rPr lang="en-US" baseline="0" dirty="0" smtClean="0"/>
              <a:t>This seems contrary to water rights basics.  </a:t>
            </a:r>
          </a:p>
          <a:p>
            <a:pPr marL="1085850" lvl="2" indent="-171450">
              <a:buFont typeface="Arial" panose="020B0604020202020204" pitchFamily="34" charset="0"/>
              <a:buChar char="•"/>
            </a:pPr>
            <a:r>
              <a:rPr lang="en-US" baseline="0" dirty="0" smtClean="0"/>
              <a:t>Priority is everything…right?  Not when it comes to nonuse.</a:t>
            </a:r>
          </a:p>
          <a:p>
            <a:pPr marL="1085850" lvl="2" indent="-171450">
              <a:buFont typeface="Arial" panose="020B0604020202020204" pitchFamily="34" charset="0"/>
              <a:buChar char="•"/>
            </a:pPr>
            <a:r>
              <a:rPr lang="en-US" baseline="0" dirty="0" smtClean="0"/>
              <a:t>As Will Atkin presented yesterday, priority doesn’t have absolute power in the State of Utah.  It is tempered by the idea of beneficial use.</a:t>
            </a:r>
          </a:p>
          <a:p>
            <a:pPr marL="1085850" lvl="2" indent="-171450">
              <a:buFont typeface="Arial" panose="020B0604020202020204" pitchFamily="34" charset="0"/>
              <a:buChar char="•"/>
            </a:pPr>
            <a:r>
              <a:rPr lang="en-US" baseline="0" dirty="0" smtClean="0"/>
              <a:t>When there isn’t beneficial use, even of a senior water right, the rights of a junior water right might need to be protected.</a:t>
            </a:r>
          </a:p>
          <a:p>
            <a:pPr marL="1085850" lvl="2" indent="-171450">
              <a:buFont typeface="Arial" panose="020B0604020202020204" pitchFamily="34" charset="0"/>
              <a:buChar char="•"/>
            </a:pPr>
            <a:r>
              <a:rPr lang="en-US" baseline="0" dirty="0" smtClean="0"/>
              <a:t>Rebuttable Presumption of Quantity Impairment is how this is done.</a:t>
            </a:r>
          </a:p>
          <a:p>
            <a:pPr marL="1085850" lvl="2" indent="-171450">
              <a:buFont typeface="Arial" panose="020B0604020202020204" pitchFamily="34" charset="0"/>
              <a:buChar char="•"/>
            </a:pPr>
            <a:endParaRPr lang="en-US" baseline="0" dirty="0" smtClean="0"/>
          </a:p>
          <a:p>
            <a:pPr marL="0" lvl="0" indent="0">
              <a:buFont typeface="Arial" panose="020B0604020202020204" pitchFamily="34" charset="0"/>
              <a:buNone/>
            </a:pPr>
            <a:r>
              <a:rPr lang="en-US" baseline="0" dirty="0" smtClean="0"/>
              <a:t>Why can’t a senior right be impaired by a junior water right that is not being used?</a:t>
            </a:r>
          </a:p>
          <a:p>
            <a:pPr marL="628650" lvl="1" indent="-171450">
              <a:buFont typeface="Arial" panose="020B0604020202020204" pitchFamily="34" charset="0"/>
              <a:buChar char="•"/>
            </a:pPr>
            <a:r>
              <a:rPr lang="en-US" baseline="0" dirty="0" smtClean="0"/>
              <a:t>The senior right has priority over the junior water right anyway.</a:t>
            </a:r>
          </a:p>
          <a:p>
            <a:pPr marL="0" lvl="0" indent="0">
              <a:buFont typeface="Arial" panose="020B0604020202020204" pitchFamily="34" charset="0"/>
              <a:buNone/>
            </a:pPr>
            <a:r>
              <a:rPr lang="en-US" baseline="0" dirty="0" smtClean="0"/>
              <a:t>However, a junior water right may have come to rely on the senior water right’s nonuse.</a:t>
            </a:r>
          </a:p>
          <a:p>
            <a:pPr marL="628650" lvl="1" indent="-171450">
              <a:buFont typeface="Arial" panose="020B0604020202020204" pitchFamily="34" charset="0"/>
              <a:buChar char="•"/>
            </a:pPr>
            <a:r>
              <a:rPr lang="en-US" baseline="0" dirty="0" smtClean="0"/>
              <a:t>Thus in this case there is a presumption of quantity impairment.</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Let’s read the statute that defines when a rebuttable presumption of QI arises.</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IN SHORT: If you haven’t been using the water like you should be, the presumption of quantity impairment may apply.</a:t>
            </a:r>
          </a:p>
          <a:p>
            <a:pPr marL="0" lvl="0" indent="0">
              <a:buFont typeface="Arial" panose="020B0604020202020204" pitchFamily="34" charset="0"/>
              <a:buNone/>
            </a:pP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F949406-C758-451D-B51D-CFB0DAF2131B}" type="slidenum">
              <a:rPr lang="en-US" smtClean="0"/>
              <a:t>17</a:t>
            </a:fld>
            <a:endParaRPr lang="en-US" dirty="0"/>
          </a:p>
        </p:txBody>
      </p:sp>
    </p:spTree>
    <p:extLst>
      <p:ext uri="{BB962C8B-B14F-4D97-AF65-F5344CB8AC3E}">
        <p14:creationId xmlns:p14="http://schemas.microsoft.com/office/powerpoint/2010/main" val="4204238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Administrative Procedures for Rebuttable Presumption of Quantity Impairment</a:t>
            </a:r>
          </a:p>
          <a:p>
            <a:endParaRPr lang="en-US" baseline="0" dirty="0" smtClean="0"/>
          </a:p>
          <a:p>
            <a:r>
              <a:rPr lang="en-US" baseline="0" dirty="0" smtClean="0"/>
              <a:t>Who can raise it?</a:t>
            </a:r>
          </a:p>
          <a:p>
            <a:pPr marL="628650" lvl="1" indent="-171450">
              <a:buFont typeface="Arial" panose="020B0604020202020204" pitchFamily="34" charset="0"/>
              <a:buChar char="•"/>
            </a:pPr>
            <a:r>
              <a:rPr lang="en-US" baseline="0" dirty="0" smtClean="0"/>
              <a:t>State Engineer</a:t>
            </a:r>
          </a:p>
          <a:p>
            <a:pPr marL="628650" lvl="1" indent="-171450">
              <a:buFont typeface="Arial" panose="020B0604020202020204" pitchFamily="34" charset="0"/>
              <a:buChar char="•"/>
            </a:pPr>
            <a:r>
              <a:rPr lang="en-US" baseline="0" dirty="0" smtClean="0"/>
              <a:t>Protestant</a:t>
            </a:r>
          </a:p>
          <a:p>
            <a:pPr marL="628650" lvl="1" indent="-171450">
              <a:buFont typeface="Arial" panose="020B0604020202020204" pitchFamily="34" charset="0"/>
              <a:buChar char="•"/>
            </a:pPr>
            <a:r>
              <a:rPr lang="en-US" baseline="0" dirty="0" smtClean="0"/>
              <a:t>Must identify water right.  Water right must be a junior right.</a:t>
            </a:r>
            <a:endParaRPr lang="en-US" dirty="0" smtClean="0"/>
          </a:p>
          <a:p>
            <a:endParaRPr lang="en-US" dirty="0" smtClean="0"/>
          </a:p>
          <a:p>
            <a:r>
              <a:rPr lang="en-US" dirty="0" smtClean="0"/>
              <a:t>What the Division does:</a:t>
            </a:r>
          </a:p>
          <a:p>
            <a:pPr marL="628650" lvl="1" indent="-171450">
              <a:buFont typeface="Arial" panose="020B0604020202020204" pitchFamily="34" charset="0"/>
              <a:buChar char="•"/>
            </a:pPr>
            <a:r>
              <a:rPr lang="en-US" dirty="0" smtClean="0"/>
              <a:t>If raised by the S.E., a letter</a:t>
            </a:r>
            <a:r>
              <a:rPr lang="en-US" baseline="0" dirty="0" smtClean="0"/>
              <a:t> is sent stating so and applicant is advised that they must respond.  They bear the burden.</a:t>
            </a:r>
          </a:p>
          <a:p>
            <a:pPr marL="628650" lvl="1" indent="-171450">
              <a:buFont typeface="Arial" panose="020B0604020202020204" pitchFamily="34" charset="0"/>
              <a:buChar char="•"/>
            </a:pPr>
            <a:r>
              <a:rPr lang="en-US" baseline="0" dirty="0" smtClean="0"/>
              <a:t>If raised by a protestant, a letter will be sent stating that it is the S.E. opinion that the rebuttable presumption of QI has been raised.</a:t>
            </a:r>
          </a:p>
          <a:p>
            <a:pPr marL="628650" lvl="1" indent="-171450">
              <a:buFont typeface="Arial" panose="020B0604020202020204" pitchFamily="34" charset="0"/>
              <a:buChar char="•"/>
            </a:pPr>
            <a:r>
              <a:rPr lang="en-US" baseline="0" dirty="0" smtClean="0"/>
              <a:t>May hold hearings.</a:t>
            </a:r>
          </a:p>
          <a:p>
            <a:pPr marL="628650" lvl="1" indent="-171450">
              <a:buFont typeface="Arial" panose="020B0604020202020204" pitchFamily="34" charset="0"/>
              <a:buChar char="•"/>
            </a:pPr>
            <a:r>
              <a:rPr lang="en-US" baseline="0" dirty="0" smtClean="0"/>
              <a:t>Response is necessary – Perhaps a discussion of standard of proof.  Varies according to the strength of the allegation.</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Let’s dive into an example to help with our understanding:</a:t>
            </a:r>
            <a:endParaRPr lang="en-US" dirty="0" smtClean="0"/>
          </a:p>
        </p:txBody>
      </p:sp>
      <p:sp>
        <p:nvSpPr>
          <p:cNvPr id="4" name="Slide Number Placeholder 3"/>
          <p:cNvSpPr>
            <a:spLocks noGrp="1"/>
          </p:cNvSpPr>
          <p:nvPr>
            <p:ph type="sldNum" sz="quarter" idx="10"/>
          </p:nvPr>
        </p:nvSpPr>
        <p:spPr/>
        <p:txBody>
          <a:bodyPr/>
          <a:lstStyle/>
          <a:p>
            <a:fld id="{DF949406-C758-451D-B51D-CFB0DAF2131B}" type="slidenum">
              <a:rPr lang="en-US" smtClean="0"/>
              <a:t>18</a:t>
            </a:fld>
            <a:endParaRPr lang="en-US" dirty="0"/>
          </a:p>
        </p:txBody>
      </p:sp>
    </p:spTree>
    <p:extLst>
      <p:ext uri="{BB962C8B-B14F-4D97-AF65-F5344CB8AC3E}">
        <p14:creationId xmlns:p14="http://schemas.microsoft.com/office/powerpoint/2010/main" val="4204238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told you earlier</a:t>
            </a:r>
            <a:r>
              <a:rPr lang="en-US" baseline="0" dirty="0" smtClean="0"/>
              <a:t> we would talk about how one would rebut the presumption:</a:t>
            </a:r>
          </a:p>
          <a:p>
            <a:endParaRPr lang="en-US" baseline="0" dirty="0" smtClean="0"/>
          </a:p>
          <a:p>
            <a:r>
              <a:rPr lang="en-US" baseline="0" dirty="0" smtClean="0"/>
              <a:t>Statute tells us:</a:t>
            </a:r>
          </a:p>
          <a:p>
            <a:pPr marL="628650" lvl="1" indent="-171450">
              <a:buFont typeface="Arial" panose="020B0604020202020204" pitchFamily="34" charset="0"/>
              <a:buChar char="•"/>
            </a:pPr>
            <a:r>
              <a:rPr lang="en-US" baseline="0" dirty="0" smtClean="0"/>
              <a:t>Exceptions: remember these from earlier?  Just a minute and we’ll see them again.</a:t>
            </a:r>
          </a:p>
          <a:p>
            <a:pPr marL="628650" lvl="1" indent="-171450">
              <a:buFont typeface="Arial" panose="020B0604020202020204" pitchFamily="34" charset="0"/>
              <a:buChar char="•"/>
            </a:pPr>
            <a:r>
              <a:rPr lang="en-US" baseline="0" dirty="0" smtClean="0"/>
              <a:t>Nonuse Application:  We already talked about this one too.</a:t>
            </a:r>
          </a:p>
          <a:p>
            <a:pPr marL="628650" lvl="1" indent="-171450">
              <a:buFont typeface="Arial" panose="020B0604020202020204" pitchFamily="34" charset="0"/>
              <a:buChar char="•"/>
            </a:pPr>
            <a:r>
              <a:rPr lang="en-US" baseline="0" dirty="0" smtClean="0"/>
              <a:t>Instream Flow: Not going to go too deep into this one.</a:t>
            </a:r>
          </a:p>
          <a:p>
            <a:pPr marL="628650" lvl="1" indent="-171450">
              <a:buFont typeface="Arial" panose="020B0604020202020204" pitchFamily="34" charset="0"/>
              <a:buChar char="•"/>
            </a:pPr>
            <a:r>
              <a:rPr lang="en-US" baseline="0" dirty="0" smtClean="0"/>
              <a:t>Passage of Time: Can’t go back in time for decades to dig up old skeletons.  15 years is the limit.</a:t>
            </a:r>
          </a:p>
          <a:p>
            <a:pPr marL="1085850" lvl="2" indent="-171450">
              <a:buFont typeface="Arial" panose="020B0604020202020204" pitchFamily="34" charset="0"/>
              <a:buChar char="•"/>
            </a:pPr>
            <a:r>
              <a:rPr lang="en-US" baseline="0" dirty="0" smtClean="0"/>
              <a:t>The one exception is 15 years prior to a nonuse application.</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Now, let’s go into detail on the exceptions: (EXCEPTIONS BLINK)</a:t>
            </a:r>
          </a:p>
        </p:txBody>
      </p:sp>
      <p:sp>
        <p:nvSpPr>
          <p:cNvPr id="4" name="Slide Number Placeholder 3"/>
          <p:cNvSpPr>
            <a:spLocks noGrp="1"/>
          </p:cNvSpPr>
          <p:nvPr>
            <p:ph type="sldNum" sz="quarter" idx="10"/>
          </p:nvPr>
        </p:nvSpPr>
        <p:spPr/>
        <p:txBody>
          <a:bodyPr/>
          <a:lstStyle/>
          <a:p>
            <a:fld id="{DF949406-C758-451D-B51D-CFB0DAF2131B}" type="slidenum">
              <a:rPr lang="en-US" smtClean="0"/>
              <a:t>19</a:t>
            </a:fld>
            <a:endParaRPr lang="en-US"/>
          </a:p>
        </p:txBody>
      </p:sp>
    </p:spTree>
    <p:extLst>
      <p:ext uri="{BB962C8B-B14F-4D97-AF65-F5344CB8AC3E}">
        <p14:creationId xmlns:p14="http://schemas.microsoft.com/office/powerpoint/2010/main" val="4204238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going to talk about some</a:t>
            </a:r>
            <a:r>
              <a:rPr lang="en-US" baseline="0" dirty="0" smtClean="0"/>
              <a:t> advanced water rights topics.  </a:t>
            </a:r>
          </a:p>
          <a:p>
            <a:endParaRPr lang="en-US" baseline="0" dirty="0" smtClean="0"/>
          </a:p>
          <a:p>
            <a:r>
              <a:rPr lang="en-US" baseline="0" dirty="0" smtClean="0"/>
              <a:t>These are topics that don’t come up on every application and only come into play in certain circumstances.</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DF949406-C758-451D-B51D-CFB0DAF2131B}" type="slidenum">
              <a:rPr lang="en-US" smtClean="0"/>
              <a:t>2</a:t>
            </a:fld>
            <a:endParaRPr lang="en-US" dirty="0"/>
          </a:p>
        </p:txBody>
      </p:sp>
    </p:spTree>
    <p:extLst>
      <p:ext uri="{BB962C8B-B14F-4D97-AF65-F5344CB8AC3E}">
        <p14:creationId xmlns:p14="http://schemas.microsoft.com/office/powerpoint/2010/main" val="2743152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discussed these previously.  Any questions on any of them?</a:t>
            </a:r>
          </a:p>
          <a:p>
            <a:pPr marL="628650" lvl="1" indent="-171450">
              <a:buFont typeface="Arial" panose="020B0604020202020204" pitchFamily="34" charset="0"/>
              <a:buChar char="•"/>
            </a:pPr>
            <a:r>
              <a:rPr lang="en-US" dirty="0" smtClean="0"/>
              <a:t>Some exceptions</a:t>
            </a:r>
            <a:r>
              <a:rPr lang="en-US" baseline="0" dirty="0" smtClean="0"/>
              <a:t> are more common than others.</a:t>
            </a:r>
          </a:p>
          <a:p>
            <a:pPr marL="628650" lvl="1" indent="-171450">
              <a:buFont typeface="Arial" panose="020B0604020202020204" pitchFamily="34" charset="0"/>
              <a:buChar char="•"/>
            </a:pPr>
            <a:r>
              <a:rPr lang="en-US" baseline="0" dirty="0" smtClean="0"/>
              <a:t>Some exceptions are more rare and I don’t have much experience with.</a:t>
            </a:r>
          </a:p>
          <a:p>
            <a:endParaRPr lang="en-US" dirty="0" smtClean="0"/>
          </a:p>
          <a:p>
            <a:r>
              <a:rPr lang="en-US" dirty="0" smtClean="0"/>
              <a:t>Let’s talk about two of them. (NEXT SLIDE)</a:t>
            </a:r>
            <a:endParaRPr lang="en-US" dirty="0"/>
          </a:p>
        </p:txBody>
      </p:sp>
      <p:sp>
        <p:nvSpPr>
          <p:cNvPr id="4" name="Slide Number Placeholder 3"/>
          <p:cNvSpPr>
            <a:spLocks noGrp="1"/>
          </p:cNvSpPr>
          <p:nvPr>
            <p:ph type="sldNum" sz="quarter" idx="10"/>
          </p:nvPr>
        </p:nvSpPr>
        <p:spPr/>
        <p:txBody>
          <a:bodyPr/>
          <a:lstStyle/>
          <a:p>
            <a:fld id="{DF949406-C758-451D-B51D-CFB0DAF2131B}" type="slidenum">
              <a:rPr lang="en-US" smtClean="0"/>
              <a:t>20</a:t>
            </a:fld>
            <a:endParaRPr lang="en-US"/>
          </a:p>
        </p:txBody>
      </p:sp>
    </p:spTree>
    <p:extLst>
      <p:ext uri="{BB962C8B-B14F-4D97-AF65-F5344CB8AC3E}">
        <p14:creationId xmlns:p14="http://schemas.microsoft.com/office/powerpoint/2010/main" val="4204238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two of the more common responses to Presumption of QI</a:t>
            </a:r>
          </a:p>
          <a:p>
            <a:endParaRPr lang="en-US" dirty="0" smtClean="0"/>
          </a:p>
          <a:p>
            <a:r>
              <a:rPr lang="en-US" dirty="0" smtClean="0"/>
              <a:t>Leases:</a:t>
            </a:r>
          </a:p>
          <a:p>
            <a:pPr marL="628650" lvl="1" indent="-171450">
              <a:buFont typeface="Arial" panose="020B0604020202020204" pitchFamily="34" charset="0"/>
              <a:buChar char="•"/>
            </a:pPr>
            <a:r>
              <a:rPr lang="en-US" dirty="0" smtClean="0"/>
              <a:t>Common response</a:t>
            </a:r>
          </a:p>
          <a:p>
            <a:pPr marL="1085850" lvl="2" indent="-171450">
              <a:buFont typeface="Arial" panose="020B0604020202020204" pitchFamily="34" charset="0"/>
              <a:buChar char="•"/>
            </a:pPr>
            <a:r>
              <a:rPr lang="en-US" dirty="0" smtClean="0"/>
              <a:t>Written</a:t>
            </a:r>
            <a:r>
              <a:rPr lang="en-US" baseline="0" dirty="0" smtClean="0"/>
              <a:t> best</a:t>
            </a:r>
          </a:p>
          <a:p>
            <a:pPr marL="1085850" lvl="2" indent="-171450">
              <a:buFont typeface="Arial" panose="020B0604020202020204" pitchFamily="34" charset="0"/>
              <a:buChar char="•"/>
            </a:pPr>
            <a:r>
              <a:rPr lang="en-US" baseline="0" dirty="0" smtClean="0"/>
              <a:t>Can use be terminated?</a:t>
            </a:r>
            <a:endParaRPr lang="en-US" dirty="0" smtClean="0"/>
          </a:p>
          <a:p>
            <a:pPr marL="628650" lvl="1" indent="-171450">
              <a:buFont typeface="Arial" panose="020B0604020202020204" pitchFamily="34" charset="0"/>
              <a:buChar char="•"/>
            </a:pPr>
            <a:r>
              <a:rPr lang="en-US" dirty="0" smtClean="0"/>
              <a:t>This one is a recognition that applicants sometimes move water rights </a:t>
            </a:r>
            <a:r>
              <a:rPr lang="en-US" baseline="0" dirty="0" smtClean="0"/>
              <a:t>without a change application.</a:t>
            </a:r>
          </a:p>
          <a:p>
            <a:pPr marL="628650" lvl="1" indent="-171450">
              <a:buFont typeface="Arial" panose="020B0604020202020204" pitchFamily="34" charset="0"/>
              <a:buChar char="•"/>
            </a:pPr>
            <a:r>
              <a:rPr lang="en-US" baseline="0" dirty="0" smtClean="0"/>
              <a:t>While the move might be illegal use, it may rebut the presumption of quantity impairment due to nonuse.</a:t>
            </a:r>
          </a:p>
          <a:p>
            <a:pPr marL="628650" lvl="1" indent="-171450">
              <a:buFont typeface="Arial" panose="020B0604020202020204" pitchFamily="34" charset="0"/>
              <a:buChar char="•"/>
            </a:pPr>
            <a:r>
              <a:rPr lang="en-US" baseline="0" dirty="0" smtClean="0"/>
              <a:t>Remember, the presumption is premised on causing quantity impairment </a:t>
            </a:r>
          </a:p>
          <a:p>
            <a:pPr marL="1085850" lvl="2" indent="-171450">
              <a:buFont typeface="Arial" panose="020B0604020202020204" pitchFamily="34" charset="0"/>
              <a:buChar char="•"/>
            </a:pPr>
            <a:r>
              <a:rPr lang="en-US" baseline="0" dirty="0" smtClean="0"/>
              <a:t>diminished quantity</a:t>
            </a:r>
          </a:p>
          <a:p>
            <a:pPr marL="1085850" lvl="2" indent="-171450">
              <a:buFont typeface="Arial" panose="020B0604020202020204" pitchFamily="34" charset="0"/>
              <a:buChar char="•"/>
            </a:pPr>
            <a:r>
              <a:rPr lang="en-US" baseline="0" dirty="0" smtClean="0"/>
              <a:t>Changed timing</a:t>
            </a:r>
          </a:p>
          <a:p>
            <a:pPr marL="1085850" lvl="2" indent="-171450">
              <a:buFont typeface="Arial" panose="020B0604020202020204" pitchFamily="34" charset="0"/>
              <a:buChar char="•"/>
            </a:pPr>
            <a:r>
              <a:rPr lang="en-US" baseline="0" dirty="0" smtClean="0"/>
              <a:t>Increased depletion</a:t>
            </a:r>
          </a:p>
          <a:p>
            <a:pPr marL="628650" lvl="1" indent="-171450">
              <a:buFont typeface="Arial" panose="020B0604020202020204" pitchFamily="34" charset="0"/>
              <a:buChar char="•"/>
            </a:pPr>
            <a:r>
              <a:rPr lang="en-US" baseline="0" dirty="0" smtClean="0"/>
              <a:t>If none of those have occurred, the presumption may be rebutted.</a:t>
            </a:r>
          </a:p>
          <a:p>
            <a:pPr marL="628650" lvl="1" indent="-171450">
              <a:buFont typeface="Arial" panose="020B0604020202020204" pitchFamily="34" charset="0"/>
              <a:buChar char="•"/>
            </a:pPr>
            <a:endParaRPr lang="en-US" baseline="0" dirty="0" smtClean="0"/>
          </a:p>
          <a:p>
            <a:pPr marL="0" lvl="0" indent="0">
              <a:buFont typeface="Arial" panose="020B0604020202020204" pitchFamily="34" charset="0"/>
              <a:buNone/>
            </a:pPr>
            <a:r>
              <a:rPr lang="en-US" baseline="0" dirty="0" smtClean="0"/>
              <a:t>Public Water Supplier:</a:t>
            </a:r>
          </a:p>
          <a:p>
            <a:pPr marL="628650" lvl="1" indent="-171450">
              <a:buFont typeface="Arial" panose="020B0604020202020204" pitchFamily="34" charset="0"/>
              <a:buChar char="•"/>
            </a:pPr>
            <a:r>
              <a:rPr lang="en-US" baseline="0" dirty="0" smtClean="0"/>
              <a:t>This is one of those nonuse protections that Public Water Supplier’s have.</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Let’s test your understanding with some scenarios.</a:t>
            </a:r>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F949406-C758-451D-B51D-CFB0DAF2131B}" type="slidenum">
              <a:rPr lang="en-US" smtClean="0"/>
              <a:t>21</a:t>
            </a:fld>
            <a:endParaRPr lang="en-US"/>
          </a:p>
        </p:txBody>
      </p:sp>
    </p:spTree>
    <p:extLst>
      <p:ext uri="{BB962C8B-B14F-4D97-AF65-F5344CB8AC3E}">
        <p14:creationId xmlns:p14="http://schemas.microsoft.com/office/powerpoint/2010/main" val="4204238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aseline="0" dirty="0" smtClean="0"/>
              <a:t>Let’s test your understanding with some scenarios.</a:t>
            </a:r>
          </a:p>
          <a:p>
            <a:pPr marL="0" lvl="0" indent="0">
              <a:buFont typeface="Arial" panose="020B0604020202020204" pitchFamily="34" charset="0"/>
              <a:buNone/>
            </a:pPr>
            <a:endParaRPr lang="en-US" dirty="0" smtClean="0"/>
          </a:p>
          <a:p>
            <a:r>
              <a:rPr lang="en-US" dirty="0" smtClean="0"/>
              <a:t>Answer:</a:t>
            </a:r>
            <a:r>
              <a:rPr lang="en-US" baseline="0" dirty="0" smtClean="0"/>
              <a:t> Rebuttable presumption of QI has </a:t>
            </a:r>
            <a:r>
              <a:rPr lang="en-US" baseline="0" dirty="0" smtClean="0"/>
              <a:t>been </a:t>
            </a:r>
            <a:r>
              <a:rPr lang="en-US" baseline="0" dirty="0" smtClean="0"/>
              <a:t>raised.</a:t>
            </a:r>
          </a:p>
          <a:p>
            <a:endParaRPr lang="en-US" baseline="0" dirty="0" smtClean="0"/>
          </a:p>
          <a:p>
            <a:r>
              <a:rPr lang="en-US" baseline="0" dirty="0" smtClean="0"/>
              <a:t>Answer: Basic quantity impairment could be an issue.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F949406-C758-451D-B51D-CFB0DAF2131B}" type="slidenum">
              <a:rPr lang="en-US" smtClean="0"/>
              <a:t>22</a:t>
            </a:fld>
            <a:endParaRPr lang="en-US" dirty="0"/>
          </a:p>
        </p:txBody>
      </p:sp>
    </p:spTree>
    <p:extLst>
      <p:ext uri="{BB962C8B-B14F-4D97-AF65-F5344CB8AC3E}">
        <p14:creationId xmlns:p14="http://schemas.microsoft.com/office/powerpoint/2010/main" val="4204238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aseline="0" dirty="0" smtClean="0"/>
              <a:t>Let’s test your understanding with some scenarios.</a:t>
            </a:r>
          </a:p>
          <a:p>
            <a:pPr marL="0" lvl="0" indent="0">
              <a:buFont typeface="Arial" panose="020B0604020202020204" pitchFamily="34" charset="0"/>
              <a:buNone/>
            </a:pPr>
            <a:endParaRPr lang="en-US" dirty="0" smtClean="0"/>
          </a:p>
          <a:p>
            <a:r>
              <a:rPr lang="en-US" dirty="0" smtClean="0"/>
              <a:t>Answer:</a:t>
            </a:r>
            <a:r>
              <a:rPr lang="en-US" baseline="0" dirty="0" smtClean="0"/>
              <a:t> Rebuttable presumption of QI has </a:t>
            </a:r>
            <a:r>
              <a:rPr lang="en-US" u="sng" baseline="0" dirty="0" smtClean="0"/>
              <a:t>not</a:t>
            </a:r>
            <a:r>
              <a:rPr lang="en-US" baseline="0" dirty="0" smtClean="0"/>
              <a:t> been raised.</a:t>
            </a:r>
          </a:p>
          <a:p>
            <a:endParaRPr lang="en-US" baseline="0" dirty="0" smtClean="0"/>
          </a:p>
          <a:p>
            <a:r>
              <a:rPr lang="en-US" baseline="0" dirty="0" smtClean="0"/>
              <a:t>Answer: Basic quantity impairment could be an issue</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DF949406-C758-451D-B51D-CFB0DAF2131B}" type="slidenum">
              <a:rPr lang="en-US" smtClean="0"/>
              <a:t>23</a:t>
            </a:fld>
            <a:endParaRPr lang="en-US" dirty="0"/>
          </a:p>
        </p:txBody>
      </p:sp>
    </p:spTree>
    <p:extLst>
      <p:ext uri="{BB962C8B-B14F-4D97-AF65-F5344CB8AC3E}">
        <p14:creationId xmlns:p14="http://schemas.microsoft.com/office/powerpoint/2010/main" val="2324537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aseline="0" dirty="0" smtClean="0"/>
              <a:t>Let’s test your understanding with some scenarios.</a:t>
            </a:r>
          </a:p>
          <a:p>
            <a:pPr marL="0" lvl="0" indent="0">
              <a:buFont typeface="Arial" panose="020B0604020202020204" pitchFamily="34" charset="0"/>
              <a:buNone/>
            </a:pPr>
            <a:endParaRPr lang="en-US" dirty="0" smtClean="0"/>
          </a:p>
          <a:p>
            <a:r>
              <a:rPr lang="en-US" dirty="0" smtClean="0"/>
              <a:t>Answer:</a:t>
            </a:r>
            <a:r>
              <a:rPr lang="en-US" baseline="0" dirty="0" smtClean="0"/>
              <a:t> Yes</a:t>
            </a:r>
          </a:p>
          <a:p>
            <a:endParaRPr lang="en-US" baseline="0" dirty="0" smtClean="0"/>
          </a:p>
          <a:p>
            <a:r>
              <a:rPr lang="en-US" baseline="0" dirty="0" smtClean="0"/>
              <a:t>The nonuse application does not constitute beneficial use. The seven-year period is seven years prior to the filing of the nonuse application.</a:t>
            </a:r>
          </a:p>
          <a:p>
            <a:endParaRPr lang="en-US" baseline="0" dirty="0" smtClean="0"/>
          </a:p>
          <a:p>
            <a:r>
              <a:rPr lang="en-US" baseline="0" dirty="0" smtClean="0"/>
              <a:t>The applicant should submit evidence of use either with the nonuse application or the change application.</a:t>
            </a:r>
          </a:p>
        </p:txBody>
      </p:sp>
      <p:sp>
        <p:nvSpPr>
          <p:cNvPr id="4" name="Slide Number Placeholder 3"/>
          <p:cNvSpPr>
            <a:spLocks noGrp="1"/>
          </p:cNvSpPr>
          <p:nvPr>
            <p:ph type="sldNum" sz="quarter" idx="10"/>
          </p:nvPr>
        </p:nvSpPr>
        <p:spPr/>
        <p:txBody>
          <a:bodyPr/>
          <a:lstStyle/>
          <a:p>
            <a:fld id="{DF949406-C758-451D-B51D-CFB0DAF2131B}" type="slidenum">
              <a:rPr lang="en-US" smtClean="0"/>
              <a:t>24</a:t>
            </a:fld>
            <a:endParaRPr lang="en-US" dirty="0"/>
          </a:p>
        </p:txBody>
      </p:sp>
    </p:spTree>
    <p:extLst>
      <p:ext uri="{BB962C8B-B14F-4D97-AF65-F5344CB8AC3E}">
        <p14:creationId xmlns:p14="http://schemas.microsoft.com/office/powerpoint/2010/main" val="42042380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DF949406-C758-451D-B51D-CFB0DAF2131B}" type="slidenum">
              <a:rPr lang="en-US" smtClean="0"/>
              <a:t>25</a:t>
            </a:fld>
            <a:endParaRPr lang="en-US" dirty="0"/>
          </a:p>
        </p:txBody>
      </p:sp>
    </p:spTree>
    <p:extLst>
      <p:ext uri="{BB962C8B-B14F-4D97-AF65-F5344CB8AC3E}">
        <p14:creationId xmlns:p14="http://schemas.microsoft.com/office/powerpoint/2010/main" val="2352165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to do….</a:t>
            </a:r>
          </a:p>
          <a:p>
            <a:endParaRPr lang="en-US" dirty="0" smtClean="0"/>
          </a:p>
          <a:p>
            <a:pPr marL="171450" indent="-171450">
              <a:buFont typeface="Arial" panose="020B0604020202020204" pitchFamily="34" charset="0"/>
              <a:buChar char="•"/>
            </a:pPr>
            <a:r>
              <a:rPr lang="en-US" dirty="0" smtClean="0"/>
              <a:t>Don’t ignore.  Applicant bears the burden</a:t>
            </a:r>
          </a:p>
          <a:p>
            <a:pPr marL="171450" indent="-171450">
              <a:buFont typeface="Arial" panose="020B0604020202020204" pitchFamily="34" charset="0"/>
              <a:buChar char="•"/>
            </a:pPr>
            <a:r>
              <a:rPr lang="en-US" dirty="0" smtClean="0"/>
              <a:t>Is nonuse excused?</a:t>
            </a:r>
          </a:p>
          <a:p>
            <a:pPr marL="171450" indent="-171450">
              <a:buFont typeface="Arial" panose="020B0604020202020204" pitchFamily="34" charset="0"/>
              <a:buChar char="•"/>
            </a:pPr>
            <a:r>
              <a:rPr lang="en-US" dirty="0" smtClean="0"/>
              <a:t>Has</a:t>
            </a:r>
            <a:r>
              <a:rPr lang="en-US" baseline="0" dirty="0" smtClean="0"/>
              <a:t> any water been used.  Sometimes these result in partial approvals</a:t>
            </a:r>
            <a:endParaRPr lang="en-US" baseline="0" dirty="0"/>
          </a:p>
          <a:p>
            <a:pPr marL="171450" indent="-171450">
              <a:buFont typeface="Arial" panose="020B0604020202020204" pitchFamily="34" charset="0"/>
              <a:buChar char="•"/>
            </a:pPr>
            <a:r>
              <a:rPr lang="en-US" baseline="0" dirty="0" smtClean="0"/>
              <a:t>Preemptive Strike</a:t>
            </a:r>
          </a:p>
          <a:p>
            <a:pPr marL="628650" lvl="1" indent="-171450">
              <a:buFont typeface="Arial" panose="020B0604020202020204" pitchFamily="34" charset="0"/>
              <a:buChar char="•"/>
            </a:pPr>
            <a:r>
              <a:rPr lang="en-US" baseline="0" dirty="0" smtClean="0"/>
              <a:t>Explanatory</a:t>
            </a:r>
          </a:p>
          <a:p>
            <a:pPr marL="628650" lvl="1" indent="-171450">
              <a:buFont typeface="Arial" panose="020B0604020202020204" pitchFamily="34" charset="0"/>
              <a:buChar char="•"/>
            </a:pPr>
            <a:r>
              <a:rPr lang="en-US" baseline="0" dirty="0" smtClean="0"/>
              <a:t>Heretofore Map</a:t>
            </a:r>
          </a:p>
        </p:txBody>
      </p:sp>
      <p:sp>
        <p:nvSpPr>
          <p:cNvPr id="4" name="Slide Number Placeholder 3"/>
          <p:cNvSpPr>
            <a:spLocks noGrp="1"/>
          </p:cNvSpPr>
          <p:nvPr>
            <p:ph type="sldNum" sz="quarter" idx="10"/>
          </p:nvPr>
        </p:nvSpPr>
        <p:spPr/>
        <p:txBody>
          <a:bodyPr/>
          <a:lstStyle/>
          <a:p>
            <a:fld id="{DF949406-C758-451D-B51D-CFB0DAF2131B}" type="slidenum">
              <a:rPr lang="en-US" smtClean="0"/>
              <a:t>26</a:t>
            </a:fld>
            <a:endParaRPr lang="en-US"/>
          </a:p>
        </p:txBody>
      </p:sp>
    </p:spTree>
    <p:extLst>
      <p:ext uri="{BB962C8B-B14F-4D97-AF65-F5344CB8AC3E}">
        <p14:creationId xmlns:p14="http://schemas.microsoft.com/office/powerpoint/2010/main" val="4204238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9F733-024C-4B7C-B3C4-63FA2E5D8E82}" type="slidenum">
              <a:rPr lang="en-US" smtClean="0"/>
              <a:t>27</a:t>
            </a:fld>
            <a:endParaRPr lang="en-US" dirty="0"/>
          </a:p>
        </p:txBody>
      </p:sp>
    </p:spTree>
    <p:extLst>
      <p:ext uri="{BB962C8B-B14F-4D97-AF65-F5344CB8AC3E}">
        <p14:creationId xmlns:p14="http://schemas.microsoft.com/office/powerpoint/2010/main" val="3583933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topics</a:t>
            </a:r>
            <a:r>
              <a:rPr lang="en-US" baseline="0" dirty="0" smtClean="0"/>
              <a:t> that we will cover.  </a:t>
            </a:r>
            <a:endParaRPr lang="en-US" dirty="0" smtClean="0"/>
          </a:p>
          <a:p>
            <a:pPr marL="628650" lvl="1" indent="-171450">
              <a:buFont typeface="Arial" panose="020B0604020202020204" pitchFamily="34" charset="0"/>
              <a:buChar char="•"/>
            </a:pPr>
            <a:r>
              <a:rPr lang="en-US" dirty="0" smtClean="0"/>
              <a:t>We’re going to talk about Forfeiture.</a:t>
            </a:r>
          </a:p>
          <a:p>
            <a:pPr marL="628650" lvl="1" indent="-171450">
              <a:buFont typeface="Arial" panose="020B0604020202020204" pitchFamily="34" charset="0"/>
              <a:buChar char="•"/>
            </a:pPr>
            <a:r>
              <a:rPr lang="en-US" dirty="0" smtClean="0"/>
              <a:t>We’re going to talk about nonuse and the nonuse application.</a:t>
            </a:r>
            <a:endParaRPr lang="en-US" baseline="0" dirty="0" smtClean="0"/>
          </a:p>
          <a:p>
            <a:pPr marL="628650" lvl="1" indent="-171450">
              <a:buFont typeface="Arial" panose="020B0604020202020204" pitchFamily="34" charset="0"/>
              <a:buChar char="•"/>
            </a:pPr>
            <a:r>
              <a:rPr lang="en-US" baseline="0" dirty="0" smtClean="0"/>
              <a:t>Rebuttable Presumption of Quantity Impairment due to Nonuse.  </a:t>
            </a:r>
          </a:p>
          <a:p>
            <a:endParaRPr lang="en-US" dirty="0" smtClean="0"/>
          </a:p>
          <a:p>
            <a:r>
              <a:rPr lang="en-US" dirty="0" smtClean="0"/>
              <a:t>These topics revolve around</a:t>
            </a:r>
            <a:r>
              <a:rPr lang="en-US" baseline="0" dirty="0" smtClean="0"/>
              <a:t> the concept of nonuse.</a:t>
            </a:r>
            <a:endParaRPr lang="en-US" dirty="0"/>
          </a:p>
        </p:txBody>
      </p:sp>
      <p:sp>
        <p:nvSpPr>
          <p:cNvPr id="4" name="Slide Number Placeholder 3"/>
          <p:cNvSpPr>
            <a:spLocks noGrp="1"/>
          </p:cNvSpPr>
          <p:nvPr>
            <p:ph type="sldNum" sz="quarter" idx="10"/>
          </p:nvPr>
        </p:nvSpPr>
        <p:spPr/>
        <p:txBody>
          <a:bodyPr/>
          <a:lstStyle/>
          <a:p>
            <a:fld id="{DF949406-C758-451D-B51D-CFB0DAF2131B}" type="slidenum">
              <a:rPr lang="en-US" smtClean="0"/>
              <a:t>3</a:t>
            </a:fld>
            <a:endParaRPr lang="en-US" dirty="0"/>
          </a:p>
        </p:txBody>
      </p:sp>
    </p:spTree>
    <p:extLst>
      <p:ext uri="{BB962C8B-B14F-4D97-AF65-F5344CB8AC3E}">
        <p14:creationId xmlns:p14="http://schemas.microsoft.com/office/powerpoint/2010/main" val="1995329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UC 73-1-4 is where you go to find statutes regarding forfeiture and nonuse</a:t>
            </a:r>
          </a:p>
          <a:p>
            <a:endParaRPr lang="en-US" dirty="0" smtClean="0"/>
          </a:p>
          <a:p>
            <a:r>
              <a:rPr lang="en-US" dirty="0" smtClean="0"/>
              <a:t>Forfeiture is a fundamental concept of the doctrine of prior appropriation.</a:t>
            </a:r>
          </a:p>
          <a:p>
            <a:pPr marL="628650" lvl="1" indent="-171450">
              <a:buFont typeface="Arial" panose="020B0604020202020204" pitchFamily="34" charset="0"/>
              <a:buChar char="•"/>
            </a:pPr>
            <a:r>
              <a:rPr lang="en-US" dirty="0" smtClean="0"/>
              <a:t>This concept is sometimes referred</a:t>
            </a:r>
            <a:r>
              <a:rPr lang="en-US" baseline="0" dirty="0" smtClean="0"/>
              <a:t> to by the phrase “Use it or lose it”</a:t>
            </a:r>
          </a:p>
          <a:p>
            <a:pPr marL="628650" lvl="1" indent="-171450">
              <a:buFont typeface="Arial" panose="020B0604020202020204" pitchFamily="34" charset="0"/>
              <a:buChar char="•"/>
            </a:pPr>
            <a:r>
              <a:rPr lang="en-US" baseline="0" dirty="0" smtClean="0"/>
              <a:t>However, there are many misunderstandings that revolve around that phrase and this concept.</a:t>
            </a:r>
          </a:p>
          <a:p>
            <a:pPr marL="628650" lvl="1" indent="-171450">
              <a:buFont typeface="Arial" panose="020B0604020202020204" pitchFamily="34" charset="0"/>
              <a:buChar char="•"/>
            </a:pPr>
            <a:r>
              <a:rPr lang="en-US" baseline="0" dirty="0" smtClean="0"/>
              <a:t>Let’s see if we can dispel some of them</a:t>
            </a:r>
            <a:endParaRPr lang="en-US" dirty="0" smtClean="0"/>
          </a:p>
          <a:p>
            <a:endParaRPr lang="en-US" dirty="0" smtClean="0"/>
          </a:p>
          <a:p>
            <a:r>
              <a:rPr lang="en-US" dirty="0" smtClean="0"/>
              <a:t>In subsection (2)(a) we find the relationship</a:t>
            </a:r>
            <a:r>
              <a:rPr lang="en-US" baseline="0" dirty="0" smtClean="0"/>
              <a:t> between nonuse and forfeiture.</a:t>
            </a:r>
          </a:p>
          <a:p>
            <a:pPr marL="628650" lvl="1" indent="-171450">
              <a:buFont typeface="Arial" panose="020B0604020202020204" pitchFamily="34" charset="0"/>
              <a:buChar char="•"/>
            </a:pPr>
            <a:r>
              <a:rPr lang="en-US" baseline="0" dirty="0" smtClean="0"/>
              <a:t>I’ve underlined two parts of this statute.</a:t>
            </a:r>
          </a:p>
          <a:p>
            <a:pPr marL="628650" lvl="1" indent="-171450">
              <a:buFont typeface="Arial" panose="020B0604020202020204" pitchFamily="34" charset="0"/>
              <a:buChar char="•"/>
            </a:pPr>
            <a:r>
              <a:rPr lang="en-US" baseline="0" dirty="0" smtClean="0"/>
              <a:t>First we get a definition of nonuse</a:t>
            </a:r>
          </a:p>
          <a:p>
            <a:pPr marL="1085850" lvl="2" indent="-171450">
              <a:buFont typeface="Arial" panose="020B0604020202020204" pitchFamily="34" charset="0"/>
              <a:buChar char="•"/>
            </a:pPr>
            <a:r>
              <a:rPr lang="en-US" baseline="0" dirty="0" smtClean="0"/>
              <a:t>Statutorily nonuse only becomes a problem when it is done for 7 years.</a:t>
            </a:r>
          </a:p>
          <a:p>
            <a:pPr marL="628650" lvl="1" indent="-171450">
              <a:buFont typeface="Arial" panose="020B0604020202020204" pitchFamily="34" charset="0"/>
              <a:buChar char="•"/>
            </a:pPr>
            <a:r>
              <a:rPr lang="en-US" baseline="0" dirty="0" smtClean="0"/>
              <a:t>Next we get the phrase “Subject to forfeiture”</a:t>
            </a:r>
          </a:p>
          <a:p>
            <a:pPr marL="1085850" lvl="2" indent="-171450">
              <a:buFont typeface="Arial" panose="020B0604020202020204" pitchFamily="34" charset="0"/>
              <a:buChar char="•"/>
            </a:pPr>
            <a:r>
              <a:rPr lang="en-US" baseline="0" dirty="0" smtClean="0"/>
              <a:t>The phrase “subject to…” teaches an important principle as it relates to the State Engineer.</a:t>
            </a:r>
          </a:p>
          <a:p>
            <a:pPr marL="1085850" lvl="2" indent="-171450">
              <a:buFont typeface="Arial" panose="020B0604020202020204" pitchFamily="34" charset="0"/>
              <a:buChar char="•"/>
            </a:pPr>
            <a:endParaRPr lang="en-US" baseline="0" dirty="0" smtClean="0"/>
          </a:p>
          <a:p>
            <a:pPr marL="0" lvl="0" indent="0">
              <a:buFont typeface="Arial" panose="020B0604020202020204" pitchFamily="34" charset="0"/>
              <a:buNone/>
            </a:pPr>
            <a:r>
              <a:rPr lang="en-US" baseline="0" dirty="0" smtClean="0"/>
              <a:t>*Test Question on how many years to be “subject to forfeiture.”*</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NEXT SLIDE</a:t>
            </a:r>
          </a:p>
          <a:p>
            <a:endParaRPr lang="en-US" baseline="0" dirty="0" smtClean="0"/>
          </a:p>
        </p:txBody>
      </p:sp>
      <p:sp>
        <p:nvSpPr>
          <p:cNvPr id="4" name="Slide Number Placeholder 3"/>
          <p:cNvSpPr>
            <a:spLocks noGrp="1"/>
          </p:cNvSpPr>
          <p:nvPr>
            <p:ph type="sldNum" sz="quarter" idx="10"/>
          </p:nvPr>
        </p:nvSpPr>
        <p:spPr/>
        <p:txBody>
          <a:bodyPr/>
          <a:lstStyle/>
          <a:p>
            <a:fld id="{DF949406-C758-451D-B51D-CFB0DAF2131B}" type="slidenum">
              <a:rPr lang="en-US" smtClean="0"/>
              <a:t>4</a:t>
            </a:fld>
            <a:endParaRPr lang="en-US" dirty="0"/>
          </a:p>
        </p:txBody>
      </p:sp>
    </p:spTree>
    <p:extLst>
      <p:ext uri="{BB962C8B-B14F-4D97-AF65-F5344CB8AC3E}">
        <p14:creationId xmlns:p14="http://schemas.microsoft.com/office/powerpoint/2010/main" val="2857952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Forfeiture</a:t>
            </a:r>
            <a:r>
              <a:rPr lang="en-US" baseline="0" dirty="0" smtClean="0"/>
              <a:t> is a judicial proceeding</a:t>
            </a:r>
          </a:p>
          <a:p>
            <a:pPr marL="628650" lvl="1" indent="-171450">
              <a:buFont typeface="Arial" panose="020B0604020202020204" pitchFamily="34" charset="0"/>
              <a:buChar char="•"/>
            </a:pPr>
            <a:r>
              <a:rPr lang="en-US" baseline="0" dirty="0" smtClean="0"/>
              <a:t>Administrative means actions taken by the State Engineer.</a:t>
            </a:r>
          </a:p>
          <a:p>
            <a:pPr marL="628650" lvl="1" indent="-171450">
              <a:buFont typeface="Arial" panose="020B0604020202020204" pitchFamily="34" charset="0"/>
              <a:buChar char="•"/>
            </a:pPr>
            <a:r>
              <a:rPr lang="en-US" baseline="0" dirty="0" smtClean="0"/>
              <a:t>There are some administrative actions where the concept of nonuse applies.  Forfeiture is not one of these.  We will discuss these later.</a:t>
            </a:r>
          </a:p>
          <a:p>
            <a:pPr marL="628650" lvl="1" indent="-171450">
              <a:buFont typeface="Arial" panose="020B0604020202020204" pitchFamily="34" charset="0"/>
              <a:buChar char="•"/>
            </a:pPr>
            <a:r>
              <a:rPr lang="en-US" baseline="0" dirty="0" smtClean="0"/>
              <a:t>*Test question about whether forfeiture is an administrative action</a:t>
            </a:r>
            <a:r>
              <a:rPr lang="en-US" baseline="0" dirty="0" smtClean="0"/>
              <a:t>.* 15 YEARS</a:t>
            </a:r>
            <a:endParaRPr lang="en-US" baseline="0" dirty="0" smtClean="0"/>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The State Engineer does not have power to declare water rights forfeited.</a:t>
            </a:r>
          </a:p>
          <a:p>
            <a:pPr marL="628650" lvl="1" indent="-171450">
              <a:buFont typeface="Arial" panose="020B0604020202020204" pitchFamily="34" charset="0"/>
              <a:buChar char="•"/>
            </a:pPr>
            <a:r>
              <a:rPr lang="en-US" baseline="0" dirty="0" smtClean="0"/>
              <a:t>Only a judge does.</a:t>
            </a:r>
          </a:p>
          <a:p>
            <a:pPr marL="628650" lvl="1" indent="-171450">
              <a:buFont typeface="Arial" panose="020B0604020202020204" pitchFamily="34" charset="0"/>
              <a:buChar char="•"/>
            </a:pPr>
            <a:r>
              <a:rPr lang="en-US" baseline="0" dirty="0" smtClean="0"/>
              <a:t>In adjudications, forfeiture does occur, but again, this is with the involvement of the judiciary.</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Even with judicial forfeiture, there are timeline limitations.</a:t>
            </a:r>
          </a:p>
          <a:p>
            <a:pPr marL="628650" lvl="1" indent="-171450">
              <a:buFont typeface="Arial" panose="020B0604020202020204" pitchFamily="34" charset="0"/>
              <a:buChar char="•"/>
            </a:pPr>
            <a:r>
              <a:rPr lang="en-US" baseline="0" dirty="0" smtClean="0"/>
              <a:t>Water rights aren’t forever subject to forfeiture because of a period of nonuse.</a:t>
            </a:r>
          </a:p>
          <a:p>
            <a:pPr marL="628650" lvl="1" indent="-171450">
              <a:buFont typeface="Arial" panose="020B0604020202020204" pitchFamily="34" charset="0"/>
              <a:buChar char="•"/>
            </a:pPr>
            <a:r>
              <a:rPr lang="en-US" baseline="0" dirty="0" smtClean="0"/>
              <a:t>Must be filed within 15 years of the latest period of nonuse.</a:t>
            </a:r>
          </a:p>
          <a:p>
            <a:pPr marL="628650" lvl="1" indent="-171450">
              <a:buFont typeface="Arial" panose="020B0604020202020204" pitchFamily="34" charset="0"/>
              <a:buChar char="•"/>
            </a:pPr>
            <a:r>
              <a:rPr lang="en-US" u="sng" baseline="0" dirty="0" smtClean="0"/>
              <a:t>***Plus any approved nonuse application periods.</a:t>
            </a:r>
          </a:p>
          <a:p>
            <a:pPr marL="628650" lvl="1" indent="-171450">
              <a:buFont typeface="Arial" panose="020B0604020202020204" pitchFamily="34" charset="0"/>
              <a:buChar char="•"/>
            </a:pPr>
            <a:r>
              <a:rPr lang="en-US" u="none" baseline="0" dirty="0" smtClean="0"/>
              <a:t>*Test question about number of years*</a:t>
            </a:r>
            <a:endParaRPr lang="en-US" u="none" dirty="0" smtClean="0"/>
          </a:p>
          <a:p>
            <a:endParaRPr lang="en-US" dirty="0" smtClean="0"/>
          </a:p>
          <a:p>
            <a:r>
              <a:rPr lang="en-US" dirty="0" smtClean="0"/>
              <a:t>What happens when a water right is forfeited?</a:t>
            </a:r>
          </a:p>
          <a:p>
            <a:pPr marL="628650" lvl="1" indent="-171450">
              <a:buFont typeface="Arial" panose="020B0604020202020204" pitchFamily="34" charset="0"/>
              <a:buChar char="•"/>
            </a:pPr>
            <a:r>
              <a:rPr lang="en-US" dirty="0" smtClean="0"/>
              <a:t>Reverts</a:t>
            </a:r>
            <a:r>
              <a:rPr lang="en-US" baseline="0" dirty="0" smtClean="0"/>
              <a:t> to the public.</a:t>
            </a:r>
            <a:endParaRPr lang="en-US" dirty="0" smtClean="0"/>
          </a:p>
          <a:p>
            <a:pPr marL="628650" lvl="1" indent="-171450">
              <a:buFont typeface="Arial" panose="020B0604020202020204" pitchFamily="34" charset="0"/>
              <a:buChar char="•"/>
            </a:pPr>
            <a:r>
              <a:rPr lang="en-US" dirty="0" smtClean="0"/>
              <a:t>It</a:t>
            </a:r>
            <a:r>
              <a:rPr lang="en-US" baseline="0" dirty="0" smtClean="0"/>
              <a:t> is available in priority.  (i.e. others that would have limited diversion may not now)</a:t>
            </a:r>
          </a:p>
          <a:p>
            <a:pPr marL="628650" lvl="1" indent="-171450">
              <a:buFont typeface="Arial" panose="020B0604020202020204" pitchFamily="34" charset="0"/>
              <a:buChar char="•"/>
            </a:pPr>
            <a:r>
              <a:rPr lang="en-US" baseline="0" dirty="0" smtClean="0"/>
              <a:t>Available to appropriate (if the area is open)</a:t>
            </a:r>
          </a:p>
          <a:p>
            <a:pPr marL="628650" lvl="1" indent="-171450">
              <a:buFont typeface="Arial" panose="020B0604020202020204" pitchFamily="34" charset="0"/>
              <a:buChar char="•"/>
            </a:pPr>
            <a:r>
              <a:rPr lang="en-US" baseline="0" dirty="0" smtClean="0"/>
              <a:t>Important: The winner of the forfeiture suit does not get the water right.</a:t>
            </a:r>
          </a:p>
          <a:p>
            <a:pPr marL="457200" lvl="1" indent="0">
              <a:buFont typeface="Arial" panose="020B0604020202020204" pitchFamily="34" charset="0"/>
              <a:buNone/>
            </a:pPr>
            <a:endParaRPr lang="en-US" baseline="0" dirty="0" smtClean="0"/>
          </a:p>
          <a:p>
            <a:pPr marL="457200" lvl="1" indent="0">
              <a:buFont typeface="Arial" panose="020B0604020202020204" pitchFamily="34" charset="0"/>
              <a:buNone/>
            </a:pPr>
            <a:r>
              <a:rPr lang="en-US" baseline="0" dirty="0" smtClean="0"/>
              <a:t>Possible Questions:</a:t>
            </a:r>
          </a:p>
          <a:p>
            <a:pPr marL="628650" lvl="1" indent="-171450">
              <a:buFont typeface="Arial" panose="020B0604020202020204" pitchFamily="34" charset="0"/>
              <a:buChar char="•"/>
            </a:pPr>
            <a:r>
              <a:rPr lang="en-US" baseline="0" dirty="0" smtClean="0"/>
              <a:t>What happens in the database when a right is forfeited?</a:t>
            </a:r>
          </a:p>
          <a:p>
            <a:pPr marL="628650" lvl="1" indent="-171450">
              <a:buFont typeface="Arial" panose="020B0604020202020204" pitchFamily="34" charset="0"/>
              <a:buChar char="•"/>
            </a:pPr>
            <a:r>
              <a:rPr lang="en-US" baseline="0" dirty="0" smtClean="0"/>
              <a:t>Isn’t having a forfeited right available in priority an enlargement of other rights?  No.  We over-appropriate to allow the maximum use of water.</a:t>
            </a:r>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endParaRPr lang="en-US" baseline="0" dirty="0" smtClean="0"/>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F949406-C758-451D-B51D-CFB0DAF2131B}" type="slidenum">
              <a:rPr lang="en-US" smtClean="0"/>
              <a:t>5</a:t>
            </a:fld>
            <a:endParaRPr lang="en-US" dirty="0"/>
          </a:p>
        </p:txBody>
      </p:sp>
    </p:spTree>
    <p:extLst>
      <p:ext uri="{BB962C8B-B14F-4D97-AF65-F5344CB8AC3E}">
        <p14:creationId xmlns:p14="http://schemas.microsoft.com/office/powerpoint/2010/main" val="1857787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bit more about forfeiture.</a:t>
            </a:r>
          </a:p>
          <a:p>
            <a:endParaRPr lang="en-US" dirty="0" smtClean="0"/>
          </a:p>
          <a:p>
            <a:r>
              <a:rPr lang="en-US" dirty="0" smtClean="0"/>
              <a:t>Who typically</a:t>
            </a:r>
            <a:r>
              <a:rPr lang="en-US" baseline="0" dirty="0" smtClean="0"/>
              <a:t> files a forfeiture lawsuit?</a:t>
            </a:r>
          </a:p>
          <a:p>
            <a:pPr marL="171450" indent="-171450">
              <a:buFont typeface="Arial" panose="020B0604020202020204" pitchFamily="34" charset="0"/>
              <a:buChar char="•"/>
            </a:pPr>
            <a:r>
              <a:rPr lang="en-US" baseline="0" dirty="0" smtClean="0"/>
              <a:t>An aggrieved party</a:t>
            </a:r>
          </a:p>
          <a:p>
            <a:pPr marL="171450" indent="-171450">
              <a:buFont typeface="Arial" panose="020B0604020202020204" pitchFamily="34" charset="0"/>
              <a:buChar char="•"/>
            </a:pPr>
            <a:r>
              <a:rPr lang="en-US" baseline="0" dirty="0" smtClean="0"/>
              <a:t>State Engineer can file a forfeiture lawsuit.  Most typically this is in an adjudication.</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Forfeiture in adjudication</a:t>
            </a:r>
          </a:p>
          <a:p>
            <a:pPr marL="171450" indent="-171450">
              <a:buFont typeface="Arial" panose="020B0604020202020204" pitchFamily="34" charset="0"/>
              <a:buChar char="•"/>
            </a:pPr>
            <a:r>
              <a:rPr lang="en-US" baseline="0" dirty="0" smtClean="0"/>
              <a:t>More on this in another section.</a:t>
            </a:r>
            <a:endParaRPr lang="en-US" dirty="0"/>
          </a:p>
        </p:txBody>
      </p:sp>
      <p:sp>
        <p:nvSpPr>
          <p:cNvPr id="4" name="Slide Number Placeholder 3"/>
          <p:cNvSpPr>
            <a:spLocks noGrp="1"/>
          </p:cNvSpPr>
          <p:nvPr>
            <p:ph type="sldNum" sz="quarter" idx="10"/>
          </p:nvPr>
        </p:nvSpPr>
        <p:spPr/>
        <p:txBody>
          <a:bodyPr/>
          <a:lstStyle/>
          <a:p>
            <a:fld id="{DF949406-C758-451D-B51D-CFB0DAF2131B}" type="slidenum">
              <a:rPr lang="en-US" smtClean="0"/>
              <a:t>6</a:t>
            </a:fld>
            <a:endParaRPr lang="en-US" dirty="0"/>
          </a:p>
        </p:txBody>
      </p:sp>
    </p:spTree>
    <p:extLst>
      <p:ext uri="{BB962C8B-B14F-4D97-AF65-F5344CB8AC3E}">
        <p14:creationId xmlns:p14="http://schemas.microsoft.com/office/powerpoint/2010/main" val="2132398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 QUICK</a:t>
            </a:r>
          </a:p>
          <a:p>
            <a:endParaRPr lang="en-US" dirty="0" smtClean="0"/>
          </a:p>
          <a:p>
            <a:r>
              <a:rPr lang="en-US" dirty="0" smtClean="0"/>
              <a:t>State Statute recognizes several</a:t>
            </a:r>
            <a:r>
              <a:rPr lang="en-US" baseline="0" dirty="0" smtClean="0"/>
              <a:t> instances where nonuse is excused.  </a:t>
            </a:r>
          </a:p>
          <a:p>
            <a:pPr marL="628650" lvl="1" indent="-171450">
              <a:buFont typeface="Arial" panose="020B0604020202020204" pitchFamily="34" charset="0"/>
              <a:buChar char="•"/>
            </a:pPr>
            <a:r>
              <a:rPr lang="en-US" baseline="0" dirty="0" smtClean="0"/>
              <a:t>These are very important, because they touch several aspects of water law as it relates to nonuse and to the Rebuttable Presumption of Quantity impairment.</a:t>
            </a:r>
          </a:p>
          <a:p>
            <a:pPr marL="628650" lvl="1" indent="-171450">
              <a:buFont typeface="Arial" panose="020B0604020202020204" pitchFamily="34" charset="0"/>
              <a:buChar char="•"/>
            </a:pPr>
            <a:r>
              <a:rPr lang="en-US" baseline="0" dirty="0" smtClean="0"/>
              <a:t>What is the precise definition for all of these?  IDK.  All are open for interpretation.  This is why forfeiture is a judicial action.  Get a good attorney.</a:t>
            </a:r>
          </a:p>
          <a:p>
            <a:pPr marL="0" lvl="0" indent="0">
              <a:buFont typeface="Arial" panose="020B0604020202020204" pitchFamily="34" charset="0"/>
              <a:buNone/>
            </a:pPr>
            <a:endParaRPr lang="en-US" baseline="0" dirty="0" smtClean="0"/>
          </a:p>
          <a:p>
            <a:pPr marL="228600" lvl="0" indent="-228600">
              <a:buFont typeface="+mj-lt"/>
              <a:buAutoNum type="arabicPeriod"/>
            </a:pPr>
            <a:r>
              <a:rPr lang="en-US" baseline="0" dirty="0" smtClean="0"/>
              <a:t>Approved Nonuse Application – more on this next</a:t>
            </a:r>
          </a:p>
          <a:p>
            <a:pPr marL="228600" lvl="0" indent="-228600">
              <a:buFont typeface="+mj-lt"/>
              <a:buAutoNum type="arabicPeriod"/>
            </a:pPr>
            <a:r>
              <a:rPr lang="en-US" baseline="0" dirty="0" smtClean="0"/>
              <a:t>Lease</a:t>
            </a:r>
          </a:p>
          <a:p>
            <a:pPr marL="228600" lvl="0" indent="-228600">
              <a:buFont typeface="+mj-lt"/>
              <a:buAutoNum type="arabicPeriod"/>
            </a:pPr>
            <a:r>
              <a:rPr lang="en-US" baseline="0" dirty="0" smtClean="0"/>
              <a:t>Fallowing Program</a:t>
            </a:r>
          </a:p>
          <a:p>
            <a:pPr marL="228600" lvl="0" indent="-228600">
              <a:buFont typeface="+mj-lt"/>
              <a:buAutoNum type="arabicPeriod"/>
            </a:pPr>
            <a:r>
              <a:rPr lang="en-US" baseline="0" dirty="0" smtClean="0"/>
              <a:t>Insufficient Water – reduced flow due to drought  </a:t>
            </a:r>
            <a:r>
              <a:rPr lang="en-US" baseline="0" dirty="0" smtClean="0">
                <a:solidFill>
                  <a:srgbClr val="FF0000"/>
                </a:solidFill>
              </a:rPr>
              <a:t>*Test Question – Explain this one well</a:t>
            </a:r>
            <a:r>
              <a:rPr lang="en-US" baseline="0" dirty="0" smtClean="0">
                <a:solidFill>
                  <a:srgbClr val="FF0000"/>
                </a:solidFill>
              </a:rPr>
              <a:t>* IF YOU CAN PROVE THAT WATER IS NOT AVAILABLE FOR SAY 10 YEARS AND THE WATER IS USED WHEN AVAILABLE YOU ARE PROTECTED FROM NONUSE</a:t>
            </a:r>
            <a:endParaRPr lang="en-US" baseline="0" dirty="0" smtClean="0">
              <a:solidFill>
                <a:srgbClr val="FF0000"/>
              </a:solidFill>
            </a:endParaRPr>
          </a:p>
          <a:p>
            <a:pPr marL="228600" lvl="0" indent="-228600">
              <a:buFont typeface="+mj-lt"/>
              <a:buAutoNum type="arabicPeriod"/>
            </a:pPr>
            <a:r>
              <a:rPr lang="en-US" baseline="0" dirty="0" smtClean="0"/>
              <a:t>Priority Cuts – Similar to #4 above, but suggests a distribution system where commissioner cuts rights by priority.</a:t>
            </a:r>
            <a:endParaRPr lang="en-US" dirty="0"/>
          </a:p>
        </p:txBody>
      </p:sp>
      <p:sp>
        <p:nvSpPr>
          <p:cNvPr id="4" name="Slide Number Placeholder 3"/>
          <p:cNvSpPr>
            <a:spLocks noGrp="1"/>
          </p:cNvSpPr>
          <p:nvPr>
            <p:ph type="sldNum" sz="quarter" idx="10"/>
          </p:nvPr>
        </p:nvSpPr>
        <p:spPr/>
        <p:txBody>
          <a:bodyPr/>
          <a:lstStyle/>
          <a:p>
            <a:fld id="{DF949406-C758-451D-B51D-CFB0DAF2131B}" type="slidenum">
              <a:rPr lang="en-US" smtClean="0"/>
              <a:t>7</a:t>
            </a:fld>
            <a:endParaRPr lang="en-US" dirty="0"/>
          </a:p>
        </p:txBody>
      </p:sp>
    </p:spTree>
    <p:extLst>
      <p:ext uri="{BB962C8B-B14F-4D97-AF65-F5344CB8AC3E}">
        <p14:creationId xmlns:p14="http://schemas.microsoft.com/office/powerpoint/2010/main" val="3200542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MOVE</a:t>
            </a:r>
            <a:r>
              <a:rPr lang="en-US" baseline="0" dirty="0" smtClean="0"/>
              <a:t> QUICK</a:t>
            </a:r>
          </a:p>
          <a:p>
            <a:pPr marL="0" indent="0">
              <a:buFont typeface="+mj-lt"/>
              <a:buNone/>
            </a:pPr>
            <a:endParaRPr lang="en-US" dirty="0" smtClean="0"/>
          </a:p>
          <a:p>
            <a:pPr marL="228600" indent="-228600">
              <a:buFont typeface="+mj-lt"/>
              <a:buAutoNum type="arabicPeriod"/>
            </a:pPr>
            <a:r>
              <a:rPr lang="en-US" dirty="0" smtClean="0"/>
              <a:t>Water storage (surface or groundwater recharge project) – some conditions on</a:t>
            </a:r>
            <a:r>
              <a:rPr lang="en-US" baseline="0" dirty="0" smtClean="0"/>
              <a:t> this one.</a:t>
            </a:r>
          </a:p>
          <a:p>
            <a:pPr marL="228600" indent="-228600">
              <a:buFont typeface="+mj-lt"/>
              <a:buAutoNum type="arabicPeriod"/>
            </a:pPr>
            <a:endParaRPr lang="en-US" baseline="0" dirty="0" smtClean="0"/>
          </a:p>
          <a:p>
            <a:pPr marL="228600" indent="-228600">
              <a:buFont typeface="+mj-lt"/>
              <a:buAutoNum type="arabicPeriod"/>
            </a:pPr>
            <a:r>
              <a:rPr lang="en-US" baseline="0" dirty="0" smtClean="0"/>
              <a:t>Substantially all of the water was used (doesn’t apply to adjudications)</a:t>
            </a:r>
          </a:p>
          <a:p>
            <a:pPr marL="685800" lvl="1" indent="-228600">
              <a:buFont typeface="Arial" panose="020B0604020202020204" pitchFamily="34" charset="0"/>
              <a:buChar char="•"/>
            </a:pPr>
            <a:endParaRPr lang="en-US" baseline="0" dirty="0" smtClean="0"/>
          </a:p>
          <a:p>
            <a:pPr marL="228600" indent="-228600">
              <a:buFont typeface="+mj-lt"/>
              <a:buAutoNum type="arabicPeriod"/>
            </a:pPr>
            <a:r>
              <a:rPr lang="en-US" baseline="0" dirty="0" smtClean="0"/>
              <a:t>Public Water Supplier – water right must have been acquired prior to May 5, 2008 (Ross talked about this one in the last presentation)</a:t>
            </a:r>
          </a:p>
          <a:p>
            <a:pPr marL="685800" lvl="1" indent="-228600">
              <a:buFont typeface="+mj-lt"/>
              <a:buAutoNum type="arabicPeriod"/>
            </a:pPr>
            <a:r>
              <a:rPr lang="en-US" baseline="0" dirty="0" smtClean="0"/>
              <a:t>This applies for water rights acquired after May 5, 2008 if a change application has been approved by the S.E.</a:t>
            </a:r>
          </a:p>
          <a:p>
            <a:pPr marL="685800" lvl="1" indent="-228600">
              <a:buFont typeface="+mj-lt"/>
              <a:buAutoNum type="arabicPeriod"/>
            </a:pPr>
            <a:endParaRPr lang="en-US" baseline="0" dirty="0" smtClean="0"/>
          </a:p>
          <a:p>
            <a:pPr marL="228600" lvl="0" indent="-228600">
              <a:buFont typeface="+mj-lt"/>
              <a:buAutoNum type="arabicPeriod"/>
            </a:pPr>
            <a:r>
              <a:rPr lang="en-US" baseline="0" dirty="0" smtClean="0"/>
              <a:t>Supplemental Water Rights – This one was brought up yesterday.  </a:t>
            </a:r>
          </a:p>
          <a:p>
            <a:pPr marL="228600" lvl="0" indent="-228600">
              <a:buFont typeface="+mj-lt"/>
              <a:buAutoNum type="arabicPeriod"/>
            </a:pPr>
            <a:endParaRPr lang="en-US" baseline="0" dirty="0" smtClean="0"/>
          </a:p>
          <a:p>
            <a:pPr marL="228600" lvl="0" indent="-228600">
              <a:buFont typeface="+mj-lt"/>
              <a:buAutoNum type="arabicPeriod"/>
            </a:pPr>
            <a:r>
              <a:rPr lang="en-US" baseline="0" dirty="0" smtClean="0"/>
              <a:t>Diligently Pursuing a Change Application.</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DF949406-C758-451D-B51D-CFB0DAF2131B}" type="slidenum">
              <a:rPr lang="en-US" smtClean="0"/>
              <a:t>8</a:t>
            </a:fld>
            <a:endParaRPr lang="en-US" dirty="0"/>
          </a:p>
        </p:txBody>
      </p:sp>
    </p:spTree>
    <p:extLst>
      <p:ext uri="{BB962C8B-B14F-4D97-AF65-F5344CB8AC3E}">
        <p14:creationId xmlns:p14="http://schemas.microsoft.com/office/powerpoint/2010/main" val="3774892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mentioned the</a:t>
            </a:r>
            <a:r>
              <a:rPr lang="en-US" baseline="0" dirty="0" smtClean="0"/>
              <a:t> nonuse application and it was the first exception in the list we just covered.</a:t>
            </a:r>
            <a:endParaRPr lang="en-US" dirty="0" smtClean="0"/>
          </a:p>
          <a:p>
            <a:endParaRPr lang="en-US" dirty="0" smtClean="0"/>
          </a:p>
          <a:p>
            <a:r>
              <a:rPr lang="en-US" baseline="0" dirty="0" smtClean="0"/>
              <a:t>Statute recognizes that there may be times, not covered by the list of exceptions, when a water user can not use a water right.</a:t>
            </a:r>
          </a:p>
          <a:p>
            <a:endParaRPr lang="en-US" baseline="0" dirty="0" smtClean="0"/>
          </a:p>
          <a:p>
            <a:r>
              <a:rPr lang="en-US" baseline="0" dirty="0" smtClean="0"/>
              <a:t>What does a nonuse application do?   Approved nonuse application:</a:t>
            </a:r>
          </a:p>
          <a:p>
            <a:pPr marL="628650" lvl="1" indent="-171450">
              <a:buFont typeface="Arial" panose="020B0604020202020204" pitchFamily="34" charset="0"/>
              <a:buChar char="•"/>
            </a:pPr>
            <a:r>
              <a:rPr lang="en-US" baseline="0" dirty="0" smtClean="0"/>
              <a:t>Protects from nonuse – Only for period from filing to expiration.</a:t>
            </a:r>
          </a:p>
          <a:p>
            <a:pPr marL="1085850" lvl="2" indent="-171450">
              <a:buFont typeface="Arial" panose="020B0604020202020204" pitchFamily="34" charset="0"/>
              <a:buChar char="•"/>
            </a:pPr>
            <a:r>
              <a:rPr lang="en-US" baseline="0" dirty="0" smtClean="0"/>
              <a:t>*Test Question</a:t>
            </a:r>
            <a:r>
              <a:rPr lang="en-US" baseline="0" dirty="0" smtClean="0"/>
              <a:t>* Repeat this point A NONUSE APPLICATION PROTECTS A WATER RIGHT FROM THE DATE OF FILING</a:t>
            </a:r>
            <a:endParaRPr lang="en-US" baseline="0" dirty="0" smtClean="0"/>
          </a:p>
          <a:p>
            <a:pPr marL="628650" lvl="1" indent="-171450">
              <a:buFont typeface="Arial" panose="020B0604020202020204" pitchFamily="34" charset="0"/>
              <a:buChar char="•"/>
            </a:pPr>
            <a:r>
              <a:rPr lang="en-US" baseline="0" dirty="0" smtClean="0"/>
              <a:t>Does not protect a right that is already subject to forfeiture.  </a:t>
            </a:r>
          </a:p>
          <a:p>
            <a:pPr marL="1085850" lvl="2" indent="-171450">
              <a:buFont typeface="Arial" panose="020B0604020202020204" pitchFamily="34" charset="0"/>
              <a:buChar char="•"/>
            </a:pPr>
            <a:r>
              <a:rPr lang="en-US" baseline="0" dirty="0" smtClean="0"/>
              <a:t>Remember the time criteria?  15 years plus the period covered by a nonuse application.</a:t>
            </a:r>
          </a:p>
          <a:p>
            <a:pPr marL="1085850" lvl="2" indent="-171450">
              <a:buFont typeface="Arial" panose="020B0604020202020204" pitchFamily="34" charset="0"/>
              <a:buChar char="•"/>
            </a:pPr>
            <a:r>
              <a:rPr lang="en-US" baseline="0" dirty="0" smtClean="0"/>
              <a:t>*Test Question</a:t>
            </a:r>
            <a:r>
              <a:rPr lang="en-US" baseline="0" dirty="0" smtClean="0"/>
              <a:t>* IF A WATER RIGHT IS ALREADY SUBJECT TO FORFEITURE NONUSE APPLICATION DOES NOT PROTECT IT</a:t>
            </a:r>
            <a:endParaRPr lang="en-US" baseline="0" dirty="0" smtClean="0"/>
          </a:p>
          <a:p>
            <a:pPr marL="628650" lvl="1" indent="-171450">
              <a:buFont typeface="Arial" panose="020B0604020202020204" pitchFamily="34" charset="0"/>
              <a:buChar char="•"/>
            </a:pPr>
            <a:r>
              <a:rPr lang="en-US" baseline="0" dirty="0" smtClean="0"/>
              <a:t>Does not constitute beneficial use.  (Maybe this is reference to submitting proof?  Can’t submit proof unless there is bene. Use.)</a:t>
            </a:r>
          </a:p>
          <a:p>
            <a:pPr marL="1085850" lvl="2" indent="-171450">
              <a:buFont typeface="Arial" panose="020B0604020202020204" pitchFamily="34" charset="0"/>
              <a:buChar char="•"/>
            </a:pPr>
            <a:r>
              <a:rPr lang="en-US" baseline="0" dirty="0" smtClean="0"/>
              <a:t>Proof due date remains (if applicable).  Must submit proof or for extension of time.</a:t>
            </a:r>
          </a:p>
        </p:txBody>
      </p:sp>
      <p:sp>
        <p:nvSpPr>
          <p:cNvPr id="4" name="Slide Number Placeholder 3"/>
          <p:cNvSpPr>
            <a:spLocks noGrp="1"/>
          </p:cNvSpPr>
          <p:nvPr>
            <p:ph type="sldNum" sz="quarter" idx="10"/>
          </p:nvPr>
        </p:nvSpPr>
        <p:spPr/>
        <p:txBody>
          <a:bodyPr/>
          <a:lstStyle/>
          <a:p>
            <a:fld id="{DF949406-C758-451D-B51D-CFB0DAF2131B}" type="slidenum">
              <a:rPr lang="en-US" smtClean="0"/>
              <a:t>9</a:t>
            </a:fld>
            <a:endParaRPr lang="en-US" dirty="0"/>
          </a:p>
        </p:txBody>
      </p:sp>
    </p:spTree>
    <p:extLst>
      <p:ext uri="{BB962C8B-B14F-4D97-AF65-F5344CB8AC3E}">
        <p14:creationId xmlns:p14="http://schemas.microsoft.com/office/powerpoint/2010/main" val="66012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F438591-8B09-4146-A6AE-1C3E97919F1E}" type="slidenum">
              <a:rPr lang="en-US"/>
              <a:pPr>
                <a:defRPr/>
              </a:pPr>
              <a:t>‹#›</a:t>
            </a:fld>
            <a:endParaRPr lang="en-US" dirty="0"/>
          </a:p>
        </p:txBody>
      </p:sp>
    </p:spTree>
    <p:extLst>
      <p:ext uri="{BB962C8B-B14F-4D97-AF65-F5344CB8AC3E}">
        <p14:creationId xmlns:p14="http://schemas.microsoft.com/office/powerpoint/2010/main" val="3006219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A2EBE84-9752-4674-B963-F9580D17A5F8}" type="slidenum">
              <a:rPr lang="en-US"/>
              <a:pPr>
                <a:defRPr/>
              </a:pPr>
              <a:t>‹#›</a:t>
            </a:fld>
            <a:endParaRPr lang="en-US" dirty="0"/>
          </a:p>
        </p:txBody>
      </p:sp>
    </p:spTree>
    <p:extLst>
      <p:ext uri="{BB962C8B-B14F-4D97-AF65-F5344CB8AC3E}">
        <p14:creationId xmlns:p14="http://schemas.microsoft.com/office/powerpoint/2010/main" val="899558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77F897E-7890-4A44-9D8E-A9C2FABA264E}" type="slidenum">
              <a:rPr lang="en-US"/>
              <a:pPr>
                <a:defRPr/>
              </a:pPr>
              <a:t>‹#›</a:t>
            </a:fld>
            <a:endParaRPr lang="en-US" dirty="0"/>
          </a:p>
        </p:txBody>
      </p:sp>
    </p:spTree>
    <p:extLst>
      <p:ext uri="{BB962C8B-B14F-4D97-AF65-F5344CB8AC3E}">
        <p14:creationId xmlns:p14="http://schemas.microsoft.com/office/powerpoint/2010/main" val="445876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4EDD86C-9781-4A61-A54F-BE18EE887EF5}" type="slidenum">
              <a:rPr lang="en-US"/>
              <a:pPr>
                <a:defRPr/>
              </a:pPr>
              <a:t>‹#›</a:t>
            </a:fld>
            <a:endParaRPr lang="en-US" dirty="0"/>
          </a:p>
        </p:txBody>
      </p:sp>
    </p:spTree>
    <p:extLst>
      <p:ext uri="{BB962C8B-B14F-4D97-AF65-F5344CB8AC3E}">
        <p14:creationId xmlns:p14="http://schemas.microsoft.com/office/powerpoint/2010/main" val="418027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D842CEF-F3ED-4720-87B2-0239EA7C8902}" type="slidenum">
              <a:rPr lang="en-US"/>
              <a:pPr>
                <a:defRPr/>
              </a:pPr>
              <a:t>‹#›</a:t>
            </a:fld>
            <a:endParaRPr lang="en-US" dirty="0"/>
          </a:p>
        </p:txBody>
      </p:sp>
    </p:spTree>
    <p:extLst>
      <p:ext uri="{BB962C8B-B14F-4D97-AF65-F5344CB8AC3E}">
        <p14:creationId xmlns:p14="http://schemas.microsoft.com/office/powerpoint/2010/main" val="343024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822DDEF-08A3-4943-8F35-A5FBC90B7FB8}" type="slidenum">
              <a:rPr lang="en-US"/>
              <a:pPr>
                <a:defRPr/>
              </a:pPr>
              <a:t>‹#›</a:t>
            </a:fld>
            <a:endParaRPr lang="en-US" dirty="0"/>
          </a:p>
        </p:txBody>
      </p:sp>
    </p:spTree>
    <p:extLst>
      <p:ext uri="{BB962C8B-B14F-4D97-AF65-F5344CB8AC3E}">
        <p14:creationId xmlns:p14="http://schemas.microsoft.com/office/powerpoint/2010/main" val="89172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48AC28C-E253-493C-BD10-6B6248A4C23B}" type="slidenum">
              <a:rPr lang="en-US"/>
              <a:pPr>
                <a:defRPr/>
              </a:pPr>
              <a:t>‹#›</a:t>
            </a:fld>
            <a:endParaRPr lang="en-US" dirty="0"/>
          </a:p>
        </p:txBody>
      </p:sp>
    </p:spTree>
    <p:extLst>
      <p:ext uri="{BB962C8B-B14F-4D97-AF65-F5344CB8AC3E}">
        <p14:creationId xmlns:p14="http://schemas.microsoft.com/office/powerpoint/2010/main" val="373029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F22A499-36EB-4390-8B10-C957DA51C9D4}" type="slidenum">
              <a:rPr lang="en-US"/>
              <a:pPr>
                <a:defRPr/>
              </a:pPr>
              <a:t>‹#›</a:t>
            </a:fld>
            <a:endParaRPr lang="en-US" dirty="0"/>
          </a:p>
        </p:txBody>
      </p:sp>
    </p:spTree>
    <p:extLst>
      <p:ext uri="{BB962C8B-B14F-4D97-AF65-F5344CB8AC3E}">
        <p14:creationId xmlns:p14="http://schemas.microsoft.com/office/powerpoint/2010/main" val="2422561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2C97BDB-E790-4F10-ACBF-D4EC27EA012E}" type="slidenum">
              <a:rPr lang="en-US"/>
              <a:pPr>
                <a:defRPr/>
              </a:pPr>
              <a:t>‹#›</a:t>
            </a:fld>
            <a:endParaRPr lang="en-US" dirty="0"/>
          </a:p>
        </p:txBody>
      </p:sp>
    </p:spTree>
    <p:extLst>
      <p:ext uri="{BB962C8B-B14F-4D97-AF65-F5344CB8AC3E}">
        <p14:creationId xmlns:p14="http://schemas.microsoft.com/office/powerpoint/2010/main" val="987944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ED1CE75-A997-416F-9C48-ABDBE21D246C}" type="slidenum">
              <a:rPr lang="en-US"/>
              <a:pPr>
                <a:defRPr/>
              </a:pPr>
              <a:t>‹#›</a:t>
            </a:fld>
            <a:endParaRPr lang="en-US" dirty="0"/>
          </a:p>
        </p:txBody>
      </p:sp>
    </p:spTree>
    <p:extLst>
      <p:ext uri="{BB962C8B-B14F-4D97-AF65-F5344CB8AC3E}">
        <p14:creationId xmlns:p14="http://schemas.microsoft.com/office/powerpoint/2010/main" val="100366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03D5122-CC8C-464E-B19B-3137377C9CA8}" type="slidenum">
              <a:rPr lang="en-US"/>
              <a:pPr>
                <a:defRPr/>
              </a:pPr>
              <a:t>‹#›</a:t>
            </a:fld>
            <a:endParaRPr lang="en-US" dirty="0"/>
          </a:p>
        </p:txBody>
      </p:sp>
    </p:spTree>
    <p:extLst>
      <p:ext uri="{BB962C8B-B14F-4D97-AF65-F5344CB8AC3E}">
        <p14:creationId xmlns:p14="http://schemas.microsoft.com/office/powerpoint/2010/main" val="115864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charset="0"/>
              </a:defRPr>
            </a:lvl1pPr>
          </a:lstStyle>
          <a:p>
            <a:pPr>
              <a:defRPr/>
            </a:pPr>
            <a:fld id="{FC36D98F-E3B8-4BFD-8562-0D424E98283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762000" y="206375"/>
            <a:ext cx="800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b="1" dirty="0">
                <a:solidFill>
                  <a:srgbClr val="FF0000"/>
                </a:solidFill>
                <a:latin typeface="Times New Roman" pitchFamily="18" charset="0"/>
              </a:rPr>
              <a:t>Utah Division of Water Rights</a:t>
            </a:r>
          </a:p>
        </p:txBody>
      </p:sp>
      <p:sp>
        <p:nvSpPr>
          <p:cNvPr id="2051" name="Text Box 4"/>
          <p:cNvSpPr txBox="1">
            <a:spLocks noChangeArrowheads="1"/>
          </p:cNvSpPr>
          <p:nvPr/>
        </p:nvSpPr>
        <p:spPr bwMode="auto">
          <a:xfrm>
            <a:off x="4108450" y="5911850"/>
            <a:ext cx="1841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800" b="1" dirty="0">
              <a:solidFill>
                <a:srgbClr val="FF0000"/>
              </a:solidFill>
              <a:latin typeface="Times New Roman" pitchFamily="18" charset="0"/>
            </a:endParaRPr>
          </a:p>
          <a:p>
            <a:pPr algn="ctr" eaLnBrk="1" hangingPunct="1">
              <a:spcBef>
                <a:spcPct val="0"/>
              </a:spcBef>
              <a:buFontTx/>
              <a:buNone/>
            </a:pPr>
            <a:endParaRPr lang="en-US" altLang="en-US" sz="2800" b="1" dirty="0">
              <a:solidFill>
                <a:srgbClr val="FF0000"/>
              </a:solidFill>
              <a:latin typeface="Times New Roman" pitchFamily="18" charset="0"/>
            </a:endParaRPr>
          </a:p>
        </p:txBody>
      </p:sp>
      <p:sp>
        <p:nvSpPr>
          <p:cNvPr id="2052" name="Text Box 5"/>
          <p:cNvSpPr txBox="1">
            <a:spLocks noChangeArrowheads="1"/>
          </p:cNvSpPr>
          <p:nvPr/>
        </p:nvSpPr>
        <p:spPr bwMode="auto">
          <a:xfrm>
            <a:off x="3586163" y="6035675"/>
            <a:ext cx="19542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400" b="1" dirty="0">
              <a:solidFill>
                <a:srgbClr val="FFFF00"/>
              </a:solidFill>
              <a:latin typeface="Times New Roman" pitchFamily="18" charset="0"/>
            </a:endParaRPr>
          </a:p>
          <a:p>
            <a:pPr algn="ctr" eaLnBrk="1" hangingPunct="1">
              <a:spcBef>
                <a:spcPct val="0"/>
              </a:spcBef>
              <a:buFontTx/>
              <a:buNone/>
            </a:pPr>
            <a:r>
              <a:rPr lang="en-US" altLang="en-US" sz="2400" b="1" dirty="0">
                <a:solidFill>
                  <a:srgbClr val="FFFF00"/>
                </a:solidFill>
                <a:latin typeface="Times New Roman" pitchFamily="18" charset="0"/>
              </a:rPr>
              <a:t>June 21, 2004</a:t>
            </a:r>
          </a:p>
        </p:txBody>
      </p:sp>
      <p:pic>
        <p:nvPicPr>
          <p:cNvPr id="205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7"/>
          <p:cNvSpPr txBox="1">
            <a:spLocks/>
          </p:cNvSpPr>
          <p:nvPr/>
        </p:nvSpPr>
        <p:spPr bwMode="auto">
          <a:xfrm>
            <a:off x="609600" y="4419600"/>
            <a:ext cx="8534400" cy="1692771"/>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b="1" dirty="0" smtClean="0">
                <a:solidFill>
                  <a:srgbClr val="000000"/>
                </a:solidFill>
                <a:latin typeface="+mj-lt"/>
                <a:ea typeface="ヒラギノ角ゴ Pro W3" charset="-128"/>
                <a:sym typeface="Gill Sans" charset="0"/>
              </a:rPr>
              <a:t>Rural Water Training—April 2021</a:t>
            </a:r>
            <a:endParaRPr lang="en-US" altLang="en-US" sz="3600" b="1" dirty="0">
              <a:solidFill>
                <a:srgbClr val="000000"/>
              </a:solidFill>
              <a:latin typeface="+mj-lt"/>
              <a:ea typeface="ヒラギノ角ゴ Pro W3" charset="-128"/>
              <a:sym typeface="Gill Sans" charset="0"/>
            </a:endParaRPr>
          </a:p>
          <a:p>
            <a:pPr algn="ctr" eaLnBrk="1" hangingPunct="1">
              <a:spcBef>
                <a:spcPct val="50000"/>
              </a:spcBef>
              <a:buFontTx/>
              <a:buNone/>
            </a:pPr>
            <a:r>
              <a:rPr lang="en-US" altLang="en-US" sz="2400" dirty="0" smtClean="0">
                <a:solidFill>
                  <a:srgbClr val="000000"/>
                </a:solidFill>
                <a:latin typeface="+mj-lt"/>
                <a:ea typeface="ヒラギノ角ゴ Pro W3" charset="-128"/>
                <a:sym typeface="Gill Sans" charset="0"/>
              </a:rPr>
              <a:t>Eric Jones, P.E.</a:t>
            </a:r>
          </a:p>
          <a:p>
            <a:pPr algn="ctr" eaLnBrk="1" hangingPunct="1">
              <a:spcBef>
                <a:spcPct val="50000"/>
              </a:spcBef>
              <a:buFontTx/>
              <a:buNone/>
            </a:pPr>
            <a:r>
              <a:rPr lang="en-US" altLang="en-US" sz="2400" i="1" dirty="0" smtClean="0">
                <a:solidFill>
                  <a:srgbClr val="000000"/>
                </a:solidFill>
                <a:latin typeface="+mj-lt"/>
                <a:ea typeface="ヒラギノ角ゴ Pro W3" charset="-128"/>
                <a:sym typeface="Gill Sans" charset="0"/>
              </a:rPr>
              <a:t>Weber River / Western Regional Engineer</a:t>
            </a:r>
          </a:p>
        </p:txBody>
      </p:sp>
      <p:sp>
        <p:nvSpPr>
          <p:cNvPr id="2055" name="Text Box 8"/>
          <p:cNvSpPr txBox="1">
            <a:spLocks noChangeArrowheads="1"/>
          </p:cNvSpPr>
          <p:nvPr/>
        </p:nvSpPr>
        <p:spPr bwMode="auto">
          <a:xfrm>
            <a:off x="4108450" y="1219200"/>
            <a:ext cx="465455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4800" b="1" dirty="0" smtClean="0">
                <a:solidFill>
                  <a:schemeClr val="tx2"/>
                </a:solidFill>
                <a:latin typeface="Times New Roman" pitchFamily="18" charset="0"/>
              </a:rPr>
              <a:t>Advanced Water Right Topics</a:t>
            </a:r>
            <a:endParaRPr lang="en-US" altLang="en-US" sz="4800" b="1" dirty="0">
              <a:solidFill>
                <a:schemeClr val="tx2"/>
              </a:solidFill>
              <a:latin typeface="Times New Roman" pitchFamily="18" charset="0"/>
            </a:endParaRPr>
          </a:p>
          <a:p>
            <a:pPr eaLnBrk="1" hangingPunct="1">
              <a:spcBef>
                <a:spcPct val="50000"/>
              </a:spcBef>
              <a:buFontTx/>
              <a:buNone/>
            </a:pPr>
            <a:endParaRPr lang="en-US" altLang="en-US" b="1" dirty="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144000" cy="6858000"/>
            <a:chOff x="0" y="0"/>
            <a:chExt cx="9144000" cy="6858000"/>
          </a:xfrm>
        </p:grpSpPr>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828800" y="838200"/>
              <a:ext cx="2209800" cy="281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4"/>
          <p:cNvSpPr>
            <a:spLocks noGrp="1"/>
          </p:cNvSpPr>
          <p:nvPr>
            <p:ph idx="1"/>
          </p:nvPr>
        </p:nvSpPr>
        <p:spPr>
          <a:xfrm>
            <a:off x="228600" y="1343056"/>
            <a:ext cx="4326194" cy="5057744"/>
          </a:xfrm>
        </p:spPr>
        <p:txBody>
          <a:bodyPr/>
          <a:lstStyle/>
          <a:p>
            <a:r>
              <a:rPr lang="en-US" sz="2800" dirty="0" smtClean="0">
                <a:solidFill>
                  <a:schemeClr val="tx2"/>
                </a:solidFill>
              </a:rPr>
              <a:t>Nonuse </a:t>
            </a:r>
            <a:r>
              <a:rPr lang="en-US" sz="2800" dirty="0">
                <a:solidFill>
                  <a:schemeClr val="tx2"/>
                </a:solidFill>
              </a:rPr>
              <a:t>applications </a:t>
            </a:r>
            <a:r>
              <a:rPr lang="en-US" sz="2800" dirty="0" smtClean="0">
                <a:solidFill>
                  <a:schemeClr val="tx2"/>
                </a:solidFill>
              </a:rPr>
              <a:t>may </a:t>
            </a:r>
            <a:r>
              <a:rPr lang="en-US" sz="2800" dirty="0">
                <a:solidFill>
                  <a:schemeClr val="tx2"/>
                </a:solidFill>
              </a:rPr>
              <a:t>be filed on all or a portion of the </a:t>
            </a:r>
            <a:r>
              <a:rPr lang="en-US" sz="2800" dirty="0" smtClean="0">
                <a:solidFill>
                  <a:schemeClr val="tx2"/>
                </a:solidFill>
              </a:rPr>
              <a:t>right by:  </a:t>
            </a:r>
          </a:p>
          <a:p>
            <a:pPr lvl="1"/>
            <a:r>
              <a:rPr lang="en-US" sz="2400" dirty="0" smtClean="0">
                <a:solidFill>
                  <a:schemeClr val="tx2"/>
                </a:solidFill>
              </a:rPr>
              <a:t>An Appropriator </a:t>
            </a:r>
            <a:r>
              <a:rPr lang="en-US" sz="2400" dirty="0">
                <a:solidFill>
                  <a:schemeClr val="tx2"/>
                </a:solidFill>
              </a:rPr>
              <a:t>or </a:t>
            </a:r>
            <a:r>
              <a:rPr lang="en-US" sz="2400" dirty="0" smtClean="0">
                <a:solidFill>
                  <a:schemeClr val="tx2"/>
                </a:solidFill>
              </a:rPr>
              <a:t>the appropriator’s </a:t>
            </a:r>
            <a:r>
              <a:rPr lang="en-US" sz="2400" dirty="0">
                <a:solidFill>
                  <a:schemeClr val="tx2"/>
                </a:solidFill>
              </a:rPr>
              <a:t>successor in interest </a:t>
            </a:r>
            <a:endParaRPr lang="en-US" sz="2400" dirty="0" smtClean="0">
              <a:solidFill>
                <a:schemeClr val="tx2"/>
              </a:solidFill>
            </a:endParaRPr>
          </a:p>
          <a:p>
            <a:pPr lvl="1"/>
            <a:r>
              <a:rPr lang="en-US" sz="2400" dirty="0" smtClean="0">
                <a:solidFill>
                  <a:schemeClr val="tx2"/>
                </a:solidFill>
              </a:rPr>
              <a:t>Application does not constitute beneficial use</a:t>
            </a:r>
          </a:p>
          <a:p>
            <a:pPr lvl="1"/>
            <a:r>
              <a:rPr lang="en-US" sz="2400" dirty="0" smtClean="0">
                <a:solidFill>
                  <a:schemeClr val="tx2"/>
                </a:solidFill>
              </a:rPr>
              <a:t>A Shareholder </a:t>
            </a:r>
          </a:p>
          <a:p>
            <a:pPr lvl="2"/>
            <a:r>
              <a:rPr lang="en-US" sz="2000" dirty="0" smtClean="0">
                <a:solidFill>
                  <a:schemeClr val="tx2"/>
                </a:solidFill>
              </a:rPr>
              <a:t>on </a:t>
            </a:r>
            <a:r>
              <a:rPr lang="en-US" sz="2000" dirty="0">
                <a:solidFill>
                  <a:schemeClr val="tx2"/>
                </a:solidFill>
              </a:rPr>
              <a:t>the </a:t>
            </a:r>
            <a:r>
              <a:rPr lang="en-US" sz="2000" dirty="0" smtClean="0">
                <a:solidFill>
                  <a:schemeClr val="tx2"/>
                </a:solidFill>
              </a:rPr>
              <a:t>water represented </a:t>
            </a:r>
            <a:r>
              <a:rPr lang="en-US" sz="2000" dirty="0">
                <a:solidFill>
                  <a:schemeClr val="tx2"/>
                </a:solidFill>
              </a:rPr>
              <a:t>by the stock owned after giving written </a:t>
            </a:r>
            <a:r>
              <a:rPr lang="en-US" sz="2000" dirty="0" smtClean="0">
                <a:solidFill>
                  <a:schemeClr val="tx2"/>
                </a:solidFill>
              </a:rPr>
              <a:t>notice to </a:t>
            </a:r>
            <a:r>
              <a:rPr lang="en-US" sz="2000" dirty="0">
                <a:solidFill>
                  <a:schemeClr val="tx2"/>
                </a:solidFill>
              </a:rPr>
              <a:t>the company</a:t>
            </a:r>
            <a:r>
              <a:rPr lang="en-US" sz="2000" dirty="0" smtClean="0">
                <a:solidFill>
                  <a:schemeClr val="tx2"/>
                </a:solidFill>
              </a:rPr>
              <a:t>.</a:t>
            </a:r>
            <a:endParaRPr lang="en-US" sz="2000" dirty="0">
              <a:solidFill>
                <a:schemeClr val="tx2"/>
              </a:solidFill>
            </a:endParaRPr>
          </a:p>
        </p:txBody>
      </p:sp>
      <p:sp>
        <p:nvSpPr>
          <p:cNvPr id="8" name="Title 7"/>
          <p:cNvSpPr txBox="1">
            <a:spLocks noGrp="1"/>
          </p:cNvSpPr>
          <p:nvPr>
            <p:ph type="title"/>
          </p:nvPr>
        </p:nvSpPr>
        <p:spPr>
          <a:xfrm>
            <a:off x="22124" y="188477"/>
            <a:ext cx="9143999" cy="1200329"/>
          </a:xfrm>
          <a:prstGeom prst="rect">
            <a:avLst/>
          </a:prstGeom>
          <a:noFill/>
        </p:spPr>
        <p:txBody>
          <a:bodyPr wrap="square" rtlCol="0">
            <a:spAutoFit/>
          </a:bodyPr>
          <a:lstStyle/>
          <a:p>
            <a:r>
              <a:rPr lang="en-US" dirty="0" smtClean="0">
                <a:solidFill>
                  <a:schemeClr val="tx2"/>
                </a:solidFill>
              </a:rPr>
              <a:t>Nonuse Applications</a:t>
            </a:r>
            <a:br>
              <a:rPr lang="en-US" dirty="0" smtClean="0">
                <a:solidFill>
                  <a:schemeClr val="tx2"/>
                </a:solidFill>
              </a:rPr>
            </a:br>
            <a:r>
              <a:rPr lang="en-US" sz="2800" dirty="0" smtClean="0">
                <a:solidFill>
                  <a:schemeClr val="tx2"/>
                </a:solidFill>
              </a:rPr>
              <a:t>UC 73-1-4(2)(b)</a:t>
            </a:r>
            <a:endParaRPr lang="en-US" sz="28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362450" y="1962150"/>
            <a:ext cx="4724400" cy="3543300"/>
          </a:xfrm>
          <a:prstGeom prst="rect">
            <a:avLst/>
          </a:prstGeom>
        </p:spPr>
      </p:pic>
    </p:spTree>
    <p:extLst>
      <p:ext uri="{BB962C8B-B14F-4D97-AF65-F5344CB8AC3E}">
        <p14:creationId xmlns:p14="http://schemas.microsoft.com/office/powerpoint/2010/main" val="2669595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6858000"/>
            <a:chOff x="0" y="0"/>
            <a:chExt cx="9144000" cy="6858000"/>
          </a:xfrm>
        </p:grpSpPr>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828800" y="838200"/>
              <a:ext cx="2209800" cy="281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Content Placeholder 5"/>
          <p:cNvSpPr>
            <a:spLocks noGrp="1"/>
          </p:cNvSpPr>
          <p:nvPr>
            <p:ph sz="half" idx="2"/>
          </p:nvPr>
        </p:nvSpPr>
        <p:spPr>
          <a:xfrm>
            <a:off x="4800600" y="1600200"/>
            <a:ext cx="3810000" cy="4343400"/>
          </a:xfrm>
        </p:spPr>
        <p:txBody>
          <a:bodyPr/>
          <a:lstStyle/>
          <a:p>
            <a:pPr marL="0" indent="0" algn="ctr">
              <a:buNone/>
            </a:pPr>
            <a:r>
              <a:rPr lang="en-US" sz="2000" b="1" dirty="0">
                <a:solidFill>
                  <a:schemeClr val="accent2"/>
                </a:solidFill>
              </a:rPr>
              <a:t>UC 73-1-4(4)</a:t>
            </a:r>
          </a:p>
          <a:p>
            <a:pPr marL="0" indent="0" algn="ctr">
              <a:buNone/>
            </a:pPr>
            <a:r>
              <a:rPr lang="en-US" sz="3200" b="1" i="1" dirty="0" smtClean="0">
                <a:solidFill>
                  <a:schemeClr val="tx2"/>
                </a:solidFill>
              </a:rPr>
              <a:t>The </a:t>
            </a:r>
            <a:r>
              <a:rPr lang="en-US" sz="3200" b="1" i="1" dirty="0">
                <a:solidFill>
                  <a:schemeClr val="tx2"/>
                </a:solidFill>
              </a:rPr>
              <a:t>state engineer </a:t>
            </a:r>
            <a:r>
              <a:rPr lang="en-US" sz="3200" b="1" i="1" u="sng" dirty="0">
                <a:solidFill>
                  <a:schemeClr val="tx2"/>
                </a:solidFill>
              </a:rPr>
              <a:t>shall</a:t>
            </a:r>
            <a:r>
              <a:rPr lang="en-US" sz="3200" b="1" i="1" dirty="0">
                <a:solidFill>
                  <a:schemeClr val="tx2"/>
                </a:solidFill>
              </a:rPr>
              <a:t> grant a nonuse application…</a:t>
            </a:r>
            <a:r>
              <a:rPr lang="en-US" sz="3200" b="1" i="1" u="sng" dirty="0">
                <a:solidFill>
                  <a:schemeClr val="tx2"/>
                </a:solidFill>
              </a:rPr>
              <a:t>if</a:t>
            </a:r>
            <a:r>
              <a:rPr lang="en-US" sz="3200" b="1" i="1" dirty="0">
                <a:solidFill>
                  <a:schemeClr val="tx2"/>
                </a:solidFill>
              </a:rPr>
              <a:t> the applicant shows a reasonable cause for nonuse</a:t>
            </a:r>
            <a:r>
              <a:rPr lang="en-US" sz="3200" b="1" dirty="0" smtClean="0">
                <a:solidFill>
                  <a:schemeClr val="tx2"/>
                </a:solidFill>
              </a:rPr>
              <a:t>.</a:t>
            </a:r>
            <a:endParaRPr lang="en-US" sz="3200" b="1" dirty="0">
              <a:solidFill>
                <a:schemeClr val="tx2"/>
              </a:solidFill>
            </a:endParaRPr>
          </a:p>
        </p:txBody>
      </p:sp>
      <p:pic>
        <p:nvPicPr>
          <p:cNvPr id="5122" name="Picture 2" descr="G:\_WRT Photo Contests (all years)\2013 WRT Photo Contest\11.ChimneyRock_questionmark.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130000"/>
                    </a14:imgEffect>
                    <a14:imgEffect>
                      <a14:brightnessContrast bright="5000" contrast="10000"/>
                    </a14:imgEffect>
                  </a14:imgLayer>
                </a14:imgProps>
              </a:ext>
              <a:ext uri="{28A0092B-C50C-407E-A947-70E740481C1C}">
                <a14:useLocalDpi xmlns:a14="http://schemas.microsoft.com/office/drawing/2010/main" val="0"/>
              </a:ext>
            </a:extLst>
          </a:blip>
          <a:srcRect l="21094" r="797" b="30084"/>
          <a:stretch/>
        </p:blipFill>
        <p:spPr bwMode="auto">
          <a:xfrm>
            <a:off x="533400" y="717755"/>
            <a:ext cx="4038600" cy="5422490"/>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301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858000"/>
            <a:chOff x="0" y="0"/>
            <a:chExt cx="9144000" cy="685800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828800" y="838200"/>
              <a:ext cx="2209800" cy="281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Content Placeholder 6"/>
          <p:cNvSpPr>
            <a:spLocks noGrp="1"/>
          </p:cNvSpPr>
          <p:nvPr>
            <p:ph idx="1"/>
          </p:nvPr>
        </p:nvSpPr>
        <p:spPr>
          <a:xfrm>
            <a:off x="457200" y="533400"/>
            <a:ext cx="8229600" cy="5334000"/>
          </a:xfrm>
        </p:spPr>
        <p:txBody>
          <a:bodyPr/>
          <a:lstStyle/>
          <a:p>
            <a:pPr marL="0" indent="0">
              <a:buFont typeface="Arial" charset="0"/>
              <a:buNone/>
            </a:pPr>
            <a:r>
              <a:rPr lang="en-US" b="1" dirty="0">
                <a:solidFill>
                  <a:schemeClr val="tx2"/>
                </a:solidFill>
              </a:rPr>
              <a:t>Reasonable causes for nonuse include:</a:t>
            </a:r>
          </a:p>
          <a:p>
            <a:r>
              <a:rPr lang="en-US" sz="2400" dirty="0">
                <a:solidFill>
                  <a:schemeClr val="tx2"/>
                </a:solidFill>
              </a:rPr>
              <a:t>Demonstrable financial hardship or economic depression;</a:t>
            </a:r>
          </a:p>
          <a:p>
            <a:r>
              <a:rPr lang="en-US" sz="2400" dirty="0">
                <a:solidFill>
                  <a:schemeClr val="tx2"/>
                </a:solidFill>
              </a:rPr>
              <a:t>Physical causes that render use beyond reasonable control</a:t>
            </a:r>
          </a:p>
          <a:p>
            <a:r>
              <a:rPr lang="en-US" sz="2400" dirty="0">
                <a:solidFill>
                  <a:schemeClr val="tx2"/>
                </a:solidFill>
              </a:rPr>
              <a:t>Water conservation or efficiency practices or a groundwater Recharge / recovery program;</a:t>
            </a:r>
          </a:p>
          <a:p>
            <a:r>
              <a:rPr lang="en-US" sz="2400" dirty="0">
                <a:solidFill>
                  <a:schemeClr val="tx2"/>
                </a:solidFill>
              </a:rPr>
              <a:t>Operation of legal proceedings</a:t>
            </a:r>
            <a:r>
              <a:rPr lang="en-US" sz="2400" dirty="0" smtClean="0">
                <a:solidFill>
                  <a:schemeClr val="tx2"/>
                </a:solidFill>
              </a:rPr>
              <a:t>;</a:t>
            </a:r>
          </a:p>
          <a:p>
            <a:r>
              <a:rPr lang="en-US" sz="2400" dirty="0" smtClean="0">
                <a:solidFill>
                  <a:schemeClr val="tx2"/>
                </a:solidFill>
              </a:rPr>
              <a:t>Water </a:t>
            </a:r>
            <a:r>
              <a:rPr lang="en-US" sz="2400" dirty="0">
                <a:solidFill>
                  <a:schemeClr val="tx2"/>
                </a:solidFill>
              </a:rPr>
              <a:t>held </a:t>
            </a:r>
            <a:r>
              <a:rPr lang="en-US" sz="2400" dirty="0" smtClean="0">
                <a:solidFill>
                  <a:schemeClr val="tx2"/>
                </a:solidFill>
              </a:rPr>
              <a:t>by any water supply entity to meet the reasonable </a:t>
            </a:r>
            <a:r>
              <a:rPr lang="en-US" sz="2400" dirty="0">
                <a:solidFill>
                  <a:schemeClr val="tx2"/>
                </a:solidFill>
              </a:rPr>
              <a:t>future </a:t>
            </a:r>
            <a:r>
              <a:rPr lang="en-US" sz="2400" dirty="0" smtClean="0">
                <a:solidFill>
                  <a:schemeClr val="tx2"/>
                </a:solidFill>
              </a:rPr>
              <a:t>requirements of </a:t>
            </a:r>
            <a:r>
              <a:rPr lang="en-US" sz="2400" dirty="0">
                <a:solidFill>
                  <a:schemeClr val="tx2"/>
                </a:solidFill>
              </a:rPr>
              <a:t>the public</a:t>
            </a:r>
            <a:r>
              <a:rPr lang="en-US" sz="2400" dirty="0" smtClean="0">
                <a:solidFill>
                  <a:schemeClr val="tx2"/>
                </a:solidFill>
              </a:rPr>
              <a:t>;</a:t>
            </a:r>
          </a:p>
          <a:p>
            <a:r>
              <a:rPr lang="en-US" sz="2400" dirty="0" smtClean="0">
                <a:solidFill>
                  <a:schemeClr val="tx2"/>
                </a:solidFill>
              </a:rPr>
              <a:t>Where nonuse will assist implementation of a water management plan;</a:t>
            </a:r>
            <a:endParaRPr lang="en-US" sz="2400" dirty="0">
              <a:solidFill>
                <a:schemeClr val="tx2"/>
              </a:solidFill>
            </a:endParaRPr>
          </a:p>
          <a:p>
            <a:r>
              <a:rPr lang="en-US" sz="2400" dirty="0">
                <a:solidFill>
                  <a:schemeClr val="tx2"/>
                </a:solidFill>
              </a:rPr>
              <a:t>Loss of capacity due to deterioration of the water </a:t>
            </a:r>
            <a:r>
              <a:rPr lang="en-US" sz="2400" dirty="0" smtClean="0">
                <a:solidFill>
                  <a:schemeClr val="tx2"/>
                </a:solidFill>
              </a:rPr>
              <a:t>supply equipment if accompanied by plan to restore use.</a:t>
            </a:r>
          </a:p>
          <a:p>
            <a:endParaRPr lang="en-US" sz="2400" dirty="0">
              <a:solidFill>
                <a:schemeClr val="tx2"/>
              </a:solidFill>
            </a:endParaRPr>
          </a:p>
          <a:p>
            <a:endParaRPr lang="en-US" sz="2400" dirty="0"/>
          </a:p>
        </p:txBody>
      </p:sp>
    </p:spTree>
    <p:extLst>
      <p:ext uri="{BB962C8B-B14F-4D97-AF65-F5344CB8AC3E}">
        <p14:creationId xmlns:p14="http://schemas.microsoft.com/office/powerpoint/2010/main" val="2332977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28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4671646"/>
            <a:ext cx="7126951" cy="769441"/>
          </a:xfrm>
          <a:prstGeom prst="rect">
            <a:avLst/>
          </a:prstGeom>
          <a:solidFill>
            <a:srgbClr val="FFFFCC">
              <a:alpha val="0"/>
            </a:srgbClr>
          </a:solidFill>
        </p:spPr>
        <p:txBody>
          <a:bodyPr wrap="none">
            <a:spAutoFit/>
          </a:bodyPr>
          <a:lstStyle/>
          <a:p>
            <a:r>
              <a:rPr lang="en-US" sz="4400" b="1" cap="all" dirty="0" smtClean="0">
                <a:solidFill>
                  <a:schemeClr val="bg2">
                    <a:lumMod val="90000"/>
                  </a:schemeClr>
                </a:solidFill>
                <a:effectLst>
                  <a:outerShdw blurRad="38100" dist="38100" dir="2700000" algn="tl">
                    <a:srgbClr val="000000">
                      <a:alpha val="43137"/>
                    </a:srgbClr>
                  </a:outerShdw>
                  <a:reflection blurRad="6350" stA="82000" endPos="85000" dist="29997" dir="5400000" sy="-100000" algn="bl" rotWithShape="0"/>
                </a:effectLst>
              </a:rPr>
              <a:t>Quantity impairment</a:t>
            </a:r>
            <a:endParaRPr lang="en-US" sz="4400" cap="all" dirty="0">
              <a:solidFill>
                <a:schemeClr val="bg2">
                  <a:lumMod val="90000"/>
                </a:schemeClr>
              </a:solidFill>
              <a:effectLst>
                <a:outerShdw blurRad="38100" dist="38100" dir="2700000" algn="tl">
                  <a:srgbClr val="000000">
                    <a:alpha val="43137"/>
                  </a:srgbClr>
                </a:outerShdw>
                <a:reflection blurRad="6350" stA="82000" endPos="85000" dist="29997" dir="5400000" sy="-100000" algn="bl" rotWithShape="0"/>
              </a:effectLst>
            </a:endParaRPr>
          </a:p>
        </p:txBody>
      </p:sp>
    </p:spTree>
    <p:extLst>
      <p:ext uri="{BB962C8B-B14F-4D97-AF65-F5344CB8AC3E}">
        <p14:creationId xmlns:p14="http://schemas.microsoft.com/office/powerpoint/2010/main" val="850627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9144000" cy="6858000"/>
          </a:xfrm>
        </p:grpSpPr>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828800" y="838200"/>
              <a:ext cx="2209800" cy="281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76" name="Content Placeholder 2"/>
          <p:cNvSpPr>
            <a:spLocks noGrp="1"/>
          </p:cNvSpPr>
          <p:nvPr>
            <p:ph idx="1"/>
          </p:nvPr>
        </p:nvSpPr>
        <p:spPr>
          <a:xfrm>
            <a:off x="457200" y="838200"/>
            <a:ext cx="8229600" cy="4830763"/>
          </a:xfrm>
        </p:spPr>
        <p:txBody>
          <a:bodyPr/>
          <a:lstStyle/>
          <a:p>
            <a:pPr eaLnBrk="1" hangingPunct="1"/>
            <a:r>
              <a:rPr lang="en-US" sz="4400" b="1" dirty="0" smtClean="0">
                <a:solidFill>
                  <a:schemeClr val="tx2"/>
                </a:solidFill>
                <a:effectLst>
                  <a:outerShdw blurRad="38100" dist="38100" dir="2700000" algn="tl">
                    <a:srgbClr val="000000">
                      <a:alpha val="43137"/>
                    </a:srgbClr>
                  </a:outerShdw>
                </a:effectLst>
              </a:rPr>
              <a:t>Approval Criteria </a:t>
            </a:r>
          </a:p>
          <a:p>
            <a:pPr lvl="1" eaLnBrk="1" hangingPunct="1"/>
            <a:r>
              <a:rPr lang="en-US" sz="2400" b="1" dirty="0" smtClean="0">
                <a:solidFill>
                  <a:schemeClr val="tx2"/>
                </a:solidFill>
                <a:effectLst>
                  <a:outerShdw blurRad="38100" dist="38100" dir="2700000" algn="tl">
                    <a:srgbClr val="000000">
                      <a:alpha val="43137"/>
                    </a:srgbClr>
                  </a:outerShdw>
                </a:effectLst>
              </a:rPr>
              <a:t>for Change Applications</a:t>
            </a:r>
          </a:p>
          <a:p>
            <a:pPr lvl="2" eaLnBrk="1" hangingPunct="1"/>
            <a:r>
              <a:rPr lang="en-US" sz="2000" b="1" dirty="0" smtClean="0">
                <a:solidFill>
                  <a:schemeClr val="tx2"/>
                </a:solidFill>
                <a:effectLst>
                  <a:outerShdw blurRad="38100" dist="38100" dir="2700000" algn="tl">
                    <a:srgbClr val="000000">
                      <a:alpha val="43137"/>
                    </a:srgbClr>
                  </a:outerShdw>
                </a:effectLst>
              </a:rPr>
              <a:t>Statutory Basis Utah Code 73-3-3 and 73-3-8</a:t>
            </a:r>
          </a:p>
          <a:p>
            <a:pPr eaLnBrk="1" hangingPunct="1"/>
            <a:r>
              <a:rPr lang="en-US" sz="2800" b="1" dirty="0" smtClean="0">
                <a:solidFill>
                  <a:schemeClr val="tx2"/>
                </a:solidFill>
                <a:effectLst>
                  <a:outerShdw blurRad="38100" dist="38100" dir="2700000" algn="tl">
                    <a:srgbClr val="000000">
                      <a:alpha val="43137"/>
                    </a:srgbClr>
                  </a:outerShdw>
                </a:effectLst>
              </a:rPr>
              <a:t>Quantity Impairment – a reduction in the amount of water available to an existing right if the </a:t>
            </a:r>
            <a:r>
              <a:rPr lang="en-US" sz="2800" b="1" u="sng" dirty="0" smtClean="0">
                <a:solidFill>
                  <a:schemeClr val="tx2"/>
                </a:solidFill>
                <a:effectLst>
                  <a:outerShdw blurRad="38100" dist="38100" dir="2700000" algn="tl">
                    <a:srgbClr val="000000">
                      <a:alpha val="43137"/>
                    </a:srgbClr>
                  </a:outerShdw>
                </a:effectLst>
              </a:rPr>
              <a:t>change application</a:t>
            </a:r>
            <a:r>
              <a:rPr lang="en-US" sz="2800" b="1" dirty="0" smtClean="0">
                <a:solidFill>
                  <a:schemeClr val="tx2"/>
                </a:solidFill>
                <a:effectLst>
                  <a:outerShdw blurRad="38100" dist="38100" dir="2700000" algn="tl">
                    <a:srgbClr val="000000">
                      <a:alpha val="43137"/>
                    </a:srgbClr>
                  </a:outerShdw>
                </a:effectLst>
              </a:rPr>
              <a:t> were approved. (UC 73-3-3(1)(c))</a:t>
            </a:r>
          </a:p>
          <a:p>
            <a:pPr lvl="1" eaLnBrk="1" hangingPunct="1"/>
            <a:r>
              <a:rPr lang="en-US" b="1" dirty="0" smtClean="0">
                <a:solidFill>
                  <a:schemeClr val="tx2"/>
                </a:solidFill>
                <a:effectLst>
                  <a:outerShdw blurRad="38100" dist="38100" dir="2700000" algn="tl">
                    <a:srgbClr val="000000">
                      <a:alpha val="43137"/>
                    </a:srgbClr>
                  </a:outerShdw>
                </a:effectLst>
              </a:rPr>
              <a:t>Diminished quantity of water</a:t>
            </a:r>
          </a:p>
          <a:p>
            <a:pPr lvl="1" eaLnBrk="1" hangingPunct="1"/>
            <a:r>
              <a:rPr lang="en-US" b="1" dirty="0" smtClean="0">
                <a:solidFill>
                  <a:schemeClr val="tx2"/>
                </a:solidFill>
                <a:effectLst>
                  <a:outerShdw blurRad="38100" dist="38100" dir="2700000" algn="tl">
                    <a:srgbClr val="000000">
                      <a:alpha val="43137"/>
                    </a:srgbClr>
                  </a:outerShdw>
                </a:effectLst>
              </a:rPr>
              <a:t>Change in timing of water</a:t>
            </a:r>
          </a:p>
          <a:p>
            <a:pPr lvl="1" eaLnBrk="1" hangingPunct="1"/>
            <a:r>
              <a:rPr lang="en-US" b="1" dirty="0" smtClean="0">
                <a:solidFill>
                  <a:schemeClr val="tx2"/>
                </a:solidFill>
                <a:effectLst>
                  <a:outerShdw blurRad="38100" dist="38100" dir="2700000" algn="tl">
                    <a:srgbClr val="000000">
                      <a:alpha val="43137"/>
                    </a:srgbClr>
                  </a:outerShdw>
                </a:effectLst>
              </a:rPr>
              <a:t>Enlarged the quantity of water depleted</a:t>
            </a:r>
          </a:p>
          <a:p>
            <a:pPr lvl="1" eaLnBrk="1" hangingPunct="1"/>
            <a:endParaRPr lang="en-US" sz="2400" b="1" dirty="0">
              <a:solidFill>
                <a:schemeClr val="tx2"/>
              </a:solidFill>
              <a:effectLst>
                <a:outerShdw blurRad="38100" dist="38100" dir="2700000" algn="tl">
                  <a:srgbClr val="000000">
                    <a:alpha val="43137"/>
                  </a:srgbClr>
                </a:outerShdw>
              </a:effectLst>
            </a:endParaRPr>
          </a:p>
          <a:p>
            <a:pPr marL="0" indent="0" eaLnBrk="1" hangingPunct="1">
              <a:buNone/>
            </a:pPr>
            <a:endParaRPr lang="en-US" altLang="en-US" sz="2200" b="1" i="1" dirty="0" smtClean="0">
              <a:solidFill>
                <a:schemeClr val="tx2"/>
              </a:solidFill>
              <a:latin typeface="+mj-lt"/>
            </a:endParaRPr>
          </a:p>
        </p:txBody>
      </p:sp>
    </p:spTree>
    <p:extLst>
      <p:ext uri="{BB962C8B-B14F-4D97-AF65-F5344CB8AC3E}">
        <p14:creationId xmlns:p14="http://schemas.microsoft.com/office/powerpoint/2010/main" val="3479418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6858000"/>
            <a:chOff x="0" y="0"/>
            <a:chExt cx="9144000" cy="685800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828800" y="838200"/>
              <a:ext cx="2209800" cy="281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76" name="Content Placeholder 2"/>
          <p:cNvSpPr>
            <a:spLocks noGrp="1"/>
          </p:cNvSpPr>
          <p:nvPr>
            <p:ph idx="1"/>
          </p:nvPr>
        </p:nvSpPr>
        <p:spPr>
          <a:xfrm>
            <a:off x="457200" y="856891"/>
            <a:ext cx="8229600" cy="5181600"/>
          </a:xfrm>
        </p:spPr>
        <p:txBody>
          <a:bodyPr/>
          <a:lstStyle/>
          <a:p>
            <a:pPr eaLnBrk="1" hangingPunct="1"/>
            <a:r>
              <a:rPr lang="en-US" sz="3500" b="1" dirty="0" smtClean="0">
                <a:solidFill>
                  <a:schemeClr val="tx2"/>
                </a:solidFill>
                <a:effectLst>
                  <a:outerShdw blurRad="38100" dist="38100" dir="2700000" algn="tl">
                    <a:srgbClr val="000000">
                      <a:alpha val="43137"/>
                    </a:srgbClr>
                  </a:outerShdw>
                </a:effectLst>
              </a:rPr>
              <a:t>In a Change Application Proceeding:</a:t>
            </a:r>
          </a:p>
          <a:p>
            <a:pPr lvl="1" eaLnBrk="1" hangingPunct="1"/>
            <a:r>
              <a:rPr lang="en-US" b="1" dirty="0">
                <a:solidFill>
                  <a:schemeClr val="tx2"/>
                </a:solidFill>
                <a:effectLst>
                  <a:outerShdw blurRad="38100" dist="38100" dir="2700000" algn="tl">
                    <a:srgbClr val="000000">
                      <a:alpha val="43137"/>
                    </a:srgbClr>
                  </a:outerShdw>
                </a:effectLst>
              </a:rPr>
              <a:t>Statutory </a:t>
            </a:r>
            <a:r>
              <a:rPr lang="en-US" b="1" dirty="0" smtClean="0">
                <a:solidFill>
                  <a:schemeClr val="tx2"/>
                </a:solidFill>
                <a:effectLst>
                  <a:outerShdw blurRad="38100" dist="38100" dir="2700000" algn="tl">
                    <a:srgbClr val="000000">
                      <a:alpha val="43137"/>
                    </a:srgbClr>
                  </a:outerShdw>
                </a:effectLst>
              </a:rPr>
              <a:t>Basis: </a:t>
            </a:r>
            <a:r>
              <a:rPr lang="en-US" b="1" dirty="0">
                <a:solidFill>
                  <a:schemeClr val="tx2"/>
                </a:solidFill>
                <a:effectLst>
                  <a:outerShdw blurRad="38100" dist="38100" dir="2700000" algn="tl">
                    <a:srgbClr val="000000">
                      <a:alpha val="43137"/>
                    </a:srgbClr>
                  </a:outerShdw>
                </a:effectLst>
              </a:rPr>
              <a:t>Utah Code 73-3-3 and 73-3-8</a:t>
            </a:r>
          </a:p>
          <a:p>
            <a:pPr lvl="1" eaLnBrk="1" hangingPunct="1"/>
            <a:r>
              <a:rPr lang="en-US" b="1" dirty="0" smtClean="0">
                <a:solidFill>
                  <a:schemeClr val="tx2"/>
                </a:solidFill>
                <a:effectLst>
                  <a:outerShdw blurRad="38100" dist="38100" dir="2700000" algn="tl">
                    <a:srgbClr val="000000">
                      <a:alpha val="43137"/>
                    </a:srgbClr>
                  </a:outerShdw>
                </a:effectLst>
              </a:rPr>
              <a:t>73-3-3(5) The applicant bears the burden of producing evidence that the change can be made including…</a:t>
            </a:r>
          </a:p>
          <a:p>
            <a:pPr marL="1371600" lvl="2" indent="-457200" eaLnBrk="1" hangingPunct="1">
              <a:buFont typeface="+mj-lt"/>
              <a:buAutoNum type="alphaUcPeriod"/>
            </a:pPr>
            <a:r>
              <a:rPr lang="en-US" b="1" dirty="0" smtClean="0">
                <a:solidFill>
                  <a:schemeClr val="tx2"/>
                </a:solidFill>
                <a:effectLst>
                  <a:outerShdw blurRad="38100" dist="38100" dir="2700000" algn="tl">
                    <a:srgbClr val="000000">
                      <a:alpha val="43137"/>
                    </a:srgbClr>
                  </a:outerShdw>
                </a:effectLst>
              </a:rPr>
              <a:t>Change will not cause a specific right to experience quantity impairment.</a:t>
            </a:r>
          </a:p>
          <a:p>
            <a:pPr marL="1371600" lvl="2" indent="-457200" eaLnBrk="1" hangingPunct="1">
              <a:buFont typeface="+mj-lt"/>
              <a:buAutoNum type="alphaUcPeriod"/>
            </a:pPr>
            <a:endParaRPr lang="en-US" b="1" dirty="0" smtClean="0">
              <a:solidFill>
                <a:schemeClr val="tx2"/>
              </a:solidFill>
              <a:effectLst>
                <a:outerShdw blurRad="38100" dist="38100" dir="2700000" algn="tl">
                  <a:srgbClr val="000000">
                    <a:alpha val="43137"/>
                  </a:srgbClr>
                </a:outerShdw>
              </a:effectLst>
            </a:endParaRPr>
          </a:p>
          <a:p>
            <a:pPr marL="1371600" lvl="2" indent="-457200" eaLnBrk="1" hangingPunct="1">
              <a:buFont typeface="+mj-lt"/>
              <a:buAutoNum type="alphaUcPeriod"/>
            </a:pPr>
            <a:r>
              <a:rPr lang="en-US" b="1" dirty="0" smtClean="0">
                <a:solidFill>
                  <a:schemeClr val="tx2"/>
                </a:solidFill>
                <a:effectLst>
                  <a:outerShdw blurRad="38100" dist="38100" dir="2700000" algn="tl">
                    <a:srgbClr val="000000">
                      <a:alpha val="43137"/>
                    </a:srgbClr>
                  </a:outerShdw>
                </a:effectLst>
              </a:rPr>
              <a:t>Rebutting the </a:t>
            </a:r>
            <a:r>
              <a:rPr lang="en-US" b="1" u="sng" dirty="0" smtClean="0">
                <a:solidFill>
                  <a:schemeClr val="tx2"/>
                </a:solidFill>
                <a:effectLst>
                  <a:outerShdw blurRad="38100" dist="38100" dir="2700000" algn="tl">
                    <a:srgbClr val="000000">
                      <a:alpha val="43137"/>
                    </a:srgbClr>
                  </a:outerShdw>
                </a:effectLst>
              </a:rPr>
              <a:t>presumption of quantity impairment.</a:t>
            </a:r>
            <a:endParaRPr lang="en-US" sz="2000" b="1" dirty="0">
              <a:solidFill>
                <a:schemeClr val="tx2"/>
              </a:solidFill>
              <a:effectLst>
                <a:outerShdw blurRad="38100" dist="38100" dir="2700000" algn="tl">
                  <a:srgbClr val="000000">
                    <a:alpha val="43137"/>
                  </a:srgbClr>
                </a:outerShdw>
              </a:effectLst>
            </a:endParaRPr>
          </a:p>
          <a:p>
            <a:pPr marL="0" indent="0" eaLnBrk="1" hangingPunct="1">
              <a:buNone/>
            </a:pPr>
            <a:endParaRPr lang="en-US" altLang="en-US" sz="2200" b="1" i="1" dirty="0" smtClean="0">
              <a:solidFill>
                <a:schemeClr val="tx2"/>
              </a:solidFill>
              <a:latin typeface="+mj-lt"/>
            </a:endParaRPr>
          </a:p>
        </p:txBody>
      </p:sp>
    </p:spTree>
    <p:extLst>
      <p:ext uri="{BB962C8B-B14F-4D97-AF65-F5344CB8AC3E}">
        <p14:creationId xmlns:p14="http://schemas.microsoft.com/office/powerpoint/2010/main" val="300665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0"/>
            <a:ext cx="9144000" cy="6858000"/>
            <a:chOff x="0" y="0"/>
            <a:chExt cx="9144000" cy="6858000"/>
          </a:xfrm>
        </p:grpSpPr>
        <p:pic>
          <p:nvPicPr>
            <p:cNvPr id="19"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1828800" y="838200"/>
              <a:ext cx="2209800" cy="281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Oval 2"/>
          <p:cNvSpPr/>
          <p:nvPr/>
        </p:nvSpPr>
        <p:spPr>
          <a:xfrm>
            <a:off x="2550550" y="934234"/>
            <a:ext cx="3626875"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p:cNvSpPr>
            <a:spLocks noGrp="1"/>
          </p:cNvSpPr>
          <p:nvPr>
            <p:ph idx="1"/>
          </p:nvPr>
        </p:nvSpPr>
        <p:spPr>
          <a:xfrm>
            <a:off x="2306586" y="1139952"/>
            <a:ext cx="4107425" cy="1394482"/>
          </a:xfrm>
        </p:spPr>
        <p:txBody>
          <a:bodyPr/>
          <a:lstStyle/>
          <a:p>
            <a:pPr marL="0" indent="0" algn="ctr" eaLnBrk="1" hangingPunct="1">
              <a:buNone/>
            </a:pPr>
            <a:r>
              <a:rPr lang="en-US" sz="2600" b="1" dirty="0" smtClean="0">
                <a:solidFill>
                  <a:schemeClr val="bg1"/>
                </a:solidFill>
                <a:effectLst>
                  <a:outerShdw blurRad="38100" dist="38100" dir="2700000" algn="tl">
                    <a:srgbClr val="000000">
                      <a:alpha val="43137"/>
                    </a:srgbClr>
                  </a:outerShdw>
                </a:effectLst>
              </a:rPr>
              <a:t>Quantity Impairment</a:t>
            </a:r>
          </a:p>
          <a:p>
            <a:pPr marL="0" indent="0" algn="ctr" eaLnBrk="1" hangingPunct="1">
              <a:buNone/>
            </a:pPr>
            <a:r>
              <a:rPr lang="en-US" sz="2200" b="1" dirty="0" smtClean="0">
                <a:solidFill>
                  <a:schemeClr val="bg1"/>
                </a:solidFill>
                <a:effectLst>
                  <a:outerShdw blurRad="38100" dist="38100" dir="2700000" algn="tl">
                    <a:srgbClr val="000000">
                      <a:alpha val="43137"/>
                    </a:srgbClr>
                  </a:outerShdw>
                </a:effectLst>
              </a:rPr>
              <a:t>Applicant’s Burden to</a:t>
            </a:r>
          </a:p>
          <a:p>
            <a:pPr marL="0" indent="0" algn="ctr" eaLnBrk="1" hangingPunct="1">
              <a:buNone/>
            </a:pPr>
            <a:r>
              <a:rPr lang="en-US" sz="2200" b="1" dirty="0" smtClean="0">
                <a:solidFill>
                  <a:schemeClr val="bg1"/>
                </a:solidFill>
                <a:effectLst>
                  <a:outerShdw blurRad="38100" dist="38100" dir="2700000" algn="tl">
                    <a:srgbClr val="000000">
                      <a:alpha val="43137"/>
                    </a:srgbClr>
                  </a:outerShdw>
                </a:effectLst>
              </a:rPr>
              <a:t>Produce Evidence</a:t>
            </a:r>
          </a:p>
          <a:p>
            <a:pPr lvl="2" algn="ctr" eaLnBrk="1" hangingPunct="1"/>
            <a:endParaRPr lang="en-US" sz="2000" b="1" dirty="0">
              <a:solidFill>
                <a:schemeClr val="tx2"/>
              </a:solidFill>
              <a:effectLst>
                <a:outerShdw blurRad="38100" dist="38100" dir="2700000" algn="tl">
                  <a:srgbClr val="000000">
                    <a:alpha val="43137"/>
                  </a:srgbClr>
                </a:outerShdw>
              </a:effectLst>
            </a:endParaRPr>
          </a:p>
          <a:p>
            <a:pPr marL="0" indent="0" algn="ctr" eaLnBrk="1" hangingPunct="1">
              <a:buNone/>
            </a:pPr>
            <a:endParaRPr lang="en-US" altLang="en-US" sz="2200" b="1" i="1" dirty="0" smtClean="0">
              <a:solidFill>
                <a:schemeClr val="tx2"/>
              </a:solidFill>
              <a:latin typeface="+mj-lt"/>
            </a:endParaRPr>
          </a:p>
        </p:txBody>
      </p:sp>
      <p:sp>
        <p:nvSpPr>
          <p:cNvPr id="9" name="Oval 8"/>
          <p:cNvSpPr/>
          <p:nvPr/>
        </p:nvSpPr>
        <p:spPr>
          <a:xfrm>
            <a:off x="493150" y="3891286"/>
            <a:ext cx="3626875"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4"/>
          <p:cNvSpPr/>
          <p:nvPr/>
        </p:nvSpPr>
        <p:spPr>
          <a:xfrm rot="1480993">
            <a:off x="3010070" y="2442201"/>
            <a:ext cx="484632" cy="157691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5065150" y="3815086"/>
            <a:ext cx="3626875"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p:cNvSpPr txBox="1">
            <a:spLocks/>
          </p:cNvSpPr>
          <p:nvPr/>
        </p:nvSpPr>
        <p:spPr bwMode="auto">
          <a:xfrm>
            <a:off x="4752972" y="4043686"/>
            <a:ext cx="41074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2000" b="1" dirty="0" smtClean="0">
                <a:solidFill>
                  <a:schemeClr val="bg1"/>
                </a:solidFill>
                <a:effectLst>
                  <a:outerShdw blurRad="38100" dist="38100" dir="2700000" algn="tl">
                    <a:srgbClr val="000000">
                      <a:alpha val="43137"/>
                    </a:srgbClr>
                  </a:outerShdw>
                </a:effectLst>
              </a:rPr>
              <a:t>Rebuttable Presumption </a:t>
            </a:r>
          </a:p>
          <a:p>
            <a:pPr marL="0" indent="0" algn="ctr" eaLnBrk="1" hangingPunct="1">
              <a:buFont typeface="Arial" charset="0"/>
              <a:buNone/>
            </a:pPr>
            <a:r>
              <a:rPr lang="en-US" sz="2000" b="1" dirty="0" smtClean="0">
                <a:solidFill>
                  <a:schemeClr val="bg1"/>
                </a:solidFill>
                <a:effectLst>
                  <a:outerShdw blurRad="38100" dist="38100" dir="2700000" algn="tl">
                    <a:srgbClr val="000000">
                      <a:alpha val="43137"/>
                    </a:srgbClr>
                  </a:outerShdw>
                </a:effectLst>
              </a:rPr>
              <a:t>of Quantity Impairment:</a:t>
            </a:r>
          </a:p>
          <a:p>
            <a:pPr marL="0" indent="0" algn="ctr" eaLnBrk="1" hangingPunct="1">
              <a:buFont typeface="Arial" charset="0"/>
              <a:buNone/>
            </a:pPr>
            <a:r>
              <a:rPr lang="en-US" sz="2000" b="1" dirty="0" smtClean="0">
                <a:solidFill>
                  <a:schemeClr val="bg1"/>
                </a:solidFill>
                <a:effectLst>
                  <a:outerShdw blurRad="38100" dist="38100" dir="2700000" algn="tl">
                    <a:srgbClr val="000000">
                      <a:alpha val="43137"/>
                    </a:srgbClr>
                  </a:outerShdw>
                </a:effectLst>
              </a:rPr>
              <a:t>Due to Nonuse</a:t>
            </a:r>
          </a:p>
          <a:p>
            <a:pPr lvl="2" algn="ctr" eaLnBrk="1" hangingPunct="1"/>
            <a:endParaRPr lang="en-US" sz="2000" b="1" dirty="0" smtClean="0">
              <a:solidFill>
                <a:schemeClr val="tx2"/>
              </a:solidFill>
              <a:effectLst>
                <a:outerShdw blurRad="38100" dist="38100" dir="2700000" algn="tl">
                  <a:srgbClr val="000000">
                    <a:alpha val="43137"/>
                  </a:srgbClr>
                </a:outerShdw>
              </a:effectLst>
            </a:endParaRPr>
          </a:p>
          <a:p>
            <a:pPr marL="0" indent="0" algn="ctr" eaLnBrk="1" hangingPunct="1">
              <a:buFont typeface="Arial" charset="0"/>
              <a:buNone/>
            </a:pPr>
            <a:endParaRPr lang="en-US" altLang="en-US" sz="2000" b="1" i="1" dirty="0" smtClean="0">
              <a:solidFill>
                <a:schemeClr val="tx2"/>
              </a:solidFill>
              <a:latin typeface="+mj-lt"/>
            </a:endParaRPr>
          </a:p>
        </p:txBody>
      </p:sp>
      <p:sp>
        <p:nvSpPr>
          <p:cNvPr id="14" name="Content Placeholder 2"/>
          <p:cNvSpPr txBox="1">
            <a:spLocks/>
          </p:cNvSpPr>
          <p:nvPr/>
        </p:nvSpPr>
        <p:spPr bwMode="auto">
          <a:xfrm>
            <a:off x="340750" y="4048262"/>
            <a:ext cx="41074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2000" b="1" dirty="0" smtClean="0">
                <a:solidFill>
                  <a:schemeClr val="bg1"/>
                </a:solidFill>
                <a:effectLst>
                  <a:outerShdw blurRad="38100" dist="38100" dir="2700000" algn="tl">
                    <a:srgbClr val="000000">
                      <a:alpha val="43137"/>
                    </a:srgbClr>
                  </a:outerShdw>
                </a:effectLst>
              </a:rPr>
              <a:t>Quantity Impairment:</a:t>
            </a:r>
          </a:p>
          <a:p>
            <a:pPr marL="0" indent="0" algn="ctr" eaLnBrk="1" hangingPunct="1">
              <a:buFont typeface="Arial" charset="0"/>
              <a:buNone/>
            </a:pPr>
            <a:r>
              <a:rPr lang="en-US" sz="2000" b="1" dirty="0" smtClean="0">
                <a:solidFill>
                  <a:schemeClr val="bg1"/>
                </a:solidFill>
                <a:effectLst>
                  <a:outerShdw blurRad="38100" dist="38100" dir="2700000" algn="tl">
                    <a:srgbClr val="000000">
                      <a:alpha val="43137"/>
                    </a:srgbClr>
                  </a:outerShdw>
                </a:effectLst>
              </a:rPr>
              <a:t>Standard Approval Criteria for </a:t>
            </a:r>
          </a:p>
          <a:p>
            <a:pPr marL="0" indent="0" algn="ctr" eaLnBrk="1" hangingPunct="1">
              <a:buFont typeface="Arial" charset="0"/>
              <a:buNone/>
            </a:pPr>
            <a:r>
              <a:rPr lang="en-US" sz="2000" b="1" dirty="0" smtClean="0">
                <a:solidFill>
                  <a:schemeClr val="bg1"/>
                </a:solidFill>
                <a:effectLst>
                  <a:outerShdw blurRad="38100" dist="38100" dir="2700000" algn="tl">
                    <a:srgbClr val="000000">
                      <a:alpha val="43137"/>
                    </a:srgbClr>
                  </a:outerShdw>
                </a:effectLst>
              </a:rPr>
              <a:t>all Change Applications</a:t>
            </a:r>
          </a:p>
          <a:p>
            <a:pPr lvl="2" algn="ctr" eaLnBrk="1" hangingPunct="1"/>
            <a:endParaRPr lang="en-US" sz="2000" b="1" dirty="0" smtClean="0">
              <a:solidFill>
                <a:schemeClr val="tx2"/>
              </a:solidFill>
              <a:effectLst>
                <a:outerShdw blurRad="38100" dist="38100" dir="2700000" algn="tl">
                  <a:srgbClr val="000000">
                    <a:alpha val="43137"/>
                  </a:srgbClr>
                </a:outerShdw>
              </a:effectLst>
            </a:endParaRPr>
          </a:p>
          <a:p>
            <a:pPr marL="0" indent="0" algn="ctr" eaLnBrk="1" hangingPunct="1">
              <a:buFont typeface="Arial" charset="0"/>
              <a:buNone/>
            </a:pPr>
            <a:endParaRPr lang="en-US" altLang="en-US" sz="2000" b="1" i="1" dirty="0" smtClean="0">
              <a:solidFill>
                <a:schemeClr val="tx2"/>
              </a:solidFill>
              <a:latin typeface="+mj-lt"/>
            </a:endParaRPr>
          </a:p>
        </p:txBody>
      </p:sp>
      <p:sp>
        <p:nvSpPr>
          <p:cNvPr id="15" name="Down Arrow 14"/>
          <p:cNvSpPr/>
          <p:nvPr/>
        </p:nvSpPr>
        <p:spPr>
          <a:xfrm rot="20164003">
            <a:off x="5287971" y="2440842"/>
            <a:ext cx="484632" cy="157691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2"/>
          <p:cNvSpPr txBox="1">
            <a:spLocks/>
          </p:cNvSpPr>
          <p:nvPr/>
        </p:nvSpPr>
        <p:spPr bwMode="auto">
          <a:xfrm>
            <a:off x="1971368" y="3050882"/>
            <a:ext cx="670437" cy="764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altLang="en-US" sz="4400" b="1" dirty="0" smtClean="0">
                <a:solidFill>
                  <a:schemeClr val="tx2"/>
                </a:solidFill>
                <a:effectLst>
                  <a:outerShdw blurRad="38100" dist="38100" dir="2700000" algn="tl">
                    <a:srgbClr val="000000">
                      <a:alpha val="43137"/>
                    </a:srgbClr>
                  </a:outerShdw>
                </a:effectLst>
                <a:latin typeface="+mj-lt"/>
              </a:rPr>
              <a:t>A</a:t>
            </a:r>
            <a:endParaRPr lang="en-US" sz="2000" b="1" dirty="0" smtClean="0">
              <a:solidFill>
                <a:schemeClr val="tx2"/>
              </a:solidFill>
              <a:effectLst>
                <a:outerShdw blurRad="38100" dist="38100" dir="2700000" algn="tl">
                  <a:srgbClr val="000000">
                    <a:alpha val="43137"/>
                  </a:srgbClr>
                </a:outerShdw>
              </a:effectLst>
            </a:endParaRPr>
          </a:p>
          <a:p>
            <a:pPr marL="0" indent="0" algn="ctr" eaLnBrk="1" hangingPunct="1">
              <a:buFont typeface="Arial" charset="0"/>
              <a:buNone/>
            </a:pPr>
            <a:endParaRPr lang="en-US" altLang="en-US" sz="2200" b="1" i="1" dirty="0" smtClean="0">
              <a:solidFill>
                <a:schemeClr val="tx2"/>
              </a:solidFill>
              <a:latin typeface="+mj-lt"/>
            </a:endParaRPr>
          </a:p>
        </p:txBody>
      </p:sp>
      <p:sp>
        <p:nvSpPr>
          <p:cNvPr id="18" name="Content Placeholder 2"/>
          <p:cNvSpPr txBox="1">
            <a:spLocks/>
          </p:cNvSpPr>
          <p:nvPr/>
        </p:nvSpPr>
        <p:spPr bwMode="auto">
          <a:xfrm>
            <a:off x="6553200" y="2976886"/>
            <a:ext cx="670437" cy="764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z="4400" b="1" dirty="0">
                <a:solidFill>
                  <a:schemeClr val="tx2"/>
                </a:solidFill>
                <a:effectLst>
                  <a:outerShdw blurRad="38100" dist="38100" dir="2700000" algn="tl">
                    <a:srgbClr val="000000">
                      <a:alpha val="43137"/>
                    </a:srgbClr>
                  </a:outerShdw>
                </a:effectLst>
                <a:latin typeface="+mj-lt"/>
              </a:rPr>
              <a:t>B</a:t>
            </a:r>
            <a:endParaRPr lang="en-US" sz="2000" b="1" dirty="0" smtClean="0">
              <a:solidFill>
                <a:schemeClr val="tx2"/>
              </a:solidFill>
              <a:effectLst>
                <a:outerShdw blurRad="38100" dist="38100" dir="2700000" algn="tl">
                  <a:srgbClr val="000000">
                    <a:alpha val="43137"/>
                  </a:srgbClr>
                </a:outerShdw>
              </a:effectLst>
            </a:endParaRPr>
          </a:p>
          <a:p>
            <a:pPr marL="0" indent="0" algn="ctr" eaLnBrk="1" hangingPunct="1">
              <a:buFont typeface="Arial" charset="0"/>
              <a:buNone/>
            </a:pPr>
            <a:endParaRPr lang="en-US" altLang="en-US" sz="2200" b="1" i="1" dirty="0" smtClean="0">
              <a:solidFill>
                <a:schemeClr val="tx2"/>
              </a:solidFill>
              <a:latin typeface="+mj-lt"/>
            </a:endParaRPr>
          </a:p>
        </p:txBody>
      </p:sp>
    </p:spTree>
    <p:extLst>
      <p:ext uri="{BB962C8B-B14F-4D97-AF65-F5344CB8AC3E}">
        <p14:creationId xmlns:p14="http://schemas.microsoft.com/office/powerpoint/2010/main" val="3122709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6858000"/>
            <a:chOff x="0" y="0"/>
            <a:chExt cx="9144000" cy="685800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828800" y="838200"/>
              <a:ext cx="2209800" cy="281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76" name="Content Placeholder 2"/>
          <p:cNvSpPr>
            <a:spLocks noGrp="1"/>
          </p:cNvSpPr>
          <p:nvPr>
            <p:ph idx="1"/>
          </p:nvPr>
        </p:nvSpPr>
        <p:spPr>
          <a:xfrm>
            <a:off x="457200" y="874143"/>
            <a:ext cx="8229600" cy="4830763"/>
          </a:xfrm>
        </p:spPr>
        <p:txBody>
          <a:bodyPr/>
          <a:lstStyle/>
          <a:p>
            <a:pPr eaLnBrk="1" hangingPunct="1"/>
            <a:r>
              <a:rPr lang="en-US" sz="2800" b="1" dirty="0" smtClean="0">
                <a:solidFill>
                  <a:schemeClr val="tx2"/>
                </a:solidFill>
                <a:effectLst>
                  <a:outerShdw blurRad="38100" dist="38100" dir="2700000" algn="tl">
                    <a:srgbClr val="000000">
                      <a:alpha val="43137"/>
                    </a:srgbClr>
                  </a:outerShdw>
                </a:effectLst>
              </a:rPr>
              <a:t>The </a:t>
            </a:r>
            <a:r>
              <a:rPr lang="en-US" sz="2800" b="1" u="sng" dirty="0" smtClean="0">
                <a:solidFill>
                  <a:schemeClr val="tx2"/>
                </a:solidFill>
                <a:effectLst>
                  <a:outerShdw blurRad="38100" dist="38100" dir="2700000" algn="tl">
                    <a:srgbClr val="000000">
                      <a:alpha val="43137"/>
                    </a:srgbClr>
                  </a:outerShdw>
                </a:effectLst>
              </a:rPr>
              <a:t>Rebuttable Presumption of Quantity Impairment </a:t>
            </a:r>
            <a:r>
              <a:rPr lang="en-US" sz="2800" b="1" dirty="0" smtClean="0">
                <a:solidFill>
                  <a:schemeClr val="tx2"/>
                </a:solidFill>
                <a:effectLst>
                  <a:outerShdw blurRad="38100" dist="38100" dir="2700000" algn="tl">
                    <a:srgbClr val="000000">
                      <a:alpha val="43137"/>
                    </a:srgbClr>
                  </a:outerShdw>
                </a:effectLst>
              </a:rPr>
              <a:t>is how the State Engineer can consider nonuse during the change application process.</a:t>
            </a:r>
          </a:p>
          <a:p>
            <a:pPr eaLnBrk="1" hangingPunct="1"/>
            <a:r>
              <a:rPr lang="en-US" sz="2800" b="1" dirty="0" smtClean="0">
                <a:solidFill>
                  <a:schemeClr val="tx2"/>
                </a:solidFill>
                <a:effectLst>
                  <a:outerShdw blurRad="38100" dist="38100" dir="2700000" algn="tl">
                    <a:srgbClr val="000000">
                      <a:alpha val="43137"/>
                    </a:srgbClr>
                  </a:outerShdw>
                </a:effectLst>
              </a:rPr>
              <a:t>UC 73-3-8(6)(c)</a:t>
            </a:r>
          </a:p>
          <a:p>
            <a:pPr lvl="1" eaLnBrk="1" hangingPunct="1"/>
            <a:r>
              <a:rPr lang="en-US" sz="2000" b="1" dirty="0" smtClean="0">
                <a:solidFill>
                  <a:schemeClr val="tx2"/>
                </a:solidFill>
                <a:effectLst>
                  <a:outerShdw blurRad="38100" dist="38100" dir="2700000" algn="tl">
                    <a:srgbClr val="000000">
                      <a:alpha val="43137"/>
                    </a:srgbClr>
                  </a:outerShdw>
                </a:effectLst>
              </a:rPr>
              <a:t>There is a rebuttable presumption of  quantity impairment…to the extent that, for a period of at least </a:t>
            </a:r>
            <a:r>
              <a:rPr lang="en-US" sz="2000" b="1" u="sng" dirty="0" smtClean="0">
                <a:solidFill>
                  <a:schemeClr val="tx2"/>
                </a:solidFill>
                <a:effectLst>
                  <a:outerShdw blurRad="38100" dist="38100" dir="2700000" algn="tl">
                    <a:srgbClr val="000000">
                      <a:alpha val="43137"/>
                    </a:srgbClr>
                  </a:outerShdw>
                </a:effectLst>
              </a:rPr>
              <a:t>seven consecutive years</a:t>
            </a:r>
            <a:r>
              <a:rPr lang="en-US" sz="2000" b="1" dirty="0" smtClean="0">
                <a:solidFill>
                  <a:schemeClr val="tx2"/>
                </a:solidFill>
                <a:effectLst>
                  <a:outerShdw blurRad="38100" dist="38100" dir="2700000" algn="tl">
                    <a:srgbClr val="000000">
                      <a:alpha val="43137"/>
                    </a:srgbClr>
                  </a:outerShdw>
                </a:effectLst>
              </a:rPr>
              <a:t>, a portion of the right identified in a change application has </a:t>
            </a:r>
            <a:r>
              <a:rPr lang="en-US" sz="2000" b="1" u="sng" dirty="0" smtClean="0">
                <a:solidFill>
                  <a:schemeClr val="tx2"/>
                </a:solidFill>
                <a:effectLst>
                  <a:outerShdw blurRad="38100" dist="38100" dir="2700000" algn="tl">
                    <a:srgbClr val="000000">
                      <a:alpha val="43137"/>
                    </a:srgbClr>
                  </a:outerShdw>
                </a:effectLst>
              </a:rPr>
              <a:t>not</a:t>
            </a:r>
            <a:r>
              <a:rPr lang="en-US" sz="2000" b="1" dirty="0" smtClean="0">
                <a:solidFill>
                  <a:schemeClr val="tx2"/>
                </a:solidFill>
                <a:effectLst>
                  <a:outerShdw blurRad="38100" dist="38100" dir="2700000" algn="tl">
                    <a:srgbClr val="000000">
                      <a:alpha val="43137"/>
                    </a:srgbClr>
                  </a:outerShdw>
                </a:effectLst>
              </a:rPr>
              <a:t> been:</a:t>
            </a:r>
          </a:p>
          <a:p>
            <a:pPr lvl="2" eaLnBrk="1" hangingPunct="1"/>
            <a:r>
              <a:rPr lang="en-US" sz="2000" b="1" dirty="0" smtClean="0">
                <a:solidFill>
                  <a:schemeClr val="tx2"/>
                </a:solidFill>
                <a:effectLst>
                  <a:outerShdw blurRad="38100" dist="38100" dir="2700000" algn="tl">
                    <a:srgbClr val="000000">
                      <a:alpha val="43137"/>
                    </a:srgbClr>
                  </a:outerShdw>
                </a:effectLst>
              </a:rPr>
              <a:t>Diverted from the </a:t>
            </a:r>
            <a:r>
              <a:rPr lang="en-US" sz="2000" b="1" u="sng" dirty="0" smtClean="0">
                <a:solidFill>
                  <a:schemeClr val="tx2"/>
                </a:solidFill>
                <a:effectLst>
                  <a:outerShdw blurRad="38100" dist="38100" dir="2700000" algn="tl">
                    <a:srgbClr val="000000">
                      <a:alpha val="43137"/>
                    </a:srgbClr>
                  </a:outerShdw>
                </a:effectLst>
              </a:rPr>
              <a:t>approved point of diversion</a:t>
            </a:r>
            <a:r>
              <a:rPr lang="en-US" sz="2000" b="1" dirty="0" smtClean="0">
                <a:solidFill>
                  <a:schemeClr val="tx2"/>
                </a:solidFill>
                <a:effectLst>
                  <a:outerShdw blurRad="38100" dist="38100" dir="2700000" algn="tl">
                    <a:srgbClr val="000000">
                      <a:alpha val="43137"/>
                    </a:srgbClr>
                  </a:outerShdw>
                </a:effectLst>
              </a:rPr>
              <a:t>; and</a:t>
            </a:r>
          </a:p>
          <a:p>
            <a:pPr lvl="2" eaLnBrk="1" hangingPunct="1"/>
            <a:r>
              <a:rPr lang="en-US" sz="2000" b="1" dirty="0" smtClean="0">
                <a:solidFill>
                  <a:schemeClr val="tx2"/>
                </a:solidFill>
                <a:effectLst>
                  <a:outerShdw blurRad="38100" dist="38100" dir="2700000" algn="tl">
                    <a:srgbClr val="000000">
                      <a:alpha val="43137"/>
                    </a:srgbClr>
                  </a:outerShdw>
                </a:effectLst>
              </a:rPr>
              <a:t>Beneficially used at the </a:t>
            </a:r>
            <a:r>
              <a:rPr lang="en-US" sz="2000" b="1" u="sng" dirty="0" smtClean="0">
                <a:solidFill>
                  <a:schemeClr val="tx2"/>
                </a:solidFill>
                <a:effectLst>
                  <a:outerShdw blurRad="38100" dist="38100" dir="2700000" algn="tl">
                    <a:srgbClr val="000000">
                      <a:alpha val="43137"/>
                    </a:srgbClr>
                  </a:outerShdw>
                </a:effectLst>
              </a:rPr>
              <a:t>approved place of use</a:t>
            </a:r>
            <a:r>
              <a:rPr lang="en-US" sz="2000" b="1" dirty="0" smtClean="0">
                <a:solidFill>
                  <a:schemeClr val="tx2"/>
                </a:solidFill>
                <a:effectLst>
                  <a:outerShdw blurRad="38100" dist="38100" dir="2700000" algn="tl">
                    <a:srgbClr val="000000">
                      <a:alpha val="43137"/>
                    </a:srgbClr>
                  </a:outerShdw>
                </a:effectLst>
              </a:rPr>
              <a:t>.</a:t>
            </a:r>
          </a:p>
          <a:p>
            <a:pPr eaLnBrk="1" hangingPunct="1"/>
            <a:r>
              <a:rPr lang="en-US" sz="2800" b="1" dirty="0" smtClean="0">
                <a:solidFill>
                  <a:schemeClr val="tx2"/>
                </a:solidFill>
                <a:effectLst>
                  <a:outerShdw blurRad="38100" dist="38100" dir="2700000" algn="tl">
                    <a:srgbClr val="000000">
                      <a:alpha val="43137"/>
                    </a:srgbClr>
                  </a:outerShdw>
                </a:effectLst>
              </a:rPr>
              <a:t>In short:</a:t>
            </a:r>
          </a:p>
          <a:p>
            <a:pPr lvl="1" eaLnBrk="1" hangingPunct="1"/>
            <a:r>
              <a:rPr lang="en-US" sz="2400" b="1" dirty="0" smtClean="0">
                <a:solidFill>
                  <a:schemeClr val="tx2"/>
                </a:solidFill>
                <a:effectLst>
                  <a:outerShdw blurRad="38100" dist="38100" dir="2700000" algn="tl">
                    <a:srgbClr val="000000">
                      <a:alpha val="43137"/>
                    </a:srgbClr>
                  </a:outerShdw>
                </a:effectLst>
              </a:rPr>
              <a:t>If you haven’t been using the water like you should, the presumption of quantity impairment may apply.</a:t>
            </a:r>
          </a:p>
          <a:p>
            <a:pPr marL="0" indent="0" eaLnBrk="1" hangingPunct="1">
              <a:buNone/>
            </a:pPr>
            <a:endParaRPr lang="en-US" altLang="en-US" sz="2200" b="1" i="1" dirty="0" smtClean="0">
              <a:solidFill>
                <a:schemeClr val="tx2"/>
              </a:solidFill>
              <a:latin typeface="+mj-lt"/>
            </a:endParaRPr>
          </a:p>
        </p:txBody>
      </p:sp>
    </p:spTree>
    <p:extLst>
      <p:ext uri="{BB962C8B-B14F-4D97-AF65-F5344CB8AC3E}">
        <p14:creationId xmlns:p14="http://schemas.microsoft.com/office/powerpoint/2010/main" val="3006656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6858000"/>
            <a:chOff x="0" y="0"/>
            <a:chExt cx="9144000" cy="685800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828800" y="838200"/>
              <a:ext cx="2209800" cy="281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76" name="Content Placeholder 2"/>
          <p:cNvSpPr>
            <a:spLocks noGrp="1"/>
          </p:cNvSpPr>
          <p:nvPr>
            <p:ph idx="1"/>
          </p:nvPr>
        </p:nvSpPr>
        <p:spPr>
          <a:xfrm>
            <a:off x="457200" y="1013618"/>
            <a:ext cx="8229600" cy="4830763"/>
          </a:xfrm>
        </p:spPr>
        <p:txBody>
          <a:bodyPr/>
          <a:lstStyle/>
          <a:p>
            <a:pPr eaLnBrk="1" hangingPunct="1"/>
            <a:r>
              <a:rPr lang="en-US" sz="2800" b="1" dirty="0" smtClean="0">
                <a:solidFill>
                  <a:schemeClr val="tx2"/>
                </a:solidFill>
                <a:effectLst>
                  <a:outerShdw blurRad="38100" dist="38100" dir="2700000" algn="tl">
                    <a:srgbClr val="000000">
                      <a:alpha val="43137"/>
                    </a:srgbClr>
                  </a:outerShdw>
                </a:effectLst>
              </a:rPr>
              <a:t>Who can raise the rebuttable presumption of quantity impairment?</a:t>
            </a:r>
          </a:p>
          <a:p>
            <a:pPr lvl="1" eaLnBrk="1" hangingPunct="1"/>
            <a:r>
              <a:rPr lang="en-US" sz="2400" b="1" dirty="0" smtClean="0">
                <a:solidFill>
                  <a:schemeClr val="tx2"/>
                </a:solidFill>
                <a:effectLst>
                  <a:outerShdw blurRad="38100" dist="38100" dir="2700000" algn="tl">
                    <a:srgbClr val="000000">
                      <a:alpha val="43137"/>
                    </a:srgbClr>
                  </a:outerShdw>
                </a:effectLst>
              </a:rPr>
              <a:t>State Engineer within 90 days of filing.</a:t>
            </a:r>
          </a:p>
          <a:p>
            <a:pPr lvl="1" eaLnBrk="1" hangingPunct="1"/>
            <a:r>
              <a:rPr lang="en-US" sz="2400" b="1" dirty="0" smtClean="0">
                <a:solidFill>
                  <a:schemeClr val="tx2"/>
                </a:solidFill>
                <a:effectLst>
                  <a:outerShdw blurRad="38100" dist="38100" dir="2700000" algn="tl">
                    <a:srgbClr val="000000">
                      <a:alpha val="43137"/>
                    </a:srgbClr>
                  </a:outerShdw>
                </a:effectLst>
              </a:rPr>
              <a:t>Protestant in a timely protest.</a:t>
            </a:r>
          </a:p>
          <a:p>
            <a:pPr lvl="1" eaLnBrk="1" hangingPunct="1"/>
            <a:r>
              <a:rPr lang="en-US" sz="2400" b="1" dirty="0" smtClean="0">
                <a:solidFill>
                  <a:schemeClr val="tx2"/>
                </a:solidFill>
                <a:effectLst>
                  <a:outerShdw blurRad="38100" dist="38100" dir="2700000" algn="tl">
                    <a:srgbClr val="000000">
                      <a:alpha val="43137"/>
                    </a:srgbClr>
                  </a:outerShdw>
                </a:effectLst>
              </a:rPr>
              <a:t>Must identify water right that will experience quantity impairment.</a:t>
            </a:r>
          </a:p>
          <a:p>
            <a:pPr eaLnBrk="1" hangingPunct="1"/>
            <a:r>
              <a:rPr lang="en-US" sz="2800" b="1" dirty="0" smtClean="0">
                <a:solidFill>
                  <a:schemeClr val="tx2"/>
                </a:solidFill>
                <a:effectLst>
                  <a:outerShdw blurRad="38100" dist="38100" dir="2700000" algn="tl">
                    <a:srgbClr val="000000">
                      <a:alpha val="43137"/>
                    </a:srgbClr>
                  </a:outerShdw>
                </a:effectLst>
              </a:rPr>
              <a:t>Administrative proceedings:</a:t>
            </a:r>
          </a:p>
          <a:p>
            <a:pPr lvl="1" eaLnBrk="1" hangingPunct="1"/>
            <a:r>
              <a:rPr lang="en-US" sz="2400" b="1" dirty="0" smtClean="0">
                <a:solidFill>
                  <a:schemeClr val="tx2"/>
                </a:solidFill>
                <a:effectLst>
                  <a:outerShdw blurRad="38100" dist="38100" dir="2700000" algn="tl">
                    <a:srgbClr val="000000">
                      <a:alpha val="43137"/>
                    </a:srgbClr>
                  </a:outerShdw>
                </a:effectLst>
              </a:rPr>
              <a:t>Letter sent advising applicant of rebuttable presumption.</a:t>
            </a:r>
          </a:p>
          <a:p>
            <a:pPr lvl="1" eaLnBrk="1" hangingPunct="1"/>
            <a:r>
              <a:rPr lang="en-US" sz="2400" b="1" dirty="0" smtClean="0">
                <a:solidFill>
                  <a:schemeClr val="tx2"/>
                </a:solidFill>
                <a:effectLst>
                  <a:outerShdw blurRad="38100" dist="38100" dir="2700000" algn="tl">
                    <a:srgbClr val="000000">
                      <a:alpha val="43137"/>
                    </a:srgbClr>
                  </a:outerShdw>
                </a:effectLst>
              </a:rPr>
              <a:t>Hearings may be held</a:t>
            </a:r>
          </a:p>
          <a:p>
            <a:pPr lvl="1" eaLnBrk="1" hangingPunct="1"/>
            <a:endParaRPr lang="en-US" b="1" dirty="0" smtClean="0">
              <a:solidFill>
                <a:schemeClr val="tx2"/>
              </a:solidFill>
              <a:effectLst>
                <a:outerShdw blurRad="38100" dist="38100" dir="2700000" algn="tl">
                  <a:srgbClr val="000000">
                    <a:alpha val="43137"/>
                  </a:srgbClr>
                </a:outerShdw>
              </a:effectLst>
            </a:endParaRPr>
          </a:p>
          <a:p>
            <a:pPr marL="0" indent="0" eaLnBrk="1" hangingPunct="1">
              <a:buNone/>
            </a:pPr>
            <a:endParaRPr lang="en-US" altLang="en-US" sz="2200" b="1" i="1" dirty="0" smtClean="0">
              <a:solidFill>
                <a:schemeClr val="tx2"/>
              </a:solidFill>
              <a:latin typeface="+mj-lt"/>
            </a:endParaRPr>
          </a:p>
        </p:txBody>
      </p:sp>
    </p:spTree>
    <p:extLst>
      <p:ext uri="{BB962C8B-B14F-4D97-AF65-F5344CB8AC3E}">
        <p14:creationId xmlns:p14="http://schemas.microsoft.com/office/powerpoint/2010/main" val="1136912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6858000"/>
            <a:chOff x="0" y="0"/>
            <a:chExt cx="9144000" cy="685800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828800" y="838200"/>
              <a:ext cx="2209800" cy="281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76" name="Content Placeholder 2"/>
          <p:cNvSpPr>
            <a:spLocks noGrp="1"/>
          </p:cNvSpPr>
          <p:nvPr>
            <p:ph idx="1"/>
          </p:nvPr>
        </p:nvSpPr>
        <p:spPr>
          <a:xfrm>
            <a:off x="457200" y="874143"/>
            <a:ext cx="8229600" cy="4830763"/>
          </a:xfrm>
        </p:spPr>
        <p:txBody>
          <a:bodyPr/>
          <a:lstStyle/>
          <a:p>
            <a:pPr eaLnBrk="1" hangingPunct="1"/>
            <a:r>
              <a:rPr lang="en-US" sz="2800" b="1" dirty="0" smtClean="0">
                <a:solidFill>
                  <a:schemeClr val="tx2"/>
                </a:solidFill>
                <a:effectLst>
                  <a:outerShdw blurRad="38100" dist="38100" dir="2700000" algn="tl">
                    <a:srgbClr val="000000">
                      <a:alpha val="43137"/>
                    </a:srgbClr>
                  </a:outerShdw>
                </a:effectLst>
              </a:rPr>
              <a:t>How do you Rebut?</a:t>
            </a:r>
          </a:p>
          <a:p>
            <a:pPr eaLnBrk="1" hangingPunct="1"/>
            <a:r>
              <a:rPr lang="en-US" sz="2800" b="1" dirty="0" smtClean="0">
                <a:solidFill>
                  <a:schemeClr val="tx2"/>
                </a:solidFill>
                <a:effectLst>
                  <a:outerShdw blurRad="38100" dist="38100" dir="2700000" algn="tl">
                    <a:srgbClr val="000000">
                      <a:alpha val="43137"/>
                    </a:srgbClr>
                  </a:outerShdw>
                </a:effectLst>
              </a:rPr>
              <a:t>The Rebuttable Presumption of Quantity Impairment does not apply if excused by:</a:t>
            </a:r>
          </a:p>
          <a:p>
            <a:pPr lvl="1" eaLnBrk="1" hangingPunct="1"/>
            <a:r>
              <a:rPr lang="en-US" sz="2400" b="1" dirty="0" smtClean="0">
                <a:solidFill>
                  <a:schemeClr val="tx2"/>
                </a:solidFill>
                <a:effectLst>
                  <a:outerShdw blurRad="38100" dist="38100" dir="2700000" algn="tl">
                    <a:srgbClr val="000000">
                      <a:alpha val="43137"/>
                    </a:srgbClr>
                  </a:outerShdw>
                </a:effectLst>
                <a:latin typeface="+mj-lt"/>
              </a:rPr>
              <a:t>Subsection </a:t>
            </a:r>
            <a:r>
              <a:rPr lang="en-US" sz="2400" b="1" dirty="0">
                <a:solidFill>
                  <a:schemeClr val="tx2"/>
                </a:solidFill>
                <a:effectLst>
                  <a:outerShdw blurRad="38100" dist="38100" dir="2700000" algn="tl">
                    <a:srgbClr val="000000">
                      <a:alpha val="43137"/>
                    </a:srgbClr>
                  </a:outerShdw>
                </a:effectLst>
                <a:latin typeface="+mj-lt"/>
              </a:rPr>
              <a:t>73-1-4 (2)(e) - Exceptions to Nonuse</a:t>
            </a:r>
          </a:p>
          <a:p>
            <a:pPr lvl="1" eaLnBrk="1" hangingPunct="1"/>
            <a:r>
              <a:rPr lang="en-US" altLang="en-US" sz="2400" b="1" dirty="0" smtClean="0">
                <a:solidFill>
                  <a:schemeClr val="tx2"/>
                </a:solidFill>
                <a:effectLst>
                  <a:outerShdw blurRad="38100" dist="38100" dir="2700000" algn="tl">
                    <a:srgbClr val="000000">
                      <a:alpha val="43137"/>
                    </a:srgbClr>
                  </a:outerShdw>
                </a:effectLst>
                <a:latin typeface="+mj-lt"/>
              </a:rPr>
              <a:t>An approved nonuse application</a:t>
            </a:r>
          </a:p>
          <a:p>
            <a:pPr lvl="1" eaLnBrk="1" hangingPunct="1"/>
            <a:r>
              <a:rPr lang="en-US" altLang="en-US" sz="2400" b="1" dirty="0" smtClean="0">
                <a:solidFill>
                  <a:schemeClr val="tx2"/>
                </a:solidFill>
                <a:effectLst>
                  <a:outerShdw blurRad="38100" dist="38100" dir="2700000" algn="tl">
                    <a:srgbClr val="000000">
                      <a:alpha val="43137"/>
                    </a:srgbClr>
                  </a:outerShdw>
                </a:effectLst>
                <a:latin typeface="+mj-lt"/>
              </a:rPr>
              <a:t>Subsection 73-3-30(7) – Instream Flow</a:t>
            </a:r>
          </a:p>
          <a:p>
            <a:pPr lvl="1" eaLnBrk="1" hangingPunct="1"/>
            <a:r>
              <a:rPr lang="en-US" altLang="en-US" sz="2400" b="1" dirty="0" smtClean="0">
                <a:solidFill>
                  <a:schemeClr val="tx2"/>
                </a:solidFill>
                <a:effectLst>
                  <a:outerShdw blurRad="38100" dist="38100" dir="2700000" algn="tl">
                    <a:srgbClr val="000000">
                      <a:alpha val="43137"/>
                    </a:srgbClr>
                  </a:outerShdw>
                </a:effectLst>
                <a:latin typeface="+mj-lt"/>
              </a:rPr>
              <a:t>Passage of Time 73-1-4(2)(c)(</a:t>
            </a:r>
            <a:r>
              <a:rPr lang="en-US" altLang="en-US" sz="2400" b="1" dirty="0" err="1" smtClean="0">
                <a:solidFill>
                  <a:schemeClr val="tx2"/>
                </a:solidFill>
                <a:effectLst>
                  <a:outerShdw blurRad="38100" dist="38100" dir="2700000" algn="tl">
                    <a:srgbClr val="000000">
                      <a:alpha val="43137"/>
                    </a:srgbClr>
                  </a:outerShdw>
                </a:effectLst>
                <a:latin typeface="+mj-lt"/>
              </a:rPr>
              <a:t>i</a:t>
            </a:r>
            <a:r>
              <a:rPr lang="en-US" altLang="en-US" sz="2400" b="1" dirty="0" smtClean="0">
                <a:solidFill>
                  <a:schemeClr val="tx2"/>
                </a:solidFill>
                <a:effectLst>
                  <a:outerShdw blurRad="38100" dist="38100" dir="2700000" algn="tl">
                    <a:srgbClr val="000000">
                      <a:alpha val="43137"/>
                    </a:srgbClr>
                  </a:outerShdw>
                </a:effectLst>
                <a:latin typeface="+mj-lt"/>
              </a:rPr>
              <a:t>) – Remember this from earlier?  Nonuse period of 7 consecutive years must have occurred within the last 15 years (or 15 years prior to the filing of a nonuse application)</a:t>
            </a:r>
            <a:endParaRPr lang="en-US" altLang="en-US" sz="1800" b="1" dirty="0" smtClean="0">
              <a:solidFill>
                <a:schemeClr val="tx2"/>
              </a:solidFill>
              <a:latin typeface="+mj-lt"/>
            </a:endParaRPr>
          </a:p>
        </p:txBody>
      </p:sp>
    </p:spTree>
    <p:extLst>
      <p:ext uri="{BB962C8B-B14F-4D97-AF65-F5344CB8AC3E}">
        <p14:creationId xmlns:p14="http://schemas.microsoft.com/office/powerpoint/2010/main" val="196918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076">
                                            <p:txEl>
                                              <p:pRg st="2" end="2"/>
                                            </p:txEl>
                                          </p:spTgt>
                                        </p:tgtEl>
                                        <p:attrNameLst>
                                          <p:attrName>style.color</p:attrName>
                                        </p:attrNameLst>
                                      </p:cBhvr>
                                      <p:to>
                                        <a:srgbClr val="FC2812"/>
                                      </p:to>
                                    </p:animClr>
                                    <p:animClr clrSpc="rgb" dir="cw">
                                      <p:cBhvr>
                                        <p:cTn id="7" dur="500" fill="hold"/>
                                        <p:tgtEl>
                                          <p:spTgt spid="3076">
                                            <p:txEl>
                                              <p:pRg st="2" end="2"/>
                                            </p:txEl>
                                          </p:spTgt>
                                        </p:tgtEl>
                                        <p:attrNameLst>
                                          <p:attrName>fillcolor</p:attrName>
                                        </p:attrNameLst>
                                      </p:cBhvr>
                                      <p:to>
                                        <a:srgbClr val="FC2812"/>
                                      </p:to>
                                    </p:animClr>
                                    <p:set>
                                      <p:cBhvr>
                                        <p:cTn id="8" dur="500" fill="hold"/>
                                        <p:tgtEl>
                                          <p:spTgt spid="3076">
                                            <p:txEl>
                                              <p:pRg st="2" end="2"/>
                                            </p:txEl>
                                          </p:spTgt>
                                        </p:tgtEl>
                                        <p:attrNameLst>
                                          <p:attrName>fill.type</p:attrName>
                                        </p:attrNameLst>
                                      </p:cBhvr>
                                      <p:to>
                                        <p:strVal val="solid"/>
                                      </p:to>
                                    </p:set>
                                    <p:set>
                                      <p:cBhvr>
                                        <p:cTn id="9" dur="500" fill="hold"/>
                                        <p:tgtEl>
                                          <p:spTgt spid="3076">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737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52400" y="4191000"/>
            <a:ext cx="8915400" cy="1577975"/>
          </a:xfrm>
        </p:spPr>
        <p:txBody>
          <a:bodyPr/>
          <a:lstStyle/>
          <a:p>
            <a:r>
              <a:rPr lang="en-US"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Advanced Water Right Topics</a:t>
            </a:r>
            <a:endParaRPr lang="en-US"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idx="1"/>
          </p:nvPr>
        </p:nvSpPr>
        <p:spPr>
          <a:xfrm>
            <a:off x="152400" y="2895600"/>
            <a:ext cx="7772400" cy="1500187"/>
          </a:xfrm>
        </p:spPr>
        <p:txBody>
          <a:bodyPr/>
          <a:lstStyle/>
          <a:p>
            <a:r>
              <a:rPr lang="en-US" i="1" dirty="0" smtClean="0">
                <a:solidFill>
                  <a:schemeClr val="bg2"/>
                </a:solidFill>
                <a:effectLst>
                  <a:outerShdw blurRad="38100" dist="38100" dir="2700000" algn="tl">
                    <a:srgbClr val="000000">
                      <a:alpha val="43137"/>
                    </a:srgbClr>
                  </a:outerShdw>
                </a:effectLst>
              </a:rPr>
              <a:t>Not the day-to-day</a:t>
            </a:r>
            <a:endParaRPr lang="en-US" i="1" dirty="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14775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9144000" cy="6858000"/>
          </a:xfrm>
        </p:grpSpPr>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828800" y="838200"/>
              <a:ext cx="2209800" cy="281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76" name="Content Placeholder 2"/>
          <p:cNvSpPr>
            <a:spLocks noGrp="1"/>
          </p:cNvSpPr>
          <p:nvPr>
            <p:ph idx="1"/>
          </p:nvPr>
        </p:nvSpPr>
        <p:spPr>
          <a:xfrm>
            <a:off x="457200" y="1028700"/>
            <a:ext cx="8229600" cy="1752600"/>
          </a:xfrm>
        </p:spPr>
        <p:txBody>
          <a:bodyPr/>
          <a:lstStyle/>
          <a:p>
            <a:pPr eaLnBrk="1" hangingPunct="1"/>
            <a:r>
              <a:rPr lang="en-US" sz="2800" b="1" dirty="0" smtClean="0">
                <a:solidFill>
                  <a:schemeClr val="tx2"/>
                </a:solidFill>
                <a:effectLst>
                  <a:outerShdw blurRad="38100" dist="38100" dir="2700000" algn="tl">
                    <a:srgbClr val="000000">
                      <a:alpha val="43137"/>
                    </a:srgbClr>
                  </a:outerShdw>
                </a:effectLst>
              </a:rPr>
              <a:t>The Rebuttable Presumption of Quantity Impairment does not apply if excused by:</a:t>
            </a:r>
          </a:p>
          <a:p>
            <a:pPr lvl="1" eaLnBrk="1" hangingPunct="1"/>
            <a:r>
              <a:rPr lang="en-US" sz="2400" b="1" dirty="0" smtClean="0">
                <a:solidFill>
                  <a:schemeClr val="tx2"/>
                </a:solidFill>
                <a:effectLst>
                  <a:outerShdw blurRad="38100" dist="38100" dir="2700000" algn="tl">
                    <a:srgbClr val="000000">
                      <a:alpha val="43137"/>
                    </a:srgbClr>
                  </a:outerShdw>
                </a:effectLst>
              </a:rPr>
              <a:t>Subsection 73-1-4(2)(e) – Exceptions to Nonuse; Remember these from earlier?  </a:t>
            </a:r>
          </a:p>
        </p:txBody>
      </p:sp>
      <p:sp>
        <p:nvSpPr>
          <p:cNvPr id="5" name="Content Placeholder 2"/>
          <p:cNvSpPr txBox="1">
            <a:spLocks/>
          </p:cNvSpPr>
          <p:nvPr/>
        </p:nvSpPr>
        <p:spPr bwMode="auto">
          <a:xfrm>
            <a:off x="914400" y="2781300"/>
            <a:ext cx="7620001"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r>
              <a:rPr lang="en-US" sz="2400" b="1" dirty="0" smtClean="0">
                <a:solidFill>
                  <a:srgbClr val="FF0000"/>
                </a:solidFill>
                <a:effectLst>
                  <a:outerShdw blurRad="38100" dist="38100" dir="2700000" algn="tl">
                    <a:srgbClr val="000000">
                      <a:alpha val="43137"/>
                    </a:srgbClr>
                  </a:outerShdw>
                </a:effectLst>
              </a:rPr>
              <a:t>Lease</a:t>
            </a:r>
          </a:p>
          <a:p>
            <a:pPr eaLnBrk="1" hangingPunct="1"/>
            <a:r>
              <a:rPr lang="en-US" sz="2400" b="1" dirty="0" smtClean="0">
                <a:solidFill>
                  <a:srgbClr val="FF0000"/>
                </a:solidFill>
                <a:effectLst>
                  <a:outerShdw blurRad="38100" dist="38100" dir="2700000" algn="tl">
                    <a:srgbClr val="000000">
                      <a:alpha val="43137"/>
                    </a:srgbClr>
                  </a:outerShdw>
                </a:effectLst>
              </a:rPr>
              <a:t>Fallowing Program</a:t>
            </a:r>
          </a:p>
          <a:p>
            <a:pPr eaLnBrk="1" hangingPunct="1"/>
            <a:r>
              <a:rPr lang="en-US" sz="2400" b="1" dirty="0" smtClean="0">
                <a:solidFill>
                  <a:srgbClr val="FF0000"/>
                </a:solidFill>
                <a:effectLst>
                  <a:outerShdw blurRad="38100" dist="38100" dir="2700000" algn="tl">
                    <a:srgbClr val="000000">
                      <a:alpha val="43137"/>
                    </a:srgbClr>
                  </a:outerShdw>
                </a:effectLst>
              </a:rPr>
              <a:t>Insufficient Water</a:t>
            </a:r>
          </a:p>
          <a:p>
            <a:pPr eaLnBrk="1" hangingPunct="1"/>
            <a:r>
              <a:rPr lang="en-US" sz="2400" b="1" dirty="0" smtClean="0">
                <a:solidFill>
                  <a:srgbClr val="FF0000"/>
                </a:solidFill>
                <a:effectLst>
                  <a:outerShdw blurRad="38100" dist="38100" dir="2700000" algn="tl">
                    <a:srgbClr val="000000">
                      <a:alpha val="43137"/>
                    </a:srgbClr>
                  </a:outerShdw>
                </a:effectLst>
              </a:rPr>
              <a:t>Priority Cuts</a:t>
            </a:r>
          </a:p>
          <a:p>
            <a:pPr eaLnBrk="1" hangingPunct="1"/>
            <a:r>
              <a:rPr lang="en-US" sz="2400" b="1" dirty="0" smtClean="0">
                <a:solidFill>
                  <a:srgbClr val="FF0000"/>
                </a:solidFill>
                <a:effectLst>
                  <a:outerShdw blurRad="38100" dist="38100" dir="2700000" algn="tl">
                    <a:srgbClr val="000000">
                      <a:alpha val="43137"/>
                    </a:srgbClr>
                  </a:outerShdw>
                </a:effectLst>
              </a:rPr>
              <a:t>Water Storage</a:t>
            </a:r>
          </a:p>
          <a:p>
            <a:pPr eaLnBrk="1" hangingPunct="1"/>
            <a:r>
              <a:rPr lang="en-US" sz="2400" b="1" dirty="0" smtClean="0">
                <a:solidFill>
                  <a:srgbClr val="FF0000"/>
                </a:solidFill>
                <a:effectLst>
                  <a:outerShdw blurRad="38100" dist="38100" dir="2700000" algn="tl">
                    <a:srgbClr val="000000">
                      <a:alpha val="43137"/>
                    </a:srgbClr>
                  </a:outerShdw>
                </a:effectLst>
              </a:rPr>
              <a:t>Substantial use</a:t>
            </a:r>
          </a:p>
          <a:p>
            <a:pPr eaLnBrk="1" hangingPunct="1"/>
            <a:r>
              <a:rPr lang="en-US" sz="2400" b="1" dirty="0" smtClean="0">
                <a:solidFill>
                  <a:srgbClr val="FF0000"/>
                </a:solidFill>
                <a:effectLst>
                  <a:outerShdw blurRad="38100" dist="38100" dir="2700000" algn="tl">
                    <a:srgbClr val="000000">
                      <a:alpha val="43137"/>
                    </a:srgbClr>
                  </a:outerShdw>
                </a:effectLst>
              </a:rPr>
              <a:t>Public Water Supplier</a:t>
            </a:r>
          </a:p>
          <a:p>
            <a:pPr eaLnBrk="1" hangingPunct="1"/>
            <a:r>
              <a:rPr lang="en-US" sz="2400" b="1" dirty="0" smtClean="0">
                <a:solidFill>
                  <a:srgbClr val="FF0000"/>
                </a:solidFill>
                <a:effectLst>
                  <a:outerShdw blurRad="38100" dist="38100" dir="2700000" algn="tl">
                    <a:srgbClr val="000000">
                      <a:alpha val="43137"/>
                    </a:srgbClr>
                  </a:outerShdw>
                </a:effectLst>
              </a:rPr>
              <a:t>Supplemental Water Right</a:t>
            </a:r>
          </a:p>
          <a:p>
            <a:pPr eaLnBrk="1" hangingPunct="1"/>
            <a:r>
              <a:rPr lang="en-US" sz="2400" b="1" dirty="0" smtClean="0">
                <a:solidFill>
                  <a:srgbClr val="FF0000"/>
                </a:solidFill>
                <a:effectLst>
                  <a:outerShdw blurRad="38100" dist="38100" dir="2700000" algn="tl">
                    <a:srgbClr val="000000">
                      <a:alpha val="43137"/>
                    </a:srgbClr>
                  </a:outerShdw>
                </a:effectLst>
              </a:rPr>
              <a:t>Diligently Pursuing a Change Application</a:t>
            </a:r>
          </a:p>
        </p:txBody>
      </p:sp>
      <p:sp>
        <p:nvSpPr>
          <p:cNvPr id="6" name="Content Placeholder 2"/>
          <p:cNvSpPr txBox="1">
            <a:spLocks/>
          </p:cNvSpPr>
          <p:nvPr/>
        </p:nvSpPr>
        <p:spPr bwMode="auto">
          <a:xfrm>
            <a:off x="494581" y="5373538"/>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eaLnBrk="1" hangingPunct="1"/>
            <a:r>
              <a:rPr lang="en-US" sz="2400" b="1" dirty="0" smtClean="0">
                <a:solidFill>
                  <a:schemeClr val="tx2"/>
                </a:solidFill>
                <a:effectLst>
                  <a:outerShdw blurRad="38100" dist="38100" dir="2700000" algn="tl">
                    <a:srgbClr val="000000">
                      <a:alpha val="43137"/>
                    </a:srgbClr>
                  </a:outerShdw>
                </a:effectLst>
              </a:rPr>
              <a:t>More on next slide…</a:t>
            </a:r>
            <a:endParaRPr lang="en-US" sz="2000" b="1" dirty="0" smtClean="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71293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6858000"/>
            <a:chOff x="0" y="0"/>
            <a:chExt cx="9144000" cy="685800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828800" y="838200"/>
              <a:ext cx="2209800" cy="281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76" name="Content Placeholder 2"/>
          <p:cNvSpPr>
            <a:spLocks noGrp="1"/>
          </p:cNvSpPr>
          <p:nvPr>
            <p:ph idx="1"/>
          </p:nvPr>
        </p:nvSpPr>
        <p:spPr>
          <a:xfrm>
            <a:off x="457200" y="1013618"/>
            <a:ext cx="8229600" cy="4830763"/>
          </a:xfrm>
        </p:spPr>
        <p:txBody>
          <a:bodyPr/>
          <a:lstStyle/>
          <a:p>
            <a:pPr eaLnBrk="1" hangingPunct="1"/>
            <a:r>
              <a:rPr lang="en-US" sz="3500" b="1" dirty="0" smtClean="0">
                <a:solidFill>
                  <a:schemeClr val="tx2"/>
                </a:solidFill>
                <a:effectLst>
                  <a:outerShdw blurRad="38100" dist="38100" dir="2700000" algn="tl">
                    <a:srgbClr val="000000">
                      <a:alpha val="43137"/>
                    </a:srgbClr>
                  </a:outerShdw>
                </a:effectLst>
              </a:rPr>
              <a:t>More on a couple exceptions:</a:t>
            </a:r>
          </a:p>
          <a:p>
            <a:pPr lvl="1" eaLnBrk="1" hangingPunct="1"/>
            <a:r>
              <a:rPr lang="en-US" b="1" dirty="0" smtClean="0">
                <a:solidFill>
                  <a:srgbClr val="FF0000"/>
                </a:solidFill>
                <a:effectLst>
                  <a:outerShdw blurRad="38100" dist="38100" dir="2700000" algn="tl">
                    <a:srgbClr val="000000">
                      <a:alpha val="43137"/>
                    </a:srgbClr>
                  </a:outerShdw>
                </a:effectLst>
              </a:rPr>
              <a:t>Leases</a:t>
            </a:r>
            <a:r>
              <a:rPr lang="en-US" b="1" dirty="0" smtClean="0">
                <a:solidFill>
                  <a:schemeClr val="tx2"/>
                </a:solidFill>
                <a:effectLst>
                  <a:outerShdw blurRad="38100" dist="38100" dir="2700000" algn="tl">
                    <a:srgbClr val="000000">
                      <a:alpha val="43137"/>
                    </a:srgbClr>
                  </a:outerShdw>
                </a:effectLst>
              </a:rPr>
              <a:t> - A common response when presumption is raised.  Items to consider:</a:t>
            </a:r>
          </a:p>
          <a:p>
            <a:pPr lvl="2" eaLnBrk="1" hangingPunct="1"/>
            <a:r>
              <a:rPr lang="en-US" b="1" dirty="0" smtClean="0">
                <a:solidFill>
                  <a:schemeClr val="tx2"/>
                </a:solidFill>
                <a:effectLst>
                  <a:outerShdw blurRad="38100" dist="38100" dir="2700000" algn="tl">
                    <a:srgbClr val="000000">
                      <a:alpha val="43137"/>
                    </a:srgbClr>
                  </a:outerShdw>
                </a:effectLst>
              </a:rPr>
              <a:t>Written documentation is required.</a:t>
            </a:r>
          </a:p>
          <a:p>
            <a:pPr lvl="2" eaLnBrk="1" hangingPunct="1"/>
            <a:r>
              <a:rPr lang="en-US" b="1" dirty="0" smtClean="0">
                <a:solidFill>
                  <a:schemeClr val="tx2"/>
                </a:solidFill>
                <a:effectLst>
                  <a:outerShdw blurRad="38100" dist="38100" dir="2700000" algn="tl">
                    <a:srgbClr val="000000">
                      <a:alpha val="43137"/>
                    </a:srgbClr>
                  </a:outerShdw>
                </a:effectLst>
              </a:rPr>
              <a:t>Can the use be terminated?</a:t>
            </a:r>
          </a:p>
          <a:p>
            <a:pPr lvl="1" eaLnBrk="1" hangingPunct="1"/>
            <a:r>
              <a:rPr lang="en-US" b="1" dirty="0" smtClean="0">
                <a:solidFill>
                  <a:srgbClr val="FF0000"/>
                </a:solidFill>
                <a:effectLst>
                  <a:outerShdw blurRad="38100" dist="38100" dir="2700000" algn="tl">
                    <a:srgbClr val="000000">
                      <a:alpha val="43137"/>
                    </a:srgbClr>
                  </a:outerShdw>
                </a:effectLst>
              </a:rPr>
              <a:t>Public Water Supplier </a:t>
            </a:r>
            <a:r>
              <a:rPr lang="en-US" b="1" dirty="0" smtClean="0">
                <a:solidFill>
                  <a:schemeClr val="tx2"/>
                </a:solidFill>
                <a:effectLst>
                  <a:outerShdw blurRad="38100" dist="38100" dir="2700000" algn="tl">
                    <a:srgbClr val="000000">
                      <a:alpha val="43137"/>
                    </a:srgbClr>
                  </a:outerShdw>
                </a:effectLst>
              </a:rPr>
              <a:t>– UC 73-1-4(2)(g)</a:t>
            </a:r>
          </a:p>
          <a:p>
            <a:pPr lvl="2" eaLnBrk="1" hangingPunct="1"/>
            <a:r>
              <a:rPr lang="en-US" b="1" dirty="0" smtClean="0">
                <a:solidFill>
                  <a:schemeClr val="tx2"/>
                </a:solidFill>
                <a:effectLst>
                  <a:outerShdw blurRad="38100" dist="38100" dir="2700000" algn="tl">
                    <a:srgbClr val="000000">
                      <a:alpha val="43137"/>
                    </a:srgbClr>
                  </a:outerShdw>
                </a:effectLst>
              </a:rPr>
              <a:t>Must have been </a:t>
            </a:r>
            <a:r>
              <a:rPr lang="en-US" b="1" u="sng" dirty="0" smtClean="0">
                <a:solidFill>
                  <a:schemeClr val="tx2"/>
                </a:solidFill>
                <a:effectLst>
                  <a:outerShdw blurRad="38100" dist="38100" dir="2700000" algn="tl">
                    <a:srgbClr val="000000">
                      <a:alpha val="43137"/>
                    </a:srgbClr>
                  </a:outerShdw>
                </a:effectLst>
              </a:rPr>
              <a:t>acquired</a:t>
            </a:r>
            <a:r>
              <a:rPr lang="en-US" b="1" dirty="0" smtClean="0">
                <a:solidFill>
                  <a:schemeClr val="tx2"/>
                </a:solidFill>
                <a:effectLst>
                  <a:outerShdw blurRad="38100" dist="38100" dir="2700000" algn="tl">
                    <a:srgbClr val="000000">
                      <a:alpha val="43137"/>
                    </a:srgbClr>
                  </a:outerShdw>
                </a:effectLst>
              </a:rPr>
              <a:t> prior to May 5, 2008.</a:t>
            </a:r>
          </a:p>
          <a:p>
            <a:pPr lvl="2" eaLnBrk="1" hangingPunct="1"/>
            <a:r>
              <a:rPr lang="en-US" b="1" dirty="0" smtClean="0">
                <a:solidFill>
                  <a:schemeClr val="tx2"/>
                </a:solidFill>
                <a:effectLst>
                  <a:outerShdw blurRad="38100" dist="38100" dir="2700000" algn="tl">
                    <a:srgbClr val="000000">
                      <a:alpha val="43137"/>
                    </a:srgbClr>
                  </a:outerShdw>
                </a:effectLst>
              </a:rPr>
              <a:t>If so, protected from forfeiture and rebuttable presumption of quantity impairment.</a:t>
            </a:r>
          </a:p>
          <a:p>
            <a:pPr lvl="2" eaLnBrk="1" hangingPunct="1"/>
            <a:r>
              <a:rPr lang="en-US" b="1" dirty="0" smtClean="0">
                <a:solidFill>
                  <a:schemeClr val="tx2"/>
                </a:solidFill>
                <a:effectLst>
                  <a:outerShdw blurRad="38100" dist="38100" dir="2700000" algn="tl">
                    <a:srgbClr val="000000">
                      <a:alpha val="43137"/>
                    </a:srgbClr>
                  </a:outerShdw>
                </a:effectLst>
              </a:rPr>
              <a:t>If not, rebuttable presumption may apply.</a:t>
            </a:r>
          </a:p>
          <a:p>
            <a:pPr lvl="2" eaLnBrk="1" hangingPunct="1"/>
            <a:endParaRPr lang="en-US" b="1" dirty="0" smtClean="0">
              <a:solidFill>
                <a:schemeClr val="tx2"/>
              </a:solidFill>
              <a:effectLst>
                <a:outerShdw blurRad="38100" dist="38100" dir="2700000" algn="tl">
                  <a:srgbClr val="000000">
                    <a:alpha val="43137"/>
                  </a:srgbClr>
                </a:outerShdw>
              </a:effectLst>
            </a:endParaRPr>
          </a:p>
          <a:p>
            <a:pPr lvl="2" eaLnBrk="1" hangingPunct="1"/>
            <a:endParaRPr lang="en-US" b="1" dirty="0" smtClean="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3856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6858000"/>
            <a:chOff x="0" y="0"/>
            <a:chExt cx="9144000" cy="685800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828800" y="838200"/>
              <a:ext cx="2209800" cy="281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76" name="Content Placeholder 2"/>
          <p:cNvSpPr>
            <a:spLocks noGrp="1"/>
          </p:cNvSpPr>
          <p:nvPr>
            <p:ph idx="1"/>
          </p:nvPr>
        </p:nvSpPr>
        <p:spPr>
          <a:xfrm>
            <a:off x="457200" y="533400"/>
            <a:ext cx="8229600" cy="5234782"/>
          </a:xfrm>
        </p:spPr>
        <p:txBody>
          <a:bodyPr/>
          <a:lstStyle/>
          <a:p>
            <a:pPr eaLnBrk="1" hangingPunct="1"/>
            <a:r>
              <a:rPr lang="en-US" altLang="en-US" sz="2800" b="1" dirty="0" smtClean="0">
                <a:solidFill>
                  <a:schemeClr val="tx2"/>
                </a:solidFill>
                <a:effectLst>
                  <a:outerShdw blurRad="38100" dist="38100" dir="2700000" algn="tl">
                    <a:srgbClr val="000000">
                      <a:alpha val="43137"/>
                    </a:srgbClr>
                  </a:outerShdw>
                </a:effectLst>
              </a:rPr>
              <a:t>Scenario 1:  Farmer Bob files a change application on a water right with an 1890 priority date.  The historical place of use is now a Walmart parking lot and has been for 10 years. A protest has been submitted alleging quantity impairment due to nonuse. Protestant’s water right has an 1910 priority.</a:t>
            </a:r>
          </a:p>
          <a:p>
            <a:pPr marL="0" indent="0" eaLnBrk="1" hangingPunct="1">
              <a:buNone/>
            </a:pPr>
            <a:endParaRPr lang="en-US" altLang="en-US" sz="2800" b="1" i="1" dirty="0" smtClean="0">
              <a:solidFill>
                <a:schemeClr val="tx2"/>
              </a:solidFill>
              <a:effectLst>
                <a:outerShdw blurRad="38100" dist="38100" dir="2700000" algn="tl">
                  <a:srgbClr val="000000">
                    <a:alpha val="43137"/>
                  </a:srgbClr>
                </a:outerShdw>
              </a:effectLst>
              <a:latin typeface="+mj-lt"/>
            </a:endParaRPr>
          </a:p>
          <a:p>
            <a:pPr eaLnBrk="1" hangingPunct="1"/>
            <a:r>
              <a:rPr lang="en-US" altLang="en-US" sz="2800" b="1" dirty="0" smtClean="0">
                <a:solidFill>
                  <a:schemeClr val="tx2"/>
                </a:solidFill>
                <a:effectLst>
                  <a:outerShdw blurRad="38100" dist="38100" dir="2700000" algn="tl">
                    <a:srgbClr val="000000">
                      <a:alpha val="43137"/>
                    </a:srgbClr>
                  </a:outerShdw>
                </a:effectLst>
                <a:latin typeface="+mj-lt"/>
              </a:rPr>
              <a:t>Has a rebuttable presumption of quantity impairment been raised?</a:t>
            </a:r>
          </a:p>
          <a:p>
            <a:pPr marL="0" indent="0" eaLnBrk="1" hangingPunct="1">
              <a:buNone/>
            </a:pPr>
            <a:endParaRPr lang="en-US" altLang="en-US" sz="2800" b="1" dirty="0" smtClean="0">
              <a:solidFill>
                <a:schemeClr val="tx2"/>
              </a:solidFill>
              <a:effectLst>
                <a:outerShdw blurRad="38100" dist="38100" dir="2700000" algn="tl">
                  <a:srgbClr val="000000">
                    <a:alpha val="43137"/>
                  </a:srgbClr>
                </a:outerShdw>
              </a:effectLst>
              <a:latin typeface="+mj-lt"/>
            </a:endParaRPr>
          </a:p>
          <a:p>
            <a:pPr eaLnBrk="1" hangingPunct="1"/>
            <a:r>
              <a:rPr lang="en-US" altLang="en-US" sz="2800" b="1" dirty="0" smtClean="0">
                <a:solidFill>
                  <a:schemeClr val="tx2"/>
                </a:solidFill>
                <a:effectLst>
                  <a:outerShdw blurRad="38100" dist="38100" dir="2700000" algn="tl">
                    <a:srgbClr val="000000">
                      <a:alpha val="43137"/>
                    </a:srgbClr>
                  </a:outerShdw>
                </a:effectLst>
                <a:latin typeface="+mj-lt"/>
              </a:rPr>
              <a:t>Could basic quantity impairment be an issue?</a:t>
            </a:r>
            <a:endParaRPr lang="en-US" altLang="en-US" sz="2200" b="1" dirty="0" smtClean="0">
              <a:solidFill>
                <a:schemeClr val="tx2"/>
              </a:solidFill>
              <a:latin typeface="+mj-lt"/>
            </a:endParaRPr>
          </a:p>
        </p:txBody>
      </p:sp>
    </p:spTree>
    <p:extLst>
      <p:ext uri="{BB962C8B-B14F-4D97-AF65-F5344CB8AC3E}">
        <p14:creationId xmlns:p14="http://schemas.microsoft.com/office/powerpoint/2010/main" val="31185549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6858000"/>
            <a:chOff x="0" y="0"/>
            <a:chExt cx="9144000" cy="685800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828800" y="838200"/>
              <a:ext cx="2209800" cy="281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76" name="Content Placeholder 2"/>
          <p:cNvSpPr>
            <a:spLocks noGrp="1"/>
          </p:cNvSpPr>
          <p:nvPr>
            <p:ph idx="1"/>
          </p:nvPr>
        </p:nvSpPr>
        <p:spPr>
          <a:xfrm>
            <a:off x="457200" y="533400"/>
            <a:ext cx="8229600" cy="5234782"/>
          </a:xfrm>
        </p:spPr>
        <p:txBody>
          <a:bodyPr/>
          <a:lstStyle/>
          <a:p>
            <a:pPr eaLnBrk="1" hangingPunct="1"/>
            <a:r>
              <a:rPr lang="en-US" altLang="en-US" sz="2800" b="1" dirty="0" smtClean="0">
                <a:solidFill>
                  <a:schemeClr val="tx2"/>
                </a:solidFill>
                <a:effectLst>
                  <a:outerShdw blurRad="38100" dist="38100" dir="2700000" algn="tl">
                    <a:srgbClr val="000000">
                      <a:alpha val="43137"/>
                    </a:srgbClr>
                  </a:outerShdw>
                </a:effectLst>
              </a:rPr>
              <a:t>Scenario 1a:  Farmer Bob files a change application on a water right with an </a:t>
            </a:r>
            <a:r>
              <a:rPr lang="en-US" altLang="en-US" sz="2800" b="1" dirty="0" smtClean="0">
                <a:solidFill>
                  <a:srgbClr val="FF0000"/>
                </a:solidFill>
                <a:effectLst>
                  <a:outerShdw blurRad="38100" dist="38100" dir="2700000" algn="tl">
                    <a:srgbClr val="000000">
                      <a:alpha val="43137"/>
                    </a:srgbClr>
                  </a:outerShdw>
                </a:effectLst>
              </a:rPr>
              <a:t>1940</a:t>
            </a:r>
            <a:r>
              <a:rPr lang="en-US" altLang="en-US" sz="2800" b="1" dirty="0" smtClean="0">
                <a:solidFill>
                  <a:schemeClr val="tx2"/>
                </a:solidFill>
                <a:effectLst>
                  <a:outerShdw blurRad="38100" dist="38100" dir="2700000" algn="tl">
                    <a:srgbClr val="000000">
                      <a:alpha val="43137"/>
                    </a:srgbClr>
                  </a:outerShdw>
                </a:effectLst>
              </a:rPr>
              <a:t> priority date.  The historical place of use is now a Walmart parking lot and has been for 10 years. A protest has been submitted alleging quantity impairment due to nonuse. Protestant’s water right has an 1910 priority.</a:t>
            </a:r>
          </a:p>
          <a:p>
            <a:pPr marL="0" indent="0" eaLnBrk="1" hangingPunct="1">
              <a:buNone/>
            </a:pPr>
            <a:endParaRPr lang="en-US" altLang="en-US" sz="2800" b="1" i="1" dirty="0" smtClean="0">
              <a:solidFill>
                <a:schemeClr val="tx2"/>
              </a:solidFill>
              <a:effectLst>
                <a:outerShdw blurRad="38100" dist="38100" dir="2700000" algn="tl">
                  <a:srgbClr val="000000">
                    <a:alpha val="43137"/>
                  </a:srgbClr>
                </a:outerShdw>
              </a:effectLst>
              <a:latin typeface="+mj-lt"/>
            </a:endParaRPr>
          </a:p>
          <a:p>
            <a:pPr eaLnBrk="1" hangingPunct="1"/>
            <a:r>
              <a:rPr lang="en-US" altLang="en-US" sz="2800" b="1" dirty="0" smtClean="0">
                <a:solidFill>
                  <a:schemeClr val="tx2"/>
                </a:solidFill>
                <a:effectLst>
                  <a:outerShdw blurRad="38100" dist="38100" dir="2700000" algn="tl">
                    <a:srgbClr val="000000">
                      <a:alpha val="43137"/>
                    </a:srgbClr>
                  </a:outerShdw>
                </a:effectLst>
                <a:latin typeface="+mj-lt"/>
              </a:rPr>
              <a:t>Has a rebuttable presumption of quantity impairment been raised?</a:t>
            </a:r>
          </a:p>
          <a:p>
            <a:pPr marL="0" indent="0" eaLnBrk="1" hangingPunct="1">
              <a:buNone/>
            </a:pPr>
            <a:endParaRPr lang="en-US" altLang="en-US" sz="2800" b="1" dirty="0" smtClean="0">
              <a:solidFill>
                <a:schemeClr val="tx2"/>
              </a:solidFill>
              <a:effectLst>
                <a:outerShdw blurRad="38100" dist="38100" dir="2700000" algn="tl">
                  <a:srgbClr val="000000">
                    <a:alpha val="43137"/>
                  </a:srgbClr>
                </a:outerShdw>
              </a:effectLst>
              <a:latin typeface="+mj-lt"/>
            </a:endParaRPr>
          </a:p>
          <a:p>
            <a:pPr eaLnBrk="1" hangingPunct="1"/>
            <a:r>
              <a:rPr lang="en-US" altLang="en-US" sz="2800" b="1" dirty="0" smtClean="0">
                <a:solidFill>
                  <a:schemeClr val="tx2"/>
                </a:solidFill>
                <a:effectLst>
                  <a:outerShdw blurRad="38100" dist="38100" dir="2700000" algn="tl">
                    <a:srgbClr val="000000">
                      <a:alpha val="43137"/>
                    </a:srgbClr>
                  </a:outerShdw>
                </a:effectLst>
                <a:latin typeface="+mj-lt"/>
              </a:rPr>
              <a:t>Could basic quantity impairment be an issue?</a:t>
            </a:r>
            <a:endParaRPr lang="en-US" altLang="en-US" sz="2200" b="1" dirty="0" smtClean="0">
              <a:solidFill>
                <a:schemeClr val="tx2"/>
              </a:solidFill>
              <a:latin typeface="+mj-lt"/>
            </a:endParaRPr>
          </a:p>
        </p:txBody>
      </p:sp>
    </p:spTree>
    <p:extLst>
      <p:ext uri="{BB962C8B-B14F-4D97-AF65-F5344CB8AC3E}">
        <p14:creationId xmlns:p14="http://schemas.microsoft.com/office/powerpoint/2010/main" val="5794617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6858000"/>
            <a:chOff x="0" y="0"/>
            <a:chExt cx="9144000" cy="685800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828800" y="838200"/>
              <a:ext cx="2209800" cy="281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76" name="Content Placeholder 2"/>
          <p:cNvSpPr>
            <a:spLocks noGrp="1"/>
          </p:cNvSpPr>
          <p:nvPr>
            <p:ph idx="1"/>
          </p:nvPr>
        </p:nvSpPr>
        <p:spPr>
          <a:xfrm>
            <a:off x="457200" y="1013618"/>
            <a:ext cx="8229600" cy="4830763"/>
          </a:xfrm>
        </p:spPr>
        <p:txBody>
          <a:bodyPr/>
          <a:lstStyle/>
          <a:p>
            <a:pPr eaLnBrk="1" hangingPunct="1"/>
            <a:r>
              <a:rPr lang="en-US" altLang="en-US" sz="2800" b="1" dirty="0" smtClean="0">
                <a:solidFill>
                  <a:schemeClr val="tx2"/>
                </a:solidFill>
                <a:effectLst>
                  <a:outerShdw blurRad="38100" dist="38100" dir="2700000" algn="tl">
                    <a:srgbClr val="000000">
                      <a:alpha val="43137"/>
                    </a:srgbClr>
                  </a:outerShdw>
                </a:effectLst>
              </a:rPr>
              <a:t>Scenario 2:  A change application is filed on a water right in 2021. An approved nonuse application was filed in 2015. It is clear  and obvious the water right had not been used for more than seven years prior to 2015.</a:t>
            </a:r>
          </a:p>
          <a:p>
            <a:pPr eaLnBrk="1" hangingPunct="1"/>
            <a:endParaRPr lang="en-US" altLang="en-US" sz="2800" b="1" dirty="0">
              <a:solidFill>
                <a:schemeClr val="tx2"/>
              </a:solidFill>
              <a:effectLst>
                <a:outerShdw blurRad="38100" dist="38100" dir="2700000" algn="tl">
                  <a:srgbClr val="000000">
                    <a:alpha val="43137"/>
                  </a:srgbClr>
                </a:outerShdw>
              </a:effectLst>
              <a:latin typeface="+mj-lt"/>
            </a:endParaRPr>
          </a:p>
          <a:p>
            <a:pPr eaLnBrk="1" hangingPunct="1"/>
            <a:r>
              <a:rPr lang="en-US" altLang="en-US" sz="2800" b="1" dirty="0" smtClean="0">
                <a:solidFill>
                  <a:schemeClr val="tx2"/>
                </a:solidFill>
                <a:effectLst>
                  <a:outerShdw blurRad="38100" dist="38100" dir="2700000" algn="tl">
                    <a:srgbClr val="000000">
                      <a:alpha val="43137"/>
                    </a:srgbClr>
                  </a:outerShdw>
                </a:effectLst>
                <a:latin typeface="+mj-lt"/>
              </a:rPr>
              <a:t>Can someone raise rebuttable presumption of quantity impairment?</a:t>
            </a:r>
          </a:p>
        </p:txBody>
      </p:sp>
    </p:spTree>
    <p:extLst>
      <p:ext uri="{BB962C8B-B14F-4D97-AF65-F5344CB8AC3E}">
        <p14:creationId xmlns:p14="http://schemas.microsoft.com/office/powerpoint/2010/main" val="802686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6858000"/>
            <a:chOff x="0" y="0"/>
            <a:chExt cx="9144000" cy="685800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828800" y="838200"/>
              <a:ext cx="2209800" cy="281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76" name="Content Placeholder 2"/>
          <p:cNvSpPr>
            <a:spLocks noGrp="1"/>
          </p:cNvSpPr>
          <p:nvPr>
            <p:ph idx="1"/>
          </p:nvPr>
        </p:nvSpPr>
        <p:spPr>
          <a:xfrm>
            <a:off x="457200" y="609600"/>
            <a:ext cx="8229600" cy="4830763"/>
          </a:xfrm>
        </p:spPr>
        <p:txBody>
          <a:bodyPr/>
          <a:lstStyle/>
          <a:p>
            <a:pPr eaLnBrk="1" hangingPunct="1"/>
            <a:r>
              <a:rPr lang="en-US" altLang="en-US" sz="2800" b="1" dirty="0" smtClean="0">
                <a:solidFill>
                  <a:schemeClr val="tx2"/>
                </a:solidFill>
                <a:effectLst>
                  <a:outerShdw blurRad="38100" dist="38100" dir="2700000" algn="tl">
                    <a:srgbClr val="000000">
                      <a:alpha val="43137"/>
                    </a:srgbClr>
                  </a:outerShdw>
                </a:effectLst>
              </a:rPr>
              <a:t>Things to Consider:  Let’s say someone files a change application today on a water right appurtenant to land that is now a big box store built in 1996. </a:t>
            </a:r>
          </a:p>
          <a:p>
            <a:pPr eaLnBrk="1" hangingPunct="1"/>
            <a:endParaRPr lang="en-US" altLang="en-US" sz="2800" b="1" dirty="0" smtClean="0">
              <a:solidFill>
                <a:schemeClr val="tx2"/>
              </a:solidFill>
              <a:effectLst>
                <a:outerShdw blurRad="38100" dist="38100" dir="2700000" algn="tl">
                  <a:srgbClr val="000000">
                    <a:alpha val="43137"/>
                  </a:srgbClr>
                </a:outerShdw>
              </a:effectLst>
            </a:endParaRPr>
          </a:p>
          <a:p>
            <a:pPr eaLnBrk="1" hangingPunct="1"/>
            <a:r>
              <a:rPr lang="en-US" altLang="en-US" sz="2800" b="1" dirty="0" smtClean="0">
                <a:solidFill>
                  <a:schemeClr val="tx2"/>
                </a:solidFill>
                <a:effectLst>
                  <a:outerShdw blurRad="38100" dist="38100" dir="2700000" algn="tl">
                    <a:srgbClr val="000000">
                      <a:alpha val="43137"/>
                    </a:srgbClr>
                  </a:outerShdw>
                </a:effectLst>
              </a:rPr>
              <a:t>The big box store may own the water right, check the deeds.</a:t>
            </a:r>
          </a:p>
          <a:p>
            <a:pPr eaLnBrk="1" hangingPunct="1"/>
            <a:r>
              <a:rPr lang="en-US" altLang="en-US" sz="2800" b="1" dirty="0" smtClean="0">
                <a:solidFill>
                  <a:schemeClr val="tx2"/>
                </a:solidFill>
                <a:effectLst>
                  <a:outerShdw blurRad="38100" dist="38100" dir="2700000" algn="tl">
                    <a:srgbClr val="000000">
                      <a:alpha val="43137"/>
                    </a:srgbClr>
                  </a:outerShdw>
                </a:effectLst>
              </a:rPr>
              <a:t>A person can verify if a nonuse application has been filed by checking the records of the State Engineer</a:t>
            </a:r>
          </a:p>
          <a:p>
            <a:pPr eaLnBrk="1" hangingPunct="1"/>
            <a:r>
              <a:rPr lang="en-US" altLang="en-US" sz="2800" b="1" dirty="0" smtClean="0">
                <a:solidFill>
                  <a:schemeClr val="tx2"/>
                </a:solidFill>
                <a:effectLst>
                  <a:outerShdw blurRad="38100" dist="38100" dir="2700000" algn="tl">
                    <a:srgbClr val="000000">
                      <a:alpha val="43137"/>
                    </a:srgbClr>
                  </a:outerShdw>
                </a:effectLst>
              </a:rPr>
              <a:t>It’s been more than 7 years, we may raise the flag of rebuttable presumption of quantity impairment </a:t>
            </a:r>
            <a:endParaRPr lang="en-US" altLang="en-US" sz="2800" b="1" dirty="0" smtClean="0">
              <a:solidFill>
                <a:schemeClr val="tx2"/>
              </a:solidFill>
              <a:effectLst>
                <a:outerShdw blurRad="38100" dist="38100" dir="2700000" algn="tl">
                  <a:srgbClr val="000000">
                    <a:alpha val="43137"/>
                  </a:srgbClr>
                </a:outerShdw>
              </a:effectLst>
            </a:endParaRPr>
          </a:p>
          <a:p>
            <a:pPr eaLnBrk="1" hangingPunct="1"/>
            <a:endParaRPr lang="en-US" altLang="en-US" sz="2800" b="1" dirty="0">
              <a:solidFill>
                <a:schemeClr val="tx2"/>
              </a:solidFill>
              <a:effectLst>
                <a:outerShdw blurRad="38100" dist="38100" dir="2700000" algn="tl">
                  <a:srgbClr val="000000">
                    <a:alpha val="43137"/>
                  </a:srgbClr>
                </a:outerShdw>
              </a:effectLst>
              <a:latin typeface="+mj-lt"/>
            </a:endParaRPr>
          </a:p>
          <a:p>
            <a:pPr eaLnBrk="1" hangingPunct="1"/>
            <a:endParaRPr lang="en-US" altLang="en-US" sz="2800" b="1" dirty="0" smtClean="0">
              <a:solidFill>
                <a:schemeClr val="tx2"/>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724583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6858000"/>
            <a:chOff x="0" y="0"/>
            <a:chExt cx="9144000" cy="685800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828800" y="838200"/>
              <a:ext cx="2209800" cy="281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76" name="Content Placeholder 2"/>
          <p:cNvSpPr>
            <a:spLocks noGrp="1"/>
          </p:cNvSpPr>
          <p:nvPr>
            <p:ph idx="1"/>
          </p:nvPr>
        </p:nvSpPr>
        <p:spPr>
          <a:xfrm>
            <a:off x="457200" y="1066800"/>
            <a:ext cx="8229600" cy="5181600"/>
          </a:xfrm>
        </p:spPr>
        <p:txBody>
          <a:bodyPr/>
          <a:lstStyle/>
          <a:p>
            <a:pPr eaLnBrk="1" hangingPunct="1"/>
            <a:r>
              <a:rPr lang="en-US" sz="3500" b="1" dirty="0" smtClean="0">
                <a:solidFill>
                  <a:schemeClr val="tx2"/>
                </a:solidFill>
                <a:effectLst>
                  <a:outerShdw blurRad="38100" dist="38100" dir="2700000" algn="tl">
                    <a:srgbClr val="000000">
                      <a:alpha val="43137"/>
                    </a:srgbClr>
                  </a:outerShdw>
                </a:effectLst>
              </a:rPr>
              <a:t>What to do? </a:t>
            </a:r>
          </a:p>
          <a:p>
            <a:pPr lvl="1" eaLnBrk="1" hangingPunct="1"/>
            <a:r>
              <a:rPr lang="en-US" sz="3500" b="1" dirty="0" smtClean="0">
                <a:solidFill>
                  <a:schemeClr val="tx2"/>
                </a:solidFill>
                <a:effectLst>
                  <a:outerShdw blurRad="38100" dist="38100" dir="2700000" algn="tl">
                    <a:srgbClr val="000000">
                      <a:alpha val="43137"/>
                    </a:srgbClr>
                  </a:outerShdw>
                </a:effectLst>
              </a:rPr>
              <a:t>Don’t ignore.  Applicant bears the burden.</a:t>
            </a:r>
          </a:p>
          <a:p>
            <a:pPr lvl="1" eaLnBrk="1" hangingPunct="1"/>
            <a:r>
              <a:rPr lang="en-US" sz="3500" b="1" dirty="0" smtClean="0">
                <a:solidFill>
                  <a:schemeClr val="tx2"/>
                </a:solidFill>
                <a:effectLst>
                  <a:outerShdw blurRad="38100" dist="38100" dir="2700000" algn="tl">
                    <a:srgbClr val="000000">
                      <a:alpha val="43137"/>
                    </a:srgbClr>
                  </a:outerShdw>
                </a:effectLst>
              </a:rPr>
              <a:t>Is nonuse excused? UC 73-1-4</a:t>
            </a:r>
          </a:p>
          <a:p>
            <a:pPr lvl="1" eaLnBrk="1" hangingPunct="1"/>
            <a:r>
              <a:rPr lang="en-US" sz="3500" b="1" dirty="0" smtClean="0">
                <a:solidFill>
                  <a:schemeClr val="tx2"/>
                </a:solidFill>
                <a:effectLst>
                  <a:outerShdw blurRad="38100" dist="38100" dir="2700000" algn="tl">
                    <a:srgbClr val="000000">
                      <a:alpha val="43137"/>
                    </a:srgbClr>
                  </a:outerShdw>
                </a:effectLst>
              </a:rPr>
              <a:t>Preemptive Strike - Make your case in the change application.</a:t>
            </a:r>
          </a:p>
          <a:p>
            <a:pPr lvl="2" eaLnBrk="1" hangingPunct="1"/>
            <a:r>
              <a:rPr lang="en-US" sz="3100" b="1" dirty="0" smtClean="0">
                <a:solidFill>
                  <a:schemeClr val="tx2"/>
                </a:solidFill>
                <a:effectLst>
                  <a:outerShdw blurRad="38100" dist="38100" dir="2700000" algn="tl">
                    <a:srgbClr val="000000">
                      <a:alpha val="43137"/>
                    </a:srgbClr>
                  </a:outerShdw>
                </a:effectLst>
              </a:rPr>
              <a:t>Explanatory – was there a lease?</a:t>
            </a:r>
          </a:p>
          <a:p>
            <a:pPr lvl="2" eaLnBrk="1" hangingPunct="1"/>
            <a:r>
              <a:rPr lang="en-US" sz="3100" b="1" dirty="0" smtClean="0">
                <a:solidFill>
                  <a:schemeClr val="tx2"/>
                </a:solidFill>
                <a:effectLst>
                  <a:outerShdw blurRad="38100" dist="38100" dir="2700000" algn="tl">
                    <a:srgbClr val="000000">
                      <a:alpha val="43137"/>
                    </a:srgbClr>
                  </a:outerShdw>
                </a:effectLst>
              </a:rPr>
              <a:t>Heretofore Map – what will be retired?</a:t>
            </a:r>
          </a:p>
          <a:p>
            <a:pPr lvl="2" eaLnBrk="1" hangingPunct="1"/>
            <a:endParaRPr lang="en-US" sz="3100" b="1" dirty="0" smtClean="0">
              <a:solidFill>
                <a:schemeClr val="tx2"/>
              </a:solidFill>
              <a:effectLst>
                <a:outerShdw blurRad="38100" dist="38100" dir="2700000" algn="tl">
                  <a:srgbClr val="000000">
                    <a:alpha val="43137"/>
                  </a:srgbClr>
                </a:outerShdw>
              </a:effectLst>
            </a:endParaRPr>
          </a:p>
          <a:p>
            <a:pPr lvl="1" eaLnBrk="1" hangingPunct="1"/>
            <a:endParaRPr lang="en-US" sz="3500" b="1" dirty="0" smtClean="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4211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 y="0"/>
            <a:ext cx="9311159" cy="6858000"/>
          </a:xfrm>
          <a:prstGeom prst="rect">
            <a:avLst/>
          </a:prstGeom>
          <a:noFill/>
          <a:extLst>
            <a:ext uri="{909E8E84-426E-40DD-AFC4-6F175D3DCCD1}">
              <a14:hiddenFill xmlns:a14="http://schemas.microsoft.com/office/drawing/2010/main">
                <a:solidFill>
                  <a:srgbClr val="FFFFFF"/>
                </a:solidFill>
              </a14:hiddenFill>
            </a:ext>
          </a:extLst>
        </p:spPr>
      </p:pic>
      <p:sp>
        <p:nvSpPr>
          <p:cNvPr id="34818" name="Rectangle 2"/>
          <p:cNvSpPr>
            <a:spLocks noGrp="1" noChangeArrowheads="1"/>
          </p:cNvSpPr>
          <p:nvPr>
            <p:ph type="title"/>
          </p:nvPr>
        </p:nvSpPr>
        <p:spPr>
          <a:xfrm>
            <a:off x="76200" y="4343400"/>
            <a:ext cx="7772400" cy="1362075"/>
          </a:xfrm>
        </p:spPr>
        <p:txBody>
          <a:bodyPr/>
          <a:lstStyle/>
          <a:p>
            <a:pPr marL="182880" indent="0">
              <a:buNone/>
            </a:pPr>
            <a:r>
              <a:rPr lang="en-US" altLang="en-US" dirty="0" smtClean="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Questions?</a:t>
            </a:r>
            <a:r>
              <a:rPr lang="en-US" altLang="en-US"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24844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828800" y="838200"/>
              <a:ext cx="2209800" cy="281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a:solidFill>
                  <a:schemeClr val="tx2"/>
                </a:solidFill>
              </a:rPr>
              <a:t>Topics to be Covered:</a:t>
            </a:r>
            <a:endParaRPr lang="en-US" dirty="0"/>
          </a:p>
        </p:txBody>
      </p:sp>
      <p:sp>
        <p:nvSpPr>
          <p:cNvPr id="3" name="Content Placeholder 2"/>
          <p:cNvSpPr>
            <a:spLocks noGrp="1"/>
          </p:cNvSpPr>
          <p:nvPr>
            <p:ph sz="half" idx="1"/>
          </p:nvPr>
        </p:nvSpPr>
        <p:spPr>
          <a:xfrm>
            <a:off x="990600" y="1600200"/>
            <a:ext cx="3886200" cy="4525963"/>
          </a:xfrm>
        </p:spPr>
        <p:txBody>
          <a:bodyPr/>
          <a:lstStyle/>
          <a:p>
            <a:r>
              <a:rPr lang="en-US" dirty="0" smtClean="0">
                <a:solidFill>
                  <a:schemeClr val="tx2"/>
                </a:solidFill>
              </a:rPr>
              <a:t>Forfeiture</a:t>
            </a:r>
          </a:p>
          <a:p>
            <a:r>
              <a:rPr lang="en-US" dirty="0" smtClean="0">
                <a:solidFill>
                  <a:schemeClr val="tx2"/>
                </a:solidFill>
              </a:rPr>
              <a:t>Nonuse</a:t>
            </a:r>
          </a:p>
          <a:p>
            <a:pPr lvl="1"/>
            <a:r>
              <a:rPr lang="en-US" dirty="0" smtClean="0">
                <a:solidFill>
                  <a:schemeClr val="tx2"/>
                </a:solidFill>
              </a:rPr>
              <a:t>Nonuse Application</a:t>
            </a:r>
          </a:p>
          <a:p>
            <a:r>
              <a:rPr lang="en-US" dirty="0" smtClean="0">
                <a:solidFill>
                  <a:schemeClr val="tx2"/>
                </a:solidFill>
              </a:rPr>
              <a:t>Rebuttable Presumption of Quantity Impairment due to Nonuse</a:t>
            </a:r>
            <a:endParaRPr lang="en-US" dirty="0"/>
          </a:p>
        </p:txBody>
      </p:sp>
      <p:pic>
        <p:nvPicPr>
          <p:cNvPr id="5" name="Picture 2" descr="G:\_WRT Photo Contests (all years)\2015 WRT Photo Contest\20. Two Cowboys or Three.JPG"/>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1600200"/>
            <a:ext cx="3411736" cy="4548982"/>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898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9144000" cy="6858000"/>
          </a:xfrm>
        </p:grpSpPr>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828800" y="838200"/>
              <a:ext cx="2209800" cy="281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p:cNvSpPr>
            <a:spLocks noGrp="1"/>
          </p:cNvSpPr>
          <p:nvPr>
            <p:ph type="title"/>
          </p:nvPr>
        </p:nvSpPr>
        <p:spPr/>
        <p:txBody>
          <a:bodyPr/>
          <a:lstStyle/>
          <a:p>
            <a:r>
              <a:rPr lang="en-US" dirty="0" smtClean="0">
                <a:solidFill>
                  <a:schemeClr val="tx2"/>
                </a:solidFill>
              </a:rPr>
              <a:t>Nonuse Leads to Forfeiture</a:t>
            </a:r>
            <a:br>
              <a:rPr lang="en-US" dirty="0" smtClean="0">
                <a:solidFill>
                  <a:schemeClr val="tx2"/>
                </a:solidFill>
              </a:rPr>
            </a:br>
            <a:r>
              <a:rPr lang="en-US" sz="2800" dirty="0" smtClean="0">
                <a:solidFill>
                  <a:schemeClr val="tx2"/>
                </a:solidFill>
              </a:rPr>
              <a:t>UC 73-1-4(2)(a)</a:t>
            </a:r>
            <a:endParaRPr lang="en-US" sz="2800" dirty="0">
              <a:solidFill>
                <a:schemeClr val="tx2"/>
              </a:solidFill>
            </a:endParaRPr>
          </a:p>
        </p:txBody>
      </p:sp>
      <p:sp>
        <p:nvSpPr>
          <p:cNvPr id="6" name="Content Placeholder 5"/>
          <p:cNvSpPr>
            <a:spLocks noGrp="1"/>
          </p:cNvSpPr>
          <p:nvPr>
            <p:ph idx="1"/>
          </p:nvPr>
        </p:nvSpPr>
        <p:spPr>
          <a:xfrm>
            <a:off x="764458" y="1371600"/>
            <a:ext cx="7620000" cy="1371600"/>
          </a:xfrm>
        </p:spPr>
        <p:txBody>
          <a:bodyPr/>
          <a:lstStyle/>
          <a:p>
            <a:pPr marL="0" indent="0" algn="ctr">
              <a:buNone/>
            </a:pPr>
            <a:r>
              <a:rPr lang="en-US" sz="2000" i="1" dirty="0" smtClean="0">
                <a:solidFill>
                  <a:schemeClr val="tx2"/>
                </a:solidFill>
              </a:rPr>
              <a:t>…when an appropriator…</a:t>
            </a:r>
            <a:r>
              <a:rPr lang="en-US" sz="2000" i="1" u="sng" dirty="0" smtClean="0">
                <a:solidFill>
                  <a:schemeClr val="tx2"/>
                </a:solidFill>
              </a:rPr>
              <a:t>abandons or ceases </a:t>
            </a:r>
            <a:r>
              <a:rPr lang="en-US" sz="2000" i="1" u="sng" dirty="0">
                <a:solidFill>
                  <a:schemeClr val="tx2"/>
                </a:solidFill>
              </a:rPr>
              <a:t>to </a:t>
            </a:r>
            <a:r>
              <a:rPr lang="en-US" sz="2000" i="1" u="sng" dirty="0" smtClean="0">
                <a:solidFill>
                  <a:schemeClr val="tx2"/>
                </a:solidFill>
              </a:rPr>
              <a:t>beneficially use </a:t>
            </a:r>
            <a:r>
              <a:rPr lang="en-US" sz="2000" i="1" u="sng" dirty="0">
                <a:solidFill>
                  <a:schemeClr val="tx2"/>
                </a:solidFill>
              </a:rPr>
              <a:t>all or a </a:t>
            </a:r>
            <a:r>
              <a:rPr lang="en-US" sz="2000" i="1" u="sng" dirty="0" smtClean="0">
                <a:solidFill>
                  <a:schemeClr val="tx2"/>
                </a:solidFill>
              </a:rPr>
              <a:t>portion of </a:t>
            </a:r>
            <a:r>
              <a:rPr lang="en-US" sz="2000" i="1" u="sng" dirty="0">
                <a:solidFill>
                  <a:schemeClr val="tx2"/>
                </a:solidFill>
              </a:rPr>
              <a:t>a water </a:t>
            </a:r>
            <a:r>
              <a:rPr lang="en-US" sz="2000" i="1" u="sng" dirty="0" smtClean="0">
                <a:solidFill>
                  <a:schemeClr val="tx2"/>
                </a:solidFill>
              </a:rPr>
              <a:t>right for </a:t>
            </a:r>
            <a:r>
              <a:rPr lang="en-US" sz="2000" i="1" u="sng" dirty="0">
                <a:solidFill>
                  <a:schemeClr val="tx2"/>
                </a:solidFill>
              </a:rPr>
              <a:t>a period of seven </a:t>
            </a:r>
            <a:r>
              <a:rPr lang="en-US" sz="2000" i="1" u="sng" dirty="0" smtClean="0">
                <a:solidFill>
                  <a:schemeClr val="tx2"/>
                </a:solidFill>
              </a:rPr>
              <a:t>years</a:t>
            </a:r>
            <a:r>
              <a:rPr lang="en-US" sz="2000" i="1" dirty="0" smtClean="0">
                <a:solidFill>
                  <a:schemeClr val="tx2"/>
                </a:solidFill>
              </a:rPr>
              <a:t>, the water right or the unused portion of that water right is </a:t>
            </a:r>
            <a:r>
              <a:rPr lang="en-US" sz="2000" i="1" u="sng" dirty="0">
                <a:solidFill>
                  <a:schemeClr val="tx2"/>
                </a:solidFill>
              </a:rPr>
              <a:t>subject to </a:t>
            </a:r>
            <a:r>
              <a:rPr lang="en-US" sz="2000" i="1" u="sng" dirty="0" smtClean="0">
                <a:solidFill>
                  <a:schemeClr val="tx2"/>
                </a:solidFill>
              </a:rPr>
              <a:t>forfeiture. </a:t>
            </a:r>
          </a:p>
          <a:p>
            <a:pPr marL="0" indent="0">
              <a:buNone/>
            </a:pPr>
            <a:endParaRPr lang="en-US" sz="1800" dirty="0">
              <a:solidFill>
                <a:schemeClr val="tx2"/>
              </a:solidFill>
            </a:endParaRPr>
          </a:p>
          <a:p>
            <a:endParaRPr lang="en-US" sz="2000" dirty="0"/>
          </a:p>
          <a:p>
            <a:endParaRPr lang="en-US" sz="2000" dirty="0"/>
          </a:p>
        </p:txBody>
      </p:sp>
      <p:pic>
        <p:nvPicPr>
          <p:cNvPr id="2051" name="Picture 3" descr="C:\Users\BobLeake\Pictures\43 0437\43_437_2 mo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529" y="2438400"/>
            <a:ext cx="7388942" cy="4019790"/>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814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6858000"/>
            <a:chOff x="0" y="0"/>
            <a:chExt cx="9144000" cy="685800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828800" y="838200"/>
              <a:ext cx="2209800" cy="281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p:cNvSpPr>
            <a:spLocks noGrp="1"/>
          </p:cNvSpPr>
          <p:nvPr>
            <p:ph type="title"/>
          </p:nvPr>
        </p:nvSpPr>
        <p:spPr/>
        <p:txBody>
          <a:bodyPr/>
          <a:lstStyle/>
          <a:p>
            <a:r>
              <a:rPr lang="en-US" dirty="0" smtClean="0">
                <a:solidFill>
                  <a:schemeClr val="tx2"/>
                </a:solidFill>
              </a:rPr>
              <a:t>Forfeiture </a:t>
            </a:r>
            <a:br>
              <a:rPr lang="en-US" dirty="0" smtClean="0">
                <a:solidFill>
                  <a:schemeClr val="tx2"/>
                </a:solidFill>
              </a:rPr>
            </a:br>
            <a:r>
              <a:rPr lang="en-US" sz="2800" dirty="0" smtClean="0">
                <a:solidFill>
                  <a:schemeClr val="tx2"/>
                </a:solidFill>
              </a:rPr>
              <a:t>UC 73-1-4</a:t>
            </a:r>
            <a:endParaRPr lang="en-US" sz="2800" dirty="0">
              <a:solidFill>
                <a:schemeClr val="tx2"/>
              </a:solidFill>
            </a:endParaRPr>
          </a:p>
        </p:txBody>
      </p:sp>
      <p:sp>
        <p:nvSpPr>
          <p:cNvPr id="2" name="Content Placeholder 1"/>
          <p:cNvSpPr>
            <a:spLocks noGrp="1"/>
          </p:cNvSpPr>
          <p:nvPr>
            <p:ph idx="1"/>
          </p:nvPr>
        </p:nvSpPr>
        <p:spPr>
          <a:xfrm>
            <a:off x="457200" y="1417638"/>
            <a:ext cx="8229600" cy="4906962"/>
          </a:xfrm>
        </p:spPr>
        <p:txBody>
          <a:bodyPr/>
          <a:lstStyle/>
          <a:p>
            <a:pPr lvl="1">
              <a:buFont typeface="Arial" panose="020B0604020202020204" pitchFamily="34" charset="0"/>
              <a:buChar char="•"/>
            </a:pPr>
            <a:r>
              <a:rPr lang="en-US" dirty="0" smtClean="0">
                <a:solidFill>
                  <a:schemeClr val="tx2"/>
                </a:solidFill>
              </a:rPr>
              <a:t>Key Facts:</a:t>
            </a:r>
          </a:p>
          <a:p>
            <a:pPr lvl="2">
              <a:buFont typeface="Arial" panose="020B0604020202020204" pitchFamily="34" charset="0"/>
              <a:buChar char="•"/>
            </a:pPr>
            <a:r>
              <a:rPr lang="en-US" dirty="0" smtClean="0">
                <a:solidFill>
                  <a:schemeClr val="tx2"/>
                </a:solidFill>
              </a:rPr>
              <a:t>Forfeiture is a judicial proceeding.</a:t>
            </a:r>
          </a:p>
          <a:p>
            <a:pPr lvl="3">
              <a:buFont typeface="Arial" panose="020B0604020202020204" pitchFamily="34" charset="0"/>
              <a:buChar char="•"/>
            </a:pPr>
            <a:r>
              <a:rPr lang="en-US" dirty="0" smtClean="0">
                <a:solidFill>
                  <a:schemeClr val="tx2"/>
                </a:solidFill>
              </a:rPr>
              <a:t>Administrative vs Judicial Action</a:t>
            </a:r>
          </a:p>
          <a:p>
            <a:pPr lvl="2">
              <a:buFont typeface="Arial" panose="020B0604020202020204" pitchFamily="34" charset="0"/>
              <a:buChar char="•"/>
            </a:pPr>
            <a:r>
              <a:rPr lang="en-US" dirty="0" smtClean="0">
                <a:solidFill>
                  <a:schemeClr val="tx2"/>
                </a:solidFill>
              </a:rPr>
              <a:t>The State Engineer </a:t>
            </a:r>
            <a:r>
              <a:rPr lang="en-US" u="sng" dirty="0" smtClean="0">
                <a:solidFill>
                  <a:schemeClr val="tx2"/>
                </a:solidFill>
              </a:rPr>
              <a:t>does not</a:t>
            </a:r>
            <a:r>
              <a:rPr lang="en-US" dirty="0" smtClean="0">
                <a:solidFill>
                  <a:schemeClr val="tx2"/>
                </a:solidFill>
              </a:rPr>
              <a:t> declare water rights forfeited. (A judge does)</a:t>
            </a:r>
          </a:p>
          <a:p>
            <a:pPr lvl="2">
              <a:buFont typeface="Arial" panose="020B0604020202020204" pitchFamily="34" charset="0"/>
              <a:buChar char="•"/>
            </a:pPr>
            <a:r>
              <a:rPr lang="en-US" dirty="0" smtClean="0">
                <a:solidFill>
                  <a:schemeClr val="tx2"/>
                </a:solidFill>
              </a:rPr>
              <a:t>Forfeiture proceeding must be filed within </a:t>
            </a:r>
            <a:r>
              <a:rPr lang="en-US" b="1" dirty="0" smtClean="0">
                <a:solidFill>
                  <a:schemeClr val="tx2"/>
                </a:solidFill>
              </a:rPr>
              <a:t>15 years </a:t>
            </a:r>
            <a:r>
              <a:rPr lang="en-US" dirty="0" smtClean="0">
                <a:solidFill>
                  <a:schemeClr val="tx2"/>
                </a:solidFill>
              </a:rPr>
              <a:t>of the latest period of nonuse of at least 7 years.</a:t>
            </a:r>
          </a:p>
          <a:p>
            <a:pPr lvl="3">
              <a:buFont typeface="Arial" panose="020B0604020202020204" pitchFamily="34" charset="0"/>
              <a:buChar char="•"/>
            </a:pPr>
            <a:r>
              <a:rPr lang="en-US" dirty="0" smtClean="0">
                <a:solidFill>
                  <a:schemeClr val="tx2"/>
                </a:solidFill>
              </a:rPr>
              <a:t>Plus any approved nonuse periods.</a:t>
            </a:r>
          </a:p>
          <a:p>
            <a:pPr lvl="2">
              <a:buFont typeface="Arial" panose="020B0604020202020204" pitchFamily="34" charset="0"/>
              <a:buChar char="•"/>
            </a:pPr>
            <a:r>
              <a:rPr lang="en-US" dirty="0" smtClean="0">
                <a:solidFill>
                  <a:schemeClr val="tx2"/>
                </a:solidFill>
              </a:rPr>
              <a:t>If forfeited, the lost water right reverts to the public.</a:t>
            </a:r>
          </a:p>
          <a:p>
            <a:pPr lvl="3">
              <a:buFont typeface="Arial" panose="020B0604020202020204" pitchFamily="34" charset="0"/>
              <a:buChar char="•"/>
            </a:pPr>
            <a:r>
              <a:rPr lang="en-US" dirty="0" smtClean="0">
                <a:solidFill>
                  <a:schemeClr val="tx2"/>
                </a:solidFill>
              </a:rPr>
              <a:t>Available in priority</a:t>
            </a:r>
          </a:p>
          <a:p>
            <a:pPr lvl="3">
              <a:buFont typeface="Arial" panose="020B0604020202020204" pitchFamily="34" charset="0"/>
              <a:buChar char="•"/>
            </a:pPr>
            <a:r>
              <a:rPr lang="en-US" dirty="0" smtClean="0">
                <a:solidFill>
                  <a:schemeClr val="tx2"/>
                </a:solidFill>
              </a:rPr>
              <a:t>Available to appropriate</a:t>
            </a:r>
          </a:p>
          <a:p>
            <a:pPr lvl="2">
              <a:buFont typeface="Arial" panose="020B0604020202020204" pitchFamily="34" charset="0"/>
              <a:buChar char="•"/>
            </a:pPr>
            <a:r>
              <a:rPr lang="en-US" dirty="0" smtClean="0">
                <a:solidFill>
                  <a:schemeClr val="tx2"/>
                </a:solidFill>
              </a:rPr>
              <a:t>Database Status: Terminated or Disallowed</a:t>
            </a:r>
          </a:p>
        </p:txBody>
      </p:sp>
    </p:spTree>
    <p:extLst>
      <p:ext uri="{BB962C8B-B14F-4D97-AF65-F5344CB8AC3E}">
        <p14:creationId xmlns:p14="http://schemas.microsoft.com/office/powerpoint/2010/main" val="564544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6858000"/>
            <a:chOff x="0" y="0"/>
            <a:chExt cx="9144000" cy="685800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828800" y="838200"/>
              <a:ext cx="2209800" cy="281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p:cNvSpPr>
            <a:spLocks noGrp="1"/>
          </p:cNvSpPr>
          <p:nvPr>
            <p:ph type="title"/>
          </p:nvPr>
        </p:nvSpPr>
        <p:spPr/>
        <p:txBody>
          <a:bodyPr/>
          <a:lstStyle/>
          <a:p>
            <a:r>
              <a:rPr lang="en-US" dirty="0" smtClean="0">
                <a:solidFill>
                  <a:schemeClr val="tx2"/>
                </a:solidFill>
              </a:rPr>
              <a:t>Forfeiture </a:t>
            </a:r>
            <a:br>
              <a:rPr lang="en-US" dirty="0" smtClean="0">
                <a:solidFill>
                  <a:schemeClr val="tx2"/>
                </a:solidFill>
              </a:rPr>
            </a:br>
            <a:r>
              <a:rPr lang="en-US" sz="2800" dirty="0" smtClean="0">
                <a:solidFill>
                  <a:schemeClr val="tx2"/>
                </a:solidFill>
              </a:rPr>
              <a:t>UC 73-1-4</a:t>
            </a:r>
            <a:endParaRPr lang="en-US" sz="2800" dirty="0">
              <a:solidFill>
                <a:schemeClr val="tx2"/>
              </a:solidFill>
            </a:endParaRPr>
          </a:p>
        </p:txBody>
      </p:sp>
      <p:sp>
        <p:nvSpPr>
          <p:cNvPr id="2" name="Content Placeholder 1"/>
          <p:cNvSpPr>
            <a:spLocks noGrp="1"/>
          </p:cNvSpPr>
          <p:nvPr>
            <p:ph idx="1"/>
          </p:nvPr>
        </p:nvSpPr>
        <p:spPr/>
        <p:txBody>
          <a:bodyPr/>
          <a:lstStyle/>
          <a:p>
            <a:pPr lvl="1">
              <a:buFont typeface="Arial" panose="020B0604020202020204" pitchFamily="34" charset="0"/>
              <a:buChar char="•"/>
            </a:pPr>
            <a:r>
              <a:rPr lang="en-US" dirty="0" smtClean="0">
                <a:solidFill>
                  <a:schemeClr val="tx2"/>
                </a:solidFill>
              </a:rPr>
              <a:t>Who files the lawsuit?:</a:t>
            </a:r>
          </a:p>
          <a:p>
            <a:pPr lvl="2">
              <a:buFont typeface="Arial" panose="020B0604020202020204" pitchFamily="34" charset="0"/>
              <a:buChar char="•"/>
            </a:pPr>
            <a:r>
              <a:rPr lang="en-US" dirty="0" smtClean="0">
                <a:solidFill>
                  <a:schemeClr val="tx2"/>
                </a:solidFill>
              </a:rPr>
              <a:t>An aggrieved party (i.e. an adjacent water user)</a:t>
            </a:r>
          </a:p>
          <a:p>
            <a:pPr lvl="2">
              <a:buFont typeface="Arial" panose="020B0604020202020204" pitchFamily="34" charset="0"/>
              <a:buChar char="•"/>
            </a:pPr>
            <a:r>
              <a:rPr lang="en-US" dirty="0" smtClean="0">
                <a:solidFill>
                  <a:schemeClr val="tx2"/>
                </a:solidFill>
              </a:rPr>
              <a:t>The State Engineer, most typically in the course of a general adjudication.</a:t>
            </a:r>
          </a:p>
          <a:p>
            <a:pPr lvl="1">
              <a:buFont typeface="Arial" panose="020B0604020202020204" pitchFamily="34" charset="0"/>
              <a:buChar char="•"/>
            </a:pPr>
            <a:r>
              <a:rPr lang="en-US" dirty="0" smtClean="0">
                <a:solidFill>
                  <a:schemeClr val="tx2"/>
                </a:solidFill>
              </a:rPr>
              <a:t>Forfeiture in Adjudication</a:t>
            </a:r>
          </a:p>
          <a:p>
            <a:pPr lvl="2">
              <a:buFont typeface="Arial" panose="020B0604020202020204" pitchFamily="34" charset="0"/>
              <a:buChar char="•"/>
            </a:pPr>
            <a:r>
              <a:rPr lang="en-US" dirty="0" smtClean="0">
                <a:solidFill>
                  <a:schemeClr val="tx2"/>
                </a:solidFill>
              </a:rPr>
              <a:t>Water User’s Claim may be disallowed by court</a:t>
            </a:r>
          </a:p>
          <a:p>
            <a:pPr lvl="2">
              <a:buFont typeface="Arial" panose="020B0604020202020204" pitchFamily="34" charset="0"/>
              <a:buChar char="•"/>
            </a:pPr>
            <a:r>
              <a:rPr lang="en-US" dirty="0" smtClean="0">
                <a:solidFill>
                  <a:schemeClr val="tx2"/>
                </a:solidFill>
              </a:rPr>
              <a:t>Same result as forfeiture</a:t>
            </a:r>
          </a:p>
          <a:p>
            <a:pPr lvl="2">
              <a:buFont typeface="Arial" panose="020B0604020202020204" pitchFamily="34" charset="0"/>
              <a:buChar char="•"/>
            </a:pPr>
            <a:r>
              <a:rPr lang="en-US" dirty="0" smtClean="0">
                <a:solidFill>
                  <a:schemeClr val="tx2"/>
                </a:solidFill>
              </a:rPr>
              <a:t>A decree bars claims of forfeiture for prior nonuse for rights determined to be valid in the decree</a:t>
            </a:r>
          </a:p>
        </p:txBody>
      </p:sp>
    </p:spTree>
    <p:extLst>
      <p:ext uri="{BB962C8B-B14F-4D97-AF65-F5344CB8AC3E}">
        <p14:creationId xmlns:p14="http://schemas.microsoft.com/office/powerpoint/2010/main" val="116873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6858000"/>
            <a:chOff x="0" y="0"/>
            <a:chExt cx="9144000" cy="685800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828800" y="838200"/>
              <a:ext cx="2209800" cy="281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p:cNvSpPr>
            <a:spLocks noGrp="1"/>
          </p:cNvSpPr>
          <p:nvPr>
            <p:ph type="title"/>
          </p:nvPr>
        </p:nvSpPr>
        <p:spPr/>
        <p:txBody>
          <a:bodyPr/>
          <a:lstStyle/>
          <a:p>
            <a:r>
              <a:rPr lang="en-US" dirty="0" smtClean="0">
                <a:solidFill>
                  <a:schemeClr val="tx2"/>
                </a:solidFill>
              </a:rPr>
              <a:t>Exceptions to Nonuse</a:t>
            </a:r>
            <a:br>
              <a:rPr lang="en-US" dirty="0" smtClean="0">
                <a:solidFill>
                  <a:schemeClr val="tx2"/>
                </a:solidFill>
              </a:rPr>
            </a:br>
            <a:r>
              <a:rPr lang="en-US" sz="2800" dirty="0" smtClean="0">
                <a:solidFill>
                  <a:schemeClr val="tx2"/>
                </a:solidFill>
              </a:rPr>
              <a:t>UC 73-1-4(2)(e)</a:t>
            </a:r>
            <a:endParaRPr lang="en-US" sz="2800" dirty="0">
              <a:solidFill>
                <a:schemeClr val="tx2"/>
              </a:solidFill>
            </a:endParaRPr>
          </a:p>
        </p:txBody>
      </p:sp>
      <p:sp>
        <p:nvSpPr>
          <p:cNvPr id="2" name="Content Placeholder 1"/>
          <p:cNvSpPr>
            <a:spLocks noGrp="1"/>
          </p:cNvSpPr>
          <p:nvPr>
            <p:ph idx="1"/>
          </p:nvPr>
        </p:nvSpPr>
        <p:spPr>
          <a:xfrm>
            <a:off x="457200" y="1951038"/>
            <a:ext cx="8229600" cy="4297362"/>
          </a:xfrm>
        </p:spPr>
        <p:txBody>
          <a:bodyPr/>
          <a:lstStyle/>
          <a:p>
            <a:pPr lvl="1">
              <a:buFont typeface="Arial" panose="020B0604020202020204" pitchFamily="34" charset="0"/>
              <a:buChar char="•"/>
            </a:pPr>
            <a:r>
              <a:rPr lang="en-US" sz="3200" dirty="0" smtClean="0">
                <a:solidFill>
                  <a:schemeClr val="tx2"/>
                </a:solidFill>
              </a:rPr>
              <a:t>Approved Nonuse Application </a:t>
            </a:r>
          </a:p>
          <a:p>
            <a:pPr lvl="1">
              <a:buFont typeface="Arial" panose="020B0604020202020204" pitchFamily="34" charset="0"/>
              <a:buChar char="•"/>
            </a:pPr>
            <a:r>
              <a:rPr lang="en-US" sz="3200" dirty="0" smtClean="0">
                <a:solidFill>
                  <a:schemeClr val="tx2"/>
                </a:solidFill>
              </a:rPr>
              <a:t>Lease</a:t>
            </a:r>
          </a:p>
          <a:p>
            <a:pPr lvl="1">
              <a:buFont typeface="Arial" panose="020B0604020202020204" pitchFamily="34" charset="0"/>
              <a:buChar char="•"/>
            </a:pPr>
            <a:r>
              <a:rPr lang="en-US" sz="3200" dirty="0" smtClean="0">
                <a:solidFill>
                  <a:schemeClr val="tx2"/>
                </a:solidFill>
              </a:rPr>
              <a:t>Government Fallowing Program</a:t>
            </a:r>
          </a:p>
          <a:p>
            <a:pPr lvl="1">
              <a:buFont typeface="Arial" panose="020B0604020202020204" pitchFamily="34" charset="0"/>
              <a:buChar char="•"/>
            </a:pPr>
            <a:r>
              <a:rPr lang="en-US" sz="3200" dirty="0" smtClean="0">
                <a:solidFill>
                  <a:schemeClr val="tx2"/>
                </a:solidFill>
              </a:rPr>
              <a:t>Insufficient Water</a:t>
            </a:r>
          </a:p>
          <a:p>
            <a:pPr lvl="2">
              <a:buFont typeface="Arial" panose="020B0604020202020204" pitchFamily="34" charset="0"/>
              <a:buChar char="•"/>
            </a:pPr>
            <a:r>
              <a:rPr lang="en-US" sz="2800" dirty="0" smtClean="0">
                <a:solidFill>
                  <a:schemeClr val="tx2"/>
                </a:solidFill>
              </a:rPr>
              <a:t>Reduced flow due to drought</a:t>
            </a:r>
          </a:p>
          <a:p>
            <a:pPr lvl="1">
              <a:buFont typeface="Arial" panose="020B0604020202020204" pitchFamily="34" charset="0"/>
              <a:buChar char="•"/>
            </a:pPr>
            <a:r>
              <a:rPr lang="en-US" sz="3200" dirty="0" smtClean="0">
                <a:solidFill>
                  <a:schemeClr val="tx2"/>
                </a:solidFill>
              </a:rPr>
              <a:t>Priority Cuts</a:t>
            </a:r>
          </a:p>
          <a:p>
            <a:pPr marL="457200" lvl="1" indent="0">
              <a:buNone/>
            </a:pPr>
            <a:endParaRPr lang="en-US" sz="3200" dirty="0" smtClean="0">
              <a:solidFill>
                <a:schemeClr val="tx2"/>
              </a:solidFill>
            </a:endParaRPr>
          </a:p>
        </p:txBody>
      </p:sp>
    </p:spTree>
    <p:extLst>
      <p:ext uri="{BB962C8B-B14F-4D97-AF65-F5344CB8AC3E}">
        <p14:creationId xmlns:p14="http://schemas.microsoft.com/office/powerpoint/2010/main" val="341210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6858000"/>
            <a:chOff x="0" y="0"/>
            <a:chExt cx="9144000" cy="685800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828800" y="838200"/>
              <a:ext cx="2209800" cy="281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p:cNvSpPr>
            <a:spLocks noGrp="1"/>
          </p:cNvSpPr>
          <p:nvPr>
            <p:ph type="title"/>
          </p:nvPr>
        </p:nvSpPr>
        <p:spPr>
          <a:xfrm>
            <a:off x="381000" y="274638"/>
            <a:ext cx="8458200" cy="1143000"/>
          </a:xfrm>
        </p:spPr>
        <p:txBody>
          <a:bodyPr/>
          <a:lstStyle/>
          <a:p>
            <a:r>
              <a:rPr lang="en-US" dirty="0" smtClean="0">
                <a:solidFill>
                  <a:schemeClr val="tx2"/>
                </a:solidFill>
              </a:rPr>
              <a:t>Exceptions to Nonuse, Cont’d</a:t>
            </a:r>
            <a:br>
              <a:rPr lang="en-US" dirty="0" smtClean="0">
                <a:solidFill>
                  <a:schemeClr val="tx2"/>
                </a:solidFill>
              </a:rPr>
            </a:br>
            <a:r>
              <a:rPr lang="en-US" sz="2800" dirty="0" smtClean="0">
                <a:solidFill>
                  <a:schemeClr val="tx2"/>
                </a:solidFill>
              </a:rPr>
              <a:t>UC 73-1-4(2)(e)</a:t>
            </a:r>
            <a:endParaRPr lang="en-US" sz="2800" dirty="0">
              <a:solidFill>
                <a:schemeClr val="tx2"/>
              </a:solidFill>
            </a:endParaRPr>
          </a:p>
        </p:txBody>
      </p:sp>
      <p:sp>
        <p:nvSpPr>
          <p:cNvPr id="2" name="Content Placeholder 1"/>
          <p:cNvSpPr>
            <a:spLocks noGrp="1"/>
          </p:cNvSpPr>
          <p:nvPr>
            <p:ph idx="1"/>
          </p:nvPr>
        </p:nvSpPr>
        <p:spPr>
          <a:xfrm>
            <a:off x="496529" y="1447800"/>
            <a:ext cx="8229600" cy="4876800"/>
          </a:xfrm>
        </p:spPr>
        <p:txBody>
          <a:bodyPr/>
          <a:lstStyle/>
          <a:p>
            <a:pPr lvl="1">
              <a:buFont typeface="Arial" panose="020B0604020202020204" pitchFamily="34" charset="0"/>
              <a:buChar char="•"/>
            </a:pPr>
            <a:r>
              <a:rPr lang="en-US" sz="3200" dirty="0" smtClean="0">
                <a:solidFill>
                  <a:schemeClr val="tx2"/>
                </a:solidFill>
              </a:rPr>
              <a:t>Water Storage (surface or groundwater recharge project)</a:t>
            </a:r>
          </a:p>
          <a:p>
            <a:pPr lvl="1">
              <a:buFont typeface="Arial" panose="020B0604020202020204" pitchFamily="34" charset="0"/>
              <a:buChar char="•"/>
            </a:pPr>
            <a:r>
              <a:rPr lang="en-US" sz="3200" dirty="0" smtClean="0">
                <a:solidFill>
                  <a:schemeClr val="tx2"/>
                </a:solidFill>
              </a:rPr>
              <a:t>Substantially all of the water was used</a:t>
            </a:r>
          </a:p>
          <a:p>
            <a:pPr lvl="1">
              <a:buFont typeface="Arial" panose="020B0604020202020204" pitchFamily="34" charset="0"/>
              <a:buChar char="•"/>
            </a:pPr>
            <a:r>
              <a:rPr lang="en-US" sz="3200" dirty="0" smtClean="0">
                <a:solidFill>
                  <a:schemeClr val="tx2"/>
                </a:solidFill>
              </a:rPr>
              <a:t>Public Water Supplier</a:t>
            </a:r>
          </a:p>
          <a:p>
            <a:pPr lvl="2">
              <a:buFont typeface="Arial" panose="020B0604020202020204" pitchFamily="34" charset="0"/>
              <a:buChar char="•"/>
            </a:pPr>
            <a:r>
              <a:rPr lang="en-US" dirty="0" smtClean="0">
                <a:solidFill>
                  <a:schemeClr val="tx2"/>
                </a:solidFill>
              </a:rPr>
              <a:t>Must have been acquired before May 5, 2008 or if not, had change application approved.</a:t>
            </a:r>
          </a:p>
          <a:p>
            <a:pPr lvl="1">
              <a:buFont typeface="Arial" panose="020B0604020202020204" pitchFamily="34" charset="0"/>
              <a:buChar char="•"/>
            </a:pPr>
            <a:r>
              <a:rPr lang="en-US" sz="3200" dirty="0" smtClean="0">
                <a:solidFill>
                  <a:schemeClr val="tx2"/>
                </a:solidFill>
              </a:rPr>
              <a:t>Supplemental Water Rights</a:t>
            </a:r>
          </a:p>
          <a:p>
            <a:pPr lvl="1">
              <a:buFont typeface="Arial" panose="020B0604020202020204" pitchFamily="34" charset="0"/>
              <a:buChar char="•"/>
            </a:pPr>
            <a:r>
              <a:rPr lang="en-US" sz="3200" dirty="0" smtClean="0">
                <a:solidFill>
                  <a:schemeClr val="tx2"/>
                </a:solidFill>
              </a:rPr>
              <a:t>Diligently Pursuing a Change Application</a:t>
            </a:r>
          </a:p>
        </p:txBody>
      </p:sp>
    </p:spTree>
    <p:extLst>
      <p:ext uri="{BB962C8B-B14F-4D97-AF65-F5344CB8AC3E}">
        <p14:creationId xmlns:p14="http://schemas.microsoft.com/office/powerpoint/2010/main" val="3676356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144000" cy="6858000"/>
            <a:chOff x="0" y="0"/>
            <a:chExt cx="9144000" cy="6858000"/>
          </a:xfrm>
        </p:grpSpPr>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828800" y="838200"/>
              <a:ext cx="2209800" cy="281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4"/>
          <p:cNvSpPr>
            <a:spLocks noGrp="1"/>
          </p:cNvSpPr>
          <p:nvPr>
            <p:ph idx="1"/>
          </p:nvPr>
        </p:nvSpPr>
        <p:spPr>
          <a:xfrm>
            <a:off x="457200" y="1600200"/>
            <a:ext cx="8229600" cy="4800600"/>
          </a:xfrm>
        </p:spPr>
        <p:txBody>
          <a:bodyPr/>
          <a:lstStyle/>
          <a:p>
            <a:r>
              <a:rPr lang="en-US" dirty="0" smtClean="0">
                <a:solidFill>
                  <a:schemeClr val="tx2"/>
                </a:solidFill>
              </a:rPr>
              <a:t>Approved </a:t>
            </a:r>
            <a:r>
              <a:rPr lang="en-US" dirty="0">
                <a:solidFill>
                  <a:schemeClr val="tx2"/>
                </a:solidFill>
              </a:rPr>
              <a:t>n</a:t>
            </a:r>
            <a:r>
              <a:rPr lang="en-US" dirty="0" smtClean="0">
                <a:solidFill>
                  <a:schemeClr val="tx2"/>
                </a:solidFill>
              </a:rPr>
              <a:t>onuse application: </a:t>
            </a:r>
          </a:p>
          <a:p>
            <a:pPr lvl="1"/>
            <a:r>
              <a:rPr lang="en-US" dirty="0" smtClean="0">
                <a:solidFill>
                  <a:schemeClr val="tx2"/>
                </a:solidFill>
              </a:rPr>
              <a:t>Protects from nonuse during the period from filing to expiration. </a:t>
            </a:r>
          </a:p>
          <a:p>
            <a:pPr lvl="1"/>
            <a:r>
              <a:rPr lang="en-US" dirty="0" smtClean="0">
                <a:solidFill>
                  <a:schemeClr val="tx2"/>
                </a:solidFill>
              </a:rPr>
              <a:t>Does not protect a water right that is already subject to forfeiture.</a:t>
            </a:r>
          </a:p>
          <a:p>
            <a:pPr lvl="1"/>
            <a:r>
              <a:rPr lang="en-US" dirty="0" smtClean="0">
                <a:solidFill>
                  <a:schemeClr val="tx2"/>
                </a:solidFill>
              </a:rPr>
              <a:t>Does not constitute beneficial use.</a:t>
            </a:r>
          </a:p>
          <a:p>
            <a:pPr marL="0" indent="0">
              <a:buNone/>
            </a:pPr>
            <a:endParaRPr lang="en-US" dirty="0" smtClean="0">
              <a:solidFill>
                <a:schemeClr val="tx2"/>
              </a:solidFill>
            </a:endParaRPr>
          </a:p>
        </p:txBody>
      </p:sp>
      <p:sp>
        <p:nvSpPr>
          <p:cNvPr id="8" name="Title 7"/>
          <p:cNvSpPr txBox="1">
            <a:spLocks noGrp="1"/>
          </p:cNvSpPr>
          <p:nvPr>
            <p:ph type="title"/>
          </p:nvPr>
        </p:nvSpPr>
        <p:spPr>
          <a:xfrm>
            <a:off x="1" y="457200"/>
            <a:ext cx="9143999" cy="1200329"/>
          </a:xfrm>
          <a:prstGeom prst="rect">
            <a:avLst/>
          </a:prstGeom>
          <a:noFill/>
        </p:spPr>
        <p:txBody>
          <a:bodyPr wrap="square" rtlCol="0">
            <a:spAutoFit/>
          </a:bodyPr>
          <a:lstStyle/>
          <a:p>
            <a:r>
              <a:rPr lang="en-US" dirty="0" smtClean="0">
                <a:solidFill>
                  <a:schemeClr val="tx2"/>
                </a:solidFill>
              </a:rPr>
              <a:t>Nonuse Applications</a:t>
            </a:r>
            <a:br>
              <a:rPr lang="en-US" dirty="0" smtClean="0">
                <a:solidFill>
                  <a:schemeClr val="tx2"/>
                </a:solidFill>
              </a:rPr>
            </a:br>
            <a:r>
              <a:rPr lang="en-US" sz="2800" dirty="0" smtClean="0">
                <a:solidFill>
                  <a:schemeClr val="tx2"/>
                </a:solidFill>
              </a:rPr>
              <a:t>UC 73-1-4(2)(b)</a:t>
            </a:r>
            <a:endParaRPr lang="en-US" sz="2800" dirty="0"/>
          </a:p>
        </p:txBody>
      </p:sp>
    </p:spTree>
    <p:extLst>
      <p:ext uri="{BB962C8B-B14F-4D97-AF65-F5344CB8AC3E}">
        <p14:creationId xmlns:p14="http://schemas.microsoft.com/office/powerpoint/2010/main" val="21866856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21369</TotalTime>
  <Words>3686</Words>
  <Application>Microsoft Office PowerPoint</Application>
  <PresentationFormat>On-screen Show (4:3)</PresentationFormat>
  <Paragraphs>437</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Gill Sans</vt:lpstr>
      <vt:lpstr>Times New Roman</vt:lpstr>
      <vt:lpstr>ヒラギノ角ゴ Pro W3</vt:lpstr>
      <vt:lpstr>Office Theme</vt:lpstr>
      <vt:lpstr>PowerPoint Presentation</vt:lpstr>
      <vt:lpstr>Advanced Water Right Topics</vt:lpstr>
      <vt:lpstr>Topics to be Covered:</vt:lpstr>
      <vt:lpstr>Nonuse Leads to Forfeiture UC 73-1-4(2)(a)</vt:lpstr>
      <vt:lpstr>Forfeiture  UC 73-1-4</vt:lpstr>
      <vt:lpstr>Forfeiture  UC 73-1-4</vt:lpstr>
      <vt:lpstr>Exceptions to Nonuse UC 73-1-4(2)(e)</vt:lpstr>
      <vt:lpstr>Exceptions to Nonuse, Cont’d UC 73-1-4(2)(e)</vt:lpstr>
      <vt:lpstr>Nonuse Applications UC 73-1-4(2)(b)</vt:lpstr>
      <vt:lpstr>Nonuse Applications UC 73-1-4(2)(b)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vt:lpstr>
    </vt:vector>
  </TitlesOfParts>
  <Company>Natural Resources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JOLDS</dc:creator>
  <cp:lastModifiedBy>Eric Jones</cp:lastModifiedBy>
  <cp:revision>338</cp:revision>
  <cp:lastPrinted>2018-04-20T13:53:41Z</cp:lastPrinted>
  <dcterms:created xsi:type="dcterms:W3CDTF">2004-06-09T23:03:56Z</dcterms:created>
  <dcterms:modified xsi:type="dcterms:W3CDTF">2021-03-04T22:38:58Z</dcterms:modified>
</cp:coreProperties>
</file>