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0"/>
  </p:notesMasterIdLst>
  <p:handoutMasterIdLst>
    <p:handoutMasterId r:id="rId61"/>
  </p:handoutMasterIdLst>
  <p:sldIdLst>
    <p:sldId id="257" r:id="rId2"/>
    <p:sldId id="292" r:id="rId3"/>
    <p:sldId id="337" r:id="rId4"/>
    <p:sldId id="365" r:id="rId5"/>
    <p:sldId id="369" r:id="rId6"/>
    <p:sldId id="370" r:id="rId7"/>
    <p:sldId id="371" r:id="rId8"/>
    <p:sldId id="295" r:id="rId9"/>
    <p:sldId id="306" r:id="rId10"/>
    <p:sldId id="315" r:id="rId11"/>
    <p:sldId id="338" r:id="rId12"/>
    <p:sldId id="316" r:id="rId13"/>
    <p:sldId id="333" r:id="rId14"/>
    <p:sldId id="317" r:id="rId15"/>
    <p:sldId id="336" r:id="rId16"/>
    <p:sldId id="334" r:id="rId17"/>
    <p:sldId id="318" r:id="rId18"/>
    <p:sldId id="320" r:id="rId19"/>
    <p:sldId id="271" r:id="rId20"/>
    <p:sldId id="319" r:id="rId21"/>
    <p:sldId id="325" r:id="rId22"/>
    <p:sldId id="372" r:id="rId23"/>
    <p:sldId id="373" r:id="rId24"/>
    <p:sldId id="348" r:id="rId25"/>
    <p:sldId id="349" r:id="rId26"/>
    <p:sldId id="350" r:id="rId27"/>
    <p:sldId id="351" r:id="rId28"/>
    <p:sldId id="352" r:id="rId29"/>
    <p:sldId id="329" r:id="rId30"/>
    <p:sldId id="339" r:id="rId31"/>
    <p:sldId id="340" r:id="rId32"/>
    <p:sldId id="341" r:id="rId33"/>
    <p:sldId id="342" r:id="rId34"/>
    <p:sldId id="343" r:id="rId35"/>
    <p:sldId id="344" r:id="rId36"/>
    <p:sldId id="345" r:id="rId37"/>
    <p:sldId id="346" r:id="rId38"/>
    <p:sldId id="374" r:id="rId39"/>
    <p:sldId id="358" r:id="rId40"/>
    <p:sldId id="359" r:id="rId41"/>
    <p:sldId id="324" r:id="rId42"/>
    <p:sldId id="353" r:id="rId43"/>
    <p:sldId id="354" r:id="rId44"/>
    <p:sldId id="356" r:id="rId45"/>
    <p:sldId id="310" r:id="rId46"/>
    <p:sldId id="284" r:id="rId47"/>
    <p:sldId id="304" r:id="rId48"/>
    <p:sldId id="287" r:id="rId49"/>
    <p:sldId id="321" r:id="rId50"/>
    <p:sldId id="360" r:id="rId51"/>
    <p:sldId id="361" r:id="rId52"/>
    <p:sldId id="362" r:id="rId53"/>
    <p:sldId id="363" r:id="rId54"/>
    <p:sldId id="322" r:id="rId55"/>
    <p:sldId id="323" r:id="rId56"/>
    <p:sldId id="285" r:id="rId57"/>
    <p:sldId id="364" r:id="rId58"/>
    <p:sldId id="269" r:id="rId59"/>
  </p:sldIdLst>
  <p:sldSz cx="9144000" cy="6858000" type="screen4x3"/>
  <p:notesSz cx="7010400" cy="92964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CC0000"/>
    <a:srgbClr val="DC9F8E"/>
    <a:srgbClr val="009900"/>
    <a:srgbClr val="FFFFFF"/>
    <a:srgbClr val="FFFF99"/>
    <a:srgbClr val="008000"/>
    <a:srgbClr val="FFFF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789" autoAdjust="0"/>
    <p:restoredTop sz="94581" autoAdjust="0"/>
  </p:normalViewPr>
  <p:slideViewPr>
    <p:cSldViewPr>
      <p:cViewPr varScale="1">
        <p:scale>
          <a:sx n="74" d="100"/>
          <a:sy n="74" d="100"/>
        </p:scale>
        <p:origin x="84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solidFill>
                  <a:schemeClr val="tx1"/>
                </a:solidFill>
                <a:latin typeface="Times New Roman" charset="0"/>
              </a:defRPr>
            </a:lvl1pPr>
          </a:lstStyle>
          <a:p>
            <a:pPr>
              <a:defRPr/>
            </a:pPr>
            <a:endParaRPr lang="en-US" dirty="0"/>
          </a:p>
        </p:txBody>
      </p:sp>
      <p:sp>
        <p:nvSpPr>
          <p:cNvPr id="34819" name="Rectangle 3"/>
          <p:cNvSpPr>
            <a:spLocks noGrp="1" noChangeArrowheads="1"/>
          </p:cNvSpPr>
          <p:nvPr>
            <p:ph type="dt" sz="quarter" idx="1"/>
          </p:nvPr>
        </p:nvSpPr>
        <p:spPr bwMode="auto">
          <a:xfrm>
            <a:off x="397256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dirty="0"/>
          </a:p>
        </p:txBody>
      </p:sp>
      <p:sp>
        <p:nvSpPr>
          <p:cNvPr id="34820" name="Rectangle 4"/>
          <p:cNvSpPr>
            <a:spLocks noGrp="1" noChangeArrowheads="1"/>
          </p:cNvSpPr>
          <p:nvPr>
            <p:ph type="ftr" sz="quarter" idx="2"/>
          </p:nvPr>
        </p:nvSpPr>
        <p:spPr bwMode="auto">
          <a:xfrm>
            <a:off x="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solidFill>
                  <a:schemeClr val="tx1"/>
                </a:solidFill>
                <a:latin typeface="Times New Roman" charset="0"/>
              </a:defRPr>
            </a:lvl1pPr>
          </a:lstStyle>
          <a:p>
            <a:pPr>
              <a:defRPr/>
            </a:pPr>
            <a:endParaRPr lang="en-US" dirty="0"/>
          </a:p>
        </p:txBody>
      </p:sp>
      <p:sp>
        <p:nvSpPr>
          <p:cNvPr id="34821" name="Rectangle 5"/>
          <p:cNvSpPr>
            <a:spLocks noGrp="1" noChangeArrowheads="1"/>
          </p:cNvSpPr>
          <p:nvPr>
            <p:ph type="sldNum" sz="quarter" idx="3"/>
          </p:nvPr>
        </p:nvSpPr>
        <p:spPr bwMode="auto">
          <a:xfrm>
            <a:off x="397256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dirty="0"/>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40711065-75D9-492D-89B3-B999F911B4F0}" type="datetimeFigureOut">
              <a:rPr lang="en-US" smtClean="0"/>
              <a:t>4/16/2019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A8540C3C-C7E9-4371-AB39-7A6E16B9FAC2}" type="slidenum">
              <a:rPr lang="en-US" smtClean="0"/>
              <a:t>‹#›</a:t>
            </a:fld>
            <a:endParaRPr lang="en-US" dirty="0"/>
          </a:p>
        </p:txBody>
      </p:sp>
    </p:spTree>
    <p:extLst>
      <p:ext uri="{BB962C8B-B14F-4D97-AF65-F5344CB8AC3E}">
        <p14:creationId xmlns:p14="http://schemas.microsoft.com/office/powerpoint/2010/main" val="1509490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1</a:t>
            </a:fld>
            <a:endParaRPr lang="en-US" dirty="0"/>
          </a:p>
        </p:txBody>
      </p:sp>
    </p:spTree>
    <p:extLst>
      <p:ext uri="{BB962C8B-B14F-4D97-AF65-F5344CB8AC3E}">
        <p14:creationId xmlns:p14="http://schemas.microsoft.com/office/powerpoint/2010/main" val="3668576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10</a:t>
            </a:fld>
            <a:endParaRPr lang="en-US" dirty="0"/>
          </a:p>
        </p:txBody>
      </p:sp>
    </p:spTree>
    <p:extLst>
      <p:ext uri="{BB962C8B-B14F-4D97-AF65-F5344CB8AC3E}">
        <p14:creationId xmlns:p14="http://schemas.microsoft.com/office/powerpoint/2010/main" val="2078547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11</a:t>
            </a:fld>
            <a:endParaRPr lang="en-US" dirty="0"/>
          </a:p>
        </p:txBody>
      </p:sp>
    </p:spTree>
    <p:extLst>
      <p:ext uri="{BB962C8B-B14F-4D97-AF65-F5344CB8AC3E}">
        <p14:creationId xmlns:p14="http://schemas.microsoft.com/office/powerpoint/2010/main" val="3094618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12</a:t>
            </a:fld>
            <a:endParaRPr lang="en-US" dirty="0"/>
          </a:p>
        </p:txBody>
      </p:sp>
    </p:spTree>
    <p:extLst>
      <p:ext uri="{BB962C8B-B14F-4D97-AF65-F5344CB8AC3E}">
        <p14:creationId xmlns:p14="http://schemas.microsoft.com/office/powerpoint/2010/main" val="2078547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13</a:t>
            </a:fld>
            <a:endParaRPr lang="en-US" dirty="0"/>
          </a:p>
        </p:txBody>
      </p:sp>
    </p:spTree>
    <p:extLst>
      <p:ext uri="{BB962C8B-B14F-4D97-AF65-F5344CB8AC3E}">
        <p14:creationId xmlns:p14="http://schemas.microsoft.com/office/powerpoint/2010/main" val="1946510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14</a:t>
            </a:fld>
            <a:endParaRPr lang="en-US" dirty="0"/>
          </a:p>
        </p:txBody>
      </p:sp>
    </p:spTree>
    <p:extLst>
      <p:ext uri="{BB962C8B-B14F-4D97-AF65-F5344CB8AC3E}">
        <p14:creationId xmlns:p14="http://schemas.microsoft.com/office/powerpoint/2010/main" val="2078547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15</a:t>
            </a:fld>
            <a:endParaRPr lang="en-US" dirty="0"/>
          </a:p>
        </p:txBody>
      </p:sp>
    </p:spTree>
    <p:extLst>
      <p:ext uri="{BB962C8B-B14F-4D97-AF65-F5344CB8AC3E}">
        <p14:creationId xmlns:p14="http://schemas.microsoft.com/office/powerpoint/2010/main" val="3812674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16</a:t>
            </a:fld>
            <a:endParaRPr lang="en-US" dirty="0"/>
          </a:p>
        </p:txBody>
      </p:sp>
    </p:spTree>
    <p:extLst>
      <p:ext uri="{BB962C8B-B14F-4D97-AF65-F5344CB8AC3E}">
        <p14:creationId xmlns:p14="http://schemas.microsoft.com/office/powerpoint/2010/main" val="57778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17</a:t>
            </a:fld>
            <a:endParaRPr lang="en-US" dirty="0"/>
          </a:p>
        </p:txBody>
      </p:sp>
    </p:spTree>
    <p:extLst>
      <p:ext uri="{BB962C8B-B14F-4D97-AF65-F5344CB8AC3E}">
        <p14:creationId xmlns:p14="http://schemas.microsoft.com/office/powerpoint/2010/main" val="2078547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18</a:t>
            </a:fld>
            <a:endParaRPr lang="en-US" dirty="0"/>
          </a:p>
        </p:txBody>
      </p:sp>
    </p:spTree>
    <p:extLst>
      <p:ext uri="{BB962C8B-B14F-4D97-AF65-F5344CB8AC3E}">
        <p14:creationId xmlns:p14="http://schemas.microsoft.com/office/powerpoint/2010/main" val="3314365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19</a:t>
            </a:fld>
            <a:endParaRPr lang="en-US" dirty="0"/>
          </a:p>
        </p:txBody>
      </p:sp>
    </p:spTree>
    <p:extLst>
      <p:ext uri="{BB962C8B-B14F-4D97-AF65-F5344CB8AC3E}">
        <p14:creationId xmlns:p14="http://schemas.microsoft.com/office/powerpoint/2010/main" val="3669642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2</a:t>
            </a:fld>
            <a:endParaRPr lang="en-US" dirty="0"/>
          </a:p>
        </p:txBody>
      </p:sp>
    </p:spTree>
    <p:extLst>
      <p:ext uri="{BB962C8B-B14F-4D97-AF65-F5344CB8AC3E}">
        <p14:creationId xmlns:p14="http://schemas.microsoft.com/office/powerpoint/2010/main" val="1165238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20</a:t>
            </a:fld>
            <a:endParaRPr lang="en-US" dirty="0"/>
          </a:p>
        </p:txBody>
      </p:sp>
    </p:spTree>
    <p:extLst>
      <p:ext uri="{BB962C8B-B14F-4D97-AF65-F5344CB8AC3E}">
        <p14:creationId xmlns:p14="http://schemas.microsoft.com/office/powerpoint/2010/main" val="4294828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21</a:t>
            </a:fld>
            <a:endParaRPr lang="en-US" dirty="0"/>
          </a:p>
        </p:txBody>
      </p:sp>
    </p:spTree>
    <p:extLst>
      <p:ext uri="{BB962C8B-B14F-4D97-AF65-F5344CB8AC3E}">
        <p14:creationId xmlns:p14="http://schemas.microsoft.com/office/powerpoint/2010/main" val="374544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22</a:t>
            </a:fld>
            <a:endParaRPr lang="en-US" dirty="0"/>
          </a:p>
        </p:txBody>
      </p:sp>
    </p:spTree>
    <p:extLst>
      <p:ext uri="{BB962C8B-B14F-4D97-AF65-F5344CB8AC3E}">
        <p14:creationId xmlns:p14="http://schemas.microsoft.com/office/powerpoint/2010/main" val="1960511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23</a:t>
            </a:fld>
            <a:endParaRPr lang="en-US" dirty="0"/>
          </a:p>
        </p:txBody>
      </p:sp>
    </p:spTree>
    <p:extLst>
      <p:ext uri="{BB962C8B-B14F-4D97-AF65-F5344CB8AC3E}">
        <p14:creationId xmlns:p14="http://schemas.microsoft.com/office/powerpoint/2010/main" val="3090726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24</a:t>
            </a:fld>
            <a:endParaRPr lang="en-US" dirty="0"/>
          </a:p>
        </p:txBody>
      </p:sp>
    </p:spTree>
    <p:extLst>
      <p:ext uri="{BB962C8B-B14F-4D97-AF65-F5344CB8AC3E}">
        <p14:creationId xmlns:p14="http://schemas.microsoft.com/office/powerpoint/2010/main" val="2994710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25</a:t>
            </a:fld>
            <a:endParaRPr lang="en-US" dirty="0"/>
          </a:p>
        </p:txBody>
      </p:sp>
    </p:spTree>
    <p:extLst>
      <p:ext uri="{BB962C8B-B14F-4D97-AF65-F5344CB8AC3E}">
        <p14:creationId xmlns:p14="http://schemas.microsoft.com/office/powerpoint/2010/main" val="2721139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26</a:t>
            </a:fld>
            <a:endParaRPr lang="en-US" dirty="0"/>
          </a:p>
        </p:txBody>
      </p:sp>
    </p:spTree>
    <p:extLst>
      <p:ext uri="{BB962C8B-B14F-4D97-AF65-F5344CB8AC3E}">
        <p14:creationId xmlns:p14="http://schemas.microsoft.com/office/powerpoint/2010/main" val="532588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27</a:t>
            </a:fld>
            <a:endParaRPr lang="en-US" dirty="0"/>
          </a:p>
        </p:txBody>
      </p:sp>
    </p:spTree>
    <p:extLst>
      <p:ext uri="{BB962C8B-B14F-4D97-AF65-F5344CB8AC3E}">
        <p14:creationId xmlns:p14="http://schemas.microsoft.com/office/powerpoint/2010/main" val="511010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28</a:t>
            </a:fld>
            <a:endParaRPr lang="en-US" dirty="0"/>
          </a:p>
        </p:txBody>
      </p:sp>
    </p:spTree>
    <p:extLst>
      <p:ext uri="{BB962C8B-B14F-4D97-AF65-F5344CB8AC3E}">
        <p14:creationId xmlns:p14="http://schemas.microsoft.com/office/powerpoint/2010/main" val="4132853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29</a:t>
            </a:fld>
            <a:endParaRPr lang="en-US" dirty="0"/>
          </a:p>
        </p:txBody>
      </p:sp>
    </p:spTree>
    <p:extLst>
      <p:ext uri="{BB962C8B-B14F-4D97-AF65-F5344CB8AC3E}">
        <p14:creationId xmlns:p14="http://schemas.microsoft.com/office/powerpoint/2010/main" val="107659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3</a:t>
            </a:fld>
            <a:endParaRPr lang="en-US" dirty="0"/>
          </a:p>
        </p:txBody>
      </p:sp>
    </p:spTree>
    <p:extLst>
      <p:ext uri="{BB962C8B-B14F-4D97-AF65-F5344CB8AC3E}">
        <p14:creationId xmlns:p14="http://schemas.microsoft.com/office/powerpoint/2010/main" val="227612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30</a:t>
            </a:fld>
            <a:endParaRPr lang="en-US" dirty="0"/>
          </a:p>
        </p:txBody>
      </p:sp>
    </p:spTree>
    <p:extLst>
      <p:ext uri="{BB962C8B-B14F-4D97-AF65-F5344CB8AC3E}">
        <p14:creationId xmlns:p14="http://schemas.microsoft.com/office/powerpoint/2010/main" val="107436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31</a:t>
            </a:fld>
            <a:endParaRPr lang="en-US" dirty="0"/>
          </a:p>
        </p:txBody>
      </p:sp>
    </p:spTree>
    <p:extLst>
      <p:ext uri="{BB962C8B-B14F-4D97-AF65-F5344CB8AC3E}">
        <p14:creationId xmlns:p14="http://schemas.microsoft.com/office/powerpoint/2010/main" val="1019760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32</a:t>
            </a:fld>
            <a:endParaRPr lang="en-US" dirty="0"/>
          </a:p>
        </p:txBody>
      </p:sp>
    </p:spTree>
    <p:extLst>
      <p:ext uri="{BB962C8B-B14F-4D97-AF65-F5344CB8AC3E}">
        <p14:creationId xmlns:p14="http://schemas.microsoft.com/office/powerpoint/2010/main" val="2033237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33</a:t>
            </a:fld>
            <a:endParaRPr lang="en-US" dirty="0"/>
          </a:p>
        </p:txBody>
      </p:sp>
    </p:spTree>
    <p:extLst>
      <p:ext uri="{BB962C8B-B14F-4D97-AF65-F5344CB8AC3E}">
        <p14:creationId xmlns:p14="http://schemas.microsoft.com/office/powerpoint/2010/main" val="619567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34</a:t>
            </a:fld>
            <a:endParaRPr lang="en-US" dirty="0"/>
          </a:p>
        </p:txBody>
      </p:sp>
    </p:spTree>
    <p:extLst>
      <p:ext uri="{BB962C8B-B14F-4D97-AF65-F5344CB8AC3E}">
        <p14:creationId xmlns:p14="http://schemas.microsoft.com/office/powerpoint/2010/main" val="2380779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35</a:t>
            </a:fld>
            <a:endParaRPr lang="en-US" dirty="0"/>
          </a:p>
        </p:txBody>
      </p:sp>
    </p:spTree>
    <p:extLst>
      <p:ext uri="{BB962C8B-B14F-4D97-AF65-F5344CB8AC3E}">
        <p14:creationId xmlns:p14="http://schemas.microsoft.com/office/powerpoint/2010/main" val="2329941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36</a:t>
            </a:fld>
            <a:endParaRPr lang="en-US" dirty="0"/>
          </a:p>
        </p:txBody>
      </p:sp>
    </p:spTree>
    <p:extLst>
      <p:ext uri="{BB962C8B-B14F-4D97-AF65-F5344CB8AC3E}">
        <p14:creationId xmlns:p14="http://schemas.microsoft.com/office/powerpoint/2010/main" val="4007045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37</a:t>
            </a:fld>
            <a:endParaRPr lang="en-US" dirty="0"/>
          </a:p>
        </p:txBody>
      </p:sp>
    </p:spTree>
    <p:extLst>
      <p:ext uri="{BB962C8B-B14F-4D97-AF65-F5344CB8AC3E}">
        <p14:creationId xmlns:p14="http://schemas.microsoft.com/office/powerpoint/2010/main" val="2224946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38</a:t>
            </a:fld>
            <a:endParaRPr lang="en-US" dirty="0"/>
          </a:p>
        </p:txBody>
      </p:sp>
    </p:spTree>
    <p:extLst>
      <p:ext uri="{BB962C8B-B14F-4D97-AF65-F5344CB8AC3E}">
        <p14:creationId xmlns:p14="http://schemas.microsoft.com/office/powerpoint/2010/main" val="1077866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39</a:t>
            </a:fld>
            <a:endParaRPr lang="en-US" dirty="0"/>
          </a:p>
        </p:txBody>
      </p:sp>
    </p:spTree>
    <p:extLst>
      <p:ext uri="{BB962C8B-B14F-4D97-AF65-F5344CB8AC3E}">
        <p14:creationId xmlns:p14="http://schemas.microsoft.com/office/powerpoint/2010/main" val="1770728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4</a:t>
            </a:fld>
            <a:endParaRPr lang="en-US" dirty="0"/>
          </a:p>
        </p:txBody>
      </p:sp>
    </p:spTree>
    <p:extLst>
      <p:ext uri="{BB962C8B-B14F-4D97-AF65-F5344CB8AC3E}">
        <p14:creationId xmlns:p14="http://schemas.microsoft.com/office/powerpoint/2010/main" val="29286554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40</a:t>
            </a:fld>
            <a:endParaRPr lang="en-US" dirty="0"/>
          </a:p>
        </p:txBody>
      </p:sp>
    </p:spTree>
    <p:extLst>
      <p:ext uri="{BB962C8B-B14F-4D97-AF65-F5344CB8AC3E}">
        <p14:creationId xmlns:p14="http://schemas.microsoft.com/office/powerpoint/2010/main" val="8126279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41</a:t>
            </a:fld>
            <a:endParaRPr lang="en-US" dirty="0"/>
          </a:p>
        </p:txBody>
      </p:sp>
    </p:spTree>
    <p:extLst>
      <p:ext uri="{BB962C8B-B14F-4D97-AF65-F5344CB8AC3E}">
        <p14:creationId xmlns:p14="http://schemas.microsoft.com/office/powerpoint/2010/main" val="3491578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42</a:t>
            </a:fld>
            <a:endParaRPr lang="en-US" dirty="0"/>
          </a:p>
        </p:txBody>
      </p:sp>
    </p:spTree>
    <p:extLst>
      <p:ext uri="{BB962C8B-B14F-4D97-AF65-F5344CB8AC3E}">
        <p14:creationId xmlns:p14="http://schemas.microsoft.com/office/powerpoint/2010/main" val="38239743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43</a:t>
            </a:fld>
            <a:endParaRPr lang="en-US" dirty="0"/>
          </a:p>
        </p:txBody>
      </p:sp>
    </p:spTree>
    <p:extLst>
      <p:ext uri="{BB962C8B-B14F-4D97-AF65-F5344CB8AC3E}">
        <p14:creationId xmlns:p14="http://schemas.microsoft.com/office/powerpoint/2010/main" val="1256419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44</a:t>
            </a:fld>
            <a:endParaRPr lang="en-US" dirty="0"/>
          </a:p>
        </p:txBody>
      </p:sp>
    </p:spTree>
    <p:extLst>
      <p:ext uri="{BB962C8B-B14F-4D97-AF65-F5344CB8AC3E}">
        <p14:creationId xmlns:p14="http://schemas.microsoft.com/office/powerpoint/2010/main" val="21701049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45</a:t>
            </a:fld>
            <a:endParaRPr lang="en-US" dirty="0"/>
          </a:p>
        </p:txBody>
      </p:sp>
    </p:spTree>
    <p:extLst>
      <p:ext uri="{BB962C8B-B14F-4D97-AF65-F5344CB8AC3E}">
        <p14:creationId xmlns:p14="http://schemas.microsoft.com/office/powerpoint/2010/main" val="6302234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46</a:t>
            </a:fld>
            <a:endParaRPr lang="en-US" dirty="0"/>
          </a:p>
        </p:txBody>
      </p:sp>
    </p:spTree>
    <p:extLst>
      <p:ext uri="{BB962C8B-B14F-4D97-AF65-F5344CB8AC3E}">
        <p14:creationId xmlns:p14="http://schemas.microsoft.com/office/powerpoint/2010/main" val="26524909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47</a:t>
            </a:fld>
            <a:endParaRPr lang="en-US" dirty="0"/>
          </a:p>
        </p:txBody>
      </p:sp>
    </p:spTree>
    <p:extLst>
      <p:ext uri="{BB962C8B-B14F-4D97-AF65-F5344CB8AC3E}">
        <p14:creationId xmlns:p14="http://schemas.microsoft.com/office/powerpoint/2010/main" val="29902658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48</a:t>
            </a:fld>
            <a:endParaRPr lang="en-US" dirty="0"/>
          </a:p>
        </p:txBody>
      </p:sp>
    </p:spTree>
    <p:extLst>
      <p:ext uri="{BB962C8B-B14F-4D97-AF65-F5344CB8AC3E}">
        <p14:creationId xmlns:p14="http://schemas.microsoft.com/office/powerpoint/2010/main" val="19375384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49</a:t>
            </a:fld>
            <a:endParaRPr lang="en-US" dirty="0"/>
          </a:p>
        </p:txBody>
      </p:sp>
    </p:spTree>
    <p:extLst>
      <p:ext uri="{BB962C8B-B14F-4D97-AF65-F5344CB8AC3E}">
        <p14:creationId xmlns:p14="http://schemas.microsoft.com/office/powerpoint/2010/main" val="2078547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5</a:t>
            </a:fld>
            <a:endParaRPr lang="en-US" dirty="0"/>
          </a:p>
        </p:txBody>
      </p:sp>
    </p:spTree>
    <p:extLst>
      <p:ext uri="{BB962C8B-B14F-4D97-AF65-F5344CB8AC3E}">
        <p14:creationId xmlns:p14="http://schemas.microsoft.com/office/powerpoint/2010/main" val="24651812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50</a:t>
            </a:fld>
            <a:endParaRPr lang="en-US" dirty="0"/>
          </a:p>
        </p:txBody>
      </p:sp>
    </p:spTree>
    <p:extLst>
      <p:ext uri="{BB962C8B-B14F-4D97-AF65-F5344CB8AC3E}">
        <p14:creationId xmlns:p14="http://schemas.microsoft.com/office/powerpoint/2010/main" val="35702530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51</a:t>
            </a:fld>
            <a:endParaRPr lang="en-US" dirty="0"/>
          </a:p>
        </p:txBody>
      </p:sp>
    </p:spTree>
    <p:extLst>
      <p:ext uri="{BB962C8B-B14F-4D97-AF65-F5344CB8AC3E}">
        <p14:creationId xmlns:p14="http://schemas.microsoft.com/office/powerpoint/2010/main" val="952493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52</a:t>
            </a:fld>
            <a:endParaRPr lang="en-US" dirty="0"/>
          </a:p>
        </p:txBody>
      </p:sp>
    </p:spTree>
    <p:extLst>
      <p:ext uri="{BB962C8B-B14F-4D97-AF65-F5344CB8AC3E}">
        <p14:creationId xmlns:p14="http://schemas.microsoft.com/office/powerpoint/2010/main" val="5751156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53</a:t>
            </a:fld>
            <a:endParaRPr lang="en-US" dirty="0"/>
          </a:p>
        </p:txBody>
      </p:sp>
    </p:spTree>
    <p:extLst>
      <p:ext uri="{BB962C8B-B14F-4D97-AF65-F5344CB8AC3E}">
        <p14:creationId xmlns:p14="http://schemas.microsoft.com/office/powerpoint/2010/main" val="32682808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54</a:t>
            </a:fld>
            <a:endParaRPr lang="en-US" dirty="0"/>
          </a:p>
        </p:txBody>
      </p:sp>
    </p:spTree>
    <p:extLst>
      <p:ext uri="{BB962C8B-B14F-4D97-AF65-F5344CB8AC3E}">
        <p14:creationId xmlns:p14="http://schemas.microsoft.com/office/powerpoint/2010/main" val="29574907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55</a:t>
            </a:fld>
            <a:endParaRPr lang="en-US" dirty="0"/>
          </a:p>
        </p:txBody>
      </p:sp>
    </p:spTree>
    <p:extLst>
      <p:ext uri="{BB962C8B-B14F-4D97-AF65-F5344CB8AC3E}">
        <p14:creationId xmlns:p14="http://schemas.microsoft.com/office/powerpoint/2010/main" val="12138578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56</a:t>
            </a:fld>
            <a:endParaRPr lang="en-US" dirty="0"/>
          </a:p>
        </p:txBody>
      </p:sp>
    </p:spTree>
    <p:extLst>
      <p:ext uri="{BB962C8B-B14F-4D97-AF65-F5344CB8AC3E}">
        <p14:creationId xmlns:p14="http://schemas.microsoft.com/office/powerpoint/2010/main" val="21843061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57</a:t>
            </a:fld>
            <a:endParaRPr lang="en-US" dirty="0"/>
          </a:p>
        </p:txBody>
      </p:sp>
    </p:spTree>
    <p:extLst>
      <p:ext uri="{BB962C8B-B14F-4D97-AF65-F5344CB8AC3E}">
        <p14:creationId xmlns:p14="http://schemas.microsoft.com/office/powerpoint/2010/main" val="12262089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58</a:t>
            </a:fld>
            <a:endParaRPr lang="en-US" dirty="0"/>
          </a:p>
        </p:txBody>
      </p:sp>
    </p:spTree>
    <p:extLst>
      <p:ext uri="{BB962C8B-B14F-4D97-AF65-F5344CB8AC3E}">
        <p14:creationId xmlns:p14="http://schemas.microsoft.com/office/powerpoint/2010/main" val="2796511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6</a:t>
            </a:fld>
            <a:endParaRPr lang="en-US" dirty="0"/>
          </a:p>
        </p:txBody>
      </p:sp>
    </p:spTree>
    <p:extLst>
      <p:ext uri="{BB962C8B-B14F-4D97-AF65-F5344CB8AC3E}">
        <p14:creationId xmlns:p14="http://schemas.microsoft.com/office/powerpoint/2010/main" val="3903338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7</a:t>
            </a:fld>
            <a:endParaRPr lang="en-US" dirty="0"/>
          </a:p>
        </p:txBody>
      </p:sp>
    </p:spTree>
    <p:extLst>
      <p:ext uri="{BB962C8B-B14F-4D97-AF65-F5344CB8AC3E}">
        <p14:creationId xmlns:p14="http://schemas.microsoft.com/office/powerpoint/2010/main" val="1057868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8</a:t>
            </a:fld>
            <a:endParaRPr lang="en-US" dirty="0"/>
          </a:p>
        </p:txBody>
      </p:sp>
    </p:spTree>
    <p:extLst>
      <p:ext uri="{BB962C8B-B14F-4D97-AF65-F5344CB8AC3E}">
        <p14:creationId xmlns:p14="http://schemas.microsoft.com/office/powerpoint/2010/main" val="2078547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40C3C-C7E9-4371-AB39-7A6E16B9FAC2}" type="slidenum">
              <a:rPr lang="en-US" smtClean="0"/>
              <a:t>9</a:t>
            </a:fld>
            <a:endParaRPr lang="en-US" dirty="0"/>
          </a:p>
        </p:txBody>
      </p:sp>
    </p:spTree>
    <p:extLst>
      <p:ext uri="{BB962C8B-B14F-4D97-AF65-F5344CB8AC3E}">
        <p14:creationId xmlns:p14="http://schemas.microsoft.com/office/powerpoint/2010/main" val="2078547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dirty="0"/>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dirty="0"/>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dirty="0"/>
          </a:p>
        </p:txBody>
      </p:sp>
    </p:spTree>
    <p:extLst>
      <p:ext uri="{BB962C8B-B14F-4D97-AF65-F5344CB8AC3E}">
        <p14:creationId xmlns:p14="http://schemas.microsoft.com/office/powerpoint/2010/main" val="4458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dirty="0"/>
          </a:p>
        </p:txBody>
      </p:sp>
    </p:spTree>
    <p:extLst>
      <p:ext uri="{BB962C8B-B14F-4D97-AF65-F5344CB8AC3E}">
        <p14:creationId xmlns:p14="http://schemas.microsoft.com/office/powerpoint/2010/main" val="418027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dirty="0"/>
          </a:p>
        </p:txBody>
      </p:sp>
    </p:spTree>
    <p:extLst>
      <p:ext uri="{BB962C8B-B14F-4D97-AF65-F5344CB8AC3E}">
        <p14:creationId xmlns:p14="http://schemas.microsoft.com/office/powerpoint/2010/main" val="34302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dirty="0"/>
          </a:p>
        </p:txBody>
      </p:sp>
    </p:spTree>
    <p:extLst>
      <p:ext uri="{BB962C8B-B14F-4D97-AF65-F5344CB8AC3E}">
        <p14:creationId xmlns:p14="http://schemas.microsoft.com/office/powerpoint/2010/main" val="8917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dirty="0"/>
          </a:p>
        </p:txBody>
      </p:sp>
    </p:spTree>
    <p:extLst>
      <p:ext uri="{BB962C8B-B14F-4D97-AF65-F5344CB8AC3E}">
        <p14:creationId xmlns:p14="http://schemas.microsoft.com/office/powerpoint/2010/main" val="37302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dirty="0"/>
          </a:p>
        </p:txBody>
      </p:sp>
    </p:spTree>
    <p:extLst>
      <p:ext uri="{BB962C8B-B14F-4D97-AF65-F5344CB8AC3E}">
        <p14:creationId xmlns:p14="http://schemas.microsoft.com/office/powerpoint/2010/main" val="24225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dirty="0"/>
          </a:p>
        </p:txBody>
      </p:sp>
    </p:spTree>
    <p:extLst>
      <p:ext uri="{BB962C8B-B14F-4D97-AF65-F5344CB8AC3E}">
        <p14:creationId xmlns:p14="http://schemas.microsoft.com/office/powerpoint/2010/main" val="9879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dirty="0"/>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dirty="0"/>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jp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jp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jp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5.jp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5.jp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5.jp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5.jp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5.jp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5.jp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5.jp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5.jp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5.jp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jp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5.jp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5.jp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5.jp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5.jp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5.jp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5.jp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5.jp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5.jp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5.jp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0.jpeg"/><Relationship Id="rId4" Type="http://schemas.openxmlformats.org/officeDocument/2006/relationships/image" Target="../media/image5.jp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5.jp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dirty="0">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450"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dirty="0">
              <a:solidFill>
                <a:srgbClr val="FF0000"/>
              </a:solidFill>
              <a:latin typeface="Times New Roman" pitchFamily="18" charset="0"/>
            </a:endParaRPr>
          </a:p>
          <a:p>
            <a:pPr algn="ctr" eaLnBrk="1" hangingPunct="1">
              <a:spcBef>
                <a:spcPct val="0"/>
              </a:spcBef>
              <a:buFontTx/>
              <a:buNone/>
            </a:pPr>
            <a:endParaRPr lang="en-US" altLang="en-US" sz="2800" b="1" dirty="0">
              <a:solidFill>
                <a:srgbClr val="FF0000"/>
              </a:solidFill>
              <a:latin typeface="Times New Roman" pitchFamily="18" charset="0"/>
            </a:endParaRPr>
          </a:p>
        </p:txBody>
      </p:sp>
      <p:sp>
        <p:nvSpPr>
          <p:cNvPr id="2052" name="Text Box 5"/>
          <p:cNvSpPr txBox="1">
            <a:spLocks noChangeArrowheads="1"/>
          </p:cNvSpPr>
          <p:nvPr/>
        </p:nvSpPr>
        <p:spPr bwMode="auto">
          <a:xfrm>
            <a:off x="3586163" y="6035675"/>
            <a:ext cx="1954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dirty="0">
              <a:solidFill>
                <a:srgbClr val="FFFF00"/>
              </a:solidFill>
              <a:latin typeface="Times New Roman" pitchFamily="18" charset="0"/>
            </a:endParaRPr>
          </a:p>
          <a:p>
            <a:pPr algn="ctr" eaLnBrk="1" hangingPunct="1">
              <a:spcBef>
                <a:spcPct val="0"/>
              </a:spcBef>
              <a:buFontTx/>
              <a:buNone/>
            </a:pPr>
            <a:r>
              <a:rPr lang="en-US" altLang="en-US" sz="2400" b="1" dirty="0">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1905000" y="3640361"/>
            <a:ext cx="5715000" cy="3424014"/>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endParaRPr lang="en-US" altLang="en-US" b="1" dirty="0" smtClean="0">
              <a:solidFill>
                <a:srgbClr val="000000"/>
              </a:solidFill>
              <a:latin typeface="+mn-lt"/>
              <a:ea typeface="ヒラギノ角ゴ Pro W3" charset="-128"/>
              <a:sym typeface="Gill Sans" charset="0"/>
            </a:endParaRPr>
          </a:p>
          <a:p>
            <a:pPr algn="ctr" eaLnBrk="1" hangingPunct="1">
              <a:spcBef>
                <a:spcPct val="50000"/>
              </a:spcBef>
              <a:buFontTx/>
              <a:buNone/>
            </a:pPr>
            <a:r>
              <a:rPr lang="en-US" altLang="en-US" b="1" dirty="0" smtClean="0">
                <a:solidFill>
                  <a:srgbClr val="000000"/>
                </a:solidFill>
                <a:latin typeface="+mn-lt"/>
                <a:ea typeface="ヒラギノ角ゴ Pro W3" charset="-128"/>
                <a:sym typeface="Gill Sans" charset="0"/>
              </a:rPr>
              <a:t>RWAU Training—April 2019</a:t>
            </a:r>
            <a:endParaRPr lang="en-US" altLang="en-US" sz="3600" b="1" dirty="0">
              <a:solidFill>
                <a:srgbClr val="000000"/>
              </a:solidFill>
              <a:latin typeface="+mn-lt"/>
              <a:ea typeface="ヒラギノ角ゴ Pro W3" charset="-128"/>
              <a:sym typeface="Gill Sans" charset="0"/>
            </a:endParaRPr>
          </a:p>
          <a:p>
            <a:pPr algn="ctr" eaLnBrk="1" hangingPunct="1">
              <a:spcBef>
                <a:spcPct val="50000"/>
              </a:spcBef>
              <a:buFontTx/>
              <a:buNone/>
            </a:pPr>
            <a:endParaRPr lang="en-US" altLang="en-US" sz="1200" dirty="0" smtClean="0">
              <a:solidFill>
                <a:srgbClr val="000000"/>
              </a:solidFill>
              <a:latin typeface="+mn-lt"/>
              <a:ea typeface="ヒラギノ角ゴ Pro W3" charset="-128"/>
              <a:sym typeface="Gill Sans" charset="0"/>
            </a:endParaRPr>
          </a:p>
          <a:p>
            <a:pPr algn="ctr" eaLnBrk="1" hangingPunct="1">
              <a:spcBef>
                <a:spcPct val="50000"/>
              </a:spcBef>
              <a:buFontTx/>
              <a:buNone/>
            </a:pPr>
            <a:r>
              <a:rPr lang="en-US" altLang="en-US" sz="2400" dirty="0" smtClean="0">
                <a:solidFill>
                  <a:srgbClr val="000000"/>
                </a:solidFill>
                <a:latin typeface="+mn-lt"/>
                <a:ea typeface="ヒラギノ角ゴ Pro W3" charset="-128"/>
                <a:sym typeface="Gill Sans" charset="0"/>
              </a:rPr>
              <a:t>Clark Adams, N.I.B.M.N.</a:t>
            </a:r>
          </a:p>
          <a:p>
            <a:pPr eaLnBrk="1" hangingPunct="1">
              <a:spcBef>
                <a:spcPct val="50000"/>
              </a:spcBef>
              <a:buFontTx/>
              <a:buNone/>
            </a:pPr>
            <a:endParaRPr lang="en-US" altLang="en-US" sz="5500"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3892639" y="785813"/>
            <a:ext cx="48768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4800" b="1" dirty="0" smtClean="0">
                <a:solidFill>
                  <a:schemeClr val="tx2"/>
                </a:solidFill>
                <a:latin typeface="Times New Roman" pitchFamily="18" charset="0"/>
              </a:rPr>
              <a:t>Water Use Groups and Supplemental Rights</a:t>
            </a:r>
          </a:p>
          <a:p>
            <a:pPr algn="ctr" eaLnBrk="1" hangingPunct="1">
              <a:spcBef>
                <a:spcPct val="50000"/>
              </a:spcBef>
              <a:buFontTx/>
              <a:buNone/>
            </a:pPr>
            <a:endParaRPr lang="en-US" altLang="en-US" sz="48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371600"/>
            <a:ext cx="8229600" cy="5029200"/>
          </a:xfrm>
        </p:spPr>
        <p:txBody>
          <a:bodyPr>
            <a:normAutofit/>
          </a:bodyPr>
          <a:lstStyle/>
          <a:p>
            <a:pPr marL="0" indent="0">
              <a:buNone/>
            </a:pPr>
            <a:r>
              <a:rPr lang="en-US" sz="4300" cap="all" dirty="0" smtClean="0">
                <a:solidFill>
                  <a:schemeClr val="tx2"/>
                </a:solidFill>
              </a:rPr>
              <a:t>A Water Use Group Defines</a:t>
            </a:r>
          </a:p>
          <a:p>
            <a:pPr lvl="1"/>
            <a:r>
              <a:rPr lang="en-US" dirty="0" smtClean="0">
                <a:solidFill>
                  <a:schemeClr val="tx2"/>
                </a:solidFill>
              </a:rPr>
              <a:t>The place(s) of use</a:t>
            </a:r>
          </a:p>
          <a:p>
            <a:pPr lvl="1"/>
            <a:r>
              <a:rPr lang="en-US" dirty="0" smtClean="0">
                <a:solidFill>
                  <a:schemeClr val="tx2"/>
                </a:solidFill>
              </a:rPr>
              <a:t>The period(s) of use</a:t>
            </a:r>
          </a:p>
          <a:p>
            <a:pPr lvl="1"/>
            <a:r>
              <a:rPr lang="en-US" dirty="0" smtClean="0">
                <a:solidFill>
                  <a:schemeClr val="tx2"/>
                </a:solidFill>
              </a:rPr>
              <a:t>The beneficial use(s)</a:t>
            </a:r>
          </a:p>
          <a:p>
            <a:pPr lvl="1"/>
            <a:endParaRPr lang="en-US" dirty="0">
              <a:solidFill>
                <a:schemeClr val="tx2"/>
              </a:solidFill>
            </a:endParaRPr>
          </a:p>
          <a:p>
            <a:pPr marL="457200" lvl="1" indent="0">
              <a:buNone/>
            </a:pPr>
            <a:r>
              <a:rPr lang="en-US" sz="3600" dirty="0" smtClean="0">
                <a:solidFill>
                  <a:schemeClr val="tx2"/>
                </a:solidFill>
              </a:rPr>
              <a:t>Of one or more water right(s).</a:t>
            </a:r>
          </a:p>
          <a:p>
            <a:pPr marL="457200" lvl="1" indent="0">
              <a:buNone/>
            </a:pPr>
            <a:r>
              <a:rPr lang="en-US" sz="3600" dirty="0" smtClean="0">
                <a:solidFill>
                  <a:schemeClr val="tx2"/>
                </a:solidFill>
              </a:rPr>
              <a:t>A single water right can belong to more than one water use group.</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29194216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6" name="Picture 5"/>
          <p:cNvPicPr/>
          <p:nvPr/>
        </p:nvPicPr>
        <p:blipFill rotWithShape="1">
          <a:blip r:embed="rId5"/>
          <a:srcRect l="24039" t="41420" r="25160" b="36982"/>
          <a:stretch/>
        </p:blipFill>
        <p:spPr bwMode="auto">
          <a:xfrm>
            <a:off x="533400" y="2895600"/>
            <a:ext cx="7848601" cy="3007876"/>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533399" y="1304645"/>
            <a:ext cx="7848601" cy="1200329"/>
          </a:xfrm>
          <a:prstGeom prst="rect">
            <a:avLst/>
          </a:prstGeom>
        </p:spPr>
        <p:txBody>
          <a:bodyPr wrap="square">
            <a:spAutoFit/>
          </a:bodyPr>
          <a:lstStyle/>
          <a:p>
            <a:pPr algn="ctr"/>
            <a:r>
              <a:rPr lang="en-US" sz="3600" cap="all" dirty="0" smtClean="0">
                <a:solidFill>
                  <a:schemeClr val="tx2"/>
                </a:solidFill>
                <a:latin typeface="Calibri" panose="020F0502020204030204" pitchFamily="34" charset="0"/>
                <a:cs typeface="Calibri" panose="020F0502020204030204" pitchFamily="34" charset="0"/>
              </a:rPr>
              <a:t>All Water </a:t>
            </a:r>
            <a:r>
              <a:rPr lang="en-US" sz="3600" cap="all" dirty="0">
                <a:solidFill>
                  <a:schemeClr val="tx2"/>
                </a:solidFill>
                <a:latin typeface="Calibri" panose="020F0502020204030204" pitchFamily="34" charset="0"/>
                <a:cs typeface="Calibri" panose="020F0502020204030204" pitchFamily="34" charset="0"/>
              </a:rPr>
              <a:t>Use </a:t>
            </a:r>
            <a:r>
              <a:rPr lang="en-US" sz="3600" cap="all" dirty="0" smtClean="0">
                <a:solidFill>
                  <a:schemeClr val="tx2"/>
                </a:solidFill>
                <a:latin typeface="Calibri" panose="020F0502020204030204" pitchFamily="34" charset="0"/>
                <a:cs typeface="Calibri" panose="020F0502020204030204" pitchFamily="34" charset="0"/>
              </a:rPr>
              <a:t>Groups are</a:t>
            </a:r>
          </a:p>
          <a:p>
            <a:pPr algn="ctr"/>
            <a:r>
              <a:rPr lang="en-US" sz="3600" cap="all" dirty="0" smtClean="0">
                <a:solidFill>
                  <a:schemeClr val="tx2"/>
                </a:solidFill>
                <a:latin typeface="Calibri" panose="020F0502020204030204" pitchFamily="34" charset="0"/>
                <a:cs typeface="Calibri" panose="020F0502020204030204" pitchFamily="34" charset="0"/>
              </a:rPr>
              <a:t>identified by a group number</a:t>
            </a:r>
            <a:endParaRPr lang="en-US" sz="3600" dirty="0">
              <a:latin typeface="Calibri" panose="020F0502020204030204" pitchFamily="34" charset="0"/>
              <a:cs typeface="Calibri" panose="020F0502020204030204" pitchFamily="34" charset="0"/>
            </a:endParaRPr>
          </a:p>
        </p:txBody>
      </p:sp>
      <p:sp>
        <p:nvSpPr>
          <p:cNvPr id="7" name="Rounded Rectangle 6"/>
          <p:cNvSpPr/>
          <p:nvPr/>
        </p:nvSpPr>
        <p:spPr>
          <a:xfrm>
            <a:off x="609600" y="3438346"/>
            <a:ext cx="2286000" cy="447854"/>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9953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371600"/>
            <a:ext cx="8229600" cy="5029200"/>
          </a:xfrm>
        </p:spPr>
        <p:txBody>
          <a:bodyPr>
            <a:normAutofit/>
          </a:bodyPr>
          <a:lstStyle/>
          <a:p>
            <a:pPr marL="0" indent="0">
              <a:buNone/>
            </a:pPr>
            <a:r>
              <a:rPr lang="en-US" sz="4300" cap="all" dirty="0" smtClean="0">
                <a:solidFill>
                  <a:schemeClr val="tx2"/>
                </a:solidFill>
              </a:rPr>
              <a:t>Place of Use</a:t>
            </a:r>
          </a:p>
          <a:p>
            <a:pPr lvl="1"/>
            <a:r>
              <a:rPr lang="en-US" sz="3200" dirty="0" smtClean="0">
                <a:solidFill>
                  <a:schemeClr val="tx2"/>
                </a:solidFill>
              </a:rPr>
              <a:t>The place of use</a:t>
            </a:r>
          </a:p>
          <a:p>
            <a:pPr lvl="2"/>
            <a:r>
              <a:rPr lang="en-US" sz="2800" dirty="0">
                <a:solidFill>
                  <a:schemeClr val="accent1">
                    <a:lumMod val="50000"/>
                  </a:schemeClr>
                </a:solidFill>
              </a:rPr>
              <a:t>Defines the authorized and recognized place of use for the use of water described in the group. </a:t>
            </a:r>
            <a:endParaRPr lang="en-US" sz="2800" dirty="0" smtClean="0">
              <a:solidFill>
                <a:schemeClr val="accent1">
                  <a:lumMod val="50000"/>
                </a:schemeClr>
              </a:solidFill>
            </a:endParaRPr>
          </a:p>
          <a:p>
            <a:pPr lvl="2"/>
            <a:r>
              <a:rPr lang="en-US" sz="2800" dirty="0">
                <a:solidFill>
                  <a:schemeClr val="accent1">
                    <a:lumMod val="50000"/>
                  </a:schemeClr>
                </a:solidFill>
              </a:rPr>
              <a:t>Should be consistent with the information contained in the State Engineer’s records. </a:t>
            </a:r>
            <a:endParaRPr lang="en-US" sz="2800" dirty="0" smtClean="0">
              <a:solidFill>
                <a:schemeClr val="accent1">
                  <a:lumMod val="50000"/>
                </a:schemeClr>
              </a:solidFill>
            </a:endParaRPr>
          </a:p>
          <a:p>
            <a:pPr lvl="2"/>
            <a:r>
              <a:rPr lang="en-US" sz="2800" dirty="0">
                <a:solidFill>
                  <a:schemeClr val="accent1">
                    <a:lumMod val="50000"/>
                  </a:schemeClr>
                </a:solidFill>
              </a:rPr>
              <a:t>May include more than one Section or Quarter Section of land</a:t>
            </a:r>
            <a:endParaRPr lang="en-US" sz="2800" dirty="0" smtClean="0">
              <a:solidFill>
                <a:schemeClr val="accent1">
                  <a:lumMod val="50000"/>
                </a:scheme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8923178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6" name="Picture 5"/>
          <p:cNvPicPr/>
          <p:nvPr/>
        </p:nvPicPr>
        <p:blipFill rotWithShape="1">
          <a:blip r:embed="rId5"/>
          <a:srcRect l="24039" t="41420" r="25160" b="36982"/>
          <a:stretch/>
        </p:blipFill>
        <p:spPr bwMode="auto">
          <a:xfrm>
            <a:off x="533396" y="1724530"/>
            <a:ext cx="7848601" cy="3007876"/>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638298" y="893533"/>
            <a:ext cx="5638799" cy="830997"/>
          </a:xfrm>
          <a:prstGeom prst="rect">
            <a:avLst/>
          </a:prstGeom>
          <a:noFill/>
        </p:spPr>
        <p:txBody>
          <a:bodyPr wrap="square" rtlCol="0">
            <a:spAutoFit/>
          </a:bodyPr>
          <a:lstStyle/>
          <a:p>
            <a:pPr marL="0" indent="0" algn="ctr">
              <a:buNone/>
            </a:pPr>
            <a:r>
              <a:rPr lang="en-US" sz="4800" cap="all" dirty="0" smtClean="0">
                <a:solidFill>
                  <a:schemeClr val="tx2"/>
                </a:solidFill>
                <a:latin typeface="Calibri" panose="020F0502020204030204" pitchFamily="34" charset="0"/>
                <a:cs typeface="Calibri" panose="020F0502020204030204" pitchFamily="34" charset="0"/>
              </a:rPr>
              <a:t>PLACE </a:t>
            </a:r>
            <a:r>
              <a:rPr lang="en-US" sz="4800" cap="all" dirty="0">
                <a:solidFill>
                  <a:schemeClr val="tx2"/>
                </a:solidFill>
                <a:latin typeface="Calibri" panose="020F0502020204030204" pitchFamily="34" charset="0"/>
                <a:cs typeface="Calibri" panose="020F0502020204030204" pitchFamily="34" charset="0"/>
              </a:rPr>
              <a:t>of Use</a:t>
            </a:r>
          </a:p>
        </p:txBody>
      </p:sp>
      <p:sp>
        <p:nvSpPr>
          <p:cNvPr id="8" name="Rounded Rectangle 7"/>
          <p:cNvSpPr/>
          <p:nvPr/>
        </p:nvSpPr>
        <p:spPr>
          <a:xfrm>
            <a:off x="838200" y="3352800"/>
            <a:ext cx="7010400" cy="914400"/>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33396" y="4910106"/>
            <a:ext cx="8229604" cy="954107"/>
          </a:xfrm>
          <a:prstGeom prst="rect">
            <a:avLst/>
          </a:prstGeom>
          <a:noFill/>
        </p:spPr>
        <p:txBody>
          <a:bodyPr wrap="square" rtlCol="0">
            <a:spAutoFit/>
          </a:bodyPr>
          <a:lstStyle/>
          <a:p>
            <a:pPr algn="ctr"/>
            <a:r>
              <a:rPr lang="en-US" sz="2800" dirty="0" smtClean="0">
                <a:solidFill>
                  <a:schemeClr val="tx2"/>
                </a:solidFill>
                <a:latin typeface="+mn-lt"/>
              </a:rPr>
              <a:t>0.25 acres of irrigation in the NE¼ SW</a:t>
            </a:r>
            <a:r>
              <a:rPr lang="en-US" sz="2800" dirty="0">
                <a:solidFill>
                  <a:schemeClr val="tx2"/>
                </a:solidFill>
                <a:latin typeface="+mn-lt"/>
              </a:rPr>
              <a:t>¼</a:t>
            </a:r>
            <a:r>
              <a:rPr lang="en-US" sz="2800" dirty="0" smtClean="0">
                <a:solidFill>
                  <a:schemeClr val="tx2"/>
                </a:solidFill>
                <a:latin typeface="+mn-lt"/>
              </a:rPr>
              <a:t> of Section 32, Township 36 South, Range 13 West SLB&amp;M.</a:t>
            </a:r>
            <a:endParaRPr lang="en-US" sz="2800" dirty="0">
              <a:solidFill>
                <a:schemeClr val="tx2"/>
              </a:solidFill>
              <a:latin typeface="+mn-lt"/>
            </a:endParaRPr>
          </a:p>
        </p:txBody>
      </p:sp>
    </p:spTree>
    <p:extLst>
      <p:ext uri="{BB962C8B-B14F-4D97-AF65-F5344CB8AC3E}">
        <p14:creationId xmlns:p14="http://schemas.microsoft.com/office/powerpoint/2010/main" val="1224643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371600"/>
            <a:ext cx="8229600" cy="5029200"/>
          </a:xfrm>
        </p:spPr>
        <p:txBody>
          <a:bodyPr>
            <a:normAutofit/>
          </a:bodyPr>
          <a:lstStyle/>
          <a:p>
            <a:pPr marL="0" indent="0">
              <a:buNone/>
            </a:pPr>
            <a:r>
              <a:rPr lang="en-US" sz="4300" cap="all" dirty="0" smtClean="0">
                <a:solidFill>
                  <a:schemeClr val="tx2"/>
                </a:solidFill>
              </a:rPr>
              <a:t>Period of Use</a:t>
            </a:r>
          </a:p>
          <a:p>
            <a:pPr lvl="1"/>
            <a:r>
              <a:rPr lang="en-US" dirty="0" smtClean="0">
                <a:solidFill>
                  <a:schemeClr val="tx2"/>
                </a:solidFill>
              </a:rPr>
              <a:t>The period of use</a:t>
            </a:r>
            <a:r>
              <a:rPr lang="en-US" dirty="0">
                <a:solidFill>
                  <a:schemeClr val="accent1">
                    <a:lumMod val="50000"/>
                  </a:schemeClr>
                </a:solidFill>
              </a:rPr>
              <a:t> </a:t>
            </a:r>
            <a:r>
              <a:rPr lang="en-US" dirty="0" smtClean="0">
                <a:solidFill>
                  <a:schemeClr val="accent1">
                    <a:lumMod val="50000"/>
                  </a:schemeClr>
                </a:solidFill>
              </a:rPr>
              <a:t>is the time period a beneficial use takes place</a:t>
            </a:r>
          </a:p>
          <a:p>
            <a:pPr lvl="2"/>
            <a:endParaRPr lang="en-US" dirty="0">
              <a:solidFill>
                <a:schemeClr val="accent1">
                  <a:lumMod val="50000"/>
                </a:schemeClr>
              </a:solidFill>
            </a:endParaRPr>
          </a:p>
          <a:p>
            <a:pPr lvl="2"/>
            <a:endParaRPr lang="en-US" dirty="0" smtClean="0">
              <a:solidFill>
                <a:schemeClr val="accent1">
                  <a:lumMod val="50000"/>
                </a:schemeClr>
              </a:solidFill>
            </a:endParaRPr>
          </a:p>
          <a:p>
            <a:pPr lvl="2"/>
            <a:endParaRPr lang="en-US" dirty="0">
              <a:solidFill>
                <a:schemeClr val="accent1">
                  <a:lumMod val="50000"/>
                </a:schemeClr>
              </a:solidFill>
            </a:endParaRPr>
          </a:p>
          <a:p>
            <a:pPr lvl="2"/>
            <a:endParaRPr lang="en-US" dirty="0" smtClean="0">
              <a:solidFill>
                <a:schemeClr val="accent1">
                  <a:lumMod val="50000"/>
                </a:schemeClr>
              </a:solidFill>
            </a:endParaRPr>
          </a:p>
          <a:p>
            <a:pPr lvl="2"/>
            <a:endParaRPr lang="en-US" dirty="0">
              <a:solidFill>
                <a:schemeClr val="accent1">
                  <a:lumMod val="50000"/>
                </a:schemeClr>
              </a:solidFill>
            </a:endParaRPr>
          </a:p>
          <a:p>
            <a:pPr marL="914400" lvl="2" indent="0">
              <a:buNone/>
            </a:pPr>
            <a:endParaRPr lang="en-US" dirty="0">
              <a:solidFill>
                <a:schemeClr val="accent1">
                  <a:lumMod val="50000"/>
                </a:schemeClr>
              </a:solidFill>
            </a:endParaRPr>
          </a:p>
          <a:p>
            <a:pPr marL="914400" lvl="2" indent="0">
              <a:buNone/>
            </a:pPr>
            <a:endParaRPr lang="en-US" dirty="0" smtClean="0">
              <a:solidFill>
                <a:schemeClr val="accent1">
                  <a:lumMod val="50000"/>
                </a:scheme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9" name="Picture 8" descr="Image result for livestock watering"/>
          <p:cNvPicPr/>
          <p:nvPr/>
        </p:nvPicPr>
        <p:blipFill>
          <a:blip r:embed="rId5">
            <a:extLst>
              <a:ext uri="{28A0092B-C50C-407E-A947-70E740481C1C}">
                <a14:useLocalDpi xmlns:a14="http://schemas.microsoft.com/office/drawing/2010/main" val="0"/>
              </a:ext>
            </a:extLst>
          </a:blip>
          <a:srcRect/>
          <a:stretch>
            <a:fillRect/>
          </a:stretch>
        </p:blipFill>
        <p:spPr bwMode="auto">
          <a:xfrm>
            <a:off x="5992168" y="3151421"/>
            <a:ext cx="2686050" cy="2282922"/>
          </a:xfrm>
          <a:prstGeom prst="rect">
            <a:avLst/>
          </a:prstGeom>
          <a:noFill/>
          <a:ln>
            <a:noFill/>
          </a:ln>
        </p:spPr>
      </p:pic>
      <p:pic>
        <p:nvPicPr>
          <p:cNvPr id="10" name="Picture 9" descr="Image result for irrigation alfalfa"/>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3397" y="3151421"/>
            <a:ext cx="2795000" cy="2282922"/>
          </a:xfrm>
          <a:prstGeom prst="rect">
            <a:avLst/>
          </a:prstGeom>
          <a:noFill/>
          <a:ln>
            <a:noFill/>
          </a:ln>
        </p:spPr>
      </p:pic>
      <p:pic>
        <p:nvPicPr>
          <p:cNvPr id="11" name="Picture 10" descr="C:\1ADAMSMISC\Cedar House Pics\36cee4c4ebc6d8f6517afddef56326dfl-m0xd-w1020_h770_q80.jpg"/>
          <p:cNvPicPr/>
          <p:nvPr/>
        </p:nvPicPr>
        <p:blipFill rotWithShape="1">
          <a:blip r:embed="rId7">
            <a:extLst>
              <a:ext uri="{28A0092B-C50C-407E-A947-70E740481C1C}">
                <a14:useLocalDpi xmlns:a14="http://schemas.microsoft.com/office/drawing/2010/main" val="0"/>
              </a:ext>
            </a:extLst>
          </a:blip>
          <a:srcRect l="2656" t="6875" b="7292"/>
          <a:stretch/>
        </p:blipFill>
        <p:spPr bwMode="auto">
          <a:xfrm>
            <a:off x="452390" y="3151421"/>
            <a:ext cx="2737235" cy="2282922"/>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452390" y="5446680"/>
            <a:ext cx="2367010" cy="707886"/>
          </a:xfrm>
          <a:prstGeom prst="rect">
            <a:avLst/>
          </a:prstGeom>
          <a:noFill/>
        </p:spPr>
        <p:txBody>
          <a:bodyPr wrap="square" rtlCol="0">
            <a:spAutoFit/>
          </a:bodyPr>
          <a:lstStyle/>
          <a:p>
            <a:pPr algn="ctr"/>
            <a:r>
              <a:rPr lang="en-US" sz="2000" cap="all" dirty="0" smtClean="0">
                <a:solidFill>
                  <a:schemeClr val="tx2"/>
                </a:solidFill>
                <a:latin typeface="+mn-lt"/>
              </a:rPr>
              <a:t>Homes</a:t>
            </a:r>
          </a:p>
          <a:p>
            <a:pPr algn="ctr"/>
            <a:r>
              <a:rPr lang="en-US" sz="2000" cap="all" dirty="0" smtClean="0">
                <a:solidFill>
                  <a:schemeClr val="tx2"/>
                </a:solidFill>
                <a:latin typeface="+mn-lt"/>
              </a:rPr>
              <a:t>yEAR-ROUND</a:t>
            </a:r>
            <a:endParaRPr lang="en-US" sz="2000" dirty="0">
              <a:latin typeface="+mn-lt"/>
            </a:endParaRPr>
          </a:p>
        </p:txBody>
      </p:sp>
      <p:sp>
        <p:nvSpPr>
          <p:cNvPr id="6" name="Rectangle 5"/>
          <p:cNvSpPr/>
          <p:nvPr/>
        </p:nvSpPr>
        <p:spPr>
          <a:xfrm>
            <a:off x="6029418" y="5459017"/>
            <a:ext cx="2662190" cy="707886"/>
          </a:xfrm>
          <a:prstGeom prst="rect">
            <a:avLst/>
          </a:prstGeom>
        </p:spPr>
        <p:txBody>
          <a:bodyPr wrap="square">
            <a:spAutoFit/>
          </a:bodyPr>
          <a:lstStyle/>
          <a:p>
            <a:pPr algn="ctr"/>
            <a:r>
              <a:rPr lang="en-US" sz="2000" cap="all" dirty="0" smtClean="0">
                <a:solidFill>
                  <a:schemeClr val="tx2"/>
                </a:solidFill>
                <a:latin typeface="+mj-lt"/>
              </a:rPr>
              <a:t>Stock</a:t>
            </a:r>
            <a:endParaRPr lang="en-US" sz="2000" cap="all" dirty="0">
              <a:solidFill>
                <a:schemeClr val="tx2"/>
              </a:solidFill>
              <a:latin typeface="+mj-lt"/>
            </a:endParaRPr>
          </a:p>
          <a:p>
            <a:pPr algn="ctr"/>
            <a:r>
              <a:rPr lang="en-US" sz="2000" cap="all" dirty="0">
                <a:solidFill>
                  <a:schemeClr val="tx2"/>
                </a:solidFill>
                <a:latin typeface="+mj-lt"/>
              </a:rPr>
              <a:t>yEAR-ROUND</a:t>
            </a:r>
            <a:endParaRPr lang="en-US" sz="2000" dirty="0">
              <a:latin typeface="+mj-lt"/>
            </a:endParaRPr>
          </a:p>
        </p:txBody>
      </p:sp>
      <p:sp>
        <p:nvSpPr>
          <p:cNvPr id="15" name="TextBox 14"/>
          <p:cNvSpPr txBox="1"/>
          <p:nvPr/>
        </p:nvSpPr>
        <p:spPr>
          <a:xfrm>
            <a:off x="3048000" y="5470550"/>
            <a:ext cx="3124199" cy="707886"/>
          </a:xfrm>
          <a:prstGeom prst="rect">
            <a:avLst/>
          </a:prstGeom>
          <a:noFill/>
        </p:spPr>
        <p:txBody>
          <a:bodyPr wrap="square" rtlCol="0">
            <a:spAutoFit/>
          </a:bodyPr>
          <a:lstStyle/>
          <a:p>
            <a:pPr algn="ctr"/>
            <a:r>
              <a:rPr lang="en-US" sz="2000" cap="all" dirty="0" smtClean="0">
                <a:solidFill>
                  <a:schemeClr val="tx2"/>
                </a:solidFill>
                <a:latin typeface="+mj-lt"/>
              </a:rPr>
              <a:t>irrigation</a:t>
            </a:r>
          </a:p>
          <a:p>
            <a:pPr algn="ctr"/>
            <a:r>
              <a:rPr lang="en-US" sz="2000" cap="all" dirty="0" smtClean="0">
                <a:solidFill>
                  <a:schemeClr val="tx2"/>
                </a:solidFill>
                <a:latin typeface="+mj-lt"/>
              </a:rPr>
              <a:t>April 1 to October 31</a:t>
            </a:r>
            <a:endParaRPr lang="en-US" sz="2000" dirty="0">
              <a:latin typeface="+mj-lt"/>
            </a:endParaRPr>
          </a:p>
        </p:txBody>
      </p:sp>
    </p:spTree>
    <p:extLst>
      <p:ext uri="{BB962C8B-B14F-4D97-AF65-F5344CB8AC3E}">
        <p14:creationId xmlns:p14="http://schemas.microsoft.com/office/powerpoint/2010/main" val="515486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6" name="Picture 5"/>
          <p:cNvPicPr/>
          <p:nvPr/>
        </p:nvPicPr>
        <p:blipFill rotWithShape="1">
          <a:blip r:embed="rId5"/>
          <a:srcRect l="24039" t="41420" r="25160" b="36982"/>
          <a:stretch/>
        </p:blipFill>
        <p:spPr bwMode="auto">
          <a:xfrm>
            <a:off x="642889" y="1840305"/>
            <a:ext cx="7848601" cy="3007876"/>
          </a:xfrm>
          <a:prstGeom prst="rect">
            <a:avLst/>
          </a:prstGeom>
          <a:ln>
            <a:noFill/>
          </a:ln>
          <a:extLst>
            <a:ext uri="{53640926-AAD7-44D8-BBD7-CCE9431645EC}">
              <a14:shadowObscured xmlns:a14="http://schemas.microsoft.com/office/drawing/2010/main"/>
            </a:ext>
          </a:extLst>
        </p:spPr>
      </p:pic>
      <p:sp>
        <p:nvSpPr>
          <p:cNvPr id="7" name="Rounded Rectangle 6"/>
          <p:cNvSpPr/>
          <p:nvPr/>
        </p:nvSpPr>
        <p:spPr>
          <a:xfrm>
            <a:off x="6629400" y="3009900"/>
            <a:ext cx="1752600" cy="533400"/>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2362200" y="974139"/>
            <a:ext cx="4025461" cy="830997"/>
          </a:xfrm>
          <a:prstGeom prst="rect">
            <a:avLst/>
          </a:prstGeom>
        </p:spPr>
        <p:txBody>
          <a:bodyPr wrap="none">
            <a:spAutoFit/>
          </a:bodyPr>
          <a:lstStyle/>
          <a:p>
            <a:pPr marL="0" indent="0">
              <a:buNone/>
            </a:pPr>
            <a:r>
              <a:rPr lang="en-US" sz="4800" cap="all" dirty="0">
                <a:solidFill>
                  <a:schemeClr val="tx2"/>
                </a:solidFill>
                <a:latin typeface="+mj-lt"/>
              </a:rPr>
              <a:t>Period of Use</a:t>
            </a:r>
          </a:p>
        </p:txBody>
      </p:sp>
      <p:sp>
        <p:nvSpPr>
          <p:cNvPr id="3" name="Rectangle 2"/>
          <p:cNvSpPr/>
          <p:nvPr/>
        </p:nvSpPr>
        <p:spPr>
          <a:xfrm>
            <a:off x="642889" y="4974424"/>
            <a:ext cx="7967711" cy="1077218"/>
          </a:xfrm>
          <a:prstGeom prst="rect">
            <a:avLst/>
          </a:prstGeom>
        </p:spPr>
        <p:txBody>
          <a:bodyPr wrap="square">
            <a:spAutoFit/>
          </a:bodyPr>
          <a:lstStyle/>
          <a:p>
            <a:pPr algn="ctr"/>
            <a:r>
              <a:rPr lang="en-US" dirty="0" smtClean="0">
                <a:solidFill>
                  <a:schemeClr val="tx2"/>
                </a:solidFill>
                <a:latin typeface="+mn-lt"/>
              </a:rPr>
              <a:t>Irrigation used from</a:t>
            </a:r>
          </a:p>
          <a:p>
            <a:pPr algn="ctr"/>
            <a:r>
              <a:rPr lang="en-US" dirty="0" smtClean="0">
                <a:solidFill>
                  <a:schemeClr val="tx2"/>
                </a:solidFill>
                <a:latin typeface="+mn-lt"/>
              </a:rPr>
              <a:t>April 1</a:t>
            </a:r>
            <a:r>
              <a:rPr lang="en-US" baseline="30000" dirty="0" smtClean="0">
                <a:solidFill>
                  <a:schemeClr val="tx2"/>
                </a:solidFill>
                <a:latin typeface="+mn-lt"/>
              </a:rPr>
              <a:t>st</a:t>
            </a:r>
            <a:r>
              <a:rPr lang="en-US" dirty="0" smtClean="0">
                <a:solidFill>
                  <a:schemeClr val="tx2"/>
                </a:solidFill>
                <a:latin typeface="+mn-lt"/>
              </a:rPr>
              <a:t> to October 31</a:t>
            </a:r>
            <a:r>
              <a:rPr lang="en-US" baseline="30000" dirty="0" smtClean="0">
                <a:solidFill>
                  <a:schemeClr val="tx2"/>
                </a:solidFill>
                <a:latin typeface="+mn-lt"/>
              </a:rPr>
              <a:t>st</a:t>
            </a:r>
            <a:r>
              <a:rPr lang="en-US" dirty="0" smtClean="0">
                <a:solidFill>
                  <a:schemeClr val="tx2"/>
                </a:solidFill>
                <a:latin typeface="+mn-lt"/>
              </a:rPr>
              <a:t>.</a:t>
            </a:r>
            <a:endParaRPr lang="en-US" dirty="0">
              <a:solidFill>
                <a:schemeClr val="tx2"/>
              </a:solidFill>
              <a:latin typeface="+mn-lt"/>
            </a:endParaRPr>
          </a:p>
        </p:txBody>
      </p:sp>
    </p:spTree>
    <p:extLst>
      <p:ext uri="{BB962C8B-B14F-4D97-AF65-F5344CB8AC3E}">
        <p14:creationId xmlns:p14="http://schemas.microsoft.com/office/powerpoint/2010/main" val="3798980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6" name="Picture 5"/>
          <p:cNvPicPr/>
          <p:nvPr/>
        </p:nvPicPr>
        <p:blipFill rotWithShape="1">
          <a:blip r:embed="rId5"/>
          <a:srcRect l="24039" t="41420" r="25160" b="36982"/>
          <a:stretch/>
        </p:blipFill>
        <p:spPr bwMode="auto">
          <a:xfrm>
            <a:off x="533399" y="1814363"/>
            <a:ext cx="7848601" cy="3007876"/>
          </a:xfrm>
          <a:prstGeom prst="rect">
            <a:avLst/>
          </a:prstGeom>
          <a:ln>
            <a:noFill/>
          </a:ln>
          <a:extLst>
            <a:ext uri="{53640926-AAD7-44D8-BBD7-CCE9431645EC}">
              <a14:shadowObscured xmlns:a14="http://schemas.microsoft.com/office/drawing/2010/main"/>
            </a:ext>
          </a:extLst>
        </p:spPr>
      </p:pic>
      <p:sp>
        <p:nvSpPr>
          <p:cNvPr id="7" name="Rounded Rectangle 6"/>
          <p:cNvSpPr/>
          <p:nvPr/>
        </p:nvSpPr>
        <p:spPr>
          <a:xfrm>
            <a:off x="838200" y="3098720"/>
            <a:ext cx="5562600" cy="439162"/>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2590800" y="948883"/>
            <a:ext cx="4172937" cy="830997"/>
          </a:xfrm>
          <a:prstGeom prst="rect">
            <a:avLst/>
          </a:prstGeom>
        </p:spPr>
        <p:txBody>
          <a:bodyPr wrap="none">
            <a:spAutoFit/>
          </a:bodyPr>
          <a:lstStyle/>
          <a:p>
            <a:pPr marL="0" indent="0">
              <a:buNone/>
            </a:pPr>
            <a:r>
              <a:rPr lang="en-US" sz="4800" cap="all" dirty="0">
                <a:solidFill>
                  <a:schemeClr val="tx2"/>
                </a:solidFill>
                <a:latin typeface="+mj-lt"/>
              </a:rPr>
              <a:t>Beneficial Use</a:t>
            </a:r>
          </a:p>
        </p:txBody>
      </p:sp>
      <p:sp>
        <p:nvSpPr>
          <p:cNvPr id="3" name="Rectangle 2"/>
          <p:cNvSpPr/>
          <p:nvPr/>
        </p:nvSpPr>
        <p:spPr>
          <a:xfrm>
            <a:off x="642889" y="5029692"/>
            <a:ext cx="7848601" cy="1077218"/>
          </a:xfrm>
          <a:prstGeom prst="rect">
            <a:avLst/>
          </a:prstGeom>
        </p:spPr>
        <p:txBody>
          <a:bodyPr wrap="square">
            <a:spAutoFit/>
          </a:bodyPr>
          <a:lstStyle/>
          <a:p>
            <a:pPr algn="ctr"/>
            <a:r>
              <a:rPr lang="en-US" dirty="0" smtClean="0">
                <a:solidFill>
                  <a:schemeClr val="tx2"/>
                </a:solidFill>
                <a:latin typeface="+mn-lt"/>
              </a:rPr>
              <a:t>Water Right used for </a:t>
            </a:r>
            <a:r>
              <a:rPr lang="en-US" dirty="0" smtClean="0">
                <a:solidFill>
                  <a:schemeClr val="tx2"/>
                </a:solidFill>
                <a:latin typeface="+mn-lt"/>
              </a:rPr>
              <a:t>the</a:t>
            </a:r>
          </a:p>
          <a:p>
            <a:pPr algn="ctr"/>
            <a:r>
              <a:rPr lang="en-US" dirty="0" smtClean="0">
                <a:solidFill>
                  <a:schemeClr val="tx2"/>
                </a:solidFill>
                <a:latin typeface="+mn-lt"/>
              </a:rPr>
              <a:t>irrigation of 0.25 acre.</a:t>
            </a:r>
            <a:endParaRPr lang="en-US" dirty="0">
              <a:solidFill>
                <a:schemeClr val="tx2"/>
              </a:solidFill>
              <a:latin typeface="+mn-lt"/>
            </a:endParaRPr>
          </a:p>
        </p:txBody>
      </p:sp>
    </p:spTree>
    <p:extLst>
      <p:ext uri="{BB962C8B-B14F-4D97-AF65-F5344CB8AC3E}">
        <p14:creationId xmlns:p14="http://schemas.microsoft.com/office/powerpoint/2010/main" val="27994508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914400"/>
            <a:ext cx="8229600" cy="5486400"/>
          </a:xfrm>
        </p:spPr>
        <p:txBody>
          <a:bodyPr>
            <a:normAutofit lnSpcReduction="10000"/>
          </a:bodyPr>
          <a:lstStyle/>
          <a:p>
            <a:pPr marL="0" indent="0">
              <a:buNone/>
            </a:pPr>
            <a:r>
              <a:rPr lang="en-US" sz="4300" cap="all" dirty="0" smtClean="0">
                <a:solidFill>
                  <a:schemeClr val="tx2"/>
                </a:solidFill>
              </a:rPr>
              <a:t>Beneficial Use</a:t>
            </a:r>
          </a:p>
          <a:p>
            <a:pPr lvl="1"/>
            <a:r>
              <a:rPr lang="en-US" dirty="0" smtClean="0">
                <a:solidFill>
                  <a:schemeClr val="tx2"/>
                </a:solidFill>
              </a:rPr>
              <a:t>The beneficial use is</a:t>
            </a:r>
          </a:p>
          <a:p>
            <a:pPr lvl="2"/>
            <a:r>
              <a:rPr lang="en-US" dirty="0" smtClean="0">
                <a:solidFill>
                  <a:schemeClr val="tx2"/>
                </a:solidFill>
              </a:rPr>
              <a:t>The </a:t>
            </a:r>
            <a:r>
              <a:rPr lang="en-US" dirty="0">
                <a:solidFill>
                  <a:schemeClr val="tx2"/>
                </a:solidFill>
              </a:rPr>
              <a:t>basis, measure, and limit of a water right.</a:t>
            </a:r>
            <a:r>
              <a:rPr lang="en-US" dirty="0" smtClean="0">
                <a:solidFill>
                  <a:schemeClr val="tx2"/>
                </a:solidFill>
              </a:rPr>
              <a:t> </a:t>
            </a:r>
          </a:p>
          <a:p>
            <a:pPr lvl="2"/>
            <a:r>
              <a:rPr lang="en-US" dirty="0" smtClean="0">
                <a:solidFill>
                  <a:schemeClr val="tx2"/>
                </a:solidFill>
              </a:rPr>
              <a:t>Some of the most common types of beneficial use</a:t>
            </a:r>
          </a:p>
          <a:p>
            <a:pPr lvl="3"/>
            <a:r>
              <a:rPr lang="en-US" dirty="0">
                <a:solidFill>
                  <a:schemeClr val="tx2"/>
                </a:solidFill>
              </a:rPr>
              <a:t>Irrigation			</a:t>
            </a:r>
            <a:r>
              <a:rPr lang="en-US" dirty="0" smtClean="0">
                <a:solidFill>
                  <a:schemeClr val="tx2"/>
                </a:solidFill>
              </a:rPr>
              <a:t>― Municipal</a:t>
            </a:r>
            <a:endParaRPr lang="en-US" dirty="0">
              <a:solidFill>
                <a:schemeClr val="tx2"/>
              </a:solidFill>
            </a:endParaRPr>
          </a:p>
          <a:p>
            <a:pPr lvl="3"/>
            <a:r>
              <a:rPr lang="en-US" dirty="0" smtClean="0">
                <a:solidFill>
                  <a:schemeClr val="tx2"/>
                </a:solidFill>
              </a:rPr>
              <a:t>Domestic		</a:t>
            </a:r>
            <a:r>
              <a:rPr lang="en-US" dirty="0">
                <a:solidFill>
                  <a:schemeClr val="tx2"/>
                </a:solidFill>
              </a:rPr>
              <a:t>	</a:t>
            </a:r>
            <a:r>
              <a:rPr lang="en-US" dirty="0" smtClean="0">
                <a:solidFill>
                  <a:schemeClr val="tx2"/>
                </a:solidFill>
              </a:rPr>
              <a:t>― </a:t>
            </a:r>
            <a:r>
              <a:rPr lang="en-US" dirty="0">
                <a:solidFill>
                  <a:schemeClr val="tx2"/>
                </a:solidFill>
              </a:rPr>
              <a:t>Mining</a:t>
            </a:r>
            <a:endParaRPr lang="en-US" dirty="0" smtClean="0">
              <a:solidFill>
                <a:schemeClr val="tx2"/>
              </a:solidFill>
            </a:endParaRPr>
          </a:p>
          <a:p>
            <a:pPr lvl="3"/>
            <a:r>
              <a:rPr lang="en-US" dirty="0" smtClean="0">
                <a:solidFill>
                  <a:schemeClr val="tx2"/>
                </a:solidFill>
              </a:rPr>
              <a:t>Stock watering		― Power Generation</a:t>
            </a:r>
          </a:p>
          <a:p>
            <a:pPr lvl="3"/>
            <a:endParaRPr lang="en-US" dirty="0" smtClean="0">
              <a:solidFill>
                <a:schemeClr val="tx2"/>
              </a:solidFill>
            </a:endParaRPr>
          </a:p>
          <a:p>
            <a:pPr lvl="3"/>
            <a:r>
              <a:rPr lang="en-US" dirty="0" smtClean="0">
                <a:solidFill>
                  <a:schemeClr val="tx2"/>
                </a:solidFill>
              </a:rPr>
              <a:t>“Other” water uses</a:t>
            </a:r>
          </a:p>
          <a:p>
            <a:pPr marL="1828800" lvl="4" indent="0">
              <a:buNone/>
            </a:pPr>
            <a:r>
              <a:rPr lang="en-US" dirty="0">
                <a:solidFill>
                  <a:schemeClr val="tx2"/>
                </a:solidFill>
                <a:latin typeface="Calibri" panose="020F0502020204030204" pitchFamily="34" charset="0"/>
                <a:cs typeface="Calibri" panose="020F0502020204030204" pitchFamily="34" charset="0"/>
              </a:rPr>
              <a:t>▪ </a:t>
            </a:r>
            <a:r>
              <a:rPr lang="en-US" dirty="0" smtClean="0">
                <a:solidFill>
                  <a:schemeClr val="tx2"/>
                </a:solidFill>
              </a:rPr>
              <a:t>Commercial		</a:t>
            </a:r>
            <a:r>
              <a:rPr lang="en-US" dirty="0" smtClean="0">
                <a:solidFill>
                  <a:schemeClr val="tx2"/>
                </a:solidFill>
                <a:latin typeface="Calibri" panose="020F0502020204030204" pitchFamily="34" charset="0"/>
                <a:cs typeface="Calibri" panose="020F0502020204030204" pitchFamily="34" charset="0"/>
              </a:rPr>
              <a:t>▪ </a:t>
            </a:r>
            <a:r>
              <a:rPr lang="en-US" dirty="0" smtClean="0">
                <a:solidFill>
                  <a:schemeClr val="tx2"/>
                </a:solidFill>
              </a:rPr>
              <a:t>Recreation</a:t>
            </a:r>
          </a:p>
          <a:p>
            <a:pPr marL="1828800" lvl="4" indent="0">
              <a:buNone/>
            </a:pPr>
            <a:r>
              <a:rPr lang="en-US" dirty="0">
                <a:solidFill>
                  <a:schemeClr val="tx2"/>
                </a:solidFill>
                <a:latin typeface="Calibri" panose="020F0502020204030204" pitchFamily="34" charset="0"/>
                <a:cs typeface="Calibri" panose="020F0502020204030204" pitchFamily="34" charset="0"/>
              </a:rPr>
              <a:t>▪ </a:t>
            </a:r>
            <a:r>
              <a:rPr lang="en-US" dirty="0" smtClean="0">
                <a:solidFill>
                  <a:schemeClr val="tx2"/>
                </a:solidFill>
              </a:rPr>
              <a:t>Fish Culture		</a:t>
            </a:r>
            <a:r>
              <a:rPr lang="en-US" dirty="0" smtClean="0">
                <a:solidFill>
                  <a:schemeClr val="tx2"/>
                </a:solidFill>
                <a:latin typeface="Calibri" panose="020F0502020204030204" pitchFamily="34" charset="0"/>
                <a:cs typeface="Calibri" panose="020F0502020204030204" pitchFamily="34" charset="0"/>
              </a:rPr>
              <a:t>▪ </a:t>
            </a:r>
            <a:r>
              <a:rPr lang="en-US" dirty="0" smtClean="0">
                <a:solidFill>
                  <a:schemeClr val="tx2"/>
                </a:solidFill>
              </a:rPr>
              <a:t>Road Maintenance</a:t>
            </a:r>
          </a:p>
          <a:p>
            <a:pPr marL="1828800" lvl="4" indent="0">
              <a:buNone/>
            </a:pPr>
            <a:r>
              <a:rPr lang="en-US" dirty="0">
                <a:solidFill>
                  <a:schemeClr val="tx2"/>
                </a:solidFill>
                <a:latin typeface="Calibri" panose="020F0502020204030204" pitchFamily="34" charset="0"/>
                <a:cs typeface="Calibri" panose="020F0502020204030204" pitchFamily="34" charset="0"/>
              </a:rPr>
              <a:t>▪ </a:t>
            </a:r>
            <a:r>
              <a:rPr lang="en-US" dirty="0" smtClean="0">
                <a:solidFill>
                  <a:schemeClr val="tx2"/>
                </a:solidFill>
              </a:rPr>
              <a:t>Geothermal		</a:t>
            </a:r>
            <a:r>
              <a:rPr lang="en-US" dirty="0" smtClean="0">
                <a:solidFill>
                  <a:schemeClr val="tx2"/>
                </a:solidFill>
                <a:latin typeface="Calibri" panose="020F0502020204030204" pitchFamily="34" charset="0"/>
                <a:cs typeface="Calibri" panose="020F0502020204030204" pitchFamily="34" charset="0"/>
              </a:rPr>
              <a:t>▪ </a:t>
            </a:r>
            <a:r>
              <a:rPr lang="en-US" dirty="0" smtClean="0">
                <a:solidFill>
                  <a:schemeClr val="tx2"/>
                </a:solidFill>
              </a:rPr>
              <a:t>Oil Exploration</a:t>
            </a:r>
          </a:p>
          <a:p>
            <a:pPr marL="1828800" lvl="4" indent="0">
              <a:buNone/>
            </a:pPr>
            <a:r>
              <a:rPr lang="en-US" dirty="0">
                <a:solidFill>
                  <a:schemeClr val="tx2"/>
                </a:solidFill>
                <a:latin typeface="Calibri" panose="020F0502020204030204" pitchFamily="34" charset="0"/>
                <a:cs typeface="Calibri" panose="020F0502020204030204" pitchFamily="34" charset="0"/>
              </a:rPr>
              <a:t>▪ </a:t>
            </a:r>
            <a:r>
              <a:rPr lang="en-US" dirty="0" smtClean="0">
                <a:solidFill>
                  <a:schemeClr val="tx2"/>
                </a:solidFill>
              </a:rPr>
              <a:t>Industrial		</a:t>
            </a:r>
            <a:r>
              <a:rPr lang="en-US" dirty="0" smtClean="0">
                <a:solidFill>
                  <a:schemeClr val="tx2"/>
                </a:solidFill>
                <a:latin typeface="Calibri" panose="020F0502020204030204" pitchFamily="34" charset="0"/>
                <a:cs typeface="Calibri" panose="020F0502020204030204" pitchFamily="34" charset="0"/>
              </a:rPr>
              <a:t>▪ </a:t>
            </a:r>
            <a:r>
              <a:rPr lang="en-US" dirty="0" smtClean="0">
                <a:solidFill>
                  <a:schemeClr val="tx2"/>
                </a:solidFill>
              </a:rPr>
              <a:t>Wildlife</a:t>
            </a:r>
          </a:p>
          <a:p>
            <a:pPr marL="1828800" lvl="4" indent="0">
              <a:buNone/>
            </a:pPr>
            <a:r>
              <a:rPr lang="en-US" dirty="0">
                <a:solidFill>
                  <a:schemeClr val="tx2"/>
                </a:solidFill>
                <a:latin typeface="Calibri" panose="020F0502020204030204" pitchFamily="34" charset="0"/>
                <a:cs typeface="Calibri" panose="020F0502020204030204" pitchFamily="34" charset="0"/>
              </a:rPr>
              <a:t>▪ </a:t>
            </a:r>
            <a:r>
              <a:rPr lang="en-US" dirty="0" smtClean="0">
                <a:solidFill>
                  <a:schemeClr val="tx2"/>
                </a:solidFill>
              </a:rPr>
              <a:t>Instream Flow		</a:t>
            </a:r>
            <a:r>
              <a:rPr lang="en-US" dirty="0" smtClean="0">
                <a:solidFill>
                  <a:schemeClr val="tx2"/>
                </a:solidFill>
                <a:latin typeface="Calibri" panose="020F0502020204030204" pitchFamily="34" charset="0"/>
                <a:cs typeface="Calibri" panose="020F0502020204030204" pitchFamily="34" charset="0"/>
              </a:rPr>
              <a:t>▪ </a:t>
            </a:r>
            <a:r>
              <a:rPr lang="en-US" dirty="0" smtClean="0">
                <a:solidFill>
                  <a:schemeClr val="tx2"/>
                </a:solidFill>
              </a:rPr>
              <a:t>Other</a:t>
            </a:r>
          </a:p>
          <a:p>
            <a:pPr marL="1828800" lvl="4" indent="0">
              <a:buNone/>
            </a:pPr>
            <a:endParaRPr lang="en-US" dirty="0" smtClean="0">
              <a:solidFill>
                <a:schemeClr val="accent1">
                  <a:lumMod val="50000"/>
                </a:schemeClr>
              </a:solidFill>
            </a:endParaRPr>
          </a:p>
          <a:p>
            <a:pPr marL="914400" lvl="2" indent="0">
              <a:buNone/>
            </a:pPr>
            <a:endParaRPr lang="en-US" dirty="0">
              <a:solidFill>
                <a:schemeClr val="accent1">
                  <a:lumMod val="50000"/>
                </a:scheme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17904149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143000"/>
            <a:ext cx="8229600" cy="5257800"/>
          </a:xfrm>
        </p:spPr>
        <p:txBody>
          <a:bodyPr>
            <a:normAutofit lnSpcReduction="10000"/>
          </a:bodyPr>
          <a:lstStyle/>
          <a:p>
            <a:pPr marL="0" indent="0">
              <a:buNone/>
            </a:pPr>
            <a:r>
              <a:rPr lang="en-US" sz="4800" cap="all" dirty="0" smtClean="0">
                <a:solidFill>
                  <a:schemeClr val="tx2"/>
                </a:solidFill>
              </a:rPr>
              <a:t>Other Terms to Understand</a:t>
            </a:r>
            <a:endParaRPr lang="en-US" sz="4300" cap="all" dirty="0" smtClean="0">
              <a:solidFill>
                <a:schemeClr val="tx2"/>
              </a:solidFill>
            </a:endParaRPr>
          </a:p>
          <a:p>
            <a:pPr marL="457200" lvl="1" indent="0">
              <a:buNone/>
            </a:pPr>
            <a:endParaRPr lang="en-US" sz="1500" u="sng" dirty="0" smtClean="0">
              <a:solidFill>
                <a:schemeClr val="tx2"/>
              </a:solidFill>
            </a:endParaRPr>
          </a:p>
          <a:p>
            <a:pPr marL="457200" lvl="1" indent="0">
              <a:buNone/>
            </a:pPr>
            <a:r>
              <a:rPr lang="en-US" u="sng" dirty="0" smtClean="0">
                <a:solidFill>
                  <a:schemeClr val="tx2"/>
                </a:solidFill>
              </a:rPr>
              <a:t>Sole Supply</a:t>
            </a:r>
          </a:p>
          <a:p>
            <a:pPr lvl="2"/>
            <a:r>
              <a:rPr lang="en-US" dirty="0" smtClean="0">
                <a:solidFill>
                  <a:schemeClr val="tx2"/>
                </a:solidFill>
              </a:rPr>
              <a:t>May be expressed as a limit of use of a water right</a:t>
            </a:r>
          </a:p>
          <a:p>
            <a:pPr lvl="2"/>
            <a:r>
              <a:rPr lang="en-US" dirty="0" smtClean="0">
                <a:solidFill>
                  <a:schemeClr val="tx2"/>
                </a:solidFill>
              </a:rPr>
              <a:t>May also refer to a water right limit in a group</a:t>
            </a:r>
          </a:p>
          <a:p>
            <a:pPr lvl="2"/>
            <a:endParaRPr lang="en-US" sz="900" dirty="0">
              <a:solidFill>
                <a:schemeClr val="tx2"/>
              </a:solidFill>
            </a:endParaRPr>
          </a:p>
          <a:p>
            <a:pPr marL="457200" lvl="1" indent="0">
              <a:buNone/>
            </a:pPr>
            <a:r>
              <a:rPr lang="en-US" u="sng" dirty="0" smtClean="0">
                <a:solidFill>
                  <a:schemeClr val="tx2"/>
                </a:solidFill>
              </a:rPr>
              <a:t>Group Total</a:t>
            </a:r>
          </a:p>
          <a:p>
            <a:pPr lvl="2"/>
            <a:r>
              <a:rPr lang="en-US" dirty="0" smtClean="0">
                <a:solidFill>
                  <a:schemeClr val="tx2"/>
                </a:solidFill>
              </a:rPr>
              <a:t>The total use in this particular water use group</a:t>
            </a:r>
          </a:p>
          <a:p>
            <a:pPr marL="457200" lvl="1" indent="0">
              <a:buNone/>
            </a:pPr>
            <a:r>
              <a:rPr lang="en-US" u="sng" dirty="0" smtClean="0">
                <a:solidFill>
                  <a:schemeClr val="tx2"/>
                </a:solidFill>
              </a:rPr>
              <a:t>Beneficial Use Amount</a:t>
            </a:r>
            <a:endParaRPr lang="en-US" u="sng" dirty="0">
              <a:solidFill>
                <a:schemeClr val="tx2"/>
              </a:solidFill>
            </a:endParaRPr>
          </a:p>
          <a:p>
            <a:pPr lvl="2"/>
            <a:r>
              <a:rPr lang="en-US" dirty="0">
                <a:solidFill>
                  <a:schemeClr val="tx2"/>
                </a:solidFill>
              </a:rPr>
              <a:t>The </a:t>
            </a:r>
            <a:r>
              <a:rPr lang="en-US" dirty="0" smtClean="0">
                <a:solidFill>
                  <a:schemeClr val="tx2"/>
                </a:solidFill>
              </a:rPr>
              <a:t>amount of beneficial use a water right contributes to a Water Use Group in which it is included. May be referred to as “Group Contribution”.</a:t>
            </a:r>
            <a:endParaRPr lang="en-US" dirty="0">
              <a:solidFill>
                <a:schemeClr val="tx2"/>
              </a:solidFill>
            </a:endParaRPr>
          </a:p>
          <a:p>
            <a:pPr marL="914400" lvl="2" indent="0">
              <a:buNone/>
            </a:pPr>
            <a:endParaRPr lang="en-US" dirty="0">
              <a:solidFill>
                <a:schemeClr val="tx2"/>
              </a:solidFill>
            </a:endParaRPr>
          </a:p>
          <a:p>
            <a:pPr lvl="2"/>
            <a:endParaRPr lang="en-US" dirty="0" smtClean="0">
              <a:solidFill>
                <a:schemeClr val="tx2"/>
              </a:solidFill>
            </a:endParaRPr>
          </a:p>
          <a:p>
            <a:pPr lvl="2"/>
            <a:endParaRPr lang="en-US" dirty="0" smtClean="0">
              <a:solidFill>
                <a:schemeClr val="tx2"/>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36413927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304800" y="1371600"/>
            <a:ext cx="8534400" cy="5029200"/>
          </a:xfrm>
        </p:spPr>
        <p:txBody>
          <a:bodyPr>
            <a:normAutofit/>
          </a:bodyPr>
          <a:lstStyle/>
          <a:p>
            <a:pPr marL="0" indent="0" algn="ctr">
              <a:buNone/>
            </a:pPr>
            <a:r>
              <a:rPr lang="en-US" sz="4000" cap="all" dirty="0" smtClean="0">
                <a:solidFill>
                  <a:schemeClr val="tx2"/>
                </a:solidFill>
              </a:rPr>
              <a:t>Why do we use Water Use Groups?</a:t>
            </a:r>
          </a:p>
          <a:p>
            <a:pPr marL="0" indent="0">
              <a:buNone/>
            </a:pPr>
            <a:endParaRPr lang="en-US" sz="1200" cap="all" dirty="0" smtClean="0">
              <a:solidFill>
                <a:schemeClr val="tx2"/>
              </a:solidFill>
            </a:endParaRPr>
          </a:p>
          <a:p>
            <a:pPr lvl="1"/>
            <a:r>
              <a:rPr lang="en-US" sz="3200" dirty="0" smtClean="0">
                <a:solidFill>
                  <a:schemeClr val="tx2"/>
                </a:solidFill>
              </a:rPr>
              <a:t>To account for the limits and measure of each water right.</a:t>
            </a:r>
            <a:endParaRPr lang="en-US" sz="3200" dirty="0">
              <a:solidFill>
                <a:schemeClr val="tx2"/>
              </a:solidFill>
            </a:endParaRPr>
          </a:p>
          <a:p>
            <a:pPr lvl="1"/>
            <a:r>
              <a:rPr lang="en-US" sz="3200" dirty="0" smtClean="0">
                <a:solidFill>
                  <a:schemeClr val="tx2"/>
                </a:solidFill>
              </a:rPr>
              <a:t>As an index to the water rights that serve a use.</a:t>
            </a:r>
            <a:endParaRPr lang="en-US" sz="3200" dirty="0">
              <a:solidFill>
                <a:schemeClr val="tx2"/>
              </a:solidFill>
            </a:endParaRPr>
          </a:p>
          <a:p>
            <a:pPr lvl="1"/>
            <a:r>
              <a:rPr lang="en-US" sz="3200" dirty="0" smtClean="0">
                <a:solidFill>
                  <a:schemeClr val="tx2"/>
                </a:solidFill>
              </a:rPr>
              <a:t>To uniquely account for all uses of water in the state.</a:t>
            </a:r>
          </a:p>
          <a:p>
            <a:pPr lvl="1"/>
            <a:endParaRPr lang="en-US" sz="3200" dirty="0" smtClean="0">
              <a:solidFill>
                <a:schemeClr val="tx2"/>
              </a:solidFill>
            </a:endParaRPr>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12572660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_WRT Photo Contests (all years)\2014 WRT Photo Contest\46. Water Wastela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97" r="2497"/>
          <a:stretch/>
        </p:blipFill>
        <p:spPr bwMode="auto">
          <a:xfrm>
            <a:off x="0" y="0"/>
            <a:ext cx="977326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152400" y="3810000"/>
            <a:ext cx="9316066" cy="1882775"/>
          </a:xfrm>
        </p:spPr>
        <p:txBody>
          <a:bodyPr/>
          <a:lstStyle/>
          <a:p>
            <a:r>
              <a:rPr lang="en-US" sz="36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Understanding Water Use Groups AND SUPPLEMENTAL WATER RIGHTS</a:t>
            </a:r>
            <a:endPar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228600" y="2514600"/>
            <a:ext cx="8077200" cy="1143000"/>
          </a:xfrm>
        </p:spPr>
        <p:txBody>
          <a:bodyPr/>
          <a:lstStyle/>
          <a:p>
            <a:r>
              <a:rPr lang="en-US" sz="3200" i="1" dirty="0" smtClean="0">
                <a:solidFill>
                  <a:schemeClr val="bg1"/>
                </a:solidFill>
                <a:effectLst>
                  <a:outerShdw blurRad="38100" dist="38100" dir="2700000" algn="tl">
                    <a:srgbClr val="000000">
                      <a:alpha val="43137"/>
                    </a:srgbClr>
                  </a:outerShdw>
                </a:effectLst>
              </a:rPr>
              <a:t>The What, Why, and How.</a:t>
            </a:r>
            <a:endParaRPr lang="en-US" sz="3200"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76759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066800"/>
            <a:ext cx="8229600" cy="5334000"/>
          </a:xfrm>
        </p:spPr>
        <p:txBody>
          <a:bodyPr>
            <a:normAutofit fontScale="92500" lnSpcReduction="10000"/>
          </a:bodyPr>
          <a:lstStyle/>
          <a:p>
            <a:pPr marL="0" indent="0">
              <a:buNone/>
            </a:pPr>
            <a:r>
              <a:rPr lang="en-US" sz="3900" cap="all" dirty="0" smtClean="0">
                <a:solidFill>
                  <a:schemeClr val="tx2"/>
                </a:solidFill>
              </a:rPr>
              <a:t>How will you use and interact with Water Use Groups?</a:t>
            </a:r>
          </a:p>
          <a:p>
            <a:pPr marL="0" indent="0">
              <a:buNone/>
            </a:pPr>
            <a:endParaRPr lang="en-US" sz="1300" cap="all" dirty="0" smtClean="0">
              <a:solidFill>
                <a:schemeClr val="tx2"/>
              </a:solidFill>
            </a:endParaRPr>
          </a:p>
          <a:p>
            <a:pPr lvl="1"/>
            <a:r>
              <a:rPr lang="en-US" sz="3000" dirty="0" smtClean="0">
                <a:solidFill>
                  <a:schemeClr val="tx2"/>
                </a:solidFill>
              </a:rPr>
              <a:t>As a key indicator of value when acquiring a right.</a:t>
            </a:r>
            <a:endParaRPr lang="en-US" sz="3000" dirty="0">
              <a:solidFill>
                <a:schemeClr val="tx2"/>
              </a:solidFill>
            </a:endParaRPr>
          </a:p>
          <a:p>
            <a:pPr lvl="1"/>
            <a:r>
              <a:rPr lang="en-US" sz="3000" dirty="0" smtClean="0">
                <a:solidFill>
                  <a:schemeClr val="tx2"/>
                </a:solidFill>
              </a:rPr>
              <a:t>As an issue to be reconciled when changing a right.*</a:t>
            </a:r>
            <a:endParaRPr lang="en-US" sz="3000" dirty="0">
              <a:solidFill>
                <a:schemeClr val="tx2"/>
              </a:solidFill>
            </a:endParaRPr>
          </a:p>
          <a:p>
            <a:pPr lvl="1"/>
            <a:r>
              <a:rPr lang="en-US" sz="3000" dirty="0" smtClean="0">
                <a:solidFill>
                  <a:schemeClr val="tx2"/>
                </a:solidFill>
              </a:rPr>
              <a:t>As a limit to be observed when using a right </a:t>
            </a:r>
            <a:r>
              <a:rPr lang="en-US" sz="3000" dirty="0" smtClean="0">
                <a:solidFill>
                  <a:srgbClr val="FF0000"/>
                </a:solidFill>
              </a:rPr>
              <a:t>alone</a:t>
            </a:r>
            <a:r>
              <a:rPr lang="en-US" sz="3000" dirty="0" smtClean="0">
                <a:solidFill>
                  <a:schemeClr val="tx2"/>
                </a:solidFill>
              </a:rPr>
              <a:t>.</a:t>
            </a:r>
          </a:p>
          <a:p>
            <a:pPr marL="457200" lvl="1" indent="0">
              <a:buNone/>
            </a:pPr>
            <a:endParaRPr lang="en-US" sz="1300" dirty="0">
              <a:solidFill>
                <a:schemeClr val="tx2"/>
              </a:solidFill>
            </a:endParaRPr>
          </a:p>
          <a:p>
            <a:pPr marL="457200" lvl="1" indent="0">
              <a:buNone/>
            </a:pPr>
            <a:r>
              <a:rPr lang="en-US" sz="3000" dirty="0" smtClean="0">
                <a:solidFill>
                  <a:schemeClr val="tx2"/>
                </a:solidFill>
              </a:rPr>
              <a:t>*Since many of the water use groups which relate to more than one water right are not completely quantified you will likely become involved in an effort to complete that work in water right processes.  </a:t>
            </a:r>
          </a:p>
          <a:p>
            <a:pPr marL="393192" lvl="1" indent="0">
              <a:buNone/>
            </a:pPr>
            <a:endParaRPr lang="en-US" sz="3000"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13551330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grpSp>
        <p:nvGrpSpPr>
          <p:cNvPr id="3" name="Group 2"/>
          <p:cNvGrpSpPr/>
          <p:nvPr/>
        </p:nvGrpSpPr>
        <p:grpSpPr>
          <a:xfrm>
            <a:off x="573234" y="2375290"/>
            <a:ext cx="7848600" cy="1705901"/>
            <a:chOff x="565638" y="2538143"/>
            <a:chExt cx="7848600" cy="1705901"/>
          </a:xfrm>
        </p:grpSpPr>
        <p:pic>
          <p:nvPicPr>
            <p:cNvPr id="6" name="Picture 5"/>
            <p:cNvPicPr/>
            <p:nvPr/>
          </p:nvPicPr>
          <p:blipFill rotWithShape="1">
            <a:blip r:embed="rId5"/>
            <a:srcRect l="23878" t="36372" r="25000" b="46154"/>
            <a:stretch/>
          </p:blipFill>
          <p:spPr bwMode="auto">
            <a:xfrm>
              <a:off x="565638" y="2538143"/>
              <a:ext cx="7848600" cy="1705901"/>
            </a:xfrm>
            <a:prstGeom prst="rect">
              <a:avLst/>
            </a:prstGeom>
            <a:ln>
              <a:noFill/>
            </a:ln>
            <a:extLst>
              <a:ext uri="{53640926-AAD7-44D8-BBD7-CCE9431645EC}">
                <a14:shadowObscured xmlns:a14="http://schemas.microsoft.com/office/drawing/2010/main"/>
              </a:ext>
            </a:extLst>
          </p:spPr>
        </p:pic>
        <p:sp>
          <p:nvSpPr>
            <p:cNvPr id="8" name="Oval 7"/>
            <p:cNvSpPr/>
            <p:nvPr/>
          </p:nvSpPr>
          <p:spPr>
            <a:xfrm>
              <a:off x="3670926" y="2703872"/>
              <a:ext cx="909590" cy="5007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p:cNvSpPr/>
          <p:nvPr/>
        </p:nvSpPr>
        <p:spPr>
          <a:xfrm>
            <a:off x="607208" y="2341788"/>
            <a:ext cx="7780653" cy="1705902"/>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586679" y="4216350"/>
            <a:ext cx="7848600" cy="1924381"/>
            <a:chOff x="575256" y="4207557"/>
            <a:chExt cx="7848600" cy="1924381"/>
          </a:xfrm>
        </p:grpSpPr>
        <p:pic>
          <p:nvPicPr>
            <p:cNvPr id="7" name="Picture 6"/>
            <p:cNvPicPr/>
            <p:nvPr/>
          </p:nvPicPr>
          <p:blipFill rotWithShape="1">
            <a:blip r:embed="rId6"/>
            <a:srcRect l="24199" t="40828" r="25000" b="37574"/>
            <a:stretch/>
          </p:blipFill>
          <p:spPr bwMode="auto">
            <a:xfrm>
              <a:off x="575256" y="4207557"/>
              <a:ext cx="7848600" cy="1871472"/>
            </a:xfrm>
            <a:prstGeom prst="rect">
              <a:avLst/>
            </a:prstGeom>
            <a:ln>
              <a:noFill/>
            </a:ln>
            <a:extLst>
              <a:ext uri="{53640926-AAD7-44D8-BBD7-CCE9431645EC}">
                <a14:shadowObscured xmlns:a14="http://schemas.microsoft.com/office/drawing/2010/main"/>
              </a:ext>
            </a:extLst>
          </p:spPr>
        </p:pic>
        <p:sp>
          <p:nvSpPr>
            <p:cNvPr id="9" name="Oval 8"/>
            <p:cNvSpPr/>
            <p:nvPr/>
          </p:nvSpPr>
          <p:spPr>
            <a:xfrm>
              <a:off x="4499556" y="4686093"/>
              <a:ext cx="90959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575256" y="4260466"/>
              <a:ext cx="7848600" cy="1871472"/>
            </a:xfrm>
            <a:prstGeom prst="rect">
              <a:avLst/>
            </a:prstGeom>
            <a:noFill/>
            <a:ln w="762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1"/>
          <p:cNvSpPr/>
          <p:nvPr/>
        </p:nvSpPr>
        <p:spPr>
          <a:xfrm>
            <a:off x="479042" y="948883"/>
            <a:ext cx="8202948" cy="1323439"/>
          </a:xfrm>
          <a:prstGeom prst="rect">
            <a:avLst/>
          </a:prstGeom>
        </p:spPr>
        <p:txBody>
          <a:bodyPr wrap="square">
            <a:spAutoFit/>
          </a:bodyPr>
          <a:lstStyle/>
          <a:p>
            <a:pPr marL="0" indent="0" algn="ctr">
              <a:buNone/>
            </a:pPr>
            <a:r>
              <a:rPr lang="en-US" sz="4000" cap="all" dirty="0" smtClean="0">
                <a:solidFill>
                  <a:schemeClr val="tx2"/>
                </a:solidFill>
                <a:latin typeface="+mj-lt"/>
              </a:rPr>
              <a:t>How TWO WATER RIGHTS ARE REPRESENTED IN ONE GROUP</a:t>
            </a:r>
            <a:endParaRPr lang="en-US" sz="4000" cap="all" dirty="0">
              <a:solidFill>
                <a:schemeClr val="tx2"/>
              </a:solidFill>
              <a:latin typeface="+mj-lt"/>
            </a:endParaRPr>
          </a:p>
        </p:txBody>
      </p:sp>
      <p:sp>
        <p:nvSpPr>
          <p:cNvPr id="16" name="Rectangle 15"/>
          <p:cNvSpPr/>
          <p:nvPr/>
        </p:nvSpPr>
        <p:spPr>
          <a:xfrm>
            <a:off x="2133600" y="2375290"/>
            <a:ext cx="685800" cy="354232"/>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2133600" y="4569254"/>
            <a:ext cx="685800" cy="354232"/>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47543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7" name="Picture 6"/>
          <p:cNvPicPr/>
          <p:nvPr/>
        </p:nvPicPr>
        <p:blipFill rotWithShape="1">
          <a:blip r:embed="rId5"/>
          <a:srcRect l="24199" t="40828" r="25000" b="37574"/>
          <a:stretch/>
        </p:blipFill>
        <p:spPr bwMode="auto">
          <a:xfrm>
            <a:off x="571499" y="4356729"/>
            <a:ext cx="7848600" cy="1871472"/>
          </a:xfrm>
          <a:prstGeom prst="rect">
            <a:avLst/>
          </a:prstGeom>
          <a:ln>
            <a:noFill/>
          </a:ln>
          <a:extLst>
            <a:ext uri="{53640926-AAD7-44D8-BBD7-CCE9431645EC}">
              <a14:shadowObscured xmlns:a14="http://schemas.microsoft.com/office/drawing/2010/main"/>
            </a:ext>
          </a:extLst>
        </p:spPr>
      </p:pic>
      <p:sp>
        <p:nvSpPr>
          <p:cNvPr id="9" name="Oval 8"/>
          <p:cNvSpPr/>
          <p:nvPr/>
        </p:nvSpPr>
        <p:spPr>
          <a:xfrm>
            <a:off x="4464086" y="4901864"/>
            <a:ext cx="90959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594117" y="4345006"/>
            <a:ext cx="7848600" cy="1871472"/>
          </a:xfrm>
          <a:prstGeom prst="rect">
            <a:avLst/>
          </a:prstGeom>
          <a:noFill/>
          <a:ln w="762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2590800" y="5130464"/>
            <a:ext cx="985790" cy="408291"/>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p:cNvGrpSpPr/>
          <p:nvPr/>
        </p:nvGrpSpPr>
        <p:grpSpPr>
          <a:xfrm>
            <a:off x="592014" y="2403390"/>
            <a:ext cx="7848600" cy="1705901"/>
            <a:chOff x="565638" y="2538143"/>
            <a:chExt cx="7848600" cy="1705901"/>
          </a:xfrm>
        </p:grpSpPr>
        <p:pic>
          <p:nvPicPr>
            <p:cNvPr id="18" name="Picture 17"/>
            <p:cNvPicPr/>
            <p:nvPr/>
          </p:nvPicPr>
          <p:blipFill rotWithShape="1">
            <a:blip r:embed="rId6"/>
            <a:srcRect l="23878" t="36372" r="25000" b="46154"/>
            <a:stretch/>
          </p:blipFill>
          <p:spPr bwMode="auto">
            <a:xfrm>
              <a:off x="565638" y="2538143"/>
              <a:ext cx="7848600" cy="1705901"/>
            </a:xfrm>
            <a:prstGeom prst="rect">
              <a:avLst/>
            </a:prstGeom>
            <a:ln>
              <a:noFill/>
            </a:ln>
            <a:extLst>
              <a:ext uri="{53640926-AAD7-44D8-BBD7-CCE9431645EC}">
                <a14:shadowObscured xmlns:a14="http://schemas.microsoft.com/office/drawing/2010/main"/>
              </a:ext>
            </a:extLst>
          </p:spPr>
        </p:pic>
        <p:sp>
          <p:nvSpPr>
            <p:cNvPr id="19" name="Oval 18"/>
            <p:cNvSpPr/>
            <p:nvPr/>
          </p:nvSpPr>
          <p:spPr>
            <a:xfrm>
              <a:off x="3670926" y="2703872"/>
              <a:ext cx="909590" cy="5007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p:cNvSpPr/>
          <p:nvPr/>
        </p:nvSpPr>
        <p:spPr>
          <a:xfrm>
            <a:off x="609600" y="2388532"/>
            <a:ext cx="7810499" cy="1705902"/>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479042" y="948883"/>
            <a:ext cx="8202948" cy="1323439"/>
          </a:xfrm>
          <a:prstGeom prst="rect">
            <a:avLst/>
          </a:prstGeom>
        </p:spPr>
        <p:txBody>
          <a:bodyPr wrap="square">
            <a:spAutoFit/>
          </a:bodyPr>
          <a:lstStyle/>
          <a:p>
            <a:pPr marL="0" indent="0" algn="ctr">
              <a:buNone/>
            </a:pPr>
            <a:r>
              <a:rPr lang="en-US" sz="4000" cap="all" dirty="0" smtClean="0">
                <a:solidFill>
                  <a:schemeClr val="tx2"/>
                </a:solidFill>
                <a:latin typeface="+mj-lt"/>
              </a:rPr>
              <a:t>How TWO WATER RIGHTS ARE REPRESENTED IN ONE GROUP</a:t>
            </a:r>
            <a:endParaRPr lang="en-US" sz="4000" cap="all" dirty="0">
              <a:solidFill>
                <a:schemeClr val="tx2"/>
              </a:solidFill>
              <a:latin typeface="+mj-lt"/>
            </a:endParaRPr>
          </a:p>
        </p:txBody>
      </p:sp>
      <p:sp>
        <p:nvSpPr>
          <p:cNvPr id="12" name="Oval 11"/>
          <p:cNvSpPr/>
          <p:nvPr/>
        </p:nvSpPr>
        <p:spPr>
          <a:xfrm>
            <a:off x="2702719" y="2894511"/>
            <a:ext cx="985790" cy="408291"/>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05363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6" name="Picture 5"/>
          <p:cNvPicPr/>
          <p:nvPr/>
        </p:nvPicPr>
        <p:blipFill rotWithShape="1">
          <a:blip r:embed="rId5"/>
          <a:srcRect l="23878" t="36850" r="25000" b="46154"/>
          <a:stretch/>
        </p:blipFill>
        <p:spPr bwMode="auto">
          <a:xfrm>
            <a:off x="642890" y="2480527"/>
            <a:ext cx="7848600" cy="1659201"/>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6"/>
          <a:srcRect l="24199" t="40828" r="25000" b="37574"/>
          <a:stretch/>
        </p:blipFill>
        <p:spPr bwMode="auto">
          <a:xfrm>
            <a:off x="660881" y="4322245"/>
            <a:ext cx="7848600" cy="1871472"/>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4831485" y="1219200"/>
            <a:ext cx="2864715" cy="1077218"/>
          </a:xfrm>
          <a:prstGeom prst="rect">
            <a:avLst/>
          </a:prstGeom>
          <a:noFill/>
        </p:spPr>
        <p:txBody>
          <a:bodyPr wrap="square" rtlCol="0">
            <a:spAutoFit/>
          </a:bodyPr>
          <a:lstStyle/>
          <a:p>
            <a:r>
              <a:rPr lang="en-US" dirty="0" smtClean="0"/>
              <a:t>51-</a:t>
            </a:r>
          </a:p>
          <a:p>
            <a:endParaRPr lang="en-US" dirty="0"/>
          </a:p>
        </p:txBody>
      </p:sp>
      <p:sp>
        <p:nvSpPr>
          <p:cNvPr id="14" name="Rectangle 13"/>
          <p:cNvSpPr/>
          <p:nvPr/>
        </p:nvSpPr>
        <p:spPr>
          <a:xfrm>
            <a:off x="690189" y="2456431"/>
            <a:ext cx="7780653" cy="1676073"/>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39959" y="4340709"/>
            <a:ext cx="7848600" cy="1871472"/>
          </a:xfrm>
          <a:prstGeom prst="rect">
            <a:avLst/>
          </a:prstGeom>
          <a:noFill/>
          <a:ln w="762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713078" y="2909022"/>
            <a:ext cx="985790" cy="408291"/>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2676251" y="5072299"/>
            <a:ext cx="985790" cy="408291"/>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4923127" y="2894982"/>
            <a:ext cx="1340715" cy="260358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p:cNvCxnSpPr/>
          <p:nvPr/>
        </p:nvCxnSpPr>
        <p:spPr>
          <a:xfrm flipV="1">
            <a:off x="3718567" y="3113167"/>
            <a:ext cx="1386833"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671659" y="5254875"/>
            <a:ext cx="1433741" cy="215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79042" y="948883"/>
            <a:ext cx="8202948" cy="1323439"/>
          </a:xfrm>
          <a:prstGeom prst="rect">
            <a:avLst/>
          </a:prstGeom>
        </p:spPr>
        <p:txBody>
          <a:bodyPr wrap="square">
            <a:spAutoFit/>
          </a:bodyPr>
          <a:lstStyle/>
          <a:p>
            <a:pPr marL="0" indent="0" algn="ctr">
              <a:buNone/>
            </a:pPr>
            <a:r>
              <a:rPr lang="en-US" sz="4000" cap="all" dirty="0" smtClean="0">
                <a:solidFill>
                  <a:schemeClr val="tx2"/>
                </a:solidFill>
                <a:latin typeface="+mj-lt"/>
              </a:rPr>
              <a:t>How TWO WATER RIGHTS ARE REPRESENTED IN ONE GROUP</a:t>
            </a:r>
            <a:endParaRPr lang="en-US" sz="4000" cap="all" dirty="0">
              <a:solidFill>
                <a:schemeClr val="tx2"/>
              </a:solidFill>
              <a:latin typeface="+mj-lt"/>
            </a:endParaRPr>
          </a:p>
        </p:txBody>
      </p:sp>
    </p:spTree>
    <p:extLst>
      <p:ext uri="{BB962C8B-B14F-4D97-AF65-F5344CB8AC3E}">
        <p14:creationId xmlns:p14="http://schemas.microsoft.com/office/powerpoint/2010/main" val="23523474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6" name="Picture 5"/>
          <p:cNvPicPr/>
          <p:nvPr/>
        </p:nvPicPr>
        <p:blipFill rotWithShape="1">
          <a:blip r:embed="rId5"/>
          <a:srcRect l="24359" t="42900" r="24840" b="28631"/>
          <a:stretch/>
        </p:blipFill>
        <p:spPr bwMode="auto">
          <a:xfrm>
            <a:off x="381000" y="2272322"/>
            <a:ext cx="8229599" cy="3810000"/>
          </a:xfrm>
          <a:prstGeom prst="rect">
            <a:avLst/>
          </a:prstGeom>
          <a:ln>
            <a:noFill/>
          </a:ln>
          <a:extLst>
            <a:ext uri="{53640926-AAD7-44D8-BBD7-CCE9431645EC}">
              <a14:shadowObscured xmlns:a14="http://schemas.microsoft.com/office/drawing/2010/main"/>
            </a:ext>
          </a:extLst>
        </p:spPr>
      </p:pic>
      <p:sp>
        <p:nvSpPr>
          <p:cNvPr id="7" name="Rounded Rectangle 6"/>
          <p:cNvSpPr/>
          <p:nvPr/>
        </p:nvSpPr>
        <p:spPr>
          <a:xfrm>
            <a:off x="443598" y="2885829"/>
            <a:ext cx="2362200" cy="439162"/>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042" y="948883"/>
            <a:ext cx="8202948" cy="1323439"/>
          </a:xfrm>
          <a:prstGeom prst="rect">
            <a:avLst/>
          </a:prstGeom>
        </p:spPr>
        <p:txBody>
          <a:bodyPr wrap="square">
            <a:spAutoFit/>
          </a:bodyPr>
          <a:lstStyle/>
          <a:p>
            <a:pPr marL="0" indent="0" algn="ctr">
              <a:buNone/>
            </a:pPr>
            <a:r>
              <a:rPr lang="en-US" sz="4000" cap="all" dirty="0" smtClean="0">
                <a:solidFill>
                  <a:schemeClr val="tx2"/>
                </a:solidFill>
                <a:latin typeface="+mj-lt"/>
              </a:rPr>
              <a:t>Multiple WATER RIGHTS and multiple places of use</a:t>
            </a:r>
            <a:endParaRPr lang="en-US" sz="4000" cap="all" dirty="0">
              <a:solidFill>
                <a:schemeClr val="tx2"/>
              </a:solidFill>
              <a:latin typeface="+mj-lt"/>
            </a:endParaRPr>
          </a:p>
        </p:txBody>
      </p:sp>
    </p:spTree>
    <p:extLst>
      <p:ext uri="{BB962C8B-B14F-4D97-AF65-F5344CB8AC3E}">
        <p14:creationId xmlns:p14="http://schemas.microsoft.com/office/powerpoint/2010/main" val="11756242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6" name="Picture 5"/>
          <p:cNvPicPr/>
          <p:nvPr/>
        </p:nvPicPr>
        <p:blipFill rotWithShape="1">
          <a:blip r:embed="rId5"/>
          <a:srcRect l="24359" t="42900" r="24840" b="28631"/>
          <a:stretch/>
        </p:blipFill>
        <p:spPr bwMode="auto">
          <a:xfrm>
            <a:off x="446528" y="2362200"/>
            <a:ext cx="8229599" cy="3810000"/>
          </a:xfrm>
          <a:prstGeom prst="rect">
            <a:avLst/>
          </a:prstGeom>
          <a:ln>
            <a:noFill/>
          </a:ln>
          <a:extLst>
            <a:ext uri="{53640926-AAD7-44D8-BBD7-CCE9431645EC}">
              <a14:shadowObscured xmlns:a14="http://schemas.microsoft.com/office/drawing/2010/main"/>
            </a:ext>
          </a:extLst>
        </p:spPr>
      </p:pic>
      <p:sp>
        <p:nvSpPr>
          <p:cNvPr id="7" name="Rounded Rectangle 6"/>
          <p:cNvSpPr/>
          <p:nvPr/>
        </p:nvSpPr>
        <p:spPr>
          <a:xfrm>
            <a:off x="675127" y="3274645"/>
            <a:ext cx="7772400" cy="609600"/>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79042" y="948883"/>
            <a:ext cx="8202948" cy="1323439"/>
          </a:xfrm>
          <a:prstGeom prst="rect">
            <a:avLst/>
          </a:prstGeom>
        </p:spPr>
        <p:txBody>
          <a:bodyPr wrap="square">
            <a:spAutoFit/>
          </a:bodyPr>
          <a:lstStyle/>
          <a:p>
            <a:pPr marL="0" indent="0" algn="ctr">
              <a:buNone/>
            </a:pPr>
            <a:r>
              <a:rPr lang="en-US" sz="4000" cap="all" dirty="0" smtClean="0">
                <a:solidFill>
                  <a:schemeClr val="tx2"/>
                </a:solidFill>
                <a:latin typeface="+mj-lt"/>
              </a:rPr>
              <a:t>Multiple WATER RIGHTS and multiple places of use</a:t>
            </a:r>
            <a:endParaRPr lang="en-US" sz="4000" cap="all" dirty="0">
              <a:solidFill>
                <a:schemeClr val="tx2"/>
              </a:solidFill>
              <a:latin typeface="+mj-lt"/>
            </a:endParaRPr>
          </a:p>
        </p:txBody>
      </p:sp>
    </p:spTree>
    <p:extLst>
      <p:ext uri="{BB962C8B-B14F-4D97-AF65-F5344CB8AC3E}">
        <p14:creationId xmlns:p14="http://schemas.microsoft.com/office/powerpoint/2010/main" val="33688807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6" name="Picture 5"/>
          <p:cNvPicPr/>
          <p:nvPr/>
        </p:nvPicPr>
        <p:blipFill rotWithShape="1">
          <a:blip r:embed="rId5"/>
          <a:srcRect l="24359" t="42900" r="24840" b="28631"/>
          <a:stretch/>
        </p:blipFill>
        <p:spPr bwMode="auto">
          <a:xfrm>
            <a:off x="428944" y="2362200"/>
            <a:ext cx="8229599" cy="3810000"/>
          </a:xfrm>
          <a:prstGeom prst="rect">
            <a:avLst/>
          </a:prstGeom>
          <a:ln>
            <a:noFill/>
          </a:ln>
          <a:extLst>
            <a:ext uri="{53640926-AAD7-44D8-BBD7-CCE9431645EC}">
              <a14:shadowObscured xmlns:a14="http://schemas.microsoft.com/office/drawing/2010/main"/>
            </a:ext>
          </a:extLst>
        </p:spPr>
      </p:pic>
      <p:sp>
        <p:nvSpPr>
          <p:cNvPr id="7" name="Rounded Rectangle 6"/>
          <p:cNvSpPr/>
          <p:nvPr/>
        </p:nvSpPr>
        <p:spPr>
          <a:xfrm>
            <a:off x="685800" y="3828038"/>
            <a:ext cx="2819400" cy="439162"/>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042" y="948883"/>
            <a:ext cx="8202948" cy="1323439"/>
          </a:xfrm>
          <a:prstGeom prst="rect">
            <a:avLst/>
          </a:prstGeom>
        </p:spPr>
        <p:txBody>
          <a:bodyPr wrap="square">
            <a:spAutoFit/>
          </a:bodyPr>
          <a:lstStyle/>
          <a:p>
            <a:pPr marL="0" indent="0" algn="ctr">
              <a:buNone/>
            </a:pPr>
            <a:r>
              <a:rPr lang="en-US" sz="4000" cap="all" dirty="0" smtClean="0">
                <a:solidFill>
                  <a:schemeClr val="tx2"/>
                </a:solidFill>
                <a:latin typeface="+mj-lt"/>
              </a:rPr>
              <a:t>Multiple WATER RIGHTS and multiple places of use</a:t>
            </a:r>
            <a:endParaRPr lang="en-US" sz="4000" cap="all" dirty="0">
              <a:solidFill>
                <a:schemeClr val="tx2"/>
              </a:solidFill>
              <a:latin typeface="+mj-lt"/>
            </a:endParaRPr>
          </a:p>
        </p:txBody>
      </p:sp>
      <p:sp>
        <p:nvSpPr>
          <p:cNvPr id="10" name="Rounded Rectangle 9"/>
          <p:cNvSpPr/>
          <p:nvPr/>
        </p:nvSpPr>
        <p:spPr>
          <a:xfrm>
            <a:off x="3657600" y="3276600"/>
            <a:ext cx="1143000" cy="381000"/>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Curved Connector 10"/>
          <p:cNvCxnSpPr/>
          <p:nvPr/>
        </p:nvCxnSpPr>
        <p:spPr>
          <a:xfrm flipV="1">
            <a:off x="3528646" y="3531088"/>
            <a:ext cx="1424354" cy="583712"/>
          </a:xfrm>
          <a:prstGeom prst="curvedConnector3">
            <a:avLst>
              <a:gd name="adj1" fmla="val 116049"/>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3606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6" name="Picture 5"/>
          <p:cNvPicPr/>
          <p:nvPr/>
        </p:nvPicPr>
        <p:blipFill rotWithShape="1">
          <a:blip r:embed="rId5"/>
          <a:srcRect l="24359" t="42900" r="24840" b="28631"/>
          <a:stretch/>
        </p:blipFill>
        <p:spPr bwMode="auto">
          <a:xfrm>
            <a:off x="462009" y="2362200"/>
            <a:ext cx="8229599" cy="3810000"/>
          </a:xfrm>
          <a:prstGeom prst="rect">
            <a:avLst/>
          </a:prstGeom>
          <a:ln>
            <a:noFill/>
          </a:ln>
          <a:extLst>
            <a:ext uri="{53640926-AAD7-44D8-BBD7-CCE9431645EC}">
              <a14:shadowObscured xmlns:a14="http://schemas.microsoft.com/office/drawing/2010/main"/>
            </a:ext>
          </a:extLst>
        </p:spPr>
      </p:pic>
      <p:sp>
        <p:nvSpPr>
          <p:cNvPr id="7" name="Rounded Rectangle 6"/>
          <p:cNvSpPr/>
          <p:nvPr/>
        </p:nvSpPr>
        <p:spPr>
          <a:xfrm>
            <a:off x="5029200" y="3805045"/>
            <a:ext cx="1447800" cy="439162"/>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042" y="948883"/>
            <a:ext cx="8202948" cy="1323439"/>
          </a:xfrm>
          <a:prstGeom prst="rect">
            <a:avLst/>
          </a:prstGeom>
        </p:spPr>
        <p:txBody>
          <a:bodyPr wrap="square">
            <a:spAutoFit/>
          </a:bodyPr>
          <a:lstStyle/>
          <a:p>
            <a:pPr marL="0" indent="0" algn="ctr">
              <a:buNone/>
            </a:pPr>
            <a:r>
              <a:rPr lang="en-US" sz="4000" cap="all" dirty="0" smtClean="0">
                <a:solidFill>
                  <a:schemeClr val="tx2"/>
                </a:solidFill>
                <a:latin typeface="+mj-lt"/>
              </a:rPr>
              <a:t>Multiple WATER RIGHTS and multiple places of use</a:t>
            </a:r>
            <a:endParaRPr lang="en-US" sz="4000" cap="all" dirty="0">
              <a:solidFill>
                <a:schemeClr val="tx2"/>
              </a:solidFill>
              <a:latin typeface="+mj-lt"/>
            </a:endParaRPr>
          </a:p>
        </p:txBody>
      </p:sp>
    </p:spTree>
    <p:extLst>
      <p:ext uri="{BB962C8B-B14F-4D97-AF65-F5344CB8AC3E}">
        <p14:creationId xmlns:p14="http://schemas.microsoft.com/office/powerpoint/2010/main" val="21233905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6" name="Picture 5"/>
          <p:cNvPicPr/>
          <p:nvPr/>
        </p:nvPicPr>
        <p:blipFill rotWithShape="1">
          <a:blip r:embed="rId5"/>
          <a:srcRect l="24359" t="42900" r="24840" b="28631"/>
          <a:stretch/>
        </p:blipFill>
        <p:spPr bwMode="auto">
          <a:xfrm>
            <a:off x="423081" y="2557096"/>
            <a:ext cx="8229599" cy="3810000"/>
          </a:xfrm>
          <a:prstGeom prst="rect">
            <a:avLst/>
          </a:prstGeom>
          <a:ln>
            <a:noFill/>
          </a:ln>
          <a:extLst>
            <a:ext uri="{53640926-AAD7-44D8-BBD7-CCE9431645EC}">
              <a14:shadowObscured xmlns:a14="http://schemas.microsoft.com/office/drawing/2010/main"/>
            </a:ext>
          </a:extLst>
        </p:spPr>
      </p:pic>
      <p:sp>
        <p:nvSpPr>
          <p:cNvPr id="7" name="Rounded Rectangle 6"/>
          <p:cNvSpPr/>
          <p:nvPr/>
        </p:nvSpPr>
        <p:spPr>
          <a:xfrm>
            <a:off x="463585" y="4459340"/>
            <a:ext cx="8148589" cy="1603131"/>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042" y="948883"/>
            <a:ext cx="8202948" cy="1323439"/>
          </a:xfrm>
          <a:prstGeom prst="rect">
            <a:avLst/>
          </a:prstGeom>
        </p:spPr>
        <p:txBody>
          <a:bodyPr wrap="square">
            <a:spAutoFit/>
          </a:bodyPr>
          <a:lstStyle/>
          <a:p>
            <a:pPr marL="0" indent="0" algn="ctr">
              <a:buNone/>
            </a:pPr>
            <a:r>
              <a:rPr lang="en-US" sz="4000" cap="all" dirty="0" smtClean="0">
                <a:solidFill>
                  <a:schemeClr val="tx2"/>
                </a:solidFill>
                <a:latin typeface="+mj-lt"/>
              </a:rPr>
              <a:t>Multiple WATER RIGHTS and multiple places of use</a:t>
            </a:r>
            <a:endParaRPr lang="en-US" sz="4000" cap="all" dirty="0">
              <a:solidFill>
                <a:schemeClr val="tx2"/>
              </a:solidFill>
              <a:latin typeface="+mj-lt"/>
            </a:endParaRPr>
          </a:p>
        </p:txBody>
      </p:sp>
    </p:spTree>
    <p:extLst>
      <p:ext uri="{BB962C8B-B14F-4D97-AF65-F5344CB8AC3E}">
        <p14:creationId xmlns:p14="http://schemas.microsoft.com/office/powerpoint/2010/main" val="27871245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6" name="Picture 5"/>
          <p:cNvPicPr/>
          <p:nvPr/>
        </p:nvPicPr>
        <p:blipFill rotWithShape="1">
          <a:blip r:embed="rId5"/>
          <a:srcRect l="4968" t="19526" r="22436" b="5917"/>
          <a:stretch/>
        </p:blipFill>
        <p:spPr bwMode="auto">
          <a:xfrm>
            <a:off x="439327" y="1524000"/>
            <a:ext cx="7853409" cy="4019550"/>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452390" y="5720775"/>
            <a:ext cx="7840346" cy="584775"/>
          </a:xfrm>
          <a:prstGeom prst="rect">
            <a:avLst/>
          </a:prstGeom>
          <a:noFill/>
        </p:spPr>
        <p:txBody>
          <a:bodyPr wrap="square" rtlCol="0">
            <a:spAutoFit/>
          </a:bodyPr>
          <a:lstStyle/>
          <a:p>
            <a:pPr algn="ctr"/>
            <a:r>
              <a:rPr lang="en-US" dirty="0" smtClean="0">
                <a:solidFill>
                  <a:schemeClr val="tx2"/>
                </a:solidFill>
                <a:latin typeface="+mj-lt"/>
              </a:rPr>
              <a:t>Place of Use for Water Use Group 600013  </a:t>
            </a:r>
            <a:endParaRPr lang="en-US" dirty="0">
              <a:solidFill>
                <a:schemeClr val="tx2"/>
              </a:solidFill>
              <a:latin typeface="+mj-lt"/>
            </a:endParaRPr>
          </a:p>
        </p:txBody>
      </p:sp>
    </p:spTree>
    <p:extLst>
      <p:ext uri="{BB962C8B-B14F-4D97-AF65-F5344CB8AC3E}">
        <p14:creationId xmlns:p14="http://schemas.microsoft.com/office/powerpoint/2010/main" val="1781330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
        <p:nvSpPr>
          <p:cNvPr id="2" name="TextBox 1"/>
          <p:cNvSpPr txBox="1"/>
          <p:nvPr/>
        </p:nvSpPr>
        <p:spPr>
          <a:xfrm>
            <a:off x="838200" y="1447800"/>
            <a:ext cx="7391400" cy="4401205"/>
          </a:xfrm>
          <a:prstGeom prst="rect">
            <a:avLst/>
          </a:prstGeom>
          <a:noFill/>
        </p:spPr>
        <p:txBody>
          <a:bodyPr wrap="square" rtlCol="0">
            <a:spAutoFit/>
          </a:bodyPr>
          <a:lstStyle/>
          <a:p>
            <a:pPr algn="ctr"/>
            <a:r>
              <a:rPr lang="en-US" sz="4000" dirty="0" smtClean="0">
                <a:solidFill>
                  <a:schemeClr val="tx2"/>
                </a:solidFill>
                <a:latin typeface="+mj-lt"/>
              </a:rPr>
              <a:t>Terms that have been used interchangeably, but are they? </a:t>
            </a:r>
          </a:p>
          <a:p>
            <a:endParaRPr lang="en-US" sz="2000" dirty="0">
              <a:solidFill>
                <a:schemeClr val="tx2"/>
              </a:solidFill>
            </a:endParaRPr>
          </a:p>
          <a:p>
            <a:pPr marL="571500" indent="-571500">
              <a:buFont typeface="Arial" panose="020B0604020202020204" pitchFamily="34" charset="0"/>
              <a:buChar char="•"/>
            </a:pPr>
            <a:r>
              <a:rPr lang="en-US" sz="3600" dirty="0" smtClean="0">
                <a:solidFill>
                  <a:schemeClr val="tx2"/>
                </a:solidFill>
                <a:latin typeface="+mn-lt"/>
              </a:rPr>
              <a:t>Supplemental</a:t>
            </a:r>
          </a:p>
          <a:p>
            <a:pPr marL="571500" indent="-571500">
              <a:buFont typeface="Arial" panose="020B0604020202020204" pitchFamily="34" charset="0"/>
              <a:buChar char="•"/>
            </a:pPr>
            <a:r>
              <a:rPr lang="en-US" sz="3600" dirty="0" smtClean="0">
                <a:solidFill>
                  <a:schemeClr val="tx2"/>
                </a:solidFill>
                <a:latin typeface="+mn-lt"/>
              </a:rPr>
              <a:t>Supplemental Rights</a:t>
            </a:r>
          </a:p>
          <a:p>
            <a:pPr marL="571500" indent="-571500">
              <a:buFont typeface="Arial" panose="020B0604020202020204" pitchFamily="34" charset="0"/>
              <a:buChar char="•"/>
            </a:pPr>
            <a:r>
              <a:rPr lang="en-US" sz="3600" dirty="0" smtClean="0">
                <a:solidFill>
                  <a:schemeClr val="tx2"/>
                </a:solidFill>
                <a:latin typeface="+mn-lt"/>
              </a:rPr>
              <a:t>Supplemental Groups</a:t>
            </a:r>
          </a:p>
          <a:p>
            <a:pPr marL="571500" indent="-571500">
              <a:buFont typeface="Arial" panose="020B0604020202020204" pitchFamily="34" charset="0"/>
              <a:buChar char="•"/>
            </a:pPr>
            <a:r>
              <a:rPr lang="en-US" sz="3600" dirty="0" smtClean="0">
                <a:solidFill>
                  <a:schemeClr val="tx2"/>
                </a:solidFill>
                <a:latin typeface="+mn-lt"/>
              </a:rPr>
              <a:t>Water Use Groups</a:t>
            </a:r>
          </a:p>
          <a:p>
            <a:pPr marL="571500" indent="-571500">
              <a:buFont typeface="Arial" panose="020B0604020202020204" pitchFamily="34" charset="0"/>
              <a:buChar char="•"/>
            </a:pPr>
            <a:endParaRPr lang="en-US" sz="3600" dirty="0">
              <a:solidFill>
                <a:schemeClr val="accent1">
                  <a:lumMod val="75000"/>
                </a:schemeClr>
              </a:solidFill>
            </a:endParaRPr>
          </a:p>
        </p:txBody>
      </p:sp>
    </p:spTree>
    <p:extLst>
      <p:ext uri="{BB962C8B-B14F-4D97-AF65-F5344CB8AC3E}">
        <p14:creationId xmlns:p14="http://schemas.microsoft.com/office/powerpoint/2010/main" val="26569387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790" y="1066800"/>
            <a:ext cx="8686800" cy="5142292"/>
          </a:xfrm>
          <a:prstGeom prst="rect">
            <a:avLst/>
          </a:prstGeom>
        </p:spPr>
      </p:pic>
      <p:sp>
        <p:nvSpPr>
          <p:cNvPr id="3" name="TextBox 2"/>
          <p:cNvSpPr txBox="1"/>
          <p:nvPr/>
        </p:nvSpPr>
        <p:spPr>
          <a:xfrm>
            <a:off x="478107" y="5410200"/>
            <a:ext cx="8458200" cy="646331"/>
          </a:xfrm>
          <a:prstGeom prst="rect">
            <a:avLst/>
          </a:prstGeom>
          <a:noFill/>
        </p:spPr>
        <p:txBody>
          <a:bodyPr wrap="square" rtlCol="0">
            <a:spAutoFit/>
          </a:bodyPr>
          <a:lstStyle/>
          <a:p>
            <a:r>
              <a:rPr lang="en-US" sz="3600" dirty="0" smtClean="0">
                <a:solidFill>
                  <a:srgbClr val="002060"/>
                </a:solidFill>
                <a:latin typeface="+mn-lt"/>
              </a:rPr>
              <a:t>Sole supply for water rights in WUG 600013</a:t>
            </a:r>
            <a:endParaRPr lang="en-US" sz="3600" dirty="0">
              <a:solidFill>
                <a:srgbClr val="002060"/>
              </a:solidFill>
              <a:latin typeface="+mn-lt"/>
            </a:endParaRPr>
          </a:p>
        </p:txBody>
      </p:sp>
    </p:spTree>
    <p:extLst>
      <p:ext uri="{BB962C8B-B14F-4D97-AF65-F5344CB8AC3E}">
        <p14:creationId xmlns:p14="http://schemas.microsoft.com/office/powerpoint/2010/main" val="42230098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038283"/>
            <a:ext cx="8610600" cy="5097185"/>
          </a:xfrm>
          <a:prstGeom prst="rect">
            <a:avLst/>
          </a:prstGeom>
        </p:spPr>
      </p:pic>
      <p:sp>
        <p:nvSpPr>
          <p:cNvPr id="7" name="TextBox 6"/>
          <p:cNvSpPr txBox="1"/>
          <p:nvPr/>
        </p:nvSpPr>
        <p:spPr>
          <a:xfrm>
            <a:off x="1262943" y="5541189"/>
            <a:ext cx="6608493" cy="646331"/>
          </a:xfrm>
          <a:prstGeom prst="rect">
            <a:avLst/>
          </a:prstGeom>
          <a:noFill/>
        </p:spPr>
        <p:txBody>
          <a:bodyPr wrap="square" rtlCol="0">
            <a:spAutoFit/>
          </a:bodyPr>
          <a:lstStyle/>
          <a:p>
            <a:r>
              <a:rPr lang="en-US" sz="3600" dirty="0" smtClean="0">
                <a:solidFill>
                  <a:srgbClr val="002060"/>
                </a:solidFill>
                <a:latin typeface="+mn-lt"/>
              </a:rPr>
              <a:t>Sole supply for water right 71-229</a:t>
            </a:r>
            <a:endParaRPr lang="en-US" sz="3600" dirty="0">
              <a:solidFill>
                <a:srgbClr val="002060"/>
              </a:solidFill>
              <a:latin typeface="+mn-lt"/>
            </a:endParaRPr>
          </a:p>
        </p:txBody>
      </p:sp>
      <p:cxnSp>
        <p:nvCxnSpPr>
          <p:cNvPr id="8" name="Straight Arrow Connector 7"/>
          <p:cNvCxnSpPr/>
          <p:nvPr/>
        </p:nvCxnSpPr>
        <p:spPr>
          <a:xfrm flipV="1">
            <a:off x="3657600" y="5105400"/>
            <a:ext cx="152400" cy="435789"/>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7903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993175"/>
            <a:ext cx="8686800" cy="5142293"/>
          </a:xfrm>
          <a:prstGeom prst="rect">
            <a:avLst/>
          </a:prstGeom>
        </p:spPr>
      </p:pic>
      <p:sp>
        <p:nvSpPr>
          <p:cNvPr id="6" name="TextBox 5"/>
          <p:cNvSpPr txBox="1"/>
          <p:nvPr/>
        </p:nvSpPr>
        <p:spPr>
          <a:xfrm>
            <a:off x="478107" y="5410200"/>
            <a:ext cx="8458200" cy="646331"/>
          </a:xfrm>
          <a:prstGeom prst="rect">
            <a:avLst/>
          </a:prstGeom>
          <a:noFill/>
        </p:spPr>
        <p:txBody>
          <a:bodyPr wrap="square" rtlCol="0">
            <a:spAutoFit/>
          </a:bodyPr>
          <a:lstStyle/>
          <a:p>
            <a:r>
              <a:rPr lang="en-US" sz="3600" dirty="0" smtClean="0">
                <a:solidFill>
                  <a:srgbClr val="002060"/>
                </a:solidFill>
                <a:latin typeface="+mn-lt"/>
              </a:rPr>
              <a:t>Sole supply for other water rights in WUG</a:t>
            </a:r>
            <a:endParaRPr lang="en-US" sz="3600" dirty="0">
              <a:solidFill>
                <a:srgbClr val="002060"/>
              </a:solidFill>
              <a:latin typeface="+mn-lt"/>
            </a:endParaRPr>
          </a:p>
        </p:txBody>
      </p:sp>
    </p:spTree>
    <p:extLst>
      <p:ext uri="{BB962C8B-B14F-4D97-AF65-F5344CB8AC3E}">
        <p14:creationId xmlns:p14="http://schemas.microsoft.com/office/powerpoint/2010/main" val="3335705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993175"/>
            <a:ext cx="8686800" cy="5142293"/>
          </a:xfrm>
          <a:prstGeom prst="rect">
            <a:avLst/>
          </a:prstGeom>
        </p:spPr>
      </p:pic>
      <p:sp>
        <p:nvSpPr>
          <p:cNvPr id="6" name="TextBox 5"/>
          <p:cNvSpPr txBox="1"/>
          <p:nvPr/>
        </p:nvSpPr>
        <p:spPr>
          <a:xfrm>
            <a:off x="478107" y="5410200"/>
            <a:ext cx="8458200" cy="646331"/>
          </a:xfrm>
          <a:prstGeom prst="rect">
            <a:avLst/>
          </a:prstGeom>
          <a:noFill/>
        </p:spPr>
        <p:txBody>
          <a:bodyPr wrap="square" rtlCol="0">
            <a:spAutoFit/>
          </a:bodyPr>
          <a:lstStyle/>
          <a:p>
            <a:r>
              <a:rPr lang="en-US" sz="3600" dirty="0" smtClean="0">
                <a:solidFill>
                  <a:srgbClr val="002060"/>
                </a:solidFill>
                <a:latin typeface="+mn-lt"/>
              </a:rPr>
              <a:t>Sole supply for other water rights in WUG</a:t>
            </a:r>
            <a:endParaRPr lang="en-US" sz="3600" dirty="0">
              <a:solidFill>
                <a:srgbClr val="002060"/>
              </a:solidFill>
              <a:latin typeface="+mn-lt"/>
            </a:endParaRPr>
          </a:p>
        </p:txBody>
      </p:sp>
    </p:spTree>
    <p:extLst>
      <p:ext uri="{BB962C8B-B14F-4D97-AF65-F5344CB8AC3E}">
        <p14:creationId xmlns:p14="http://schemas.microsoft.com/office/powerpoint/2010/main" val="16504798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990599"/>
            <a:ext cx="8691152" cy="5144869"/>
          </a:xfrm>
          <a:prstGeom prst="rect">
            <a:avLst/>
          </a:prstGeom>
        </p:spPr>
      </p:pic>
      <p:sp>
        <p:nvSpPr>
          <p:cNvPr id="6" name="TextBox 5"/>
          <p:cNvSpPr txBox="1"/>
          <p:nvPr/>
        </p:nvSpPr>
        <p:spPr>
          <a:xfrm>
            <a:off x="478107" y="5410200"/>
            <a:ext cx="8458200" cy="646331"/>
          </a:xfrm>
          <a:prstGeom prst="rect">
            <a:avLst/>
          </a:prstGeom>
          <a:noFill/>
        </p:spPr>
        <p:txBody>
          <a:bodyPr wrap="square" rtlCol="0">
            <a:spAutoFit/>
          </a:bodyPr>
          <a:lstStyle/>
          <a:p>
            <a:r>
              <a:rPr lang="en-US" sz="3600" dirty="0" smtClean="0">
                <a:solidFill>
                  <a:srgbClr val="002060"/>
                </a:solidFill>
                <a:latin typeface="+mn-lt"/>
              </a:rPr>
              <a:t>Sole supply for other water rights in WUG</a:t>
            </a:r>
            <a:endParaRPr lang="en-US" sz="3600" dirty="0">
              <a:solidFill>
                <a:srgbClr val="002060"/>
              </a:solidFill>
              <a:latin typeface="+mn-lt"/>
            </a:endParaRPr>
          </a:p>
        </p:txBody>
      </p:sp>
    </p:spTree>
    <p:extLst>
      <p:ext uri="{BB962C8B-B14F-4D97-AF65-F5344CB8AC3E}">
        <p14:creationId xmlns:p14="http://schemas.microsoft.com/office/powerpoint/2010/main" val="29636553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993175"/>
            <a:ext cx="8686800" cy="5142293"/>
          </a:xfrm>
          <a:prstGeom prst="rect">
            <a:avLst/>
          </a:prstGeom>
        </p:spPr>
      </p:pic>
      <p:sp>
        <p:nvSpPr>
          <p:cNvPr id="6" name="TextBox 5"/>
          <p:cNvSpPr txBox="1"/>
          <p:nvPr/>
        </p:nvSpPr>
        <p:spPr>
          <a:xfrm>
            <a:off x="478107" y="5410200"/>
            <a:ext cx="8458200" cy="646331"/>
          </a:xfrm>
          <a:prstGeom prst="rect">
            <a:avLst/>
          </a:prstGeom>
          <a:noFill/>
        </p:spPr>
        <p:txBody>
          <a:bodyPr wrap="square" rtlCol="0">
            <a:spAutoFit/>
          </a:bodyPr>
          <a:lstStyle/>
          <a:p>
            <a:r>
              <a:rPr lang="en-US" sz="3600" dirty="0" smtClean="0">
                <a:solidFill>
                  <a:srgbClr val="002060"/>
                </a:solidFill>
                <a:latin typeface="+mn-lt"/>
              </a:rPr>
              <a:t>Sole supply for other water rights in WUG</a:t>
            </a:r>
            <a:endParaRPr lang="en-US" sz="3600" dirty="0">
              <a:solidFill>
                <a:srgbClr val="002060"/>
              </a:solidFill>
              <a:latin typeface="+mn-lt"/>
            </a:endParaRPr>
          </a:p>
        </p:txBody>
      </p:sp>
    </p:spTree>
    <p:extLst>
      <p:ext uri="{BB962C8B-B14F-4D97-AF65-F5344CB8AC3E}">
        <p14:creationId xmlns:p14="http://schemas.microsoft.com/office/powerpoint/2010/main" val="14246182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993175"/>
            <a:ext cx="8686800" cy="5142293"/>
          </a:xfrm>
          <a:prstGeom prst="rect">
            <a:avLst/>
          </a:prstGeom>
        </p:spPr>
      </p:pic>
      <p:sp>
        <p:nvSpPr>
          <p:cNvPr id="6" name="TextBox 5"/>
          <p:cNvSpPr txBox="1"/>
          <p:nvPr/>
        </p:nvSpPr>
        <p:spPr>
          <a:xfrm>
            <a:off x="478107" y="5410200"/>
            <a:ext cx="8458200" cy="646331"/>
          </a:xfrm>
          <a:prstGeom prst="rect">
            <a:avLst/>
          </a:prstGeom>
          <a:noFill/>
        </p:spPr>
        <p:txBody>
          <a:bodyPr wrap="square" rtlCol="0">
            <a:spAutoFit/>
          </a:bodyPr>
          <a:lstStyle/>
          <a:p>
            <a:r>
              <a:rPr lang="en-US" sz="3600" dirty="0" smtClean="0">
                <a:solidFill>
                  <a:srgbClr val="002060"/>
                </a:solidFill>
                <a:latin typeface="+mn-lt"/>
              </a:rPr>
              <a:t>Sole supply for other water rights in WUG</a:t>
            </a:r>
            <a:endParaRPr lang="en-US" sz="3600" dirty="0">
              <a:solidFill>
                <a:srgbClr val="002060"/>
              </a:solidFill>
              <a:latin typeface="+mn-lt"/>
            </a:endParaRPr>
          </a:p>
        </p:txBody>
      </p:sp>
    </p:spTree>
    <p:extLst>
      <p:ext uri="{BB962C8B-B14F-4D97-AF65-F5344CB8AC3E}">
        <p14:creationId xmlns:p14="http://schemas.microsoft.com/office/powerpoint/2010/main" val="22859988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993175"/>
            <a:ext cx="8686800" cy="5142293"/>
          </a:xfrm>
          <a:prstGeom prst="rect">
            <a:avLst/>
          </a:prstGeom>
        </p:spPr>
      </p:pic>
      <p:sp>
        <p:nvSpPr>
          <p:cNvPr id="6" name="TextBox 5"/>
          <p:cNvSpPr txBox="1"/>
          <p:nvPr/>
        </p:nvSpPr>
        <p:spPr>
          <a:xfrm>
            <a:off x="4229100" y="1009471"/>
            <a:ext cx="4876800" cy="1200329"/>
          </a:xfrm>
          <a:prstGeom prst="rect">
            <a:avLst/>
          </a:prstGeom>
          <a:noFill/>
        </p:spPr>
        <p:txBody>
          <a:bodyPr wrap="square" rtlCol="0">
            <a:spAutoFit/>
          </a:bodyPr>
          <a:lstStyle/>
          <a:p>
            <a:r>
              <a:rPr lang="en-US" sz="3600" dirty="0" smtClean="0">
                <a:solidFill>
                  <a:srgbClr val="002060"/>
                </a:solidFill>
                <a:latin typeface="+mn-lt"/>
              </a:rPr>
              <a:t>Acreage not covered by</a:t>
            </a:r>
          </a:p>
          <a:p>
            <a:r>
              <a:rPr lang="en-US" sz="3600" dirty="0" smtClean="0">
                <a:solidFill>
                  <a:srgbClr val="002060"/>
                </a:solidFill>
                <a:latin typeface="+mn-lt"/>
              </a:rPr>
              <a:t>water rights in the WUG</a:t>
            </a:r>
            <a:endParaRPr lang="en-US" sz="3600" dirty="0">
              <a:solidFill>
                <a:srgbClr val="002060"/>
              </a:solidFill>
              <a:latin typeface="+mn-lt"/>
            </a:endParaRPr>
          </a:p>
        </p:txBody>
      </p:sp>
      <p:cxnSp>
        <p:nvCxnSpPr>
          <p:cNvPr id="7" name="Straight Arrow Connector 6"/>
          <p:cNvCxnSpPr/>
          <p:nvPr/>
        </p:nvCxnSpPr>
        <p:spPr>
          <a:xfrm flipH="1">
            <a:off x="3352800" y="1828800"/>
            <a:ext cx="815662" cy="76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743200" y="1905000"/>
            <a:ext cx="1425262" cy="222953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7844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009471"/>
            <a:ext cx="8686800" cy="5142293"/>
          </a:xfrm>
          <a:prstGeom prst="rect">
            <a:avLst/>
          </a:prstGeom>
        </p:spPr>
      </p:pic>
      <p:sp>
        <p:nvSpPr>
          <p:cNvPr id="6" name="TextBox 5"/>
          <p:cNvSpPr txBox="1"/>
          <p:nvPr/>
        </p:nvSpPr>
        <p:spPr>
          <a:xfrm>
            <a:off x="4229100" y="1009471"/>
            <a:ext cx="4876800" cy="1200329"/>
          </a:xfrm>
          <a:prstGeom prst="rect">
            <a:avLst/>
          </a:prstGeom>
          <a:noFill/>
        </p:spPr>
        <p:txBody>
          <a:bodyPr wrap="square" rtlCol="0">
            <a:spAutoFit/>
          </a:bodyPr>
          <a:lstStyle/>
          <a:p>
            <a:r>
              <a:rPr lang="en-US" sz="3600" dirty="0" smtClean="0">
                <a:solidFill>
                  <a:srgbClr val="002060"/>
                </a:solidFill>
                <a:latin typeface="+mn-lt"/>
              </a:rPr>
              <a:t>Acreage not covered by</a:t>
            </a:r>
          </a:p>
          <a:p>
            <a:r>
              <a:rPr lang="en-US" sz="3600" dirty="0" smtClean="0">
                <a:solidFill>
                  <a:srgbClr val="002060"/>
                </a:solidFill>
                <a:latin typeface="+mn-lt"/>
              </a:rPr>
              <a:t>water rights in the WUG</a:t>
            </a:r>
            <a:endParaRPr lang="en-US" sz="3600" dirty="0">
              <a:solidFill>
                <a:srgbClr val="002060"/>
              </a:solidFill>
              <a:latin typeface="+mn-lt"/>
            </a:endParaRPr>
          </a:p>
        </p:txBody>
      </p:sp>
      <p:cxnSp>
        <p:nvCxnSpPr>
          <p:cNvPr id="7" name="Straight Arrow Connector 6"/>
          <p:cNvCxnSpPr/>
          <p:nvPr/>
        </p:nvCxnSpPr>
        <p:spPr>
          <a:xfrm flipH="1">
            <a:off x="3352800" y="1828800"/>
            <a:ext cx="815662" cy="76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743200" y="1905000"/>
            <a:ext cx="1425262" cy="222953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53050" y="4267200"/>
            <a:ext cx="2800350" cy="1200329"/>
          </a:xfrm>
          <a:prstGeom prst="rect">
            <a:avLst/>
          </a:prstGeom>
          <a:noFill/>
        </p:spPr>
        <p:txBody>
          <a:bodyPr wrap="square" rtlCol="0">
            <a:spAutoFit/>
          </a:bodyPr>
          <a:lstStyle/>
          <a:p>
            <a:r>
              <a:rPr lang="en-US" sz="7200" b="1" dirty="0" smtClean="0">
                <a:solidFill>
                  <a:srgbClr val="FF0000"/>
                </a:solidFill>
                <a:latin typeface="+mn-lt"/>
              </a:rPr>
              <a:t>WHY?</a:t>
            </a:r>
            <a:endParaRPr lang="en-US" sz="7200" b="1" dirty="0">
              <a:solidFill>
                <a:srgbClr val="FF0000"/>
              </a:solidFill>
              <a:latin typeface="+mn-lt"/>
            </a:endParaRPr>
          </a:p>
        </p:txBody>
      </p:sp>
    </p:spTree>
    <p:extLst>
      <p:ext uri="{BB962C8B-B14F-4D97-AF65-F5344CB8AC3E}">
        <p14:creationId xmlns:p14="http://schemas.microsoft.com/office/powerpoint/2010/main" val="34845493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6" name="Picture 5"/>
          <p:cNvPicPr/>
          <p:nvPr/>
        </p:nvPicPr>
        <p:blipFill rotWithShape="1">
          <a:blip r:embed="rId5"/>
          <a:srcRect l="24359" t="42900" r="24840" b="28631"/>
          <a:stretch/>
        </p:blipFill>
        <p:spPr bwMode="auto">
          <a:xfrm>
            <a:off x="407058" y="838200"/>
            <a:ext cx="8229599" cy="3810000"/>
          </a:xfrm>
          <a:prstGeom prst="rect">
            <a:avLst/>
          </a:prstGeom>
          <a:ln>
            <a:noFill/>
          </a:ln>
          <a:extLst>
            <a:ext uri="{53640926-AAD7-44D8-BBD7-CCE9431645EC}">
              <a14:shadowObscured xmlns:a14="http://schemas.microsoft.com/office/drawing/2010/main"/>
            </a:ext>
          </a:extLst>
        </p:spPr>
      </p:pic>
      <p:sp>
        <p:nvSpPr>
          <p:cNvPr id="7" name="Rounded Rectangle 6"/>
          <p:cNvSpPr/>
          <p:nvPr/>
        </p:nvSpPr>
        <p:spPr>
          <a:xfrm>
            <a:off x="4953000" y="2304038"/>
            <a:ext cx="1447800" cy="439162"/>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6620814" y="4259687"/>
            <a:ext cx="2015843" cy="381000"/>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452391" y="4824662"/>
            <a:ext cx="8082009" cy="1569660"/>
          </a:xfrm>
          <a:prstGeom prst="rect">
            <a:avLst/>
          </a:prstGeom>
          <a:noFill/>
        </p:spPr>
        <p:txBody>
          <a:bodyPr wrap="square" rtlCol="0">
            <a:spAutoFit/>
          </a:bodyPr>
          <a:lstStyle/>
          <a:p>
            <a:pPr algn="ctr"/>
            <a:r>
              <a:rPr lang="en-US" dirty="0" smtClean="0">
                <a:solidFill>
                  <a:schemeClr val="tx2"/>
                </a:solidFill>
                <a:latin typeface="+mn-lt"/>
              </a:rPr>
              <a:t>Water Use Group Total = 755.98 acres</a:t>
            </a:r>
          </a:p>
          <a:p>
            <a:pPr algn="ctr"/>
            <a:r>
              <a:rPr lang="en-US" dirty="0" smtClean="0">
                <a:solidFill>
                  <a:schemeClr val="tx2"/>
                </a:solidFill>
                <a:latin typeface="+mn-lt"/>
              </a:rPr>
              <a:t>    Group Total Acreage = 883.40 acres</a:t>
            </a:r>
          </a:p>
          <a:p>
            <a:pPr algn="ctr"/>
            <a:r>
              <a:rPr lang="en-US" dirty="0" smtClean="0">
                <a:solidFill>
                  <a:schemeClr val="tx2"/>
                </a:solidFill>
                <a:latin typeface="+mn-lt"/>
              </a:rPr>
              <a:t>Difference of 127.42 acres</a:t>
            </a:r>
            <a:endParaRPr lang="en-US" dirty="0">
              <a:solidFill>
                <a:schemeClr val="tx2"/>
              </a:solidFill>
              <a:latin typeface="+mn-lt"/>
            </a:endParaRPr>
          </a:p>
        </p:txBody>
      </p:sp>
    </p:spTree>
    <p:extLst>
      <p:ext uri="{BB962C8B-B14F-4D97-AF65-F5344CB8AC3E}">
        <p14:creationId xmlns:p14="http://schemas.microsoft.com/office/powerpoint/2010/main" val="1024760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
        <p:nvSpPr>
          <p:cNvPr id="2" name="TextBox 1"/>
          <p:cNvSpPr txBox="1"/>
          <p:nvPr/>
        </p:nvSpPr>
        <p:spPr>
          <a:xfrm>
            <a:off x="1066800" y="1600200"/>
            <a:ext cx="6477000" cy="1077218"/>
          </a:xfrm>
          <a:prstGeom prst="rect">
            <a:avLst/>
          </a:prstGeom>
          <a:noFill/>
        </p:spPr>
        <p:txBody>
          <a:bodyPr wrap="square" rtlCol="0">
            <a:spAutoFit/>
          </a:bodyPr>
          <a:lstStyle/>
          <a:p>
            <a:r>
              <a:rPr lang="en-US" dirty="0" smtClean="0">
                <a:solidFill>
                  <a:schemeClr val="accent1">
                    <a:lumMod val="75000"/>
                  </a:schemeClr>
                </a:solidFill>
              </a:rPr>
              <a:t>Insert slide on supplemental use from Sean</a:t>
            </a:r>
            <a:endParaRPr lang="en-US" dirty="0">
              <a:solidFill>
                <a:schemeClr val="accent1">
                  <a:lumMod val="75000"/>
                </a:schemeClr>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114424"/>
            <a:ext cx="8686800" cy="4886326"/>
          </a:xfrm>
          <a:prstGeom prst="rect">
            <a:avLst/>
          </a:prstGeom>
        </p:spPr>
      </p:pic>
    </p:spTree>
    <p:extLst>
      <p:ext uri="{BB962C8B-B14F-4D97-AF65-F5344CB8AC3E}">
        <p14:creationId xmlns:p14="http://schemas.microsoft.com/office/powerpoint/2010/main" val="29022727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6" name="Picture 5"/>
          <p:cNvPicPr/>
          <p:nvPr/>
        </p:nvPicPr>
        <p:blipFill rotWithShape="1">
          <a:blip r:embed="rId5"/>
          <a:srcRect l="24359" t="42900" r="24840" b="28631"/>
          <a:stretch/>
        </p:blipFill>
        <p:spPr bwMode="auto">
          <a:xfrm>
            <a:off x="415644" y="845247"/>
            <a:ext cx="8229599" cy="3810000"/>
          </a:xfrm>
          <a:prstGeom prst="rect">
            <a:avLst/>
          </a:prstGeom>
          <a:ln>
            <a:noFill/>
          </a:ln>
          <a:extLst>
            <a:ext uri="{53640926-AAD7-44D8-BBD7-CCE9431645EC}">
              <a14:shadowObscured xmlns:a14="http://schemas.microsoft.com/office/drawing/2010/main"/>
            </a:ext>
          </a:extLst>
        </p:spPr>
      </p:pic>
      <p:sp>
        <p:nvSpPr>
          <p:cNvPr id="7" name="Rounded Rectangle 6"/>
          <p:cNvSpPr/>
          <p:nvPr/>
        </p:nvSpPr>
        <p:spPr>
          <a:xfrm>
            <a:off x="4935152" y="2311085"/>
            <a:ext cx="1447800" cy="439162"/>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6562818" y="4229100"/>
            <a:ext cx="2015843" cy="381000"/>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910549" y="2668250"/>
            <a:ext cx="3276600" cy="1446550"/>
          </a:xfrm>
          <a:prstGeom prst="rect">
            <a:avLst/>
          </a:prstGeom>
          <a:solidFill>
            <a:schemeClr val="bg1"/>
          </a:solidFill>
        </p:spPr>
        <p:txBody>
          <a:bodyPr wrap="square" rtlCol="0">
            <a:spAutoFit/>
          </a:bodyPr>
          <a:lstStyle/>
          <a:p>
            <a:pPr algn="ctr"/>
            <a:r>
              <a:rPr lang="en-US" sz="4400" dirty="0" smtClean="0">
                <a:solidFill>
                  <a:srgbClr val="C00000"/>
                </a:solidFill>
                <a:latin typeface="+mn-lt"/>
              </a:rPr>
              <a:t>Why the difference?</a:t>
            </a:r>
            <a:endParaRPr lang="en-US" sz="4400" dirty="0">
              <a:solidFill>
                <a:srgbClr val="C00000"/>
              </a:solidFill>
              <a:latin typeface="+mn-lt"/>
            </a:endParaRPr>
          </a:p>
        </p:txBody>
      </p:sp>
      <p:cxnSp>
        <p:nvCxnSpPr>
          <p:cNvPr id="10" name="Straight Arrow Connector 9"/>
          <p:cNvCxnSpPr/>
          <p:nvPr/>
        </p:nvCxnSpPr>
        <p:spPr>
          <a:xfrm flipV="1">
            <a:off x="4195284" y="2750247"/>
            <a:ext cx="721495" cy="77876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195284" y="3581400"/>
            <a:ext cx="2300952" cy="8382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8600" y="4701570"/>
            <a:ext cx="8082009" cy="1569660"/>
          </a:xfrm>
          <a:prstGeom prst="rect">
            <a:avLst/>
          </a:prstGeom>
          <a:noFill/>
        </p:spPr>
        <p:txBody>
          <a:bodyPr wrap="square" rtlCol="0">
            <a:spAutoFit/>
          </a:bodyPr>
          <a:lstStyle/>
          <a:p>
            <a:pPr algn="ctr"/>
            <a:r>
              <a:rPr lang="en-US" dirty="0" smtClean="0">
                <a:solidFill>
                  <a:schemeClr val="tx2"/>
                </a:solidFill>
                <a:latin typeface="+mn-lt"/>
                <a:ea typeface="Segoe UI Historic" panose="020B0502040204020203" pitchFamily="34" charset="0"/>
                <a:cs typeface="Segoe UI Historic" panose="020B0502040204020203" pitchFamily="34" charset="0"/>
              </a:rPr>
              <a:t>Water Use Group Total = 755.98 acres</a:t>
            </a:r>
          </a:p>
          <a:p>
            <a:pPr algn="ctr"/>
            <a:r>
              <a:rPr lang="en-US" dirty="0" smtClean="0">
                <a:solidFill>
                  <a:schemeClr val="tx2"/>
                </a:solidFill>
                <a:latin typeface="+mn-lt"/>
                <a:ea typeface="Segoe UI Historic" panose="020B0502040204020203" pitchFamily="34" charset="0"/>
                <a:cs typeface="Segoe UI Historic" panose="020B0502040204020203" pitchFamily="34" charset="0"/>
              </a:rPr>
              <a:t>    Group Total Acreage = 883.40 acres</a:t>
            </a:r>
          </a:p>
          <a:p>
            <a:pPr algn="ctr"/>
            <a:r>
              <a:rPr lang="en-US" b="1" dirty="0" smtClean="0">
                <a:solidFill>
                  <a:srgbClr val="FF0000"/>
                </a:solidFill>
                <a:latin typeface="+mn-lt"/>
                <a:ea typeface="Segoe UI Historic" panose="020B0502040204020203" pitchFamily="34" charset="0"/>
                <a:cs typeface="Segoe UI Historic" panose="020B0502040204020203" pitchFamily="34" charset="0"/>
              </a:rPr>
              <a:t>Difference of 127.42 acres</a:t>
            </a:r>
            <a:endParaRPr lang="en-US" b="1" dirty="0">
              <a:solidFill>
                <a:srgbClr val="FF0000"/>
              </a:solidFill>
              <a:latin typeface="+mn-lt"/>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33365951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6" name="Picture 5"/>
          <p:cNvPicPr/>
          <p:nvPr/>
        </p:nvPicPr>
        <p:blipFill rotWithShape="1">
          <a:blip r:embed="rId5"/>
          <a:srcRect l="24098" t="11955" r="24947" b="3188"/>
          <a:stretch/>
        </p:blipFill>
        <p:spPr bwMode="auto">
          <a:xfrm>
            <a:off x="1447800" y="1366837"/>
            <a:ext cx="5638800" cy="5152835"/>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828800" y="782062"/>
            <a:ext cx="4876800" cy="584775"/>
          </a:xfrm>
          <a:prstGeom prst="rect">
            <a:avLst/>
          </a:prstGeom>
          <a:noFill/>
        </p:spPr>
        <p:txBody>
          <a:bodyPr wrap="square" rtlCol="0">
            <a:spAutoFit/>
          </a:bodyPr>
          <a:lstStyle/>
          <a:p>
            <a:r>
              <a:rPr lang="en-US" dirty="0" smtClean="0">
                <a:solidFill>
                  <a:schemeClr val="tx2"/>
                </a:solidFill>
                <a:latin typeface="+mj-lt"/>
              </a:rPr>
              <a:t>Municipal Use Water Rights</a:t>
            </a:r>
            <a:endParaRPr lang="en-US" dirty="0">
              <a:solidFill>
                <a:schemeClr val="tx2"/>
              </a:solidFill>
              <a:latin typeface="+mj-lt"/>
            </a:endParaRPr>
          </a:p>
        </p:txBody>
      </p:sp>
      <p:sp>
        <p:nvSpPr>
          <p:cNvPr id="8" name="Rounded Rectangle 7"/>
          <p:cNvSpPr/>
          <p:nvPr/>
        </p:nvSpPr>
        <p:spPr>
          <a:xfrm>
            <a:off x="1524000" y="1600200"/>
            <a:ext cx="1600200" cy="223838"/>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43006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6" name="Picture 5"/>
          <p:cNvPicPr/>
          <p:nvPr/>
        </p:nvPicPr>
        <p:blipFill rotWithShape="1">
          <a:blip r:embed="rId5"/>
          <a:srcRect l="24098" t="11955" r="24947" b="3188"/>
          <a:stretch/>
        </p:blipFill>
        <p:spPr bwMode="auto">
          <a:xfrm>
            <a:off x="1447800" y="1366837"/>
            <a:ext cx="5638800" cy="5152835"/>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828800" y="782062"/>
            <a:ext cx="4876800" cy="584775"/>
          </a:xfrm>
          <a:prstGeom prst="rect">
            <a:avLst/>
          </a:prstGeom>
          <a:noFill/>
        </p:spPr>
        <p:txBody>
          <a:bodyPr wrap="square" rtlCol="0">
            <a:spAutoFit/>
          </a:bodyPr>
          <a:lstStyle/>
          <a:p>
            <a:r>
              <a:rPr lang="en-US" dirty="0" smtClean="0">
                <a:solidFill>
                  <a:schemeClr val="tx2"/>
                </a:solidFill>
                <a:latin typeface="+mj-lt"/>
              </a:rPr>
              <a:t>Municipal Use Water Rights</a:t>
            </a:r>
            <a:endParaRPr lang="en-US" dirty="0">
              <a:solidFill>
                <a:schemeClr val="tx2"/>
              </a:solidFill>
              <a:latin typeface="+mj-lt"/>
            </a:endParaRPr>
          </a:p>
        </p:txBody>
      </p:sp>
      <p:sp>
        <p:nvSpPr>
          <p:cNvPr id="7" name="Rounded Rectangle 6"/>
          <p:cNvSpPr/>
          <p:nvPr/>
        </p:nvSpPr>
        <p:spPr>
          <a:xfrm>
            <a:off x="1524000" y="6172199"/>
            <a:ext cx="5486400" cy="347473"/>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90614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6" name="Picture 5"/>
          <p:cNvPicPr/>
          <p:nvPr/>
        </p:nvPicPr>
        <p:blipFill rotWithShape="1">
          <a:blip r:embed="rId5"/>
          <a:srcRect l="24098" t="11955" r="24947" b="3188"/>
          <a:stretch/>
        </p:blipFill>
        <p:spPr bwMode="auto">
          <a:xfrm>
            <a:off x="1447800" y="1366837"/>
            <a:ext cx="5638800" cy="5152835"/>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828800" y="782062"/>
            <a:ext cx="4876800" cy="584775"/>
          </a:xfrm>
          <a:prstGeom prst="rect">
            <a:avLst/>
          </a:prstGeom>
          <a:noFill/>
        </p:spPr>
        <p:txBody>
          <a:bodyPr wrap="square" rtlCol="0">
            <a:spAutoFit/>
          </a:bodyPr>
          <a:lstStyle/>
          <a:p>
            <a:r>
              <a:rPr lang="en-US" dirty="0" smtClean="0">
                <a:solidFill>
                  <a:schemeClr val="tx2"/>
                </a:solidFill>
                <a:latin typeface="+mj-lt"/>
              </a:rPr>
              <a:t>Municipal Use Water Rights</a:t>
            </a:r>
            <a:endParaRPr lang="en-US" dirty="0">
              <a:solidFill>
                <a:schemeClr val="tx2"/>
              </a:solidFill>
              <a:latin typeface="+mj-lt"/>
            </a:endParaRPr>
          </a:p>
        </p:txBody>
      </p:sp>
      <p:sp>
        <p:nvSpPr>
          <p:cNvPr id="8" name="Rectangle 7"/>
          <p:cNvSpPr/>
          <p:nvPr/>
        </p:nvSpPr>
        <p:spPr>
          <a:xfrm>
            <a:off x="1676400" y="1752599"/>
            <a:ext cx="5257800" cy="44575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39272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6" name="Picture 5"/>
          <p:cNvPicPr/>
          <p:nvPr/>
        </p:nvPicPr>
        <p:blipFill rotWithShape="1">
          <a:blip r:embed="rId5"/>
          <a:srcRect l="24098" t="11955" r="24947" b="3188"/>
          <a:stretch/>
        </p:blipFill>
        <p:spPr bwMode="auto">
          <a:xfrm>
            <a:off x="1485900" y="1366837"/>
            <a:ext cx="5638800" cy="5152835"/>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828800" y="782062"/>
            <a:ext cx="4876800" cy="584775"/>
          </a:xfrm>
          <a:prstGeom prst="rect">
            <a:avLst/>
          </a:prstGeom>
          <a:noFill/>
        </p:spPr>
        <p:txBody>
          <a:bodyPr wrap="square" rtlCol="0">
            <a:spAutoFit/>
          </a:bodyPr>
          <a:lstStyle/>
          <a:p>
            <a:r>
              <a:rPr lang="en-US" dirty="0" smtClean="0">
                <a:solidFill>
                  <a:schemeClr val="tx2"/>
                </a:solidFill>
                <a:latin typeface="+mj-lt"/>
              </a:rPr>
              <a:t>Municipal Use Water Rights</a:t>
            </a:r>
            <a:endParaRPr lang="en-US" dirty="0">
              <a:solidFill>
                <a:schemeClr val="tx2"/>
              </a:solidFill>
              <a:latin typeface="+mj-lt"/>
            </a:endParaRPr>
          </a:p>
        </p:txBody>
      </p:sp>
      <p:sp>
        <p:nvSpPr>
          <p:cNvPr id="8" name="Rectangle 7"/>
          <p:cNvSpPr/>
          <p:nvPr/>
        </p:nvSpPr>
        <p:spPr>
          <a:xfrm>
            <a:off x="1676400" y="1752599"/>
            <a:ext cx="5257800" cy="44575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905000" y="2224950"/>
            <a:ext cx="4572000" cy="3170099"/>
          </a:xfrm>
          <a:prstGeom prst="rect">
            <a:avLst/>
          </a:prstGeom>
          <a:solidFill>
            <a:schemeClr val="bg1"/>
          </a:solidFill>
        </p:spPr>
        <p:txBody>
          <a:bodyPr wrap="square" rtlCol="0">
            <a:spAutoFit/>
          </a:bodyPr>
          <a:lstStyle/>
          <a:p>
            <a:pPr algn="ctr"/>
            <a:r>
              <a:rPr lang="en-US" sz="4000" dirty="0" smtClean="0">
                <a:solidFill>
                  <a:srgbClr val="C00000"/>
                </a:solidFill>
                <a:latin typeface="+mn-lt"/>
              </a:rPr>
              <a:t>Water Use Group includes all water rights used within the service area of the municipality.</a:t>
            </a:r>
            <a:endParaRPr lang="en-US" sz="4000" dirty="0">
              <a:solidFill>
                <a:srgbClr val="C00000"/>
              </a:solidFill>
              <a:latin typeface="+mn-lt"/>
            </a:endParaRPr>
          </a:p>
        </p:txBody>
      </p:sp>
    </p:spTree>
    <p:extLst>
      <p:ext uri="{BB962C8B-B14F-4D97-AF65-F5344CB8AC3E}">
        <p14:creationId xmlns:p14="http://schemas.microsoft.com/office/powerpoint/2010/main" val="8292780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228600" y="914400"/>
            <a:ext cx="8686800" cy="5562600"/>
          </a:xfrm>
        </p:spPr>
        <p:txBody>
          <a:bodyPr>
            <a:normAutofit/>
          </a:bodyPr>
          <a:lstStyle/>
          <a:p>
            <a:pPr marL="0" indent="0">
              <a:buNone/>
            </a:pPr>
            <a:r>
              <a:rPr lang="en-US" sz="3000" cap="all" dirty="0" smtClean="0">
                <a:solidFill>
                  <a:schemeClr val="tx2"/>
                </a:solidFill>
              </a:rPr>
              <a:t>What documents provide information to help clarify what is included in a Water Use Group?</a:t>
            </a:r>
          </a:p>
          <a:p>
            <a:pPr lvl="1"/>
            <a:r>
              <a:rPr lang="en-US" sz="3000" dirty="0" smtClean="0">
                <a:solidFill>
                  <a:schemeClr val="tx2"/>
                </a:solidFill>
              </a:rPr>
              <a:t>Information included in a water right file</a:t>
            </a:r>
          </a:p>
          <a:p>
            <a:pPr lvl="2"/>
            <a:r>
              <a:rPr lang="en-US" sz="2800" dirty="0" smtClean="0">
                <a:solidFill>
                  <a:schemeClr val="tx2"/>
                </a:solidFill>
              </a:rPr>
              <a:t>Application to Appropriate</a:t>
            </a:r>
          </a:p>
          <a:p>
            <a:pPr lvl="2"/>
            <a:r>
              <a:rPr lang="en-US" sz="2800" dirty="0" smtClean="0">
                <a:solidFill>
                  <a:schemeClr val="tx2"/>
                </a:solidFill>
              </a:rPr>
              <a:t>Diligence or Underground Water Claim</a:t>
            </a:r>
          </a:p>
          <a:p>
            <a:pPr lvl="2"/>
            <a:r>
              <a:rPr lang="en-US" sz="2800" dirty="0" smtClean="0">
                <a:solidFill>
                  <a:schemeClr val="tx2"/>
                </a:solidFill>
              </a:rPr>
              <a:t>Certificate of Beneficial Use</a:t>
            </a:r>
          </a:p>
          <a:p>
            <a:pPr lvl="2"/>
            <a:r>
              <a:rPr lang="en-US" sz="2800" dirty="0" smtClean="0">
                <a:solidFill>
                  <a:schemeClr val="tx2"/>
                </a:solidFill>
              </a:rPr>
              <a:t>Judicial Decree</a:t>
            </a:r>
          </a:p>
          <a:p>
            <a:pPr lvl="2"/>
            <a:r>
              <a:rPr lang="en-US" sz="2800" dirty="0" smtClean="0">
                <a:solidFill>
                  <a:schemeClr val="tx2"/>
                </a:solidFill>
              </a:rPr>
              <a:t>Published Proposed Determination Book / Addendum</a:t>
            </a:r>
          </a:p>
          <a:p>
            <a:pPr lvl="2"/>
            <a:r>
              <a:rPr lang="en-US" sz="2800" dirty="0" smtClean="0">
                <a:solidFill>
                  <a:schemeClr val="tx2"/>
                </a:solidFill>
              </a:rPr>
              <a:t>Maps (application, claims, certificate, hydrographic survey maps)</a:t>
            </a:r>
          </a:p>
          <a:p>
            <a:pPr lvl="1"/>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19700012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838200"/>
            <a:ext cx="8005810" cy="5410200"/>
          </a:xfrm>
        </p:spPr>
        <p:txBody>
          <a:bodyPr>
            <a:normAutofit fontScale="85000" lnSpcReduction="10000"/>
          </a:bodyPr>
          <a:lstStyle/>
          <a:p>
            <a:pPr marL="393192" lvl="1" indent="0">
              <a:buNone/>
            </a:pPr>
            <a:endParaRPr lang="en-US" sz="1400" dirty="0" smtClean="0">
              <a:solidFill>
                <a:schemeClr val="tx2"/>
              </a:solidFill>
            </a:endParaRPr>
          </a:p>
          <a:p>
            <a:pPr lvl="1"/>
            <a:r>
              <a:rPr lang="en-US" sz="3000" dirty="0" smtClean="0">
                <a:solidFill>
                  <a:schemeClr val="tx2"/>
                </a:solidFill>
              </a:rPr>
              <a:t>A group contains a water right owned by an individual and the water rights for an irrigation company. What does this mean?</a:t>
            </a:r>
          </a:p>
          <a:p>
            <a:pPr lvl="1"/>
            <a:endParaRPr lang="en-US" sz="1300" dirty="0" smtClean="0">
              <a:solidFill>
                <a:schemeClr val="tx2"/>
              </a:solidFill>
            </a:endParaRPr>
          </a:p>
          <a:p>
            <a:pPr lvl="2"/>
            <a:r>
              <a:rPr lang="en-US" sz="2600" dirty="0" smtClean="0">
                <a:solidFill>
                  <a:schemeClr val="tx2"/>
                </a:solidFill>
              </a:rPr>
              <a:t>The use described in the group is supplemental to shares of stock in an irrigation company.</a:t>
            </a:r>
          </a:p>
          <a:p>
            <a:pPr lvl="2"/>
            <a:r>
              <a:rPr lang="en-US" sz="2600" dirty="0" smtClean="0">
                <a:solidFill>
                  <a:schemeClr val="tx2"/>
                </a:solidFill>
              </a:rPr>
              <a:t>The individual right provides only a portion of the total Beneficial Use Amount. </a:t>
            </a:r>
          </a:p>
          <a:p>
            <a:pPr lvl="2"/>
            <a:r>
              <a:rPr lang="en-US" sz="2600" dirty="0" smtClean="0">
                <a:solidFill>
                  <a:schemeClr val="tx2"/>
                </a:solidFill>
              </a:rPr>
              <a:t>The land is within the service area of the irrigation company.</a:t>
            </a:r>
          </a:p>
          <a:p>
            <a:pPr lvl="2"/>
            <a:r>
              <a:rPr lang="en-US" sz="2600" dirty="0" smtClean="0">
                <a:solidFill>
                  <a:schemeClr val="tx2"/>
                </a:solidFill>
              </a:rPr>
              <a:t>Shares in an irrigation company are bought and sold as securities and lands served by the company may change.</a:t>
            </a:r>
          </a:p>
          <a:p>
            <a:pPr lvl="2"/>
            <a:r>
              <a:rPr lang="en-US" sz="2600" dirty="0" smtClean="0">
                <a:solidFill>
                  <a:srgbClr val="FF0000"/>
                </a:solidFill>
              </a:rPr>
              <a:t>This is an error that you can ask the Division to correct.  We no longer include irrigation company rights in groups with private rights.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7566233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
        <p:nvSpPr>
          <p:cNvPr id="3" name="TextBox 2"/>
          <p:cNvSpPr txBox="1"/>
          <p:nvPr/>
        </p:nvSpPr>
        <p:spPr>
          <a:xfrm>
            <a:off x="152400" y="914400"/>
            <a:ext cx="8839200" cy="646331"/>
          </a:xfrm>
          <a:prstGeom prst="rect">
            <a:avLst/>
          </a:prstGeom>
          <a:noFill/>
        </p:spPr>
        <p:txBody>
          <a:bodyPr wrap="square" rtlCol="0">
            <a:spAutoFit/>
          </a:bodyPr>
          <a:lstStyle/>
          <a:p>
            <a:pPr algn="ctr"/>
            <a:r>
              <a:rPr lang="en-US" sz="3600" cap="all" dirty="0" smtClean="0">
                <a:solidFill>
                  <a:srgbClr val="1F497D"/>
                </a:solidFill>
                <a:latin typeface="+mn-lt"/>
              </a:rPr>
              <a:t>IRRIGATION COMPANY USE NOTE</a:t>
            </a:r>
            <a:endParaRPr lang="en-US" sz="3600" cap="all" dirty="0">
              <a:solidFill>
                <a:srgbClr val="1F497D"/>
              </a:solidFill>
              <a:latin typeface="+mn-lt"/>
            </a:endParaRPr>
          </a:p>
        </p:txBody>
      </p:sp>
      <p:pic>
        <p:nvPicPr>
          <p:cNvPr id="9" name="Picture 8"/>
          <p:cNvPicPr/>
          <p:nvPr/>
        </p:nvPicPr>
        <p:blipFill rotWithShape="1">
          <a:blip r:embed="rId5"/>
          <a:srcRect l="24204" t="32532" r="24840" b="38660"/>
          <a:stretch/>
        </p:blipFill>
        <p:spPr bwMode="auto">
          <a:xfrm>
            <a:off x="304800" y="1905000"/>
            <a:ext cx="8534400" cy="3048000"/>
          </a:xfrm>
          <a:prstGeom prst="rect">
            <a:avLst/>
          </a:prstGeom>
          <a:ln>
            <a:noFill/>
          </a:ln>
          <a:extLst>
            <a:ext uri="{53640926-AAD7-44D8-BBD7-CCE9431645EC}">
              <a14:shadowObscured xmlns:a14="http://schemas.microsoft.com/office/drawing/2010/main"/>
            </a:ext>
          </a:extLst>
        </p:spPr>
      </p:pic>
      <p:sp>
        <p:nvSpPr>
          <p:cNvPr id="11" name="Rounded Rectangle 10"/>
          <p:cNvSpPr/>
          <p:nvPr/>
        </p:nvSpPr>
        <p:spPr>
          <a:xfrm>
            <a:off x="457200" y="4191000"/>
            <a:ext cx="5791200" cy="762000"/>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44331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228600" y="1295400"/>
            <a:ext cx="8686800" cy="4767072"/>
          </a:xfrm>
        </p:spPr>
        <p:txBody>
          <a:bodyPr>
            <a:normAutofit fontScale="92500" lnSpcReduction="10000"/>
          </a:bodyPr>
          <a:lstStyle/>
          <a:p>
            <a:pPr marL="0" indent="0">
              <a:buNone/>
            </a:pPr>
            <a:r>
              <a:rPr lang="en-US" sz="3600" cap="all" dirty="0" smtClean="0">
                <a:solidFill>
                  <a:schemeClr val="tx2"/>
                </a:solidFill>
              </a:rPr>
              <a:t>Water Use Groups may not be 100% correct</a:t>
            </a:r>
          </a:p>
          <a:p>
            <a:endParaRPr lang="en-US" sz="1600" dirty="0" smtClean="0">
              <a:solidFill>
                <a:schemeClr val="tx2"/>
              </a:solidFill>
            </a:endParaRPr>
          </a:p>
          <a:p>
            <a:pPr marL="0" indent="0">
              <a:buNone/>
            </a:pPr>
            <a:r>
              <a:rPr lang="en-US" dirty="0" smtClean="0">
                <a:solidFill>
                  <a:schemeClr val="tx2"/>
                </a:solidFill>
              </a:rPr>
              <a:t>Duplicate groups and incomplete groups may exist due to database conversions and entry errors which have occurred over time.</a:t>
            </a:r>
          </a:p>
          <a:p>
            <a:endParaRPr lang="en-US" sz="1600" dirty="0" smtClean="0">
              <a:solidFill>
                <a:schemeClr val="tx2"/>
              </a:solidFill>
            </a:endParaRPr>
          </a:p>
          <a:p>
            <a:pPr marL="0" indent="0">
              <a:buNone/>
            </a:pPr>
            <a:r>
              <a:rPr lang="en-US" sz="3000" dirty="0" smtClean="0">
                <a:solidFill>
                  <a:schemeClr val="tx2"/>
                </a:solidFill>
              </a:rPr>
              <a:t>Identifying errors</a:t>
            </a:r>
          </a:p>
          <a:p>
            <a:pPr lvl="1"/>
            <a:r>
              <a:rPr lang="en-US" sz="3000" dirty="0" smtClean="0">
                <a:solidFill>
                  <a:schemeClr val="tx2"/>
                </a:solidFill>
              </a:rPr>
              <a:t>Research records</a:t>
            </a:r>
          </a:p>
          <a:p>
            <a:pPr lvl="1"/>
            <a:r>
              <a:rPr lang="en-US" sz="3000" dirty="0" smtClean="0">
                <a:solidFill>
                  <a:schemeClr val="tx2"/>
                </a:solidFill>
              </a:rPr>
              <a:t>Send a written request to review the record and include statements as to how it is believed the groups should be modified.</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12881860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228600" y="914400"/>
            <a:ext cx="8453390" cy="5486400"/>
          </a:xfrm>
        </p:spPr>
        <p:txBody>
          <a:bodyPr>
            <a:normAutofit/>
          </a:bodyPr>
          <a:lstStyle/>
          <a:p>
            <a:pPr marL="0" indent="0">
              <a:buNone/>
            </a:pPr>
            <a:r>
              <a:rPr lang="en-US" sz="4300" cap="all" dirty="0" smtClean="0">
                <a:solidFill>
                  <a:schemeClr val="tx2"/>
                </a:solidFill>
              </a:rPr>
              <a:t>How do you fix database errors</a:t>
            </a:r>
          </a:p>
          <a:p>
            <a:pPr lvl="1"/>
            <a:endParaRPr lang="en-US" dirty="0" smtClean="0">
              <a:solidFill>
                <a:schemeClr val="tx2"/>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2050" name="Picture 2" descr="E:\ericjones\Presentations\Water Use Groups 2018\better_luck_next_time_by_controversialhumour-d7jok2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02" y="1676400"/>
            <a:ext cx="4752975"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2727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
        <p:nvSpPr>
          <p:cNvPr id="2" name="TextBox 1"/>
          <p:cNvSpPr txBox="1"/>
          <p:nvPr/>
        </p:nvSpPr>
        <p:spPr>
          <a:xfrm>
            <a:off x="1066800" y="1600200"/>
            <a:ext cx="6477000" cy="1077218"/>
          </a:xfrm>
          <a:prstGeom prst="rect">
            <a:avLst/>
          </a:prstGeom>
          <a:noFill/>
        </p:spPr>
        <p:txBody>
          <a:bodyPr wrap="square" rtlCol="0">
            <a:spAutoFit/>
          </a:bodyPr>
          <a:lstStyle/>
          <a:p>
            <a:r>
              <a:rPr lang="en-US" dirty="0" smtClean="0">
                <a:solidFill>
                  <a:schemeClr val="accent1">
                    <a:lumMod val="75000"/>
                  </a:schemeClr>
                </a:solidFill>
              </a:rPr>
              <a:t>Insert slide on supplemental use from Sean</a:t>
            </a:r>
            <a:endParaRPr lang="en-US" dirty="0">
              <a:solidFill>
                <a:schemeClr val="accent1">
                  <a:lumMod val="75000"/>
                </a:schemeClr>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114424"/>
            <a:ext cx="8686800" cy="4886325"/>
          </a:xfrm>
          <a:prstGeom prst="rect">
            <a:avLst/>
          </a:prstGeom>
        </p:spPr>
      </p:pic>
    </p:spTree>
    <p:extLst>
      <p:ext uri="{BB962C8B-B14F-4D97-AF65-F5344CB8AC3E}">
        <p14:creationId xmlns:p14="http://schemas.microsoft.com/office/powerpoint/2010/main" val="7363370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8" name="Picture 7"/>
          <p:cNvPicPr/>
          <p:nvPr/>
        </p:nvPicPr>
        <p:blipFill rotWithShape="1">
          <a:blip r:embed="rId5"/>
          <a:srcRect l="24204" t="44682" r="24840" b="34741"/>
          <a:stretch/>
        </p:blipFill>
        <p:spPr bwMode="auto">
          <a:xfrm>
            <a:off x="381000" y="2743200"/>
            <a:ext cx="8300990" cy="2666999"/>
          </a:xfrm>
          <a:prstGeom prst="rect">
            <a:avLst/>
          </a:prstGeom>
          <a:ln>
            <a:noFill/>
          </a:ln>
          <a:extLst>
            <a:ext uri="{53640926-AAD7-44D8-BBD7-CCE9431645EC}">
              <a14:shadowObscured xmlns:a14="http://schemas.microsoft.com/office/drawing/2010/main"/>
            </a:ext>
          </a:extLst>
        </p:spPr>
      </p:pic>
      <p:sp>
        <p:nvSpPr>
          <p:cNvPr id="6" name="Rounded Rectangle 5"/>
          <p:cNvSpPr/>
          <p:nvPr/>
        </p:nvSpPr>
        <p:spPr>
          <a:xfrm>
            <a:off x="452390" y="3276600"/>
            <a:ext cx="2519410" cy="381000"/>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52400" y="914400"/>
            <a:ext cx="8839200" cy="1323439"/>
          </a:xfrm>
          <a:prstGeom prst="rect">
            <a:avLst/>
          </a:prstGeom>
          <a:noFill/>
        </p:spPr>
        <p:txBody>
          <a:bodyPr wrap="square" rtlCol="0">
            <a:spAutoFit/>
          </a:bodyPr>
          <a:lstStyle/>
          <a:p>
            <a:pPr algn="ctr"/>
            <a:r>
              <a:rPr lang="en-US" sz="4000" cap="all" dirty="0" smtClean="0">
                <a:solidFill>
                  <a:srgbClr val="1F497D"/>
                </a:solidFill>
                <a:latin typeface="+mn-lt"/>
              </a:rPr>
              <a:t>EVALUATING UNEVALUATED</a:t>
            </a:r>
          </a:p>
          <a:p>
            <a:pPr algn="ctr"/>
            <a:r>
              <a:rPr lang="en-US" sz="4000" cap="all" dirty="0" smtClean="0">
                <a:solidFill>
                  <a:srgbClr val="1F497D"/>
                </a:solidFill>
                <a:latin typeface="+mn-lt"/>
              </a:rPr>
              <a:t>WATER USE GROUPS</a:t>
            </a:r>
            <a:endParaRPr lang="en-US" sz="4000" cap="all" dirty="0">
              <a:solidFill>
                <a:srgbClr val="1F497D"/>
              </a:solidFill>
              <a:latin typeface="+mn-lt"/>
            </a:endParaRPr>
          </a:p>
        </p:txBody>
      </p:sp>
    </p:spTree>
    <p:extLst>
      <p:ext uri="{BB962C8B-B14F-4D97-AF65-F5344CB8AC3E}">
        <p14:creationId xmlns:p14="http://schemas.microsoft.com/office/powerpoint/2010/main" val="14255961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8" name="Picture 7"/>
          <p:cNvPicPr/>
          <p:nvPr/>
        </p:nvPicPr>
        <p:blipFill rotWithShape="1">
          <a:blip r:embed="rId5"/>
          <a:srcRect l="24204" t="44682" r="24840" b="34741"/>
          <a:stretch/>
        </p:blipFill>
        <p:spPr bwMode="auto">
          <a:xfrm>
            <a:off x="381000" y="2857500"/>
            <a:ext cx="8300990" cy="2666999"/>
          </a:xfrm>
          <a:prstGeom prst="rect">
            <a:avLst/>
          </a:prstGeom>
          <a:ln>
            <a:noFill/>
          </a:ln>
          <a:extLst>
            <a:ext uri="{53640926-AAD7-44D8-BBD7-CCE9431645EC}">
              <a14:shadowObscured xmlns:a14="http://schemas.microsoft.com/office/drawing/2010/main"/>
            </a:ext>
          </a:extLst>
        </p:spPr>
      </p:pic>
      <p:sp>
        <p:nvSpPr>
          <p:cNvPr id="6" name="Rounded Rectangle 5"/>
          <p:cNvSpPr/>
          <p:nvPr/>
        </p:nvSpPr>
        <p:spPr>
          <a:xfrm>
            <a:off x="452390" y="3646201"/>
            <a:ext cx="8082010" cy="392399"/>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52400" y="914400"/>
            <a:ext cx="8839200" cy="1323439"/>
          </a:xfrm>
          <a:prstGeom prst="rect">
            <a:avLst/>
          </a:prstGeom>
          <a:noFill/>
        </p:spPr>
        <p:txBody>
          <a:bodyPr wrap="square" rtlCol="0">
            <a:spAutoFit/>
          </a:bodyPr>
          <a:lstStyle/>
          <a:p>
            <a:pPr algn="ctr"/>
            <a:r>
              <a:rPr lang="en-US" sz="4000" cap="all" dirty="0" smtClean="0">
                <a:solidFill>
                  <a:srgbClr val="1F497D"/>
                </a:solidFill>
                <a:latin typeface="+mn-lt"/>
              </a:rPr>
              <a:t>EVALUATING UNEVALUATED</a:t>
            </a:r>
          </a:p>
          <a:p>
            <a:pPr algn="ctr"/>
            <a:r>
              <a:rPr lang="en-US" sz="4000" cap="all" dirty="0" smtClean="0">
                <a:solidFill>
                  <a:srgbClr val="1F497D"/>
                </a:solidFill>
                <a:latin typeface="+mn-lt"/>
              </a:rPr>
              <a:t>WATER USE GROUPS</a:t>
            </a:r>
            <a:endParaRPr lang="en-US" sz="4000" cap="all" dirty="0">
              <a:solidFill>
                <a:srgbClr val="1F497D"/>
              </a:solidFill>
              <a:latin typeface="+mn-lt"/>
            </a:endParaRPr>
          </a:p>
        </p:txBody>
      </p:sp>
    </p:spTree>
    <p:extLst>
      <p:ext uri="{BB962C8B-B14F-4D97-AF65-F5344CB8AC3E}">
        <p14:creationId xmlns:p14="http://schemas.microsoft.com/office/powerpoint/2010/main" val="12919853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8" name="Picture 7"/>
          <p:cNvPicPr/>
          <p:nvPr/>
        </p:nvPicPr>
        <p:blipFill rotWithShape="1">
          <a:blip r:embed="rId5"/>
          <a:srcRect l="24204" t="44682" r="24840" b="34741"/>
          <a:stretch/>
        </p:blipFill>
        <p:spPr bwMode="auto">
          <a:xfrm>
            <a:off x="381000" y="2743200"/>
            <a:ext cx="8300990" cy="2666999"/>
          </a:xfrm>
          <a:prstGeom prst="rect">
            <a:avLst/>
          </a:prstGeom>
          <a:ln>
            <a:noFill/>
          </a:ln>
          <a:extLst>
            <a:ext uri="{53640926-AAD7-44D8-BBD7-CCE9431645EC}">
              <a14:shadowObscured xmlns:a14="http://schemas.microsoft.com/office/drawing/2010/main"/>
            </a:ext>
          </a:extLst>
        </p:spPr>
      </p:pic>
      <p:sp>
        <p:nvSpPr>
          <p:cNvPr id="6" name="Rounded Rectangle 5"/>
          <p:cNvSpPr/>
          <p:nvPr/>
        </p:nvSpPr>
        <p:spPr>
          <a:xfrm>
            <a:off x="4800600" y="3880499"/>
            <a:ext cx="3881390" cy="392399"/>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52400" y="914400"/>
            <a:ext cx="8839200" cy="1323439"/>
          </a:xfrm>
          <a:prstGeom prst="rect">
            <a:avLst/>
          </a:prstGeom>
          <a:noFill/>
        </p:spPr>
        <p:txBody>
          <a:bodyPr wrap="square" rtlCol="0">
            <a:spAutoFit/>
          </a:bodyPr>
          <a:lstStyle/>
          <a:p>
            <a:pPr algn="ctr"/>
            <a:r>
              <a:rPr lang="en-US" sz="4000" cap="all" dirty="0" smtClean="0">
                <a:solidFill>
                  <a:srgbClr val="1F497D"/>
                </a:solidFill>
                <a:latin typeface="+mn-lt"/>
              </a:rPr>
              <a:t>EVALUATING UNEVALUATED</a:t>
            </a:r>
          </a:p>
          <a:p>
            <a:pPr algn="ctr"/>
            <a:r>
              <a:rPr lang="en-US" sz="4000" cap="all" dirty="0" smtClean="0">
                <a:solidFill>
                  <a:srgbClr val="1F497D"/>
                </a:solidFill>
                <a:latin typeface="+mn-lt"/>
              </a:rPr>
              <a:t>WATER USE GROUPS</a:t>
            </a:r>
            <a:endParaRPr lang="en-US" sz="4000" cap="all" dirty="0">
              <a:solidFill>
                <a:srgbClr val="1F497D"/>
              </a:solidFill>
              <a:latin typeface="+mn-lt"/>
            </a:endParaRPr>
          </a:p>
        </p:txBody>
      </p:sp>
    </p:spTree>
    <p:extLst>
      <p:ext uri="{BB962C8B-B14F-4D97-AF65-F5344CB8AC3E}">
        <p14:creationId xmlns:p14="http://schemas.microsoft.com/office/powerpoint/2010/main" val="17286131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8" name="Picture 7"/>
          <p:cNvPicPr/>
          <p:nvPr/>
        </p:nvPicPr>
        <p:blipFill rotWithShape="1">
          <a:blip r:embed="rId5"/>
          <a:srcRect l="24204" t="44682" r="24840" b="34741"/>
          <a:stretch/>
        </p:blipFill>
        <p:spPr bwMode="auto">
          <a:xfrm>
            <a:off x="381000" y="2387783"/>
            <a:ext cx="8300990" cy="2666999"/>
          </a:xfrm>
          <a:prstGeom prst="rect">
            <a:avLst/>
          </a:prstGeom>
          <a:ln>
            <a:noFill/>
          </a:ln>
          <a:extLst>
            <a:ext uri="{53640926-AAD7-44D8-BBD7-CCE9431645EC}">
              <a14:shadowObscured xmlns:a14="http://schemas.microsoft.com/office/drawing/2010/main"/>
            </a:ext>
          </a:extLst>
        </p:spPr>
      </p:pic>
      <p:sp>
        <p:nvSpPr>
          <p:cNvPr id="6" name="Rounded Rectangle 5"/>
          <p:cNvSpPr/>
          <p:nvPr/>
        </p:nvSpPr>
        <p:spPr>
          <a:xfrm>
            <a:off x="609600" y="3525082"/>
            <a:ext cx="3505200" cy="392399"/>
          </a:xfrm>
          <a:prstGeom prst="round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909590" y="5088487"/>
            <a:ext cx="7315199" cy="1323439"/>
          </a:xfrm>
          <a:prstGeom prst="rect">
            <a:avLst/>
          </a:prstGeom>
          <a:noFill/>
        </p:spPr>
        <p:txBody>
          <a:bodyPr wrap="square" rtlCol="0">
            <a:spAutoFit/>
          </a:bodyPr>
          <a:lstStyle/>
          <a:p>
            <a:pPr algn="ctr"/>
            <a:r>
              <a:rPr lang="en-US" sz="4000" dirty="0" smtClean="0">
                <a:solidFill>
                  <a:schemeClr val="tx2"/>
                </a:solidFill>
                <a:latin typeface="+mj-lt"/>
              </a:rPr>
              <a:t>How does a group or </a:t>
            </a:r>
          </a:p>
          <a:p>
            <a:pPr algn="ctr"/>
            <a:r>
              <a:rPr lang="en-US" sz="4000" dirty="0" smtClean="0">
                <a:solidFill>
                  <a:schemeClr val="tx2"/>
                </a:solidFill>
                <a:latin typeface="+mj-lt"/>
              </a:rPr>
              <a:t>water right get evaluated?</a:t>
            </a:r>
            <a:endParaRPr lang="en-US" sz="4000" dirty="0">
              <a:solidFill>
                <a:schemeClr val="tx2"/>
              </a:solidFill>
              <a:latin typeface="+mj-lt"/>
            </a:endParaRPr>
          </a:p>
        </p:txBody>
      </p:sp>
      <p:sp>
        <p:nvSpPr>
          <p:cNvPr id="9" name="TextBox 8"/>
          <p:cNvSpPr txBox="1"/>
          <p:nvPr/>
        </p:nvSpPr>
        <p:spPr>
          <a:xfrm>
            <a:off x="122627" y="1030639"/>
            <a:ext cx="8839200" cy="1323439"/>
          </a:xfrm>
          <a:prstGeom prst="rect">
            <a:avLst/>
          </a:prstGeom>
          <a:noFill/>
        </p:spPr>
        <p:txBody>
          <a:bodyPr wrap="square" rtlCol="0">
            <a:spAutoFit/>
          </a:bodyPr>
          <a:lstStyle/>
          <a:p>
            <a:pPr algn="ctr"/>
            <a:r>
              <a:rPr lang="en-US" sz="4000" cap="all" dirty="0" smtClean="0">
                <a:solidFill>
                  <a:srgbClr val="1F497D"/>
                </a:solidFill>
                <a:latin typeface="+mn-lt"/>
              </a:rPr>
              <a:t>EVALUATING UNEVALUATED</a:t>
            </a:r>
          </a:p>
          <a:p>
            <a:pPr algn="ctr"/>
            <a:r>
              <a:rPr lang="en-US" sz="4000" cap="all" dirty="0" smtClean="0">
                <a:solidFill>
                  <a:srgbClr val="1F497D"/>
                </a:solidFill>
                <a:latin typeface="+mn-lt"/>
              </a:rPr>
              <a:t>WATER USE GROUPS</a:t>
            </a:r>
            <a:endParaRPr lang="en-US" sz="4000" cap="all" dirty="0">
              <a:solidFill>
                <a:srgbClr val="1F497D"/>
              </a:solidFill>
              <a:latin typeface="+mn-lt"/>
            </a:endParaRPr>
          </a:p>
        </p:txBody>
      </p:sp>
    </p:spTree>
    <p:extLst>
      <p:ext uri="{BB962C8B-B14F-4D97-AF65-F5344CB8AC3E}">
        <p14:creationId xmlns:p14="http://schemas.microsoft.com/office/powerpoint/2010/main" val="29679435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457200" y="685800"/>
            <a:ext cx="8229600" cy="990600"/>
          </a:xfrm>
        </p:spPr>
        <p:txBody>
          <a:bodyPr/>
          <a:lstStyle/>
          <a:p>
            <a:pPr algn="l"/>
            <a:r>
              <a:rPr lang="en-US" dirty="0">
                <a:solidFill>
                  <a:schemeClr val="tx2"/>
                </a:solidFill>
              </a:rPr>
              <a:t>Administrative Rule </a:t>
            </a:r>
            <a:r>
              <a:rPr lang="en-US" dirty="0" smtClean="0">
                <a:solidFill>
                  <a:schemeClr val="tx2"/>
                </a:solidFill>
              </a:rPr>
              <a:t>R655-16</a:t>
            </a:r>
            <a:endParaRPr lang="en-US" dirty="0">
              <a:solidFill>
                <a:schemeClr val="tx2"/>
              </a:solidFill>
            </a:endParaRPr>
          </a:p>
        </p:txBody>
      </p:sp>
      <p:sp>
        <p:nvSpPr>
          <p:cNvPr id="2" name="Content Placeholder 1"/>
          <p:cNvSpPr>
            <a:spLocks noGrp="1"/>
          </p:cNvSpPr>
          <p:nvPr>
            <p:ph sz="half" idx="1"/>
          </p:nvPr>
        </p:nvSpPr>
        <p:spPr>
          <a:xfrm>
            <a:off x="266700" y="1459522"/>
            <a:ext cx="5638800" cy="5017477"/>
          </a:xfrm>
        </p:spPr>
        <p:txBody>
          <a:bodyPr>
            <a:noAutofit/>
          </a:bodyPr>
          <a:lstStyle/>
          <a:p>
            <a:pPr marL="457200" lvl="1" indent="0">
              <a:buNone/>
            </a:pPr>
            <a:r>
              <a:rPr lang="en-US" sz="2800" u="sng" dirty="0" smtClean="0">
                <a:solidFill>
                  <a:schemeClr val="tx2"/>
                </a:solidFill>
              </a:rPr>
              <a:t>Declaring Beneficial Use Amounts</a:t>
            </a:r>
          </a:p>
          <a:p>
            <a:pPr marL="1088136" lvl="2" indent="-457200">
              <a:buFont typeface="+mj-lt"/>
              <a:buAutoNum type="arabicPeriod"/>
            </a:pPr>
            <a:r>
              <a:rPr lang="en-US" sz="2400" dirty="0" smtClean="0">
                <a:solidFill>
                  <a:schemeClr val="tx2"/>
                </a:solidFill>
              </a:rPr>
              <a:t>Written request for corrections to be made.</a:t>
            </a:r>
          </a:p>
          <a:p>
            <a:pPr marL="1088136" lvl="2" indent="-457200">
              <a:buFont typeface="+mj-lt"/>
              <a:buAutoNum type="arabicPeriod"/>
            </a:pPr>
            <a:r>
              <a:rPr lang="en-US" sz="2400" dirty="0" smtClean="0">
                <a:solidFill>
                  <a:schemeClr val="tx2"/>
                </a:solidFill>
              </a:rPr>
              <a:t>Declaration of Beneficial Use</a:t>
            </a:r>
          </a:p>
          <a:p>
            <a:pPr lvl="3"/>
            <a:r>
              <a:rPr lang="en-US" sz="2000" dirty="0" smtClean="0">
                <a:solidFill>
                  <a:schemeClr val="tx2"/>
                </a:solidFill>
              </a:rPr>
              <a:t>Used </a:t>
            </a:r>
            <a:r>
              <a:rPr lang="en-US" sz="2000" dirty="0">
                <a:solidFill>
                  <a:schemeClr val="tx2"/>
                </a:solidFill>
              </a:rPr>
              <a:t>to declare the beneficial use amount of a water right in a use group</a:t>
            </a:r>
            <a:r>
              <a:rPr lang="en-US" sz="2000" dirty="0" smtClean="0">
                <a:solidFill>
                  <a:schemeClr val="tx2"/>
                </a:solidFill>
              </a:rPr>
              <a:t>.</a:t>
            </a:r>
          </a:p>
          <a:p>
            <a:pPr marL="1088136" lvl="2" indent="-457200">
              <a:buFont typeface="+mj-lt"/>
              <a:buAutoNum type="arabicPeriod"/>
            </a:pPr>
            <a:r>
              <a:rPr lang="en-US" sz="2400" dirty="0">
                <a:solidFill>
                  <a:schemeClr val="tx2"/>
                </a:solidFill>
              </a:rPr>
              <a:t>Application for Apportionment of Beneficial Use Amounts</a:t>
            </a:r>
            <a:r>
              <a:rPr lang="en-US" sz="2400" dirty="0" smtClean="0">
                <a:solidFill>
                  <a:schemeClr val="tx2"/>
                </a:solidFill>
              </a:rPr>
              <a:t>.</a:t>
            </a:r>
          </a:p>
          <a:p>
            <a:pPr lvl="3"/>
            <a:r>
              <a:rPr lang="en-US" sz="2000" dirty="0" smtClean="0">
                <a:solidFill>
                  <a:schemeClr val="tx2"/>
                </a:solidFill>
              </a:rPr>
              <a:t>The applicant has exhausted all reasonable efforts to complete a Declaration of Beneficial Use.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2050" name="Picture 2" descr="G:\_WRT Photo Contests (all years)\2007 WRT Photo Contest\Wilson Mesa.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9117" r="22407"/>
          <a:stretch/>
        </p:blipFill>
        <p:spPr bwMode="auto">
          <a:xfrm>
            <a:off x="6172200" y="1905000"/>
            <a:ext cx="2438400" cy="4449763"/>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5500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914400"/>
            <a:ext cx="8229600" cy="5410200"/>
          </a:xfrm>
        </p:spPr>
        <p:txBody>
          <a:bodyPr>
            <a:normAutofit/>
          </a:bodyPr>
          <a:lstStyle/>
          <a:p>
            <a:pPr marL="457200" lvl="1" indent="0" algn="ctr">
              <a:buNone/>
            </a:pPr>
            <a:r>
              <a:rPr lang="en-US" sz="3200" dirty="0" smtClean="0">
                <a:solidFill>
                  <a:schemeClr val="tx2"/>
                </a:solidFill>
              </a:rPr>
              <a:t>Why do you need to define the Beneficial Use Amount (Group Contribution)?</a:t>
            </a:r>
          </a:p>
          <a:p>
            <a:pPr lvl="2"/>
            <a:r>
              <a:rPr lang="en-US" dirty="0" smtClean="0">
                <a:solidFill>
                  <a:schemeClr val="tx2"/>
                </a:solidFill>
              </a:rPr>
              <a:t>To file a segregation.</a:t>
            </a:r>
          </a:p>
          <a:p>
            <a:pPr lvl="2"/>
            <a:r>
              <a:rPr lang="en-US" dirty="0" smtClean="0">
                <a:solidFill>
                  <a:schemeClr val="tx2"/>
                </a:solidFill>
              </a:rPr>
              <a:t>To file a change application.</a:t>
            </a:r>
          </a:p>
          <a:p>
            <a:pPr lvl="2"/>
            <a:endParaRPr lang="en-US" sz="1200" dirty="0" smtClean="0">
              <a:solidFill>
                <a:schemeClr val="tx2"/>
              </a:solidFill>
            </a:endParaRPr>
          </a:p>
          <a:p>
            <a:pPr marL="457200" lvl="1" indent="0">
              <a:buNone/>
            </a:pPr>
            <a:r>
              <a:rPr lang="en-US" dirty="0" smtClean="0">
                <a:solidFill>
                  <a:schemeClr val="tx2"/>
                </a:solidFill>
              </a:rPr>
              <a:t>Defining the Beneficial Use Amount of all water rights within a group ensures the amount of water and beneficial use of the individual water rights in the group is properly defined so there won’t be confusion if the rights are used independent of each other.</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26705622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5122" name="Picture 2" descr="G:\_WRT Photo Contests (all years)\2012 WRT Photo Contest\SticksandStone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053" r="16649"/>
          <a:stretch/>
        </p:blipFill>
        <p:spPr bwMode="auto">
          <a:xfrm>
            <a:off x="533400" y="2057400"/>
            <a:ext cx="3170443" cy="32004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31"/>
          <a:stretch/>
        </p:blipFill>
        <p:spPr bwMode="auto">
          <a:xfrm>
            <a:off x="3810000" y="1065565"/>
            <a:ext cx="4876800" cy="4726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91794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 y="-5495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a:bodyPr>
          <a:lstStyle/>
          <a:p>
            <a:pPr marL="457200" lvl="1" indent="0">
              <a:buNone/>
            </a:pPr>
            <a:endParaRPr lang="en-US" dirty="0" smtClean="0"/>
          </a:p>
          <a:p>
            <a:pPr marL="393192"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
        <p:nvSpPr>
          <p:cNvPr id="3" name="TextBox 2"/>
          <p:cNvSpPr txBox="1"/>
          <p:nvPr/>
        </p:nvSpPr>
        <p:spPr>
          <a:xfrm>
            <a:off x="228600" y="1219200"/>
            <a:ext cx="8610600" cy="4924425"/>
          </a:xfrm>
          <a:prstGeom prst="rect">
            <a:avLst/>
          </a:prstGeom>
          <a:noFill/>
        </p:spPr>
        <p:txBody>
          <a:bodyPr wrap="square" rtlCol="0">
            <a:spAutoFit/>
          </a:bodyPr>
          <a:lstStyle/>
          <a:p>
            <a:pPr algn="ctr"/>
            <a:r>
              <a:rPr lang="en-US" sz="4000" dirty="0" smtClean="0">
                <a:solidFill>
                  <a:schemeClr val="tx2"/>
                </a:solidFill>
                <a:latin typeface="+mj-lt"/>
              </a:rPr>
              <a:t>APPLICATION FOR APPORTIONMENT</a:t>
            </a:r>
          </a:p>
          <a:p>
            <a:pPr algn="ctr"/>
            <a:r>
              <a:rPr lang="en-US" sz="4000" dirty="0" smtClean="0">
                <a:solidFill>
                  <a:schemeClr val="tx2"/>
                </a:solidFill>
                <a:latin typeface="+mj-lt"/>
              </a:rPr>
              <a:t>OF BENEFICIAL USE</a:t>
            </a:r>
          </a:p>
          <a:p>
            <a:endParaRPr lang="en-US" sz="1000" dirty="0">
              <a:solidFill>
                <a:schemeClr val="tx2"/>
              </a:solidFill>
              <a:latin typeface="+mn-lt"/>
            </a:endParaRPr>
          </a:p>
          <a:p>
            <a:r>
              <a:rPr lang="en-US" dirty="0" smtClean="0">
                <a:solidFill>
                  <a:schemeClr val="tx2"/>
                </a:solidFill>
                <a:latin typeface="+mn-lt"/>
              </a:rPr>
              <a:t>When to use</a:t>
            </a:r>
          </a:p>
          <a:p>
            <a:pPr marL="457200" indent="-457200">
              <a:buFont typeface="Calibri" panose="020F0502020204030204" pitchFamily="34" charset="0"/>
              <a:buChar char="―"/>
            </a:pPr>
            <a:r>
              <a:rPr lang="en-US" dirty="0" smtClean="0">
                <a:solidFill>
                  <a:schemeClr val="tx2"/>
                </a:solidFill>
                <a:latin typeface="+mn-lt"/>
              </a:rPr>
              <a:t>Have exhausted all efforts to complete a Declaration of Beneficial Use</a:t>
            </a:r>
          </a:p>
          <a:p>
            <a:pPr marL="457200" indent="-457200">
              <a:buFont typeface="Calibri" panose="020F0502020204030204" pitchFamily="34" charset="0"/>
              <a:buChar char="―"/>
            </a:pPr>
            <a:r>
              <a:rPr lang="en-US" dirty="0" smtClean="0">
                <a:solidFill>
                  <a:schemeClr val="tx2"/>
                </a:solidFill>
                <a:latin typeface="+mn-lt"/>
              </a:rPr>
              <a:t>Owner does not believe water right database correctly reflects his right to use water</a:t>
            </a:r>
          </a:p>
          <a:p>
            <a:pPr marL="457200" indent="-457200">
              <a:buFont typeface="Calibri" panose="020F0502020204030204" pitchFamily="34" charset="0"/>
              <a:buChar char="―"/>
            </a:pPr>
            <a:r>
              <a:rPr lang="en-US" dirty="0" smtClean="0">
                <a:solidFill>
                  <a:schemeClr val="tx2"/>
                </a:solidFill>
                <a:latin typeface="+mn-lt"/>
              </a:rPr>
              <a:t>Immediate need for an administrative action on an application or Proof of Beneficial Use</a:t>
            </a:r>
            <a:endParaRPr lang="en-US" dirty="0">
              <a:solidFill>
                <a:schemeClr val="tx2"/>
              </a:solidFill>
              <a:latin typeface="+mn-lt"/>
            </a:endParaRPr>
          </a:p>
        </p:txBody>
      </p:sp>
    </p:spTree>
    <p:extLst>
      <p:ext uri="{BB962C8B-B14F-4D97-AF65-F5344CB8AC3E}">
        <p14:creationId xmlns:p14="http://schemas.microsoft.com/office/powerpoint/2010/main" val="15225734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_WRT Photo Contests (all years)\2014 WRT Photo Contest\10. LAZY DAY AT THE LAK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3" r="853" b="3295"/>
          <a:stretch/>
        </p:blipFill>
        <p:spPr bwMode="auto">
          <a:xfrm>
            <a:off x="0" y="0"/>
            <a:ext cx="91624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057400"/>
            <a:ext cx="7239000" cy="1143000"/>
          </a:xfrm>
        </p:spPr>
        <p:txBody>
          <a:bodyPr/>
          <a:lstStyle/>
          <a:p>
            <a:r>
              <a:rPr lang="en-US" b="1" cap="all"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Questions?</a:t>
            </a:r>
            <a:endParaRPr lang="en-US" b="1" cap="all"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
        <p:nvSpPr>
          <p:cNvPr id="2" name="TextBox 1"/>
          <p:cNvSpPr txBox="1"/>
          <p:nvPr/>
        </p:nvSpPr>
        <p:spPr>
          <a:xfrm>
            <a:off x="1066800" y="1600200"/>
            <a:ext cx="6477000" cy="1077218"/>
          </a:xfrm>
          <a:prstGeom prst="rect">
            <a:avLst/>
          </a:prstGeom>
          <a:noFill/>
        </p:spPr>
        <p:txBody>
          <a:bodyPr wrap="square" rtlCol="0">
            <a:spAutoFit/>
          </a:bodyPr>
          <a:lstStyle/>
          <a:p>
            <a:r>
              <a:rPr lang="en-US" dirty="0" smtClean="0">
                <a:solidFill>
                  <a:schemeClr val="accent1">
                    <a:lumMod val="75000"/>
                  </a:schemeClr>
                </a:solidFill>
              </a:rPr>
              <a:t>Insert slide on supplemental use from Sean</a:t>
            </a:r>
            <a:endParaRPr lang="en-US" dirty="0">
              <a:solidFill>
                <a:schemeClr val="accent1">
                  <a:lumMod val="75000"/>
                </a:schemeClr>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114424"/>
            <a:ext cx="8686800" cy="4886325"/>
          </a:xfrm>
          <a:prstGeom prst="rect">
            <a:avLst/>
          </a:prstGeom>
        </p:spPr>
      </p:pic>
    </p:spTree>
    <p:extLst>
      <p:ext uri="{BB962C8B-B14F-4D97-AF65-F5344CB8AC3E}">
        <p14:creationId xmlns:p14="http://schemas.microsoft.com/office/powerpoint/2010/main" val="16827614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
        <p:nvSpPr>
          <p:cNvPr id="2" name="TextBox 1"/>
          <p:cNvSpPr txBox="1"/>
          <p:nvPr/>
        </p:nvSpPr>
        <p:spPr>
          <a:xfrm>
            <a:off x="1066800" y="1600200"/>
            <a:ext cx="6477000" cy="1077218"/>
          </a:xfrm>
          <a:prstGeom prst="rect">
            <a:avLst/>
          </a:prstGeom>
          <a:noFill/>
        </p:spPr>
        <p:txBody>
          <a:bodyPr wrap="square" rtlCol="0">
            <a:spAutoFit/>
          </a:bodyPr>
          <a:lstStyle/>
          <a:p>
            <a:r>
              <a:rPr lang="en-US" dirty="0" smtClean="0">
                <a:solidFill>
                  <a:schemeClr val="accent1">
                    <a:lumMod val="75000"/>
                  </a:schemeClr>
                </a:solidFill>
              </a:rPr>
              <a:t>Insert slide on supplemental use from Sean</a:t>
            </a:r>
            <a:endParaRPr lang="en-US" dirty="0">
              <a:solidFill>
                <a:schemeClr val="accent1">
                  <a:lumMod val="75000"/>
                </a:schemeClr>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123479"/>
            <a:ext cx="8696459" cy="4891759"/>
          </a:xfrm>
          <a:prstGeom prst="rect">
            <a:avLst/>
          </a:prstGeom>
        </p:spPr>
      </p:pic>
    </p:spTree>
    <p:extLst>
      <p:ext uri="{BB962C8B-B14F-4D97-AF65-F5344CB8AC3E}">
        <p14:creationId xmlns:p14="http://schemas.microsoft.com/office/powerpoint/2010/main" val="488070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228600" y="1371600"/>
            <a:ext cx="8610600" cy="5029200"/>
          </a:xfrm>
        </p:spPr>
        <p:txBody>
          <a:bodyPr>
            <a:normAutofit/>
          </a:bodyPr>
          <a:lstStyle/>
          <a:p>
            <a:pPr marL="0" indent="0" algn="ctr">
              <a:buNone/>
            </a:pPr>
            <a:r>
              <a:rPr lang="en-US" sz="4200" cap="all" dirty="0" smtClean="0">
                <a:solidFill>
                  <a:schemeClr val="tx2"/>
                </a:solidFill>
              </a:rPr>
              <a:t>Grouping Water Rights together</a:t>
            </a:r>
          </a:p>
          <a:p>
            <a:pPr marL="0" indent="0" algn="ctr">
              <a:buNone/>
            </a:pPr>
            <a:endParaRPr lang="en-US" sz="1200" cap="all" dirty="0" smtClean="0">
              <a:solidFill>
                <a:schemeClr val="tx2"/>
              </a:solidFill>
            </a:endParaRPr>
          </a:p>
          <a:p>
            <a:pPr>
              <a:buFont typeface="Calibri" panose="020F0502020204030204" pitchFamily="34" charset="0"/>
              <a:buChar char="―"/>
            </a:pPr>
            <a:r>
              <a:rPr lang="en-US" dirty="0" smtClean="0">
                <a:solidFill>
                  <a:schemeClr val="tx2"/>
                </a:solidFill>
              </a:rPr>
              <a:t>Water Rights can be grouped together based on common place, period, and type of uses.</a:t>
            </a:r>
          </a:p>
          <a:p>
            <a:pPr marL="0" indent="0">
              <a:buNone/>
            </a:pPr>
            <a:endParaRPr lang="en-US" dirty="0" smtClean="0">
              <a:solidFill>
                <a:schemeClr val="tx2"/>
              </a:solidFill>
            </a:endParaRPr>
          </a:p>
          <a:p>
            <a:pPr>
              <a:buFont typeface="Calibri" panose="020F0502020204030204" pitchFamily="34" charset="0"/>
              <a:buChar char="―"/>
            </a:pPr>
            <a:r>
              <a:rPr lang="en-US" dirty="0" smtClean="0">
                <a:solidFill>
                  <a:schemeClr val="tx2"/>
                </a:solidFill>
              </a:rPr>
              <a:t>If two Water Rights share the same point of diversion should they be in the same water use group?</a:t>
            </a:r>
          </a:p>
          <a:p>
            <a:pPr marL="457200" lvl="1" indent="0">
              <a:buNone/>
            </a:pPr>
            <a:endParaRPr lang="en-US" dirty="0" smtClean="0">
              <a:solidFill>
                <a:schemeClr val="tx2"/>
              </a:solidFill>
            </a:endParaRPr>
          </a:p>
          <a:p>
            <a:pPr lvl="1"/>
            <a:endParaRPr lang="en-US" dirty="0" smtClean="0">
              <a:solidFill>
                <a:schemeClr val="tx2"/>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28885874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371600"/>
            <a:ext cx="8229600" cy="5029200"/>
          </a:xfrm>
        </p:spPr>
        <p:txBody>
          <a:bodyPr>
            <a:normAutofit/>
          </a:bodyPr>
          <a:lstStyle/>
          <a:p>
            <a:pPr marL="0" indent="0">
              <a:buNone/>
            </a:pPr>
            <a:r>
              <a:rPr lang="en-US" sz="4300" cap="all" dirty="0" smtClean="0">
                <a:solidFill>
                  <a:schemeClr val="tx2"/>
                </a:solidFill>
              </a:rPr>
              <a:t>What is a Water Use Group?</a:t>
            </a:r>
          </a:p>
          <a:p>
            <a:pPr lvl="1"/>
            <a:r>
              <a:rPr lang="en-US" dirty="0" smtClean="0">
                <a:solidFill>
                  <a:schemeClr val="tx2"/>
                </a:solidFill>
              </a:rPr>
              <a:t>A grouping of Water Right(s) that have a common use at the same place of use. </a:t>
            </a:r>
          </a:p>
          <a:p>
            <a:pPr lvl="1"/>
            <a:r>
              <a:rPr lang="en-US" dirty="0" smtClean="0">
                <a:solidFill>
                  <a:schemeClr val="tx2"/>
                </a:solidFill>
              </a:rPr>
              <a:t>A Water Right must belong to at least one water use group.</a:t>
            </a:r>
          </a:p>
          <a:p>
            <a:pPr lvl="1"/>
            <a:r>
              <a:rPr lang="en-US" dirty="0" smtClean="0">
                <a:solidFill>
                  <a:schemeClr val="tx2"/>
                </a:solidFill>
              </a:rPr>
              <a:t>Each water use group represents a unique beneficial use of water and ties together the water rights that serve that use.</a:t>
            </a:r>
          </a:p>
          <a:p>
            <a:pPr lvl="2"/>
            <a:r>
              <a:rPr lang="en-US" dirty="0" smtClean="0">
                <a:solidFill>
                  <a:schemeClr val="tx2"/>
                </a:solidFill>
              </a:rPr>
              <a:t>Beneficial use is the basis, measure, and limit of a water right. </a:t>
            </a:r>
          </a:p>
          <a:p>
            <a:pPr lvl="1"/>
            <a:endParaRPr lang="en-US" dirty="0" smtClean="0">
              <a:solidFill>
                <a:schemeClr val="tx2"/>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1289237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11390</TotalTime>
  <Words>1327</Words>
  <Application>Microsoft Office PowerPoint</Application>
  <PresentationFormat>On-screen Show (4:3)</PresentationFormat>
  <Paragraphs>249</Paragraphs>
  <Slides>58</Slides>
  <Notes>58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Calibri</vt:lpstr>
      <vt:lpstr>Gill Sans</vt:lpstr>
      <vt:lpstr>Segoe UI Historic</vt:lpstr>
      <vt:lpstr>Times New Roman</vt:lpstr>
      <vt:lpstr>ヒラギノ角ゴ Pro W3</vt:lpstr>
      <vt:lpstr>Office Theme</vt:lpstr>
      <vt:lpstr>PowerPoint Presentation</vt:lpstr>
      <vt:lpstr>Understanding Water Use Groups AND SUPPLEMENTAL WATER RIGHTS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Administrative Rule R655-16</vt:lpstr>
      <vt:lpstr>PowerPoint Presentation</vt:lpstr>
      <vt:lpstr>PowerPoint Presentation</vt:lpstr>
      <vt:lpstr>PowerPoint Presentation</vt:lpstr>
      <vt:lpstr>Questions?</vt:lpstr>
    </vt:vector>
  </TitlesOfParts>
  <Company>Natural Resources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Clark Adams</cp:lastModifiedBy>
  <cp:revision>211</cp:revision>
  <cp:lastPrinted>2019-04-04T14:09:20Z</cp:lastPrinted>
  <dcterms:created xsi:type="dcterms:W3CDTF">2004-06-09T23:03:56Z</dcterms:created>
  <dcterms:modified xsi:type="dcterms:W3CDTF">2019-04-16T14:54:06Z</dcterms:modified>
</cp:coreProperties>
</file>