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72" r:id="rId2"/>
    <p:sldId id="273" r:id="rId3"/>
    <p:sldId id="257" r:id="rId4"/>
    <p:sldId id="258" r:id="rId5"/>
    <p:sldId id="259" r:id="rId6"/>
    <p:sldId id="260" r:id="rId7"/>
    <p:sldId id="261" r:id="rId8"/>
    <p:sldId id="286" r:id="rId9"/>
    <p:sldId id="264" r:id="rId10"/>
    <p:sldId id="268" r:id="rId11"/>
    <p:sldId id="267" r:id="rId12"/>
    <p:sldId id="266" r:id="rId13"/>
    <p:sldId id="269" r:id="rId14"/>
    <p:sldId id="270" r:id="rId15"/>
    <p:sldId id="274" r:id="rId16"/>
    <p:sldId id="277" r:id="rId17"/>
    <p:sldId id="276" r:id="rId18"/>
    <p:sldId id="291" r:id="rId19"/>
    <p:sldId id="287" r:id="rId20"/>
    <p:sldId id="280" r:id="rId21"/>
    <p:sldId id="283" r:id="rId22"/>
    <p:sldId id="284" r:id="rId23"/>
    <p:sldId id="288" r:id="rId24"/>
    <p:sldId id="285" r:id="rId25"/>
    <p:sldId id="281" r:id="rId26"/>
    <p:sldId id="282" r:id="rId27"/>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85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a:lvl1pPr>
          </a:lstStyle>
          <a:p>
            <a:fld id="{2E3751B9-415D-48CE-916D-002B61C5C4F3}" type="datetimeFigureOut">
              <a:rPr lang="en-US" smtClean="0"/>
              <a:t>4/18/2019</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33A47712-76C8-497F-8562-5CE62B3F5427}" type="slidenum">
              <a:rPr lang="en-US" smtClean="0"/>
              <a:t>‹#›</a:t>
            </a:fld>
            <a:endParaRPr lang="en-US"/>
          </a:p>
        </p:txBody>
      </p:sp>
    </p:spTree>
    <p:extLst>
      <p:ext uri="{BB962C8B-B14F-4D97-AF65-F5344CB8AC3E}">
        <p14:creationId xmlns:p14="http://schemas.microsoft.com/office/powerpoint/2010/main" val="3674366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85CED41E-B34D-4989-9344-EFB6433999AC}" type="datetimeFigureOut">
              <a:rPr lang="en-US" smtClean="0"/>
              <a:t>4/18/2019</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44F53A3C-DCEE-4D0A-95B4-4282533BF1F7}" type="slidenum">
              <a:rPr lang="en-US" smtClean="0"/>
              <a:t>‹#›</a:t>
            </a:fld>
            <a:endParaRPr lang="en-US"/>
          </a:p>
        </p:txBody>
      </p:sp>
    </p:spTree>
    <p:extLst>
      <p:ext uri="{BB962C8B-B14F-4D97-AF65-F5344CB8AC3E}">
        <p14:creationId xmlns:p14="http://schemas.microsoft.com/office/powerpoint/2010/main" val="3881646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a:t>
            </a:fld>
            <a:endParaRPr lang="en-US"/>
          </a:p>
        </p:txBody>
      </p:sp>
    </p:spTree>
    <p:extLst>
      <p:ext uri="{BB962C8B-B14F-4D97-AF65-F5344CB8AC3E}">
        <p14:creationId xmlns:p14="http://schemas.microsoft.com/office/powerpoint/2010/main" val="85377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10</a:t>
            </a:fld>
            <a:endParaRPr lang="en-US" dirty="0"/>
          </a:p>
        </p:txBody>
      </p:sp>
    </p:spTree>
    <p:extLst>
      <p:ext uri="{BB962C8B-B14F-4D97-AF65-F5344CB8AC3E}">
        <p14:creationId xmlns:p14="http://schemas.microsoft.com/office/powerpoint/2010/main" val="284217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11</a:t>
            </a:fld>
            <a:endParaRPr lang="en-US" dirty="0"/>
          </a:p>
        </p:txBody>
      </p:sp>
    </p:spTree>
    <p:extLst>
      <p:ext uri="{BB962C8B-B14F-4D97-AF65-F5344CB8AC3E}">
        <p14:creationId xmlns:p14="http://schemas.microsoft.com/office/powerpoint/2010/main" val="3322466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12</a:t>
            </a:fld>
            <a:endParaRPr lang="en-US" dirty="0"/>
          </a:p>
        </p:txBody>
      </p:sp>
    </p:spTree>
    <p:extLst>
      <p:ext uri="{BB962C8B-B14F-4D97-AF65-F5344CB8AC3E}">
        <p14:creationId xmlns:p14="http://schemas.microsoft.com/office/powerpoint/2010/main" val="3680456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Times New Roman" charset="0"/>
                <a:cs typeface="Times New Roman" charset="0"/>
              </a:rPr>
              <a:t>Draft certificates are reviewed by the applications/records section for accuracy and completeness.  The final certificate is submitted to the State Engineer for review and signature.  If amendments are needed, it is returned to applications/records section and/or regional engineer for additional work.</a:t>
            </a:r>
          </a:p>
          <a:p>
            <a:pPr eaLnBrk="1" hangingPunct="1"/>
            <a:r>
              <a:rPr lang="en-US" altLang="en-US" dirty="0" smtClean="0">
                <a:latin typeface="Times New Roman" charset="0"/>
                <a:cs typeface="Times New Roman" charset="0"/>
              </a:rPr>
              <a:t>	When signed by the State Engineer, the certificate is sent to the applicant on the date of signature and then scanned for internet access.  This is the final step in the process and is often referred to as “perfecting” the right.</a:t>
            </a:r>
          </a:p>
          <a:p>
            <a:pPr eaLnBrk="1" hangingPunct="1"/>
            <a:r>
              <a:rPr lang="en-US" altLang="en-US" dirty="0" smtClean="0">
                <a:latin typeface="Times New Roman" charset="0"/>
                <a:cs typeface="Times New Roman" charset="0"/>
              </a:rPr>
              <a:t>	If  the applicant accepts the certificate, it should be recorded with the appropriate county recorder to associate the water right with the land upon which it is used.</a:t>
            </a:r>
          </a:p>
          <a:p>
            <a:pPr eaLnBrk="1" hangingPunct="1"/>
            <a:r>
              <a:rPr lang="en-US" altLang="en-US" dirty="0" smtClean="0">
                <a:latin typeface="Times New Roman" charset="0"/>
                <a:cs typeface="Times New Roman" charset="0"/>
              </a:rPr>
              <a:t>	If the applicant disagrees with it, a request for reconsideration and/or an appeal to district court can be pursued as described earlier.  </a:t>
            </a:r>
          </a:p>
          <a:p>
            <a:pPr eaLnBrk="1" hangingPunct="1"/>
            <a:endParaRPr lang="en-US" alt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13</a:t>
            </a:fld>
            <a:endParaRPr lang="en-US" dirty="0"/>
          </a:p>
        </p:txBody>
      </p:sp>
    </p:spTree>
    <p:extLst>
      <p:ext uri="{BB962C8B-B14F-4D97-AF65-F5344CB8AC3E}">
        <p14:creationId xmlns:p14="http://schemas.microsoft.com/office/powerpoint/2010/main" val="1477138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Times New Roman" charset="0"/>
                <a:cs typeface="Times New Roman" charset="0"/>
              </a:rPr>
              <a:t>Once beneficial use has been certified, water rights should continue to be used as authorized.</a:t>
            </a:r>
          </a:p>
          <a:p>
            <a:pPr eaLnBrk="1" hangingPunct="1"/>
            <a:r>
              <a:rPr lang="en-US" altLang="en-US" dirty="0" smtClean="0">
                <a:latin typeface="Times New Roman" charset="0"/>
                <a:cs typeface="Times New Roman" charset="0"/>
              </a:rPr>
              <a:t>	Because water resources are limited in Utah and there is considerable competition for the available supply, state statutes provided for challenge to perfected rights if there are prolonged periods of nonuse even though the water supply is accessible to the right owners.   Other water users could argue that the idle rights have been forfeited from such nonuse and that their allocation should be made available to others who have diligently continued their projects as allowed under their rights.  </a:t>
            </a:r>
          </a:p>
          <a:p>
            <a:pPr eaLnBrk="1" hangingPunct="1"/>
            <a:r>
              <a:rPr lang="en-US" altLang="en-US" dirty="0" smtClean="0">
                <a:latin typeface="Times New Roman" charset="0"/>
                <a:cs typeface="Times New Roman" charset="0"/>
              </a:rPr>
              <a:t>	Also continued use of perfected rights should occur as approved.  Rights used in excess of or differently than the authorized project can be challenged by other users.  Such concerns could involve impairment and damages to other rights and result in litigation.  If projects are later to be changed, amending change applications should be filed and processed to authorize new uses, sources, etc. and retire historical ones.</a:t>
            </a:r>
          </a:p>
          <a:p>
            <a:pPr eaLnBrk="1" hangingPunct="1"/>
            <a:r>
              <a:rPr lang="en-US" altLang="en-US" dirty="0" smtClean="0">
                <a:latin typeface="Times New Roman" charset="0"/>
                <a:cs typeface="Times New Roman" charset="0"/>
              </a:rPr>
              <a:t>	</a:t>
            </a:r>
          </a:p>
          <a:p>
            <a:r>
              <a:rPr lang="en-US" altLang="en-US" dirty="0" smtClean="0">
                <a:cs typeface="Times New Roman" charset="0"/>
              </a:rPr>
              <a:t>Perfected rights must then be used as authorized. Rights used in excess of the authorized project can be challenged by other users as impairment to the system due to said enlargement. </a:t>
            </a:r>
          </a:p>
          <a:p>
            <a:r>
              <a:rPr lang="en-US" altLang="en-US" dirty="0" smtClean="0">
                <a:cs typeface="Times New Roman" charset="0"/>
              </a:rPr>
              <a:t>	If projects are later to be changed, amending change applications should be filed and processed to authorize new uses, sources, etc. and retire historical ones.</a:t>
            </a:r>
          </a:p>
          <a:p>
            <a:r>
              <a:rPr lang="en-US" altLang="en-US" dirty="0" smtClean="0">
                <a:cs typeface="Times New Roman" charset="0"/>
              </a:rPr>
              <a:t>	Prolonged periods of nonuse even though the water supply is available could result in challenge by water users that the right has been forfeited.</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14</a:t>
            </a:fld>
            <a:endParaRPr lang="en-US" dirty="0"/>
          </a:p>
        </p:txBody>
      </p:sp>
    </p:spTree>
    <p:extLst>
      <p:ext uri="{BB962C8B-B14F-4D97-AF65-F5344CB8AC3E}">
        <p14:creationId xmlns:p14="http://schemas.microsoft.com/office/powerpoint/2010/main" val="31365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15</a:t>
            </a:fld>
            <a:endParaRPr lang="en-US"/>
          </a:p>
        </p:txBody>
      </p:sp>
    </p:spTree>
    <p:extLst>
      <p:ext uri="{BB962C8B-B14F-4D97-AF65-F5344CB8AC3E}">
        <p14:creationId xmlns:p14="http://schemas.microsoft.com/office/powerpoint/2010/main" val="126115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16</a:t>
            </a:fld>
            <a:endParaRPr lang="en-US"/>
          </a:p>
        </p:txBody>
      </p:sp>
    </p:spTree>
    <p:extLst>
      <p:ext uri="{BB962C8B-B14F-4D97-AF65-F5344CB8AC3E}">
        <p14:creationId xmlns:p14="http://schemas.microsoft.com/office/powerpoint/2010/main" val="1630501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17</a:t>
            </a:fld>
            <a:endParaRPr lang="en-US"/>
          </a:p>
        </p:txBody>
      </p:sp>
    </p:spTree>
    <p:extLst>
      <p:ext uri="{BB962C8B-B14F-4D97-AF65-F5344CB8AC3E}">
        <p14:creationId xmlns:p14="http://schemas.microsoft.com/office/powerpoint/2010/main" val="12503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18</a:t>
            </a:fld>
            <a:endParaRPr lang="en-US"/>
          </a:p>
        </p:txBody>
      </p:sp>
    </p:spTree>
    <p:extLst>
      <p:ext uri="{BB962C8B-B14F-4D97-AF65-F5344CB8AC3E}">
        <p14:creationId xmlns:p14="http://schemas.microsoft.com/office/powerpoint/2010/main" val="3426345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19</a:t>
            </a:fld>
            <a:endParaRPr lang="en-US"/>
          </a:p>
        </p:txBody>
      </p:sp>
    </p:spTree>
    <p:extLst>
      <p:ext uri="{BB962C8B-B14F-4D97-AF65-F5344CB8AC3E}">
        <p14:creationId xmlns:p14="http://schemas.microsoft.com/office/powerpoint/2010/main" val="163285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a:t>
            </a:fld>
            <a:endParaRPr lang="en-US" dirty="0"/>
          </a:p>
        </p:txBody>
      </p:sp>
    </p:spTree>
    <p:extLst>
      <p:ext uri="{BB962C8B-B14F-4D97-AF65-F5344CB8AC3E}">
        <p14:creationId xmlns:p14="http://schemas.microsoft.com/office/powerpoint/2010/main" val="2827343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20</a:t>
            </a:fld>
            <a:endParaRPr lang="en-US"/>
          </a:p>
        </p:txBody>
      </p:sp>
    </p:spTree>
    <p:extLst>
      <p:ext uri="{BB962C8B-B14F-4D97-AF65-F5344CB8AC3E}">
        <p14:creationId xmlns:p14="http://schemas.microsoft.com/office/powerpoint/2010/main" val="422044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53A3C-DCEE-4D0A-95B4-4282533BF1F7}" type="slidenum">
              <a:rPr lang="en-US" smtClean="0"/>
              <a:t>21</a:t>
            </a:fld>
            <a:endParaRPr lang="en-US"/>
          </a:p>
        </p:txBody>
      </p:sp>
    </p:spTree>
    <p:extLst>
      <p:ext uri="{BB962C8B-B14F-4D97-AF65-F5344CB8AC3E}">
        <p14:creationId xmlns:p14="http://schemas.microsoft.com/office/powerpoint/2010/main" val="1908139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22</a:t>
            </a:fld>
            <a:endParaRPr lang="en-US"/>
          </a:p>
        </p:txBody>
      </p:sp>
    </p:spTree>
    <p:extLst>
      <p:ext uri="{BB962C8B-B14F-4D97-AF65-F5344CB8AC3E}">
        <p14:creationId xmlns:p14="http://schemas.microsoft.com/office/powerpoint/2010/main" val="2930455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23</a:t>
            </a:fld>
            <a:endParaRPr lang="en-US"/>
          </a:p>
        </p:txBody>
      </p:sp>
    </p:spTree>
    <p:extLst>
      <p:ext uri="{BB962C8B-B14F-4D97-AF65-F5344CB8AC3E}">
        <p14:creationId xmlns:p14="http://schemas.microsoft.com/office/powerpoint/2010/main" val="2342098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24</a:t>
            </a:fld>
            <a:endParaRPr lang="en-US"/>
          </a:p>
        </p:txBody>
      </p:sp>
    </p:spTree>
    <p:extLst>
      <p:ext uri="{BB962C8B-B14F-4D97-AF65-F5344CB8AC3E}">
        <p14:creationId xmlns:p14="http://schemas.microsoft.com/office/powerpoint/2010/main" val="3269808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25</a:t>
            </a:fld>
            <a:endParaRPr lang="en-US"/>
          </a:p>
        </p:txBody>
      </p:sp>
    </p:spTree>
    <p:extLst>
      <p:ext uri="{BB962C8B-B14F-4D97-AF65-F5344CB8AC3E}">
        <p14:creationId xmlns:p14="http://schemas.microsoft.com/office/powerpoint/2010/main" val="436288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26</a:t>
            </a:fld>
            <a:endParaRPr lang="en-US"/>
          </a:p>
        </p:txBody>
      </p:sp>
    </p:spTree>
    <p:extLst>
      <p:ext uri="{BB962C8B-B14F-4D97-AF65-F5344CB8AC3E}">
        <p14:creationId xmlns:p14="http://schemas.microsoft.com/office/powerpoint/2010/main" val="168120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a:t>
            </a:fld>
            <a:endParaRPr lang="en-US" dirty="0"/>
          </a:p>
        </p:txBody>
      </p:sp>
    </p:spTree>
    <p:extLst>
      <p:ext uri="{BB962C8B-B14F-4D97-AF65-F5344CB8AC3E}">
        <p14:creationId xmlns:p14="http://schemas.microsoft.com/office/powerpoint/2010/main" val="360634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smtClean="0"/>
              <a:t>This third section addresses development of actual physical beneficial use under an approved application and the perfection of the application by issuance of a certificate.</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a:t>
            </a:fld>
            <a:endParaRPr lang="en-US" dirty="0"/>
          </a:p>
        </p:txBody>
      </p:sp>
    </p:spTree>
    <p:extLst>
      <p:ext uri="{BB962C8B-B14F-4D97-AF65-F5344CB8AC3E}">
        <p14:creationId xmlns:p14="http://schemas.microsoft.com/office/powerpoint/2010/main" val="34783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-Place on new</a:t>
            </a:r>
            <a:r>
              <a:rPr lang="en-US" altLang="en-US" baseline="0" dirty="0" smtClean="0">
                <a:cs typeface="Times New Roman" charset="0"/>
              </a:rPr>
              <a:t> applications list</a:t>
            </a:r>
            <a:endParaRPr lang="en-US" altLang="en-US" dirty="0" smtClean="0">
              <a:cs typeface="Times New Roman" charset="0"/>
            </a:endParaRPr>
          </a:p>
          <a:p>
            <a:r>
              <a:rPr lang="en-US" altLang="en-US" dirty="0" smtClean="0">
                <a:cs typeface="Times New Roman" charset="0"/>
              </a:rPr>
              <a:t>Approval of an application is based in part on the understanding that the applicant has the intention and the means to pursue timely development of the proposed project.  Otherwise, an application could be considered speculative and thus, under statute, not approvable.  The approval order requires proof be submitted that water has been placed to beneficial use within a specified time-frame.  The period varies depending on the scope of the proposed project.  </a:t>
            </a:r>
          </a:p>
          <a:p>
            <a:r>
              <a:rPr lang="en-US" altLang="en-US" dirty="0" smtClean="0">
                <a:cs typeface="Times New Roman" charset="0"/>
              </a:rPr>
              <a:t>	Sixty days prior to the deadline, the applicant of record at the address of record is notified that proof is due and is provided an extension of time request form to facilitate possible need for more time. </a:t>
            </a:r>
          </a:p>
          <a:p>
            <a:r>
              <a:rPr lang="en-US" altLang="en-US" dirty="0" smtClean="0">
                <a:cs typeface="Times New Roman" charset="0"/>
              </a:rPr>
              <a:t>	If the applicant has completed as much of the project as intended (up to the limits as described in the approval of the application), the applicant can file proof of beneficial use on or before the due-date. The applicant or the applicant’s agent can file an extension of time request explaining the diligent progress made in pursuing the project and citing justifiable causes for delay.  This must be done prior to or on the due-date. If neither proof of use nor an extension request is filed by the deadline, the application lapses.  Documents can be filed within sixty days after the notice of lapsing, but the priority of the application will be reduced to the date the proof or request for more time is submitted. If neither proof documents nor an extension request is filed within a sixty-day period after the notice of lapsing, the application permanently lapses.  Authority for the proposed use of water terminates, and any use of water as proposed under the application is not legal.</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a:t>
            </a:fld>
            <a:endParaRPr lang="en-US" dirty="0"/>
          </a:p>
        </p:txBody>
      </p:sp>
    </p:spTree>
    <p:extLst>
      <p:ext uri="{BB962C8B-B14F-4D97-AF65-F5344CB8AC3E}">
        <p14:creationId xmlns:p14="http://schemas.microsoft.com/office/powerpoint/2010/main" val="2827343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cs typeface="Times New Roman" charset="0"/>
              </a:rPr>
              <a:t>Request forms are available on the website or by mail or office visit.  For requests for time within 14 years from the date of application approval, a $50 fee is required.  For requests for time exceeding 14 years from the date of application approval, a $150 fee is required.  Payment can be made by check or cash.</a:t>
            </a:r>
          </a:p>
          <a:p>
            <a:r>
              <a:rPr lang="en-US" altLang="en-US" dirty="0">
                <a:cs typeface="Times New Roman" charset="0"/>
              </a:rPr>
              <a:t>	If over fourteen years have passed since approval of the application, any request for additional time to place the water to the proposed beneficial use must be advertised and is subject to protest.  (See advertising and protest process described above.)</a:t>
            </a:r>
          </a:p>
          <a:p>
            <a:r>
              <a:rPr lang="en-US" altLang="en-US" dirty="0">
                <a:cs typeface="Times New Roman" charset="0"/>
              </a:rPr>
              <a:t>	The request is reviewed by the regional office staff, and a recommended action is made through a draft order.  The draft order is reviewed by the applications/records section for completeness, accuracy and consistency with division practices and policies.	Complex issues may be reviewed with Attorney General’s staff.  Section 73-3-12 of the Utah Code states that construction of the works and the application of water to beneficial use shall be diligently prosecuted to completion within the time fixed by the State Engineer.  Extensions of time may be granted by the State Engineer only on proper showing of diligence or reasonable cause for delay.  </a:t>
            </a:r>
          </a:p>
          <a:p>
            <a:r>
              <a:rPr lang="en-US" altLang="en-US" dirty="0">
                <a:cs typeface="Times New Roman" charset="0"/>
              </a:rPr>
              <a:t>	If the request is granted, the applicant has an extended proof due-date, at the end of which either proof or a further request for extension is required.</a:t>
            </a:r>
          </a:p>
          <a:p>
            <a:r>
              <a:rPr lang="en-US" altLang="en-US" dirty="0">
                <a:cs typeface="Times New Roman" charset="0"/>
              </a:rPr>
              <a:t>	If the request is denied, the application is lapsed.</a:t>
            </a:r>
          </a:p>
          <a:p>
            <a:r>
              <a:rPr lang="en-US" altLang="en-US" dirty="0">
                <a:cs typeface="Times New Roman" charset="0"/>
              </a:rPr>
              <a:t>	The order of the State Engineer addressing extension of time is subject to request for reconsideration and appeal to district court as described for initial action described above.</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6</a:t>
            </a:fld>
            <a:endParaRPr lang="en-US" dirty="0"/>
          </a:p>
        </p:txBody>
      </p:sp>
    </p:spTree>
    <p:extLst>
      <p:ext uri="{BB962C8B-B14F-4D97-AF65-F5344CB8AC3E}">
        <p14:creationId xmlns:p14="http://schemas.microsoft.com/office/powerpoint/2010/main" val="37104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Forms for preparing proof of beneficial use are available by visit to division offices, by mail, or on the division website.</a:t>
            </a:r>
          </a:p>
          <a:p>
            <a:r>
              <a:rPr lang="en-US" altLang="en-US" dirty="0" smtClean="0">
                <a:cs typeface="Times New Roman" charset="0"/>
              </a:rPr>
              <a:t>	Proof must be prepared by a professional engineer or land surveyor, who is licensed in Utah and is responsible for accuracy in depicting the completed project and use of water. </a:t>
            </a:r>
          </a:p>
          <a:p>
            <a:r>
              <a:rPr lang="en-US" altLang="en-US" dirty="0" smtClean="0">
                <a:cs typeface="Times New Roman" charset="0"/>
              </a:rPr>
              <a:t>	The proof form is field examined and reviewed by regional office personnel.  </a:t>
            </a:r>
          </a:p>
          <a:p>
            <a:r>
              <a:rPr lang="en-US" altLang="en-US" dirty="0" smtClean="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(See application process described above.)</a:t>
            </a:r>
          </a:p>
          <a:p>
            <a:r>
              <a:rPr lang="en-US" altLang="en-US" dirty="0" smtClean="0">
                <a:cs typeface="Times New Roman" charset="0"/>
              </a:rPr>
              <a:t>	If the proof is acceptable, a draft certificate of beneficial use is prepared.  The regional office staff transfer it to the Applications/Records section.</a:t>
            </a:r>
          </a:p>
          <a:p>
            <a:r>
              <a:rPr lang="en-US" altLang="en-US" dirty="0" smtClean="0">
                <a:cs typeface="Times New Roman" charset="0"/>
              </a:rPr>
              <a:t>	If the proof is not acceptable due to errors, lack of data or signatures, or lack of physical evidence to support the written information, it is rejected, and the  application is lapsed by order of the State Engineer. This action is subject to reconsideration and appeal as described above. </a:t>
            </a:r>
          </a:p>
          <a:p>
            <a:r>
              <a:rPr lang="en-US" altLang="en-US" dirty="0" smtClean="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endParaRPr lang="en-US" altLang="en-US" dirty="0" smtClean="0"/>
          </a:p>
          <a:p>
            <a:pPr eaLnBrk="1" hangingPunct="1"/>
            <a:r>
              <a:rPr lang="en-US" altLang="en-US" dirty="0">
                <a:latin typeface="Times New Roman" charset="0"/>
                <a:cs typeface="Times New Roman" charset="0"/>
              </a:rPr>
              <a:t>If the proposed project under the application has been completed as desired by the applicant (and as limited by the application itself), the applicant of record can file evidence of this development through proof of beneficial use forms.  These forms are available by visit to division offices, by mail, or on the division website.  Only the applicant of record can file proof.  If title has changed since the initiation of the application process, ownership documentation must be accomplished through filing of a report of conveyance to update the public record.</a:t>
            </a:r>
          </a:p>
          <a:p>
            <a:pPr eaLnBrk="1" hangingPunct="1"/>
            <a:r>
              <a:rPr lang="en-US" altLang="en-US" dirty="0">
                <a:latin typeface="Times New Roman" charset="0"/>
                <a:cs typeface="Times New Roman" charset="0"/>
              </a:rPr>
              <a:t>	Proof must be prepared by a professional engineer or land surveyor, who is licensed in Utah and is accountable for accuracy in depicting the completed project and use of water. </a:t>
            </a:r>
          </a:p>
          <a:p>
            <a:pPr eaLnBrk="1" hangingPunct="1"/>
            <a:r>
              <a:rPr lang="en-US" altLang="en-US" dirty="0">
                <a:latin typeface="Times New Roman" charset="0"/>
                <a:cs typeface="Times New Roman" charset="0"/>
              </a:rPr>
              <a:t>	After submission, the proof form is field examined and reviewed by regional office personnel.  </a:t>
            </a:r>
          </a:p>
          <a:p>
            <a:pPr eaLnBrk="1" hangingPunct="1"/>
            <a:r>
              <a:rPr lang="en-US" altLang="en-US" dirty="0">
                <a:latin typeface="Times New Roman" charset="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For example, sometimes the drilled well is a considerable distance away from the location proposed in the application.  Sometimes all of the proposed uses have not been developed, and the remaining uses have been enlarged over the original filing in order to utilize all of the water.  The amending change application must be processed in the same manner as any other application.  However, if approved, it does not carry a proof-due date inasmuch as the proof documents have already been submitted.</a:t>
            </a:r>
          </a:p>
          <a:p>
            <a:pPr eaLnBrk="1" hangingPunct="1"/>
            <a:r>
              <a:rPr lang="en-US" altLang="en-US" dirty="0">
                <a:latin typeface="Times New Roman" charset="0"/>
                <a:cs typeface="Times New Roman" charset="0"/>
              </a:rPr>
              <a:t>	When and if the proof is acceptable, a draft certificate of beneficial use is prepared by regional office staff for review by the Applications/Records section.</a:t>
            </a:r>
          </a:p>
          <a:p>
            <a:pPr eaLnBrk="1" hangingPunct="1"/>
            <a:r>
              <a:rPr lang="en-US" altLang="en-US" dirty="0">
                <a:latin typeface="Times New Roman" charset="0"/>
                <a:cs typeface="Times New Roman" charset="0"/>
              </a:rPr>
              <a:t>	If the proof is not acceptable due to errors, lack of data or appropriate signatures, or lack of physical evidence to support the written information, it is rejected by order of the State Engineer, and the application is lapsed. No further diversion and use of water are authorized under the application and they must cease until appropriate water rights are obtained.  This action is subject to reconsideration and appeal as described above. </a:t>
            </a:r>
          </a:p>
          <a:p>
            <a:pPr eaLnBrk="1" hangingPunct="1"/>
            <a:r>
              <a:rPr lang="en-US" altLang="en-US" dirty="0">
                <a:latin typeface="Times New Roman" charset="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pPr eaLnBrk="1" hangingPunct="1"/>
            <a:endParaRPr lang="en-US" alt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7</a:t>
            </a:fld>
            <a:endParaRPr lang="en-US" dirty="0"/>
          </a:p>
        </p:txBody>
      </p:sp>
    </p:spTree>
    <p:extLst>
      <p:ext uri="{BB962C8B-B14F-4D97-AF65-F5344CB8AC3E}">
        <p14:creationId xmlns:p14="http://schemas.microsoft.com/office/powerpoint/2010/main" val="4172110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8</a:t>
            </a:fld>
            <a:endParaRPr lang="en-US"/>
          </a:p>
        </p:txBody>
      </p:sp>
    </p:spTree>
    <p:extLst>
      <p:ext uri="{BB962C8B-B14F-4D97-AF65-F5344CB8AC3E}">
        <p14:creationId xmlns:p14="http://schemas.microsoft.com/office/powerpoint/2010/main" val="3796247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9</a:t>
            </a:fld>
            <a:endParaRPr lang="en-US" dirty="0"/>
          </a:p>
        </p:txBody>
      </p:sp>
    </p:spTree>
    <p:extLst>
      <p:ext uri="{BB962C8B-B14F-4D97-AF65-F5344CB8AC3E}">
        <p14:creationId xmlns:p14="http://schemas.microsoft.com/office/powerpoint/2010/main" val="189120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542499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61446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86567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221097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C1CB67-95B4-4826-8C0B-542B297C5E63}"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00482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C1CB67-95B4-4826-8C0B-542B297C5E63}"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27681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C1CB67-95B4-4826-8C0B-542B297C5E63}" type="datetimeFigureOut">
              <a:rPr lang="en-US" smtClean="0"/>
              <a:t>4/18/2019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06979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C1CB67-95B4-4826-8C0B-542B297C5E63}" type="datetimeFigureOut">
              <a:rPr lang="en-US" smtClean="0"/>
              <a:t>4/18/2019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480602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1CB67-95B4-4826-8C0B-542B297C5E63}" type="datetimeFigureOut">
              <a:rPr lang="en-US" smtClean="0"/>
              <a:t>4/18/2019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450891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C1CB67-95B4-4826-8C0B-542B297C5E63}"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649179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C1CB67-95B4-4826-8C0B-542B297C5E63}"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400344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1CB67-95B4-4826-8C0B-542B297C5E63}" type="datetimeFigureOut">
              <a:rPr lang="en-US" smtClean="0"/>
              <a:t>4/18/2019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D34F3-7913-4315-AFD7-BF24A6115D7B}" type="slidenum">
              <a:rPr lang="en-US" smtClean="0"/>
              <a:t>‹#›</a:t>
            </a:fld>
            <a:endParaRPr lang="en-US"/>
          </a:p>
        </p:txBody>
      </p:sp>
    </p:spTree>
    <p:extLst>
      <p:ext uri="{BB962C8B-B14F-4D97-AF65-F5344CB8AC3E}">
        <p14:creationId xmlns:p14="http://schemas.microsoft.com/office/powerpoint/2010/main" val="1714731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4.tm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dirty="0">
              <a:solidFill>
                <a:srgbClr val="FF0000"/>
              </a:solidFill>
              <a:latin typeface="Times New Roman" pitchFamily="18" charset="0"/>
            </a:endParaRPr>
          </a:p>
          <a:p>
            <a:pPr algn="ctr" eaLnBrk="1" hangingPunct="1">
              <a:spcBef>
                <a:spcPct val="0"/>
              </a:spcBef>
              <a:buFontTx/>
              <a:buNone/>
            </a:pPr>
            <a:endParaRPr lang="en-US" altLang="en-US" sz="2800" b="1" dirty="0">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dirty="0">
              <a:solidFill>
                <a:srgbClr val="FFFF00"/>
              </a:solidFill>
              <a:latin typeface="Times New Roman" pitchFamily="18" charset="0"/>
            </a:endParaRPr>
          </a:p>
          <a:p>
            <a:pPr algn="ctr" eaLnBrk="1" hangingPunct="1">
              <a:spcBef>
                <a:spcPct val="0"/>
              </a:spcBef>
              <a:buFontTx/>
              <a:buNone/>
            </a:pPr>
            <a:r>
              <a:rPr lang="en-US" altLang="en-US" sz="2400" b="1" dirty="0">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159238" y="3615106"/>
            <a:ext cx="8763000" cy="2339102"/>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None/>
            </a:pPr>
            <a:endParaRPr lang="en-US" altLang="en-US" b="1" dirty="0" smtClean="0">
              <a:solidFill>
                <a:srgbClr val="000000"/>
              </a:solidFill>
              <a:ea typeface="ヒラギノ角ゴ Pro W3" charset="-128"/>
              <a:sym typeface="Gill Sans" charset="0"/>
            </a:endParaRPr>
          </a:p>
          <a:p>
            <a:pPr algn="ctr" eaLnBrk="1" hangingPunct="1">
              <a:spcBef>
                <a:spcPct val="50000"/>
              </a:spcBef>
              <a:buNone/>
            </a:pPr>
            <a:r>
              <a:rPr lang="en-US" altLang="en-US" b="1" dirty="0" smtClean="0">
                <a:solidFill>
                  <a:srgbClr val="000000"/>
                </a:solidFill>
                <a:ea typeface="ヒラギノ角ゴ Pro W3" charset="-128"/>
                <a:sym typeface="Gill Sans" charset="0"/>
              </a:rPr>
              <a:t>RWAU </a:t>
            </a:r>
            <a:r>
              <a:rPr lang="en-US" altLang="en-US" b="1" dirty="0">
                <a:solidFill>
                  <a:srgbClr val="000000"/>
                </a:solidFill>
                <a:ea typeface="ヒラギノ角ゴ Pro W3" charset="-128"/>
                <a:sym typeface="Gill Sans" charset="0"/>
              </a:rPr>
              <a:t>Training—April </a:t>
            </a:r>
            <a:r>
              <a:rPr lang="en-US" altLang="en-US" b="1" dirty="0" smtClean="0">
                <a:solidFill>
                  <a:srgbClr val="000000"/>
                </a:solidFill>
                <a:ea typeface="ヒラギノ角ゴ Pro W3" charset="-128"/>
                <a:sym typeface="Gill Sans" charset="0"/>
              </a:rPr>
              <a:t>2018</a:t>
            </a:r>
            <a:endParaRPr lang="en-US" altLang="en-US" b="1" dirty="0">
              <a:solidFill>
                <a:srgbClr val="000000"/>
              </a:solidFill>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latin typeface="+mj-lt"/>
                <a:ea typeface="ヒラギノ角ゴ Pro W3" charset="-128"/>
                <a:sym typeface="Gill Sans" charset="0"/>
              </a:rPr>
              <a:t>Chris York P.E.</a:t>
            </a:r>
          </a:p>
          <a:p>
            <a:pPr algn="ctr" eaLnBrk="1" hangingPunct="1">
              <a:spcBef>
                <a:spcPct val="50000"/>
              </a:spcBef>
              <a:buFontTx/>
              <a:buNone/>
            </a:pPr>
            <a:r>
              <a:rPr lang="en-US" altLang="en-US" sz="2000" i="1" dirty="0" smtClean="0">
                <a:solidFill>
                  <a:srgbClr val="000000"/>
                </a:solidFill>
                <a:latin typeface="+mj-lt"/>
                <a:ea typeface="ヒラギノ角ゴ Pro W3" charset="-128"/>
                <a:sym typeface="Gill Sans" charset="0"/>
              </a:rPr>
              <a:t>Application and Records Engineer</a:t>
            </a:r>
            <a:endParaRPr lang="en-US" altLang="en-US" sz="1800" i="1"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053254" y="785813"/>
            <a:ext cx="46863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Proofs,  Certificates &amp; Title</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extLst>
      <p:ext uri="{BB962C8B-B14F-4D97-AF65-F5344CB8AC3E}">
        <p14:creationId xmlns:p14="http://schemas.microsoft.com/office/powerpoint/2010/main" val="3526491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PROOF AFFIDAVIT FORM</a:t>
            </a:r>
          </a:p>
        </p:txBody>
      </p:sp>
      <p:pic>
        <p:nvPicPr>
          <p:cNvPr id="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3333" t="26381" r="31905" b="5048"/>
          <a:stretch>
            <a:fillRect/>
          </a:stretch>
        </p:blipFill>
        <p:spPr bwMode="auto">
          <a:xfrm>
            <a:off x="533400" y="1295399"/>
            <a:ext cx="4191000" cy="5166941"/>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l="34285" t="24095" r="32858" b="5809"/>
          <a:stretch>
            <a:fillRect/>
          </a:stretch>
        </p:blipFill>
        <p:spPr bwMode="auto">
          <a:xfrm>
            <a:off x="4800600" y="1295400"/>
            <a:ext cx="3870960" cy="5161280"/>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386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391" t="22153" r="66916" b="34000"/>
          <a:stretch/>
        </p:blipFill>
        <p:spPr bwMode="auto">
          <a:xfrm>
            <a:off x="1786417" y="1447800"/>
            <a:ext cx="5571165" cy="4974270"/>
          </a:xfrm>
          <a:prstGeom prst="rect">
            <a:avLst/>
          </a:prstGeom>
          <a:solidFill>
            <a:srgbClr val="00CC00">
              <a:alpha val="50000"/>
            </a:srgbClr>
          </a:solidFill>
          <a:ln>
            <a:solidFill>
              <a:schemeClr val="tx1">
                <a:lumMod val="50000"/>
                <a:lumOff val="50000"/>
              </a:schemeClr>
            </a:solidFill>
          </a:ln>
          <a:effectLst/>
        </p:spPr>
      </p:pic>
      <p:sp>
        <p:nvSpPr>
          <p:cNvPr id="10" name="Freeform 11"/>
          <p:cNvSpPr>
            <a:spLocks/>
          </p:cNvSpPr>
          <p:nvPr/>
        </p:nvSpPr>
        <p:spPr bwMode="auto">
          <a:xfrm>
            <a:off x="2590800" y="2162335"/>
            <a:ext cx="3724275" cy="2971800"/>
          </a:xfrm>
          <a:custGeom>
            <a:avLst/>
            <a:gdLst>
              <a:gd name="T0" fmla="*/ 1728 w 2496"/>
              <a:gd name="T1" fmla="*/ 2064 h 2064"/>
              <a:gd name="T2" fmla="*/ 0 w 2496"/>
              <a:gd name="T3" fmla="*/ 2064 h 2064"/>
              <a:gd name="T4" fmla="*/ 0 w 2496"/>
              <a:gd name="T5" fmla="*/ 0 h 2064"/>
              <a:gd name="T6" fmla="*/ 2496 w 2496"/>
              <a:gd name="T7" fmla="*/ 0 h 2064"/>
              <a:gd name="T8" fmla="*/ 2496 w 2496"/>
              <a:gd name="T9" fmla="*/ 2064 h 2064"/>
              <a:gd name="T10" fmla="*/ 2112 w 2496"/>
              <a:gd name="T11" fmla="*/ 2064 h 2064"/>
              <a:gd name="T12" fmla="*/ 2112 w 2496"/>
              <a:gd name="T13" fmla="*/ 960 h 2064"/>
              <a:gd name="T14" fmla="*/ 2016 w 2496"/>
              <a:gd name="T15" fmla="*/ 960 h 2064"/>
              <a:gd name="T16" fmla="*/ 2016 w 2496"/>
              <a:gd name="T17" fmla="*/ 768 h 2064"/>
              <a:gd name="T18" fmla="*/ 1824 w 2496"/>
              <a:gd name="T19" fmla="*/ 768 h 2064"/>
              <a:gd name="T20" fmla="*/ 1824 w 2496"/>
              <a:gd name="T21" fmla="*/ 864 h 2064"/>
              <a:gd name="T22" fmla="*/ 1536 w 2496"/>
              <a:gd name="T23" fmla="*/ 864 h 2064"/>
              <a:gd name="T24" fmla="*/ 1536 w 2496"/>
              <a:gd name="T25" fmla="*/ 960 h 2064"/>
              <a:gd name="T26" fmla="*/ 1296 w 2496"/>
              <a:gd name="T27" fmla="*/ 960 h 2064"/>
              <a:gd name="T28" fmla="*/ 1296 w 2496"/>
              <a:gd name="T29" fmla="*/ 1392 h 2064"/>
              <a:gd name="T30" fmla="*/ 1536 w 2496"/>
              <a:gd name="T31" fmla="*/ 1392 h 2064"/>
              <a:gd name="T32" fmla="*/ 1536 w 2496"/>
              <a:gd name="T33" fmla="*/ 1632 h 2064"/>
              <a:gd name="T34" fmla="*/ 1728 w 2496"/>
              <a:gd name="T35" fmla="*/ 1632 h 2064"/>
              <a:gd name="T36" fmla="*/ 1728 w 2496"/>
              <a:gd name="T37" fmla="*/ 2064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6" h="2064">
                <a:moveTo>
                  <a:pt x="1728" y="2064"/>
                </a:moveTo>
                <a:lnTo>
                  <a:pt x="0" y="2064"/>
                </a:lnTo>
                <a:lnTo>
                  <a:pt x="0" y="0"/>
                </a:lnTo>
                <a:lnTo>
                  <a:pt x="2496" y="0"/>
                </a:lnTo>
                <a:lnTo>
                  <a:pt x="2496" y="2064"/>
                </a:lnTo>
                <a:lnTo>
                  <a:pt x="2112" y="2064"/>
                </a:lnTo>
                <a:lnTo>
                  <a:pt x="2112" y="960"/>
                </a:lnTo>
                <a:lnTo>
                  <a:pt x="2016" y="960"/>
                </a:lnTo>
                <a:lnTo>
                  <a:pt x="2016" y="768"/>
                </a:lnTo>
                <a:lnTo>
                  <a:pt x="1824" y="768"/>
                </a:lnTo>
                <a:lnTo>
                  <a:pt x="1824" y="864"/>
                </a:lnTo>
                <a:lnTo>
                  <a:pt x="1536" y="864"/>
                </a:lnTo>
                <a:lnTo>
                  <a:pt x="1536" y="960"/>
                </a:lnTo>
                <a:lnTo>
                  <a:pt x="1296" y="960"/>
                </a:lnTo>
                <a:lnTo>
                  <a:pt x="1296" y="1392"/>
                </a:lnTo>
                <a:lnTo>
                  <a:pt x="1536" y="1392"/>
                </a:lnTo>
                <a:lnTo>
                  <a:pt x="1536" y="1632"/>
                </a:lnTo>
                <a:lnTo>
                  <a:pt x="1728" y="1632"/>
                </a:lnTo>
                <a:lnTo>
                  <a:pt x="1728" y="2064"/>
                </a:lnTo>
                <a:close/>
              </a:path>
            </a:pathLst>
          </a:custGeom>
          <a:solidFill>
            <a:srgbClr val="92D050">
              <a:alpha val="66000"/>
            </a:srgbClr>
          </a:solidFill>
          <a:ln w="66675">
            <a:solidFill>
              <a:srgbClr val="33CC33"/>
            </a:solidFill>
            <a:round/>
            <a:headEnd/>
            <a:tailEnd/>
          </a:ln>
          <a:effectLst/>
        </p:spPr>
        <p:txBody>
          <a:bodyPr/>
          <a:lstStyle/>
          <a:p>
            <a:endParaRPr lang="en-US" dirty="0"/>
          </a:p>
        </p:txBody>
      </p:sp>
      <p:sp>
        <p:nvSpPr>
          <p:cNvPr id="8" name="Rectangle 7"/>
          <p:cNvSpPr/>
          <p:nvPr/>
        </p:nvSpPr>
        <p:spPr>
          <a:xfrm>
            <a:off x="2895600" y="4191000"/>
            <a:ext cx="1262077" cy="400110"/>
          </a:xfrm>
          <a:prstGeom prst="rect">
            <a:avLst/>
          </a:prstGeom>
        </p:spPr>
        <p:txBody>
          <a:bodyPr wrap="none">
            <a:spAutoFit/>
          </a:bodyPr>
          <a:lstStyle/>
          <a:p>
            <a:pPr>
              <a:spcBef>
                <a:spcPct val="50000"/>
              </a:spcBef>
            </a:pPr>
            <a:r>
              <a:rPr lang="en-US" altLang="en-US" sz="2000" b="1" dirty="0">
                <a:solidFill>
                  <a:schemeClr val="tx1"/>
                </a:solidFill>
                <a:effectLst>
                  <a:outerShdw blurRad="38100" dist="38100" dir="2700000" algn="tl">
                    <a:srgbClr val="FFFFFF"/>
                  </a:outerShdw>
                </a:effectLst>
              </a:rPr>
              <a:t>0.21 acres</a:t>
            </a:r>
          </a:p>
        </p:txBody>
      </p:sp>
      <p:sp>
        <p:nvSpPr>
          <p:cNvPr id="3075" name="Title 1"/>
          <p:cNvSpPr>
            <a:spLocks noGrp="1"/>
          </p:cNvSpPr>
          <p:nvPr>
            <p:ph type="title"/>
          </p:nvPr>
        </p:nvSpPr>
        <p:spPr>
          <a:xfrm>
            <a:off x="457200" y="152400"/>
            <a:ext cx="8229600" cy="1066800"/>
          </a:xfrm>
        </p:spPr>
        <p:txBody>
          <a:bodyPr>
            <a:normAutofit fontScale="90000"/>
          </a:bodyPr>
          <a:lstStyle/>
          <a:p>
            <a:pPr eaLnBrk="1" hangingPunct="1"/>
            <a:r>
              <a:rPr lang="en-US" altLang="en-US" b="1" dirty="0" smtClean="0">
                <a:solidFill>
                  <a:schemeClr val="tx2"/>
                </a:solidFill>
              </a:rPr>
              <a:t>PROOF AFFIDAIVT</a:t>
            </a:r>
            <a:r>
              <a:rPr lang="en-US" altLang="en-US" sz="3600" b="1" dirty="0" smtClean="0">
                <a:solidFill>
                  <a:schemeClr val="tx2"/>
                </a:solidFill>
              </a:rPr>
              <a:t/>
            </a:r>
            <a:br>
              <a:rPr lang="en-US" altLang="en-US" sz="3600" b="1" dirty="0" smtClean="0">
                <a:solidFill>
                  <a:schemeClr val="tx2"/>
                </a:solidFill>
              </a:rPr>
            </a:br>
            <a:r>
              <a:rPr lang="en-US" altLang="en-US" sz="3100" i="1" dirty="0" smtClean="0">
                <a:solidFill>
                  <a:schemeClr val="tx2"/>
                </a:solidFill>
              </a:rPr>
              <a:t>Map of Beneficial Use Example</a:t>
            </a:r>
            <a:endParaRPr lang="en-US" altLang="en-US" sz="3600" i="1" dirty="0" smtClean="0">
              <a:solidFill>
                <a:schemeClr val="tx2"/>
              </a:solidFill>
            </a:endParaRPr>
          </a:p>
        </p:txBody>
      </p:sp>
    </p:spTree>
    <p:extLst>
      <p:ext uri="{BB962C8B-B14F-4D97-AF65-F5344CB8AC3E}">
        <p14:creationId xmlns:p14="http://schemas.microsoft.com/office/powerpoint/2010/main" val="1061158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27703" y="381000"/>
            <a:ext cx="8229600" cy="1143000"/>
          </a:xfrm>
        </p:spPr>
        <p:txBody>
          <a:bodyPr>
            <a:normAutofit fontScale="90000"/>
          </a:bodyPr>
          <a:lstStyle/>
          <a:p>
            <a:pPr eaLnBrk="1" hangingPunct="1"/>
            <a:r>
              <a:rPr lang="en-US" altLang="en-US" b="1" dirty="0" smtClean="0">
                <a:solidFill>
                  <a:schemeClr val="tx2"/>
                </a:solidFill>
              </a:rPr>
              <a:t>PROOF</a:t>
            </a:r>
            <a:br>
              <a:rPr lang="en-US" altLang="en-US" b="1" dirty="0" smtClean="0">
                <a:solidFill>
                  <a:schemeClr val="tx2"/>
                </a:solidFill>
              </a:rPr>
            </a:br>
            <a:r>
              <a:rPr lang="en-US" altLang="en-US" sz="3200" dirty="0" smtClean="0">
                <a:solidFill>
                  <a:schemeClr val="tx2"/>
                </a:solidFill>
              </a:rPr>
              <a:t>Frequent Questions</a:t>
            </a:r>
            <a:endParaRPr lang="en-US" altLang="en-US" dirty="0" smtClean="0">
              <a:solidFill>
                <a:schemeClr val="tx2"/>
              </a:solidFill>
            </a:endParaRPr>
          </a:p>
        </p:txBody>
      </p:sp>
      <p:sp>
        <p:nvSpPr>
          <p:cNvPr id="2" name="Content Placeholder 1"/>
          <p:cNvSpPr>
            <a:spLocks noGrp="1"/>
          </p:cNvSpPr>
          <p:nvPr>
            <p:ph idx="1"/>
          </p:nvPr>
        </p:nvSpPr>
        <p:spPr>
          <a:xfrm>
            <a:off x="304800" y="1905000"/>
            <a:ext cx="8534400" cy="4343400"/>
          </a:xfrm>
        </p:spPr>
        <p:txBody>
          <a:bodyPr/>
          <a:lstStyle/>
          <a:p>
            <a:r>
              <a:rPr lang="en-US" altLang="en-US" sz="2400" dirty="0" smtClean="0">
                <a:solidFill>
                  <a:schemeClr val="tx2"/>
                </a:solidFill>
              </a:rPr>
              <a:t>Acceptable </a:t>
            </a:r>
            <a:r>
              <a:rPr lang="en-US" altLang="en-US" sz="2400" dirty="0" smtClean="0">
                <a:solidFill>
                  <a:schemeClr val="tx2"/>
                </a:solidFill>
              </a:rPr>
              <a:t>proof </a:t>
            </a:r>
            <a:r>
              <a:rPr lang="en-US" altLang="en-US" sz="2400" dirty="0" smtClean="0">
                <a:solidFill>
                  <a:schemeClr val="tx2"/>
                </a:solidFill>
              </a:rPr>
              <a:t>gets </a:t>
            </a:r>
            <a:r>
              <a:rPr lang="en-US" altLang="en-US" sz="2400" dirty="0">
                <a:solidFill>
                  <a:schemeClr val="tx2"/>
                </a:solidFill>
              </a:rPr>
              <a:t>a “Certificate of Beneficial Use” </a:t>
            </a:r>
          </a:p>
          <a:p>
            <a:r>
              <a:rPr lang="en-US" altLang="en-US" sz="2400" dirty="0">
                <a:solidFill>
                  <a:schemeClr val="tx2"/>
                </a:solidFill>
              </a:rPr>
              <a:t>You can hire a proof professional (</a:t>
            </a:r>
            <a:r>
              <a:rPr lang="en-US" altLang="en-US" sz="2400" dirty="0" smtClean="0">
                <a:solidFill>
                  <a:schemeClr val="tx2"/>
                </a:solidFill>
              </a:rPr>
              <a:t>surveyor, </a:t>
            </a:r>
            <a:r>
              <a:rPr lang="en-US" altLang="en-US" sz="2400" dirty="0">
                <a:solidFill>
                  <a:schemeClr val="tx2"/>
                </a:solidFill>
              </a:rPr>
              <a:t>engineer or consultant) to help you file the Affidavit </a:t>
            </a:r>
          </a:p>
          <a:p>
            <a:pPr>
              <a:buFont typeface="Arial" panose="020B0604020202020204" pitchFamily="34" charset="0"/>
              <a:buChar char="•"/>
            </a:pPr>
            <a:r>
              <a:rPr lang="en-US" altLang="en-US" sz="2400" dirty="0">
                <a:solidFill>
                  <a:schemeClr val="tx2"/>
                </a:solidFill>
              </a:rPr>
              <a:t>Certificate of Occupancy - residence is ready to be </a:t>
            </a:r>
            <a:r>
              <a:rPr lang="en-US" altLang="en-US" sz="2400" dirty="0" smtClean="0">
                <a:solidFill>
                  <a:schemeClr val="tx2"/>
                </a:solidFill>
              </a:rPr>
              <a:t>occupied</a:t>
            </a:r>
          </a:p>
          <a:p>
            <a:pPr lvl="1">
              <a:buFont typeface="Courier New" panose="02070309020205020404" pitchFamily="49" charset="0"/>
              <a:buChar char="o"/>
            </a:pPr>
            <a:r>
              <a:rPr lang="en-US" altLang="en-US" sz="2000" dirty="0" smtClean="0">
                <a:solidFill>
                  <a:schemeClr val="tx2"/>
                </a:solidFill>
              </a:rPr>
              <a:t>Tax </a:t>
            </a:r>
            <a:r>
              <a:rPr lang="en-US" altLang="en-US" sz="2000" dirty="0">
                <a:solidFill>
                  <a:schemeClr val="tx2"/>
                </a:solidFill>
              </a:rPr>
              <a:t>Records showing a residence is being taxed or a letter </a:t>
            </a:r>
            <a:r>
              <a:rPr lang="en-US" altLang="en-US" sz="2000" dirty="0" smtClean="0">
                <a:solidFill>
                  <a:schemeClr val="tx2"/>
                </a:solidFill>
              </a:rPr>
              <a:t>from municipality</a:t>
            </a:r>
          </a:p>
          <a:p>
            <a:r>
              <a:rPr lang="en-US" altLang="en-US" sz="2400" dirty="0" smtClean="0">
                <a:solidFill>
                  <a:schemeClr val="tx2"/>
                </a:solidFill>
              </a:rPr>
              <a:t>Submitted </a:t>
            </a:r>
            <a:r>
              <a:rPr lang="en-US" altLang="en-US" sz="2400" dirty="0">
                <a:solidFill>
                  <a:schemeClr val="tx2"/>
                </a:solidFill>
              </a:rPr>
              <a:t>on a Application to Appropriate, Change </a:t>
            </a:r>
            <a:r>
              <a:rPr lang="en-US" altLang="en-US" sz="2400" dirty="0" smtClean="0">
                <a:solidFill>
                  <a:schemeClr val="tx2"/>
                </a:solidFill>
              </a:rPr>
              <a:t>Application, </a:t>
            </a:r>
            <a:r>
              <a:rPr lang="en-US" altLang="en-US" sz="2400" dirty="0">
                <a:solidFill>
                  <a:schemeClr val="tx2"/>
                </a:solidFill>
              </a:rPr>
              <a:t>or an Exchange Application</a:t>
            </a:r>
          </a:p>
          <a:p>
            <a:pPr>
              <a:spcBef>
                <a:spcPct val="50000"/>
              </a:spcBef>
            </a:pPr>
            <a:r>
              <a:rPr lang="en-US" altLang="en-US" sz="2400" dirty="0">
                <a:solidFill>
                  <a:schemeClr val="tx2"/>
                </a:solidFill>
              </a:rPr>
              <a:t>If </a:t>
            </a:r>
            <a:r>
              <a:rPr lang="en-US" altLang="en-US" sz="2400" dirty="0" smtClean="0">
                <a:solidFill>
                  <a:schemeClr val="tx2"/>
                </a:solidFill>
              </a:rPr>
              <a:t>water right </a:t>
            </a:r>
            <a:r>
              <a:rPr lang="en-US" altLang="en-US" sz="2400" dirty="0">
                <a:solidFill>
                  <a:schemeClr val="tx2"/>
                </a:solidFill>
              </a:rPr>
              <a:t>is based on shares of stock in </a:t>
            </a:r>
            <a:r>
              <a:rPr lang="en-US" altLang="en-US" sz="2400" dirty="0" smtClean="0">
                <a:solidFill>
                  <a:schemeClr val="tx2"/>
                </a:solidFill>
              </a:rPr>
              <a:t>an </a:t>
            </a:r>
            <a:r>
              <a:rPr lang="en-US" altLang="en-US" sz="2400" dirty="0">
                <a:solidFill>
                  <a:schemeClr val="tx2"/>
                </a:solidFill>
              </a:rPr>
              <a:t>irrigation </a:t>
            </a:r>
            <a:r>
              <a:rPr lang="en-US" altLang="en-US" sz="2400" dirty="0" smtClean="0">
                <a:solidFill>
                  <a:schemeClr val="tx2"/>
                </a:solidFill>
              </a:rPr>
              <a:t>company, </a:t>
            </a:r>
            <a:r>
              <a:rPr lang="en-US" altLang="en-US" sz="2400" dirty="0">
                <a:solidFill>
                  <a:schemeClr val="tx2"/>
                </a:solidFill>
              </a:rPr>
              <a:t>the irrigation company also needs to </a:t>
            </a:r>
            <a:r>
              <a:rPr lang="en-US" altLang="en-US" sz="2400" dirty="0" smtClean="0">
                <a:solidFill>
                  <a:schemeClr val="tx2"/>
                </a:solidFill>
              </a:rPr>
              <a:t>sign the </a:t>
            </a:r>
            <a:r>
              <a:rPr lang="en-US" altLang="en-US" sz="2400" dirty="0" smtClean="0">
                <a:solidFill>
                  <a:schemeClr val="tx2"/>
                </a:solidFill>
              </a:rPr>
              <a:t>proof</a:t>
            </a:r>
            <a:endParaRPr lang="en-US" altLang="en-US" sz="2400" dirty="0">
              <a:solidFill>
                <a:schemeClr val="tx2"/>
              </a:solidFill>
            </a:endParaRPr>
          </a:p>
        </p:txBody>
      </p:sp>
    </p:spTree>
    <p:extLst>
      <p:ext uri="{BB962C8B-B14F-4D97-AF65-F5344CB8AC3E}">
        <p14:creationId xmlns:p14="http://schemas.microsoft.com/office/powerpoint/2010/main" val="420218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r>
              <a:rPr lang="en-US" b="1" kern="10" dirty="0">
                <a:ln w="9525">
                  <a:round/>
                  <a:headEnd/>
                  <a:tailEnd/>
                </a:ln>
                <a:solidFill>
                  <a:schemeClr val="tx2"/>
                </a:solidFill>
                <a:latin typeface="+mn-lt"/>
              </a:rPr>
              <a:t>CERTIFICATION</a:t>
            </a:r>
          </a:p>
        </p:txBody>
      </p:sp>
      <p:sp>
        <p:nvSpPr>
          <p:cNvPr id="3" name="Rectangle 2"/>
          <p:cNvSpPr/>
          <p:nvPr/>
        </p:nvSpPr>
        <p:spPr>
          <a:xfrm>
            <a:off x="587944" y="1828800"/>
            <a:ext cx="4038600" cy="3108543"/>
          </a:xfrm>
          <a:prstGeom prst="rect">
            <a:avLst/>
          </a:prstGeom>
        </p:spPr>
        <p:txBody>
          <a:bodyPr wrap="square">
            <a:spAutoFit/>
          </a:bodyPr>
          <a:lstStyle/>
          <a:p>
            <a:pPr marL="457200" indent="-457200" eaLnBrk="1" hangingPunct="1">
              <a:buFont typeface="Arial" panose="020B0604020202020204" pitchFamily="34" charset="0"/>
              <a:buChar char="•"/>
            </a:pPr>
            <a:r>
              <a:rPr lang="en-US" altLang="en-US" sz="2800" dirty="0" smtClean="0">
                <a:solidFill>
                  <a:schemeClr val="tx2"/>
                </a:solidFill>
                <a:latin typeface="+mn-lt"/>
              </a:rPr>
              <a:t>State Engineer’s review and signature</a:t>
            </a:r>
            <a:endParaRPr lang="en-US" altLang="en-US" sz="2800" dirty="0">
              <a:solidFill>
                <a:schemeClr val="tx2"/>
              </a:solidFill>
              <a:latin typeface="+mn-lt"/>
            </a:endParaRPr>
          </a:p>
          <a:p>
            <a:pPr marL="457200" indent="-457200" eaLnBrk="1" hangingPunct="1">
              <a:lnSpc>
                <a:spcPct val="150000"/>
              </a:lnSpc>
              <a:buFont typeface="Arial" panose="020B0604020202020204" pitchFamily="34" charset="0"/>
              <a:buChar char="•"/>
            </a:pPr>
            <a:r>
              <a:rPr lang="en-US" altLang="en-US" sz="2800" dirty="0" smtClean="0">
                <a:solidFill>
                  <a:schemeClr val="tx2"/>
                </a:solidFill>
                <a:latin typeface="+mn-lt"/>
              </a:rPr>
              <a:t>Review for correctness</a:t>
            </a:r>
            <a:endParaRPr lang="en-US" altLang="en-US" sz="2800" dirty="0">
              <a:solidFill>
                <a:schemeClr val="tx2"/>
              </a:solidFill>
              <a:latin typeface="+mn-lt"/>
            </a:endParaRPr>
          </a:p>
          <a:p>
            <a:pPr marL="457200" indent="-457200" eaLnBrk="1" hangingPunct="1">
              <a:lnSpc>
                <a:spcPct val="150000"/>
              </a:lnSpc>
              <a:buFont typeface="Arial" panose="020B0604020202020204" pitchFamily="34" charset="0"/>
              <a:buChar char="•"/>
            </a:pPr>
            <a:r>
              <a:rPr lang="en-US" altLang="en-US" sz="2800" dirty="0" smtClean="0">
                <a:solidFill>
                  <a:schemeClr val="tx2"/>
                </a:solidFill>
                <a:latin typeface="+mn-lt"/>
              </a:rPr>
              <a:t>Record with county</a:t>
            </a:r>
          </a:p>
          <a:p>
            <a:pPr marL="457200" indent="-457200" eaLnBrk="1" hangingPunct="1">
              <a:buFont typeface="Arial" panose="020B0604020202020204" pitchFamily="34" charset="0"/>
              <a:buChar char="•"/>
            </a:pPr>
            <a:r>
              <a:rPr lang="en-US" altLang="en-US" sz="2800" dirty="0" smtClean="0">
                <a:solidFill>
                  <a:schemeClr val="tx2"/>
                </a:solidFill>
                <a:latin typeface="+mn-lt"/>
              </a:rPr>
              <a:t>Reconsideration and appeal</a:t>
            </a:r>
            <a:endParaRPr lang="en-US" altLang="en-US" sz="2800" dirty="0">
              <a:solidFill>
                <a:schemeClr val="tx2"/>
              </a:solidFill>
              <a:latin typeface="+mn-lt"/>
            </a:endParaRPr>
          </a:p>
        </p:txBody>
      </p:sp>
      <p:pic>
        <p:nvPicPr>
          <p:cNvPr id="7"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1205" t="4379" r="2009" b="3471"/>
          <a:stretch/>
        </p:blipFill>
        <p:spPr bwMode="auto">
          <a:xfrm>
            <a:off x="4876800" y="1524000"/>
            <a:ext cx="3873360" cy="47787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738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1450"/>
            <a:ext cx="93726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762000" y="274638"/>
            <a:ext cx="7924800" cy="1143000"/>
          </a:xfrm>
        </p:spPr>
        <p:txBody>
          <a:bodyPr>
            <a:normAutofit/>
          </a:bodyPr>
          <a:lstStyle/>
          <a:p>
            <a:pPr eaLnBrk="1" hangingPunct="1"/>
            <a:r>
              <a:rPr lang="en-US" altLang="en-US" sz="4000" b="1" cap="all" dirty="0" smtClean="0">
                <a:solidFill>
                  <a:schemeClr val="tx2"/>
                </a:solidFill>
                <a:latin typeface="+mn-lt"/>
              </a:rPr>
              <a:t>Beneficial Use</a:t>
            </a:r>
          </a:p>
        </p:txBody>
      </p:sp>
      <p:pic>
        <p:nvPicPr>
          <p:cNvPr id="5" name="Picture 6" descr="H:\Photo\New Folder (2)\flex_pipe.JP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1046"/>
          <a:stretch/>
        </p:blipFill>
        <p:spPr bwMode="auto">
          <a:xfrm>
            <a:off x="304800" y="2186124"/>
            <a:ext cx="6248400" cy="41686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0" y="1430694"/>
            <a:ext cx="5410200" cy="1384995"/>
          </a:xfrm>
          <a:prstGeom prst="rect">
            <a:avLst/>
          </a:prstGeom>
          <a:solidFill>
            <a:schemeClr val="accent5">
              <a:lumMod val="40000"/>
              <a:lumOff val="60000"/>
            </a:schemeClr>
          </a:solidFill>
          <a:ln>
            <a:solidFill>
              <a:schemeClr val="tx1">
                <a:lumMod val="50000"/>
                <a:lumOff val="50000"/>
              </a:schemeClr>
            </a:solidFill>
          </a:ln>
        </p:spPr>
        <p:txBody>
          <a:bodyPr wrap="square">
            <a:spAutoFit/>
          </a:bodyPr>
          <a:lstStyle/>
          <a:p>
            <a:pPr marL="457200" indent="-457200" eaLnBrk="1" hangingPunct="1">
              <a:buFont typeface="Arial" panose="020B0604020202020204" pitchFamily="34" charset="0"/>
              <a:buChar char="•"/>
            </a:pPr>
            <a:r>
              <a:rPr lang="en-US" altLang="en-US" sz="2800" dirty="0" smtClean="0">
                <a:solidFill>
                  <a:schemeClr val="tx1"/>
                </a:solidFill>
                <a:latin typeface="+mn-lt"/>
              </a:rPr>
              <a:t>Continued use as authorized</a:t>
            </a:r>
            <a:endParaRPr lang="en-US" altLang="en-US" sz="2800" dirty="0">
              <a:solidFill>
                <a:schemeClr val="tx1"/>
              </a:solidFill>
              <a:latin typeface="+mn-lt"/>
            </a:endParaRPr>
          </a:p>
          <a:p>
            <a:pPr marL="457200" indent="-457200" eaLnBrk="1" hangingPunct="1">
              <a:buFont typeface="Arial" panose="020B0604020202020204" pitchFamily="34" charset="0"/>
              <a:buChar char="•"/>
            </a:pPr>
            <a:r>
              <a:rPr lang="en-US" altLang="en-US" sz="2800" dirty="0" smtClean="0">
                <a:solidFill>
                  <a:schemeClr val="tx1"/>
                </a:solidFill>
                <a:latin typeface="+mn-lt"/>
              </a:rPr>
              <a:t>Amendments by change application</a:t>
            </a:r>
            <a:endParaRPr lang="en-US" altLang="en-US" sz="2800" dirty="0">
              <a:solidFill>
                <a:schemeClr val="tx1"/>
              </a:solidFill>
              <a:latin typeface="+mn-lt"/>
            </a:endParaRPr>
          </a:p>
        </p:txBody>
      </p:sp>
    </p:spTree>
    <p:extLst>
      <p:ext uri="{BB962C8B-B14F-4D97-AF65-F5344CB8AC3E}">
        <p14:creationId xmlns:p14="http://schemas.microsoft.com/office/powerpoint/2010/main" val="600661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itle 1"/>
          <p:cNvSpPr>
            <a:spLocks noGrp="1"/>
          </p:cNvSpPr>
          <p:nvPr>
            <p:ph type="title"/>
          </p:nvPr>
        </p:nvSpPr>
        <p:spPr/>
        <p:txBody>
          <a:bodyPr/>
          <a:lstStyle/>
          <a:p>
            <a:endParaRPr lang="en-US" altLang="en-US" dirty="0" smtClean="0"/>
          </a:p>
        </p:txBody>
      </p:sp>
      <p:pic>
        <p:nvPicPr>
          <p:cNvPr id="2050" name="Picture 2" descr="C:\Users\cyork\Desktop\Photos for slides\Arch Sunrise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08" r="3683"/>
          <a:stretch/>
        </p:blipFill>
        <p:spPr bwMode="auto">
          <a:xfrm>
            <a:off x="0" y="1554"/>
            <a:ext cx="9144000" cy="68564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p:cNvSpPr txBox="1">
            <a:spLocks/>
          </p:cNvSpPr>
          <p:nvPr/>
        </p:nvSpPr>
        <p:spPr>
          <a:xfrm>
            <a:off x="0" y="5562600"/>
            <a:ext cx="5562600" cy="8159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all"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Title</a:t>
            </a:r>
            <a:endParaRPr lang="en-US" sz="3600" b="1" cap="all"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2"/>
          <p:cNvSpPr txBox="1">
            <a:spLocks/>
          </p:cNvSpPr>
          <p:nvPr/>
        </p:nvSpPr>
        <p:spPr>
          <a:xfrm>
            <a:off x="304800" y="5257800"/>
            <a:ext cx="8305800" cy="99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i="1" dirty="0" smtClean="0">
                <a:solidFill>
                  <a:schemeClr val="bg2">
                    <a:lumMod val="90000"/>
                  </a:schemeClr>
                </a:solidFill>
                <a:effectLst>
                  <a:outerShdw blurRad="38100" dist="38100" dir="2700000" algn="tl">
                    <a:srgbClr val="000000">
                      <a:alpha val="43137"/>
                    </a:srgbClr>
                  </a:outerShdw>
                </a:effectLst>
              </a:rPr>
              <a:t>Updating ownership</a:t>
            </a:r>
            <a:endParaRPr lang="en-US" sz="2800"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75925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533400"/>
            <a:ext cx="8534400" cy="884238"/>
          </a:xfrm>
        </p:spPr>
        <p:txBody>
          <a:bodyPr>
            <a:normAutofit fontScale="90000"/>
          </a:bodyPr>
          <a:lstStyle/>
          <a:p>
            <a:r>
              <a:rPr lang="en-US" b="1" cap="all" dirty="0" smtClean="0">
                <a:solidFill>
                  <a:schemeClr val="tx2"/>
                </a:solidFill>
              </a:rPr>
              <a:t>How Water Right Conveyance Works</a:t>
            </a:r>
            <a:endParaRPr lang="en-US" b="1" cap="all" dirty="0">
              <a:solidFill>
                <a:srgbClr val="FF0000"/>
              </a:solidFill>
            </a:endParaRPr>
          </a:p>
        </p:txBody>
      </p:sp>
      <p:sp>
        <p:nvSpPr>
          <p:cNvPr id="3" name="Content Placeholder 2"/>
          <p:cNvSpPr>
            <a:spLocks noGrp="1"/>
          </p:cNvSpPr>
          <p:nvPr>
            <p:ph idx="1"/>
          </p:nvPr>
        </p:nvSpPr>
        <p:spPr>
          <a:xfrm>
            <a:off x="457200" y="1905000"/>
            <a:ext cx="8229600" cy="4221163"/>
          </a:xfrm>
        </p:spPr>
        <p:txBody>
          <a:bodyPr/>
          <a:lstStyle/>
          <a:p>
            <a:r>
              <a:rPr lang="en-US" sz="2800" dirty="0" smtClean="0">
                <a:solidFill>
                  <a:schemeClr val="tx2"/>
                </a:solidFill>
              </a:rPr>
              <a:t>Water Rights transfer by deed in substantially the same manner as real estate.</a:t>
            </a:r>
          </a:p>
          <a:p>
            <a:pPr marL="0" indent="0">
              <a:buNone/>
            </a:pPr>
            <a:endParaRPr lang="en-US" sz="1800" dirty="0" smtClean="0">
              <a:solidFill>
                <a:schemeClr val="tx2"/>
              </a:solidFill>
            </a:endParaRPr>
          </a:p>
          <a:p>
            <a:r>
              <a:rPr lang="en-US" sz="2800" dirty="0" smtClean="0">
                <a:solidFill>
                  <a:schemeClr val="tx2"/>
                </a:solidFill>
              </a:rPr>
              <a:t>Appurtenant water rights transfer silently with land.</a:t>
            </a:r>
          </a:p>
          <a:p>
            <a:pPr lvl="1"/>
            <a:r>
              <a:rPr lang="en-US" sz="2400" dirty="0" smtClean="0">
                <a:solidFill>
                  <a:schemeClr val="tx2"/>
                </a:solidFill>
              </a:rPr>
              <a:t>Unless specifically reserved from transfer in land deeds!</a:t>
            </a:r>
          </a:p>
          <a:p>
            <a:pPr marL="457200" lvl="1" indent="0">
              <a:buNone/>
            </a:pPr>
            <a:endParaRPr lang="en-US" sz="1800" dirty="0" smtClean="0">
              <a:solidFill>
                <a:schemeClr val="tx2"/>
              </a:solidFill>
            </a:endParaRPr>
          </a:p>
          <a:p>
            <a:r>
              <a:rPr lang="en-US" sz="2800" dirty="0" smtClean="0">
                <a:solidFill>
                  <a:schemeClr val="tx2"/>
                </a:solidFill>
              </a:rPr>
              <a:t>Deed conveying water right must be recorded:</a:t>
            </a:r>
          </a:p>
          <a:p>
            <a:pPr lvl="1"/>
            <a:r>
              <a:rPr lang="en-US" sz="2400" dirty="0" smtClean="0">
                <a:solidFill>
                  <a:schemeClr val="tx2"/>
                </a:solidFill>
              </a:rPr>
              <a:t>In county where water is used (place of use) </a:t>
            </a:r>
          </a:p>
          <a:p>
            <a:pPr lvl="1"/>
            <a:r>
              <a:rPr lang="en-US" sz="2400" dirty="0" smtClean="0">
                <a:solidFill>
                  <a:schemeClr val="tx2"/>
                </a:solidFill>
              </a:rPr>
              <a:t>County where water is diverted (if the two are different)</a:t>
            </a:r>
            <a:endParaRPr lang="en-US" dirty="0">
              <a:solidFill>
                <a:schemeClr val="tx2"/>
              </a:solidFill>
            </a:endParaRPr>
          </a:p>
        </p:txBody>
      </p:sp>
    </p:spTree>
    <p:extLst>
      <p:ext uri="{BB962C8B-B14F-4D97-AF65-F5344CB8AC3E}">
        <p14:creationId xmlns:p14="http://schemas.microsoft.com/office/powerpoint/2010/main" val="247870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a:xfrm>
            <a:off x="457200" y="457200"/>
            <a:ext cx="8229600" cy="762000"/>
          </a:xfrm>
        </p:spPr>
        <p:txBody>
          <a:bodyPr>
            <a:normAutofit/>
          </a:bodyPr>
          <a:lstStyle/>
          <a:p>
            <a:r>
              <a:rPr lang="en-US" altLang="en-US" sz="4000" b="1" cap="all" dirty="0" smtClean="0">
                <a:solidFill>
                  <a:schemeClr val="tx2"/>
                </a:solidFill>
              </a:rPr>
              <a:t>Water Right Record Keeping </a:t>
            </a:r>
          </a:p>
        </p:txBody>
      </p:sp>
      <p:sp>
        <p:nvSpPr>
          <p:cNvPr id="3" name="Content Placeholder 2"/>
          <p:cNvSpPr>
            <a:spLocks noGrp="1"/>
          </p:cNvSpPr>
          <p:nvPr>
            <p:ph idx="1"/>
          </p:nvPr>
        </p:nvSpPr>
        <p:spPr>
          <a:xfrm>
            <a:off x="1828800" y="1676400"/>
            <a:ext cx="5153608" cy="4648200"/>
          </a:xfrm>
        </p:spPr>
        <p:txBody>
          <a:bodyPr>
            <a:noAutofit/>
          </a:bodyPr>
          <a:lstStyle/>
          <a:p>
            <a:pPr marL="0" indent="0">
              <a:buNone/>
              <a:defRPr/>
            </a:pPr>
            <a:r>
              <a:rPr lang="en-US" sz="2200" dirty="0" smtClean="0">
                <a:solidFill>
                  <a:schemeClr val="tx2"/>
                </a:solidFill>
              </a:rPr>
              <a:t>   Records </a:t>
            </a:r>
            <a:r>
              <a:rPr lang="en-US" sz="2200" dirty="0">
                <a:solidFill>
                  <a:schemeClr val="tx2"/>
                </a:solidFill>
              </a:rPr>
              <a:t>maintained by County Recorder</a:t>
            </a:r>
          </a:p>
          <a:p>
            <a:pPr lvl="1">
              <a:defRPr/>
            </a:pPr>
            <a:r>
              <a:rPr lang="en-US" sz="1400" dirty="0" smtClean="0">
                <a:solidFill>
                  <a:schemeClr val="tx2"/>
                </a:solidFill>
              </a:rPr>
              <a:t>Deeds </a:t>
            </a:r>
            <a:r>
              <a:rPr lang="en-US" sz="1400" dirty="0">
                <a:solidFill>
                  <a:schemeClr val="tx2"/>
                </a:solidFill>
              </a:rPr>
              <a:t>(conveyance of water right)</a:t>
            </a:r>
          </a:p>
          <a:p>
            <a:pPr lvl="1">
              <a:defRPr/>
            </a:pPr>
            <a:r>
              <a:rPr lang="en-US" sz="1400" dirty="0" smtClean="0">
                <a:solidFill>
                  <a:schemeClr val="tx2"/>
                </a:solidFill>
              </a:rPr>
              <a:t>Certificate of Beneficial Use (if recorded)</a:t>
            </a:r>
            <a:endParaRPr lang="en-US" sz="1400" dirty="0">
              <a:solidFill>
                <a:schemeClr val="tx2"/>
              </a:solidFill>
            </a:endParaRPr>
          </a:p>
          <a:p>
            <a:pPr lvl="1">
              <a:defRPr/>
            </a:pPr>
            <a:r>
              <a:rPr lang="en-US" sz="1400" dirty="0" smtClean="0">
                <a:solidFill>
                  <a:schemeClr val="tx2"/>
                </a:solidFill>
              </a:rPr>
              <a:t>Index </a:t>
            </a:r>
            <a:r>
              <a:rPr lang="en-US" sz="1400" dirty="0">
                <a:solidFill>
                  <a:schemeClr val="tx2"/>
                </a:solidFill>
              </a:rPr>
              <a:t>of water </a:t>
            </a:r>
            <a:r>
              <a:rPr lang="en-US" sz="1400" dirty="0" smtClean="0">
                <a:solidFill>
                  <a:schemeClr val="tx2"/>
                </a:solidFill>
              </a:rPr>
              <a:t>deeds</a:t>
            </a:r>
          </a:p>
          <a:p>
            <a:pPr lvl="1">
              <a:defRPr/>
            </a:pPr>
            <a:r>
              <a:rPr lang="en-US" sz="1400" dirty="0" smtClean="0">
                <a:solidFill>
                  <a:schemeClr val="tx2"/>
                </a:solidFill>
              </a:rPr>
              <a:t>Assignments (Transfer unapproved/unperfected WR)</a:t>
            </a:r>
          </a:p>
          <a:p>
            <a:pPr lvl="1">
              <a:defRPr/>
            </a:pPr>
            <a:endParaRPr lang="en-US" sz="2200" dirty="0">
              <a:solidFill>
                <a:schemeClr val="tx2"/>
              </a:solidFill>
            </a:endParaRPr>
          </a:p>
          <a:p>
            <a:pPr marL="0" indent="0">
              <a:buNone/>
              <a:defRPr/>
            </a:pPr>
            <a:endParaRPr lang="en-US" sz="2200" dirty="0" smtClean="0">
              <a:solidFill>
                <a:schemeClr val="tx2"/>
              </a:solidFill>
            </a:endParaRPr>
          </a:p>
          <a:p>
            <a:pPr marL="0" indent="0">
              <a:buNone/>
              <a:defRPr/>
            </a:pPr>
            <a:r>
              <a:rPr lang="en-US" sz="2200" dirty="0">
                <a:solidFill>
                  <a:schemeClr val="tx2"/>
                </a:solidFill>
              </a:rPr>
              <a:t> </a:t>
            </a:r>
            <a:r>
              <a:rPr lang="en-US" sz="2200" dirty="0" smtClean="0">
                <a:solidFill>
                  <a:schemeClr val="tx2"/>
                </a:solidFill>
              </a:rPr>
              <a:t>  </a:t>
            </a:r>
          </a:p>
          <a:p>
            <a:pPr marL="0" indent="0">
              <a:buNone/>
              <a:defRPr/>
            </a:pPr>
            <a:endParaRPr lang="en-US" sz="2200" dirty="0">
              <a:solidFill>
                <a:schemeClr val="tx2"/>
              </a:solidFill>
            </a:endParaRPr>
          </a:p>
          <a:p>
            <a:pPr marL="0" indent="0">
              <a:buNone/>
              <a:defRPr/>
            </a:pPr>
            <a:r>
              <a:rPr lang="en-US" sz="2200" dirty="0" smtClean="0">
                <a:solidFill>
                  <a:schemeClr val="tx2"/>
                </a:solidFill>
              </a:rPr>
              <a:t>  Records maintained by the State </a:t>
            </a:r>
            <a:r>
              <a:rPr lang="en-US" sz="2200" dirty="0">
                <a:solidFill>
                  <a:schemeClr val="tx2"/>
                </a:solidFill>
              </a:rPr>
              <a:t>E</a:t>
            </a:r>
            <a:r>
              <a:rPr lang="en-US" sz="2200" dirty="0" smtClean="0">
                <a:solidFill>
                  <a:schemeClr val="tx2"/>
                </a:solidFill>
              </a:rPr>
              <a:t>ngineer</a:t>
            </a:r>
          </a:p>
          <a:p>
            <a:pPr lvl="1">
              <a:defRPr/>
            </a:pPr>
            <a:r>
              <a:rPr lang="en-US" sz="1400" dirty="0" smtClean="0">
                <a:solidFill>
                  <a:schemeClr val="tx2"/>
                </a:solidFill>
              </a:rPr>
              <a:t>Water Right Applications</a:t>
            </a:r>
          </a:p>
          <a:p>
            <a:pPr lvl="1">
              <a:defRPr/>
            </a:pPr>
            <a:r>
              <a:rPr lang="en-US" sz="1400" dirty="0" smtClean="0">
                <a:solidFill>
                  <a:schemeClr val="tx2"/>
                </a:solidFill>
              </a:rPr>
              <a:t>Certificate of Beneficial Use</a:t>
            </a:r>
          </a:p>
          <a:p>
            <a:pPr lvl="1">
              <a:defRPr/>
            </a:pPr>
            <a:r>
              <a:rPr lang="en-US" sz="1400" dirty="0" smtClean="0">
                <a:solidFill>
                  <a:schemeClr val="tx2"/>
                </a:solidFill>
              </a:rPr>
              <a:t>Use Records</a:t>
            </a:r>
          </a:p>
          <a:p>
            <a:pPr lvl="1">
              <a:defRPr/>
            </a:pPr>
            <a:r>
              <a:rPr lang="en-US" sz="1400" dirty="0" smtClean="0">
                <a:solidFill>
                  <a:schemeClr val="tx2"/>
                </a:solidFill>
              </a:rPr>
              <a:t>Owner of record</a:t>
            </a:r>
          </a:p>
          <a:p>
            <a:pPr lvl="1">
              <a:defRPr/>
            </a:pPr>
            <a:r>
              <a:rPr lang="en-US" sz="1400" dirty="0" smtClean="0">
                <a:solidFill>
                  <a:schemeClr val="tx2"/>
                </a:solidFill>
              </a:rPr>
              <a:t>Other water rights related documents</a:t>
            </a:r>
          </a:p>
          <a:p>
            <a:pPr lvl="1">
              <a:defRPr/>
            </a:pPr>
            <a:endParaRPr lang="en-US" sz="1400" dirty="0" smtClean="0">
              <a:solidFill>
                <a:schemeClr val="tx2"/>
              </a:solidFill>
            </a:endParaRPr>
          </a:p>
          <a:p>
            <a:pPr lvl="1">
              <a:defRPr/>
            </a:pPr>
            <a:endParaRPr lang="en-US" sz="3200" dirty="0" smtClean="0">
              <a:solidFill>
                <a:schemeClr val="tx2"/>
              </a:solidFill>
            </a:endParaRPr>
          </a:p>
          <a:p>
            <a:pPr marL="0" indent="0">
              <a:buFont typeface="Arial" charset="0"/>
              <a:buNone/>
              <a:defRPr/>
            </a:pPr>
            <a:r>
              <a:rPr lang="en-US" sz="3600" dirty="0" smtClean="0">
                <a:solidFill>
                  <a:schemeClr val="tx2"/>
                </a:solidFill>
              </a:rPr>
              <a:t> </a:t>
            </a:r>
            <a:endParaRPr lang="en-US" sz="3600" dirty="0">
              <a:solidFill>
                <a:schemeClr val="tx2"/>
              </a:solidFill>
            </a:endParaRPr>
          </a:p>
        </p:txBody>
      </p:sp>
      <p:sp>
        <p:nvSpPr>
          <p:cNvPr id="4" name="Rectangle 3"/>
          <p:cNvSpPr/>
          <p:nvPr/>
        </p:nvSpPr>
        <p:spPr>
          <a:xfrm>
            <a:off x="1966912" y="1447800"/>
            <a:ext cx="4991100"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28812" y="4419600"/>
            <a:ext cx="5029200"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038600" y="32004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467224" y="32004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1908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a:xfrm>
            <a:off x="457200" y="457200"/>
            <a:ext cx="8229600" cy="762000"/>
          </a:xfrm>
        </p:spPr>
        <p:txBody>
          <a:bodyPr>
            <a:normAutofit/>
          </a:bodyPr>
          <a:lstStyle/>
          <a:p>
            <a:r>
              <a:rPr lang="en-US" altLang="en-US" sz="4000" b="1" cap="all" dirty="0" smtClean="0">
                <a:solidFill>
                  <a:schemeClr val="tx2"/>
                </a:solidFill>
              </a:rPr>
              <a:t>Water Right Record Keeping </a:t>
            </a:r>
          </a:p>
        </p:txBody>
      </p:sp>
      <p:sp>
        <p:nvSpPr>
          <p:cNvPr id="3" name="Content Placeholder 2"/>
          <p:cNvSpPr>
            <a:spLocks noGrp="1"/>
          </p:cNvSpPr>
          <p:nvPr>
            <p:ph idx="1"/>
          </p:nvPr>
        </p:nvSpPr>
        <p:spPr>
          <a:xfrm>
            <a:off x="1828800" y="1676400"/>
            <a:ext cx="5153608" cy="4648200"/>
          </a:xfrm>
        </p:spPr>
        <p:txBody>
          <a:bodyPr>
            <a:noAutofit/>
          </a:bodyPr>
          <a:lstStyle/>
          <a:p>
            <a:pPr marL="0" indent="0">
              <a:buNone/>
              <a:defRPr/>
            </a:pPr>
            <a:r>
              <a:rPr lang="en-US" sz="2200" dirty="0" smtClean="0">
                <a:solidFill>
                  <a:schemeClr val="tx2"/>
                </a:solidFill>
              </a:rPr>
              <a:t>   Records </a:t>
            </a:r>
            <a:r>
              <a:rPr lang="en-US" sz="2200" dirty="0">
                <a:solidFill>
                  <a:schemeClr val="tx2"/>
                </a:solidFill>
              </a:rPr>
              <a:t>maintained by County Recorder</a:t>
            </a:r>
          </a:p>
          <a:p>
            <a:pPr lvl="1">
              <a:defRPr/>
            </a:pPr>
            <a:r>
              <a:rPr lang="en-US" sz="1400" dirty="0" smtClean="0">
                <a:solidFill>
                  <a:schemeClr val="tx2"/>
                </a:solidFill>
              </a:rPr>
              <a:t>Deeds </a:t>
            </a:r>
            <a:r>
              <a:rPr lang="en-US" sz="1400" dirty="0">
                <a:solidFill>
                  <a:schemeClr val="tx2"/>
                </a:solidFill>
              </a:rPr>
              <a:t>(conveyance of water right)</a:t>
            </a:r>
          </a:p>
          <a:p>
            <a:pPr lvl="1">
              <a:defRPr/>
            </a:pPr>
            <a:r>
              <a:rPr lang="en-US" sz="1400" dirty="0" smtClean="0">
                <a:solidFill>
                  <a:schemeClr val="tx2"/>
                </a:solidFill>
              </a:rPr>
              <a:t>Certificate of Beneficial Use (if recorded)</a:t>
            </a:r>
            <a:endParaRPr lang="en-US" sz="1400" dirty="0">
              <a:solidFill>
                <a:schemeClr val="tx2"/>
              </a:solidFill>
            </a:endParaRPr>
          </a:p>
          <a:p>
            <a:pPr lvl="1">
              <a:defRPr/>
            </a:pPr>
            <a:r>
              <a:rPr lang="en-US" sz="1400" dirty="0" smtClean="0">
                <a:solidFill>
                  <a:schemeClr val="tx2"/>
                </a:solidFill>
              </a:rPr>
              <a:t>Index </a:t>
            </a:r>
            <a:r>
              <a:rPr lang="en-US" sz="1400" dirty="0">
                <a:solidFill>
                  <a:schemeClr val="tx2"/>
                </a:solidFill>
              </a:rPr>
              <a:t>of water </a:t>
            </a:r>
            <a:r>
              <a:rPr lang="en-US" sz="1400" dirty="0" smtClean="0">
                <a:solidFill>
                  <a:schemeClr val="tx2"/>
                </a:solidFill>
              </a:rPr>
              <a:t>deeds</a:t>
            </a:r>
          </a:p>
          <a:p>
            <a:pPr lvl="1">
              <a:defRPr/>
            </a:pPr>
            <a:r>
              <a:rPr lang="en-US" sz="1400" dirty="0" smtClean="0">
                <a:solidFill>
                  <a:schemeClr val="tx2"/>
                </a:solidFill>
              </a:rPr>
              <a:t>Assignments (Transfer unapproved/unperfected WR)</a:t>
            </a:r>
          </a:p>
          <a:p>
            <a:pPr lvl="1">
              <a:defRPr/>
            </a:pPr>
            <a:endParaRPr lang="en-US" sz="2200" dirty="0">
              <a:solidFill>
                <a:schemeClr val="tx2"/>
              </a:solidFill>
            </a:endParaRPr>
          </a:p>
          <a:p>
            <a:pPr marL="0" indent="0">
              <a:buNone/>
              <a:defRPr/>
            </a:pPr>
            <a:endParaRPr lang="en-US" sz="2200" dirty="0" smtClean="0">
              <a:solidFill>
                <a:schemeClr val="tx2"/>
              </a:solidFill>
            </a:endParaRPr>
          </a:p>
          <a:p>
            <a:pPr marL="0" indent="0">
              <a:buNone/>
              <a:defRPr/>
            </a:pPr>
            <a:r>
              <a:rPr lang="en-US" sz="2200" dirty="0">
                <a:solidFill>
                  <a:schemeClr val="tx2"/>
                </a:solidFill>
              </a:rPr>
              <a:t> </a:t>
            </a:r>
            <a:r>
              <a:rPr lang="en-US" sz="2200" dirty="0" smtClean="0">
                <a:solidFill>
                  <a:schemeClr val="tx2"/>
                </a:solidFill>
              </a:rPr>
              <a:t>  </a:t>
            </a:r>
          </a:p>
          <a:p>
            <a:pPr marL="0" indent="0">
              <a:buNone/>
              <a:defRPr/>
            </a:pPr>
            <a:endParaRPr lang="en-US" sz="2200" dirty="0">
              <a:solidFill>
                <a:schemeClr val="tx2"/>
              </a:solidFill>
            </a:endParaRPr>
          </a:p>
          <a:p>
            <a:pPr marL="0" indent="0">
              <a:buNone/>
              <a:defRPr/>
            </a:pPr>
            <a:r>
              <a:rPr lang="en-US" sz="2200" dirty="0" smtClean="0">
                <a:solidFill>
                  <a:schemeClr val="tx2"/>
                </a:solidFill>
              </a:rPr>
              <a:t>  Records maintained by the State </a:t>
            </a:r>
            <a:r>
              <a:rPr lang="en-US" sz="2200" dirty="0">
                <a:solidFill>
                  <a:schemeClr val="tx2"/>
                </a:solidFill>
              </a:rPr>
              <a:t>E</a:t>
            </a:r>
            <a:r>
              <a:rPr lang="en-US" sz="2200" dirty="0" smtClean="0">
                <a:solidFill>
                  <a:schemeClr val="tx2"/>
                </a:solidFill>
              </a:rPr>
              <a:t>ngineer</a:t>
            </a:r>
          </a:p>
          <a:p>
            <a:pPr lvl="1">
              <a:defRPr/>
            </a:pPr>
            <a:r>
              <a:rPr lang="en-US" sz="1400" dirty="0" smtClean="0">
                <a:solidFill>
                  <a:schemeClr val="tx2"/>
                </a:solidFill>
              </a:rPr>
              <a:t>Water Right Applications</a:t>
            </a:r>
          </a:p>
          <a:p>
            <a:pPr lvl="1">
              <a:defRPr/>
            </a:pPr>
            <a:r>
              <a:rPr lang="en-US" sz="1400" dirty="0" smtClean="0">
                <a:solidFill>
                  <a:schemeClr val="tx2"/>
                </a:solidFill>
              </a:rPr>
              <a:t>Certificate of Beneficial Use</a:t>
            </a:r>
          </a:p>
          <a:p>
            <a:pPr lvl="1">
              <a:defRPr/>
            </a:pPr>
            <a:r>
              <a:rPr lang="en-US" sz="1400" dirty="0" smtClean="0">
                <a:solidFill>
                  <a:schemeClr val="tx2"/>
                </a:solidFill>
              </a:rPr>
              <a:t>Use Records</a:t>
            </a:r>
          </a:p>
          <a:p>
            <a:pPr lvl="1">
              <a:defRPr/>
            </a:pPr>
            <a:r>
              <a:rPr lang="en-US" sz="1400" dirty="0" smtClean="0">
                <a:solidFill>
                  <a:schemeClr val="tx2"/>
                </a:solidFill>
              </a:rPr>
              <a:t>Owner of record</a:t>
            </a:r>
          </a:p>
          <a:p>
            <a:pPr lvl="1">
              <a:defRPr/>
            </a:pPr>
            <a:r>
              <a:rPr lang="en-US" sz="1400" dirty="0" smtClean="0">
                <a:solidFill>
                  <a:schemeClr val="tx2"/>
                </a:solidFill>
              </a:rPr>
              <a:t>Other water rights related documents</a:t>
            </a:r>
          </a:p>
          <a:p>
            <a:pPr lvl="1">
              <a:defRPr/>
            </a:pPr>
            <a:endParaRPr lang="en-US" sz="1400" dirty="0" smtClean="0">
              <a:solidFill>
                <a:schemeClr val="tx2"/>
              </a:solidFill>
            </a:endParaRPr>
          </a:p>
          <a:p>
            <a:pPr lvl="1">
              <a:defRPr/>
            </a:pPr>
            <a:endParaRPr lang="en-US" sz="3200" dirty="0" smtClean="0">
              <a:solidFill>
                <a:schemeClr val="tx2"/>
              </a:solidFill>
            </a:endParaRPr>
          </a:p>
          <a:p>
            <a:pPr marL="0" indent="0">
              <a:buFont typeface="Arial" charset="0"/>
              <a:buNone/>
              <a:defRPr/>
            </a:pPr>
            <a:r>
              <a:rPr lang="en-US" sz="3600" dirty="0" smtClean="0">
                <a:solidFill>
                  <a:schemeClr val="tx2"/>
                </a:solidFill>
              </a:rPr>
              <a:t> </a:t>
            </a:r>
            <a:endParaRPr lang="en-US" sz="3600" dirty="0">
              <a:solidFill>
                <a:schemeClr val="tx2"/>
              </a:solidFill>
            </a:endParaRPr>
          </a:p>
        </p:txBody>
      </p:sp>
      <p:sp>
        <p:nvSpPr>
          <p:cNvPr id="4" name="Rectangle 3"/>
          <p:cNvSpPr/>
          <p:nvPr/>
        </p:nvSpPr>
        <p:spPr>
          <a:xfrm>
            <a:off x="1966912" y="1447800"/>
            <a:ext cx="4991100"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28812" y="4419600"/>
            <a:ext cx="5029200"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038600" y="32004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467224" y="32004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66912" y="3264440"/>
            <a:ext cx="2057400" cy="938719"/>
          </a:xfrm>
          <a:prstGeom prst="rect">
            <a:avLst/>
          </a:prstGeom>
          <a:noFill/>
        </p:spPr>
        <p:txBody>
          <a:bodyPr wrap="square" rtlCol="0">
            <a:spAutoFit/>
          </a:bodyPr>
          <a:lstStyle/>
          <a:p>
            <a:pPr lvl="0">
              <a:spcBef>
                <a:spcPct val="20000"/>
              </a:spcBef>
              <a:defRPr/>
            </a:pPr>
            <a:r>
              <a:rPr lang="en-US" sz="1100" dirty="0" smtClean="0">
                <a:solidFill>
                  <a:srgbClr val="FF0000"/>
                </a:solidFill>
              </a:rPr>
              <a:t>Discrepancies , Discrepancies, Discrepancies , Discrepancies </a:t>
            </a:r>
            <a:r>
              <a:rPr lang="en-US" sz="1100" dirty="0" err="1" smtClean="0">
                <a:solidFill>
                  <a:srgbClr val="FF0000"/>
                </a:solidFill>
              </a:rPr>
              <a:t>Discrepancies</a:t>
            </a:r>
            <a:r>
              <a:rPr lang="en-US" sz="1100" dirty="0" smtClean="0">
                <a:solidFill>
                  <a:srgbClr val="FF0000"/>
                </a:solidFill>
              </a:rPr>
              <a:t> , Discrepancies, Discrepancies , Discrepancies </a:t>
            </a:r>
            <a:r>
              <a:rPr lang="en-US" sz="1100" dirty="0" err="1" smtClean="0">
                <a:solidFill>
                  <a:srgbClr val="FF0000"/>
                </a:solidFill>
              </a:rPr>
              <a:t>Discrepancies</a:t>
            </a:r>
            <a:r>
              <a:rPr lang="en-US" sz="1100" dirty="0" smtClean="0">
                <a:solidFill>
                  <a:srgbClr val="FF0000"/>
                </a:solidFill>
              </a:rPr>
              <a:t> , Discrepancies</a:t>
            </a:r>
            <a:endParaRPr lang="en-US" sz="1100" dirty="0">
              <a:solidFill>
                <a:srgbClr val="FF0000"/>
              </a:solidFill>
            </a:endParaRPr>
          </a:p>
        </p:txBody>
      </p:sp>
      <p:pic>
        <p:nvPicPr>
          <p:cNvPr id="6" name="Picture 5"/>
          <p:cNvPicPr>
            <a:picLocks noChangeAspect="1"/>
          </p:cNvPicPr>
          <p:nvPr/>
        </p:nvPicPr>
        <p:blipFill>
          <a:blip r:embed="rId4"/>
          <a:stretch>
            <a:fillRect/>
          </a:stretch>
        </p:blipFill>
        <p:spPr>
          <a:xfrm>
            <a:off x="4845998" y="3261509"/>
            <a:ext cx="2054530" cy="975445"/>
          </a:xfrm>
          <a:prstGeom prst="rect">
            <a:avLst/>
          </a:prstGeom>
        </p:spPr>
      </p:pic>
    </p:spTree>
    <p:extLst>
      <p:ext uri="{BB962C8B-B14F-4D97-AF65-F5344CB8AC3E}">
        <p14:creationId xmlns:p14="http://schemas.microsoft.com/office/powerpoint/2010/main" val="2648415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fontScale="90000"/>
          </a:bodyPr>
          <a:lstStyle/>
          <a:p>
            <a:r>
              <a:rPr lang="en-US" b="1" cap="all" dirty="0" smtClean="0">
                <a:solidFill>
                  <a:schemeClr val="tx2"/>
                </a:solidFill>
              </a:rPr>
              <a:t>Updating Ownership with the Division of Water Rights</a:t>
            </a:r>
            <a:endParaRPr lang="en-US" b="1" cap="all" dirty="0">
              <a:solidFill>
                <a:schemeClr val="tx2"/>
              </a:solidFill>
            </a:endParaRPr>
          </a:p>
        </p:txBody>
      </p:sp>
      <p:sp>
        <p:nvSpPr>
          <p:cNvPr id="5" name="Text Placeholder 4"/>
          <p:cNvSpPr>
            <a:spLocks noGrp="1"/>
          </p:cNvSpPr>
          <p:nvPr>
            <p:ph type="body" idx="1"/>
          </p:nvPr>
        </p:nvSpPr>
        <p:spPr/>
        <p:txBody>
          <a:bodyPr/>
          <a:lstStyle/>
          <a:p>
            <a:r>
              <a:rPr lang="en-US" dirty="0" smtClean="0"/>
              <a:t>Who Can Update?</a:t>
            </a:r>
            <a:endParaRPr lang="en-US" dirty="0"/>
          </a:p>
        </p:txBody>
      </p:sp>
      <p:sp>
        <p:nvSpPr>
          <p:cNvPr id="6" name="Content Placeholder 5"/>
          <p:cNvSpPr>
            <a:spLocks noGrp="1"/>
          </p:cNvSpPr>
          <p:nvPr>
            <p:ph sz="half" idx="2"/>
          </p:nvPr>
        </p:nvSpPr>
        <p:spPr>
          <a:xfrm>
            <a:off x="457200" y="2362199"/>
            <a:ext cx="4040188" cy="3763963"/>
          </a:xfrm>
        </p:spPr>
        <p:txBody>
          <a:bodyPr/>
          <a:lstStyle/>
          <a:p>
            <a:pPr lvl="1"/>
            <a:r>
              <a:rPr lang="en-US" altLang="en-US" sz="2400" dirty="0">
                <a:solidFill>
                  <a:schemeClr val="tx2"/>
                </a:solidFill>
              </a:rPr>
              <a:t>Owner </a:t>
            </a:r>
            <a:r>
              <a:rPr lang="en-US" altLang="en-US" sz="2400" dirty="0" smtClean="0">
                <a:solidFill>
                  <a:schemeClr val="tx2"/>
                </a:solidFill>
              </a:rPr>
              <a:t>if all submitted deeds convey </a:t>
            </a:r>
            <a:r>
              <a:rPr lang="en-US" altLang="en-US" sz="2400" dirty="0">
                <a:solidFill>
                  <a:schemeClr val="tx2"/>
                </a:solidFill>
              </a:rPr>
              <a:t>by water right </a:t>
            </a:r>
            <a:r>
              <a:rPr lang="en-US" altLang="en-US" sz="2400" dirty="0" smtClean="0">
                <a:solidFill>
                  <a:schemeClr val="tx2"/>
                </a:solidFill>
              </a:rPr>
              <a:t>number</a:t>
            </a:r>
          </a:p>
          <a:p>
            <a:pPr lvl="1"/>
            <a:endParaRPr lang="en-US" altLang="en-US" sz="2400" dirty="0">
              <a:solidFill>
                <a:schemeClr val="tx2"/>
              </a:solidFill>
            </a:endParaRPr>
          </a:p>
          <a:p>
            <a:pPr lvl="1"/>
            <a:r>
              <a:rPr lang="en-US" altLang="en-US" sz="2400" dirty="0" smtClean="0">
                <a:solidFill>
                  <a:schemeClr val="tx2"/>
                </a:solidFill>
              </a:rPr>
              <a:t>Attorney</a:t>
            </a:r>
          </a:p>
          <a:p>
            <a:pPr lvl="1"/>
            <a:r>
              <a:rPr lang="en-US" altLang="en-US" sz="2400" dirty="0">
                <a:solidFill>
                  <a:schemeClr val="tx2"/>
                </a:solidFill>
              </a:rPr>
              <a:t>P</a:t>
            </a:r>
            <a:r>
              <a:rPr lang="en-US" altLang="en-US" sz="2400" dirty="0" smtClean="0">
                <a:solidFill>
                  <a:schemeClr val="tx2"/>
                </a:solidFill>
              </a:rPr>
              <a:t>rofessional engineer</a:t>
            </a:r>
          </a:p>
          <a:p>
            <a:pPr lvl="1"/>
            <a:r>
              <a:rPr lang="en-US" altLang="en-US" sz="2400" dirty="0">
                <a:solidFill>
                  <a:schemeClr val="tx2"/>
                </a:solidFill>
              </a:rPr>
              <a:t>T</a:t>
            </a:r>
            <a:r>
              <a:rPr lang="en-US" altLang="en-US" sz="2400" dirty="0" smtClean="0">
                <a:solidFill>
                  <a:schemeClr val="tx2"/>
                </a:solidFill>
              </a:rPr>
              <a:t>itle </a:t>
            </a:r>
            <a:r>
              <a:rPr lang="en-US" altLang="en-US" sz="2400" dirty="0">
                <a:solidFill>
                  <a:schemeClr val="tx2"/>
                </a:solidFill>
              </a:rPr>
              <a:t>insurance </a:t>
            </a:r>
            <a:r>
              <a:rPr lang="en-US" altLang="en-US" sz="2400" dirty="0" smtClean="0">
                <a:solidFill>
                  <a:schemeClr val="tx2"/>
                </a:solidFill>
              </a:rPr>
              <a:t>producer</a:t>
            </a:r>
          </a:p>
          <a:p>
            <a:pPr lvl="1"/>
            <a:r>
              <a:rPr lang="en-US" altLang="en-US" sz="2400" dirty="0" smtClean="0">
                <a:solidFill>
                  <a:schemeClr val="tx2"/>
                </a:solidFill>
              </a:rPr>
              <a:t>Professional </a:t>
            </a:r>
            <a:r>
              <a:rPr lang="en-US" altLang="en-US" sz="2400" dirty="0">
                <a:solidFill>
                  <a:schemeClr val="tx2"/>
                </a:solidFill>
              </a:rPr>
              <a:t>land surveyor</a:t>
            </a:r>
          </a:p>
          <a:p>
            <a:endParaRPr lang="en-US" dirty="0"/>
          </a:p>
        </p:txBody>
      </p:sp>
      <p:sp>
        <p:nvSpPr>
          <p:cNvPr id="7" name="Text Placeholder 6"/>
          <p:cNvSpPr>
            <a:spLocks noGrp="1"/>
          </p:cNvSpPr>
          <p:nvPr>
            <p:ph type="body" sz="quarter" idx="3"/>
          </p:nvPr>
        </p:nvSpPr>
        <p:spPr>
          <a:xfrm>
            <a:off x="4645025" y="1535113"/>
            <a:ext cx="4270375" cy="639762"/>
          </a:xfrm>
        </p:spPr>
        <p:txBody>
          <a:bodyPr>
            <a:normAutofit/>
          </a:bodyPr>
          <a:lstStyle/>
          <a:p>
            <a:r>
              <a:rPr lang="en-US" dirty="0" smtClean="0"/>
              <a:t>How are the Records Updated?</a:t>
            </a:r>
            <a:endParaRPr lang="en-US" dirty="0"/>
          </a:p>
        </p:txBody>
      </p:sp>
      <p:sp>
        <p:nvSpPr>
          <p:cNvPr id="8" name="Content Placeholder 7"/>
          <p:cNvSpPr>
            <a:spLocks noGrp="1"/>
          </p:cNvSpPr>
          <p:nvPr>
            <p:ph sz="quarter" idx="4"/>
          </p:nvPr>
        </p:nvSpPr>
        <p:spPr>
          <a:xfrm>
            <a:off x="4267200" y="2362200"/>
            <a:ext cx="4648200" cy="4191000"/>
          </a:xfrm>
        </p:spPr>
        <p:txBody>
          <a:bodyPr>
            <a:normAutofit/>
          </a:bodyPr>
          <a:lstStyle/>
          <a:p>
            <a:pPr lvl="1"/>
            <a:r>
              <a:rPr lang="en-US" altLang="en-US" sz="2400" dirty="0">
                <a:solidFill>
                  <a:schemeClr val="tx2"/>
                </a:solidFill>
              </a:rPr>
              <a:t>Report of Conveyance (</a:t>
            </a:r>
            <a:r>
              <a:rPr lang="en-US" altLang="en-US" sz="2400" dirty="0" smtClean="0">
                <a:solidFill>
                  <a:schemeClr val="tx2"/>
                </a:solidFill>
              </a:rPr>
              <a:t>ROC)</a:t>
            </a:r>
          </a:p>
          <a:p>
            <a:pPr lvl="1"/>
            <a:endParaRPr lang="en-US" altLang="en-US" sz="2200" dirty="0">
              <a:solidFill>
                <a:schemeClr val="tx2"/>
              </a:solidFill>
            </a:endParaRPr>
          </a:p>
          <a:p>
            <a:pPr lvl="2"/>
            <a:r>
              <a:rPr lang="en-US" altLang="en-US" sz="2400" dirty="0">
                <a:solidFill>
                  <a:schemeClr val="tx2"/>
                </a:solidFill>
              </a:rPr>
              <a:t>One ROC for each water right </a:t>
            </a:r>
            <a:r>
              <a:rPr lang="en-US" altLang="en-US" sz="2400" dirty="0" smtClean="0">
                <a:solidFill>
                  <a:schemeClr val="tx2"/>
                </a:solidFill>
              </a:rPr>
              <a:t>to be updated</a:t>
            </a:r>
          </a:p>
          <a:p>
            <a:pPr marL="914400" lvl="2" indent="0">
              <a:buNone/>
            </a:pPr>
            <a:endParaRPr lang="en-US" altLang="en-US" sz="1400" dirty="0">
              <a:solidFill>
                <a:schemeClr val="tx2"/>
              </a:solidFill>
            </a:endParaRPr>
          </a:p>
          <a:p>
            <a:pPr lvl="2"/>
            <a:r>
              <a:rPr lang="en-US" altLang="en-US" sz="2400" dirty="0" smtClean="0">
                <a:solidFill>
                  <a:schemeClr val="tx2"/>
                </a:solidFill>
              </a:rPr>
              <a:t>ROC </a:t>
            </a:r>
            <a:r>
              <a:rPr lang="en-US" altLang="en-US" sz="2400" dirty="0" smtClean="0">
                <a:solidFill>
                  <a:schemeClr val="tx2"/>
                </a:solidFill>
              </a:rPr>
              <a:t>chain of ownership begins </a:t>
            </a:r>
            <a:r>
              <a:rPr lang="en-US" altLang="en-US" sz="2400" dirty="0">
                <a:solidFill>
                  <a:schemeClr val="tx2"/>
                </a:solidFill>
              </a:rPr>
              <a:t>with </a:t>
            </a:r>
            <a:r>
              <a:rPr lang="en-US" altLang="en-US" sz="2400" dirty="0" smtClean="0">
                <a:solidFill>
                  <a:schemeClr val="tx2"/>
                </a:solidFill>
              </a:rPr>
              <a:t>the owner </a:t>
            </a:r>
            <a:r>
              <a:rPr lang="en-US" altLang="en-US" sz="2400" dirty="0">
                <a:solidFill>
                  <a:schemeClr val="tx2"/>
                </a:solidFill>
              </a:rPr>
              <a:t>on </a:t>
            </a:r>
            <a:r>
              <a:rPr lang="en-US" altLang="en-US" sz="2400" dirty="0" smtClean="0">
                <a:solidFill>
                  <a:schemeClr val="tx2"/>
                </a:solidFill>
              </a:rPr>
              <a:t>the Division’s </a:t>
            </a:r>
            <a:r>
              <a:rPr lang="en-US" altLang="en-US" sz="2400" dirty="0" smtClean="0">
                <a:solidFill>
                  <a:schemeClr val="tx2"/>
                </a:solidFill>
              </a:rPr>
              <a:t>records</a:t>
            </a:r>
          </a:p>
          <a:p>
            <a:pPr lvl="2"/>
            <a:r>
              <a:rPr lang="en-US" altLang="en-US" sz="2400" dirty="0" smtClean="0">
                <a:solidFill>
                  <a:schemeClr val="tx2"/>
                </a:solidFill>
              </a:rPr>
              <a:t>Shows </a:t>
            </a:r>
            <a:r>
              <a:rPr lang="en-US" altLang="en-US" sz="2400" dirty="0">
                <a:solidFill>
                  <a:schemeClr val="tx2"/>
                </a:solidFill>
              </a:rPr>
              <a:t>the Division who the current owner is</a:t>
            </a:r>
          </a:p>
          <a:p>
            <a:pPr lvl="2"/>
            <a:endParaRPr lang="en-US" altLang="en-US" sz="2400" dirty="0">
              <a:solidFill>
                <a:schemeClr val="tx2"/>
              </a:solidFill>
            </a:endParaRPr>
          </a:p>
          <a:p>
            <a:endParaRPr lang="en-US" dirty="0"/>
          </a:p>
        </p:txBody>
      </p:sp>
    </p:spTree>
    <p:extLst>
      <p:ext uri="{BB962C8B-B14F-4D97-AF65-F5344CB8AC3E}">
        <p14:creationId xmlns:p14="http://schemas.microsoft.com/office/powerpoint/2010/main" val="221081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bg2"/>
                                      </p:to>
                                    </p:animClr>
                                  </p:sub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bg2"/>
                                      </p:to>
                                    </p:animClr>
                                  </p:sub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bg2"/>
                                      </p:to>
                                    </p:animClr>
                                  </p:sub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chemeClr val="bg2"/>
                                      </p:to>
                                    </p:animClr>
                                  </p:sub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endParaRPr lang="en-US" altLang="en-US" b="1" dirty="0" smtClean="0">
              <a:solidFill>
                <a:schemeClr val="tx2"/>
              </a:solidFill>
            </a:endParaRPr>
          </a:p>
        </p:txBody>
      </p:sp>
      <p:sp>
        <p:nvSpPr>
          <p:cNvPr id="2" name="Content Placeholder 1"/>
          <p:cNvSpPr>
            <a:spLocks noGrp="1"/>
          </p:cNvSpPr>
          <p:nvPr>
            <p:ph sz="half" idx="2"/>
          </p:nvPr>
        </p:nvSpPr>
        <p:spPr>
          <a:xfrm>
            <a:off x="4876800" y="1600200"/>
            <a:ext cx="3657600" cy="4525963"/>
          </a:xfrm>
        </p:spPr>
        <p:txBody>
          <a:bodyPr/>
          <a:lstStyle/>
          <a:p>
            <a:pPr marL="457200" indent="-457200">
              <a:lnSpc>
                <a:spcPct val="200000"/>
              </a:lnSpc>
              <a:buFont typeface="Arial" panose="020B0604020202020204" pitchFamily="34" charset="0"/>
              <a:buChar char="•"/>
            </a:pPr>
            <a:r>
              <a:rPr lang="en-US" altLang="en-US" sz="2400" dirty="0" smtClean="0">
                <a:solidFill>
                  <a:schemeClr val="tx2"/>
                </a:solidFill>
              </a:rPr>
              <a:t>Extension request</a:t>
            </a:r>
          </a:p>
          <a:p>
            <a:pPr marL="457200" indent="-457200">
              <a:buFont typeface="Arial" panose="020B0604020202020204" pitchFamily="34" charset="0"/>
              <a:buChar char="•"/>
            </a:pPr>
            <a:r>
              <a:rPr lang="en-US" altLang="en-US" sz="2400" dirty="0" smtClean="0">
                <a:solidFill>
                  <a:schemeClr val="tx2"/>
                </a:solidFill>
              </a:rPr>
              <a:t>Proof of beneficial use</a:t>
            </a:r>
          </a:p>
          <a:p>
            <a:pPr marL="457200" indent="-457200">
              <a:lnSpc>
                <a:spcPct val="200000"/>
              </a:lnSpc>
              <a:buFont typeface="Arial" panose="020B0604020202020204" pitchFamily="34" charset="0"/>
              <a:buChar char="•"/>
            </a:pPr>
            <a:r>
              <a:rPr lang="en-US" altLang="en-US" sz="2400" dirty="0" smtClean="0">
                <a:solidFill>
                  <a:schemeClr val="tx2"/>
                </a:solidFill>
              </a:rPr>
              <a:t>Proof affidavit </a:t>
            </a:r>
          </a:p>
          <a:p>
            <a:pPr marL="457200" indent="-457200">
              <a:lnSpc>
                <a:spcPct val="200000"/>
              </a:lnSpc>
              <a:buFont typeface="Arial" panose="020B0604020202020204" pitchFamily="34" charset="0"/>
              <a:buChar char="•"/>
            </a:pPr>
            <a:r>
              <a:rPr lang="en-US" altLang="en-US" sz="2400" dirty="0" smtClean="0">
                <a:solidFill>
                  <a:schemeClr val="tx2"/>
                </a:solidFill>
              </a:rPr>
              <a:t>Certificates</a:t>
            </a:r>
          </a:p>
          <a:p>
            <a:pPr marL="457200" indent="-457200">
              <a:lnSpc>
                <a:spcPct val="200000"/>
              </a:lnSpc>
              <a:buFont typeface="Arial" panose="020B0604020202020204" pitchFamily="34" charset="0"/>
              <a:buChar char="•"/>
            </a:pPr>
            <a:r>
              <a:rPr lang="en-US" altLang="en-US" sz="2400" dirty="0" smtClean="0">
                <a:solidFill>
                  <a:schemeClr val="tx2"/>
                </a:solidFill>
              </a:rPr>
              <a:t>Title</a:t>
            </a:r>
            <a:endParaRPr lang="en-US" altLang="en-US" sz="2400" dirty="0">
              <a:solidFill>
                <a:schemeClr val="tx2"/>
              </a:solidFill>
            </a:endParaRPr>
          </a:p>
          <a:p>
            <a:endParaRPr lang="en-US" dirty="0"/>
          </a:p>
        </p:txBody>
      </p:sp>
      <p:pic>
        <p:nvPicPr>
          <p:cNvPr id="5" name="Content Placeholder 4"/>
          <p:cNvPicPr>
            <a:picLocks noGrp="1" noChangeAspect="1"/>
          </p:cNvPicPr>
          <p:nvPr>
            <p:ph sz="half" idx="1"/>
          </p:nvPr>
        </p:nvPicPr>
        <p:blipFill>
          <a:blip r:embed="rId4"/>
          <a:stretch>
            <a:fillRect/>
          </a:stretch>
        </p:blipFill>
        <p:spPr>
          <a:xfrm>
            <a:off x="457200" y="1843881"/>
            <a:ext cx="4038600" cy="4038600"/>
          </a:xfrm>
          <a:prstGeom prst="rect">
            <a:avLst/>
          </a:prstGeom>
        </p:spPr>
      </p:pic>
    </p:spTree>
    <p:extLst>
      <p:ext uri="{BB962C8B-B14F-4D97-AF65-F5344CB8AC3E}">
        <p14:creationId xmlns:p14="http://schemas.microsoft.com/office/powerpoint/2010/main" val="4011409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tle 2"/>
          <p:cNvSpPr>
            <a:spLocks noGrp="1"/>
          </p:cNvSpPr>
          <p:nvPr>
            <p:ph type="title"/>
          </p:nvPr>
        </p:nvSpPr>
        <p:spPr/>
        <p:txBody>
          <a:bodyPr/>
          <a:lstStyle/>
          <a:p>
            <a:endParaRPr lang="en-US" altLang="en-US" dirty="0" smtClean="0"/>
          </a:p>
        </p:txBody>
      </p:sp>
      <p:pic>
        <p:nvPicPr>
          <p:cNvPr id="1027"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726" r="75319"/>
          <a:stretch/>
        </p:blipFill>
        <p:spPr bwMode="auto">
          <a:xfrm>
            <a:off x="1676400" y="289512"/>
            <a:ext cx="5105400" cy="627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606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552" t="12874" r="17866" b="14181"/>
          <a:stretch/>
        </p:blipFill>
        <p:spPr bwMode="auto">
          <a:xfrm>
            <a:off x="86810" y="381000"/>
            <a:ext cx="4485190" cy="5905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67219" t="20775" r="17146" b="4300"/>
          <a:stretch/>
        </p:blipFill>
        <p:spPr bwMode="auto">
          <a:xfrm>
            <a:off x="4677615" y="381000"/>
            <a:ext cx="4437810" cy="5981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23967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5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66" y="825929"/>
            <a:ext cx="6230832" cy="4454071"/>
          </a:xfrm>
          <a:prstGeom prst="rect">
            <a:avLst/>
          </a:prstGeom>
          <a:ln>
            <a:solidFill>
              <a:schemeClr val="tx1">
                <a:lumMod val="50000"/>
                <a:lumOff val="50000"/>
              </a:schemeClr>
            </a:solidFill>
          </a:ln>
        </p:spPr>
      </p:pic>
      <p:sp>
        <p:nvSpPr>
          <p:cNvPr id="9" name="Snip Same Side Corner Rectangle 8"/>
          <p:cNvSpPr/>
          <p:nvPr/>
        </p:nvSpPr>
        <p:spPr>
          <a:xfrm>
            <a:off x="2442466" y="2443367"/>
            <a:ext cx="2286000" cy="1339334"/>
          </a:xfrm>
          <a:prstGeom prst="snip2SameRect">
            <a:avLst/>
          </a:prstGeom>
          <a:noFill/>
          <a:ln w="41275">
            <a:solidFill>
              <a:schemeClr val="accent2"/>
            </a:solid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48775" y="2770737"/>
            <a:ext cx="936475" cy="584775"/>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Parcel 2</a:t>
            </a:r>
          </a:p>
          <a:p>
            <a:r>
              <a:rPr lang="en-US" sz="1400" b="1" i="1" dirty="0" smtClean="0">
                <a:solidFill>
                  <a:schemeClr val="bg2">
                    <a:lumMod val="90000"/>
                  </a:schemeClr>
                </a:solidFill>
                <a:effectLst>
                  <a:outerShdw blurRad="38100" dist="38100" dir="2700000" algn="tl">
                    <a:srgbClr val="000000">
                      <a:alpha val="43137"/>
                    </a:srgbClr>
                  </a:outerShdw>
                </a:effectLst>
              </a:rPr>
              <a:t>63.3 acres</a:t>
            </a:r>
            <a:endParaRPr lang="en-US" sz="1400" b="1" i="1" dirty="0">
              <a:solidFill>
                <a:schemeClr val="bg2">
                  <a:lumMod val="90000"/>
                </a:schemeClr>
              </a:solidFill>
              <a:effectLst>
                <a:outerShdw blurRad="38100" dist="38100" dir="2700000" algn="tl">
                  <a:srgbClr val="000000">
                    <a:alpha val="43137"/>
                  </a:srgbClr>
                </a:outerShdw>
              </a:effectLst>
            </a:endParaRPr>
          </a:p>
        </p:txBody>
      </p:sp>
      <p:sp>
        <p:nvSpPr>
          <p:cNvPr id="11" name="Rectangle 10"/>
          <p:cNvSpPr/>
          <p:nvPr/>
        </p:nvSpPr>
        <p:spPr>
          <a:xfrm>
            <a:off x="1147066" y="1649101"/>
            <a:ext cx="1295400" cy="9906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23266" y="1889369"/>
            <a:ext cx="1143000" cy="584775"/>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Parcel 1</a:t>
            </a:r>
          </a:p>
          <a:p>
            <a:r>
              <a:rPr lang="en-US" sz="1400" b="1" i="1" dirty="0" smtClean="0">
                <a:solidFill>
                  <a:schemeClr val="bg2">
                    <a:lumMod val="90000"/>
                  </a:schemeClr>
                </a:solidFill>
                <a:effectLst>
                  <a:outerShdw blurRad="38100" dist="38100" dir="2700000" algn="tl">
                    <a:srgbClr val="000000">
                      <a:alpha val="43137"/>
                    </a:srgbClr>
                  </a:outerShdw>
                </a:effectLst>
              </a:rPr>
              <a:t>28.1 acres</a:t>
            </a:r>
            <a:endParaRPr lang="en-US" sz="1400" b="1" i="1" dirty="0">
              <a:solidFill>
                <a:schemeClr val="bg2">
                  <a:lumMod val="90000"/>
                </a:schemeClr>
              </a:solidFill>
              <a:effectLst>
                <a:outerShdw blurRad="38100" dist="38100" dir="2700000" algn="tl">
                  <a:srgbClr val="000000">
                    <a:alpha val="43137"/>
                  </a:srgbClr>
                </a:outerShdw>
              </a:effectLst>
            </a:endParaRPr>
          </a:p>
        </p:txBody>
      </p:sp>
      <p:cxnSp>
        <p:nvCxnSpPr>
          <p:cNvPr id="13" name="Straight Arrow Connector 12"/>
          <p:cNvCxnSpPr/>
          <p:nvPr/>
        </p:nvCxnSpPr>
        <p:spPr>
          <a:xfrm flipV="1">
            <a:off x="5871466" y="4087501"/>
            <a:ext cx="0" cy="762000"/>
          </a:xfrm>
          <a:prstGeom prst="straightConnector1">
            <a:avLst/>
          </a:prstGeom>
          <a:ln w="50800" cmpd="sng">
            <a:solidFill>
              <a:schemeClr val="tx1"/>
            </a:solidFill>
            <a:prstDash val="solid"/>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61626" y="4756780"/>
            <a:ext cx="421910"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N</a:t>
            </a:r>
            <a:endParaRPr lang="en-US" sz="2800" b="1" dirty="0">
              <a:effectLst>
                <a:outerShdw blurRad="38100" dist="38100" dir="2700000" algn="tl">
                  <a:srgbClr val="000000">
                    <a:alpha val="43137"/>
                  </a:srgbClr>
                </a:outerShdw>
              </a:effectLst>
            </a:endParaRPr>
          </a:p>
        </p:txBody>
      </p:sp>
      <p:sp>
        <p:nvSpPr>
          <p:cNvPr id="15" name="TextBox 14"/>
          <p:cNvSpPr txBox="1"/>
          <p:nvPr/>
        </p:nvSpPr>
        <p:spPr>
          <a:xfrm>
            <a:off x="613666" y="4756780"/>
            <a:ext cx="1672334" cy="400110"/>
          </a:xfrm>
          <a:prstGeom prst="rect">
            <a:avLst/>
          </a:prstGeom>
          <a:noFill/>
          <a:ln w="63500" cmpd="thickThin">
            <a:solidFill>
              <a:schemeClr val="tx1">
                <a:lumMod val="95000"/>
                <a:lumOff val="5000"/>
              </a:schemeClr>
            </a:solidFill>
          </a:ln>
        </p:spPr>
        <p:txBody>
          <a:bodyPr wrap="square" rtlCol="0">
            <a:spAutoFit/>
          </a:bodyPr>
          <a:lstStyle/>
          <a:p>
            <a:pPr algn="ctr"/>
            <a:r>
              <a:rPr lang="en-US" sz="2000" b="1" i="1" dirty="0" smtClean="0">
                <a:solidFill>
                  <a:schemeClr val="bg2"/>
                </a:solidFill>
                <a:effectLst>
                  <a:outerShdw blurRad="38100" dist="38100" dir="2700000" algn="tl">
                    <a:srgbClr val="000000">
                      <a:alpha val="43137"/>
                    </a:srgbClr>
                  </a:outerShdw>
                </a:effectLst>
              </a:rPr>
              <a:t>WR# 25-6734</a:t>
            </a:r>
            <a:endParaRPr lang="en-US" sz="2000" b="1" i="1" dirty="0">
              <a:solidFill>
                <a:schemeClr val="bg2"/>
              </a:solidFill>
              <a:effectLst>
                <a:outerShdw blurRad="38100" dist="38100" dir="2700000" algn="tl">
                  <a:srgbClr val="000000">
                    <a:alpha val="43137"/>
                  </a:srgbClr>
                </a:outerShdw>
              </a:effectLst>
            </a:endParaRPr>
          </a:p>
        </p:txBody>
      </p:sp>
      <p:sp>
        <p:nvSpPr>
          <p:cNvPr id="16" name="TextBox 15"/>
          <p:cNvSpPr txBox="1"/>
          <p:nvPr/>
        </p:nvSpPr>
        <p:spPr>
          <a:xfrm>
            <a:off x="5189430" y="2527843"/>
            <a:ext cx="683151" cy="523220"/>
          </a:xfrm>
          <a:prstGeom prst="rect">
            <a:avLst/>
          </a:prstGeom>
          <a:noFill/>
        </p:spPr>
        <p:txBody>
          <a:bodyPr wrap="square" rtlCol="0">
            <a:spAutoFit/>
          </a:bodyPr>
          <a:lstStyle/>
          <a:p>
            <a:pPr algn="ctr"/>
            <a:r>
              <a:rPr lang="en-US" sz="1400" i="1" dirty="0" smtClean="0">
                <a:solidFill>
                  <a:schemeClr val="bg1"/>
                </a:solidFill>
                <a:effectLst>
                  <a:outerShdw blurRad="38100" dist="38100" dir="2700000" algn="tl">
                    <a:srgbClr val="000000">
                      <a:alpha val="43137"/>
                    </a:srgbClr>
                  </a:outerShdw>
                </a:effectLst>
              </a:rPr>
              <a:t>SE</a:t>
            </a:r>
          </a:p>
          <a:p>
            <a:pPr algn="ctr"/>
            <a:r>
              <a:rPr lang="en-US" sz="1400" i="1" dirty="0" smtClean="0">
                <a:solidFill>
                  <a:schemeClr val="bg1"/>
                </a:solidFill>
                <a:effectLst>
                  <a:outerShdw blurRad="38100" dist="38100" dir="2700000" algn="tl">
                    <a:srgbClr val="000000">
                      <a:alpha val="43137"/>
                    </a:srgbClr>
                  </a:outerShdw>
                </a:effectLst>
              </a:rPr>
              <a:t>Corner</a:t>
            </a:r>
            <a:endParaRPr lang="en-US" sz="1400" i="1" dirty="0">
              <a:solidFill>
                <a:schemeClr val="bg1"/>
              </a:solidFill>
              <a:effectLst>
                <a:outerShdw blurRad="38100" dist="38100" dir="2700000" algn="tl">
                  <a:srgbClr val="000000">
                    <a:alpha val="43137"/>
                  </a:srgbClr>
                </a:outerShdw>
              </a:effectLst>
            </a:endParaRPr>
          </a:p>
        </p:txBody>
      </p:sp>
      <p:pic>
        <p:nvPicPr>
          <p:cNvPr id="17" name="Picture 1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500" y="5450136"/>
            <a:ext cx="1440305" cy="297206"/>
          </a:xfrm>
          <a:prstGeom prst="rect">
            <a:avLst/>
          </a:prstGeom>
        </p:spPr>
      </p:pic>
      <p:sp>
        <p:nvSpPr>
          <p:cNvPr id="18" name="TextBox 17"/>
          <p:cNvSpPr txBox="1"/>
          <p:nvPr/>
        </p:nvSpPr>
        <p:spPr>
          <a:xfrm>
            <a:off x="385066" y="425819"/>
            <a:ext cx="6263589" cy="400110"/>
          </a:xfrm>
          <a:prstGeom prst="rect">
            <a:avLst/>
          </a:prstGeom>
          <a:noFill/>
        </p:spPr>
        <p:txBody>
          <a:bodyPr wrap="square" rtlCol="0">
            <a:spAutoFit/>
          </a:bodyPr>
          <a:lstStyle/>
          <a:p>
            <a:pPr algn="ctr"/>
            <a:r>
              <a:rPr lang="en-US" sz="2000" dirty="0" smtClean="0"/>
              <a:t>Section 35, T14N, R1E and Section 2, T13N, R1E</a:t>
            </a:r>
            <a:endParaRPr lang="en-US" sz="2000" dirty="0"/>
          </a:p>
        </p:txBody>
      </p:sp>
      <p:sp>
        <p:nvSpPr>
          <p:cNvPr id="19" name="TextBox 18"/>
          <p:cNvSpPr txBox="1"/>
          <p:nvPr/>
        </p:nvSpPr>
        <p:spPr>
          <a:xfrm>
            <a:off x="6687217" y="1366387"/>
            <a:ext cx="1707519"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Section Corner</a:t>
            </a:r>
            <a:endParaRPr lang="en-US" sz="1600" dirty="0"/>
          </a:p>
        </p:txBody>
      </p:sp>
      <p:sp>
        <p:nvSpPr>
          <p:cNvPr id="20" name="TextBox 19"/>
          <p:cNvSpPr txBox="1"/>
          <p:nvPr/>
        </p:nvSpPr>
        <p:spPr>
          <a:xfrm>
            <a:off x="6687217" y="1707644"/>
            <a:ext cx="2232249"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Water Right #</a:t>
            </a:r>
            <a:endParaRPr lang="en-US" sz="1600" dirty="0"/>
          </a:p>
        </p:txBody>
      </p:sp>
      <p:sp>
        <p:nvSpPr>
          <p:cNvPr id="21" name="TextBox 20"/>
          <p:cNvSpPr txBox="1"/>
          <p:nvPr/>
        </p:nvSpPr>
        <p:spPr>
          <a:xfrm>
            <a:off x="6705146" y="2035401"/>
            <a:ext cx="1525418"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North Arrow</a:t>
            </a:r>
            <a:endParaRPr lang="en-US" dirty="0"/>
          </a:p>
        </p:txBody>
      </p:sp>
      <p:sp>
        <p:nvSpPr>
          <p:cNvPr id="22" name="TextBox 21"/>
          <p:cNvSpPr txBox="1"/>
          <p:nvPr/>
        </p:nvSpPr>
        <p:spPr>
          <a:xfrm>
            <a:off x="6705146" y="2373955"/>
            <a:ext cx="89947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Scale</a:t>
            </a:r>
            <a:endParaRPr lang="en-US" sz="1600" dirty="0"/>
          </a:p>
        </p:txBody>
      </p:sp>
      <p:sp>
        <p:nvSpPr>
          <p:cNvPr id="23" name="TextBox 22"/>
          <p:cNvSpPr txBox="1"/>
          <p:nvPr/>
        </p:nvSpPr>
        <p:spPr>
          <a:xfrm>
            <a:off x="6718593" y="2712509"/>
            <a:ext cx="97712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Parcel</a:t>
            </a:r>
            <a:endParaRPr lang="en-US" sz="1600" dirty="0"/>
          </a:p>
        </p:txBody>
      </p:sp>
      <p:sp>
        <p:nvSpPr>
          <p:cNvPr id="24" name="TextBox 23"/>
          <p:cNvSpPr txBox="1"/>
          <p:nvPr/>
        </p:nvSpPr>
        <p:spPr>
          <a:xfrm>
            <a:off x="6718593" y="3109205"/>
            <a:ext cx="1145250"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Acreage</a:t>
            </a:r>
            <a:endParaRPr lang="en-US" sz="1600" dirty="0"/>
          </a:p>
        </p:txBody>
      </p:sp>
      <p:sp>
        <p:nvSpPr>
          <p:cNvPr id="25" name="Rectangle 24"/>
          <p:cNvSpPr/>
          <p:nvPr/>
        </p:nvSpPr>
        <p:spPr>
          <a:xfrm>
            <a:off x="613666" y="5453513"/>
            <a:ext cx="762000" cy="675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437084" y="5367906"/>
            <a:ext cx="3291382" cy="276999"/>
          </a:xfrm>
          <a:prstGeom prst="rect">
            <a:avLst/>
          </a:prstGeom>
          <a:noFill/>
        </p:spPr>
        <p:txBody>
          <a:bodyPr wrap="square" rtlCol="0">
            <a:spAutoFit/>
          </a:bodyPr>
          <a:lstStyle/>
          <a:p>
            <a:r>
              <a:rPr lang="en-US" sz="1100" dirty="0" smtClean="0"/>
              <a:t>Parcels 1 (28.1 acres) &amp; 2 (63.3 acres) (Deed # 7240</a:t>
            </a:r>
            <a:r>
              <a:rPr lang="en-US" sz="1200" dirty="0" smtClean="0"/>
              <a:t>)</a:t>
            </a:r>
            <a:endParaRPr lang="en-US" sz="1200" dirty="0"/>
          </a:p>
        </p:txBody>
      </p:sp>
      <p:sp>
        <p:nvSpPr>
          <p:cNvPr id="27" name="Rectangle 26"/>
          <p:cNvSpPr/>
          <p:nvPr/>
        </p:nvSpPr>
        <p:spPr>
          <a:xfrm>
            <a:off x="627113" y="5706815"/>
            <a:ext cx="762000" cy="92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512439" y="5603035"/>
            <a:ext cx="1915909" cy="261610"/>
          </a:xfrm>
          <a:prstGeom prst="rect">
            <a:avLst/>
          </a:prstGeom>
          <a:noFill/>
        </p:spPr>
        <p:txBody>
          <a:bodyPr wrap="none" rtlCol="0">
            <a:spAutoFit/>
          </a:bodyPr>
          <a:lstStyle/>
          <a:p>
            <a:r>
              <a:rPr lang="en-US" sz="1100" dirty="0" smtClean="0"/>
              <a:t>POU for water right # 25-6734</a:t>
            </a:r>
            <a:endParaRPr lang="en-US" sz="1600" dirty="0"/>
          </a:p>
        </p:txBody>
      </p:sp>
      <p:sp>
        <p:nvSpPr>
          <p:cNvPr id="29" name="TextBox 28"/>
          <p:cNvSpPr txBox="1"/>
          <p:nvPr/>
        </p:nvSpPr>
        <p:spPr>
          <a:xfrm>
            <a:off x="6718593" y="3420537"/>
            <a:ext cx="115435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Legends</a:t>
            </a:r>
            <a:endParaRPr lang="en-US" sz="1600" dirty="0"/>
          </a:p>
        </p:txBody>
      </p:sp>
      <p:sp>
        <p:nvSpPr>
          <p:cNvPr id="3" name="TextBox 2"/>
          <p:cNvSpPr txBox="1"/>
          <p:nvPr/>
        </p:nvSpPr>
        <p:spPr>
          <a:xfrm>
            <a:off x="762000" y="6019800"/>
            <a:ext cx="7632736" cy="369332"/>
          </a:xfrm>
          <a:prstGeom prst="rect">
            <a:avLst/>
          </a:prstGeom>
          <a:noFill/>
        </p:spPr>
        <p:txBody>
          <a:bodyPr wrap="square" rtlCol="0">
            <a:spAutoFit/>
          </a:bodyPr>
          <a:lstStyle/>
          <a:p>
            <a:r>
              <a:rPr lang="en-US" dirty="0" smtClean="0"/>
              <a:t>*Map MUST clearly show property described in deed</a:t>
            </a:r>
            <a:endParaRPr lang="en-US" dirty="0"/>
          </a:p>
        </p:txBody>
      </p:sp>
      <p:sp>
        <p:nvSpPr>
          <p:cNvPr id="4" name="Oval 3"/>
          <p:cNvSpPr/>
          <p:nvPr/>
        </p:nvSpPr>
        <p:spPr>
          <a:xfrm>
            <a:off x="5932747" y="2235456"/>
            <a:ext cx="207911" cy="20791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16" idx="0"/>
            <a:endCxn id="4" idx="2"/>
          </p:cNvCxnSpPr>
          <p:nvPr/>
        </p:nvCxnSpPr>
        <p:spPr>
          <a:xfrm flipV="1">
            <a:off x="5531006" y="2339412"/>
            <a:ext cx="401741" cy="188431"/>
          </a:xfrm>
          <a:prstGeom prst="straightConnector1">
            <a:avLst/>
          </a:prstGeom>
          <a:ln w="25400" cmpd="dbl">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3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fill="hold"/>
                                        <p:tgtEl>
                                          <p:spTgt spid="12"/>
                                        </p:tgtEl>
                                        <p:attrNameLst>
                                          <p:attrName>ppt_x</p:attrName>
                                        </p:attrNameLst>
                                      </p:cBhvr>
                                      <p:tavLst>
                                        <p:tav tm="0">
                                          <p:val>
                                            <p:strVal val="#ppt_x"/>
                                          </p:val>
                                        </p:tav>
                                        <p:tav tm="100000">
                                          <p:val>
                                            <p:strVal val="#ppt_x"/>
                                          </p:val>
                                        </p:tav>
                                      </p:tavLst>
                                    </p:anim>
                                    <p:anim calcmode="lin" valueType="num">
                                      <p:cBhvr additive="base">
                                        <p:cTn id="8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4" grpId="0"/>
      <p:bldP spid="15" grpId="0" animBg="1"/>
      <p:bldP spid="16" grpId="0"/>
      <p:bldP spid="18" grpId="0"/>
      <p:bldP spid="19" grpId="0"/>
      <p:bldP spid="20" grpId="0"/>
      <p:bldP spid="21" grpId="0"/>
      <p:bldP spid="22" grpId="0"/>
      <p:bldP spid="23" grpId="0"/>
      <p:bldP spid="24" grpId="0"/>
      <p:bldP spid="25" grpId="0" animBg="1"/>
      <p:bldP spid="26" grpId="0"/>
      <p:bldP spid="27" grpId="0" animBg="1"/>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5"/>
          <p:cNvSpPr txBox="1">
            <a:spLocks/>
          </p:cNvSpPr>
          <p:nvPr/>
        </p:nvSpPr>
        <p:spPr>
          <a:xfrm>
            <a:off x="161731" y="2083837"/>
            <a:ext cx="3495870" cy="9413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all" dirty="0" smtClean="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Addendums</a:t>
            </a:r>
            <a:endParaRPr lang="en-US" sz="3600" b="1" cap="all" dirty="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 Placeholder 2"/>
          <p:cNvSpPr txBox="1">
            <a:spLocks/>
          </p:cNvSpPr>
          <p:nvPr/>
        </p:nvSpPr>
        <p:spPr>
          <a:xfrm>
            <a:off x="381000" y="1828800"/>
            <a:ext cx="8077200" cy="11461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smtClean="0">
                <a:solidFill>
                  <a:schemeClr val="bg1">
                    <a:lumMod val="95000"/>
                  </a:schemeClr>
                </a:solidFill>
                <a:effectLst>
                  <a:outerShdw blurRad="38100" dist="38100" dir="2700000" algn="tl">
                    <a:srgbClr val="000000">
                      <a:alpha val="43137"/>
                    </a:srgbClr>
                  </a:outerShdw>
                </a:effectLst>
              </a:rPr>
              <a:t>Land and water deed</a:t>
            </a:r>
            <a:endParaRPr lang="en-US" i="1"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888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tle 2"/>
          <p:cNvSpPr>
            <a:spLocks noGrp="1"/>
          </p:cNvSpPr>
          <p:nvPr>
            <p:ph type="title"/>
          </p:nvPr>
        </p:nvSpPr>
        <p:spPr/>
        <p:txBody>
          <a:bodyPr/>
          <a:lstStyle/>
          <a:p>
            <a:r>
              <a:rPr lang="en-US" altLang="en-US" b="1" cap="all" dirty="0" smtClean="0">
                <a:solidFill>
                  <a:schemeClr val="tx2"/>
                </a:solidFill>
              </a:rPr>
              <a:t>Addendums</a:t>
            </a:r>
          </a:p>
        </p:txBody>
      </p:sp>
      <p:sp>
        <p:nvSpPr>
          <p:cNvPr id="2" name="Content Placeholder 1"/>
          <p:cNvSpPr>
            <a:spLocks noGrp="1"/>
          </p:cNvSpPr>
          <p:nvPr>
            <p:ph idx="1"/>
          </p:nvPr>
        </p:nvSpPr>
        <p:spPr>
          <a:solidFill>
            <a:schemeClr val="bg1"/>
          </a:solidFill>
        </p:spPr>
        <p:txBody>
          <a:bodyPr>
            <a:normAutofit/>
          </a:bodyPr>
          <a:lstStyle/>
          <a:p>
            <a:pPr marL="0" indent="0">
              <a:buNone/>
            </a:pPr>
            <a:r>
              <a:rPr lang="en-US" altLang="en-US" sz="2400" b="1" i="1" dirty="0">
                <a:solidFill>
                  <a:schemeClr val="tx2"/>
                </a:solidFill>
                <a:effectLst>
                  <a:outerShdw blurRad="38100" dist="38100" dir="2700000" algn="tl">
                    <a:srgbClr val="000000">
                      <a:alpha val="43137"/>
                    </a:srgbClr>
                  </a:outerShdw>
                </a:effectLst>
              </a:rPr>
              <a:t>Utah Code Ann. </a:t>
            </a:r>
            <a:r>
              <a:rPr lang="en-US" sz="2400" b="1" i="1" dirty="0">
                <a:solidFill>
                  <a:schemeClr val="tx2"/>
                </a:solidFill>
                <a:effectLst>
                  <a:outerShdw blurRad="38100" dist="38100" dir="2700000" algn="tl">
                    <a:srgbClr val="000000">
                      <a:alpha val="43137"/>
                    </a:srgbClr>
                  </a:outerShdw>
                </a:effectLst>
              </a:rPr>
              <a:t>§73-3-8</a:t>
            </a:r>
            <a:endParaRPr lang="en-US" sz="2000" dirty="0" smtClean="0">
              <a:solidFill>
                <a:schemeClr val="tx2"/>
              </a:solidFill>
            </a:endParaRPr>
          </a:p>
          <a:p>
            <a:pPr marL="0" indent="0">
              <a:buNone/>
            </a:pPr>
            <a:r>
              <a:rPr lang="en-US" sz="2000" dirty="0" smtClean="0">
                <a:solidFill>
                  <a:schemeClr val="tx2"/>
                </a:solidFill>
              </a:rPr>
              <a:t> (ii) The state engineer shall consider a water rights addendum that is recorded and forwarded to the state engineer by a county recorder, in accordance with Section 57-3-109, as a submitted report of water right conveyance under Subsection (3). </a:t>
            </a:r>
          </a:p>
          <a:p>
            <a:pPr marL="0" indent="0">
              <a:buNone/>
            </a:pPr>
            <a:endParaRPr lang="en-US" sz="2000" dirty="0" smtClean="0">
              <a:solidFill>
                <a:schemeClr val="tx2"/>
              </a:solidFill>
            </a:endParaRPr>
          </a:p>
          <a:p>
            <a:r>
              <a:rPr lang="en-US" sz="2000" dirty="0">
                <a:solidFill>
                  <a:schemeClr val="tx2"/>
                </a:solidFill>
              </a:rPr>
              <a:t>Creates dialogue about what water rights are conveyed</a:t>
            </a:r>
          </a:p>
          <a:p>
            <a:r>
              <a:rPr lang="en-US" sz="2000" b="1" dirty="0" smtClean="0">
                <a:solidFill>
                  <a:schemeClr val="tx2"/>
                </a:solidFill>
              </a:rPr>
              <a:t>County </a:t>
            </a:r>
            <a:r>
              <a:rPr lang="en-US" sz="2000" b="1" dirty="0" smtClean="0">
                <a:solidFill>
                  <a:schemeClr val="tx2"/>
                </a:solidFill>
              </a:rPr>
              <a:t>recorder submits to SE</a:t>
            </a:r>
          </a:p>
          <a:p>
            <a:r>
              <a:rPr lang="en-US" sz="2000" dirty="0" smtClean="0">
                <a:solidFill>
                  <a:schemeClr val="tx2"/>
                </a:solidFill>
              </a:rPr>
              <a:t>Attachment to deed</a:t>
            </a:r>
          </a:p>
          <a:p>
            <a:r>
              <a:rPr lang="en-US" sz="2000" dirty="0" smtClean="0">
                <a:solidFill>
                  <a:schemeClr val="tx2"/>
                </a:solidFill>
              </a:rPr>
              <a:t>All grantors/grantees </a:t>
            </a:r>
            <a:r>
              <a:rPr lang="en-US" sz="2000" dirty="0" smtClean="0">
                <a:solidFill>
                  <a:schemeClr val="tx2"/>
                </a:solidFill>
              </a:rPr>
              <a:t>sign</a:t>
            </a:r>
          </a:p>
          <a:p>
            <a:r>
              <a:rPr lang="en-US" sz="2000" dirty="0" smtClean="0">
                <a:solidFill>
                  <a:schemeClr val="tx2"/>
                </a:solidFill>
              </a:rPr>
              <a:t>Win-win situation</a:t>
            </a:r>
            <a:endParaRPr lang="en-US" sz="2000" dirty="0" smtClean="0">
              <a:solidFill>
                <a:schemeClr val="tx2"/>
              </a:solidFill>
            </a:endParaRPr>
          </a:p>
          <a:p>
            <a:r>
              <a:rPr lang="en-US" sz="2000" dirty="0" smtClean="0">
                <a:solidFill>
                  <a:schemeClr val="tx2"/>
                </a:solidFill>
              </a:rPr>
              <a:t>The </a:t>
            </a:r>
            <a:r>
              <a:rPr lang="en-US" sz="2000" dirty="0" smtClean="0">
                <a:solidFill>
                  <a:schemeClr val="tx2"/>
                </a:solidFill>
              </a:rPr>
              <a:t>grantee must keep current mailing address with </a:t>
            </a:r>
            <a:r>
              <a:rPr lang="en-US" sz="2000" dirty="0" err="1" smtClean="0">
                <a:solidFill>
                  <a:schemeClr val="tx2"/>
                </a:solidFill>
              </a:rPr>
              <a:t>DWRi</a:t>
            </a:r>
            <a:endParaRPr lang="en-US" sz="2000" dirty="0" smtClean="0">
              <a:solidFill>
                <a:schemeClr val="tx2"/>
              </a:solidFill>
            </a:endParaRPr>
          </a:p>
        </p:txBody>
      </p:sp>
    </p:spTree>
    <p:extLst>
      <p:ext uri="{BB962C8B-B14F-4D97-AF65-F5344CB8AC3E}">
        <p14:creationId xmlns:p14="http://schemas.microsoft.com/office/powerpoint/2010/main" val="217053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2" name="Title 1"/>
          <p:cNvSpPr>
            <a:spLocks noGrp="1"/>
          </p:cNvSpPr>
          <p:nvPr>
            <p:ph type="title"/>
          </p:nvPr>
        </p:nvSpPr>
        <p:spPr/>
        <p:txBody>
          <a:bodyPr>
            <a:normAutofit/>
          </a:bodyPr>
          <a:lstStyle/>
          <a:p>
            <a:r>
              <a:rPr lang="en-US" altLang="en-US" b="1" cap="all" dirty="0" smtClean="0">
                <a:solidFill>
                  <a:schemeClr val="tx2"/>
                </a:solidFill>
              </a:rPr>
              <a:t>Title Takeaways </a:t>
            </a:r>
          </a:p>
        </p:txBody>
      </p:sp>
      <p:sp>
        <p:nvSpPr>
          <p:cNvPr id="20483" name="Content Placeholder 2"/>
          <p:cNvSpPr>
            <a:spLocks noGrp="1"/>
          </p:cNvSpPr>
          <p:nvPr>
            <p:ph idx="1"/>
          </p:nvPr>
        </p:nvSpPr>
        <p:spPr>
          <a:xfrm>
            <a:off x="213941" y="1851391"/>
            <a:ext cx="4267200" cy="4525963"/>
          </a:xfrm>
        </p:spPr>
        <p:txBody>
          <a:bodyPr>
            <a:normAutofit fontScale="62500" lnSpcReduction="20000"/>
          </a:bodyPr>
          <a:lstStyle/>
          <a:p>
            <a:pPr marL="0" indent="0">
              <a:buNone/>
            </a:pPr>
            <a:r>
              <a:rPr lang="en-US" altLang="en-US" sz="2600" dirty="0" smtClean="0">
                <a:solidFill>
                  <a:schemeClr val="tx2"/>
                </a:solidFill>
                <a:latin typeface="Times New Roman" panose="02020603050405020304" pitchFamily="18" charset="0"/>
                <a:cs typeface="Times New Roman" panose="02020603050405020304" pitchFamily="18" charset="0"/>
              </a:rPr>
              <a:t>Report of Conveyance (ROC)</a:t>
            </a:r>
          </a:p>
          <a:p>
            <a:pPr lvl="1"/>
            <a:r>
              <a:rPr lang="en-US" altLang="en-US" sz="2600" dirty="0" smtClean="0">
                <a:solidFill>
                  <a:schemeClr val="tx2"/>
                </a:solidFill>
                <a:latin typeface="Times New Roman" panose="02020603050405020304" pitchFamily="18" charset="0"/>
                <a:cs typeface="Times New Roman" panose="02020603050405020304" pitchFamily="18" charset="0"/>
              </a:rPr>
              <a:t>Report of Conveyance normally requires professional (Attorney, Engineer, Surveyor, or Title Insurance Agent)</a:t>
            </a:r>
          </a:p>
          <a:p>
            <a:pPr lvl="1"/>
            <a:r>
              <a:rPr lang="en-US" altLang="en-US" sz="2600" dirty="0" smtClean="0">
                <a:solidFill>
                  <a:schemeClr val="tx2"/>
                </a:solidFill>
                <a:latin typeface="Times New Roman" panose="02020603050405020304" pitchFamily="18" charset="0"/>
                <a:cs typeface="Times New Roman" panose="02020603050405020304" pitchFamily="18" charset="0"/>
              </a:rPr>
              <a:t>Transfers by appurtenance requires a map</a:t>
            </a:r>
          </a:p>
          <a:p>
            <a:pPr lvl="1"/>
            <a:r>
              <a:rPr lang="en-US" altLang="en-US" sz="2600" dirty="0" smtClean="0">
                <a:solidFill>
                  <a:schemeClr val="tx2"/>
                </a:solidFill>
                <a:latin typeface="Times New Roman" panose="02020603050405020304" pitchFamily="18" charset="0"/>
                <a:cs typeface="Times New Roman" panose="02020603050405020304" pitchFamily="18" charset="0"/>
              </a:rPr>
              <a:t>Simple transfers can be done by owner (deeds list </a:t>
            </a:r>
            <a:r>
              <a:rPr lang="en-US" altLang="en-US" sz="2600" dirty="0" err="1" smtClean="0">
                <a:solidFill>
                  <a:schemeClr val="tx2"/>
                </a:solidFill>
                <a:latin typeface="Times New Roman" panose="02020603050405020304" pitchFamily="18" charset="0"/>
                <a:cs typeface="Times New Roman" panose="02020603050405020304" pitchFamily="18" charset="0"/>
              </a:rPr>
              <a:t>wr</a:t>
            </a:r>
            <a:r>
              <a:rPr lang="en-US" altLang="en-US" sz="2600" dirty="0" smtClean="0">
                <a:solidFill>
                  <a:schemeClr val="tx2"/>
                </a:solidFill>
                <a:latin typeface="Times New Roman" panose="02020603050405020304" pitchFamily="18" charset="0"/>
                <a:cs typeface="Times New Roman" panose="02020603050405020304" pitchFamily="18" charset="0"/>
              </a:rPr>
              <a:t> number)</a:t>
            </a:r>
          </a:p>
          <a:p>
            <a:pPr lvl="1"/>
            <a:r>
              <a:rPr lang="en-US" altLang="en-US" sz="2600" dirty="0" smtClean="0">
                <a:solidFill>
                  <a:schemeClr val="tx2"/>
                </a:solidFill>
                <a:latin typeface="Times New Roman" panose="02020603050405020304" pitchFamily="18" charset="0"/>
                <a:cs typeface="Times New Roman" panose="02020603050405020304" pitchFamily="18" charset="0"/>
              </a:rPr>
              <a:t>Competing ROCs are a title controversy</a:t>
            </a:r>
          </a:p>
          <a:p>
            <a:pPr lvl="2"/>
            <a:r>
              <a:rPr lang="en-US" altLang="en-US" sz="2600" dirty="0" smtClean="0">
                <a:solidFill>
                  <a:schemeClr val="tx2"/>
                </a:solidFill>
                <a:latin typeface="Times New Roman" panose="02020603050405020304" pitchFamily="18" charset="0"/>
                <a:cs typeface="Times New Roman" panose="02020603050405020304" pitchFamily="18" charset="0"/>
              </a:rPr>
              <a:t> State Engineer does not resolve</a:t>
            </a:r>
          </a:p>
          <a:p>
            <a:pPr lvl="2"/>
            <a:endParaRPr lang="en-US" altLang="en-US" sz="2600" dirty="0">
              <a:solidFill>
                <a:schemeClr val="tx2"/>
              </a:solidFill>
              <a:latin typeface="Times New Roman" panose="02020603050405020304" pitchFamily="18" charset="0"/>
              <a:cs typeface="Times New Roman" panose="02020603050405020304" pitchFamily="18" charset="0"/>
            </a:endParaRPr>
          </a:p>
          <a:p>
            <a:pPr lvl="1"/>
            <a:r>
              <a:rPr lang="en-US" altLang="en-US" sz="2600" dirty="0">
                <a:solidFill>
                  <a:schemeClr val="tx2"/>
                </a:solidFill>
                <a:latin typeface="Times New Roman" panose="02020603050405020304" pitchFamily="18" charset="0"/>
                <a:cs typeface="Times New Roman" panose="02020603050405020304" pitchFamily="18" charset="0"/>
              </a:rPr>
              <a:t>conduct proper “due diligence” research into any water right before purchasing it</a:t>
            </a:r>
            <a:r>
              <a:rPr lang="en-US" altLang="en-US" sz="2600" dirty="0" smtClean="0">
                <a:solidFill>
                  <a:schemeClr val="tx2"/>
                </a:solidFill>
                <a:latin typeface="Times New Roman" panose="02020603050405020304" pitchFamily="18" charset="0"/>
                <a:cs typeface="Times New Roman" panose="02020603050405020304" pitchFamily="18" charset="0"/>
              </a:rPr>
              <a:t>.</a:t>
            </a:r>
          </a:p>
          <a:p>
            <a:pPr marL="457200" lvl="1" indent="0">
              <a:buNone/>
            </a:pPr>
            <a:endParaRPr lang="en-US" altLang="en-US" sz="2200" dirty="0" smtClean="0">
              <a:solidFill>
                <a:schemeClr val="tx2"/>
              </a:solidFill>
            </a:endParaRPr>
          </a:p>
          <a:p>
            <a:r>
              <a:rPr lang="en-US" sz="1200" b="1" dirty="0">
                <a:solidFill>
                  <a:schemeClr val="bg1"/>
                </a:solidFill>
              </a:rPr>
              <a:t>The mere purchase of a water right does not guarantee: (1) that the water right is in good standing with the Utah Division</a:t>
            </a:r>
          </a:p>
          <a:p>
            <a:r>
              <a:rPr lang="en-US" sz="1200" b="1" dirty="0">
                <a:solidFill>
                  <a:schemeClr val="bg1"/>
                </a:solidFill>
              </a:rPr>
              <a:t>of Water Rights; (2) that the owner has clear title to the water right: (3) that the Division will recognize the ownership change;</a:t>
            </a:r>
          </a:p>
          <a:p>
            <a:r>
              <a:rPr lang="en-US" sz="1200" b="1" dirty="0">
                <a:solidFill>
                  <a:schemeClr val="bg1"/>
                </a:solidFill>
              </a:rPr>
              <a:t>or (4) that the Division will approve any proposed changes or extensions regarding the water right. You are encouraged to</a:t>
            </a:r>
          </a:p>
          <a:p>
            <a:r>
              <a:rPr lang="en-US" sz="1200" b="1" dirty="0">
                <a:solidFill>
                  <a:schemeClr val="bg1"/>
                </a:solidFill>
              </a:rPr>
              <a:t>conduct proper “due diligence” research into any water right before purchasing it.</a:t>
            </a:r>
            <a:endParaRPr lang="en-US" sz="1200" dirty="0">
              <a:solidFill>
                <a:schemeClr val="bg1"/>
              </a:solidFill>
            </a:endParaRPr>
          </a:p>
          <a:p>
            <a:pPr lvl="2"/>
            <a:endParaRPr lang="en-US" altLang="en-US" sz="1800" dirty="0" smtClean="0">
              <a:solidFill>
                <a:schemeClr val="tx2"/>
              </a:solidFill>
            </a:endParaRPr>
          </a:p>
        </p:txBody>
      </p:sp>
      <p:pic>
        <p:nvPicPr>
          <p:cNvPr id="2" name="Picture 1"/>
          <p:cNvPicPr>
            <a:picLocks noChangeAspect="1"/>
          </p:cNvPicPr>
          <p:nvPr/>
        </p:nvPicPr>
        <p:blipFill>
          <a:blip r:embed="rId4"/>
          <a:stretch>
            <a:fillRect/>
          </a:stretch>
        </p:blipFill>
        <p:spPr>
          <a:xfrm>
            <a:off x="4724401" y="1981200"/>
            <a:ext cx="4212701" cy="3182388"/>
          </a:xfrm>
          <a:prstGeom prst="rect">
            <a:avLst/>
          </a:prstGeom>
        </p:spPr>
      </p:pic>
    </p:spTree>
    <p:extLst>
      <p:ext uri="{BB962C8B-B14F-4D97-AF65-F5344CB8AC3E}">
        <p14:creationId xmlns:p14="http://schemas.microsoft.com/office/powerpoint/2010/main" val="18640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3" end="3"/>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4" end="4"/>
                                            </p:txEl>
                                          </p:spTgt>
                                        </p:tgtEl>
                                        <p:attrNameLst>
                                          <p:attrName>ppt_c</p:attrName>
                                        </p:attrNameLst>
                                      </p:cBhvr>
                                      <p:to>
                                        <a:schemeClr val="bg2"/>
                                      </p:to>
                                    </p:animClr>
                                  </p:subTnLst>
                                </p:cTn>
                              </p:par>
                              <p:par>
                                <p:cTn id="19" presetID="1" presetClass="entr" presetSubtype="0" fill="hold" nodeType="withEffect">
                                  <p:stCondLst>
                                    <p:cond delay="0"/>
                                  </p:stCondLst>
                                  <p:childTnLst>
                                    <p:set>
                                      <p:cBhvr>
                                        <p:cTn id="20" dur="1" fill="hold">
                                          <p:stCondLst>
                                            <p:cond delay="0"/>
                                          </p:stCondLst>
                                        </p:cTn>
                                        <p:tgtEl>
                                          <p:spTgt spid="2048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5" end="5"/>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48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7" end="7"/>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ctrTitle"/>
          </p:nvPr>
        </p:nvSpPr>
        <p:spPr>
          <a:xfrm>
            <a:off x="266700" y="1524000"/>
            <a:ext cx="8610599" cy="838200"/>
          </a:xfrm>
        </p:spPr>
        <p:txBody>
          <a:bodyPr>
            <a:normAutofit fontScale="90000"/>
          </a:bodyPr>
          <a:lstStyle/>
          <a:p>
            <a:r>
              <a:rPr lang="en-US" sz="4800" cap="all" dirty="0" smtClean="0">
                <a:solidFill>
                  <a:schemeClr val="bg2"/>
                </a:solidFill>
                <a:effectLst>
                  <a:outerShdw blurRad="38100" dist="38100" dir="2700000" algn="tl">
                    <a:srgbClr val="000000">
                      <a:alpha val="43137"/>
                    </a:srgbClr>
                  </a:outerShdw>
                </a:effectLst>
              </a:rPr>
              <a:t>Questions?</a:t>
            </a:r>
            <a:br>
              <a:rPr lang="en-US" sz="4800" cap="all" dirty="0" smtClean="0">
                <a:solidFill>
                  <a:schemeClr val="bg2"/>
                </a:solidFill>
                <a:effectLst>
                  <a:outerShdw blurRad="38100" dist="38100" dir="2700000" algn="tl">
                    <a:srgbClr val="000000">
                      <a:alpha val="43137"/>
                    </a:srgbClr>
                  </a:outerShdw>
                </a:effectLst>
              </a:rPr>
            </a:br>
            <a:r>
              <a:rPr lang="en-US" sz="4800" cap="all" dirty="0" smtClean="0">
                <a:solidFill>
                  <a:schemeClr val="bg2"/>
                </a:solidFill>
                <a:effectLst>
                  <a:outerShdw blurRad="38100" dist="38100" dir="2700000" algn="tl">
                    <a:srgbClr val="000000">
                      <a:alpha val="43137"/>
                    </a:srgbClr>
                  </a:outerShdw>
                </a:effectLst>
              </a:rPr>
              <a:t>NO?  Great!</a:t>
            </a:r>
            <a:endParaRPr lang="en-US" sz="3600" dirty="0">
              <a:solidFill>
                <a:schemeClr val="bg2"/>
              </a:solidFill>
            </a:endParaRPr>
          </a:p>
        </p:txBody>
      </p:sp>
      <p:sp>
        <p:nvSpPr>
          <p:cNvPr id="5" name="Subtitle 4"/>
          <p:cNvSpPr>
            <a:spLocks noGrp="1"/>
          </p:cNvSpPr>
          <p:nvPr>
            <p:ph type="subTitle" idx="1"/>
          </p:nvPr>
        </p:nvSpPr>
        <p:spPr>
          <a:xfrm>
            <a:off x="457200" y="228600"/>
            <a:ext cx="8001000" cy="1143000"/>
          </a:xfrm>
        </p:spPr>
        <p:txBody>
          <a:bodyPr>
            <a:noAutofit/>
          </a:bodyPr>
          <a:lstStyle/>
          <a:p>
            <a:r>
              <a:rPr lang="en-US" sz="28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Please keep ownership and contact information updated with </a:t>
            </a:r>
            <a:r>
              <a:rPr lang="en-US" sz="2800" dirty="0" err="1"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DWRi</a:t>
            </a:r>
            <a:endParaRPr lang="en-US" sz="28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6389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descr="C:\Users\clarkadams\Desktop\Application Process\apschem-page-001.jpg"/>
          <p:cNvPicPr>
            <a:picLocks noGrp="1"/>
          </p:cNvPicPr>
          <p:nvPr>
            <p:ph idx="1"/>
          </p:nvPr>
        </p:nvPicPr>
        <p:blipFill rotWithShape="1">
          <a:blip r:embed="rId4">
            <a:extLst>
              <a:ext uri="{28A0092B-C50C-407E-A947-70E740481C1C}">
                <a14:useLocalDpi xmlns:a14="http://schemas.microsoft.com/office/drawing/2010/main" val="0"/>
              </a:ext>
            </a:extLst>
          </a:blip>
          <a:srcRect l="1653" t="12500" r="1329" b="12665"/>
          <a:stretch/>
        </p:blipFill>
        <p:spPr bwMode="auto">
          <a:xfrm>
            <a:off x="228600" y="533400"/>
            <a:ext cx="8686800" cy="5334000"/>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57200" y="3886200"/>
            <a:ext cx="18288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a:spLocks/>
          </p:cNvSpPr>
          <p:nvPr/>
        </p:nvSpPr>
        <p:spPr>
          <a:xfrm rot="16200000">
            <a:off x="4686300" y="1333500"/>
            <a:ext cx="1981200" cy="6324600"/>
          </a:xfrm>
          <a:prstGeom prst="snip1Rect">
            <a:avLst>
              <a:gd name="adj" fmla="val 48115"/>
            </a:avLst>
          </a:prstGeom>
          <a:solidFill>
            <a:schemeClr val="bg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487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190500" y="274638"/>
            <a:ext cx="8763000" cy="1143000"/>
          </a:xfrm>
        </p:spPr>
        <p:txBody>
          <a:bodyPr/>
          <a:lstStyle/>
          <a:p>
            <a:pPr eaLnBrk="1" hangingPunct="1"/>
            <a:r>
              <a:rPr lang="en-US" altLang="en-US" b="1" dirty="0" smtClean="0">
                <a:solidFill>
                  <a:schemeClr val="tx2"/>
                </a:solidFill>
              </a:rPr>
              <a:t>APPROVING, USING AND PROOFING</a:t>
            </a:r>
          </a:p>
        </p:txBody>
      </p:sp>
      <p:pic>
        <p:nvPicPr>
          <p:cNvPr id="614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071" r="2439"/>
          <a:stretch/>
        </p:blipFill>
        <p:spPr bwMode="auto">
          <a:xfrm>
            <a:off x="190500" y="2138364"/>
            <a:ext cx="8763000" cy="277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0500" y="1981200"/>
            <a:ext cx="4953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58200" y="1752600"/>
            <a:ext cx="4953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216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effectLst>
                  <a:outerShdw blurRad="38100" dist="38100" dir="2700000" algn="tl">
                    <a:srgbClr val="FFFFFF"/>
                  </a:outerShdw>
                </a:effectLst>
              </a:rPr>
              <a:t>APPROVED APPLICATION</a:t>
            </a:r>
            <a:endParaRPr lang="en-US" altLang="en-US" b="1" dirty="0" smtClean="0">
              <a:solidFill>
                <a:schemeClr val="tx2"/>
              </a:solidFill>
            </a:endParaRPr>
          </a:p>
        </p:txBody>
      </p:sp>
      <p:sp>
        <p:nvSpPr>
          <p:cNvPr id="2" name="Content Placeholder 1"/>
          <p:cNvSpPr>
            <a:spLocks noGrp="1"/>
          </p:cNvSpPr>
          <p:nvPr>
            <p:ph sz="half" idx="2"/>
          </p:nvPr>
        </p:nvSpPr>
        <p:spPr>
          <a:xfrm>
            <a:off x="5486400" y="1600200"/>
            <a:ext cx="3352800" cy="4525963"/>
          </a:xfrm>
        </p:spPr>
        <p:txBody>
          <a:bodyPr>
            <a:normAutofit/>
          </a:bodyPr>
          <a:lstStyle/>
          <a:p>
            <a:pPr marL="457200" indent="-457200">
              <a:lnSpc>
                <a:spcPct val="150000"/>
              </a:lnSpc>
              <a:buFont typeface="Arial" panose="020B0604020202020204" pitchFamily="34" charset="0"/>
              <a:buChar char="•"/>
            </a:pPr>
            <a:r>
              <a:rPr lang="en-US" altLang="en-US" sz="2400" dirty="0" smtClean="0">
                <a:solidFill>
                  <a:schemeClr val="tx2"/>
                </a:solidFill>
              </a:rPr>
              <a:t>Proof Due</a:t>
            </a:r>
            <a:endParaRPr lang="en-US" altLang="en-US" sz="2000" dirty="0">
              <a:solidFill>
                <a:schemeClr val="tx2"/>
              </a:solidFill>
            </a:endParaRPr>
          </a:p>
          <a:p>
            <a:pPr marL="457200" indent="-457200">
              <a:lnSpc>
                <a:spcPct val="150000"/>
              </a:lnSpc>
              <a:buFont typeface="Arial" panose="020B0604020202020204" pitchFamily="34" charset="0"/>
              <a:buChar char="•"/>
            </a:pPr>
            <a:r>
              <a:rPr lang="en-US" altLang="en-US" sz="2400" dirty="0">
                <a:solidFill>
                  <a:schemeClr val="tx2"/>
                </a:solidFill>
              </a:rPr>
              <a:t>Sixty-day notice</a:t>
            </a:r>
          </a:p>
          <a:p>
            <a:pPr marL="457200" indent="-457200">
              <a:lnSpc>
                <a:spcPct val="150000"/>
              </a:lnSpc>
              <a:buFont typeface="Arial" panose="020B0604020202020204" pitchFamily="34" charset="0"/>
              <a:buChar char="•"/>
            </a:pPr>
            <a:r>
              <a:rPr lang="en-US" altLang="en-US" sz="2400" dirty="0" smtClean="0">
                <a:solidFill>
                  <a:schemeClr val="tx2"/>
                </a:solidFill>
              </a:rPr>
              <a:t>Timely </a:t>
            </a:r>
            <a:r>
              <a:rPr lang="en-US" altLang="en-US" sz="2400" dirty="0">
                <a:solidFill>
                  <a:schemeClr val="tx2"/>
                </a:solidFill>
              </a:rPr>
              <a:t>submission or application </a:t>
            </a:r>
            <a:r>
              <a:rPr lang="en-US" altLang="en-US" sz="2400" dirty="0" smtClean="0">
                <a:solidFill>
                  <a:schemeClr val="tx2"/>
                </a:solidFill>
              </a:rPr>
              <a:t>lapses</a:t>
            </a:r>
          </a:p>
          <a:p>
            <a:pPr marL="457200" indent="-457200">
              <a:lnSpc>
                <a:spcPct val="150000"/>
              </a:lnSpc>
            </a:pPr>
            <a:r>
              <a:rPr lang="en-US" altLang="en-US" sz="2400" dirty="0">
                <a:solidFill>
                  <a:schemeClr val="tx2"/>
                </a:solidFill>
              </a:rPr>
              <a:t>Permanent lapsing</a:t>
            </a:r>
          </a:p>
          <a:p>
            <a:pPr marL="857250" lvl="1" indent="-457200">
              <a:buFont typeface="Arial" panose="020B0604020202020204" pitchFamily="34" charset="0"/>
              <a:buChar char="•"/>
            </a:pPr>
            <a:r>
              <a:rPr lang="en-US" altLang="en-US" sz="2000" dirty="0">
                <a:solidFill>
                  <a:schemeClr val="tx2"/>
                </a:solidFill>
              </a:rPr>
              <a:t>Final notice of lapsing</a:t>
            </a:r>
          </a:p>
          <a:p>
            <a:pPr marL="857250" lvl="1" indent="-457200">
              <a:buFont typeface="Arial" panose="020B0604020202020204" pitchFamily="34" charset="0"/>
              <a:buChar char="•"/>
            </a:pPr>
            <a:r>
              <a:rPr lang="en-US" altLang="en-US" sz="2000" dirty="0">
                <a:solidFill>
                  <a:schemeClr val="tx2"/>
                </a:solidFill>
              </a:rPr>
              <a:t>60 days to reinstate</a:t>
            </a:r>
          </a:p>
          <a:p>
            <a:pPr marL="857250" lvl="1" indent="-457200">
              <a:buFont typeface="Arial" panose="020B0604020202020204" pitchFamily="34" charset="0"/>
              <a:buChar char="•"/>
            </a:pPr>
            <a:r>
              <a:rPr lang="en-US" altLang="en-US" sz="2000" dirty="0">
                <a:solidFill>
                  <a:schemeClr val="tx2"/>
                </a:solidFill>
              </a:rPr>
              <a:t>Can lapse even if water is being </a:t>
            </a:r>
            <a:r>
              <a:rPr lang="en-US" altLang="en-US" sz="2000" dirty="0" smtClean="0">
                <a:solidFill>
                  <a:schemeClr val="tx2"/>
                </a:solidFill>
              </a:rPr>
              <a:t>used</a:t>
            </a:r>
            <a:endParaRPr lang="en-US" altLang="en-US" sz="2000" dirty="0">
              <a:solidFill>
                <a:schemeClr val="tx2"/>
              </a:solidFill>
            </a:endParaRPr>
          </a:p>
        </p:txBody>
      </p:sp>
      <p:pic>
        <p:nvPicPr>
          <p:cNvPr id="717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4940104" cy="4525962"/>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386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b="1" kern="10" dirty="0">
                <a:ln w="9525">
                  <a:round/>
                  <a:headEnd/>
                  <a:tailEnd/>
                </a:ln>
                <a:solidFill>
                  <a:schemeClr val="tx2"/>
                </a:solidFill>
              </a:rPr>
              <a:t>EXTENSION </a:t>
            </a:r>
            <a:r>
              <a:rPr lang="en-US" b="1" kern="10" dirty="0" smtClean="0">
                <a:ln w="9525">
                  <a:round/>
                  <a:headEnd/>
                  <a:tailEnd/>
                </a:ln>
                <a:solidFill>
                  <a:schemeClr val="tx2"/>
                </a:solidFill>
              </a:rPr>
              <a:t>REQUEST</a:t>
            </a:r>
            <a:endParaRPr lang="en-US" altLang="en-US" b="1" dirty="0" smtClean="0">
              <a:solidFill>
                <a:schemeClr val="tx2"/>
              </a:solidFill>
            </a:endParaRPr>
          </a:p>
        </p:txBody>
      </p:sp>
      <p:pic>
        <p:nvPicPr>
          <p:cNvPr id="5" name="Picture 8" descr="C:\Documents and Settings\Administrator\My Documents\ExtensionForm0421200813503[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447800"/>
            <a:ext cx="3801856" cy="4917812"/>
          </a:xfrm>
          <a:prstGeom prst="rect">
            <a:avLst/>
          </a:prstGeom>
          <a:noFill/>
          <a:ln w="9525">
            <a:solidFill>
              <a:schemeClr val="tx1"/>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1447800"/>
            <a:ext cx="4572000" cy="3046988"/>
          </a:xfrm>
          <a:prstGeom prst="rect">
            <a:avLst/>
          </a:prstGeom>
        </p:spPr>
        <p:txBody>
          <a:bodyPr wrap="square">
            <a:spAutoFit/>
          </a:bodyPr>
          <a:lstStyle/>
          <a:p>
            <a:pPr marL="342900" indent="-342900">
              <a:buFont typeface="Arial" panose="020B0604020202020204" pitchFamily="34" charset="0"/>
              <a:buChar char="•"/>
            </a:pPr>
            <a:r>
              <a:rPr lang="en-US" altLang="en-US" sz="2400" dirty="0">
                <a:solidFill>
                  <a:schemeClr val="tx2"/>
                </a:solidFill>
              </a:rPr>
              <a:t>Forms and fees</a:t>
            </a:r>
          </a:p>
          <a:p>
            <a:pPr marL="342900" indent="-342900">
              <a:buFont typeface="Arial" panose="020B0604020202020204" pitchFamily="34" charset="0"/>
              <a:buChar char="•"/>
            </a:pPr>
            <a:r>
              <a:rPr lang="en-US" altLang="en-US" sz="2400" dirty="0" smtClean="0">
                <a:solidFill>
                  <a:schemeClr val="tx2"/>
                </a:solidFill>
                <a:latin typeface="+mn-lt"/>
              </a:rPr>
              <a:t>Must show diligence in completing proposed application</a:t>
            </a:r>
          </a:p>
          <a:p>
            <a:pPr marL="342900" indent="-342900">
              <a:lnSpc>
                <a:spcPct val="150000"/>
              </a:lnSpc>
              <a:buFont typeface="Arial" panose="020B0604020202020204" pitchFamily="34" charset="0"/>
              <a:buChar char="•"/>
            </a:pPr>
            <a:r>
              <a:rPr lang="en-US" altLang="en-US" sz="2400" dirty="0" smtClean="0">
                <a:solidFill>
                  <a:schemeClr val="tx2"/>
                </a:solidFill>
                <a:latin typeface="+mn-lt"/>
              </a:rPr>
              <a:t>Advertising after fourteen years</a:t>
            </a:r>
            <a:endParaRPr lang="en-US" altLang="en-US" sz="2400" dirty="0">
              <a:solidFill>
                <a:schemeClr val="tx2"/>
              </a:solidFill>
              <a:latin typeface="+mn-lt"/>
            </a:endParaRPr>
          </a:p>
          <a:p>
            <a:pPr marL="342900" indent="-342900">
              <a:lnSpc>
                <a:spcPct val="150000"/>
              </a:lnSpc>
              <a:buFont typeface="Arial" panose="020B0604020202020204" pitchFamily="34" charset="0"/>
              <a:buChar char="•"/>
            </a:pPr>
            <a:r>
              <a:rPr lang="en-US" altLang="en-US" sz="2400" dirty="0" smtClean="0">
                <a:solidFill>
                  <a:schemeClr val="tx2"/>
                </a:solidFill>
                <a:latin typeface="+mn-lt"/>
              </a:rPr>
              <a:t>Review and recommendation</a:t>
            </a:r>
            <a:endParaRPr lang="en-US" altLang="en-US" sz="2400" dirty="0">
              <a:solidFill>
                <a:schemeClr val="tx2"/>
              </a:solidFill>
              <a:latin typeface="+mn-lt"/>
            </a:endParaRPr>
          </a:p>
          <a:p>
            <a:pPr marL="342900" indent="-342900">
              <a:buFont typeface="Arial" panose="020B0604020202020204" pitchFamily="34" charset="0"/>
              <a:buChar char="•"/>
            </a:pPr>
            <a:endParaRPr lang="en-US" altLang="en-US" sz="2400" dirty="0">
              <a:solidFill>
                <a:schemeClr val="tx2"/>
              </a:solidFill>
              <a:latin typeface="+mn-lt"/>
            </a:endParaRPr>
          </a:p>
        </p:txBody>
      </p:sp>
    </p:spTree>
    <p:extLst>
      <p:ext uri="{BB962C8B-B14F-4D97-AF65-F5344CB8AC3E}">
        <p14:creationId xmlns:p14="http://schemas.microsoft.com/office/powerpoint/2010/main" val="8523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rPr>
              <a:t>PROOF OF BENEFICIAL USE</a:t>
            </a:r>
            <a:endParaRPr lang="en-US" altLang="en-US" b="1" dirty="0" smtClean="0">
              <a:solidFill>
                <a:schemeClr val="tx2"/>
              </a:solidFill>
            </a:endParaRPr>
          </a:p>
        </p:txBody>
      </p:sp>
      <p:pic>
        <p:nvPicPr>
          <p:cNvPr id="5" name="Content Placeholder 4" descr="C:\Documents and Settings\Administrator\My Documents\proof1_Page_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800601" y="1411984"/>
            <a:ext cx="3886200" cy="5026916"/>
          </a:xfrm>
          <a:prstGeom prst="rect">
            <a:avLst/>
          </a:prstGeom>
          <a:noFill/>
          <a:ln w="9525">
            <a:solidFill>
              <a:schemeClr val="tx1"/>
            </a:solidFill>
            <a:miter lim="800000"/>
            <a:headEnd/>
            <a:tailEnd/>
          </a:ln>
          <a:effectLst>
            <a:outerShdw dist="53882" dir="81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2133600"/>
            <a:ext cx="4419600" cy="3785652"/>
          </a:xfrm>
          <a:prstGeom prst="rect">
            <a:avLst/>
          </a:prstGeom>
        </p:spPr>
        <p:txBody>
          <a:bodyPr wrap="square">
            <a:spAutoFit/>
          </a:bodyPr>
          <a:lstStyle/>
          <a:p>
            <a:pPr marL="457200" indent="-457200">
              <a:buFont typeface="Arial" panose="020B0604020202020204" pitchFamily="34" charset="0"/>
              <a:buChar char="•"/>
            </a:pPr>
            <a:r>
              <a:rPr lang="en-US" altLang="en-US" sz="2800" dirty="0" smtClean="0">
                <a:solidFill>
                  <a:schemeClr val="tx2"/>
                </a:solidFill>
              </a:rPr>
              <a:t>Submitted on applications to appropriate, change or exchange</a:t>
            </a:r>
          </a:p>
          <a:p>
            <a:pPr marL="457200" indent="-457200">
              <a:buFont typeface="Arial" panose="020B0604020202020204" pitchFamily="34" charset="0"/>
              <a:buChar char="•"/>
            </a:pPr>
            <a:r>
              <a:rPr lang="en-US" altLang="en-US" sz="2800" dirty="0" smtClean="0">
                <a:solidFill>
                  <a:schemeClr val="tx2"/>
                </a:solidFill>
                <a:latin typeface="+mn-lt"/>
              </a:rPr>
              <a:t>Professional preparation</a:t>
            </a:r>
          </a:p>
          <a:p>
            <a:pPr marL="914400" lvl="1" indent="-457200">
              <a:buFont typeface="Arial" panose="020B0604020202020204" pitchFamily="34" charset="0"/>
              <a:buChar char="•"/>
            </a:pPr>
            <a:r>
              <a:rPr lang="en-US" altLang="en-US" dirty="0" smtClean="0">
                <a:solidFill>
                  <a:schemeClr val="tx2"/>
                </a:solidFill>
              </a:rPr>
              <a:t>Survey/map POD/POU</a:t>
            </a:r>
          </a:p>
          <a:p>
            <a:pPr marL="914400" lvl="1" indent="-457200">
              <a:buFont typeface="Arial" panose="020B0604020202020204" pitchFamily="34" charset="0"/>
              <a:buChar char="•"/>
            </a:pPr>
            <a:r>
              <a:rPr lang="en-US" altLang="en-US" dirty="0" smtClean="0">
                <a:solidFill>
                  <a:schemeClr val="tx2"/>
                </a:solidFill>
              </a:rPr>
              <a:t>Obtain Measurement</a:t>
            </a:r>
          </a:p>
          <a:p>
            <a:pPr marL="914400" lvl="1" indent="-457200">
              <a:buFont typeface="Arial" panose="020B0604020202020204" pitchFamily="34" charset="0"/>
              <a:buChar char="•"/>
            </a:pPr>
            <a:r>
              <a:rPr lang="en-US" altLang="en-US" dirty="0" smtClean="0">
                <a:solidFill>
                  <a:schemeClr val="tx2"/>
                </a:solidFill>
              </a:rPr>
              <a:t>Credibility</a:t>
            </a:r>
          </a:p>
          <a:p>
            <a:pPr marL="457200" indent="-457200">
              <a:buFont typeface="Arial" panose="020B0604020202020204" pitchFamily="34" charset="0"/>
              <a:buChar char="•"/>
            </a:pPr>
            <a:endParaRPr lang="en-US" altLang="en-US" dirty="0">
              <a:solidFill>
                <a:schemeClr val="tx2"/>
              </a:solidFill>
            </a:endParaRPr>
          </a:p>
          <a:p>
            <a:pPr marL="457200" indent="-457200">
              <a:buFont typeface="Arial" panose="020B0604020202020204" pitchFamily="34" charset="0"/>
              <a:buChar char="•"/>
            </a:pPr>
            <a:r>
              <a:rPr lang="en-US" altLang="en-US" sz="2800" dirty="0" smtClean="0">
                <a:solidFill>
                  <a:schemeClr val="tx2"/>
                </a:solidFill>
                <a:latin typeface="+mn-lt"/>
              </a:rPr>
              <a:t>Reviewed for completeness</a:t>
            </a:r>
            <a:endParaRPr lang="en-US" altLang="en-US" sz="2800" dirty="0">
              <a:solidFill>
                <a:schemeClr val="tx2"/>
              </a:solidFill>
              <a:latin typeface="+mn-lt"/>
            </a:endParaRPr>
          </a:p>
        </p:txBody>
      </p:sp>
    </p:spTree>
    <p:extLst>
      <p:ext uri="{BB962C8B-B14F-4D97-AF65-F5344CB8AC3E}">
        <p14:creationId xmlns:p14="http://schemas.microsoft.com/office/powerpoint/2010/main" val="300081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7" name="Picture 3" descr="G:\_WRT Photo Contests (all years)\2012 WRT Photo Contest\Look ma' I'm on top of the world.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
                    </a14:imgEffect>
                    <a14:imgEffect>
                      <a14:colorTemperature colorTemp="6400"/>
                    </a14:imgEffect>
                    <a14:imgEffect>
                      <a14:saturation sat="140000"/>
                    </a14:imgEffect>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1041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txBox="1">
            <a:spLocks/>
          </p:cNvSpPr>
          <p:nvPr/>
        </p:nvSpPr>
        <p:spPr>
          <a:xfrm>
            <a:off x="0" y="1305183"/>
            <a:ext cx="7258666" cy="1882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Affidavit of Beneficial Use</a:t>
            </a:r>
            <a:endParaRPr lang="en-US" sz="3600" cap="all"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 Placeholder 2"/>
          <p:cNvSpPr txBox="1">
            <a:spLocks/>
          </p:cNvSpPr>
          <p:nvPr/>
        </p:nvSpPr>
        <p:spPr>
          <a:xfrm>
            <a:off x="-167951" y="1524000"/>
            <a:ext cx="8077200" cy="11958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solidFill>
                  <a:schemeClr val="bg1"/>
                </a:solidFill>
                <a:effectLst>
                  <a:outerShdw blurRad="38100" dist="38100" dir="2700000" algn="tl">
                    <a:srgbClr val="000000">
                      <a:alpha val="43137"/>
                    </a:srgbClr>
                  </a:outerShdw>
                </a:effectLst>
              </a:rPr>
              <a:t>Perfecting small domestic water rights</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2538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609600"/>
            <a:ext cx="8229600" cy="715962"/>
          </a:xfrm>
        </p:spPr>
        <p:txBody>
          <a:bodyPr>
            <a:normAutofit fontScale="90000"/>
          </a:bodyPr>
          <a:lstStyle/>
          <a:p>
            <a:pPr eaLnBrk="1" hangingPunct="1"/>
            <a:r>
              <a:rPr lang="en-US" altLang="en-US" b="1" dirty="0" smtClean="0">
                <a:solidFill>
                  <a:schemeClr val="tx2"/>
                </a:solidFill>
              </a:rPr>
              <a:t>Affidavit of Beneficial Use (PROOF AFFIDAVIT) </a:t>
            </a:r>
          </a:p>
        </p:txBody>
      </p:sp>
      <p:sp>
        <p:nvSpPr>
          <p:cNvPr id="2" name="Content Placeholder 1"/>
          <p:cNvSpPr>
            <a:spLocks noGrp="1"/>
          </p:cNvSpPr>
          <p:nvPr>
            <p:ph idx="1"/>
          </p:nvPr>
        </p:nvSpPr>
        <p:spPr>
          <a:xfrm>
            <a:off x="457200" y="1600200"/>
            <a:ext cx="8229600" cy="4724400"/>
          </a:xfrm>
        </p:spPr>
        <p:txBody>
          <a:bodyPr>
            <a:normAutofit/>
          </a:bodyPr>
          <a:lstStyle/>
          <a:p>
            <a:pPr>
              <a:spcBef>
                <a:spcPct val="50000"/>
              </a:spcBef>
              <a:buFontTx/>
              <a:buChar char="•"/>
            </a:pPr>
            <a:r>
              <a:rPr lang="en-US" altLang="en-US" sz="2400" dirty="0" smtClean="0">
                <a:solidFill>
                  <a:schemeClr val="tx2"/>
                </a:solidFill>
              </a:rPr>
              <a:t>Small domestic uses</a:t>
            </a:r>
            <a:endParaRPr lang="en-US" altLang="en-US" sz="2400" dirty="0" smtClean="0">
              <a:solidFill>
                <a:schemeClr val="tx2"/>
              </a:solidFill>
            </a:endParaRPr>
          </a:p>
          <a:p>
            <a:pPr>
              <a:spcBef>
                <a:spcPct val="50000"/>
              </a:spcBef>
              <a:buFontTx/>
              <a:buChar char="•"/>
            </a:pPr>
            <a:r>
              <a:rPr lang="en-US" altLang="en-US" sz="2400" dirty="0">
                <a:solidFill>
                  <a:schemeClr val="tx2"/>
                </a:solidFill>
              </a:rPr>
              <a:t>Certificate of Occupancy</a:t>
            </a:r>
          </a:p>
          <a:p>
            <a:pPr lvl="1">
              <a:spcBef>
                <a:spcPct val="50000"/>
              </a:spcBef>
              <a:buFontTx/>
              <a:buChar char="•"/>
            </a:pPr>
            <a:r>
              <a:rPr lang="en-US" altLang="en-US" sz="2000" dirty="0" smtClean="0">
                <a:solidFill>
                  <a:schemeClr val="tx2"/>
                </a:solidFill>
              </a:rPr>
              <a:t>Can </a:t>
            </a:r>
            <a:r>
              <a:rPr lang="en-US" altLang="en-US" sz="2000" dirty="0">
                <a:solidFill>
                  <a:schemeClr val="tx2"/>
                </a:solidFill>
              </a:rPr>
              <a:t>accept tax notice </a:t>
            </a:r>
          </a:p>
          <a:p>
            <a:pPr>
              <a:spcBef>
                <a:spcPct val="50000"/>
              </a:spcBef>
              <a:buFontTx/>
              <a:buChar char="•"/>
            </a:pPr>
            <a:r>
              <a:rPr lang="en-US" altLang="en-US" sz="2400" dirty="0" smtClean="0">
                <a:solidFill>
                  <a:schemeClr val="tx2"/>
                </a:solidFill>
              </a:rPr>
              <a:t>Affidavit </a:t>
            </a:r>
            <a:r>
              <a:rPr lang="en-US" altLang="en-US" sz="2400" dirty="0">
                <a:solidFill>
                  <a:schemeClr val="tx2"/>
                </a:solidFill>
              </a:rPr>
              <a:t>of Beneficial Use of Water </a:t>
            </a:r>
            <a:endParaRPr lang="en-US" altLang="en-US" sz="2000" dirty="0">
              <a:solidFill>
                <a:schemeClr val="tx2"/>
              </a:solidFill>
            </a:endParaRPr>
          </a:p>
          <a:p>
            <a:pPr>
              <a:spcBef>
                <a:spcPct val="50000"/>
              </a:spcBef>
              <a:buFontTx/>
              <a:buChar char="•"/>
            </a:pPr>
            <a:r>
              <a:rPr lang="en-US" altLang="en-US" sz="2400" dirty="0">
                <a:solidFill>
                  <a:schemeClr val="tx2"/>
                </a:solidFill>
              </a:rPr>
              <a:t>Plat </a:t>
            </a:r>
            <a:r>
              <a:rPr lang="en-US" altLang="en-US" sz="2400" dirty="0" smtClean="0">
                <a:solidFill>
                  <a:schemeClr val="tx2"/>
                </a:solidFill>
              </a:rPr>
              <a:t>Map</a:t>
            </a:r>
          </a:p>
          <a:p>
            <a:pPr>
              <a:spcBef>
                <a:spcPct val="50000"/>
              </a:spcBef>
              <a:buFontTx/>
              <a:buChar char="•"/>
            </a:pPr>
            <a:r>
              <a:rPr lang="en-US" altLang="en-US" sz="2400" dirty="0" smtClean="0">
                <a:solidFill>
                  <a:schemeClr val="tx2"/>
                </a:solidFill>
              </a:rPr>
              <a:t>Map </a:t>
            </a:r>
            <a:r>
              <a:rPr lang="en-US" altLang="en-US" sz="2400" dirty="0">
                <a:solidFill>
                  <a:schemeClr val="tx2"/>
                </a:solidFill>
              </a:rPr>
              <a:t>of Beneficial Use</a:t>
            </a:r>
          </a:p>
          <a:p>
            <a:pPr marL="457200" lvl="1" indent="0">
              <a:spcBef>
                <a:spcPct val="50000"/>
              </a:spcBef>
              <a:buNone/>
            </a:pPr>
            <a:endParaRPr lang="en-US" sz="2000" dirty="0"/>
          </a:p>
        </p:txBody>
      </p:sp>
      <p:pic>
        <p:nvPicPr>
          <p:cNvPr id="1026" name="Picture 2" descr="G:\_WRT Photo Contests (all years)\2017 WRT Photo Contest\22. Mill Cree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828800"/>
            <a:ext cx="2779734" cy="416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3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5118</TotalTime>
  <Words>1177</Words>
  <Application>Microsoft Office PowerPoint</Application>
  <PresentationFormat>On-screen Show (4:3)</PresentationFormat>
  <Paragraphs>237</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Courier New</vt:lpstr>
      <vt:lpstr>Gill Sans</vt:lpstr>
      <vt:lpstr>Times New Roman</vt:lpstr>
      <vt:lpstr>ヒラギノ角ゴ Pro W3</vt:lpstr>
      <vt:lpstr>Office Theme</vt:lpstr>
      <vt:lpstr>PowerPoint Presentation</vt:lpstr>
      <vt:lpstr>PowerPoint Presentation</vt:lpstr>
      <vt:lpstr>PowerPoint Presentation</vt:lpstr>
      <vt:lpstr>APPROVING, USING AND PROOFING</vt:lpstr>
      <vt:lpstr>APPROVED APPLICATION</vt:lpstr>
      <vt:lpstr>EXTENSION REQUEST</vt:lpstr>
      <vt:lpstr>PROOF OF BENEFICIAL USE</vt:lpstr>
      <vt:lpstr>PowerPoint Presentation</vt:lpstr>
      <vt:lpstr>Affidavit of Beneficial Use (PROOF AFFIDAVIT) </vt:lpstr>
      <vt:lpstr>PROOF AFFIDAVIT FORM</vt:lpstr>
      <vt:lpstr>PROOF AFFIDAIVT Map of Beneficial Use Example</vt:lpstr>
      <vt:lpstr>PROOF Frequent Questions</vt:lpstr>
      <vt:lpstr>CERTIFICATION</vt:lpstr>
      <vt:lpstr>Beneficial Use</vt:lpstr>
      <vt:lpstr>PowerPoint Presentation</vt:lpstr>
      <vt:lpstr>How Water Right Conveyance Works</vt:lpstr>
      <vt:lpstr>Water Right Record Keeping </vt:lpstr>
      <vt:lpstr>Water Right Record Keeping </vt:lpstr>
      <vt:lpstr>Updating Ownership with the Division of Water Rights</vt:lpstr>
      <vt:lpstr>PowerPoint Presentation</vt:lpstr>
      <vt:lpstr>PowerPoint Presentation</vt:lpstr>
      <vt:lpstr>PowerPoint Presentation</vt:lpstr>
      <vt:lpstr>PowerPoint Presentation</vt:lpstr>
      <vt:lpstr>Addendums</vt:lpstr>
      <vt:lpstr>Title Takeaways </vt:lpstr>
      <vt:lpstr>Questions? NO?  Great!</vt:lpstr>
    </vt:vector>
  </TitlesOfParts>
  <Company>State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York</dc:creator>
  <cp:lastModifiedBy>RWAU Association</cp:lastModifiedBy>
  <cp:revision>92</cp:revision>
  <cp:lastPrinted>2017-04-05T22:28:46Z</cp:lastPrinted>
  <dcterms:created xsi:type="dcterms:W3CDTF">2017-03-08T23:08:35Z</dcterms:created>
  <dcterms:modified xsi:type="dcterms:W3CDTF">2019-04-18T14:12:47Z</dcterms:modified>
</cp:coreProperties>
</file>