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70" r:id="rId2"/>
    <p:sldId id="303" r:id="rId3"/>
    <p:sldId id="305" r:id="rId4"/>
    <p:sldId id="333" r:id="rId5"/>
    <p:sldId id="306" r:id="rId6"/>
    <p:sldId id="334" r:id="rId7"/>
    <p:sldId id="335" r:id="rId8"/>
    <p:sldId id="336" r:id="rId9"/>
    <p:sldId id="337" r:id="rId10"/>
    <p:sldId id="310" r:id="rId11"/>
    <p:sldId id="311" r:id="rId12"/>
    <p:sldId id="312" r:id="rId13"/>
    <p:sldId id="338" r:id="rId14"/>
    <p:sldId id="339" r:id="rId15"/>
    <p:sldId id="321" r:id="rId16"/>
    <p:sldId id="313" r:id="rId17"/>
    <p:sldId id="314" r:id="rId18"/>
    <p:sldId id="315" r:id="rId19"/>
    <p:sldId id="320" r:id="rId20"/>
    <p:sldId id="289" r:id="rId21"/>
    <p:sldId id="322" r:id="rId22"/>
    <p:sldId id="323" r:id="rId23"/>
    <p:sldId id="297" r:id="rId24"/>
    <p:sldId id="298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581" autoAdjust="0"/>
  </p:normalViewPr>
  <p:slideViewPr>
    <p:cSldViewPr>
      <p:cViewPr>
        <p:scale>
          <a:sx n="97" d="100"/>
          <a:sy n="97" d="100"/>
        </p:scale>
        <p:origin x="-998" y="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9D853-7B24-4720-9CF0-7CD1F141163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99BE5-A0ED-460E-BBB7-5ED74BD9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55382-71BC-413F-927A-FDC374CECAF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b="1"/>
              <a:t>Slide 8 – When is an “enforcement action” authorized?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Taking water without a right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Violating an existing right means to exceed or violate any of the limiting characteristics of a water right - POD, POU, Period of Use, Nature of Use, Flow Rate, etc.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Failure to comply with a requirement to install or repair headgates and measuring devices.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CEE01-8BB2-432F-B889-F23977C8EAC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b="1"/>
              <a:t>Slide 9 – continued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Orders and notices regarding stream alteration or dam safety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9A384-7658-4288-B059-72382DF6242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b="1" dirty="0"/>
              <a:t>Slide 10 – When is an “enforcement action” not authorized?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12 month statute of limitations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The State Engineer can only enforce based upon the water rights of record in the office of the Division of Water Rights – therefore he has no authority, responsibility or information to enforce in situations involving private water related agreements between water users or internal disputes within water or irrigation companies.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Right-of-way or trespass violations are not water right violations even though it may involve a water related structure such as a canal.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AFB76D-CD8C-4DE8-B8EA-0D150DBA9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8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E64909-C6F4-4B07-90F1-64F92A267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669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688839-B92E-4DA9-B961-F13441D5C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229" y="5911987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77263" y="6035813"/>
            <a:ext cx="1972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Other State Engineer Roles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Kurt Vest, P.E.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Enforcement Engineer          </a:t>
            </a:r>
            <a:endParaRPr lang="en-US" altLang="en-US" sz="3600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RWAU Water Right Training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To commence enforcement action SE issues an initial order, which includes: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2390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A description of the violation;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Notice of any penalties to which person may be subject; and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Notice that SE may treat each day’s violation as a separate violation.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Final </a:t>
            </a:r>
            <a:r>
              <a:rPr lang="en-US" sz="3200" dirty="0" smtClean="0">
                <a:solidFill>
                  <a:schemeClr val="tx2"/>
                </a:solidFill>
              </a:rPr>
              <a:t>Order; </a:t>
            </a:r>
            <a:r>
              <a:rPr lang="en-US" sz="3200" dirty="0" smtClean="0">
                <a:solidFill>
                  <a:schemeClr val="tx2"/>
                </a:solidFill>
              </a:rPr>
              <a:t>the SE may order that person: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Pay an administrative fine not to exceed: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(A) $5,000 for each knowing violation; or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(B) $1,000 for each violation that is not knowing;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Replace up to 200% of water taken; and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Be liable for any expenses incurred by the SE or Division in investigating and stopping the violation.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chemeClr val="tx2"/>
                </a:solidFill>
              </a:rPr>
              <a:t>Each day of a continuing violation is a separate violation.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 penalty may not be imposed for a violation occurring more than 12 months before a NOV issued.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Before imposing a fine or ordering replacement the SE shall consider: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2390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The value or quantity of water unlawfully taken;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The gravity of the violation, including the economic injury or impact to others;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Whether the person subject to fine attempted to comply with the SE’s orders; and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The violator’s economic benefit from the violation.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R655-14. Administrative Procedures for Enforcement (25 pages single spaced)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Goal of Enforcement Program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(My instructions)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724400"/>
          </a:xfrm>
        </p:spPr>
        <p:txBody>
          <a:bodyPr/>
          <a:lstStyle/>
          <a:p>
            <a:pPr marL="857250" lvl="1" indent="-457200"/>
            <a:r>
              <a:rPr lang="en-US" dirty="0" smtClean="0">
                <a:solidFill>
                  <a:schemeClr val="tx2"/>
                </a:solidFill>
              </a:rPr>
              <a:t>Resolve all 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time offenses informally without having to resort to formal enforcement proceedings and/or levy any fines.</a:t>
            </a:r>
          </a:p>
          <a:p>
            <a:pPr marL="1257300" lvl="2" indent="-457200"/>
            <a:r>
              <a:rPr lang="en-US" dirty="0" smtClean="0">
                <a:solidFill>
                  <a:schemeClr val="tx2"/>
                </a:solidFill>
              </a:rPr>
              <a:t>If violation is egregious enough can still consider formal enforcement on 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time offense.</a:t>
            </a:r>
          </a:p>
          <a:p>
            <a:pPr marL="857250" lvl="1" indent="-457200"/>
            <a:r>
              <a:rPr lang="en-US" dirty="0" smtClean="0">
                <a:solidFill>
                  <a:schemeClr val="tx2"/>
                </a:solidFill>
              </a:rPr>
              <a:t>Any 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time offenses will result in commencement of an enforcement action.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doc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67201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457200"/>
            <a:ext cx="6431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Remember I Still Carry a Big Stick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6200"/>
            <a:ext cx="8878824" cy="665683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4572000"/>
            <a:ext cx="4038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Dam Safety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"/>
            <a:ext cx="4572000" cy="63550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Power of SE to regulate dams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88720"/>
            <a:ext cx="7239000" cy="490728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SE has authority to regulate dams for public safety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 may make rules controlling construction and operation of dams, including: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Design;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Maintenance;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repair;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Removal; and 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Abandonment.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 may exempt any dam that: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Impounds less than 20 AF and if fails threatens no human life; or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Does not threaten human life and if fails only minor damage to owners property.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Qualifications of persons designing dams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88720"/>
            <a:ext cx="7239000" cy="490728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Each plan for the construction, enlargement, repair, alteration, or removal of any dam shall be prepared by a qualified engineer who is: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Licensed in Utah; and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Experienced in dam design and construction.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Written approval must be obtained from SE prior to commencing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Owners required to perform maintenance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88720"/>
            <a:ext cx="7239000" cy="490728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After inspection, SE specifies maintenance necessary for dam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 may issue orders for: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Engineering studies;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Repairs;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Storage limitations;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Removal of dam;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Breaching of dam; or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Any other remedy SE determines appropriate.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Owner of dam responsible for maintenance.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_WRT Photo Contests (all years)\2010 WRT Photo Contest\Water at Work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953000"/>
            <a:ext cx="7772400" cy="815975"/>
          </a:xfrm>
        </p:spPr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198687"/>
          </a:xfrm>
        </p:spPr>
        <p:txBody>
          <a:bodyPr/>
          <a:lstStyle/>
          <a:p>
            <a:endParaRPr lang="en-US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2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Stream Alterations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752600"/>
            <a:ext cx="3733800" cy="437482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Natural Source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To divert you need a water right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To alter you need a state stream alteration permit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Federal permission under clean water act (404 permit)</a:t>
            </a:r>
          </a:p>
          <a:p>
            <a:endParaRPr lang="en-US" dirty="0"/>
          </a:p>
        </p:txBody>
      </p:sp>
      <p:pic>
        <p:nvPicPr>
          <p:cNvPr id="10242" name="Picture 2" descr="G:\_WRT Photo Contests (all years)\2007 WRT Photo Contest\DuchesneRiver62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7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26" r="10338"/>
          <a:stretch/>
        </p:blipFill>
        <p:spPr bwMode="auto">
          <a:xfrm>
            <a:off x="4724400" y="1752600"/>
            <a:ext cx="3738611" cy="45272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Relocate or Alter Natural Streams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May not relocate any natural stream channel or alter beds and banks without first obtaining written approval of SE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Fee based upon the entity applying for permit: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Non-Commercial applicant….$100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Governmental applicant………$500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Commercial applicant………….$2000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57600"/>
            <a:ext cx="7772400" cy="749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293500" cy="6766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334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Groundwater Recharge and Recovery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Groundwater Recharge and Recovery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A person may not artificially recharge an aquifer without first obtaining a recharge permit.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 person may not recover from an aquifer water that has been artificially recharged unless the person first obtains a recovery permit.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 person proposing to artificially recharge water into an aquifer must have: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 valid water right; or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An agreement to use the water with a person who has a valid water right.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 person who holds a recovery permit may recover the amount of water stored that remains within the hydrologic area of influence.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Application for a Recharge Permit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name of the groundwater basin;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legal description of the proposed recharge project;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source and amount of water proposed to be recharged;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valid water right for project;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Quality of water recharged and water quality of receiving aquifer;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Have applied for  all applicable water quality permits;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plan of operation which shall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Design capacity;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A detailed monitoring program;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Proposed duration of the project.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Application for a Recharge Permit continued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Copy of a study demonstrating: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area of hydrologic impact of project;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recharge project is hydrologically feasible;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recharge project will not: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Cause unreasonable harm to land; or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Impair any existing water right;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percentage of anticipated recoverable water;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Evidence of financial and technical capability.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filing fee is submitted based on the amount of water proposed to be recharged.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Application for a Recovery Permit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May be filed with a recharge permit application;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Legal description of well(s) intended to recover water;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Name of groundwater aquifer which is the source of supply;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purpose for which water will be recovered;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depth and diameter of well(s);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legal description of land where water will be used;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designed pumping capacity of the well(s).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filing fee must be submitted with the application - $2500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Storage account - Monitoring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SE will establish a storage account for each groundwater recharge and recovery project;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Person holding a groundwater recharge or recovery permit shall: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Monitor the operation of the project and its impacts;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File reports with the SE regarding: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The Quantity of water stored and recovered; and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The Water quality of the recharge water, receiving aquifer, and recovered water.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Annual fee assessed that covers Division’s costs to administer.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44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57200"/>
            <a:ext cx="8904272" cy="5943600"/>
          </a:xfrm>
        </p:spPr>
      </p:pic>
      <p:sp>
        <p:nvSpPr>
          <p:cNvPr id="5" name="TextBox 4"/>
          <p:cNvSpPr txBox="1"/>
          <p:nvPr/>
        </p:nvSpPr>
        <p:spPr>
          <a:xfrm>
            <a:off x="3124200" y="62011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Reuse of wastewater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Reuse by public agency owning WR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public agency owning or operating a POTW that treats domestic wastewater consisting of water supplied under a WR the agency owns may use, or contract for the use of, reuse water if: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WR is administered by the SE as a municipal WR;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reuse is consistent with underlying WR;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public agency receives approval from Water Quality Board and SE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93700"/>
            <a:ext cx="5080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Reuse by public agency under contract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public agency may use or contract for the use of reuse water if: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domestic wastewater consists of water for which the agency has a reuse authorization contract;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WR is administered by the SE as a municipal WR;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reuse is consistent with underlying WR;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public agency receives approval from Water Quality Board and SE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Application to the State Engineer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public agency proposing water reuse shall apply to the 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An application for water reuse shall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description of the underlying WR;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An evaluation of the underlying WR’s diversion, depletion, and return flow requirements;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estimated quantity of water to be reused;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An evaluation of depletion from hydrologic system caused by water reuse.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SE  shall conclude that reuse is consistent with WR if: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use does not enlarge the underlying WR;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Any return flow requirements of underlying WR is satisfied.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-91440"/>
            <a:ext cx="4231008" cy="6949440"/>
          </a:xfrm>
        </p:spPr>
      </p:pic>
    </p:spTree>
    <p:extLst>
      <p:ext uri="{BB962C8B-B14F-4D97-AF65-F5344CB8AC3E}">
        <p14:creationId xmlns:p14="http://schemas.microsoft.com/office/powerpoint/2010/main" val="20238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8900160" cy="6675120"/>
          </a:xfrm>
        </p:spPr>
      </p:pic>
      <p:sp>
        <p:nvSpPr>
          <p:cNvPr id="5" name="TextBox 4"/>
          <p:cNvSpPr txBox="1"/>
          <p:nvPr/>
        </p:nvSpPr>
        <p:spPr>
          <a:xfrm>
            <a:off x="5791200" y="2819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QUESTIONS?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History and </a:t>
            </a:r>
            <a:r>
              <a:rPr lang="en-US" sz="3200" dirty="0" smtClean="0">
                <a:solidFill>
                  <a:schemeClr val="tx2"/>
                </a:solidFill>
              </a:rPr>
              <a:t>Background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Prior to 2005: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State Engineer had no direct enforcement authority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Persistent violations were addressed by: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Criminal complaints when allowed by statute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Civil litigation in pursuit of a court order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Lacking civil litigation by injured parties, violators suffered no penalties</a:t>
            </a:r>
          </a:p>
        </p:txBody>
      </p:sp>
    </p:spTree>
    <p:extLst>
      <p:ext uri="{BB962C8B-B14F-4D97-AF65-F5344CB8AC3E}">
        <p14:creationId xmlns:p14="http://schemas.microsoft.com/office/powerpoint/2010/main" val="6307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The 2005 Statutes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Section 73-2-25: State Engineer enforcement powers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Section 73-2-26: Administrative penalties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Section 73-2-27: Criminal penalties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Section 73-2-28: Cost and fees in civil actions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The 2005 Administrative Rules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Rule R655-14: Administrative Procedures for Enforcement Proceedings Before the Division of Water Rights</a:t>
            </a:r>
          </a:p>
        </p:txBody>
      </p:sp>
    </p:spTree>
    <p:extLst>
      <p:ext uri="{BB962C8B-B14F-4D97-AF65-F5344CB8AC3E}">
        <p14:creationId xmlns:p14="http://schemas.microsoft.com/office/powerpoint/2010/main" val="41184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</a:rPr>
              <a:t>§ 73-2-25: Powers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When is an “enforcement action” authorized?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Taking water without right or in violation of an existing right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Failure to comply with statutes, orders or notices regarding </a:t>
            </a:r>
            <a:r>
              <a:rPr lang="en-US" altLang="en-US" sz="2400" dirty="0" err="1">
                <a:solidFill>
                  <a:schemeClr val="tx2"/>
                </a:solidFill>
              </a:rPr>
              <a:t>headgates</a:t>
            </a:r>
            <a:r>
              <a:rPr lang="en-US" altLang="en-US" sz="2400" dirty="0">
                <a:solidFill>
                  <a:schemeClr val="tx2"/>
                </a:solidFill>
              </a:rPr>
              <a:t>, measuring devices, etc.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endParaRPr lang="en-US" altLang="en-US" sz="2400" dirty="0"/>
          </a:p>
        </p:txBody>
      </p:sp>
      <p:pic>
        <p:nvPicPr>
          <p:cNvPr id="9222" name="Picture 6" descr="MPj040076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524000"/>
            <a:ext cx="3902075" cy="4343400"/>
          </a:xfrm>
          <a:noFill/>
          <a:ln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</a:rPr>
              <a:t>§ 73-2-25: Powers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038600" cy="2133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Failure to comply with an order or notice regarding dam safety or natural stream channel alteration</a:t>
            </a:r>
          </a:p>
        </p:txBody>
      </p:sp>
      <p:pic>
        <p:nvPicPr>
          <p:cNvPr id="11271" name="Picture 7" descr="MPj0402358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657600"/>
            <a:ext cx="3802063" cy="3041650"/>
          </a:xfrm>
          <a:noFill/>
          <a:ln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New Dam - Downst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60475"/>
            <a:ext cx="4267200" cy="3414713"/>
          </a:xfrm>
          <a:noFill/>
          <a:ln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</a:rPr>
              <a:t>§ 73-2-25: Powers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When is an enforcement action not  authorized: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One year or more has passed since violation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Civil disputes between or among water users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Internal disputes in water or irrigation companies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Right-of-way, easement or trespass disputes</a:t>
            </a:r>
          </a:p>
        </p:txBody>
      </p:sp>
      <p:pic>
        <p:nvPicPr>
          <p:cNvPr id="45064" name="Picture 8" descr="03APR2003 (4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362200"/>
            <a:ext cx="4267200" cy="3413125"/>
          </a:xfr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9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4964</TotalTime>
  <Words>1610</Words>
  <Application>Microsoft Office PowerPoint</Application>
  <PresentationFormat>On-screen Show (4:3)</PresentationFormat>
  <Paragraphs>189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EnforcEment</vt:lpstr>
      <vt:lpstr>PowerPoint Presentation</vt:lpstr>
      <vt:lpstr>History and Background</vt:lpstr>
      <vt:lpstr>PowerPoint Presentation</vt:lpstr>
      <vt:lpstr>The 2005 Statutes</vt:lpstr>
      <vt:lpstr>§ 73-2-25: Powers</vt:lpstr>
      <vt:lpstr>§ 73-2-25: Powers</vt:lpstr>
      <vt:lpstr>§ 73-2-25: Powers</vt:lpstr>
      <vt:lpstr>To commence enforcement action SE issues an initial order, which includes:</vt:lpstr>
      <vt:lpstr>Final Order; the SE may order that person:</vt:lpstr>
      <vt:lpstr>Before imposing a fine or ordering replacement the SE shall consider:</vt:lpstr>
      <vt:lpstr>Goal of Enforcement Program (My instructions)</vt:lpstr>
      <vt:lpstr>PowerPoint Presentation</vt:lpstr>
      <vt:lpstr>PowerPoint Presentation</vt:lpstr>
      <vt:lpstr>PowerPoint Presentation</vt:lpstr>
      <vt:lpstr>Power of SE to regulate dams</vt:lpstr>
      <vt:lpstr>Qualifications of persons designing dams</vt:lpstr>
      <vt:lpstr>Owners required to perform maintenance</vt:lpstr>
      <vt:lpstr>Stream Alterations</vt:lpstr>
      <vt:lpstr>Relocate or Alter Natural Streams</vt:lpstr>
      <vt:lpstr>PowerPoint Presentation</vt:lpstr>
      <vt:lpstr>Groundwater Recharge and Recovery</vt:lpstr>
      <vt:lpstr>Application for a Recharge Permit</vt:lpstr>
      <vt:lpstr>Application for a Recharge Permit continued</vt:lpstr>
      <vt:lpstr>Application for a Recovery Permit</vt:lpstr>
      <vt:lpstr>Storage account - Monitoring</vt:lpstr>
      <vt:lpstr>PowerPoint Presentation</vt:lpstr>
      <vt:lpstr>Reuse by public agency owning WR</vt:lpstr>
      <vt:lpstr>Reuse by public agency under contract</vt:lpstr>
      <vt:lpstr>Application to the State Engineer</vt:lpstr>
      <vt:lpstr>PowerPoint Presentation</vt:lpstr>
      <vt:lpstr>PowerPoint Presentation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Kurt Vest</cp:lastModifiedBy>
  <cp:revision>129</cp:revision>
  <cp:lastPrinted>2015-04-27T15:50:43Z</cp:lastPrinted>
  <dcterms:created xsi:type="dcterms:W3CDTF">2004-06-09T23:03:56Z</dcterms:created>
  <dcterms:modified xsi:type="dcterms:W3CDTF">2018-03-08T17:57:46Z</dcterms:modified>
</cp:coreProperties>
</file>