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83" r:id="rId2"/>
    <p:sldId id="294" r:id="rId3"/>
    <p:sldId id="295" r:id="rId4"/>
    <p:sldId id="303" r:id="rId5"/>
    <p:sldId id="314" r:id="rId6"/>
    <p:sldId id="287" r:id="rId7"/>
    <p:sldId id="290" r:id="rId8"/>
    <p:sldId id="302" r:id="rId9"/>
    <p:sldId id="291" r:id="rId10"/>
    <p:sldId id="299" r:id="rId11"/>
    <p:sldId id="292" r:id="rId12"/>
    <p:sldId id="301" r:id="rId13"/>
    <p:sldId id="300" r:id="rId14"/>
    <p:sldId id="289" r:id="rId15"/>
    <p:sldId id="296" r:id="rId16"/>
    <p:sldId id="297" r:id="rId17"/>
    <p:sldId id="298" r:id="rId18"/>
    <p:sldId id="282" r:id="rId19"/>
    <p:sldId id="315" r:id="rId20"/>
    <p:sldId id="312" r:id="rId21"/>
  </p:sldIdLst>
  <p:sldSz cx="9144000" cy="6858000" type="screen4x3"/>
  <p:notesSz cx="6881813" cy="9296400"/>
  <p:custShowLst>
    <p:custShow name="RWAU 2019" id="0">
      <p:sldLst>
        <p:sld r:id="rId2"/>
        <p:sld r:id="rId3"/>
        <p:sld r:id="rId4"/>
        <p:sld r:id="rId5"/>
        <p:sld r:id="rId6"/>
        <p:sld r:id="rId7"/>
        <p:sld r:id="rId8"/>
        <p:sld r:id="rId8"/>
        <p:sld r:id="rId9"/>
        <p:sld r:id="rId20"/>
        <p:sld r:id="rId10"/>
        <p:sld r:id="rId11"/>
        <p:sld r:id="rId20"/>
        <p:sld r:id="rId12"/>
        <p:sld r:id="rId21"/>
        <p:sld r:id="rId10"/>
        <p:sld r:id="rId21"/>
        <p:sld r:id="rId13"/>
        <p:sld r:id="rId14"/>
        <p:sld r:id="rId21"/>
        <p:sld r:id="rId15"/>
        <p:sld r:id="rId16"/>
        <p:sld r:id="rId17"/>
        <p:sld r:id="rId18"/>
        <p:sld r:id="rId19"/>
      </p:sldLst>
    </p:custShow>
  </p:custShowLst>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6975" algn="l" rtl="0" fontAlgn="base">
      <a:spcBef>
        <a:spcPct val="0"/>
      </a:spcBef>
      <a:spcAft>
        <a:spcPct val="0"/>
      </a:spcAft>
      <a:defRPr sz="3200" kern="1200">
        <a:solidFill>
          <a:schemeClr val="bg1"/>
        </a:solidFill>
        <a:latin typeface="Times New Roman" pitchFamily="18" charset="0"/>
        <a:ea typeface="+mn-ea"/>
        <a:cs typeface="+mn-cs"/>
      </a:defRPr>
    </a:lvl2pPr>
    <a:lvl3pPr marL="913950" algn="l" rtl="0" fontAlgn="base">
      <a:spcBef>
        <a:spcPct val="0"/>
      </a:spcBef>
      <a:spcAft>
        <a:spcPct val="0"/>
      </a:spcAft>
      <a:defRPr sz="3200" kern="1200">
        <a:solidFill>
          <a:schemeClr val="bg1"/>
        </a:solidFill>
        <a:latin typeface="Times New Roman" pitchFamily="18" charset="0"/>
        <a:ea typeface="+mn-ea"/>
        <a:cs typeface="+mn-cs"/>
      </a:defRPr>
    </a:lvl3pPr>
    <a:lvl4pPr marL="1370925" algn="l" rtl="0" fontAlgn="base">
      <a:spcBef>
        <a:spcPct val="0"/>
      </a:spcBef>
      <a:spcAft>
        <a:spcPct val="0"/>
      </a:spcAft>
      <a:defRPr sz="3200" kern="1200">
        <a:solidFill>
          <a:schemeClr val="bg1"/>
        </a:solidFill>
        <a:latin typeface="Times New Roman" pitchFamily="18" charset="0"/>
        <a:ea typeface="+mn-ea"/>
        <a:cs typeface="+mn-cs"/>
      </a:defRPr>
    </a:lvl4pPr>
    <a:lvl5pPr marL="1827900" algn="l" rtl="0" fontAlgn="base">
      <a:spcBef>
        <a:spcPct val="0"/>
      </a:spcBef>
      <a:spcAft>
        <a:spcPct val="0"/>
      </a:spcAft>
      <a:defRPr sz="3200" kern="1200">
        <a:solidFill>
          <a:schemeClr val="bg1"/>
        </a:solidFill>
        <a:latin typeface="Times New Roman" pitchFamily="18" charset="0"/>
        <a:ea typeface="+mn-ea"/>
        <a:cs typeface="+mn-cs"/>
      </a:defRPr>
    </a:lvl5pPr>
    <a:lvl6pPr marL="2284875" algn="l" defTabSz="913950" rtl="0" eaLnBrk="1" latinLnBrk="0" hangingPunct="1">
      <a:defRPr sz="3200" kern="1200">
        <a:solidFill>
          <a:schemeClr val="bg1"/>
        </a:solidFill>
        <a:latin typeface="Times New Roman" pitchFamily="18" charset="0"/>
        <a:ea typeface="+mn-ea"/>
        <a:cs typeface="+mn-cs"/>
      </a:defRPr>
    </a:lvl6pPr>
    <a:lvl7pPr marL="2741850" algn="l" defTabSz="913950" rtl="0" eaLnBrk="1" latinLnBrk="0" hangingPunct="1">
      <a:defRPr sz="3200" kern="1200">
        <a:solidFill>
          <a:schemeClr val="bg1"/>
        </a:solidFill>
        <a:latin typeface="Times New Roman" pitchFamily="18" charset="0"/>
        <a:ea typeface="+mn-ea"/>
        <a:cs typeface="+mn-cs"/>
      </a:defRPr>
    </a:lvl7pPr>
    <a:lvl8pPr marL="3198800" algn="l" defTabSz="913950" rtl="0" eaLnBrk="1" latinLnBrk="0" hangingPunct="1">
      <a:defRPr sz="3200" kern="1200">
        <a:solidFill>
          <a:schemeClr val="bg1"/>
        </a:solidFill>
        <a:latin typeface="Times New Roman" pitchFamily="18" charset="0"/>
        <a:ea typeface="+mn-ea"/>
        <a:cs typeface="+mn-cs"/>
      </a:defRPr>
    </a:lvl8pPr>
    <a:lvl9pPr marL="3655796" algn="l" defTabSz="913950" rtl="0" eaLnBrk="1" latinLnBrk="0" hangingPunct="1">
      <a:defRPr sz="32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5985" autoAdjust="0"/>
  </p:normalViewPr>
  <p:slideViewPr>
    <p:cSldViewPr>
      <p:cViewPr varScale="1">
        <p:scale>
          <a:sx n="62" d="100"/>
          <a:sy n="62" d="100"/>
        </p:scale>
        <p:origin x="102" y="30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1"/>
          <c:xVal>
            <c:numRef>
              <c:f>Summary!$L$20:$L$28</c:f>
              <c:numCache>
                <c:formatCode>yyyy</c:formatCode>
                <c:ptCount val="9"/>
                <c:pt idx="0">
                  <c:v>40543</c:v>
                </c:pt>
                <c:pt idx="1">
                  <c:v>40908</c:v>
                </c:pt>
                <c:pt idx="2">
                  <c:v>41274</c:v>
                </c:pt>
                <c:pt idx="3">
                  <c:v>41639</c:v>
                </c:pt>
                <c:pt idx="4">
                  <c:v>42004</c:v>
                </c:pt>
                <c:pt idx="5">
                  <c:v>42369</c:v>
                </c:pt>
                <c:pt idx="6">
                  <c:v>42735</c:v>
                </c:pt>
                <c:pt idx="7">
                  <c:v>43100</c:v>
                </c:pt>
                <c:pt idx="8">
                  <c:v>43465</c:v>
                </c:pt>
              </c:numCache>
            </c:numRef>
          </c:xVal>
          <c:yVal>
            <c:numRef>
              <c:f>Summary!$M$20:$M$28</c:f>
              <c:numCache>
                <c:formatCode>General</c:formatCode>
                <c:ptCount val="9"/>
                <c:pt idx="0">
                  <c:v>34</c:v>
                </c:pt>
                <c:pt idx="1">
                  <c:v>26</c:v>
                </c:pt>
                <c:pt idx="2">
                  <c:v>208</c:v>
                </c:pt>
                <c:pt idx="3">
                  <c:v>220</c:v>
                </c:pt>
                <c:pt idx="4">
                  <c:v>391</c:v>
                </c:pt>
                <c:pt idx="5">
                  <c:v>797</c:v>
                </c:pt>
                <c:pt idx="6">
                  <c:v>1622</c:v>
                </c:pt>
                <c:pt idx="7">
                  <c:v>1897</c:v>
                </c:pt>
                <c:pt idx="8">
                  <c:v>2730</c:v>
                </c:pt>
              </c:numCache>
            </c:numRef>
          </c:yVal>
          <c:smooth val="0"/>
          <c:extLst>
            <c:ext xmlns:c16="http://schemas.microsoft.com/office/drawing/2014/chart" uri="{C3380CC4-5D6E-409C-BE32-E72D297353CC}">
              <c16:uniqueId val="{00000000-894E-4EFF-B8E3-5A904DF66BE9}"/>
            </c:ext>
          </c:extLst>
        </c:ser>
        <c:dLbls>
          <c:showLegendKey val="0"/>
          <c:showVal val="0"/>
          <c:showCatName val="0"/>
          <c:showSerName val="0"/>
          <c:showPercent val="0"/>
          <c:showBubbleSize val="0"/>
        </c:dLbls>
        <c:axId val="42161664"/>
        <c:axId val="42163584"/>
      </c:scatterChart>
      <c:scatterChart>
        <c:scatterStyle val="lineMarker"/>
        <c:varyColors val="0"/>
        <c:ser>
          <c:idx val="1"/>
          <c:order val="0"/>
          <c:spPr>
            <a:ln>
              <a:solidFill>
                <a:schemeClr val="accent3"/>
              </a:solidFill>
            </a:ln>
          </c:spPr>
          <c:marker>
            <c:spPr>
              <a:solidFill>
                <a:schemeClr val="accent3"/>
              </a:solidFill>
              <a:ln>
                <a:solidFill>
                  <a:schemeClr val="accent3"/>
                </a:solidFill>
              </a:ln>
            </c:spPr>
          </c:marker>
          <c:xVal>
            <c:numRef>
              <c:f>Summary!$L$20:$L$28</c:f>
              <c:numCache>
                <c:formatCode>yyyy</c:formatCode>
                <c:ptCount val="9"/>
                <c:pt idx="0">
                  <c:v>40543</c:v>
                </c:pt>
                <c:pt idx="1">
                  <c:v>40908</c:v>
                </c:pt>
                <c:pt idx="2">
                  <c:v>41274</c:v>
                </c:pt>
                <c:pt idx="3">
                  <c:v>41639</c:v>
                </c:pt>
                <c:pt idx="4">
                  <c:v>42004</c:v>
                </c:pt>
                <c:pt idx="5">
                  <c:v>42369</c:v>
                </c:pt>
                <c:pt idx="6">
                  <c:v>42735</c:v>
                </c:pt>
                <c:pt idx="7">
                  <c:v>43100</c:v>
                </c:pt>
                <c:pt idx="8">
                  <c:v>43465</c:v>
                </c:pt>
              </c:numCache>
            </c:numRef>
          </c:xVal>
          <c:yVal>
            <c:numRef>
              <c:f>Summary!$N$20:$N$28</c:f>
              <c:numCache>
                <c:formatCode>General</c:formatCode>
                <c:ptCount val="9"/>
                <c:pt idx="0">
                  <c:v>4</c:v>
                </c:pt>
                <c:pt idx="1">
                  <c:v>4</c:v>
                </c:pt>
                <c:pt idx="2">
                  <c:v>2</c:v>
                </c:pt>
                <c:pt idx="3">
                  <c:v>11</c:v>
                </c:pt>
                <c:pt idx="4">
                  <c:v>11</c:v>
                </c:pt>
                <c:pt idx="5">
                  <c:v>9</c:v>
                </c:pt>
                <c:pt idx="6">
                  <c:v>9</c:v>
                </c:pt>
                <c:pt idx="7">
                  <c:v>71</c:v>
                </c:pt>
                <c:pt idx="8">
                  <c:v>53</c:v>
                </c:pt>
              </c:numCache>
            </c:numRef>
          </c:yVal>
          <c:smooth val="0"/>
          <c:extLst>
            <c:ext xmlns:c16="http://schemas.microsoft.com/office/drawing/2014/chart" uri="{C3380CC4-5D6E-409C-BE32-E72D297353CC}">
              <c16:uniqueId val="{00000001-894E-4EFF-B8E3-5A904DF66BE9}"/>
            </c:ext>
          </c:extLst>
        </c:ser>
        <c:dLbls>
          <c:showLegendKey val="0"/>
          <c:showVal val="0"/>
          <c:showCatName val="0"/>
          <c:showSerName val="0"/>
          <c:showPercent val="0"/>
          <c:showBubbleSize val="0"/>
        </c:dLbls>
        <c:axId val="42171776"/>
        <c:axId val="42169856"/>
      </c:scatterChart>
      <c:valAx>
        <c:axId val="42161664"/>
        <c:scaling>
          <c:orientation val="minMax"/>
          <c:max val="43465"/>
          <c:min val="40543"/>
        </c:scaling>
        <c:delete val="0"/>
        <c:axPos val="b"/>
        <c:numFmt formatCode="yyyy" sourceLinked="0"/>
        <c:majorTickMark val="none"/>
        <c:minorTickMark val="out"/>
        <c:tickLblPos val="nextTo"/>
        <c:crossAx val="42163584"/>
        <c:crosses val="autoZero"/>
        <c:crossBetween val="midCat"/>
        <c:majorUnit val="365.25"/>
        <c:minorUnit val="91.25"/>
      </c:valAx>
      <c:valAx>
        <c:axId val="42163584"/>
        <c:scaling>
          <c:orientation val="minMax"/>
        </c:scaling>
        <c:delete val="0"/>
        <c:axPos val="l"/>
        <c:majorGridlines/>
        <c:title>
          <c:tx>
            <c:rich>
              <a:bodyPr rot="-5400000" vert="horz"/>
              <a:lstStyle/>
              <a:p>
                <a:pPr>
                  <a:defRPr sz="1200">
                    <a:solidFill>
                      <a:schemeClr val="accent1"/>
                    </a:solidFill>
                  </a:defRPr>
                </a:pPr>
                <a:r>
                  <a:rPr lang="en-US" sz="1200" i="1" dirty="0">
                    <a:solidFill>
                      <a:schemeClr val="accent1"/>
                    </a:solidFill>
                  </a:rPr>
                  <a:t>Claims</a:t>
                </a:r>
                <a:r>
                  <a:rPr lang="en-US" sz="1200" i="1" baseline="0" dirty="0">
                    <a:solidFill>
                      <a:schemeClr val="accent1"/>
                    </a:solidFill>
                  </a:rPr>
                  <a:t> Processed </a:t>
                </a:r>
                <a:endParaRPr lang="en-US" sz="1200" i="1" baseline="0" dirty="0" smtClean="0">
                  <a:solidFill>
                    <a:schemeClr val="accent1"/>
                  </a:solidFill>
                </a:endParaRPr>
              </a:p>
              <a:p>
                <a:pPr>
                  <a:defRPr sz="1200">
                    <a:solidFill>
                      <a:schemeClr val="accent1"/>
                    </a:solidFill>
                  </a:defRPr>
                </a:pPr>
                <a:r>
                  <a:rPr lang="en-US" sz="1200" i="1" baseline="0" dirty="0" smtClean="0">
                    <a:solidFill>
                      <a:schemeClr val="accent1"/>
                    </a:solidFill>
                  </a:rPr>
                  <a:t>(</a:t>
                </a:r>
                <a:r>
                  <a:rPr lang="en-US" sz="1200" i="1" baseline="0" dirty="0">
                    <a:solidFill>
                      <a:schemeClr val="accent1"/>
                    </a:solidFill>
                  </a:rPr>
                  <a:t>per year)</a:t>
                </a:r>
                <a:endParaRPr lang="en-US" sz="1200" i="1" dirty="0">
                  <a:solidFill>
                    <a:schemeClr val="accent1"/>
                  </a:solidFill>
                </a:endParaRPr>
              </a:p>
            </c:rich>
          </c:tx>
          <c:layout/>
          <c:overlay val="0"/>
        </c:title>
        <c:numFmt formatCode="General" sourceLinked="1"/>
        <c:majorTickMark val="out"/>
        <c:minorTickMark val="none"/>
        <c:tickLblPos val="nextTo"/>
        <c:crossAx val="42161664"/>
        <c:crosses val="autoZero"/>
        <c:crossBetween val="midCat"/>
      </c:valAx>
      <c:valAx>
        <c:axId val="42169856"/>
        <c:scaling>
          <c:orientation val="minMax"/>
        </c:scaling>
        <c:delete val="0"/>
        <c:axPos val="r"/>
        <c:title>
          <c:tx>
            <c:rich>
              <a:bodyPr rot="-5400000" vert="horz"/>
              <a:lstStyle/>
              <a:p>
                <a:pPr>
                  <a:defRPr sz="1200">
                    <a:solidFill>
                      <a:schemeClr val="accent3"/>
                    </a:solidFill>
                  </a:defRPr>
                </a:pPr>
                <a:r>
                  <a:rPr lang="en-US" sz="1200" i="1">
                    <a:solidFill>
                      <a:schemeClr val="accent3"/>
                    </a:solidFill>
                  </a:rPr>
                  <a:t>Objections Resolved (per year)</a:t>
                </a:r>
              </a:p>
            </c:rich>
          </c:tx>
          <c:layout/>
          <c:overlay val="0"/>
        </c:title>
        <c:numFmt formatCode="General" sourceLinked="1"/>
        <c:majorTickMark val="out"/>
        <c:minorTickMark val="none"/>
        <c:tickLblPos val="nextTo"/>
        <c:crossAx val="42171776"/>
        <c:crosses val="max"/>
        <c:crossBetween val="midCat"/>
      </c:valAx>
      <c:valAx>
        <c:axId val="42171776"/>
        <c:scaling>
          <c:orientation val="minMax"/>
        </c:scaling>
        <c:delete val="1"/>
        <c:axPos val="b"/>
        <c:numFmt formatCode="yyyy" sourceLinked="1"/>
        <c:majorTickMark val="out"/>
        <c:minorTickMark val="none"/>
        <c:tickLblPos val="nextTo"/>
        <c:crossAx val="42169856"/>
        <c:crosses val="autoZero"/>
        <c:crossBetween val="midCat"/>
      </c:valAx>
    </c:plotArea>
    <c:legend>
      <c:legendPos val="b"/>
      <c:layout/>
      <c:overlay val="0"/>
    </c:legend>
    <c:plotVisOnly val="1"/>
    <c:dispBlanksAs val="gap"/>
    <c:showDLblsOverMax val="0"/>
  </c:chart>
  <c:spPr>
    <a:no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1"/>
          <c:xVal>
            <c:numRef>
              <c:f>Summary!$L$20:$L$28</c:f>
              <c:numCache>
                <c:formatCode>yyyy</c:formatCode>
                <c:ptCount val="9"/>
                <c:pt idx="0">
                  <c:v>40543</c:v>
                </c:pt>
                <c:pt idx="1">
                  <c:v>40908</c:v>
                </c:pt>
                <c:pt idx="2">
                  <c:v>41274</c:v>
                </c:pt>
                <c:pt idx="3">
                  <c:v>41639</c:v>
                </c:pt>
                <c:pt idx="4">
                  <c:v>42004</c:v>
                </c:pt>
                <c:pt idx="5">
                  <c:v>42369</c:v>
                </c:pt>
                <c:pt idx="6">
                  <c:v>42735</c:v>
                </c:pt>
                <c:pt idx="7">
                  <c:v>43100</c:v>
                </c:pt>
                <c:pt idx="8">
                  <c:v>43465</c:v>
                </c:pt>
              </c:numCache>
            </c:numRef>
          </c:xVal>
          <c:yVal>
            <c:numRef>
              <c:f>Summary!$M$20:$M$28</c:f>
              <c:numCache>
                <c:formatCode>General</c:formatCode>
                <c:ptCount val="9"/>
                <c:pt idx="0">
                  <c:v>34</c:v>
                </c:pt>
                <c:pt idx="1">
                  <c:v>26</c:v>
                </c:pt>
                <c:pt idx="2">
                  <c:v>208</c:v>
                </c:pt>
                <c:pt idx="3">
                  <c:v>220</c:v>
                </c:pt>
                <c:pt idx="4">
                  <c:v>391</c:v>
                </c:pt>
                <c:pt idx="5">
                  <c:v>797</c:v>
                </c:pt>
                <c:pt idx="6">
                  <c:v>1622</c:v>
                </c:pt>
                <c:pt idx="7">
                  <c:v>1897</c:v>
                </c:pt>
                <c:pt idx="8">
                  <c:v>2730</c:v>
                </c:pt>
              </c:numCache>
            </c:numRef>
          </c:yVal>
          <c:smooth val="0"/>
          <c:extLst>
            <c:ext xmlns:c16="http://schemas.microsoft.com/office/drawing/2014/chart" uri="{C3380CC4-5D6E-409C-BE32-E72D297353CC}">
              <c16:uniqueId val="{00000000-894E-4EFF-B8E3-5A904DF66BE9}"/>
            </c:ext>
          </c:extLst>
        </c:ser>
        <c:dLbls>
          <c:showLegendKey val="0"/>
          <c:showVal val="0"/>
          <c:showCatName val="0"/>
          <c:showSerName val="0"/>
          <c:showPercent val="0"/>
          <c:showBubbleSize val="0"/>
        </c:dLbls>
        <c:axId val="42161664"/>
        <c:axId val="42163584"/>
      </c:scatterChart>
      <c:scatterChart>
        <c:scatterStyle val="lineMarker"/>
        <c:varyColors val="0"/>
        <c:ser>
          <c:idx val="1"/>
          <c:order val="0"/>
          <c:spPr>
            <a:ln>
              <a:solidFill>
                <a:schemeClr val="accent3"/>
              </a:solidFill>
            </a:ln>
          </c:spPr>
          <c:marker>
            <c:spPr>
              <a:solidFill>
                <a:schemeClr val="accent3"/>
              </a:solidFill>
              <a:ln>
                <a:solidFill>
                  <a:schemeClr val="accent3"/>
                </a:solidFill>
              </a:ln>
            </c:spPr>
          </c:marker>
          <c:xVal>
            <c:numRef>
              <c:f>Summary!$L$20:$L$28</c:f>
              <c:numCache>
                <c:formatCode>yyyy</c:formatCode>
                <c:ptCount val="9"/>
                <c:pt idx="0">
                  <c:v>40543</c:v>
                </c:pt>
                <c:pt idx="1">
                  <c:v>40908</c:v>
                </c:pt>
                <c:pt idx="2">
                  <c:v>41274</c:v>
                </c:pt>
                <c:pt idx="3">
                  <c:v>41639</c:v>
                </c:pt>
                <c:pt idx="4">
                  <c:v>42004</c:v>
                </c:pt>
                <c:pt idx="5">
                  <c:v>42369</c:v>
                </c:pt>
                <c:pt idx="6">
                  <c:v>42735</c:v>
                </c:pt>
                <c:pt idx="7">
                  <c:v>43100</c:v>
                </c:pt>
                <c:pt idx="8">
                  <c:v>43465</c:v>
                </c:pt>
              </c:numCache>
            </c:numRef>
          </c:xVal>
          <c:yVal>
            <c:numRef>
              <c:f>Summary!$N$20:$N$28</c:f>
              <c:numCache>
                <c:formatCode>General</c:formatCode>
                <c:ptCount val="9"/>
                <c:pt idx="0">
                  <c:v>4</c:v>
                </c:pt>
                <c:pt idx="1">
                  <c:v>4</c:v>
                </c:pt>
                <c:pt idx="2">
                  <c:v>2</c:v>
                </c:pt>
                <c:pt idx="3">
                  <c:v>11</c:v>
                </c:pt>
                <c:pt idx="4">
                  <c:v>11</c:v>
                </c:pt>
                <c:pt idx="5">
                  <c:v>9</c:v>
                </c:pt>
                <c:pt idx="6">
                  <c:v>9</c:v>
                </c:pt>
                <c:pt idx="7">
                  <c:v>71</c:v>
                </c:pt>
                <c:pt idx="8">
                  <c:v>53</c:v>
                </c:pt>
              </c:numCache>
            </c:numRef>
          </c:yVal>
          <c:smooth val="0"/>
          <c:extLst>
            <c:ext xmlns:c16="http://schemas.microsoft.com/office/drawing/2014/chart" uri="{C3380CC4-5D6E-409C-BE32-E72D297353CC}">
              <c16:uniqueId val="{00000001-894E-4EFF-B8E3-5A904DF66BE9}"/>
            </c:ext>
          </c:extLst>
        </c:ser>
        <c:dLbls>
          <c:showLegendKey val="0"/>
          <c:showVal val="0"/>
          <c:showCatName val="0"/>
          <c:showSerName val="0"/>
          <c:showPercent val="0"/>
          <c:showBubbleSize val="0"/>
        </c:dLbls>
        <c:axId val="42171776"/>
        <c:axId val="42169856"/>
      </c:scatterChart>
      <c:valAx>
        <c:axId val="42161664"/>
        <c:scaling>
          <c:orientation val="minMax"/>
          <c:max val="43465"/>
          <c:min val="40543"/>
        </c:scaling>
        <c:delete val="0"/>
        <c:axPos val="b"/>
        <c:numFmt formatCode="yyyy" sourceLinked="0"/>
        <c:majorTickMark val="none"/>
        <c:minorTickMark val="out"/>
        <c:tickLblPos val="nextTo"/>
        <c:crossAx val="42163584"/>
        <c:crosses val="autoZero"/>
        <c:crossBetween val="midCat"/>
        <c:majorUnit val="365.25"/>
        <c:minorUnit val="91.25"/>
      </c:valAx>
      <c:valAx>
        <c:axId val="42163584"/>
        <c:scaling>
          <c:orientation val="minMax"/>
        </c:scaling>
        <c:delete val="0"/>
        <c:axPos val="l"/>
        <c:majorGridlines/>
        <c:title>
          <c:tx>
            <c:rich>
              <a:bodyPr rot="-5400000" vert="horz"/>
              <a:lstStyle/>
              <a:p>
                <a:pPr>
                  <a:defRPr sz="1200">
                    <a:solidFill>
                      <a:schemeClr val="accent1"/>
                    </a:solidFill>
                  </a:defRPr>
                </a:pPr>
                <a:r>
                  <a:rPr lang="en-US" sz="1200" i="1" dirty="0">
                    <a:solidFill>
                      <a:schemeClr val="accent1"/>
                    </a:solidFill>
                  </a:rPr>
                  <a:t>Claims</a:t>
                </a:r>
                <a:r>
                  <a:rPr lang="en-US" sz="1200" i="1" baseline="0" dirty="0">
                    <a:solidFill>
                      <a:schemeClr val="accent1"/>
                    </a:solidFill>
                  </a:rPr>
                  <a:t> Processed </a:t>
                </a:r>
                <a:endParaRPr lang="en-US" sz="1200" i="1" baseline="0" dirty="0" smtClean="0">
                  <a:solidFill>
                    <a:schemeClr val="accent1"/>
                  </a:solidFill>
                </a:endParaRPr>
              </a:p>
              <a:p>
                <a:pPr>
                  <a:defRPr sz="1200">
                    <a:solidFill>
                      <a:schemeClr val="accent1"/>
                    </a:solidFill>
                  </a:defRPr>
                </a:pPr>
                <a:r>
                  <a:rPr lang="en-US" sz="1200" i="1" baseline="0" dirty="0" smtClean="0">
                    <a:solidFill>
                      <a:schemeClr val="accent1"/>
                    </a:solidFill>
                  </a:rPr>
                  <a:t>(</a:t>
                </a:r>
                <a:r>
                  <a:rPr lang="en-US" sz="1200" i="1" baseline="0" dirty="0">
                    <a:solidFill>
                      <a:schemeClr val="accent1"/>
                    </a:solidFill>
                  </a:rPr>
                  <a:t>per year)</a:t>
                </a:r>
                <a:endParaRPr lang="en-US" sz="1200" i="1" dirty="0">
                  <a:solidFill>
                    <a:schemeClr val="accent1"/>
                  </a:solidFill>
                </a:endParaRPr>
              </a:p>
            </c:rich>
          </c:tx>
          <c:layout/>
          <c:overlay val="0"/>
        </c:title>
        <c:numFmt formatCode="General" sourceLinked="1"/>
        <c:majorTickMark val="out"/>
        <c:minorTickMark val="none"/>
        <c:tickLblPos val="nextTo"/>
        <c:crossAx val="42161664"/>
        <c:crosses val="autoZero"/>
        <c:crossBetween val="midCat"/>
      </c:valAx>
      <c:valAx>
        <c:axId val="42169856"/>
        <c:scaling>
          <c:orientation val="minMax"/>
        </c:scaling>
        <c:delete val="0"/>
        <c:axPos val="r"/>
        <c:title>
          <c:tx>
            <c:rich>
              <a:bodyPr rot="-5400000" vert="horz"/>
              <a:lstStyle/>
              <a:p>
                <a:pPr>
                  <a:defRPr sz="1200">
                    <a:solidFill>
                      <a:schemeClr val="accent3"/>
                    </a:solidFill>
                  </a:defRPr>
                </a:pPr>
                <a:r>
                  <a:rPr lang="en-US" sz="1200" i="1">
                    <a:solidFill>
                      <a:schemeClr val="accent3"/>
                    </a:solidFill>
                  </a:rPr>
                  <a:t>Objections Resolved (per year)</a:t>
                </a:r>
              </a:p>
            </c:rich>
          </c:tx>
          <c:layout/>
          <c:overlay val="0"/>
        </c:title>
        <c:numFmt formatCode="General" sourceLinked="1"/>
        <c:majorTickMark val="out"/>
        <c:minorTickMark val="none"/>
        <c:tickLblPos val="nextTo"/>
        <c:crossAx val="42171776"/>
        <c:crosses val="max"/>
        <c:crossBetween val="midCat"/>
      </c:valAx>
      <c:valAx>
        <c:axId val="42171776"/>
        <c:scaling>
          <c:orientation val="minMax"/>
        </c:scaling>
        <c:delete val="1"/>
        <c:axPos val="b"/>
        <c:numFmt formatCode="yyyy" sourceLinked="1"/>
        <c:majorTickMark val="out"/>
        <c:minorTickMark val="none"/>
        <c:tickLblPos val="nextTo"/>
        <c:crossAx val="42169856"/>
        <c:crosses val="autoZero"/>
        <c:crossBetween val="midCat"/>
      </c:valAx>
    </c:plotArea>
    <c:legend>
      <c:legendPos val="b"/>
      <c:layout/>
      <c:overlay val="0"/>
    </c:legend>
    <c:plotVisOnly val="1"/>
    <c:dispBlanksAs val="gap"/>
    <c:showDLblsOverMax val="0"/>
  </c:chart>
  <c:spPr>
    <a:no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CAD785F-74DA-4046-88EC-B9FE67ADFBED}" type="datetimeFigureOut">
              <a:rPr lang="en-US" smtClean="0"/>
              <a:t>4/15/2019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AD7CC60-21E2-482C-B762-E29021A65904}" type="slidenum">
              <a:rPr lang="en-US" smtClean="0"/>
              <a:t>‹#›</a:t>
            </a:fld>
            <a:endParaRPr lang="en-US"/>
          </a:p>
        </p:txBody>
      </p:sp>
    </p:spTree>
    <p:extLst>
      <p:ext uri="{BB962C8B-B14F-4D97-AF65-F5344CB8AC3E}">
        <p14:creationId xmlns:p14="http://schemas.microsoft.com/office/powerpoint/2010/main" val="2214154772"/>
      </p:ext>
    </p:extLst>
  </p:cSld>
  <p:clrMap bg1="lt1" tx1="dk1" bg2="lt2" tx2="dk2" accent1="accent1" accent2="accent2" accent3="accent3" accent4="accent4" accent5="accent5" accent6="accent6" hlink="hlink" folHlink="folHlink"/>
  <p:notesStyle>
    <a:lvl1pPr marL="0" algn="l" defTabSz="913950" rtl="0" eaLnBrk="1" latinLnBrk="0" hangingPunct="1">
      <a:defRPr sz="1200" kern="1200">
        <a:solidFill>
          <a:schemeClr val="tx1"/>
        </a:solidFill>
        <a:latin typeface="+mn-lt"/>
        <a:ea typeface="+mn-ea"/>
        <a:cs typeface="+mn-cs"/>
      </a:defRPr>
    </a:lvl1pPr>
    <a:lvl2pPr marL="456975" algn="l" defTabSz="913950" rtl="0" eaLnBrk="1" latinLnBrk="0" hangingPunct="1">
      <a:defRPr sz="1200" kern="1200">
        <a:solidFill>
          <a:schemeClr val="tx1"/>
        </a:solidFill>
        <a:latin typeface="+mn-lt"/>
        <a:ea typeface="+mn-ea"/>
        <a:cs typeface="+mn-cs"/>
      </a:defRPr>
    </a:lvl2pPr>
    <a:lvl3pPr marL="913950" algn="l" defTabSz="913950" rtl="0" eaLnBrk="1" latinLnBrk="0" hangingPunct="1">
      <a:defRPr sz="1200" kern="1200">
        <a:solidFill>
          <a:schemeClr val="tx1"/>
        </a:solidFill>
        <a:latin typeface="+mn-lt"/>
        <a:ea typeface="+mn-ea"/>
        <a:cs typeface="+mn-cs"/>
      </a:defRPr>
    </a:lvl3pPr>
    <a:lvl4pPr marL="1370925" algn="l" defTabSz="913950" rtl="0" eaLnBrk="1" latinLnBrk="0" hangingPunct="1">
      <a:defRPr sz="1200" kern="1200">
        <a:solidFill>
          <a:schemeClr val="tx1"/>
        </a:solidFill>
        <a:latin typeface="+mn-lt"/>
        <a:ea typeface="+mn-ea"/>
        <a:cs typeface="+mn-cs"/>
      </a:defRPr>
    </a:lvl4pPr>
    <a:lvl5pPr marL="1827900" algn="l" defTabSz="913950" rtl="0" eaLnBrk="1" latinLnBrk="0" hangingPunct="1">
      <a:defRPr sz="1200" kern="1200">
        <a:solidFill>
          <a:schemeClr val="tx1"/>
        </a:solidFill>
        <a:latin typeface="+mn-lt"/>
        <a:ea typeface="+mn-ea"/>
        <a:cs typeface="+mn-cs"/>
      </a:defRPr>
    </a:lvl5pPr>
    <a:lvl6pPr marL="2284875" algn="l" defTabSz="913950" rtl="0" eaLnBrk="1" latinLnBrk="0" hangingPunct="1">
      <a:defRPr sz="1200" kern="1200">
        <a:solidFill>
          <a:schemeClr val="tx1"/>
        </a:solidFill>
        <a:latin typeface="+mn-lt"/>
        <a:ea typeface="+mn-ea"/>
        <a:cs typeface="+mn-cs"/>
      </a:defRPr>
    </a:lvl6pPr>
    <a:lvl7pPr marL="2741850" algn="l" defTabSz="913950" rtl="0" eaLnBrk="1" latinLnBrk="0" hangingPunct="1">
      <a:defRPr sz="1200" kern="1200">
        <a:solidFill>
          <a:schemeClr val="tx1"/>
        </a:solidFill>
        <a:latin typeface="+mn-lt"/>
        <a:ea typeface="+mn-ea"/>
        <a:cs typeface="+mn-cs"/>
      </a:defRPr>
    </a:lvl7pPr>
    <a:lvl8pPr marL="3198800" algn="l" defTabSz="913950" rtl="0" eaLnBrk="1" latinLnBrk="0" hangingPunct="1">
      <a:defRPr sz="1200" kern="1200">
        <a:solidFill>
          <a:schemeClr val="tx1"/>
        </a:solidFill>
        <a:latin typeface="+mn-lt"/>
        <a:ea typeface="+mn-ea"/>
        <a:cs typeface="+mn-cs"/>
      </a:defRPr>
    </a:lvl8pPr>
    <a:lvl9pPr marL="3655796" algn="l" defTabSz="9139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594" indent="-174594">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594" indent="-174594">
              <a:buFontTx/>
              <a:buChar char="•"/>
            </a:pPr>
            <a:endParaRPr lang="en-US" sz="800" dirty="0">
              <a:latin typeface="Gill Sans"/>
            </a:endParaRPr>
          </a:p>
          <a:p>
            <a:pPr marL="174594" indent="-174594">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594" indent="-174594">
              <a:buFontTx/>
              <a:buChar char="•"/>
            </a:pPr>
            <a:endParaRPr lang="en-US" sz="800" dirty="0">
              <a:latin typeface="Gill Sans"/>
            </a:endParaRPr>
          </a:p>
          <a:p>
            <a:pPr marL="639647" lvl="1" indent="-174594">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594" indent="-174594">
              <a:buFontTx/>
              <a:buChar char="•"/>
            </a:pPr>
            <a:endParaRPr lang="en-US" sz="800" dirty="0">
              <a:latin typeface="Gill Sans"/>
            </a:endParaRPr>
          </a:p>
          <a:p>
            <a:pPr marL="174594" indent="-174594">
              <a:buFontTx/>
              <a:buChar char="•"/>
            </a:pPr>
            <a:r>
              <a:rPr lang="en-US" sz="800" dirty="0">
                <a:latin typeface="Gill Sans"/>
              </a:rPr>
              <a:t>The General Stream Adjudication process is outlined in Title 73, Chapter 4 of the Utah State Code.</a:t>
            </a:r>
          </a:p>
          <a:p>
            <a:pPr marL="174594" indent="-174594">
              <a:buFontTx/>
              <a:buChar char="•"/>
            </a:pPr>
            <a:endParaRPr lang="en-US" sz="800" dirty="0">
              <a:latin typeface="Gill Sans"/>
            </a:endParaRPr>
          </a:p>
          <a:p>
            <a:pPr marL="174594" indent="-174594">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594" indent="-174594">
              <a:buFontTx/>
              <a:buChar char="•"/>
            </a:pPr>
            <a:endParaRPr lang="en-US" sz="800" dirty="0">
              <a:latin typeface="Gill Sans"/>
            </a:endParaRPr>
          </a:p>
          <a:p>
            <a:pPr marL="174594" indent="-174594">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6F84F3-2FE9-41E5-B9DF-B6F758B1E9F6}" type="slidenum">
              <a:rPr lang="en-US" sz="1200"/>
              <a:pPr eaLnBrk="1" hangingPunct="1"/>
              <a:t>12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p:cNvSpPr>
          <p:nvPr>
            <p:ph type="body" idx="1"/>
          </p:nvPr>
        </p:nvSpPr>
        <p:spPr>
          <a:noFill/>
        </p:spPr>
        <p:txBody>
          <a:bodyPr/>
          <a:lstStyle/>
          <a:p>
            <a:pPr marL="174622" indent="-174622">
              <a:buFontTx/>
              <a:buChar char="•"/>
            </a:pPr>
            <a:r>
              <a:rPr lang="en-US" smtClean="0">
                <a:latin typeface="Gill Sans"/>
              </a:rPr>
              <a:t>Once the Hydrographic Survey, Water User’s Claims, and State Engineer’s Recommendations have been finalized, the Proposed Determination is published, distributed to the water users, and filed with the court.  Each book has a unique name and number.  The name typically incorporates some geographic aspect of the respective subdivision.  The number reflects the Area number (which corresponds with the various drainage numbers used by the State Engineer’s Office) and a book number.  </a:t>
            </a:r>
          </a:p>
          <a:p>
            <a:pPr marL="174622" indent="-174622">
              <a:buFontTx/>
              <a:buChar char="•"/>
            </a:pPr>
            <a:endParaRPr lang="en-US" smtClean="0">
              <a:latin typeface="Gill Sans"/>
            </a:endParaRPr>
          </a:p>
          <a:p>
            <a:pPr marL="174622" indent="-174622">
              <a:buFontTx/>
              <a:buChar char="•"/>
            </a:pPr>
            <a:r>
              <a:rPr lang="en-US" smtClean="0">
                <a:latin typeface="Gill Sans"/>
              </a:rPr>
              <a:t>As shown, this is the Tooele City Subdivision, Book 15-4.  On the right is what our current Proposed Determination format looks like.  For the most part it mirrors the same information that you would see when viewing the water right on the Division’s database.  Earlier Proposed Determinations have different formats depending on the vintage.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E50E6D3-D640-48E7-A2F7-D4F350912064}" type="slidenum">
              <a:rPr lang="en-US" sz="1200"/>
              <a:pPr eaLnBrk="1" hangingPunct="1"/>
              <a:t>13</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p:cNvSpPr>
          <p:nvPr>
            <p:ph type="body" idx="1"/>
          </p:nvPr>
        </p:nvSpPr>
        <p:spPr>
          <a:noFill/>
        </p:spPr>
        <p:txBody>
          <a:bodyPr/>
          <a:lstStyle/>
          <a:p>
            <a:pPr marL="174622" indent="-174622">
              <a:buFontTx/>
              <a:buChar char="•"/>
            </a:pPr>
            <a:r>
              <a:rPr lang="en-US" dirty="0" smtClean="0">
                <a:latin typeface="Gill Sans"/>
              </a:rPr>
              <a:t>The Adjudication staff use the information which they’ve gathered through extensive field reviews and produce a Hydrographic Survey map which identifies the location of the POD and the extent of the use.</a:t>
            </a:r>
          </a:p>
          <a:p>
            <a:pPr marL="174622" indent="-174622">
              <a:buFontTx/>
              <a:buChar char="•"/>
            </a:pPr>
            <a:endParaRPr lang="en-US" dirty="0" smtClean="0">
              <a:latin typeface="Gill Sans"/>
            </a:endParaRPr>
          </a:p>
          <a:p>
            <a:pPr marL="174622" indent="-174622">
              <a:buFontTx/>
              <a:buChar char="•"/>
            </a:pPr>
            <a:r>
              <a:rPr lang="en-US" dirty="0" smtClean="0">
                <a:latin typeface="Gill Sans"/>
              </a:rPr>
              <a:t>Hydrographic survey maps not only aid in the determination of water rights, but they also represent a historical snap-shot in time which can be interesting and helpful in future research.</a:t>
            </a:r>
          </a:p>
          <a:p>
            <a:pPr marL="174622" indent="-174622">
              <a:buFontTx/>
              <a:buChar char="•"/>
            </a:pPr>
            <a:endParaRPr lang="en-US" dirty="0" smtClean="0">
              <a:latin typeface="Gill Sans"/>
            </a:endParaRPr>
          </a:p>
          <a:p>
            <a:pPr marL="174622" indent="-174622">
              <a:buFontTx/>
              <a:buChar char="•"/>
            </a:pPr>
            <a:r>
              <a:rPr lang="en-US" dirty="0" smtClean="0">
                <a:latin typeface="Gill Sans"/>
              </a:rPr>
              <a:t>You can view these hydrographic survey maps at the regional offices, or the Salt Lake office, or from the comfort of your own office by viewing them online at the address shown.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4610" indent="-174610">
              <a:buFontTx/>
              <a:buChar char="•"/>
            </a:pPr>
            <a:r>
              <a:rPr lang="en-US" dirty="0" smtClean="0">
                <a:latin typeface="Gill Sans"/>
              </a:rPr>
              <a:t>As mentioned before, in the early days, there was one Proposed Determination for each large river drainage basin; however, as Utah has increased in population and natural resource development, the number of water rights has increased beyond the ability of the State Engineer to tackle each basin at a time—resulting in the smaller subdivisions.  In parallel with preparation of proposed determinations for smaller geographical areas within the larger drainage, we petition the court for an Interlocutory or Partial Decree.  An Interlocutory Decree is an transitional decree which is used to settle the issues within that particular book.  Once all subdivisions have an interlocutory decree, the court is petitioned to issue a decree on the entire drainage.</a:t>
            </a:r>
          </a:p>
          <a:p>
            <a:pPr marL="174610" indent="-174610">
              <a:buFontTx/>
              <a:buChar char="•"/>
            </a:pPr>
            <a:endParaRPr lang="en-US" dirty="0" smtClean="0">
              <a:latin typeface="Gill Sans"/>
            </a:endParaRPr>
          </a:p>
          <a:p>
            <a:pPr marL="174610" indent="-174610">
              <a:buFontTx/>
              <a:buChar char="•"/>
            </a:pPr>
            <a:r>
              <a:rPr lang="en-US" dirty="0" smtClean="0">
                <a:latin typeface="Gill Sans"/>
              </a:rPr>
              <a:t>As a result of a 1908 Supreme Court decision in </a:t>
            </a:r>
            <a:r>
              <a:rPr lang="en-US" b="1" dirty="0" smtClean="0">
                <a:latin typeface="Gill Sans"/>
              </a:rPr>
              <a:t>Winters v. United States</a:t>
            </a:r>
            <a:r>
              <a:rPr lang="en-US" dirty="0" smtClean="0">
                <a:latin typeface="Gill Sans"/>
              </a:rPr>
              <a:t>, the court ruled that by creation if the </a:t>
            </a:r>
            <a:r>
              <a:rPr lang="en-US" b="1" dirty="0" smtClean="0">
                <a:latin typeface="Gill Sans"/>
              </a:rPr>
              <a:t>Fort Belknap Indian Reservation</a:t>
            </a:r>
            <a:r>
              <a:rPr lang="en-US" dirty="0" smtClean="0">
                <a:latin typeface="Gill Sans"/>
              </a:rPr>
              <a:t>, there was an implied water right for the amount of water for the reservation to be </a:t>
            </a:r>
            <a:r>
              <a:rPr lang="en-US" b="1" dirty="0" smtClean="0">
                <a:latin typeface="Gill Sans"/>
              </a:rPr>
              <a:t>self-sufficient</a:t>
            </a:r>
            <a:r>
              <a:rPr lang="en-US" dirty="0" smtClean="0">
                <a:latin typeface="Gill Sans"/>
              </a:rPr>
              <a:t>.  Today, federal reserved water rights can be </a:t>
            </a:r>
            <a:r>
              <a:rPr lang="en-US" b="1" dirty="0" smtClean="0">
                <a:latin typeface="Gill Sans"/>
              </a:rPr>
              <a:t>asserted on most lands managed by the federal government</a:t>
            </a:r>
            <a:r>
              <a:rPr lang="en-US" dirty="0" smtClean="0">
                <a:latin typeface="Gill Sans"/>
              </a:rPr>
              <a:t>. Reserved rights are, for the most part, </a:t>
            </a:r>
            <a:r>
              <a:rPr lang="en-US" b="1" dirty="0" smtClean="0">
                <a:latin typeface="Gill Sans"/>
              </a:rPr>
              <a:t>immune from state water laws </a:t>
            </a:r>
            <a:r>
              <a:rPr lang="en-US" dirty="0" smtClean="0">
                <a:latin typeface="Gill Sans"/>
              </a:rPr>
              <a:t>and therefore, are not subject to diversion and beneficial use requirements and cannot be lost by non-use. The federal government, however, is required to submit all reserved water rights claims to the state’s adjudication process, and are limited by the "primary purpose" and "minimal needs" requirements. In addition, federal reserved water rights are nontransferable. By law, these rights can only exist on lands owned by the federal government. If a land transfer occurs, any existing federal reserved water right becomes invalid.</a:t>
            </a:r>
          </a:p>
          <a:p>
            <a:pPr marL="174610" indent="-174610">
              <a:buFontTx/>
              <a:buChar char="•"/>
            </a:pPr>
            <a:endParaRPr lang="en-US" dirty="0" smtClean="0">
              <a:latin typeface="Gill Sans"/>
            </a:endParaRPr>
          </a:p>
          <a:p>
            <a:pPr marL="174610" indent="-174610">
              <a:buFontTx/>
              <a:buChar char="•"/>
            </a:pPr>
            <a:r>
              <a:rPr lang="en-US" dirty="0" smtClean="0">
                <a:latin typeface="Gill Sans"/>
              </a:rPr>
              <a:t>The McCarran Amendment, a 1953 law, waives U.S. sovereign immunity and allows states to determine Federal water rights in state courts.  Hence, federal water claims may be quantified in state stream adjudications, but only if such proceedings are comprehensive (meaning that all claimants to a specific water body are joined in the suit).  As a result, the Federal Government is purposefully exempted from the Interlocutory Decrees (although their water rights are recognized in the Proposed Determination).  Once an entire drainage has interlocutory decrees, the Federal Government is then joined as a party to the action just like any other water user and formally adjudicated.</a:t>
            </a:r>
          </a:p>
          <a:p>
            <a:pPr marL="174610" indent="-174610">
              <a:buFontTx/>
              <a:buChar char="•"/>
            </a:pPr>
            <a:endParaRPr lang="en-US" dirty="0" smtClean="0">
              <a:latin typeface="Gill Sans"/>
            </a:endParaRPr>
          </a:p>
          <a:p>
            <a:pPr marL="174610" indent="-174610">
              <a:buFontTx/>
              <a:buChar char="•"/>
            </a:pPr>
            <a:r>
              <a:rPr lang="en-US" dirty="0" smtClean="0">
                <a:latin typeface="Gill Sans"/>
              </a:rPr>
              <a:t>When a court issues an Interlocutory Decree, it will often include language which closes the respective basin from further assertion of diligence claims… which is the primary purpose of a General Stream Adjudication.</a:t>
            </a:r>
          </a:p>
          <a:p>
            <a:pPr marL="174610" indent="-174610">
              <a:buFontTx/>
              <a:buChar char="•"/>
            </a:pPr>
            <a:endParaRPr lang="en-US" dirty="0" smtClean="0">
              <a:latin typeface="Gill Sans"/>
            </a:endParaRPr>
          </a:p>
          <a:p>
            <a:pPr marL="174610" indent="-174610"/>
            <a:endParaRPr lang="en-US" dirty="0" smtClean="0">
              <a:latin typeface="Gill Sans"/>
            </a:endParaRPr>
          </a:p>
          <a:p>
            <a:pPr marL="174610" indent="-174610"/>
            <a:endParaRPr lang="en-US" dirty="0" smtClean="0">
              <a:latin typeface="Gill Sans"/>
            </a:endParaRPr>
          </a:p>
        </p:txBody>
      </p:sp>
      <p:sp>
        <p:nvSpPr>
          <p:cNvPr id="4" name="Slide Number Placeholder 3"/>
          <p:cNvSpPr>
            <a:spLocks noGrp="1"/>
          </p:cNvSpPr>
          <p:nvPr>
            <p:ph type="sldNum" sz="quarter" idx="5"/>
          </p:nvPr>
        </p:nvSpPr>
        <p:spPr/>
        <p:txBody>
          <a:bodyPr/>
          <a:lstStyle/>
          <a:p>
            <a:pPr>
              <a:defRPr/>
            </a:pPr>
            <a:fld id="{58BB8F2F-8F6D-4AC4-93E4-7BDC5A31C93D}"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a:pPr eaLnBrk="1" hangingPunct="1"/>
              <a:t>16</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174622" indent="-174622">
              <a:buFontTx/>
              <a:buChar char="•"/>
            </a:pPr>
            <a:r>
              <a:rPr lang="en-US" dirty="0" smtClean="0">
                <a:latin typeface="Gill Sans"/>
              </a:rPr>
              <a:t>When the Adjudication Program goes into an area, one of the most prominent questions is whether or not a water users will lose their water right.  It should be noted that the State Engineer does not have the authority to take a water right away.  We can only recommend to the court that the water right be disallowed in the Proposed Determination.  </a:t>
            </a:r>
          </a:p>
          <a:p>
            <a:pPr marL="174622" indent="-174622">
              <a:buFontTx/>
              <a:buChar char="•"/>
            </a:pPr>
            <a:endParaRPr lang="en-US" dirty="0" smtClean="0">
              <a:latin typeface="Gill Sans"/>
            </a:endParaRPr>
          </a:p>
          <a:p>
            <a:pPr marL="174622" indent="-174622">
              <a:buFontTx/>
              <a:buChar char="•"/>
            </a:pPr>
            <a:r>
              <a:rPr lang="en-US" dirty="0" smtClean="0">
                <a:latin typeface="Gill Sans"/>
              </a:rPr>
              <a:t>Ultimately, individuals who are using their water right in conformance with the records on file with the Division of Water Rights have nothing to fear.  </a:t>
            </a:r>
          </a:p>
          <a:p>
            <a:pPr marL="174622" indent="-174622">
              <a:buFontTx/>
              <a:buChar char="•"/>
            </a:pPr>
            <a:endParaRPr lang="en-US" dirty="0" smtClean="0">
              <a:latin typeface="Gill Sans"/>
            </a:endParaRPr>
          </a:p>
          <a:p>
            <a:pPr marL="174622" indent="-174622">
              <a:buFontTx/>
              <a:buChar char="•"/>
            </a:pPr>
            <a:r>
              <a:rPr lang="en-US" dirty="0" smtClean="0">
                <a:latin typeface="Gill Sans"/>
              </a:rPr>
              <a:t>Those who are using water without a right of record are required to submit a claim during the process or risk being barred by the court from asserting a right. </a:t>
            </a:r>
          </a:p>
          <a:p>
            <a:pPr marL="174622" indent="-174622">
              <a:buFontTx/>
              <a:buChar char="•"/>
            </a:pPr>
            <a:endParaRPr lang="en-US" dirty="0" smtClean="0">
              <a:latin typeface="Gill Sans"/>
            </a:endParaRPr>
          </a:p>
          <a:p>
            <a:pPr marL="174622" indent="-174622">
              <a:buFontTx/>
              <a:buChar char="•"/>
            </a:pPr>
            <a:r>
              <a:rPr lang="en-US" dirty="0" smtClean="0">
                <a:latin typeface="Gill Sans"/>
              </a:rPr>
              <a:t>When a water right, or portion of it, has fallen out of use for more than 7 years, the water right (or the un-used portion) may be recommended to be disallowed in the Proposed Determination.  This ensures that water which is not being used, returns to the public for future appropriation or sustainment of other rights.  If</a:t>
            </a:r>
            <a:r>
              <a:rPr lang="en-US" baseline="0" dirty="0" smtClean="0">
                <a:latin typeface="Gill Sans"/>
              </a:rPr>
              <a:t> knowledge of recent use is cloudy, w</a:t>
            </a:r>
            <a:r>
              <a:rPr lang="en-US" dirty="0" smtClean="0">
                <a:latin typeface="Gill Sans"/>
              </a:rPr>
              <a:t>e will often give a water user the benefit of the doubt in order to prevent unnecessary constraints on water users.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68" indent="-285718" eaLnBrk="0" hangingPunct="0">
              <a:defRPr sz="3200">
                <a:solidFill>
                  <a:srgbClr val="000000"/>
                </a:solidFill>
                <a:latin typeface="Gill Sans"/>
                <a:ea typeface="ヒラギノ角ゴ Pro W3"/>
                <a:cs typeface="ヒラギノ角ゴ Pro W3"/>
                <a:sym typeface="Gill Sans"/>
              </a:defRPr>
            </a:lvl2pPr>
            <a:lvl3pPr marL="1142871" indent="-228574" eaLnBrk="0" hangingPunct="0">
              <a:defRPr sz="3200">
                <a:solidFill>
                  <a:srgbClr val="000000"/>
                </a:solidFill>
                <a:latin typeface="Gill Sans"/>
                <a:ea typeface="ヒラギノ角ゴ Pro W3"/>
                <a:cs typeface="ヒラギノ角ゴ Pro W3"/>
                <a:sym typeface="Gill Sans"/>
              </a:defRPr>
            </a:lvl3pPr>
            <a:lvl4pPr marL="1600020" indent="-228574" eaLnBrk="0" hangingPunct="0">
              <a:defRPr sz="3200">
                <a:solidFill>
                  <a:srgbClr val="000000"/>
                </a:solidFill>
                <a:latin typeface="Gill Sans"/>
                <a:ea typeface="ヒラギノ角ゴ Pro W3"/>
                <a:cs typeface="ヒラギノ角ゴ Pro W3"/>
                <a:sym typeface="Gill Sans"/>
              </a:defRPr>
            </a:lvl4pPr>
            <a:lvl5pPr marL="2057168" indent="-228574" eaLnBrk="0" hangingPunct="0">
              <a:defRPr sz="3200">
                <a:solidFill>
                  <a:srgbClr val="000000"/>
                </a:solidFill>
                <a:latin typeface="Gill Sans"/>
                <a:ea typeface="ヒラギノ角ゴ Pro W3"/>
                <a:cs typeface="ヒラギノ角ゴ Pro W3"/>
                <a:sym typeface="Gill Sans"/>
              </a:defRPr>
            </a:lvl5pPr>
            <a:lvl6pPr marL="2514317"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464"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13"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762"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18</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19</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eaLnBrk="1" hangingPunct="1"/>
            <a:endParaRPr lang="en-US" dirty="0" smtClean="0">
              <a:latin typeface="Gill Sans"/>
            </a:endParaRPr>
          </a:p>
        </p:txBody>
      </p:sp>
    </p:spTree>
    <p:extLst>
      <p:ext uri="{BB962C8B-B14F-4D97-AF65-F5344CB8AC3E}">
        <p14:creationId xmlns:p14="http://schemas.microsoft.com/office/powerpoint/2010/main" val="2911818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20</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eaLnBrk="1" hangingPunct="1"/>
            <a:endParaRPr lang="en-US" dirty="0" smtClean="0">
              <a:latin typeface="Gill Sans"/>
            </a:endParaRPr>
          </a:p>
        </p:txBody>
      </p:sp>
    </p:spTree>
    <p:extLst>
      <p:ext uri="{BB962C8B-B14F-4D97-AF65-F5344CB8AC3E}">
        <p14:creationId xmlns:p14="http://schemas.microsoft.com/office/powerpoint/2010/main" val="389580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594" indent="-174594">
              <a:buFontTx/>
              <a:buChar char="•"/>
            </a:pPr>
            <a:r>
              <a:rPr lang="en-US" sz="800" dirty="0">
                <a:latin typeface="Gill Sans"/>
              </a:rPr>
              <a:t>So, in an attempt to illustrate the importance of the foregoing critical questions, let’s pose the question, “Why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594" indent="-174594">
              <a:buFontTx/>
              <a:buChar char="•"/>
            </a:pPr>
            <a:endParaRPr lang="en-US" sz="800" dirty="0">
              <a:latin typeface="Gill Sans"/>
            </a:endParaRPr>
          </a:p>
          <a:p>
            <a:pPr marL="174594" indent="-174594">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594" indent="-174594">
              <a:buFontTx/>
              <a:buChar char="•"/>
            </a:pPr>
            <a:endParaRPr lang="en-US" sz="800" dirty="0">
              <a:latin typeface="Gill Sans"/>
            </a:endParaRPr>
          </a:p>
          <a:p>
            <a:pPr marL="174594" indent="-174594">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594" indent="-174594">
              <a:buFontTx/>
              <a:buChar char="•"/>
            </a:pPr>
            <a:endParaRPr lang="en-US" sz="800" dirty="0">
              <a:latin typeface="Gill Sans"/>
            </a:endParaRPr>
          </a:p>
          <a:p>
            <a:pPr marL="174594" indent="-174594">
              <a:buFontTx/>
              <a:buChar char="•"/>
            </a:pPr>
            <a:r>
              <a:rPr lang="en-US" sz="800" dirty="0">
                <a:latin typeface="Gill Sans"/>
              </a:rPr>
              <a:t>Some other benefits of a general adjudication is the consolidation and settlement of multiple controversies and bringing clarity to the overall water rights picture by joining all water users within a given system (as opposed to piecemeal litigation), defining supplemental relationships, removing forfeited rights from the record, and obtaining final decrees on all rights within the drainage.</a:t>
            </a:r>
          </a:p>
          <a:p>
            <a:pPr marL="174594" indent="-174594">
              <a:buFontTx/>
              <a:buChar char="•"/>
            </a:pPr>
            <a:endParaRPr lang="en-US" sz="800" dirty="0">
              <a:latin typeface="Gill Sans"/>
            </a:endParaRPr>
          </a:p>
          <a:p>
            <a:pPr marL="174594" indent="-174594">
              <a:buFontTx/>
              <a:buChar char="•"/>
            </a:pPr>
            <a:endParaRPr lang="en-US" sz="800" i="1" dirty="0">
              <a:latin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pPr defTabSz="914316">
              <a:defRPr/>
            </a:pPr>
            <a:fld id="{E9A2DE5B-E3FF-4056-9CC1-1B36978AA720}" type="slidenum">
              <a:rPr lang="en-US">
                <a:solidFill>
                  <a:srgbClr val="000000"/>
                </a:solidFill>
                <a:latin typeface="Gill Sans" charset="0"/>
                <a:ea typeface="ヒラギノ角ゴ Pro W3" charset="-128"/>
                <a:sym typeface="Gill Sans" charset="0"/>
              </a:rPr>
              <a:pPr defTabSz="914316">
                <a:defRPr/>
              </a:pPr>
              <a:t>4</a:t>
            </a:fld>
            <a:endParaRPr lang="en-US">
              <a:solidFill>
                <a:srgbClr val="000000"/>
              </a:solidFill>
              <a:latin typeface="Gill Sans" charset="0"/>
              <a:ea typeface="ヒラギノ角ゴ Pro W3" charset="-128"/>
              <a:sym typeface="Gill Sans"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123762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pPr defTabSz="914316">
              <a:defRPr/>
            </a:pPr>
            <a:fld id="{E9A2DE5B-E3FF-4056-9CC1-1B36978AA720}" type="slidenum">
              <a:rPr lang="en-US">
                <a:solidFill>
                  <a:srgbClr val="000000"/>
                </a:solidFill>
                <a:latin typeface="Gill Sans" charset="0"/>
                <a:ea typeface="ヒラギノ角ゴ Pro W3" charset="-128"/>
                <a:sym typeface="Gill Sans" charset="0"/>
              </a:rPr>
              <a:pPr defTabSz="914316">
                <a:defRPr/>
              </a:pPr>
              <a:t>5</a:t>
            </a:fld>
            <a:endParaRPr lang="en-US">
              <a:solidFill>
                <a:srgbClr val="000000"/>
              </a:solidFill>
              <a:latin typeface="Gill Sans" charset="0"/>
              <a:ea typeface="ヒラギノ角ゴ Pro W3" charset="-128"/>
              <a:sym typeface="Gill Sans"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212134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7CC60-21E2-482C-B762-E29021A65904}" type="slidenum">
              <a:rPr lang="en-US" smtClean="0"/>
              <a:t>8</a:t>
            </a:fld>
            <a:endParaRPr lang="en-US"/>
          </a:p>
        </p:txBody>
      </p:sp>
    </p:spTree>
    <p:extLst>
      <p:ext uri="{BB962C8B-B14F-4D97-AF65-F5344CB8AC3E}">
        <p14:creationId xmlns:p14="http://schemas.microsoft.com/office/powerpoint/2010/main" val="2135904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9</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9FB9F775-4DE7-4D8D-8466-46649D4768F9}" type="slidenum">
              <a:rPr lang="en-US" sz="1200"/>
              <a:pPr eaLnBrk="1" hangingPunct="1"/>
              <a:t>10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p:spPr>
        <p:txBody>
          <a:bodyPr/>
          <a:lstStyle/>
          <a:p>
            <a:pPr marL="174622" indent="-174622">
              <a:buFontTx/>
              <a:buChar char="•"/>
            </a:pPr>
            <a:r>
              <a:rPr lang="en-US" dirty="0" smtClean="0">
                <a:latin typeface="Gill Sans"/>
              </a:rPr>
              <a:t>The statue states that water users are responsible for completing a Water User’s Claim and filing it with the state engineer or the</a:t>
            </a:r>
            <a:r>
              <a:rPr lang="en-US" baseline="0" dirty="0" smtClean="0">
                <a:latin typeface="Gill Sans"/>
              </a:rPr>
              <a:t> </a:t>
            </a:r>
            <a:r>
              <a:rPr lang="en-US" dirty="0" smtClean="0">
                <a:latin typeface="Gill Sans"/>
              </a:rPr>
              <a:t>court; however, through years of experience, we’ve determined that it saves time, energy, and money to assist water users in filling out a claim due to the lack of understanding on what some of the technical terms mean or in what manner to describe their water right.  </a:t>
            </a:r>
          </a:p>
          <a:p>
            <a:pPr marL="174622" indent="-174622">
              <a:buFontTx/>
              <a:buChar char="•"/>
            </a:pPr>
            <a:endParaRPr lang="en-US" dirty="0" smtClean="0">
              <a:latin typeface="Gill Sans"/>
            </a:endParaRPr>
          </a:p>
          <a:p>
            <a:pPr marL="174622" indent="-174622">
              <a:buFontTx/>
              <a:buChar char="•"/>
            </a:pPr>
            <a:r>
              <a:rPr lang="en-US" dirty="0" smtClean="0">
                <a:latin typeface="Gill Sans"/>
              </a:rPr>
              <a:t>We also accept the Water User’s Claims and file them with the court at the completion of the Proposed Determination.  Water User’s are welcome to opt out of the assistance of the Adjudication Staff at their leisure.</a:t>
            </a:r>
          </a:p>
          <a:p>
            <a:pPr marL="174622" indent="-174622">
              <a:buFontTx/>
              <a:buChar char="•"/>
            </a:pPr>
            <a:endParaRPr lang="en-US" dirty="0" smtClean="0">
              <a:latin typeface="Gill Sans"/>
            </a:endParaRPr>
          </a:p>
          <a:p>
            <a:pPr marL="174622" indent="-174622">
              <a:buFontTx/>
              <a:buChar char="•"/>
            </a:pPr>
            <a:r>
              <a:rPr lang="en-US" dirty="0" smtClean="0">
                <a:latin typeface="Gill Sans"/>
              </a:rPr>
              <a:t>Water User’s Claims are only taken on rights which have been perfected (certificated), previously decreed, or qualify as diligence claims.</a:t>
            </a:r>
          </a:p>
          <a:p>
            <a:pPr marL="174622" indent="-174622">
              <a:buFontTx/>
              <a:buChar char="•"/>
            </a:pPr>
            <a:endParaRPr lang="en-US" dirty="0" smtClean="0">
              <a:latin typeface="Gill Sans"/>
            </a:endParaRPr>
          </a:p>
          <a:p>
            <a:pPr marL="174622" indent="-174622">
              <a:buFontTx/>
              <a:buChar char="•"/>
            </a:pPr>
            <a:r>
              <a:rPr lang="en-US" dirty="0" smtClean="0">
                <a:latin typeface="Gill Sans"/>
              </a:rPr>
              <a:t>Occasionally, a water user wants to make a claim that is inconsistent with what the Adjudication Staff observe in the field.  When this occurs, a “State Engineer’s Recommendation” is prepared and published in the proposed determination in the place of the claim.  Water users will have the opportunity to object to any perceived errors in the Proposed Determination, which will be discussed shortly.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11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31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50"/>
            <a:ext cx="6400800" cy="1753077"/>
          </a:xfrm>
        </p:spPr>
        <p:txBody>
          <a:bodyPr/>
          <a:lstStyle>
            <a:lvl1pPr marL="0" indent="0" algn="ctr">
              <a:buNone/>
              <a:defRPr/>
            </a:lvl1pPr>
            <a:lvl2pPr marL="411280" indent="0" algn="ctr">
              <a:buNone/>
              <a:defRPr/>
            </a:lvl2pPr>
            <a:lvl3pPr marL="822515" indent="0" algn="ctr">
              <a:buNone/>
              <a:defRPr/>
            </a:lvl3pPr>
            <a:lvl4pPr marL="1233839" indent="0" algn="ctr">
              <a:buNone/>
              <a:defRPr/>
            </a:lvl4pPr>
            <a:lvl5pPr marL="1645095" indent="0" algn="ctr">
              <a:buNone/>
              <a:defRPr/>
            </a:lvl5pPr>
            <a:lvl6pPr marL="2056371" indent="0" algn="ctr">
              <a:buNone/>
              <a:defRPr/>
            </a:lvl6pPr>
            <a:lvl7pPr marL="2467643" indent="0" algn="ctr">
              <a:buNone/>
              <a:defRPr/>
            </a:lvl7pPr>
            <a:lvl8pPr marL="2878920" indent="0" algn="ctr">
              <a:buNone/>
              <a:defRPr/>
            </a:lvl8pPr>
            <a:lvl9pPr marL="329019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79252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9303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280" indent="0">
              <a:buNone/>
              <a:defRPr sz="1600"/>
            </a:lvl2pPr>
            <a:lvl3pPr marL="822515" indent="0">
              <a:buNone/>
              <a:defRPr sz="1400"/>
            </a:lvl3pPr>
            <a:lvl4pPr marL="1233839" indent="0">
              <a:buNone/>
              <a:defRPr sz="1300"/>
            </a:lvl4pPr>
            <a:lvl5pPr marL="1645095" indent="0">
              <a:buNone/>
              <a:defRPr sz="1300"/>
            </a:lvl5pPr>
            <a:lvl6pPr marL="2056371" indent="0">
              <a:buNone/>
              <a:defRPr sz="1300"/>
            </a:lvl6pPr>
            <a:lvl7pPr marL="2467643" indent="0">
              <a:buNone/>
              <a:defRPr sz="1300"/>
            </a:lvl7pPr>
            <a:lvl8pPr marL="2878920" indent="0">
              <a:buNone/>
              <a:defRPr sz="1300"/>
            </a:lvl8pPr>
            <a:lvl9pPr marL="3290190" indent="0">
              <a:buNone/>
              <a:defRPr sz="1300"/>
            </a:lvl9pPr>
          </a:lstStyle>
          <a:p>
            <a:pPr lvl="0"/>
            <a:r>
              <a:rPr lang="en-US" smtClean="0"/>
              <a:t>Click to edit Master text styles</a:t>
            </a:r>
          </a:p>
        </p:txBody>
      </p:sp>
    </p:spTree>
    <p:extLst>
      <p:ext uri="{BB962C8B-B14F-4D97-AF65-F5344CB8AC3E}">
        <p14:creationId xmlns:p14="http://schemas.microsoft.com/office/powerpoint/2010/main" val="13502969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8496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280" indent="0">
              <a:buNone/>
              <a:defRPr sz="1800" b="1"/>
            </a:lvl2pPr>
            <a:lvl3pPr marL="822515" indent="0">
              <a:buNone/>
              <a:defRPr sz="1600" b="1"/>
            </a:lvl3pPr>
            <a:lvl4pPr marL="1233839" indent="0">
              <a:buNone/>
              <a:defRPr sz="1400" b="1"/>
            </a:lvl4pPr>
            <a:lvl5pPr marL="1645095" indent="0">
              <a:buNone/>
              <a:defRPr sz="1400" b="1"/>
            </a:lvl5pPr>
            <a:lvl6pPr marL="2056371" indent="0">
              <a:buNone/>
              <a:defRPr sz="1400" b="1"/>
            </a:lvl6pPr>
            <a:lvl7pPr marL="2467643" indent="0">
              <a:buNone/>
              <a:defRPr sz="1400" b="1"/>
            </a:lvl7pPr>
            <a:lvl8pPr marL="2878920" indent="0">
              <a:buNone/>
              <a:defRPr sz="1400" b="1"/>
            </a:lvl8pPr>
            <a:lvl9pPr marL="329019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17" y="1534478"/>
            <a:ext cx="4041933" cy="640080"/>
          </a:xfrm>
        </p:spPr>
        <p:txBody>
          <a:bodyPr anchor="b"/>
          <a:lstStyle>
            <a:lvl1pPr marL="0" indent="0">
              <a:buNone/>
              <a:defRPr sz="2200" b="1"/>
            </a:lvl1pPr>
            <a:lvl2pPr marL="411280" indent="0">
              <a:buNone/>
              <a:defRPr sz="1800" b="1"/>
            </a:lvl2pPr>
            <a:lvl3pPr marL="822515" indent="0">
              <a:buNone/>
              <a:defRPr sz="1600" b="1"/>
            </a:lvl3pPr>
            <a:lvl4pPr marL="1233839" indent="0">
              <a:buNone/>
              <a:defRPr sz="1400" b="1"/>
            </a:lvl4pPr>
            <a:lvl5pPr marL="1645095" indent="0">
              <a:buNone/>
              <a:defRPr sz="1400" b="1"/>
            </a:lvl5pPr>
            <a:lvl6pPr marL="2056371" indent="0">
              <a:buNone/>
              <a:defRPr sz="1400" b="1"/>
            </a:lvl6pPr>
            <a:lvl7pPr marL="2467643" indent="0">
              <a:buNone/>
              <a:defRPr sz="1400" b="1"/>
            </a:lvl7pPr>
            <a:lvl8pPr marL="2878920" indent="0">
              <a:buNone/>
              <a:defRPr sz="1400" b="1"/>
            </a:lvl8pPr>
            <a:lvl9pPr marL="329019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17"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13066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4581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25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2942"/>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280" indent="0">
              <a:buNone/>
              <a:defRPr sz="1100"/>
            </a:lvl2pPr>
            <a:lvl3pPr marL="822515" indent="0">
              <a:buNone/>
              <a:defRPr sz="900"/>
            </a:lvl3pPr>
            <a:lvl4pPr marL="1233839" indent="0">
              <a:buNone/>
              <a:defRPr sz="800"/>
            </a:lvl4pPr>
            <a:lvl5pPr marL="1645095" indent="0">
              <a:buNone/>
              <a:defRPr sz="800"/>
            </a:lvl5pPr>
            <a:lvl6pPr marL="2056371" indent="0">
              <a:buNone/>
              <a:defRPr sz="800"/>
            </a:lvl6pPr>
            <a:lvl7pPr marL="2467643" indent="0">
              <a:buNone/>
              <a:defRPr sz="800"/>
            </a:lvl7pPr>
            <a:lvl8pPr marL="2878920" indent="0">
              <a:buNone/>
              <a:defRPr sz="800"/>
            </a:lvl8pPr>
            <a:lvl9pPr marL="3290190" indent="0">
              <a:buNone/>
              <a:defRPr sz="800"/>
            </a:lvl9pPr>
          </a:lstStyle>
          <a:p>
            <a:pPr lvl="0"/>
            <a:r>
              <a:rPr lang="en-US" smtClean="0"/>
              <a:t>Click to edit Master text styles</a:t>
            </a:r>
          </a:p>
        </p:txBody>
      </p:sp>
    </p:spTree>
    <p:extLst>
      <p:ext uri="{BB962C8B-B14F-4D97-AF65-F5344CB8AC3E}">
        <p14:creationId xmlns:p14="http://schemas.microsoft.com/office/powerpoint/2010/main" val="38845312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1653"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280" indent="0">
              <a:buNone/>
              <a:defRPr sz="2500"/>
            </a:lvl2pPr>
            <a:lvl3pPr marL="822515" indent="0">
              <a:buNone/>
              <a:defRPr sz="2200"/>
            </a:lvl3pPr>
            <a:lvl4pPr marL="1233839" indent="0">
              <a:buNone/>
              <a:defRPr sz="1800"/>
            </a:lvl4pPr>
            <a:lvl5pPr marL="1645095" indent="0">
              <a:buNone/>
              <a:defRPr sz="1800"/>
            </a:lvl5pPr>
            <a:lvl6pPr marL="2056371" indent="0">
              <a:buNone/>
              <a:defRPr sz="1800"/>
            </a:lvl6pPr>
            <a:lvl7pPr marL="2467643" indent="0">
              <a:buNone/>
              <a:defRPr sz="1800"/>
            </a:lvl7pPr>
            <a:lvl8pPr marL="2878920" indent="0">
              <a:buNone/>
              <a:defRPr sz="1800"/>
            </a:lvl8pPr>
            <a:lvl9pPr marL="3290190" indent="0">
              <a:buNone/>
              <a:defRPr sz="1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280" indent="0">
              <a:buNone/>
              <a:defRPr sz="1100"/>
            </a:lvl2pPr>
            <a:lvl3pPr marL="822515" indent="0">
              <a:buNone/>
              <a:defRPr sz="900"/>
            </a:lvl3pPr>
            <a:lvl4pPr marL="1233839" indent="0">
              <a:buNone/>
              <a:defRPr sz="800"/>
            </a:lvl4pPr>
            <a:lvl5pPr marL="1645095" indent="0">
              <a:buNone/>
              <a:defRPr sz="800"/>
            </a:lvl5pPr>
            <a:lvl6pPr marL="2056371" indent="0">
              <a:buNone/>
              <a:defRPr sz="800"/>
            </a:lvl6pPr>
            <a:lvl7pPr marL="2467643" indent="0">
              <a:buNone/>
              <a:defRPr sz="800"/>
            </a:lvl7pPr>
            <a:lvl8pPr marL="2878920" indent="0">
              <a:buNone/>
              <a:defRPr sz="800"/>
            </a:lvl8pPr>
            <a:lvl9pPr marL="3290190" indent="0">
              <a:buNone/>
              <a:defRPr sz="800"/>
            </a:lvl9pPr>
          </a:lstStyle>
          <a:p>
            <a:pPr lvl="0"/>
            <a:r>
              <a:rPr lang="en-US" smtClean="0"/>
              <a:t>Click to edit Master text styles</a:t>
            </a:r>
          </a:p>
        </p:txBody>
      </p:sp>
    </p:spTree>
    <p:extLst>
      <p:ext uri="{BB962C8B-B14F-4D97-AF65-F5344CB8AC3E}">
        <p14:creationId xmlns:p14="http://schemas.microsoft.com/office/powerpoint/2010/main" val="4390543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1540" y="3531870"/>
            <a:ext cx="736092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891540" y="1154430"/>
            <a:ext cx="7360920" cy="2320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0218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txStyles>
    <p:titleStyle>
      <a:lvl1pPr algn="ctr" rtl="0" eaLnBrk="0" fontAlgn="base" hangingPunct="0">
        <a:spcBef>
          <a:spcPct val="0"/>
        </a:spcBef>
        <a:spcAft>
          <a:spcPct val="0"/>
        </a:spcAft>
        <a:defRPr sz="58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5pPr>
      <a:lvl6pPr marL="411280" algn="ctr" rtl="0" fontAlgn="base">
        <a:spcBef>
          <a:spcPct val="0"/>
        </a:spcBef>
        <a:spcAft>
          <a:spcPct val="0"/>
        </a:spcAft>
        <a:defRPr sz="5800">
          <a:solidFill>
            <a:schemeClr val="tx1"/>
          </a:solidFill>
          <a:latin typeface="Gill Sans" charset="0"/>
          <a:ea typeface="ヒラギノ角ゴ Pro W3" charset="-128"/>
          <a:sym typeface="Gill Sans" charset="0"/>
        </a:defRPr>
      </a:lvl6pPr>
      <a:lvl7pPr marL="822515" algn="ctr" rtl="0" fontAlgn="base">
        <a:spcBef>
          <a:spcPct val="0"/>
        </a:spcBef>
        <a:spcAft>
          <a:spcPct val="0"/>
        </a:spcAft>
        <a:defRPr sz="5800">
          <a:solidFill>
            <a:schemeClr val="tx1"/>
          </a:solidFill>
          <a:latin typeface="Gill Sans" charset="0"/>
          <a:ea typeface="ヒラギノ角ゴ Pro W3" charset="-128"/>
          <a:sym typeface="Gill Sans" charset="0"/>
        </a:defRPr>
      </a:lvl7pPr>
      <a:lvl8pPr marL="1233839" algn="ctr" rtl="0" fontAlgn="base">
        <a:spcBef>
          <a:spcPct val="0"/>
        </a:spcBef>
        <a:spcAft>
          <a:spcPct val="0"/>
        </a:spcAft>
        <a:defRPr sz="5800">
          <a:solidFill>
            <a:schemeClr val="tx1"/>
          </a:solidFill>
          <a:latin typeface="Gill Sans" charset="0"/>
          <a:ea typeface="ヒラギノ角ゴ Pro W3" charset="-128"/>
          <a:sym typeface="Gill Sans" charset="0"/>
        </a:defRPr>
      </a:lvl8pPr>
      <a:lvl9pPr marL="1645095" algn="ctr" rtl="0" fontAlgn="base">
        <a:spcBef>
          <a:spcPct val="0"/>
        </a:spcBef>
        <a:spcAft>
          <a:spcPct val="0"/>
        </a:spcAft>
        <a:defRPr sz="5800">
          <a:solidFill>
            <a:schemeClr val="tx1"/>
          </a:solidFill>
          <a:latin typeface="Gill Sans" charset="0"/>
          <a:ea typeface="ヒラギノ角ゴ Pro W3" charset="-128"/>
          <a:sym typeface="Gill Sans" charset="0"/>
        </a:defRPr>
      </a:lvl9pPr>
    </p:titleStyle>
    <p:bodyStyle>
      <a:lvl1pPr marL="308460" indent="-308460" algn="ctr" rtl="0" eaLnBrk="0" fontAlgn="base" hangingPunct="0">
        <a:spcBef>
          <a:spcPct val="0"/>
        </a:spcBef>
        <a:spcAft>
          <a:spcPct val="0"/>
        </a:spcAft>
        <a:defRPr sz="2500">
          <a:solidFill>
            <a:schemeClr val="tx1"/>
          </a:solidFill>
          <a:latin typeface="+mn-lt"/>
          <a:ea typeface="+mn-ea"/>
          <a:cs typeface="ヒラギノ角ゴ Pro W3"/>
          <a:sym typeface="Gill Sans"/>
        </a:defRPr>
      </a:lvl1pPr>
      <a:lvl2pPr marL="668318" indent="-257046" algn="ctr" rtl="0" eaLnBrk="0" fontAlgn="base" hangingPunct="0">
        <a:spcBef>
          <a:spcPct val="0"/>
        </a:spcBef>
        <a:spcAft>
          <a:spcPct val="0"/>
        </a:spcAft>
        <a:defRPr sz="2500">
          <a:solidFill>
            <a:schemeClr val="tx1"/>
          </a:solidFill>
          <a:latin typeface="+mn-lt"/>
          <a:ea typeface="+mn-ea"/>
          <a:cs typeface="ヒラギノ角ゴ Pro W3"/>
          <a:sym typeface="Gill Sans"/>
        </a:defRPr>
      </a:lvl2pPr>
      <a:lvl3pPr marL="1028193"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3pPr>
      <a:lvl4pPr marL="1439460"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4pPr>
      <a:lvl5pPr marL="1850756"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5pPr>
      <a:lvl6pPr marL="411280" algn="ctr" rtl="0" fontAlgn="base">
        <a:spcBef>
          <a:spcPct val="0"/>
        </a:spcBef>
        <a:spcAft>
          <a:spcPct val="0"/>
        </a:spcAft>
        <a:defRPr sz="2500">
          <a:solidFill>
            <a:schemeClr val="tx1"/>
          </a:solidFill>
          <a:latin typeface="+mn-lt"/>
          <a:ea typeface="+mn-ea"/>
          <a:sym typeface="Gill Sans" charset="0"/>
        </a:defRPr>
      </a:lvl6pPr>
      <a:lvl7pPr marL="822515" algn="ctr" rtl="0" fontAlgn="base">
        <a:spcBef>
          <a:spcPct val="0"/>
        </a:spcBef>
        <a:spcAft>
          <a:spcPct val="0"/>
        </a:spcAft>
        <a:defRPr sz="2500">
          <a:solidFill>
            <a:schemeClr val="tx1"/>
          </a:solidFill>
          <a:latin typeface="+mn-lt"/>
          <a:ea typeface="+mn-ea"/>
          <a:sym typeface="Gill Sans" charset="0"/>
        </a:defRPr>
      </a:lvl7pPr>
      <a:lvl8pPr marL="1233839" algn="ctr" rtl="0" fontAlgn="base">
        <a:spcBef>
          <a:spcPct val="0"/>
        </a:spcBef>
        <a:spcAft>
          <a:spcPct val="0"/>
        </a:spcAft>
        <a:defRPr sz="2500">
          <a:solidFill>
            <a:schemeClr val="tx1"/>
          </a:solidFill>
          <a:latin typeface="+mn-lt"/>
          <a:ea typeface="+mn-ea"/>
          <a:sym typeface="Gill Sans" charset="0"/>
        </a:defRPr>
      </a:lvl8pPr>
      <a:lvl9pPr marL="1645095" algn="ctr" rtl="0" fontAlgn="base">
        <a:spcBef>
          <a:spcPct val="0"/>
        </a:spcBef>
        <a:spcAft>
          <a:spcPct val="0"/>
        </a:spcAft>
        <a:defRPr sz="2500">
          <a:solidFill>
            <a:schemeClr val="tx1"/>
          </a:solidFill>
          <a:latin typeface="+mn-lt"/>
          <a:ea typeface="+mn-ea"/>
          <a:sym typeface="Gill Sans" charset="0"/>
        </a:defRPr>
      </a:lvl9pPr>
    </p:bodyStyle>
    <p:otherStyle>
      <a:defPPr>
        <a:defRPr lang="en-US"/>
      </a:defPPr>
      <a:lvl1pPr marL="0" algn="l" defTabSz="822515" rtl="0" eaLnBrk="1" latinLnBrk="0" hangingPunct="1">
        <a:defRPr sz="1600" kern="1200">
          <a:solidFill>
            <a:schemeClr val="tx1"/>
          </a:solidFill>
          <a:latin typeface="+mn-lt"/>
          <a:ea typeface="+mn-ea"/>
          <a:cs typeface="+mn-cs"/>
        </a:defRPr>
      </a:lvl1pPr>
      <a:lvl2pPr marL="411280" algn="l" defTabSz="822515" rtl="0" eaLnBrk="1" latinLnBrk="0" hangingPunct="1">
        <a:defRPr sz="1600" kern="1200">
          <a:solidFill>
            <a:schemeClr val="tx1"/>
          </a:solidFill>
          <a:latin typeface="+mn-lt"/>
          <a:ea typeface="+mn-ea"/>
          <a:cs typeface="+mn-cs"/>
        </a:defRPr>
      </a:lvl2pPr>
      <a:lvl3pPr marL="822515" algn="l" defTabSz="822515" rtl="0" eaLnBrk="1" latinLnBrk="0" hangingPunct="1">
        <a:defRPr sz="1600" kern="1200">
          <a:solidFill>
            <a:schemeClr val="tx1"/>
          </a:solidFill>
          <a:latin typeface="+mn-lt"/>
          <a:ea typeface="+mn-ea"/>
          <a:cs typeface="+mn-cs"/>
        </a:defRPr>
      </a:lvl3pPr>
      <a:lvl4pPr marL="1233839" algn="l" defTabSz="822515" rtl="0" eaLnBrk="1" latinLnBrk="0" hangingPunct="1">
        <a:defRPr sz="1600" kern="1200">
          <a:solidFill>
            <a:schemeClr val="tx1"/>
          </a:solidFill>
          <a:latin typeface="+mn-lt"/>
          <a:ea typeface="+mn-ea"/>
          <a:cs typeface="+mn-cs"/>
        </a:defRPr>
      </a:lvl4pPr>
      <a:lvl5pPr marL="1645095" algn="l" defTabSz="822515" rtl="0" eaLnBrk="1" latinLnBrk="0" hangingPunct="1">
        <a:defRPr sz="1600" kern="1200">
          <a:solidFill>
            <a:schemeClr val="tx1"/>
          </a:solidFill>
          <a:latin typeface="+mn-lt"/>
          <a:ea typeface="+mn-ea"/>
          <a:cs typeface="+mn-cs"/>
        </a:defRPr>
      </a:lvl5pPr>
      <a:lvl6pPr marL="2056371" algn="l" defTabSz="822515" rtl="0" eaLnBrk="1" latinLnBrk="0" hangingPunct="1">
        <a:defRPr sz="1600" kern="1200">
          <a:solidFill>
            <a:schemeClr val="tx1"/>
          </a:solidFill>
          <a:latin typeface="+mn-lt"/>
          <a:ea typeface="+mn-ea"/>
          <a:cs typeface="+mn-cs"/>
        </a:defRPr>
      </a:lvl6pPr>
      <a:lvl7pPr marL="2467643" algn="l" defTabSz="822515" rtl="0" eaLnBrk="1" latinLnBrk="0" hangingPunct="1">
        <a:defRPr sz="1600" kern="1200">
          <a:solidFill>
            <a:schemeClr val="tx1"/>
          </a:solidFill>
          <a:latin typeface="+mn-lt"/>
          <a:ea typeface="+mn-ea"/>
          <a:cs typeface="+mn-cs"/>
        </a:defRPr>
      </a:lvl7pPr>
      <a:lvl8pPr marL="2878920" algn="l" defTabSz="822515" rtl="0" eaLnBrk="1" latinLnBrk="0" hangingPunct="1">
        <a:defRPr sz="1600" kern="1200">
          <a:solidFill>
            <a:schemeClr val="tx1"/>
          </a:solidFill>
          <a:latin typeface="+mn-lt"/>
          <a:ea typeface="+mn-ea"/>
          <a:cs typeface="+mn-cs"/>
        </a:defRPr>
      </a:lvl8pPr>
      <a:lvl9pPr marL="3290190" algn="l" defTabSz="82251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aterrights.utah.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waterrights_adjudication@utah.gov" TargetMode="External"/><Relationship Id="rId5" Type="http://schemas.openxmlformats.org/officeDocument/2006/relationships/hyperlink" Target="mailto:garybrimley@utah.gov" TargetMode="External"/><Relationship Id="rId4" Type="http://schemas.openxmlformats.org/officeDocument/2006/relationships/hyperlink" Target="mailto:blakebingham@utah.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jpe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jpe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1.jpe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jpeg"/><Relationship Id="rId4" Type="http://schemas.openxmlformats.org/officeDocument/2006/relationships/image" Target="../media/image29.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86"/>
            <a:ext cx="8001000" cy="5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ea typeface="+mn-ea"/>
                <a:cs typeface="+mn-cs"/>
              </a:rPr>
              <a:t>Utah Division of Water Rights</a:t>
            </a:r>
          </a:p>
        </p:txBody>
      </p:sp>
      <p:sp>
        <p:nvSpPr>
          <p:cNvPr id="2051" name="Text Box 4"/>
          <p:cNvSpPr txBox="1">
            <a:spLocks noChangeArrowheads="1"/>
          </p:cNvSpPr>
          <p:nvPr/>
        </p:nvSpPr>
        <p:spPr bwMode="auto">
          <a:xfrm>
            <a:off x="4108455"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66362" y="6035681"/>
            <a:ext cx="1993814" cy="8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52400" y="4267250"/>
            <a:ext cx="8763000" cy="2962341"/>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smtClean="0">
                <a:ea typeface="Verdana" panose="020B0604030504040204" pitchFamily="34" charset="0"/>
                <a:cs typeface="Verdana" panose="020B0604030504040204" pitchFamily="34" charset="0"/>
                <a:sym typeface="Gill Sans" charset="0"/>
              </a:rPr>
              <a:t>RWAU Training—April 2019         </a:t>
            </a:r>
          </a:p>
          <a:p>
            <a:pPr algn="ctr" eaLnBrk="1" hangingPunct="1">
              <a:spcBef>
                <a:spcPct val="50000"/>
              </a:spcBef>
              <a:buFontTx/>
              <a:buNone/>
            </a:pPr>
            <a:r>
              <a:rPr lang="en-US" altLang="en-US" sz="2400" dirty="0" smtClean="0">
                <a:latin typeface="Calibri (body)"/>
                <a:ea typeface="Verdana" panose="020B0604030504040204" pitchFamily="34" charset="0"/>
                <a:cs typeface="Verdana" panose="020B0604030504040204" pitchFamily="34" charset="0"/>
                <a:sym typeface="Gill Sans" charset="0"/>
              </a:rPr>
              <a:t>Gary Brimley, P.E.</a:t>
            </a:r>
          </a:p>
          <a:p>
            <a:pPr algn="ctr" eaLnBrk="1" hangingPunct="1">
              <a:spcBef>
                <a:spcPct val="50000"/>
              </a:spcBef>
              <a:buFontTx/>
              <a:buNone/>
            </a:pPr>
            <a:r>
              <a:rPr lang="en-US" altLang="en-US" sz="2000" i="1" dirty="0" smtClean="0">
                <a:latin typeface="Calibri (body)"/>
                <a:ea typeface="Verdana" panose="020B0604030504040204" pitchFamily="34" charset="0"/>
                <a:cs typeface="Verdana" panose="020B0604030504040204" pitchFamily="34" charset="0"/>
                <a:sym typeface="Gill Sans" charset="0"/>
              </a:rPr>
              <a:t>Adjudication Engineer</a:t>
            </a:r>
          </a:p>
          <a:p>
            <a:pPr eaLnBrk="1" hangingPunct="1">
              <a:spcBef>
                <a:spcPct val="50000"/>
              </a:spcBef>
              <a:buFontTx/>
              <a:buNone/>
            </a:pPr>
            <a:endParaRPr lang="en-US" altLang="en-US" sz="5500"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2055" name="Text Box 8"/>
          <p:cNvSpPr txBox="1">
            <a:spLocks noChangeArrowheads="1"/>
          </p:cNvSpPr>
          <p:nvPr/>
        </p:nvSpPr>
        <p:spPr bwMode="auto">
          <a:xfrm>
            <a:off x="4064241" y="1219201"/>
            <a:ext cx="4686300"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Adjudication</a:t>
            </a:r>
            <a:endParaRPr lang="en-US" altLang="en-US" sz="48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buFontTx/>
              <a:buNone/>
            </a:pP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82812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Water User’s Claims</a:t>
            </a:r>
          </a:p>
        </p:txBody>
      </p:sp>
      <p:pic>
        <p:nvPicPr>
          <p:cNvPr id="48131"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219200"/>
            <a:ext cx="3820676" cy="4982510"/>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6629" name="TextBox 6"/>
          <p:cNvSpPr txBox="1">
            <a:spLocks noChangeArrowheads="1"/>
          </p:cNvSpPr>
          <p:nvPr/>
        </p:nvSpPr>
        <p:spPr bwMode="auto">
          <a:xfrm>
            <a:off x="4245428" y="1099458"/>
            <a:ext cx="4691742" cy="525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2" tIns="41148" rIns="82292"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600" dirty="0" smtClean="0">
                <a:latin typeface="Verdana" pitchFamily="34" charset="0"/>
              </a:rPr>
              <a:t>The water </a:t>
            </a:r>
            <a:r>
              <a:rPr lang="en-US" sz="1600" dirty="0">
                <a:latin typeface="Verdana" pitchFamily="34" charset="0"/>
              </a:rPr>
              <a:t>user </a:t>
            </a:r>
            <a:r>
              <a:rPr lang="en-US" sz="1600" dirty="0" smtClean="0">
                <a:latin typeface="Verdana" pitchFamily="34" charset="0"/>
              </a:rPr>
              <a:t>must complete and file a </a:t>
            </a:r>
            <a:r>
              <a:rPr lang="en-US" sz="1600" b="1" dirty="0" smtClean="0">
                <a:latin typeface="Verdana" pitchFamily="34" charset="0"/>
              </a:rPr>
              <a:t>Water User’s Claim</a:t>
            </a:r>
            <a:r>
              <a:rPr lang="en-US" sz="1600" dirty="0" smtClean="0">
                <a:latin typeface="Verdana" pitchFamily="34" charset="0"/>
              </a:rPr>
              <a:t> with </a:t>
            </a:r>
            <a:r>
              <a:rPr lang="en-US" sz="1600" dirty="0">
                <a:latin typeface="Verdana" pitchFamily="34" charset="0"/>
              </a:rPr>
              <a:t>the State </a:t>
            </a:r>
            <a:r>
              <a:rPr lang="en-US" sz="1600" dirty="0" smtClean="0">
                <a:latin typeface="Verdana" pitchFamily="34" charset="0"/>
              </a:rPr>
              <a:t>Engineer (or Court) for each water right.</a:t>
            </a:r>
            <a:endParaRPr lang="en-US" sz="1600" dirty="0">
              <a:latin typeface="Verdana" pitchFamily="34" charset="0"/>
            </a:endParaRPr>
          </a:p>
          <a:p>
            <a:pPr eaLnBrk="1" hangingPunct="1">
              <a:buFont typeface="Arial" pitchFamily="34" charset="0"/>
              <a:buChar char="•"/>
            </a:pPr>
            <a:endParaRPr lang="en-US" sz="1600" dirty="0">
              <a:latin typeface="Verdana" pitchFamily="34" charset="0"/>
            </a:endParaRPr>
          </a:p>
          <a:p>
            <a:pPr eaLnBrk="1" hangingPunct="1">
              <a:buFont typeface="Arial" pitchFamily="34" charset="0"/>
              <a:buChar char="•"/>
            </a:pPr>
            <a:r>
              <a:rPr lang="en-US" sz="1600" dirty="0">
                <a:solidFill>
                  <a:srgbClr val="FF0000"/>
                </a:solidFill>
                <a:latin typeface="Verdana" pitchFamily="34" charset="0"/>
              </a:rPr>
              <a:t>Due to complexity of defining water rights, Adjudication staff </a:t>
            </a:r>
            <a:r>
              <a:rPr lang="en-US" sz="1600" dirty="0" smtClean="0">
                <a:solidFill>
                  <a:srgbClr val="FF0000"/>
                </a:solidFill>
                <a:latin typeface="Verdana" pitchFamily="34" charset="0"/>
              </a:rPr>
              <a:t>may help the water user </a:t>
            </a:r>
            <a:r>
              <a:rPr lang="en-US" sz="1600" dirty="0">
                <a:solidFill>
                  <a:srgbClr val="FF0000"/>
                </a:solidFill>
                <a:latin typeface="Verdana" pitchFamily="34" charset="0"/>
              </a:rPr>
              <a:t>in completing the </a:t>
            </a:r>
            <a:r>
              <a:rPr lang="en-US" sz="1600" b="1" dirty="0">
                <a:solidFill>
                  <a:srgbClr val="FF0000"/>
                </a:solidFill>
                <a:latin typeface="Verdana" pitchFamily="34" charset="0"/>
              </a:rPr>
              <a:t>claim</a:t>
            </a:r>
            <a:r>
              <a:rPr lang="en-US" sz="1600" dirty="0">
                <a:solidFill>
                  <a:srgbClr val="FF0000"/>
                </a:solidFill>
                <a:latin typeface="Verdana" pitchFamily="34" charset="0"/>
              </a:rPr>
              <a:t>.</a:t>
            </a:r>
          </a:p>
          <a:p>
            <a:pPr eaLnBrk="1" hangingPunct="1">
              <a:buFont typeface="Arial" pitchFamily="34" charset="0"/>
              <a:buChar char="•"/>
            </a:pPr>
            <a:endParaRPr lang="en-US" sz="1600" dirty="0">
              <a:latin typeface="Verdana" pitchFamily="34" charset="0"/>
            </a:endParaRPr>
          </a:p>
          <a:p>
            <a:pPr eaLnBrk="1" hangingPunct="1">
              <a:buFont typeface="Arial" pitchFamily="34" charset="0"/>
              <a:buChar char="•"/>
            </a:pPr>
            <a:r>
              <a:rPr lang="en-US" sz="1600" dirty="0">
                <a:latin typeface="Verdana" pitchFamily="34" charset="0"/>
              </a:rPr>
              <a:t>State Engineer files the </a:t>
            </a:r>
            <a:r>
              <a:rPr lang="en-US" sz="1600" b="1" dirty="0">
                <a:latin typeface="Verdana" pitchFamily="34" charset="0"/>
              </a:rPr>
              <a:t>claim </a:t>
            </a:r>
            <a:r>
              <a:rPr lang="en-US" sz="1600" dirty="0">
                <a:latin typeface="Verdana" pitchFamily="34" charset="0"/>
              </a:rPr>
              <a:t>with the Court on behalf of the water user as a courtesy.</a:t>
            </a:r>
          </a:p>
          <a:p>
            <a:pPr eaLnBrk="1" hangingPunct="1">
              <a:buFont typeface="Arial" pitchFamily="34" charset="0"/>
              <a:buChar char="•"/>
            </a:pPr>
            <a:endParaRPr lang="en-US" sz="1600" dirty="0">
              <a:latin typeface="Verdana" pitchFamily="34" charset="0"/>
            </a:endParaRPr>
          </a:p>
          <a:p>
            <a:pPr eaLnBrk="1" hangingPunct="1">
              <a:buFont typeface="Arial" pitchFamily="34" charset="0"/>
              <a:buChar char="•"/>
            </a:pPr>
            <a:r>
              <a:rPr lang="en-US" sz="1600" b="1" dirty="0">
                <a:latin typeface="Verdana" pitchFamily="34" charset="0"/>
              </a:rPr>
              <a:t>Claims</a:t>
            </a:r>
            <a:r>
              <a:rPr lang="en-US" sz="1600" dirty="0">
                <a:latin typeface="Verdana" pitchFamily="34" charset="0"/>
              </a:rPr>
              <a:t> </a:t>
            </a:r>
            <a:r>
              <a:rPr lang="en-US" sz="1600" dirty="0" smtClean="0">
                <a:latin typeface="Verdana" pitchFamily="34" charset="0"/>
              </a:rPr>
              <a:t>are only required </a:t>
            </a:r>
            <a:r>
              <a:rPr lang="en-US" sz="1600" dirty="0">
                <a:latin typeface="Verdana" pitchFamily="34" charset="0"/>
              </a:rPr>
              <a:t>on perfected </a:t>
            </a:r>
            <a:r>
              <a:rPr lang="en-US" sz="1600" dirty="0" smtClean="0">
                <a:latin typeface="Verdana" pitchFamily="34" charset="0"/>
              </a:rPr>
              <a:t>rights </a:t>
            </a:r>
            <a:r>
              <a:rPr lang="en-US" sz="1600" dirty="0">
                <a:latin typeface="Verdana" pitchFamily="34" charset="0"/>
              </a:rPr>
              <a:t>(i.e., certificated rights, decreed rights, and diligence claims). </a:t>
            </a:r>
            <a:r>
              <a:rPr lang="en-US" sz="1600" dirty="0" smtClean="0">
                <a:latin typeface="Verdana" pitchFamily="34" charset="0"/>
              </a:rPr>
              <a:t>This includes perfected changes on Share Statements.  All </a:t>
            </a:r>
            <a:r>
              <a:rPr lang="en-US" sz="1600" dirty="0">
                <a:latin typeface="Verdana" pitchFamily="34" charset="0"/>
              </a:rPr>
              <a:t>entities </a:t>
            </a:r>
            <a:r>
              <a:rPr lang="en-US" sz="1600" dirty="0" smtClean="0">
                <a:latin typeface="Verdana" pitchFamily="34" charset="0"/>
              </a:rPr>
              <a:t>(including </a:t>
            </a:r>
            <a:r>
              <a:rPr lang="en-US" sz="1600" dirty="0">
                <a:latin typeface="Verdana" pitchFamily="34" charset="0"/>
              </a:rPr>
              <a:t>individuals, companies, and municipalities) </a:t>
            </a:r>
            <a:r>
              <a:rPr lang="en-US" sz="1600" dirty="0" smtClean="0">
                <a:latin typeface="Verdana" pitchFamily="34" charset="0"/>
              </a:rPr>
              <a:t>that </a:t>
            </a:r>
            <a:r>
              <a:rPr lang="en-US" sz="1600" i="1" dirty="0" smtClean="0">
                <a:latin typeface="Verdana" pitchFamily="34" charset="0"/>
              </a:rPr>
              <a:t>own</a:t>
            </a:r>
            <a:r>
              <a:rPr lang="en-US" sz="1600" dirty="0" smtClean="0">
                <a:latin typeface="Verdana" pitchFamily="34" charset="0"/>
              </a:rPr>
              <a:t> a water </a:t>
            </a:r>
            <a:br>
              <a:rPr lang="en-US" sz="1600" dirty="0" smtClean="0">
                <a:latin typeface="Verdana" pitchFamily="34" charset="0"/>
              </a:rPr>
            </a:br>
            <a:r>
              <a:rPr lang="en-US" sz="1600" dirty="0" smtClean="0">
                <a:latin typeface="Verdana" pitchFamily="34" charset="0"/>
              </a:rPr>
              <a:t>right in the adjudication area </a:t>
            </a:r>
            <a:br>
              <a:rPr lang="en-US" sz="1600" dirty="0" smtClean="0">
                <a:latin typeface="Verdana" pitchFamily="34" charset="0"/>
              </a:rPr>
            </a:br>
            <a:r>
              <a:rPr lang="en-US" sz="1600" dirty="0" smtClean="0">
                <a:latin typeface="Verdana" pitchFamily="34" charset="0"/>
              </a:rPr>
              <a:t>should file.</a:t>
            </a:r>
            <a:endParaRPr lang="en-US" sz="1600" dirty="0">
              <a:latin typeface="Verdana" pitchFamily="34" charset="0"/>
            </a:endParaRPr>
          </a:p>
        </p:txBody>
      </p:sp>
    </p:spTree>
    <p:extLst>
      <p:ext uri="{BB962C8B-B14F-4D97-AF65-F5344CB8AC3E}">
        <p14:creationId xmlns:p14="http://schemas.microsoft.com/office/powerpoint/2010/main" val="2047007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9">
                                            <p:txEl>
                                              <p:pRg st="2" end="2"/>
                                            </p:txEl>
                                          </p:spTgt>
                                        </p:tgtEl>
                                        <p:attrNameLst>
                                          <p:attrName>style.visibility</p:attrName>
                                        </p:attrNameLst>
                                      </p:cBhvr>
                                      <p:to>
                                        <p:strVal val="visible"/>
                                      </p:to>
                                    </p:set>
                                    <p:animEffect transition="in" filter="fade">
                                      <p:cBhvr>
                                        <p:cTn id="7" dur="500"/>
                                        <p:tgtEl>
                                          <p:spTgt spid="266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9">
                                            <p:txEl>
                                              <p:pRg st="4" end="4"/>
                                            </p:txEl>
                                          </p:spTgt>
                                        </p:tgtEl>
                                        <p:attrNameLst>
                                          <p:attrName>style.visibility</p:attrName>
                                        </p:attrNameLst>
                                      </p:cBhvr>
                                      <p:to>
                                        <p:strVal val="visible"/>
                                      </p:to>
                                    </p:set>
                                    <p:animEffect transition="in" filter="fade">
                                      <p:cBhvr>
                                        <p:cTn id="12" dur="500"/>
                                        <p:tgtEl>
                                          <p:spTgt spid="2662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9">
                                            <p:txEl>
                                              <p:pRg st="6" end="6"/>
                                            </p:txEl>
                                          </p:spTgt>
                                        </p:tgtEl>
                                        <p:attrNameLst>
                                          <p:attrName>style.visibility</p:attrName>
                                        </p:attrNameLst>
                                      </p:cBhvr>
                                      <p:to>
                                        <p:strVal val="visible"/>
                                      </p:to>
                                    </p:set>
                                    <p:animEffect transition="in" filter="fade">
                                      <p:cBhvr>
                                        <p:cTn id="17" dur="500"/>
                                        <p:tgtEl>
                                          <p:spTgt spid="266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6" name="Group 5"/>
          <p:cNvGrpSpPr/>
          <p:nvPr/>
        </p:nvGrpSpPr>
        <p:grpSpPr>
          <a:xfrm>
            <a:off x="4723079" y="1028705"/>
            <a:ext cx="3072181" cy="2557053"/>
            <a:chOff x="5247866" y="1143000"/>
            <a:chExt cx="3413534" cy="2841170"/>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47866" y="1143000"/>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Objections to the L.U.R.</a:t>
              </a:r>
            </a:p>
          </p:txBody>
        </p:sp>
        <p:sp>
          <p:nvSpPr>
            <p:cNvPr id="25" name="TextBox 24"/>
            <p:cNvSpPr txBox="1"/>
            <p:nvPr/>
          </p:nvSpPr>
          <p:spPr>
            <a:xfrm>
              <a:off x="5341477" y="2932081"/>
              <a:ext cx="3213205" cy="1000273"/>
            </a:xfrm>
            <a:prstGeom prst="rect">
              <a:avLst/>
            </a:prstGeom>
            <a:noFill/>
          </p:spPr>
          <p:txBody>
            <a:bodyPr wrap="square" rtlCol="0">
              <a:spAutoFit/>
            </a:bodyPr>
            <a:lstStyle/>
            <a:p>
              <a:pPr algn="ctr"/>
              <a:r>
                <a:rPr lang="en-US" sz="1050" dirty="0">
                  <a:solidFill>
                    <a:srgbClr val="000000"/>
                  </a:solidFill>
                  <a:latin typeface="Verdana" pitchFamily="34" charset="0"/>
                  <a:sym typeface="Verdana" pitchFamily="34" charset="0"/>
                </a:rPr>
                <a:t>Claimants will have 90 days to file an </a:t>
              </a:r>
              <a:r>
                <a:rPr lang="en-US" sz="1050" b="1" i="1" dirty="0">
                  <a:solidFill>
                    <a:srgbClr val="000000"/>
                  </a:solidFill>
                  <a:latin typeface="Verdana" pitchFamily="34" charset="0"/>
                  <a:sym typeface="Verdana" pitchFamily="34" charset="0"/>
                </a:rPr>
                <a:t>objection</a:t>
              </a:r>
              <a:r>
                <a:rPr lang="en-US" sz="1050" dirty="0">
                  <a:solidFill>
                    <a:srgbClr val="000000"/>
                  </a:solidFill>
                  <a:latin typeface="Verdana" pitchFamily="34" charset="0"/>
                  <a:sym typeface="Verdana" pitchFamily="34" charset="0"/>
                </a:rPr>
                <a:t> to the List of Unclaimed Rights with the District Court. They must also file</a:t>
              </a:r>
              <a:r>
                <a:rPr lang="en-US" sz="1050" b="1" i="1" dirty="0">
                  <a:solidFill>
                    <a:srgbClr val="000000"/>
                  </a:solidFill>
                  <a:latin typeface="Verdana" pitchFamily="34" charset="0"/>
                  <a:sym typeface="Verdana" pitchFamily="34" charset="0"/>
                </a:rPr>
                <a:t> a water user’s claim</a:t>
              </a:r>
              <a:r>
                <a:rPr lang="en-US" sz="1050" dirty="0">
                  <a:solidFill>
                    <a:srgbClr val="000000"/>
                  </a:solidFill>
                  <a:latin typeface="Verdana" pitchFamily="34" charset="0"/>
                  <a:sym typeface="Verdana" pitchFamily="34" charset="0"/>
                </a:rPr>
                <a:t> with the court and the State Engineer.</a:t>
              </a:r>
              <a:endParaRPr lang="en-US" sz="2400" dirty="0">
                <a:solidFill>
                  <a:srgbClr val="000000"/>
                </a:solidFill>
                <a:latin typeface="Gill Sans"/>
                <a:sym typeface="Gill Sans"/>
              </a:endParaRPr>
            </a:p>
          </p:txBody>
        </p:sp>
        <p:grpSp>
          <p:nvGrpSpPr>
            <p:cNvPr id="14" name="Group 13"/>
            <p:cNvGrpSpPr/>
            <p:nvPr/>
          </p:nvGrpSpPr>
          <p:grpSpPr>
            <a:xfrm>
              <a:off x="5628624" y="1786237"/>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013200" y="4948908"/>
                <a:ext cx="1400541" cy="897681"/>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a:t>
                </a:r>
              </a:p>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&amp;</a:t>
                </a:r>
              </a:p>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6</a:t>
              </a:r>
            </a:p>
          </p:txBody>
        </p:sp>
        <p:grpSp>
          <p:nvGrpSpPr>
            <p:cNvPr id="19" name="Group 18"/>
            <p:cNvGrpSpPr/>
            <p:nvPr/>
          </p:nvGrpSpPr>
          <p:grpSpPr>
            <a:xfrm>
              <a:off x="6817342" y="1848948"/>
              <a:ext cx="731511" cy="955223"/>
              <a:chOff x="6634463" y="1848948"/>
              <a:chExt cx="731511" cy="955223"/>
            </a:xfrm>
          </p:grpSpPr>
          <p:sp>
            <p:nvSpPr>
              <p:cNvPr id="117" name="Right Arrow 116"/>
              <p:cNvSpPr/>
              <p:nvPr/>
            </p:nvSpPr>
            <p:spPr bwMode="auto">
              <a:xfrm>
                <a:off x="6634463" y="1848948"/>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18" name="Group 117"/>
              <p:cNvGrpSpPr/>
              <p:nvPr/>
            </p:nvGrpSpPr>
            <p:grpSpPr>
              <a:xfrm>
                <a:off x="6634463" y="2000757"/>
                <a:ext cx="599552" cy="620536"/>
                <a:chOff x="6636619" y="2047360"/>
                <a:chExt cx="599552" cy="620536"/>
              </a:xfrm>
            </p:grpSpPr>
            <p:pic>
              <p:nvPicPr>
                <p:cNvPr id="119" name="Picture 6" descr="https://upload.wikimedia.org/wikipedia/commons/thumb/c/ca/Calendar_icon_2.svg/2000px-Calendar_icon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sp>
          <p:nvSpPr>
            <p:cNvPr id="121" name="TextBox 120"/>
            <p:cNvSpPr txBox="1"/>
            <p:nvPr/>
          </p:nvSpPr>
          <p:spPr>
            <a:xfrm>
              <a:off x="7297746" y="1798342"/>
              <a:ext cx="1256937"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 </a:t>
              </a:r>
            </a:p>
            <a:p>
              <a:pPr algn="ctr"/>
              <a:r>
                <a:rPr lang="en-US" sz="1100" b="1" i="1" dirty="0">
                  <a:solidFill>
                    <a:srgbClr val="000000"/>
                  </a:solidFill>
                  <a:latin typeface="Verdana" pitchFamily="34" charset="0"/>
                  <a:sym typeface="Verdana" pitchFamily="34" charset="0"/>
                </a:rPr>
                <a:t>Court</a:t>
              </a:r>
            </a:p>
            <a:p>
              <a:pPr algn="ctr"/>
              <a:r>
                <a:rPr lang="en-US" sz="1100" b="1" i="1" dirty="0">
                  <a:solidFill>
                    <a:srgbClr val="000000"/>
                  </a:solidFill>
                  <a:latin typeface="Verdana" pitchFamily="34" charset="0"/>
                  <a:sym typeface="Verdana" pitchFamily="34" charset="0"/>
                </a:rPr>
                <a:t>&amp;</a:t>
              </a:r>
            </a:p>
            <a:p>
              <a:pPr algn="ctr"/>
              <a:r>
                <a:rPr lang="en-US" sz="1100" b="1" i="1" dirty="0">
                  <a:solidFill>
                    <a:srgbClr val="000000"/>
                  </a:solidFill>
                  <a:latin typeface="Verdana" pitchFamily="34" charset="0"/>
                  <a:sym typeface="Verdana" pitchFamily="34" charset="0"/>
                </a:rPr>
                <a:t>State Engineer </a:t>
              </a:r>
            </a:p>
          </p:txBody>
        </p:sp>
      </p:grpSp>
      <p:grpSp>
        <p:nvGrpSpPr>
          <p:cNvPr id="7" name="Group 6"/>
          <p:cNvGrpSpPr/>
          <p:nvPr/>
        </p:nvGrpSpPr>
        <p:grpSpPr>
          <a:xfrm>
            <a:off x="937260" y="3814568"/>
            <a:ext cx="3223265" cy="2594033"/>
            <a:chOff x="1041400" y="4238353"/>
            <a:chExt cx="3581405" cy="2882259"/>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041400" y="4238353"/>
              <a:ext cx="3581405" cy="348813"/>
            </a:xfrm>
            <a:prstGeom prst="rect">
              <a:avLst/>
            </a:prstGeom>
            <a:noFill/>
          </p:spPr>
          <p:txBody>
            <a:bodyPr wrap="square" rtlCol="0">
              <a:spAutoFit/>
            </a:bodyPr>
            <a:lstStyle/>
            <a:p>
              <a:pPr algn="ctr">
                <a:lnSpc>
                  <a:spcPct val="120000"/>
                </a:lnSpc>
              </a:pPr>
              <a:r>
                <a:rPr lang="en-US" sz="1200" b="1" i="1" dirty="0">
                  <a:solidFill>
                    <a:srgbClr val="FF9900"/>
                  </a:solidFill>
                  <a:latin typeface="Verdana" pitchFamily="34" charset="0"/>
                  <a:sym typeface="Verdana" pitchFamily="34" charset="0"/>
                </a:rPr>
                <a:t>Objection Resolution (as needed)</a:t>
              </a:r>
            </a:p>
          </p:txBody>
        </p:sp>
        <p:sp>
          <p:nvSpPr>
            <p:cNvPr id="51" name="TextBox 50"/>
            <p:cNvSpPr txBox="1"/>
            <p:nvPr/>
          </p:nvSpPr>
          <p:spPr>
            <a:xfrm>
              <a:off x="1117599" y="6163085"/>
              <a:ext cx="3424209" cy="957527"/>
            </a:xfrm>
            <a:prstGeom prst="rect">
              <a:avLst/>
            </a:prstGeom>
            <a:noFill/>
          </p:spPr>
          <p:txBody>
            <a:bodyPr wrap="square" lIns="45720" rIns="45720" rtlCol="0">
              <a:spAutoFit/>
            </a:bodyPr>
            <a:lstStyle/>
            <a:p>
              <a:pPr algn="ctr"/>
              <a:r>
                <a:rPr lang="en-US" sz="1000" dirty="0">
                  <a:solidFill>
                    <a:srgbClr val="000000"/>
                  </a:solidFill>
                  <a:latin typeface="Verdana" pitchFamily="34" charset="0"/>
                  <a:sym typeface="Verdana" pitchFamily="34" charset="0"/>
                </a:rPr>
                <a:t>The State Engineer may choose to </a:t>
              </a:r>
              <a:r>
                <a:rPr lang="en-US" sz="1000" b="1" i="1" dirty="0">
                  <a:solidFill>
                    <a:srgbClr val="000000"/>
                  </a:solidFill>
                  <a:latin typeface="Verdana" pitchFamily="34" charset="0"/>
                  <a:sym typeface="Verdana" pitchFamily="34" charset="0"/>
                </a:rPr>
                <a:t>litigate</a:t>
              </a:r>
              <a:r>
                <a:rPr lang="en-US" sz="1000" dirty="0">
                  <a:solidFill>
                    <a:srgbClr val="000000"/>
                  </a:solidFill>
                  <a:latin typeface="Verdana" pitchFamily="34" charset="0"/>
                  <a:sym typeface="Verdana" pitchFamily="34" charset="0"/>
                </a:rPr>
                <a:t>, file a </a:t>
              </a:r>
              <a:r>
                <a:rPr lang="en-US" sz="1000" b="1" i="1" dirty="0">
                  <a:solidFill>
                    <a:srgbClr val="000000"/>
                  </a:solidFill>
                  <a:latin typeface="Verdana" pitchFamily="34" charset="0"/>
                  <a:sym typeface="Verdana" pitchFamily="34" charset="0"/>
                </a:rPr>
                <a:t>concurring motion, </a:t>
              </a:r>
              <a:r>
                <a:rPr lang="en-US" sz="1000" dirty="0">
                  <a:solidFill>
                    <a:srgbClr val="000000"/>
                  </a:solidFill>
                  <a:latin typeface="Verdana" pitchFamily="34" charset="0"/>
                  <a:sym typeface="Verdana" pitchFamily="34" charset="0"/>
                </a:rPr>
                <a:t>or</a:t>
              </a:r>
              <a:r>
                <a:rPr lang="en-US" sz="1000" b="1" i="1" dirty="0">
                  <a:solidFill>
                    <a:srgbClr val="000000"/>
                  </a:solidFill>
                  <a:latin typeface="Verdana" pitchFamily="34" charset="0"/>
                  <a:sym typeface="Verdana" pitchFamily="34" charset="0"/>
                </a:rPr>
                <a:t> remain silent</a:t>
              </a:r>
              <a:r>
                <a:rPr lang="en-US" sz="1000" dirty="0">
                  <a:solidFill>
                    <a:srgbClr val="000000"/>
                  </a:solidFill>
                  <a:latin typeface="Verdana" pitchFamily="34" charset="0"/>
                  <a:sym typeface="Verdana" pitchFamily="34" charset="0"/>
                </a:rPr>
                <a:t>. If the court allows the claim, the State Engineer will evaluate the claim in the Proposed Determination.   </a:t>
              </a:r>
              <a:endParaRPr lang="en-US" sz="2500"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7</a:t>
              </a:r>
            </a:p>
          </p:txBody>
        </p:sp>
        <p:grpSp>
          <p:nvGrpSpPr>
            <p:cNvPr id="124" name="Group 123"/>
            <p:cNvGrpSpPr>
              <a:grpSpLocks noChangeAspect="1"/>
            </p:cNvGrpSpPr>
            <p:nvPr/>
          </p:nvGrpSpPr>
          <p:grpSpPr>
            <a:xfrm>
              <a:off x="2162110" y="4760158"/>
              <a:ext cx="1398388" cy="1335817"/>
              <a:chOff x="3285610" y="5361129"/>
              <a:chExt cx="831862" cy="794640"/>
            </a:xfrm>
          </p:grpSpPr>
          <p:sp>
            <p:nvSpPr>
              <p:cNvPr id="137" name="Freeform 136"/>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8"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9"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0"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1" name="Oval 140"/>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2"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3"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4" name="Rectangle 143"/>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5"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6"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7"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8"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9"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0" name="Oval 149"/>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1"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2"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3"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4"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8" name="Group 7"/>
          <p:cNvGrpSpPr/>
          <p:nvPr/>
        </p:nvGrpSpPr>
        <p:grpSpPr>
          <a:xfrm>
            <a:off x="4734880" y="3814518"/>
            <a:ext cx="3060383" cy="2573410"/>
            <a:chOff x="5260975" y="4238353"/>
            <a:chExt cx="3400425" cy="2859345"/>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69332"/>
            </a:xfrm>
            <a:prstGeom prst="rect">
              <a:avLst/>
            </a:prstGeom>
            <a:noFill/>
          </p:spPr>
          <p:txBody>
            <a:bodyPr wrap="square" rtlCol="0">
              <a:spAutoFit/>
            </a:bodyPr>
            <a:lstStyle/>
            <a:p>
              <a:pPr algn="ctr">
                <a:lnSpc>
                  <a:spcPct val="120000"/>
                </a:lnSpc>
              </a:pPr>
              <a:r>
                <a:rPr lang="en-US" sz="1300" b="1" i="1" dirty="0">
                  <a:solidFill>
                    <a:srgbClr val="C00000"/>
                  </a:solidFill>
                  <a:latin typeface="Verdana" pitchFamily="34" charset="0"/>
                  <a:sym typeface="Verdana" pitchFamily="34" charset="0"/>
                </a:rPr>
                <a:t>Judicial Decree</a:t>
              </a:r>
            </a:p>
          </p:txBody>
        </p:sp>
        <p:sp>
          <p:nvSpPr>
            <p:cNvPr id="75" name="TextBox 74"/>
            <p:cNvSpPr txBox="1"/>
            <p:nvPr/>
          </p:nvSpPr>
          <p:spPr>
            <a:xfrm>
              <a:off x="5341476" y="5969183"/>
              <a:ext cx="3319923" cy="1128515"/>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Once objections (if any) are resolved, the court renders a judgment that the </a:t>
              </a:r>
              <a:r>
                <a:rPr lang="en-US" sz="1000" b="1" i="1" dirty="0">
                  <a:solidFill>
                    <a:srgbClr val="000000"/>
                  </a:solidFill>
                  <a:latin typeface="Verdana" pitchFamily="34" charset="0"/>
                  <a:sym typeface="Verdana" pitchFamily="34" charset="0"/>
                </a:rPr>
                <a:t>rights on the L.U.R. are abandoned</a:t>
              </a:r>
              <a:r>
                <a:rPr lang="en-US" sz="1000" dirty="0">
                  <a:solidFill>
                    <a:srgbClr val="000000"/>
                  </a:solidFill>
                  <a:latin typeface="Verdana" pitchFamily="34" charset="0"/>
                  <a:sym typeface="Verdana" pitchFamily="34" charset="0"/>
                </a:rPr>
                <a:t> with the exception of those allowed as a result of a successful objection. It may also </a:t>
              </a:r>
              <a:r>
                <a:rPr lang="en-US" sz="1000" b="1" i="1" dirty="0">
                  <a:solidFill>
                    <a:srgbClr val="000000"/>
                  </a:solidFill>
                  <a:latin typeface="Verdana" pitchFamily="34" charset="0"/>
                  <a:sym typeface="Verdana" pitchFamily="34" charset="0"/>
                </a:rPr>
                <a:t>prohibit future diligence claims </a:t>
              </a:r>
              <a:r>
                <a:rPr lang="en-US" sz="1000" dirty="0">
                  <a:solidFill>
                    <a:srgbClr val="000000"/>
                  </a:solidFill>
                  <a:latin typeface="Verdana" pitchFamily="34" charset="0"/>
                  <a:sym typeface="Verdana" pitchFamily="34" charset="0"/>
                </a:rPr>
                <a:t>from being filed.</a:t>
              </a:r>
              <a:endParaRPr lang="en-US" sz="1000" dirty="0">
                <a:solidFill>
                  <a:srgbClr val="000000"/>
                </a:solidFill>
                <a:latin typeface="Gill Sans"/>
                <a:sym typeface="Gill Sans"/>
              </a:endParaRPr>
            </a:p>
          </p:txBody>
        </p:sp>
        <p:grpSp>
          <p:nvGrpSpPr>
            <p:cNvPr id="76" name="Group 75"/>
            <p:cNvGrpSpPr/>
            <p:nvPr/>
          </p:nvGrpSpPr>
          <p:grpSpPr>
            <a:xfrm>
              <a:off x="7213600" y="4861560"/>
              <a:ext cx="914400" cy="1005840"/>
              <a:chOff x="4013200" y="4572000"/>
              <a:chExt cx="1400541" cy="1600200"/>
            </a:xfrm>
          </p:grpSpPr>
          <p:sp>
            <p:nvSpPr>
              <p:cNvPr id="79" name="Rounded Rectangle 78"/>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0" name="TextBox 79"/>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81" name="Straight Connector 80"/>
              <p:cNvCxnSpPr/>
              <p:nvPr/>
            </p:nvCxnSpPr>
            <p:spPr bwMode="auto">
              <a:xfrm>
                <a:off x="4172133" y="53721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172133" y="56769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172133" y="59817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5" name="Rectangle 84"/>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6" name="Rectangle 85"/>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8</a:t>
              </a:r>
            </a:p>
          </p:txBody>
        </p:sp>
        <p:grpSp>
          <p:nvGrpSpPr>
            <p:cNvPr id="127" name="Group 126"/>
            <p:cNvGrpSpPr>
              <a:grpSpLocks noChangeAspect="1"/>
            </p:cNvGrpSpPr>
            <p:nvPr/>
          </p:nvGrpSpPr>
          <p:grpSpPr>
            <a:xfrm>
              <a:off x="5652630" y="5040579"/>
              <a:ext cx="1384116" cy="799202"/>
              <a:chOff x="8296536" y="6302105"/>
              <a:chExt cx="962739" cy="555895"/>
            </a:xfrm>
          </p:grpSpPr>
          <p:grpSp>
            <p:nvGrpSpPr>
              <p:cNvPr id="128" name="Group 127"/>
              <p:cNvGrpSpPr>
                <a:grpSpLocks/>
              </p:cNvGrpSpPr>
              <p:nvPr/>
            </p:nvGrpSpPr>
            <p:grpSpPr bwMode="auto">
              <a:xfrm rot="18653719">
                <a:off x="8645681" y="6098184"/>
                <a:ext cx="409674" cy="817515"/>
                <a:chOff x="3580" y="3509"/>
                <a:chExt cx="2404" cy="5748"/>
              </a:xfrm>
            </p:grpSpPr>
            <p:sp>
              <p:nvSpPr>
                <p:cNvPr id="131"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2" name="Rectangle 131"/>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3"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4"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5"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6"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29"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0" name="Rectangle 129"/>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3" name="Group 2"/>
          <p:cNvGrpSpPr/>
          <p:nvPr/>
        </p:nvGrpSpPr>
        <p:grpSpPr>
          <a:xfrm>
            <a:off x="937266" y="1028749"/>
            <a:ext cx="3150367" cy="2577763"/>
            <a:chOff x="1041401" y="1143000"/>
            <a:chExt cx="3500408" cy="2864182"/>
          </a:xfrm>
        </p:grpSpPr>
        <p:sp>
          <p:nvSpPr>
            <p:cNvPr id="4" name="Round Diagonal Corner Rectangle 3"/>
            <p:cNvSpPr/>
            <p:nvPr/>
          </p:nvSpPr>
          <p:spPr bwMode="auto">
            <a:xfrm flipH="1">
              <a:off x="1117600" y="1482725"/>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6" name="TextBox 15"/>
            <p:cNvSpPr txBox="1"/>
            <p:nvPr/>
          </p:nvSpPr>
          <p:spPr>
            <a:xfrm>
              <a:off x="1041401" y="1143000"/>
              <a:ext cx="3500408" cy="369332"/>
            </a:xfrm>
            <a:prstGeom prst="rect">
              <a:avLst/>
            </a:prstGeom>
            <a:noFill/>
          </p:spPr>
          <p:txBody>
            <a:bodyPr wrap="square" lIns="0" rIns="0" rtlCol="0">
              <a:spAutoFit/>
            </a:bodyPr>
            <a:lstStyle/>
            <a:p>
              <a:pPr algn="ctr">
                <a:lnSpc>
                  <a:spcPct val="120000"/>
                </a:lnSpc>
              </a:pPr>
              <a:r>
                <a:rPr lang="en-US" sz="1300" b="1" i="1" dirty="0">
                  <a:solidFill>
                    <a:srgbClr val="3366CC"/>
                  </a:solidFill>
                  <a:latin typeface="Verdana" pitchFamily="34" charset="0"/>
                  <a:sym typeface="Verdana" pitchFamily="34" charset="0"/>
                </a:rPr>
                <a:t>List of Unclaimed Rights (L.U.R.)</a:t>
              </a:r>
            </a:p>
          </p:txBody>
        </p:sp>
        <p:sp>
          <p:nvSpPr>
            <p:cNvPr id="18" name="TextBox 17"/>
            <p:cNvSpPr txBox="1"/>
            <p:nvPr/>
          </p:nvSpPr>
          <p:spPr>
            <a:xfrm>
              <a:off x="1117600" y="2878667"/>
              <a:ext cx="3378466" cy="1128515"/>
            </a:xfrm>
            <a:prstGeom prst="rect">
              <a:avLst/>
            </a:prstGeom>
            <a:noFill/>
          </p:spPr>
          <p:txBody>
            <a:bodyPr wrap="square" rtlCol="0">
              <a:spAutoFit/>
            </a:bodyPr>
            <a:lstStyle/>
            <a:p>
              <a:pPr marL="0" lvl="1" algn="ctr"/>
              <a:r>
                <a:rPr lang="en-US" sz="1000" dirty="0">
                  <a:solidFill>
                    <a:srgbClr val="000000"/>
                  </a:solidFill>
                  <a:latin typeface="Verdana" pitchFamily="34" charset="0"/>
                  <a:sym typeface="Verdana" pitchFamily="34" charset="0"/>
                </a:rPr>
                <a:t>Water rights of record for which </a:t>
              </a:r>
              <a:r>
                <a:rPr lang="en-US" sz="1000" b="1" i="1" dirty="0">
                  <a:solidFill>
                    <a:srgbClr val="000000"/>
                  </a:solidFill>
                  <a:latin typeface="Verdana" pitchFamily="34" charset="0"/>
                  <a:sym typeface="Verdana" pitchFamily="34" charset="0"/>
                </a:rPr>
                <a:t>no claim was filed</a:t>
              </a:r>
              <a:r>
                <a:rPr lang="en-US" sz="1000" dirty="0">
                  <a:solidFill>
                    <a:srgbClr val="000000"/>
                  </a:solidFill>
                  <a:latin typeface="Verdana" pitchFamily="34" charset="0"/>
                  <a:sym typeface="Verdana" pitchFamily="34" charset="0"/>
                </a:rPr>
                <a:t> within the 90-day period will be included in the </a:t>
              </a:r>
              <a:r>
                <a:rPr lang="en-US" sz="1000" b="1" i="1" dirty="0">
                  <a:solidFill>
                    <a:srgbClr val="000000"/>
                  </a:solidFill>
                  <a:latin typeface="Verdana" pitchFamily="34" charset="0"/>
                  <a:sym typeface="Verdana" pitchFamily="34" charset="0"/>
                </a:rPr>
                <a:t>List of Unclaimed </a:t>
              </a:r>
              <a:r>
                <a:rPr lang="en-US" sz="1000" b="1" i="1" dirty="0" smtClean="0">
                  <a:solidFill>
                    <a:srgbClr val="000000"/>
                  </a:solidFill>
                  <a:latin typeface="Verdana" pitchFamily="34" charset="0"/>
                  <a:sym typeface="Verdana" pitchFamily="34" charset="0"/>
                </a:rPr>
                <a:t>Rights</a:t>
              </a:r>
              <a:r>
                <a:rPr lang="en-US" sz="1000" i="1" dirty="0" smtClean="0">
                  <a:solidFill>
                    <a:srgbClr val="000000"/>
                  </a:solidFill>
                  <a:latin typeface="Verdana" pitchFamily="34" charset="0"/>
                  <a:sym typeface="Verdana" pitchFamily="34" charset="0"/>
                </a:rPr>
                <a:t>, </a:t>
              </a:r>
              <a:r>
                <a:rPr lang="en-US" sz="1000" b="1" i="1" dirty="0" smtClean="0">
                  <a:solidFill>
                    <a:srgbClr val="000000"/>
                  </a:solidFill>
                  <a:latin typeface="Verdana" pitchFamily="34" charset="0"/>
                  <a:sym typeface="Verdana" pitchFamily="34" charset="0"/>
                </a:rPr>
                <a:t>mailed</a:t>
              </a:r>
              <a:r>
                <a:rPr lang="en-US" sz="1000" dirty="0" smtClean="0">
                  <a:solidFill>
                    <a:srgbClr val="000000"/>
                  </a:solidFill>
                  <a:latin typeface="Verdana" pitchFamily="34" charset="0"/>
                  <a:sym typeface="Verdana" pitchFamily="34" charset="0"/>
                </a:rPr>
                <a:t> to all parties. </a:t>
              </a:r>
              <a:r>
                <a:rPr lang="en-US" sz="1000" dirty="0">
                  <a:solidFill>
                    <a:srgbClr val="000000"/>
                  </a:solidFill>
                  <a:latin typeface="Verdana" pitchFamily="34" charset="0"/>
                  <a:sym typeface="Verdana" pitchFamily="34" charset="0"/>
                </a:rPr>
                <a:t>A </a:t>
              </a:r>
              <a:r>
                <a:rPr lang="en-US" sz="1000" b="1" i="1" dirty="0">
                  <a:solidFill>
                    <a:srgbClr val="000000"/>
                  </a:solidFill>
                  <a:latin typeface="Verdana" pitchFamily="34" charset="0"/>
                  <a:sym typeface="Verdana" pitchFamily="34" charset="0"/>
                </a:rPr>
                <a:t>public meeting</a:t>
              </a:r>
              <a:r>
                <a:rPr lang="en-US" sz="1000" dirty="0">
                  <a:solidFill>
                    <a:srgbClr val="000000"/>
                  </a:solidFill>
                  <a:latin typeface="Verdana" pitchFamily="34" charset="0"/>
                  <a:sym typeface="Verdana" pitchFamily="34" charset="0"/>
                </a:rPr>
                <a:t> is held once the List of Unclaimed Rights is published / filed with the court.</a:t>
              </a:r>
            </a:p>
          </p:txBody>
        </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5</a:t>
              </a:r>
            </a:p>
          </p:txBody>
        </p:sp>
        <p:grpSp>
          <p:nvGrpSpPr>
            <p:cNvPr id="95" name="Group 94"/>
            <p:cNvGrpSpPr>
              <a:grpSpLocks noChangeAspect="1"/>
            </p:cNvGrpSpPr>
            <p:nvPr/>
          </p:nvGrpSpPr>
          <p:grpSpPr>
            <a:xfrm>
              <a:off x="1478287" y="1694126"/>
              <a:ext cx="1592556" cy="1072437"/>
              <a:chOff x="10455606" y="1138633"/>
              <a:chExt cx="1138047" cy="766367"/>
            </a:xfrm>
          </p:grpSpPr>
          <p:sp>
            <p:nvSpPr>
              <p:cNvPr id="96" name="Rounded Rectangle 95"/>
              <p:cNvSpPr/>
              <p:nvPr/>
            </p:nvSpPr>
            <p:spPr bwMode="auto">
              <a:xfrm>
                <a:off x="10492486" y="1143000"/>
                <a:ext cx="1101167" cy="762000"/>
              </a:xfrm>
              <a:prstGeom prst="roundRect">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97" name="Straight Connector 96"/>
              <p:cNvCxnSpPr/>
              <p:nvPr/>
            </p:nvCxnSpPr>
            <p:spPr bwMode="auto">
              <a:xfrm>
                <a:off x="10760936" y="18288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10760936" y="16764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10760936" y="15240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 Box 256"/>
              <p:cNvSpPr txBox="1">
                <a:spLocks noChangeArrowheads="1"/>
              </p:cNvSpPr>
              <p:nvPr/>
            </p:nvSpPr>
            <p:spPr bwMode="auto">
              <a:xfrm>
                <a:off x="10535313" y="1138633"/>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UNCLAIMED RIGHTS</a:t>
                </a:r>
                <a:endParaRPr lang="en-US" sz="11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101" name="Rectangle 100"/>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2" name="Rectangle 10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3" name="Rectangle 102"/>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104" name="Straight Connector 103"/>
              <p:cNvCxnSpPr/>
              <p:nvPr/>
            </p:nvCxnSpPr>
            <p:spPr bwMode="auto">
              <a:xfrm>
                <a:off x="10455606" y="1264181"/>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10455606" y="1350664"/>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10455606" y="1437147"/>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10455606" y="152363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10455606" y="1610113"/>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10455606" y="1696596"/>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10455606" y="178308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 name="Group 112"/>
            <p:cNvGrpSpPr>
              <a:grpSpLocks noChangeAspect="1"/>
            </p:cNvGrpSpPr>
            <p:nvPr/>
          </p:nvGrpSpPr>
          <p:grpSpPr bwMode="auto">
            <a:xfrm>
              <a:off x="3159781" y="1675654"/>
              <a:ext cx="1075225" cy="1078231"/>
              <a:chOff x="12199" y="6038"/>
              <a:chExt cx="1886" cy="1688"/>
            </a:xfrm>
          </p:grpSpPr>
          <p:sp>
            <p:nvSpPr>
              <p:cNvPr id="115" name="Rectangle 114"/>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6" name="Freeform 115"/>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2" name="Freeform 12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5" name="Freeform 1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6" name="Freeform 155"/>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7" name="Freeform 1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8" name="Freeform 157"/>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9" name="Freeform 1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0" name="Freeform 159"/>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1" name="Freeform 1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2" name="Freeform 161"/>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3" name="Freeform 1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4" name="Freeform 163"/>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5" name="Freeform 1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6" name="Freeform 165"/>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7" name="Freeform 1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8" name="Freeform 167"/>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9" name="Freeform 1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0" name="Freeform 169"/>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1" name="Freeform 1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2" name="Freeform 171"/>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3" name="Freeform 1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4" name="Freeform 173"/>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5" name="Freeform 1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6" name="Freeform 175"/>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7" name="Freeform 1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178" name="Rectangle 3"/>
          <p:cNvSpPr>
            <a:spLocks/>
          </p:cNvSpPr>
          <p:nvPr/>
        </p:nvSpPr>
        <p:spPr bwMode="auto">
          <a:xfrm>
            <a:off x="900675"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List of Unclaimed Rights</a:t>
            </a:r>
          </a:p>
        </p:txBody>
      </p:sp>
    </p:spTree>
    <p:extLst>
      <p:ext uri="{BB962C8B-B14F-4D97-AF65-F5344CB8AC3E}">
        <p14:creationId xmlns:p14="http://schemas.microsoft.com/office/powerpoint/2010/main" val="3211601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Proposed Determination</a:t>
            </a:r>
          </a:p>
        </p:txBody>
      </p:sp>
      <p:pic>
        <p:nvPicPr>
          <p:cNvPr id="49156" name="Picture 4"/>
          <p:cNvPicPr>
            <a:picLocks noChangeAspect="1"/>
          </p:cNvPicPr>
          <p:nvPr/>
        </p:nvPicPr>
        <p:blipFill>
          <a:blip r:embed="rId3"/>
          <a:srcRect/>
          <a:stretch>
            <a:fillRect/>
          </a:stretch>
        </p:blipFill>
        <p:spPr bwMode="auto">
          <a:xfrm>
            <a:off x="937261" y="1051560"/>
            <a:ext cx="4737735" cy="3620453"/>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9155" name="Picture 3"/>
          <p:cNvPicPr>
            <a:picLocks noChangeAspect="1"/>
          </p:cNvPicPr>
          <p:nvPr/>
        </p:nvPicPr>
        <p:blipFill>
          <a:blip r:embed="rId4"/>
          <a:srcRect/>
          <a:stretch>
            <a:fillRect/>
          </a:stretch>
        </p:blipFill>
        <p:spPr bwMode="auto">
          <a:xfrm>
            <a:off x="3826193" y="1513453"/>
            <a:ext cx="4606290" cy="3497580"/>
          </a:xfrm>
          <a:prstGeom prst="rect">
            <a:avLst/>
          </a:prstGeom>
          <a:noFill/>
          <a:ln w="25400">
            <a:solidFill>
              <a:srgbClr val="000000"/>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7653" name="TextBox 5"/>
          <p:cNvSpPr txBox="1">
            <a:spLocks noChangeArrowheads="1"/>
          </p:cNvSpPr>
          <p:nvPr/>
        </p:nvSpPr>
        <p:spPr bwMode="auto">
          <a:xfrm>
            <a:off x="410052" y="5029200"/>
            <a:ext cx="7453788" cy="177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ts val="600"/>
              </a:spcBef>
              <a:buFont typeface="Arial" pitchFamily="34" charset="0"/>
              <a:buChar char="•"/>
            </a:pPr>
            <a:r>
              <a:rPr lang="en-US" sz="1500" dirty="0" smtClean="0">
                <a:solidFill>
                  <a:srgbClr val="FF0000"/>
                </a:solidFill>
                <a:latin typeface="Verdana" pitchFamily="34" charset="0"/>
              </a:rPr>
              <a:t>Proposed Determination (PD) </a:t>
            </a:r>
            <a:r>
              <a:rPr lang="en-US" sz="1500" dirty="0">
                <a:solidFill>
                  <a:srgbClr val="FF0000"/>
                </a:solidFill>
                <a:latin typeface="Verdana" pitchFamily="34" charset="0"/>
              </a:rPr>
              <a:t>r</a:t>
            </a:r>
            <a:r>
              <a:rPr lang="en-US" sz="1500" dirty="0" smtClean="0">
                <a:solidFill>
                  <a:srgbClr val="FF0000"/>
                </a:solidFill>
                <a:latin typeface="Verdana" pitchFamily="34" charset="0"/>
              </a:rPr>
              <a:t>epresents the State </a:t>
            </a:r>
            <a:r>
              <a:rPr lang="en-US" sz="1500" dirty="0">
                <a:solidFill>
                  <a:srgbClr val="FF0000"/>
                </a:solidFill>
                <a:latin typeface="Verdana" pitchFamily="34" charset="0"/>
              </a:rPr>
              <a:t>Engineer’s official recommendation of rights within an adjudication boundary.</a:t>
            </a:r>
          </a:p>
          <a:p>
            <a:pPr eaLnBrk="1" hangingPunct="1">
              <a:spcBef>
                <a:spcPts val="600"/>
              </a:spcBef>
              <a:buFont typeface="Arial" pitchFamily="34" charset="0"/>
              <a:buChar char="•"/>
            </a:pPr>
            <a:r>
              <a:rPr lang="en-US" sz="1500" dirty="0">
                <a:solidFill>
                  <a:schemeClr val="tx1"/>
                </a:solidFill>
                <a:latin typeface="Verdana" pitchFamily="34" charset="0"/>
              </a:rPr>
              <a:t>Filed with the District Court.</a:t>
            </a:r>
          </a:p>
          <a:p>
            <a:pPr eaLnBrk="1" hangingPunct="1">
              <a:spcBef>
                <a:spcPts val="600"/>
              </a:spcBef>
              <a:buFont typeface="Arial" pitchFamily="34" charset="0"/>
              <a:buChar char="•"/>
            </a:pPr>
            <a:r>
              <a:rPr lang="en-US" sz="1500" dirty="0">
                <a:solidFill>
                  <a:schemeClr val="tx1"/>
                </a:solidFill>
                <a:latin typeface="Verdana" pitchFamily="34" charset="0"/>
              </a:rPr>
              <a:t>Distributed to water users within the adjudication boundary.</a:t>
            </a:r>
          </a:p>
          <a:p>
            <a:pPr eaLnBrk="1" hangingPunct="1">
              <a:spcBef>
                <a:spcPts val="600"/>
              </a:spcBef>
              <a:buFont typeface="Arial" pitchFamily="34" charset="0"/>
              <a:buChar char="•"/>
            </a:pPr>
            <a:r>
              <a:rPr lang="en-US" sz="1500" dirty="0">
                <a:solidFill>
                  <a:schemeClr val="tx1"/>
                </a:solidFill>
                <a:latin typeface="Verdana" pitchFamily="34" charset="0"/>
              </a:rPr>
              <a:t>Public meeting held to discuss the </a:t>
            </a:r>
            <a:r>
              <a:rPr lang="en-US" sz="1500" dirty="0" smtClean="0">
                <a:solidFill>
                  <a:schemeClr val="tx1"/>
                </a:solidFill>
                <a:latin typeface="Verdana" pitchFamily="34" charset="0"/>
              </a:rPr>
              <a:t>PD and </a:t>
            </a:r>
            <a:r>
              <a:rPr lang="en-US" sz="1500" dirty="0">
                <a:solidFill>
                  <a:schemeClr val="tx1"/>
                </a:solidFill>
                <a:latin typeface="Verdana" pitchFamily="34" charset="0"/>
              </a:rPr>
              <a:t>answer questions.</a:t>
            </a:r>
          </a:p>
          <a:p>
            <a:pPr eaLnBrk="1" hangingPunct="1">
              <a:spcBef>
                <a:spcPts val="600"/>
              </a:spcBef>
              <a:buFont typeface="Arial" pitchFamily="34" charset="0"/>
              <a:buChar char="•"/>
            </a:pPr>
            <a:endParaRPr lang="en-US" sz="1500" dirty="0">
              <a:latin typeface="Verdana" pitchFamily="34" charset="0"/>
            </a:endParaRPr>
          </a:p>
        </p:txBody>
      </p:sp>
    </p:spTree>
    <p:extLst>
      <p:ext uri="{BB962C8B-B14F-4D97-AF65-F5344CB8AC3E}">
        <p14:creationId xmlns:p14="http://schemas.microsoft.com/office/powerpoint/2010/main" val="30281765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Hydrographic Survey Maps</a:t>
            </a:r>
          </a:p>
        </p:txBody>
      </p:sp>
      <p:sp>
        <p:nvSpPr>
          <p:cNvPr id="7" name="TextBox 6"/>
          <p:cNvSpPr txBox="1"/>
          <p:nvPr/>
        </p:nvSpPr>
        <p:spPr>
          <a:xfrm>
            <a:off x="5562602" y="1481392"/>
            <a:ext cx="3261360" cy="3776418"/>
          </a:xfrm>
          <a:prstGeom prst="rect">
            <a:avLst/>
          </a:prstGeom>
          <a:noFill/>
        </p:spPr>
        <p:txBody>
          <a:bodyPr wrap="square" lIns="82292" tIns="41148" rIns="82292" bIns="41148">
            <a:spAutoFit/>
          </a:bodyPr>
          <a:lstStyle/>
          <a:p>
            <a:pPr marL="257147" indent="-257147">
              <a:buFont typeface="Arial" pitchFamily="34" charset="0"/>
              <a:buChar char="•"/>
              <a:defRPr/>
            </a:pPr>
            <a:r>
              <a:rPr lang="en-US" sz="1600" dirty="0">
                <a:solidFill>
                  <a:schemeClr val="tx1"/>
                </a:solidFill>
                <a:latin typeface="Verdana" pitchFamily="34" charset="0"/>
                <a:sym typeface="Gill Sans" charset="0"/>
              </a:rPr>
              <a:t>Snap-shot in time</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dirty="0">
                <a:solidFill>
                  <a:srgbClr val="FF0000"/>
                </a:solidFill>
                <a:latin typeface="Verdana" pitchFamily="34" charset="0"/>
                <a:sym typeface="Gill Sans" charset="0"/>
              </a:rPr>
              <a:t>Hard copy originals on file at Salt Lake City Office and Regional Office. </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dirty="0">
                <a:solidFill>
                  <a:srgbClr val="FF0000"/>
                </a:solidFill>
                <a:latin typeface="Verdana" pitchFamily="34" charset="0"/>
                <a:sym typeface="Gill Sans" charset="0"/>
              </a:rPr>
              <a:t>Digital copies can be viewed online at the Division of Water Rights webpage.</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u="sng" dirty="0" smtClean="0">
                <a:solidFill>
                  <a:srgbClr val="0070C0"/>
                </a:solidFill>
                <a:latin typeface="Verdana" pitchFamily="34" charset="0"/>
                <a:sym typeface="Gill Sans" charset="0"/>
              </a:rPr>
              <a:t>www.waterrights.utah.gov</a:t>
            </a:r>
            <a:endParaRPr lang="en-US" sz="1600" u="sng" dirty="0">
              <a:solidFill>
                <a:srgbClr val="0070C0"/>
              </a:solidFill>
              <a:latin typeface="Verdana" pitchFamily="34" charset="0"/>
              <a:sym typeface="Gill Sans" charset="0"/>
            </a:endParaRPr>
          </a:p>
          <a:p>
            <a:pPr marL="346075" lvl="1" indent="-285750">
              <a:buFont typeface="Wingdings" panose="05000000000000000000" pitchFamily="2" charset="2"/>
              <a:buChar char="Ø"/>
              <a:defRPr/>
            </a:pPr>
            <a:r>
              <a:rPr lang="en-US" sz="1600" dirty="0">
                <a:solidFill>
                  <a:schemeClr val="tx1"/>
                </a:solidFill>
                <a:latin typeface="Verdana" pitchFamily="34" charset="0"/>
                <a:sym typeface="Gill Sans" charset="0"/>
              </a:rPr>
              <a:t>Adjudication</a:t>
            </a:r>
          </a:p>
          <a:p>
            <a:pPr marL="346075" lvl="1" indent="-285750">
              <a:buFont typeface="Wingdings" panose="05000000000000000000" pitchFamily="2" charset="2"/>
              <a:buChar char="Ø"/>
              <a:defRPr/>
            </a:pPr>
            <a:r>
              <a:rPr lang="en-US" sz="1600" dirty="0">
                <a:solidFill>
                  <a:schemeClr val="tx1"/>
                </a:solidFill>
                <a:latin typeface="Verdana" pitchFamily="34" charset="0"/>
                <a:sym typeface="Gill Sans" charset="0"/>
              </a:rPr>
              <a:t>Hydrographic </a:t>
            </a:r>
            <a:r>
              <a:rPr lang="en-US" sz="1600" dirty="0" smtClean="0">
                <a:solidFill>
                  <a:schemeClr val="tx1"/>
                </a:solidFill>
                <a:latin typeface="Verdana" pitchFamily="34" charset="0"/>
                <a:sym typeface="Gill Sans" charset="0"/>
              </a:rPr>
              <a:t>Survey Maps</a:t>
            </a:r>
            <a:endParaRPr lang="en-US" sz="1600" dirty="0">
              <a:solidFill>
                <a:schemeClr val="tx1"/>
              </a:solidFill>
              <a:latin typeface="Verdana" pitchFamily="34" charset="0"/>
              <a:sym typeface="Gill Sans" charset="0"/>
            </a:endParaRPr>
          </a:p>
          <a:p>
            <a:pPr marL="257147" indent="-257147">
              <a:buFont typeface="Arial" pitchFamily="34" charset="0"/>
              <a:buChar char="•"/>
              <a:defRPr/>
            </a:pPr>
            <a:endParaRPr lang="en-US" sz="1600" dirty="0">
              <a:solidFill>
                <a:srgbClr val="FF0000"/>
              </a:solidFill>
              <a:latin typeface="Verdana" pitchFamily="34" charset="0"/>
              <a:sym typeface="Gill Sans" charset="0"/>
            </a:endParaRPr>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18604"/>
          <a:stretch/>
        </p:blipFill>
        <p:spPr bwMode="auto">
          <a:xfrm>
            <a:off x="457237" y="1458411"/>
            <a:ext cx="5002161" cy="4027993"/>
          </a:xfrm>
          <a:prstGeom prst="rect">
            <a:avLst/>
          </a:prstGeom>
          <a:noFill/>
          <a:ln>
            <a:solidFill>
              <a:sysClr val="windowText" lastClr="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Image may contain: one or more people, phone and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68900"/>
            <a:ext cx="3150282" cy="22002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275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_WRT Photo Contests (all years)\2015 WRT Photo Contest\22. Arch Sunrise.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5000"/>
                    </a14:imgEffect>
                    <a14:imgEffect>
                      <a14:saturation sat="120000"/>
                    </a14:imgEffect>
                  </a14:imgLayer>
                </a14:imgProps>
              </a:ext>
              <a:ext uri="{28A0092B-C50C-407E-A947-70E740481C1C}">
                <a14:useLocalDpi xmlns:a14="http://schemas.microsoft.com/office/drawing/2010/main" val="0"/>
              </a:ext>
            </a:extLst>
          </a:blip>
          <a:srcRect l="2422" r="3843"/>
          <a:stretch/>
        </p:blipFill>
        <p:spPr bwMode="auto">
          <a:xfrm>
            <a:off x="-24581" y="0"/>
            <a:ext cx="9216576" cy="68653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304850"/>
            <a:ext cx="8229600" cy="1362075"/>
          </a:xfrm>
        </p:spPr>
        <p:txBody>
          <a:bodyPr/>
          <a:lstStyle/>
          <a:p>
            <a:r>
              <a:rPr lang="en-US" sz="3600" i="1" dirty="0">
                <a:latin typeface="Verdana" panose="020B0604030504040204" pitchFamily="34" charset="0"/>
                <a:ea typeface="Verdana" panose="020B0604030504040204" pitchFamily="34" charset="0"/>
                <a:cs typeface="Verdana" panose="020B0604030504040204" pitchFamily="34" charset="0"/>
              </a:rPr>
              <a:t>Moving towards a Decree</a:t>
            </a:r>
          </a:p>
        </p:txBody>
      </p:sp>
    </p:spTree>
    <p:extLst>
      <p:ext uri="{BB962C8B-B14F-4D97-AF65-F5344CB8AC3E}">
        <p14:creationId xmlns:p14="http://schemas.microsoft.com/office/powerpoint/2010/main" val="41490334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Decrees</a:t>
            </a:r>
          </a:p>
        </p:txBody>
      </p:sp>
      <p:sp>
        <p:nvSpPr>
          <p:cNvPr id="29699" name="TextBox 4"/>
          <p:cNvSpPr txBox="1">
            <a:spLocks noChangeArrowheads="1"/>
          </p:cNvSpPr>
          <p:nvPr/>
        </p:nvSpPr>
        <p:spPr bwMode="auto">
          <a:xfrm>
            <a:off x="4572000" y="1115854"/>
            <a:ext cx="4183380" cy="348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300" dirty="0">
                <a:latin typeface="Verdana" pitchFamily="34" charset="0"/>
              </a:rPr>
              <a:t>In the “early” days, one Proposed Determination was published for one river drainage (e.g. Weber &amp; Sevier Rivers).</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b="1" i="1" dirty="0">
                <a:latin typeface="Verdana" pitchFamily="34" charset="0"/>
              </a:rPr>
              <a:t>Interlocutory </a:t>
            </a:r>
            <a:r>
              <a:rPr lang="en-US" sz="1300" dirty="0">
                <a:latin typeface="Verdana" pitchFamily="34" charset="0"/>
              </a:rPr>
              <a:t>or </a:t>
            </a:r>
            <a:r>
              <a:rPr lang="en-US" sz="1300" b="1" i="1" dirty="0">
                <a:latin typeface="Verdana" pitchFamily="34" charset="0"/>
              </a:rPr>
              <a:t>Partial Decrees </a:t>
            </a:r>
            <a:r>
              <a:rPr lang="en-US" sz="1300" dirty="0">
                <a:latin typeface="Verdana" pitchFamily="34" charset="0"/>
              </a:rPr>
              <a:t>are often issued for sub-divisions of the river drainage.</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b="1" i="1" dirty="0">
                <a:latin typeface="Verdana" pitchFamily="34" charset="0"/>
              </a:rPr>
              <a:t>Federal Reserved Water Rights</a:t>
            </a:r>
            <a:r>
              <a:rPr lang="en-US" sz="1300" dirty="0">
                <a:latin typeface="Verdana" pitchFamily="34" charset="0"/>
              </a:rPr>
              <a:t> are often omitted from any interlocutory decree due to on-going negotiations or lack of Federal joinder.</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Decrees often include language </a:t>
            </a:r>
            <a:r>
              <a:rPr lang="en-US" sz="1300" b="1" dirty="0">
                <a:latin typeface="Verdana" pitchFamily="34" charset="0"/>
              </a:rPr>
              <a:t>closing</a:t>
            </a:r>
            <a:r>
              <a:rPr lang="en-US" sz="1300" dirty="0">
                <a:latin typeface="Verdana" pitchFamily="34" charset="0"/>
              </a:rPr>
              <a:t> the respective basin from additional </a:t>
            </a:r>
            <a:r>
              <a:rPr lang="en-US" sz="1300" b="1" dirty="0">
                <a:latin typeface="Verdana" pitchFamily="34" charset="0"/>
              </a:rPr>
              <a:t>diligence</a:t>
            </a:r>
            <a:r>
              <a:rPr lang="en-US" sz="1300" dirty="0">
                <a:latin typeface="Verdana" pitchFamily="34" charset="0"/>
              </a:rPr>
              <a:t> claims.</a:t>
            </a:r>
          </a:p>
          <a:p>
            <a:pPr eaLnBrk="1" hangingPunct="1">
              <a:buFont typeface="Arial" pitchFamily="34" charset="0"/>
              <a:buChar char="•"/>
            </a:pPr>
            <a:endParaRPr lang="en-US" sz="1300" dirty="0">
              <a:latin typeface="Verdana" pitchFamily="34" charset="0"/>
            </a:endParaRPr>
          </a:p>
        </p:txBody>
      </p:sp>
      <p:pic>
        <p:nvPicPr>
          <p:cNvPr id="1030" name="Picture 6" descr="http://t2.gstatic.com/images?q=tbn:ANd9GcRlfVpZu6dznMOY6vjf6TdzCaaNeX8vJ5Y_WyBvH87Ov3-m4YfS"/>
          <p:cNvPicPr>
            <a:picLocks noChangeAspect="1" noChangeArrowheads="1"/>
          </p:cNvPicPr>
          <p:nvPr/>
        </p:nvPicPr>
        <p:blipFill>
          <a:blip r:embed="rId3"/>
          <a:srcRect/>
          <a:stretch>
            <a:fillRect/>
          </a:stretch>
        </p:blipFill>
        <p:spPr bwMode="auto">
          <a:xfrm>
            <a:off x="4622624" y="4781246"/>
            <a:ext cx="1736191" cy="1637826"/>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ectangular Callout 11"/>
          <p:cNvSpPr/>
          <p:nvPr/>
        </p:nvSpPr>
        <p:spPr bwMode="auto">
          <a:xfrm>
            <a:off x="5930702" y="4645012"/>
            <a:ext cx="1460698" cy="384188"/>
          </a:xfrm>
          <a:prstGeom prst="wedgeRectCallout">
            <a:avLst>
              <a:gd name="adj1" fmla="val -75894"/>
              <a:gd name="adj2" fmla="val 9539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82292" tIns="41148" rIns="82292" bIns="41148"/>
          <a:lstStyle/>
          <a:p>
            <a:pPr algn="ctr">
              <a:defRPr/>
            </a:pPr>
            <a:r>
              <a:rPr lang="en-US" sz="1100" b="1" i="1" dirty="0">
                <a:solidFill>
                  <a:srgbClr val="000000"/>
                </a:solidFill>
                <a:sym typeface="Gill Sans" charset="0"/>
              </a:rPr>
              <a:t>…but what about Federal rights?</a:t>
            </a: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0657" y="956043"/>
            <a:ext cx="4089577" cy="5292395"/>
          </a:xfrm>
          <a:prstGeom prst="rect">
            <a:avLst/>
          </a:prstGeom>
        </p:spPr>
      </p:pic>
    </p:spTree>
    <p:extLst>
      <p:ext uri="{BB962C8B-B14F-4D97-AF65-F5344CB8AC3E}">
        <p14:creationId xmlns:p14="http://schemas.microsoft.com/office/powerpoint/2010/main" val="427758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animEffect transition="in" filter="fade">
                                      <p:cBhvr>
                                        <p:cTn id="7" dur="500"/>
                                        <p:tgtEl>
                                          <p:spTgt spid="296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4" end="4"/>
                                            </p:txEl>
                                          </p:spTgt>
                                        </p:tgtEl>
                                        <p:attrNameLst>
                                          <p:attrName>style.visibility</p:attrName>
                                        </p:attrNameLst>
                                      </p:cBhvr>
                                      <p:to>
                                        <p:strVal val="visible"/>
                                      </p:to>
                                    </p:set>
                                    <p:animEffect transition="in" filter="fade">
                                      <p:cBhvr>
                                        <p:cTn id="12" dur="500"/>
                                        <p:tgtEl>
                                          <p:spTgt spid="2969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6" end="6"/>
                                            </p:txEl>
                                          </p:spTgt>
                                        </p:tgtEl>
                                        <p:attrNameLst>
                                          <p:attrName>style.visibility</p:attrName>
                                        </p:attrNameLst>
                                      </p:cBhvr>
                                      <p:to>
                                        <p:strVal val="visible"/>
                                      </p:to>
                                    </p:set>
                                    <p:animEffect transition="in" filter="fade">
                                      <p:cBhvr>
                                        <p:cTn id="17" dur="500"/>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p:cNvSpPr>
          <p:nvPr/>
        </p:nvSpPr>
        <p:spPr bwMode="auto">
          <a:xfrm>
            <a:off x="922973" y="20574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Frequently Asked </a:t>
            </a:r>
            <a:r>
              <a:rPr lang="en-US" sz="2500" b="1" i="1" dirty="0" smtClean="0">
                <a:solidFill>
                  <a:srgbClr val="000000"/>
                </a:solidFill>
                <a:latin typeface="Verdana" pitchFamily="34" charset="0"/>
                <a:sym typeface="Verdana" pitchFamily="34" charset="0"/>
              </a:rPr>
              <a:t>Questions</a:t>
            </a:r>
            <a:endParaRPr lang="en-US" sz="1800" b="1" i="1" dirty="0">
              <a:solidFill>
                <a:srgbClr val="000000"/>
              </a:solidFill>
              <a:latin typeface="Verdana" pitchFamily="34" charset="0"/>
              <a:sym typeface="Verdana" pitchFamily="34" charset="0"/>
            </a:endParaRPr>
          </a:p>
        </p:txBody>
      </p:sp>
      <p:sp>
        <p:nvSpPr>
          <p:cNvPr id="30723" name="Rectangle 4"/>
          <p:cNvSpPr>
            <a:spLocks/>
          </p:cNvSpPr>
          <p:nvPr/>
        </p:nvSpPr>
        <p:spPr bwMode="auto">
          <a:xfrm>
            <a:off x="320040" y="937260"/>
            <a:ext cx="8503920" cy="47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nSpc>
                <a:spcPct val="120000"/>
              </a:lnSpc>
            </a:pPr>
            <a:r>
              <a:rPr lang="en-US" sz="1400" b="1" dirty="0">
                <a:solidFill>
                  <a:srgbClr val="000000"/>
                </a:solidFill>
                <a:latin typeface="Verdana" pitchFamily="34" charset="0"/>
                <a:sym typeface="Verdana" pitchFamily="34" charset="0"/>
              </a:rPr>
              <a:t>What if a water user chooses not to participate in a general adjudication?</a:t>
            </a:r>
          </a:p>
          <a:p>
            <a:pPr marL="621302" lvl="1" indent="-209959">
              <a:lnSpc>
                <a:spcPct val="120000"/>
              </a:lnSpc>
              <a:buFontTx/>
              <a:buChar char="•"/>
            </a:pPr>
            <a:r>
              <a:rPr lang="en-US" sz="1400" i="1" dirty="0" smtClean="0">
                <a:solidFill>
                  <a:srgbClr val="FF0000"/>
                </a:solidFill>
                <a:latin typeface="Verdana" pitchFamily="34" charset="0"/>
                <a:sym typeface="Verdana" pitchFamily="34" charset="0"/>
              </a:rPr>
              <a:t>Any rights </a:t>
            </a:r>
            <a:r>
              <a:rPr lang="en-US" sz="1400" i="1" dirty="0">
                <a:solidFill>
                  <a:srgbClr val="FF0000"/>
                </a:solidFill>
                <a:latin typeface="Verdana" pitchFamily="34" charset="0"/>
                <a:sym typeface="Verdana" pitchFamily="34" charset="0"/>
              </a:rPr>
              <a:t>not claimed </a:t>
            </a:r>
            <a:r>
              <a:rPr lang="en-US" sz="1400" i="1" dirty="0" smtClean="0">
                <a:solidFill>
                  <a:srgbClr val="FF0000"/>
                </a:solidFill>
                <a:latin typeface="Verdana" pitchFamily="34" charset="0"/>
                <a:sym typeface="Verdana" pitchFamily="34" charset="0"/>
              </a:rPr>
              <a:t>may be declared abandoned and they also lose the right </a:t>
            </a:r>
            <a:r>
              <a:rPr lang="en-US" sz="1400" i="1" dirty="0">
                <a:solidFill>
                  <a:srgbClr val="FF0000"/>
                </a:solidFill>
                <a:latin typeface="Verdana" pitchFamily="34" charset="0"/>
                <a:sym typeface="Verdana" pitchFamily="34" charset="0"/>
              </a:rPr>
              <a:t>to appeal or object to the proposed </a:t>
            </a:r>
            <a:r>
              <a:rPr lang="en-US" sz="1400" i="1" dirty="0" smtClean="0">
                <a:solidFill>
                  <a:srgbClr val="FF0000"/>
                </a:solidFill>
                <a:latin typeface="Verdana" pitchFamily="34" charset="0"/>
                <a:sym typeface="Verdana" pitchFamily="34" charset="0"/>
              </a:rPr>
              <a:t>determination.</a:t>
            </a:r>
          </a:p>
          <a:p>
            <a:pPr marL="621302" lvl="1" indent="-209959">
              <a:lnSpc>
                <a:spcPct val="120000"/>
              </a:lnSpc>
              <a:buFontTx/>
              <a:buChar char="•"/>
            </a:pPr>
            <a:endParaRPr lang="en-US" sz="1400" i="1" dirty="0" smtClean="0">
              <a:solidFill>
                <a:srgbClr val="FF0000"/>
              </a:solidFill>
              <a:latin typeface="Verdana" pitchFamily="34" charset="0"/>
              <a:sym typeface="Verdana" pitchFamily="34" charset="0"/>
            </a:endParaRPr>
          </a:p>
          <a:p>
            <a:pPr marL="0" lvl="1">
              <a:lnSpc>
                <a:spcPct val="120000"/>
              </a:lnSpc>
            </a:pPr>
            <a:r>
              <a:rPr lang="en-US" sz="1400" b="1" dirty="0" smtClean="0">
                <a:solidFill>
                  <a:srgbClr val="000000"/>
                </a:solidFill>
                <a:latin typeface="Verdana" pitchFamily="34" charset="0"/>
                <a:sym typeface="Verdana" pitchFamily="34" charset="0"/>
              </a:rPr>
              <a:t>What if my water right is listed in the name of a previous owner?</a:t>
            </a:r>
          </a:p>
          <a:p>
            <a:pPr marL="621302" lvl="1" indent="-209959">
              <a:lnSpc>
                <a:spcPct val="120000"/>
              </a:lnSpc>
              <a:buFontTx/>
              <a:buChar char="•"/>
            </a:pPr>
            <a:r>
              <a:rPr lang="en-US" sz="1400" i="1" dirty="0" smtClean="0">
                <a:solidFill>
                  <a:srgbClr val="FF0000"/>
                </a:solidFill>
                <a:latin typeface="Verdana" pitchFamily="34" charset="0"/>
                <a:sym typeface="Verdana" pitchFamily="34" charset="0"/>
              </a:rPr>
              <a:t>The title updating process is separate from adjudication. You should file a claim (as a claimant) to protect your water right from being declared abandoned. Later, update title to your water right.</a:t>
            </a:r>
            <a:endParaRPr lang="en-US" sz="1400" i="1" dirty="0">
              <a:solidFill>
                <a:srgbClr val="FF0000"/>
              </a:solidFill>
              <a:latin typeface="Verdana" pitchFamily="34" charset="0"/>
              <a:sym typeface="Verdana" pitchFamily="34" charset="0"/>
            </a:endParaRPr>
          </a:p>
          <a:p>
            <a:pPr>
              <a:lnSpc>
                <a:spcPct val="120000"/>
              </a:lnSpc>
            </a:pPr>
            <a:endParaRPr lang="en-US" sz="1400" dirty="0">
              <a:solidFill>
                <a:srgbClr val="000000"/>
              </a:solidFill>
              <a:latin typeface="Verdana" pitchFamily="34" charset="0"/>
              <a:sym typeface="Verdana" pitchFamily="34" charset="0"/>
            </a:endParaRPr>
          </a:p>
          <a:p>
            <a:pPr>
              <a:lnSpc>
                <a:spcPct val="120000"/>
              </a:lnSpc>
            </a:pPr>
            <a:r>
              <a:rPr lang="en-US" sz="1400" b="1" dirty="0">
                <a:solidFill>
                  <a:srgbClr val="000000"/>
                </a:solidFill>
                <a:latin typeface="Verdana" pitchFamily="34" charset="0"/>
                <a:sym typeface="Verdana" pitchFamily="34" charset="0"/>
              </a:rPr>
              <a:t>What does it mean if the status of a water right says “disallowed”?</a:t>
            </a:r>
          </a:p>
          <a:p>
            <a:pPr marL="621302" lvl="1" indent="-209959">
              <a:lnSpc>
                <a:spcPct val="120000"/>
              </a:lnSpc>
              <a:buFontTx/>
              <a:buChar char="•"/>
            </a:pPr>
            <a:r>
              <a:rPr lang="en-US" sz="1400" i="1" dirty="0" smtClean="0">
                <a:solidFill>
                  <a:srgbClr val="FF0000"/>
                </a:solidFill>
                <a:latin typeface="Verdana" pitchFamily="34" charset="0"/>
                <a:sym typeface="Verdana" pitchFamily="34" charset="0"/>
              </a:rPr>
              <a:t>A water right may be disallowed </a:t>
            </a:r>
            <a:r>
              <a:rPr lang="en-US" sz="1400" i="1" dirty="0">
                <a:solidFill>
                  <a:srgbClr val="FF0000"/>
                </a:solidFill>
                <a:latin typeface="Verdana" pitchFamily="34" charset="0"/>
                <a:sym typeface="Verdana" pitchFamily="34" charset="0"/>
              </a:rPr>
              <a:t>based on evidence of non-use (i.e., forfeiture</a:t>
            </a:r>
            <a:r>
              <a:rPr lang="en-US" sz="1400" i="1" dirty="0" smtClean="0">
                <a:solidFill>
                  <a:srgbClr val="FF0000"/>
                </a:solidFill>
                <a:latin typeface="Verdana" pitchFamily="34" charset="0"/>
                <a:sym typeface="Verdana" pitchFamily="34" charset="0"/>
              </a:rPr>
              <a:t>); or a claim may be disallowed due to its invalidity (having no legal basis).</a:t>
            </a:r>
            <a:endParaRPr lang="en-US" sz="1400" i="1" dirty="0">
              <a:solidFill>
                <a:srgbClr val="FF0000"/>
              </a:solidFill>
              <a:latin typeface="Verdana" pitchFamily="34" charset="0"/>
              <a:sym typeface="Verdana" pitchFamily="34" charset="0"/>
            </a:endParaRPr>
          </a:p>
          <a:p>
            <a:pPr>
              <a:lnSpc>
                <a:spcPct val="120000"/>
              </a:lnSpc>
            </a:pPr>
            <a:endParaRPr lang="en-US" sz="1400" dirty="0">
              <a:solidFill>
                <a:srgbClr val="FF0000"/>
              </a:solidFill>
              <a:latin typeface="Verdana" pitchFamily="34" charset="0"/>
              <a:sym typeface="Verdana" pitchFamily="34" charset="0"/>
            </a:endParaRPr>
          </a:p>
          <a:p>
            <a:pPr>
              <a:lnSpc>
                <a:spcPct val="120000"/>
              </a:lnSpc>
            </a:pPr>
            <a:r>
              <a:rPr lang="en-US" sz="1400" b="1" dirty="0">
                <a:solidFill>
                  <a:srgbClr val="000000"/>
                </a:solidFill>
                <a:latin typeface="Verdana" pitchFamily="34" charset="0"/>
                <a:sym typeface="Verdana" pitchFamily="34" charset="0"/>
              </a:rPr>
              <a:t>Lastly…</a:t>
            </a:r>
            <a:r>
              <a:rPr lang="en-US" sz="1400" b="1" dirty="0">
                <a:solidFill>
                  <a:srgbClr val="FF0000"/>
                </a:solidFill>
                <a:latin typeface="Verdana" pitchFamily="34" charset="0"/>
                <a:sym typeface="Verdana" pitchFamily="34" charset="0"/>
              </a:rPr>
              <a:t> </a:t>
            </a:r>
          </a:p>
          <a:p>
            <a:pPr marL="621302" lvl="1" indent="-209959">
              <a:lnSpc>
                <a:spcPct val="120000"/>
              </a:lnSpc>
              <a:buFontTx/>
              <a:buChar char="•"/>
            </a:pPr>
            <a:r>
              <a:rPr lang="en-US" sz="1400" i="1" dirty="0">
                <a:solidFill>
                  <a:srgbClr val="FF0000"/>
                </a:solidFill>
                <a:latin typeface="Verdana" pitchFamily="34" charset="0"/>
                <a:sym typeface="Verdana" pitchFamily="34" charset="0"/>
              </a:rPr>
              <a:t>Grand Juries are typically </a:t>
            </a:r>
            <a:r>
              <a:rPr lang="en-US" sz="1400" b="1" i="1" dirty="0">
                <a:solidFill>
                  <a:srgbClr val="FF0000"/>
                </a:solidFill>
                <a:latin typeface="Verdana" pitchFamily="34" charset="0"/>
                <a:sym typeface="Verdana" pitchFamily="34" charset="0"/>
              </a:rPr>
              <a:t>NOT</a:t>
            </a:r>
            <a:r>
              <a:rPr lang="en-US" sz="1400" i="1" dirty="0">
                <a:solidFill>
                  <a:srgbClr val="FF0000"/>
                </a:solidFill>
                <a:latin typeface="Verdana" pitchFamily="34" charset="0"/>
                <a:sym typeface="Verdana" pitchFamily="34" charset="0"/>
              </a:rPr>
              <a:t> a part of the Adjudication </a:t>
            </a:r>
            <a:r>
              <a:rPr lang="en-US" sz="1400" i="1" dirty="0" smtClean="0">
                <a:solidFill>
                  <a:srgbClr val="FF0000"/>
                </a:solidFill>
                <a:latin typeface="Verdana" pitchFamily="34" charset="0"/>
                <a:sym typeface="Verdana" pitchFamily="34" charset="0"/>
              </a:rPr>
              <a:t>Process.</a:t>
            </a:r>
            <a:endParaRPr lang="en-US" sz="1400" i="1" dirty="0">
              <a:solidFill>
                <a:srgbClr val="FF0000"/>
              </a:solidFill>
              <a:latin typeface="Verdana" pitchFamily="34" charset="0"/>
              <a:sym typeface="Verdana" pitchFamily="34" charset="0"/>
            </a:endParaRPr>
          </a:p>
        </p:txBody>
      </p:sp>
    </p:spTree>
    <p:extLst>
      <p:ext uri="{BB962C8B-B14F-4D97-AF65-F5344CB8AC3E}">
        <p14:creationId xmlns:p14="http://schemas.microsoft.com/office/powerpoint/2010/main" val="1333251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fade">
                                      <p:cBhvr>
                                        <p:cTn id="7" dur="500"/>
                                        <p:tgtEl>
                                          <p:spTgt spid="3072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23">
                                            <p:txEl>
                                              <p:pRg st="4" end="4"/>
                                            </p:txEl>
                                          </p:spTgt>
                                        </p:tgtEl>
                                        <p:attrNameLst>
                                          <p:attrName>style.visibility</p:attrName>
                                        </p:attrNameLst>
                                      </p:cBhvr>
                                      <p:to>
                                        <p:strVal val="visible"/>
                                      </p:to>
                                    </p:set>
                                    <p:animEffect transition="in" filter="fade">
                                      <p:cBhvr>
                                        <p:cTn id="10" dur="500"/>
                                        <p:tgtEl>
                                          <p:spTgt spid="3072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23">
                                            <p:txEl>
                                              <p:pRg st="6" end="6"/>
                                            </p:txEl>
                                          </p:spTgt>
                                        </p:tgtEl>
                                        <p:attrNameLst>
                                          <p:attrName>style.visibility</p:attrName>
                                        </p:attrNameLst>
                                      </p:cBhvr>
                                      <p:to>
                                        <p:strVal val="visible"/>
                                      </p:to>
                                    </p:set>
                                    <p:animEffect transition="in" filter="fade">
                                      <p:cBhvr>
                                        <p:cTn id="15" dur="500"/>
                                        <p:tgtEl>
                                          <p:spTgt spid="3072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23">
                                            <p:txEl>
                                              <p:pRg st="7" end="7"/>
                                            </p:txEl>
                                          </p:spTgt>
                                        </p:tgtEl>
                                        <p:attrNameLst>
                                          <p:attrName>style.visibility</p:attrName>
                                        </p:attrNameLst>
                                      </p:cBhvr>
                                      <p:to>
                                        <p:strVal val="visible"/>
                                      </p:to>
                                    </p:set>
                                    <p:animEffect transition="in" filter="fade">
                                      <p:cBhvr>
                                        <p:cTn id="18" dur="500"/>
                                        <p:tgtEl>
                                          <p:spTgt spid="3072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23">
                                            <p:txEl>
                                              <p:pRg st="9" end="9"/>
                                            </p:txEl>
                                          </p:spTgt>
                                        </p:tgtEl>
                                        <p:attrNameLst>
                                          <p:attrName>style.visibility</p:attrName>
                                        </p:attrNameLst>
                                      </p:cBhvr>
                                      <p:to>
                                        <p:strVal val="visible"/>
                                      </p:to>
                                    </p:set>
                                    <p:animEffect transition="in" filter="fade">
                                      <p:cBhvr>
                                        <p:cTn id="23" dur="500"/>
                                        <p:tgtEl>
                                          <p:spTgt spid="30723">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723">
                                            <p:txEl>
                                              <p:pRg st="10" end="10"/>
                                            </p:txEl>
                                          </p:spTgt>
                                        </p:tgtEl>
                                        <p:attrNameLst>
                                          <p:attrName>style.visibility</p:attrName>
                                        </p:attrNameLst>
                                      </p:cBhvr>
                                      <p:to>
                                        <p:strVal val="visible"/>
                                      </p:to>
                                    </p:set>
                                    <p:animEffect transition="in" filter="fade">
                                      <p:cBhvr>
                                        <p:cTn id="26" dur="500"/>
                                        <p:tgtEl>
                                          <p:spTgt spid="307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922973" y="65151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200" b="1" i="1">
                <a:solidFill>
                  <a:srgbClr val="000000"/>
                </a:solidFill>
                <a:latin typeface="Verdana" pitchFamily="34" charset="0"/>
                <a:sym typeface="Verdana" pitchFamily="34" charset="0"/>
              </a:rPr>
              <a:t>Who can I contact to discuss the </a:t>
            </a:r>
          </a:p>
          <a:p>
            <a:pPr algn="ctr"/>
            <a:r>
              <a:rPr lang="en-US" sz="2200" b="1" i="1">
                <a:solidFill>
                  <a:srgbClr val="000000"/>
                </a:solidFill>
                <a:latin typeface="Verdana" pitchFamily="34" charset="0"/>
                <a:sym typeface="Verdana" pitchFamily="34" charset="0"/>
              </a:rPr>
              <a:t>Adjudication Process?</a:t>
            </a:r>
            <a:endParaRPr lang="en-US" sz="1600" b="1" i="1">
              <a:solidFill>
                <a:srgbClr val="000000"/>
              </a:solidFill>
              <a:latin typeface="Verdana" pitchFamily="34" charset="0"/>
              <a:sym typeface="Verdana" pitchFamily="34" charset="0"/>
            </a:endParaRPr>
          </a:p>
        </p:txBody>
      </p:sp>
      <p:sp>
        <p:nvSpPr>
          <p:cNvPr id="32772" name="Rectangle 6"/>
          <p:cNvSpPr>
            <a:spLocks/>
          </p:cNvSpPr>
          <p:nvPr/>
        </p:nvSpPr>
        <p:spPr bwMode="auto">
          <a:xfrm>
            <a:off x="1417320" y="5212080"/>
            <a:ext cx="63779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gn="ctr">
              <a:lnSpc>
                <a:spcPct val="120000"/>
              </a:lnSpc>
            </a:pPr>
            <a:r>
              <a:rPr lang="en-US" sz="1300" b="1" i="1" dirty="0">
                <a:solidFill>
                  <a:srgbClr val="0066CC"/>
                </a:solidFill>
                <a:latin typeface="Verdana" pitchFamily="34" charset="0"/>
                <a:sym typeface="Verdana" pitchFamily="34" charset="0"/>
              </a:rPr>
              <a:t>Utah Division of Water Rights</a:t>
            </a:r>
          </a:p>
          <a:p>
            <a:pPr marL="209973" indent="-209973" algn="ctr">
              <a:lnSpc>
                <a:spcPct val="120000"/>
              </a:lnSpc>
            </a:pPr>
            <a:r>
              <a:rPr lang="en-US" sz="1300" b="1" dirty="0">
                <a:solidFill>
                  <a:srgbClr val="000000"/>
                </a:solidFill>
                <a:latin typeface="Verdana" pitchFamily="34" charset="0"/>
                <a:sym typeface="Verdana" pitchFamily="34" charset="0"/>
              </a:rPr>
              <a:t>1594 West North Temple</a:t>
            </a:r>
          </a:p>
          <a:p>
            <a:pPr marL="209973" indent="-209973" algn="ctr">
              <a:lnSpc>
                <a:spcPct val="120000"/>
              </a:lnSpc>
            </a:pPr>
            <a:r>
              <a:rPr lang="en-US" sz="1300" b="1" dirty="0">
                <a:solidFill>
                  <a:srgbClr val="000000"/>
                </a:solidFill>
                <a:latin typeface="Verdana" pitchFamily="34" charset="0"/>
                <a:sym typeface="Verdana" pitchFamily="34" charset="0"/>
              </a:rPr>
              <a:t>Suite 220, PO Box 146300</a:t>
            </a:r>
          </a:p>
          <a:p>
            <a:pPr marL="209973" indent="-209973" algn="ctr">
              <a:lnSpc>
                <a:spcPct val="120000"/>
              </a:lnSpc>
            </a:pPr>
            <a:r>
              <a:rPr lang="en-US" sz="1300" b="1" dirty="0">
                <a:solidFill>
                  <a:srgbClr val="000000"/>
                </a:solidFill>
                <a:latin typeface="Verdana" pitchFamily="34" charset="0"/>
                <a:sym typeface="Verdana" pitchFamily="34" charset="0"/>
              </a:rPr>
              <a:t>Salt Lake City, UT 84114-6300</a:t>
            </a:r>
          </a:p>
          <a:p>
            <a:pPr marL="209973" indent="-209973" algn="ctr">
              <a:lnSpc>
                <a:spcPct val="120000"/>
              </a:lnSpc>
            </a:pPr>
            <a:r>
              <a:rPr lang="en-US" sz="1400" b="1" i="1" dirty="0">
                <a:solidFill>
                  <a:srgbClr val="000000"/>
                </a:solidFill>
                <a:latin typeface="Gill Sans"/>
                <a:sym typeface="Verdana" pitchFamily="34" charset="0"/>
                <a:hlinkClick r:id="rId3"/>
              </a:rPr>
              <a:t>www.waterrights.utah.gov</a:t>
            </a:r>
            <a:endParaRPr lang="en-US" sz="1400" i="1" dirty="0">
              <a:solidFill>
                <a:srgbClr val="000000"/>
              </a:solidFill>
              <a:latin typeface="Verdana" pitchFamily="34" charset="0"/>
              <a:sym typeface="Verdana" pitchFamily="34" charset="0"/>
            </a:endParaRPr>
          </a:p>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
        <p:nvSpPr>
          <p:cNvPr id="32773" name="Rectangle 6"/>
          <p:cNvSpPr>
            <a:spLocks/>
          </p:cNvSpPr>
          <p:nvPr/>
        </p:nvSpPr>
        <p:spPr bwMode="auto">
          <a:xfrm>
            <a:off x="1375887" y="1508760"/>
            <a:ext cx="6377940" cy="35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gn="ctr">
              <a:lnSpc>
                <a:spcPct val="120000"/>
              </a:lnSpc>
            </a:pPr>
            <a:r>
              <a:rPr lang="en-US" sz="1400" b="1" dirty="0">
                <a:solidFill>
                  <a:srgbClr val="000000"/>
                </a:solidFill>
                <a:latin typeface="Verdana" pitchFamily="34" charset="0"/>
                <a:sym typeface="Verdana" pitchFamily="34" charset="0"/>
              </a:rPr>
              <a:t>Blake Bingham, P.E.</a:t>
            </a:r>
          </a:p>
          <a:p>
            <a:pPr marL="209973" indent="-209973" algn="ctr">
              <a:lnSpc>
                <a:spcPct val="120000"/>
              </a:lnSpc>
            </a:pPr>
            <a:r>
              <a:rPr lang="en-US" sz="1300" i="1" dirty="0">
                <a:solidFill>
                  <a:srgbClr val="000000"/>
                </a:solidFill>
                <a:latin typeface="Verdana" pitchFamily="34" charset="0"/>
                <a:sym typeface="Verdana" pitchFamily="34" charset="0"/>
              </a:rPr>
              <a:t>Adjudication Program Manager</a:t>
            </a:r>
          </a:p>
          <a:p>
            <a:pPr marL="209973" indent="-209973" algn="ctr">
              <a:lnSpc>
                <a:spcPct val="120000"/>
              </a:lnSpc>
            </a:pPr>
            <a:r>
              <a:rPr lang="en-US" sz="1400" dirty="0">
                <a:solidFill>
                  <a:srgbClr val="000000"/>
                </a:solidFill>
                <a:latin typeface="Verdana" pitchFamily="34" charset="0"/>
                <a:sym typeface="Verdana" pitchFamily="34" charset="0"/>
              </a:rPr>
              <a:t>Phone: 801-538-7345</a:t>
            </a:r>
          </a:p>
          <a:p>
            <a:pPr marL="209973" indent="-209973" algn="ctr">
              <a:lnSpc>
                <a:spcPct val="120000"/>
              </a:lnSpc>
            </a:pPr>
            <a:r>
              <a:rPr lang="en-US" sz="1400" dirty="0">
                <a:solidFill>
                  <a:srgbClr val="000000"/>
                </a:solidFill>
                <a:latin typeface="Verdana" pitchFamily="34" charset="0"/>
                <a:sym typeface="Verdana" pitchFamily="34" charset="0"/>
              </a:rPr>
              <a:t>E-mail: </a:t>
            </a:r>
            <a:r>
              <a:rPr lang="en-US" sz="1400" dirty="0" smtClean="0">
                <a:solidFill>
                  <a:srgbClr val="000000"/>
                </a:solidFill>
                <a:latin typeface="Verdana" pitchFamily="34" charset="0"/>
                <a:sym typeface="Verdana" pitchFamily="34" charset="0"/>
                <a:hlinkClick r:id="rId4"/>
              </a:rPr>
              <a:t>blakebingham@utah.gov</a:t>
            </a:r>
            <a:endParaRPr lang="en-US" sz="1400" dirty="0" smtClean="0">
              <a:solidFill>
                <a:srgbClr val="000000"/>
              </a:solidFill>
              <a:latin typeface="Verdana" pitchFamily="34" charset="0"/>
              <a:sym typeface="Verdana" pitchFamily="34" charset="0"/>
            </a:endParaRPr>
          </a:p>
          <a:p>
            <a:pPr marL="209973" indent="-209973" algn="ctr">
              <a:lnSpc>
                <a:spcPct val="120000"/>
              </a:lnSpc>
            </a:pPr>
            <a:endParaRPr lang="en-US" sz="1400" dirty="0">
              <a:solidFill>
                <a:srgbClr val="000000"/>
              </a:solidFill>
              <a:latin typeface="Verdana" pitchFamily="34" charset="0"/>
              <a:sym typeface="Verdana" pitchFamily="34" charset="0"/>
            </a:endParaRPr>
          </a:p>
          <a:p>
            <a:pPr marL="209973" indent="-209973" algn="ctr">
              <a:lnSpc>
                <a:spcPct val="120000"/>
              </a:lnSpc>
              <a:defRPr/>
            </a:pPr>
            <a:r>
              <a:rPr lang="en-US" sz="1400" b="1" dirty="0">
                <a:solidFill>
                  <a:srgbClr val="000000"/>
                </a:solidFill>
                <a:latin typeface="Verdana" pitchFamily="34" charset="0"/>
                <a:sym typeface="Verdana" pitchFamily="34" charset="0"/>
              </a:rPr>
              <a:t>Gary Brimley, P.E.</a:t>
            </a:r>
          </a:p>
          <a:p>
            <a:pPr marL="209973" indent="-209973" algn="ctr">
              <a:lnSpc>
                <a:spcPct val="120000"/>
              </a:lnSpc>
              <a:defRPr/>
            </a:pPr>
            <a:r>
              <a:rPr lang="en-US" sz="1300" i="1" dirty="0">
                <a:solidFill>
                  <a:srgbClr val="000000"/>
                </a:solidFill>
                <a:latin typeface="Verdana" pitchFamily="34" charset="0"/>
                <a:sym typeface="Verdana" pitchFamily="34" charset="0"/>
              </a:rPr>
              <a:t>Adjudication </a:t>
            </a:r>
            <a:r>
              <a:rPr lang="en-US" sz="1300" i="1" dirty="0" smtClean="0">
                <a:solidFill>
                  <a:srgbClr val="000000"/>
                </a:solidFill>
                <a:latin typeface="Verdana" pitchFamily="34" charset="0"/>
                <a:sym typeface="Verdana" pitchFamily="34" charset="0"/>
              </a:rPr>
              <a:t>Engineer Manager</a:t>
            </a:r>
            <a:endParaRPr lang="en-US" sz="1300" b="1" dirty="0">
              <a:solidFill>
                <a:srgbClr val="000000"/>
              </a:solidFill>
              <a:latin typeface="Verdana" pitchFamily="34" charset="0"/>
              <a:sym typeface="Verdana" pitchFamily="34" charset="0"/>
            </a:endParaRPr>
          </a:p>
          <a:p>
            <a:pPr marL="209973" indent="-209973" algn="ctr">
              <a:lnSpc>
                <a:spcPct val="120000"/>
              </a:lnSpc>
              <a:defRPr/>
            </a:pPr>
            <a:r>
              <a:rPr lang="en-US" sz="1400" dirty="0">
                <a:solidFill>
                  <a:srgbClr val="000000"/>
                </a:solidFill>
                <a:latin typeface="Verdana" pitchFamily="34" charset="0"/>
                <a:sym typeface="Verdana" pitchFamily="34" charset="0"/>
              </a:rPr>
              <a:t>Phone: 385-226-7805</a:t>
            </a:r>
          </a:p>
          <a:p>
            <a:pPr marL="209973" indent="-209973" algn="ctr">
              <a:lnSpc>
                <a:spcPct val="120000"/>
              </a:lnSpc>
              <a:defRPr/>
            </a:pPr>
            <a:r>
              <a:rPr lang="en-US" sz="1400" dirty="0">
                <a:solidFill>
                  <a:srgbClr val="000000"/>
                </a:solidFill>
                <a:latin typeface="Verdana" pitchFamily="34" charset="0"/>
                <a:sym typeface="Verdana" pitchFamily="34" charset="0"/>
              </a:rPr>
              <a:t>E-mail: </a:t>
            </a:r>
            <a:r>
              <a:rPr lang="en-US" sz="1400" dirty="0">
                <a:solidFill>
                  <a:srgbClr val="000000"/>
                </a:solidFill>
                <a:latin typeface="Verdana" pitchFamily="34" charset="0"/>
                <a:sym typeface="Verdana" pitchFamily="34" charset="0"/>
                <a:hlinkClick r:id="rId5"/>
              </a:rPr>
              <a:t>garybrimley@utah.gov</a:t>
            </a:r>
            <a:endParaRPr lang="en-US" sz="1400" dirty="0">
              <a:solidFill>
                <a:srgbClr val="000000"/>
              </a:solidFill>
              <a:latin typeface="Verdana" pitchFamily="34" charset="0"/>
              <a:sym typeface="Verdana" pitchFamily="34" charset="0"/>
            </a:endParaRPr>
          </a:p>
          <a:p>
            <a:pPr marL="209973" indent="-209973" algn="ctr">
              <a:lnSpc>
                <a:spcPct val="120000"/>
              </a:lnSpc>
            </a:pPr>
            <a:endParaRPr lang="en-US" sz="1400" dirty="0" smtClean="0">
              <a:solidFill>
                <a:srgbClr val="000000"/>
              </a:solidFill>
              <a:latin typeface="Verdana" pitchFamily="34" charset="0"/>
              <a:sym typeface="Verdana" pitchFamily="34" charset="0"/>
            </a:endParaRPr>
          </a:p>
          <a:p>
            <a:pPr marL="209973" indent="-209973" algn="ctr">
              <a:lnSpc>
                <a:spcPct val="120000"/>
              </a:lnSpc>
            </a:pPr>
            <a:r>
              <a:rPr lang="en-US" sz="1400" b="1" dirty="0" smtClean="0">
                <a:solidFill>
                  <a:srgbClr val="000000"/>
                </a:solidFill>
                <a:latin typeface="Verdana" pitchFamily="34" charset="0"/>
                <a:sym typeface="Verdana" pitchFamily="34" charset="0"/>
              </a:rPr>
              <a:t>Adjudication Program General Info</a:t>
            </a:r>
          </a:p>
          <a:p>
            <a:pPr marL="209973" indent="-209973" algn="ctr">
              <a:lnSpc>
                <a:spcPct val="120000"/>
              </a:lnSpc>
              <a:defRPr/>
            </a:pPr>
            <a:r>
              <a:rPr lang="en-US" sz="1400" dirty="0">
                <a:solidFill>
                  <a:srgbClr val="000000"/>
                </a:solidFill>
                <a:latin typeface="Verdana" pitchFamily="34" charset="0"/>
                <a:sym typeface="Verdana" pitchFamily="34" charset="0"/>
              </a:rPr>
              <a:t>Phone: </a:t>
            </a:r>
            <a:r>
              <a:rPr lang="en-US" sz="1400" dirty="0" smtClean="0">
                <a:solidFill>
                  <a:srgbClr val="000000"/>
                </a:solidFill>
                <a:latin typeface="Verdana" pitchFamily="34" charset="0"/>
                <a:sym typeface="Verdana" pitchFamily="34" charset="0"/>
              </a:rPr>
              <a:t>801-538-5282</a:t>
            </a:r>
            <a:endParaRPr lang="en-US" sz="1400" dirty="0">
              <a:solidFill>
                <a:srgbClr val="000000"/>
              </a:solidFill>
              <a:latin typeface="Verdana" pitchFamily="34" charset="0"/>
              <a:sym typeface="Verdana" pitchFamily="34" charset="0"/>
            </a:endParaRPr>
          </a:p>
          <a:p>
            <a:pPr marL="209973" indent="-209973" algn="ctr">
              <a:lnSpc>
                <a:spcPct val="120000"/>
              </a:lnSpc>
              <a:defRPr/>
            </a:pPr>
            <a:r>
              <a:rPr lang="en-US" sz="1400" dirty="0">
                <a:solidFill>
                  <a:srgbClr val="000000"/>
                </a:solidFill>
                <a:latin typeface="Verdana" pitchFamily="34" charset="0"/>
                <a:sym typeface="Verdana" pitchFamily="34" charset="0"/>
              </a:rPr>
              <a:t>E-mail: </a:t>
            </a:r>
            <a:r>
              <a:rPr lang="en-US" sz="1400" dirty="0" smtClean="0">
                <a:solidFill>
                  <a:srgbClr val="000000"/>
                </a:solidFill>
                <a:latin typeface="Verdana" pitchFamily="34" charset="0"/>
                <a:sym typeface="Verdana" pitchFamily="34" charset="0"/>
                <a:hlinkClick r:id="rId6"/>
              </a:rPr>
              <a:t>waterrights_adjudication@utah.gov</a:t>
            </a:r>
            <a:endParaRPr lang="en-US" sz="1400" dirty="0">
              <a:solidFill>
                <a:srgbClr val="000000"/>
              </a:solidFill>
              <a:latin typeface="Verdana" pitchFamily="34" charset="0"/>
              <a:sym typeface="Verdana" pitchFamily="34" charset="0"/>
            </a:endParaRPr>
          </a:p>
          <a:p>
            <a:pPr marL="209973" indent="-209973" algn="ctr">
              <a:lnSpc>
                <a:spcPct val="120000"/>
              </a:lnSpc>
            </a:pPr>
            <a:endParaRPr lang="en-US" sz="1400" b="1" dirty="0" smtClean="0">
              <a:solidFill>
                <a:srgbClr val="000000"/>
              </a:solidFill>
              <a:latin typeface="Verdana" pitchFamily="34" charset="0"/>
              <a:sym typeface="Verdana" pitchFamily="34" charset="0"/>
            </a:endParaRPr>
          </a:p>
          <a:p>
            <a:pPr marL="209973" indent="-209973" algn="ctr">
              <a:lnSpc>
                <a:spcPct val="120000"/>
              </a:lnSpc>
            </a:pPr>
            <a:endParaRPr lang="en-US" sz="1400" b="1" dirty="0">
              <a:solidFill>
                <a:srgbClr val="000000"/>
              </a:solidFill>
              <a:latin typeface="Verdana" pitchFamily="34" charset="0"/>
              <a:sym typeface="Verdana" pitchFamily="34" charset="0"/>
            </a:endParaRPr>
          </a:p>
          <a:p>
            <a:pPr marL="209973" indent="-209973" algn="ctr">
              <a:lnSpc>
                <a:spcPct val="120000"/>
              </a:lnSpc>
            </a:pPr>
            <a:endParaRPr lang="en-US" sz="1400" dirty="0">
              <a:solidFill>
                <a:srgbClr val="000000"/>
              </a:solidFill>
              <a:latin typeface="Verdana" pitchFamily="34" charset="0"/>
              <a:sym typeface="Verdana" pitchFamily="34" charset="0"/>
            </a:endParaRPr>
          </a:p>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
        <p:nvSpPr>
          <p:cNvPr id="6" name="Rectangle 6"/>
          <p:cNvSpPr>
            <a:spLocks/>
          </p:cNvSpPr>
          <p:nvPr/>
        </p:nvSpPr>
        <p:spPr bwMode="auto">
          <a:xfrm>
            <a:off x="1375887" y="2743200"/>
            <a:ext cx="63779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Tree>
    <p:extLst>
      <p:ext uri="{BB962C8B-B14F-4D97-AF65-F5344CB8AC3E}">
        <p14:creationId xmlns:p14="http://schemas.microsoft.com/office/powerpoint/2010/main" val="30010260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937260" y="267462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49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20040" y="1714500"/>
            <a:ext cx="829818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09927" indent="-209927">
              <a:lnSpc>
                <a:spcPct val="120000"/>
              </a:lnSpc>
              <a:buFontTx/>
              <a:buChar char="•"/>
            </a:pPr>
            <a:endParaRPr lang="en-US" sz="1800">
              <a:solidFill>
                <a:schemeClr val="tx1"/>
              </a:solidFill>
              <a:latin typeface="Verdana" pitchFamily="34" charset="0"/>
              <a:sym typeface="Verdana" pitchFamily="34" charset="0"/>
            </a:endParaRPr>
          </a:p>
        </p:txBody>
      </p:sp>
      <p:pic>
        <p:nvPicPr>
          <p:cNvPr id="4098" name="Picture 2" descr="G:\_WRT Photo Contests (all years)\2014 WRT Photo Contest\44. Contemplation.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000"/>
                    </a14:imgEffect>
                    <a14:imgEffect>
                      <a14:colorTemperature colorTemp="5100"/>
                    </a14:imgEffect>
                    <a14:imgEffect>
                      <a14:saturation sat="125000"/>
                    </a14:imgEffect>
                    <a14:imgEffect>
                      <a14:brightnessContrast bright="15000" contrast="-5000"/>
                    </a14:imgEffect>
                  </a14:imgLayer>
                </a14:imgProps>
              </a:ext>
              <a:ext uri="{28A0092B-C50C-407E-A947-70E740481C1C}">
                <a14:useLocalDpi xmlns:a14="http://schemas.microsoft.com/office/drawing/2010/main" val="0"/>
              </a:ext>
            </a:extLst>
          </a:blip>
          <a:srcRect l="4643" r="3151"/>
          <a:stretch/>
        </p:blipFill>
        <p:spPr bwMode="auto">
          <a:xfrm>
            <a:off x="-54534" y="0"/>
            <a:ext cx="92673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6002" y="533450"/>
            <a:ext cx="7772400" cy="1362075"/>
          </a:xfrm>
        </p:spPr>
        <p:txBody>
          <a:bodyPr/>
          <a:lstStyle/>
          <a:p>
            <a:r>
              <a:rPr lang="en-US" i="1" dirty="0" smtClean="0">
                <a:latin typeface="Verdana" panose="020B0604030504040204" pitchFamily="34" charset="0"/>
                <a:ea typeface="Verdana" panose="020B0604030504040204" pitchFamily="34" charset="0"/>
                <a:cs typeface="Verdana" panose="020B0604030504040204" pitchFamily="34" charset="0"/>
              </a:rPr>
              <a:t>Questions?</a:t>
            </a:r>
            <a:endParaRPr lang="en-US"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41844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29126" y="545789"/>
            <a:ext cx="1892808" cy="1240192"/>
            <a:chOff x="452947" y="450809"/>
            <a:chExt cx="2103120" cy="1377991"/>
          </a:xfrm>
        </p:grpSpPr>
        <p:grpSp>
          <p:nvGrpSpPr>
            <p:cNvPr id="398" name="Group 397"/>
            <p:cNvGrpSpPr/>
            <p:nvPr/>
          </p:nvGrpSpPr>
          <p:grpSpPr>
            <a:xfrm>
              <a:off x="452947" y="450809"/>
              <a:ext cx="2103120" cy="1377991"/>
              <a:chOff x="386080" y="589209"/>
              <a:chExt cx="2103120" cy="1377991"/>
            </a:xfrm>
          </p:grpSpPr>
          <p:sp>
            <p:nvSpPr>
              <p:cNvPr id="399"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0" name="Rectangle 399"/>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1</a:t>
                </a:r>
                <a:endParaRPr lang="en-US" sz="1000" dirty="0">
                  <a:solidFill>
                    <a:srgbClr val="000000"/>
                  </a:solidFill>
                  <a:latin typeface="Times New Roman"/>
                  <a:ea typeface="Times New Roman"/>
                  <a:sym typeface="Gill Sans"/>
                </a:endParaRPr>
              </a:p>
            </p:txBody>
          </p:sp>
        </p:grpSp>
        <p:grpSp>
          <p:nvGrpSpPr>
            <p:cNvPr id="410" name="Group 409"/>
            <p:cNvGrpSpPr>
              <a:grpSpLocks/>
            </p:cNvGrpSpPr>
            <p:nvPr/>
          </p:nvGrpSpPr>
          <p:grpSpPr bwMode="auto">
            <a:xfrm>
              <a:off x="931352" y="623317"/>
              <a:ext cx="1174476" cy="1039363"/>
              <a:chOff x="1681" y="890"/>
              <a:chExt cx="1688" cy="1311"/>
            </a:xfrm>
          </p:grpSpPr>
          <p:grpSp>
            <p:nvGrpSpPr>
              <p:cNvPr id="411" name="Group 410"/>
              <p:cNvGrpSpPr>
                <a:grpSpLocks/>
              </p:cNvGrpSpPr>
              <p:nvPr/>
            </p:nvGrpSpPr>
            <p:grpSpPr bwMode="auto">
              <a:xfrm>
                <a:off x="1681" y="890"/>
                <a:ext cx="1688" cy="1311"/>
                <a:chOff x="10174" y="2938"/>
                <a:chExt cx="1886" cy="1688"/>
              </a:xfrm>
            </p:grpSpPr>
            <p:sp>
              <p:nvSpPr>
                <p:cNvPr id="413" name="Rectangle 412"/>
                <p:cNvSpPr>
                  <a:spLocks noChangeArrowheads="1"/>
                </p:cNvSpPr>
                <p:nvPr/>
              </p:nvSpPr>
              <p:spPr bwMode="auto">
                <a:xfrm>
                  <a:off x="10267"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4" name="Freeform 413"/>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5" name="Freeform 41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6" name="Freeform 415"/>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7" name="Freeform 41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8" name="Freeform 417"/>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9" name="Freeform 41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0" name="Freeform 419"/>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1" name="Freeform 42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2" name="Freeform 421"/>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3" name="Freeform 42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4" name="Freeform 423"/>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5" name="Freeform 42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6" name="Freeform 425"/>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7" name="Freeform 42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8" name="Freeform 427"/>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9" name="Freeform 42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0" name="Freeform 429"/>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1" name="Freeform 43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2" name="Freeform 431"/>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12"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PETITION</a:t>
                </a:r>
                <a:endParaRPr lang="en-US" sz="900" dirty="0">
                  <a:solidFill>
                    <a:srgbClr val="000000"/>
                  </a:solidFill>
                  <a:latin typeface="Times New Roman"/>
                  <a:ea typeface="Times New Roman"/>
                  <a:sym typeface="Gill Sans"/>
                </a:endParaRPr>
              </a:p>
            </p:txBody>
          </p:sp>
        </p:grpSp>
      </p:grpSp>
      <p:grpSp>
        <p:nvGrpSpPr>
          <p:cNvPr id="22" name="Group 21"/>
          <p:cNvGrpSpPr/>
          <p:nvPr/>
        </p:nvGrpSpPr>
        <p:grpSpPr>
          <a:xfrm>
            <a:off x="4736570" y="545789"/>
            <a:ext cx="1892808" cy="1240192"/>
            <a:chOff x="2839658" y="450809"/>
            <a:chExt cx="2103120" cy="1377991"/>
          </a:xfrm>
        </p:grpSpPr>
        <p:grpSp>
          <p:nvGrpSpPr>
            <p:cNvPr id="401" name="Group 400"/>
            <p:cNvGrpSpPr/>
            <p:nvPr/>
          </p:nvGrpSpPr>
          <p:grpSpPr>
            <a:xfrm>
              <a:off x="2839658" y="450809"/>
              <a:ext cx="2103120" cy="1377991"/>
              <a:chOff x="386080" y="589209"/>
              <a:chExt cx="2103120" cy="1377991"/>
            </a:xfrm>
          </p:grpSpPr>
          <p:sp>
            <p:nvSpPr>
              <p:cNvPr id="402"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3" name="Rectangle 402"/>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2</a:t>
                </a:r>
                <a:endParaRPr lang="en-US" sz="1000" dirty="0">
                  <a:solidFill>
                    <a:srgbClr val="000000"/>
                  </a:solidFill>
                  <a:latin typeface="Times New Roman"/>
                  <a:ea typeface="Times New Roman"/>
                  <a:sym typeface="Gill Sans"/>
                </a:endParaRPr>
              </a:p>
            </p:txBody>
          </p:sp>
        </p:grpSp>
        <p:pic>
          <p:nvPicPr>
            <p:cNvPr id="433" name="Picture 43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285610" y="796849"/>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 name="Text Box 32"/>
            <p:cNvSpPr txBox="1">
              <a:spLocks noChangeArrowheads="1"/>
            </p:cNvSpPr>
            <p:nvPr/>
          </p:nvSpPr>
          <p:spPr bwMode="auto">
            <a:xfrm>
              <a:off x="3110051" y="53510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3" name="Group 22"/>
          <p:cNvGrpSpPr/>
          <p:nvPr/>
        </p:nvGrpSpPr>
        <p:grpSpPr>
          <a:xfrm>
            <a:off x="6892912" y="545789"/>
            <a:ext cx="1892808" cy="1240192"/>
            <a:chOff x="5226369" y="450809"/>
            <a:chExt cx="2103120" cy="1377991"/>
          </a:xfrm>
        </p:grpSpPr>
        <p:grpSp>
          <p:nvGrpSpPr>
            <p:cNvPr id="404" name="Group 403"/>
            <p:cNvGrpSpPr/>
            <p:nvPr/>
          </p:nvGrpSpPr>
          <p:grpSpPr>
            <a:xfrm>
              <a:off x="5226369" y="450809"/>
              <a:ext cx="2103120" cy="1377991"/>
              <a:chOff x="386080" y="589209"/>
              <a:chExt cx="2103120" cy="1377991"/>
            </a:xfrm>
          </p:grpSpPr>
          <p:sp>
            <p:nvSpPr>
              <p:cNvPr id="405"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6" name="Rectangle 405"/>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3</a:t>
                </a:r>
                <a:endParaRPr lang="en-US" sz="1000" dirty="0">
                  <a:solidFill>
                    <a:srgbClr val="000000"/>
                  </a:solidFill>
                  <a:latin typeface="Times New Roman"/>
                  <a:ea typeface="Times New Roman"/>
                  <a:sym typeface="Gill Sans"/>
                </a:endParaRPr>
              </a:p>
            </p:txBody>
          </p:sp>
        </p:grpSp>
        <p:sp>
          <p:nvSpPr>
            <p:cNvPr id="435" name="Text Box 32"/>
            <p:cNvSpPr txBox="1">
              <a:spLocks noChangeArrowheads="1"/>
            </p:cNvSpPr>
            <p:nvPr/>
          </p:nvSpPr>
          <p:spPr bwMode="auto">
            <a:xfrm>
              <a:off x="5488102" y="535106"/>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28" name="Picture 4" descr="http://png-4.vector.me/files/images/3/8/386418/icon_letter_mail_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510" y="956470"/>
              <a:ext cx="1007018" cy="71993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36" descr="icon_-47"/>
            <p:cNvPicPr>
              <a:picLocks/>
            </p:cNvPicPr>
            <p:nvPr/>
          </p:nvPicPr>
          <p:blipFill>
            <a:blip r:embed="rId5" cstate="print">
              <a:extLst>
                <a:ext uri="{28A0092B-C50C-407E-A947-70E740481C1C}">
                  <a14:useLocalDpi xmlns:a14="http://schemas.microsoft.com/office/drawing/2010/main" val="0"/>
                </a:ext>
              </a:extLst>
            </a:blip>
            <a:srcRect l="13428" t="22585" r="14648" b="22585"/>
            <a:stretch>
              <a:fillRect/>
            </a:stretch>
          </p:blipFill>
          <p:spPr bwMode="auto">
            <a:xfrm>
              <a:off x="5317035" y="872325"/>
              <a:ext cx="909599" cy="78371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385087" y="2112282"/>
            <a:ext cx="1892808" cy="1240192"/>
            <a:chOff x="7613080" y="450809"/>
            <a:chExt cx="2103120" cy="1377991"/>
          </a:xfrm>
        </p:grpSpPr>
        <p:grpSp>
          <p:nvGrpSpPr>
            <p:cNvPr id="407" name="Group 406"/>
            <p:cNvGrpSpPr/>
            <p:nvPr/>
          </p:nvGrpSpPr>
          <p:grpSpPr>
            <a:xfrm>
              <a:off x="7613080" y="450809"/>
              <a:ext cx="2103120" cy="1377991"/>
              <a:chOff x="386080" y="589209"/>
              <a:chExt cx="2103120" cy="1377991"/>
            </a:xfrm>
          </p:grpSpPr>
          <p:sp>
            <p:nvSpPr>
              <p:cNvPr id="408"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9" name="Rectangle 408"/>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4</a:t>
                </a:r>
                <a:endParaRPr lang="en-US" sz="1000" dirty="0">
                  <a:solidFill>
                    <a:srgbClr val="000000"/>
                  </a:solidFill>
                  <a:latin typeface="Times New Roman"/>
                  <a:ea typeface="Times New Roman"/>
                  <a:sym typeface="Gill Sans"/>
                </a:endParaRPr>
              </a:p>
            </p:txBody>
          </p:sp>
        </p:grpSp>
        <p:grpSp>
          <p:nvGrpSpPr>
            <p:cNvPr id="438" name="Group 437"/>
            <p:cNvGrpSpPr>
              <a:grpSpLocks noChangeAspect="1"/>
            </p:cNvGrpSpPr>
            <p:nvPr/>
          </p:nvGrpSpPr>
          <p:grpSpPr bwMode="auto">
            <a:xfrm>
              <a:off x="8239032" y="847756"/>
              <a:ext cx="872302" cy="874741"/>
              <a:chOff x="12199" y="6038"/>
              <a:chExt cx="1886" cy="1688"/>
            </a:xfrm>
          </p:grpSpPr>
          <p:sp>
            <p:nvSpPr>
              <p:cNvPr id="439" name="Rectangle 438"/>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0" name="Freeform 439"/>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1" name="Freeform 440"/>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2" name="Freeform 44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3" name="Freeform 44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4" name="Freeform 443"/>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5" name="Freeform 44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6" name="Freeform 44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7" name="Freeform 44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8" name="Freeform 447"/>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9" name="Freeform 44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0" name="Freeform 449"/>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1" name="Freeform 45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2" name="Freeform 451"/>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3" name="Freeform 45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4" name="Freeform 453"/>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5" name="Freeform 45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6" name="Freeform 455"/>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7" name="Freeform 45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8" name="Freeform 457"/>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9" name="Freeform 45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0" name="Freeform 459"/>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1" name="Freeform 46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2" name="Freeform 461"/>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3" name="Freeform 46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4" name="Freeform 463"/>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65" name="Text Box 32"/>
            <p:cNvSpPr txBox="1">
              <a:spLocks noChangeArrowheads="1"/>
            </p:cNvSpPr>
            <p:nvPr/>
          </p:nvSpPr>
          <p:spPr bwMode="auto">
            <a:xfrm>
              <a:off x="7914455" y="53510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sp>
        <p:nvSpPr>
          <p:cNvPr id="304" name="Rectangle 3" hidden="1"/>
          <p:cNvSpPr>
            <a:spLocks/>
          </p:cNvSpPr>
          <p:nvPr/>
        </p:nvSpPr>
        <p:spPr bwMode="auto">
          <a:xfrm>
            <a:off x="937260" y="2830445"/>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b="1" i="1" dirty="0">
                <a:solidFill>
                  <a:srgbClr val="000000"/>
                </a:solidFill>
                <a:latin typeface="Verdana" pitchFamily="34" charset="0"/>
                <a:sym typeface="Verdana" pitchFamily="34" charset="0"/>
              </a:rPr>
              <a:t>The Adjudication Process</a:t>
            </a:r>
          </a:p>
        </p:txBody>
      </p:sp>
      <p:sp>
        <p:nvSpPr>
          <p:cNvPr id="2" name="TextBox 1"/>
          <p:cNvSpPr txBox="1"/>
          <p:nvPr/>
        </p:nvSpPr>
        <p:spPr>
          <a:xfrm>
            <a:off x="210363" y="642614"/>
            <a:ext cx="2236471" cy="1163396"/>
          </a:xfrm>
          <a:prstGeom prst="rect">
            <a:avLst/>
          </a:prstGeom>
          <a:noFill/>
        </p:spPr>
        <p:txBody>
          <a:bodyPr wrap="square" lIns="82292" tIns="41148" rIns="82292" bIns="41148" rtlCol="0">
            <a:spAutoFit/>
          </a:bodyPr>
          <a:lstStyle/>
          <a:p>
            <a:pPr algn="ctr"/>
            <a:r>
              <a:rPr lang="en-US" sz="23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The Adjudication Process</a:t>
            </a:r>
          </a:p>
        </p:txBody>
      </p:sp>
      <p:grpSp>
        <p:nvGrpSpPr>
          <p:cNvPr id="575" name="Group 574"/>
          <p:cNvGrpSpPr/>
          <p:nvPr/>
        </p:nvGrpSpPr>
        <p:grpSpPr>
          <a:xfrm>
            <a:off x="385087" y="3667770"/>
            <a:ext cx="1892808" cy="1240192"/>
            <a:chOff x="7632873" y="2088185"/>
            <a:chExt cx="2103120" cy="1377991"/>
          </a:xfrm>
        </p:grpSpPr>
        <p:sp>
          <p:nvSpPr>
            <p:cNvPr id="576" name="AutoShape 4"/>
            <p:cNvSpPr>
              <a:spLocks noChangeArrowheads="1"/>
            </p:cNvSpPr>
            <p:nvPr/>
          </p:nvSpPr>
          <p:spPr bwMode="auto">
            <a:xfrm rot="5400000">
              <a:off x="7998633" y="1728816"/>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79" name="Rectangle 578"/>
            <p:cNvSpPr>
              <a:spLocks noChangeArrowheads="1"/>
            </p:cNvSpPr>
            <p:nvPr/>
          </p:nvSpPr>
          <p:spPr bwMode="auto">
            <a:xfrm>
              <a:off x="7632873" y="208818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8</a:t>
              </a:r>
              <a:endParaRPr lang="en-US" sz="1000" dirty="0">
                <a:solidFill>
                  <a:srgbClr val="DAEDEF"/>
                </a:solidFill>
                <a:latin typeface="Times New Roman"/>
                <a:ea typeface="Times New Roman"/>
                <a:sym typeface="Gill Sans"/>
              </a:endParaRPr>
            </a:p>
          </p:txBody>
        </p:sp>
        <p:grpSp>
          <p:nvGrpSpPr>
            <p:cNvPr id="580" name="Group 579"/>
            <p:cNvGrpSpPr>
              <a:grpSpLocks noChangeAspect="1"/>
            </p:cNvGrpSpPr>
            <p:nvPr/>
          </p:nvGrpSpPr>
          <p:grpSpPr bwMode="auto">
            <a:xfrm>
              <a:off x="8258825" y="2485132"/>
              <a:ext cx="872302" cy="874741"/>
              <a:chOff x="12199" y="6038"/>
              <a:chExt cx="1886" cy="1688"/>
            </a:xfrm>
          </p:grpSpPr>
          <p:sp>
            <p:nvSpPr>
              <p:cNvPr id="582" name="Rectangle 581"/>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3" name="Freeform 582"/>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4" name="Freeform 583"/>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5" name="Freeform 58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6" name="Freeform 585"/>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7" name="Freeform 58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8" name="Freeform 587"/>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9" name="Freeform 58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0" name="Freeform 589"/>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1" name="Freeform 59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2" name="Freeform 591"/>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3" name="Freeform 59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4" name="Freeform 593"/>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5" name="Freeform 59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6" name="Freeform 595"/>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7" name="Freeform 59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8" name="Freeform 597"/>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9" name="Freeform 59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0" name="Freeform 599"/>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1" name="Freeform 60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2" name="Freeform 601"/>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3" name="Freeform 60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4" name="Freeform 603"/>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5" name="Freeform 60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6" name="Freeform 605"/>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7" name="Freeform 60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581" name="Text Box 32"/>
            <p:cNvSpPr txBox="1">
              <a:spLocks noChangeArrowheads="1"/>
            </p:cNvSpPr>
            <p:nvPr/>
          </p:nvSpPr>
          <p:spPr bwMode="auto">
            <a:xfrm>
              <a:off x="7934248" y="2172481"/>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608" name="Group 607"/>
          <p:cNvGrpSpPr/>
          <p:nvPr/>
        </p:nvGrpSpPr>
        <p:grpSpPr>
          <a:xfrm>
            <a:off x="6892912" y="2091348"/>
            <a:ext cx="1892808" cy="1240192"/>
            <a:chOff x="5276832" y="2074369"/>
            <a:chExt cx="2103120" cy="1377991"/>
          </a:xfrm>
        </p:grpSpPr>
        <p:sp>
          <p:nvSpPr>
            <p:cNvPr id="609" name="AutoShape 4"/>
            <p:cNvSpPr>
              <a:spLocks noChangeArrowheads="1"/>
            </p:cNvSpPr>
            <p:nvPr/>
          </p:nvSpPr>
          <p:spPr bwMode="auto">
            <a:xfrm rot="5400000">
              <a:off x="5642592" y="1715000"/>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10" name="Rectangle 609"/>
            <p:cNvSpPr>
              <a:spLocks noChangeArrowheads="1"/>
            </p:cNvSpPr>
            <p:nvPr/>
          </p:nvSpPr>
          <p:spPr bwMode="auto">
            <a:xfrm>
              <a:off x="5276832" y="207436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7</a:t>
              </a:r>
              <a:endParaRPr lang="en-US" sz="1000" dirty="0">
                <a:solidFill>
                  <a:srgbClr val="DAEDEF"/>
                </a:solidFill>
                <a:latin typeface="Times New Roman"/>
                <a:ea typeface="Times New Roman"/>
                <a:sym typeface="Gill Sans"/>
              </a:endParaRPr>
            </a:p>
          </p:txBody>
        </p:sp>
        <p:sp>
          <p:nvSpPr>
            <p:cNvPr id="611" name="Text Box 32"/>
            <p:cNvSpPr txBox="1">
              <a:spLocks noChangeArrowheads="1"/>
            </p:cNvSpPr>
            <p:nvPr/>
          </p:nvSpPr>
          <p:spPr bwMode="auto">
            <a:xfrm>
              <a:off x="5578207" y="215866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612"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22" y="2496658"/>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613" name="Text Box 32"/>
            <p:cNvSpPr txBox="1">
              <a:spLocks noChangeArrowheads="1"/>
            </p:cNvSpPr>
            <p:nvPr/>
          </p:nvSpPr>
          <p:spPr bwMode="auto">
            <a:xfrm>
              <a:off x="5867952" y="2838429"/>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614" name="Group 613"/>
          <p:cNvGrpSpPr/>
          <p:nvPr/>
        </p:nvGrpSpPr>
        <p:grpSpPr>
          <a:xfrm>
            <a:off x="2554362" y="2108439"/>
            <a:ext cx="1892808" cy="1240192"/>
            <a:chOff x="464947" y="2057400"/>
            <a:chExt cx="2103120" cy="1377991"/>
          </a:xfrm>
        </p:grpSpPr>
        <p:grpSp>
          <p:nvGrpSpPr>
            <p:cNvPr id="615" name="Group 614"/>
            <p:cNvGrpSpPr/>
            <p:nvPr/>
          </p:nvGrpSpPr>
          <p:grpSpPr>
            <a:xfrm>
              <a:off x="464947" y="2057400"/>
              <a:ext cx="2103120" cy="1377991"/>
              <a:chOff x="464947" y="2057400"/>
              <a:chExt cx="2103120" cy="1377991"/>
            </a:xfrm>
          </p:grpSpPr>
          <p:sp>
            <p:nvSpPr>
              <p:cNvPr id="619" name="AutoShape 4"/>
              <p:cNvSpPr>
                <a:spLocks noChangeArrowheads="1"/>
              </p:cNvSpPr>
              <p:nvPr/>
            </p:nvSpPr>
            <p:spPr bwMode="auto">
              <a:xfrm rot="5400000">
                <a:off x="830707"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20" name="Rectangle 619"/>
              <p:cNvSpPr>
                <a:spLocks noChangeArrowheads="1"/>
              </p:cNvSpPr>
              <p:nvPr/>
            </p:nvSpPr>
            <p:spPr bwMode="auto">
              <a:xfrm>
                <a:off x="464947"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5</a:t>
                </a:r>
                <a:endParaRPr lang="en-US" sz="1000" dirty="0">
                  <a:solidFill>
                    <a:srgbClr val="DAEDEF"/>
                  </a:solidFill>
                  <a:latin typeface="Times New Roman"/>
                  <a:ea typeface="Times New Roman"/>
                  <a:sym typeface="Gill Sans"/>
                </a:endParaRPr>
              </a:p>
            </p:txBody>
          </p:sp>
          <p:sp>
            <p:nvSpPr>
              <p:cNvPr id="621" name="Text Box 32"/>
              <p:cNvSpPr txBox="1">
                <a:spLocks noChangeArrowheads="1"/>
              </p:cNvSpPr>
              <p:nvPr/>
            </p:nvSpPr>
            <p:spPr bwMode="auto">
              <a:xfrm>
                <a:off x="464947" y="2133600"/>
                <a:ext cx="2091119" cy="2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TO FILE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CLAIMS WITHIN 90 DAYS</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622" name="Picture 4" descr="http://png-4.vector.me/files/images/3/8/386418/icon_letter_mail_thum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800" y="2667000"/>
                <a:ext cx="742925" cy="531127"/>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622" descr="icon_-47"/>
              <p:cNvPicPr>
                <a:picLocks/>
              </p:cNvPicPr>
              <p:nvPr/>
            </p:nvPicPr>
            <p:blipFill>
              <a:blip r:embed="rId8" cstate="print">
                <a:extLst>
                  <a:ext uri="{28A0092B-C50C-407E-A947-70E740481C1C}">
                    <a14:useLocalDpi xmlns:a14="http://schemas.microsoft.com/office/drawing/2010/main" val="0"/>
                  </a:ext>
                </a:extLst>
              </a:blip>
              <a:srcRect l="13428" t="22585" r="14648" b="22585"/>
              <a:stretch>
                <a:fillRect/>
              </a:stretch>
            </p:blipFill>
            <p:spPr bwMode="auto">
              <a:xfrm>
                <a:off x="556386" y="2590800"/>
                <a:ext cx="680729" cy="62393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 name="Group 615"/>
            <p:cNvGrpSpPr/>
            <p:nvPr/>
          </p:nvGrpSpPr>
          <p:grpSpPr>
            <a:xfrm>
              <a:off x="1879600" y="2580674"/>
              <a:ext cx="598769" cy="619726"/>
              <a:chOff x="1925925" y="2507469"/>
              <a:chExt cx="598769" cy="619726"/>
            </a:xfrm>
          </p:grpSpPr>
          <p:pic>
            <p:nvPicPr>
              <p:cNvPr id="617"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5925" y="2507469"/>
                <a:ext cx="598769" cy="619726"/>
              </a:xfrm>
              <a:prstGeom prst="rect">
                <a:avLst/>
              </a:prstGeom>
              <a:noFill/>
              <a:extLst>
                <a:ext uri="{909E8E84-426E-40DD-AFC4-6F175D3DCCD1}">
                  <a14:hiddenFill xmlns:a14="http://schemas.microsoft.com/office/drawing/2010/main">
                    <a:solidFill>
                      <a:srgbClr val="FFFFFF"/>
                    </a:solidFill>
                  </a14:hiddenFill>
                </a:ext>
              </a:extLst>
            </p:spPr>
          </p:pic>
          <p:sp>
            <p:nvSpPr>
              <p:cNvPr id="618" name="Text Box 32"/>
              <p:cNvSpPr txBox="1">
                <a:spLocks noChangeArrowheads="1"/>
              </p:cNvSpPr>
              <p:nvPr/>
            </p:nvSpPr>
            <p:spPr bwMode="auto">
              <a:xfrm>
                <a:off x="1944146" y="2712932"/>
                <a:ext cx="580548" cy="36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6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nvGrpSpPr>
          <p:cNvPr id="624" name="Group 623"/>
          <p:cNvGrpSpPr/>
          <p:nvPr/>
        </p:nvGrpSpPr>
        <p:grpSpPr>
          <a:xfrm>
            <a:off x="4757341" y="3675574"/>
            <a:ext cx="1900192" cy="1240194"/>
            <a:chOff x="454076" y="3744764"/>
            <a:chExt cx="2111324" cy="1377993"/>
          </a:xfrm>
        </p:grpSpPr>
        <p:sp>
          <p:nvSpPr>
            <p:cNvPr id="625" name="AutoShape 4"/>
            <p:cNvSpPr>
              <a:spLocks noChangeArrowheads="1"/>
            </p:cNvSpPr>
            <p:nvPr/>
          </p:nvSpPr>
          <p:spPr bwMode="auto">
            <a:xfrm rot="5400000">
              <a:off x="824706" y="3385397"/>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626" name="Group 625"/>
            <p:cNvGrpSpPr>
              <a:grpSpLocks noChangeAspect="1"/>
            </p:cNvGrpSpPr>
            <p:nvPr/>
          </p:nvGrpSpPr>
          <p:grpSpPr>
            <a:xfrm>
              <a:off x="631454" y="4281310"/>
              <a:ext cx="794857" cy="759291"/>
              <a:chOff x="3285610" y="5361129"/>
              <a:chExt cx="831862" cy="794640"/>
            </a:xfrm>
          </p:grpSpPr>
          <p:sp>
            <p:nvSpPr>
              <p:cNvPr id="639" name="Freeform 638"/>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0"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1"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2"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3" name="Oval 642"/>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4"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5"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6" name="Rectangle 645"/>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7"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8"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9"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0"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1"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2" name="Oval 651"/>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3"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4"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5"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6"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627" name="Rectangle 626"/>
            <p:cNvSpPr>
              <a:spLocks noChangeArrowheads="1"/>
            </p:cNvSpPr>
            <p:nvPr/>
          </p:nvSpPr>
          <p:spPr bwMode="auto">
            <a:xfrm>
              <a:off x="458946" y="37447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9</a:t>
              </a:r>
              <a:endParaRPr lang="en-US" sz="1000" dirty="0">
                <a:solidFill>
                  <a:srgbClr val="DAEDEF"/>
                </a:solidFill>
                <a:latin typeface="Times New Roman"/>
                <a:ea typeface="Times New Roman"/>
                <a:sym typeface="Gill Sans"/>
              </a:endParaRPr>
            </a:p>
          </p:txBody>
        </p:sp>
        <p:sp>
          <p:nvSpPr>
            <p:cNvPr id="628" name="Text Box 32"/>
            <p:cNvSpPr txBox="1">
              <a:spLocks noChangeArrowheads="1"/>
            </p:cNvSpPr>
            <p:nvPr/>
          </p:nvSpPr>
          <p:spPr bwMode="auto">
            <a:xfrm>
              <a:off x="454076" y="3776859"/>
              <a:ext cx="209111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29" name="Group 628"/>
            <p:cNvGrpSpPr>
              <a:grpSpLocks noChangeAspect="1"/>
            </p:cNvGrpSpPr>
            <p:nvPr/>
          </p:nvGrpSpPr>
          <p:grpSpPr>
            <a:xfrm>
              <a:off x="1583929" y="4396324"/>
              <a:ext cx="981471" cy="566711"/>
              <a:chOff x="8296536" y="6302105"/>
              <a:chExt cx="962739" cy="555895"/>
            </a:xfrm>
          </p:grpSpPr>
          <p:grpSp>
            <p:nvGrpSpPr>
              <p:cNvPr id="630" name="Group 629"/>
              <p:cNvGrpSpPr>
                <a:grpSpLocks/>
              </p:cNvGrpSpPr>
              <p:nvPr/>
            </p:nvGrpSpPr>
            <p:grpSpPr bwMode="auto">
              <a:xfrm rot="18653719">
                <a:off x="8645681" y="6098184"/>
                <a:ext cx="409674" cy="817515"/>
                <a:chOff x="3580" y="3509"/>
                <a:chExt cx="2404" cy="5748"/>
              </a:xfrm>
            </p:grpSpPr>
            <p:sp>
              <p:nvSpPr>
                <p:cNvPr id="633"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4" name="Rectangle 633"/>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5"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6"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7"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8"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631"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2" name="Rectangle 631"/>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657" name="Group 656"/>
          <p:cNvGrpSpPr/>
          <p:nvPr/>
        </p:nvGrpSpPr>
        <p:grpSpPr>
          <a:xfrm>
            <a:off x="6891411" y="3731227"/>
            <a:ext cx="1892808" cy="1240192"/>
            <a:chOff x="2868907" y="3751155"/>
            <a:chExt cx="2103120" cy="1377991"/>
          </a:xfrm>
        </p:grpSpPr>
        <p:sp>
          <p:nvSpPr>
            <p:cNvPr id="658" name="AutoShape 4"/>
            <p:cNvSpPr>
              <a:spLocks noChangeArrowheads="1"/>
            </p:cNvSpPr>
            <p:nvPr/>
          </p:nvSpPr>
          <p:spPr bwMode="auto">
            <a:xfrm rot="5400000">
              <a:off x="3234667" y="339178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9" name="Rectangle 658"/>
            <p:cNvSpPr>
              <a:spLocks noChangeArrowheads="1"/>
            </p:cNvSpPr>
            <p:nvPr/>
          </p:nvSpPr>
          <p:spPr bwMode="auto">
            <a:xfrm>
              <a:off x="2868907" y="375115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10</a:t>
              </a:r>
              <a:endParaRPr lang="en-US" sz="1000" dirty="0">
                <a:solidFill>
                  <a:srgbClr val="FFCC99"/>
                </a:solidFill>
                <a:latin typeface="Times New Roman"/>
                <a:ea typeface="Times New Roman"/>
                <a:sym typeface="Gill Sans"/>
              </a:endParaRPr>
            </a:p>
          </p:txBody>
        </p:sp>
        <p:sp>
          <p:nvSpPr>
            <p:cNvPr id="660" name="Text Box 32"/>
            <p:cNvSpPr txBox="1">
              <a:spLocks noChangeArrowheads="1"/>
            </p:cNvSpPr>
            <p:nvPr/>
          </p:nvSpPr>
          <p:spPr bwMode="auto">
            <a:xfrm>
              <a:off x="3033369" y="3835451"/>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 INVESTIGATION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61" name="Group 660"/>
            <p:cNvGrpSpPr>
              <a:grpSpLocks noChangeAspect="1"/>
            </p:cNvGrpSpPr>
            <p:nvPr/>
          </p:nvGrpSpPr>
          <p:grpSpPr>
            <a:xfrm rot="1979736">
              <a:off x="3174887" y="4133771"/>
              <a:ext cx="380465" cy="856530"/>
              <a:chOff x="11593653" y="-685800"/>
              <a:chExt cx="1371600" cy="3087841"/>
            </a:xfrm>
          </p:grpSpPr>
          <p:sp>
            <p:nvSpPr>
              <p:cNvPr id="675" name="Donut 674"/>
              <p:cNvSpPr/>
              <p:nvPr/>
            </p:nvSpPr>
            <p:spPr bwMode="auto">
              <a:xfrm>
                <a:off x="11593653" y="-685800"/>
                <a:ext cx="1371600" cy="1371600"/>
              </a:xfrm>
              <a:prstGeom prst="donut">
                <a:avLst>
                  <a:gd name="adj" fmla="val 5544"/>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6" name="Trapezoid 675"/>
              <p:cNvSpPr/>
              <p:nvPr/>
            </p:nvSpPr>
            <p:spPr bwMode="auto">
              <a:xfrm>
                <a:off x="12106921" y="990600"/>
                <a:ext cx="345065" cy="1411441"/>
              </a:xfrm>
              <a:prstGeom prst="trapezoid">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7" name="Rounded Rectangle 676"/>
              <p:cNvSpPr/>
              <p:nvPr/>
            </p:nvSpPr>
            <p:spPr bwMode="auto">
              <a:xfrm>
                <a:off x="12088500" y="762000"/>
                <a:ext cx="381907" cy="139700"/>
              </a:xfrm>
              <a:prstGeom prst="round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8" name="Moon 677"/>
              <p:cNvSpPr/>
              <p:nvPr/>
            </p:nvSpPr>
            <p:spPr bwMode="auto">
              <a:xfrm rot="20143563">
                <a:off x="11810913" y="-386131"/>
                <a:ext cx="450584" cy="979236"/>
              </a:xfrm>
              <a:prstGeom prst="moon">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grpSp>
          <p:nvGrpSpPr>
            <p:cNvPr id="662" name="Group 661"/>
            <p:cNvGrpSpPr/>
            <p:nvPr/>
          </p:nvGrpSpPr>
          <p:grpSpPr>
            <a:xfrm>
              <a:off x="3922603" y="4124080"/>
              <a:ext cx="789560" cy="922770"/>
              <a:chOff x="4013200" y="4572000"/>
              <a:chExt cx="1400541" cy="1600200"/>
            </a:xfrm>
          </p:grpSpPr>
          <p:sp>
            <p:nvSpPr>
              <p:cNvPr id="664" name="Rounded Rectangle 663"/>
              <p:cNvSpPr/>
              <p:nvPr/>
            </p:nvSpPr>
            <p:spPr bwMode="auto">
              <a:xfrm>
                <a:off x="4013200" y="4572000"/>
                <a:ext cx="1400541" cy="1600200"/>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65" name="TextBox 664"/>
              <p:cNvSpPr txBox="1"/>
              <p:nvPr/>
            </p:nvSpPr>
            <p:spPr>
              <a:xfrm>
                <a:off x="4103870" y="4688553"/>
                <a:ext cx="1219199" cy="504072"/>
              </a:xfrm>
              <a:prstGeom prst="rect">
                <a:avLst/>
              </a:prstGeom>
              <a:noFill/>
            </p:spPr>
            <p:txBody>
              <a:bodyPr wrap="square" lIns="0" rIns="0" rtlCol="0" anchor="ctr">
                <a:spAutoFit/>
              </a:bodyPr>
              <a:lstStyle/>
              <a:p>
                <a:pPr algn="ct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666" name="Straight Connector 665"/>
              <p:cNvCxnSpPr/>
              <p:nvPr/>
            </p:nvCxnSpPr>
            <p:spPr bwMode="auto">
              <a:xfrm>
                <a:off x="4172133" y="53721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Straight Connector 666"/>
              <p:cNvCxnSpPr/>
              <p:nvPr/>
            </p:nvCxnSpPr>
            <p:spPr bwMode="auto">
              <a:xfrm>
                <a:off x="4172133" y="56769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 name="Straight Connector 667"/>
              <p:cNvCxnSpPr/>
              <p:nvPr/>
            </p:nvCxnSpPr>
            <p:spPr bwMode="auto">
              <a:xfrm>
                <a:off x="4172133" y="59817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9" name="Rectangle 668"/>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0" name="Rectangle 669"/>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1" name="Rectangle 670"/>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672" name="Picture 67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673" name="Picture 6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674" name="Picture 6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pic>
          <p:nvPicPr>
            <p:cNvPr id="663" name="Picture 662"/>
            <p:cNvPicPr>
              <a:picLocks noChangeAspect="1"/>
            </p:cNvPicPr>
            <p:nvPr/>
          </p:nvPicPr>
          <p:blipFill>
            <a:blip r:embed="rId12"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3439498" y="4617992"/>
              <a:ext cx="340761" cy="340761"/>
            </a:xfrm>
            <a:prstGeom prst="rect">
              <a:avLst/>
            </a:prstGeom>
          </p:spPr>
        </p:pic>
      </p:grpSp>
      <p:grpSp>
        <p:nvGrpSpPr>
          <p:cNvPr id="679" name="Group 678"/>
          <p:cNvGrpSpPr/>
          <p:nvPr/>
        </p:nvGrpSpPr>
        <p:grpSpPr>
          <a:xfrm>
            <a:off x="4723637" y="2108439"/>
            <a:ext cx="1892808" cy="1240192"/>
            <a:chOff x="2851658" y="2057400"/>
            <a:chExt cx="2103120" cy="1377991"/>
          </a:xfrm>
        </p:grpSpPr>
        <p:sp>
          <p:nvSpPr>
            <p:cNvPr id="680" name="AutoShape 4"/>
            <p:cNvSpPr>
              <a:spLocks noChangeArrowheads="1"/>
            </p:cNvSpPr>
            <p:nvPr/>
          </p:nvSpPr>
          <p:spPr bwMode="auto">
            <a:xfrm rot="5400000">
              <a:off x="3217418"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81" name="Rectangle 680"/>
            <p:cNvSpPr>
              <a:spLocks noChangeArrowheads="1"/>
            </p:cNvSpPr>
            <p:nvPr/>
          </p:nvSpPr>
          <p:spPr bwMode="auto">
            <a:xfrm>
              <a:off x="2851658"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6</a:t>
              </a:r>
              <a:endParaRPr lang="en-US" sz="1000" dirty="0">
                <a:solidFill>
                  <a:srgbClr val="DAEDEF"/>
                </a:solidFill>
                <a:latin typeface="Times New Roman"/>
                <a:ea typeface="Times New Roman"/>
                <a:sym typeface="Gill Sans"/>
              </a:endParaRPr>
            </a:p>
          </p:txBody>
        </p:sp>
        <p:sp>
          <p:nvSpPr>
            <p:cNvPr id="682" name="Text Box 32"/>
            <p:cNvSpPr txBox="1">
              <a:spLocks noChangeArrowheads="1"/>
            </p:cNvSpPr>
            <p:nvPr/>
          </p:nvSpPr>
          <p:spPr bwMode="auto">
            <a:xfrm>
              <a:off x="2943096" y="2141698"/>
              <a:ext cx="1999681" cy="2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LIST OF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UNCLAIMED RIGHTS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83" name="Group 682"/>
            <p:cNvGrpSpPr/>
            <p:nvPr/>
          </p:nvGrpSpPr>
          <p:grpSpPr>
            <a:xfrm>
              <a:off x="3285610" y="2558901"/>
              <a:ext cx="1138047" cy="793420"/>
              <a:chOff x="10455606" y="1111580"/>
              <a:chExt cx="1138047" cy="793420"/>
            </a:xfrm>
          </p:grpSpPr>
          <p:sp>
            <p:nvSpPr>
              <p:cNvPr id="684" name="Rounded Rectangle 683"/>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685" name="Straight Connector 684"/>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 name="Straight Connector 685"/>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8"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UNCLAIMED RIGHTS</a:t>
                </a:r>
                <a:endParaRPr lang="en-US" sz="900" b="1" dirty="0">
                  <a:solidFill>
                    <a:srgbClr val="000000"/>
                  </a:solidFill>
                  <a:latin typeface="Times New Roman"/>
                  <a:ea typeface="Times New Roman"/>
                  <a:sym typeface="Gill Sans"/>
                </a:endParaRPr>
              </a:p>
              <a:p>
                <a:pPr algn="ctr">
                  <a:spcBef>
                    <a:spcPts val="0"/>
                  </a:spcBef>
                  <a:spcAft>
                    <a:spcPts val="0"/>
                  </a:spcAft>
                </a:pPr>
                <a:r>
                  <a:rPr lang="en-US" sz="900" b="1" dirty="0">
                    <a:solidFill>
                      <a:srgbClr val="000000"/>
                    </a:solidFill>
                    <a:latin typeface="Verdana"/>
                    <a:ea typeface="Times New Roman"/>
                    <a:sym typeface="Gill Sans"/>
                  </a:rPr>
                  <a:t> </a:t>
                </a:r>
                <a:endParaRPr lang="en-US" sz="900" b="1" dirty="0">
                  <a:solidFill>
                    <a:srgbClr val="000000"/>
                  </a:solidFill>
                  <a:latin typeface="Times New Roman"/>
                  <a:ea typeface="Times New Roman"/>
                  <a:sym typeface="Gill Sans"/>
                </a:endParaRPr>
              </a:p>
            </p:txBody>
          </p:sp>
          <p:sp>
            <p:nvSpPr>
              <p:cNvPr id="689" name="Rectangle 688"/>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90" name="Rectangle 689"/>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91" name="Rectangle 690"/>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692" name="Straight Connector 691"/>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Straight Connector 692"/>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Straight Connector 693"/>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5" name="Straight Connector 694"/>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 name="Straight Connector 695"/>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 name="Straight Connector 696"/>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8" name="Straight Connector 697"/>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99" name="Group 698"/>
          <p:cNvGrpSpPr/>
          <p:nvPr/>
        </p:nvGrpSpPr>
        <p:grpSpPr>
          <a:xfrm>
            <a:off x="4759941" y="5233727"/>
            <a:ext cx="1892808" cy="1240192"/>
            <a:chOff x="7744802" y="3835451"/>
            <a:chExt cx="2103120" cy="1377991"/>
          </a:xfrm>
        </p:grpSpPr>
        <p:sp>
          <p:nvSpPr>
            <p:cNvPr id="700" name="AutoShape 4"/>
            <p:cNvSpPr>
              <a:spLocks noChangeArrowheads="1"/>
            </p:cNvSpPr>
            <p:nvPr/>
          </p:nvSpPr>
          <p:spPr bwMode="auto">
            <a:xfrm rot="5400000">
              <a:off x="8110562" y="3476082"/>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1" name="Rectangle 700"/>
            <p:cNvSpPr>
              <a:spLocks noChangeArrowheads="1"/>
            </p:cNvSpPr>
            <p:nvPr/>
          </p:nvSpPr>
          <p:spPr bwMode="auto">
            <a:xfrm>
              <a:off x="7744802" y="3835451"/>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13</a:t>
              </a:r>
              <a:endParaRPr lang="en-US" sz="1000" dirty="0">
                <a:solidFill>
                  <a:srgbClr val="FFCC99"/>
                </a:solidFill>
                <a:latin typeface="Times New Roman"/>
                <a:ea typeface="Times New Roman"/>
                <a:sym typeface="Gill Sans"/>
              </a:endParaRPr>
            </a:p>
          </p:txBody>
        </p:sp>
        <p:grpSp>
          <p:nvGrpSpPr>
            <p:cNvPr id="702" name="Group 701"/>
            <p:cNvGrpSpPr>
              <a:grpSpLocks noChangeAspect="1"/>
            </p:cNvGrpSpPr>
            <p:nvPr/>
          </p:nvGrpSpPr>
          <p:grpSpPr bwMode="auto">
            <a:xfrm>
              <a:off x="8370754" y="4232398"/>
              <a:ext cx="872302" cy="874741"/>
              <a:chOff x="12199" y="6038"/>
              <a:chExt cx="1886" cy="1688"/>
            </a:xfrm>
          </p:grpSpPr>
          <p:sp>
            <p:nvSpPr>
              <p:cNvPr id="704" name="Rectangle 70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5" name="Freeform 70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7" name="Freeform 706"/>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9" name="Freeform 708"/>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1" name="Freeform 710"/>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3" name="Freeform 712"/>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5" name="Freeform 714"/>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7" name="Freeform 716"/>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9" name="Freeform 718"/>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1" name="Freeform 720"/>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3" name="Freeform 722"/>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5" name="Freeform 724"/>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7" name="Freeform 726"/>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9" name="Freeform 728"/>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03" name="Text Box 32"/>
            <p:cNvSpPr txBox="1">
              <a:spLocks noChangeArrowheads="1"/>
            </p:cNvSpPr>
            <p:nvPr/>
          </p:nvSpPr>
          <p:spPr bwMode="auto">
            <a:xfrm>
              <a:off x="8046177" y="391974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730" name="Group 729"/>
          <p:cNvGrpSpPr/>
          <p:nvPr/>
        </p:nvGrpSpPr>
        <p:grpSpPr>
          <a:xfrm>
            <a:off x="2574979" y="5224754"/>
            <a:ext cx="1892808" cy="1240192"/>
            <a:chOff x="459161" y="5507537"/>
            <a:chExt cx="2103120" cy="1377991"/>
          </a:xfrm>
        </p:grpSpPr>
        <p:sp>
          <p:nvSpPr>
            <p:cNvPr id="731" name="AutoShape 4"/>
            <p:cNvSpPr>
              <a:spLocks noChangeArrowheads="1"/>
            </p:cNvSpPr>
            <p:nvPr/>
          </p:nvSpPr>
          <p:spPr bwMode="auto">
            <a:xfrm rot="5400000">
              <a:off x="824921" y="5148168"/>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32" name="Rectangle 731"/>
            <p:cNvSpPr>
              <a:spLocks noChangeArrowheads="1"/>
            </p:cNvSpPr>
            <p:nvPr/>
          </p:nvSpPr>
          <p:spPr bwMode="auto">
            <a:xfrm>
              <a:off x="459161" y="5507537"/>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12</a:t>
              </a:r>
              <a:endParaRPr lang="en-US" sz="1000" dirty="0">
                <a:solidFill>
                  <a:srgbClr val="FFCC99"/>
                </a:solidFill>
                <a:latin typeface="Times New Roman"/>
                <a:ea typeface="Times New Roman"/>
                <a:sym typeface="Gill Sans"/>
              </a:endParaRPr>
            </a:p>
          </p:txBody>
        </p:sp>
        <p:sp>
          <p:nvSpPr>
            <p:cNvPr id="733" name="Text Box 32"/>
            <p:cNvSpPr txBox="1">
              <a:spLocks noChangeArrowheads="1"/>
            </p:cNvSpPr>
            <p:nvPr/>
          </p:nvSpPr>
          <p:spPr bwMode="auto">
            <a:xfrm>
              <a:off x="760536" y="5591833"/>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734"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51" y="5929826"/>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735" name="Text Box 32"/>
            <p:cNvSpPr txBox="1">
              <a:spLocks noChangeArrowheads="1"/>
            </p:cNvSpPr>
            <p:nvPr/>
          </p:nvSpPr>
          <p:spPr bwMode="auto">
            <a:xfrm>
              <a:off x="1050281" y="6271597"/>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736" name="Group 735"/>
          <p:cNvGrpSpPr/>
          <p:nvPr/>
        </p:nvGrpSpPr>
        <p:grpSpPr>
          <a:xfrm>
            <a:off x="2557266" y="3684207"/>
            <a:ext cx="1892808" cy="1240192"/>
            <a:chOff x="2878461" y="5572364"/>
            <a:chExt cx="2103120" cy="1377991"/>
          </a:xfrm>
        </p:grpSpPr>
        <p:sp>
          <p:nvSpPr>
            <p:cNvPr id="737" name="AutoShape 4"/>
            <p:cNvSpPr>
              <a:spLocks noChangeArrowheads="1"/>
            </p:cNvSpPr>
            <p:nvPr/>
          </p:nvSpPr>
          <p:spPr bwMode="auto">
            <a:xfrm rot="5400000">
              <a:off x="3244221" y="521299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38" name="Rectangle 737"/>
            <p:cNvSpPr>
              <a:spLocks noChangeArrowheads="1"/>
            </p:cNvSpPr>
            <p:nvPr/>
          </p:nvSpPr>
          <p:spPr bwMode="auto">
            <a:xfrm>
              <a:off x="2878461" y="55723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14</a:t>
              </a:r>
              <a:endParaRPr lang="en-US" sz="1000" dirty="0">
                <a:solidFill>
                  <a:srgbClr val="FFCC99"/>
                </a:solidFill>
                <a:latin typeface="Times New Roman"/>
                <a:ea typeface="Times New Roman"/>
                <a:sym typeface="Gill Sans"/>
              </a:endParaRPr>
            </a:p>
          </p:txBody>
        </p:sp>
        <p:pic>
          <p:nvPicPr>
            <p:cNvPr id="739" name="Picture 738"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324413" y="5918404"/>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 name="Text Box 32"/>
            <p:cNvSpPr txBox="1">
              <a:spLocks noChangeArrowheads="1"/>
            </p:cNvSpPr>
            <p:nvPr/>
          </p:nvSpPr>
          <p:spPr bwMode="auto">
            <a:xfrm>
              <a:off x="3148854" y="5656662"/>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FINAL 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741" name="Group 740"/>
          <p:cNvGrpSpPr/>
          <p:nvPr/>
        </p:nvGrpSpPr>
        <p:grpSpPr>
          <a:xfrm>
            <a:off x="6891411" y="5233727"/>
            <a:ext cx="1895809" cy="1240192"/>
            <a:chOff x="5321905" y="5521908"/>
            <a:chExt cx="2106454" cy="1377991"/>
          </a:xfrm>
        </p:grpSpPr>
        <p:sp>
          <p:nvSpPr>
            <p:cNvPr id="742" name="AutoShape 4"/>
            <p:cNvSpPr>
              <a:spLocks noChangeArrowheads="1"/>
            </p:cNvSpPr>
            <p:nvPr/>
          </p:nvSpPr>
          <p:spPr bwMode="auto">
            <a:xfrm rot="5400000">
              <a:off x="5687665" y="5162539"/>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743" name="Group 742"/>
            <p:cNvGrpSpPr>
              <a:grpSpLocks noChangeAspect="1"/>
            </p:cNvGrpSpPr>
            <p:nvPr/>
          </p:nvGrpSpPr>
          <p:grpSpPr>
            <a:xfrm>
              <a:off x="5494413" y="6058454"/>
              <a:ext cx="794857" cy="759291"/>
              <a:chOff x="3285610" y="5361129"/>
              <a:chExt cx="831862" cy="794640"/>
            </a:xfrm>
          </p:grpSpPr>
          <p:sp>
            <p:nvSpPr>
              <p:cNvPr id="756" name="Freeform 755"/>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7"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8"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9"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0" name="Oval 759"/>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1"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2"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3" name="Rectangle 762"/>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4"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5"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6"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7"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8"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9" name="Oval 768"/>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0"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1"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2"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3"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44" name="Rectangle 743"/>
            <p:cNvSpPr>
              <a:spLocks noChangeArrowheads="1"/>
            </p:cNvSpPr>
            <p:nvPr/>
          </p:nvSpPr>
          <p:spPr bwMode="auto">
            <a:xfrm>
              <a:off x="5321905" y="5521908"/>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15</a:t>
              </a:r>
              <a:endParaRPr lang="en-US" sz="1000" dirty="0">
                <a:solidFill>
                  <a:srgbClr val="FFCC99"/>
                </a:solidFill>
                <a:latin typeface="Times New Roman"/>
                <a:ea typeface="Times New Roman"/>
                <a:sym typeface="Gill Sans"/>
              </a:endParaRPr>
            </a:p>
          </p:txBody>
        </p:sp>
        <p:sp>
          <p:nvSpPr>
            <p:cNvPr id="745" name="Text Box 32"/>
            <p:cNvSpPr txBox="1">
              <a:spLocks noChangeArrowheads="1"/>
            </p:cNvSpPr>
            <p:nvPr/>
          </p:nvSpPr>
          <p:spPr bwMode="auto">
            <a:xfrm>
              <a:off x="5371110" y="5529459"/>
              <a:ext cx="200884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r>
              <a:b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b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t>
              </a: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746" name="Group 745"/>
            <p:cNvGrpSpPr>
              <a:grpSpLocks noChangeAspect="1"/>
            </p:cNvGrpSpPr>
            <p:nvPr/>
          </p:nvGrpSpPr>
          <p:grpSpPr>
            <a:xfrm>
              <a:off x="6446888" y="6173468"/>
              <a:ext cx="981471" cy="566711"/>
              <a:chOff x="8296536" y="6302105"/>
              <a:chExt cx="962739" cy="555895"/>
            </a:xfrm>
          </p:grpSpPr>
          <p:grpSp>
            <p:nvGrpSpPr>
              <p:cNvPr id="747" name="Group 746"/>
              <p:cNvGrpSpPr>
                <a:grpSpLocks/>
              </p:cNvGrpSpPr>
              <p:nvPr/>
            </p:nvGrpSpPr>
            <p:grpSpPr bwMode="auto">
              <a:xfrm rot="18653719">
                <a:off x="8645681" y="6098184"/>
                <a:ext cx="409674" cy="817515"/>
                <a:chOff x="3580" y="3509"/>
                <a:chExt cx="2404" cy="5748"/>
              </a:xfrm>
            </p:grpSpPr>
            <p:sp>
              <p:nvSpPr>
                <p:cNvPr id="750"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1" name="Rectangle 750"/>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2"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3"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4"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5"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48"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49" name="Rectangle 748"/>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774" name="Group 773"/>
          <p:cNvGrpSpPr/>
          <p:nvPr/>
        </p:nvGrpSpPr>
        <p:grpSpPr>
          <a:xfrm>
            <a:off x="385087" y="5191178"/>
            <a:ext cx="1892808" cy="1240193"/>
            <a:chOff x="5337062" y="3811844"/>
            <a:chExt cx="2103120" cy="1377992"/>
          </a:xfrm>
        </p:grpSpPr>
        <p:sp>
          <p:nvSpPr>
            <p:cNvPr id="775" name="AutoShape 4"/>
            <p:cNvSpPr>
              <a:spLocks noChangeArrowheads="1"/>
            </p:cNvSpPr>
            <p:nvPr/>
          </p:nvSpPr>
          <p:spPr bwMode="auto">
            <a:xfrm rot="5400000">
              <a:off x="5702822" y="345247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6" name="Rectangle 775"/>
            <p:cNvSpPr>
              <a:spLocks noChangeArrowheads="1"/>
            </p:cNvSpPr>
            <p:nvPr/>
          </p:nvSpPr>
          <p:spPr bwMode="auto">
            <a:xfrm>
              <a:off x="5337063" y="381184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11</a:t>
              </a:r>
              <a:endParaRPr lang="en-US" sz="1000" dirty="0">
                <a:solidFill>
                  <a:srgbClr val="FFCC99"/>
                </a:solidFill>
                <a:latin typeface="Times New Roman"/>
                <a:ea typeface="Times New Roman"/>
                <a:sym typeface="Gill Sans"/>
              </a:endParaRPr>
            </a:p>
          </p:txBody>
        </p:sp>
        <p:sp>
          <p:nvSpPr>
            <p:cNvPr id="777" name="Text Box 32"/>
            <p:cNvSpPr txBox="1">
              <a:spLocks noChangeArrowheads="1"/>
            </p:cNvSpPr>
            <p:nvPr/>
          </p:nvSpPr>
          <p:spPr bwMode="auto">
            <a:xfrm>
              <a:off x="5488150" y="3829093"/>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PROPOSED </a:t>
              </a: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DETERMINATION AND</a:t>
              </a:r>
            </a:p>
            <a:p>
              <a:pPr algn="ctr">
                <a:spcBef>
                  <a:spcPts val="0"/>
                </a:spcBef>
                <a:spcAft>
                  <a:spcPts val="0"/>
                </a:spcAft>
              </a:pP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HYDROGRAHPIC SURVEY</a:t>
              </a: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778" name="Group 777"/>
            <p:cNvGrpSpPr/>
            <p:nvPr/>
          </p:nvGrpSpPr>
          <p:grpSpPr>
            <a:xfrm>
              <a:off x="5468890" y="4392668"/>
              <a:ext cx="605887" cy="645659"/>
              <a:chOff x="6552756" y="5428629"/>
              <a:chExt cx="605887" cy="645659"/>
            </a:xfrm>
          </p:grpSpPr>
          <p:sp>
            <p:nvSpPr>
              <p:cNvPr id="799" name="Rounded Rectangle 798"/>
              <p:cNvSpPr/>
              <p:nvPr/>
            </p:nvSpPr>
            <p:spPr bwMode="auto">
              <a:xfrm>
                <a:off x="6552756" y="5428629"/>
                <a:ext cx="605887" cy="645659"/>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00" name="TextBox 799"/>
              <p:cNvSpPr txBox="1"/>
              <p:nvPr/>
            </p:nvSpPr>
            <p:spPr>
              <a:xfrm>
                <a:off x="6591980" y="5449110"/>
                <a:ext cx="527437" cy="256480"/>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802" name="Straight Connector 801"/>
              <p:cNvCxnSpPr/>
              <p:nvPr/>
            </p:nvCxnSpPr>
            <p:spPr bwMode="auto">
              <a:xfrm>
                <a:off x="6621512" y="5751459"/>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3" name="Straight Connector 802"/>
              <p:cNvCxnSpPr/>
              <p:nvPr/>
            </p:nvCxnSpPr>
            <p:spPr bwMode="auto">
              <a:xfrm>
                <a:off x="6621512" y="5874441"/>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Straight Connector 803"/>
              <p:cNvCxnSpPr/>
              <p:nvPr/>
            </p:nvCxnSpPr>
            <p:spPr bwMode="auto">
              <a:xfrm>
                <a:off x="6621512" y="5997424"/>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 name="Rectangle 821"/>
              <p:cNvSpPr/>
              <p:nvPr/>
            </p:nvSpPr>
            <p:spPr bwMode="auto">
              <a:xfrm>
                <a:off x="7047228" y="5695323"/>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25" name="Rectangle 824"/>
              <p:cNvSpPr/>
              <p:nvPr/>
            </p:nvSpPr>
            <p:spPr bwMode="auto">
              <a:xfrm>
                <a:off x="7047228" y="5818306"/>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27" name="Rectangle 826"/>
              <p:cNvSpPr/>
              <p:nvPr/>
            </p:nvSpPr>
            <p:spPr bwMode="auto">
              <a:xfrm>
                <a:off x="7047228" y="5941289"/>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828" name="Picture 8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664987"/>
                <a:ext cx="98894" cy="86472"/>
              </a:xfrm>
              <a:prstGeom prst="rect">
                <a:avLst/>
              </a:prstGeom>
            </p:spPr>
          </p:pic>
          <p:pic>
            <p:nvPicPr>
              <p:cNvPr id="829" name="Picture 8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787969"/>
                <a:ext cx="98894" cy="86472"/>
              </a:xfrm>
              <a:prstGeom prst="rect">
                <a:avLst/>
              </a:prstGeom>
            </p:spPr>
          </p:pic>
          <p:pic>
            <p:nvPicPr>
              <p:cNvPr id="830" name="Picture 8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910952"/>
                <a:ext cx="98894" cy="86472"/>
              </a:xfrm>
              <a:prstGeom prst="rect">
                <a:avLst/>
              </a:prstGeom>
            </p:spPr>
          </p:pic>
        </p:grpSp>
        <p:sp>
          <p:nvSpPr>
            <p:cNvPr id="779" name="Right Arrow 778"/>
            <p:cNvSpPr/>
            <p:nvPr/>
          </p:nvSpPr>
          <p:spPr bwMode="auto">
            <a:xfrm>
              <a:off x="6133058" y="4495800"/>
              <a:ext cx="329172" cy="444096"/>
            </a:xfrm>
            <a:prstGeom prst="rightArrow">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nvGrpSpPr>
            <p:cNvPr id="780" name="Group 779"/>
            <p:cNvGrpSpPr>
              <a:grpSpLocks noChangeAspect="1"/>
            </p:cNvGrpSpPr>
            <p:nvPr/>
          </p:nvGrpSpPr>
          <p:grpSpPr>
            <a:xfrm>
              <a:off x="6492494" y="4419600"/>
              <a:ext cx="839854" cy="585527"/>
              <a:chOff x="10455606" y="1111580"/>
              <a:chExt cx="1138047" cy="793420"/>
            </a:xfrm>
          </p:grpSpPr>
          <p:sp>
            <p:nvSpPr>
              <p:cNvPr id="781" name="Rounded Rectangle 780"/>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782" name="Straight Connector 781"/>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3" name="Straight Connector 782"/>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 name="Straight Connector 783"/>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5"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P.D.</a:t>
                </a:r>
                <a:endParaRPr lang="en-US" sz="9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786" name="Rectangle 785"/>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787" name="Rectangle 786"/>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788" name="Rectangle 787"/>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789" name="Straight Connector 788"/>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3" name="Straight Connector 792"/>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4" name="Straight Connector 793"/>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5" name="Straight Connector 794"/>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071622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4"/>
                                        </p:tgtEl>
                                      </p:cBhvr>
                                    </p:animEffect>
                                    <p:set>
                                      <p:cBhvr>
                                        <p:cTn id="7" dur="1" fill="hold">
                                          <p:stCondLst>
                                            <p:cond delay="499"/>
                                          </p:stCondLst>
                                        </p:cTn>
                                        <p:tgtEl>
                                          <p:spTgt spid="30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7"/>
                                        </p:tgtEl>
                                        <p:attrNameLst>
                                          <p:attrName>style.visibility</p:attrName>
                                        </p:attrNameLst>
                                      </p:cBhvr>
                                      <p:to>
                                        <p:strVal val="visible"/>
                                      </p:to>
                                    </p:set>
                                    <p:animEffect transition="in" filter="fade">
                                      <p:cBhvr>
                                        <p:cTn id="12" dur="500"/>
                                        <p:tgtEl>
                                          <p:spTgt spid="657"/>
                                        </p:tgtEl>
                                      </p:cBhvr>
                                    </p:animEffect>
                                  </p:childTnLst>
                                </p:cTn>
                              </p:par>
                              <p:par>
                                <p:cTn id="13" presetID="10" presetClass="entr" presetSubtype="0" fill="hold" nodeType="withEffect">
                                  <p:stCondLst>
                                    <p:cond delay="0"/>
                                  </p:stCondLst>
                                  <p:childTnLst>
                                    <p:set>
                                      <p:cBhvr>
                                        <p:cTn id="14" dur="1" fill="hold">
                                          <p:stCondLst>
                                            <p:cond delay="0"/>
                                          </p:stCondLst>
                                        </p:cTn>
                                        <p:tgtEl>
                                          <p:spTgt spid="730"/>
                                        </p:tgtEl>
                                        <p:attrNameLst>
                                          <p:attrName>style.visibility</p:attrName>
                                        </p:attrNameLst>
                                      </p:cBhvr>
                                      <p:to>
                                        <p:strVal val="visible"/>
                                      </p:to>
                                    </p:set>
                                    <p:animEffect transition="in" filter="fade">
                                      <p:cBhvr>
                                        <p:cTn id="15" dur="500"/>
                                        <p:tgtEl>
                                          <p:spTgt spid="730"/>
                                        </p:tgtEl>
                                      </p:cBhvr>
                                    </p:animEffect>
                                  </p:childTnLst>
                                </p:cTn>
                              </p:par>
                              <p:par>
                                <p:cTn id="16" presetID="10" presetClass="entr" presetSubtype="0" fill="hold" nodeType="withEffect">
                                  <p:stCondLst>
                                    <p:cond delay="0"/>
                                  </p:stCondLst>
                                  <p:childTnLst>
                                    <p:set>
                                      <p:cBhvr>
                                        <p:cTn id="17" dur="1" fill="hold">
                                          <p:stCondLst>
                                            <p:cond delay="0"/>
                                          </p:stCondLst>
                                        </p:cTn>
                                        <p:tgtEl>
                                          <p:spTgt spid="699"/>
                                        </p:tgtEl>
                                        <p:attrNameLst>
                                          <p:attrName>style.visibility</p:attrName>
                                        </p:attrNameLst>
                                      </p:cBhvr>
                                      <p:to>
                                        <p:strVal val="visible"/>
                                      </p:to>
                                    </p:set>
                                    <p:animEffect transition="in" filter="fade">
                                      <p:cBhvr>
                                        <p:cTn id="18" dur="500"/>
                                        <p:tgtEl>
                                          <p:spTgt spid="699"/>
                                        </p:tgtEl>
                                      </p:cBhvr>
                                    </p:animEffect>
                                  </p:childTnLst>
                                </p:cTn>
                              </p:par>
                              <p:par>
                                <p:cTn id="19" presetID="10" presetClass="entr" presetSubtype="0" fill="hold" nodeType="withEffect">
                                  <p:stCondLst>
                                    <p:cond delay="0"/>
                                  </p:stCondLst>
                                  <p:childTnLst>
                                    <p:set>
                                      <p:cBhvr>
                                        <p:cTn id="20" dur="1" fill="hold">
                                          <p:stCondLst>
                                            <p:cond delay="0"/>
                                          </p:stCondLst>
                                        </p:cTn>
                                        <p:tgtEl>
                                          <p:spTgt spid="741"/>
                                        </p:tgtEl>
                                        <p:attrNameLst>
                                          <p:attrName>style.visibility</p:attrName>
                                        </p:attrNameLst>
                                      </p:cBhvr>
                                      <p:to>
                                        <p:strVal val="visible"/>
                                      </p:to>
                                    </p:set>
                                    <p:animEffect transition="in" filter="fade">
                                      <p:cBhvr>
                                        <p:cTn id="21" dur="500"/>
                                        <p:tgtEl>
                                          <p:spTgt spid="741"/>
                                        </p:tgtEl>
                                      </p:cBhvr>
                                    </p:animEffect>
                                  </p:childTnLst>
                                </p:cTn>
                              </p:par>
                              <p:par>
                                <p:cTn id="22" presetID="10" presetClass="entr" presetSubtype="0" fill="hold" nodeType="withEffect">
                                  <p:stCondLst>
                                    <p:cond delay="0"/>
                                  </p:stCondLst>
                                  <p:childTnLst>
                                    <p:set>
                                      <p:cBhvr>
                                        <p:cTn id="23" dur="1" fill="hold">
                                          <p:stCondLst>
                                            <p:cond delay="0"/>
                                          </p:stCondLst>
                                        </p:cTn>
                                        <p:tgtEl>
                                          <p:spTgt spid="774"/>
                                        </p:tgtEl>
                                        <p:attrNameLst>
                                          <p:attrName>style.visibility</p:attrName>
                                        </p:attrNameLst>
                                      </p:cBhvr>
                                      <p:to>
                                        <p:strVal val="visible"/>
                                      </p:to>
                                    </p:set>
                                    <p:animEffect transition="in" filter="fade">
                                      <p:cBhvr>
                                        <p:cTn id="24"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388620" y="48006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3749040" y="1113043"/>
            <a:ext cx="5006340" cy="284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31" indent="-209931">
              <a:lnSpc>
                <a:spcPct val="120000"/>
              </a:lnSpc>
            </a:pPr>
            <a:r>
              <a:rPr lang="en-US" sz="1600" b="1" dirty="0">
                <a:solidFill>
                  <a:srgbClr val="000000"/>
                </a:solidFill>
                <a:latin typeface="Verdana" pitchFamily="34" charset="0"/>
                <a:sym typeface="Verdana" pitchFamily="34" charset="0"/>
              </a:rPr>
              <a:t>What it </a:t>
            </a:r>
            <a:r>
              <a:rPr lang="en-US" sz="1600" b="1" i="1" dirty="0">
                <a:solidFill>
                  <a:srgbClr val="000000"/>
                </a:solidFill>
                <a:latin typeface="Verdana" pitchFamily="34" charset="0"/>
                <a:sym typeface="Verdana" pitchFamily="34" charset="0"/>
              </a:rPr>
              <a:t>IS</a:t>
            </a:r>
            <a:r>
              <a:rPr lang="en-US" sz="1600" b="1" dirty="0">
                <a:solidFill>
                  <a:srgbClr val="000000"/>
                </a:solidFill>
                <a:latin typeface="Verdana" pitchFamily="34" charset="0"/>
                <a:sym typeface="Verdana" pitchFamily="34" charset="0"/>
              </a:rPr>
              <a:t>…</a:t>
            </a:r>
          </a:p>
          <a:p>
            <a:pPr marL="209931" indent="-209931">
              <a:lnSpc>
                <a:spcPct val="120000"/>
              </a:lnSpc>
              <a:buFontTx/>
              <a:buChar char="•"/>
            </a:pPr>
            <a:r>
              <a:rPr lang="en-US" sz="1600" dirty="0">
                <a:solidFill>
                  <a:srgbClr val="000000"/>
                </a:solidFill>
                <a:latin typeface="Verdana" pitchFamily="34" charset="0"/>
                <a:sym typeface="Verdana" pitchFamily="34" charset="0"/>
              </a:rPr>
              <a:t>Action in State District Court</a:t>
            </a:r>
          </a:p>
          <a:p>
            <a:pPr marL="209931" indent="-209931">
              <a:lnSpc>
                <a:spcPct val="120000"/>
              </a:lnSpc>
              <a:buFontTx/>
              <a:buChar char="•"/>
            </a:pPr>
            <a:r>
              <a:rPr lang="en-US" sz="1600" dirty="0">
                <a:solidFill>
                  <a:srgbClr val="FF0000"/>
                </a:solidFill>
                <a:latin typeface="Verdana" pitchFamily="34" charset="0"/>
                <a:sym typeface="Verdana" pitchFamily="34" charset="0"/>
              </a:rPr>
              <a:t>Joins all water users - including State and federal agencies - and the State Engineer (Division of Water Rights)</a:t>
            </a:r>
          </a:p>
          <a:p>
            <a:pPr marL="209931" indent="-209931">
              <a:lnSpc>
                <a:spcPct val="120000"/>
              </a:lnSpc>
              <a:buFontTx/>
              <a:buChar char="•"/>
            </a:pPr>
            <a:r>
              <a:rPr lang="en-US" sz="1600" dirty="0">
                <a:solidFill>
                  <a:srgbClr val="000000"/>
                </a:solidFill>
                <a:latin typeface="Verdana" pitchFamily="34" charset="0"/>
                <a:sym typeface="Verdana" pitchFamily="34" charset="0"/>
              </a:rPr>
              <a:t>Governed by Utah State Code: Title 73, Chapter </a:t>
            </a:r>
            <a:r>
              <a:rPr lang="en-US" sz="1600" dirty="0" smtClean="0">
                <a:solidFill>
                  <a:srgbClr val="000000"/>
                </a:solidFill>
                <a:latin typeface="Verdana" pitchFamily="34" charset="0"/>
                <a:sym typeface="Verdana" pitchFamily="34" charset="0"/>
              </a:rPr>
              <a:t>4</a:t>
            </a:r>
            <a:endParaRPr lang="en-US" sz="1600" dirty="0">
              <a:solidFill>
                <a:srgbClr val="000000"/>
              </a:solidFill>
              <a:latin typeface="Verdana" pitchFamily="34" charset="0"/>
              <a:sym typeface="Verdana" pitchFamily="34" charset="0"/>
            </a:endParaRPr>
          </a:p>
          <a:p>
            <a:pPr marL="209931" indent="-209931">
              <a:lnSpc>
                <a:spcPct val="120000"/>
              </a:lnSpc>
              <a:buFontTx/>
              <a:buChar char="•"/>
            </a:pPr>
            <a:r>
              <a:rPr lang="en-US" sz="1600" dirty="0" smtClean="0">
                <a:solidFill>
                  <a:srgbClr val="000000"/>
                </a:solidFill>
                <a:latin typeface="Verdana" pitchFamily="34" charset="0"/>
                <a:sym typeface="Verdana" pitchFamily="34" charset="0"/>
              </a:rPr>
              <a:t>To determine the nature and extent of all existing water rights within each river drainage</a:t>
            </a:r>
            <a:endParaRPr lang="en-US" sz="1600" dirty="0">
              <a:solidFill>
                <a:srgbClr val="000000"/>
              </a:solidFill>
              <a:latin typeface="Verdana" pitchFamily="34" charset="0"/>
              <a:sym typeface="Verdana" pitchFamily="34" charset="0"/>
            </a:endParaRP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6355080" y="4103418"/>
            <a:ext cx="1381602" cy="2267427"/>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3886200" y="4103418"/>
            <a:ext cx="2254568" cy="22674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880" y="1191581"/>
            <a:ext cx="3566160" cy="46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721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fade">
                                      <p:cBhvr>
                                        <p:cTn id="12" dur="300"/>
                                        <p:tgtEl>
                                          <p:spTgt spid="194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animEffect transition="in" filter="fade">
                                      <p:cBhvr>
                                        <p:cTn id="17" dur="2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29126" y="545789"/>
            <a:ext cx="1892808" cy="1240192"/>
            <a:chOff x="452947" y="450809"/>
            <a:chExt cx="2103120" cy="1377991"/>
          </a:xfrm>
        </p:grpSpPr>
        <p:grpSp>
          <p:nvGrpSpPr>
            <p:cNvPr id="398" name="Group 397"/>
            <p:cNvGrpSpPr/>
            <p:nvPr/>
          </p:nvGrpSpPr>
          <p:grpSpPr>
            <a:xfrm>
              <a:off x="452947" y="450809"/>
              <a:ext cx="2103120" cy="1377991"/>
              <a:chOff x="386080" y="589209"/>
              <a:chExt cx="2103120" cy="1377991"/>
            </a:xfrm>
          </p:grpSpPr>
          <p:sp>
            <p:nvSpPr>
              <p:cNvPr id="399"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0" name="Rectangle 399"/>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1</a:t>
                </a:r>
                <a:endParaRPr lang="en-US" sz="1000" dirty="0">
                  <a:solidFill>
                    <a:srgbClr val="000000"/>
                  </a:solidFill>
                  <a:latin typeface="Times New Roman"/>
                  <a:ea typeface="Times New Roman"/>
                  <a:sym typeface="Gill Sans"/>
                </a:endParaRPr>
              </a:p>
            </p:txBody>
          </p:sp>
        </p:grpSp>
        <p:grpSp>
          <p:nvGrpSpPr>
            <p:cNvPr id="410" name="Group 409"/>
            <p:cNvGrpSpPr>
              <a:grpSpLocks/>
            </p:cNvGrpSpPr>
            <p:nvPr/>
          </p:nvGrpSpPr>
          <p:grpSpPr bwMode="auto">
            <a:xfrm>
              <a:off x="931352" y="623317"/>
              <a:ext cx="1174476" cy="1039363"/>
              <a:chOff x="1681" y="890"/>
              <a:chExt cx="1688" cy="1311"/>
            </a:xfrm>
          </p:grpSpPr>
          <p:grpSp>
            <p:nvGrpSpPr>
              <p:cNvPr id="411" name="Group 410"/>
              <p:cNvGrpSpPr>
                <a:grpSpLocks/>
              </p:cNvGrpSpPr>
              <p:nvPr/>
            </p:nvGrpSpPr>
            <p:grpSpPr bwMode="auto">
              <a:xfrm>
                <a:off x="1681" y="890"/>
                <a:ext cx="1688" cy="1311"/>
                <a:chOff x="10174" y="2938"/>
                <a:chExt cx="1886" cy="1688"/>
              </a:xfrm>
            </p:grpSpPr>
            <p:sp>
              <p:nvSpPr>
                <p:cNvPr id="413" name="Rectangle 412"/>
                <p:cNvSpPr>
                  <a:spLocks noChangeArrowheads="1"/>
                </p:cNvSpPr>
                <p:nvPr/>
              </p:nvSpPr>
              <p:spPr bwMode="auto">
                <a:xfrm>
                  <a:off x="10267"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4" name="Freeform 413"/>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5" name="Freeform 41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6" name="Freeform 415"/>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7" name="Freeform 41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8" name="Freeform 417"/>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9" name="Freeform 41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0" name="Freeform 419"/>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1" name="Freeform 42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2" name="Freeform 421"/>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3" name="Freeform 42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4" name="Freeform 423"/>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5" name="Freeform 42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6" name="Freeform 425"/>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7" name="Freeform 42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8" name="Freeform 427"/>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9" name="Freeform 42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0" name="Freeform 429"/>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1" name="Freeform 43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2" name="Freeform 431"/>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12"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PETITION</a:t>
                </a:r>
                <a:endParaRPr lang="en-US" sz="900" dirty="0">
                  <a:solidFill>
                    <a:srgbClr val="000000"/>
                  </a:solidFill>
                  <a:latin typeface="Times New Roman"/>
                  <a:ea typeface="Times New Roman"/>
                  <a:sym typeface="Gill Sans"/>
                </a:endParaRPr>
              </a:p>
            </p:txBody>
          </p:sp>
        </p:grpSp>
      </p:grpSp>
      <p:grpSp>
        <p:nvGrpSpPr>
          <p:cNvPr id="22" name="Group 21"/>
          <p:cNvGrpSpPr/>
          <p:nvPr/>
        </p:nvGrpSpPr>
        <p:grpSpPr>
          <a:xfrm>
            <a:off x="4736570" y="545789"/>
            <a:ext cx="1892808" cy="1240192"/>
            <a:chOff x="2839658" y="450809"/>
            <a:chExt cx="2103120" cy="1377991"/>
          </a:xfrm>
        </p:grpSpPr>
        <p:grpSp>
          <p:nvGrpSpPr>
            <p:cNvPr id="401" name="Group 400"/>
            <p:cNvGrpSpPr/>
            <p:nvPr/>
          </p:nvGrpSpPr>
          <p:grpSpPr>
            <a:xfrm>
              <a:off x="2839658" y="450809"/>
              <a:ext cx="2103120" cy="1377991"/>
              <a:chOff x="386080" y="589209"/>
              <a:chExt cx="2103120" cy="1377991"/>
            </a:xfrm>
          </p:grpSpPr>
          <p:sp>
            <p:nvSpPr>
              <p:cNvPr id="402"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3" name="Rectangle 402"/>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2</a:t>
                </a:r>
                <a:endParaRPr lang="en-US" sz="1000" dirty="0">
                  <a:solidFill>
                    <a:srgbClr val="000000"/>
                  </a:solidFill>
                  <a:latin typeface="Times New Roman"/>
                  <a:ea typeface="Times New Roman"/>
                  <a:sym typeface="Gill Sans"/>
                </a:endParaRPr>
              </a:p>
            </p:txBody>
          </p:sp>
        </p:grpSp>
        <p:pic>
          <p:nvPicPr>
            <p:cNvPr id="433" name="Picture 43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285610" y="796849"/>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 name="Text Box 32"/>
            <p:cNvSpPr txBox="1">
              <a:spLocks noChangeArrowheads="1"/>
            </p:cNvSpPr>
            <p:nvPr/>
          </p:nvSpPr>
          <p:spPr bwMode="auto">
            <a:xfrm>
              <a:off x="3110051" y="53510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3" name="Group 22"/>
          <p:cNvGrpSpPr/>
          <p:nvPr/>
        </p:nvGrpSpPr>
        <p:grpSpPr>
          <a:xfrm>
            <a:off x="6892912" y="545789"/>
            <a:ext cx="1892808" cy="1240192"/>
            <a:chOff x="5226369" y="450809"/>
            <a:chExt cx="2103120" cy="1377991"/>
          </a:xfrm>
        </p:grpSpPr>
        <p:grpSp>
          <p:nvGrpSpPr>
            <p:cNvPr id="404" name="Group 403"/>
            <p:cNvGrpSpPr/>
            <p:nvPr/>
          </p:nvGrpSpPr>
          <p:grpSpPr>
            <a:xfrm>
              <a:off x="5226369" y="450809"/>
              <a:ext cx="2103120" cy="1377991"/>
              <a:chOff x="386080" y="589209"/>
              <a:chExt cx="2103120" cy="1377991"/>
            </a:xfrm>
          </p:grpSpPr>
          <p:sp>
            <p:nvSpPr>
              <p:cNvPr id="405"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6" name="Rectangle 405"/>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3</a:t>
                </a:r>
                <a:endParaRPr lang="en-US" sz="1000" dirty="0">
                  <a:solidFill>
                    <a:srgbClr val="000000"/>
                  </a:solidFill>
                  <a:latin typeface="Times New Roman"/>
                  <a:ea typeface="Times New Roman"/>
                  <a:sym typeface="Gill Sans"/>
                </a:endParaRPr>
              </a:p>
            </p:txBody>
          </p:sp>
        </p:grpSp>
        <p:sp>
          <p:nvSpPr>
            <p:cNvPr id="435" name="Text Box 32"/>
            <p:cNvSpPr txBox="1">
              <a:spLocks noChangeArrowheads="1"/>
            </p:cNvSpPr>
            <p:nvPr/>
          </p:nvSpPr>
          <p:spPr bwMode="auto">
            <a:xfrm>
              <a:off x="5488102" y="535106"/>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28" name="Picture 4" descr="http://png-4.vector.me/files/images/3/8/386418/icon_letter_mail_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510" y="956470"/>
              <a:ext cx="1007018" cy="71993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36" descr="icon_-47"/>
            <p:cNvPicPr>
              <a:picLocks/>
            </p:cNvPicPr>
            <p:nvPr/>
          </p:nvPicPr>
          <p:blipFill>
            <a:blip r:embed="rId5" cstate="print">
              <a:extLst>
                <a:ext uri="{28A0092B-C50C-407E-A947-70E740481C1C}">
                  <a14:useLocalDpi xmlns:a14="http://schemas.microsoft.com/office/drawing/2010/main" val="0"/>
                </a:ext>
              </a:extLst>
            </a:blip>
            <a:srcRect l="13428" t="22585" r="14648" b="22585"/>
            <a:stretch>
              <a:fillRect/>
            </a:stretch>
          </p:blipFill>
          <p:spPr bwMode="auto">
            <a:xfrm>
              <a:off x="5317035" y="872325"/>
              <a:ext cx="909599" cy="78371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385087" y="2112282"/>
            <a:ext cx="1892808" cy="1240192"/>
            <a:chOff x="7613080" y="450809"/>
            <a:chExt cx="2103120" cy="1377991"/>
          </a:xfrm>
        </p:grpSpPr>
        <p:grpSp>
          <p:nvGrpSpPr>
            <p:cNvPr id="407" name="Group 406"/>
            <p:cNvGrpSpPr/>
            <p:nvPr/>
          </p:nvGrpSpPr>
          <p:grpSpPr>
            <a:xfrm>
              <a:off x="7613080" y="450809"/>
              <a:ext cx="2103120" cy="1377991"/>
              <a:chOff x="386080" y="589209"/>
              <a:chExt cx="2103120" cy="1377991"/>
            </a:xfrm>
          </p:grpSpPr>
          <p:sp>
            <p:nvSpPr>
              <p:cNvPr id="408"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9" name="Rectangle 408"/>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4</a:t>
                </a:r>
                <a:endParaRPr lang="en-US" sz="1000" dirty="0">
                  <a:solidFill>
                    <a:srgbClr val="000000"/>
                  </a:solidFill>
                  <a:latin typeface="Times New Roman"/>
                  <a:ea typeface="Times New Roman"/>
                  <a:sym typeface="Gill Sans"/>
                </a:endParaRPr>
              </a:p>
            </p:txBody>
          </p:sp>
        </p:grpSp>
        <p:grpSp>
          <p:nvGrpSpPr>
            <p:cNvPr id="438" name="Group 437"/>
            <p:cNvGrpSpPr>
              <a:grpSpLocks noChangeAspect="1"/>
            </p:cNvGrpSpPr>
            <p:nvPr/>
          </p:nvGrpSpPr>
          <p:grpSpPr bwMode="auto">
            <a:xfrm>
              <a:off x="8239032" y="847756"/>
              <a:ext cx="872302" cy="874741"/>
              <a:chOff x="12199" y="6038"/>
              <a:chExt cx="1886" cy="1688"/>
            </a:xfrm>
          </p:grpSpPr>
          <p:sp>
            <p:nvSpPr>
              <p:cNvPr id="439" name="Rectangle 438"/>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0" name="Freeform 439"/>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1" name="Freeform 440"/>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2" name="Freeform 44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3" name="Freeform 44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4" name="Freeform 443"/>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5" name="Freeform 44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6" name="Freeform 44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7" name="Freeform 44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8" name="Freeform 447"/>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9" name="Freeform 44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0" name="Freeform 449"/>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1" name="Freeform 45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2" name="Freeform 451"/>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3" name="Freeform 45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4" name="Freeform 453"/>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5" name="Freeform 45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6" name="Freeform 455"/>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7" name="Freeform 45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8" name="Freeform 457"/>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9" name="Freeform 45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0" name="Freeform 459"/>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1" name="Freeform 46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2" name="Freeform 461"/>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3" name="Freeform 46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4" name="Freeform 463"/>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65" name="Text Box 32"/>
            <p:cNvSpPr txBox="1">
              <a:spLocks noChangeArrowheads="1"/>
            </p:cNvSpPr>
            <p:nvPr/>
          </p:nvSpPr>
          <p:spPr bwMode="auto">
            <a:xfrm>
              <a:off x="7914455" y="53510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sp>
        <p:nvSpPr>
          <p:cNvPr id="304" name="Rectangle 3" hidden="1"/>
          <p:cNvSpPr>
            <a:spLocks/>
          </p:cNvSpPr>
          <p:nvPr/>
        </p:nvSpPr>
        <p:spPr bwMode="auto">
          <a:xfrm>
            <a:off x="937260" y="2830445"/>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b="1" i="1" dirty="0">
                <a:solidFill>
                  <a:srgbClr val="000000"/>
                </a:solidFill>
                <a:latin typeface="Verdana" pitchFamily="34" charset="0"/>
                <a:sym typeface="Verdana" pitchFamily="34" charset="0"/>
              </a:rPr>
              <a:t>The Adjudication Process</a:t>
            </a:r>
          </a:p>
        </p:txBody>
      </p:sp>
      <p:sp>
        <p:nvSpPr>
          <p:cNvPr id="2" name="TextBox 1"/>
          <p:cNvSpPr txBox="1"/>
          <p:nvPr/>
        </p:nvSpPr>
        <p:spPr>
          <a:xfrm>
            <a:off x="210363" y="642614"/>
            <a:ext cx="2236471" cy="1163396"/>
          </a:xfrm>
          <a:prstGeom prst="rect">
            <a:avLst/>
          </a:prstGeom>
          <a:noFill/>
        </p:spPr>
        <p:txBody>
          <a:bodyPr wrap="square" lIns="82292" tIns="41148" rIns="82292" bIns="41148" rtlCol="0">
            <a:spAutoFit/>
          </a:bodyPr>
          <a:lstStyle/>
          <a:p>
            <a:pPr algn="ctr"/>
            <a:r>
              <a:rPr lang="en-US" sz="23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The Adjudication Process</a:t>
            </a:r>
          </a:p>
        </p:txBody>
      </p:sp>
      <p:grpSp>
        <p:nvGrpSpPr>
          <p:cNvPr id="575" name="Group 574"/>
          <p:cNvGrpSpPr/>
          <p:nvPr/>
        </p:nvGrpSpPr>
        <p:grpSpPr>
          <a:xfrm>
            <a:off x="385087" y="3667770"/>
            <a:ext cx="1892808" cy="1240192"/>
            <a:chOff x="7632873" y="2088185"/>
            <a:chExt cx="2103120" cy="1377991"/>
          </a:xfrm>
        </p:grpSpPr>
        <p:sp>
          <p:nvSpPr>
            <p:cNvPr id="576" name="AutoShape 4"/>
            <p:cNvSpPr>
              <a:spLocks noChangeArrowheads="1"/>
            </p:cNvSpPr>
            <p:nvPr/>
          </p:nvSpPr>
          <p:spPr bwMode="auto">
            <a:xfrm rot="5400000">
              <a:off x="7998633" y="1728816"/>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79" name="Rectangle 578"/>
            <p:cNvSpPr>
              <a:spLocks noChangeArrowheads="1"/>
            </p:cNvSpPr>
            <p:nvPr/>
          </p:nvSpPr>
          <p:spPr bwMode="auto">
            <a:xfrm>
              <a:off x="7632873" y="208818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8</a:t>
              </a:r>
              <a:endParaRPr lang="en-US" sz="1000" dirty="0">
                <a:solidFill>
                  <a:srgbClr val="DAEDEF"/>
                </a:solidFill>
                <a:latin typeface="Times New Roman"/>
                <a:ea typeface="Times New Roman"/>
                <a:sym typeface="Gill Sans"/>
              </a:endParaRPr>
            </a:p>
          </p:txBody>
        </p:sp>
        <p:grpSp>
          <p:nvGrpSpPr>
            <p:cNvPr id="580" name="Group 579"/>
            <p:cNvGrpSpPr>
              <a:grpSpLocks noChangeAspect="1"/>
            </p:cNvGrpSpPr>
            <p:nvPr/>
          </p:nvGrpSpPr>
          <p:grpSpPr bwMode="auto">
            <a:xfrm>
              <a:off x="8258825" y="2485132"/>
              <a:ext cx="872302" cy="874741"/>
              <a:chOff x="12199" y="6038"/>
              <a:chExt cx="1886" cy="1688"/>
            </a:xfrm>
          </p:grpSpPr>
          <p:sp>
            <p:nvSpPr>
              <p:cNvPr id="582" name="Rectangle 581"/>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3" name="Freeform 582"/>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4" name="Freeform 583"/>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5" name="Freeform 58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6" name="Freeform 585"/>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7" name="Freeform 58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8" name="Freeform 587"/>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9" name="Freeform 58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0" name="Freeform 589"/>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1" name="Freeform 59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2" name="Freeform 591"/>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3" name="Freeform 59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4" name="Freeform 593"/>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5" name="Freeform 59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6" name="Freeform 595"/>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7" name="Freeform 59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8" name="Freeform 597"/>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9" name="Freeform 59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0" name="Freeform 599"/>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1" name="Freeform 60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2" name="Freeform 601"/>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3" name="Freeform 60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4" name="Freeform 603"/>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5" name="Freeform 60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6" name="Freeform 605"/>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7" name="Freeform 60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581" name="Text Box 32"/>
            <p:cNvSpPr txBox="1">
              <a:spLocks noChangeArrowheads="1"/>
            </p:cNvSpPr>
            <p:nvPr/>
          </p:nvSpPr>
          <p:spPr bwMode="auto">
            <a:xfrm>
              <a:off x="7934248" y="2172481"/>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608" name="Group 607"/>
          <p:cNvGrpSpPr/>
          <p:nvPr/>
        </p:nvGrpSpPr>
        <p:grpSpPr>
          <a:xfrm>
            <a:off x="6892912" y="2091348"/>
            <a:ext cx="1892808" cy="1240192"/>
            <a:chOff x="5276832" y="2074369"/>
            <a:chExt cx="2103120" cy="1377991"/>
          </a:xfrm>
        </p:grpSpPr>
        <p:sp>
          <p:nvSpPr>
            <p:cNvPr id="609" name="AutoShape 4"/>
            <p:cNvSpPr>
              <a:spLocks noChangeArrowheads="1"/>
            </p:cNvSpPr>
            <p:nvPr/>
          </p:nvSpPr>
          <p:spPr bwMode="auto">
            <a:xfrm rot="5400000">
              <a:off x="5642592" y="1715000"/>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10" name="Rectangle 609"/>
            <p:cNvSpPr>
              <a:spLocks noChangeArrowheads="1"/>
            </p:cNvSpPr>
            <p:nvPr/>
          </p:nvSpPr>
          <p:spPr bwMode="auto">
            <a:xfrm>
              <a:off x="5276832" y="207436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7</a:t>
              </a:r>
              <a:endParaRPr lang="en-US" sz="1000" dirty="0">
                <a:solidFill>
                  <a:srgbClr val="DAEDEF"/>
                </a:solidFill>
                <a:latin typeface="Times New Roman"/>
                <a:ea typeface="Times New Roman"/>
                <a:sym typeface="Gill Sans"/>
              </a:endParaRPr>
            </a:p>
          </p:txBody>
        </p:sp>
        <p:sp>
          <p:nvSpPr>
            <p:cNvPr id="611" name="Text Box 32"/>
            <p:cNvSpPr txBox="1">
              <a:spLocks noChangeArrowheads="1"/>
            </p:cNvSpPr>
            <p:nvPr/>
          </p:nvSpPr>
          <p:spPr bwMode="auto">
            <a:xfrm>
              <a:off x="5578207" y="215866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612"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22" y="2496658"/>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613" name="Text Box 32"/>
            <p:cNvSpPr txBox="1">
              <a:spLocks noChangeArrowheads="1"/>
            </p:cNvSpPr>
            <p:nvPr/>
          </p:nvSpPr>
          <p:spPr bwMode="auto">
            <a:xfrm>
              <a:off x="5867952" y="2838429"/>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614" name="Group 613"/>
          <p:cNvGrpSpPr/>
          <p:nvPr/>
        </p:nvGrpSpPr>
        <p:grpSpPr>
          <a:xfrm>
            <a:off x="2554362" y="2108439"/>
            <a:ext cx="1892808" cy="1240192"/>
            <a:chOff x="464947" y="2057400"/>
            <a:chExt cx="2103120" cy="1377991"/>
          </a:xfrm>
        </p:grpSpPr>
        <p:grpSp>
          <p:nvGrpSpPr>
            <p:cNvPr id="615" name="Group 614"/>
            <p:cNvGrpSpPr/>
            <p:nvPr/>
          </p:nvGrpSpPr>
          <p:grpSpPr>
            <a:xfrm>
              <a:off x="464947" y="2057400"/>
              <a:ext cx="2103120" cy="1377991"/>
              <a:chOff x="464947" y="2057400"/>
              <a:chExt cx="2103120" cy="1377991"/>
            </a:xfrm>
          </p:grpSpPr>
          <p:sp>
            <p:nvSpPr>
              <p:cNvPr id="619" name="AutoShape 4"/>
              <p:cNvSpPr>
                <a:spLocks noChangeArrowheads="1"/>
              </p:cNvSpPr>
              <p:nvPr/>
            </p:nvSpPr>
            <p:spPr bwMode="auto">
              <a:xfrm rot="5400000">
                <a:off x="830707"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20" name="Rectangle 619"/>
              <p:cNvSpPr>
                <a:spLocks noChangeArrowheads="1"/>
              </p:cNvSpPr>
              <p:nvPr/>
            </p:nvSpPr>
            <p:spPr bwMode="auto">
              <a:xfrm>
                <a:off x="464947"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5</a:t>
                </a:r>
                <a:endParaRPr lang="en-US" sz="1000" dirty="0">
                  <a:solidFill>
                    <a:srgbClr val="DAEDEF"/>
                  </a:solidFill>
                  <a:latin typeface="Times New Roman"/>
                  <a:ea typeface="Times New Roman"/>
                  <a:sym typeface="Gill Sans"/>
                </a:endParaRPr>
              </a:p>
            </p:txBody>
          </p:sp>
          <p:sp>
            <p:nvSpPr>
              <p:cNvPr id="621" name="Text Box 32"/>
              <p:cNvSpPr txBox="1">
                <a:spLocks noChangeArrowheads="1"/>
              </p:cNvSpPr>
              <p:nvPr/>
            </p:nvSpPr>
            <p:spPr bwMode="auto">
              <a:xfrm>
                <a:off x="464947" y="2133600"/>
                <a:ext cx="2091119" cy="2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TO FILE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CLAIMS WITHIN 90 DAYS</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622" name="Picture 4" descr="http://png-4.vector.me/files/images/3/8/386418/icon_letter_mail_thum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800" y="2667000"/>
                <a:ext cx="742925" cy="531127"/>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622" descr="icon_-47"/>
              <p:cNvPicPr>
                <a:picLocks/>
              </p:cNvPicPr>
              <p:nvPr/>
            </p:nvPicPr>
            <p:blipFill>
              <a:blip r:embed="rId8" cstate="print">
                <a:extLst>
                  <a:ext uri="{28A0092B-C50C-407E-A947-70E740481C1C}">
                    <a14:useLocalDpi xmlns:a14="http://schemas.microsoft.com/office/drawing/2010/main" val="0"/>
                  </a:ext>
                </a:extLst>
              </a:blip>
              <a:srcRect l="13428" t="22585" r="14648" b="22585"/>
              <a:stretch>
                <a:fillRect/>
              </a:stretch>
            </p:blipFill>
            <p:spPr bwMode="auto">
              <a:xfrm>
                <a:off x="556386" y="2590800"/>
                <a:ext cx="680729" cy="62393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 name="Group 615"/>
            <p:cNvGrpSpPr/>
            <p:nvPr/>
          </p:nvGrpSpPr>
          <p:grpSpPr>
            <a:xfrm>
              <a:off x="1879600" y="2580674"/>
              <a:ext cx="598769" cy="619726"/>
              <a:chOff x="1925925" y="2507469"/>
              <a:chExt cx="598769" cy="619726"/>
            </a:xfrm>
          </p:grpSpPr>
          <p:pic>
            <p:nvPicPr>
              <p:cNvPr id="617"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5925" y="2507469"/>
                <a:ext cx="598769" cy="619726"/>
              </a:xfrm>
              <a:prstGeom prst="rect">
                <a:avLst/>
              </a:prstGeom>
              <a:noFill/>
              <a:extLst>
                <a:ext uri="{909E8E84-426E-40DD-AFC4-6F175D3DCCD1}">
                  <a14:hiddenFill xmlns:a14="http://schemas.microsoft.com/office/drawing/2010/main">
                    <a:solidFill>
                      <a:srgbClr val="FFFFFF"/>
                    </a:solidFill>
                  </a14:hiddenFill>
                </a:ext>
              </a:extLst>
            </p:spPr>
          </p:pic>
          <p:sp>
            <p:nvSpPr>
              <p:cNvPr id="618" name="Text Box 32"/>
              <p:cNvSpPr txBox="1">
                <a:spLocks noChangeArrowheads="1"/>
              </p:cNvSpPr>
              <p:nvPr/>
            </p:nvSpPr>
            <p:spPr bwMode="auto">
              <a:xfrm>
                <a:off x="1944146" y="2712932"/>
                <a:ext cx="580548" cy="36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6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nvGrpSpPr>
          <p:cNvPr id="624" name="Group 623"/>
          <p:cNvGrpSpPr/>
          <p:nvPr/>
        </p:nvGrpSpPr>
        <p:grpSpPr>
          <a:xfrm>
            <a:off x="4757341" y="3675574"/>
            <a:ext cx="1900192" cy="1240194"/>
            <a:chOff x="454076" y="3744764"/>
            <a:chExt cx="2111324" cy="1377993"/>
          </a:xfrm>
        </p:grpSpPr>
        <p:sp>
          <p:nvSpPr>
            <p:cNvPr id="625" name="AutoShape 4"/>
            <p:cNvSpPr>
              <a:spLocks noChangeArrowheads="1"/>
            </p:cNvSpPr>
            <p:nvPr/>
          </p:nvSpPr>
          <p:spPr bwMode="auto">
            <a:xfrm rot="5400000">
              <a:off x="824706" y="3385397"/>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626" name="Group 625"/>
            <p:cNvGrpSpPr>
              <a:grpSpLocks noChangeAspect="1"/>
            </p:cNvGrpSpPr>
            <p:nvPr/>
          </p:nvGrpSpPr>
          <p:grpSpPr>
            <a:xfrm>
              <a:off x="631454" y="4281310"/>
              <a:ext cx="794857" cy="759291"/>
              <a:chOff x="3285610" y="5361129"/>
              <a:chExt cx="831862" cy="794640"/>
            </a:xfrm>
          </p:grpSpPr>
          <p:sp>
            <p:nvSpPr>
              <p:cNvPr id="639" name="Freeform 638"/>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0"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1"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2"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3" name="Oval 642"/>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4"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5"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6" name="Rectangle 645"/>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7"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8"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9"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0"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1"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2" name="Oval 651"/>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3"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4"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5"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6"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627" name="Rectangle 626"/>
            <p:cNvSpPr>
              <a:spLocks noChangeArrowheads="1"/>
            </p:cNvSpPr>
            <p:nvPr/>
          </p:nvSpPr>
          <p:spPr bwMode="auto">
            <a:xfrm>
              <a:off x="458946" y="37447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9</a:t>
              </a:r>
              <a:endParaRPr lang="en-US" sz="1000" dirty="0">
                <a:solidFill>
                  <a:srgbClr val="DAEDEF"/>
                </a:solidFill>
                <a:latin typeface="Times New Roman"/>
                <a:ea typeface="Times New Roman"/>
                <a:sym typeface="Gill Sans"/>
              </a:endParaRPr>
            </a:p>
          </p:txBody>
        </p:sp>
        <p:sp>
          <p:nvSpPr>
            <p:cNvPr id="628" name="Text Box 32"/>
            <p:cNvSpPr txBox="1">
              <a:spLocks noChangeArrowheads="1"/>
            </p:cNvSpPr>
            <p:nvPr/>
          </p:nvSpPr>
          <p:spPr bwMode="auto">
            <a:xfrm>
              <a:off x="454076" y="3776859"/>
              <a:ext cx="209111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29" name="Group 628"/>
            <p:cNvGrpSpPr>
              <a:grpSpLocks noChangeAspect="1"/>
            </p:cNvGrpSpPr>
            <p:nvPr/>
          </p:nvGrpSpPr>
          <p:grpSpPr>
            <a:xfrm>
              <a:off x="1583929" y="4396324"/>
              <a:ext cx="981471" cy="566711"/>
              <a:chOff x="8296536" y="6302105"/>
              <a:chExt cx="962739" cy="555895"/>
            </a:xfrm>
          </p:grpSpPr>
          <p:grpSp>
            <p:nvGrpSpPr>
              <p:cNvPr id="630" name="Group 629"/>
              <p:cNvGrpSpPr>
                <a:grpSpLocks/>
              </p:cNvGrpSpPr>
              <p:nvPr/>
            </p:nvGrpSpPr>
            <p:grpSpPr bwMode="auto">
              <a:xfrm rot="18653719">
                <a:off x="8645681" y="6098184"/>
                <a:ext cx="409674" cy="817515"/>
                <a:chOff x="3580" y="3509"/>
                <a:chExt cx="2404" cy="5748"/>
              </a:xfrm>
            </p:grpSpPr>
            <p:sp>
              <p:nvSpPr>
                <p:cNvPr id="633"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4" name="Rectangle 633"/>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5"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6"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7"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8"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631"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2" name="Rectangle 631"/>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657" name="Group 656"/>
          <p:cNvGrpSpPr/>
          <p:nvPr/>
        </p:nvGrpSpPr>
        <p:grpSpPr>
          <a:xfrm>
            <a:off x="6891411" y="3731227"/>
            <a:ext cx="1892808" cy="1240192"/>
            <a:chOff x="2868907" y="3751155"/>
            <a:chExt cx="2103120" cy="1377991"/>
          </a:xfrm>
        </p:grpSpPr>
        <p:sp>
          <p:nvSpPr>
            <p:cNvPr id="658" name="AutoShape 4"/>
            <p:cNvSpPr>
              <a:spLocks noChangeArrowheads="1"/>
            </p:cNvSpPr>
            <p:nvPr/>
          </p:nvSpPr>
          <p:spPr bwMode="auto">
            <a:xfrm rot="5400000">
              <a:off x="3234667" y="339178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9" name="Rectangle 658"/>
            <p:cNvSpPr>
              <a:spLocks noChangeArrowheads="1"/>
            </p:cNvSpPr>
            <p:nvPr/>
          </p:nvSpPr>
          <p:spPr bwMode="auto">
            <a:xfrm>
              <a:off x="2868907" y="375115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10</a:t>
              </a:r>
              <a:endParaRPr lang="en-US" sz="1000" dirty="0">
                <a:solidFill>
                  <a:srgbClr val="FFCC99"/>
                </a:solidFill>
                <a:latin typeface="Times New Roman"/>
                <a:ea typeface="Times New Roman"/>
                <a:sym typeface="Gill Sans"/>
              </a:endParaRPr>
            </a:p>
          </p:txBody>
        </p:sp>
        <p:sp>
          <p:nvSpPr>
            <p:cNvPr id="660" name="Text Box 32"/>
            <p:cNvSpPr txBox="1">
              <a:spLocks noChangeArrowheads="1"/>
            </p:cNvSpPr>
            <p:nvPr/>
          </p:nvSpPr>
          <p:spPr bwMode="auto">
            <a:xfrm>
              <a:off x="3033369" y="3835451"/>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 INVESTIGATION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61" name="Group 660"/>
            <p:cNvGrpSpPr>
              <a:grpSpLocks noChangeAspect="1"/>
            </p:cNvGrpSpPr>
            <p:nvPr/>
          </p:nvGrpSpPr>
          <p:grpSpPr>
            <a:xfrm rot="1979736">
              <a:off x="3174887" y="4133771"/>
              <a:ext cx="380465" cy="856530"/>
              <a:chOff x="11593653" y="-685800"/>
              <a:chExt cx="1371600" cy="3087841"/>
            </a:xfrm>
          </p:grpSpPr>
          <p:sp>
            <p:nvSpPr>
              <p:cNvPr id="675" name="Donut 674"/>
              <p:cNvSpPr/>
              <p:nvPr/>
            </p:nvSpPr>
            <p:spPr bwMode="auto">
              <a:xfrm>
                <a:off x="11593653" y="-685800"/>
                <a:ext cx="1371600" cy="1371600"/>
              </a:xfrm>
              <a:prstGeom prst="donut">
                <a:avLst>
                  <a:gd name="adj" fmla="val 5544"/>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6" name="Trapezoid 675"/>
              <p:cNvSpPr/>
              <p:nvPr/>
            </p:nvSpPr>
            <p:spPr bwMode="auto">
              <a:xfrm>
                <a:off x="12106921" y="990600"/>
                <a:ext cx="345065" cy="1411441"/>
              </a:xfrm>
              <a:prstGeom prst="trapezoid">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7" name="Rounded Rectangle 676"/>
              <p:cNvSpPr/>
              <p:nvPr/>
            </p:nvSpPr>
            <p:spPr bwMode="auto">
              <a:xfrm>
                <a:off x="12088500" y="762000"/>
                <a:ext cx="381907" cy="139700"/>
              </a:xfrm>
              <a:prstGeom prst="round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8" name="Moon 677"/>
              <p:cNvSpPr/>
              <p:nvPr/>
            </p:nvSpPr>
            <p:spPr bwMode="auto">
              <a:xfrm rot="20143563">
                <a:off x="11810913" y="-386131"/>
                <a:ext cx="450584" cy="979236"/>
              </a:xfrm>
              <a:prstGeom prst="moon">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grpSp>
          <p:nvGrpSpPr>
            <p:cNvPr id="662" name="Group 661"/>
            <p:cNvGrpSpPr/>
            <p:nvPr/>
          </p:nvGrpSpPr>
          <p:grpSpPr>
            <a:xfrm>
              <a:off x="3922603" y="4124080"/>
              <a:ext cx="789560" cy="922770"/>
              <a:chOff x="4013200" y="4572000"/>
              <a:chExt cx="1400541" cy="1600200"/>
            </a:xfrm>
          </p:grpSpPr>
          <p:sp>
            <p:nvSpPr>
              <p:cNvPr id="664" name="Rounded Rectangle 663"/>
              <p:cNvSpPr/>
              <p:nvPr/>
            </p:nvSpPr>
            <p:spPr bwMode="auto">
              <a:xfrm>
                <a:off x="4013200" y="4572000"/>
                <a:ext cx="1400541" cy="1600200"/>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65" name="TextBox 664"/>
              <p:cNvSpPr txBox="1"/>
              <p:nvPr/>
            </p:nvSpPr>
            <p:spPr>
              <a:xfrm>
                <a:off x="4103870" y="4688553"/>
                <a:ext cx="1219199" cy="504072"/>
              </a:xfrm>
              <a:prstGeom prst="rect">
                <a:avLst/>
              </a:prstGeom>
              <a:noFill/>
            </p:spPr>
            <p:txBody>
              <a:bodyPr wrap="square" lIns="0" rIns="0" rtlCol="0" anchor="ctr">
                <a:spAutoFit/>
              </a:bodyPr>
              <a:lstStyle/>
              <a:p>
                <a:pPr algn="ct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666" name="Straight Connector 665"/>
              <p:cNvCxnSpPr/>
              <p:nvPr/>
            </p:nvCxnSpPr>
            <p:spPr bwMode="auto">
              <a:xfrm>
                <a:off x="4172133" y="53721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Straight Connector 666"/>
              <p:cNvCxnSpPr/>
              <p:nvPr/>
            </p:nvCxnSpPr>
            <p:spPr bwMode="auto">
              <a:xfrm>
                <a:off x="4172133" y="56769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 name="Straight Connector 667"/>
              <p:cNvCxnSpPr/>
              <p:nvPr/>
            </p:nvCxnSpPr>
            <p:spPr bwMode="auto">
              <a:xfrm>
                <a:off x="4172133" y="59817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9" name="Rectangle 668"/>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0" name="Rectangle 669"/>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1" name="Rectangle 670"/>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672" name="Picture 67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673" name="Picture 6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674" name="Picture 6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pic>
          <p:nvPicPr>
            <p:cNvPr id="663" name="Picture 662"/>
            <p:cNvPicPr>
              <a:picLocks noChangeAspect="1"/>
            </p:cNvPicPr>
            <p:nvPr/>
          </p:nvPicPr>
          <p:blipFill>
            <a:blip r:embed="rId12"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3439498" y="4617992"/>
              <a:ext cx="340761" cy="340761"/>
            </a:xfrm>
            <a:prstGeom prst="rect">
              <a:avLst/>
            </a:prstGeom>
          </p:spPr>
        </p:pic>
      </p:grpSp>
      <p:grpSp>
        <p:nvGrpSpPr>
          <p:cNvPr id="679" name="Group 678"/>
          <p:cNvGrpSpPr/>
          <p:nvPr/>
        </p:nvGrpSpPr>
        <p:grpSpPr>
          <a:xfrm>
            <a:off x="4723637" y="2108439"/>
            <a:ext cx="1892808" cy="1240192"/>
            <a:chOff x="2851658" y="2057400"/>
            <a:chExt cx="2103120" cy="1377991"/>
          </a:xfrm>
        </p:grpSpPr>
        <p:sp>
          <p:nvSpPr>
            <p:cNvPr id="680" name="AutoShape 4"/>
            <p:cNvSpPr>
              <a:spLocks noChangeArrowheads="1"/>
            </p:cNvSpPr>
            <p:nvPr/>
          </p:nvSpPr>
          <p:spPr bwMode="auto">
            <a:xfrm rot="5400000">
              <a:off x="3217418"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81" name="Rectangle 680"/>
            <p:cNvSpPr>
              <a:spLocks noChangeArrowheads="1"/>
            </p:cNvSpPr>
            <p:nvPr/>
          </p:nvSpPr>
          <p:spPr bwMode="auto">
            <a:xfrm>
              <a:off x="2851658"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6</a:t>
              </a:r>
              <a:endParaRPr lang="en-US" sz="1000" dirty="0">
                <a:solidFill>
                  <a:srgbClr val="DAEDEF"/>
                </a:solidFill>
                <a:latin typeface="Times New Roman"/>
                <a:ea typeface="Times New Roman"/>
                <a:sym typeface="Gill Sans"/>
              </a:endParaRPr>
            </a:p>
          </p:txBody>
        </p:sp>
        <p:sp>
          <p:nvSpPr>
            <p:cNvPr id="682" name="Text Box 32"/>
            <p:cNvSpPr txBox="1">
              <a:spLocks noChangeArrowheads="1"/>
            </p:cNvSpPr>
            <p:nvPr/>
          </p:nvSpPr>
          <p:spPr bwMode="auto">
            <a:xfrm>
              <a:off x="2943096" y="2141698"/>
              <a:ext cx="1999681" cy="2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LIST OF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UNCLAIMED RIGHTS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83" name="Group 682"/>
            <p:cNvGrpSpPr/>
            <p:nvPr/>
          </p:nvGrpSpPr>
          <p:grpSpPr>
            <a:xfrm>
              <a:off x="3285610" y="2558901"/>
              <a:ext cx="1138047" cy="793420"/>
              <a:chOff x="10455606" y="1111580"/>
              <a:chExt cx="1138047" cy="793420"/>
            </a:xfrm>
          </p:grpSpPr>
          <p:sp>
            <p:nvSpPr>
              <p:cNvPr id="684" name="Rounded Rectangle 683"/>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685" name="Straight Connector 684"/>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 name="Straight Connector 685"/>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8"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UNCLAIMED RIGHTS</a:t>
                </a:r>
                <a:endParaRPr lang="en-US" sz="900" b="1" dirty="0">
                  <a:solidFill>
                    <a:srgbClr val="000000"/>
                  </a:solidFill>
                  <a:latin typeface="Times New Roman"/>
                  <a:ea typeface="Times New Roman"/>
                  <a:sym typeface="Gill Sans"/>
                </a:endParaRPr>
              </a:p>
              <a:p>
                <a:pPr algn="ctr">
                  <a:spcBef>
                    <a:spcPts val="0"/>
                  </a:spcBef>
                  <a:spcAft>
                    <a:spcPts val="0"/>
                  </a:spcAft>
                </a:pPr>
                <a:r>
                  <a:rPr lang="en-US" sz="900" b="1" dirty="0">
                    <a:solidFill>
                      <a:srgbClr val="000000"/>
                    </a:solidFill>
                    <a:latin typeface="Verdana"/>
                    <a:ea typeface="Times New Roman"/>
                    <a:sym typeface="Gill Sans"/>
                  </a:rPr>
                  <a:t> </a:t>
                </a:r>
                <a:endParaRPr lang="en-US" sz="900" b="1" dirty="0">
                  <a:solidFill>
                    <a:srgbClr val="000000"/>
                  </a:solidFill>
                  <a:latin typeface="Times New Roman"/>
                  <a:ea typeface="Times New Roman"/>
                  <a:sym typeface="Gill Sans"/>
                </a:endParaRPr>
              </a:p>
            </p:txBody>
          </p:sp>
          <p:sp>
            <p:nvSpPr>
              <p:cNvPr id="689" name="Rectangle 688"/>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90" name="Rectangle 689"/>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91" name="Rectangle 690"/>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692" name="Straight Connector 691"/>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Straight Connector 692"/>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Straight Connector 693"/>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5" name="Straight Connector 694"/>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 name="Straight Connector 695"/>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 name="Straight Connector 696"/>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8" name="Straight Connector 697"/>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99" name="Group 698"/>
          <p:cNvGrpSpPr/>
          <p:nvPr/>
        </p:nvGrpSpPr>
        <p:grpSpPr>
          <a:xfrm>
            <a:off x="4759941" y="5233727"/>
            <a:ext cx="1892808" cy="1240192"/>
            <a:chOff x="7744802" y="3835451"/>
            <a:chExt cx="2103120" cy="1377991"/>
          </a:xfrm>
        </p:grpSpPr>
        <p:sp>
          <p:nvSpPr>
            <p:cNvPr id="700" name="AutoShape 4"/>
            <p:cNvSpPr>
              <a:spLocks noChangeArrowheads="1"/>
            </p:cNvSpPr>
            <p:nvPr/>
          </p:nvSpPr>
          <p:spPr bwMode="auto">
            <a:xfrm rot="5400000">
              <a:off x="8110562" y="3476082"/>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1" name="Rectangle 700"/>
            <p:cNvSpPr>
              <a:spLocks noChangeArrowheads="1"/>
            </p:cNvSpPr>
            <p:nvPr/>
          </p:nvSpPr>
          <p:spPr bwMode="auto">
            <a:xfrm>
              <a:off x="7744802" y="3835451"/>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13</a:t>
              </a:r>
              <a:endParaRPr lang="en-US" sz="1000" dirty="0">
                <a:solidFill>
                  <a:srgbClr val="FFCC99"/>
                </a:solidFill>
                <a:latin typeface="Times New Roman"/>
                <a:ea typeface="Times New Roman"/>
                <a:sym typeface="Gill Sans"/>
              </a:endParaRPr>
            </a:p>
          </p:txBody>
        </p:sp>
        <p:grpSp>
          <p:nvGrpSpPr>
            <p:cNvPr id="702" name="Group 701"/>
            <p:cNvGrpSpPr>
              <a:grpSpLocks noChangeAspect="1"/>
            </p:cNvGrpSpPr>
            <p:nvPr/>
          </p:nvGrpSpPr>
          <p:grpSpPr bwMode="auto">
            <a:xfrm>
              <a:off x="8370754" y="4232398"/>
              <a:ext cx="872302" cy="874741"/>
              <a:chOff x="12199" y="6038"/>
              <a:chExt cx="1886" cy="1688"/>
            </a:xfrm>
          </p:grpSpPr>
          <p:sp>
            <p:nvSpPr>
              <p:cNvPr id="704" name="Rectangle 70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5" name="Freeform 70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7" name="Freeform 706"/>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9" name="Freeform 708"/>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1" name="Freeform 710"/>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3" name="Freeform 712"/>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5" name="Freeform 714"/>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7" name="Freeform 716"/>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9" name="Freeform 718"/>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1" name="Freeform 720"/>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3" name="Freeform 722"/>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5" name="Freeform 724"/>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7" name="Freeform 726"/>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9" name="Freeform 728"/>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03" name="Text Box 32"/>
            <p:cNvSpPr txBox="1">
              <a:spLocks noChangeArrowheads="1"/>
            </p:cNvSpPr>
            <p:nvPr/>
          </p:nvSpPr>
          <p:spPr bwMode="auto">
            <a:xfrm>
              <a:off x="8046177" y="391974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730" name="Group 729"/>
          <p:cNvGrpSpPr/>
          <p:nvPr/>
        </p:nvGrpSpPr>
        <p:grpSpPr>
          <a:xfrm>
            <a:off x="2574979" y="5224754"/>
            <a:ext cx="1892808" cy="1240192"/>
            <a:chOff x="459161" y="5507537"/>
            <a:chExt cx="2103120" cy="1377991"/>
          </a:xfrm>
        </p:grpSpPr>
        <p:sp>
          <p:nvSpPr>
            <p:cNvPr id="731" name="AutoShape 4"/>
            <p:cNvSpPr>
              <a:spLocks noChangeArrowheads="1"/>
            </p:cNvSpPr>
            <p:nvPr/>
          </p:nvSpPr>
          <p:spPr bwMode="auto">
            <a:xfrm rot="5400000">
              <a:off x="824921" y="5148168"/>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32" name="Rectangle 731"/>
            <p:cNvSpPr>
              <a:spLocks noChangeArrowheads="1"/>
            </p:cNvSpPr>
            <p:nvPr/>
          </p:nvSpPr>
          <p:spPr bwMode="auto">
            <a:xfrm>
              <a:off x="459161" y="5507537"/>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12</a:t>
              </a:r>
              <a:endParaRPr lang="en-US" sz="1000" dirty="0">
                <a:solidFill>
                  <a:srgbClr val="FFCC99"/>
                </a:solidFill>
                <a:latin typeface="Times New Roman"/>
                <a:ea typeface="Times New Roman"/>
                <a:sym typeface="Gill Sans"/>
              </a:endParaRPr>
            </a:p>
          </p:txBody>
        </p:sp>
        <p:sp>
          <p:nvSpPr>
            <p:cNvPr id="733" name="Text Box 32"/>
            <p:cNvSpPr txBox="1">
              <a:spLocks noChangeArrowheads="1"/>
            </p:cNvSpPr>
            <p:nvPr/>
          </p:nvSpPr>
          <p:spPr bwMode="auto">
            <a:xfrm>
              <a:off x="760536" y="5591833"/>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734"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51" y="5929826"/>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735" name="Text Box 32"/>
            <p:cNvSpPr txBox="1">
              <a:spLocks noChangeArrowheads="1"/>
            </p:cNvSpPr>
            <p:nvPr/>
          </p:nvSpPr>
          <p:spPr bwMode="auto">
            <a:xfrm>
              <a:off x="1050281" y="6271597"/>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736" name="Group 735"/>
          <p:cNvGrpSpPr/>
          <p:nvPr/>
        </p:nvGrpSpPr>
        <p:grpSpPr>
          <a:xfrm>
            <a:off x="2557266" y="3684207"/>
            <a:ext cx="1892808" cy="1240192"/>
            <a:chOff x="2878461" y="5572364"/>
            <a:chExt cx="2103120" cy="1377991"/>
          </a:xfrm>
        </p:grpSpPr>
        <p:sp>
          <p:nvSpPr>
            <p:cNvPr id="737" name="AutoShape 4"/>
            <p:cNvSpPr>
              <a:spLocks noChangeArrowheads="1"/>
            </p:cNvSpPr>
            <p:nvPr/>
          </p:nvSpPr>
          <p:spPr bwMode="auto">
            <a:xfrm rot="5400000">
              <a:off x="3244221" y="521299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38" name="Rectangle 737"/>
            <p:cNvSpPr>
              <a:spLocks noChangeArrowheads="1"/>
            </p:cNvSpPr>
            <p:nvPr/>
          </p:nvSpPr>
          <p:spPr bwMode="auto">
            <a:xfrm>
              <a:off x="2878461" y="55723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14</a:t>
              </a:r>
              <a:endParaRPr lang="en-US" sz="1000" dirty="0">
                <a:solidFill>
                  <a:srgbClr val="FFCC99"/>
                </a:solidFill>
                <a:latin typeface="Times New Roman"/>
                <a:ea typeface="Times New Roman"/>
                <a:sym typeface="Gill Sans"/>
              </a:endParaRPr>
            </a:p>
          </p:txBody>
        </p:sp>
        <p:pic>
          <p:nvPicPr>
            <p:cNvPr id="739" name="Picture 738"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324413" y="5918404"/>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 name="Text Box 32"/>
            <p:cNvSpPr txBox="1">
              <a:spLocks noChangeArrowheads="1"/>
            </p:cNvSpPr>
            <p:nvPr/>
          </p:nvSpPr>
          <p:spPr bwMode="auto">
            <a:xfrm>
              <a:off x="3148854" y="5656662"/>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FINAL 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741" name="Group 740"/>
          <p:cNvGrpSpPr/>
          <p:nvPr/>
        </p:nvGrpSpPr>
        <p:grpSpPr>
          <a:xfrm>
            <a:off x="6891411" y="5233727"/>
            <a:ext cx="1895809" cy="1240192"/>
            <a:chOff x="5321905" y="5521908"/>
            <a:chExt cx="2106454" cy="1377991"/>
          </a:xfrm>
        </p:grpSpPr>
        <p:sp>
          <p:nvSpPr>
            <p:cNvPr id="742" name="AutoShape 4"/>
            <p:cNvSpPr>
              <a:spLocks noChangeArrowheads="1"/>
            </p:cNvSpPr>
            <p:nvPr/>
          </p:nvSpPr>
          <p:spPr bwMode="auto">
            <a:xfrm rot="5400000">
              <a:off x="5687665" y="5162539"/>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743" name="Group 742"/>
            <p:cNvGrpSpPr>
              <a:grpSpLocks noChangeAspect="1"/>
            </p:cNvGrpSpPr>
            <p:nvPr/>
          </p:nvGrpSpPr>
          <p:grpSpPr>
            <a:xfrm>
              <a:off x="5494413" y="6058454"/>
              <a:ext cx="794857" cy="759291"/>
              <a:chOff x="3285610" y="5361129"/>
              <a:chExt cx="831862" cy="794640"/>
            </a:xfrm>
          </p:grpSpPr>
          <p:sp>
            <p:nvSpPr>
              <p:cNvPr id="756" name="Freeform 755"/>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7"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8"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9"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0" name="Oval 759"/>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1"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2"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3" name="Rectangle 762"/>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4"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5"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6"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7"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8"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9" name="Oval 768"/>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0"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1"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2"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3"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44" name="Rectangle 743"/>
            <p:cNvSpPr>
              <a:spLocks noChangeArrowheads="1"/>
            </p:cNvSpPr>
            <p:nvPr/>
          </p:nvSpPr>
          <p:spPr bwMode="auto">
            <a:xfrm>
              <a:off x="5321905" y="5521908"/>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15</a:t>
              </a:r>
              <a:endParaRPr lang="en-US" sz="1000" dirty="0">
                <a:solidFill>
                  <a:srgbClr val="FFCC99"/>
                </a:solidFill>
                <a:latin typeface="Times New Roman"/>
                <a:ea typeface="Times New Roman"/>
                <a:sym typeface="Gill Sans"/>
              </a:endParaRPr>
            </a:p>
          </p:txBody>
        </p:sp>
        <p:sp>
          <p:nvSpPr>
            <p:cNvPr id="745" name="Text Box 32"/>
            <p:cNvSpPr txBox="1">
              <a:spLocks noChangeArrowheads="1"/>
            </p:cNvSpPr>
            <p:nvPr/>
          </p:nvSpPr>
          <p:spPr bwMode="auto">
            <a:xfrm>
              <a:off x="5371110" y="5529459"/>
              <a:ext cx="200884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r>
              <a:b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b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t>
              </a: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746" name="Group 745"/>
            <p:cNvGrpSpPr>
              <a:grpSpLocks noChangeAspect="1"/>
            </p:cNvGrpSpPr>
            <p:nvPr/>
          </p:nvGrpSpPr>
          <p:grpSpPr>
            <a:xfrm>
              <a:off x="6446888" y="6173468"/>
              <a:ext cx="981471" cy="566711"/>
              <a:chOff x="8296536" y="6302105"/>
              <a:chExt cx="962739" cy="555895"/>
            </a:xfrm>
          </p:grpSpPr>
          <p:grpSp>
            <p:nvGrpSpPr>
              <p:cNvPr id="747" name="Group 746"/>
              <p:cNvGrpSpPr>
                <a:grpSpLocks/>
              </p:cNvGrpSpPr>
              <p:nvPr/>
            </p:nvGrpSpPr>
            <p:grpSpPr bwMode="auto">
              <a:xfrm rot="18653719">
                <a:off x="8645681" y="6098184"/>
                <a:ext cx="409674" cy="817515"/>
                <a:chOff x="3580" y="3509"/>
                <a:chExt cx="2404" cy="5748"/>
              </a:xfrm>
            </p:grpSpPr>
            <p:sp>
              <p:nvSpPr>
                <p:cNvPr id="750"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1" name="Rectangle 750"/>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2"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3"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4"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5"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48"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49" name="Rectangle 748"/>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774" name="Group 773"/>
          <p:cNvGrpSpPr/>
          <p:nvPr/>
        </p:nvGrpSpPr>
        <p:grpSpPr>
          <a:xfrm>
            <a:off x="385087" y="5191178"/>
            <a:ext cx="1892808" cy="1240193"/>
            <a:chOff x="5337062" y="3811844"/>
            <a:chExt cx="2103120" cy="1377992"/>
          </a:xfrm>
        </p:grpSpPr>
        <p:sp>
          <p:nvSpPr>
            <p:cNvPr id="775" name="AutoShape 4"/>
            <p:cNvSpPr>
              <a:spLocks noChangeArrowheads="1"/>
            </p:cNvSpPr>
            <p:nvPr/>
          </p:nvSpPr>
          <p:spPr bwMode="auto">
            <a:xfrm rot="5400000">
              <a:off x="5702822" y="345247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6" name="Rectangle 775"/>
            <p:cNvSpPr>
              <a:spLocks noChangeArrowheads="1"/>
            </p:cNvSpPr>
            <p:nvPr/>
          </p:nvSpPr>
          <p:spPr bwMode="auto">
            <a:xfrm>
              <a:off x="5337063" y="381184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11</a:t>
              </a:r>
              <a:endParaRPr lang="en-US" sz="1000" dirty="0">
                <a:solidFill>
                  <a:srgbClr val="FFCC99"/>
                </a:solidFill>
                <a:latin typeface="Times New Roman"/>
                <a:ea typeface="Times New Roman"/>
                <a:sym typeface="Gill Sans"/>
              </a:endParaRPr>
            </a:p>
          </p:txBody>
        </p:sp>
        <p:sp>
          <p:nvSpPr>
            <p:cNvPr id="777" name="Text Box 32"/>
            <p:cNvSpPr txBox="1">
              <a:spLocks noChangeArrowheads="1"/>
            </p:cNvSpPr>
            <p:nvPr/>
          </p:nvSpPr>
          <p:spPr bwMode="auto">
            <a:xfrm>
              <a:off x="5488150" y="3829093"/>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PROPOSED </a:t>
              </a: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DETERMINATION AND</a:t>
              </a:r>
            </a:p>
            <a:p>
              <a:pPr algn="ctr">
                <a:spcBef>
                  <a:spcPts val="0"/>
                </a:spcBef>
                <a:spcAft>
                  <a:spcPts val="0"/>
                </a:spcAft>
              </a:pP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HYDROGRAHPIC SURVEY</a:t>
              </a: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778" name="Group 777"/>
            <p:cNvGrpSpPr/>
            <p:nvPr/>
          </p:nvGrpSpPr>
          <p:grpSpPr>
            <a:xfrm>
              <a:off x="5468890" y="4392668"/>
              <a:ext cx="605887" cy="645659"/>
              <a:chOff x="6552756" y="5428629"/>
              <a:chExt cx="605887" cy="645659"/>
            </a:xfrm>
          </p:grpSpPr>
          <p:sp>
            <p:nvSpPr>
              <p:cNvPr id="799" name="Rounded Rectangle 798"/>
              <p:cNvSpPr/>
              <p:nvPr/>
            </p:nvSpPr>
            <p:spPr bwMode="auto">
              <a:xfrm>
                <a:off x="6552756" y="5428629"/>
                <a:ext cx="605887" cy="645659"/>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00" name="TextBox 799"/>
              <p:cNvSpPr txBox="1"/>
              <p:nvPr/>
            </p:nvSpPr>
            <p:spPr>
              <a:xfrm>
                <a:off x="6591980" y="5449110"/>
                <a:ext cx="527437" cy="256480"/>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802" name="Straight Connector 801"/>
              <p:cNvCxnSpPr/>
              <p:nvPr/>
            </p:nvCxnSpPr>
            <p:spPr bwMode="auto">
              <a:xfrm>
                <a:off x="6621512" y="5751459"/>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3" name="Straight Connector 802"/>
              <p:cNvCxnSpPr/>
              <p:nvPr/>
            </p:nvCxnSpPr>
            <p:spPr bwMode="auto">
              <a:xfrm>
                <a:off x="6621512" y="5874441"/>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Straight Connector 803"/>
              <p:cNvCxnSpPr/>
              <p:nvPr/>
            </p:nvCxnSpPr>
            <p:spPr bwMode="auto">
              <a:xfrm>
                <a:off x="6621512" y="5997424"/>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 name="Rectangle 821"/>
              <p:cNvSpPr/>
              <p:nvPr/>
            </p:nvSpPr>
            <p:spPr bwMode="auto">
              <a:xfrm>
                <a:off x="7047228" y="5695323"/>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25" name="Rectangle 824"/>
              <p:cNvSpPr/>
              <p:nvPr/>
            </p:nvSpPr>
            <p:spPr bwMode="auto">
              <a:xfrm>
                <a:off x="7047228" y="5818306"/>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27" name="Rectangle 826"/>
              <p:cNvSpPr/>
              <p:nvPr/>
            </p:nvSpPr>
            <p:spPr bwMode="auto">
              <a:xfrm>
                <a:off x="7047228" y="5941289"/>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828" name="Picture 8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664987"/>
                <a:ext cx="98894" cy="86472"/>
              </a:xfrm>
              <a:prstGeom prst="rect">
                <a:avLst/>
              </a:prstGeom>
            </p:spPr>
          </p:pic>
          <p:pic>
            <p:nvPicPr>
              <p:cNvPr id="829" name="Picture 8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787969"/>
                <a:ext cx="98894" cy="86472"/>
              </a:xfrm>
              <a:prstGeom prst="rect">
                <a:avLst/>
              </a:prstGeom>
            </p:spPr>
          </p:pic>
          <p:pic>
            <p:nvPicPr>
              <p:cNvPr id="830" name="Picture 8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910952"/>
                <a:ext cx="98894" cy="86472"/>
              </a:xfrm>
              <a:prstGeom prst="rect">
                <a:avLst/>
              </a:prstGeom>
            </p:spPr>
          </p:pic>
        </p:grpSp>
        <p:sp>
          <p:nvSpPr>
            <p:cNvPr id="779" name="Right Arrow 778"/>
            <p:cNvSpPr/>
            <p:nvPr/>
          </p:nvSpPr>
          <p:spPr bwMode="auto">
            <a:xfrm>
              <a:off x="6133058" y="4495800"/>
              <a:ext cx="329172" cy="444096"/>
            </a:xfrm>
            <a:prstGeom prst="rightArrow">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nvGrpSpPr>
            <p:cNvPr id="780" name="Group 779"/>
            <p:cNvGrpSpPr>
              <a:grpSpLocks noChangeAspect="1"/>
            </p:cNvGrpSpPr>
            <p:nvPr/>
          </p:nvGrpSpPr>
          <p:grpSpPr>
            <a:xfrm>
              <a:off x="6492494" y="4419600"/>
              <a:ext cx="839854" cy="585527"/>
              <a:chOff x="10455606" y="1111580"/>
              <a:chExt cx="1138047" cy="793420"/>
            </a:xfrm>
          </p:grpSpPr>
          <p:sp>
            <p:nvSpPr>
              <p:cNvPr id="781" name="Rounded Rectangle 780"/>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782" name="Straight Connector 781"/>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3" name="Straight Connector 782"/>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 name="Straight Connector 783"/>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5"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P.D.</a:t>
                </a:r>
                <a:endParaRPr lang="en-US" sz="9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786" name="Rectangle 785"/>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787" name="Rectangle 786"/>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788" name="Rectangle 787"/>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789" name="Straight Connector 788"/>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3" name="Straight Connector 792"/>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4" name="Straight Connector 793"/>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5" name="Straight Connector 794"/>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443973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4"/>
                                        </p:tgtEl>
                                      </p:cBhvr>
                                    </p:animEffect>
                                    <p:set>
                                      <p:cBhvr>
                                        <p:cTn id="7" dur="1" fill="hold">
                                          <p:stCondLst>
                                            <p:cond delay="499"/>
                                          </p:stCondLst>
                                        </p:cTn>
                                        <p:tgtEl>
                                          <p:spTgt spid="3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388620" y="48006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Why Do We Conduct General Adjudications?</a:t>
            </a:r>
          </a:p>
        </p:txBody>
      </p:sp>
      <p:sp>
        <p:nvSpPr>
          <p:cNvPr id="20483" name="Rectangle 3"/>
          <p:cNvSpPr>
            <a:spLocks/>
          </p:cNvSpPr>
          <p:nvPr/>
        </p:nvSpPr>
        <p:spPr bwMode="auto">
          <a:xfrm>
            <a:off x="228600" y="1051560"/>
            <a:ext cx="5280662" cy="417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11304" indent="-411304">
              <a:buFont typeface="+mj-lt"/>
              <a:buAutoNum type="arabicPeriod"/>
            </a:pPr>
            <a:r>
              <a:rPr lang="en-US" sz="1400" dirty="0">
                <a:solidFill>
                  <a:srgbClr val="000000"/>
                </a:solidFill>
                <a:latin typeface="Verdana" pitchFamily="34" charset="0"/>
                <a:sym typeface="Verdana" pitchFamily="34" charset="0"/>
              </a:rPr>
              <a:t>Bring all claims on to the permanent record:</a:t>
            </a:r>
          </a:p>
          <a:p>
            <a:pPr marL="411304" indent="-411304">
              <a:buFont typeface="+mj-lt"/>
              <a:buAutoNum type="arabicPeriod"/>
            </a:pPr>
            <a:endParaRPr lang="en-US" sz="1400" dirty="0">
              <a:solidFill>
                <a:srgbClr val="000000"/>
              </a:solidFill>
              <a:latin typeface="Verdana" pitchFamily="34" charset="0"/>
              <a:sym typeface="Verdana" pitchFamily="34" charset="0"/>
            </a:endParaRPr>
          </a:p>
          <a:p>
            <a:pPr marL="719773" lvl="1" indent="-308478">
              <a:buFont typeface="Arial" pitchFamily="34" charset="0"/>
              <a:buChar char="•"/>
            </a:pPr>
            <a:r>
              <a:rPr lang="en-US" sz="1400" u="sng" dirty="0">
                <a:solidFill>
                  <a:srgbClr val="000000"/>
                </a:solidFill>
                <a:latin typeface="Verdana" pitchFamily="34" charset="0"/>
                <a:sym typeface="Verdana" pitchFamily="34" charset="0"/>
              </a:rPr>
              <a:t>Pre-Statutory Claims </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Diligence Claims (1903)</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Underground Water Claims (1935</a:t>
            </a:r>
            <a:r>
              <a:rPr lang="en-US" sz="1300" i="1" dirty="0" smtClean="0">
                <a:solidFill>
                  <a:srgbClr val="000000"/>
                </a:solidFill>
                <a:latin typeface="Verdana" pitchFamily="34" charset="0"/>
                <a:sym typeface="Verdana" pitchFamily="34" charset="0"/>
              </a:rPr>
              <a:t>)</a:t>
            </a:r>
          </a:p>
          <a:p>
            <a:pPr marL="1131075" lvl="2" indent="-308478">
              <a:buFont typeface="Arial" pitchFamily="34" charset="0"/>
              <a:buChar char="•"/>
            </a:pPr>
            <a:endParaRPr lang="en-US" sz="1300" i="1" dirty="0">
              <a:solidFill>
                <a:srgbClr val="000000"/>
              </a:solidFill>
              <a:latin typeface="Verdana" pitchFamily="34" charset="0"/>
              <a:sym typeface="Verdana" pitchFamily="34" charset="0"/>
            </a:endParaRPr>
          </a:p>
          <a:p>
            <a:pPr marL="1131075" lvl="2" indent="-308478">
              <a:buFont typeface="Arial" pitchFamily="34" charset="0"/>
              <a:buChar char="•"/>
            </a:pPr>
            <a:endParaRPr lang="en-US" sz="1300" i="1" dirty="0">
              <a:solidFill>
                <a:srgbClr val="000000"/>
              </a:solidFill>
              <a:latin typeface="Verdana" pitchFamily="34" charset="0"/>
              <a:sym typeface="Verdana" pitchFamily="34" charset="0"/>
            </a:endParaRPr>
          </a:p>
          <a:p>
            <a:pPr marL="719773" lvl="1" indent="-308478">
              <a:buFont typeface="Arial" pitchFamily="34" charset="0"/>
              <a:buChar char="•"/>
            </a:pPr>
            <a:r>
              <a:rPr lang="en-US" sz="1400" u="sng" dirty="0">
                <a:solidFill>
                  <a:srgbClr val="000000"/>
                </a:solidFill>
                <a:latin typeface="Verdana" pitchFamily="34" charset="0"/>
                <a:sym typeface="Verdana" pitchFamily="34" charset="0"/>
              </a:rPr>
              <a:t>Federal Reserve Rights</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Winter’s Doctrine (1908)</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McCarran Amendment (1952)</a:t>
            </a:r>
          </a:p>
          <a:p>
            <a:pPr marL="719773" lvl="1" indent="-308478">
              <a:buFont typeface="Arial" pitchFamily="34" charset="0"/>
              <a:buChar cha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To prevent a “multiplicity of suits” and bring clarity to the water rights picture.</a:t>
            </a:r>
          </a:p>
          <a:p>
            <a:pPr marL="411304" indent="-411304">
              <a:buFont typeface="+mj-lt"/>
              <a:buAutoNum type="arabicPeriod"/>
              <a:defRP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Remove/reduce rights which have been wholly or partially forfeited through non-use.</a:t>
            </a:r>
          </a:p>
          <a:p>
            <a:pPr marL="411304" indent="-411304">
              <a:buFont typeface="+mj-lt"/>
              <a:buAutoNum type="arabicPeriod"/>
              <a:defRP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To obtain final comprehensive decrees on all water rights within the respective drainage.</a:t>
            </a:r>
          </a:p>
          <a:p>
            <a:pPr marL="411304" indent="-411304">
              <a:buFont typeface="+mj-lt"/>
              <a:buAutoNum type="arabicPeriod"/>
              <a:defRPr/>
            </a:pPr>
            <a:endParaRPr lang="en-US" sz="1600" dirty="0">
              <a:solidFill>
                <a:srgbClr val="000000"/>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83917" y="5225796"/>
            <a:ext cx="1601092" cy="1152144"/>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67087" y="5225796"/>
            <a:ext cx="1715333" cy="1152144"/>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6500" y="5225796"/>
            <a:ext cx="1471126" cy="115214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88665" y="5225796"/>
            <a:ext cx="1976973" cy="1152144"/>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149341" y="1333081"/>
            <a:ext cx="2006486" cy="189280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7479950" y="1097280"/>
            <a:ext cx="1275430" cy="6858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82292" tIns="41148" rIns="82292" bIns="41148"/>
          <a:lstStyle/>
          <a:p>
            <a:pPr algn="ctr">
              <a:defRPr/>
            </a:pPr>
            <a:r>
              <a:rPr lang="en-US" sz="1100" b="1" i="1" dirty="0">
                <a:solidFill>
                  <a:srgbClr val="000000"/>
                </a:solidFill>
                <a:sym typeface="Gill Sans" charset="0"/>
              </a:rPr>
              <a:t>…but what about Federal rights?</a:t>
            </a:r>
          </a:p>
        </p:txBody>
      </p:sp>
      <p:pic>
        <p:nvPicPr>
          <p:cNvPr id="12" name="Picture 8" descr="C:\Users\BLAKEBINGHAM\Desktop\CLAIM.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86263" y="1333081"/>
            <a:ext cx="1508760" cy="189280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39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500"/>
                                        <p:tgtEl>
                                          <p:spTgt spid="2048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animEffect transition="in" filter="fade">
                                      <p:cBhvr>
                                        <p:cTn id="15" dur="500"/>
                                        <p:tgtEl>
                                          <p:spTgt spid="2048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483">
                                            <p:txEl>
                                              <p:pRg st="4" end="4"/>
                                            </p:txEl>
                                          </p:spTgt>
                                        </p:tgtEl>
                                        <p:attrNameLst>
                                          <p:attrName>style.visibility</p:attrName>
                                        </p:attrNameLst>
                                      </p:cBhvr>
                                      <p:to>
                                        <p:strVal val="visible"/>
                                      </p:to>
                                    </p:set>
                                    <p:animEffect transition="in" filter="fade">
                                      <p:cBhvr>
                                        <p:cTn id="18" dur="500"/>
                                        <p:tgtEl>
                                          <p:spTgt spid="2048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483">
                                            <p:txEl>
                                              <p:pRg st="7" end="7"/>
                                            </p:txEl>
                                          </p:spTgt>
                                        </p:tgtEl>
                                        <p:attrNameLst>
                                          <p:attrName>style.visibility</p:attrName>
                                        </p:attrNameLst>
                                      </p:cBhvr>
                                      <p:to>
                                        <p:strVal val="visible"/>
                                      </p:to>
                                    </p:set>
                                    <p:animEffect transition="in" filter="fade">
                                      <p:cBhvr>
                                        <p:cTn id="26" dur="500"/>
                                        <p:tgtEl>
                                          <p:spTgt spid="2048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483">
                                            <p:txEl>
                                              <p:pRg st="8" end="8"/>
                                            </p:txEl>
                                          </p:spTgt>
                                        </p:tgtEl>
                                        <p:attrNameLst>
                                          <p:attrName>style.visibility</p:attrName>
                                        </p:attrNameLst>
                                      </p:cBhvr>
                                      <p:to>
                                        <p:strVal val="visible"/>
                                      </p:to>
                                    </p:set>
                                    <p:animEffect transition="in" filter="fade">
                                      <p:cBhvr>
                                        <p:cTn id="29" dur="500"/>
                                        <p:tgtEl>
                                          <p:spTgt spid="2048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0483">
                                            <p:txEl>
                                              <p:pRg st="9" end="9"/>
                                            </p:txEl>
                                          </p:spTgt>
                                        </p:tgtEl>
                                        <p:attrNameLst>
                                          <p:attrName>style.visibility</p:attrName>
                                        </p:attrNameLst>
                                      </p:cBhvr>
                                      <p:to>
                                        <p:strVal val="visible"/>
                                      </p:to>
                                    </p:set>
                                    <p:animEffect transition="in" filter="fade">
                                      <p:cBhvr>
                                        <p:cTn id="32" dur="500"/>
                                        <p:tgtEl>
                                          <p:spTgt spid="2048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483">
                                            <p:txEl>
                                              <p:pRg st="11" end="11"/>
                                            </p:txEl>
                                          </p:spTgt>
                                        </p:tgtEl>
                                        <p:attrNameLst>
                                          <p:attrName>style.visibility</p:attrName>
                                        </p:attrNameLst>
                                      </p:cBhvr>
                                      <p:to>
                                        <p:strVal val="visible"/>
                                      </p:to>
                                    </p:set>
                                    <p:animEffect transition="in" filter="fade">
                                      <p:cBhvr>
                                        <p:cTn id="43" dur="500"/>
                                        <p:tgtEl>
                                          <p:spTgt spid="2048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483">
                                            <p:txEl>
                                              <p:pRg st="13" end="13"/>
                                            </p:txEl>
                                          </p:spTgt>
                                        </p:tgtEl>
                                        <p:attrNameLst>
                                          <p:attrName>style.visibility</p:attrName>
                                        </p:attrNameLst>
                                      </p:cBhvr>
                                      <p:to>
                                        <p:strVal val="visible"/>
                                      </p:to>
                                    </p:set>
                                    <p:animEffect transition="in" filter="fade">
                                      <p:cBhvr>
                                        <p:cTn id="48" dur="500"/>
                                        <p:tgtEl>
                                          <p:spTgt spid="20483">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483">
                                            <p:txEl>
                                              <p:pRg st="15" end="15"/>
                                            </p:txEl>
                                          </p:spTgt>
                                        </p:tgtEl>
                                        <p:attrNameLst>
                                          <p:attrName>style.visibility</p:attrName>
                                        </p:attrNameLst>
                                      </p:cBhvr>
                                      <p:to>
                                        <p:strVal val="visible"/>
                                      </p:to>
                                    </p:set>
                                    <p:animEffect transition="in" filter="fade">
                                      <p:cBhvr>
                                        <p:cTn id="53" dur="500"/>
                                        <p:tgtEl>
                                          <p:spTgt spid="2048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p:cNvSpPr>
          <p:nvPr/>
        </p:nvSpPr>
        <p:spPr bwMode="auto">
          <a:xfrm>
            <a:off x="388620" y="41148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936"/>
            <a:r>
              <a:rPr lang="en-US" sz="2500" b="1" i="1" dirty="0">
                <a:solidFill>
                  <a:srgbClr val="000000"/>
                </a:solidFill>
                <a:latin typeface="Verdana" pitchFamily="34" charset="0"/>
                <a:sym typeface="Verdana" pitchFamily="34" charset="0"/>
              </a:rPr>
              <a:t>C</a:t>
            </a:r>
            <a:r>
              <a:rPr lang="en-US" sz="2500" b="1" i="1" dirty="0" smtClean="0">
                <a:solidFill>
                  <a:srgbClr val="000000"/>
                </a:solidFill>
                <a:latin typeface="Verdana" pitchFamily="34" charset="0"/>
                <a:sym typeface="Verdana" pitchFamily="34" charset="0"/>
              </a:rPr>
              <a:t>urrent Adjudication Efforts</a:t>
            </a:r>
            <a:endParaRPr lang="en-US" sz="2500" b="1" i="1" dirty="0">
              <a:solidFill>
                <a:srgbClr val="000000"/>
              </a:solidFill>
              <a:latin typeface="Verdana" pitchFamily="34" charset="0"/>
              <a:sym typeface="Verdana" pitchFamily="34" charset="0"/>
            </a:endParaRPr>
          </a:p>
        </p:txBody>
      </p:sp>
      <p:sp>
        <p:nvSpPr>
          <p:cNvPr id="38" name="Rectangle 4"/>
          <p:cNvSpPr>
            <a:spLocks/>
          </p:cNvSpPr>
          <p:nvPr/>
        </p:nvSpPr>
        <p:spPr bwMode="auto">
          <a:xfrm>
            <a:off x="5029196" y="1051587"/>
            <a:ext cx="3726184" cy="52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defTabSz="914066">
              <a:lnSpc>
                <a:spcPct val="120000"/>
              </a:lnSpc>
            </a:pPr>
            <a:r>
              <a:rPr lang="en-US" sz="1200" i="1" dirty="0" smtClean="0">
                <a:solidFill>
                  <a:sysClr val="windowText" lastClr="000000"/>
                </a:solidFill>
                <a:latin typeface="Verdana" pitchFamily="34" charset="0"/>
                <a:sym typeface="Verdana" pitchFamily="34" charset="0"/>
              </a:rPr>
              <a:t>Revised </a:t>
            </a:r>
            <a:r>
              <a:rPr lang="en-US" sz="1200" i="1" dirty="0">
                <a:solidFill>
                  <a:sysClr val="windowText" lastClr="000000"/>
                </a:solidFill>
                <a:latin typeface="Verdana" pitchFamily="34" charset="0"/>
                <a:sym typeface="Verdana" pitchFamily="34" charset="0"/>
              </a:rPr>
              <a:t>statute to streamline and modernize the water rights adjudication process</a:t>
            </a:r>
            <a:r>
              <a:rPr lang="en-US" sz="1200" i="1" dirty="0" smtClean="0">
                <a:solidFill>
                  <a:sysClr val="windowText" lastClr="000000"/>
                </a:solidFill>
                <a:latin typeface="Verdana" pitchFamily="34" charset="0"/>
                <a:sym typeface="Verdana" pitchFamily="34" charset="0"/>
              </a:rPr>
              <a:t>.</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SB 75 (2016)</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SB 61 (2018)</a:t>
            </a:r>
            <a:endParaRPr lang="en-US" sz="1200" i="1" dirty="0">
              <a:solidFill>
                <a:sysClr val="windowText" lastClr="000000"/>
              </a:solidFill>
              <a:latin typeface="Verdana" pitchFamily="34" charset="0"/>
              <a:sym typeface="Verdana" pitchFamily="34" charset="0"/>
            </a:endParaRP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HB </a:t>
            </a:r>
            <a:r>
              <a:rPr lang="en-US" sz="1200" i="1" dirty="0">
                <a:solidFill>
                  <a:sysClr val="windowText" lastClr="000000"/>
                </a:solidFill>
                <a:latin typeface="Verdana" pitchFamily="34" charset="0"/>
                <a:sym typeface="Verdana" pitchFamily="34" charset="0"/>
              </a:rPr>
              <a:t>355 (2019)</a:t>
            </a:r>
          </a:p>
          <a:p>
            <a:pPr defTabSz="914066">
              <a:lnSpc>
                <a:spcPct val="120000"/>
              </a:lnSpc>
            </a:pPr>
            <a:r>
              <a:rPr lang="en-US" sz="1200" i="1" dirty="0" smtClean="0">
                <a:solidFill>
                  <a:sysClr val="windowText" lastClr="000000"/>
                </a:solidFill>
                <a:latin typeface="Verdana" pitchFamily="34" charset="0"/>
                <a:sym typeface="Verdana" pitchFamily="34" charset="0"/>
              </a:rPr>
              <a:t>Court </a:t>
            </a:r>
            <a:r>
              <a:rPr lang="en-US" sz="1200" i="1" dirty="0">
                <a:solidFill>
                  <a:sysClr val="windowText" lastClr="000000"/>
                </a:solidFill>
                <a:latin typeface="Verdana" pitchFamily="34" charset="0"/>
                <a:sym typeface="Verdana" pitchFamily="34" charset="0"/>
              </a:rPr>
              <a:t>appointed “Special Master” in the Utah Lake – Jordan River Adjudication to help resolve the backlog of outstanding objections</a:t>
            </a:r>
            <a:r>
              <a:rPr lang="en-US" sz="1200" i="1" dirty="0" smtClean="0">
                <a:solidFill>
                  <a:sysClr val="windowText" lastClr="000000"/>
                </a:solidFill>
                <a:latin typeface="Verdana" pitchFamily="34" charset="0"/>
                <a:sym typeface="Verdana" pitchFamily="34" charset="0"/>
              </a:rPr>
              <a:t>.</a:t>
            </a:r>
          </a:p>
          <a:p>
            <a:pPr marL="339725" lvl="1" indent="-114300" defTabSz="914066">
              <a:lnSpc>
                <a:spcPct val="120000"/>
              </a:lnSpc>
              <a:buFont typeface="Arial" pitchFamily="34" charset="0"/>
              <a:buChar char="•"/>
            </a:pPr>
            <a:r>
              <a:rPr lang="en-US" sz="1100" i="1" dirty="0" smtClean="0">
                <a:solidFill>
                  <a:sysClr val="windowText" lastClr="000000"/>
                </a:solidFill>
                <a:latin typeface="Verdana" pitchFamily="34" charset="0"/>
                <a:sym typeface="Verdana" pitchFamily="34" charset="0"/>
              </a:rPr>
              <a:t>Initial backlog of </a:t>
            </a:r>
            <a:r>
              <a:rPr lang="en-US" sz="1100" b="1" i="1" dirty="0" smtClean="0">
                <a:solidFill>
                  <a:sysClr val="windowText" lastClr="000000"/>
                </a:solidFill>
                <a:latin typeface="Verdana" pitchFamily="34" charset="0"/>
                <a:sym typeface="Verdana" pitchFamily="34" charset="0"/>
              </a:rPr>
              <a:t>490 </a:t>
            </a:r>
            <a:r>
              <a:rPr lang="en-US" sz="1100" i="1" dirty="0" smtClean="0">
                <a:solidFill>
                  <a:sysClr val="windowText" lastClr="000000"/>
                </a:solidFill>
                <a:latin typeface="Verdana" pitchFamily="34" charset="0"/>
                <a:sym typeface="Verdana" pitchFamily="34" charset="0"/>
              </a:rPr>
              <a:t>objections</a:t>
            </a:r>
          </a:p>
          <a:p>
            <a:pPr marL="339725" lvl="1" indent="-114300" defTabSz="914066">
              <a:lnSpc>
                <a:spcPct val="120000"/>
              </a:lnSpc>
              <a:buFont typeface="Arial" pitchFamily="34" charset="0"/>
              <a:buChar char="•"/>
            </a:pPr>
            <a:r>
              <a:rPr lang="en-US" sz="1100" i="1" dirty="0" smtClean="0">
                <a:solidFill>
                  <a:sysClr val="windowText" lastClr="000000"/>
                </a:solidFill>
                <a:latin typeface="Verdana" pitchFamily="34" charset="0"/>
                <a:sym typeface="Verdana" pitchFamily="34" charset="0"/>
              </a:rPr>
              <a:t>Resolved over </a:t>
            </a:r>
            <a:r>
              <a:rPr lang="en-US" sz="1100" b="1" i="1" dirty="0" smtClean="0">
                <a:solidFill>
                  <a:sysClr val="windowText" lastClr="000000"/>
                </a:solidFill>
                <a:latin typeface="Verdana" pitchFamily="34" charset="0"/>
                <a:sym typeface="Verdana" pitchFamily="34" charset="0"/>
              </a:rPr>
              <a:t>110 </a:t>
            </a:r>
            <a:r>
              <a:rPr lang="en-US" sz="1100" i="1" dirty="0" smtClean="0">
                <a:solidFill>
                  <a:sysClr val="windowText" lastClr="000000"/>
                </a:solidFill>
                <a:latin typeface="Verdana" pitchFamily="34" charset="0"/>
                <a:sym typeface="Verdana" pitchFamily="34" charset="0"/>
              </a:rPr>
              <a:t>within the last </a:t>
            </a:r>
            <a:r>
              <a:rPr lang="en-US" sz="1100" b="1" i="1" dirty="0" smtClean="0">
                <a:solidFill>
                  <a:sysClr val="windowText" lastClr="000000"/>
                </a:solidFill>
                <a:latin typeface="Verdana" pitchFamily="34" charset="0"/>
                <a:sym typeface="Verdana" pitchFamily="34" charset="0"/>
              </a:rPr>
              <a:t>24 months</a:t>
            </a:r>
            <a:endParaRPr lang="en-US" sz="1100" b="1" i="1"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i="1" dirty="0" smtClean="0">
              <a:solidFill>
                <a:sysClr val="windowText" lastClr="000000"/>
              </a:solidFill>
              <a:latin typeface="Verdana" pitchFamily="34" charset="0"/>
              <a:sym typeface="Verdana" pitchFamily="34" charset="0"/>
            </a:endParaRPr>
          </a:p>
          <a:p>
            <a:pPr defTabSz="914066">
              <a:lnSpc>
                <a:spcPct val="120000"/>
              </a:lnSpc>
            </a:pPr>
            <a:r>
              <a:rPr lang="en-US" sz="1200" i="1" dirty="0" smtClean="0">
                <a:solidFill>
                  <a:sysClr val="windowText" lastClr="000000"/>
                </a:solidFill>
                <a:latin typeface="Verdana" pitchFamily="34" charset="0"/>
                <a:sym typeface="Verdana" pitchFamily="34" charset="0"/>
              </a:rPr>
              <a:t>Focus </a:t>
            </a:r>
            <a:r>
              <a:rPr lang="en-US" sz="1200" i="1" dirty="0">
                <a:solidFill>
                  <a:sysClr val="windowText" lastClr="000000"/>
                </a:solidFill>
                <a:latin typeface="Verdana" pitchFamily="34" charset="0"/>
                <a:sym typeface="Verdana" pitchFamily="34" charset="0"/>
              </a:rPr>
              <a:t>efforts in areas experiencing greatest development and increase the number of teams to expedite adjudication</a:t>
            </a:r>
            <a:r>
              <a:rPr lang="en-US" sz="1200" i="1" dirty="0" smtClean="0">
                <a:solidFill>
                  <a:sysClr val="windowText" lastClr="000000"/>
                </a:solidFill>
                <a:latin typeface="Verdana" pitchFamily="34" charset="0"/>
                <a:sym typeface="Verdana" pitchFamily="34" charset="0"/>
              </a:rPr>
              <a:t>. </a:t>
            </a:r>
            <a:r>
              <a:rPr lang="en-US" sz="1200" b="1" i="1" dirty="0" smtClean="0">
                <a:solidFill>
                  <a:sysClr val="windowText" lastClr="000000"/>
                </a:solidFill>
                <a:latin typeface="Verdana" pitchFamily="34" charset="0"/>
                <a:sym typeface="Verdana" pitchFamily="34" charset="0"/>
              </a:rPr>
              <a:t>Within the last 24 months we’ve…</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Initiated work in </a:t>
            </a:r>
            <a:r>
              <a:rPr lang="en-US" sz="1200" b="1" i="1" dirty="0" smtClean="0">
                <a:solidFill>
                  <a:sysClr val="windowText" lastClr="000000"/>
                </a:solidFill>
                <a:latin typeface="Verdana" pitchFamily="34" charset="0"/>
                <a:sym typeface="Verdana" pitchFamily="34" charset="0"/>
              </a:rPr>
              <a:t>24 </a:t>
            </a:r>
            <a:r>
              <a:rPr lang="en-US" sz="1200" i="1" dirty="0" smtClean="0">
                <a:solidFill>
                  <a:sysClr val="windowText" lastClr="000000"/>
                </a:solidFill>
                <a:latin typeface="Verdana" pitchFamily="34" charset="0"/>
                <a:sym typeface="Verdana" pitchFamily="34" charset="0"/>
              </a:rPr>
              <a:t>subdivisions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Mailed over </a:t>
            </a:r>
            <a:r>
              <a:rPr lang="en-US" sz="1200" b="1" i="1" dirty="0" smtClean="0">
                <a:solidFill>
                  <a:sysClr val="windowText" lastClr="000000"/>
                </a:solidFill>
                <a:latin typeface="Verdana" pitchFamily="34" charset="0"/>
                <a:sym typeface="Verdana" pitchFamily="34" charset="0"/>
              </a:rPr>
              <a:t>130,000 notices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Evaluated over </a:t>
            </a:r>
            <a:r>
              <a:rPr lang="en-US" sz="1200" b="1" i="1" dirty="0" smtClean="0">
                <a:solidFill>
                  <a:sysClr val="windowText" lastClr="000000"/>
                </a:solidFill>
                <a:latin typeface="Verdana" pitchFamily="34" charset="0"/>
                <a:sym typeface="Verdana" pitchFamily="34" charset="0"/>
              </a:rPr>
              <a:t>3,500 claims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Added two teams</a:t>
            </a:r>
          </a:p>
          <a:p>
            <a:pPr defTabSz="914066">
              <a:lnSpc>
                <a:spcPct val="120000"/>
              </a:lnSpc>
            </a:pPr>
            <a:endParaRPr lang="en-US" sz="1200"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400" dirty="0">
              <a:solidFill>
                <a:sysClr val="windowText" lastClr="000000"/>
              </a:solidFill>
              <a:latin typeface="Verdana" pitchFamily="34" charset="0"/>
              <a:sym typeface="Verdana" pitchFamily="34" charset="0"/>
            </a:endParaRPr>
          </a:p>
        </p:txBody>
      </p:sp>
      <p:graphicFrame>
        <p:nvGraphicFramePr>
          <p:cNvPr id="39" name="Chart 38"/>
          <p:cNvGraphicFramePr>
            <a:graphicFrameLocks/>
          </p:cNvGraphicFramePr>
          <p:nvPr>
            <p:extLst>
              <p:ext uri="{D42A27DB-BD31-4B8C-83A1-F6EECF244321}">
                <p14:modId xmlns:p14="http://schemas.microsoft.com/office/powerpoint/2010/main" val="2875950610"/>
              </p:ext>
            </p:extLst>
          </p:nvPr>
        </p:nvGraphicFramePr>
        <p:xfrm>
          <a:off x="182928" y="4526268"/>
          <a:ext cx="4846268" cy="201165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407" y="1080785"/>
            <a:ext cx="8229600" cy="635923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794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 fill="hold"/>
                                        <p:tgtEl>
                                          <p:spTgt spid="7"/>
                                        </p:tgtEl>
                                      </p:cBhvr>
                                      <p:by x="55000" y="55000"/>
                                    </p:animScale>
                                  </p:childTnLst>
                                </p:cTn>
                              </p:par>
                              <p:par>
                                <p:cTn id="7" presetID="49" presetClass="path" presetSubtype="0" accel="100000" fill="hold" nodeType="withEffect">
                                  <p:stCondLst>
                                    <p:cond delay="0"/>
                                  </p:stCondLst>
                                  <p:childTnLst>
                                    <p:animMotion origin="layout" path="M -0.0467 -0.28797 L -0.2217 -0.23241 " pathEditMode="relative" rAng="0" ptsTypes="AA">
                                      <p:cBhvr>
                                        <p:cTn id="8" dur="10" fill="hold"/>
                                        <p:tgtEl>
                                          <p:spTgt spid="7"/>
                                        </p:tgtEl>
                                        <p:attrNameLst>
                                          <p:attrName>ppt_x</p:attrName>
                                          <p:attrName>ppt_y</p:attrName>
                                        </p:attrNameLst>
                                      </p:cBhvr>
                                      <p:rCtr x="-8750" y="2778"/>
                                    </p:animMotion>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
                                        </p:tgtEl>
                                      </p:cBhvr>
                                      <p:by x="150000" y="150000"/>
                                    </p:animScale>
                                  </p:childTnLst>
                                </p:cTn>
                              </p:par>
                              <p:par>
                                <p:cTn id="13" presetID="49" presetClass="path" presetSubtype="0" accel="50000" decel="50000" fill="hold" nodeType="withEffect">
                                  <p:stCondLst>
                                    <p:cond delay="0"/>
                                  </p:stCondLst>
                                  <p:childTnLst>
                                    <p:animMotion origin="layout" path="M -0.2217 -0.23241 L -0.03837 -0.06574 " pathEditMode="relative" rAng="0" ptsTypes="AA">
                                      <p:cBhvr>
                                        <p:cTn id="14" dur="2000" fill="hold"/>
                                        <p:tgtEl>
                                          <p:spTgt spid="7"/>
                                        </p:tgtEl>
                                        <p:attrNameLst>
                                          <p:attrName>ppt_x</p:attrName>
                                          <p:attrName>ppt_y</p:attrName>
                                        </p:attrNameLst>
                                      </p:cBhvr>
                                      <p:rCtr x="9167" y="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p:cNvSpPr>
          <p:nvPr/>
        </p:nvSpPr>
        <p:spPr bwMode="auto">
          <a:xfrm>
            <a:off x="388620" y="41148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936"/>
            <a:r>
              <a:rPr lang="en-US" sz="2500" b="1" i="1" dirty="0">
                <a:solidFill>
                  <a:srgbClr val="000000"/>
                </a:solidFill>
                <a:latin typeface="Verdana" pitchFamily="34" charset="0"/>
                <a:sym typeface="Verdana" pitchFamily="34" charset="0"/>
              </a:rPr>
              <a:t>C</a:t>
            </a:r>
            <a:r>
              <a:rPr lang="en-US" sz="2500" b="1" i="1" dirty="0" smtClean="0">
                <a:solidFill>
                  <a:srgbClr val="000000"/>
                </a:solidFill>
                <a:latin typeface="Verdana" pitchFamily="34" charset="0"/>
                <a:sym typeface="Verdana" pitchFamily="34" charset="0"/>
              </a:rPr>
              <a:t>urrent Adjudication Efforts</a:t>
            </a:r>
            <a:endParaRPr lang="en-US" sz="2500" b="1" i="1" dirty="0">
              <a:solidFill>
                <a:srgbClr val="000000"/>
              </a:solidFill>
              <a:latin typeface="Verdana" pitchFamily="34" charset="0"/>
              <a:sym typeface="Verdana" pitchFamily="34" charset="0"/>
            </a:endParaRPr>
          </a:p>
        </p:txBody>
      </p:sp>
      <p:sp>
        <p:nvSpPr>
          <p:cNvPr id="38" name="Rectangle 4"/>
          <p:cNvSpPr>
            <a:spLocks/>
          </p:cNvSpPr>
          <p:nvPr/>
        </p:nvSpPr>
        <p:spPr bwMode="auto">
          <a:xfrm>
            <a:off x="5029196" y="1051587"/>
            <a:ext cx="3726184" cy="52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defTabSz="914066">
              <a:lnSpc>
                <a:spcPct val="120000"/>
              </a:lnSpc>
            </a:pPr>
            <a:r>
              <a:rPr lang="en-US" sz="1200" i="1" dirty="0" smtClean="0">
                <a:solidFill>
                  <a:sysClr val="windowText" lastClr="000000"/>
                </a:solidFill>
                <a:latin typeface="Verdana" pitchFamily="34" charset="0"/>
                <a:sym typeface="Verdana" pitchFamily="34" charset="0"/>
              </a:rPr>
              <a:t>Revised </a:t>
            </a:r>
            <a:r>
              <a:rPr lang="en-US" sz="1200" i="1" dirty="0">
                <a:solidFill>
                  <a:sysClr val="windowText" lastClr="000000"/>
                </a:solidFill>
                <a:latin typeface="Verdana" pitchFamily="34" charset="0"/>
                <a:sym typeface="Verdana" pitchFamily="34" charset="0"/>
              </a:rPr>
              <a:t>statute to streamline and modernize the water rights adjudication process</a:t>
            </a:r>
            <a:r>
              <a:rPr lang="en-US" sz="1200" i="1" dirty="0" smtClean="0">
                <a:solidFill>
                  <a:sysClr val="windowText" lastClr="000000"/>
                </a:solidFill>
                <a:latin typeface="Verdana" pitchFamily="34" charset="0"/>
                <a:sym typeface="Verdana" pitchFamily="34" charset="0"/>
              </a:rPr>
              <a:t>.</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SB 75 (2016)</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SB 61 (2018)</a:t>
            </a:r>
            <a:endParaRPr lang="en-US" sz="1200" i="1" dirty="0">
              <a:solidFill>
                <a:sysClr val="windowText" lastClr="000000"/>
              </a:solidFill>
              <a:latin typeface="Verdana" pitchFamily="34" charset="0"/>
              <a:sym typeface="Verdana" pitchFamily="34" charset="0"/>
            </a:endParaRP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HB 355 (2019)</a:t>
            </a:r>
          </a:p>
          <a:p>
            <a:pPr defTabSz="914066">
              <a:lnSpc>
                <a:spcPct val="120000"/>
              </a:lnSpc>
            </a:pPr>
            <a:r>
              <a:rPr lang="en-US" sz="1200" i="1" dirty="0" smtClean="0">
                <a:solidFill>
                  <a:sysClr val="windowText" lastClr="000000"/>
                </a:solidFill>
                <a:latin typeface="Verdana" pitchFamily="34" charset="0"/>
                <a:sym typeface="Verdana" pitchFamily="34" charset="0"/>
              </a:rPr>
              <a:t>Court </a:t>
            </a:r>
            <a:r>
              <a:rPr lang="en-US" sz="1200" i="1" dirty="0">
                <a:solidFill>
                  <a:sysClr val="windowText" lastClr="000000"/>
                </a:solidFill>
                <a:latin typeface="Verdana" pitchFamily="34" charset="0"/>
                <a:sym typeface="Verdana" pitchFamily="34" charset="0"/>
              </a:rPr>
              <a:t>appointed “Special Master” in the Utah Lake – Jordan River Adjudication to help resolve the backlog of outstanding objections</a:t>
            </a:r>
            <a:r>
              <a:rPr lang="en-US" sz="1200" i="1" dirty="0" smtClean="0">
                <a:solidFill>
                  <a:sysClr val="windowText" lastClr="000000"/>
                </a:solidFill>
                <a:latin typeface="Verdana" pitchFamily="34" charset="0"/>
                <a:sym typeface="Verdana" pitchFamily="34" charset="0"/>
              </a:rPr>
              <a:t>.</a:t>
            </a:r>
          </a:p>
          <a:p>
            <a:pPr marL="339725" lvl="1" indent="-114300" defTabSz="914066">
              <a:lnSpc>
                <a:spcPct val="120000"/>
              </a:lnSpc>
              <a:buFont typeface="Arial" pitchFamily="34" charset="0"/>
              <a:buChar char="•"/>
            </a:pPr>
            <a:r>
              <a:rPr lang="en-US" sz="1100" i="1" dirty="0" smtClean="0">
                <a:solidFill>
                  <a:sysClr val="windowText" lastClr="000000"/>
                </a:solidFill>
                <a:latin typeface="Verdana" pitchFamily="34" charset="0"/>
                <a:sym typeface="Verdana" pitchFamily="34" charset="0"/>
              </a:rPr>
              <a:t>Initial backlog of </a:t>
            </a:r>
            <a:r>
              <a:rPr lang="en-US" sz="1100" b="1" i="1" dirty="0" smtClean="0">
                <a:solidFill>
                  <a:sysClr val="windowText" lastClr="000000"/>
                </a:solidFill>
                <a:latin typeface="Verdana" pitchFamily="34" charset="0"/>
                <a:sym typeface="Verdana" pitchFamily="34" charset="0"/>
              </a:rPr>
              <a:t>490 </a:t>
            </a:r>
            <a:r>
              <a:rPr lang="en-US" sz="1100" i="1" dirty="0" smtClean="0">
                <a:solidFill>
                  <a:sysClr val="windowText" lastClr="000000"/>
                </a:solidFill>
                <a:latin typeface="Verdana" pitchFamily="34" charset="0"/>
                <a:sym typeface="Verdana" pitchFamily="34" charset="0"/>
              </a:rPr>
              <a:t>objections</a:t>
            </a:r>
          </a:p>
          <a:p>
            <a:pPr marL="339725" lvl="1" indent="-114300" defTabSz="914066">
              <a:lnSpc>
                <a:spcPct val="120000"/>
              </a:lnSpc>
              <a:buFont typeface="Arial" pitchFamily="34" charset="0"/>
              <a:buChar char="•"/>
            </a:pPr>
            <a:r>
              <a:rPr lang="en-US" sz="1100" i="1" dirty="0" smtClean="0">
                <a:solidFill>
                  <a:sysClr val="windowText" lastClr="000000"/>
                </a:solidFill>
                <a:latin typeface="Verdana" pitchFamily="34" charset="0"/>
                <a:sym typeface="Verdana" pitchFamily="34" charset="0"/>
              </a:rPr>
              <a:t>Resolved over </a:t>
            </a:r>
            <a:r>
              <a:rPr lang="en-US" sz="1100" b="1" i="1" dirty="0" smtClean="0">
                <a:solidFill>
                  <a:sysClr val="windowText" lastClr="000000"/>
                </a:solidFill>
                <a:latin typeface="Verdana" pitchFamily="34" charset="0"/>
                <a:sym typeface="Verdana" pitchFamily="34" charset="0"/>
              </a:rPr>
              <a:t>110 </a:t>
            </a:r>
            <a:r>
              <a:rPr lang="en-US" sz="1100" i="1" dirty="0" smtClean="0">
                <a:solidFill>
                  <a:sysClr val="windowText" lastClr="000000"/>
                </a:solidFill>
                <a:latin typeface="Verdana" pitchFamily="34" charset="0"/>
                <a:sym typeface="Verdana" pitchFamily="34" charset="0"/>
              </a:rPr>
              <a:t>within the last </a:t>
            </a:r>
            <a:r>
              <a:rPr lang="en-US" sz="1100" b="1" i="1" dirty="0" smtClean="0">
                <a:solidFill>
                  <a:sysClr val="windowText" lastClr="000000"/>
                </a:solidFill>
                <a:latin typeface="Verdana" pitchFamily="34" charset="0"/>
                <a:sym typeface="Verdana" pitchFamily="34" charset="0"/>
              </a:rPr>
              <a:t>24 months</a:t>
            </a:r>
            <a:endParaRPr lang="en-US" sz="1100" b="1" i="1"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i="1" dirty="0" smtClean="0">
              <a:solidFill>
                <a:sysClr val="windowText" lastClr="000000"/>
              </a:solidFill>
              <a:latin typeface="Verdana" pitchFamily="34" charset="0"/>
              <a:sym typeface="Verdana" pitchFamily="34" charset="0"/>
            </a:endParaRPr>
          </a:p>
          <a:p>
            <a:pPr defTabSz="914066">
              <a:lnSpc>
                <a:spcPct val="120000"/>
              </a:lnSpc>
            </a:pPr>
            <a:r>
              <a:rPr lang="en-US" sz="1200" i="1" dirty="0" smtClean="0">
                <a:solidFill>
                  <a:sysClr val="windowText" lastClr="000000"/>
                </a:solidFill>
                <a:latin typeface="Verdana" pitchFamily="34" charset="0"/>
                <a:sym typeface="Verdana" pitchFamily="34" charset="0"/>
              </a:rPr>
              <a:t>Focus </a:t>
            </a:r>
            <a:r>
              <a:rPr lang="en-US" sz="1200" i="1" dirty="0">
                <a:solidFill>
                  <a:sysClr val="windowText" lastClr="000000"/>
                </a:solidFill>
                <a:latin typeface="Verdana" pitchFamily="34" charset="0"/>
                <a:sym typeface="Verdana" pitchFamily="34" charset="0"/>
              </a:rPr>
              <a:t>efforts in areas experiencing greatest development and increase the number of teams to expedite adjudication</a:t>
            </a:r>
            <a:r>
              <a:rPr lang="en-US" sz="1200" i="1" dirty="0" smtClean="0">
                <a:solidFill>
                  <a:sysClr val="windowText" lastClr="000000"/>
                </a:solidFill>
                <a:latin typeface="Verdana" pitchFamily="34" charset="0"/>
                <a:sym typeface="Verdana" pitchFamily="34" charset="0"/>
              </a:rPr>
              <a:t>. </a:t>
            </a:r>
            <a:r>
              <a:rPr lang="en-US" sz="1200" b="1" i="1" dirty="0" smtClean="0">
                <a:solidFill>
                  <a:sysClr val="windowText" lastClr="000000"/>
                </a:solidFill>
                <a:latin typeface="Verdana" pitchFamily="34" charset="0"/>
                <a:sym typeface="Verdana" pitchFamily="34" charset="0"/>
              </a:rPr>
              <a:t>Within the last 24 months we’ve…</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Initiated work in </a:t>
            </a:r>
            <a:r>
              <a:rPr lang="en-US" sz="1200" b="1" i="1" dirty="0" smtClean="0">
                <a:solidFill>
                  <a:sysClr val="windowText" lastClr="000000"/>
                </a:solidFill>
                <a:latin typeface="Verdana" pitchFamily="34" charset="0"/>
                <a:sym typeface="Verdana" pitchFamily="34" charset="0"/>
              </a:rPr>
              <a:t>24 </a:t>
            </a:r>
            <a:r>
              <a:rPr lang="en-US" sz="1200" i="1" dirty="0" smtClean="0">
                <a:solidFill>
                  <a:sysClr val="windowText" lastClr="000000"/>
                </a:solidFill>
                <a:latin typeface="Verdana" pitchFamily="34" charset="0"/>
                <a:sym typeface="Verdana" pitchFamily="34" charset="0"/>
              </a:rPr>
              <a:t>subdivisions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Mailed over </a:t>
            </a:r>
            <a:r>
              <a:rPr lang="en-US" sz="1200" b="1" i="1" dirty="0" smtClean="0">
                <a:solidFill>
                  <a:sysClr val="windowText" lastClr="000000"/>
                </a:solidFill>
                <a:latin typeface="Verdana" pitchFamily="34" charset="0"/>
                <a:sym typeface="Verdana" pitchFamily="34" charset="0"/>
              </a:rPr>
              <a:t>130,000 notices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Evaluated over </a:t>
            </a:r>
            <a:r>
              <a:rPr lang="en-US" sz="1200" b="1" i="1" dirty="0" smtClean="0">
                <a:solidFill>
                  <a:sysClr val="windowText" lastClr="000000"/>
                </a:solidFill>
                <a:latin typeface="Verdana" pitchFamily="34" charset="0"/>
                <a:sym typeface="Verdana" pitchFamily="34" charset="0"/>
              </a:rPr>
              <a:t>3,500 claims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Added two teams</a:t>
            </a:r>
          </a:p>
          <a:p>
            <a:pPr defTabSz="914066">
              <a:lnSpc>
                <a:spcPct val="120000"/>
              </a:lnSpc>
            </a:pPr>
            <a:endParaRPr lang="en-US" sz="1200"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400" dirty="0">
              <a:solidFill>
                <a:sysClr val="windowText" lastClr="000000"/>
              </a:solidFill>
              <a:latin typeface="Verdana" pitchFamily="34" charset="0"/>
              <a:sym typeface="Verdana" pitchFamily="34" charset="0"/>
            </a:endParaRPr>
          </a:p>
        </p:txBody>
      </p:sp>
      <p:graphicFrame>
        <p:nvGraphicFramePr>
          <p:cNvPr id="39" name="Chart 38"/>
          <p:cNvGraphicFramePr>
            <a:graphicFrameLocks/>
          </p:cNvGraphicFramePr>
          <p:nvPr>
            <p:extLst/>
          </p:nvPr>
        </p:nvGraphicFramePr>
        <p:xfrm>
          <a:off x="182928" y="4526268"/>
          <a:ext cx="4846268" cy="201165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39" y="1189073"/>
            <a:ext cx="6838857" cy="52845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19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1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l="14290"/>
          <a:stretch/>
        </p:blipFill>
        <p:spPr bwMode="auto">
          <a:xfrm>
            <a:off x="0" y="-9832"/>
            <a:ext cx="9144000" cy="68678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6172200"/>
            <a:ext cx="7772400" cy="685800"/>
          </a:xfrm>
        </p:spPr>
        <p:txBody>
          <a:bodyPr/>
          <a:lstStyle/>
          <a:p>
            <a:r>
              <a:rPr lang="en-US"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Adjudication Process</a:t>
            </a:r>
            <a:endParaRPr lang="en-US"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8"/>
          <p:cNvSpPr>
            <a:spLocks noGrp="1"/>
          </p:cNvSpPr>
          <p:nvPr>
            <p:ph type="body" idx="1"/>
          </p:nvPr>
        </p:nvSpPr>
        <p:spPr>
          <a:xfrm>
            <a:off x="152400" y="4800603"/>
            <a:ext cx="7772400" cy="1500187"/>
          </a:xfrm>
        </p:spPr>
        <p:txBody>
          <a:bodyPr/>
          <a:lstStyle/>
          <a:p>
            <a:pPr algn="l"/>
            <a:r>
              <a:rPr lang="en-US"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Where it begins</a:t>
            </a:r>
            <a:endParaRPr lang="en-US"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45730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29126" y="545789"/>
            <a:ext cx="1892808" cy="1240192"/>
            <a:chOff x="452947" y="450809"/>
            <a:chExt cx="2103120" cy="1377991"/>
          </a:xfrm>
        </p:grpSpPr>
        <p:grpSp>
          <p:nvGrpSpPr>
            <p:cNvPr id="398" name="Group 397"/>
            <p:cNvGrpSpPr/>
            <p:nvPr/>
          </p:nvGrpSpPr>
          <p:grpSpPr>
            <a:xfrm>
              <a:off x="452947" y="450809"/>
              <a:ext cx="2103120" cy="1377991"/>
              <a:chOff x="386080" y="589209"/>
              <a:chExt cx="2103120" cy="1377991"/>
            </a:xfrm>
          </p:grpSpPr>
          <p:sp>
            <p:nvSpPr>
              <p:cNvPr id="399"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0" name="Rectangle 399"/>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1</a:t>
                </a:r>
                <a:endParaRPr lang="en-US" sz="1000" dirty="0">
                  <a:solidFill>
                    <a:srgbClr val="000000"/>
                  </a:solidFill>
                  <a:latin typeface="Times New Roman"/>
                  <a:ea typeface="Times New Roman"/>
                  <a:sym typeface="Gill Sans"/>
                </a:endParaRPr>
              </a:p>
            </p:txBody>
          </p:sp>
        </p:grpSp>
        <p:grpSp>
          <p:nvGrpSpPr>
            <p:cNvPr id="410" name="Group 409"/>
            <p:cNvGrpSpPr>
              <a:grpSpLocks/>
            </p:cNvGrpSpPr>
            <p:nvPr/>
          </p:nvGrpSpPr>
          <p:grpSpPr bwMode="auto">
            <a:xfrm>
              <a:off x="931352" y="623317"/>
              <a:ext cx="1174476" cy="1039363"/>
              <a:chOff x="1681" y="890"/>
              <a:chExt cx="1688" cy="1311"/>
            </a:xfrm>
          </p:grpSpPr>
          <p:grpSp>
            <p:nvGrpSpPr>
              <p:cNvPr id="411" name="Group 410"/>
              <p:cNvGrpSpPr>
                <a:grpSpLocks/>
              </p:cNvGrpSpPr>
              <p:nvPr/>
            </p:nvGrpSpPr>
            <p:grpSpPr bwMode="auto">
              <a:xfrm>
                <a:off x="1681" y="890"/>
                <a:ext cx="1688" cy="1311"/>
                <a:chOff x="10174" y="2938"/>
                <a:chExt cx="1886" cy="1688"/>
              </a:xfrm>
            </p:grpSpPr>
            <p:sp>
              <p:nvSpPr>
                <p:cNvPr id="413" name="Rectangle 412"/>
                <p:cNvSpPr>
                  <a:spLocks noChangeArrowheads="1"/>
                </p:cNvSpPr>
                <p:nvPr/>
              </p:nvSpPr>
              <p:spPr bwMode="auto">
                <a:xfrm>
                  <a:off x="10267"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4" name="Freeform 413"/>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5" name="Freeform 41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6" name="Freeform 415"/>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7" name="Freeform 41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8" name="Freeform 417"/>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9" name="Freeform 41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0" name="Freeform 419"/>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1" name="Freeform 42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2" name="Freeform 421"/>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3" name="Freeform 42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4" name="Freeform 423"/>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5" name="Freeform 42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6" name="Freeform 425"/>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7" name="Freeform 42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8" name="Freeform 427"/>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9" name="Freeform 42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0" name="Freeform 429"/>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1" name="Freeform 43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2" name="Freeform 431"/>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12"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PETITION</a:t>
                </a:r>
                <a:endParaRPr lang="en-US" sz="900" dirty="0">
                  <a:solidFill>
                    <a:srgbClr val="000000"/>
                  </a:solidFill>
                  <a:latin typeface="Times New Roman"/>
                  <a:ea typeface="Times New Roman"/>
                  <a:sym typeface="Gill Sans"/>
                </a:endParaRPr>
              </a:p>
            </p:txBody>
          </p:sp>
        </p:grpSp>
      </p:grpSp>
      <p:grpSp>
        <p:nvGrpSpPr>
          <p:cNvPr id="22" name="Group 21"/>
          <p:cNvGrpSpPr/>
          <p:nvPr/>
        </p:nvGrpSpPr>
        <p:grpSpPr>
          <a:xfrm>
            <a:off x="4736570" y="545789"/>
            <a:ext cx="1892808" cy="1240192"/>
            <a:chOff x="2839658" y="450809"/>
            <a:chExt cx="2103120" cy="1377991"/>
          </a:xfrm>
        </p:grpSpPr>
        <p:grpSp>
          <p:nvGrpSpPr>
            <p:cNvPr id="401" name="Group 400"/>
            <p:cNvGrpSpPr/>
            <p:nvPr/>
          </p:nvGrpSpPr>
          <p:grpSpPr>
            <a:xfrm>
              <a:off x="2839658" y="450809"/>
              <a:ext cx="2103120" cy="1377991"/>
              <a:chOff x="386080" y="589209"/>
              <a:chExt cx="2103120" cy="1377991"/>
            </a:xfrm>
          </p:grpSpPr>
          <p:sp>
            <p:nvSpPr>
              <p:cNvPr id="402"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3" name="Rectangle 402"/>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2</a:t>
                </a:r>
                <a:endParaRPr lang="en-US" sz="1000" dirty="0">
                  <a:solidFill>
                    <a:srgbClr val="000000"/>
                  </a:solidFill>
                  <a:latin typeface="Times New Roman"/>
                  <a:ea typeface="Times New Roman"/>
                  <a:sym typeface="Gill Sans"/>
                </a:endParaRPr>
              </a:p>
            </p:txBody>
          </p:sp>
        </p:grpSp>
        <p:pic>
          <p:nvPicPr>
            <p:cNvPr id="433" name="Picture 43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285610" y="796849"/>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 name="Text Box 32"/>
            <p:cNvSpPr txBox="1">
              <a:spLocks noChangeArrowheads="1"/>
            </p:cNvSpPr>
            <p:nvPr/>
          </p:nvSpPr>
          <p:spPr bwMode="auto">
            <a:xfrm>
              <a:off x="3110051" y="53510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3" name="Group 22"/>
          <p:cNvGrpSpPr/>
          <p:nvPr/>
        </p:nvGrpSpPr>
        <p:grpSpPr>
          <a:xfrm>
            <a:off x="6892912" y="545789"/>
            <a:ext cx="1892808" cy="1240192"/>
            <a:chOff x="5226369" y="450809"/>
            <a:chExt cx="2103120" cy="1377991"/>
          </a:xfrm>
        </p:grpSpPr>
        <p:grpSp>
          <p:nvGrpSpPr>
            <p:cNvPr id="404" name="Group 403"/>
            <p:cNvGrpSpPr/>
            <p:nvPr/>
          </p:nvGrpSpPr>
          <p:grpSpPr>
            <a:xfrm>
              <a:off x="5226369" y="450809"/>
              <a:ext cx="2103120" cy="1377991"/>
              <a:chOff x="386080" y="589209"/>
              <a:chExt cx="2103120" cy="1377991"/>
            </a:xfrm>
          </p:grpSpPr>
          <p:sp>
            <p:nvSpPr>
              <p:cNvPr id="405"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6" name="Rectangle 405"/>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3</a:t>
                </a:r>
                <a:endParaRPr lang="en-US" sz="1000" dirty="0">
                  <a:solidFill>
                    <a:srgbClr val="000000"/>
                  </a:solidFill>
                  <a:latin typeface="Times New Roman"/>
                  <a:ea typeface="Times New Roman"/>
                  <a:sym typeface="Gill Sans"/>
                </a:endParaRPr>
              </a:p>
            </p:txBody>
          </p:sp>
        </p:grpSp>
        <p:sp>
          <p:nvSpPr>
            <p:cNvPr id="435" name="Text Box 32"/>
            <p:cNvSpPr txBox="1">
              <a:spLocks noChangeArrowheads="1"/>
            </p:cNvSpPr>
            <p:nvPr/>
          </p:nvSpPr>
          <p:spPr bwMode="auto">
            <a:xfrm>
              <a:off x="5488102" y="535106"/>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28" name="Picture 4" descr="http://png-4.vector.me/files/images/3/8/386418/icon_letter_mail_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510" y="956470"/>
              <a:ext cx="1007018" cy="71993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36" descr="icon_-47"/>
            <p:cNvPicPr>
              <a:picLocks/>
            </p:cNvPicPr>
            <p:nvPr/>
          </p:nvPicPr>
          <p:blipFill>
            <a:blip r:embed="rId5" cstate="print">
              <a:extLst>
                <a:ext uri="{28A0092B-C50C-407E-A947-70E740481C1C}">
                  <a14:useLocalDpi xmlns:a14="http://schemas.microsoft.com/office/drawing/2010/main" val="0"/>
                </a:ext>
              </a:extLst>
            </a:blip>
            <a:srcRect l="13428" t="22585" r="14648" b="22585"/>
            <a:stretch>
              <a:fillRect/>
            </a:stretch>
          </p:blipFill>
          <p:spPr bwMode="auto">
            <a:xfrm>
              <a:off x="5317035" y="872325"/>
              <a:ext cx="909599" cy="78371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385087" y="2112282"/>
            <a:ext cx="1892808" cy="1240192"/>
            <a:chOff x="7613080" y="450809"/>
            <a:chExt cx="2103120" cy="1377991"/>
          </a:xfrm>
        </p:grpSpPr>
        <p:grpSp>
          <p:nvGrpSpPr>
            <p:cNvPr id="407" name="Group 406"/>
            <p:cNvGrpSpPr/>
            <p:nvPr/>
          </p:nvGrpSpPr>
          <p:grpSpPr>
            <a:xfrm>
              <a:off x="7613080" y="450809"/>
              <a:ext cx="2103120" cy="1377991"/>
              <a:chOff x="386080" y="589209"/>
              <a:chExt cx="2103120" cy="1377991"/>
            </a:xfrm>
          </p:grpSpPr>
          <p:sp>
            <p:nvSpPr>
              <p:cNvPr id="408"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9" name="Rectangle 408"/>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4</a:t>
                </a:r>
                <a:endParaRPr lang="en-US" sz="1000" dirty="0">
                  <a:solidFill>
                    <a:srgbClr val="000000"/>
                  </a:solidFill>
                  <a:latin typeface="Times New Roman"/>
                  <a:ea typeface="Times New Roman"/>
                  <a:sym typeface="Gill Sans"/>
                </a:endParaRPr>
              </a:p>
            </p:txBody>
          </p:sp>
        </p:grpSp>
        <p:grpSp>
          <p:nvGrpSpPr>
            <p:cNvPr id="438" name="Group 437"/>
            <p:cNvGrpSpPr>
              <a:grpSpLocks noChangeAspect="1"/>
            </p:cNvGrpSpPr>
            <p:nvPr/>
          </p:nvGrpSpPr>
          <p:grpSpPr bwMode="auto">
            <a:xfrm>
              <a:off x="8239032" y="847756"/>
              <a:ext cx="872302" cy="874741"/>
              <a:chOff x="12199" y="6038"/>
              <a:chExt cx="1886" cy="1688"/>
            </a:xfrm>
          </p:grpSpPr>
          <p:sp>
            <p:nvSpPr>
              <p:cNvPr id="439" name="Rectangle 438"/>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0" name="Freeform 439"/>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1" name="Freeform 440"/>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2" name="Freeform 44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3" name="Freeform 44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4" name="Freeform 443"/>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5" name="Freeform 44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6" name="Freeform 44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7" name="Freeform 44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8" name="Freeform 447"/>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9" name="Freeform 44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0" name="Freeform 449"/>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1" name="Freeform 45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2" name="Freeform 451"/>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3" name="Freeform 45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4" name="Freeform 453"/>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5" name="Freeform 45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6" name="Freeform 455"/>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7" name="Freeform 45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8" name="Freeform 457"/>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9" name="Freeform 45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0" name="Freeform 459"/>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1" name="Freeform 46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2" name="Freeform 461"/>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3" name="Freeform 46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4" name="Freeform 463"/>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65" name="Text Box 32"/>
            <p:cNvSpPr txBox="1">
              <a:spLocks noChangeArrowheads="1"/>
            </p:cNvSpPr>
            <p:nvPr/>
          </p:nvSpPr>
          <p:spPr bwMode="auto">
            <a:xfrm>
              <a:off x="7914455" y="53510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sp>
        <p:nvSpPr>
          <p:cNvPr id="304" name="Rectangle 3" hidden="1"/>
          <p:cNvSpPr>
            <a:spLocks/>
          </p:cNvSpPr>
          <p:nvPr/>
        </p:nvSpPr>
        <p:spPr bwMode="auto">
          <a:xfrm>
            <a:off x="937260" y="2830445"/>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b="1" i="1" dirty="0">
                <a:solidFill>
                  <a:srgbClr val="000000"/>
                </a:solidFill>
                <a:latin typeface="Verdana" pitchFamily="34" charset="0"/>
                <a:sym typeface="Verdana" pitchFamily="34" charset="0"/>
              </a:rPr>
              <a:t>The Adjudication Process</a:t>
            </a:r>
          </a:p>
        </p:txBody>
      </p:sp>
      <p:sp>
        <p:nvSpPr>
          <p:cNvPr id="2" name="TextBox 1"/>
          <p:cNvSpPr txBox="1"/>
          <p:nvPr/>
        </p:nvSpPr>
        <p:spPr>
          <a:xfrm>
            <a:off x="210363" y="642614"/>
            <a:ext cx="2236471" cy="1163396"/>
          </a:xfrm>
          <a:prstGeom prst="rect">
            <a:avLst/>
          </a:prstGeom>
          <a:noFill/>
        </p:spPr>
        <p:txBody>
          <a:bodyPr wrap="square" lIns="82292" tIns="41148" rIns="82292" bIns="41148" rtlCol="0">
            <a:spAutoFit/>
          </a:bodyPr>
          <a:lstStyle/>
          <a:p>
            <a:pPr algn="ctr"/>
            <a:r>
              <a:rPr lang="en-US" sz="23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The Adjudication Process</a:t>
            </a:r>
          </a:p>
        </p:txBody>
      </p:sp>
      <p:grpSp>
        <p:nvGrpSpPr>
          <p:cNvPr id="575" name="Group 574"/>
          <p:cNvGrpSpPr/>
          <p:nvPr/>
        </p:nvGrpSpPr>
        <p:grpSpPr>
          <a:xfrm>
            <a:off x="385087" y="3667770"/>
            <a:ext cx="1892808" cy="1240192"/>
            <a:chOff x="7632873" y="2088185"/>
            <a:chExt cx="2103120" cy="1377991"/>
          </a:xfrm>
        </p:grpSpPr>
        <p:sp>
          <p:nvSpPr>
            <p:cNvPr id="576" name="AutoShape 4"/>
            <p:cNvSpPr>
              <a:spLocks noChangeArrowheads="1"/>
            </p:cNvSpPr>
            <p:nvPr/>
          </p:nvSpPr>
          <p:spPr bwMode="auto">
            <a:xfrm rot="5400000">
              <a:off x="7998633" y="1728816"/>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79" name="Rectangle 578"/>
            <p:cNvSpPr>
              <a:spLocks noChangeArrowheads="1"/>
            </p:cNvSpPr>
            <p:nvPr/>
          </p:nvSpPr>
          <p:spPr bwMode="auto">
            <a:xfrm>
              <a:off x="7632873" y="208818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8</a:t>
              </a:r>
              <a:endParaRPr lang="en-US" sz="1000" dirty="0">
                <a:solidFill>
                  <a:srgbClr val="DAEDEF"/>
                </a:solidFill>
                <a:latin typeface="Times New Roman"/>
                <a:ea typeface="Times New Roman"/>
                <a:sym typeface="Gill Sans"/>
              </a:endParaRPr>
            </a:p>
          </p:txBody>
        </p:sp>
        <p:grpSp>
          <p:nvGrpSpPr>
            <p:cNvPr id="580" name="Group 579"/>
            <p:cNvGrpSpPr>
              <a:grpSpLocks noChangeAspect="1"/>
            </p:cNvGrpSpPr>
            <p:nvPr/>
          </p:nvGrpSpPr>
          <p:grpSpPr bwMode="auto">
            <a:xfrm>
              <a:off x="8258825" y="2485132"/>
              <a:ext cx="872302" cy="874741"/>
              <a:chOff x="12199" y="6038"/>
              <a:chExt cx="1886" cy="1688"/>
            </a:xfrm>
          </p:grpSpPr>
          <p:sp>
            <p:nvSpPr>
              <p:cNvPr id="582" name="Rectangle 581"/>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3" name="Freeform 582"/>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4" name="Freeform 583"/>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5" name="Freeform 58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6" name="Freeform 585"/>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7" name="Freeform 58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8" name="Freeform 587"/>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89" name="Freeform 58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0" name="Freeform 589"/>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1" name="Freeform 59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2" name="Freeform 591"/>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3" name="Freeform 59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4" name="Freeform 593"/>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5" name="Freeform 59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6" name="Freeform 595"/>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7" name="Freeform 59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8" name="Freeform 597"/>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99" name="Freeform 59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0" name="Freeform 599"/>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1" name="Freeform 60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2" name="Freeform 601"/>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3" name="Freeform 60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4" name="Freeform 603"/>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5" name="Freeform 60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6" name="Freeform 605"/>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07" name="Freeform 60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581" name="Text Box 32"/>
            <p:cNvSpPr txBox="1">
              <a:spLocks noChangeArrowheads="1"/>
            </p:cNvSpPr>
            <p:nvPr/>
          </p:nvSpPr>
          <p:spPr bwMode="auto">
            <a:xfrm>
              <a:off x="7934248" y="2172481"/>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608" name="Group 607"/>
          <p:cNvGrpSpPr/>
          <p:nvPr/>
        </p:nvGrpSpPr>
        <p:grpSpPr>
          <a:xfrm>
            <a:off x="6892912" y="2091348"/>
            <a:ext cx="1892808" cy="1240192"/>
            <a:chOff x="5276832" y="2074369"/>
            <a:chExt cx="2103120" cy="1377991"/>
          </a:xfrm>
        </p:grpSpPr>
        <p:sp>
          <p:nvSpPr>
            <p:cNvPr id="609" name="AutoShape 4"/>
            <p:cNvSpPr>
              <a:spLocks noChangeArrowheads="1"/>
            </p:cNvSpPr>
            <p:nvPr/>
          </p:nvSpPr>
          <p:spPr bwMode="auto">
            <a:xfrm rot="5400000">
              <a:off x="5642592" y="1715000"/>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10" name="Rectangle 609"/>
            <p:cNvSpPr>
              <a:spLocks noChangeArrowheads="1"/>
            </p:cNvSpPr>
            <p:nvPr/>
          </p:nvSpPr>
          <p:spPr bwMode="auto">
            <a:xfrm>
              <a:off x="5276832" y="207436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7</a:t>
              </a:r>
              <a:endParaRPr lang="en-US" sz="1000" dirty="0">
                <a:solidFill>
                  <a:srgbClr val="DAEDEF"/>
                </a:solidFill>
                <a:latin typeface="Times New Roman"/>
                <a:ea typeface="Times New Roman"/>
                <a:sym typeface="Gill Sans"/>
              </a:endParaRPr>
            </a:p>
          </p:txBody>
        </p:sp>
        <p:sp>
          <p:nvSpPr>
            <p:cNvPr id="611" name="Text Box 32"/>
            <p:cNvSpPr txBox="1">
              <a:spLocks noChangeArrowheads="1"/>
            </p:cNvSpPr>
            <p:nvPr/>
          </p:nvSpPr>
          <p:spPr bwMode="auto">
            <a:xfrm>
              <a:off x="5578207" y="215866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612"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22" y="2496658"/>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613" name="Text Box 32"/>
            <p:cNvSpPr txBox="1">
              <a:spLocks noChangeArrowheads="1"/>
            </p:cNvSpPr>
            <p:nvPr/>
          </p:nvSpPr>
          <p:spPr bwMode="auto">
            <a:xfrm>
              <a:off x="5867952" y="2838429"/>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614" name="Group 613"/>
          <p:cNvGrpSpPr/>
          <p:nvPr/>
        </p:nvGrpSpPr>
        <p:grpSpPr>
          <a:xfrm>
            <a:off x="2554362" y="2108439"/>
            <a:ext cx="1892808" cy="1240192"/>
            <a:chOff x="464947" y="2057400"/>
            <a:chExt cx="2103120" cy="1377991"/>
          </a:xfrm>
        </p:grpSpPr>
        <p:grpSp>
          <p:nvGrpSpPr>
            <p:cNvPr id="615" name="Group 614"/>
            <p:cNvGrpSpPr/>
            <p:nvPr/>
          </p:nvGrpSpPr>
          <p:grpSpPr>
            <a:xfrm>
              <a:off x="464947" y="2057400"/>
              <a:ext cx="2103120" cy="1377991"/>
              <a:chOff x="464947" y="2057400"/>
              <a:chExt cx="2103120" cy="1377991"/>
            </a:xfrm>
          </p:grpSpPr>
          <p:sp>
            <p:nvSpPr>
              <p:cNvPr id="619" name="AutoShape 4"/>
              <p:cNvSpPr>
                <a:spLocks noChangeArrowheads="1"/>
              </p:cNvSpPr>
              <p:nvPr/>
            </p:nvSpPr>
            <p:spPr bwMode="auto">
              <a:xfrm rot="5400000">
                <a:off x="830707"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20" name="Rectangle 619"/>
              <p:cNvSpPr>
                <a:spLocks noChangeArrowheads="1"/>
              </p:cNvSpPr>
              <p:nvPr/>
            </p:nvSpPr>
            <p:spPr bwMode="auto">
              <a:xfrm>
                <a:off x="464947"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5</a:t>
                </a:r>
                <a:endParaRPr lang="en-US" sz="1000" dirty="0">
                  <a:solidFill>
                    <a:srgbClr val="DAEDEF"/>
                  </a:solidFill>
                  <a:latin typeface="Times New Roman"/>
                  <a:ea typeface="Times New Roman"/>
                  <a:sym typeface="Gill Sans"/>
                </a:endParaRPr>
              </a:p>
            </p:txBody>
          </p:sp>
          <p:sp>
            <p:nvSpPr>
              <p:cNvPr id="621" name="Text Box 32"/>
              <p:cNvSpPr txBox="1">
                <a:spLocks noChangeArrowheads="1"/>
              </p:cNvSpPr>
              <p:nvPr/>
            </p:nvSpPr>
            <p:spPr bwMode="auto">
              <a:xfrm>
                <a:off x="464947" y="2133600"/>
                <a:ext cx="2091119" cy="2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TO FILE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CLAIMS WITHIN 90 DAYS</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622" name="Picture 4" descr="http://png-4.vector.me/files/images/3/8/386418/icon_letter_mail_thum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800" y="2667000"/>
                <a:ext cx="742925" cy="531127"/>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622" descr="icon_-47"/>
              <p:cNvPicPr>
                <a:picLocks/>
              </p:cNvPicPr>
              <p:nvPr/>
            </p:nvPicPr>
            <p:blipFill>
              <a:blip r:embed="rId8" cstate="print">
                <a:extLst>
                  <a:ext uri="{28A0092B-C50C-407E-A947-70E740481C1C}">
                    <a14:useLocalDpi xmlns:a14="http://schemas.microsoft.com/office/drawing/2010/main" val="0"/>
                  </a:ext>
                </a:extLst>
              </a:blip>
              <a:srcRect l="13428" t="22585" r="14648" b="22585"/>
              <a:stretch>
                <a:fillRect/>
              </a:stretch>
            </p:blipFill>
            <p:spPr bwMode="auto">
              <a:xfrm>
                <a:off x="556386" y="2590800"/>
                <a:ext cx="680729" cy="62393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 name="Group 615"/>
            <p:cNvGrpSpPr/>
            <p:nvPr/>
          </p:nvGrpSpPr>
          <p:grpSpPr>
            <a:xfrm>
              <a:off x="1879600" y="2580674"/>
              <a:ext cx="598769" cy="619726"/>
              <a:chOff x="1925925" y="2507469"/>
              <a:chExt cx="598769" cy="619726"/>
            </a:xfrm>
          </p:grpSpPr>
          <p:pic>
            <p:nvPicPr>
              <p:cNvPr id="617"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5925" y="2507469"/>
                <a:ext cx="598769" cy="619726"/>
              </a:xfrm>
              <a:prstGeom prst="rect">
                <a:avLst/>
              </a:prstGeom>
              <a:noFill/>
              <a:extLst>
                <a:ext uri="{909E8E84-426E-40DD-AFC4-6F175D3DCCD1}">
                  <a14:hiddenFill xmlns:a14="http://schemas.microsoft.com/office/drawing/2010/main">
                    <a:solidFill>
                      <a:srgbClr val="FFFFFF"/>
                    </a:solidFill>
                  </a14:hiddenFill>
                </a:ext>
              </a:extLst>
            </p:spPr>
          </p:pic>
          <p:sp>
            <p:nvSpPr>
              <p:cNvPr id="618" name="Text Box 32"/>
              <p:cNvSpPr txBox="1">
                <a:spLocks noChangeArrowheads="1"/>
              </p:cNvSpPr>
              <p:nvPr/>
            </p:nvSpPr>
            <p:spPr bwMode="auto">
              <a:xfrm>
                <a:off x="1944146" y="2712932"/>
                <a:ext cx="580548" cy="36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6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nvGrpSpPr>
          <p:cNvPr id="624" name="Group 623"/>
          <p:cNvGrpSpPr/>
          <p:nvPr/>
        </p:nvGrpSpPr>
        <p:grpSpPr>
          <a:xfrm>
            <a:off x="2551900" y="3667770"/>
            <a:ext cx="1900192" cy="1240192"/>
            <a:chOff x="454076" y="3744764"/>
            <a:chExt cx="2111324" cy="1377991"/>
          </a:xfrm>
        </p:grpSpPr>
        <p:sp>
          <p:nvSpPr>
            <p:cNvPr id="625" name="AutoShape 4"/>
            <p:cNvSpPr>
              <a:spLocks noChangeArrowheads="1"/>
            </p:cNvSpPr>
            <p:nvPr/>
          </p:nvSpPr>
          <p:spPr bwMode="auto">
            <a:xfrm rot="5400000">
              <a:off x="824706" y="3385395"/>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626" name="Group 625"/>
            <p:cNvGrpSpPr>
              <a:grpSpLocks noChangeAspect="1"/>
            </p:cNvGrpSpPr>
            <p:nvPr/>
          </p:nvGrpSpPr>
          <p:grpSpPr>
            <a:xfrm>
              <a:off x="631454" y="4281310"/>
              <a:ext cx="794857" cy="759291"/>
              <a:chOff x="3285610" y="5361129"/>
              <a:chExt cx="831862" cy="794640"/>
            </a:xfrm>
          </p:grpSpPr>
          <p:sp>
            <p:nvSpPr>
              <p:cNvPr id="639" name="Freeform 638"/>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0"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1"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2"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3" name="Oval 642"/>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4"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5"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6" name="Rectangle 645"/>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7"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8"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49"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0"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1"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2" name="Oval 651"/>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3"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4"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5"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6"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627" name="Rectangle 626"/>
            <p:cNvSpPr>
              <a:spLocks noChangeArrowheads="1"/>
            </p:cNvSpPr>
            <p:nvPr/>
          </p:nvSpPr>
          <p:spPr bwMode="auto">
            <a:xfrm>
              <a:off x="458946" y="37447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9</a:t>
              </a:r>
              <a:endParaRPr lang="en-US" sz="1000" dirty="0">
                <a:solidFill>
                  <a:srgbClr val="DAEDEF"/>
                </a:solidFill>
                <a:latin typeface="Times New Roman"/>
                <a:ea typeface="Times New Roman"/>
                <a:sym typeface="Gill Sans"/>
              </a:endParaRPr>
            </a:p>
          </p:txBody>
        </p:sp>
        <p:sp>
          <p:nvSpPr>
            <p:cNvPr id="628" name="Text Box 32"/>
            <p:cNvSpPr txBox="1">
              <a:spLocks noChangeArrowheads="1"/>
            </p:cNvSpPr>
            <p:nvPr/>
          </p:nvSpPr>
          <p:spPr bwMode="auto">
            <a:xfrm>
              <a:off x="454076" y="3776859"/>
              <a:ext cx="209111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29" name="Group 628"/>
            <p:cNvGrpSpPr>
              <a:grpSpLocks noChangeAspect="1"/>
            </p:cNvGrpSpPr>
            <p:nvPr/>
          </p:nvGrpSpPr>
          <p:grpSpPr>
            <a:xfrm>
              <a:off x="1583929" y="4396324"/>
              <a:ext cx="981471" cy="566711"/>
              <a:chOff x="8296536" y="6302105"/>
              <a:chExt cx="962739" cy="555895"/>
            </a:xfrm>
          </p:grpSpPr>
          <p:grpSp>
            <p:nvGrpSpPr>
              <p:cNvPr id="630" name="Group 629"/>
              <p:cNvGrpSpPr>
                <a:grpSpLocks/>
              </p:cNvGrpSpPr>
              <p:nvPr/>
            </p:nvGrpSpPr>
            <p:grpSpPr bwMode="auto">
              <a:xfrm rot="18653719">
                <a:off x="8645681" y="6098184"/>
                <a:ext cx="409674" cy="817515"/>
                <a:chOff x="3580" y="3509"/>
                <a:chExt cx="2404" cy="5748"/>
              </a:xfrm>
            </p:grpSpPr>
            <p:sp>
              <p:nvSpPr>
                <p:cNvPr id="633"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4" name="Rectangle 633"/>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5"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6"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7"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8"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631"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32" name="Rectangle 631"/>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657" name="Group 656"/>
          <p:cNvGrpSpPr/>
          <p:nvPr/>
        </p:nvGrpSpPr>
        <p:grpSpPr>
          <a:xfrm>
            <a:off x="4726098" y="3667770"/>
            <a:ext cx="1892808" cy="1240192"/>
            <a:chOff x="2868907" y="3751155"/>
            <a:chExt cx="2103120" cy="1377991"/>
          </a:xfrm>
        </p:grpSpPr>
        <p:sp>
          <p:nvSpPr>
            <p:cNvPr id="658" name="AutoShape 4"/>
            <p:cNvSpPr>
              <a:spLocks noChangeArrowheads="1"/>
            </p:cNvSpPr>
            <p:nvPr/>
          </p:nvSpPr>
          <p:spPr bwMode="auto">
            <a:xfrm rot="5400000">
              <a:off x="3234667" y="339178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59" name="Rectangle 658"/>
            <p:cNvSpPr>
              <a:spLocks noChangeArrowheads="1"/>
            </p:cNvSpPr>
            <p:nvPr/>
          </p:nvSpPr>
          <p:spPr bwMode="auto">
            <a:xfrm>
              <a:off x="2868907" y="375115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10</a:t>
              </a:r>
              <a:endParaRPr lang="en-US" sz="1000" dirty="0">
                <a:solidFill>
                  <a:srgbClr val="FFCC99"/>
                </a:solidFill>
                <a:latin typeface="Times New Roman"/>
                <a:ea typeface="Times New Roman"/>
                <a:sym typeface="Gill Sans"/>
              </a:endParaRPr>
            </a:p>
          </p:txBody>
        </p:sp>
        <p:sp>
          <p:nvSpPr>
            <p:cNvPr id="660" name="Text Box 32"/>
            <p:cNvSpPr txBox="1">
              <a:spLocks noChangeArrowheads="1"/>
            </p:cNvSpPr>
            <p:nvPr/>
          </p:nvSpPr>
          <p:spPr bwMode="auto">
            <a:xfrm>
              <a:off x="3033369" y="3835451"/>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 INVESTIGATION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61" name="Group 660"/>
            <p:cNvGrpSpPr>
              <a:grpSpLocks noChangeAspect="1"/>
            </p:cNvGrpSpPr>
            <p:nvPr/>
          </p:nvGrpSpPr>
          <p:grpSpPr>
            <a:xfrm rot="1979736">
              <a:off x="3174887" y="4133771"/>
              <a:ext cx="380465" cy="856530"/>
              <a:chOff x="11593653" y="-685800"/>
              <a:chExt cx="1371600" cy="3087841"/>
            </a:xfrm>
          </p:grpSpPr>
          <p:sp>
            <p:nvSpPr>
              <p:cNvPr id="675" name="Donut 674"/>
              <p:cNvSpPr/>
              <p:nvPr/>
            </p:nvSpPr>
            <p:spPr bwMode="auto">
              <a:xfrm>
                <a:off x="11593653" y="-685800"/>
                <a:ext cx="1371600" cy="1371600"/>
              </a:xfrm>
              <a:prstGeom prst="donut">
                <a:avLst>
                  <a:gd name="adj" fmla="val 5544"/>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6" name="Trapezoid 675"/>
              <p:cNvSpPr/>
              <p:nvPr/>
            </p:nvSpPr>
            <p:spPr bwMode="auto">
              <a:xfrm>
                <a:off x="12106921" y="990600"/>
                <a:ext cx="345065" cy="1411441"/>
              </a:xfrm>
              <a:prstGeom prst="trapezoid">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7" name="Rounded Rectangle 676"/>
              <p:cNvSpPr/>
              <p:nvPr/>
            </p:nvSpPr>
            <p:spPr bwMode="auto">
              <a:xfrm>
                <a:off x="12088500" y="762000"/>
                <a:ext cx="381907" cy="139700"/>
              </a:xfrm>
              <a:prstGeom prst="round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8" name="Moon 677"/>
              <p:cNvSpPr/>
              <p:nvPr/>
            </p:nvSpPr>
            <p:spPr bwMode="auto">
              <a:xfrm rot="20143563">
                <a:off x="11810913" y="-386131"/>
                <a:ext cx="450584" cy="979236"/>
              </a:xfrm>
              <a:prstGeom prst="moon">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grpSp>
          <p:nvGrpSpPr>
            <p:cNvPr id="662" name="Group 661"/>
            <p:cNvGrpSpPr/>
            <p:nvPr/>
          </p:nvGrpSpPr>
          <p:grpSpPr>
            <a:xfrm>
              <a:off x="3922603" y="4124080"/>
              <a:ext cx="789560" cy="922770"/>
              <a:chOff x="4013200" y="4572000"/>
              <a:chExt cx="1400541" cy="1600200"/>
            </a:xfrm>
          </p:grpSpPr>
          <p:sp>
            <p:nvSpPr>
              <p:cNvPr id="664" name="Rounded Rectangle 663"/>
              <p:cNvSpPr/>
              <p:nvPr/>
            </p:nvSpPr>
            <p:spPr bwMode="auto">
              <a:xfrm>
                <a:off x="4013200" y="4572000"/>
                <a:ext cx="1400541" cy="1600200"/>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65" name="TextBox 664"/>
              <p:cNvSpPr txBox="1"/>
              <p:nvPr/>
            </p:nvSpPr>
            <p:spPr>
              <a:xfrm>
                <a:off x="4103870" y="4688553"/>
                <a:ext cx="1219199" cy="504072"/>
              </a:xfrm>
              <a:prstGeom prst="rect">
                <a:avLst/>
              </a:prstGeom>
              <a:noFill/>
            </p:spPr>
            <p:txBody>
              <a:bodyPr wrap="square" lIns="0" rIns="0" rtlCol="0" anchor="ctr">
                <a:spAutoFit/>
              </a:bodyPr>
              <a:lstStyle/>
              <a:p>
                <a:pPr algn="ct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666" name="Straight Connector 665"/>
              <p:cNvCxnSpPr/>
              <p:nvPr/>
            </p:nvCxnSpPr>
            <p:spPr bwMode="auto">
              <a:xfrm>
                <a:off x="4172133" y="53721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7" name="Straight Connector 666"/>
              <p:cNvCxnSpPr/>
              <p:nvPr/>
            </p:nvCxnSpPr>
            <p:spPr bwMode="auto">
              <a:xfrm>
                <a:off x="4172133" y="56769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8" name="Straight Connector 667"/>
              <p:cNvCxnSpPr/>
              <p:nvPr/>
            </p:nvCxnSpPr>
            <p:spPr bwMode="auto">
              <a:xfrm>
                <a:off x="4172133" y="59817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9" name="Rectangle 668"/>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0" name="Rectangle 669"/>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71" name="Rectangle 670"/>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672" name="Picture 67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673" name="Picture 6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674" name="Picture 67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pic>
          <p:nvPicPr>
            <p:cNvPr id="663" name="Picture 662"/>
            <p:cNvPicPr>
              <a:picLocks noChangeAspect="1"/>
            </p:cNvPicPr>
            <p:nvPr/>
          </p:nvPicPr>
          <p:blipFill>
            <a:blip r:embed="rId12"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3439498" y="4617992"/>
              <a:ext cx="340761" cy="340761"/>
            </a:xfrm>
            <a:prstGeom prst="rect">
              <a:avLst/>
            </a:prstGeom>
          </p:spPr>
        </p:pic>
      </p:grpSp>
      <p:grpSp>
        <p:nvGrpSpPr>
          <p:cNvPr id="679" name="Group 678"/>
          <p:cNvGrpSpPr/>
          <p:nvPr/>
        </p:nvGrpSpPr>
        <p:grpSpPr>
          <a:xfrm>
            <a:off x="4723637" y="2108439"/>
            <a:ext cx="1892808" cy="1240192"/>
            <a:chOff x="2851658" y="2057400"/>
            <a:chExt cx="2103120" cy="1377991"/>
          </a:xfrm>
        </p:grpSpPr>
        <p:sp>
          <p:nvSpPr>
            <p:cNvPr id="680" name="AutoShape 4"/>
            <p:cNvSpPr>
              <a:spLocks noChangeArrowheads="1"/>
            </p:cNvSpPr>
            <p:nvPr/>
          </p:nvSpPr>
          <p:spPr bwMode="auto">
            <a:xfrm rot="5400000">
              <a:off x="3217418"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681" name="Rectangle 680"/>
            <p:cNvSpPr>
              <a:spLocks noChangeArrowheads="1"/>
            </p:cNvSpPr>
            <p:nvPr/>
          </p:nvSpPr>
          <p:spPr bwMode="auto">
            <a:xfrm>
              <a:off x="2851658"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6</a:t>
              </a:r>
              <a:endParaRPr lang="en-US" sz="1000" dirty="0">
                <a:solidFill>
                  <a:srgbClr val="DAEDEF"/>
                </a:solidFill>
                <a:latin typeface="Times New Roman"/>
                <a:ea typeface="Times New Roman"/>
                <a:sym typeface="Gill Sans"/>
              </a:endParaRPr>
            </a:p>
          </p:txBody>
        </p:sp>
        <p:sp>
          <p:nvSpPr>
            <p:cNvPr id="682" name="Text Box 32"/>
            <p:cNvSpPr txBox="1">
              <a:spLocks noChangeArrowheads="1"/>
            </p:cNvSpPr>
            <p:nvPr/>
          </p:nvSpPr>
          <p:spPr bwMode="auto">
            <a:xfrm>
              <a:off x="2943096" y="2141698"/>
              <a:ext cx="1999681" cy="2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LIST OF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UNCLAIMED RIGHTS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683" name="Group 682"/>
            <p:cNvGrpSpPr/>
            <p:nvPr/>
          </p:nvGrpSpPr>
          <p:grpSpPr>
            <a:xfrm>
              <a:off x="3285610" y="2558901"/>
              <a:ext cx="1138047" cy="793420"/>
              <a:chOff x="10455606" y="1111580"/>
              <a:chExt cx="1138047" cy="793420"/>
            </a:xfrm>
          </p:grpSpPr>
          <p:sp>
            <p:nvSpPr>
              <p:cNvPr id="684" name="Rounded Rectangle 683"/>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685" name="Straight Connector 684"/>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6" name="Straight Connector 685"/>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7" name="Straight Connector 686"/>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8"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UNCLAIMED RIGHTS</a:t>
                </a:r>
                <a:endParaRPr lang="en-US" sz="900" b="1" dirty="0">
                  <a:solidFill>
                    <a:srgbClr val="000000"/>
                  </a:solidFill>
                  <a:latin typeface="Times New Roman"/>
                  <a:ea typeface="Times New Roman"/>
                  <a:sym typeface="Gill Sans"/>
                </a:endParaRPr>
              </a:p>
              <a:p>
                <a:pPr algn="ctr">
                  <a:spcBef>
                    <a:spcPts val="0"/>
                  </a:spcBef>
                  <a:spcAft>
                    <a:spcPts val="0"/>
                  </a:spcAft>
                </a:pPr>
                <a:r>
                  <a:rPr lang="en-US" sz="900" b="1" dirty="0">
                    <a:solidFill>
                      <a:srgbClr val="000000"/>
                    </a:solidFill>
                    <a:latin typeface="Verdana"/>
                    <a:ea typeface="Times New Roman"/>
                    <a:sym typeface="Gill Sans"/>
                  </a:rPr>
                  <a:t> </a:t>
                </a:r>
                <a:endParaRPr lang="en-US" sz="900" b="1" dirty="0">
                  <a:solidFill>
                    <a:srgbClr val="000000"/>
                  </a:solidFill>
                  <a:latin typeface="Times New Roman"/>
                  <a:ea typeface="Times New Roman"/>
                  <a:sym typeface="Gill Sans"/>
                </a:endParaRPr>
              </a:p>
            </p:txBody>
          </p:sp>
          <p:sp>
            <p:nvSpPr>
              <p:cNvPr id="689" name="Rectangle 688"/>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90" name="Rectangle 689"/>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691" name="Rectangle 690"/>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692" name="Straight Connector 691"/>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3" name="Straight Connector 692"/>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4" name="Straight Connector 693"/>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5" name="Straight Connector 694"/>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6" name="Straight Connector 695"/>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7" name="Straight Connector 696"/>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8" name="Straight Connector 697"/>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699" name="Group 698"/>
          <p:cNvGrpSpPr/>
          <p:nvPr/>
        </p:nvGrpSpPr>
        <p:grpSpPr>
          <a:xfrm>
            <a:off x="2553862" y="5233727"/>
            <a:ext cx="1892808" cy="1240192"/>
            <a:chOff x="7744802" y="3835451"/>
            <a:chExt cx="2103120" cy="1377991"/>
          </a:xfrm>
        </p:grpSpPr>
        <p:sp>
          <p:nvSpPr>
            <p:cNvPr id="700" name="AutoShape 4"/>
            <p:cNvSpPr>
              <a:spLocks noChangeArrowheads="1"/>
            </p:cNvSpPr>
            <p:nvPr/>
          </p:nvSpPr>
          <p:spPr bwMode="auto">
            <a:xfrm rot="5400000">
              <a:off x="8110562" y="3476082"/>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1" name="Rectangle 700"/>
            <p:cNvSpPr>
              <a:spLocks noChangeArrowheads="1"/>
            </p:cNvSpPr>
            <p:nvPr/>
          </p:nvSpPr>
          <p:spPr bwMode="auto">
            <a:xfrm>
              <a:off x="7744802" y="3835451"/>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13</a:t>
              </a:r>
              <a:endParaRPr lang="en-US" sz="1000" dirty="0">
                <a:solidFill>
                  <a:srgbClr val="FFCC99"/>
                </a:solidFill>
                <a:latin typeface="Times New Roman"/>
                <a:ea typeface="Times New Roman"/>
                <a:sym typeface="Gill Sans"/>
              </a:endParaRPr>
            </a:p>
          </p:txBody>
        </p:sp>
        <p:grpSp>
          <p:nvGrpSpPr>
            <p:cNvPr id="702" name="Group 701"/>
            <p:cNvGrpSpPr>
              <a:grpSpLocks noChangeAspect="1"/>
            </p:cNvGrpSpPr>
            <p:nvPr/>
          </p:nvGrpSpPr>
          <p:grpSpPr bwMode="auto">
            <a:xfrm>
              <a:off x="8370754" y="4232398"/>
              <a:ext cx="872302" cy="874741"/>
              <a:chOff x="12199" y="6038"/>
              <a:chExt cx="1886" cy="1688"/>
            </a:xfrm>
          </p:grpSpPr>
          <p:sp>
            <p:nvSpPr>
              <p:cNvPr id="704" name="Rectangle 70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5" name="Freeform 70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6" name="Freeform 70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7" name="Freeform 706"/>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8" name="Freeform 70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09" name="Freeform 708"/>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0" name="Freeform 70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1" name="Freeform 710"/>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2" name="Freeform 71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3" name="Freeform 712"/>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4" name="Freeform 71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5" name="Freeform 714"/>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6" name="Freeform 71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7" name="Freeform 716"/>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8" name="Freeform 71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19" name="Freeform 718"/>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0" name="Freeform 71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1" name="Freeform 720"/>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2" name="Freeform 72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3" name="Freeform 722"/>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4" name="Freeform 72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5" name="Freeform 724"/>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6" name="Freeform 72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7" name="Freeform 726"/>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8" name="Freeform 72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29" name="Freeform 728"/>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03" name="Text Box 32"/>
            <p:cNvSpPr txBox="1">
              <a:spLocks noChangeArrowheads="1"/>
            </p:cNvSpPr>
            <p:nvPr/>
          </p:nvSpPr>
          <p:spPr bwMode="auto">
            <a:xfrm>
              <a:off x="8046177" y="391974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730" name="Group 729"/>
          <p:cNvGrpSpPr/>
          <p:nvPr/>
        </p:nvGrpSpPr>
        <p:grpSpPr>
          <a:xfrm>
            <a:off x="385087" y="5233727"/>
            <a:ext cx="1892808" cy="1240192"/>
            <a:chOff x="459161" y="5507537"/>
            <a:chExt cx="2103120" cy="1377991"/>
          </a:xfrm>
        </p:grpSpPr>
        <p:sp>
          <p:nvSpPr>
            <p:cNvPr id="731" name="AutoShape 4"/>
            <p:cNvSpPr>
              <a:spLocks noChangeArrowheads="1"/>
            </p:cNvSpPr>
            <p:nvPr/>
          </p:nvSpPr>
          <p:spPr bwMode="auto">
            <a:xfrm rot="5400000">
              <a:off x="824921" y="5148168"/>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32" name="Rectangle 731"/>
            <p:cNvSpPr>
              <a:spLocks noChangeArrowheads="1"/>
            </p:cNvSpPr>
            <p:nvPr/>
          </p:nvSpPr>
          <p:spPr bwMode="auto">
            <a:xfrm>
              <a:off x="459161" y="5507537"/>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12</a:t>
              </a:r>
              <a:endParaRPr lang="en-US" sz="1000" dirty="0">
                <a:solidFill>
                  <a:srgbClr val="FFCC99"/>
                </a:solidFill>
                <a:latin typeface="Times New Roman"/>
                <a:ea typeface="Times New Roman"/>
                <a:sym typeface="Gill Sans"/>
              </a:endParaRPr>
            </a:p>
          </p:txBody>
        </p:sp>
        <p:sp>
          <p:nvSpPr>
            <p:cNvPr id="733" name="Text Box 32"/>
            <p:cNvSpPr txBox="1">
              <a:spLocks noChangeArrowheads="1"/>
            </p:cNvSpPr>
            <p:nvPr/>
          </p:nvSpPr>
          <p:spPr bwMode="auto">
            <a:xfrm>
              <a:off x="760536" y="5591833"/>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734"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51" y="5929826"/>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735" name="Text Box 32"/>
            <p:cNvSpPr txBox="1">
              <a:spLocks noChangeArrowheads="1"/>
            </p:cNvSpPr>
            <p:nvPr/>
          </p:nvSpPr>
          <p:spPr bwMode="auto">
            <a:xfrm>
              <a:off x="1050281" y="6271597"/>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736" name="Group 735"/>
          <p:cNvGrpSpPr/>
          <p:nvPr/>
        </p:nvGrpSpPr>
        <p:grpSpPr>
          <a:xfrm>
            <a:off x="4722637" y="5233727"/>
            <a:ext cx="1892808" cy="1240192"/>
            <a:chOff x="2878461" y="5572364"/>
            <a:chExt cx="2103120" cy="1377991"/>
          </a:xfrm>
        </p:grpSpPr>
        <p:sp>
          <p:nvSpPr>
            <p:cNvPr id="737" name="AutoShape 4"/>
            <p:cNvSpPr>
              <a:spLocks noChangeArrowheads="1"/>
            </p:cNvSpPr>
            <p:nvPr/>
          </p:nvSpPr>
          <p:spPr bwMode="auto">
            <a:xfrm rot="5400000">
              <a:off x="3244221" y="521299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38" name="Rectangle 737"/>
            <p:cNvSpPr>
              <a:spLocks noChangeArrowheads="1"/>
            </p:cNvSpPr>
            <p:nvPr/>
          </p:nvSpPr>
          <p:spPr bwMode="auto">
            <a:xfrm>
              <a:off x="2878461" y="55723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14</a:t>
              </a:r>
              <a:endParaRPr lang="en-US" sz="1000" dirty="0">
                <a:solidFill>
                  <a:srgbClr val="FFCC99"/>
                </a:solidFill>
                <a:latin typeface="Times New Roman"/>
                <a:ea typeface="Times New Roman"/>
                <a:sym typeface="Gill Sans"/>
              </a:endParaRPr>
            </a:p>
          </p:txBody>
        </p:sp>
        <p:pic>
          <p:nvPicPr>
            <p:cNvPr id="739" name="Picture 738"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324413" y="5918404"/>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0" name="Text Box 32"/>
            <p:cNvSpPr txBox="1">
              <a:spLocks noChangeArrowheads="1"/>
            </p:cNvSpPr>
            <p:nvPr/>
          </p:nvSpPr>
          <p:spPr bwMode="auto">
            <a:xfrm>
              <a:off x="3148854" y="5656662"/>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FINAL 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741" name="Group 740"/>
          <p:cNvGrpSpPr/>
          <p:nvPr/>
        </p:nvGrpSpPr>
        <p:grpSpPr>
          <a:xfrm>
            <a:off x="6891411" y="5233727"/>
            <a:ext cx="1895809" cy="1240192"/>
            <a:chOff x="5321905" y="5521908"/>
            <a:chExt cx="2106454" cy="1377991"/>
          </a:xfrm>
        </p:grpSpPr>
        <p:sp>
          <p:nvSpPr>
            <p:cNvPr id="742" name="AutoShape 4"/>
            <p:cNvSpPr>
              <a:spLocks noChangeArrowheads="1"/>
            </p:cNvSpPr>
            <p:nvPr/>
          </p:nvSpPr>
          <p:spPr bwMode="auto">
            <a:xfrm rot="5400000">
              <a:off x="5687665" y="5162539"/>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743" name="Group 742"/>
            <p:cNvGrpSpPr>
              <a:grpSpLocks noChangeAspect="1"/>
            </p:cNvGrpSpPr>
            <p:nvPr/>
          </p:nvGrpSpPr>
          <p:grpSpPr>
            <a:xfrm>
              <a:off x="5494413" y="6058454"/>
              <a:ext cx="794857" cy="759291"/>
              <a:chOff x="3285610" y="5361129"/>
              <a:chExt cx="831862" cy="794640"/>
            </a:xfrm>
          </p:grpSpPr>
          <p:sp>
            <p:nvSpPr>
              <p:cNvPr id="756" name="Freeform 755"/>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7"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8"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9"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0" name="Oval 759"/>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1"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2"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3" name="Rectangle 762"/>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4"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5"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6"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7"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8"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69" name="Oval 768"/>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0"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1"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2"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3"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44" name="Rectangle 743"/>
            <p:cNvSpPr>
              <a:spLocks noChangeArrowheads="1"/>
            </p:cNvSpPr>
            <p:nvPr/>
          </p:nvSpPr>
          <p:spPr bwMode="auto">
            <a:xfrm>
              <a:off x="5321905" y="5521908"/>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15</a:t>
              </a:r>
              <a:endParaRPr lang="en-US" sz="1000" dirty="0">
                <a:solidFill>
                  <a:srgbClr val="FFCC99"/>
                </a:solidFill>
                <a:latin typeface="Times New Roman"/>
                <a:ea typeface="Times New Roman"/>
                <a:sym typeface="Gill Sans"/>
              </a:endParaRPr>
            </a:p>
          </p:txBody>
        </p:sp>
        <p:sp>
          <p:nvSpPr>
            <p:cNvPr id="745" name="Text Box 32"/>
            <p:cNvSpPr txBox="1">
              <a:spLocks noChangeArrowheads="1"/>
            </p:cNvSpPr>
            <p:nvPr/>
          </p:nvSpPr>
          <p:spPr bwMode="auto">
            <a:xfrm>
              <a:off x="5371110" y="5529459"/>
              <a:ext cx="200884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r>
              <a:b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b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t>
              </a: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746" name="Group 745"/>
            <p:cNvGrpSpPr>
              <a:grpSpLocks noChangeAspect="1"/>
            </p:cNvGrpSpPr>
            <p:nvPr/>
          </p:nvGrpSpPr>
          <p:grpSpPr>
            <a:xfrm>
              <a:off x="6446888" y="6173468"/>
              <a:ext cx="981471" cy="566711"/>
              <a:chOff x="8296536" y="6302105"/>
              <a:chExt cx="962739" cy="555895"/>
            </a:xfrm>
          </p:grpSpPr>
          <p:grpSp>
            <p:nvGrpSpPr>
              <p:cNvPr id="747" name="Group 746"/>
              <p:cNvGrpSpPr>
                <a:grpSpLocks/>
              </p:cNvGrpSpPr>
              <p:nvPr/>
            </p:nvGrpSpPr>
            <p:grpSpPr bwMode="auto">
              <a:xfrm rot="18653719">
                <a:off x="8645681" y="6098184"/>
                <a:ext cx="409674" cy="817515"/>
                <a:chOff x="3580" y="3509"/>
                <a:chExt cx="2404" cy="5748"/>
              </a:xfrm>
            </p:grpSpPr>
            <p:sp>
              <p:nvSpPr>
                <p:cNvPr id="750"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1" name="Rectangle 750"/>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2"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3"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4"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55"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748"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49" name="Rectangle 748"/>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774" name="Group 773"/>
          <p:cNvGrpSpPr/>
          <p:nvPr/>
        </p:nvGrpSpPr>
        <p:grpSpPr>
          <a:xfrm>
            <a:off x="6892911" y="3667770"/>
            <a:ext cx="1892808" cy="1240193"/>
            <a:chOff x="5337062" y="3811844"/>
            <a:chExt cx="2103120" cy="1377992"/>
          </a:xfrm>
        </p:grpSpPr>
        <p:sp>
          <p:nvSpPr>
            <p:cNvPr id="775" name="AutoShape 4"/>
            <p:cNvSpPr>
              <a:spLocks noChangeArrowheads="1"/>
            </p:cNvSpPr>
            <p:nvPr/>
          </p:nvSpPr>
          <p:spPr bwMode="auto">
            <a:xfrm rot="5400000">
              <a:off x="5702822" y="345247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776" name="Rectangle 775"/>
            <p:cNvSpPr>
              <a:spLocks noChangeArrowheads="1"/>
            </p:cNvSpPr>
            <p:nvPr/>
          </p:nvSpPr>
          <p:spPr bwMode="auto">
            <a:xfrm>
              <a:off x="5337063" y="381184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11</a:t>
              </a:r>
              <a:endParaRPr lang="en-US" sz="1000" dirty="0">
                <a:solidFill>
                  <a:srgbClr val="FFCC99"/>
                </a:solidFill>
                <a:latin typeface="Times New Roman"/>
                <a:ea typeface="Times New Roman"/>
                <a:sym typeface="Gill Sans"/>
              </a:endParaRPr>
            </a:p>
          </p:txBody>
        </p:sp>
        <p:sp>
          <p:nvSpPr>
            <p:cNvPr id="777" name="Text Box 32"/>
            <p:cNvSpPr txBox="1">
              <a:spLocks noChangeArrowheads="1"/>
            </p:cNvSpPr>
            <p:nvPr/>
          </p:nvSpPr>
          <p:spPr bwMode="auto">
            <a:xfrm>
              <a:off x="5488150" y="3829093"/>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PROPOSED </a:t>
              </a: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DETERMINATION AND</a:t>
              </a:r>
            </a:p>
            <a:p>
              <a:pPr algn="ctr">
                <a:spcBef>
                  <a:spcPts val="0"/>
                </a:spcBef>
                <a:spcAft>
                  <a:spcPts val="0"/>
                </a:spcAft>
              </a:pPr>
              <a:r>
                <a:rPr lang="en-US" sz="9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HYDROGRAHPIC SURVEY</a:t>
              </a: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778" name="Group 777"/>
            <p:cNvGrpSpPr/>
            <p:nvPr/>
          </p:nvGrpSpPr>
          <p:grpSpPr>
            <a:xfrm>
              <a:off x="5468890" y="4392668"/>
              <a:ext cx="605887" cy="645659"/>
              <a:chOff x="6552756" y="5428629"/>
              <a:chExt cx="605887" cy="645659"/>
            </a:xfrm>
          </p:grpSpPr>
          <p:sp>
            <p:nvSpPr>
              <p:cNvPr id="799" name="Rounded Rectangle 798"/>
              <p:cNvSpPr/>
              <p:nvPr/>
            </p:nvSpPr>
            <p:spPr bwMode="auto">
              <a:xfrm>
                <a:off x="6552756" y="5428629"/>
                <a:ext cx="605887" cy="645659"/>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00" name="TextBox 799"/>
              <p:cNvSpPr txBox="1"/>
              <p:nvPr/>
            </p:nvSpPr>
            <p:spPr>
              <a:xfrm>
                <a:off x="6591980" y="5449110"/>
                <a:ext cx="527437" cy="256480"/>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802" name="Straight Connector 801"/>
              <p:cNvCxnSpPr/>
              <p:nvPr/>
            </p:nvCxnSpPr>
            <p:spPr bwMode="auto">
              <a:xfrm>
                <a:off x="6621512" y="5751459"/>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3" name="Straight Connector 802"/>
              <p:cNvCxnSpPr/>
              <p:nvPr/>
            </p:nvCxnSpPr>
            <p:spPr bwMode="auto">
              <a:xfrm>
                <a:off x="6621512" y="5874441"/>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4" name="Straight Connector 803"/>
              <p:cNvCxnSpPr/>
              <p:nvPr/>
            </p:nvCxnSpPr>
            <p:spPr bwMode="auto">
              <a:xfrm>
                <a:off x="6621512" y="5997424"/>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2" name="Rectangle 821"/>
              <p:cNvSpPr/>
              <p:nvPr/>
            </p:nvSpPr>
            <p:spPr bwMode="auto">
              <a:xfrm>
                <a:off x="7047228" y="5695323"/>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25" name="Rectangle 824"/>
              <p:cNvSpPr/>
              <p:nvPr/>
            </p:nvSpPr>
            <p:spPr bwMode="auto">
              <a:xfrm>
                <a:off x="7047228" y="5818306"/>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827" name="Rectangle 826"/>
              <p:cNvSpPr/>
              <p:nvPr/>
            </p:nvSpPr>
            <p:spPr bwMode="auto">
              <a:xfrm>
                <a:off x="7047228" y="5941289"/>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828" name="Picture 8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664987"/>
                <a:ext cx="98894" cy="86472"/>
              </a:xfrm>
              <a:prstGeom prst="rect">
                <a:avLst/>
              </a:prstGeom>
            </p:spPr>
          </p:pic>
          <p:pic>
            <p:nvPicPr>
              <p:cNvPr id="829" name="Picture 8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787969"/>
                <a:ext cx="98894" cy="86472"/>
              </a:xfrm>
              <a:prstGeom prst="rect">
                <a:avLst/>
              </a:prstGeom>
            </p:spPr>
          </p:pic>
          <p:pic>
            <p:nvPicPr>
              <p:cNvPr id="830" name="Picture 8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910952"/>
                <a:ext cx="98894" cy="86472"/>
              </a:xfrm>
              <a:prstGeom prst="rect">
                <a:avLst/>
              </a:prstGeom>
            </p:spPr>
          </p:pic>
        </p:grpSp>
        <p:sp>
          <p:nvSpPr>
            <p:cNvPr id="779" name="Right Arrow 778"/>
            <p:cNvSpPr/>
            <p:nvPr/>
          </p:nvSpPr>
          <p:spPr bwMode="auto">
            <a:xfrm>
              <a:off x="6133058" y="4495800"/>
              <a:ext cx="329172" cy="444096"/>
            </a:xfrm>
            <a:prstGeom prst="rightArrow">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nvGrpSpPr>
            <p:cNvPr id="780" name="Group 779"/>
            <p:cNvGrpSpPr>
              <a:grpSpLocks noChangeAspect="1"/>
            </p:cNvGrpSpPr>
            <p:nvPr/>
          </p:nvGrpSpPr>
          <p:grpSpPr>
            <a:xfrm>
              <a:off x="6492494" y="4419600"/>
              <a:ext cx="839854" cy="585527"/>
              <a:chOff x="10455606" y="1111580"/>
              <a:chExt cx="1138047" cy="793420"/>
            </a:xfrm>
          </p:grpSpPr>
          <p:sp>
            <p:nvSpPr>
              <p:cNvPr id="781" name="Rounded Rectangle 780"/>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782" name="Straight Connector 781"/>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3" name="Straight Connector 782"/>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4" name="Straight Connector 783"/>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5"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P.D.</a:t>
                </a:r>
                <a:endParaRPr lang="en-US" sz="9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786" name="Rectangle 785"/>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787" name="Rectangle 786"/>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788" name="Rectangle 787"/>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789" name="Straight Connector 788"/>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3" name="Straight Connector 792"/>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4" name="Straight Connector 793"/>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5" name="Straight Connector 794"/>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06" name="U-Turn Arrow 305"/>
          <p:cNvSpPr/>
          <p:nvPr/>
        </p:nvSpPr>
        <p:spPr bwMode="auto">
          <a:xfrm flipH="1">
            <a:off x="2064068" y="3022897"/>
            <a:ext cx="3707335" cy="1902949"/>
          </a:xfrm>
          <a:prstGeom prst="uturnArrow">
            <a:avLst>
              <a:gd name="adj1" fmla="val 8637"/>
              <a:gd name="adj2" fmla="val 17261"/>
              <a:gd name="adj3" fmla="val 21905"/>
              <a:gd name="adj4" fmla="val 43750"/>
              <a:gd name="adj5" fmla="val 72346"/>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61724" tIns="30862" rIns="61724" bIns="30862" numCol="1" rtlCol="0" anchor="t" anchorCtr="0" compatLnSpc="1">
            <a:prstTxWarp prst="textNoShape">
              <a:avLst/>
            </a:prstTxWarp>
          </a:bodyPr>
          <a:lstStyle/>
          <a:p>
            <a:pPr algn="ctr"/>
            <a:endParaRPr lang="en-US" sz="2160" dirty="0">
              <a:solidFill>
                <a:srgbClr val="FF0000"/>
              </a:solidFill>
              <a:latin typeface="Gill Sans" charset="0"/>
              <a:ea typeface="ヒラギノ角ゴ Pro W3" charset="-128"/>
              <a:sym typeface="Gill Sans" charset="0"/>
            </a:endParaRPr>
          </a:p>
          <a:p>
            <a:pPr algn="ctr"/>
            <a:r>
              <a:rPr lang="en-US" sz="2160" b="1" i="1" dirty="0">
                <a:solidFill>
                  <a:srgbClr val="FF0000"/>
                </a:solidFill>
                <a:effectLst>
                  <a:glow rad="152400">
                    <a:schemeClr val="bg1"/>
                  </a:glow>
                </a:effectLst>
                <a:latin typeface="Gill Sans" charset="0"/>
                <a:ea typeface="ヒラギノ角ゴ Pro W3" charset="-128"/>
                <a:sym typeface="Gill Sans" charset="0"/>
              </a:rPr>
              <a:t>HB 355</a:t>
            </a:r>
          </a:p>
        </p:txBody>
      </p:sp>
      <p:sp>
        <p:nvSpPr>
          <p:cNvPr id="307" name="Donut 306"/>
          <p:cNvSpPr/>
          <p:nvPr/>
        </p:nvSpPr>
        <p:spPr bwMode="auto">
          <a:xfrm>
            <a:off x="4417476" y="4880581"/>
            <a:ext cx="2516724" cy="1901219"/>
          </a:xfrm>
          <a:prstGeom prst="donut">
            <a:avLst>
              <a:gd name="adj" fmla="val 8243"/>
            </a:avLst>
          </a:prstGeom>
          <a:solidFill>
            <a:srgbClr val="FF0000"/>
          </a:solidFill>
          <a:ln w="25400" cap="flat" cmpd="sng" algn="ctr">
            <a:noFill/>
            <a:prstDash val="solid"/>
            <a:round/>
            <a:headEnd type="none" w="med" len="med"/>
            <a:tailEnd type="none" w="med" len="med"/>
          </a:ln>
          <a:effectLst/>
          <a:extLst/>
        </p:spPr>
        <p:txBody>
          <a:bodyPr vert="horz" wrap="square" lIns="61724" tIns="30862" rIns="61724" bIns="30862" numCol="1" rtlCol="0" anchor="t" anchorCtr="0" compatLnSpc="1">
            <a:prstTxWarp prst="textNoShape">
              <a:avLst/>
            </a:prstTxWarp>
          </a:bodyPr>
          <a:lstStyle/>
          <a:p>
            <a:pPr algn="ctr"/>
            <a:endParaRPr lang="en-US" sz="2160">
              <a:latin typeface="Gill Sans" charset="0"/>
              <a:ea typeface="ヒラギノ角ゴ Pro W3" charset="-128"/>
              <a:sym typeface="Gill Sans" charset="0"/>
            </a:endParaRPr>
          </a:p>
        </p:txBody>
      </p:sp>
    </p:spTree>
    <p:extLst>
      <p:ext uri="{BB962C8B-B14F-4D97-AF65-F5344CB8AC3E}">
        <p14:creationId xmlns:p14="http://schemas.microsoft.com/office/powerpoint/2010/main" val="289356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4"/>
                                        </p:tgtEl>
                                      </p:cBhvr>
                                    </p:animEffect>
                                    <p:set>
                                      <p:cBhvr>
                                        <p:cTn id="7" dur="1" fill="hold">
                                          <p:stCondLst>
                                            <p:cond delay="499"/>
                                          </p:stCondLst>
                                        </p:cTn>
                                        <p:tgtEl>
                                          <p:spTgt spid="30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
                                        </p:tgtEl>
                                        <p:attrNameLst>
                                          <p:attrName>style.visibility</p:attrName>
                                        </p:attrNameLst>
                                      </p:cBhvr>
                                      <p:to>
                                        <p:strVal val="visible"/>
                                      </p:to>
                                    </p:set>
                                    <p:animEffect transition="in" filter="fade">
                                      <p:cBhvr>
                                        <p:cTn id="12" dur="500"/>
                                        <p:tgtEl>
                                          <p:spTgt spid="614"/>
                                        </p:tgtEl>
                                      </p:cBhvr>
                                    </p:animEffect>
                                  </p:childTnLst>
                                </p:cTn>
                              </p:par>
                              <p:par>
                                <p:cTn id="13" presetID="10" presetClass="entr" presetSubtype="0" fill="hold" nodeType="withEffect">
                                  <p:stCondLst>
                                    <p:cond delay="0"/>
                                  </p:stCondLst>
                                  <p:childTnLst>
                                    <p:set>
                                      <p:cBhvr>
                                        <p:cTn id="14" dur="1" fill="hold">
                                          <p:stCondLst>
                                            <p:cond delay="0"/>
                                          </p:stCondLst>
                                        </p:cTn>
                                        <p:tgtEl>
                                          <p:spTgt spid="679"/>
                                        </p:tgtEl>
                                        <p:attrNameLst>
                                          <p:attrName>style.visibility</p:attrName>
                                        </p:attrNameLst>
                                      </p:cBhvr>
                                      <p:to>
                                        <p:strVal val="visible"/>
                                      </p:to>
                                    </p:set>
                                    <p:animEffect transition="in" filter="fade">
                                      <p:cBhvr>
                                        <p:cTn id="15" dur="500"/>
                                        <p:tgtEl>
                                          <p:spTgt spid="679"/>
                                        </p:tgtEl>
                                      </p:cBhvr>
                                    </p:animEffect>
                                  </p:childTnLst>
                                </p:cTn>
                              </p:par>
                              <p:par>
                                <p:cTn id="16" presetID="10" presetClass="entr" presetSubtype="0" fill="hold" nodeType="withEffect">
                                  <p:stCondLst>
                                    <p:cond delay="0"/>
                                  </p:stCondLst>
                                  <p:childTnLst>
                                    <p:set>
                                      <p:cBhvr>
                                        <p:cTn id="17" dur="1" fill="hold">
                                          <p:stCondLst>
                                            <p:cond delay="0"/>
                                          </p:stCondLst>
                                        </p:cTn>
                                        <p:tgtEl>
                                          <p:spTgt spid="608"/>
                                        </p:tgtEl>
                                        <p:attrNameLst>
                                          <p:attrName>style.visibility</p:attrName>
                                        </p:attrNameLst>
                                      </p:cBhvr>
                                      <p:to>
                                        <p:strVal val="visible"/>
                                      </p:to>
                                    </p:set>
                                    <p:animEffect transition="in" filter="fade">
                                      <p:cBhvr>
                                        <p:cTn id="18" dur="500"/>
                                        <p:tgtEl>
                                          <p:spTgt spid="608"/>
                                        </p:tgtEl>
                                      </p:cBhvr>
                                    </p:animEffect>
                                  </p:childTnLst>
                                </p:cTn>
                              </p:par>
                              <p:par>
                                <p:cTn id="19" presetID="10" presetClass="entr" presetSubtype="0" fill="hold" nodeType="withEffect">
                                  <p:stCondLst>
                                    <p:cond delay="0"/>
                                  </p:stCondLst>
                                  <p:childTnLst>
                                    <p:set>
                                      <p:cBhvr>
                                        <p:cTn id="20" dur="1" fill="hold">
                                          <p:stCondLst>
                                            <p:cond delay="0"/>
                                          </p:stCondLst>
                                        </p:cTn>
                                        <p:tgtEl>
                                          <p:spTgt spid="575"/>
                                        </p:tgtEl>
                                        <p:attrNameLst>
                                          <p:attrName>style.visibility</p:attrName>
                                        </p:attrNameLst>
                                      </p:cBhvr>
                                      <p:to>
                                        <p:strVal val="visible"/>
                                      </p:to>
                                    </p:set>
                                    <p:animEffect transition="in" filter="fade">
                                      <p:cBhvr>
                                        <p:cTn id="21" dur="500"/>
                                        <p:tgtEl>
                                          <p:spTgt spid="575"/>
                                        </p:tgtEl>
                                      </p:cBhvr>
                                    </p:animEffect>
                                  </p:childTnLst>
                                </p:cTn>
                              </p:par>
                              <p:par>
                                <p:cTn id="22" presetID="10" presetClass="entr" presetSubtype="0" fill="hold" nodeType="withEffect">
                                  <p:stCondLst>
                                    <p:cond delay="0"/>
                                  </p:stCondLst>
                                  <p:childTnLst>
                                    <p:set>
                                      <p:cBhvr>
                                        <p:cTn id="23" dur="1" fill="hold">
                                          <p:stCondLst>
                                            <p:cond delay="0"/>
                                          </p:stCondLst>
                                        </p:cTn>
                                        <p:tgtEl>
                                          <p:spTgt spid="624"/>
                                        </p:tgtEl>
                                        <p:attrNameLst>
                                          <p:attrName>style.visibility</p:attrName>
                                        </p:attrNameLst>
                                      </p:cBhvr>
                                      <p:to>
                                        <p:strVal val="visible"/>
                                      </p:to>
                                    </p:set>
                                    <p:animEffect transition="in" filter="fade">
                                      <p:cBhvr>
                                        <p:cTn id="24" dur="500"/>
                                        <p:tgtEl>
                                          <p:spTgt spid="6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7"/>
                                        </p:tgtEl>
                                        <p:attrNameLst>
                                          <p:attrName>style.visibility</p:attrName>
                                        </p:attrNameLst>
                                      </p:cBhvr>
                                      <p:to>
                                        <p:strVal val="visible"/>
                                      </p:to>
                                    </p:set>
                                    <p:animEffect transition="in" filter="fade">
                                      <p:cBhvr>
                                        <p:cTn id="29" dur="500"/>
                                        <p:tgtEl>
                                          <p:spTgt spid="657"/>
                                        </p:tgtEl>
                                      </p:cBhvr>
                                    </p:animEffect>
                                  </p:childTnLst>
                                </p:cTn>
                              </p:par>
                              <p:par>
                                <p:cTn id="30" presetID="10" presetClass="entr" presetSubtype="0" fill="hold" nodeType="withEffect">
                                  <p:stCondLst>
                                    <p:cond delay="0"/>
                                  </p:stCondLst>
                                  <p:childTnLst>
                                    <p:set>
                                      <p:cBhvr>
                                        <p:cTn id="31" dur="1" fill="hold">
                                          <p:stCondLst>
                                            <p:cond delay="0"/>
                                          </p:stCondLst>
                                        </p:cTn>
                                        <p:tgtEl>
                                          <p:spTgt spid="730"/>
                                        </p:tgtEl>
                                        <p:attrNameLst>
                                          <p:attrName>style.visibility</p:attrName>
                                        </p:attrNameLst>
                                      </p:cBhvr>
                                      <p:to>
                                        <p:strVal val="visible"/>
                                      </p:to>
                                    </p:set>
                                    <p:animEffect transition="in" filter="fade">
                                      <p:cBhvr>
                                        <p:cTn id="32" dur="500"/>
                                        <p:tgtEl>
                                          <p:spTgt spid="730"/>
                                        </p:tgtEl>
                                      </p:cBhvr>
                                    </p:animEffect>
                                  </p:childTnLst>
                                </p:cTn>
                              </p:par>
                              <p:par>
                                <p:cTn id="33" presetID="10" presetClass="entr" presetSubtype="0" fill="hold" nodeType="withEffect">
                                  <p:stCondLst>
                                    <p:cond delay="0"/>
                                  </p:stCondLst>
                                  <p:childTnLst>
                                    <p:set>
                                      <p:cBhvr>
                                        <p:cTn id="34" dur="1" fill="hold">
                                          <p:stCondLst>
                                            <p:cond delay="0"/>
                                          </p:stCondLst>
                                        </p:cTn>
                                        <p:tgtEl>
                                          <p:spTgt spid="699"/>
                                        </p:tgtEl>
                                        <p:attrNameLst>
                                          <p:attrName>style.visibility</p:attrName>
                                        </p:attrNameLst>
                                      </p:cBhvr>
                                      <p:to>
                                        <p:strVal val="visible"/>
                                      </p:to>
                                    </p:set>
                                    <p:animEffect transition="in" filter="fade">
                                      <p:cBhvr>
                                        <p:cTn id="35" dur="500"/>
                                        <p:tgtEl>
                                          <p:spTgt spid="699"/>
                                        </p:tgtEl>
                                      </p:cBhvr>
                                    </p:animEffect>
                                  </p:childTnLst>
                                </p:cTn>
                              </p:par>
                              <p:par>
                                <p:cTn id="36" presetID="10" presetClass="entr" presetSubtype="0" fill="hold" nodeType="withEffect">
                                  <p:stCondLst>
                                    <p:cond delay="0"/>
                                  </p:stCondLst>
                                  <p:childTnLst>
                                    <p:set>
                                      <p:cBhvr>
                                        <p:cTn id="37" dur="1" fill="hold">
                                          <p:stCondLst>
                                            <p:cond delay="0"/>
                                          </p:stCondLst>
                                        </p:cTn>
                                        <p:tgtEl>
                                          <p:spTgt spid="736"/>
                                        </p:tgtEl>
                                        <p:attrNameLst>
                                          <p:attrName>style.visibility</p:attrName>
                                        </p:attrNameLst>
                                      </p:cBhvr>
                                      <p:to>
                                        <p:strVal val="visible"/>
                                      </p:to>
                                    </p:set>
                                    <p:animEffect transition="in" filter="fade">
                                      <p:cBhvr>
                                        <p:cTn id="38" dur="500"/>
                                        <p:tgtEl>
                                          <p:spTgt spid="736"/>
                                        </p:tgtEl>
                                      </p:cBhvr>
                                    </p:animEffect>
                                  </p:childTnLst>
                                </p:cTn>
                              </p:par>
                              <p:par>
                                <p:cTn id="39" presetID="10" presetClass="entr" presetSubtype="0" fill="hold" nodeType="withEffect">
                                  <p:stCondLst>
                                    <p:cond delay="0"/>
                                  </p:stCondLst>
                                  <p:childTnLst>
                                    <p:set>
                                      <p:cBhvr>
                                        <p:cTn id="40" dur="1" fill="hold">
                                          <p:stCondLst>
                                            <p:cond delay="0"/>
                                          </p:stCondLst>
                                        </p:cTn>
                                        <p:tgtEl>
                                          <p:spTgt spid="741"/>
                                        </p:tgtEl>
                                        <p:attrNameLst>
                                          <p:attrName>style.visibility</p:attrName>
                                        </p:attrNameLst>
                                      </p:cBhvr>
                                      <p:to>
                                        <p:strVal val="visible"/>
                                      </p:to>
                                    </p:set>
                                    <p:animEffect transition="in" filter="fade">
                                      <p:cBhvr>
                                        <p:cTn id="41" dur="500"/>
                                        <p:tgtEl>
                                          <p:spTgt spid="741"/>
                                        </p:tgtEl>
                                      </p:cBhvr>
                                    </p:animEffect>
                                  </p:childTnLst>
                                </p:cTn>
                              </p:par>
                              <p:par>
                                <p:cTn id="42" presetID="10" presetClass="entr" presetSubtype="0" fill="hold" nodeType="withEffect">
                                  <p:stCondLst>
                                    <p:cond delay="0"/>
                                  </p:stCondLst>
                                  <p:childTnLst>
                                    <p:set>
                                      <p:cBhvr>
                                        <p:cTn id="43" dur="1" fill="hold">
                                          <p:stCondLst>
                                            <p:cond delay="0"/>
                                          </p:stCondLst>
                                        </p:cTn>
                                        <p:tgtEl>
                                          <p:spTgt spid="774"/>
                                        </p:tgtEl>
                                        <p:attrNameLst>
                                          <p:attrName>style.visibility</p:attrName>
                                        </p:attrNameLst>
                                      </p:cBhvr>
                                      <p:to>
                                        <p:strVal val="visible"/>
                                      </p:to>
                                    </p:set>
                                    <p:animEffect transition="in" filter="fade">
                                      <p:cBhvr>
                                        <p:cTn id="44" dur="500"/>
                                        <p:tgtEl>
                                          <p:spTgt spid="774"/>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07"/>
                                        </p:tgtEl>
                                        <p:attrNameLst>
                                          <p:attrName>style.visibility</p:attrName>
                                        </p:attrNameLst>
                                      </p:cBhvr>
                                      <p:to>
                                        <p:strVal val="visible"/>
                                      </p:to>
                                    </p:set>
                                    <p:animEffect transition="in" filter="wheel(1)">
                                      <p:cBhvr>
                                        <p:cTn id="49" dur="1000"/>
                                        <p:tgtEl>
                                          <p:spTgt spid="30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6"/>
                                        </p:tgtEl>
                                        <p:attrNameLst>
                                          <p:attrName>style.visibility</p:attrName>
                                        </p:attrNameLst>
                                      </p:cBhvr>
                                      <p:to>
                                        <p:strVal val="visible"/>
                                      </p:to>
                                    </p:set>
                                    <p:animEffect transition="in" filter="fade">
                                      <p:cBhvr>
                                        <p:cTn id="54" dur="500"/>
                                        <p:tgtEl>
                                          <p:spTgt spid="30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06"/>
                                        </p:tgtEl>
                                      </p:cBhvr>
                                    </p:animEffect>
                                    <p:set>
                                      <p:cBhvr>
                                        <p:cTn id="59" dur="1" fill="hold">
                                          <p:stCondLst>
                                            <p:cond delay="499"/>
                                          </p:stCondLst>
                                        </p:cTn>
                                        <p:tgtEl>
                                          <p:spTgt spid="30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307"/>
                                        </p:tgtEl>
                                      </p:cBhvr>
                                    </p:animEffect>
                                    <p:set>
                                      <p:cBhvr>
                                        <p:cTn id="62" dur="1" fill="hold">
                                          <p:stCondLst>
                                            <p:cond delay="499"/>
                                          </p:stCondLst>
                                        </p:cTn>
                                        <p:tgtEl>
                                          <p:spTgt spid="307"/>
                                        </p:tgtEl>
                                        <p:attrNameLst>
                                          <p:attrName>style.visibility</p:attrName>
                                        </p:attrNameLst>
                                      </p:cBhvr>
                                      <p:to>
                                        <p:strVal val="hidden"/>
                                      </p:to>
                                    </p:set>
                                  </p:childTnLst>
                                </p:cTn>
                              </p:par>
                              <p:par>
                                <p:cTn id="63" presetID="42" presetClass="path" presetSubtype="0" accel="50000" decel="50000" fill="hold" nodeType="withEffect">
                                  <p:stCondLst>
                                    <p:cond delay="0"/>
                                  </p:stCondLst>
                                  <p:childTnLst>
                                    <p:animMotion origin="layout" path="M -2.5E-6 -1.48148E-6 L 0.23663 -0.00069 " pathEditMode="relative" rAng="0" ptsTypes="AA">
                                      <p:cBhvr>
                                        <p:cTn id="64" dur="2000" fill="hold"/>
                                        <p:tgtEl>
                                          <p:spTgt spid="624"/>
                                        </p:tgtEl>
                                        <p:attrNameLst>
                                          <p:attrName>ppt_x</p:attrName>
                                          <p:attrName>ppt_y</p:attrName>
                                        </p:attrNameLst>
                                      </p:cBhvr>
                                      <p:rCtr x="11823" y="-46"/>
                                    </p:animMotion>
                                  </p:childTnLst>
                                </p:cTn>
                              </p:par>
                              <p:par>
                                <p:cTn id="65" presetID="42" presetClass="path" presetSubtype="0" accel="50000" decel="50000" fill="hold" nodeType="withEffect">
                                  <p:stCondLst>
                                    <p:cond delay="0"/>
                                  </p:stCondLst>
                                  <p:childTnLst>
                                    <p:animMotion origin="layout" path="M -2.5E-6 -1.48148E-6 L 0.23611 -0.00069 " pathEditMode="relative" rAng="0" ptsTypes="AA">
                                      <p:cBhvr>
                                        <p:cTn id="66" dur="2000" fill="hold"/>
                                        <p:tgtEl>
                                          <p:spTgt spid="657"/>
                                        </p:tgtEl>
                                        <p:attrNameLst>
                                          <p:attrName>ppt_x</p:attrName>
                                          <p:attrName>ppt_y</p:attrName>
                                        </p:attrNameLst>
                                      </p:cBhvr>
                                      <p:rCtr x="11806" y="-46"/>
                                    </p:animMotion>
                                  </p:childTnLst>
                                </p:cTn>
                              </p:par>
                              <p:par>
                                <p:cTn id="67" presetID="42" presetClass="path" presetSubtype="0" accel="50000" decel="50000" fill="hold" nodeType="withEffect">
                                  <p:stCondLst>
                                    <p:cond delay="0"/>
                                  </p:stCondLst>
                                  <p:childTnLst>
                                    <p:animMotion origin="layout" path="M -1.66667E-6 -1.48148E-6 L -0.71267 0.22755 " pathEditMode="relative" rAng="0" ptsTypes="AA">
                                      <p:cBhvr>
                                        <p:cTn id="68" dur="2000" fill="hold"/>
                                        <p:tgtEl>
                                          <p:spTgt spid="774"/>
                                        </p:tgtEl>
                                        <p:attrNameLst>
                                          <p:attrName>ppt_x</p:attrName>
                                          <p:attrName>ppt_y</p:attrName>
                                        </p:attrNameLst>
                                      </p:cBhvr>
                                      <p:rCtr x="-35642" y="11366"/>
                                    </p:animMotion>
                                  </p:childTnLst>
                                </p:cTn>
                              </p:par>
                              <p:par>
                                <p:cTn id="69" presetID="42" presetClass="path" presetSubtype="0" accel="50000" decel="50000" fill="hold" nodeType="withEffect">
                                  <p:stCondLst>
                                    <p:cond delay="0"/>
                                  </p:stCondLst>
                                  <p:childTnLst>
                                    <p:animMotion origin="layout" path="M 2.77778E-7 -2.22222E-6 L 0.23611 -0.00046 " pathEditMode="relative" rAng="0" ptsTypes="AA">
                                      <p:cBhvr>
                                        <p:cTn id="70" dur="2000" fill="hold"/>
                                        <p:tgtEl>
                                          <p:spTgt spid="730"/>
                                        </p:tgtEl>
                                        <p:attrNameLst>
                                          <p:attrName>ppt_x</p:attrName>
                                          <p:attrName>ppt_y</p:attrName>
                                        </p:attrNameLst>
                                      </p:cBhvr>
                                      <p:rCtr x="11806" y="-23"/>
                                    </p:animMotion>
                                  </p:childTnLst>
                                </p:cTn>
                              </p:par>
                              <p:par>
                                <p:cTn id="71" presetID="42" presetClass="path" presetSubtype="0" accel="50000" decel="50000" fill="hold" nodeType="withEffect">
                                  <p:stCondLst>
                                    <p:cond delay="0"/>
                                  </p:stCondLst>
                                  <p:childTnLst>
                                    <p:animMotion origin="layout" path="M -2.5E-6 -2.22222E-6 L 0.23716 -0.00046 " pathEditMode="relative" rAng="0" ptsTypes="AA">
                                      <p:cBhvr>
                                        <p:cTn id="72" dur="2000" fill="hold"/>
                                        <p:tgtEl>
                                          <p:spTgt spid="699"/>
                                        </p:tgtEl>
                                        <p:attrNameLst>
                                          <p:attrName>ppt_x</p:attrName>
                                          <p:attrName>ppt_y</p:attrName>
                                        </p:attrNameLst>
                                      </p:cBhvr>
                                      <p:rCtr x="11858" y="-23"/>
                                    </p:animMotion>
                                  </p:childTnLst>
                                </p:cTn>
                              </p:par>
                              <p:par>
                                <p:cTn id="73" presetID="42" presetClass="path" presetSubtype="0" accel="50000" decel="50000" fill="hold" nodeType="withEffect">
                                  <p:stCondLst>
                                    <p:cond delay="0"/>
                                  </p:stCondLst>
                                  <p:childTnLst>
                                    <p:animMotion origin="layout" path="M 4.72222E-6 -2.22222E-6 L -0.23715 -0.22824 " pathEditMode="relative" rAng="0" ptsTypes="AA">
                                      <p:cBhvr>
                                        <p:cTn id="74" dur="2000" fill="hold"/>
                                        <p:tgtEl>
                                          <p:spTgt spid="736"/>
                                        </p:tgtEl>
                                        <p:attrNameLst>
                                          <p:attrName>ppt_x</p:attrName>
                                          <p:attrName>ppt_y</p:attrName>
                                        </p:attrNameLst>
                                      </p:cBhvr>
                                      <p:rCtr x="-11858" y="-1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P spid="306" grpId="0" animBg="1"/>
      <p:bldP spid="306" grpId="1" animBg="1"/>
      <p:bldP spid="307" grpId="0" animBg="1"/>
      <p:bldP spid="30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one or more people, crowd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63454"/>
            <a:ext cx="6324600" cy="4743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p:cNvSpPr>
          <p:nvPr/>
        </p:nvSpPr>
        <p:spPr bwMode="auto">
          <a:xfrm>
            <a:off x="900676"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smtClean="0">
                <a:solidFill>
                  <a:srgbClr val="000000"/>
                </a:solidFill>
                <a:latin typeface="Verdana" pitchFamily="34" charset="0"/>
                <a:sym typeface="Verdana" pitchFamily="34" charset="0"/>
              </a:rPr>
              <a:t>Public Meeting</a:t>
            </a:r>
            <a:endParaRPr lang="en-US" sz="2500" b="1" i="1" dirty="0">
              <a:solidFill>
                <a:srgbClr val="000000"/>
              </a:solidFill>
              <a:latin typeface="Verdana" pitchFamily="34" charset="0"/>
              <a:sym typeface="Verdana" pitchFamily="34" charset="0"/>
            </a:endParaRPr>
          </a:p>
        </p:txBody>
      </p:sp>
      <p:sp>
        <p:nvSpPr>
          <p:cNvPr id="4" name="Rectangle 3"/>
          <p:cNvSpPr/>
          <p:nvPr/>
        </p:nvSpPr>
        <p:spPr>
          <a:xfrm>
            <a:off x="381000" y="5729381"/>
            <a:ext cx="7467600" cy="584775"/>
          </a:xfrm>
          <a:prstGeom prst="rect">
            <a:avLst/>
          </a:prstGeom>
        </p:spPr>
        <p:txBody>
          <a:bodyPr wrap="square">
            <a:spAutoFit/>
          </a:bodyPr>
          <a:lstStyle/>
          <a:p>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State law requires the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State Engineer </a:t>
            </a:r>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to hold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an initial Public Meeting in the local area to inform water users about the adjudication process. </a:t>
            </a:r>
          </a:p>
        </p:txBody>
      </p:sp>
    </p:spTree>
    <p:extLst>
      <p:ext uri="{BB962C8B-B14F-4D97-AF65-F5344CB8AC3E}">
        <p14:creationId xmlns:p14="http://schemas.microsoft.com/office/powerpoint/2010/main" val="18640647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30" name="Group 29"/>
          <p:cNvGrpSpPr/>
          <p:nvPr/>
        </p:nvGrpSpPr>
        <p:grpSpPr>
          <a:xfrm>
            <a:off x="1005840" y="1028702"/>
            <a:ext cx="3060383" cy="2617084"/>
            <a:chOff x="1117600" y="1143000"/>
            <a:chExt cx="3400425" cy="2907871"/>
          </a:xfrm>
        </p:grpSpPr>
        <p:grpSp>
          <p:nvGrpSpPr>
            <p:cNvPr id="6" name="Group 5"/>
            <p:cNvGrpSpPr/>
            <p:nvPr/>
          </p:nvGrpSpPr>
          <p:grpSpPr>
            <a:xfrm>
              <a:off x="1117600" y="1143000"/>
              <a:ext cx="3400425" cy="2907871"/>
              <a:chOff x="307975" y="885553"/>
              <a:chExt cx="3400425" cy="2907871"/>
            </a:xfrm>
          </p:grpSpPr>
          <p:sp>
            <p:nvSpPr>
              <p:cNvPr id="4" name="Round Diagonal Corner Rectangle 3"/>
              <p:cNvSpPr/>
              <p:nvPr/>
            </p:nvSpPr>
            <p:spPr bwMode="auto">
              <a:xfrm flipH="1">
                <a:off x="307975" y="1225278"/>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526" y="2229418"/>
                <a:ext cx="1709415" cy="142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375" y="1371600"/>
                <a:ext cx="1295400" cy="12954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307975" y="885553"/>
                <a:ext cx="3400425" cy="369332"/>
              </a:xfrm>
              <a:prstGeom prst="rect">
                <a:avLst/>
              </a:prstGeom>
              <a:noFill/>
            </p:spPr>
            <p:txBody>
              <a:bodyPr wrap="square" rtlCol="0">
                <a:spAutoFit/>
              </a:bodyPr>
              <a:lstStyle/>
              <a:p>
                <a:pPr algn="ctr">
                  <a:lnSpc>
                    <a:spcPct val="120000"/>
                  </a:lnSpc>
                </a:pPr>
                <a:r>
                  <a:rPr lang="en-US" sz="1300" b="1" i="1" dirty="0">
                    <a:solidFill>
                      <a:srgbClr val="3366CC"/>
                    </a:solidFill>
                    <a:latin typeface="Verdana" pitchFamily="34" charset="0"/>
                    <a:sym typeface="Verdana" pitchFamily="34" charset="0"/>
                  </a:rPr>
                  <a:t>Notice to Submit Claims</a:t>
                </a:r>
              </a:p>
            </p:txBody>
          </p:sp>
          <p:sp>
            <p:nvSpPr>
              <p:cNvPr id="17" name="TextBox 16"/>
              <p:cNvSpPr txBox="1"/>
              <p:nvPr/>
            </p:nvSpPr>
            <p:spPr>
              <a:xfrm>
                <a:off x="404576" y="2750403"/>
                <a:ext cx="1470949"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Mailed</a:t>
                </a:r>
                <a:r>
                  <a:rPr lang="en-US" sz="1100" dirty="0">
                    <a:solidFill>
                      <a:srgbClr val="000000"/>
                    </a:solidFill>
                    <a:latin typeface="Verdana" pitchFamily="34" charset="0"/>
                    <a:sym typeface="Verdana" pitchFamily="34" charset="0"/>
                  </a:rPr>
                  <a:t> </a:t>
                </a:r>
              </a:p>
              <a:p>
                <a:pPr algn="ctr"/>
                <a:r>
                  <a:rPr lang="en-US" sz="1100" dirty="0">
                    <a:solidFill>
                      <a:srgbClr val="000000"/>
                    </a:solidFill>
                    <a:latin typeface="Verdana" pitchFamily="34" charset="0"/>
                    <a:sym typeface="Verdana" pitchFamily="34" charset="0"/>
                  </a:rPr>
                  <a:t>to water right owners and property owners</a:t>
                </a:r>
                <a:endParaRPr lang="en-US" dirty="0">
                  <a:solidFill>
                    <a:srgbClr val="000000"/>
                  </a:solidFill>
                  <a:latin typeface="Gill Sans"/>
                  <a:sym typeface="Gill Sans"/>
                </a:endParaRPr>
              </a:p>
            </p:txBody>
          </p:sp>
          <p:sp>
            <p:nvSpPr>
              <p:cNvPr id="18" name="TextBox 17"/>
              <p:cNvSpPr txBox="1"/>
              <p:nvPr/>
            </p:nvSpPr>
            <p:spPr>
              <a:xfrm>
                <a:off x="2008187" y="1449947"/>
                <a:ext cx="1369746" cy="704467"/>
              </a:xfrm>
              <a:prstGeom prst="rect">
                <a:avLst/>
              </a:prstGeom>
              <a:noFill/>
            </p:spPr>
            <p:txBody>
              <a:bodyPr wrap="square" rtlCol="0">
                <a:spAutoFit/>
              </a:bodyPr>
              <a:lstStyle/>
              <a:p>
                <a:pPr marL="0" lvl="1" algn="ctr">
                  <a:lnSpc>
                    <a:spcPct val="120000"/>
                  </a:lnSpc>
                </a:pPr>
                <a:r>
                  <a:rPr lang="en-US" sz="1100" b="1" i="1" dirty="0">
                    <a:solidFill>
                      <a:srgbClr val="000000"/>
                    </a:solidFill>
                    <a:latin typeface="Verdana" pitchFamily="34" charset="0"/>
                    <a:sym typeface="Verdana" pitchFamily="34" charset="0"/>
                  </a:rPr>
                  <a:t>Published</a:t>
                </a:r>
                <a:r>
                  <a:rPr lang="en-US" sz="1100" dirty="0">
                    <a:solidFill>
                      <a:srgbClr val="000000"/>
                    </a:solidFill>
                    <a:latin typeface="Verdana" pitchFamily="34" charset="0"/>
                    <a:sym typeface="Verdana" pitchFamily="34" charset="0"/>
                  </a:rPr>
                  <a:t> </a:t>
                </a:r>
              </a:p>
              <a:p>
                <a:pPr marL="0" lvl="1" algn="ctr"/>
                <a:r>
                  <a:rPr lang="en-US" sz="1100" dirty="0">
                    <a:solidFill>
                      <a:srgbClr val="000000"/>
                    </a:solidFill>
                    <a:latin typeface="Verdana" pitchFamily="34" charset="0"/>
                    <a:sym typeface="Verdana" pitchFamily="34" charset="0"/>
                  </a:rPr>
                  <a:t>in a local newspaper</a:t>
                </a:r>
              </a:p>
            </p:txBody>
          </p:sp>
        </p:gr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1</a:t>
              </a:r>
            </a:p>
          </p:txBody>
        </p:sp>
      </p:grpSp>
      <p:grpSp>
        <p:nvGrpSpPr>
          <p:cNvPr id="9" name="Group 8"/>
          <p:cNvGrpSpPr/>
          <p:nvPr/>
        </p:nvGrpSpPr>
        <p:grpSpPr>
          <a:xfrm>
            <a:off x="4734880" y="1022331"/>
            <a:ext cx="3060383" cy="2563422"/>
            <a:chOff x="5260975" y="1135923"/>
            <a:chExt cx="3400425" cy="2848247"/>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60975" y="1135923"/>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Water User’s Claim Forms</a:t>
              </a:r>
            </a:p>
          </p:txBody>
        </p:sp>
        <p:sp>
          <p:nvSpPr>
            <p:cNvPr id="25" name="TextBox 24"/>
            <p:cNvSpPr txBox="1"/>
            <p:nvPr/>
          </p:nvSpPr>
          <p:spPr>
            <a:xfrm>
              <a:off x="5341477" y="2667000"/>
              <a:ext cx="1603611" cy="1231107"/>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Property Owners</a:t>
              </a:r>
              <a:endParaRPr lang="en-US" sz="1100" dirty="0">
                <a:solidFill>
                  <a:srgbClr val="000000"/>
                </a:solidFill>
                <a:latin typeface="Verdana" pitchFamily="34" charset="0"/>
                <a:sym typeface="Verdana" pitchFamily="34" charset="0"/>
              </a:endParaRPr>
            </a:p>
            <a:p>
              <a:pPr algn="ctr"/>
              <a:r>
                <a:rPr lang="en-US" sz="1100" dirty="0">
                  <a:solidFill>
                    <a:srgbClr val="000000"/>
                  </a:solidFill>
                  <a:latin typeface="Verdana" pitchFamily="34" charset="0"/>
                  <a:sym typeface="Verdana" pitchFamily="34" charset="0"/>
                </a:rPr>
                <a:t>A blank water user’s claim will be mailed to property owners</a:t>
              </a:r>
              <a:endParaRPr lang="en-US" dirty="0">
                <a:solidFill>
                  <a:srgbClr val="000000"/>
                </a:solidFill>
                <a:latin typeface="Gill Sans"/>
                <a:sym typeface="Gill Sans"/>
              </a:endParaRPr>
            </a:p>
          </p:txBody>
        </p:sp>
        <p:sp>
          <p:nvSpPr>
            <p:cNvPr id="26" name="TextBox 25"/>
            <p:cNvSpPr txBox="1"/>
            <p:nvPr/>
          </p:nvSpPr>
          <p:spPr>
            <a:xfrm>
              <a:off x="6961187" y="1439333"/>
              <a:ext cx="1576388" cy="1419192"/>
            </a:xfrm>
            <a:prstGeom prst="rect">
              <a:avLst/>
            </a:prstGeom>
            <a:noFill/>
          </p:spPr>
          <p:txBody>
            <a:bodyPr wrap="square" rtlCol="0">
              <a:spAutoFit/>
            </a:bodyPr>
            <a:lstStyle/>
            <a:p>
              <a:pPr marL="0" lvl="1" algn="ctr"/>
              <a:r>
                <a:rPr lang="en-US" sz="1100" b="1" i="1" dirty="0">
                  <a:solidFill>
                    <a:srgbClr val="000000"/>
                  </a:solidFill>
                  <a:latin typeface="Verdana" pitchFamily="34" charset="0"/>
                  <a:sym typeface="Verdana" pitchFamily="34" charset="0"/>
                </a:rPr>
                <a:t>Water Right Owners</a:t>
              </a:r>
            </a:p>
            <a:p>
              <a:pPr marL="0" lvl="1" algn="ctr"/>
              <a:r>
                <a:rPr lang="en-US" sz="1100" dirty="0">
                  <a:solidFill>
                    <a:srgbClr val="000000"/>
                  </a:solidFill>
                  <a:latin typeface="Verdana" pitchFamily="34" charset="0"/>
                  <a:sym typeface="Verdana" pitchFamily="34" charset="0"/>
                </a:rPr>
                <a:t>A pre-filled water user’s claim </a:t>
              </a:r>
            </a:p>
            <a:p>
              <a:pPr marL="0" lvl="1" algn="ctr"/>
              <a:r>
                <a:rPr lang="en-US" sz="1100" dirty="0">
                  <a:solidFill>
                    <a:srgbClr val="000000"/>
                  </a:solidFill>
                  <a:latin typeface="Verdana" pitchFamily="34" charset="0"/>
                  <a:sym typeface="Verdana" pitchFamily="34" charset="0"/>
                </a:rPr>
                <a:t>mailed to water right </a:t>
              </a:r>
              <a:r>
                <a:rPr lang="en-US" sz="1100" dirty="0" smtClean="0">
                  <a:solidFill>
                    <a:srgbClr val="000000"/>
                  </a:solidFill>
                  <a:latin typeface="Verdana" pitchFamily="34" charset="0"/>
                  <a:sym typeface="Verdana" pitchFamily="34" charset="0"/>
                </a:rPr>
                <a:t>owners of record</a:t>
              </a:r>
              <a:endParaRPr lang="en-US" sz="1100" dirty="0">
                <a:solidFill>
                  <a:srgbClr val="000000"/>
                </a:solidFill>
                <a:latin typeface="Verdana" pitchFamily="34" charset="0"/>
                <a:sym typeface="Verdana" pitchFamily="34" charset="0"/>
              </a:endParaRPr>
            </a:p>
          </p:txBody>
        </p:sp>
        <p:grpSp>
          <p:nvGrpSpPr>
            <p:cNvPr id="15" name="Group 14"/>
            <p:cNvGrpSpPr/>
            <p:nvPr/>
          </p:nvGrpSpPr>
          <p:grpSpPr>
            <a:xfrm>
              <a:off x="5686082" y="1609244"/>
              <a:ext cx="914400" cy="996797"/>
              <a:chOff x="2184400" y="4551336"/>
              <a:chExt cx="1400541" cy="1620864"/>
            </a:xfrm>
          </p:grpSpPr>
          <p:sp>
            <p:nvSpPr>
              <p:cNvPr id="7" name="Rounded Rectangle 6"/>
              <p:cNvSpPr/>
              <p:nvPr/>
            </p:nvSpPr>
            <p:spPr bwMode="auto">
              <a:xfrm>
                <a:off x="21844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 name="TextBox 7"/>
              <p:cNvSpPr txBox="1"/>
              <p:nvPr/>
            </p:nvSpPr>
            <p:spPr>
              <a:xfrm>
                <a:off x="2275070" y="4551336"/>
                <a:ext cx="1219200" cy="778504"/>
              </a:xfrm>
              <a:prstGeom prst="rect">
                <a:avLst/>
              </a:prstGeom>
              <a:noFill/>
            </p:spPr>
            <p:txBody>
              <a:bodyPr wrap="square" rtlCol="0" anchor="ctr">
                <a:spAutoFit/>
              </a:bodyPr>
              <a:lstStyle/>
              <a:p>
                <a:pPr algn="ctr"/>
                <a:r>
                  <a:rPr lang="en-US" sz="1100" b="1" dirty="0">
                    <a:solidFill>
                      <a:srgbClr val="000000"/>
                    </a:solidFill>
                    <a:latin typeface="Gill Sans"/>
                    <a:sym typeface="Gill Sans"/>
                  </a:rPr>
                  <a:t>BLANK W.U.C.</a:t>
                </a:r>
              </a:p>
            </p:txBody>
          </p:sp>
          <p:cxnSp>
            <p:nvCxnSpPr>
              <p:cNvPr id="10" name="Straight Connector 9"/>
              <p:cNvCxnSpPr/>
              <p:nvPr/>
            </p:nvCxnSpPr>
            <p:spPr bwMode="auto">
              <a:xfrm>
                <a:off x="2275070" y="53721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2275070" y="56769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2275070" y="59817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p:cNvGrpSpPr/>
            <p:nvPr/>
          </p:nvGrpSpPr>
          <p:grpSpPr>
            <a:xfrm>
              <a:off x="7385544" y="2804160"/>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37" name="Straight Connector 36"/>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8" name="Rectangle 37"/>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40" name="Rectangle 39"/>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2</a:t>
              </a:r>
            </a:p>
          </p:txBody>
        </p:sp>
      </p:grpSp>
      <p:grpSp>
        <p:nvGrpSpPr>
          <p:cNvPr id="19" name="Group 18"/>
          <p:cNvGrpSpPr/>
          <p:nvPr/>
        </p:nvGrpSpPr>
        <p:grpSpPr>
          <a:xfrm>
            <a:off x="1005840" y="3814518"/>
            <a:ext cx="3081787" cy="2563422"/>
            <a:chOff x="1117600" y="4238353"/>
            <a:chExt cx="3424208" cy="2848247"/>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117600" y="4238353"/>
              <a:ext cx="3400425" cy="369332"/>
            </a:xfrm>
            <a:prstGeom prst="rect">
              <a:avLst/>
            </a:prstGeom>
            <a:noFill/>
          </p:spPr>
          <p:txBody>
            <a:bodyPr wrap="square" rtlCol="0">
              <a:spAutoFit/>
            </a:bodyPr>
            <a:lstStyle/>
            <a:p>
              <a:pPr algn="ctr">
                <a:lnSpc>
                  <a:spcPct val="120000"/>
                </a:lnSpc>
              </a:pPr>
              <a:r>
                <a:rPr lang="en-US" sz="1300" b="1" i="1" dirty="0">
                  <a:solidFill>
                    <a:srgbClr val="FF9900"/>
                  </a:solidFill>
                  <a:latin typeface="Verdana" pitchFamily="34" charset="0"/>
                  <a:sym typeface="Verdana" pitchFamily="34" charset="0"/>
                </a:rPr>
                <a:t>Filing Your Water User’s Claim</a:t>
              </a:r>
            </a:p>
          </p:txBody>
        </p:sp>
        <p:sp>
          <p:nvSpPr>
            <p:cNvPr id="51" name="TextBox 50"/>
            <p:cNvSpPr txBox="1"/>
            <p:nvPr/>
          </p:nvSpPr>
          <p:spPr>
            <a:xfrm>
              <a:off x="1148123" y="5913097"/>
              <a:ext cx="3378466" cy="1128515"/>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Claimants will have </a:t>
              </a:r>
              <a:r>
                <a:rPr lang="en-US" sz="1000" b="1" i="1" dirty="0">
                  <a:solidFill>
                    <a:srgbClr val="000000"/>
                  </a:solidFill>
                  <a:latin typeface="Verdana" pitchFamily="34" charset="0"/>
                  <a:sym typeface="Verdana" pitchFamily="34" charset="0"/>
                </a:rPr>
                <a:t>90 days </a:t>
              </a:r>
              <a:r>
                <a:rPr lang="en-US" sz="1000" dirty="0">
                  <a:solidFill>
                    <a:srgbClr val="000000"/>
                  </a:solidFill>
                  <a:latin typeface="Verdana" pitchFamily="34" charset="0"/>
                  <a:sym typeface="Verdana" pitchFamily="34" charset="0"/>
                </a:rPr>
                <a:t>to complete/review and file their water user’s claims with the </a:t>
              </a:r>
              <a:r>
                <a:rPr lang="en-US" sz="1000" b="1" i="1" dirty="0">
                  <a:solidFill>
                    <a:srgbClr val="000000"/>
                  </a:solidFill>
                  <a:latin typeface="Verdana" pitchFamily="34" charset="0"/>
                  <a:sym typeface="Verdana" pitchFamily="34" charset="0"/>
                </a:rPr>
                <a:t>District Court </a:t>
              </a:r>
              <a:r>
                <a:rPr lang="en-US" sz="1000" dirty="0">
                  <a:solidFill>
                    <a:srgbClr val="000000"/>
                  </a:solidFill>
                  <a:latin typeface="Verdana" pitchFamily="34" charset="0"/>
                  <a:sym typeface="Verdana" pitchFamily="34" charset="0"/>
                </a:rPr>
                <a:t>or </a:t>
              </a:r>
              <a:r>
                <a:rPr lang="en-US" sz="1000" b="1" i="1" dirty="0">
                  <a:solidFill>
                    <a:srgbClr val="000000"/>
                  </a:solidFill>
                  <a:latin typeface="Verdana" pitchFamily="34" charset="0"/>
                  <a:sym typeface="Verdana" pitchFamily="34" charset="0"/>
                </a:rPr>
                <a:t>State Engineer</a:t>
              </a:r>
              <a:r>
                <a:rPr lang="en-US" sz="1000" dirty="0">
                  <a:solidFill>
                    <a:srgbClr val="000000"/>
                  </a:solidFill>
                  <a:latin typeface="Verdana" pitchFamily="34" charset="0"/>
                  <a:sym typeface="Verdana" pitchFamily="34" charset="0"/>
                </a:rPr>
                <a:t>. Claimants can request one </a:t>
              </a:r>
              <a:r>
                <a:rPr lang="en-US" sz="1000" b="1" i="1" dirty="0">
                  <a:solidFill>
                    <a:srgbClr val="000000"/>
                  </a:solidFill>
                  <a:latin typeface="Verdana" pitchFamily="34" charset="0"/>
                  <a:sym typeface="Verdana" pitchFamily="34" charset="0"/>
                </a:rPr>
                <a:t>30-day extension</a:t>
              </a:r>
              <a:r>
                <a:rPr lang="en-US" sz="1000" dirty="0">
                  <a:solidFill>
                    <a:srgbClr val="000000"/>
                  </a:solidFill>
                  <a:latin typeface="Verdana" pitchFamily="34" charset="0"/>
                  <a:sym typeface="Verdana" pitchFamily="34" charset="0"/>
                </a:rPr>
                <a:t> from the State Engineer prior to the conclusion of the 90-day period.</a:t>
              </a:r>
              <a:endParaRPr lang="en-US" sz="2500" dirty="0">
                <a:solidFill>
                  <a:srgbClr val="000000"/>
                </a:solidFill>
                <a:latin typeface="Gill Sans"/>
                <a:sym typeface="Gill Sans"/>
              </a:endParaRPr>
            </a:p>
          </p:txBody>
        </p:sp>
        <p:grpSp>
          <p:nvGrpSpPr>
            <p:cNvPr id="54" name="Group 53"/>
            <p:cNvGrpSpPr/>
            <p:nvPr/>
          </p:nvGrpSpPr>
          <p:grpSpPr>
            <a:xfrm>
              <a:off x="1422440" y="4907257"/>
              <a:ext cx="914400" cy="1005840"/>
              <a:chOff x="4013200" y="4572000"/>
              <a:chExt cx="1400541" cy="1600200"/>
            </a:xfrm>
          </p:grpSpPr>
          <p:sp>
            <p:nvSpPr>
              <p:cNvPr id="55" name="Rounded Rectangle 5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6" name="TextBox 55"/>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57" name="Straight Connector 56"/>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61" name="Rectangle 60"/>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62" name="Rectangle 61"/>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1"/>
              </a:xfrm>
              <a:prstGeom prst="rect">
                <a:avLst/>
              </a:prstGeom>
            </p:spPr>
          </p:pic>
        </p:grpSp>
        <p:sp>
          <p:nvSpPr>
            <p:cNvPr id="71" name="TextBox 70"/>
            <p:cNvSpPr txBox="1"/>
            <p:nvPr/>
          </p:nvSpPr>
          <p:spPr>
            <a:xfrm>
              <a:off x="3068342" y="4897434"/>
              <a:ext cx="1473466"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a:t>
              </a:r>
            </a:p>
            <a:p>
              <a:pPr algn="ctr"/>
              <a:r>
                <a:rPr lang="en-US" sz="1100" b="1" i="1" dirty="0">
                  <a:solidFill>
                    <a:srgbClr val="000000"/>
                  </a:solidFill>
                  <a:latin typeface="Verdana" pitchFamily="34" charset="0"/>
                  <a:sym typeface="Verdana" pitchFamily="34" charset="0"/>
                </a:rPr>
                <a:t>Court </a:t>
              </a:r>
            </a:p>
            <a:p>
              <a:pPr algn="ctr"/>
              <a:r>
                <a:rPr lang="en-US" sz="1100" i="1" dirty="0">
                  <a:solidFill>
                    <a:srgbClr val="000000"/>
                  </a:solidFill>
                  <a:latin typeface="Verdana" pitchFamily="34" charset="0"/>
                  <a:sym typeface="Verdana" pitchFamily="34" charset="0"/>
                </a:rPr>
                <a:t>or</a:t>
              </a:r>
              <a:r>
                <a:rPr lang="en-US" sz="1100" b="1" i="1" dirty="0">
                  <a:solidFill>
                    <a:srgbClr val="000000"/>
                  </a:solidFill>
                  <a:latin typeface="Verdana" pitchFamily="34" charset="0"/>
                  <a:sym typeface="Verdana" pitchFamily="34" charset="0"/>
                </a:rPr>
                <a:t> </a:t>
              </a:r>
            </a:p>
            <a:p>
              <a:pPr algn="ctr"/>
              <a:r>
                <a:rPr lang="en-US" sz="1100" b="1" i="1" dirty="0">
                  <a:solidFill>
                    <a:srgbClr val="000000"/>
                  </a:solidFill>
                  <a:latin typeface="Verdana" pitchFamily="34" charset="0"/>
                  <a:sym typeface="Verdana" pitchFamily="34" charset="0"/>
                </a:rPr>
                <a:t>State </a:t>
              </a:r>
            </a:p>
            <a:p>
              <a:pPr algn="ctr"/>
              <a:r>
                <a:rPr lang="en-US" sz="1100" b="1" i="1" dirty="0">
                  <a:solidFill>
                    <a:srgbClr val="000000"/>
                  </a:solidFill>
                  <a:latin typeface="Verdana" pitchFamily="34" charset="0"/>
                  <a:sym typeface="Verdana" pitchFamily="34" charset="0"/>
                </a:rPr>
                <a:t>Engineer</a:t>
              </a:r>
              <a:endParaRPr lang="en-US"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3</a:t>
              </a:r>
            </a:p>
          </p:txBody>
        </p:sp>
        <p:grpSp>
          <p:nvGrpSpPr>
            <p:cNvPr id="11" name="Group 10"/>
            <p:cNvGrpSpPr/>
            <p:nvPr/>
          </p:nvGrpSpPr>
          <p:grpSpPr>
            <a:xfrm>
              <a:off x="2611148" y="4866435"/>
              <a:ext cx="731511" cy="955223"/>
              <a:chOff x="2428269" y="4866435"/>
              <a:chExt cx="731511" cy="955223"/>
            </a:xfrm>
          </p:grpSpPr>
          <p:sp>
            <p:nvSpPr>
              <p:cNvPr id="27" name="Right Arrow 26"/>
              <p:cNvSpPr/>
              <p:nvPr/>
            </p:nvSpPr>
            <p:spPr bwMode="auto">
              <a:xfrm>
                <a:off x="2428269" y="4866435"/>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02" name="Group 101"/>
              <p:cNvGrpSpPr/>
              <p:nvPr/>
            </p:nvGrpSpPr>
            <p:grpSpPr>
              <a:xfrm>
                <a:off x="2428269" y="5018244"/>
                <a:ext cx="599552" cy="620536"/>
                <a:chOff x="6636619" y="2047360"/>
                <a:chExt cx="599552" cy="620536"/>
              </a:xfrm>
            </p:grpSpPr>
            <p:pic>
              <p:nvPicPr>
                <p:cNvPr id="103" name="Picture 6" descr="https://upload.wikimedia.org/wikipedia/commons/thumb/c/ca/Calendar_icon_2.svg/2000px-Calendar_icon_2.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sp>
        <p:nvSpPr>
          <p:cNvPr id="22530" name="Rectangle 3"/>
          <p:cNvSpPr>
            <a:spLocks/>
          </p:cNvSpPr>
          <p:nvPr/>
        </p:nvSpPr>
        <p:spPr bwMode="auto">
          <a:xfrm>
            <a:off x="900676"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Filing your Water User’s Claim</a:t>
            </a:r>
          </a:p>
        </p:txBody>
      </p:sp>
      <p:grpSp>
        <p:nvGrpSpPr>
          <p:cNvPr id="90" name="Group 89"/>
          <p:cNvGrpSpPr/>
          <p:nvPr/>
        </p:nvGrpSpPr>
        <p:grpSpPr>
          <a:xfrm>
            <a:off x="4734880" y="3814518"/>
            <a:ext cx="3060383" cy="2563422"/>
            <a:chOff x="5260975" y="4238353"/>
            <a:chExt cx="3400425" cy="2848247"/>
          </a:xfrm>
        </p:grpSpPr>
        <p:sp>
          <p:nvSpPr>
            <p:cNvPr id="94" name="Round Diagonal Corner Rectangle 93"/>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95" name="TextBox 94"/>
            <p:cNvSpPr txBox="1"/>
            <p:nvPr/>
          </p:nvSpPr>
          <p:spPr>
            <a:xfrm>
              <a:off x="5260975" y="4238353"/>
              <a:ext cx="3400425" cy="348813"/>
            </a:xfrm>
            <a:prstGeom prst="rect">
              <a:avLst/>
            </a:prstGeom>
            <a:noFill/>
          </p:spPr>
          <p:txBody>
            <a:bodyPr wrap="square" rtlCol="0">
              <a:spAutoFit/>
            </a:bodyPr>
            <a:lstStyle/>
            <a:p>
              <a:pPr algn="ctr">
                <a:lnSpc>
                  <a:spcPct val="120000"/>
                </a:lnSpc>
              </a:pPr>
              <a:r>
                <a:rPr lang="en-US" sz="1200" b="1" i="1" dirty="0">
                  <a:solidFill>
                    <a:srgbClr val="C00000"/>
                  </a:solidFill>
                  <a:latin typeface="Verdana" pitchFamily="34" charset="0"/>
                  <a:sym typeface="Verdana" pitchFamily="34" charset="0"/>
                </a:rPr>
                <a:t>Field Investigation and Mapping</a:t>
              </a:r>
            </a:p>
          </p:txBody>
        </p:sp>
        <p:sp>
          <p:nvSpPr>
            <p:cNvPr id="96" name="TextBox 95"/>
            <p:cNvSpPr txBox="1"/>
            <p:nvPr/>
          </p:nvSpPr>
          <p:spPr>
            <a:xfrm>
              <a:off x="5341476" y="5969183"/>
              <a:ext cx="3319923" cy="1043021"/>
            </a:xfrm>
            <a:prstGeom prst="rect">
              <a:avLst/>
            </a:prstGeom>
            <a:noFill/>
          </p:spPr>
          <p:txBody>
            <a:bodyPr wrap="square" rtlCol="0">
              <a:spAutoFit/>
            </a:bodyPr>
            <a:lstStyle/>
            <a:p>
              <a:pPr algn="ctr"/>
              <a:r>
                <a:rPr lang="en-US" sz="1100" dirty="0">
                  <a:solidFill>
                    <a:srgbClr val="000000"/>
                  </a:solidFill>
                  <a:latin typeface="Verdana" pitchFamily="34" charset="0"/>
                  <a:sym typeface="Verdana" pitchFamily="34" charset="0"/>
                </a:rPr>
                <a:t>Water user’s claims that are filed are </a:t>
              </a:r>
              <a:r>
                <a:rPr lang="en-US" sz="1100" b="1" i="1" dirty="0">
                  <a:solidFill>
                    <a:srgbClr val="000000"/>
                  </a:solidFill>
                  <a:latin typeface="Verdana" pitchFamily="34" charset="0"/>
                  <a:sym typeface="Verdana" pitchFamily="34" charset="0"/>
                </a:rPr>
                <a:t>investigated</a:t>
              </a:r>
              <a:r>
                <a:rPr lang="en-US" sz="1100" dirty="0">
                  <a:solidFill>
                    <a:srgbClr val="000000"/>
                  </a:solidFill>
                  <a:latin typeface="Verdana" pitchFamily="34" charset="0"/>
                  <a:sym typeface="Verdana" pitchFamily="34" charset="0"/>
                </a:rPr>
                <a:t> and </a:t>
              </a:r>
              <a:r>
                <a:rPr lang="en-US" sz="1100" b="1" i="1" dirty="0">
                  <a:solidFill>
                    <a:srgbClr val="000000"/>
                  </a:solidFill>
                  <a:latin typeface="Verdana" pitchFamily="34" charset="0"/>
                  <a:sym typeface="Verdana" pitchFamily="34" charset="0"/>
                </a:rPr>
                <a:t>mapped</a:t>
              </a:r>
              <a:r>
                <a:rPr lang="en-US" sz="1100" dirty="0">
                  <a:solidFill>
                    <a:srgbClr val="000000"/>
                  </a:solidFill>
                  <a:latin typeface="Verdana" pitchFamily="34" charset="0"/>
                  <a:sym typeface="Verdana" pitchFamily="34" charset="0"/>
                </a:rPr>
                <a:t> by the State Engineer. This investigation forms the basis of the State Engineer’s recommendation to the District Court.</a:t>
              </a:r>
              <a:endParaRPr lang="en-US" dirty="0">
                <a:solidFill>
                  <a:srgbClr val="000000"/>
                </a:solidFill>
                <a:latin typeface="Gill Sans"/>
                <a:sym typeface="Gill Sans"/>
              </a:endParaRPr>
            </a:p>
          </p:txBody>
        </p:sp>
        <p:grpSp>
          <p:nvGrpSpPr>
            <p:cNvPr id="97" name="Group 96"/>
            <p:cNvGrpSpPr/>
            <p:nvPr/>
          </p:nvGrpSpPr>
          <p:grpSpPr>
            <a:xfrm>
              <a:off x="7213600" y="4861560"/>
              <a:ext cx="914400" cy="1005840"/>
              <a:chOff x="4013200" y="4572000"/>
              <a:chExt cx="1400541" cy="1600200"/>
            </a:xfrm>
          </p:grpSpPr>
          <p:sp>
            <p:nvSpPr>
              <p:cNvPr id="101" name="Rounded Rectangle 100"/>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5" name="TextBox 104"/>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106" name="Straight Connector 105"/>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Rectangle 108"/>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10" name="Rectangle 109"/>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11" name="Rectangle 110"/>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112" name="Picture 1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113" name="Picture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114" name="Picture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8" name="Rectangle 97"/>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4</a:t>
              </a:r>
            </a:p>
          </p:txBody>
        </p:sp>
        <p:pic>
          <p:nvPicPr>
            <p:cNvPr id="99" name="Pictur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38668" flipH="1">
              <a:off x="5909184" y="4654394"/>
              <a:ext cx="909978" cy="1439453"/>
            </a:xfrm>
            <a:prstGeom prst="rect">
              <a:avLst/>
            </a:prstGeom>
          </p:spPr>
        </p:pic>
        <p:pic>
          <p:nvPicPr>
            <p:cNvPr id="100" name="Picture 99"/>
            <p:cNvPicPr>
              <a:picLocks noChangeAspect="1"/>
            </p:cNvPicPr>
            <p:nvPr/>
          </p:nvPicPr>
          <p:blipFill>
            <a:blip r:embed="rId9"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6600482" y="5320755"/>
              <a:ext cx="551838" cy="551838"/>
            </a:xfrm>
            <a:prstGeom prst="rect">
              <a:avLst/>
            </a:prstGeom>
          </p:spPr>
        </p:pic>
      </p:grpSp>
    </p:spTree>
    <p:extLst>
      <p:ext uri="{BB962C8B-B14F-4D97-AF65-F5344CB8AC3E}">
        <p14:creationId xmlns:p14="http://schemas.microsoft.com/office/powerpoint/2010/main" val="2857202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9728</TotalTime>
  <Words>3617</Words>
  <Application>Microsoft Office PowerPoint</Application>
  <PresentationFormat>On-screen Show (4:3)</PresentationFormat>
  <Paragraphs>435</Paragraphs>
  <Slides>20</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20</vt:i4>
      </vt:variant>
      <vt:variant>
        <vt:lpstr>Custom Shows</vt:lpstr>
      </vt:variant>
      <vt:variant>
        <vt:i4>1</vt:i4>
      </vt:variant>
    </vt:vector>
  </HeadingPairs>
  <TitlesOfParts>
    <vt:vector size="30" baseType="lpstr">
      <vt:lpstr>Arial</vt:lpstr>
      <vt:lpstr>Calibri</vt:lpstr>
      <vt:lpstr>Calibri (body)</vt:lpstr>
      <vt:lpstr>Gill Sans</vt:lpstr>
      <vt:lpstr>Times New Roman</vt:lpstr>
      <vt:lpstr>Verdana</vt:lpstr>
      <vt:lpstr>Wingdings</vt:lpstr>
      <vt:lpstr>ヒラギノ角ゴ Pro W3</vt:lpstr>
      <vt:lpstr>Title &amp; Subtitle</vt:lpstr>
      <vt:lpstr>PowerPoint Presentation</vt:lpstr>
      <vt:lpstr>PowerPoint Presentation</vt:lpstr>
      <vt:lpstr>PowerPoint Presentation</vt:lpstr>
      <vt:lpstr>PowerPoint Presentation</vt:lpstr>
      <vt:lpstr>PowerPoint Presentation</vt:lpstr>
      <vt:lpstr>Adjudication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towards a Decree</vt:lpstr>
      <vt:lpstr>PowerPoint Presentation</vt:lpstr>
      <vt:lpstr>PowerPoint Presentation</vt:lpstr>
      <vt:lpstr>PowerPoint Presentation</vt:lpstr>
      <vt:lpstr>Questions?</vt:lpstr>
      <vt:lpstr>PowerPoint Presentation</vt:lpstr>
      <vt:lpstr>PowerPoint Presentation</vt:lpstr>
      <vt:lpstr>RWAU 2019</vt:lpstr>
    </vt:vector>
  </TitlesOfParts>
  <Company>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Gary Brimley</cp:lastModifiedBy>
  <cp:revision>149</cp:revision>
  <cp:lastPrinted>2017-02-28T16:37:50Z</cp:lastPrinted>
  <dcterms:created xsi:type="dcterms:W3CDTF">2004-06-09T23:03:56Z</dcterms:created>
  <dcterms:modified xsi:type="dcterms:W3CDTF">2019-04-15T16:29:53Z</dcterms:modified>
</cp:coreProperties>
</file>