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51" r:id="rId1"/>
  </p:sldMasterIdLst>
  <p:notesMasterIdLst>
    <p:notesMasterId r:id="rId24"/>
  </p:notesMasterIdLst>
  <p:handoutMasterIdLst>
    <p:handoutMasterId r:id="rId25"/>
  </p:handoutMasterIdLst>
  <p:sldIdLst>
    <p:sldId id="257" r:id="rId2"/>
    <p:sldId id="611" r:id="rId3"/>
    <p:sldId id="612" r:id="rId4"/>
    <p:sldId id="613" r:id="rId5"/>
    <p:sldId id="640" r:id="rId6"/>
    <p:sldId id="641" r:id="rId7"/>
    <p:sldId id="642" r:id="rId8"/>
    <p:sldId id="643" r:id="rId9"/>
    <p:sldId id="644" r:id="rId10"/>
    <p:sldId id="645" r:id="rId11"/>
    <p:sldId id="646" r:id="rId12"/>
    <p:sldId id="626" r:id="rId13"/>
    <p:sldId id="647" r:id="rId14"/>
    <p:sldId id="648" r:id="rId15"/>
    <p:sldId id="649" r:id="rId16"/>
    <p:sldId id="651" r:id="rId17"/>
    <p:sldId id="652" r:id="rId18"/>
    <p:sldId id="653" r:id="rId19"/>
    <p:sldId id="654" r:id="rId20"/>
    <p:sldId id="655" r:id="rId21"/>
    <p:sldId id="656" r:id="rId22"/>
    <p:sldId id="553" r:id="rId23"/>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65D1"/>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0" autoAdjust="0"/>
    <p:restoredTop sz="94660"/>
  </p:normalViewPr>
  <p:slideViewPr>
    <p:cSldViewPr>
      <p:cViewPr varScale="1">
        <p:scale>
          <a:sx n="73" d="100"/>
          <a:sy n="73" d="100"/>
        </p:scale>
        <p:origin x="110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eaLnBrk="1" hangingPunct="1">
              <a:defRPr sz="1200">
                <a:latin typeface="Arial" charset="0"/>
              </a:defRPr>
            </a:lvl1pPr>
          </a:lstStyle>
          <a:p>
            <a:pPr>
              <a:defRPr/>
            </a:pPr>
            <a:fld id="{1F4B7505-CFBE-4B68-8769-14FC6B8D6576}" type="datetimeFigureOut">
              <a:rPr lang="en-US"/>
              <a:pPr>
                <a:defRPr/>
              </a:pPr>
              <a:t>3/16/2019</a:t>
            </a:fld>
            <a:endParaRPr lang="en-US" dirty="0"/>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8FEA15-53AD-4CC2-9CB7-69334372D8EC}" type="slidenum">
              <a:rPr lang="en-US" altLang="en-US"/>
              <a:pPr>
                <a:defRPr/>
              </a:pPr>
              <a:t>‹#›</a:t>
            </a:fld>
            <a:endParaRPr lang="en-US" altLang="en-US"/>
          </a:p>
        </p:txBody>
      </p:sp>
    </p:spTree>
    <p:extLst>
      <p:ext uri="{BB962C8B-B14F-4D97-AF65-F5344CB8AC3E}">
        <p14:creationId xmlns:p14="http://schemas.microsoft.com/office/powerpoint/2010/main" val="333960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513"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805" y="4416426"/>
            <a:ext cx="5504204"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513" y="8829675"/>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F1C40142-6B76-485E-9D04-D8F8AB208665}" type="slidenum">
              <a:rPr lang="en-US" altLang="en-US"/>
              <a:pPr>
                <a:defRPr/>
              </a:pPr>
              <a:t>‹#›</a:t>
            </a:fld>
            <a:endParaRPr lang="en-US" altLang="en-US"/>
          </a:p>
        </p:txBody>
      </p:sp>
    </p:spTree>
    <p:extLst>
      <p:ext uri="{BB962C8B-B14F-4D97-AF65-F5344CB8AC3E}">
        <p14:creationId xmlns:p14="http://schemas.microsoft.com/office/powerpoint/2010/main" val="3595915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A084F22-347C-4706-932E-8570659FC507}" type="slidenum">
              <a:rPr lang="en-US" altLang="en-US" smtClean="0"/>
              <a:pPr>
                <a:spcBef>
                  <a:spcPct val="0"/>
                </a:spcBef>
              </a:pPr>
              <a:t>1</a:t>
            </a:fld>
            <a:endParaRPr lang="en-US" alt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17887" y="4416426"/>
            <a:ext cx="5046040" cy="4183063"/>
          </a:xfrm>
          <a:noFill/>
        </p:spPr>
        <p:txBody>
          <a:bodyPr/>
          <a:lstStyle/>
          <a:p>
            <a:pPr eaLnBrk="1" hangingPunct="1"/>
            <a:r>
              <a:rPr lang="en-US" altLang="en-US" dirty="0" smtClean="0"/>
              <a:t>Watching</a:t>
            </a:r>
            <a:r>
              <a:rPr lang="en-US" altLang="en-US" baseline="0" dirty="0" smtClean="0"/>
              <a:t> 4 bills…. Turned into 20 bills.</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AF (Diversion)</a:t>
            </a:r>
          </a:p>
          <a:p>
            <a:r>
              <a:rPr lang="en-US" dirty="0"/>
              <a:t>Convert to livestock = ~143 cows</a:t>
            </a:r>
          </a:p>
          <a:p>
            <a:endParaRPr lang="en-US" dirty="0"/>
          </a:p>
          <a:p>
            <a:r>
              <a:rPr lang="en-US" dirty="0"/>
              <a:t>2.0 AF (Depletion)</a:t>
            </a:r>
          </a:p>
          <a:p>
            <a:r>
              <a:rPr lang="en-US" dirty="0"/>
              <a:t>Converts to livestock = ~71 cows</a:t>
            </a:r>
          </a:p>
          <a:p>
            <a:endParaRPr lang="en-US" dirty="0"/>
          </a:p>
          <a:p>
            <a:pPr marL="0" lvl="1" defTabSz="914350">
              <a:defRPr/>
            </a:pPr>
            <a:r>
              <a:rPr lang="en-US" dirty="0"/>
              <a:t>Water used up by the plants, bound to soil, and lost through evaporation, is water that doesn’t make its way back to the natural water system enabling other water rights to be satisfied</a:t>
            </a:r>
            <a:r>
              <a:rPr lang="en-US" dirty="0" smtClean="0"/>
              <a:t>.</a:t>
            </a:r>
          </a:p>
          <a:p>
            <a:pPr marL="0" lvl="1" defTabSz="914350">
              <a:defRPr/>
            </a:pPr>
            <a:r>
              <a:rPr lang="en-US" dirty="0" smtClean="0"/>
              <a:t>Depletion needs to remain the basis for evaluating application that come before us.  Quantity Impairment in statute means any reduction in the amount of water a person is able to receive in order to satisfy an existing right to the use of water that would result from an action proposed in a change application including: Diminishing the quantity</a:t>
            </a:r>
            <a:r>
              <a:rPr lang="en-US" baseline="0" dirty="0" smtClean="0"/>
              <a:t> of water in the source of supply; A change in timing of availability of water from the source of supply; enlarging the quantity of water depleted by the nature of the proposed use when compared with the nature of the current approved use.</a:t>
            </a:r>
          </a:p>
          <a:p>
            <a:pPr marL="0" lvl="1" defTabSz="914350">
              <a:defRPr/>
            </a:pPr>
            <a:r>
              <a:rPr lang="en-US" baseline="0" dirty="0" smtClean="0"/>
              <a:t>We have to keep these base principles in mind as we consider solutions to meet our ever growing demands for water in this state.</a:t>
            </a:r>
            <a:endParaRPr lang="en-US" dirty="0"/>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12</a:t>
            </a:fld>
            <a:endParaRPr lang="en-US"/>
          </a:p>
        </p:txBody>
      </p:sp>
    </p:spTree>
    <p:extLst>
      <p:ext uri="{BB962C8B-B14F-4D97-AF65-F5344CB8AC3E}">
        <p14:creationId xmlns:p14="http://schemas.microsoft.com/office/powerpoint/2010/main" val="124679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Town had one well. Filed change to go to two wells. Submitted proof on only the new well</a:t>
            </a:r>
          </a:p>
          <a:p>
            <a:r>
              <a:rPr lang="en-US" dirty="0" smtClean="0"/>
              <a:t>Proof on a home for house, animals, and irrigation in wrong township and range.</a:t>
            </a:r>
          </a:p>
          <a:p>
            <a:r>
              <a:rPr lang="en-US" dirty="0" smtClean="0"/>
              <a:t>Historic</a:t>
            </a:r>
            <a:r>
              <a:rPr lang="en-US" baseline="0" dirty="0" smtClean="0"/>
              <a:t> acreage didn’t show up on certificate but was referenced on proof and shown to be in actual use at the time of proof.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14</a:t>
            </a:fld>
            <a:endParaRPr lang="en-US" altLang="en-US"/>
          </a:p>
        </p:txBody>
      </p:sp>
    </p:spTree>
    <p:extLst>
      <p:ext uri="{BB962C8B-B14F-4D97-AF65-F5344CB8AC3E}">
        <p14:creationId xmlns:p14="http://schemas.microsoft.com/office/powerpoint/2010/main" val="170577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 and I, 3000 gal./month max some times 2000 gal/month; 50 gal/person/day 34 gal/person/day at 2000. Ann will be excited</a:t>
            </a:r>
            <a:r>
              <a:rPr lang="en-US" baseline="0" dirty="0" smtClean="0"/>
              <a:t> we don’t have to shower together any more to save water… we’ll be just fine. Sometimes we water people are pretty tricky! Sometimes it’s good to be the State Engineer!</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16</a:t>
            </a:fld>
            <a:endParaRPr lang="en-US" altLang="en-US"/>
          </a:p>
        </p:txBody>
      </p:sp>
    </p:spTree>
    <p:extLst>
      <p:ext uri="{BB962C8B-B14F-4D97-AF65-F5344CB8AC3E}">
        <p14:creationId xmlns:p14="http://schemas.microsoft.com/office/powerpoint/2010/main" val="794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17</a:t>
            </a:fld>
            <a:endParaRPr lang="en-US" altLang="en-US"/>
          </a:p>
        </p:txBody>
      </p:sp>
    </p:spTree>
    <p:extLst>
      <p:ext uri="{BB962C8B-B14F-4D97-AF65-F5344CB8AC3E}">
        <p14:creationId xmlns:p14="http://schemas.microsoft.com/office/powerpoint/2010/main" val="3425668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This action expanded the use of qualifying entities to include water</a:t>
            </a:r>
            <a:r>
              <a:rPr lang="en-US" baseline="0" dirty="0" smtClean="0"/>
              <a:t> corporation</a:t>
            </a:r>
            <a:r>
              <a:rPr lang="en-US" dirty="0" smtClean="0"/>
              <a:t> regulated by the PSC and community water systems serving at least 100 connections or 200 year round residents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18</a:t>
            </a:fld>
            <a:endParaRPr lang="en-US" altLang="en-US"/>
          </a:p>
        </p:txBody>
      </p:sp>
    </p:spTree>
    <p:extLst>
      <p:ext uri="{BB962C8B-B14F-4D97-AF65-F5344CB8AC3E}">
        <p14:creationId xmlns:p14="http://schemas.microsoft.com/office/powerpoint/2010/main" val="94683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19</a:t>
            </a:fld>
            <a:endParaRPr lang="en-US" altLang="en-US"/>
          </a:p>
        </p:txBody>
      </p:sp>
    </p:spTree>
    <p:extLst>
      <p:ext uri="{BB962C8B-B14F-4D97-AF65-F5344CB8AC3E}">
        <p14:creationId xmlns:p14="http://schemas.microsoft.com/office/powerpoint/2010/main" val="255912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20</a:t>
            </a:fld>
            <a:endParaRPr lang="en-US" altLang="en-US"/>
          </a:p>
        </p:txBody>
      </p:sp>
    </p:spTree>
    <p:extLst>
      <p:ext uri="{BB962C8B-B14F-4D97-AF65-F5344CB8AC3E}">
        <p14:creationId xmlns:p14="http://schemas.microsoft.com/office/powerpoint/2010/main" val="2830111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22</a:t>
            </a:fld>
            <a:endParaRPr lang="en-US" altLang="en-US"/>
          </a:p>
        </p:txBody>
      </p:sp>
    </p:spTree>
    <p:extLst>
      <p:ext uri="{BB962C8B-B14F-4D97-AF65-F5344CB8AC3E}">
        <p14:creationId xmlns:p14="http://schemas.microsoft.com/office/powerpoint/2010/main" val="122981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HB125 To the extent that, for a period of at least seven consecutive years, a </a:t>
            </a:r>
            <a:r>
              <a:rPr lang="en-US" dirty="0" err="1" smtClean="0"/>
              <a:t>protion</a:t>
            </a:r>
            <a:r>
              <a:rPr lang="en-US" dirty="0" smtClean="0"/>
              <a:t> of the right identified</a:t>
            </a:r>
            <a:r>
              <a:rPr lang="en-US" baseline="0" dirty="0" smtClean="0"/>
              <a:t> in a change application has not been: diverted from the approved point of diversion AND beneficially used at the approved place of use. “AND” changing to “OR”</a:t>
            </a:r>
          </a:p>
          <a:p>
            <a:r>
              <a:rPr lang="en-US" baseline="0" dirty="0" smtClean="0"/>
              <a:t>HB355 Summons, small domestic application reinstatements, and appeals can be finalized through the adjudication process.</a:t>
            </a:r>
          </a:p>
          <a:p>
            <a:r>
              <a:rPr lang="en-US" baseline="0" dirty="0" smtClean="0"/>
              <a:t>SB66 Clarifies that the State Engineer’s role is to regulate the safety of dams for the purpose of protecting the public should it fail.</a:t>
            </a:r>
            <a:endParaRPr lang="en-US" dirty="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2</a:t>
            </a:fld>
            <a:endParaRPr lang="en-US"/>
          </a:p>
        </p:txBody>
      </p:sp>
    </p:spTree>
    <p:extLst>
      <p:ext uri="{BB962C8B-B14F-4D97-AF65-F5344CB8AC3E}">
        <p14:creationId xmlns:p14="http://schemas.microsoft.com/office/powerpoint/2010/main" val="220546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HJR5 … 2011 Deed Addendums adopted by Legislature. 2013 Deed Addendums authorized as ROCs. Instructions,</a:t>
            </a:r>
            <a:r>
              <a:rPr lang="en-US" baseline="0" dirty="0" smtClean="0"/>
              <a:t> as part of the 2011 adoption were not updated and there was an inconsistency between the statute and the instructions. This fixes that. 11,000 Addenda filed since 2011.</a:t>
            </a:r>
            <a:endParaRPr lang="en-US" dirty="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3</a:t>
            </a:fld>
            <a:endParaRPr lang="en-US"/>
          </a:p>
        </p:txBody>
      </p:sp>
    </p:spTree>
    <p:extLst>
      <p:ext uri="{BB962C8B-B14F-4D97-AF65-F5344CB8AC3E}">
        <p14:creationId xmlns:p14="http://schemas.microsoft.com/office/powerpoint/2010/main" val="220546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SCR9 Settlement Agreement agreed to by the State,</a:t>
            </a:r>
            <a:r>
              <a:rPr lang="en-US" baseline="0" dirty="0" smtClean="0"/>
              <a:t> Navajo Nation, and Federal Government. Romney to sponsor, Bishop already filed a House bill.</a:t>
            </a:r>
            <a:endParaRPr lang="en-US" dirty="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4</a:t>
            </a:fld>
            <a:endParaRPr lang="en-US"/>
          </a:p>
        </p:txBody>
      </p:sp>
    </p:spTree>
    <p:extLst>
      <p:ext uri="{BB962C8B-B14F-4D97-AF65-F5344CB8AC3E}">
        <p14:creationId xmlns:p14="http://schemas.microsoft.com/office/powerpoint/2010/main" val="220546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SJR1 Many parts of the state are practicing what could be considered a bank as water shares are interchanged</a:t>
            </a:r>
            <a:r>
              <a:rPr lang="en-US" baseline="0" dirty="0" smtClean="0"/>
              <a:t> and users decide amongst themselves who is going to use the water where. Change applications have been filed to all for the movement of water between companies and different places of use.</a:t>
            </a:r>
          </a:p>
          <a:p>
            <a:r>
              <a:rPr lang="en-US" baseline="0" dirty="0" smtClean="0"/>
              <a:t>Banking is done in other states. It seems to work real well when you have a reservoir to bank the water in. </a:t>
            </a:r>
          </a:p>
          <a:p>
            <a:r>
              <a:rPr lang="en-US" baseline="0" dirty="0" smtClean="0"/>
              <a:t>It doesn’t seem like a good idea if the only reason a bank is established is to protect it from nonuse. It seem like there are better ways to do that … like using the water or filing nonuse applications. But we’re real interested in being involved in studies to see if they can help meet our future demands for water. I get concerned about senior right holders who aren’t using their water so that a junior user now gets to use it. If the senior right is banked, the junior user may be out of luck for getting what he used to get unless some type of concessions can be made. I am concerned about timing issues on the river systems if water is banked and I think of all the downstream users who are dependent on return flows that may not be there if water is banked and sent in different directions or used in different times of the year. Timing is critical on some of our river systems. These are just some of the fun things we get to look at and study. There are ways that this can be a great tool but we have to be careful how systems interact and are so dependent on one another’s actions. This will be a fun process.</a:t>
            </a:r>
          </a:p>
          <a:p>
            <a:r>
              <a:rPr lang="en-US" baseline="0" dirty="0" smtClean="0"/>
              <a:t>HCJ10 The Great Salt Lake is a critical resource for the state. It is important to preserve what we can. It is something we need to study and be aware of. But every time I think about it  I wonder where is the water going to come from? We’re dealing with a lake that has been on the decline for over 15,000 years. Even though it can be demonstrated that man caused effects have definitely caused a steeper decline than if people weren’t here, it was still declining and what now can we do to help stabilize it as much as we can and preserve the resource. It’s a difficult task but needs to be studied and actions taken to do what we can. There is water there, but most of it is appropriated. What steps can be taken to reclaim some of that water or what concessions do we need to make to help maintain the ecosystem? It’s a very important issue to study and to take some kind of action to address the problem.</a:t>
            </a:r>
            <a:endParaRPr lang="en-US" dirty="0"/>
          </a:p>
          <a:p>
            <a:endParaRPr lang="en-US" dirty="0"/>
          </a:p>
        </p:txBody>
      </p:sp>
      <p:sp>
        <p:nvSpPr>
          <p:cNvPr id="4" name="Slide Number Placeholder 3"/>
          <p:cNvSpPr>
            <a:spLocks noGrp="1"/>
          </p:cNvSpPr>
          <p:nvPr>
            <p:ph type="sldNum" sz="quarter" idx="10"/>
          </p:nvPr>
        </p:nvSpPr>
        <p:spPr/>
        <p:txBody>
          <a:bodyPr/>
          <a:lstStyle/>
          <a:p>
            <a:fld id="{5C2E4A27-61EE-416B-A8E2-4CFE718E8431}" type="slidenum">
              <a:rPr lang="en-US" smtClean="0"/>
              <a:t>5</a:t>
            </a:fld>
            <a:endParaRPr lang="en-US"/>
          </a:p>
        </p:txBody>
      </p:sp>
    </p:spTree>
    <p:extLst>
      <p:ext uri="{BB962C8B-B14F-4D97-AF65-F5344CB8AC3E}">
        <p14:creationId xmlns:p14="http://schemas.microsoft.com/office/powerpoint/2010/main" val="362970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 contaminated site has been identified near the mouth of Spanish Fork Canyon with high levels of nitrate and explosive compounds. The contamination plume is dynamic and the area defining its location as reported in Ensign-Bickford’s Ground Water Annual Report will be reviewed and periodically updated as needed on the Division of Water Rights’ website mapping tool. The identified contaminated area boundary will be defined as the area inside a 1000-foot buffer around the contamination concentration contour derived from water sample data where the explosive compound commonly referred to as RDX is found in concentrations greater than 2.0 ppb. </a:t>
            </a:r>
            <a:br>
              <a:rPr lang="en-US" dirty="0" smtClean="0"/>
            </a:br>
            <a:r>
              <a:rPr lang="en-US" dirty="0" smtClean="0"/>
              <a:t/>
            </a:r>
            <a:br>
              <a:rPr lang="en-US" dirty="0" smtClean="0"/>
            </a:br>
            <a:r>
              <a:rPr lang="en-US" dirty="0" smtClean="0"/>
              <a:t>Through consent agreements the state of Utah has provided to the entity responsible for cleaning up the contamination assurances which have allowed the process to proceed. Applicants seeking to move water rights into the identified contaminated area are cautioned that the water within this area must still be adequately treated before the water is used. Applicants shall acknowledge their proposed point of diversion is located within the contaminated area and shall demonstrate in the change application filing that the future withdrawal of water will not interfere with the clean-up process or be detrimental to public welfare.</a:t>
            </a:r>
          </a:p>
          <a:p>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6</a:t>
            </a:fld>
            <a:endParaRPr lang="en-US" altLang="en-US"/>
          </a:p>
        </p:txBody>
      </p:sp>
    </p:spTree>
    <p:extLst>
      <p:ext uri="{BB962C8B-B14F-4D97-AF65-F5344CB8AC3E}">
        <p14:creationId xmlns:p14="http://schemas.microsoft.com/office/powerpoint/2010/main" val="345700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There has been significant cleanup and we don’t want to cause a deterrent to the cleanup efforts.</a:t>
            </a:r>
          </a:p>
          <a:p>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7</a:t>
            </a:fld>
            <a:endParaRPr lang="en-US" altLang="en-US"/>
          </a:p>
        </p:txBody>
      </p:sp>
    </p:spTree>
    <p:extLst>
      <p:ext uri="{BB962C8B-B14F-4D97-AF65-F5344CB8AC3E}">
        <p14:creationId xmlns:p14="http://schemas.microsoft.com/office/powerpoint/2010/main" val="246164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8</a:t>
            </a:fld>
            <a:endParaRPr lang="en-US" altLang="en-US"/>
          </a:p>
        </p:txBody>
      </p:sp>
    </p:spTree>
    <p:extLst>
      <p:ext uri="{BB962C8B-B14F-4D97-AF65-F5344CB8AC3E}">
        <p14:creationId xmlns:p14="http://schemas.microsoft.com/office/powerpoint/2010/main" val="218307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irrigation to home use.</a:t>
            </a:r>
            <a:r>
              <a:rPr lang="en-US" baseline="0" dirty="0" smtClean="0"/>
              <a:t> Certificated and wanted to go back to irrigation. Could only irrigate less acres because of the new depletion limitations.</a:t>
            </a:r>
            <a:endParaRPr lang="en-US" dirty="0"/>
          </a:p>
        </p:txBody>
      </p:sp>
      <p:sp>
        <p:nvSpPr>
          <p:cNvPr id="4" name="Slide Number Placeholder 3"/>
          <p:cNvSpPr>
            <a:spLocks noGrp="1"/>
          </p:cNvSpPr>
          <p:nvPr>
            <p:ph type="sldNum" sz="quarter" idx="10"/>
          </p:nvPr>
        </p:nvSpPr>
        <p:spPr/>
        <p:txBody>
          <a:bodyPr/>
          <a:lstStyle/>
          <a:p>
            <a:pPr>
              <a:defRPr/>
            </a:pPr>
            <a:fld id="{F1C40142-6B76-485E-9D04-D8F8AB208665}" type="slidenum">
              <a:rPr lang="en-US" altLang="en-US" smtClean="0"/>
              <a:pPr>
                <a:defRPr/>
              </a:pPr>
              <a:t>9</a:t>
            </a:fld>
            <a:endParaRPr lang="en-US" altLang="en-US"/>
          </a:p>
        </p:txBody>
      </p:sp>
    </p:spTree>
    <p:extLst>
      <p:ext uri="{BB962C8B-B14F-4D97-AF65-F5344CB8AC3E}">
        <p14:creationId xmlns:p14="http://schemas.microsoft.com/office/powerpoint/2010/main" val="206445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grpSp>
      <p:sp>
        <p:nvSpPr>
          <p:cNvPr id="22567"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256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133603A0-9F25-40AA-BCB8-DC569756AB1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374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E142BB4-B36D-4979-B1BF-43F3EB2B314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4675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AD22E4D-7B61-4780-811C-11BD405B6D2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7015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26F34BE-09A7-4264-940A-1D2D8A0211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286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69C0E28-87C1-41DF-9B6E-37562141A3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627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D91E73E2-AECA-4089-9E7B-4EEE07D6A0A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8603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70246625-C40D-491E-8333-67D50B5CDD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50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B8D8C951-D44C-4F01-BD62-1B43841F19A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1104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AF73AC3F-3894-44F6-B5F3-2E0A2F4692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9798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50CFA-6A71-4415-9436-2D08B63612B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840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B67007A3-52CB-4795-8CED-6313FCC051A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4975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800475" y="1789113"/>
            <a:ext cx="5340350" cy="5056187"/>
            <a:chOff x="2394" y="1127"/>
            <a:chExt cx="3364" cy="3185"/>
          </a:xfrm>
        </p:grpSpPr>
        <p:sp>
          <p:nvSpPr>
            <p:cNvPr id="2150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0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0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1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1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2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3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solidFill>
                  <a:srgbClr val="FFFFFF"/>
                </a:solidFill>
              </a:endParaRPr>
            </a:p>
          </p:txBody>
        </p:sp>
        <p:sp>
          <p:nvSpPr>
            <p:cNvPr id="2153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sp>
          <p:nvSpPr>
            <p:cNvPr id="2154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srgbClr val="FFFFFF"/>
                </a:solidFill>
              </a:endParaRPr>
            </a:p>
          </p:txBody>
        </p:sp>
      </p:grpSp>
      <p:sp>
        <p:nvSpPr>
          <p:cNvPr id="2154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4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4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eaLnBrk="1" hangingPunct="1">
              <a:defRPr/>
            </a:pPr>
            <a:endParaRPr lang="en-US">
              <a:solidFill>
                <a:srgbClr val="FFFFFF"/>
              </a:solidFill>
            </a:endParaRPr>
          </a:p>
        </p:txBody>
      </p:sp>
      <p:sp>
        <p:nvSpPr>
          <p:cNvPr id="2154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eaLnBrk="1" hangingPunct="1">
              <a:defRPr/>
            </a:pPr>
            <a:endParaRPr lang="en-US">
              <a:solidFill>
                <a:srgbClr val="FFFFFF"/>
              </a:solidFill>
            </a:endParaRPr>
          </a:p>
        </p:txBody>
      </p:sp>
      <p:sp>
        <p:nvSpPr>
          <p:cNvPr id="2154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eaLnBrk="1" hangingPunct="1">
              <a:defRPr/>
            </a:pPr>
            <a:fld id="{C0456072-8360-4851-8942-B818863A21CA}" type="slidenum">
              <a:rPr lang="en-US">
                <a:solidFill>
                  <a:srgbClr val="FFFFFF"/>
                </a:solidFill>
              </a:rPr>
              <a:pPr eaLnBrk="1" hangingPunct="1">
                <a:defRPr/>
              </a:pPr>
              <a:t>‹#›</a:t>
            </a:fld>
            <a:endParaRPr lang="en-US" dirty="0">
              <a:solidFill>
                <a:srgbClr val="FFFFFF"/>
              </a:solidFill>
            </a:endParaRPr>
          </a:p>
        </p:txBody>
      </p:sp>
    </p:spTree>
    <p:extLst>
      <p:ext uri="{BB962C8B-B14F-4D97-AF65-F5344CB8AC3E}">
        <p14:creationId xmlns:p14="http://schemas.microsoft.com/office/powerpoint/2010/main" val="954105170"/>
      </p:ext>
    </p:extLst>
  </p:cSld>
  <p:clrMap bg1="dk2" tx1="lt1" bg2="dk1" tx2="lt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p:cNvSpPr>
          <p:nvPr/>
        </p:nvSpPr>
        <p:spPr bwMode="auto">
          <a:xfrm>
            <a:off x="457200" y="4023962"/>
            <a:ext cx="8382000" cy="335476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smtClean="0">
                <a:solidFill>
                  <a:schemeClr val="tx2"/>
                </a:solidFill>
                <a:effectLst>
                  <a:outerShdw blurRad="38100" dist="38100" dir="2700000" algn="tl">
                    <a:srgbClr val="000000">
                      <a:alpha val="43137"/>
                    </a:srgbClr>
                  </a:outerShdw>
                </a:effectLst>
                <a:latin typeface="Georgia" pitchFamily="18" charset="0"/>
              </a:rPr>
              <a:t>Utah Water Users Workshop</a:t>
            </a:r>
            <a:endParaRPr lang="en-US" altLang="en-US" dirty="0">
              <a:solidFill>
                <a:schemeClr val="tx2"/>
              </a:solidFill>
              <a:effectLst>
                <a:outerShdw blurRad="38100" dist="38100" dir="2700000" algn="tl">
                  <a:srgbClr val="000000">
                    <a:alpha val="43137"/>
                  </a:srgbClr>
                </a:outerShdw>
              </a:effectLst>
              <a:latin typeface="Georgia" pitchFamily="18" charset="0"/>
            </a:endParaRPr>
          </a:p>
          <a:p>
            <a:pPr eaLnBrk="1" hangingPunct="1">
              <a:spcBef>
                <a:spcPct val="50000"/>
              </a:spcBef>
              <a:buFontTx/>
              <a:buNone/>
            </a:pPr>
            <a:endParaRPr lang="en-US" altLang="en-US" sz="2000" b="1" dirty="0" smtClean="0">
              <a:solidFill>
                <a:schemeClr val="accent4">
                  <a:lumMod val="10000"/>
                </a:schemeClr>
              </a:solidFill>
              <a:latin typeface="Georgia" pitchFamily="18" charset="0"/>
            </a:endParaRPr>
          </a:p>
          <a:p>
            <a:pPr eaLnBrk="1" hangingPunct="1">
              <a:spcBef>
                <a:spcPct val="50000"/>
              </a:spcBef>
              <a:buFontTx/>
              <a:buNone/>
            </a:pPr>
            <a:r>
              <a:rPr lang="en-US" altLang="en-US" sz="2000" b="1" dirty="0" smtClean="0">
                <a:solidFill>
                  <a:schemeClr val="accent4">
                    <a:lumMod val="10000"/>
                  </a:schemeClr>
                </a:solidFill>
                <a:latin typeface="Georgia" pitchFamily="18" charset="0"/>
              </a:rPr>
              <a:t>Water Right Issues of the State Engineer</a:t>
            </a:r>
          </a:p>
          <a:p>
            <a:pPr eaLnBrk="1" hangingPunct="1">
              <a:spcBef>
                <a:spcPct val="50000"/>
              </a:spcBef>
              <a:buFontTx/>
              <a:buNone/>
            </a:pPr>
            <a:r>
              <a:rPr lang="en-US" altLang="en-US" sz="1600" b="1" dirty="0" smtClean="0">
                <a:solidFill>
                  <a:schemeClr val="accent4">
                    <a:lumMod val="10000"/>
                  </a:schemeClr>
                </a:solidFill>
                <a:latin typeface="Georgia" pitchFamily="18" charset="0"/>
              </a:rPr>
              <a:t>		          			</a:t>
            </a:r>
            <a:r>
              <a:rPr lang="en-US" altLang="en-US" sz="1400" b="1" dirty="0" smtClean="0">
                <a:solidFill>
                  <a:schemeClr val="accent4">
                    <a:lumMod val="10000"/>
                  </a:schemeClr>
                </a:solidFill>
                <a:latin typeface="Georgia" pitchFamily="18" charset="0"/>
              </a:rPr>
              <a:t>           Kent L. Jones, P.E.</a:t>
            </a:r>
          </a:p>
          <a:p>
            <a:pPr eaLnBrk="1" hangingPunct="1">
              <a:spcBef>
                <a:spcPct val="50000"/>
              </a:spcBef>
              <a:buFontTx/>
              <a:buNone/>
            </a:pPr>
            <a:r>
              <a:rPr lang="en-US" altLang="en-US" sz="1400" b="1" dirty="0" smtClean="0">
                <a:solidFill>
                  <a:schemeClr val="accent4">
                    <a:lumMod val="10000"/>
                  </a:schemeClr>
                </a:solidFill>
                <a:latin typeface="Georgia" pitchFamily="18" charset="0"/>
              </a:rPr>
              <a:t>March 19, 2019     			          	           State Engineer</a:t>
            </a:r>
          </a:p>
          <a:p>
            <a:pPr eaLnBrk="1" hangingPunct="1">
              <a:spcBef>
                <a:spcPct val="50000"/>
              </a:spcBef>
              <a:buFontTx/>
              <a:buNone/>
            </a:pPr>
            <a:r>
              <a:rPr lang="en-US" altLang="en-US" sz="1400" b="1" dirty="0">
                <a:solidFill>
                  <a:schemeClr val="accent4">
                    <a:lumMod val="10000"/>
                  </a:schemeClr>
                </a:solidFill>
                <a:latin typeface="Georgia" pitchFamily="18" charset="0"/>
              </a:rPr>
              <a:t>					         </a:t>
            </a:r>
            <a:r>
              <a:rPr lang="en-US" altLang="en-US" sz="1400" b="1" dirty="0" smtClean="0">
                <a:solidFill>
                  <a:schemeClr val="accent4">
                    <a:lumMod val="10000"/>
                  </a:schemeClr>
                </a:solidFill>
                <a:latin typeface="Georgia" pitchFamily="18" charset="0"/>
              </a:rPr>
              <a:t>  kentljones@utah.gov </a:t>
            </a:r>
            <a:endParaRPr lang="en-US" altLang="en-US" sz="1400" b="1" dirty="0">
              <a:solidFill>
                <a:schemeClr val="accent4">
                  <a:lumMod val="10000"/>
                </a:schemeClr>
              </a:solidFill>
              <a:latin typeface="Georgia" pitchFamily="18" charset="0"/>
            </a:endParaRPr>
          </a:p>
          <a:p>
            <a:pPr eaLnBrk="1" hangingPunct="1">
              <a:spcBef>
                <a:spcPct val="50000"/>
              </a:spcBef>
              <a:buFontTx/>
              <a:buNone/>
            </a:pPr>
            <a:r>
              <a:rPr lang="en-US" altLang="en-US" sz="1600" b="1" dirty="0">
                <a:solidFill>
                  <a:schemeClr val="accent4">
                    <a:lumMod val="10000"/>
                  </a:schemeClr>
                </a:solidFill>
                <a:latin typeface="Georgia" pitchFamily="18" charset="0"/>
              </a:rPr>
              <a:t>					            </a:t>
            </a:r>
            <a:r>
              <a:rPr lang="en-US" altLang="en-US" sz="1600" b="1" dirty="0" smtClean="0">
                <a:solidFill>
                  <a:schemeClr val="accent4">
                    <a:lumMod val="10000"/>
                  </a:schemeClr>
                </a:solidFill>
                <a:latin typeface="Georgia" pitchFamily="18" charset="0"/>
              </a:rPr>
              <a:t> </a:t>
            </a:r>
            <a:endParaRPr lang="en-US" altLang="en-US" sz="1600" dirty="0">
              <a:solidFill>
                <a:schemeClr val="accent4">
                  <a:lumMod val="10000"/>
                </a:schemeClr>
              </a:solidFill>
              <a:latin typeface="Georgia" pitchFamily="18" charset="0"/>
            </a:endParaRPr>
          </a:p>
          <a:p>
            <a:pPr eaLnBrk="1" hangingPunct="1">
              <a:spcBef>
                <a:spcPct val="50000"/>
              </a:spcBef>
              <a:buFontTx/>
              <a:buNone/>
            </a:pPr>
            <a:endParaRPr lang="en-US" altLang="en-US" sz="16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Policy for Depletion Limitations on Certificates</a:t>
            </a:r>
          </a:p>
        </p:txBody>
      </p:sp>
      <p:sp>
        <p:nvSpPr>
          <p:cNvPr id="3" name="Content Placeholder 2"/>
          <p:cNvSpPr>
            <a:spLocks noGrp="1"/>
          </p:cNvSpPr>
          <p:nvPr>
            <p:ph idx="1"/>
          </p:nvPr>
        </p:nvSpPr>
        <p:spPr/>
        <p:txBody>
          <a:bodyPr/>
          <a:lstStyle/>
          <a:p>
            <a:r>
              <a:rPr lang="en-US" sz="2800" dirty="0" smtClean="0"/>
              <a:t>Certificates issued for a more depletive use than the original use sometimes have the diversions cut back to the depletion limitation</a:t>
            </a:r>
            <a:r>
              <a:rPr lang="en-US" sz="2800" dirty="0" smtClean="0"/>
              <a:t>.</a:t>
            </a:r>
          </a:p>
          <a:p>
            <a:endParaRPr lang="en-US" sz="2800" dirty="0" smtClean="0"/>
          </a:p>
          <a:p>
            <a:r>
              <a:rPr lang="en-US" sz="2800" dirty="0" smtClean="0"/>
              <a:t>Even though diversions have been cut back to the depletion limitation in a new Certificate, the original flow rate can be reestablished through a change application process assuming depletions stay the same and impairment of other rights is not an issue.</a:t>
            </a:r>
          </a:p>
        </p:txBody>
      </p:sp>
    </p:spTree>
    <p:extLst>
      <p:ext uri="{BB962C8B-B14F-4D97-AF65-F5344CB8AC3E}">
        <p14:creationId xmlns:p14="http://schemas.microsoft.com/office/powerpoint/2010/main" val="2877573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Policy for Depletion Limitations on Certificates</a:t>
            </a:r>
          </a:p>
        </p:txBody>
      </p:sp>
      <p:sp>
        <p:nvSpPr>
          <p:cNvPr id="3" name="Content Placeholder 2"/>
          <p:cNvSpPr>
            <a:spLocks noGrp="1"/>
          </p:cNvSpPr>
          <p:nvPr>
            <p:ph idx="1"/>
          </p:nvPr>
        </p:nvSpPr>
        <p:spPr/>
        <p:txBody>
          <a:bodyPr/>
          <a:lstStyle/>
          <a:p>
            <a:r>
              <a:rPr lang="en-US" dirty="0"/>
              <a:t>If </a:t>
            </a:r>
            <a:r>
              <a:rPr lang="en-US" dirty="0" smtClean="0"/>
              <a:t>a </a:t>
            </a:r>
            <a:r>
              <a:rPr lang="en-US" dirty="0"/>
              <a:t>change application is approved and not certificated, a </a:t>
            </a:r>
            <a:r>
              <a:rPr lang="en-US" dirty="0" smtClean="0"/>
              <a:t>new </a:t>
            </a:r>
            <a:r>
              <a:rPr lang="en-US" dirty="0"/>
              <a:t>change application can be filed to replace the approved change application using the last certificated diversion and depletion limitations associated with the right.</a:t>
            </a:r>
          </a:p>
          <a:p>
            <a:endParaRPr lang="en-US" dirty="0"/>
          </a:p>
        </p:txBody>
      </p:sp>
    </p:spTree>
    <p:extLst>
      <p:ext uri="{BB962C8B-B14F-4D97-AF65-F5344CB8AC3E}">
        <p14:creationId xmlns:p14="http://schemas.microsoft.com/office/powerpoint/2010/main" val="3207685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8" y="7938"/>
            <a:ext cx="914558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2"/>
                </a:solidFill>
              </a:rPr>
              <a:t>Diversion vs Depletion</a:t>
            </a:r>
            <a:endParaRPr lang="en-US" dirty="0">
              <a:solidFill>
                <a:schemeClr val="tx2"/>
              </a:solidFill>
            </a:endParaRPr>
          </a:p>
        </p:txBody>
      </p:sp>
      <p:sp>
        <p:nvSpPr>
          <p:cNvPr id="3" name="Content Placeholder 2"/>
          <p:cNvSpPr>
            <a:spLocks noGrp="1"/>
          </p:cNvSpPr>
          <p:nvPr>
            <p:ph idx="1"/>
          </p:nvPr>
        </p:nvSpPr>
        <p:spPr>
          <a:xfrm>
            <a:off x="762000" y="1600200"/>
            <a:ext cx="7543800" cy="5105400"/>
          </a:xfrm>
        </p:spPr>
        <p:txBody>
          <a:bodyPr>
            <a:normAutofit fontScale="25000" lnSpcReduction="20000"/>
          </a:bodyPr>
          <a:lstStyle/>
          <a:p>
            <a:r>
              <a:rPr lang="en-US" sz="11200" dirty="0" smtClean="0">
                <a:solidFill>
                  <a:schemeClr val="tx2"/>
                </a:solidFill>
              </a:rPr>
              <a:t>Diversion is the water removed from the source to be used.</a:t>
            </a:r>
          </a:p>
          <a:p>
            <a:pPr lvl="1"/>
            <a:r>
              <a:rPr lang="en-US" sz="8000" dirty="0" smtClean="0">
                <a:solidFill>
                  <a:schemeClr val="accent1"/>
                </a:solidFill>
              </a:rPr>
              <a:t> Diverting 4.0 AF of water to irrigate 1.0 acre of land</a:t>
            </a:r>
          </a:p>
          <a:p>
            <a:pPr lvl="1"/>
            <a:endParaRPr lang="en-US" sz="10400" dirty="0" smtClean="0">
              <a:solidFill>
                <a:schemeClr val="tx2"/>
              </a:solidFill>
            </a:endParaRPr>
          </a:p>
          <a:p>
            <a:r>
              <a:rPr lang="en-US" sz="11200" dirty="0" smtClean="0">
                <a:solidFill>
                  <a:schemeClr val="tx2"/>
                </a:solidFill>
              </a:rPr>
              <a:t>Depletion is the amount of water that is consumed after application</a:t>
            </a:r>
            <a:r>
              <a:rPr lang="en-US" sz="10400" dirty="0" smtClean="0">
                <a:solidFill>
                  <a:schemeClr val="tx2"/>
                </a:solidFill>
              </a:rPr>
              <a:t>.</a:t>
            </a:r>
          </a:p>
          <a:p>
            <a:pPr lvl="1"/>
            <a:r>
              <a:rPr lang="en-US" sz="8000" dirty="0" smtClean="0">
                <a:solidFill>
                  <a:schemeClr val="accent1"/>
                </a:solidFill>
              </a:rPr>
              <a:t> </a:t>
            </a:r>
            <a:r>
              <a:rPr lang="en-US" sz="8000" dirty="0">
                <a:solidFill>
                  <a:schemeClr val="accent1"/>
                </a:solidFill>
              </a:rPr>
              <a:t>After </a:t>
            </a:r>
            <a:r>
              <a:rPr lang="en-US" sz="8000" dirty="0" smtClean="0">
                <a:solidFill>
                  <a:schemeClr val="accent1"/>
                </a:solidFill>
              </a:rPr>
              <a:t>diverting </a:t>
            </a:r>
            <a:r>
              <a:rPr lang="en-US" sz="8000" dirty="0">
                <a:solidFill>
                  <a:schemeClr val="accent1"/>
                </a:solidFill>
              </a:rPr>
              <a:t>4.0 AF of water to </a:t>
            </a:r>
            <a:r>
              <a:rPr lang="en-US" sz="8000" dirty="0" smtClean="0">
                <a:solidFill>
                  <a:schemeClr val="accent1"/>
                </a:solidFill>
              </a:rPr>
              <a:t>irrigate 1.0 acre </a:t>
            </a:r>
            <a:r>
              <a:rPr lang="en-US" sz="8000" dirty="0">
                <a:solidFill>
                  <a:schemeClr val="accent1"/>
                </a:solidFill>
              </a:rPr>
              <a:t>only 2.0 AF of water returns to the natural water system</a:t>
            </a:r>
            <a:r>
              <a:rPr lang="en-US" sz="8000" dirty="0" smtClean="0">
                <a:solidFill>
                  <a:schemeClr val="accent1"/>
                </a:solidFill>
              </a:rPr>
              <a:t>.</a:t>
            </a:r>
          </a:p>
          <a:p>
            <a:pPr lvl="1"/>
            <a:endParaRPr lang="en-US" sz="10400" dirty="0">
              <a:solidFill>
                <a:schemeClr val="tx2"/>
              </a:solidFill>
            </a:endParaRPr>
          </a:p>
          <a:p>
            <a:r>
              <a:rPr lang="en-US" sz="11200" dirty="0" smtClean="0">
                <a:solidFill>
                  <a:schemeClr val="tx2"/>
                </a:solidFill>
              </a:rPr>
              <a:t>When evaluating Water Rights the State Engineer looks at the historical values for both diversion and depletion.</a:t>
            </a:r>
          </a:p>
          <a:p>
            <a:pPr lvl="1"/>
            <a:r>
              <a:rPr lang="en-US" sz="8000" dirty="0" smtClean="0">
                <a:solidFill>
                  <a:schemeClr val="accent1"/>
                </a:solidFill>
              </a:rPr>
              <a:t>Neither value can be enlarged.</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6545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Policy for Issuing Corrected Certificates</a:t>
            </a:r>
            <a:endParaRPr lang="en-US" sz="4000" dirty="0"/>
          </a:p>
        </p:txBody>
      </p:sp>
      <p:sp>
        <p:nvSpPr>
          <p:cNvPr id="3" name="Content Placeholder 2"/>
          <p:cNvSpPr>
            <a:spLocks noGrp="1"/>
          </p:cNvSpPr>
          <p:nvPr>
            <p:ph idx="1"/>
          </p:nvPr>
        </p:nvSpPr>
        <p:spPr/>
        <p:txBody>
          <a:bodyPr/>
          <a:lstStyle/>
          <a:p>
            <a:r>
              <a:rPr lang="en-US" dirty="0" smtClean="0"/>
              <a:t>Section 73-3-17, Certificate of Appropriation: </a:t>
            </a:r>
          </a:p>
          <a:p>
            <a:pPr lvl="2"/>
            <a:r>
              <a:rPr lang="en-US" dirty="0" smtClean="0"/>
              <a:t>“Upon the satisfaction of the state engineer that an appropriation … has been put to a beneficial use … the state engineer shall issue a certificate…”</a:t>
            </a:r>
          </a:p>
          <a:p>
            <a:pPr marL="914400" lvl="2" indent="0">
              <a:buNone/>
            </a:pPr>
            <a:r>
              <a:rPr lang="en-US" dirty="0" smtClean="0"/>
              <a:t>The certificate sets the limitations of the right in both diversion and depletion based on the beneficial use of the water.</a:t>
            </a:r>
          </a:p>
          <a:p>
            <a:pPr marL="914400" lvl="2" indent="0">
              <a:buNone/>
            </a:pPr>
            <a:endParaRPr lang="en-US" dirty="0" smtClean="0"/>
          </a:p>
        </p:txBody>
      </p:sp>
    </p:spTree>
    <p:extLst>
      <p:ext uri="{BB962C8B-B14F-4D97-AF65-F5344CB8AC3E}">
        <p14:creationId xmlns:p14="http://schemas.microsoft.com/office/powerpoint/2010/main" val="623434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Policy for Issuing Corrected Certificates</a:t>
            </a:r>
          </a:p>
        </p:txBody>
      </p:sp>
      <p:sp>
        <p:nvSpPr>
          <p:cNvPr id="3" name="Content Placeholder 2"/>
          <p:cNvSpPr>
            <a:spLocks noGrp="1"/>
          </p:cNvSpPr>
          <p:nvPr>
            <p:ph idx="1"/>
          </p:nvPr>
        </p:nvSpPr>
        <p:spPr/>
        <p:txBody>
          <a:bodyPr/>
          <a:lstStyle/>
          <a:p>
            <a:r>
              <a:rPr lang="en-US" sz="2400" dirty="0" smtClean="0"/>
              <a:t>There are times when errors or omissions occur in the proof and certificate process.</a:t>
            </a:r>
          </a:p>
          <a:p>
            <a:r>
              <a:rPr lang="en-US" sz="2400" dirty="0" smtClean="0"/>
              <a:t>Corrected Certificates can be issued to correct those deficiencies.</a:t>
            </a:r>
          </a:p>
          <a:p>
            <a:r>
              <a:rPr lang="en-US" sz="2400" dirty="0" smtClean="0"/>
              <a:t>The primary </a:t>
            </a:r>
            <a:r>
              <a:rPr lang="en-US" sz="2400" dirty="0" smtClean="0"/>
              <a:t>effort should be to issue Certificates accurately and carefully to reflect the actual  beneficial use of water.</a:t>
            </a:r>
          </a:p>
          <a:p>
            <a:r>
              <a:rPr lang="en-US" sz="2400" dirty="0" smtClean="0"/>
              <a:t>There is no obligation under statute to correct Certificates based on errors or omissions but seems appropriate to reflect actual beneficial use. </a:t>
            </a:r>
            <a:endParaRPr lang="en-US" sz="2400" dirty="0"/>
          </a:p>
        </p:txBody>
      </p:sp>
    </p:spTree>
    <p:extLst>
      <p:ext uri="{BB962C8B-B14F-4D97-AF65-F5344CB8AC3E}">
        <p14:creationId xmlns:p14="http://schemas.microsoft.com/office/powerpoint/2010/main" val="2904856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Policy for Issuing Corrected Certificates</a:t>
            </a:r>
          </a:p>
        </p:txBody>
      </p:sp>
      <p:sp>
        <p:nvSpPr>
          <p:cNvPr id="3" name="Content Placeholder 2"/>
          <p:cNvSpPr>
            <a:spLocks noGrp="1"/>
          </p:cNvSpPr>
          <p:nvPr>
            <p:ph idx="1"/>
          </p:nvPr>
        </p:nvSpPr>
        <p:spPr/>
        <p:txBody>
          <a:bodyPr/>
          <a:lstStyle/>
          <a:p>
            <a:r>
              <a:rPr lang="en-US" sz="2400" dirty="0" smtClean="0"/>
              <a:t>Corrected Certificates should only be issued to reflect actual beneficial uses that existed at the time of proof where such uses were consistent with the application.</a:t>
            </a:r>
          </a:p>
          <a:p>
            <a:r>
              <a:rPr lang="en-US" sz="2400" dirty="0" smtClean="0"/>
              <a:t>Corrections should only occur on a </a:t>
            </a:r>
            <a:r>
              <a:rPr lang="en-US" sz="2400" dirty="0" smtClean="0"/>
              <a:t>Clear </a:t>
            </a:r>
            <a:r>
              <a:rPr lang="en-US" sz="2400" dirty="0"/>
              <a:t>S</a:t>
            </a:r>
            <a:r>
              <a:rPr lang="en-US" sz="2400" dirty="0" smtClean="0"/>
              <a:t>howing </a:t>
            </a:r>
            <a:r>
              <a:rPr lang="en-US" sz="2400" dirty="0" smtClean="0"/>
              <a:t>of </a:t>
            </a:r>
            <a:r>
              <a:rPr lang="en-US" sz="2400" dirty="0" smtClean="0"/>
              <a:t>Error</a:t>
            </a:r>
            <a:r>
              <a:rPr lang="en-US" sz="2400" dirty="0" smtClean="0"/>
              <a:t>.</a:t>
            </a:r>
          </a:p>
          <a:p>
            <a:r>
              <a:rPr lang="en-US" sz="2400" dirty="0" smtClean="0"/>
              <a:t>Certificates are prima facie evidence of a right and Corrected Certificates are not preferred and may lead to problems</a:t>
            </a:r>
          </a:p>
          <a:p>
            <a:r>
              <a:rPr lang="en-US" sz="2400" dirty="0" smtClean="0"/>
              <a:t>Issuing correct Certificates the first time </a:t>
            </a:r>
            <a:r>
              <a:rPr lang="en-US" sz="2400" dirty="0" smtClean="0"/>
              <a:t>is and should </a:t>
            </a:r>
            <a:r>
              <a:rPr lang="en-US" sz="2400" dirty="0" smtClean="0"/>
              <a:t>remain our aim.</a:t>
            </a:r>
            <a:endParaRPr lang="en-US" sz="2400" dirty="0"/>
          </a:p>
        </p:txBody>
      </p:sp>
    </p:spTree>
    <p:extLst>
      <p:ext uri="{BB962C8B-B14F-4D97-AF65-F5344CB8AC3E}">
        <p14:creationId xmlns:p14="http://schemas.microsoft.com/office/powerpoint/2010/main" val="2031949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Policy for Domestic Duty Considerations</a:t>
            </a:r>
          </a:p>
        </p:txBody>
      </p:sp>
      <p:sp>
        <p:nvSpPr>
          <p:cNvPr id="3" name="Content Placeholder 2"/>
          <p:cNvSpPr>
            <a:spLocks noGrp="1"/>
          </p:cNvSpPr>
          <p:nvPr>
            <p:ph idx="1"/>
          </p:nvPr>
        </p:nvSpPr>
        <p:spPr/>
        <p:txBody>
          <a:bodyPr/>
          <a:lstStyle/>
          <a:p>
            <a:r>
              <a:rPr lang="en-US" sz="1800" dirty="0" smtClean="0"/>
              <a:t>Since the early 1980’s, the State Engineer has used </a:t>
            </a:r>
            <a:r>
              <a:rPr lang="en-US" sz="1800" dirty="0" smtClean="0"/>
              <a:t>indoor domestic </a:t>
            </a:r>
            <a:r>
              <a:rPr lang="en-US" sz="1800" dirty="0" smtClean="0"/>
              <a:t>duties based on 400 gallons/connection/day which is about 0.45 ac-</a:t>
            </a:r>
            <a:r>
              <a:rPr lang="en-US" sz="1800" dirty="0" err="1" smtClean="0"/>
              <a:t>ft</a:t>
            </a:r>
            <a:r>
              <a:rPr lang="en-US" sz="1800" dirty="0" smtClean="0"/>
              <a:t>/year.</a:t>
            </a:r>
          </a:p>
          <a:p>
            <a:endParaRPr lang="en-US" sz="1800" dirty="0" smtClean="0"/>
          </a:p>
          <a:p>
            <a:r>
              <a:rPr lang="en-US" sz="1800" dirty="0" smtClean="0"/>
              <a:t>With continuing conservation efforts, studies have shown that 70 gallons per person per day may be a more reasonable estimate for indoor domestic use in Utah. With an estimated average of 3.6 people per connection that equals about 250 gallons/connection/day or about 0.28 ac-</a:t>
            </a:r>
            <a:r>
              <a:rPr lang="en-US" sz="1800" dirty="0" err="1" smtClean="0"/>
              <a:t>ft</a:t>
            </a:r>
            <a:r>
              <a:rPr lang="en-US" sz="1800" dirty="0" smtClean="0"/>
              <a:t>/year on average for a full-time, year-round residence. Part-time recreational usage may only require 0.14 ac-</a:t>
            </a:r>
            <a:r>
              <a:rPr lang="en-US" sz="1800" dirty="0" err="1" smtClean="0"/>
              <a:t>ft</a:t>
            </a:r>
            <a:r>
              <a:rPr lang="en-US" sz="1800" dirty="0" smtClean="0"/>
              <a:t>/connection or less based on those numbers.</a:t>
            </a:r>
          </a:p>
          <a:p>
            <a:endParaRPr lang="en-US" sz="1800" dirty="0" smtClean="0"/>
          </a:p>
          <a:p>
            <a:r>
              <a:rPr lang="en-US" sz="1800" dirty="0" smtClean="0"/>
              <a:t>Based on the conservation numbers, 0.45 ac-</a:t>
            </a:r>
            <a:r>
              <a:rPr lang="en-US" sz="1800" dirty="0" err="1" smtClean="0"/>
              <a:t>ft</a:t>
            </a:r>
            <a:r>
              <a:rPr lang="en-US" sz="1800" dirty="0" smtClean="0"/>
              <a:t> would supply the annual inside domestic needs of 5.7 people. While some homes exceed that number, on the average there are less people per connection than 5.7.</a:t>
            </a:r>
          </a:p>
          <a:p>
            <a:endParaRPr lang="en-US" sz="2000" dirty="0" smtClean="0"/>
          </a:p>
          <a:p>
            <a:endParaRPr lang="en-US" sz="2000" dirty="0" smtClean="0"/>
          </a:p>
          <a:p>
            <a:endParaRPr lang="en-US" sz="2400" dirty="0"/>
          </a:p>
        </p:txBody>
      </p:sp>
    </p:spTree>
    <p:extLst>
      <p:ext uri="{BB962C8B-B14F-4D97-AF65-F5344CB8AC3E}">
        <p14:creationId xmlns:p14="http://schemas.microsoft.com/office/powerpoint/2010/main" val="1747980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a:t>
            </a:r>
            <a:r>
              <a:rPr lang="en-US" dirty="0" smtClean="0"/>
              <a:t>Duty</a:t>
            </a:r>
            <a:endParaRPr lang="en-US" dirty="0"/>
          </a:p>
        </p:txBody>
      </p:sp>
      <p:sp>
        <p:nvSpPr>
          <p:cNvPr id="3" name="Content Placeholder 2"/>
          <p:cNvSpPr>
            <a:spLocks noGrp="1"/>
          </p:cNvSpPr>
          <p:nvPr>
            <p:ph idx="1"/>
          </p:nvPr>
        </p:nvSpPr>
        <p:spPr/>
        <p:txBody>
          <a:bodyPr/>
          <a:lstStyle/>
          <a:p>
            <a:r>
              <a:rPr lang="en-US" sz="2000" dirty="0"/>
              <a:t>While 0.45 ac-</a:t>
            </a:r>
            <a:r>
              <a:rPr lang="en-US" sz="2000" dirty="0" err="1"/>
              <a:t>ft</a:t>
            </a:r>
            <a:r>
              <a:rPr lang="en-US" sz="2000" dirty="0"/>
              <a:t>/connection is a safe number that will cover a large usage per connection, that amount of water may not be needed to meet the projected needs of the residential users in any particular </a:t>
            </a:r>
            <a:r>
              <a:rPr lang="en-US" sz="2000" dirty="0" smtClean="0"/>
              <a:t>situation. It is a number we will continue to used if there is no evidence that it should be different.</a:t>
            </a:r>
          </a:p>
          <a:p>
            <a:endParaRPr lang="en-US" sz="2000" dirty="0" smtClean="0"/>
          </a:p>
          <a:p>
            <a:r>
              <a:rPr lang="en-US" sz="2000" dirty="0" smtClean="0"/>
              <a:t>The State Engineer will consider reduced amounts of water required per connection in applications filed if the projected usage rate numbers are based on scientific evaluations and the water used is measured and reported to the Division of Water Rights through the Water Use Program. </a:t>
            </a:r>
            <a:endParaRPr lang="en-US" sz="2000" dirty="0"/>
          </a:p>
          <a:p>
            <a:endParaRPr lang="en-US" dirty="0"/>
          </a:p>
        </p:txBody>
      </p:sp>
    </p:spTree>
    <p:extLst>
      <p:ext uri="{BB962C8B-B14F-4D97-AF65-F5344CB8AC3E}">
        <p14:creationId xmlns:p14="http://schemas.microsoft.com/office/powerpoint/2010/main" val="519873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a:t>
            </a:r>
            <a:r>
              <a:rPr lang="en-US" dirty="0" smtClean="0"/>
              <a:t>Rights</a:t>
            </a:r>
            <a:endParaRPr lang="en-US" dirty="0"/>
          </a:p>
        </p:txBody>
      </p:sp>
      <p:sp>
        <p:nvSpPr>
          <p:cNvPr id="3" name="Content Placeholder 2"/>
          <p:cNvSpPr>
            <a:spLocks noGrp="1"/>
          </p:cNvSpPr>
          <p:nvPr>
            <p:ph idx="1"/>
          </p:nvPr>
        </p:nvSpPr>
        <p:spPr/>
        <p:txBody>
          <a:bodyPr/>
          <a:lstStyle/>
          <a:p>
            <a:r>
              <a:rPr lang="en-US" sz="2000" dirty="0" smtClean="0"/>
              <a:t>Since 2010 the Division of Water Rights has extended the “Municipal Use” type of use to “Public Water Suppliers” as defined in 73-1-4(1)(b)UCA</a:t>
            </a:r>
          </a:p>
          <a:p>
            <a:r>
              <a:rPr lang="en-US" sz="2000" dirty="0" smtClean="0"/>
              <a:t>Systems serving 100 connections or 200 </a:t>
            </a:r>
            <a:r>
              <a:rPr lang="en-US" sz="2000" dirty="0" smtClean="0"/>
              <a:t>year-round </a:t>
            </a:r>
            <a:r>
              <a:rPr lang="en-US" sz="2000" dirty="0" smtClean="0"/>
              <a:t>residents</a:t>
            </a:r>
          </a:p>
          <a:p>
            <a:endParaRPr lang="en-US" sz="2000" dirty="0" smtClean="0"/>
          </a:p>
          <a:p>
            <a:r>
              <a:rPr lang="en-US" sz="2000" dirty="0" smtClean="0"/>
              <a:t>Municipal water right holders in this category have statutory protections under 73-1-4 and 73-3-12 and the ability to prepare 40-year plans to help preserve their underlying water rights to meet reasonable future needs.</a:t>
            </a:r>
          </a:p>
          <a:p>
            <a:endParaRPr lang="en-US" sz="2000" dirty="0" smtClean="0"/>
          </a:p>
          <a:p>
            <a:r>
              <a:rPr lang="en-US" sz="2000" dirty="0" smtClean="0"/>
              <a:t>These protections apply to claims of forfeiture and for having extensions of time granted to prove up on their water rights</a:t>
            </a:r>
            <a:endParaRPr lang="en-US" sz="2000" dirty="0"/>
          </a:p>
        </p:txBody>
      </p:sp>
    </p:spTree>
    <p:extLst>
      <p:ext uri="{BB962C8B-B14F-4D97-AF65-F5344CB8AC3E}">
        <p14:creationId xmlns:p14="http://schemas.microsoft.com/office/powerpoint/2010/main" val="369637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Policy </a:t>
            </a:r>
            <a:r>
              <a:rPr lang="en-US" sz="3200" dirty="0"/>
              <a:t>for Extending the List of Those Allowed to Hold Municipal Water </a:t>
            </a:r>
            <a:r>
              <a:rPr lang="en-US" sz="3200" dirty="0" smtClean="0"/>
              <a:t>Rights </a:t>
            </a:r>
            <a:endParaRPr lang="en-US" sz="3200" dirty="0"/>
          </a:p>
        </p:txBody>
      </p:sp>
      <p:sp>
        <p:nvSpPr>
          <p:cNvPr id="3" name="Content Placeholder 2"/>
          <p:cNvSpPr>
            <a:spLocks noGrp="1"/>
          </p:cNvSpPr>
          <p:nvPr>
            <p:ph idx="1"/>
          </p:nvPr>
        </p:nvSpPr>
        <p:spPr/>
        <p:txBody>
          <a:bodyPr/>
          <a:lstStyle/>
          <a:p>
            <a:r>
              <a:rPr lang="en-US" sz="2000" dirty="0" smtClean="0"/>
              <a:t>Typically “Municipal Rights” have been limited to those entities defined as “Public Water Suppliers” in Section 73-1-4 UCA. Applications filed for municipal rights must have a mechanism for leaving the municipal use designation in control of one of these public water suppliers.</a:t>
            </a:r>
          </a:p>
          <a:p>
            <a:endParaRPr lang="en-US" sz="2000" dirty="0"/>
          </a:p>
          <a:p>
            <a:r>
              <a:rPr lang="en-US" sz="2000" dirty="0" smtClean="0"/>
              <a:t>The Utah Division of Drinking Water has  a reference in rule to “Public Water Systems.” These systems are either publicly or privately owned and provide water for human consumption or other domestic uses and have at least 15 service connections or serve an average of at least 25 individuals daily at least 60 days out of the year.</a:t>
            </a:r>
          </a:p>
          <a:p>
            <a:endParaRPr lang="en-US" sz="2000" dirty="0"/>
          </a:p>
        </p:txBody>
      </p:sp>
    </p:spTree>
    <p:extLst>
      <p:ext uri="{BB962C8B-B14F-4D97-AF65-F5344CB8AC3E}">
        <p14:creationId xmlns:p14="http://schemas.microsoft.com/office/powerpoint/2010/main" val="223331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2019</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lnSpcReduction="10000"/>
          </a:bodyPr>
          <a:lstStyle/>
          <a:p>
            <a:endParaRPr lang="en-US" sz="2400" dirty="0" smtClean="0"/>
          </a:p>
          <a:p>
            <a:r>
              <a:rPr lang="en-US" sz="2400" u="sng" dirty="0" smtClean="0">
                <a:solidFill>
                  <a:schemeClr val="bg1">
                    <a:lumMod val="50000"/>
                  </a:schemeClr>
                </a:solidFill>
              </a:rPr>
              <a:t>HB125</a:t>
            </a:r>
            <a:r>
              <a:rPr lang="en-US" sz="2400" dirty="0" smtClean="0">
                <a:solidFill>
                  <a:schemeClr val="bg1">
                    <a:lumMod val="50000"/>
                  </a:schemeClr>
                </a:solidFill>
              </a:rPr>
              <a:t> </a:t>
            </a:r>
            <a:r>
              <a:rPr lang="en-US" sz="2400" dirty="0" smtClean="0">
                <a:solidFill>
                  <a:schemeClr val="bg1">
                    <a:lumMod val="50000"/>
                  </a:schemeClr>
                </a:solidFill>
                <a:effectLst/>
              </a:rPr>
              <a:t>Quantity Impairment Modifications (Albrecht) – “and” to “or”</a:t>
            </a:r>
          </a:p>
          <a:p>
            <a:r>
              <a:rPr lang="en-US" sz="2400" u="sng" dirty="0" smtClean="0">
                <a:solidFill>
                  <a:schemeClr val="bg1">
                    <a:lumMod val="50000"/>
                  </a:schemeClr>
                </a:solidFill>
              </a:rPr>
              <a:t>HB355</a:t>
            </a:r>
            <a:r>
              <a:rPr lang="en-US" sz="2400" dirty="0" smtClean="0">
                <a:solidFill>
                  <a:schemeClr val="bg1">
                    <a:lumMod val="50000"/>
                  </a:schemeClr>
                </a:solidFill>
              </a:rPr>
              <a:t> </a:t>
            </a:r>
            <a:r>
              <a:rPr lang="en-US" sz="2400" dirty="0" smtClean="0">
                <a:solidFill>
                  <a:schemeClr val="bg1">
                    <a:lumMod val="50000"/>
                  </a:schemeClr>
                </a:solidFill>
                <a:effectLst/>
              </a:rPr>
              <a:t>Water General Adjudication Amendments (Ferry) – Summons, small domestic reinstatements, and appeals </a:t>
            </a:r>
          </a:p>
          <a:p>
            <a:r>
              <a:rPr lang="en-US" sz="2400" u="sng" dirty="0" smtClean="0">
                <a:solidFill>
                  <a:schemeClr val="bg1">
                    <a:lumMod val="50000"/>
                  </a:schemeClr>
                </a:solidFill>
              </a:rPr>
              <a:t>SB66</a:t>
            </a:r>
            <a:r>
              <a:rPr lang="en-US" sz="2400" dirty="0" smtClean="0">
                <a:solidFill>
                  <a:schemeClr val="bg1">
                    <a:lumMod val="50000"/>
                  </a:schemeClr>
                </a:solidFill>
              </a:rPr>
              <a:t> </a:t>
            </a:r>
            <a:r>
              <a:rPr lang="en-US" sz="2400" dirty="0" smtClean="0">
                <a:solidFill>
                  <a:schemeClr val="bg1">
                    <a:lumMod val="50000"/>
                  </a:schemeClr>
                </a:solidFill>
                <a:effectLst/>
              </a:rPr>
              <a:t>Dam Safety Amendments (</a:t>
            </a:r>
            <a:r>
              <a:rPr lang="en-US" sz="2400" dirty="0" err="1" smtClean="0">
                <a:solidFill>
                  <a:schemeClr val="bg1">
                    <a:lumMod val="50000"/>
                  </a:schemeClr>
                </a:solidFill>
                <a:effectLst/>
              </a:rPr>
              <a:t>Sandall</a:t>
            </a:r>
            <a:r>
              <a:rPr lang="en-US" sz="2400" dirty="0" smtClean="0">
                <a:solidFill>
                  <a:schemeClr val="bg1">
                    <a:lumMod val="50000"/>
                  </a:schemeClr>
                </a:solidFill>
                <a:effectLst/>
              </a:rPr>
              <a:t>) – Regulate safety of dams not what is around them.</a:t>
            </a:r>
          </a:p>
          <a:p>
            <a:endParaRPr lang="en-US" dirty="0" smtClean="0"/>
          </a:p>
          <a:p>
            <a:endParaRPr lang="en-US" dirty="0"/>
          </a:p>
        </p:txBody>
      </p:sp>
    </p:spTree>
    <p:extLst>
      <p:ext uri="{BB962C8B-B14F-4D97-AF65-F5344CB8AC3E}">
        <p14:creationId xmlns:p14="http://schemas.microsoft.com/office/powerpoint/2010/main" val="3015119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Use Rights Extended </a:t>
            </a:r>
          </a:p>
        </p:txBody>
      </p:sp>
      <p:sp>
        <p:nvSpPr>
          <p:cNvPr id="3" name="Content Placeholder 2"/>
          <p:cNvSpPr>
            <a:spLocks noGrp="1"/>
          </p:cNvSpPr>
          <p:nvPr>
            <p:ph idx="1"/>
          </p:nvPr>
        </p:nvSpPr>
        <p:spPr/>
        <p:txBody>
          <a:bodyPr/>
          <a:lstStyle/>
          <a:p>
            <a:r>
              <a:rPr lang="en-US" sz="2000" dirty="0"/>
              <a:t>These </a:t>
            </a:r>
            <a:r>
              <a:rPr lang="en-US" sz="2000" dirty="0" smtClean="0"/>
              <a:t>smaller systems </a:t>
            </a:r>
            <a:r>
              <a:rPr lang="en-US" sz="2000" dirty="0"/>
              <a:t>don’t fit the protection criteria in Section 73-1-4 UCA but the option of having “Municipal Use”  as a recognized </a:t>
            </a:r>
            <a:r>
              <a:rPr lang="en-US" sz="2000" dirty="0" smtClean="0"/>
              <a:t>use is extended to </a:t>
            </a:r>
            <a:r>
              <a:rPr lang="en-US" sz="2000" dirty="0"/>
              <a:t>these smaller public water </a:t>
            </a:r>
            <a:r>
              <a:rPr lang="en-US" sz="2000" dirty="0" smtClean="0"/>
              <a:t>systems to allow these entities to submit applications to cover the universe of uses under the umbrella of municipal use under a change application process.</a:t>
            </a:r>
          </a:p>
          <a:p>
            <a:endParaRPr lang="en-US" sz="2000" dirty="0"/>
          </a:p>
          <a:p>
            <a:r>
              <a:rPr lang="en-US" sz="2000" dirty="0" smtClean="0"/>
              <a:t>This use is extended with the conditions that all water use must be metered and the use must be reported to the Division of Water Rights through the Water Use Program.</a:t>
            </a:r>
          </a:p>
          <a:p>
            <a:endParaRPr lang="en-US" sz="2000" dirty="0"/>
          </a:p>
          <a:p>
            <a:r>
              <a:rPr lang="en-US" sz="2000" dirty="0" smtClean="0"/>
              <a:t>Submitting proof on all municipal rights will include measurements of the quantity of water diverted over the amount of water rights already certificated and must show that diversion and depletion limitations of the rights have not been exceeded.</a:t>
            </a:r>
            <a:endParaRPr lang="en-US" sz="2000" dirty="0"/>
          </a:p>
          <a:p>
            <a:endParaRPr lang="en-US" dirty="0"/>
          </a:p>
        </p:txBody>
      </p:sp>
    </p:spTree>
    <p:extLst>
      <p:ext uri="{BB962C8B-B14F-4D97-AF65-F5344CB8AC3E}">
        <p14:creationId xmlns:p14="http://schemas.microsoft.com/office/powerpoint/2010/main" val="42047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Use Rights Extended</a:t>
            </a:r>
          </a:p>
        </p:txBody>
      </p:sp>
      <p:sp>
        <p:nvSpPr>
          <p:cNvPr id="3" name="Content Placeholder 2"/>
          <p:cNvSpPr>
            <a:spLocks noGrp="1"/>
          </p:cNvSpPr>
          <p:nvPr>
            <p:ph idx="1"/>
          </p:nvPr>
        </p:nvSpPr>
        <p:spPr/>
        <p:txBody>
          <a:bodyPr/>
          <a:lstStyle/>
          <a:p>
            <a:r>
              <a:rPr lang="en-US" dirty="0" smtClean="0"/>
              <a:t>It is important to note that while “Municipal Use” is extended to these smaller “Public Water Systems”, they do not meet the qualifications given under 73-1-4 and 73-3-12 for “Public Water Suppliers” and do not have the special protections under statute provided to “Public Water Suppliers”.</a:t>
            </a:r>
            <a:endParaRPr lang="en-US" dirty="0"/>
          </a:p>
        </p:txBody>
      </p:sp>
    </p:spTree>
    <p:extLst>
      <p:ext uri="{BB962C8B-B14F-4D97-AF65-F5344CB8AC3E}">
        <p14:creationId xmlns:p14="http://schemas.microsoft.com/office/powerpoint/2010/main" val="1547650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WP\DOC\FY1617\FY18 Budget\budget_pictures\2016-09-14 17.5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pPr>
              <a:defRPr/>
            </a:pPr>
            <a:r>
              <a:rPr lang="en-US" dirty="0">
                <a:solidFill>
                  <a:schemeClr val="bg1">
                    <a:lumMod val="95000"/>
                  </a:schemeClr>
                </a:solidFill>
                <a:effectLst>
                  <a:outerShdw blurRad="38100" dist="38100" dir="2700000" algn="tl">
                    <a:srgbClr val="000000">
                      <a:alpha val="43137"/>
                    </a:srgbClr>
                  </a:outerShdw>
                </a:effectLst>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2019</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fontScale="92500" lnSpcReduction="10000"/>
          </a:bodyPr>
          <a:lstStyle/>
          <a:p>
            <a:endParaRPr lang="en-US" sz="2400" dirty="0" smtClean="0"/>
          </a:p>
          <a:p>
            <a:r>
              <a:rPr lang="en-US" sz="2400" u="sng" dirty="0" smtClean="0">
                <a:solidFill>
                  <a:schemeClr val="bg1">
                    <a:lumMod val="50000"/>
                  </a:schemeClr>
                </a:solidFill>
              </a:rPr>
              <a:t>HJR5</a:t>
            </a:r>
            <a:r>
              <a:rPr lang="en-US" sz="2400" dirty="0" smtClean="0">
                <a:solidFill>
                  <a:schemeClr val="bg1">
                    <a:lumMod val="50000"/>
                  </a:schemeClr>
                </a:solidFill>
              </a:rPr>
              <a:t> </a:t>
            </a:r>
            <a:r>
              <a:rPr lang="en-US" sz="2400" dirty="0" smtClean="0">
                <a:solidFill>
                  <a:schemeClr val="bg1">
                    <a:lumMod val="50000"/>
                  </a:schemeClr>
                </a:solidFill>
                <a:effectLst/>
              </a:rPr>
              <a:t>Joint Resolution Approving Notes to Water Rights Addendums (Owens) – Adopts notes to water right addendums</a:t>
            </a:r>
          </a:p>
          <a:p>
            <a:pPr marL="0" indent="0">
              <a:buNone/>
            </a:pPr>
            <a:endParaRPr lang="en-US" sz="2400" dirty="0" smtClean="0">
              <a:solidFill>
                <a:schemeClr val="bg1">
                  <a:lumMod val="50000"/>
                </a:schemeClr>
              </a:solidFill>
            </a:endParaRPr>
          </a:p>
          <a:p>
            <a:r>
              <a:rPr lang="en-US" sz="2400" u="sng" dirty="0" smtClean="0">
                <a:solidFill>
                  <a:schemeClr val="bg1">
                    <a:lumMod val="50000"/>
                  </a:schemeClr>
                </a:solidFill>
              </a:rPr>
              <a:t>HB31</a:t>
            </a:r>
            <a:r>
              <a:rPr lang="en-US" sz="2400" dirty="0" smtClean="0">
                <a:solidFill>
                  <a:schemeClr val="bg1">
                    <a:lumMod val="50000"/>
                  </a:schemeClr>
                </a:solidFill>
              </a:rPr>
              <a:t> </a:t>
            </a:r>
            <a:r>
              <a:rPr lang="en-US" sz="2400" dirty="0" smtClean="0">
                <a:solidFill>
                  <a:schemeClr val="bg1">
                    <a:lumMod val="50000"/>
                  </a:schemeClr>
                </a:solidFill>
                <a:effectLst/>
              </a:rPr>
              <a:t>Water Supply and Surplus Water</a:t>
            </a:r>
            <a:r>
              <a:rPr lang="en-US" sz="2400" dirty="0" smtClean="0">
                <a:solidFill>
                  <a:schemeClr val="bg1">
                    <a:lumMod val="50000"/>
                  </a:schemeClr>
                </a:solidFill>
              </a:rPr>
              <a:t> </a:t>
            </a:r>
            <a:r>
              <a:rPr lang="en-US" sz="2400" dirty="0" smtClean="0">
                <a:solidFill>
                  <a:schemeClr val="bg1">
                    <a:lumMod val="50000"/>
                  </a:schemeClr>
                </a:solidFill>
                <a:effectLst/>
              </a:rPr>
              <a:t>Amendments (Coleman); </a:t>
            </a:r>
            <a:r>
              <a:rPr lang="en-US" sz="2400" u="sng" dirty="0" smtClean="0">
                <a:solidFill>
                  <a:schemeClr val="bg1">
                    <a:lumMod val="50000"/>
                  </a:schemeClr>
                </a:solidFill>
              </a:rPr>
              <a:t>SB17</a:t>
            </a:r>
            <a:r>
              <a:rPr lang="en-US" sz="2400" dirty="0" smtClean="0">
                <a:solidFill>
                  <a:schemeClr val="bg1">
                    <a:lumMod val="50000"/>
                  </a:schemeClr>
                </a:solidFill>
              </a:rPr>
              <a:t> </a:t>
            </a:r>
            <a:r>
              <a:rPr lang="en-US" sz="2400" dirty="0" smtClean="0">
                <a:solidFill>
                  <a:schemeClr val="bg1">
                    <a:lumMod val="50000"/>
                  </a:schemeClr>
                </a:solidFill>
                <a:effectLst/>
              </a:rPr>
              <a:t>Extraterritorial Jurisdiction Amendments (</a:t>
            </a:r>
            <a:r>
              <a:rPr lang="en-US" sz="2400" dirty="0" err="1" smtClean="0">
                <a:solidFill>
                  <a:schemeClr val="bg1">
                    <a:lumMod val="50000"/>
                  </a:schemeClr>
                </a:solidFill>
                <a:effectLst/>
              </a:rPr>
              <a:t>Okerlund</a:t>
            </a:r>
            <a:r>
              <a:rPr lang="en-US" sz="2400" dirty="0" smtClean="0">
                <a:solidFill>
                  <a:schemeClr val="bg1">
                    <a:lumMod val="50000"/>
                  </a:schemeClr>
                </a:solidFill>
                <a:effectLst/>
              </a:rPr>
              <a:t>); and</a:t>
            </a:r>
            <a:r>
              <a:rPr lang="en-US" sz="2400" dirty="0" smtClean="0">
                <a:solidFill>
                  <a:schemeClr val="bg1">
                    <a:lumMod val="50000"/>
                  </a:schemeClr>
                </a:solidFill>
              </a:rPr>
              <a:t> </a:t>
            </a:r>
            <a:r>
              <a:rPr lang="en-US" sz="2400" u="sng" dirty="0" smtClean="0">
                <a:solidFill>
                  <a:schemeClr val="bg1">
                    <a:lumMod val="50000"/>
                  </a:schemeClr>
                </a:solidFill>
              </a:rPr>
              <a:t>HJR1</a:t>
            </a:r>
            <a:r>
              <a:rPr lang="en-US" sz="2400" dirty="0" smtClean="0">
                <a:solidFill>
                  <a:schemeClr val="bg1">
                    <a:lumMod val="50000"/>
                  </a:schemeClr>
                </a:solidFill>
              </a:rPr>
              <a:t> </a:t>
            </a:r>
            <a:r>
              <a:rPr lang="en-US" sz="2400" dirty="0" smtClean="0">
                <a:solidFill>
                  <a:schemeClr val="bg1">
                    <a:lumMod val="50000"/>
                  </a:schemeClr>
                </a:solidFill>
                <a:effectLst/>
              </a:rPr>
              <a:t>Proposal to Amend Utah Constitution – Municipal Water (Stratton)</a:t>
            </a:r>
          </a:p>
          <a:p>
            <a:endParaRPr lang="en-US" dirty="0" smtClean="0"/>
          </a:p>
          <a:p>
            <a:endParaRPr lang="en-US" dirty="0"/>
          </a:p>
        </p:txBody>
      </p:sp>
    </p:spTree>
    <p:extLst>
      <p:ext uri="{BB962C8B-B14F-4D97-AF65-F5344CB8AC3E}">
        <p14:creationId xmlns:p14="http://schemas.microsoft.com/office/powerpoint/2010/main" val="301511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2019</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fontScale="70000" lnSpcReduction="20000"/>
          </a:bodyPr>
          <a:lstStyle/>
          <a:p>
            <a:endParaRPr lang="en-US" sz="2400" dirty="0" smtClean="0"/>
          </a:p>
          <a:p>
            <a:r>
              <a:rPr lang="en-US" sz="2600" u="sng" dirty="0" smtClean="0">
                <a:solidFill>
                  <a:schemeClr val="bg1">
                    <a:lumMod val="50000"/>
                  </a:schemeClr>
                </a:solidFill>
              </a:rPr>
              <a:t>SCR9 </a:t>
            </a:r>
            <a:r>
              <a:rPr lang="en-US" sz="2600" dirty="0" smtClean="0">
                <a:solidFill>
                  <a:schemeClr val="bg1">
                    <a:lumMod val="50000"/>
                  </a:schemeClr>
                </a:solidFill>
                <a:effectLst/>
              </a:rPr>
              <a:t>Concurrent Resolution Regarding Navajo Water Rights Settlement Agreement (</a:t>
            </a:r>
            <a:r>
              <a:rPr lang="en-US" sz="2600" dirty="0" err="1" smtClean="0">
                <a:solidFill>
                  <a:schemeClr val="bg1">
                    <a:lumMod val="50000"/>
                  </a:schemeClr>
                </a:solidFill>
                <a:effectLst/>
              </a:rPr>
              <a:t>Hinkins</a:t>
            </a:r>
            <a:r>
              <a:rPr lang="en-US" sz="2600" dirty="0" smtClean="0">
                <a:solidFill>
                  <a:schemeClr val="bg1">
                    <a:lumMod val="50000"/>
                  </a:schemeClr>
                </a:solidFill>
                <a:effectLst/>
              </a:rPr>
              <a:t>) – Declares support for the negotiated settlement agreement of the federal reserved water rights claims</a:t>
            </a:r>
            <a:endParaRPr lang="en-US" sz="2600" dirty="0" smtClean="0">
              <a:solidFill>
                <a:schemeClr val="bg1">
                  <a:lumMod val="50000"/>
                </a:schemeClr>
              </a:solidFill>
            </a:endParaRPr>
          </a:p>
          <a:p>
            <a:r>
              <a:rPr lang="en-US" sz="2600" u="sng" dirty="0" smtClean="0">
                <a:solidFill>
                  <a:schemeClr val="bg1">
                    <a:lumMod val="50000"/>
                  </a:schemeClr>
                </a:solidFill>
              </a:rPr>
              <a:t>HB12</a:t>
            </a:r>
            <a:r>
              <a:rPr lang="en-US" sz="2600" dirty="0" smtClean="0">
                <a:solidFill>
                  <a:schemeClr val="bg1">
                    <a:lumMod val="50000"/>
                  </a:schemeClr>
                </a:solidFill>
              </a:rPr>
              <a:t> </a:t>
            </a:r>
            <a:r>
              <a:rPr lang="en-US" sz="2600" dirty="0" smtClean="0">
                <a:solidFill>
                  <a:schemeClr val="bg1">
                    <a:lumMod val="50000"/>
                  </a:schemeClr>
                </a:solidFill>
                <a:effectLst/>
              </a:rPr>
              <a:t>Instream Flow Water Rights Amendments (Hawkes) - Repeals the repeal date for an instream flow for trout habitat</a:t>
            </a:r>
          </a:p>
          <a:p>
            <a:r>
              <a:rPr lang="en-US" sz="2600" u="sng" dirty="0" smtClean="0">
                <a:solidFill>
                  <a:schemeClr val="bg1">
                    <a:lumMod val="50000"/>
                  </a:schemeClr>
                </a:solidFill>
              </a:rPr>
              <a:t>SB52</a:t>
            </a:r>
            <a:r>
              <a:rPr lang="en-US" sz="2600" dirty="0" smtClean="0">
                <a:solidFill>
                  <a:schemeClr val="bg1">
                    <a:lumMod val="50000"/>
                  </a:schemeClr>
                </a:solidFill>
              </a:rPr>
              <a:t> </a:t>
            </a:r>
            <a:r>
              <a:rPr lang="en-US" sz="2600" dirty="0" smtClean="0">
                <a:solidFill>
                  <a:schemeClr val="bg1">
                    <a:lumMod val="50000"/>
                  </a:schemeClr>
                </a:solidFill>
                <a:effectLst/>
              </a:rPr>
              <a:t>Secondary Water Requirements (</a:t>
            </a:r>
            <a:r>
              <a:rPr lang="en-US" sz="2600" dirty="0" err="1" smtClean="0">
                <a:solidFill>
                  <a:schemeClr val="bg1">
                    <a:lumMod val="50000"/>
                  </a:schemeClr>
                </a:solidFill>
                <a:effectLst/>
              </a:rPr>
              <a:t>Anderegg</a:t>
            </a:r>
            <a:r>
              <a:rPr lang="en-US" sz="2600" dirty="0" smtClean="0">
                <a:solidFill>
                  <a:schemeClr val="bg1">
                    <a:lumMod val="50000"/>
                  </a:schemeClr>
                </a:solidFill>
                <a:effectLst/>
              </a:rPr>
              <a:t>) – New secondary water to be metered April 1, 2020; Secondary water suppliers to develop a plan for metering by December 2019; requires reporting to Water Rights; Requires a study of issues relating to metering secondary water by the Utah Water Task Force.</a:t>
            </a:r>
            <a:endParaRPr lang="en-US" sz="2600" dirty="0">
              <a:effectLst/>
            </a:endParaRPr>
          </a:p>
        </p:txBody>
      </p:sp>
    </p:spTree>
    <p:extLst>
      <p:ext uri="{BB962C8B-B14F-4D97-AF65-F5344CB8AC3E}">
        <p14:creationId xmlns:p14="http://schemas.microsoft.com/office/powerpoint/2010/main" val="301511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64275" cy="6854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337" y="381000"/>
            <a:ext cx="8229600" cy="1143000"/>
          </a:xfrm>
        </p:spPr>
        <p:txBody>
          <a:bodyPr/>
          <a:lstStyle/>
          <a:p>
            <a:r>
              <a:rPr lang="en-US" dirty="0" smtClean="0">
                <a:solidFill>
                  <a:schemeClr val="accent2">
                    <a:lumMod val="50000"/>
                  </a:schemeClr>
                </a:solidFill>
              </a:rPr>
              <a:t>Legislative Bills 2019</a:t>
            </a:r>
            <a:endParaRPr lang="en-US" dirty="0">
              <a:solidFill>
                <a:schemeClr val="accent2">
                  <a:lumMod val="50000"/>
                </a:schemeClr>
              </a:solidFill>
            </a:endParaRPr>
          </a:p>
        </p:txBody>
      </p:sp>
      <p:pic>
        <p:nvPicPr>
          <p:cNvPr id="2050"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7543800" cy="42433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24001"/>
            <a:ext cx="6629400" cy="3352800"/>
          </a:xfrm>
          <a:solidFill>
            <a:schemeClr val="accent3">
              <a:lumMod val="20000"/>
              <a:lumOff val="80000"/>
            </a:schemeClr>
          </a:solidFill>
          <a:ln w="31750">
            <a:solidFill>
              <a:schemeClr val="tx1"/>
            </a:solidFill>
          </a:ln>
        </p:spPr>
        <p:txBody>
          <a:bodyPr>
            <a:normAutofit fontScale="70000" lnSpcReduction="20000"/>
          </a:bodyPr>
          <a:lstStyle/>
          <a:p>
            <a:endParaRPr lang="en-US" sz="2400" dirty="0" smtClean="0"/>
          </a:p>
          <a:p>
            <a:r>
              <a:rPr lang="en-US" sz="2600" u="sng" dirty="0" smtClean="0">
                <a:solidFill>
                  <a:schemeClr val="bg1">
                    <a:lumMod val="50000"/>
                  </a:schemeClr>
                </a:solidFill>
              </a:rPr>
              <a:t>SJR1</a:t>
            </a:r>
            <a:r>
              <a:rPr lang="en-US" sz="2600" dirty="0" smtClean="0">
                <a:solidFill>
                  <a:schemeClr val="bg1">
                    <a:lumMod val="50000"/>
                  </a:schemeClr>
                </a:solidFill>
              </a:rPr>
              <a:t> </a:t>
            </a:r>
            <a:r>
              <a:rPr lang="en-US" sz="2600" dirty="0" smtClean="0">
                <a:solidFill>
                  <a:schemeClr val="bg1">
                    <a:lumMod val="50000"/>
                  </a:schemeClr>
                </a:solidFill>
                <a:effectLst/>
              </a:rPr>
              <a:t>Joint Resolution Supporting the Study of Water Banking in Utah (Iwamoto) – Encourages the study of possible options to create and develop water banks to further the 2017 State Recommended Water Strategy and prepare recommendations to consider for the 2020 legislative general session</a:t>
            </a:r>
          </a:p>
          <a:p>
            <a:r>
              <a:rPr lang="en-US" sz="2600" u="sng" dirty="0" smtClean="0">
                <a:solidFill>
                  <a:schemeClr val="bg1">
                    <a:lumMod val="50000"/>
                  </a:schemeClr>
                </a:solidFill>
              </a:rPr>
              <a:t>HCJ10</a:t>
            </a:r>
            <a:r>
              <a:rPr lang="en-US" sz="2600" dirty="0" smtClean="0">
                <a:solidFill>
                  <a:schemeClr val="bg1">
                    <a:lumMod val="50000"/>
                  </a:schemeClr>
                </a:solidFill>
              </a:rPr>
              <a:t> </a:t>
            </a:r>
            <a:r>
              <a:rPr lang="en-US" sz="2600" dirty="0" smtClean="0">
                <a:solidFill>
                  <a:schemeClr val="bg1">
                    <a:lumMod val="50000"/>
                  </a:schemeClr>
                </a:solidFill>
                <a:effectLst/>
              </a:rPr>
              <a:t>Concurrent Resolution to Address Declining Water Levels of the Great Salt Lake (Hawkes) – Recognizes the critical importance of continued water flows to Great Salt Lake and its wetlands and the need for solutions to address declining levels while appropriately balancing economic, social, and environmental needs. Urges development of policy recommendations</a:t>
            </a:r>
            <a:endParaRPr lang="en-US" sz="2600" dirty="0" smtClean="0">
              <a:effectLst/>
            </a:endParaRPr>
          </a:p>
          <a:p>
            <a:endParaRPr lang="en-US" dirty="0"/>
          </a:p>
        </p:txBody>
      </p:sp>
    </p:spTree>
    <p:extLst>
      <p:ext uri="{BB962C8B-B14F-4D97-AF65-F5344CB8AC3E}">
        <p14:creationId xmlns:p14="http://schemas.microsoft.com/office/powerpoint/2010/main" val="118271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304800"/>
            <a:ext cx="8229600" cy="1143000"/>
          </a:xfrm>
        </p:spPr>
        <p:txBody>
          <a:bodyPr/>
          <a:lstStyle/>
          <a:p>
            <a:r>
              <a:rPr lang="en-US" sz="4000" dirty="0"/>
              <a:t>Southern Utah/Goshen Valley Ground-Water Management Plan</a:t>
            </a:r>
          </a:p>
        </p:txBody>
      </p:sp>
      <p:sp>
        <p:nvSpPr>
          <p:cNvPr id="3" name="Content Placeholder 2"/>
          <p:cNvSpPr>
            <a:spLocks noGrp="1"/>
          </p:cNvSpPr>
          <p:nvPr>
            <p:ph idx="1"/>
          </p:nvPr>
        </p:nvSpPr>
        <p:spPr/>
        <p:txBody>
          <a:bodyPr/>
          <a:lstStyle/>
          <a:p>
            <a:r>
              <a:rPr lang="en-US" sz="2400" dirty="0"/>
              <a:t>A contaminated site has been identified near the mouth of Spanish Fork </a:t>
            </a:r>
            <a:r>
              <a:rPr lang="en-US" sz="2400" dirty="0" smtClean="0"/>
              <a:t>Canyon.</a:t>
            </a:r>
          </a:p>
          <a:p>
            <a:r>
              <a:rPr lang="en-US" sz="2400" dirty="0" smtClean="0"/>
              <a:t>The </a:t>
            </a:r>
            <a:r>
              <a:rPr lang="en-US" sz="2400" dirty="0"/>
              <a:t>contamination plume is </a:t>
            </a:r>
            <a:r>
              <a:rPr lang="en-US" sz="2400" dirty="0" smtClean="0"/>
              <a:t>dynamic.</a:t>
            </a:r>
          </a:p>
          <a:p>
            <a:r>
              <a:rPr lang="en-US" sz="2400" dirty="0"/>
              <a:t>The identified contaminated area boundary will be defined as the area inside a 1000-foot buffer </a:t>
            </a:r>
            <a:r>
              <a:rPr lang="en-US" sz="2400" dirty="0" smtClean="0"/>
              <a:t>around a </a:t>
            </a:r>
            <a:r>
              <a:rPr lang="en-US" sz="2400" dirty="0"/>
              <a:t>contamination concentration </a:t>
            </a:r>
            <a:r>
              <a:rPr lang="en-US" sz="2400" dirty="0" smtClean="0"/>
              <a:t>contour.</a:t>
            </a:r>
          </a:p>
          <a:p>
            <a:r>
              <a:rPr lang="en-US" sz="2400" dirty="0"/>
              <a:t>Applicants seeking to move water rights into the identified contaminated area are cautioned that the water within this area must still be adequately treated before the water is used.</a:t>
            </a:r>
            <a:endParaRPr lang="en-US" sz="2400" dirty="0" smtClean="0"/>
          </a:p>
          <a:p>
            <a:endParaRPr lang="en-US" dirty="0"/>
          </a:p>
        </p:txBody>
      </p:sp>
    </p:spTree>
    <p:extLst>
      <p:ext uri="{BB962C8B-B14F-4D97-AF65-F5344CB8AC3E}">
        <p14:creationId xmlns:p14="http://schemas.microsoft.com/office/powerpoint/2010/main" val="271467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taminatedArea"/>
          <p:cNvPicPr>
            <a:picLocks noChangeAspect="1" noChangeArrowheads="1"/>
          </p:cNvPicPr>
          <p:nvPr/>
        </p:nvPicPr>
        <p:blipFill>
          <a:blip r:embed="rId3" cstate="print">
            <a:extLst>
              <a:ext uri="{28A0092B-C50C-407E-A947-70E740481C1C}">
                <a14:useLocalDpi xmlns:a14="http://schemas.microsoft.com/office/drawing/2010/main" val="0"/>
              </a:ext>
            </a:extLst>
          </a:blip>
          <a:srcRect l="9737" t="7634" r="10025" b="5609"/>
          <a:stretch>
            <a:fillRect/>
          </a:stretch>
        </p:blipFill>
        <p:spPr bwMode="auto">
          <a:xfrm>
            <a:off x="4033379" y="279187"/>
            <a:ext cx="4501022" cy="642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5469" y="157495"/>
            <a:ext cx="3112124" cy="4013672"/>
          </a:xfrm>
          <a:prstGeom prst="rect">
            <a:avLst/>
          </a:prstGeom>
        </p:spPr>
      </p:pic>
      <p:cxnSp>
        <p:nvCxnSpPr>
          <p:cNvPr id="5" name="Straight Connector 4"/>
          <p:cNvCxnSpPr/>
          <p:nvPr/>
        </p:nvCxnSpPr>
        <p:spPr>
          <a:xfrm flipV="1">
            <a:off x="1728592" y="663879"/>
            <a:ext cx="2304787" cy="102713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33550" y="1793081"/>
            <a:ext cx="2299829" cy="472045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704975" y="1666875"/>
            <a:ext cx="64294"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33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Southern Utah/Goshen Valley Ground-Water Management Plan</a:t>
            </a:r>
          </a:p>
        </p:txBody>
      </p:sp>
      <p:sp>
        <p:nvSpPr>
          <p:cNvPr id="3" name="Content Placeholder 2"/>
          <p:cNvSpPr>
            <a:spLocks noGrp="1"/>
          </p:cNvSpPr>
          <p:nvPr>
            <p:ph idx="1"/>
          </p:nvPr>
        </p:nvSpPr>
        <p:spPr/>
        <p:txBody>
          <a:bodyPr/>
          <a:lstStyle/>
          <a:p>
            <a:r>
              <a:rPr lang="en-US" sz="2800" dirty="0" smtClean="0"/>
              <a:t>Applicants </a:t>
            </a:r>
            <a:r>
              <a:rPr lang="en-US" sz="2800" dirty="0"/>
              <a:t>shall acknowledge their proposed point of diversion is located within the contaminated area and shall demonstrate in the change application filing that the future withdrawal of water will not interfere with the clean-up process or be detrimental to public welfare</a:t>
            </a:r>
            <a:r>
              <a:rPr lang="en-US" dirty="0"/>
              <a:t>.</a:t>
            </a:r>
          </a:p>
          <a:p>
            <a:endParaRPr lang="en-US" dirty="0"/>
          </a:p>
        </p:txBody>
      </p:sp>
    </p:spTree>
    <p:extLst>
      <p:ext uri="{BB962C8B-B14F-4D97-AF65-F5344CB8AC3E}">
        <p14:creationId xmlns:p14="http://schemas.microsoft.com/office/powerpoint/2010/main" val="398448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Policy for Depletion Limitations on Certificates</a:t>
            </a:r>
            <a:endParaRPr lang="en-US" sz="3600" dirty="0"/>
          </a:p>
        </p:txBody>
      </p:sp>
      <p:sp>
        <p:nvSpPr>
          <p:cNvPr id="3" name="Content Placeholder 2"/>
          <p:cNvSpPr>
            <a:spLocks noGrp="1"/>
          </p:cNvSpPr>
          <p:nvPr>
            <p:ph idx="1"/>
          </p:nvPr>
        </p:nvSpPr>
        <p:spPr/>
        <p:txBody>
          <a:bodyPr/>
          <a:lstStyle/>
          <a:p>
            <a:r>
              <a:rPr lang="en-US" sz="2800" dirty="0" smtClean="0"/>
              <a:t>New Certificates set new limitations for the right concerning diversion, depletion, nature of use, place of use, point of diversion, and period of use as detailed in the Certificate.</a:t>
            </a:r>
          </a:p>
          <a:p>
            <a:r>
              <a:rPr lang="en-US" sz="2800" dirty="0" smtClean="0"/>
              <a:t>These limitations are the basis for future considerations of the right.</a:t>
            </a:r>
          </a:p>
          <a:p>
            <a:r>
              <a:rPr lang="en-US" sz="2800" dirty="0" smtClean="0"/>
              <a:t>If you want to go back to original uses, a change application will have to be filed.</a:t>
            </a:r>
            <a:endParaRPr lang="en-US" sz="2800" dirty="0"/>
          </a:p>
        </p:txBody>
      </p:sp>
    </p:spTree>
    <p:extLst>
      <p:ext uri="{BB962C8B-B14F-4D97-AF65-F5344CB8AC3E}">
        <p14:creationId xmlns:p14="http://schemas.microsoft.com/office/powerpoint/2010/main" val="2738037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20328</TotalTime>
  <Words>2773</Words>
  <Application>Microsoft Office PowerPoint</Application>
  <PresentationFormat>On-screen Show (4:3)</PresentationFormat>
  <Paragraphs>142</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Georgia</vt:lpstr>
      <vt:lpstr>Tahoma</vt:lpstr>
      <vt:lpstr>Wingdings</vt:lpstr>
      <vt:lpstr>Balance</vt:lpstr>
      <vt:lpstr>PowerPoint Presentation</vt:lpstr>
      <vt:lpstr>Legislative Bills 2019</vt:lpstr>
      <vt:lpstr>Legislative Bills 2019</vt:lpstr>
      <vt:lpstr>Legislative Bills 2019</vt:lpstr>
      <vt:lpstr>Legislative Bills 2019</vt:lpstr>
      <vt:lpstr>Southern Utah/Goshen Valley Ground-Water Management Plan</vt:lpstr>
      <vt:lpstr>PowerPoint Presentation</vt:lpstr>
      <vt:lpstr>Southern Utah/Goshen Valley Ground-Water Management Plan</vt:lpstr>
      <vt:lpstr>Policy for Depletion Limitations on Certificates</vt:lpstr>
      <vt:lpstr>Policy for Depletion Limitations on Certificates</vt:lpstr>
      <vt:lpstr>Policy for Depletion Limitations on Certificates</vt:lpstr>
      <vt:lpstr>Diversion vs Depletion</vt:lpstr>
      <vt:lpstr>Policy for Issuing Corrected Certificates</vt:lpstr>
      <vt:lpstr>Policy for Issuing Corrected Certificates</vt:lpstr>
      <vt:lpstr>Policy for Issuing Corrected Certificates</vt:lpstr>
      <vt:lpstr>Policy for Domestic Duty Considerations</vt:lpstr>
      <vt:lpstr>Domestic Duty</vt:lpstr>
      <vt:lpstr>Municipal Rights</vt:lpstr>
      <vt:lpstr>Policy for Extending the List of Those Allowed to Hold Municipal Water Rights </vt:lpstr>
      <vt:lpstr>Municipal Use Rights Extended </vt:lpstr>
      <vt:lpstr>Municipal Use Rights Extended</vt:lpstr>
      <vt:lpstr>Questions?</vt:lpstr>
    </vt:vector>
  </TitlesOfParts>
  <Company>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WRTUSER</dc:creator>
  <cp:lastModifiedBy>Kent Jones</cp:lastModifiedBy>
  <cp:revision>791</cp:revision>
  <cp:lastPrinted>2018-03-17T23:00:14Z</cp:lastPrinted>
  <dcterms:created xsi:type="dcterms:W3CDTF">2011-08-30T01:17:55Z</dcterms:created>
  <dcterms:modified xsi:type="dcterms:W3CDTF">2019-03-17T02:23:14Z</dcterms:modified>
</cp:coreProperties>
</file>