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51" r:id="rId1"/>
  </p:sldMasterIdLst>
  <p:notesMasterIdLst>
    <p:notesMasterId r:id="rId25"/>
  </p:notesMasterIdLst>
  <p:handoutMasterIdLst>
    <p:handoutMasterId r:id="rId26"/>
  </p:handoutMasterIdLst>
  <p:sldIdLst>
    <p:sldId id="257" r:id="rId2"/>
    <p:sldId id="622" r:id="rId3"/>
    <p:sldId id="646" r:id="rId4"/>
    <p:sldId id="647" r:id="rId5"/>
    <p:sldId id="648" r:id="rId6"/>
    <p:sldId id="653" r:id="rId7"/>
    <p:sldId id="654" r:id="rId8"/>
    <p:sldId id="655" r:id="rId9"/>
    <p:sldId id="656" r:id="rId10"/>
    <p:sldId id="657" r:id="rId11"/>
    <p:sldId id="658" r:id="rId12"/>
    <p:sldId id="667" r:id="rId13"/>
    <p:sldId id="660" r:id="rId14"/>
    <p:sldId id="661" r:id="rId15"/>
    <p:sldId id="662" r:id="rId16"/>
    <p:sldId id="663" r:id="rId17"/>
    <p:sldId id="664" r:id="rId18"/>
    <p:sldId id="665" r:id="rId19"/>
    <p:sldId id="666" r:id="rId20"/>
    <p:sldId id="649" r:id="rId21"/>
    <p:sldId id="650" r:id="rId22"/>
    <p:sldId id="651" r:id="rId23"/>
    <p:sldId id="553" r:id="rId24"/>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65D1"/>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0" autoAdjust="0"/>
    <p:restoredTop sz="94660"/>
  </p:normalViewPr>
  <p:slideViewPr>
    <p:cSldViewPr>
      <p:cViewPr varScale="1">
        <p:scale>
          <a:sx n="73" d="100"/>
          <a:sy n="73" d="100"/>
        </p:scale>
        <p:origin x="110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eaLnBrk="1" hangingPunct="1">
              <a:defRPr sz="1200">
                <a:latin typeface="Arial" charset="0"/>
              </a:defRPr>
            </a:lvl1pPr>
          </a:lstStyle>
          <a:p>
            <a:pPr>
              <a:defRPr/>
            </a:pPr>
            <a:fld id="{1F4B7505-CFBE-4B68-8769-14FC6B8D6576}" type="datetimeFigureOut">
              <a:rPr lang="en-US"/>
              <a:pPr>
                <a:defRPr/>
              </a:pPr>
              <a:t>3/16/2019</a:t>
            </a:fld>
            <a:endParaRPr lang="en-US" dirty="0"/>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8FEA15-53AD-4CC2-9CB7-69334372D8EC}" type="slidenum">
              <a:rPr lang="en-US" altLang="en-US"/>
              <a:pPr>
                <a:defRPr/>
              </a:pPr>
              <a:t>‹#›</a:t>
            </a:fld>
            <a:endParaRPr lang="en-US" altLang="en-US"/>
          </a:p>
        </p:txBody>
      </p:sp>
    </p:spTree>
    <p:extLst>
      <p:ext uri="{BB962C8B-B14F-4D97-AF65-F5344CB8AC3E}">
        <p14:creationId xmlns:p14="http://schemas.microsoft.com/office/powerpoint/2010/main" val="333960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513"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805" y="4416426"/>
            <a:ext cx="5504204"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513"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1C40142-6B76-485E-9D04-D8F8AB208665}" type="slidenum">
              <a:rPr lang="en-US" altLang="en-US"/>
              <a:pPr>
                <a:defRPr/>
              </a:pPr>
              <a:t>‹#›</a:t>
            </a:fld>
            <a:endParaRPr lang="en-US" altLang="en-US"/>
          </a:p>
        </p:txBody>
      </p:sp>
    </p:spTree>
    <p:extLst>
      <p:ext uri="{BB962C8B-B14F-4D97-AF65-F5344CB8AC3E}">
        <p14:creationId xmlns:p14="http://schemas.microsoft.com/office/powerpoint/2010/main" val="3595915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A084F22-347C-4706-932E-8570659FC507}" type="slidenum">
              <a:rPr lang="en-US" altLang="en-US" smtClean="0"/>
              <a:pPr>
                <a:spcBef>
                  <a:spcPct val="0"/>
                </a:spcBef>
              </a:pPr>
              <a:t>1</a:t>
            </a:fld>
            <a:endParaRPr lang="en-US"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7887" y="4416426"/>
            <a:ext cx="5046040" cy="4183063"/>
          </a:xfrm>
          <a:noFill/>
        </p:spPr>
        <p:txBody>
          <a:bodyPr/>
          <a:lstStyle/>
          <a:p>
            <a:pPr eaLnBrk="1" hangingPunct="1"/>
            <a:r>
              <a:rPr lang="en-US" altLang="en-US" dirty="0" smtClean="0"/>
              <a:t>Policies can be found on the division of Water Rights home page. Sometimes we are all on the same</a:t>
            </a:r>
            <a:r>
              <a:rPr lang="en-US" altLang="en-US" baseline="0" dirty="0" smtClean="0"/>
              <a:t> page and sometimes we are on the same page … but some of us are in the wrong book. So I wanted to clarify some things so we can all move forward together.</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contaminated site has been identified near the mouth of Spanish Fork Canyon with high levels of nitrate and explosive compounds. The contamination plume is dynamic and the area defining its location as reported in Ensign-Bickford’s Ground Water Annual Report will be reviewed and periodically updated as needed on the Division of Water Rights’ website mapping tool. The identified contaminated area boundary will be defined as the area inside a 1000-foot buffer around the contamination concentration contour derived from water sample data where the explosive compound commonly referred to as RDX is found in concentrations greater than 2.0 ppb. </a:t>
            </a:r>
            <a:br>
              <a:rPr lang="en-US" dirty="0" smtClean="0"/>
            </a:br>
            <a:r>
              <a:rPr lang="en-US" dirty="0" smtClean="0"/>
              <a:t/>
            </a:r>
            <a:br>
              <a:rPr lang="en-US" dirty="0" smtClean="0"/>
            </a:br>
            <a:r>
              <a:rPr lang="en-US" dirty="0" smtClean="0"/>
              <a:t>Through consent agreements the state of Utah has provided to the entity responsible for cleaning up the contamination assurances which have allowed the process to proceed. Applicants seeking to move water rights into the identified contaminated area are cautioned that the water within this area must still be adequately treated before the water is used. Applicants shall acknowledge their proposed point of diversion is located within the contaminated area and shall demonstrate in the change application filing that the future withdrawal of water will not interfere with the clean-up process or be detrimental to public welfare.</a:t>
            </a:r>
          </a:p>
          <a:p>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20</a:t>
            </a:fld>
            <a:endParaRPr lang="en-US" altLang="en-US"/>
          </a:p>
        </p:txBody>
      </p:sp>
    </p:spTree>
    <p:extLst>
      <p:ext uri="{BB962C8B-B14F-4D97-AF65-F5344CB8AC3E}">
        <p14:creationId xmlns:p14="http://schemas.microsoft.com/office/powerpoint/2010/main" val="124026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significant cleanup and we don’t want to cause a deterrent to the cleanup efforts.</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21</a:t>
            </a:fld>
            <a:endParaRPr lang="en-US" altLang="en-US"/>
          </a:p>
        </p:txBody>
      </p:sp>
    </p:spTree>
    <p:extLst>
      <p:ext uri="{BB962C8B-B14F-4D97-AF65-F5344CB8AC3E}">
        <p14:creationId xmlns:p14="http://schemas.microsoft.com/office/powerpoint/2010/main" val="82829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22</a:t>
            </a:fld>
            <a:endParaRPr lang="en-US" altLang="en-US"/>
          </a:p>
        </p:txBody>
      </p:sp>
    </p:spTree>
    <p:extLst>
      <p:ext uri="{BB962C8B-B14F-4D97-AF65-F5344CB8AC3E}">
        <p14:creationId xmlns:p14="http://schemas.microsoft.com/office/powerpoint/2010/main" val="138012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23</a:t>
            </a:fld>
            <a:endParaRPr lang="en-US" altLang="en-US"/>
          </a:p>
        </p:txBody>
      </p:sp>
    </p:spTree>
    <p:extLst>
      <p:ext uri="{BB962C8B-B14F-4D97-AF65-F5344CB8AC3E}">
        <p14:creationId xmlns:p14="http://schemas.microsoft.com/office/powerpoint/2010/main" val="122981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action expanded the use of qualifying entities to include </a:t>
            </a:r>
            <a:r>
              <a:rPr lang="en-US" dirty="0" smtClean="0"/>
              <a:t>water</a:t>
            </a:r>
            <a:r>
              <a:rPr lang="en-US" baseline="0" dirty="0" smtClean="0"/>
              <a:t> corporation</a:t>
            </a:r>
            <a:r>
              <a:rPr lang="en-US" dirty="0" smtClean="0"/>
              <a:t> regulated by </a:t>
            </a:r>
            <a:r>
              <a:rPr lang="en-US" dirty="0" smtClean="0"/>
              <a:t>the PSC and community water systems serving at least 100 connections or 200 year round </a:t>
            </a:r>
            <a:r>
              <a:rPr lang="en-US" dirty="0" smtClean="0"/>
              <a:t>residents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a:t>
            </a:fld>
            <a:endParaRPr lang="en-US" altLang="en-US"/>
          </a:p>
        </p:txBody>
      </p:sp>
    </p:spTree>
    <p:extLst>
      <p:ext uri="{BB962C8B-B14F-4D97-AF65-F5344CB8AC3E}">
        <p14:creationId xmlns:p14="http://schemas.microsoft.com/office/powerpoint/2010/main" val="253168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3</a:t>
            </a:fld>
            <a:endParaRPr lang="en-US" altLang="en-US"/>
          </a:p>
        </p:txBody>
      </p:sp>
    </p:spTree>
    <p:extLst>
      <p:ext uri="{BB962C8B-B14F-4D97-AF65-F5344CB8AC3E}">
        <p14:creationId xmlns:p14="http://schemas.microsoft.com/office/powerpoint/2010/main" val="149613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4</a:t>
            </a:fld>
            <a:endParaRPr lang="en-US" altLang="en-US"/>
          </a:p>
        </p:txBody>
      </p:sp>
    </p:spTree>
    <p:extLst>
      <p:ext uri="{BB962C8B-B14F-4D97-AF65-F5344CB8AC3E}">
        <p14:creationId xmlns:p14="http://schemas.microsoft.com/office/powerpoint/2010/main" val="144813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 and I, 3000 gal./month max some times 2000 gal/month; 50 gal/person/day 34 gal/person/day at 2000. Ann will be excited</a:t>
            </a:r>
            <a:r>
              <a:rPr lang="en-US" baseline="0" dirty="0" smtClean="0"/>
              <a:t> we don’t have to shower together any more to save water… we’ll be just fine. Sometimes we water people are pretty tricky! Sometimes it’s good to be the State Engineer!</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6</a:t>
            </a:fld>
            <a:endParaRPr lang="en-US" altLang="en-US"/>
          </a:p>
        </p:txBody>
      </p:sp>
    </p:spTree>
    <p:extLst>
      <p:ext uri="{BB962C8B-B14F-4D97-AF65-F5344CB8AC3E}">
        <p14:creationId xmlns:p14="http://schemas.microsoft.com/office/powerpoint/2010/main" val="69328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7</a:t>
            </a:fld>
            <a:endParaRPr lang="en-US" altLang="en-US"/>
          </a:p>
        </p:txBody>
      </p:sp>
    </p:spTree>
    <p:extLst>
      <p:ext uri="{BB962C8B-B14F-4D97-AF65-F5344CB8AC3E}">
        <p14:creationId xmlns:p14="http://schemas.microsoft.com/office/powerpoint/2010/main" val="277284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 had one well. Filed change to go to two wells. Submitted proof on only the new well</a:t>
            </a:r>
          </a:p>
          <a:p>
            <a:r>
              <a:rPr lang="en-US" dirty="0" smtClean="0"/>
              <a:t>Proof on a home for house, animals, and irrigation in wrong township and range.</a:t>
            </a:r>
          </a:p>
          <a:p>
            <a:r>
              <a:rPr lang="en-US" dirty="0" smtClean="0"/>
              <a:t>Historic</a:t>
            </a:r>
            <a:r>
              <a:rPr lang="en-US" baseline="0" dirty="0" smtClean="0"/>
              <a:t> acreage didn’t show up on certificate but was referenced on proof and shown to be in actual use at the time of proof.</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9</a:t>
            </a:fld>
            <a:endParaRPr lang="en-US" altLang="en-US"/>
          </a:p>
        </p:txBody>
      </p:sp>
    </p:spTree>
    <p:extLst>
      <p:ext uri="{BB962C8B-B14F-4D97-AF65-F5344CB8AC3E}">
        <p14:creationId xmlns:p14="http://schemas.microsoft.com/office/powerpoint/2010/main" val="252151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irrigation to home use.</a:t>
            </a:r>
            <a:r>
              <a:rPr lang="en-US" baseline="0" dirty="0" smtClean="0"/>
              <a:t> Certificated and wanted to go back to irrigation. Could only irrigate less acres because of the new depletion limitations.</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11</a:t>
            </a:fld>
            <a:endParaRPr lang="en-US" altLang="en-US"/>
          </a:p>
        </p:txBody>
      </p:sp>
    </p:spTree>
    <p:extLst>
      <p:ext uri="{BB962C8B-B14F-4D97-AF65-F5344CB8AC3E}">
        <p14:creationId xmlns:p14="http://schemas.microsoft.com/office/powerpoint/2010/main" val="21452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dirty="0" smtClean="0">
                <a:latin typeface="Arial" panose="020B0604020202020204" pitchFamily="34" charset="0"/>
              </a:rPr>
              <a:t>Stream Alts good for two years. A new temporary change will not be required until the stream alt expires unless required by the regional engineer every year.</a:t>
            </a:r>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60CA7F-80D6-45BF-B5D6-067B05D97940}" type="slidenum">
              <a:rPr lang="en-US" altLang="en-US" smtClean="0"/>
              <a:pPr/>
              <a:t>16</a:t>
            </a:fld>
            <a:endParaRPr lang="en-US" altLang="en-US" smtClean="0"/>
          </a:p>
        </p:txBody>
      </p:sp>
    </p:spTree>
    <p:extLst>
      <p:ext uri="{BB962C8B-B14F-4D97-AF65-F5344CB8AC3E}">
        <p14:creationId xmlns:p14="http://schemas.microsoft.com/office/powerpoint/2010/main" val="172498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grpSp>
      <p:sp>
        <p:nvSpPr>
          <p:cNvPr id="2256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256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133603A0-9F25-40AA-BCB8-DC569756AB1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374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E142BB4-B36D-4979-B1BF-43F3EB2B314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675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AD22E4D-7B61-4780-811C-11BD405B6D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7015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26F34BE-09A7-4264-940A-1D2D8A0211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286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69C0E28-87C1-41DF-9B6E-37562141A3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627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D91E73E2-AECA-4089-9E7B-4EEE07D6A0A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8603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70246625-C40D-491E-8333-67D50B5CDD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50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B8D8C951-D44C-4F01-BD62-1B43841F19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1104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AF73AC3F-3894-44F6-B5F3-2E0A2F4692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9798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50CFA-6A71-4415-9436-2D08B63612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840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67007A3-52CB-4795-8CED-6313FCC051A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4975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800475" y="1789113"/>
            <a:ext cx="5340350" cy="5056187"/>
            <a:chOff x="2394" y="1127"/>
            <a:chExt cx="3364" cy="3185"/>
          </a:xfrm>
        </p:grpSpPr>
        <p:sp>
          <p:nvSpPr>
            <p:cNvPr id="2150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0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0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4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grpSp>
      <p:sp>
        <p:nvSpPr>
          <p:cNvPr id="2154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4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eaLnBrk="1" hangingPunct="1">
              <a:defRPr/>
            </a:pPr>
            <a:endParaRPr lang="en-US">
              <a:solidFill>
                <a:srgbClr val="FFFFFF"/>
              </a:solidFill>
            </a:endParaRPr>
          </a:p>
        </p:txBody>
      </p:sp>
      <p:sp>
        <p:nvSpPr>
          <p:cNvPr id="2154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eaLnBrk="1" hangingPunct="1">
              <a:defRPr/>
            </a:pPr>
            <a:endParaRPr lang="en-US">
              <a:solidFill>
                <a:srgbClr val="FFFFFF"/>
              </a:solidFill>
            </a:endParaRPr>
          </a:p>
        </p:txBody>
      </p:sp>
      <p:sp>
        <p:nvSpPr>
          <p:cNvPr id="2154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eaLnBrk="1" hangingPunct="1">
              <a:defRPr/>
            </a:pPr>
            <a:fld id="{C0456072-8360-4851-8942-B818863A21CA}" type="slidenum">
              <a:rPr lang="en-US">
                <a:solidFill>
                  <a:srgbClr val="FFFFFF"/>
                </a:solidFill>
              </a:rPr>
              <a:pPr eaLnBrk="1" hangingPunct="1">
                <a:defRPr/>
              </a:pPr>
              <a:t>‹#›</a:t>
            </a:fld>
            <a:endParaRPr lang="en-US" dirty="0">
              <a:solidFill>
                <a:srgbClr val="FFFFFF"/>
              </a:solidFill>
            </a:endParaRPr>
          </a:p>
        </p:txBody>
      </p:sp>
    </p:spTree>
    <p:extLst>
      <p:ext uri="{BB962C8B-B14F-4D97-AF65-F5344CB8AC3E}">
        <p14:creationId xmlns:p14="http://schemas.microsoft.com/office/powerpoint/2010/main" val="954105170"/>
      </p:ext>
    </p:extLst>
  </p:cSld>
  <p:clrMap bg1="dk2" tx1="lt1" bg2="dk1" tx2="lt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p:cNvSpPr>
          <p:nvPr/>
        </p:nvSpPr>
        <p:spPr bwMode="auto">
          <a:xfrm>
            <a:off x="457200" y="4023962"/>
            <a:ext cx="8382000" cy="335476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smtClean="0">
                <a:solidFill>
                  <a:schemeClr val="tx2"/>
                </a:solidFill>
                <a:effectLst>
                  <a:outerShdw blurRad="38100" dist="38100" dir="2700000" algn="tl">
                    <a:srgbClr val="000000">
                      <a:alpha val="43137"/>
                    </a:srgbClr>
                  </a:outerShdw>
                </a:effectLst>
                <a:latin typeface="Georgia" pitchFamily="18" charset="0"/>
              </a:rPr>
              <a:t>Water Law &amp; Policy Seminars</a:t>
            </a:r>
            <a:endParaRPr lang="en-US" altLang="en-US" dirty="0">
              <a:solidFill>
                <a:schemeClr val="tx2"/>
              </a:solidFill>
              <a:effectLst>
                <a:outerShdw blurRad="38100" dist="38100" dir="2700000" algn="tl">
                  <a:srgbClr val="000000">
                    <a:alpha val="43137"/>
                  </a:srgbClr>
                </a:outerShdw>
              </a:effectLst>
              <a:latin typeface="Georgia" pitchFamily="18" charset="0"/>
            </a:endParaRPr>
          </a:p>
          <a:p>
            <a:pPr eaLnBrk="1" hangingPunct="1">
              <a:spcBef>
                <a:spcPct val="50000"/>
              </a:spcBef>
              <a:buFontTx/>
              <a:buNone/>
            </a:pPr>
            <a:endParaRPr lang="en-US" altLang="en-US" sz="2000" b="1" dirty="0" smtClean="0">
              <a:solidFill>
                <a:schemeClr val="accent4">
                  <a:lumMod val="10000"/>
                </a:schemeClr>
              </a:solidFill>
              <a:latin typeface="Georgia" pitchFamily="18" charset="0"/>
            </a:endParaRPr>
          </a:p>
          <a:p>
            <a:pPr eaLnBrk="1" hangingPunct="1">
              <a:spcBef>
                <a:spcPct val="50000"/>
              </a:spcBef>
              <a:buFontTx/>
              <a:buNone/>
            </a:pPr>
            <a:r>
              <a:rPr lang="en-US" altLang="en-US" sz="2000" b="1" dirty="0" smtClean="0">
                <a:solidFill>
                  <a:schemeClr val="accent4">
                    <a:lumMod val="10000"/>
                  </a:schemeClr>
                </a:solidFill>
                <a:latin typeface="Georgia" pitchFamily="18" charset="0"/>
              </a:rPr>
              <a:t>Recent Policies Published by the State Engineer</a:t>
            </a:r>
          </a:p>
          <a:p>
            <a:pPr eaLnBrk="1" hangingPunct="1">
              <a:spcBef>
                <a:spcPct val="50000"/>
              </a:spcBef>
              <a:buFontTx/>
              <a:buNone/>
            </a:pPr>
            <a:r>
              <a:rPr lang="en-US" altLang="en-US" sz="1600" b="1" dirty="0" smtClean="0">
                <a:solidFill>
                  <a:schemeClr val="accent4">
                    <a:lumMod val="10000"/>
                  </a:schemeClr>
                </a:solidFill>
                <a:latin typeface="Georgia" pitchFamily="18" charset="0"/>
              </a:rPr>
              <a:t>		          			</a:t>
            </a:r>
            <a:r>
              <a:rPr lang="en-US" altLang="en-US" sz="1400" b="1" dirty="0" smtClean="0">
                <a:solidFill>
                  <a:schemeClr val="accent4">
                    <a:lumMod val="10000"/>
                  </a:schemeClr>
                </a:solidFill>
                <a:latin typeface="Georgia" pitchFamily="18" charset="0"/>
              </a:rPr>
              <a:t>           Kent L. Jones, P.E.</a:t>
            </a:r>
          </a:p>
          <a:p>
            <a:pPr eaLnBrk="1" hangingPunct="1">
              <a:spcBef>
                <a:spcPct val="50000"/>
              </a:spcBef>
              <a:buFontTx/>
              <a:buNone/>
            </a:pPr>
            <a:r>
              <a:rPr lang="en-US" altLang="en-US" sz="1400" b="1" dirty="0" smtClean="0">
                <a:solidFill>
                  <a:schemeClr val="accent4">
                    <a:lumMod val="10000"/>
                  </a:schemeClr>
                </a:solidFill>
                <a:latin typeface="Georgia" pitchFamily="18" charset="0"/>
              </a:rPr>
              <a:t>March 18, 2019     			          	           State Engineer</a:t>
            </a:r>
          </a:p>
          <a:p>
            <a:pPr eaLnBrk="1" hangingPunct="1">
              <a:spcBef>
                <a:spcPct val="50000"/>
              </a:spcBef>
              <a:buFontTx/>
              <a:buNone/>
            </a:pPr>
            <a:r>
              <a:rPr lang="en-US" altLang="en-US" sz="1400" b="1" dirty="0">
                <a:solidFill>
                  <a:schemeClr val="accent4">
                    <a:lumMod val="10000"/>
                  </a:schemeClr>
                </a:solidFill>
                <a:latin typeface="Georgia" pitchFamily="18" charset="0"/>
              </a:rPr>
              <a:t>					         </a:t>
            </a:r>
            <a:r>
              <a:rPr lang="en-US" altLang="en-US" sz="1400" b="1" dirty="0" smtClean="0">
                <a:solidFill>
                  <a:schemeClr val="accent4">
                    <a:lumMod val="10000"/>
                  </a:schemeClr>
                </a:solidFill>
                <a:latin typeface="Georgia" pitchFamily="18" charset="0"/>
              </a:rPr>
              <a:t>  kentljones@utah.gov </a:t>
            </a:r>
            <a:endParaRPr lang="en-US" altLang="en-US" sz="1400" b="1" dirty="0">
              <a:solidFill>
                <a:schemeClr val="accent4">
                  <a:lumMod val="10000"/>
                </a:schemeClr>
              </a:solidFill>
              <a:latin typeface="Georgia" pitchFamily="18" charset="0"/>
            </a:endParaRPr>
          </a:p>
          <a:p>
            <a:pPr eaLnBrk="1" hangingPunct="1">
              <a:spcBef>
                <a:spcPct val="50000"/>
              </a:spcBef>
              <a:buFontTx/>
              <a:buNone/>
            </a:pPr>
            <a:r>
              <a:rPr lang="en-US" altLang="en-US" sz="1600" b="1" dirty="0">
                <a:solidFill>
                  <a:schemeClr val="accent4">
                    <a:lumMod val="10000"/>
                  </a:schemeClr>
                </a:solidFill>
                <a:latin typeface="Georgia" pitchFamily="18" charset="0"/>
              </a:rPr>
              <a:t>					            </a:t>
            </a:r>
            <a:r>
              <a:rPr lang="en-US" altLang="en-US" sz="1600" b="1" dirty="0" smtClean="0">
                <a:solidFill>
                  <a:schemeClr val="accent4">
                    <a:lumMod val="10000"/>
                  </a:schemeClr>
                </a:solidFill>
                <a:latin typeface="Georgia" pitchFamily="18" charset="0"/>
              </a:rPr>
              <a:t> </a:t>
            </a:r>
            <a:endParaRPr lang="en-US" altLang="en-US" sz="1600" dirty="0">
              <a:solidFill>
                <a:schemeClr val="accent4">
                  <a:lumMod val="10000"/>
                </a:schemeClr>
              </a:solidFill>
              <a:latin typeface="Georgia" pitchFamily="18" charset="0"/>
            </a:endParaRPr>
          </a:p>
          <a:p>
            <a:pPr eaLnBrk="1" hangingPunct="1">
              <a:spcBef>
                <a:spcPct val="50000"/>
              </a:spcBef>
              <a:buFontTx/>
              <a:buNone/>
            </a:pPr>
            <a:endParaRPr lang="en-US" altLang="en-US" sz="16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Policy for Issuing Corrected Certificates</a:t>
            </a:r>
          </a:p>
        </p:txBody>
      </p:sp>
      <p:sp>
        <p:nvSpPr>
          <p:cNvPr id="3" name="Content Placeholder 2"/>
          <p:cNvSpPr>
            <a:spLocks noGrp="1"/>
          </p:cNvSpPr>
          <p:nvPr>
            <p:ph idx="1"/>
          </p:nvPr>
        </p:nvSpPr>
        <p:spPr/>
        <p:txBody>
          <a:bodyPr/>
          <a:lstStyle/>
          <a:p>
            <a:r>
              <a:rPr lang="en-US" sz="2400" dirty="0" smtClean="0"/>
              <a:t>Corrected Certificates should only be issued to reflect actual beneficial uses that existed at the time of proof where such uses were consistent with the application.</a:t>
            </a:r>
          </a:p>
          <a:p>
            <a:r>
              <a:rPr lang="en-US" sz="2400" dirty="0" smtClean="0"/>
              <a:t>Corrections should only occur on a </a:t>
            </a:r>
            <a:r>
              <a:rPr lang="en-US" sz="2400" dirty="0" smtClean="0"/>
              <a:t>Clear Showing </a:t>
            </a:r>
            <a:r>
              <a:rPr lang="en-US" sz="2400" dirty="0" smtClean="0"/>
              <a:t>of </a:t>
            </a:r>
            <a:r>
              <a:rPr lang="en-US" sz="2400" dirty="0" smtClean="0"/>
              <a:t>Error</a:t>
            </a:r>
            <a:r>
              <a:rPr lang="en-US" sz="2400" dirty="0" smtClean="0"/>
              <a:t>.</a:t>
            </a:r>
          </a:p>
          <a:p>
            <a:r>
              <a:rPr lang="en-US" sz="2400" dirty="0" smtClean="0"/>
              <a:t>Certificates are prima facie evidence of a right and Corrected Certificates are not preferred and may lead to </a:t>
            </a:r>
            <a:r>
              <a:rPr lang="en-US" sz="2400" dirty="0" smtClean="0"/>
              <a:t>problems.</a:t>
            </a:r>
            <a:endParaRPr lang="en-US" sz="2400" dirty="0" smtClean="0"/>
          </a:p>
          <a:p>
            <a:r>
              <a:rPr lang="en-US" sz="2400" dirty="0" smtClean="0"/>
              <a:t>Issuing correct Certificates the first time </a:t>
            </a:r>
            <a:r>
              <a:rPr lang="en-US" sz="2400" dirty="0" smtClean="0"/>
              <a:t>is and should </a:t>
            </a:r>
            <a:r>
              <a:rPr lang="en-US" sz="2400" dirty="0" smtClean="0"/>
              <a:t>remain our aim.</a:t>
            </a:r>
            <a:endParaRPr lang="en-US" sz="2400" dirty="0"/>
          </a:p>
        </p:txBody>
      </p:sp>
    </p:spTree>
    <p:extLst>
      <p:ext uri="{BB962C8B-B14F-4D97-AF65-F5344CB8AC3E}">
        <p14:creationId xmlns:p14="http://schemas.microsoft.com/office/powerpoint/2010/main" val="2792283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Policy for Depletion Limitations on Certificates</a:t>
            </a:r>
            <a:endParaRPr lang="en-US" sz="3600" dirty="0"/>
          </a:p>
        </p:txBody>
      </p:sp>
      <p:sp>
        <p:nvSpPr>
          <p:cNvPr id="3" name="Content Placeholder 2"/>
          <p:cNvSpPr>
            <a:spLocks noGrp="1"/>
          </p:cNvSpPr>
          <p:nvPr>
            <p:ph idx="1"/>
          </p:nvPr>
        </p:nvSpPr>
        <p:spPr/>
        <p:txBody>
          <a:bodyPr/>
          <a:lstStyle/>
          <a:p>
            <a:r>
              <a:rPr lang="en-US" sz="2800" dirty="0" smtClean="0"/>
              <a:t>New Certificates set new limitations for the right concerning diversion, depletion, nature of use, place of use, point of diversion, and period of use as detailed in the Certificate.</a:t>
            </a:r>
          </a:p>
          <a:p>
            <a:r>
              <a:rPr lang="en-US" sz="2800" dirty="0" smtClean="0"/>
              <a:t>These limitations are the basis for future considerations of the right.</a:t>
            </a:r>
          </a:p>
          <a:p>
            <a:r>
              <a:rPr lang="en-US" sz="2800" dirty="0" smtClean="0"/>
              <a:t>If you want to go back to original uses, a change application will have to be filed.</a:t>
            </a:r>
            <a:endParaRPr lang="en-US" sz="2800" dirty="0"/>
          </a:p>
        </p:txBody>
      </p:sp>
    </p:spTree>
    <p:extLst>
      <p:ext uri="{BB962C8B-B14F-4D97-AF65-F5344CB8AC3E}">
        <p14:creationId xmlns:p14="http://schemas.microsoft.com/office/powerpoint/2010/main" val="1110712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Policy for Depletion Limitations on Certificates</a:t>
            </a:r>
          </a:p>
        </p:txBody>
      </p:sp>
      <p:sp>
        <p:nvSpPr>
          <p:cNvPr id="3" name="Content Placeholder 2"/>
          <p:cNvSpPr>
            <a:spLocks noGrp="1"/>
          </p:cNvSpPr>
          <p:nvPr>
            <p:ph idx="1"/>
          </p:nvPr>
        </p:nvSpPr>
        <p:spPr/>
        <p:txBody>
          <a:bodyPr/>
          <a:lstStyle/>
          <a:p>
            <a:r>
              <a:rPr lang="en-US" sz="2800" dirty="0" smtClean="0"/>
              <a:t>Certificates issued for a more depletive use than the original use sometimes have the diversions cut back to the depletion limitation</a:t>
            </a:r>
            <a:r>
              <a:rPr lang="en-US" sz="2800" dirty="0" smtClean="0"/>
              <a:t>.</a:t>
            </a:r>
          </a:p>
          <a:p>
            <a:pPr marL="0" indent="0">
              <a:buNone/>
            </a:pPr>
            <a:endParaRPr lang="en-US" sz="2800" dirty="0" smtClean="0"/>
          </a:p>
          <a:p>
            <a:r>
              <a:rPr lang="en-US" sz="2800" dirty="0" smtClean="0"/>
              <a:t>Even though diversions have been cut back to the depletion limitation in a new Certificate, the original flow rate can be reestablished through a change application process assuming depletions stay the same and impairment of other rights is not an issue.</a:t>
            </a:r>
          </a:p>
        </p:txBody>
      </p:sp>
    </p:spTree>
    <p:extLst>
      <p:ext uri="{BB962C8B-B14F-4D97-AF65-F5344CB8AC3E}">
        <p14:creationId xmlns:p14="http://schemas.microsoft.com/office/powerpoint/2010/main" val="3186784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Policy for Depletion Limitations on Certificates</a:t>
            </a:r>
          </a:p>
        </p:txBody>
      </p:sp>
      <p:sp>
        <p:nvSpPr>
          <p:cNvPr id="3" name="Content Placeholder 2"/>
          <p:cNvSpPr>
            <a:spLocks noGrp="1"/>
          </p:cNvSpPr>
          <p:nvPr>
            <p:ph idx="1"/>
          </p:nvPr>
        </p:nvSpPr>
        <p:spPr/>
        <p:txBody>
          <a:bodyPr/>
          <a:lstStyle/>
          <a:p>
            <a:r>
              <a:rPr lang="en-US" dirty="0"/>
              <a:t>If </a:t>
            </a:r>
            <a:r>
              <a:rPr lang="en-US" dirty="0" smtClean="0"/>
              <a:t>a </a:t>
            </a:r>
            <a:r>
              <a:rPr lang="en-US" dirty="0"/>
              <a:t>change application is approved and not certificated, a </a:t>
            </a:r>
            <a:r>
              <a:rPr lang="en-US" dirty="0" smtClean="0"/>
              <a:t>new </a:t>
            </a:r>
            <a:r>
              <a:rPr lang="en-US" dirty="0"/>
              <a:t>change application can be filed to replace the approved change application using the last certificated diversion and depletion limitations associated with the right.</a:t>
            </a:r>
          </a:p>
          <a:p>
            <a:endParaRPr lang="en-US" dirty="0"/>
          </a:p>
        </p:txBody>
      </p:sp>
    </p:spTree>
    <p:extLst>
      <p:ext uri="{BB962C8B-B14F-4D97-AF65-F5344CB8AC3E}">
        <p14:creationId xmlns:p14="http://schemas.microsoft.com/office/powerpoint/2010/main" val="392020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94" y="304800"/>
            <a:ext cx="8229600" cy="2362200"/>
          </a:xfrm>
        </p:spPr>
        <p:txBody>
          <a:bodyPr/>
          <a:lstStyle/>
          <a:p>
            <a:r>
              <a:rPr lang="en-US" sz="3200" dirty="0" smtClean="0"/>
              <a:t>Policy for  Beaver Dam Analogue (BDA) Construction</a:t>
            </a:r>
            <a:br>
              <a:rPr lang="en-US" sz="3200" dirty="0" smtClean="0"/>
            </a:br>
            <a:r>
              <a:rPr lang="en-US" sz="3200" dirty="0" smtClean="0"/>
              <a:t/>
            </a:r>
            <a:br>
              <a:rPr lang="en-US" sz="3200" dirty="0" smtClean="0"/>
            </a:br>
            <a:r>
              <a:rPr lang="en-US" sz="3200" dirty="0" smtClean="0"/>
              <a:t>BDA Construction Kit</a:t>
            </a:r>
            <a:br>
              <a:rPr lang="en-US" sz="3200" dirty="0" smtClean="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71800"/>
            <a:ext cx="8229600" cy="3124200"/>
          </a:xfrm>
        </p:spPr>
      </p:pic>
    </p:spTree>
    <p:extLst>
      <p:ext uri="{BB962C8B-B14F-4D97-AF65-F5344CB8AC3E}">
        <p14:creationId xmlns:p14="http://schemas.microsoft.com/office/powerpoint/2010/main" val="386941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State Engineer Policy for BDA Construction</a:t>
            </a:r>
            <a:endParaRPr lang="en-US" sz="4000" dirty="0"/>
          </a:p>
        </p:txBody>
      </p:sp>
      <p:sp>
        <p:nvSpPr>
          <p:cNvPr id="3" name="Content Placeholder 2"/>
          <p:cNvSpPr>
            <a:spLocks noGrp="1"/>
          </p:cNvSpPr>
          <p:nvPr>
            <p:ph idx="1"/>
          </p:nvPr>
        </p:nvSpPr>
        <p:spPr/>
        <p:txBody>
          <a:bodyPr/>
          <a:lstStyle/>
          <a:p>
            <a:pPr>
              <a:defRPr/>
            </a:pPr>
            <a:r>
              <a:rPr lang="en-US" sz="2800" dirty="0" smtClean="0"/>
              <a:t>BDA construction in the state will require that a stream channel alteration permit be filed with and approved by the Division of Water Rights.</a:t>
            </a:r>
          </a:p>
          <a:p>
            <a:pPr>
              <a:defRPr/>
            </a:pPr>
            <a:r>
              <a:rPr lang="en-US" sz="2800" dirty="0" smtClean="0"/>
              <a:t>Regional Engineer responsible for the area where construction will occur shall make a determination if water rights will be impacted.</a:t>
            </a:r>
          </a:p>
          <a:p>
            <a:pPr>
              <a:defRPr/>
            </a:pPr>
            <a:r>
              <a:rPr lang="en-US" sz="2800" dirty="0" smtClean="0"/>
              <a:t>If it is determined that a water right will be impacted, a Temporary Change Application will have to be filed and approved to compensate those impacted.</a:t>
            </a:r>
          </a:p>
          <a:p>
            <a:pPr>
              <a:defRPr/>
            </a:pPr>
            <a:endParaRPr lang="en-US" dirty="0"/>
          </a:p>
        </p:txBody>
      </p:sp>
    </p:spTree>
    <p:extLst>
      <p:ext uri="{BB962C8B-B14F-4D97-AF65-F5344CB8AC3E}">
        <p14:creationId xmlns:p14="http://schemas.microsoft.com/office/powerpoint/2010/main" val="1942704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State Engineer Policy for BDA Construction (cont.)</a:t>
            </a:r>
            <a:endParaRPr lang="en-US" sz="4000" dirty="0"/>
          </a:p>
        </p:txBody>
      </p:sp>
      <p:sp>
        <p:nvSpPr>
          <p:cNvPr id="3" name="Content Placeholder 2"/>
          <p:cNvSpPr>
            <a:spLocks noGrp="1"/>
          </p:cNvSpPr>
          <p:nvPr>
            <p:ph idx="1"/>
          </p:nvPr>
        </p:nvSpPr>
        <p:spPr/>
        <p:txBody>
          <a:bodyPr/>
          <a:lstStyle/>
          <a:p>
            <a:pPr>
              <a:defRPr/>
            </a:pPr>
            <a:r>
              <a:rPr lang="en-US" sz="2000" dirty="0" smtClean="0"/>
              <a:t>The Temporary Change Application is in place for one year but will be considered adequate to cover impacts to the system as it stabilizes over the year and may extend to the expiration of the Stream Channel Alteration Permit that authorizes the work</a:t>
            </a:r>
          </a:p>
          <a:p>
            <a:pPr marL="0" indent="0">
              <a:buFont typeface="Wingdings" panose="05000000000000000000" pitchFamily="2" charset="2"/>
              <a:buNone/>
              <a:defRPr/>
            </a:pPr>
            <a:endParaRPr lang="en-US" sz="2000" dirty="0" smtClean="0"/>
          </a:p>
          <a:p>
            <a:pPr>
              <a:defRPr/>
            </a:pPr>
            <a:r>
              <a:rPr lang="en-US" sz="2000" dirty="0" smtClean="0"/>
              <a:t>If the BDA becomes nonfunctional and the desire is to rebuild it, a new Temporary Change Application will have to be filed and approved if required by the Regional Engineer. Stream Channel Alteration permits are authorized for two years. At the end of the two-year period if it is desired to do additional work in the stream, the appropriate Stream Alteration Permit and Temporary Change Application (as required) will have to be filed and approved</a:t>
            </a:r>
            <a:r>
              <a:rPr lang="en-US" sz="2400" dirty="0" smtClean="0"/>
              <a:t>.</a:t>
            </a:r>
            <a:endParaRPr lang="en-US" sz="2400" dirty="0"/>
          </a:p>
        </p:txBody>
      </p:sp>
    </p:spTree>
    <p:extLst>
      <p:ext uri="{BB962C8B-B14F-4D97-AF65-F5344CB8AC3E}">
        <p14:creationId xmlns:p14="http://schemas.microsoft.com/office/powerpoint/2010/main" val="1795508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State Engineer Policy for BDA Construction (cont.)</a:t>
            </a:r>
            <a:endParaRPr lang="en-US" sz="4000" dirty="0"/>
          </a:p>
        </p:txBody>
      </p:sp>
      <p:sp>
        <p:nvSpPr>
          <p:cNvPr id="3" name="Content Placeholder 2"/>
          <p:cNvSpPr>
            <a:spLocks noGrp="1"/>
          </p:cNvSpPr>
          <p:nvPr>
            <p:ph idx="1"/>
          </p:nvPr>
        </p:nvSpPr>
        <p:spPr/>
        <p:txBody>
          <a:bodyPr/>
          <a:lstStyle/>
          <a:p>
            <a:pPr>
              <a:defRPr/>
            </a:pPr>
            <a:r>
              <a:rPr lang="en-US" sz="2800" dirty="0" smtClean="0"/>
              <a:t>If it is determined that no water right will be impaired, the only permit required from the Division of Water Rights  is a Stream Channel Alteration Permit.</a:t>
            </a:r>
          </a:p>
          <a:p>
            <a:pPr marL="0" indent="0">
              <a:buFont typeface="Wingdings" panose="05000000000000000000" pitchFamily="2" charset="2"/>
              <a:buNone/>
              <a:defRPr/>
            </a:pPr>
            <a:endParaRPr lang="en-US" sz="2800" dirty="0" smtClean="0"/>
          </a:p>
          <a:p>
            <a:pPr>
              <a:defRPr/>
            </a:pPr>
            <a:r>
              <a:rPr lang="en-US" sz="2800" dirty="0" smtClean="0"/>
              <a:t>The person doing the project shall have the responsibility and liability for the installed BDA</a:t>
            </a:r>
          </a:p>
        </p:txBody>
      </p:sp>
    </p:spTree>
    <p:extLst>
      <p:ext uri="{BB962C8B-B14F-4D97-AF65-F5344CB8AC3E}">
        <p14:creationId xmlns:p14="http://schemas.microsoft.com/office/powerpoint/2010/main" val="2632243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State Engineer Policy for BDA Construction (cont.)</a:t>
            </a:r>
          </a:p>
        </p:txBody>
      </p:sp>
      <p:sp>
        <p:nvSpPr>
          <p:cNvPr id="3" name="Content Placeholder 2"/>
          <p:cNvSpPr>
            <a:spLocks noGrp="1"/>
          </p:cNvSpPr>
          <p:nvPr>
            <p:ph idx="1"/>
          </p:nvPr>
        </p:nvSpPr>
        <p:spPr/>
        <p:txBody>
          <a:bodyPr/>
          <a:lstStyle/>
          <a:p>
            <a:pPr>
              <a:defRPr/>
            </a:pPr>
            <a:r>
              <a:rPr lang="en-US" sz="2400" dirty="0"/>
              <a:t>In areas affected by wildfire events or other similar incidences where it is critical to stabilize channels and help diminish debris flows, no water right will be required. In these instances, a Stream Channel Alteration approval is all that will be required from the Division of Water Rights prior to doing the work</a:t>
            </a:r>
            <a:r>
              <a:rPr lang="en-US" sz="2400" dirty="0" smtClean="0"/>
              <a:t>.</a:t>
            </a:r>
          </a:p>
          <a:p>
            <a:pPr marL="0" indent="0">
              <a:buFont typeface="Wingdings" panose="05000000000000000000" pitchFamily="2" charset="2"/>
              <a:buNone/>
              <a:defRPr/>
            </a:pPr>
            <a:endParaRPr lang="en-US" sz="2400" dirty="0" smtClean="0"/>
          </a:p>
          <a:p>
            <a:pPr>
              <a:defRPr/>
            </a:pPr>
            <a:r>
              <a:rPr lang="en-US" sz="2400" dirty="0" smtClean="0"/>
              <a:t>A contingency for emergency work may be utilized as directed in Section 73-3-29(2).</a:t>
            </a:r>
            <a:endParaRPr lang="en-US" sz="2400" dirty="0"/>
          </a:p>
          <a:p>
            <a:pPr>
              <a:defRPr/>
            </a:pPr>
            <a:endParaRPr lang="en-US" dirty="0"/>
          </a:p>
        </p:txBody>
      </p:sp>
    </p:spTree>
    <p:extLst>
      <p:ext uri="{BB962C8B-B14F-4D97-AF65-F5344CB8AC3E}">
        <p14:creationId xmlns:p14="http://schemas.microsoft.com/office/powerpoint/2010/main" val="2414919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State Engineer Policy for BDA Construction (cont.)</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Policy does not preclude anyone from asserting damages for claims of impaired water rights due to the BDA construction.</a:t>
            </a:r>
            <a:endParaRPr lang="en-US" dirty="0"/>
          </a:p>
        </p:txBody>
      </p:sp>
    </p:spTree>
    <p:extLst>
      <p:ext uri="{BB962C8B-B14F-4D97-AF65-F5344CB8AC3E}">
        <p14:creationId xmlns:p14="http://schemas.microsoft.com/office/powerpoint/2010/main" val="90147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a:t>
            </a:r>
            <a:r>
              <a:rPr lang="en-US" dirty="0" smtClean="0"/>
              <a:t>Rights</a:t>
            </a:r>
            <a:endParaRPr lang="en-US" dirty="0"/>
          </a:p>
        </p:txBody>
      </p:sp>
      <p:sp>
        <p:nvSpPr>
          <p:cNvPr id="3" name="Content Placeholder 2"/>
          <p:cNvSpPr>
            <a:spLocks noGrp="1"/>
          </p:cNvSpPr>
          <p:nvPr>
            <p:ph idx="1"/>
          </p:nvPr>
        </p:nvSpPr>
        <p:spPr/>
        <p:txBody>
          <a:bodyPr/>
          <a:lstStyle/>
          <a:p>
            <a:r>
              <a:rPr lang="en-US" sz="2000" dirty="0" smtClean="0"/>
              <a:t>Since 2010 the Division of Water Rights has extended the “Municipal Use” type of use to “Public Water Suppliers” as defined in 73-1-4(1)(b)UCA</a:t>
            </a:r>
          </a:p>
          <a:p>
            <a:r>
              <a:rPr lang="en-US" sz="2000" dirty="0" smtClean="0"/>
              <a:t>Systems serving 100 connections or 200 </a:t>
            </a:r>
            <a:r>
              <a:rPr lang="en-US" sz="2000" dirty="0" smtClean="0"/>
              <a:t>year-round </a:t>
            </a:r>
            <a:r>
              <a:rPr lang="en-US" sz="2000" dirty="0" smtClean="0"/>
              <a:t>residents</a:t>
            </a:r>
          </a:p>
          <a:p>
            <a:endParaRPr lang="en-US" sz="2000" dirty="0" smtClean="0"/>
          </a:p>
          <a:p>
            <a:r>
              <a:rPr lang="en-US" sz="2000" dirty="0" smtClean="0"/>
              <a:t>Municipal water right holders in this category have statutory protections under 73-1-4 and 73-3-12 and the ability to prepare 40-year plans to help preserve their underlying water rights to meet reasonable future needs.</a:t>
            </a:r>
          </a:p>
          <a:p>
            <a:endParaRPr lang="en-US" sz="2000" dirty="0" smtClean="0"/>
          </a:p>
          <a:p>
            <a:r>
              <a:rPr lang="en-US" sz="2000" dirty="0" smtClean="0"/>
              <a:t>These protections apply to claims of forfeiture and for having extensions of time granted to prove up on their water rights</a:t>
            </a:r>
            <a:endParaRPr lang="en-US" sz="2000" dirty="0"/>
          </a:p>
        </p:txBody>
      </p:sp>
    </p:spTree>
    <p:extLst>
      <p:ext uri="{BB962C8B-B14F-4D97-AF65-F5344CB8AC3E}">
        <p14:creationId xmlns:p14="http://schemas.microsoft.com/office/powerpoint/2010/main" val="2060450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304800"/>
            <a:ext cx="8229600" cy="1143000"/>
          </a:xfrm>
        </p:spPr>
        <p:txBody>
          <a:bodyPr/>
          <a:lstStyle/>
          <a:p>
            <a:r>
              <a:rPr lang="en-US" sz="4000" dirty="0"/>
              <a:t>Southern Utah/Goshen Valley Ground-Water Management Plan</a:t>
            </a:r>
          </a:p>
        </p:txBody>
      </p:sp>
      <p:sp>
        <p:nvSpPr>
          <p:cNvPr id="3" name="Content Placeholder 2"/>
          <p:cNvSpPr>
            <a:spLocks noGrp="1"/>
          </p:cNvSpPr>
          <p:nvPr>
            <p:ph idx="1"/>
          </p:nvPr>
        </p:nvSpPr>
        <p:spPr/>
        <p:txBody>
          <a:bodyPr/>
          <a:lstStyle/>
          <a:p>
            <a:r>
              <a:rPr lang="en-US" sz="2400" dirty="0"/>
              <a:t>A contaminated site has been identified near the mouth of Spanish Fork </a:t>
            </a:r>
            <a:r>
              <a:rPr lang="en-US" sz="2400" dirty="0" smtClean="0"/>
              <a:t>Canyon.</a:t>
            </a:r>
          </a:p>
          <a:p>
            <a:r>
              <a:rPr lang="en-US" sz="2400" dirty="0" smtClean="0"/>
              <a:t>The </a:t>
            </a:r>
            <a:r>
              <a:rPr lang="en-US" sz="2400" dirty="0"/>
              <a:t>contamination plume is </a:t>
            </a:r>
            <a:r>
              <a:rPr lang="en-US" sz="2400" dirty="0" smtClean="0"/>
              <a:t>dynamic.</a:t>
            </a:r>
          </a:p>
          <a:p>
            <a:r>
              <a:rPr lang="en-US" sz="2400" dirty="0"/>
              <a:t>The identified contaminated area boundary will be defined as the area inside a 1000-foot buffer </a:t>
            </a:r>
            <a:r>
              <a:rPr lang="en-US" sz="2400" dirty="0" smtClean="0"/>
              <a:t>around a </a:t>
            </a:r>
            <a:r>
              <a:rPr lang="en-US" sz="2400" dirty="0"/>
              <a:t>contamination concentration </a:t>
            </a:r>
            <a:r>
              <a:rPr lang="en-US" sz="2400" dirty="0" smtClean="0"/>
              <a:t>contour.</a:t>
            </a:r>
          </a:p>
          <a:p>
            <a:r>
              <a:rPr lang="en-US" sz="2400" dirty="0"/>
              <a:t>Applicants seeking to move water rights into the identified contaminated area are cautioned that the water within this area must still be adequately treated before the water is used.</a:t>
            </a:r>
            <a:endParaRPr lang="en-US" sz="2400" dirty="0" smtClean="0"/>
          </a:p>
          <a:p>
            <a:endParaRPr lang="en-US" dirty="0"/>
          </a:p>
        </p:txBody>
      </p:sp>
    </p:spTree>
    <p:extLst>
      <p:ext uri="{BB962C8B-B14F-4D97-AF65-F5344CB8AC3E}">
        <p14:creationId xmlns:p14="http://schemas.microsoft.com/office/powerpoint/2010/main" val="3789497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aminatedArea"/>
          <p:cNvPicPr>
            <a:picLocks noChangeAspect="1" noChangeArrowheads="1"/>
          </p:cNvPicPr>
          <p:nvPr/>
        </p:nvPicPr>
        <p:blipFill>
          <a:blip r:embed="rId3" cstate="print">
            <a:extLst>
              <a:ext uri="{28A0092B-C50C-407E-A947-70E740481C1C}">
                <a14:useLocalDpi xmlns:a14="http://schemas.microsoft.com/office/drawing/2010/main" val="0"/>
              </a:ext>
            </a:extLst>
          </a:blip>
          <a:srcRect l="9737" t="7634" r="10025" b="5609"/>
          <a:stretch>
            <a:fillRect/>
          </a:stretch>
        </p:blipFill>
        <p:spPr bwMode="auto">
          <a:xfrm>
            <a:off x="4033379" y="279187"/>
            <a:ext cx="4501022" cy="642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5469" y="157495"/>
            <a:ext cx="3112124" cy="4013672"/>
          </a:xfrm>
          <a:prstGeom prst="rect">
            <a:avLst/>
          </a:prstGeom>
        </p:spPr>
      </p:pic>
      <p:cxnSp>
        <p:nvCxnSpPr>
          <p:cNvPr id="5" name="Straight Connector 4"/>
          <p:cNvCxnSpPr/>
          <p:nvPr/>
        </p:nvCxnSpPr>
        <p:spPr>
          <a:xfrm flipV="1">
            <a:off x="1728592" y="663879"/>
            <a:ext cx="2304787" cy="102713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33550" y="1793081"/>
            <a:ext cx="2299829" cy="472045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704975" y="1666875"/>
            <a:ext cx="64294"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780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Southern Utah/Goshen Valley Ground-Water Management Plan</a:t>
            </a:r>
          </a:p>
        </p:txBody>
      </p:sp>
      <p:sp>
        <p:nvSpPr>
          <p:cNvPr id="3" name="Content Placeholder 2"/>
          <p:cNvSpPr>
            <a:spLocks noGrp="1"/>
          </p:cNvSpPr>
          <p:nvPr>
            <p:ph idx="1"/>
          </p:nvPr>
        </p:nvSpPr>
        <p:spPr/>
        <p:txBody>
          <a:bodyPr/>
          <a:lstStyle/>
          <a:p>
            <a:r>
              <a:rPr lang="en-US" sz="2800" dirty="0" smtClean="0"/>
              <a:t>Applicants </a:t>
            </a:r>
            <a:r>
              <a:rPr lang="en-US" sz="2800" dirty="0"/>
              <a:t>shall acknowledge their proposed point of diversion is located within the contaminated area and shall demonstrate in the change application filing that the future withdrawal of water will not interfere with the clean-up process or be detrimental to public welfare</a:t>
            </a:r>
            <a:r>
              <a:rPr lang="en-US" dirty="0"/>
              <a:t>.</a:t>
            </a:r>
          </a:p>
          <a:p>
            <a:endParaRPr lang="en-US" dirty="0"/>
          </a:p>
        </p:txBody>
      </p:sp>
    </p:spTree>
    <p:extLst>
      <p:ext uri="{BB962C8B-B14F-4D97-AF65-F5344CB8AC3E}">
        <p14:creationId xmlns:p14="http://schemas.microsoft.com/office/powerpoint/2010/main" val="993325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WP\DOC\FY1617\FY18 Budget\budget_pictures\2016-09-14 17.5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pPr>
              <a:defRPr/>
            </a:pPr>
            <a:r>
              <a:rPr lang="en-US" dirty="0">
                <a:solidFill>
                  <a:schemeClr val="bg1">
                    <a:lumMod val="95000"/>
                  </a:schemeClr>
                </a:solidFill>
                <a:effectLst>
                  <a:outerShdw blurRad="38100" dist="38100" dir="2700000" algn="tl">
                    <a:srgbClr val="000000">
                      <a:alpha val="43137"/>
                    </a:srgbClr>
                  </a:outerShdw>
                </a:effectLst>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Policy </a:t>
            </a:r>
            <a:r>
              <a:rPr lang="en-US" sz="3200" dirty="0"/>
              <a:t>for Extending the List of Those Allowed to Hold Municipal Water </a:t>
            </a:r>
            <a:r>
              <a:rPr lang="en-US" sz="3200" dirty="0" smtClean="0"/>
              <a:t>Rights </a:t>
            </a:r>
            <a:endParaRPr lang="en-US" sz="3200" dirty="0"/>
          </a:p>
        </p:txBody>
      </p:sp>
      <p:sp>
        <p:nvSpPr>
          <p:cNvPr id="3" name="Content Placeholder 2"/>
          <p:cNvSpPr>
            <a:spLocks noGrp="1"/>
          </p:cNvSpPr>
          <p:nvPr>
            <p:ph idx="1"/>
          </p:nvPr>
        </p:nvSpPr>
        <p:spPr/>
        <p:txBody>
          <a:bodyPr/>
          <a:lstStyle/>
          <a:p>
            <a:r>
              <a:rPr lang="en-US" sz="2000" dirty="0" smtClean="0"/>
              <a:t>Typically “Municipal Rights” have been limited to those entities defined as “Public Water Suppliers” in Section 73-1-4 UCA. Applications filed for municipal rights must have a mechanism for leaving the municipal use designation in control of one of these public water suppliers.</a:t>
            </a:r>
          </a:p>
          <a:p>
            <a:endParaRPr lang="en-US" sz="2000" dirty="0"/>
          </a:p>
          <a:p>
            <a:r>
              <a:rPr lang="en-US" sz="2000" dirty="0" smtClean="0"/>
              <a:t>The Utah Division of Drinking Water has  a reference in rule to “Public Water Systems.” These systems are either publicly or privately owned and provide water for human consumption or other domestic uses and have at least 15 service connections or serve an average of at least 25 individuals daily at least 60 days out of the year.</a:t>
            </a:r>
          </a:p>
          <a:p>
            <a:endParaRPr lang="en-US" sz="2000" dirty="0"/>
          </a:p>
        </p:txBody>
      </p:sp>
    </p:spTree>
    <p:extLst>
      <p:ext uri="{BB962C8B-B14F-4D97-AF65-F5344CB8AC3E}">
        <p14:creationId xmlns:p14="http://schemas.microsoft.com/office/powerpoint/2010/main" val="2280367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Use Rights Extended </a:t>
            </a:r>
          </a:p>
        </p:txBody>
      </p:sp>
      <p:sp>
        <p:nvSpPr>
          <p:cNvPr id="3" name="Content Placeholder 2"/>
          <p:cNvSpPr>
            <a:spLocks noGrp="1"/>
          </p:cNvSpPr>
          <p:nvPr>
            <p:ph idx="1"/>
          </p:nvPr>
        </p:nvSpPr>
        <p:spPr/>
        <p:txBody>
          <a:bodyPr/>
          <a:lstStyle/>
          <a:p>
            <a:r>
              <a:rPr lang="en-US" sz="2000" dirty="0"/>
              <a:t>These </a:t>
            </a:r>
            <a:r>
              <a:rPr lang="en-US" sz="2000" dirty="0" smtClean="0"/>
              <a:t>smaller systems </a:t>
            </a:r>
            <a:r>
              <a:rPr lang="en-US" sz="2000" dirty="0"/>
              <a:t>don’t fit the protection criteria in Section 73-1-4 UCA but the option of having “Municipal Use”  as a recognized </a:t>
            </a:r>
            <a:r>
              <a:rPr lang="en-US" sz="2000" dirty="0" smtClean="0"/>
              <a:t>use is extended to </a:t>
            </a:r>
            <a:r>
              <a:rPr lang="en-US" sz="2000" dirty="0"/>
              <a:t>these smaller public water </a:t>
            </a:r>
            <a:r>
              <a:rPr lang="en-US" sz="2000" dirty="0" smtClean="0"/>
              <a:t>systems to allow these entities to submit applications to cover the universe of uses under the umbrella of municipal use under a change application process.</a:t>
            </a:r>
          </a:p>
          <a:p>
            <a:endParaRPr lang="en-US" sz="2000" dirty="0"/>
          </a:p>
          <a:p>
            <a:r>
              <a:rPr lang="en-US" sz="2000" dirty="0" smtClean="0"/>
              <a:t>This use is extended with the conditions that all water use must be metered and the use must be reported to the Division of Water Rights through the Water Use Program.</a:t>
            </a:r>
          </a:p>
          <a:p>
            <a:endParaRPr lang="en-US" sz="2000" dirty="0"/>
          </a:p>
          <a:p>
            <a:r>
              <a:rPr lang="en-US" sz="2000" dirty="0" smtClean="0"/>
              <a:t>Submitting proof on all municipal rights will include measurements of the quantity of water diverted over the amount of water rights already certificated and must show that diversion and depletion limitations of the rights have not been exceeded.</a:t>
            </a:r>
            <a:endParaRPr lang="en-US" sz="2000" dirty="0"/>
          </a:p>
          <a:p>
            <a:endParaRPr lang="en-US" dirty="0"/>
          </a:p>
        </p:txBody>
      </p:sp>
    </p:spTree>
    <p:extLst>
      <p:ext uri="{BB962C8B-B14F-4D97-AF65-F5344CB8AC3E}">
        <p14:creationId xmlns:p14="http://schemas.microsoft.com/office/powerpoint/2010/main" val="24414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Use Rights Extended</a:t>
            </a:r>
          </a:p>
        </p:txBody>
      </p:sp>
      <p:sp>
        <p:nvSpPr>
          <p:cNvPr id="3" name="Content Placeholder 2"/>
          <p:cNvSpPr>
            <a:spLocks noGrp="1"/>
          </p:cNvSpPr>
          <p:nvPr>
            <p:ph idx="1"/>
          </p:nvPr>
        </p:nvSpPr>
        <p:spPr/>
        <p:txBody>
          <a:bodyPr/>
          <a:lstStyle/>
          <a:p>
            <a:r>
              <a:rPr lang="en-US" dirty="0" smtClean="0"/>
              <a:t>It is important to note that while “Municipal Use” is extended to these smaller “Public Water Systems”, they do not meet the qualifications given under 73-1-4 and 73-3-12 for “Public Water Suppliers” and do not have the special protections under statute provided to “Public Water Suppliers”.</a:t>
            </a:r>
            <a:endParaRPr lang="en-US" dirty="0"/>
          </a:p>
        </p:txBody>
      </p:sp>
    </p:spTree>
    <p:extLst>
      <p:ext uri="{BB962C8B-B14F-4D97-AF65-F5344CB8AC3E}">
        <p14:creationId xmlns:p14="http://schemas.microsoft.com/office/powerpoint/2010/main" val="164524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Policy for Domestic Duty Considerations</a:t>
            </a:r>
          </a:p>
        </p:txBody>
      </p:sp>
      <p:sp>
        <p:nvSpPr>
          <p:cNvPr id="3" name="Content Placeholder 2"/>
          <p:cNvSpPr>
            <a:spLocks noGrp="1"/>
          </p:cNvSpPr>
          <p:nvPr>
            <p:ph idx="1"/>
          </p:nvPr>
        </p:nvSpPr>
        <p:spPr/>
        <p:txBody>
          <a:bodyPr/>
          <a:lstStyle/>
          <a:p>
            <a:r>
              <a:rPr lang="en-US" sz="1800" dirty="0" smtClean="0"/>
              <a:t>Since the early 1980’s, the State Engineer has used </a:t>
            </a:r>
            <a:r>
              <a:rPr lang="en-US" sz="1800" dirty="0" smtClean="0"/>
              <a:t>indoor domestic </a:t>
            </a:r>
            <a:r>
              <a:rPr lang="en-US" sz="1800" dirty="0" smtClean="0"/>
              <a:t>duties based on 400 gallons/connection/day which is about 0.45 ac-</a:t>
            </a:r>
            <a:r>
              <a:rPr lang="en-US" sz="1800" dirty="0" err="1" smtClean="0"/>
              <a:t>ft</a:t>
            </a:r>
            <a:r>
              <a:rPr lang="en-US" sz="1800" dirty="0" smtClean="0"/>
              <a:t>/year.</a:t>
            </a:r>
          </a:p>
          <a:p>
            <a:endParaRPr lang="en-US" sz="1800" dirty="0" smtClean="0"/>
          </a:p>
          <a:p>
            <a:r>
              <a:rPr lang="en-US" sz="1800" dirty="0" smtClean="0"/>
              <a:t>With continuing conservation efforts, studies have shown that 70 gallons per person per day may be a more reasonable estimate for indoor domestic use in Utah. With an estimated average of 3.6 people per connection that equals about 250 gallons/connection/day or about 0.28 ac-</a:t>
            </a:r>
            <a:r>
              <a:rPr lang="en-US" sz="1800" dirty="0" err="1" smtClean="0"/>
              <a:t>ft</a:t>
            </a:r>
            <a:r>
              <a:rPr lang="en-US" sz="1800" dirty="0" smtClean="0"/>
              <a:t>/year on average for a full-time, year-round residence. Part-time recreational usage may only require 0.14 ac-</a:t>
            </a:r>
            <a:r>
              <a:rPr lang="en-US" sz="1800" dirty="0" err="1" smtClean="0"/>
              <a:t>ft</a:t>
            </a:r>
            <a:r>
              <a:rPr lang="en-US" sz="1800" dirty="0" smtClean="0"/>
              <a:t>/connection or less based on those numbers.</a:t>
            </a:r>
          </a:p>
          <a:p>
            <a:endParaRPr lang="en-US" sz="1800" dirty="0" smtClean="0"/>
          </a:p>
          <a:p>
            <a:r>
              <a:rPr lang="en-US" sz="1800" dirty="0" smtClean="0"/>
              <a:t>Based on the conservation numbers, 0.45 ac-</a:t>
            </a:r>
            <a:r>
              <a:rPr lang="en-US" sz="1800" dirty="0" err="1" smtClean="0"/>
              <a:t>ft</a:t>
            </a:r>
            <a:r>
              <a:rPr lang="en-US" sz="1800" dirty="0" smtClean="0"/>
              <a:t> would supply the annual inside domestic needs of 5.7 people. While some homes exceed that number, on the average there are less people per connection than 5.7.</a:t>
            </a:r>
          </a:p>
          <a:p>
            <a:endParaRPr lang="en-US" sz="2000" dirty="0" smtClean="0"/>
          </a:p>
          <a:p>
            <a:endParaRPr lang="en-US" sz="2000" dirty="0" smtClean="0"/>
          </a:p>
          <a:p>
            <a:endParaRPr lang="en-US" sz="2400" dirty="0"/>
          </a:p>
        </p:txBody>
      </p:sp>
    </p:spTree>
    <p:extLst>
      <p:ext uri="{BB962C8B-B14F-4D97-AF65-F5344CB8AC3E}">
        <p14:creationId xmlns:p14="http://schemas.microsoft.com/office/powerpoint/2010/main" val="96349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duty</a:t>
            </a:r>
          </a:p>
        </p:txBody>
      </p:sp>
      <p:sp>
        <p:nvSpPr>
          <p:cNvPr id="3" name="Content Placeholder 2"/>
          <p:cNvSpPr>
            <a:spLocks noGrp="1"/>
          </p:cNvSpPr>
          <p:nvPr>
            <p:ph idx="1"/>
          </p:nvPr>
        </p:nvSpPr>
        <p:spPr/>
        <p:txBody>
          <a:bodyPr/>
          <a:lstStyle/>
          <a:p>
            <a:r>
              <a:rPr lang="en-US" sz="2000" dirty="0"/>
              <a:t>While 0.45 ac-</a:t>
            </a:r>
            <a:r>
              <a:rPr lang="en-US" sz="2000" dirty="0" err="1"/>
              <a:t>ft</a:t>
            </a:r>
            <a:r>
              <a:rPr lang="en-US" sz="2000" dirty="0"/>
              <a:t>/connection is a safe number that will cover a large usage per connection, that amount of water may not be needed to meet the projected needs of the residential users in any particular </a:t>
            </a:r>
            <a:r>
              <a:rPr lang="en-US" sz="2000" dirty="0" smtClean="0"/>
              <a:t>situation. It is a number we will continue to used if there is no evidence that it should be different.</a:t>
            </a:r>
          </a:p>
          <a:p>
            <a:endParaRPr lang="en-US" sz="2000" dirty="0" smtClean="0"/>
          </a:p>
          <a:p>
            <a:r>
              <a:rPr lang="en-US" sz="2000" dirty="0" smtClean="0"/>
              <a:t>The State Engineer will consider reduced amounts of water required per connection in applications filed if the projected usage rate numbers are based on scientific evaluations and the water used is measured and reported to the Division of Water Rights through the Water Use Program. </a:t>
            </a:r>
            <a:endParaRPr lang="en-US" sz="2000" dirty="0"/>
          </a:p>
          <a:p>
            <a:endParaRPr lang="en-US" dirty="0"/>
          </a:p>
        </p:txBody>
      </p:sp>
    </p:spTree>
    <p:extLst>
      <p:ext uri="{BB962C8B-B14F-4D97-AF65-F5344CB8AC3E}">
        <p14:creationId xmlns:p14="http://schemas.microsoft.com/office/powerpoint/2010/main" val="299186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Policy for Issuing Corrected Certificates</a:t>
            </a:r>
            <a:endParaRPr lang="en-US" sz="4000" dirty="0"/>
          </a:p>
        </p:txBody>
      </p:sp>
      <p:sp>
        <p:nvSpPr>
          <p:cNvPr id="3" name="Content Placeholder 2"/>
          <p:cNvSpPr>
            <a:spLocks noGrp="1"/>
          </p:cNvSpPr>
          <p:nvPr>
            <p:ph idx="1"/>
          </p:nvPr>
        </p:nvSpPr>
        <p:spPr/>
        <p:txBody>
          <a:bodyPr/>
          <a:lstStyle/>
          <a:p>
            <a:r>
              <a:rPr lang="en-US" dirty="0" smtClean="0"/>
              <a:t>Section 73-3-17, Certificate of Appropriation: </a:t>
            </a:r>
          </a:p>
          <a:p>
            <a:pPr lvl="2"/>
            <a:r>
              <a:rPr lang="en-US" dirty="0" smtClean="0"/>
              <a:t>“Upon the satisfaction of the state engineer that an appropriation … has been put to a beneficial use … the state engineer shall issue a certificate…”</a:t>
            </a:r>
          </a:p>
          <a:p>
            <a:pPr marL="914400" lvl="2" indent="0">
              <a:buNone/>
            </a:pPr>
            <a:r>
              <a:rPr lang="en-US" dirty="0" smtClean="0"/>
              <a:t>The certificate sets the limitations of the right in both diversion and depletion based on the beneficial use of the water.</a:t>
            </a:r>
          </a:p>
          <a:p>
            <a:pPr marL="914400" lvl="2" indent="0">
              <a:buNone/>
            </a:pPr>
            <a:endParaRPr lang="en-US" dirty="0" smtClean="0"/>
          </a:p>
        </p:txBody>
      </p:sp>
    </p:spTree>
    <p:extLst>
      <p:ext uri="{BB962C8B-B14F-4D97-AF65-F5344CB8AC3E}">
        <p14:creationId xmlns:p14="http://schemas.microsoft.com/office/powerpoint/2010/main" val="1249112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Policy for Issuing Corrected Certificates</a:t>
            </a:r>
          </a:p>
        </p:txBody>
      </p:sp>
      <p:sp>
        <p:nvSpPr>
          <p:cNvPr id="3" name="Content Placeholder 2"/>
          <p:cNvSpPr>
            <a:spLocks noGrp="1"/>
          </p:cNvSpPr>
          <p:nvPr>
            <p:ph idx="1"/>
          </p:nvPr>
        </p:nvSpPr>
        <p:spPr/>
        <p:txBody>
          <a:bodyPr/>
          <a:lstStyle/>
          <a:p>
            <a:r>
              <a:rPr lang="en-US" sz="2400" dirty="0" smtClean="0"/>
              <a:t>There are times when errors or omissions occur in the proof and certificate process.</a:t>
            </a:r>
          </a:p>
          <a:p>
            <a:r>
              <a:rPr lang="en-US" sz="2400" dirty="0" smtClean="0"/>
              <a:t>Corrected Certificates can be issued to correct those deficiencies.</a:t>
            </a:r>
          </a:p>
          <a:p>
            <a:r>
              <a:rPr lang="en-US" sz="2400" dirty="0" smtClean="0"/>
              <a:t>The primary </a:t>
            </a:r>
            <a:r>
              <a:rPr lang="en-US" sz="2400" dirty="0" smtClean="0"/>
              <a:t>effort should be to issue Certificates accurately and carefully to reflect the </a:t>
            </a:r>
            <a:r>
              <a:rPr lang="en-US" sz="2400" dirty="0" smtClean="0"/>
              <a:t>actual </a:t>
            </a:r>
            <a:r>
              <a:rPr lang="en-US" sz="2400" dirty="0" smtClean="0"/>
              <a:t>beneficial use of water.</a:t>
            </a:r>
          </a:p>
          <a:p>
            <a:r>
              <a:rPr lang="en-US" sz="2400" dirty="0" smtClean="0"/>
              <a:t>There is no obligation under statute to correct Certificates based on errors or omissions but seems appropriate to reflect actual beneficial use. </a:t>
            </a:r>
            <a:endParaRPr lang="en-US" sz="2400" dirty="0"/>
          </a:p>
        </p:txBody>
      </p:sp>
    </p:spTree>
    <p:extLst>
      <p:ext uri="{BB962C8B-B14F-4D97-AF65-F5344CB8AC3E}">
        <p14:creationId xmlns:p14="http://schemas.microsoft.com/office/powerpoint/2010/main" val="3252047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19575</TotalTime>
  <Words>1967</Words>
  <Application>Microsoft Office PowerPoint</Application>
  <PresentationFormat>On-screen Show (4:3)</PresentationFormat>
  <Paragraphs>112</Paragraphs>
  <Slides>23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Georgia</vt:lpstr>
      <vt:lpstr>Tahoma</vt:lpstr>
      <vt:lpstr>Wingdings</vt:lpstr>
      <vt:lpstr>Balance</vt:lpstr>
      <vt:lpstr>PowerPoint Presentation</vt:lpstr>
      <vt:lpstr>Municipal Rights</vt:lpstr>
      <vt:lpstr>Policy for Extending the List of Those Allowed to Hold Municipal Water Rights </vt:lpstr>
      <vt:lpstr>Municipal Use Rights Extended </vt:lpstr>
      <vt:lpstr>Municipal Use Rights Extended</vt:lpstr>
      <vt:lpstr>Policy for Domestic Duty Considerations</vt:lpstr>
      <vt:lpstr>Domestic duty</vt:lpstr>
      <vt:lpstr>Policy for Issuing Corrected Certificates</vt:lpstr>
      <vt:lpstr>Policy for Issuing Corrected Certificates</vt:lpstr>
      <vt:lpstr>Policy for Issuing Corrected Certificates</vt:lpstr>
      <vt:lpstr>Policy for Depletion Limitations on Certificates</vt:lpstr>
      <vt:lpstr>Policy for Depletion Limitations on Certificates</vt:lpstr>
      <vt:lpstr>Policy for Depletion Limitations on Certificates</vt:lpstr>
      <vt:lpstr>Policy for  Beaver Dam Analogue (BDA) Construction  BDA Construction Kit </vt:lpstr>
      <vt:lpstr>State Engineer Policy for BDA Construction</vt:lpstr>
      <vt:lpstr>State Engineer Policy for BDA Construction (cont.)</vt:lpstr>
      <vt:lpstr>State Engineer Policy for BDA Construction (cont.)</vt:lpstr>
      <vt:lpstr>State Engineer Policy for BDA Construction (cont.)</vt:lpstr>
      <vt:lpstr>State Engineer Policy for BDA Construction (cont.)</vt:lpstr>
      <vt:lpstr>Southern Utah/Goshen Valley Ground-Water Management Plan</vt:lpstr>
      <vt:lpstr>PowerPoint Presentation</vt:lpstr>
      <vt:lpstr>Southern Utah/Goshen Valley Ground-Water Management Plan</vt:lpstr>
      <vt:lpstr>Questions?</vt:lpstr>
    </vt:vector>
  </TitlesOfParts>
  <Company>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WRTUSER</dc:creator>
  <cp:lastModifiedBy>Kent Jones</cp:lastModifiedBy>
  <cp:revision>801</cp:revision>
  <cp:lastPrinted>2018-03-17T23:00:14Z</cp:lastPrinted>
  <dcterms:created xsi:type="dcterms:W3CDTF">2011-08-30T01:17:55Z</dcterms:created>
  <dcterms:modified xsi:type="dcterms:W3CDTF">2019-03-17T02:23:19Z</dcterms:modified>
</cp:coreProperties>
</file>