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74" r:id="rId2"/>
    <p:sldId id="257" r:id="rId3"/>
    <p:sldId id="259" r:id="rId4"/>
    <p:sldId id="258" r:id="rId5"/>
    <p:sldId id="261" r:id="rId6"/>
    <p:sldId id="264" r:id="rId7"/>
    <p:sldId id="263" r:id="rId8"/>
    <p:sldId id="267" r:id="rId9"/>
    <p:sldId id="265" r:id="rId10"/>
    <p:sldId id="276" r:id="rId11"/>
    <p:sldId id="266" r:id="rId12"/>
    <p:sldId id="271" r:id="rId13"/>
    <p:sldId id="272" r:id="rId14"/>
    <p:sldId id="284" r:id="rId15"/>
    <p:sldId id="273" r:id="rId16"/>
    <p:sldId id="270" r:id="rId17"/>
    <p:sldId id="281" r:id="rId18"/>
    <p:sldId id="282" r:id="rId19"/>
    <p:sldId id="280" r:id="rId20"/>
    <p:sldId id="283" r:id="rId21"/>
    <p:sldId id="268" r:id="rId22"/>
    <p:sldId id="262" r:id="rId23"/>
    <p:sldId id="27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4A9F"/>
    <a:srgbClr val="CB9F5B"/>
    <a:srgbClr val="7A5F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21" autoAdjust="0"/>
    <p:restoredTop sz="85026" autoAdjust="0"/>
  </p:normalViewPr>
  <p:slideViewPr>
    <p:cSldViewPr snapToGrid="0" snapToObjects="1">
      <p:cViewPr varScale="1">
        <p:scale>
          <a:sx n="43" d="100"/>
          <a:sy n="43" d="100"/>
        </p:scale>
        <p:origin x="3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1" u="none" strike="noStrike" kern="1200" cap="all" baseline="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pPr>
            <a:r>
              <a:rPr lang="en-US" sz="3200" i="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Evaluation Criteria</a:t>
            </a:r>
          </a:p>
        </c:rich>
      </c:tx>
      <c:layout>
        <c:manualLayout>
          <c:xMode val="edge"/>
          <c:yMode val="edge"/>
          <c:x val="0.53147125072754076"/>
          <c:y val="3.596102220084859E-2"/>
        </c:manualLayout>
      </c:layout>
      <c:overlay val="0"/>
      <c:spPr>
        <a:noFill/>
        <a:ln>
          <a:noFill/>
        </a:ln>
        <a:effectLst/>
      </c:spPr>
      <c:txPr>
        <a:bodyPr rot="0" spcFirstLastPara="1" vertOverflow="ellipsis" vert="horz" wrap="square" anchor="ctr" anchorCtr="1"/>
        <a:lstStyle/>
        <a:p>
          <a:pPr>
            <a:defRPr sz="3200" b="1" i="1" u="none" strike="noStrike" kern="1200" cap="all" baseline="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pPr>
          <a:endParaRPr lang="en-US"/>
        </a:p>
      </c:txPr>
    </c:title>
    <c:autoTitleDeleted val="0"/>
    <c:plotArea>
      <c:layout/>
      <c:pieChart>
        <c:varyColors val="1"/>
        <c:ser>
          <c:idx val="0"/>
          <c:order val="0"/>
          <c:tx>
            <c:strRef>
              <c:f>Sheet1!$B$1</c:f>
              <c:strCache>
                <c:ptCount val="1"/>
                <c:pt idx="0">
                  <c:v>Evaluation Criteria</c:v>
                </c:pt>
              </c:strCache>
            </c:strRef>
          </c:tx>
          <c:dPt>
            <c:idx val="0"/>
            <c:bubble3D val="0"/>
            <c:spPr>
              <a:solidFill>
                <a:schemeClr val="accent6"/>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7542-4C76-B8C9-665E0990960B}"/>
              </c:ext>
            </c:extLst>
          </c:dPt>
          <c:dPt>
            <c:idx val="1"/>
            <c:bubble3D val="0"/>
            <c:spPr>
              <a:solidFill>
                <a:schemeClr val="accent5"/>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2-7542-4C76-B8C9-665E0990960B}"/>
              </c:ext>
            </c:extLst>
          </c:dPt>
          <c:dPt>
            <c:idx val="2"/>
            <c:bubble3D val="0"/>
            <c:spPr>
              <a:solidFill>
                <a:schemeClr val="accent4"/>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7542-4C76-B8C9-665E0990960B}"/>
              </c:ext>
            </c:extLst>
          </c:dPt>
          <c:dPt>
            <c:idx val="3"/>
            <c:bubble3D val="0"/>
            <c:spPr>
              <a:solidFill>
                <a:schemeClr val="accent6">
                  <a:lumMod val="60000"/>
                </a:schemeClr>
              </a:solidFill>
              <a:ln>
                <a:noFill/>
              </a:ln>
              <a:effectLst>
                <a:outerShdw blurRad="635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4-7542-4C76-B8C9-665E0990960B}"/>
              </c:ext>
            </c:extLst>
          </c:dPt>
          <c:dLbls>
            <c:dLbl>
              <c:idx val="0"/>
              <c:layout>
                <c:manualLayout>
                  <c:x val="6.077925117465631E-2"/>
                  <c:y val="0.27058615840704192"/>
                </c:manualLayout>
              </c:layout>
              <c:tx>
                <c:rich>
                  <a:bodyPr rot="0" spcFirstLastPara="1" vertOverflow="ellipsis" vert="horz" wrap="square" lIns="38100" tIns="19050" rIns="38100" bIns="19050" anchor="ctr" anchorCtr="1">
                    <a:spAutoFit/>
                  </a:bodyPr>
                  <a:lstStyle/>
                  <a:p>
                    <a:pPr>
                      <a:defRPr sz="1600" b="1" i="1" u="none" strike="noStrike" kern="1200" spc="0" baseline="0">
                        <a:solidFill>
                          <a:schemeClr val="accent6"/>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pPr>
                    <a:fld id="{339A3CA5-9637-49F2-99DC-1BED244B27FC}" type="CATEGORYNAME">
                      <a:rPr lang="en-US" sz="1600" i="1">
                        <a:effectLst>
                          <a:outerShdw blurRad="38100" dist="38100" dir="2700000" algn="tl">
                            <a:srgbClr val="000000">
                              <a:alpha val="43137"/>
                            </a:srgbClr>
                          </a:outerShdw>
                        </a:effectLst>
                        <a:latin typeface="Arial" panose="020B0604020202020204" pitchFamily="34" charset="0"/>
                        <a:cs typeface="Arial" panose="020B0604020202020204" pitchFamily="34" charset="0"/>
                      </a:rPr>
                      <a:pPr>
                        <a:defRPr sz="1600" i="1">
                          <a:effectLst>
                            <a:outerShdw blurRad="38100" dist="38100" dir="2700000" algn="tl">
                              <a:srgbClr val="000000">
                                <a:alpha val="43137"/>
                              </a:srgbClr>
                            </a:outerShdw>
                          </a:effectLst>
                          <a:latin typeface="Arial" panose="020B0604020202020204" pitchFamily="34" charset="0"/>
                          <a:cs typeface="Arial" panose="020B0604020202020204" pitchFamily="34" charset="0"/>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1" i="1" u="none" strike="noStrike" kern="1200" spc="0" baseline="0">
                      <a:solidFill>
                        <a:schemeClr val="accent6"/>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1-7542-4C76-B8C9-665E0990960B}"/>
                </c:ext>
                <c:ext xmlns:c15="http://schemas.microsoft.com/office/drawing/2012/chart" uri="{CE6537A1-D6FC-4f65-9D91-7224C49458BB}">
                  <c15:layout>
                    <c:manualLayout>
                      <c:w val="0.18152908361035994"/>
                      <c:h val="0.11248653156635599"/>
                    </c:manualLayout>
                  </c15:layout>
                  <c15:dlblFieldTable/>
                  <c15:showDataLabelsRange val="0"/>
                </c:ext>
              </c:extLst>
            </c:dLbl>
            <c:dLbl>
              <c:idx val="1"/>
              <c:layout>
                <c:manualLayout>
                  <c:x val="-0.1511553550952322"/>
                  <c:y val="-0.11016722163715278"/>
                </c:manualLayout>
              </c:layout>
              <c:tx>
                <c:rich>
                  <a:bodyPr rot="0" spcFirstLastPara="1" vertOverflow="ellipsis" vert="horz" wrap="square" lIns="38100" tIns="19050" rIns="38100" bIns="19050" anchor="ctr" anchorCtr="1">
                    <a:spAutoFit/>
                  </a:bodyPr>
                  <a:lstStyle/>
                  <a:p>
                    <a:pPr>
                      <a:defRPr sz="1600" b="1" i="1" u="none" strike="noStrike" kern="1200" spc="0" baseline="0">
                        <a:solidFill>
                          <a:schemeClr val="accent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pPr>
                    <a:fld id="{2583F3C8-B5CC-42BF-A8AC-39A52336F053}" type="CATEGORYNAME">
                      <a:rPr lang="en-US" sz="1600" i="1" u="none">
                        <a:solidFill>
                          <a:schemeClr val="accent5">
                            <a:lumMod val="40000"/>
                            <a:lumOff val="6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pPr>
                        <a:defRPr sz="1600" i="1">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1" i="1" u="none" strike="noStrike" kern="1200" spc="0" baseline="0">
                      <a:solidFill>
                        <a:schemeClr val="accent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2-7542-4C76-B8C9-665E0990960B}"/>
                </c:ext>
                <c:ext xmlns:c15="http://schemas.microsoft.com/office/drawing/2012/chart" uri="{CE6537A1-D6FC-4f65-9D91-7224C49458BB}">
                  <c15:layout>
                    <c:manualLayout>
                      <c:w val="0.21247893533895013"/>
                      <c:h val="0.16583065993802998"/>
                    </c:manualLayout>
                  </c15:layout>
                  <c15:dlblFieldTable/>
                  <c15:showDataLabelsRange val="0"/>
                </c:ext>
              </c:extLst>
            </c:dLbl>
            <c:dLbl>
              <c:idx val="2"/>
              <c:layout>
                <c:manualLayout>
                  <c:x val="-4.9680389779564196E-2"/>
                  <c:y val="4.4453440309728316E-2"/>
                </c:manualLayout>
              </c:layout>
              <c:tx>
                <c:rich>
                  <a:bodyPr rot="0" spcFirstLastPara="1" vertOverflow="ellipsis" vert="horz" wrap="square" lIns="38100" tIns="19050" rIns="38100" bIns="19050" anchor="ctr" anchorCtr="1">
                    <a:spAutoFit/>
                  </a:bodyPr>
                  <a:lstStyle/>
                  <a:p>
                    <a:pPr>
                      <a:defRPr sz="1600" b="1" i="1" u="none" strike="noStrike" kern="1200" spc="0" baseline="0">
                        <a:solidFill>
                          <a:schemeClr val="accent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pPr>
                    <a:fld id="{CE9E7641-CE01-43B3-A6C2-A93E00C26233}" type="CATEGORYNAME">
                      <a:rPr lang="en-US" sz="1600" i="1">
                        <a:solidFill>
                          <a:schemeClr val="accent4">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pPr>
                        <a:defRPr sz="1600" i="1">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1" i="1" u="none" strike="noStrike" kern="1200" spc="0" baseline="0">
                      <a:solidFill>
                        <a:schemeClr val="accent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3-7542-4C76-B8C9-665E0990960B}"/>
                </c:ext>
                <c:ext xmlns:c15="http://schemas.microsoft.com/office/drawing/2012/chart" uri="{CE6537A1-D6FC-4f65-9D91-7224C49458BB}">
                  <c15:layout>
                    <c:manualLayout>
                      <c:w val="0.21704006336855963"/>
                      <c:h val="0.16583065993802998"/>
                    </c:manualLayout>
                  </c15:layout>
                  <c15:dlblFieldTable/>
                  <c15:showDataLabelsRange val="0"/>
                </c:ext>
              </c:extLst>
            </c:dLbl>
            <c:dLbl>
              <c:idx val="3"/>
              <c:layout>
                <c:manualLayout>
                  <c:x val="-0.11204522825240988"/>
                  <c:y val="7.731033097344053E-3"/>
                </c:manualLayout>
              </c:layout>
              <c:tx>
                <c:rich>
                  <a:bodyPr rot="0" spcFirstLastPara="1" vertOverflow="ellipsis" vert="horz" wrap="square" lIns="38100" tIns="19050" rIns="38100" bIns="19050" anchor="ctr" anchorCtr="1">
                    <a:spAutoFit/>
                  </a:bodyPr>
                  <a:lstStyle/>
                  <a:p>
                    <a:pPr>
                      <a:defRPr sz="1600" b="1" i="1" u="none" strike="noStrike" kern="1200" spc="0" baseline="0">
                        <a:solidFill>
                          <a:schemeClr val="accent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pPr>
                    <a:fld id="{99D0526E-C046-4C40-BC7C-E39DEC731551}" type="CATEGORYNAME">
                      <a:rPr lang="en-US" sz="1600" i="1">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pPr>
                        <a:defRPr sz="1600" i="1">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1" i="1" u="none" strike="noStrike" kern="1200" spc="0" baseline="0">
                      <a:solidFill>
                        <a:schemeClr val="accent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4-7542-4C76-B8C9-665E0990960B}"/>
                </c:ext>
                <c:ext xmlns:c15="http://schemas.microsoft.com/office/drawing/2012/chart" uri="{CE6537A1-D6FC-4f65-9D91-7224C49458BB}">
                  <c15:layout>
                    <c:manualLayout>
                      <c:w val="0.25902006951265322"/>
                      <c:h val="0.16583065993802998"/>
                    </c:manualLayout>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600" b="1" i="1" u="none" strike="noStrike" kern="1200" spc="0" baseline="0">
                    <a:solidFill>
                      <a:schemeClr val="accent2"/>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Sheet1!$A$2:$A$5</c:f>
              <c:strCache>
                <c:ptCount val="4"/>
                <c:pt idx="0">
                  <c:v>Criterion A - Water Marketing Benefits (40 points)</c:v>
                </c:pt>
                <c:pt idx="1">
                  <c:v>Criterion B - Level of Stakeholder Support and Involvement (30 points)</c:v>
                </c:pt>
                <c:pt idx="2">
                  <c:v>Criterion C - Ability to Meet Program Requirements (20 points)</c:v>
                </c:pt>
                <c:pt idx="3">
                  <c:v>Evaluation Criterion D - Department of Interior Priorities (10 points)</c:v>
                </c:pt>
              </c:strCache>
            </c:strRef>
          </c:cat>
          <c:val>
            <c:numRef>
              <c:f>Sheet1!$B$2:$B$5</c:f>
              <c:numCache>
                <c:formatCode>General</c:formatCode>
                <c:ptCount val="4"/>
                <c:pt idx="0">
                  <c:v>40</c:v>
                </c:pt>
                <c:pt idx="1">
                  <c:v>30</c:v>
                </c:pt>
                <c:pt idx="2">
                  <c:v>20</c:v>
                </c:pt>
                <c:pt idx="3">
                  <c:v>10</c:v>
                </c:pt>
              </c:numCache>
            </c:numRef>
          </c:val>
          <c:extLst xmlns:c16r2="http://schemas.microsoft.com/office/drawing/2015/06/chart">
            <c:ext xmlns:c16="http://schemas.microsoft.com/office/drawing/2014/chart" uri="{C3380CC4-5D6E-409C-BE32-E72D297353CC}">
              <c16:uniqueId val="{00000000-7542-4C76-B8C9-665E0990960B}"/>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680883-1A8A-4D7A-9A18-A07FF1F62A16}" type="doc">
      <dgm:prSet loTypeId="urn:microsoft.com/office/officeart/2005/8/layout/hProcess4" loCatId="process" qsTypeId="urn:microsoft.com/office/officeart/2005/8/quickstyle/simple1" qsCatId="simple" csTypeId="urn:microsoft.com/office/officeart/2005/8/colors/colorful5" csCatId="colorful" phldr="1"/>
      <dgm:spPr/>
      <dgm:t>
        <a:bodyPr/>
        <a:lstStyle/>
        <a:p>
          <a:endParaRPr lang="en-US"/>
        </a:p>
      </dgm:t>
    </dgm:pt>
    <dgm:pt modelId="{5D57669A-AEA7-4E41-9436-DEFF6DE9E236}">
      <dgm:prSet phldrT="[Text]"/>
      <dgm:spPr/>
      <dgm:t>
        <a:bodyPr/>
        <a:lstStyle/>
        <a:p>
          <a:r>
            <a:rPr lang="en-US" dirty="0"/>
            <a:t>Development of a Project Work Plan</a:t>
          </a:r>
        </a:p>
      </dgm:t>
    </dgm:pt>
    <dgm:pt modelId="{CC0B64BD-09AE-4D29-B00D-A17416041F5F}" type="parTrans" cxnId="{1E22EA16-A2A1-48CD-BBFA-9509350F569A}">
      <dgm:prSet/>
      <dgm:spPr/>
      <dgm:t>
        <a:bodyPr/>
        <a:lstStyle/>
        <a:p>
          <a:endParaRPr lang="en-US"/>
        </a:p>
      </dgm:t>
    </dgm:pt>
    <dgm:pt modelId="{A0045F76-2407-4ADD-A350-0EEEF6AD24EC}" type="sibTrans" cxnId="{1E22EA16-A2A1-48CD-BBFA-9509350F569A}">
      <dgm:prSet/>
      <dgm:spPr/>
      <dgm:t>
        <a:bodyPr/>
        <a:lstStyle/>
        <a:p>
          <a:endParaRPr lang="en-US"/>
        </a:p>
      </dgm:t>
    </dgm:pt>
    <dgm:pt modelId="{0D0AE760-4D3B-4C68-B1CC-EEB5DD0F5A84}">
      <dgm:prSet phldrT="[Text]"/>
      <dgm:spPr/>
      <dgm:t>
        <a:bodyPr/>
        <a:lstStyle/>
        <a:p>
          <a:r>
            <a:rPr lang="en-US" dirty="0"/>
            <a:t>Explains how the project components will be performed</a:t>
          </a:r>
        </a:p>
      </dgm:t>
    </dgm:pt>
    <dgm:pt modelId="{A69C6926-722C-4782-84EE-B51E5FD7E456}" type="parTrans" cxnId="{9DDE48EB-6F39-4489-A251-2EEF5BCB7B91}">
      <dgm:prSet/>
      <dgm:spPr/>
      <dgm:t>
        <a:bodyPr/>
        <a:lstStyle/>
        <a:p>
          <a:endParaRPr lang="en-US"/>
        </a:p>
      </dgm:t>
    </dgm:pt>
    <dgm:pt modelId="{3DBDE45B-5EDA-4D44-A99E-BBD1725A9BF0}" type="sibTrans" cxnId="{9DDE48EB-6F39-4489-A251-2EEF5BCB7B91}">
      <dgm:prSet/>
      <dgm:spPr/>
      <dgm:t>
        <a:bodyPr/>
        <a:lstStyle/>
        <a:p>
          <a:endParaRPr lang="en-US"/>
        </a:p>
      </dgm:t>
    </dgm:pt>
    <dgm:pt modelId="{2D21EA91-B6F1-422D-A0BB-E55BFD198E05}">
      <dgm:prSet phldrT="[Text]"/>
      <dgm:spPr/>
      <dgm:t>
        <a:bodyPr/>
        <a:lstStyle/>
        <a:p>
          <a:r>
            <a:rPr lang="en-US" dirty="0"/>
            <a:t>Detailed work schedule, roles and responsibilities</a:t>
          </a:r>
        </a:p>
      </dgm:t>
    </dgm:pt>
    <dgm:pt modelId="{F3949DB7-1EF5-47C4-9A25-D714FC3685E3}" type="parTrans" cxnId="{D70E8C3F-BA26-4885-8929-A1095A9309B2}">
      <dgm:prSet/>
      <dgm:spPr/>
      <dgm:t>
        <a:bodyPr/>
        <a:lstStyle/>
        <a:p>
          <a:endParaRPr lang="en-US"/>
        </a:p>
      </dgm:t>
    </dgm:pt>
    <dgm:pt modelId="{B571BFC6-B8F7-4BD5-8A18-22159489C719}" type="sibTrans" cxnId="{D70E8C3F-BA26-4885-8929-A1095A9309B2}">
      <dgm:prSet/>
      <dgm:spPr/>
      <dgm:t>
        <a:bodyPr/>
        <a:lstStyle/>
        <a:p>
          <a:endParaRPr lang="en-US"/>
        </a:p>
      </dgm:t>
    </dgm:pt>
    <dgm:pt modelId="{19E8F479-BEBD-4E50-A9A7-D9F890FAFE0D}">
      <dgm:prSet phldrT="[Text]"/>
      <dgm:spPr/>
      <dgm:t>
        <a:bodyPr/>
        <a:lstStyle/>
        <a:p>
          <a:r>
            <a:rPr lang="en-US" dirty="0"/>
            <a:t>Development of a Communication and Outreach Plan</a:t>
          </a:r>
        </a:p>
      </dgm:t>
    </dgm:pt>
    <dgm:pt modelId="{A61D9357-BF71-488C-A015-9A7E9DCD31F5}" type="parTrans" cxnId="{EA3CD67B-389D-417F-BD74-F059FABE4C9C}">
      <dgm:prSet/>
      <dgm:spPr/>
      <dgm:t>
        <a:bodyPr/>
        <a:lstStyle/>
        <a:p>
          <a:endParaRPr lang="en-US"/>
        </a:p>
      </dgm:t>
    </dgm:pt>
    <dgm:pt modelId="{CFCE17F4-9C99-406F-A6B9-DAEE8DD09D9B}" type="sibTrans" cxnId="{EA3CD67B-389D-417F-BD74-F059FABE4C9C}">
      <dgm:prSet/>
      <dgm:spPr/>
      <dgm:t>
        <a:bodyPr/>
        <a:lstStyle/>
        <a:p>
          <a:endParaRPr lang="en-US"/>
        </a:p>
      </dgm:t>
    </dgm:pt>
    <dgm:pt modelId="{53FD8FC8-993B-4E65-88A1-4DF99A7A8003}">
      <dgm:prSet phldrT="[Text]"/>
      <dgm:spPr/>
      <dgm:t>
        <a:bodyPr/>
        <a:lstStyle/>
        <a:p>
          <a:r>
            <a:rPr lang="en-US" dirty="0"/>
            <a:t>How will stakeholders and the public be involved in the planning process?</a:t>
          </a:r>
        </a:p>
      </dgm:t>
    </dgm:pt>
    <dgm:pt modelId="{F516FCB9-6045-46BC-951C-228402DDD6B0}" type="parTrans" cxnId="{50B3AD38-13A2-4F69-95AD-393E4ED04F5D}">
      <dgm:prSet/>
      <dgm:spPr/>
      <dgm:t>
        <a:bodyPr/>
        <a:lstStyle/>
        <a:p>
          <a:endParaRPr lang="en-US"/>
        </a:p>
      </dgm:t>
    </dgm:pt>
    <dgm:pt modelId="{3C1E6F9E-3B94-4127-81A8-AF496E189249}" type="sibTrans" cxnId="{50B3AD38-13A2-4F69-95AD-393E4ED04F5D}">
      <dgm:prSet/>
      <dgm:spPr/>
      <dgm:t>
        <a:bodyPr/>
        <a:lstStyle/>
        <a:p>
          <a:endParaRPr lang="en-US"/>
        </a:p>
      </dgm:t>
    </dgm:pt>
    <dgm:pt modelId="{44DDFB13-2AB8-4FB3-8B36-42F478484657}">
      <dgm:prSet phldrT="[Text]"/>
      <dgm:spPr/>
      <dgm:t>
        <a:bodyPr/>
        <a:lstStyle/>
        <a:p>
          <a:r>
            <a:rPr lang="en-US" dirty="0"/>
            <a:t>Participation includes public meetings, webinars, public notices, or other approaches</a:t>
          </a:r>
        </a:p>
      </dgm:t>
    </dgm:pt>
    <dgm:pt modelId="{8A24A9A0-E0C7-40C2-9BE4-5EFC6D2CB29B}" type="parTrans" cxnId="{FA08617A-99B6-4122-B418-E8C1626B29FF}">
      <dgm:prSet/>
      <dgm:spPr/>
      <dgm:t>
        <a:bodyPr/>
        <a:lstStyle/>
        <a:p>
          <a:endParaRPr lang="en-US"/>
        </a:p>
      </dgm:t>
    </dgm:pt>
    <dgm:pt modelId="{B325F36A-5D93-4A0C-8E23-31552E110ADF}" type="sibTrans" cxnId="{FA08617A-99B6-4122-B418-E8C1626B29FF}">
      <dgm:prSet/>
      <dgm:spPr/>
      <dgm:t>
        <a:bodyPr/>
        <a:lstStyle/>
        <a:p>
          <a:endParaRPr lang="en-US"/>
        </a:p>
      </dgm:t>
    </dgm:pt>
    <dgm:pt modelId="{E6F673F2-58CC-4482-B020-8D6CA5703AEA}">
      <dgm:prSet phldrT="[Text]"/>
      <dgm:spPr/>
      <dgm:t>
        <a:bodyPr/>
        <a:lstStyle/>
        <a:p>
          <a:r>
            <a:rPr lang="en-US" dirty="0"/>
            <a:t>Development of a Water Marketing Strategy Document</a:t>
          </a:r>
        </a:p>
      </dgm:t>
    </dgm:pt>
    <dgm:pt modelId="{2423C689-910E-4E4E-A784-66572A73C85E}" type="parTrans" cxnId="{E86DC39A-AB38-4F80-86BB-593546D36BC5}">
      <dgm:prSet/>
      <dgm:spPr/>
      <dgm:t>
        <a:bodyPr/>
        <a:lstStyle/>
        <a:p>
          <a:endParaRPr lang="en-US"/>
        </a:p>
      </dgm:t>
    </dgm:pt>
    <dgm:pt modelId="{1B98048D-CBDF-4E4C-A723-D1C1D6D6A5CC}" type="sibTrans" cxnId="{E86DC39A-AB38-4F80-86BB-593546D36BC5}">
      <dgm:prSet/>
      <dgm:spPr/>
      <dgm:t>
        <a:bodyPr/>
        <a:lstStyle/>
        <a:p>
          <a:endParaRPr lang="en-US"/>
        </a:p>
      </dgm:t>
    </dgm:pt>
    <dgm:pt modelId="{D44E3CEF-E6A8-431B-B0D2-BF0E1EA8A518}">
      <dgm:prSet phldrT="[Text]" custT="1"/>
      <dgm:spPr/>
      <dgm:t>
        <a:bodyPr/>
        <a:lstStyle/>
        <a:p>
          <a:r>
            <a:rPr lang="en-US" sz="1600" dirty="0"/>
            <a:t>A written Water Marketing Strategy Document consisting of required elements (see slide 15)</a:t>
          </a:r>
        </a:p>
      </dgm:t>
    </dgm:pt>
    <dgm:pt modelId="{A24AF110-4ED6-405F-A8DF-953AF0274D67}" type="parTrans" cxnId="{EBEC6B64-4E84-4FC3-AFD9-00C49D25ED0C}">
      <dgm:prSet/>
      <dgm:spPr/>
      <dgm:t>
        <a:bodyPr/>
        <a:lstStyle/>
        <a:p>
          <a:endParaRPr lang="en-US"/>
        </a:p>
      </dgm:t>
    </dgm:pt>
    <dgm:pt modelId="{8D90BAD4-5909-44DB-8A70-3CF1D657F113}" type="sibTrans" cxnId="{EBEC6B64-4E84-4FC3-AFD9-00C49D25ED0C}">
      <dgm:prSet/>
      <dgm:spPr/>
      <dgm:t>
        <a:bodyPr/>
        <a:lstStyle/>
        <a:p>
          <a:endParaRPr lang="en-US"/>
        </a:p>
      </dgm:t>
    </dgm:pt>
    <dgm:pt modelId="{AF88D38B-D156-4974-8B14-713B42D565B9}">
      <dgm:prSet phldrT="[Text]"/>
      <dgm:spPr/>
      <dgm:t>
        <a:bodyPr/>
        <a:lstStyle/>
        <a:p>
          <a:r>
            <a:rPr lang="en-US" dirty="0"/>
            <a:t>Submitted to Reclamation within 60 days of award</a:t>
          </a:r>
        </a:p>
      </dgm:t>
    </dgm:pt>
    <dgm:pt modelId="{7D7BDC7E-F362-4C62-AAEF-C257C7B3DE6D}" type="parTrans" cxnId="{FE736CF7-47B5-4F6A-AE86-EBFA7C2A8676}">
      <dgm:prSet/>
      <dgm:spPr/>
      <dgm:t>
        <a:bodyPr/>
        <a:lstStyle/>
        <a:p>
          <a:endParaRPr lang="en-US"/>
        </a:p>
      </dgm:t>
    </dgm:pt>
    <dgm:pt modelId="{9043EA7E-7E1E-4CE8-92AE-D28F4CAD71DF}" type="sibTrans" cxnId="{FE736CF7-47B5-4F6A-AE86-EBFA7C2A8676}">
      <dgm:prSet/>
      <dgm:spPr/>
      <dgm:t>
        <a:bodyPr/>
        <a:lstStyle/>
        <a:p>
          <a:endParaRPr lang="en-US"/>
        </a:p>
      </dgm:t>
    </dgm:pt>
    <dgm:pt modelId="{A96894A2-3BE8-4880-AB05-0C95C30E1554}" type="pres">
      <dgm:prSet presAssocID="{11680883-1A8A-4D7A-9A18-A07FF1F62A16}" presName="Name0" presStyleCnt="0">
        <dgm:presLayoutVars>
          <dgm:dir/>
          <dgm:animLvl val="lvl"/>
          <dgm:resizeHandles val="exact"/>
        </dgm:presLayoutVars>
      </dgm:prSet>
      <dgm:spPr/>
      <dgm:t>
        <a:bodyPr/>
        <a:lstStyle/>
        <a:p>
          <a:endParaRPr lang="en-US"/>
        </a:p>
      </dgm:t>
    </dgm:pt>
    <dgm:pt modelId="{DCCE9B87-31C5-4C75-B6B5-9822D3CF7BAF}" type="pres">
      <dgm:prSet presAssocID="{11680883-1A8A-4D7A-9A18-A07FF1F62A16}" presName="tSp" presStyleCnt="0"/>
      <dgm:spPr/>
    </dgm:pt>
    <dgm:pt modelId="{707FC76E-E445-4F24-A942-81962B2040E7}" type="pres">
      <dgm:prSet presAssocID="{11680883-1A8A-4D7A-9A18-A07FF1F62A16}" presName="bSp" presStyleCnt="0"/>
      <dgm:spPr/>
    </dgm:pt>
    <dgm:pt modelId="{B6856774-75DF-4E0B-8561-D416513030C0}" type="pres">
      <dgm:prSet presAssocID="{11680883-1A8A-4D7A-9A18-A07FF1F62A16}" presName="process" presStyleCnt="0"/>
      <dgm:spPr/>
    </dgm:pt>
    <dgm:pt modelId="{58BFBD34-1C8F-40E0-8420-760771C95320}" type="pres">
      <dgm:prSet presAssocID="{5D57669A-AEA7-4E41-9436-DEFF6DE9E236}" presName="composite1" presStyleCnt="0"/>
      <dgm:spPr/>
    </dgm:pt>
    <dgm:pt modelId="{80986646-C5CF-4340-9A8C-A40584767636}" type="pres">
      <dgm:prSet presAssocID="{5D57669A-AEA7-4E41-9436-DEFF6DE9E236}" presName="dummyNode1" presStyleLbl="node1" presStyleIdx="0" presStyleCnt="3"/>
      <dgm:spPr/>
    </dgm:pt>
    <dgm:pt modelId="{AC8DA003-C5A5-4229-81FC-4EE0C49B0A85}" type="pres">
      <dgm:prSet presAssocID="{5D57669A-AEA7-4E41-9436-DEFF6DE9E236}" presName="childNode1" presStyleLbl="bgAcc1" presStyleIdx="0" presStyleCnt="3">
        <dgm:presLayoutVars>
          <dgm:bulletEnabled val="1"/>
        </dgm:presLayoutVars>
      </dgm:prSet>
      <dgm:spPr/>
      <dgm:t>
        <a:bodyPr/>
        <a:lstStyle/>
        <a:p>
          <a:endParaRPr lang="en-US"/>
        </a:p>
      </dgm:t>
    </dgm:pt>
    <dgm:pt modelId="{6111E8F3-8AC5-4A09-BE7D-B16A663E268A}" type="pres">
      <dgm:prSet presAssocID="{5D57669A-AEA7-4E41-9436-DEFF6DE9E236}" presName="childNode1tx" presStyleLbl="bgAcc1" presStyleIdx="0" presStyleCnt="3">
        <dgm:presLayoutVars>
          <dgm:bulletEnabled val="1"/>
        </dgm:presLayoutVars>
      </dgm:prSet>
      <dgm:spPr/>
      <dgm:t>
        <a:bodyPr/>
        <a:lstStyle/>
        <a:p>
          <a:endParaRPr lang="en-US"/>
        </a:p>
      </dgm:t>
    </dgm:pt>
    <dgm:pt modelId="{1F0FAB7B-80BD-4183-846A-01A171041F9E}" type="pres">
      <dgm:prSet presAssocID="{5D57669A-AEA7-4E41-9436-DEFF6DE9E236}" presName="parentNode1" presStyleLbl="node1" presStyleIdx="0" presStyleCnt="3">
        <dgm:presLayoutVars>
          <dgm:chMax val="1"/>
          <dgm:bulletEnabled val="1"/>
        </dgm:presLayoutVars>
      </dgm:prSet>
      <dgm:spPr/>
      <dgm:t>
        <a:bodyPr/>
        <a:lstStyle/>
        <a:p>
          <a:endParaRPr lang="en-US"/>
        </a:p>
      </dgm:t>
    </dgm:pt>
    <dgm:pt modelId="{731F0601-8808-4BAD-AD27-382AFEA1CAF7}" type="pres">
      <dgm:prSet presAssocID="{5D57669A-AEA7-4E41-9436-DEFF6DE9E236}" presName="connSite1" presStyleCnt="0"/>
      <dgm:spPr/>
    </dgm:pt>
    <dgm:pt modelId="{EB6B59F5-BE4B-4EFE-9A58-683436626AF1}" type="pres">
      <dgm:prSet presAssocID="{A0045F76-2407-4ADD-A350-0EEEF6AD24EC}" presName="Name9" presStyleLbl="sibTrans2D1" presStyleIdx="0" presStyleCnt="2"/>
      <dgm:spPr/>
      <dgm:t>
        <a:bodyPr/>
        <a:lstStyle/>
        <a:p>
          <a:endParaRPr lang="en-US"/>
        </a:p>
      </dgm:t>
    </dgm:pt>
    <dgm:pt modelId="{7514917E-CBF2-462B-8636-A0177A194F47}" type="pres">
      <dgm:prSet presAssocID="{19E8F479-BEBD-4E50-A9A7-D9F890FAFE0D}" presName="composite2" presStyleCnt="0"/>
      <dgm:spPr/>
    </dgm:pt>
    <dgm:pt modelId="{3BF8F50F-617C-446F-B6FE-6B6D61818ED5}" type="pres">
      <dgm:prSet presAssocID="{19E8F479-BEBD-4E50-A9A7-D9F890FAFE0D}" presName="dummyNode2" presStyleLbl="node1" presStyleIdx="0" presStyleCnt="3"/>
      <dgm:spPr/>
    </dgm:pt>
    <dgm:pt modelId="{B1278858-51E1-47A4-ADEC-3DCCAB15F512}" type="pres">
      <dgm:prSet presAssocID="{19E8F479-BEBD-4E50-A9A7-D9F890FAFE0D}" presName="childNode2" presStyleLbl="bgAcc1" presStyleIdx="1" presStyleCnt="3">
        <dgm:presLayoutVars>
          <dgm:bulletEnabled val="1"/>
        </dgm:presLayoutVars>
      </dgm:prSet>
      <dgm:spPr/>
      <dgm:t>
        <a:bodyPr/>
        <a:lstStyle/>
        <a:p>
          <a:endParaRPr lang="en-US"/>
        </a:p>
      </dgm:t>
    </dgm:pt>
    <dgm:pt modelId="{1B2108E7-7007-42FC-9AC3-4236068C46A4}" type="pres">
      <dgm:prSet presAssocID="{19E8F479-BEBD-4E50-A9A7-D9F890FAFE0D}" presName="childNode2tx" presStyleLbl="bgAcc1" presStyleIdx="1" presStyleCnt="3">
        <dgm:presLayoutVars>
          <dgm:bulletEnabled val="1"/>
        </dgm:presLayoutVars>
      </dgm:prSet>
      <dgm:spPr/>
      <dgm:t>
        <a:bodyPr/>
        <a:lstStyle/>
        <a:p>
          <a:endParaRPr lang="en-US"/>
        </a:p>
      </dgm:t>
    </dgm:pt>
    <dgm:pt modelId="{1F1009D8-B211-44C8-B285-535985C8B996}" type="pres">
      <dgm:prSet presAssocID="{19E8F479-BEBD-4E50-A9A7-D9F890FAFE0D}" presName="parentNode2" presStyleLbl="node1" presStyleIdx="1" presStyleCnt="3">
        <dgm:presLayoutVars>
          <dgm:chMax val="0"/>
          <dgm:bulletEnabled val="1"/>
        </dgm:presLayoutVars>
      </dgm:prSet>
      <dgm:spPr/>
      <dgm:t>
        <a:bodyPr/>
        <a:lstStyle/>
        <a:p>
          <a:endParaRPr lang="en-US"/>
        </a:p>
      </dgm:t>
    </dgm:pt>
    <dgm:pt modelId="{B5DF11C5-A9ED-4768-AA0B-32CE4A87DDBE}" type="pres">
      <dgm:prSet presAssocID="{19E8F479-BEBD-4E50-A9A7-D9F890FAFE0D}" presName="connSite2" presStyleCnt="0"/>
      <dgm:spPr/>
    </dgm:pt>
    <dgm:pt modelId="{DB8741B5-AC87-4DE5-A179-C7DC8DFC0FE5}" type="pres">
      <dgm:prSet presAssocID="{CFCE17F4-9C99-406F-A6B9-DAEE8DD09D9B}" presName="Name18" presStyleLbl="sibTrans2D1" presStyleIdx="1" presStyleCnt="2"/>
      <dgm:spPr/>
      <dgm:t>
        <a:bodyPr/>
        <a:lstStyle/>
        <a:p>
          <a:endParaRPr lang="en-US"/>
        </a:p>
      </dgm:t>
    </dgm:pt>
    <dgm:pt modelId="{864C2DDD-C50A-4652-9F96-FDE4DEAEC7C9}" type="pres">
      <dgm:prSet presAssocID="{E6F673F2-58CC-4482-B020-8D6CA5703AEA}" presName="composite1" presStyleCnt="0"/>
      <dgm:spPr/>
    </dgm:pt>
    <dgm:pt modelId="{8552D9E8-1132-4B1A-95DC-DDBEC44E4AFE}" type="pres">
      <dgm:prSet presAssocID="{E6F673F2-58CC-4482-B020-8D6CA5703AEA}" presName="dummyNode1" presStyleLbl="node1" presStyleIdx="1" presStyleCnt="3"/>
      <dgm:spPr/>
    </dgm:pt>
    <dgm:pt modelId="{600F56A4-F10E-4B02-B9EC-D4F7B148EDFA}" type="pres">
      <dgm:prSet presAssocID="{E6F673F2-58CC-4482-B020-8D6CA5703AEA}" presName="childNode1" presStyleLbl="bgAcc1" presStyleIdx="2" presStyleCnt="3">
        <dgm:presLayoutVars>
          <dgm:bulletEnabled val="1"/>
        </dgm:presLayoutVars>
      </dgm:prSet>
      <dgm:spPr/>
      <dgm:t>
        <a:bodyPr/>
        <a:lstStyle/>
        <a:p>
          <a:endParaRPr lang="en-US"/>
        </a:p>
      </dgm:t>
    </dgm:pt>
    <dgm:pt modelId="{DB41319A-E1BB-4C94-9E66-2BA739597153}" type="pres">
      <dgm:prSet presAssocID="{E6F673F2-58CC-4482-B020-8D6CA5703AEA}" presName="childNode1tx" presStyleLbl="bgAcc1" presStyleIdx="2" presStyleCnt="3">
        <dgm:presLayoutVars>
          <dgm:bulletEnabled val="1"/>
        </dgm:presLayoutVars>
      </dgm:prSet>
      <dgm:spPr/>
      <dgm:t>
        <a:bodyPr/>
        <a:lstStyle/>
        <a:p>
          <a:endParaRPr lang="en-US"/>
        </a:p>
      </dgm:t>
    </dgm:pt>
    <dgm:pt modelId="{C081A888-E658-4EF7-A3C2-991E5A7E4F1A}" type="pres">
      <dgm:prSet presAssocID="{E6F673F2-58CC-4482-B020-8D6CA5703AEA}" presName="parentNode1" presStyleLbl="node1" presStyleIdx="2" presStyleCnt="3" custLinFactNeighborX="535" custLinFactNeighborY="-12287">
        <dgm:presLayoutVars>
          <dgm:chMax val="1"/>
          <dgm:bulletEnabled val="1"/>
        </dgm:presLayoutVars>
      </dgm:prSet>
      <dgm:spPr/>
      <dgm:t>
        <a:bodyPr/>
        <a:lstStyle/>
        <a:p>
          <a:endParaRPr lang="en-US"/>
        </a:p>
      </dgm:t>
    </dgm:pt>
    <dgm:pt modelId="{0D93E632-D307-45E9-9FCF-F44340790822}" type="pres">
      <dgm:prSet presAssocID="{E6F673F2-58CC-4482-B020-8D6CA5703AEA}" presName="connSite1" presStyleCnt="0"/>
      <dgm:spPr/>
    </dgm:pt>
  </dgm:ptLst>
  <dgm:cxnLst>
    <dgm:cxn modelId="{FA08617A-99B6-4122-B418-E8C1626B29FF}" srcId="{19E8F479-BEBD-4E50-A9A7-D9F890FAFE0D}" destId="{44DDFB13-2AB8-4FB3-8B36-42F478484657}" srcOrd="1" destOrd="0" parTransId="{8A24A9A0-E0C7-40C2-9BE4-5EFC6D2CB29B}" sibTransId="{B325F36A-5D93-4A0C-8E23-31552E110ADF}"/>
    <dgm:cxn modelId="{EA3CD67B-389D-417F-BD74-F059FABE4C9C}" srcId="{11680883-1A8A-4D7A-9A18-A07FF1F62A16}" destId="{19E8F479-BEBD-4E50-A9A7-D9F890FAFE0D}" srcOrd="1" destOrd="0" parTransId="{A61D9357-BF71-488C-A015-9A7E9DCD31F5}" sibTransId="{CFCE17F4-9C99-406F-A6B9-DAEE8DD09D9B}"/>
    <dgm:cxn modelId="{670C3988-F90F-4859-A4D9-F9F55477CA89}" type="presOf" srcId="{44DDFB13-2AB8-4FB3-8B36-42F478484657}" destId="{B1278858-51E1-47A4-ADEC-3DCCAB15F512}" srcOrd="0" destOrd="1" presId="urn:microsoft.com/office/officeart/2005/8/layout/hProcess4"/>
    <dgm:cxn modelId="{205B08A1-4CE8-475C-9963-D3B7021345DA}" type="presOf" srcId="{19E8F479-BEBD-4E50-A9A7-D9F890FAFE0D}" destId="{1F1009D8-B211-44C8-B285-535985C8B996}" srcOrd="0" destOrd="0" presId="urn:microsoft.com/office/officeart/2005/8/layout/hProcess4"/>
    <dgm:cxn modelId="{DCE0BFE7-FFF5-40C0-84DF-85020D3C0BFD}" type="presOf" srcId="{53FD8FC8-993B-4E65-88A1-4DF99A7A8003}" destId="{B1278858-51E1-47A4-ADEC-3DCCAB15F512}" srcOrd="0" destOrd="0" presId="urn:microsoft.com/office/officeart/2005/8/layout/hProcess4"/>
    <dgm:cxn modelId="{EBEC6B64-4E84-4FC3-AFD9-00C49D25ED0C}" srcId="{E6F673F2-58CC-4482-B020-8D6CA5703AEA}" destId="{D44E3CEF-E6A8-431B-B0D2-BF0E1EA8A518}" srcOrd="0" destOrd="0" parTransId="{A24AF110-4ED6-405F-A8DF-953AF0274D67}" sibTransId="{8D90BAD4-5909-44DB-8A70-3CF1D657F113}"/>
    <dgm:cxn modelId="{FE736CF7-47B5-4F6A-AE86-EBFA7C2A8676}" srcId="{5D57669A-AEA7-4E41-9436-DEFF6DE9E236}" destId="{AF88D38B-D156-4974-8B14-713B42D565B9}" srcOrd="2" destOrd="0" parTransId="{7D7BDC7E-F362-4C62-AAEF-C257C7B3DE6D}" sibTransId="{9043EA7E-7E1E-4CE8-92AE-D28F4CAD71DF}"/>
    <dgm:cxn modelId="{138AE8F2-5213-4D94-BA90-52A8D4B93311}" type="presOf" srcId="{A0045F76-2407-4ADD-A350-0EEEF6AD24EC}" destId="{EB6B59F5-BE4B-4EFE-9A58-683436626AF1}" srcOrd="0" destOrd="0" presId="urn:microsoft.com/office/officeart/2005/8/layout/hProcess4"/>
    <dgm:cxn modelId="{03668970-C241-4881-A1EC-D42888DC5051}" type="presOf" srcId="{D44E3CEF-E6A8-431B-B0D2-BF0E1EA8A518}" destId="{DB41319A-E1BB-4C94-9E66-2BA739597153}" srcOrd="1" destOrd="0" presId="urn:microsoft.com/office/officeart/2005/8/layout/hProcess4"/>
    <dgm:cxn modelId="{1846A4AE-DD9D-4AFB-921D-5480DFC6F951}" type="presOf" srcId="{0D0AE760-4D3B-4C68-B1CC-EEB5DD0F5A84}" destId="{6111E8F3-8AC5-4A09-BE7D-B16A663E268A}" srcOrd="1" destOrd="0" presId="urn:microsoft.com/office/officeart/2005/8/layout/hProcess4"/>
    <dgm:cxn modelId="{E87006F6-BCA8-4393-9B26-409D4D53AC16}" type="presOf" srcId="{2D21EA91-B6F1-422D-A0BB-E55BFD198E05}" destId="{6111E8F3-8AC5-4A09-BE7D-B16A663E268A}" srcOrd="1" destOrd="1" presId="urn:microsoft.com/office/officeart/2005/8/layout/hProcess4"/>
    <dgm:cxn modelId="{E47D7D51-DC43-4752-A210-A9271DC1633D}" type="presOf" srcId="{5D57669A-AEA7-4E41-9436-DEFF6DE9E236}" destId="{1F0FAB7B-80BD-4183-846A-01A171041F9E}" srcOrd="0" destOrd="0" presId="urn:microsoft.com/office/officeart/2005/8/layout/hProcess4"/>
    <dgm:cxn modelId="{0116ACAF-6151-4101-ABD8-ED73CDF22B9A}" type="presOf" srcId="{D44E3CEF-E6A8-431B-B0D2-BF0E1EA8A518}" destId="{600F56A4-F10E-4B02-B9EC-D4F7B148EDFA}" srcOrd="0" destOrd="0" presId="urn:microsoft.com/office/officeart/2005/8/layout/hProcess4"/>
    <dgm:cxn modelId="{E86DC39A-AB38-4F80-86BB-593546D36BC5}" srcId="{11680883-1A8A-4D7A-9A18-A07FF1F62A16}" destId="{E6F673F2-58CC-4482-B020-8D6CA5703AEA}" srcOrd="2" destOrd="0" parTransId="{2423C689-910E-4E4E-A784-66572A73C85E}" sibTransId="{1B98048D-CBDF-4E4C-A723-D1C1D6D6A5CC}"/>
    <dgm:cxn modelId="{496037AB-F98F-48EE-837A-E768CA245C1B}" type="presOf" srcId="{E6F673F2-58CC-4482-B020-8D6CA5703AEA}" destId="{C081A888-E658-4EF7-A3C2-991E5A7E4F1A}" srcOrd="0" destOrd="0" presId="urn:microsoft.com/office/officeart/2005/8/layout/hProcess4"/>
    <dgm:cxn modelId="{9B56BB88-3E9E-412E-8F3A-846FF6057D77}" type="presOf" srcId="{AF88D38B-D156-4974-8B14-713B42D565B9}" destId="{AC8DA003-C5A5-4229-81FC-4EE0C49B0A85}" srcOrd="0" destOrd="2" presId="urn:microsoft.com/office/officeart/2005/8/layout/hProcess4"/>
    <dgm:cxn modelId="{50B3AD38-13A2-4F69-95AD-393E4ED04F5D}" srcId="{19E8F479-BEBD-4E50-A9A7-D9F890FAFE0D}" destId="{53FD8FC8-993B-4E65-88A1-4DF99A7A8003}" srcOrd="0" destOrd="0" parTransId="{F516FCB9-6045-46BC-951C-228402DDD6B0}" sibTransId="{3C1E6F9E-3B94-4127-81A8-AF496E189249}"/>
    <dgm:cxn modelId="{9DDE48EB-6F39-4489-A251-2EEF5BCB7B91}" srcId="{5D57669A-AEA7-4E41-9436-DEFF6DE9E236}" destId="{0D0AE760-4D3B-4C68-B1CC-EEB5DD0F5A84}" srcOrd="0" destOrd="0" parTransId="{A69C6926-722C-4782-84EE-B51E5FD7E456}" sibTransId="{3DBDE45B-5EDA-4D44-A99E-BBD1725A9BF0}"/>
    <dgm:cxn modelId="{13573019-48FF-4192-9D40-CA48EEA12986}" type="presOf" srcId="{0D0AE760-4D3B-4C68-B1CC-EEB5DD0F5A84}" destId="{AC8DA003-C5A5-4229-81FC-4EE0C49B0A85}" srcOrd="0" destOrd="0" presId="urn:microsoft.com/office/officeart/2005/8/layout/hProcess4"/>
    <dgm:cxn modelId="{75D887A0-007A-4E6D-8AC4-8879186C5AC1}" type="presOf" srcId="{2D21EA91-B6F1-422D-A0BB-E55BFD198E05}" destId="{AC8DA003-C5A5-4229-81FC-4EE0C49B0A85}" srcOrd="0" destOrd="1" presId="urn:microsoft.com/office/officeart/2005/8/layout/hProcess4"/>
    <dgm:cxn modelId="{94E3BB07-9D87-4705-BFE4-B7C814B754A8}" type="presOf" srcId="{53FD8FC8-993B-4E65-88A1-4DF99A7A8003}" destId="{1B2108E7-7007-42FC-9AC3-4236068C46A4}" srcOrd="1" destOrd="0" presId="urn:microsoft.com/office/officeart/2005/8/layout/hProcess4"/>
    <dgm:cxn modelId="{71D234E2-746F-4C64-8983-C54B97EC51D3}" type="presOf" srcId="{11680883-1A8A-4D7A-9A18-A07FF1F62A16}" destId="{A96894A2-3BE8-4880-AB05-0C95C30E1554}" srcOrd="0" destOrd="0" presId="urn:microsoft.com/office/officeart/2005/8/layout/hProcess4"/>
    <dgm:cxn modelId="{D70E8C3F-BA26-4885-8929-A1095A9309B2}" srcId="{5D57669A-AEA7-4E41-9436-DEFF6DE9E236}" destId="{2D21EA91-B6F1-422D-A0BB-E55BFD198E05}" srcOrd="1" destOrd="0" parTransId="{F3949DB7-1EF5-47C4-9A25-D714FC3685E3}" sibTransId="{B571BFC6-B8F7-4BD5-8A18-22159489C719}"/>
    <dgm:cxn modelId="{2F563A7E-8D2C-47E4-B68C-FCE47C0FD173}" type="presOf" srcId="{AF88D38B-D156-4974-8B14-713B42D565B9}" destId="{6111E8F3-8AC5-4A09-BE7D-B16A663E268A}" srcOrd="1" destOrd="2" presId="urn:microsoft.com/office/officeart/2005/8/layout/hProcess4"/>
    <dgm:cxn modelId="{CDDB38A4-D84D-46C7-9B7D-16019508C528}" type="presOf" srcId="{CFCE17F4-9C99-406F-A6B9-DAEE8DD09D9B}" destId="{DB8741B5-AC87-4DE5-A179-C7DC8DFC0FE5}" srcOrd="0" destOrd="0" presId="urn:microsoft.com/office/officeart/2005/8/layout/hProcess4"/>
    <dgm:cxn modelId="{36F3D453-57C8-4678-A95C-E1AAF9BF5C8A}" type="presOf" srcId="{44DDFB13-2AB8-4FB3-8B36-42F478484657}" destId="{1B2108E7-7007-42FC-9AC3-4236068C46A4}" srcOrd="1" destOrd="1" presId="urn:microsoft.com/office/officeart/2005/8/layout/hProcess4"/>
    <dgm:cxn modelId="{1E22EA16-A2A1-48CD-BBFA-9509350F569A}" srcId="{11680883-1A8A-4D7A-9A18-A07FF1F62A16}" destId="{5D57669A-AEA7-4E41-9436-DEFF6DE9E236}" srcOrd="0" destOrd="0" parTransId="{CC0B64BD-09AE-4D29-B00D-A17416041F5F}" sibTransId="{A0045F76-2407-4ADD-A350-0EEEF6AD24EC}"/>
    <dgm:cxn modelId="{2F4ACDBE-9B38-4DCB-8098-B74E030ED32D}" type="presParOf" srcId="{A96894A2-3BE8-4880-AB05-0C95C30E1554}" destId="{DCCE9B87-31C5-4C75-B6B5-9822D3CF7BAF}" srcOrd="0" destOrd="0" presId="urn:microsoft.com/office/officeart/2005/8/layout/hProcess4"/>
    <dgm:cxn modelId="{AC15A96A-7EFC-4492-8491-939868691CD4}" type="presParOf" srcId="{A96894A2-3BE8-4880-AB05-0C95C30E1554}" destId="{707FC76E-E445-4F24-A942-81962B2040E7}" srcOrd="1" destOrd="0" presId="urn:microsoft.com/office/officeart/2005/8/layout/hProcess4"/>
    <dgm:cxn modelId="{B5F42CDD-9EEB-4678-AEEC-B87D7C62F57F}" type="presParOf" srcId="{A96894A2-3BE8-4880-AB05-0C95C30E1554}" destId="{B6856774-75DF-4E0B-8561-D416513030C0}" srcOrd="2" destOrd="0" presId="urn:microsoft.com/office/officeart/2005/8/layout/hProcess4"/>
    <dgm:cxn modelId="{CC164826-B657-4B09-A873-0BE6D2E3A65A}" type="presParOf" srcId="{B6856774-75DF-4E0B-8561-D416513030C0}" destId="{58BFBD34-1C8F-40E0-8420-760771C95320}" srcOrd="0" destOrd="0" presId="urn:microsoft.com/office/officeart/2005/8/layout/hProcess4"/>
    <dgm:cxn modelId="{A0CB2BFC-9F43-4A5C-A575-5F4A9C5CEFC4}" type="presParOf" srcId="{58BFBD34-1C8F-40E0-8420-760771C95320}" destId="{80986646-C5CF-4340-9A8C-A40584767636}" srcOrd="0" destOrd="0" presId="urn:microsoft.com/office/officeart/2005/8/layout/hProcess4"/>
    <dgm:cxn modelId="{A3E0E862-D9E4-44B7-85B5-853674BDA121}" type="presParOf" srcId="{58BFBD34-1C8F-40E0-8420-760771C95320}" destId="{AC8DA003-C5A5-4229-81FC-4EE0C49B0A85}" srcOrd="1" destOrd="0" presId="urn:microsoft.com/office/officeart/2005/8/layout/hProcess4"/>
    <dgm:cxn modelId="{73850AD3-AE68-4BDF-9C6F-2E9FD7C7F37F}" type="presParOf" srcId="{58BFBD34-1C8F-40E0-8420-760771C95320}" destId="{6111E8F3-8AC5-4A09-BE7D-B16A663E268A}" srcOrd="2" destOrd="0" presId="urn:microsoft.com/office/officeart/2005/8/layout/hProcess4"/>
    <dgm:cxn modelId="{4B841055-DC0E-4244-A52B-C72E3128A70C}" type="presParOf" srcId="{58BFBD34-1C8F-40E0-8420-760771C95320}" destId="{1F0FAB7B-80BD-4183-846A-01A171041F9E}" srcOrd="3" destOrd="0" presId="urn:microsoft.com/office/officeart/2005/8/layout/hProcess4"/>
    <dgm:cxn modelId="{09EEDF5B-C2A4-4440-B7E9-E389D2CB90A3}" type="presParOf" srcId="{58BFBD34-1C8F-40E0-8420-760771C95320}" destId="{731F0601-8808-4BAD-AD27-382AFEA1CAF7}" srcOrd="4" destOrd="0" presId="urn:microsoft.com/office/officeart/2005/8/layout/hProcess4"/>
    <dgm:cxn modelId="{1D197674-E3D8-4A10-A1BE-F078B853CAEC}" type="presParOf" srcId="{B6856774-75DF-4E0B-8561-D416513030C0}" destId="{EB6B59F5-BE4B-4EFE-9A58-683436626AF1}" srcOrd="1" destOrd="0" presId="urn:microsoft.com/office/officeart/2005/8/layout/hProcess4"/>
    <dgm:cxn modelId="{3BD9BEC6-21FF-4D8A-851C-ABA9A5530FFC}" type="presParOf" srcId="{B6856774-75DF-4E0B-8561-D416513030C0}" destId="{7514917E-CBF2-462B-8636-A0177A194F47}" srcOrd="2" destOrd="0" presId="urn:microsoft.com/office/officeart/2005/8/layout/hProcess4"/>
    <dgm:cxn modelId="{33C6F6C7-A3DA-49CF-A871-A76EE3F5D151}" type="presParOf" srcId="{7514917E-CBF2-462B-8636-A0177A194F47}" destId="{3BF8F50F-617C-446F-B6FE-6B6D61818ED5}" srcOrd="0" destOrd="0" presId="urn:microsoft.com/office/officeart/2005/8/layout/hProcess4"/>
    <dgm:cxn modelId="{0194D010-6870-4AC0-846C-1A54FF1A5BFE}" type="presParOf" srcId="{7514917E-CBF2-462B-8636-A0177A194F47}" destId="{B1278858-51E1-47A4-ADEC-3DCCAB15F512}" srcOrd="1" destOrd="0" presId="urn:microsoft.com/office/officeart/2005/8/layout/hProcess4"/>
    <dgm:cxn modelId="{1076E6A9-D4F1-4D55-AC4E-0D1853CAEAE7}" type="presParOf" srcId="{7514917E-CBF2-462B-8636-A0177A194F47}" destId="{1B2108E7-7007-42FC-9AC3-4236068C46A4}" srcOrd="2" destOrd="0" presId="urn:microsoft.com/office/officeart/2005/8/layout/hProcess4"/>
    <dgm:cxn modelId="{32BD40B0-509D-4502-8BA5-474A13E52DCE}" type="presParOf" srcId="{7514917E-CBF2-462B-8636-A0177A194F47}" destId="{1F1009D8-B211-44C8-B285-535985C8B996}" srcOrd="3" destOrd="0" presId="urn:microsoft.com/office/officeart/2005/8/layout/hProcess4"/>
    <dgm:cxn modelId="{A8A24DB9-8A67-4E34-AE50-05DF02F43BDA}" type="presParOf" srcId="{7514917E-CBF2-462B-8636-A0177A194F47}" destId="{B5DF11C5-A9ED-4768-AA0B-32CE4A87DDBE}" srcOrd="4" destOrd="0" presId="urn:microsoft.com/office/officeart/2005/8/layout/hProcess4"/>
    <dgm:cxn modelId="{3E34C3EF-BA96-410C-BD9D-950FD9AFDF04}" type="presParOf" srcId="{B6856774-75DF-4E0B-8561-D416513030C0}" destId="{DB8741B5-AC87-4DE5-A179-C7DC8DFC0FE5}" srcOrd="3" destOrd="0" presId="urn:microsoft.com/office/officeart/2005/8/layout/hProcess4"/>
    <dgm:cxn modelId="{E6271BB2-13BB-4417-B820-A61B360E42A7}" type="presParOf" srcId="{B6856774-75DF-4E0B-8561-D416513030C0}" destId="{864C2DDD-C50A-4652-9F96-FDE4DEAEC7C9}" srcOrd="4" destOrd="0" presId="urn:microsoft.com/office/officeart/2005/8/layout/hProcess4"/>
    <dgm:cxn modelId="{9E36070E-CF51-44C5-A284-2C1E9F649A09}" type="presParOf" srcId="{864C2DDD-C50A-4652-9F96-FDE4DEAEC7C9}" destId="{8552D9E8-1132-4B1A-95DC-DDBEC44E4AFE}" srcOrd="0" destOrd="0" presId="urn:microsoft.com/office/officeart/2005/8/layout/hProcess4"/>
    <dgm:cxn modelId="{12BC76C6-571A-4E52-BE72-7060F63CD653}" type="presParOf" srcId="{864C2DDD-C50A-4652-9F96-FDE4DEAEC7C9}" destId="{600F56A4-F10E-4B02-B9EC-D4F7B148EDFA}" srcOrd="1" destOrd="0" presId="urn:microsoft.com/office/officeart/2005/8/layout/hProcess4"/>
    <dgm:cxn modelId="{9CD0E74C-78F7-4658-90E8-FB4DE7BFD304}" type="presParOf" srcId="{864C2DDD-C50A-4652-9F96-FDE4DEAEC7C9}" destId="{DB41319A-E1BB-4C94-9E66-2BA739597153}" srcOrd="2" destOrd="0" presId="urn:microsoft.com/office/officeart/2005/8/layout/hProcess4"/>
    <dgm:cxn modelId="{8E601DF1-BE60-44FB-A111-4D5ADA8371FB}" type="presParOf" srcId="{864C2DDD-C50A-4652-9F96-FDE4DEAEC7C9}" destId="{C081A888-E658-4EF7-A3C2-991E5A7E4F1A}" srcOrd="3" destOrd="0" presId="urn:microsoft.com/office/officeart/2005/8/layout/hProcess4"/>
    <dgm:cxn modelId="{64E7AEE1-3453-446D-9297-FFDB39CB090F}" type="presParOf" srcId="{864C2DDD-C50A-4652-9F96-FDE4DEAEC7C9}" destId="{0D93E632-D307-45E9-9FCF-F44340790822}"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719A9F-38AC-6D41-A3AB-063BEB6D85DE}" type="datetimeFigureOut">
              <a:rPr lang="en-US" smtClean="0"/>
              <a:t>11/6/2018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DD3B3B-75AC-574E-A42F-AEFC8DAFA0D7}" type="slidenum">
              <a:rPr lang="en-US" smtClean="0"/>
              <a:t>‹#›</a:t>
            </a:fld>
            <a:endParaRPr lang="en-US"/>
          </a:p>
        </p:txBody>
      </p:sp>
    </p:spTree>
    <p:extLst>
      <p:ext uri="{BB962C8B-B14F-4D97-AF65-F5344CB8AC3E}">
        <p14:creationId xmlns:p14="http://schemas.microsoft.com/office/powerpoint/2010/main" val="1749192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DD3B3B-75AC-574E-A42F-AEFC8DAFA0D7}" type="slidenum">
              <a:rPr lang="en-US" smtClean="0"/>
              <a:t>1</a:t>
            </a:fld>
            <a:endParaRPr lang="en-US"/>
          </a:p>
        </p:txBody>
      </p:sp>
    </p:spTree>
    <p:extLst>
      <p:ext uri="{BB962C8B-B14F-4D97-AF65-F5344CB8AC3E}">
        <p14:creationId xmlns:p14="http://schemas.microsoft.com/office/powerpoint/2010/main" val="3321522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DD3B3B-75AC-574E-A42F-AEFC8DAFA0D7}" type="slidenum">
              <a:rPr lang="en-US" smtClean="0"/>
              <a:t>10</a:t>
            </a:fld>
            <a:endParaRPr lang="en-US"/>
          </a:p>
        </p:txBody>
      </p:sp>
    </p:spTree>
    <p:extLst>
      <p:ext uri="{BB962C8B-B14F-4D97-AF65-F5344CB8AC3E}">
        <p14:creationId xmlns:p14="http://schemas.microsoft.com/office/powerpoint/2010/main" val="3564533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DD3B3B-75AC-574E-A42F-AEFC8DAFA0D7}" type="slidenum">
              <a:rPr lang="en-US" smtClean="0"/>
              <a:t>11</a:t>
            </a:fld>
            <a:endParaRPr lang="en-US"/>
          </a:p>
        </p:txBody>
      </p:sp>
    </p:spTree>
    <p:extLst>
      <p:ext uri="{BB962C8B-B14F-4D97-AF65-F5344CB8AC3E}">
        <p14:creationId xmlns:p14="http://schemas.microsoft.com/office/powerpoint/2010/main" val="4089111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*Funding for this type of work may not exceed 30 percent of the project’s cost </a:t>
            </a:r>
          </a:p>
          <a:p>
            <a:r>
              <a:rPr lang="en-US" sz="1200" b="0" i="0" u="none" strike="noStrike" kern="1200" baseline="0" dirty="0">
                <a:solidFill>
                  <a:schemeClr val="tx1"/>
                </a:solidFill>
                <a:latin typeface="+mn-lt"/>
                <a:ea typeface="+mn-ea"/>
                <a:cs typeface="+mn-cs"/>
              </a:rPr>
              <a:t>*Some work that would be considered “development” or “modification” of decision support tools to support water marketing activities may be considered eligible for funding so long as this work is integral to the development of a water marketing strategy and comprises a minor part of the work described in the proposal.* </a:t>
            </a:r>
          </a:p>
          <a:p>
            <a:endParaRPr lang="en-US" dirty="0"/>
          </a:p>
        </p:txBody>
      </p:sp>
      <p:sp>
        <p:nvSpPr>
          <p:cNvPr id="4" name="Slide Number Placeholder 3"/>
          <p:cNvSpPr>
            <a:spLocks noGrp="1"/>
          </p:cNvSpPr>
          <p:nvPr>
            <p:ph type="sldNum" sz="quarter" idx="10"/>
          </p:nvPr>
        </p:nvSpPr>
        <p:spPr/>
        <p:txBody>
          <a:bodyPr/>
          <a:lstStyle/>
          <a:p>
            <a:fld id="{06DD3B3B-75AC-574E-A42F-AEFC8DAFA0D7}" type="slidenum">
              <a:rPr lang="en-US" smtClean="0"/>
              <a:t>12</a:t>
            </a:fld>
            <a:endParaRPr lang="en-US"/>
          </a:p>
        </p:txBody>
      </p:sp>
    </p:spTree>
    <p:extLst>
      <p:ext uri="{BB962C8B-B14F-4D97-AF65-F5344CB8AC3E}">
        <p14:creationId xmlns:p14="http://schemas.microsoft.com/office/powerpoint/2010/main" val="2165659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6DD3B3B-75AC-574E-A42F-AEFC8DAFA0D7}" type="slidenum">
              <a:rPr lang="en-US" smtClean="0"/>
              <a:t>13</a:t>
            </a:fld>
            <a:endParaRPr lang="en-US"/>
          </a:p>
        </p:txBody>
      </p:sp>
    </p:spTree>
    <p:extLst>
      <p:ext uri="{BB962C8B-B14F-4D97-AF65-F5344CB8AC3E}">
        <p14:creationId xmlns:p14="http://schemas.microsoft.com/office/powerpoint/2010/main" val="3672182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6DD3B3B-75AC-574E-A42F-AEFC8DAFA0D7}" type="slidenum">
              <a:rPr lang="en-US" smtClean="0"/>
              <a:t>14</a:t>
            </a:fld>
            <a:endParaRPr lang="en-US"/>
          </a:p>
        </p:txBody>
      </p:sp>
    </p:spTree>
    <p:extLst>
      <p:ext uri="{BB962C8B-B14F-4D97-AF65-F5344CB8AC3E}">
        <p14:creationId xmlns:p14="http://schemas.microsoft.com/office/powerpoint/2010/main" val="2342089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Decision support tools and pilot activities are optional.  Strategy should include documentation of stakeholder input</a:t>
            </a:r>
          </a:p>
          <a:p>
            <a:endParaRPr lang="en-US" dirty="0"/>
          </a:p>
          <a:p>
            <a:r>
              <a:rPr lang="en-US" sz="1200" b="0" dirty="0"/>
              <a:t>includes outreach to and input from stakeholders and addresses the required strategy elements</a:t>
            </a:r>
            <a:endParaRPr lang="en-US" dirty="0"/>
          </a:p>
        </p:txBody>
      </p:sp>
      <p:sp>
        <p:nvSpPr>
          <p:cNvPr id="4" name="Slide Number Placeholder 3"/>
          <p:cNvSpPr>
            <a:spLocks noGrp="1"/>
          </p:cNvSpPr>
          <p:nvPr>
            <p:ph type="sldNum" sz="quarter" idx="10"/>
          </p:nvPr>
        </p:nvSpPr>
        <p:spPr/>
        <p:txBody>
          <a:bodyPr/>
          <a:lstStyle/>
          <a:p>
            <a:fld id="{06DD3B3B-75AC-574E-A42F-AEFC8DAFA0D7}" type="slidenum">
              <a:rPr lang="en-US" smtClean="0"/>
              <a:t>15</a:t>
            </a:fld>
            <a:endParaRPr lang="en-US"/>
          </a:p>
        </p:txBody>
      </p:sp>
    </p:spTree>
    <p:extLst>
      <p:ext uri="{BB962C8B-B14F-4D97-AF65-F5344CB8AC3E}">
        <p14:creationId xmlns:p14="http://schemas.microsoft.com/office/powerpoint/2010/main" val="3091313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DD3B3B-75AC-574E-A42F-AEFC8DAFA0D7}" type="slidenum">
              <a:rPr lang="en-US" smtClean="0"/>
              <a:t>16</a:t>
            </a:fld>
            <a:endParaRPr lang="en-US"/>
          </a:p>
        </p:txBody>
      </p:sp>
    </p:spTree>
    <p:extLst>
      <p:ext uri="{BB962C8B-B14F-4D97-AF65-F5344CB8AC3E}">
        <p14:creationId xmlns:p14="http://schemas.microsoft.com/office/powerpoint/2010/main" val="1099900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DD3B3B-75AC-574E-A42F-AEFC8DAFA0D7}" type="slidenum">
              <a:rPr lang="en-US" smtClean="0"/>
              <a:t>17</a:t>
            </a:fld>
            <a:endParaRPr lang="en-US"/>
          </a:p>
        </p:txBody>
      </p:sp>
    </p:spTree>
    <p:extLst>
      <p:ext uri="{BB962C8B-B14F-4D97-AF65-F5344CB8AC3E}">
        <p14:creationId xmlns:p14="http://schemas.microsoft.com/office/powerpoint/2010/main" val="3003959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Marketing Strategy Grants Requirements: </a:t>
            </a:r>
            <a:r>
              <a:rPr lang="en-US" b="0" dirty="0"/>
              <a:t>Development of a Water Marketing Strategy that includes outreach to and input from stakeholders and addresses the required strategy elements, and includes the required planning steps (i.e., development of a detailed workplan and an outreach and communication plan)</a:t>
            </a:r>
          </a:p>
          <a:p>
            <a:endParaRPr lang="en-US" b="0" dirty="0"/>
          </a:p>
          <a:p>
            <a:r>
              <a:rPr lang="en-US" b="0" dirty="0"/>
              <a:t>Additional requirements if selected for funding</a:t>
            </a:r>
          </a:p>
          <a:p>
            <a:endParaRPr lang="en-US" dirty="0"/>
          </a:p>
        </p:txBody>
      </p:sp>
      <p:sp>
        <p:nvSpPr>
          <p:cNvPr id="4" name="Slide Number Placeholder 3"/>
          <p:cNvSpPr>
            <a:spLocks noGrp="1"/>
          </p:cNvSpPr>
          <p:nvPr>
            <p:ph type="sldNum" sz="quarter" idx="10"/>
          </p:nvPr>
        </p:nvSpPr>
        <p:spPr/>
        <p:txBody>
          <a:bodyPr/>
          <a:lstStyle/>
          <a:p>
            <a:fld id="{06DD3B3B-75AC-574E-A42F-AEFC8DAFA0D7}" type="slidenum">
              <a:rPr lang="en-US" smtClean="0"/>
              <a:t>18</a:t>
            </a:fld>
            <a:endParaRPr lang="en-US"/>
          </a:p>
        </p:txBody>
      </p:sp>
    </p:spTree>
    <p:extLst>
      <p:ext uri="{BB962C8B-B14F-4D97-AF65-F5344CB8AC3E}">
        <p14:creationId xmlns:p14="http://schemas.microsoft.com/office/powerpoint/2010/main" val="1439056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DD3B3B-75AC-574E-A42F-AEFC8DAFA0D7}" type="slidenum">
              <a:rPr lang="en-US" smtClean="0"/>
              <a:t>19</a:t>
            </a:fld>
            <a:endParaRPr lang="en-US"/>
          </a:p>
        </p:txBody>
      </p:sp>
    </p:spTree>
    <p:extLst>
      <p:ext uri="{BB962C8B-B14F-4D97-AF65-F5344CB8AC3E}">
        <p14:creationId xmlns:p14="http://schemas.microsoft.com/office/powerpoint/2010/main" val="3030376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DD3B3B-75AC-574E-A42F-AEFC8DAFA0D7}" type="slidenum">
              <a:rPr lang="en-US" smtClean="0"/>
              <a:t>2</a:t>
            </a:fld>
            <a:endParaRPr lang="en-US"/>
          </a:p>
        </p:txBody>
      </p:sp>
    </p:spTree>
    <p:extLst>
      <p:ext uri="{BB962C8B-B14F-4D97-AF65-F5344CB8AC3E}">
        <p14:creationId xmlns:p14="http://schemas.microsoft.com/office/powerpoint/2010/main" val="1321041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DD3B3B-75AC-574E-A42F-AEFC8DAFA0D7}" type="slidenum">
              <a:rPr lang="en-US" smtClean="0"/>
              <a:t>20</a:t>
            </a:fld>
            <a:endParaRPr lang="en-US"/>
          </a:p>
        </p:txBody>
      </p:sp>
    </p:spTree>
    <p:extLst>
      <p:ext uri="{BB962C8B-B14F-4D97-AF65-F5344CB8AC3E}">
        <p14:creationId xmlns:p14="http://schemas.microsoft.com/office/powerpoint/2010/main" val="4002838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DD3B3B-75AC-574E-A42F-AEFC8DAFA0D7}" type="slidenum">
              <a:rPr lang="en-US" smtClean="0"/>
              <a:t>21</a:t>
            </a:fld>
            <a:endParaRPr lang="en-US"/>
          </a:p>
        </p:txBody>
      </p:sp>
    </p:spTree>
    <p:extLst>
      <p:ext uri="{BB962C8B-B14F-4D97-AF65-F5344CB8AC3E}">
        <p14:creationId xmlns:p14="http://schemas.microsoft.com/office/powerpoint/2010/main" val="3636352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DD3B3B-75AC-574E-A42F-AEFC8DAFA0D7}" type="slidenum">
              <a:rPr lang="en-US" smtClean="0"/>
              <a:t>22</a:t>
            </a:fld>
            <a:endParaRPr lang="en-US"/>
          </a:p>
        </p:txBody>
      </p:sp>
    </p:spTree>
    <p:extLst>
      <p:ext uri="{BB962C8B-B14F-4D97-AF65-F5344CB8AC3E}">
        <p14:creationId xmlns:p14="http://schemas.microsoft.com/office/powerpoint/2010/main" val="187472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DD3B3B-75AC-574E-A42F-AEFC8DAFA0D7}" type="slidenum">
              <a:rPr lang="en-US" smtClean="0"/>
              <a:t>23</a:t>
            </a:fld>
            <a:endParaRPr lang="en-US"/>
          </a:p>
        </p:txBody>
      </p:sp>
    </p:spTree>
    <p:extLst>
      <p:ext uri="{BB962C8B-B14F-4D97-AF65-F5344CB8AC3E}">
        <p14:creationId xmlns:p14="http://schemas.microsoft.com/office/powerpoint/2010/main" val="1127641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DD3B3B-75AC-574E-A42F-AEFC8DAFA0D7}" type="slidenum">
              <a:rPr lang="en-US" smtClean="0"/>
              <a:t>3</a:t>
            </a:fld>
            <a:endParaRPr lang="en-US"/>
          </a:p>
        </p:txBody>
      </p:sp>
    </p:spTree>
    <p:extLst>
      <p:ext uri="{BB962C8B-B14F-4D97-AF65-F5344CB8AC3E}">
        <p14:creationId xmlns:p14="http://schemas.microsoft.com/office/powerpoint/2010/main" val="3554469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DD3B3B-75AC-574E-A42F-AEFC8DAFA0D7}" type="slidenum">
              <a:rPr lang="en-US" smtClean="0"/>
              <a:t>4</a:t>
            </a:fld>
            <a:endParaRPr lang="en-US"/>
          </a:p>
        </p:txBody>
      </p:sp>
    </p:spTree>
    <p:extLst>
      <p:ext uri="{BB962C8B-B14F-4D97-AF65-F5344CB8AC3E}">
        <p14:creationId xmlns:p14="http://schemas.microsoft.com/office/powerpoint/2010/main" val="1509570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DD3B3B-75AC-574E-A42F-AEFC8DAFA0D7}" type="slidenum">
              <a:rPr lang="en-US" smtClean="0"/>
              <a:t>5</a:t>
            </a:fld>
            <a:endParaRPr lang="en-US"/>
          </a:p>
        </p:txBody>
      </p:sp>
    </p:spTree>
    <p:extLst>
      <p:ext uri="{BB962C8B-B14F-4D97-AF65-F5344CB8AC3E}">
        <p14:creationId xmlns:p14="http://schemas.microsoft.com/office/powerpoint/2010/main" val="676689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6DD3B3B-75AC-574E-A42F-AEFC8DAFA0D7}" type="slidenum">
              <a:rPr lang="en-US" smtClean="0"/>
              <a:t>6</a:t>
            </a:fld>
            <a:endParaRPr lang="en-US"/>
          </a:p>
        </p:txBody>
      </p:sp>
    </p:spTree>
    <p:extLst>
      <p:ext uri="{BB962C8B-B14F-4D97-AF65-F5344CB8AC3E}">
        <p14:creationId xmlns:p14="http://schemas.microsoft.com/office/powerpoint/2010/main" val="2570292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DD3B3B-75AC-574E-A42F-AEFC8DAFA0D7}" type="slidenum">
              <a:rPr lang="en-US" smtClean="0"/>
              <a:t>7</a:t>
            </a:fld>
            <a:endParaRPr lang="en-US"/>
          </a:p>
        </p:txBody>
      </p:sp>
    </p:spTree>
    <p:extLst>
      <p:ext uri="{BB962C8B-B14F-4D97-AF65-F5344CB8AC3E}">
        <p14:creationId xmlns:p14="http://schemas.microsoft.com/office/powerpoint/2010/main" val="2199033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DD3B3B-75AC-574E-A42F-AEFC8DAFA0D7}" type="slidenum">
              <a:rPr lang="en-US" smtClean="0"/>
              <a:t>8</a:t>
            </a:fld>
            <a:endParaRPr lang="en-US"/>
          </a:p>
        </p:txBody>
      </p:sp>
    </p:spTree>
    <p:extLst>
      <p:ext uri="{BB962C8B-B14F-4D97-AF65-F5344CB8AC3E}">
        <p14:creationId xmlns:p14="http://schemas.microsoft.com/office/powerpoint/2010/main" val="4184233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DD3B3B-75AC-574E-A42F-AEFC8DAFA0D7}" type="slidenum">
              <a:rPr lang="en-US" smtClean="0"/>
              <a:t>9</a:t>
            </a:fld>
            <a:endParaRPr lang="en-US"/>
          </a:p>
        </p:txBody>
      </p:sp>
    </p:spTree>
    <p:extLst>
      <p:ext uri="{BB962C8B-B14F-4D97-AF65-F5344CB8AC3E}">
        <p14:creationId xmlns:p14="http://schemas.microsoft.com/office/powerpoint/2010/main" val="13056978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Hoover Dam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8175" y="1350973"/>
            <a:ext cx="9144000" cy="2387600"/>
          </a:xfrm>
          <a:effectLst>
            <a:outerShdw blurRad="50800" dist="38100" dir="2700000" algn="tl" rotWithShape="0">
              <a:prstClr val="black">
                <a:alpha val="40000"/>
              </a:prstClr>
            </a:outerShdw>
          </a:effectLst>
        </p:spPr>
        <p:txBody>
          <a:bodyPr anchor="b"/>
          <a:lstStyle>
            <a:lvl1pPr algn="l">
              <a:defRPr sz="6000" b="1">
                <a:solidFill>
                  <a:schemeClr val="bg1"/>
                </a:solidFill>
                <a:effectLst>
                  <a:outerShdw blurRad="38100" dist="38100" dir="2700000" algn="tl">
                    <a:srgbClr val="000000">
                      <a:alpha val="43137"/>
                    </a:srgbClr>
                  </a:outerShdw>
                </a:effectLst>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638175" y="3830648"/>
            <a:ext cx="9144000" cy="1655762"/>
          </a:xfrm>
          <a:effectLst>
            <a:outerShdw blurRad="50800" dist="38100" dir="2700000" algn="tl" rotWithShape="0">
              <a:prstClr val="black">
                <a:alpha val="40000"/>
              </a:prstClr>
            </a:outerShdw>
          </a:effectLst>
        </p:spPr>
        <p:txBody>
          <a:bodyPr/>
          <a:lstStyle>
            <a:lvl1pPr marL="0" indent="0" algn="l">
              <a:buNone/>
              <a:defRPr sz="3200" b="1" baseline="0">
                <a:solidFill>
                  <a:schemeClr val="bg1"/>
                </a:solidFill>
                <a:effectLst>
                  <a:outerShdw blurRad="38100" dist="38100" dir="2700000" algn="tl">
                    <a:srgbClr val="000000">
                      <a:alpha val="43137"/>
                    </a:srgbClr>
                  </a:outerShdw>
                </a:effectLst>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a:t>
            </a:r>
            <a:r>
              <a:rPr lang="en-US"/>
              <a:t>than two </a:t>
            </a:r>
            <a:r>
              <a:rPr lang="en-US" dirty="0"/>
              <a:t>lines</a:t>
            </a:r>
          </a:p>
          <a:p>
            <a:endParaRPr lang="en-US" dirty="0"/>
          </a:p>
          <a:p>
            <a:endParaRPr lang="en-US" dirty="0"/>
          </a:p>
          <a:p>
            <a:endParaRPr lang="en-US" dirty="0"/>
          </a:p>
        </p:txBody>
      </p:sp>
      <p:sp>
        <p:nvSpPr>
          <p:cNvPr id="4" name="Date Placeholder 3"/>
          <p:cNvSpPr>
            <a:spLocks noGrp="1"/>
          </p:cNvSpPr>
          <p:nvPr>
            <p:ph type="dt" sz="half" idx="10"/>
          </p:nvPr>
        </p:nvSpPr>
        <p:spPr>
          <a:xfrm>
            <a:off x="91440" y="6400800"/>
            <a:ext cx="2743200" cy="365125"/>
          </a:xfrm>
        </p:spPr>
        <p:txBody>
          <a:bodyPr/>
          <a:lstStyle>
            <a:lvl1pPr>
              <a:defRPr b="1">
                <a:solidFill>
                  <a:schemeClr val="bg1"/>
                </a:solidFill>
                <a:latin typeface="Arial" charset="0"/>
                <a:ea typeface="Arial" charset="0"/>
                <a:cs typeface="Arial" charset="0"/>
              </a:defRPr>
            </a:lvl1pPr>
          </a:lstStyle>
          <a:p>
            <a:fld id="{4C5014EF-3774-B94E-91B8-DAB6A763816E}" type="datetime1">
              <a:rPr lang="en-US" smtClean="0"/>
              <a:t>11/6/2018</a:t>
            </a:fld>
            <a:endParaRPr lang="en-US"/>
          </a:p>
        </p:txBody>
      </p:sp>
      <p:sp>
        <p:nvSpPr>
          <p:cNvPr id="5" name="Footer Placeholder 4"/>
          <p:cNvSpPr>
            <a:spLocks noGrp="1"/>
          </p:cNvSpPr>
          <p:nvPr>
            <p:ph type="ftr" sz="quarter" idx="11"/>
          </p:nvPr>
        </p:nvSpPr>
        <p:spPr>
          <a:xfrm>
            <a:off x="4038600" y="6400800"/>
            <a:ext cx="4114800" cy="365125"/>
          </a:xfrm>
        </p:spPr>
        <p:txBody>
          <a:bodyPr/>
          <a:lstStyle>
            <a:lvl1pPr>
              <a:defRPr b="1">
                <a:solidFill>
                  <a:schemeClr val="bg1"/>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12"/>
          </p:nvPr>
        </p:nvSpPr>
        <p:spPr>
          <a:xfrm>
            <a:off x="9372600" y="6400800"/>
            <a:ext cx="2743200" cy="365125"/>
          </a:xfrm>
        </p:spPr>
        <p:txBody>
          <a:bodyPr/>
          <a:lstStyle>
            <a:lvl1pPr>
              <a:defRPr b="1">
                <a:solidFill>
                  <a:schemeClr val="bg1"/>
                </a:solidFill>
                <a:latin typeface="Arial" charset="0"/>
                <a:ea typeface="Arial" charset="0"/>
                <a:cs typeface="Arial" charset="0"/>
              </a:defRPr>
            </a:lvl1pPr>
          </a:lstStyle>
          <a:p>
            <a:fld id="{A1D9053B-8DB2-EA4A-A9CF-0F8FB54823AA}" type="slidenum">
              <a:rPr lang="en-US" smtClean="0"/>
              <a:pPr/>
              <a:t>‹#›</a:t>
            </a:fld>
            <a:endParaRPr lang="en-US"/>
          </a:p>
        </p:txBody>
      </p:sp>
      <p:pic>
        <p:nvPicPr>
          <p:cNvPr id="7" name="Picture 6" descr="Reclamation, Managing Water in the West" title="Reclamation, Managing Water in the Wes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274320"/>
            <a:ext cx="3657600" cy="57817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92DA61-96D0-3845-8C5E-0D209D24FDF3}" type="datetime1">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Tree>
    <p:extLst>
      <p:ext uri="{BB962C8B-B14F-4D97-AF65-F5344CB8AC3E}">
        <p14:creationId xmlns:p14="http://schemas.microsoft.com/office/powerpoint/2010/main" val="1615468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ight Photo">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5676900" cy="1325563"/>
          </a:xfrm>
        </p:spPr>
        <p:txBody>
          <a:bodyPr/>
          <a:lstStyle/>
          <a:p>
            <a:r>
              <a:rPr lang="en-US"/>
              <a:t>Click to edit Master title style</a:t>
            </a:r>
          </a:p>
        </p:txBody>
      </p:sp>
      <p:sp>
        <p:nvSpPr>
          <p:cNvPr id="3" name="Content Placeholder 2"/>
          <p:cNvSpPr>
            <a:spLocks noGrp="1"/>
          </p:cNvSpPr>
          <p:nvPr>
            <p:ph sz="half" idx="1"/>
          </p:nvPr>
        </p:nvSpPr>
        <p:spPr>
          <a:xfrm>
            <a:off x="228600" y="1825625"/>
            <a:ext cx="56769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AC26C5-41E0-A34F-8F2E-0A9A4D981DE1}" type="datetime1">
              <a:rPr lang="en-US" smtClean="0"/>
              <a:t>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9053B-8DB2-EA4A-A9CF-0F8FB54823AA}" type="slidenum">
              <a:rPr lang="en-US" smtClean="0"/>
              <a:t>‹#›</a:t>
            </a:fld>
            <a:endParaRPr lang="en-US"/>
          </a:p>
        </p:txBody>
      </p:sp>
      <p:sp>
        <p:nvSpPr>
          <p:cNvPr id="8" name="Picture Placeholder 2"/>
          <p:cNvSpPr>
            <a:spLocks noGrp="1"/>
          </p:cNvSpPr>
          <p:nvPr>
            <p:ph type="pic" idx="13"/>
          </p:nvPr>
        </p:nvSpPr>
        <p:spPr>
          <a:xfrm>
            <a:off x="6019800" y="0"/>
            <a:ext cx="61722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195593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wer Photo">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0" y="3657600"/>
            <a:ext cx="12192000" cy="36861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p:txBody>
          <a:bodyPr/>
          <a:lstStyle/>
          <a:p>
            <a:fld id="{8829FB3D-5B42-3F41-9DB2-19E39B4ABFB0}" type="datetime1">
              <a:rPr lang="en-US" smtClean="0"/>
              <a:t>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9053B-8DB2-EA4A-A9CF-0F8FB54823AA}" type="slidenum">
              <a:rPr lang="en-US" smtClean="0"/>
              <a:t>‹#›</a:t>
            </a:fld>
            <a:endParaRPr lang="en-US"/>
          </a:p>
        </p:txBody>
      </p:sp>
      <p:sp>
        <p:nvSpPr>
          <p:cNvPr id="11" name="Title Placeholder 1"/>
          <p:cNvSpPr>
            <a:spLocks noGrp="1"/>
          </p:cNvSpPr>
          <p:nvPr>
            <p:ph type="title"/>
          </p:nvPr>
        </p:nvSpPr>
        <p:spPr>
          <a:xfrm>
            <a:off x="228600" y="365126"/>
            <a:ext cx="11704320" cy="763588"/>
          </a:xfrm>
          <a:prstGeom prst="rect">
            <a:avLst/>
          </a:prstGeom>
        </p:spPr>
        <p:txBody>
          <a:bodyPr vert="horz" lIns="91440" tIns="45720" rIns="91440" bIns="45720" rtlCol="0" anchor="ctr">
            <a:normAutofit/>
          </a:bodyPr>
          <a:lstStyle/>
          <a:p>
            <a:r>
              <a:rPr lang="en-US"/>
              <a:t>Click to edit Master title style</a:t>
            </a:r>
          </a:p>
        </p:txBody>
      </p:sp>
      <p:sp>
        <p:nvSpPr>
          <p:cNvPr id="14" name="Content Placeholder 2"/>
          <p:cNvSpPr>
            <a:spLocks noGrp="1"/>
          </p:cNvSpPr>
          <p:nvPr>
            <p:ph idx="1"/>
          </p:nvPr>
        </p:nvSpPr>
        <p:spPr>
          <a:xfrm>
            <a:off x="243840" y="1282700"/>
            <a:ext cx="11704320" cy="22320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11704320" cy="1325563"/>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707BFF84-80AF-0549-9F70-6A5CD81482A0}" type="datetime1">
              <a:rPr lang="en-US" smtClean="0"/>
              <a:t>11/6/2018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D9053B-8DB2-EA4A-A9CF-0F8FB54823AA}" type="slidenum">
              <a:rPr lang="en-US" smtClean="0"/>
              <a:t>‹#›</a:t>
            </a:fld>
            <a:endParaRPr lang="en-US"/>
          </a:p>
        </p:txBody>
      </p:sp>
      <p:sp>
        <p:nvSpPr>
          <p:cNvPr id="10" name="Content Placeholder 2"/>
          <p:cNvSpPr>
            <a:spLocks noGrp="1"/>
          </p:cNvSpPr>
          <p:nvPr>
            <p:ph idx="1"/>
          </p:nvPr>
        </p:nvSpPr>
        <p:spPr>
          <a:xfrm>
            <a:off x="228600" y="1813717"/>
            <a:ext cx="5806440" cy="434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3"/>
          </p:nvPr>
        </p:nvSpPr>
        <p:spPr>
          <a:xfrm>
            <a:off x="6126480" y="1813717"/>
            <a:ext cx="5806440" cy="434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057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8C4F7B-192C-CC4D-B903-FD33AA908534}" type="datetime1">
              <a:rPr lang="en-US" smtClean="0"/>
              <a:t>11/6/2018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D9053B-8DB2-EA4A-A9CF-0F8FB54823AA}" type="slidenum">
              <a:rPr lang="en-US" smtClean="0"/>
              <a:t>‹#›</a:t>
            </a:fld>
            <a:endParaRPr lang="en-US"/>
          </a:p>
        </p:txBody>
      </p:sp>
    </p:spTree>
    <p:extLst>
      <p:ext uri="{BB962C8B-B14F-4D97-AF65-F5344CB8AC3E}">
        <p14:creationId xmlns:p14="http://schemas.microsoft.com/office/powerpoint/2010/main" val="328949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05750F-5D22-0D4A-945A-5017A5441769}" type="datetime1">
              <a:rPr lang="en-US" smtClean="0"/>
              <a:t>11/6/2018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D9053B-8DB2-EA4A-A9CF-0F8FB54823AA}" type="slidenum">
              <a:rPr lang="en-US" smtClean="0"/>
              <a:t>‹#›</a:t>
            </a:fld>
            <a:endParaRPr lang="en-US"/>
          </a:p>
        </p:txBody>
      </p:sp>
    </p:spTree>
    <p:extLst>
      <p:ext uri="{BB962C8B-B14F-4D97-AF65-F5344CB8AC3E}">
        <p14:creationId xmlns:p14="http://schemas.microsoft.com/office/powerpoint/2010/main" val="1024078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5067300" y="0"/>
            <a:ext cx="71247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A102D1-1D5E-FD43-8C0C-F1EFF7183237}" type="datetime1">
              <a:rPr lang="en-US" smtClean="0"/>
              <a:t>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9053B-8DB2-EA4A-A9CF-0F8FB54823AA}" type="slidenum">
              <a:rPr lang="en-US" smtClean="0"/>
              <a:t>‹#›</a:t>
            </a:fld>
            <a:endParaRPr lang="en-US"/>
          </a:p>
        </p:txBody>
      </p:sp>
    </p:spTree>
    <p:extLst>
      <p:ext uri="{BB962C8B-B14F-4D97-AF65-F5344CB8AC3E}">
        <p14:creationId xmlns:p14="http://schemas.microsoft.com/office/powerpoint/2010/main" val="1099288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2C8285-8343-AA48-BD69-39A4FA2F6177}" type="datetime1">
              <a:rPr lang="en-US" smtClean="0"/>
              <a:t>11/6/2018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D9053B-8DB2-EA4A-A9CF-0F8FB54823AA}" type="slidenum">
              <a:rPr lang="en-US" smtClean="0"/>
              <a:t>‹#›</a:t>
            </a:fld>
            <a:endParaRPr lang="en-US"/>
          </a:p>
        </p:txBody>
      </p:sp>
      <p:sp>
        <p:nvSpPr>
          <p:cNvPr id="5" name="Subtitle 2"/>
          <p:cNvSpPr>
            <a:spLocks noGrp="1"/>
          </p:cNvSpPr>
          <p:nvPr>
            <p:ph type="subTitle" idx="1" hasCustomPrompt="1"/>
          </p:nvPr>
        </p:nvSpPr>
        <p:spPr>
          <a:xfrm>
            <a:off x="1071750" y="189980"/>
            <a:ext cx="9144000" cy="1994419"/>
          </a:xfrm>
          <a:effectLst>
            <a:outerShdw blurRad="50800" dist="38100" dir="2700000" algn="tl" rotWithShape="0">
              <a:schemeClr val="bg1">
                <a:alpha val="40000"/>
              </a:schemeClr>
            </a:outerShdw>
          </a:effectLst>
        </p:spPr>
        <p:txBody>
          <a:bodyPr>
            <a:noAutofit/>
          </a:bodyPr>
          <a:lstStyle>
            <a:lvl1pPr marL="0" indent="0" algn="l">
              <a:buNone/>
              <a:defRPr sz="3200" b="1" baseline="0">
                <a:solidFill>
                  <a:schemeClr val="tx1"/>
                </a:solidFill>
                <a:effectLst>
                  <a:outerShdw blurRad="38100" dist="38100" dir="2700000" algn="tl">
                    <a:srgbClr val="000000">
                      <a:alpha val="43137"/>
                    </a:srgbClr>
                  </a:outerShdw>
                </a:effectLst>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Contact Information Goes Here</a:t>
            </a:r>
            <a:br>
              <a:rPr lang="en-US" dirty="0"/>
            </a:br>
            <a:r>
              <a:rPr lang="en-US" dirty="0"/>
              <a:t>No more than four lines</a:t>
            </a:r>
          </a:p>
          <a:p>
            <a:endParaRPr lang="en-US" dirty="0"/>
          </a:p>
          <a:p>
            <a:endParaRPr lang="en-US" dirty="0"/>
          </a:p>
          <a:p>
            <a:endParaRPr lang="en-US" dirty="0"/>
          </a:p>
        </p:txBody>
      </p:sp>
      <p:pic>
        <p:nvPicPr>
          <p:cNvPr id="6" name="Picture 5" descr="Reclamation, Managing Water in the West" title="Reclamation, Managing Water in the Wes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6950" y="5654516"/>
            <a:ext cx="3657600" cy="578177"/>
          </a:xfrm>
          <a:prstGeom prst="rect">
            <a:avLst/>
          </a:prstGeom>
        </p:spPr>
      </p:pic>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Glen Cany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8175" y="1350973"/>
            <a:ext cx="9144000" cy="2387600"/>
          </a:xfrm>
          <a:effectLst>
            <a:outerShdw blurRad="50800" dist="38100" dir="2700000" algn="tl" rotWithShape="0">
              <a:prstClr val="black">
                <a:alpha val="40000"/>
              </a:prstClr>
            </a:outerShdw>
          </a:effectLst>
        </p:spPr>
        <p:txBody>
          <a:bodyPr anchor="b"/>
          <a:lstStyle>
            <a:lvl1pPr algn="l">
              <a:defRPr sz="6000" b="1">
                <a:solidFill>
                  <a:schemeClr val="bg1"/>
                </a:solidFill>
                <a:effectLst>
                  <a:outerShdw blurRad="38100" dist="38100" dir="2700000" algn="tl">
                    <a:srgbClr val="000000">
                      <a:alpha val="43137"/>
                    </a:srgbClr>
                  </a:outerShdw>
                </a:effectLst>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638175" y="3830648"/>
            <a:ext cx="9144000" cy="1655762"/>
          </a:xfrm>
          <a:effectLst>
            <a:outerShdw blurRad="50800" dist="38100" dir="2700000" algn="tl" rotWithShape="0">
              <a:prstClr val="black">
                <a:alpha val="40000"/>
              </a:prstClr>
            </a:outerShdw>
          </a:effectLst>
        </p:spPr>
        <p:txBody>
          <a:bodyPr/>
          <a:lstStyle>
            <a:lvl1pPr marL="0" indent="0" algn="l">
              <a:buNone/>
              <a:defRPr sz="3200" b="1" baseline="0">
                <a:solidFill>
                  <a:schemeClr val="bg1"/>
                </a:solidFill>
                <a:effectLst>
                  <a:outerShdw blurRad="38100" dist="38100" dir="2700000" algn="tl">
                    <a:srgbClr val="000000">
                      <a:alpha val="43137"/>
                    </a:srgbClr>
                  </a:outerShdw>
                </a:effectLst>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a:p>
            <a:endParaRPr lang="en-US" dirty="0"/>
          </a:p>
          <a:p>
            <a:endParaRPr lang="en-US" dirty="0"/>
          </a:p>
          <a:p>
            <a:endParaRPr lang="en-US" dirty="0"/>
          </a:p>
        </p:txBody>
      </p:sp>
      <p:sp>
        <p:nvSpPr>
          <p:cNvPr id="4" name="Date Placeholder 3"/>
          <p:cNvSpPr>
            <a:spLocks noGrp="1"/>
          </p:cNvSpPr>
          <p:nvPr>
            <p:ph type="dt" sz="half" idx="10"/>
          </p:nvPr>
        </p:nvSpPr>
        <p:spPr>
          <a:xfrm>
            <a:off x="91440" y="6400800"/>
            <a:ext cx="2743200" cy="365125"/>
          </a:xfrm>
        </p:spPr>
        <p:txBody>
          <a:bodyPr/>
          <a:lstStyle>
            <a:lvl1pPr>
              <a:defRPr b="1">
                <a:solidFill>
                  <a:schemeClr val="bg1"/>
                </a:solidFill>
                <a:latin typeface="Arial" charset="0"/>
                <a:ea typeface="Arial" charset="0"/>
                <a:cs typeface="Arial" charset="0"/>
              </a:defRPr>
            </a:lvl1pPr>
          </a:lstStyle>
          <a:p>
            <a:fld id="{F053E078-F23E-9241-8CEB-F623C2B47153}" type="datetime1">
              <a:rPr lang="en-US" smtClean="0"/>
              <a:t>11/6/2018</a:t>
            </a:fld>
            <a:endParaRPr lang="en-US" dirty="0"/>
          </a:p>
        </p:txBody>
      </p:sp>
      <p:sp>
        <p:nvSpPr>
          <p:cNvPr id="5" name="Footer Placeholder 4"/>
          <p:cNvSpPr>
            <a:spLocks noGrp="1"/>
          </p:cNvSpPr>
          <p:nvPr>
            <p:ph type="ftr" sz="quarter" idx="11"/>
          </p:nvPr>
        </p:nvSpPr>
        <p:spPr>
          <a:xfrm>
            <a:off x="4038600" y="6400800"/>
            <a:ext cx="4114800" cy="365125"/>
          </a:xfrm>
        </p:spPr>
        <p:txBody>
          <a:bodyPr/>
          <a:lstStyle>
            <a:lvl1pPr>
              <a:defRPr b="1">
                <a:solidFill>
                  <a:schemeClr val="bg1"/>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12"/>
          </p:nvPr>
        </p:nvSpPr>
        <p:spPr>
          <a:xfrm>
            <a:off x="9372600" y="6400800"/>
            <a:ext cx="2743200" cy="365125"/>
          </a:xfrm>
        </p:spPr>
        <p:txBody>
          <a:bodyPr/>
          <a:lstStyle>
            <a:lvl1pPr>
              <a:defRPr b="1">
                <a:solidFill>
                  <a:schemeClr val="bg1"/>
                </a:solidFill>
                <a:latin typeface="Arial" charset="0"/>
                <a:ea typeface="Arial" charset="0"/>
                <a:cs typeface="Arial" charset="0"/>
              </a:defRPr>
            </a:lvl1pPr>
          </a:lstStyle>
          <a:p>
            <a:fld id="{A1D9053B-8DB2-EA4A-A9CF-0F8FB54823AA}" type="slidenum">
              <a:rPr lang="en-US" smtClean="0"/>
              <a:pPr/>
              <a:t>‹#›</a:t>
            </a:fld>
            <a:endParaRPr lang="en-US"/>
          </a:p>
        </p:txBody>
      </p:sp>
      <p:pic>
        <p:nvPicPr>
          <p:cNvPr id="7" name="Picture 6" descr="Reclamation, Managing Water in the West" title="Reclamation, Managing Water in the Wes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274320"/>
            <a:ext cx="3657600" cy="57817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Grand Coule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8175" y="1350973"/>
            <a:ext cx="9144000" cy="2387600"/>
          </a:xfrm>
          <a:effectLst>
            <a:outerShdw blurRad="50800" dist="38100" dir="2700000" algn="tl" rotWithShape="0">
              <a:prstClr val="black">
                <a:alpha val="40000"/>
              </a:prstClr>
            </a:outerShdw>
          </a:effectLst>
        </p:spPr>
        <p:txBody>
          <a:bodyPr anchor="b"/>
          <a:lstStyle>
            <a:lvl1pPr algn="l">
              <a:defRPr sz="6000" b="1">
                <a:solidFill>
                  <a:schemeClr val="bg1"/>
                </a:solidFill>
                <a:effectLst>
                  <a:outerShdw blurRad="38100" dist="38100" dir="2700000" algn="tl">
                    <a:srgbClr val="000000">
                      <a:alpha val="43137"/>
                    </a:srgbClr>
                  </a:outerShdw>
                </a:effectLst>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638175" y="3830648"/>
            <a:ext cx="9144000" cy="1655762"/>
          </a:xfrm>
          <a:effectLst>
            <a:outerShdw blurRad="50800" dist="38100" dir="2700000" algn="tl" rotWithShape="0">
              <a:prstClr val="black">
                <a:alpha val="40000"/>
              </a:prstClr>
            </a:outerShdw>
          </a:effectLst>
        </p:spPr>
        <p:txBody>
          <a:bodyPr>
            <a:normAutofit/>
          </a:bodyPr>
          <a:lstStyle>
            <a:lvl1pPr marL="0" indent="0" algn="l">
              <a:buNone/>
              <a:defRPr sz="3200" b="1" baseline="0">
                <a:solidFill>
                  <a:schemeClr val="bg1"/>
                </a:solidFill>
                <a:effectLst>
                  <a:outerShdw blurRad="38100" dist="38100" dir="2700000" algn="tl">
                    <a:srgbClr val="000000">
                      <a:alpha val="43137"/>
                    </a:srgbClr>
                  </a:outerShdw>
                </a:effectLst>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a:t>
            </a:r>
            <a:r>
              <a:rPr lang="en-US"/>
              <a:t>than two </a:t>
            </a:r>
            <a:r>
              <a:rPr lang="en-US" dirty="0"/>
              <a:t>lines</a:t>
            </a:r>
          </a:p>
          <a:p>
            <a:endParaRPr lang="en-US" dirty="0"/>
          </a:p>
          <a:p>
            <a:endParaRPr lang="en-US" dirty="0"/>
          </a:p>
          <a:p>
            <a:endParaRPr lang="en-US" dirty="0"/>
          </a:p>
        </p:txBody>
      </p:sp>
      <p:sp>
        <p:nvSpPr>
          <p:cNvPr id="4" name="Date Placeholder 3"/>
          <p:cNvSpPr>
            <a:spLocks noGrp="1"/>
          </p:cNvSpPr>
          <p:nvPr>
            <p:ph type="dt" sz="half" idx="10"/>
          </p:nvPr>
        </p:nvSpPr>
        <p:spPr>
          <a:xfrm>
            <a:off x="91440" y="6400800"/>
            <a:ext cx="2743200" cy="365125"/>
          </a:xfrm>
        </p:spPr>
        <p:txBody>
          <a:bodyPr/>
          <a:lstStyle>
            <a:lvl1pPr>
              <a:defRPr b="1">
                <a:solidFill>
                  <a:schemeClr val="bg1"/>
                </a:solidFill>
                <a:latin typeface="Arial" charset="0"/>
                <a:ea typeface="Arial" charset="0"/>
                <a:cs typeface="Arial" charset="0"/>
              </a:defRPr>
            </a:lvl1pPr>
          </a:lstStyle>
          <a:p>
            <a:fld id="{EBEE4BCB-FA93-F346-AA98-161F3F0CED0E}" type="datetime1">
              <a:rPr lang="en-US" smtClean="0"/>
              <a:t>11/6/2018</a:t>
            </a:fld>
            <a:endParaRPr lang="en-US" dirty="0"/>
          </a:p>
        </p:txBody>
      </p:sp>
      <p:sp>
        <p:nvSpPr>
          <p:cNvPr id="5" name="Footer Placeholder 4"/>
          <p:cNvSpPr>
            <a:spLocks noGrp="1"/>
          </p:cNvSpPr>
          <p:nvPr>
            <p:ph type="ftr" sz="quarter" idx="11"/>
          </p:nvPr>
        </p:nvSpPr>
        <p:spPr>
          <a:xfrm>
            <a:off x="4038600" y="6400800"/>
            <a:ext cx="4114800" cy="365125"/>
          </a:xfrm>
        </p:spPr>
        <p:txBody>
          <a:bodyPr/>
          <a:lstStyle>
            <a:lvl1pPr>
              <a:defRPr b="1">
                <a:solidFill>
                  <a:schemeClr val="bg1"/>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12"/>
          </p:nvPr>
        </p:nvSpPr>
        <p:spPr>
          <a:xfrm>
            <a:off x="9372600" y="6400800"/>
            <a:ext cx="2743200" cy="365125"/>
          </a:xfrm>
        </p:spPr>
        <p:txBody>
          <a:bodyPr/>
          <a:lstStyle>
            <a:lvl1pPr>
              <a:defRPr b="1">
                <a:solidFill>
                  <a:schemeClr val="bg1"/>
                </a:solidFill>
                <a:latin typeface="Arial" charset="0"/>
                <a:ea typeface="Arial" charset="0"/>
                <a:cs typeface="Arial" charset="0"/>
              </a:defRPr>
            </a:lvl1pPr>
          </a:lstStyle>
          <a:p>
            <a:fld id="{A1D9053B-8DB2-EA4A-A9CF-0F8FB54823AA}" type="slidenum">
              <a:rPr lang="en-US" smtClean="0"/>
              <a:pPr/>
              <a:t>‹#›</a:t>
            </a:fld>
            <a:endParaRPr lang="en-US"/>
          </a:p>
        </p:txBody>
      </p:sp>
      <p:pic>
        <p:nvPicPr>
          <p:cNvPr id="7" name="Picture 6" descr="Reclamation, Managing Water in the West" title="Reclamation, Managing Water in the Wes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274320"/>
            <a:ext cx="3657600" cy="57974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 Shasta Dam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8175" y="1350973"/>
            <a:ext cx="9144000" cy="2387600"/>
          </a:xfrm>
          <a:effectLst>
            <a:outerShdw blurRad="50800" dist="38100" dir="2700000" algn="tl" rotWithShape="0">
              <a:prstClr val="black">
                <a:alpha val="40000"/>
              </a:prstClr>
            </a:outerShdw>
          </a:effectLst>
        </p:spPr>
        <p:txBody>
          <a:bodyPr anchor="b"/>
          <a:lstStyle>
            <a:lvl1pPr algn="l">
              <a:defRPr sz="6000" b="1">
                <a:solidFill>
                  <a:schemeClr val="bg1"/>
                </a:solidFill>
                <a:effectLst>
                  <a:outerShdw blurRad="38100" dist="38100" dir="2700000" algn="tl">
                    <a:srgbClr val="000000">
                      <a:alpha val="43137"/>
                    </a:srgbClr>
                  </a:outerShdw>
                </a:effectLst>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638175" y="3830648"/>
            <a:ext cx="9144000" cy="1655762"/>
          </a:xfrm>
          <a:effectLst>
            <a:outerShdw blurRad="50800" dist="38100" dir="2700000" algn="tl" rotWithShape="0">
              <a:prstClr val="black">
                <a:alpha val="40000"/>
              </a:prstClr>
            </a:outerShdw>
          </a:effectLst>
        </p:spPr>
        <p:txBody>
          <a:bodyPr>
            <a:normAutofit/>
          </a:bodyPr>
          <a:lstStyle>
            <a:lvl1pPr marL="0" indent="0" algn="l">
              <a:buNone/>
              <a:defRPr sz="3200" b="1" baseline="0">
                <a:solidFill>
                  <a:schemeClr val="bg1"/>
                </a:solidFill>
                <a:effectLst>
                  <a:outerShdw blurRad="38100" dist="38100" dir="2700000" algn="tl">
                    <a:srgbClr val="000000">
                      <a:alpha val="43137"/>
                    </a:srgbClr>
                  </a:outerShdw>
                </a:effectLst>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a:p>
            <a:endParaRPr lang="en-US" dirty="0"/>
          </a:p>
          <a:p>
            <a:endParaRPr lang="en-US" dirty="0"/>
          </a:p>
          <a:p>
            <a:endParaRPr lang="en-US" dirty="0"/>
          </a:p>
        </p:txBody>
      </p:sp>
      <p:sp>
        <p:nvSpPr>
          <p:cNvPr id="4" name="Date Placeholder 3"/>
          <p:cNvSpPr>
            <a:spLocks noGrp="1"/>
          </p:cNvSpPr>
          <p:nvPr>
            <p:ph type="dt" sz="half" idx="10"/>
          </p:nvPr>
        </p:nvSpPr>
        <p:spPr>
          <a:xfrm>
            <a:off x="91440" y="6400800"/>
            <a:ext cx="2743200" cy="365125"/>
          </a:xfrm>
        </p:spPr>
        <p:txBody>
          <a:bodyPr/>
          <a:lstStyle>
            <a:lvl1pPr>
              <a:defRPr b="1">
                <a:solidFill>
                  <a:schemeClr val="bg1"/>
                </a:solidFill>
                <a:latin typeface="Arial" charset="0"/>
                <a:ea typeface="Arial" charset="0"/>
                <a:cs typeface="Arial" charset="0"/>
              </a:defRPr>
            </a:lvl1pPr>
          </a:lstStyle>
          <a:p>
            <a:fld id="{F4B199BC-0BB1-534B-9520-9CB3BDE4BF71}" type="datetime1">
              <a:rPr lang="en-US" smtClean="0"/>
              <a:t>11/6/2018</a:t>
            </a:fld>
            <a:endParaRPr lang="en-US" dirty="0"/>
          </a:p>
        </p:txBody>
      </p:sp>
      <p:sp>
        <p:nvSpPr>
          <p:cNvPr id="5" name="Footer Placeholder 4"/>
          <p:cNvSpPr>
            <a:spLocks noGrp="1"/>
          </p:cNvSpPr>
          <p:nvPr>
            <p:ph type="ftr" sz="quarter" idx="11"/>
          </p:nvPr>
        </p:nvSpPr>
        <p:spPr>
          <a:xfrm>
            <a:off x="4038600" y="6400800"/>
            <a:ext cx="4114800" cy="365125"/>
          </a:xfrm>
        </p:spPr>
        <p:txBody>
          <a:bodyPr/>
          <a:lstStyle>
            <a:lvl1pPr>
              <a:defRPr b="1">
                <a:solidFill>
                  <a:schemeClr val="bg1"/>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12"/>
          </p:nvPr>
        </p:nvSpPr>
        <p:spPr>
          <a:xfrm>
            <a:off x="9372600" y="6400800"/>
            <a:ext cx="2743200" cy="365125"/>
          </a:xfrm>
        </p:spPr>
        <p:txBody>
          <a:bodyPr/>
          <a:lstStyle>
            <a:lvl1pPr>
              <a:defRPr b="1">
                <a:solidFill>
                  <a:schemeClr val="bg1"/>
                </a:solidFill>
                <a:latin typeface="Arial" charset="0"/>
                <a:ea typeface="Arial" charset="0"/>
                <a:cs typeface="Arial" charset="0"/>
              </a:defRPr>
            </a:lvl1pPr>
          </a:lstStyle>
          <a:p>
            <a:fld id="{A1D9053B-8DB2-EA4A-A9CF-0F8FB54823AA}" type="slidenum">
              <a:rPr lang="en-US" smtClean="0"/>
              <a:pPr/>
              <a:t>‹#›</a:t>
            </a:fld>
            <a:endParaRPr lang="en-US"/>
          </a:p>
        </p:txBody>
      </p:sp>
      <p:pic>
        <p:nvPicPr>
          <p:cNvPr id="10" name="Picture 9" descr="Reclamation, Managing Water in the West" title="Reclamation, Managing Water in the Wes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274320"/>
            <a:ext cx="3657600" cy="578177"/>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Granby Dam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8175" y="1350973"/>
            <a:ext cx="9144000" cy="2387600"/>
          </a:xfrm>
          <a:effectLst>
            <a:outerShdw blurRad="50800" dist="38100" dir="2700000" algn="tl" rotWithShape="0">
              <a:prstClr val="black">
                <a:alpha val="40000"/>
              </a:prstClr>
            </a:outerShdw>
          </a:effectLst>
        </p:spPr>
        <p:txBody>
          <a:bodyPr anchor="b"/>
          <a:lstStyle>
            <a:lvl1pPr algn="l">
              <a:defRPr sz="6000" b="1">
                <a:solidFill>
                  <a:schemeClr val="bg1"/>
                </a:solidFill>
                <a:effectLst>
                  <a:outerShdw blurRad="38100" dist="38100" dir="2700000" algn="tl">
                    <a:srgbClr val="000000">
                      <a:alpha val="43137"/>
                    </a:srgbClr>
                  </a:outerShdw>
                </a:effectLst>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638175" y="3830648"/>
            <a:ext cx="9144000" cy="1655762"/>
          </a:xfrm>
          <a:effectLst>
            <a:outerShdw blurRad="50800" dist="38100" dir="2700000" algn="tl" rotWithShape="0">
              <a:prstClr val="black">
                <a:alpha val="40000"/>
              </a:prstClr>
            </a:outerShdw>
          </a:effectLst>
        </p:spPr>
        <p:txBody>
          <a:bodyPr/>
          <a:lstStyle>
            <a:lvl1pPr marL="0" indent="0" algn="l">
              <a:buNone/>
              <a:defRPr sz="3200" b="1" baseline="0">
                <a:solidFill>
                  <a:schemeClr val="bg1"/>
                </a:solidFill>
                <a:effectLst>
                  <a:outerShdw blurRad="38100" dist="38100" dir="2700000" algn="tl">
                    <a:srgbClr val="000000">
                      <a:alpha val="43137"/>
                    </a:srgbClr>
                  </a:outerShdw>
                </a:effectLst>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a:p>
            <a:endParaRPr lang="en-US" dirty="0"/>
          </a:p>
          <a:p>
            <a:endParaRPr lang="en-US" dirty="0"/>
          </a:p>
          <a:p>
            <a:endParaRPr lang="en-US" dirty="0"/>
          </a:p>
        </p:txBody>
      </p:sp>
      <p:sp>
        <p:nvSpPr>
          <p:cNvPr id="4" name="Date Placeholder 3"/>
          <p:cNvSpPr>
            <a:spLocks noGrp="1"/>
          </p:cNvSpPr>
          <p:nvPr>
            <p:ph type="dt" sz="half" idx="10"/>
          </p:nvPr>
        </p:nvSpPr>
        <p:spPr>
          <a:xfrm>
            <a:off x="91440" y="6400800"/>
            <a:ext cx="2743200" cy="365125"/>
          </a:xfrm>
        </p:spPr>
        <p:txBody>
          <a:bodyPr/>
          <a:lstStyle>
            <a:lvl1pPr>
              <a:defRPr b="1">
                <a:solidFill>
                  <a:schemeClr val="bg1"/>
                </a:solidFill>
                <a:latin typeface="Arial" charset="0"/>
                <a:ea typeface="Arial" charset="0"/>
                <a:cs typeface="Arial" charset="0"/>
              </a:defRPr>
            </a:lvl1pPr>
          </a:lstStyle>
          <a:p>
            <a:fld id="{CEDFF894-0FC0-A54D-90F6-774A5192BE59}" type="datetime1">
              <a:rPr lang="en-US" smtClean="0"/>
              <a:t>11/6/2018</a:t>
            </a:fld>
            <a:endParaRPr lang="en-US" dirty="0"/>
          </a:p>
        </p:txBody>
      </p:sp>
      <p:sp>
        <p:nvSpPr>
          <p:cNvPr id="5" name="Footer Placeholder 4"/>
          <p:cNvSpPr>
            <a:spLocks noGrp="1"/>
          </p:cNvSpPr>
          <p:nvPr>
            <p:ph type="ftr" sz="quarter" idx="11"/>
          </p:nvPr>
        </p:nvSpPr>
        <p:spPr>
          <a:xfrm>
            <a:off x="4038600" y="6400800"/>
            <a:ext cx="4114800" cy="365125"/>
          </a:xfrm>
        </p:spPr>
        <p:txBody>
          <a:bodyPr/>
          <a:lstStyle>
            <a:lvl1pPr>
              <a:defRPr b="1">
                <a:solidFill>
                  <a:schemeClr val="bg1"/>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12"/>
          </p:nvPr>
        </p:nvSpPr>
        <p:spPr>
          <a:xfrm>
            <a:off x="9372600" y="6400800"/>
            <a:ext cx="2743200" cy="365125"/>
          </a:xfrm>
        </p:spPr>
        <p:txBody>
          <a:bodyPr/>
          <a:lstStyle>
            <a:lvl1pPr>
              <a:defRPr b="1">
                <a:solidFill>
                  <a:schemeClr val="bg1"/>
                </a:solidFill>
                <a:latin typeface="Arial" charset="0"/>
                <a:ea typeface="Arial" charset="0"/>
                <a:cs typeface="Arial" charset="0"/>
              </a:defRPr>
            </a:lvl1pPr>
          </a:lstStyle>
          <a:p>
            <a:fld id="{A1D9053B-8DB2-EA4A-A9CF-0F8FB54823AA}" type="slidenum">
              <a:rPr lang="en-US" smtClean="0"/>
              <a:pPr/>
              <a:t>‹#›</a:t>
            </a:fld>
            <a:endParaRPr lang="en-US"/>
          </a:p>
        </p:txBody>
      </p:sp>
      <p:pic>
        <p:nvPicPr>
          <p:cNvPr id="10" name="Picture 9" descr="Reclamation, Managing Water in the West" title="Reclamation, Managing Water in the Wes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274320"/>
            <a:ext cx="3657600" cy="578177"/>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Canal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8175" y="1350973"/>
            <a:ext cx="9144000" cy="2387600"/>
          </a:xfrm>
          <a:effectLst>
            <a:outerShdw blurRad="50800" dist="38100" dir="2700000" algn="tl" rotWithShape="0">
              <a:prstClr val="black">
                <a:alpha val="40000"/>
              </a:prstClr>
            </a:outerShdw>
          </a:effectLst>
        </p:spPr>
        <p:txBody>
          <a:bodyPr anchor="b"/>
          <a:lstStyle>
            <a:lvl1pPr algn="l">
              <a:defRPr sz="6000" b="1">
                <a:solidFill>
                  <a:schemeClr val="bg1"/>
                </a:solidFill>
                <a:effectLst>
                  <a:outerShdw blurRad="38100" dist="38100" dir="2700000" algn="tl">
                    <a:srgbClr val="000000">
                      <a:alpha val="43137"/>
                    </a:srgbClr>
                  </a:outerShdw>
                </a:effectLst>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638175" y="3830648"/>
            <a:ext cx="9144000" cy="1655762"/>
          </a:xfrm>
          <a:effectLst>
            <a:outerShdw blurRad="50800" dist="38100" dir="2700000" algn="tl" rotWithShape="0">
              <a:prstClr val="black">
                <a:alpha val="40000"/>
              </a:prstClr>
            </a:outerShdw>
          </a:effectLst>
        </p:spPr>
        <p:txBody>
          <a:bodyPr>
            <a:normAutofit/>
          </a:bodyPr>
          <a:lstStyle>
            <a:lvl1pPr marL="0" indent="0" algn="l">
              <a:buNone/>
              <a:defRPr sz="3200" b="1" baseline="0">
                <a:solidFill>
                  <a:schemeClr val="bg1"/>
                </a:solidFill>
                <a:effectLst>
                  <a:outerShdw blurRad="38100" dist="38100" dir="2700000" algn="tl">
                    <a:srgbClr val="000000">
                      <a:alpha val="43137"/>
                    </a:srgbClr>
                  </a:outerShdw>
                </a:effectLst>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a:t>
            </a:r>
            <a:r>
              <a:rPr lang="en-US"/>
              <a:t>than two </a:t>
            </a:r>
            <a:r>
              <a:rPr lang="en-US" dirty="0"/>
              <a:t>lines</a:t>
            </a:r>
          </a:p>
          <a:p>
            <a:endParaRPr lang="en-US" dirty="0"/>
          </a:p>
          <a:p>
            <a:endParaRPr lang="en-US" dirty="0"/>
          </a:p>
          <a:p>
            <a:endParaRPr lang="en-US" dirty="0"/>
          </a:p>
        </p:txBody>
      </p:sp>
      <p:sp>
        <p:nvSpPr>
          <p:cNvPr id="4" name="Date Placeholder 3"/>
          <p:cNvSpPr>
            <a:spLocks noGrp="1"/>
          </p:cNvSpPr>
          <p:nvPr>
            <p:ph type="dt" sz="half" idx="10"/>
          </p:nvPr>
        </p:nvSpPr>
        <p:spPr>
          <a:xfrm>
            <a:off x="91440" y="6400800"/>
            <a:ext cx="2743200" cy="365125"/>
          </a:xfrm>
        </p:spPr>
        <p:txBody>
          <a:bodyPr/>
          <a:lstStyle>
            <a:lvl1pPr>
              <a:defRPr b="1">
                <a:solidFill>
                  <a:schemeClr val="bg1"/>
                </a:solidFill>
                <a:latin typeface="Arial" charset="0"/>
                <a:ea typeface="Arial" charset="0"/>
                <a:cs typeface="Arial" charset="0"/>
              </a:defRPr>
            </a:lvl1pPr>
          </a:lstStyle>
          <a:p>
            <a:fld id="{CF0733EC-B268-A647-8AC6-932D633EB7B2}" type="datetime1">
              <a:rPr lang="en-US" smtClean="0"/>
              <a:t>11/6/2018</a:t>
            </a:fld>
            <a:endParaRPr lang="en-US" dirty="0"/>
          </a:p>
        </p:txBody>
      </p:sp>
      <p:sp>
        <p:nvSpPr>
          <p:cNvPr id="5" name="Footer Placeholder 4"/>
          <p:cNvSpPr>
            <a:spLocks noGrp="1"/>
          </p:cNvSpPr>
          <p:nvPr>
            <p:ph type="ftr" sz="quarter" idx="11"/>
          </p:nvPr>
        </p:nvSpPr>
        <p:spPr>
          <a:xfrm>
            <a:off x="4038600" y="6400800"/>
            <a:ext cx="4114800" cy="365125"/>
          </a:xfrm>
        </p:spPr>
        <p:txBody>
          <a:bodyPr/>
          <a:lstStyle>
            <a:lvl1pPr>
              <a:defRPr b="1">
                <a:solidFill>
                  <a:schemeClr val="bg1"/>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12"/>
          </p:nvPr>
        </p:nvSpPr>
        <p:spPr>
          <a:xfrm>
            <a:off x="9372600" y="6400800"/>
            <a:ext cx="2743200" cy="365125"/>
          </a:xfrm>
        </p:spPr>
        <p:txBody>
          <a:bodyPr/>
          <a:lstStyle>
            <a:lvl1pPr>
              <a:defRPr b="1">
                <a:solidFill>
                  <a:schemeClr val="bg1"/>
                </a:solidFill>
                <a:latin typeface="Arial" charset="0"/>
                <a:ea typeface="Arial" charset="0"/>
                <a:cs typeface="Arial" charset="0"/>
              </a:defRPr>
            </a:lvl1pPr>
          </a:lstStyle>
          <a:p>
            <a:fld id="{A1D9053B-8DB2-EA4A-A9CF-0F8FB54823AA}" type="slidenum">
              <a:rPr lang="en-US" smtClean="0"/>
              <a:pPr/>
              <a:t>‹#›</a:t>
            </a:fld>
            <a:endParaRPr lang="en-US"/>
          </a:p>
        </p:txBody>
      </p:sp>
      <p:pic>
        <p:nvPicPr>
          <p:cNvPr id="8" name="Picture 7" descr="Reclamation, Managing Water in the West" title="Reclamation, Managing Water in the Wes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274320"/>
            <a:ext cx="3657600" cy="57974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Hydropower Generati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8175" y="1350973"/>
            <a:ext cx="9144000" cy="2387600"/>
          </a:xfrm>
          <a:effectLst>
            <a:outerShdw blurRad="50800" dist="38100" dir="2700000" algn="tl" rotWithShape="0">
              <a:prstClr val="black">
                <a:alpha val="40000"/>
              </a:prstClr>
            </a:outerShdw>
          </a:effectLst>
        </p:spPr>
        <p:txBody>
          <a:bodyPr anchor="b"/>
          <a:lstStyle>
            <a:lvl1pPr algn="l">
              <a:defRPr sz="6000" b="1">
                <a:solidFill>
                  <a:schemeClr val="bg1"/>
                </a:solidFill>
                <a:effectLst>
                  <a:outerShdw blurRad="38100" dist="38100" dir="2700000" algn="tl">
                    <a:srgbClr val="000000">
                      <a:alpha val="43137"/>
                    </a:srgbClr>
                  </a:outerShdw>
                </a:effectLst>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638175" y="3830648"/>
            <a:ext cx="9144000" cy="1655762"/>
          </a:xfrm>
          <a:effectLst>
            <a:outerShdw blurRad="50800" dist="38100" dir="2700000" algn="tl" rotWithShape="0">
              <a:prstClr val="black">
                <a:alpha val="40000"/>
              </a:prstClr>
            </a:outerShdw>
          </a:effectLst>
        </p:spPr>
        <p:txBody>
          <a:bodyPr>
            <a:normAutofit/>
          </a:bodyPr>
          <a:lstStyle>
            <a:lvl1pPr marL="0" indent="0" algn="l">
              <a:buNone/>
              <a:defRPr sz="3200" b="1" baseline="0">
                <a:solidFill>
                  <a:schemeClr val="bg1"/>
                </a:solidFill>
                <a:effectLst>
                  <a:outerShdw blurRad="38100" dist="38100" dir="2700000" algn="tl">
                    <a:srgbClr val="000000">
                      <a:alpha val="43137"/>
                    </a:srgbClr>
                  </a:outerShdw>
                </a:effectLst>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a:p>
            <a:endParaRPr lang="en-US" dirty="0"/>
          </a:p>
          <a:p>
            <a:endParaRPr lang="en-US" dirty="0"/>
          </a:p>
          <a:p>
            <a:endParaRPr lang="en-US" dirty="0"/>
          </a:p>
        </p:txBody>
      </p:sp>
      <p:sp>
        <p:nvSpPr>
          <p:cNvPr id="4" name="Date Placeholder 3"/>
          <p:cNvSpPr>
            <a:spLocks noGrp="1"/>
          </p:cNvSpPr>
          <p:nvPr>
            <p:ph type="dt" sz="half" idx="10"/>
          </p:nvPr>
        </p:nvSpPr>
        <p:spPr>
          <a:xfrm>
            <a:off x="91440" y="6400800"/>
            <a:ext cx="2743200" cy="365125"/>
          </a:xfrm>
        </p:spPr>
        <p:txBody>
          <a:bodyPr/>
          <a:lstStyle>
            <a:lvl1pPr>
              <a:defRPr b="1">
                <a:solidFill>
                  <a:schemeClr val="bg1"/>
                </a:solidFill>
                <a:latin typeface="Arial" charset="0"/>
                <a:ea typeface="Arial" charset="0"/>
                <a:cs typeface="Arial" charset="0"/>
              </a:defRPr>
            </a:lvl1pPr>
          </a:lstStyle>
          <a:p>
            <a:fld id="{817AF6DB-CBA2-9A4C-A81C-E17D039AD3F1}" type="datetime1">
              <a:rPr lang="en-US" smtClean="0"/>
              <a:t>11/6/2018</a:t>
            </a:fld>
            <a:endParaRPr lang="en-US" dirty="0"/>
          </a:p>
        </p:txBody>
      </p:sp>
      <p:sp>
        <p:nvSpPr>
          <p:cNvPr id="5" name="Footer Placeholder 4"/>
          <p:cNvSpPr>
            <a:spLocks noGrp="1"/>
          </p:cNvSpPr>
          <p:nvPr>
            <p:ph type="ftr" sz="quarter" idx="11"/>
          </p:nvPr>
        </p:nvSpPr>
        <p:spPr>
          <a:xfrm>
            <a:off x="4038600" y="6400800"/>
            <a:ext cx="4114800" cy="365125"/>
          </a:xfrm>
        </p:spPr>
        <p:txBody>
          <a:bodyPr/>
          <a:lstStyle>
            <a:lvl1pPr>
              <a:defRPr b="1">
                <a:solidFill>
                  <a:schemeClr val="bg1"/>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12"/>
          </p:nvPr>
        </p:nvSpPr>
        <p:spPr>
          <a:xfrm>
            <a:off x="9372600" y="6400800"/>
            <a:ext cx="2743200" cy="365125"/>
          </a:xfrm>
        </p:spPr>
        <p:txBody>
          <a:bodyPr/>
          <a:lstStyle>
            <a:lvl1pPr>
              <a:defRPr b="1">
                <a:solidFill>
                  <a:schemeClr val="bg1"/>
                </a:solidFill>
                <a:latin typeface="Arial" charset="0"/>
                <a:ea typeface="Arial" charset="0"/>
                <a:cs typeface="Arial" charset="0"/>
              </a:defRPr>
            </a:lvl1pPr>
          </a:lstStyle>
          <a:p>
            <a:fld id="{A1D9053B-8DB2-EA4A-A9CF-0F8FB54823AA}" type="slidenum">
              <a:rPr lang="en-US" smtClean="0"/>
              <a:pPr/>
              <a:t>‹#›</a:t>
            </a:fld>
            <a:endParaRPr lang="en-US"/>
          </a:p>
        </p:txBody>
      </p:sp>
      <p:pic>
        <p:nvPicPr>
          <p:cNvPr id="10" name="Picture 9" descr="Reclamation, Managing Water in the West" title="Reclamation, Managing Water in the Wes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274320"/>
            <a:ext cx="3657600" cy="578177"/>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Ruedi Reservoir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8175" y="1350973"/>
            <a:ext cx="9144000" cy="2387600"/>
          </a:xfrm>
          <a:effectLst>
            <a:outerShdw blurRad="50800" dist="38100" dir="2700000" algn="tl" rotWithShape="0">
              <a:prstClr val="black">
                <a:alpha val="40000"/>
              </a:prstClr>
            </a:outerShdw>
          </a:effectLst>
        </p:spPr>
        <p:txBody>
          <a:bodyPr anchor="b"/>
          <a:lstStyle>
            <a:lvl1pPr algn="l">
              <a:defRPr sz="6000" b="1">
                <a:solidFill>
                  <a:schemeClr val="bg1"/>
                </a:solidFill>
                <a:effectLst>
                  <a:outerShdw blurRad="38100" dist="38100" dir="2700000" algn="tl">
                    <a:srgbClr val="000000">
                      <a:alpha val="43137"/>
                    </a:srgbClr>
                  </a:outerShdw>
                </a:effectLst>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638175" y="3830648"/>
            <a:ext cx="9144000" cy="1655762"/>
          </a:xfrm>
          <a:effectLst>
            <a:outerShdw blurRad="50800" dist="38100" dir="2700000" algn="tl" rotWithShape="0">
              <a:prstClr val="black">
                <a:alpha val="40000"/>
              </a:prstClr>
            </a:outerShdw>
          </a:effectLst>
        </p:spPr>
        <p:txBody>
          <a:bodyPr>
            <a:normAutofit/>
          </a:bodyPr>
          <a:lstStyle>
            <a:lvl1pPr marL="0" indent="0" algn="l">
              <a:buNone/>
              <a:defRPr sz="3200" b="1" baseline="0">
                <a:solidFill>
                  <a:schemeClr val="bg1"/>
                </a:solidFill>
                <a:effectLst>
                  <a:outerShdw blurRad="38100" dist="38100" dir="2700000" algn="tl">
                    <a:srgbClr val="000000">
                      <a:alpha val="43137"/>
                    </a:srgbClr>
                  </a:outerShdw>
                </a:effectLst>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a:t>
            </a:r>
            <a:r>
              <a:rPr lang="en-US"/>
              <a:t>than two </a:t>
            </a:r>
            <a:r>
              <a:rPr lang="en-US" dirty="0"/>
              <a:t>lines</a:t>
            </a:r>
          </a:p>
          <a:p>
            <a:endParaRPr lang="en-US" dirty="0"/>
          </a:p>
          <a:p>
            <a:endParaRPr lang="en-US" dirty="0"/>
          </a:p>
          <a:p>
            <a:endParaRPr lang="en-US" dirty="0"/>
          </a:p>
        </p:txBody>
      </p:sp>
      <p:sp>
        <p:nvSpPr>
          <p:cNvPr id="4" name="Date Placeholder 3"/>
          <p:cNvSpPr>
            <a:spLocks noGrp="1"/>
          </p:cNvSpPr>
          <p:nvPr>
            <p:ph type="dt" sz="half" idx="10"/>
          </p:nvPr>
        </p:nvSpPr>
        <p:spPr>
          <a:xfrm>
            <a:off x="91440" y="6400800"/>
            <a:ext cx="2743200" cy="365125"/>
          </a:xfrm>
        </p:spPr>
        <p:txBody>
          <a:bodyPr/>
          <a:lstStyle>
            <a:lvl1pPr>
              <a:defRPr b="1">
                <a:solidFill>
                  <a:schemeClr val="bg1"/>
                </a:solidFill>
                <a:latin typeface="Arial" charset="0"/>
                <a:ea typeface="Arial" charset="0"/>
                <a:cs typeface="Arial" charset="0"/>
              </a:defRPr>
            </a:lvl1pPr>
          </a:lstStyle>
          <a:p>
            <a:fld id="{E9C2C487-392D-EC4A-BA18-0196C78CB948}" type="datetime1">
              <a:rPr lang="en-US" smtClean="0"/>
              <a:t>11/6/2018</a:t>
            </a:fld>
            <a:endParaRPr lang="en-US" dirty="0"/>
          </a:p>
        </p:txBody>
      </p:sp>
      <p:sp>
        <p:nvSpPr>
          <p:cNvPr id="5" name="Footer Placeholder 4"/>
          <p:cNvSpPr>
            <a:spLocks noGrp="1"/>
          </p:cNvSpPr>
          <p:nvPr>
            <p:ph type="ftr" sz="quarter" idx="11"/>
          </p:nvPr>
        </p:nvSpPr>
        <p:spPr>
          <a:xfrm>
            <a:off x="4038600" y="6400800"/>
            <a:ext cx="4114800" cy="365125"/>
          </a:xfrm>
        </p:spPr>
        <p:txBody>
          <a:bodyPr/>
          <a:lstStyle>
            <a:lvl1pPr>
              <a:defRPr b="1">
                <a:solidFill>
                  <a:schemeClr val="bg1"/>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12"/>
          </p:nvPr>
        </p:nvSpPr>
        <p:spPr>
          <a:xfrm>
            <a:off x="9372600" y="6400800"/>
            <a:ext cx="2743200" cy="365125"/>
          </a:xfrm>
        </p:spPr>
        <p:txBody>
          <a:bodyPr/>
          <a:lstStyle>
            <a:lvl1pPr>
              <a:defRPr b="1">
                <a:solidFill>
                  <a:schemeClr val="bg1"/>
                </a:solidFill>
                <a:latin typeface="Arial" charset="0"/>
                <a:ea typeface="Arial" charset="0"/>
                <a:cs typeface="Arial" charset="0"/>
              </a:defRPr>
            </a:lvl1pPr>
          </a:lstStyle>
          <a:p>
            <a:fld id="{A1D9053B-8DB2-EA4A-A9CF-0F8FB54823AA}" type="slidenum">
              <a:rPr lang="en-US" smtClean="0"/>
              <a:pPr/>
              <a:t>‹#›</a:t>
            </a:fld>
            <a:endParaRPr lang="en-US"/>
          </a:p>
        </p:txBody>
      </p:sp>
      <p:pic>
        <p:nvPicPr>
          <p:cNvPr id="9" name="Picture 8" descr="Reclamation, Managing Water in the West" title="Reclamation, Managing Water in the West"/>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274320"/>
            <a:ext cx="3657600" cy="57974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Blue Background Title Slide">
    <p:bg>
      <p:bgPr>
        <a:solidFill>
          <a:srgbClr val="244A9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8175" y="1350973"/>
            <a:ext cx="9144000" cy="2387600"/>
          </a:xfrm>
          <a:effectLst/>
        </p:spPr>
        <p:txBody>
          <a:bodyPr anchor="b"/>
          <a:lstStyle>
            <a:lvl1pPr algn="l">
              <a:defRPr sz="6000" b="1">
                <a:solidFill>
                  <a:schemeClr val="bg1"/>
                </a:solidFill>
                <a:effectLst/>
                <a:latin typeface="Arial" charset="0"/>
                <a:ea typeface="Arial" charset="0"/>
                <a:cs typeface="Arial" charset="0"/>
              </a:defRPr>
            </a:lvl1pPr>
          </a:lstStyle>
          <a:p>
            <a:r>
              <a:rPr lang="en-US" dirty="0"/>
              <a:t>Title</a:t>
            </a:r>
            <a:br>
              <a:rPr lang="en-US" dirty="0"/>
            </a:br>
            <a:r>
              <a:rPr lang="en-US" dirty="0"/>
              <a:t>No more than two lines</a:t>
            </a:r>
          </a:p>
        </p:txBody>
      </p:sp>
      <p:sp>
        <p:nvSpPr>
          <p:cNvPr id="3" name="Subtitle 2"/>
          <p:cNvSpPr>
            <a:spLocks noGrp="1"/>
          </p:cNvSpPr>
          <p:nvPr>
            <p:ph type="subTitle" idx="1" hasCustomPrompt="1"/>
          </p:nvPr>
        </p:nvSpPr>
        <p:spPr>
          <a:xfrm>
            <a:off x="638175" y="3830648"/>
            <a:ext cx="9144000" cy="1655762"/>
          </a:xfrm>
          <a:effectLst/>
        </p:spPr>
        <p:txBody>
          <a:bodyPr>
            <a:noAutofit/>
          </a:bodyPr>
          <a:lstStyle>
            <a:lvl1pPr marL="0" indent="0" algn="l">
              <a:buNone/>
              <a:defRPr sz="3200" b="1" baseline="0">
                <a:solidFill>
                  <a:schemeClr val="bg1"/>
                </a:solidFill>
                <a:effectLst/>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br>
              <a:rPr lang="en-US" dirty="0"/>
            </a:br>
            <a:r>
              <a:rPr lang="en-US" dirty="0"/>
              <a:t>No more than two lines</a:t>
            </a:r>
          </a:p>
          <a:p>
            <a:endParaRPr lang="en-US" dirty="0"/>
          </a:p>
          <a:p>
            <a:endParaRPr lang="en-US" dirty="0"/>
          </a:p>
          <a:p>
            <a:endParaRPr lang="en-US" dirty="0"/>
          </a:p>
        </p:txBody>
      </p:sp>
      <p:sp>
        <p:nvSpPr>
          <p:cNvPr id="4" name="Date Placeholder 3"/>
          <p:cNvSpPr>
            <a:spLocks noGrp="1"/>
          </p:cNvSpPr>
          <p:nvPr>
            <p:ph type="dt" sz="half" idx="10"/>
          </p:nvPr>
        </p:nvSpPr>
        <p:spPr>
          <a:xfrm>
            <a:off x="91440" y="6400800"/>
            <a:ext cx="2743200" cy="365125"/>
          </a:xfrm>
          <a:effectLst/>
        </p:spPr>
        <p:txBody>
          <a:bodyPr/>
          <a:lstStyle>
            <a:lvl1pPr>
              <a:defRPr b="1">
                <a:solidFill>
                  <a:schemeClr val="bg1"/>
                </a:solidFill>
                <a:effectLst/>
                <a:latin typeface="Arial" charset="0"/>
                <a:ea typeface="Arial" charset="0"/>
                <a:cs typeface="Arial" charset="0"/>
              </a:defRPr>
            </a:lvl1pPr>
          </a:lstStyle>
          <a:p>
            <a:fld id="{12741A13-65EA-6347-BE27-A6636816D72F}" type="datetime1">
              <a:rPr lang="en-US" smtClean="0"/>
              <a:pPr/>
              <a:t>11/6/2018</a:t>
            </a:fld>
            <a:endParaRPr lang="en-US" dirty="0"/>
          </a:p>
        </p:txBody>
      </p:sp>
      <p:sp>
        <p:nvSpPr>
          <p:cNvPr id="5" name="Footer Placeholder 4"/>
          <p:cNvSpPr>
            <a:spLocks noGrp="1"/>
          </p:cNvSpPr>
          <p:nvPr>
            <p:ph type="ftr" sz="quarter" idx="11"/>
          </p:nvPr>
        </p:nvSpPr>
        <p:spPr>
          <a:xfrm>
            <a:off x="4038600" y="6400800"/>
            <a:ext cx="4114800" cy="365125"/>
          </a:xfrm>
          <a:effectLst/>
        </p:spPr>
        <p:txBody>
          <a:bodyPr/>
          <a:lstStyle>
            <a:lvl1pPr>
              <a:defRPr b="1">
                <a:solidFill>
                  <a:schemeClr val="bg1"/>
                </a:solidFill>
                <a:effectLst/>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12"/>
          </p:nvPr>
        </p:nvSpPr>
        <p:spPr>
          <a:xfrm>
            <a:off x="9372600" y="6400800"/>
            <a:ext cx="2743200" cy="365125"/>
          </a:xfrm>
          <a:effectLst/>
        </p:spPr>
        <p:txBody>
          <a:bodyPr/>
          <a:lstStyle>
            <a:lvl1pPr>
              <a:defRPr b="1">
                <a:solidFill>
                  <a:schemeClr val="bg1"/>
                </a:solidFill>
                <a:effectLst/>
                <a:latin typeface="Arial" charset="0"/>
                <a:ea typeface="Arial" charset="0"/>
                <a:cs typeface="Arial" charset="0"/>
              </a:defRPr>
            </a:lvl1pPr>
          </a:lstStyle>
          <a:p>
            <a:fld id="{A1D9053B-8DB2-EA4A-A9CF-0F8FB54823AA}" type="slidenum">
              <a:rPr lang="en-US" smtClean="0"/>
              <a:pPr/>
              <a:t>‹#›</a:t>
            </a:fld>
            <a:endParaRPr lang="en-US"/>
          </a:p>
        </p:txBody>
      </p:sp>
      <p:pic>
        <p:nvPicPr>
          <p:cNvPr id="9" name="Picture 8" descr="Reclamation, Managing Water in the West" title="Reclamation, Managing Water in the Wes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274320"/>
            <a:ext cx="3657600" cy="579748"/>
          </a:xfrm>
          <a:prstGeom prst="rect">
            <a:avLst/>
          </a:prstGeom>
        </p:spPr>
      </p:pic>
    </p:spTree>
    <p:extLst>
      <p:ext uri="{BB962C8B-B14F-4D97-AF65-F5344CB8AC3E}">
        <p14:creationId xmlns:p14="http://schemas.microsoft.com/office/powerpoint/2010/main" val="363738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44A9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365125"/>
            <a:ext cx="1170432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228600" y="1825625"/>
            <a:ext cx="11704320" cy="435133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1440" y="6400800"/>
            <a:ext cx="2743200" cy="365125"/>
          </a:xfrm>
          <a:prstGeom prst="rect">
            <a:avLst/>
          </a:prstGeom>
        </p:spPr>
        <p:txBody>
          <a:bodyPr vert="horz" lIns="91440" tIns="45720" rIns="91440" bIns="45720" rtlCol="0" anchor="ctr"/>
          <a:lstStyle>
            <a:lvl1pPr algn="l">
              <a:defRPr sz="1200" b="1">
                <a:solidFill>
                  <a:schemeClr val="bg1"/>
                </a:solidFill>
                <a:latin typeface="Arial" charset="0"/>
                <a:ea typeface="Arial" charset="0"/>
                <a:cs typeface="Arial" charset="0"/>
              </a:defRPr>
            </a:lvl1pPr>
          </a:lstStyle>
          <a:p>
            <a:fld id="{9BA584D0-09CA-574D-B027-FFD2C80D9EBB}" type="datetime1">
              <a:rPr lang="en-US" smtClean="0"/>
              <a:pPr/>
              <a:t>11/6/2018</a:t>
            </a:fld>
            <a:endParaRPr lang="en-US"/>
          </a:p>
        </p:txBody>
      </p:sp>
      <p:sp>
        <p:nvSpPr>
          <p:cNvPr id="5" name="Footer Placeholder 4"/>
          <p:cNvSpPr>
            <a:spLocks noGrp="1"/>
          </p:cNvSpPr>
          <p:nvPr>
            <p:ph type="ftr" sz="quarter" idx="3"/>
          </p:nvPr>
        </p:nvSpPr>
        <p:spPr>
          <a:xfrm>
            <a:off x="4038600" y="6400800"/>
            <a:ext cx="4114800" cy="365125"/>
          </a:xfrm>
          <a:prstGeom prst="rect">
            <a:avLst/>
          </a:prstGeom>
        </p:spPr>
        <p:txBody>
          <a:bodyPr vert="horz" lIns="91440" tIns="45720" rIns="91440" bIns="45720" rtlCol="0" anchor="ctr"/>
          <a:lstStyle>
            <a:lvl1pPr algn="ctr">
              <a:defRPr sz="1200" b="1">
                <a:solidFill>
                  <a:schemeClr val="bg1"/>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9372600" y="6400800"/>
            <a:ext cx="2743200" cy="365125"/>
          </a:xfrm>
          <a:prstGeom prst="rect">
            <a:avLst/>
          </a:prstGeom>
        </p:spPr>
        <p:txBody>
          <a:bodyPr vert="horz" lIns="91440" tIns="45720" rIns="91440" bIns="45720" rtlCol="0" anchor="ctr"/>
          <a:lstStyle>
            <a:lvl1pPr algn="r">
              <a:defRPr sz="1200" b="1">
                <a:solidFill>
                  <a:schemeClr val="bg1"/>
                </a:solidFill>
                <a:latin typeface="Arial" charset="0"/>
                <a:ea typeface="Arial" charset="0"/>
                <a:cs typeface="Arial" charset="0"/>
              </a:defRPr>
            </a:lvl1pPr>
          </a:lstStyle>
          <a:p>
            <a:fld id="{A1D9053B-8DB2-EA4A-A9CF-0F8FB54823AA}" type="slidenum">
              <a:rPr lang="en-US" smtClean="0"/>
              <a:pPr/>
              <a:t>‹#›</a:t>
            </a:fld>
            <a:endParaRPr lang="en-US" dirty="0"/>
          </a:p>
        </p:txBody>
      </p:sp>
    </p:spTree>
    <p:extLst>
      <p:ext uri="{BB962C8B-B14F-4D97-AF65-F5344CB8AC3E}">
        <p14:creationId xmlns:p14="http://schemas.microsoft.com/office/powerpoint/2010/main" val="214213881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7" r:id="rId5"/>
    <p:sldLayoutId id="2147483665" r:id="rId6"/>
    <p:sldLayoutId id="2147483666" r:id="rId7"/>
    <p:sldLayoutId id="2147483668" r:id="rId8"/>
    <p:sldLayoutId id="2147483649" r:id="rId9"/>
    <p:sldLayoutId id="2147483650" r:id="rId10"/>
    <p:sldLayoutId id="2147483652" r:id="rId11"/>
    <p:sldLayoutId id="2147483669" r:id="rId12"/>
    <p:sldLayoutId id="2147483653" r:id="rId13"/>
    <p:sldLayoutId id="2147483654" r:id="rId14"/>
    <p:sldLayoutId id="2147483655" r:id="rId15"/>
    <p:sldLayoutId id="2147483657" r:id="rId16"/>
    <p:sldLayoutId id="2147483670" r:id="rId17"/>
  </p:sldLayoutIdLst>
  <p:hf sldNum="0" hdr="0" ftr="0" dt="0"/>
  <p:txStyles>
    <p:titleStyle>
      <a:lvl1pPr algn="l" defTabSz="914400" rtl="0" eaLnBrk="1" latinLnBrk="0" hangingPunct="1">
        <a:lnSpc>
          <a:spcPct val="90000"/>
        </a:lnSpc>
        <a:spcBef>
          <a:spcPct val="0"/>
        </a:spcBef>
        <a:buNone/>
        <a:defRPr sz="4400" b="1" kern="120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1"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1"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1"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1"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1"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s://usbr.maps.arcgis.com/apps/MapJournal/index.html?appid=043fe91887ac4ddc92a4c0f427e38ab0" TargetMode="External"/><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17.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hyperlink" Target="mailto:kschultz@usbr.gov" TargetMode="External"/><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hyperlink" Target="mailto:aomorgan@usbr.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E08A174-F73D-4690-9BE4-F907BB85A67B}"/>
              </a:ext>
            </a:extLst>
          </p:cNvPr>
          <p:cNvSpPr>
            <a:spLocks noGrp="1"/>
          </p:cNvSpPr>
          <p:nvPr>
            <p:ph type="ctrTitle"/>
          </p:nvPr>
        </p:nvSpPr>
        <p:spPr>
          <a:xfrm>
            <a:off x="276667" y="1521095"/>
            <a:ext cx="11674327" cy="2387600"/>
          </a:xfrm>
        </p:spPr>
        <p:txBody>
          <a:bodyPr/>
          <a:lstStyle/>
          <a:p>
            <a:r>
              <a:rPr lang="en-US" dirty="0"/>
              <a:t>WaterSMART Grants:</a:t>
            </a:r>
            <a:br>
              <a:rPr lang="en-US" dirty="0"/>
            </a:br>
            <a:r>
              <a:rPr lang="en-US" b="0" dirty="0"/>
              <a:t>Water Marketing Strategy Grants</a:t>
            </a:r>
            <a:endParaRPr lang="en-US" dirty="0"/>
          </a:p>
        </p:txBody>
      </p:sp>
      <p:sp>
        <p:nvSpPr>
          <p:cNvPr id="5" name="Subtitle 4" descr="Photo of reservoir for report cover.">
            <a:extLst>
              <a:ext uri="{FF2B5EF4-FFF2-40B4-BE49-F238E27FC236}">
                <a16:creationId xmlns:a16="http://schemas.microsoft.com/office/drawing/2014/main" xmlns="" id="{9E02A6A8-34AC-4B96-921A-A4D91C91B5F9}"/>
              </a:ext>
            </a:extLst>
          </p:cNvPr>
          <p:cNvSpPr>
            <a:spLocks noGrp="1"/>
          </p:cNvSpPr>
          <p:nvPr>
            <p:ph type="subTitle" idx="1"/>
          </p:nvPr>
        </p:nvSpPr>
        <p:spPr>
          <a:xfrm>
            <a:off x="351095" y="4383541"/>
            <a:ext cx="10951313" cy="1655762"/>
          </a:xfrm>
        </p:spPr>
        <p:txBody>
          <a:bodyPr>
            <a:normAutofit fontScale="92500"/>
          </a:bodyPr>
          <a:lstStyle/>
          <a:p>
            <a:r>
              <a:rPr lang="en-US" dirty="0"/>
              <a:t>Avra Morgan</a:t>
            </a:r>
          </a:p>
          <a:p>
            <a:r>
              <a:rPr lang="en-US" dirty="0"/>
              <a:t>Policy and Administration, Water Resources and Planning</a:t>
            </a:r>
          </a:p>
          <a:p>
            <a:r>
              <a:rPr lang="en-US" dirty="0"/>
              <a:t>October 29, 2018</a:t>
            </a:r>
          </a:p>
          <a:p>
            <a:endParaRPr lang="en-US" dirty="0"/>
          </a:p>
        </p:txBody>
      </p:sp>
    </p:spTree>
    <p:extLst>
      <p:ext uri="{BB962C8B-B14F-4D97-AF65-F5344CB8AC3E}">
        <p14:creationId xmlns:p14="http://schemas.microsoft.com/office/powerpoint/2010/main" val="1214935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C0E930-FB5E-4057-A25C-E520DDA985D0}"/>
              </a:ext>
            </a:extLst>
          </p:cNvPr>
          <p:cNvSpPr>
            <a:spLocks noGrp="1"/>
          </p:cNvSpPr>
          <p:nvPr>
            <p:ph type="title"/>
          </p:nvPr>
        </p:nvSpPr>
        <p:spPr>
          <a:xfrm>
            <a:off x="228600" y="395757"/>
            <a:ext cx="11704320" cy="1325563"/>
          </a:xfrm>
        </p:spPr>
        <p:txBody>
          <a:bodyPr/>
          <a:lstStyle/>
          <a:p>
            <a:r>
              <a:rPr lang="en-US" dirty="0"/>
              <a:t>Water Marketing Strategy Grants – </a:t>
            </a:r>
            <a:r>
              <a:rPr lang="en-US" i="1" dirty="0"/>
              <a:t>Required Project Components </a:t>
            </a:r>
          </a:p>
        </p:txBody>
      </p:sp>
      <p:sp>
        <p:nvSpPr>
          <p:cNvPr id="8" name="Content Placeholder 7">
            <a:extLst>
              <a:ext uri="{FF2B5EF4-FFF2-40B4-BE49-F238E27FC236}">
                <a16:creationId xmlns:a16="http://schemas.microsoft.com/office/drawing/2014/main" xmlns="" id="{80569E1D-645B-4B18-93FA-78B866A0DAE3}"/>
              </a:ext>
            </a:extLst>
          </p:cNvPr>
          <p:cNvSpPr>
            <a:spLocks noGrp="1"/>
          </p:cNvSpPr>
          <p:nvPr>
            <p:ph idx="13"/>
          </p:nvPr>
        </p:nvSpPr>
        <p:spPr>
          <a:xfrm>
            <a:off x="1017297" y="2465448"/>
            <a:ext cx="10157406" cy="2618070"/>
          </a:xfrm>
          <a:noFill/>
          <a:ln>
            <a:solidFill>
              <a:schemeClr val="bg1"/>
            </a:solidFill>
          </a:ln>
        </p:spPr>
        <p:txBody>
          <a:bodyPr/>
          <a:lstStyle/>
          <a:p>
            <a:r>
              <a:rPr lang="en-US" sz="2400" b="0" dirty="0"/>
              <a:t>Development of a Water Marketing Strategy must include the following types of </a:t>
            </a:r>
            <a:r>
              <a:rPr lang="en-US" sz="2400" dirty="0"/>
              <a:t>eligible activities</a:t>
            </a:r>
            <a:r>
              <a:rPr lang="en-US" sz="2400" b="0" dirty="0"/>
              <a:t>:</a:t>
            </a:r>
          </a:p>
          <a:p>
            <a:pPr lvl="1">
              <a:buFont typeface="Wingdings" panose="05000000000000000000" pitchFamily="2" charset="2"/>
              <a:buChar char="Ø"/>
            </a:pPr>
            <a:r>
              <a:rPr lang="en-US" b="0" dirty="0"/>
              <a:t>Outreach and partnership building</a:t>
            </a:r>
          </a:p>
          <a:p>
            <a:pPr lvl="1">
              <a:buFont typeface="Wingdings" panose="05000000000000000000" pitchFamily="2" charset="2"/>
              <a:buChar char="Ø"/>
            </a:pPr>
            <a:r>
              <a:rPr lang="en-US" b="0" dirty="0"/>
              <a:t>Scoping and planning activities</a:t>
            </a:r>
          </a:p>
          <a:p>
            <a:pPr lvl="1">
              <a:buFont typeface="Wingdings" panose="05000000000000000000" pitchFamily="2" charset="2"/>
              <a:buChar char="Ø"/>
            </a:pPr>
            <a:r>
              <a:rPr lang="en-US" b="0" dirty="0"/>
              <a:t>Development of a water marketing strategy document</a:t>
            </a:r>
          </a:p>
          <a:p>
            <a:pPr lvl="1">
              <a:buFont typeface="Wingdings" panose="05000000000000000000" pitchFamily="2" charset="2"/>
              <a:buChar char="Ø"/>
            </a:pPr>
            <a:r>
              <a:rPr lang="en-US" b="0" dirty="0"/>
              <a:t>Pilot activities (optional)</a:t>
            </a:r>
          </a:p>
        </p:txBody>
      </p:sp>
    </p:spTree>
    <p:extLst>
      <p:ext uri="{BB962C8B-B14F-4D97-AF65-F5344CB8AC3E}">
        <p14:creationId xmlns:p14="http://schemas.microsoft.com/office/powerpoint/2010/main" val="678100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A4D738-FDF8-4B7B-A4C0-DFE38F9E5472}"/>
              </a:ext>
            </a:extLst>
          </p:cNvPr>
          <p:cNvSpPr>
            <a:spLocks noGrp="1"/>
          </p:cNvSpPr>
          <p:nvPr>
            <p:ph type="title"/>
          </p:nvPr>
        </p:nvSpPr>
        <p:spPr/>
        <p:txBody>
          <a:bodyPr/>
          <a:lstStyle/>
          <a:p>
            <a:r>
              <a:rPr lang="en-US" dirty="0"/>
              <a:t>Water Marketing Strategy Grants – </a:t>
            </a:r>
            <a:r>
              <a:rPr lang="en-US" i="1" dirty="0"/>
              <a:t>Outreach and Partnership Building</a:t>
            </a:r>
          </a:p>
        </p:txBody>
      </p:sp>
      <p:sp>
        <p:nvSpPr>
          <p:cNvPr id="3" name="Content Placeholder 2">
            <a:extLst>
              <a:ext uri="{FF2B5EF4-FFF2-40B4-BE49-F238E27FC236}">
                <a16:creationId xmlns:a16="http://schemas.microsoft.com/office/drawing/2014/main" xmlns="" id="{5FAE969D-CA54-411F-AB36-77FD7FF26407}"/>
              </a:ext>
            </a:extLst>
          </p:cNvPr>
          <p:cNvSpPr>
            <a:spLocks noGrp="1"/>
          </p:cNvSpPr>
          <p:nvPr>
            <p:ph idx="1"/>
          </p:nvPr>
        </p:nvSpPr>
        <p:spPr>
          <a:xfrm>
            <a:off x="791359" y="2202920"/>
            <a:ext cx="10609281" cy="3950454"/>
          </a:xfrm>
          <a:ln>
            <a:solidFill>
              <a:schemeClr val="bg1"/>
            </a:solidFill>
          </a:ln>
        </p:spPr>
        <p:txBody>
          <a:bodyPr/>
          <a:lstStyle/>
          <a:p>
            <a:pPr lvl="1">
              <a:lnSpc>
                <a:spcPct val="100000"/>
              </a:lnSpc>
            </a:pPr>
            <a:r>
              <a:rPr lang="en-US" sz="2800" b="0" dirty="0"/>
              <a:t>Conducting outreach to potential partners, participants, and interested or affected stakeholders in the area through public meetings, webinars, notices, or other forms of communication and outreach</a:t>
            </a:r>
          </a:p>
          <a:p>
            <a:pPr lvl="1">
              <a:lnSpc>
                <a:spcPct val="100000"/>
              </a:lnSpc>
            </a:pPr>
            <a:r>
              <a:rPr lang="en-US" sz="2800" b="0" dirty="0"/>
              <a:t>Hosting workshops to gather information on the development of the water marketing strategy</a:t>
            </a:r>
          </a:p>
          <a:p>
            <a:pPr lvl="1">
              <a:lnSpc>
                <a:spcPct val="100000"/>
              </a:lnSpc>
            </a:pPr>
            <a:r>
              <a:rPr lang="en-US" sz="2800" b="0" dirty="0"/>
              <a:t>Providing a meaningful opportunity for stakeholders to provide input to the development of a strategy</a:t>
            </a:r>
          </a:p>
        </p:txBody>
      </p:sp>
    </p:spTree>
    <p:extLst>
      <p:ext uri="{BB962C8B-B14F-4D97-AF65-F5344CB8AC3E}">
        <p14:creationId xmlns:p14="http://schemas.microsoft.com/office/powerpoint/2010/main" val="4106098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60E68C-DED3-4F8A-B1E9-F234A900B655}"/>
              </a:ext>
            </a:extLst>
          </p:cNvPr>
          <p:cNvSpPr>
            <a:spLocks noGrp="1"/>
          </p:cNvSpPr>
          <p:nvPr>
            <p:ph type="title"/>
          </p:nvPr>
        </p:nvSpPr>
        <p:spPr/>
        <p:txBody>
          <a:bodyPr/>
          <a:lstStyle/>
          <a:p>
            <a:r>
              <a:rPr lang="en-US" dirty="0"/>
              <a:t>Water Marketing Strategy Grants – </a:t>
            </a:r>
            <a:r>
              <a:rPr lang="en-US" i="1" dirty="0"/>
              <a:t>Scoping and Planning Activities</a:t>
            </a:r>
          </a:p>
        </p:txBody>
      </p:sp>
      <p:sp>
        <p:nvSpPr>
          <p:cNvPr id="3" name="Content Placeholder 2">
            <a:extLst>
              <a:ext uri="{FF2B5EF4-FFF2-40B4-BE49-F238E27FC236}">
                <a16:creationId xmlns:a16="http://schemas.microsoft.com/office/drawing/2014/main" xmlns="" id="{B6153C18-1F3C-4747-A1F0-67608F580513}"/>
              </a:ext>
            </a:extLst>
          </p:cNvPr>
          <p:cNvSpPr>
            <a:spLocks noGrp="1"/>
          </p:cNvSpPr>
          <p:nvPr>
            <p:ph idx="1"/>
          </p:nvPr>
        </p:nvSpPr>
        <p:spPr>
          <a:xfrm>
            <a:off x="433443" y="2185880"/>
            <a:ext cx="11325113" cy="4116350"/>
          </a:xfrm>
          <a:ln>
            <a:solidFill>
              <a:schemeClr val="bg1"/>
            </a:solidFill>
          </a:ln>
        </p:spPr>
        <p:txBody>
          <a:bodyPr/>
          <a:lstStyle/>
          <a:p>
            <a:pPr lvl="1">
              <a:lnSpc>
                <a:spcPct val="100000"/>
              </a:lnSpc>
            </a:pPr>
            <a:r>
              <a:rPr lang="en-US" b="0" dirty="0"/>
              <a:t>Conducting financial or economic analyses to identify potential buyers and sellers, assess demands for the water market, and research the cost of implementing the water market</a:t>
            </a:r>
          </a:p>
          <a:p>
            <a:pPr lvl="1">
              <a:lnSpc>
                <a:spcPct val="100000"/>
              </a:lnSpc>
            </a:pPr>
            <a:r>
              <a:rPr lang="en-US" b="0" dirty="0"/>
              <a:t>Researching different water marketing approaches</a:t>
            </a:r>
          </a:p>
          <a:p>
            <a:pPr lvl="1">
              <a:lnSpc>
                <a:spcPct val="100000"/>
              </a:lnSpc>
            </a:pPr>
            <a:r>
              <a:rPr lang="en-US" b="0" dirty="0"/>
              <a:t>Analyzing water rights issues or legal requirements*</a:t>
            </a:r>
          </a:p>
          <a:p>
            <a:pPr lvl="1">
              <a:lnSpc>
                <a:spcPct val="100000"/>
              </a:lnSpc>
            </a:pPr>
            <a:r>
              <a:rPr lang="en-US" b="0" dirty="0"/>
              <a:t>Quantifying water rights, consumptive use, diversions or return flows</a:t>
            </a:r>
          </a:p>
          <a:p>
            <a:pPr lvl="1">
              <a:lnSpc>
                <a:spcPct val="100000"/>
              </a:lnSpc>
            </a:pPr>
            <a:r>
              <a:rPr lang="en-US" b="0" dirty="0"/>
              <a:t>Conducting hydrologic or engineering studies related to water supply, use of infrastructure, or hydrologic impacts of water marketing</a:t>
            </a:r>
          </a:p>
          <a:p>
            <a:pPr lvl="1">
              <a:lnSpc>
                <a:spcPct val="100000"/>
              </a:lnSpc>
            </a:pPr>
            <a:r>
              <a:rPr lang="en-US" b="0" dirty="0"/>
              <a:t>Analysis of decision support tools*</a:t>
            </a:r>
            <a:endParaRPr lang="en-US" dirty="0"/>
          </a:p>
        </p:txBody>
      </p:sp>
    </p:spTree>
    <p:extLst>
      <p:ext uri="{BB962C8B-B14F-4D97-AF65-F5344CB8AC3E}">
        <p14:creationId xmlns:p14="http://schemas.microsoft.com/office/powerpoint/2010/main" val="3480013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53503B-10A5-4F29-9156-4C1DEC659F56}"/>
              </a:ext>
            </a:extLst>
          </p:cNvPr>
          <p:cNvSpPr>
            <a:spLocks noGrp="1"/>
          </p:cNvSpPr>
          <p:nvPr>
            <p:ph type="title"/>
          </p:nvPr>
        </p:nvSpPr>
        <p:spPr>
          <a:xfrm>
            <a:off x="228600" y="365125"/>
            <a:ext cx="11704320" cy="1850950"/>
          </a:xfrm>
        </p:spPr>
        <p:txBody>
          <a:bodyPr/>
          <a:lstStyle/>
          <a:p>
            <a:r>
              <a:rPr lang="en-US" dirty="0"/>
              <a:t>Water Marketing Strategy Grants – </a:t>
            </a:r>
            <a:r>
              <a:rPr lang="en-US" i="1" dirty="0"/>
              <a:t>Development of a Water Marketing Strategy Document</a:t>
            </a:r>
          </a:p>
        </p:txBody>
      </p:sp>
      <p:sp>
        <p:nvSpPr>
          <p:cNvPr id="3" name="Content Placeholder 2">
            <a:extLst>
              <a:ext uri="{FF2B5EF4-FFF2-40B4-BE49-F238E27FC236}">
                <a16:creationId xmlns:a16="http://schemas.microsoft.com/office/drawing/2014/main" xmlns="" id="{956B449D-7DAD-4B99-9D9C-D53393076336}"/>
              </a:ext>
            </a:extLst>
          </p:cNvPr>
          <p:cNvSpPr>
            <a:spLocks noGrp="1"/>
          </p:cNvSpPr>
          <p:nvPr>
            <p:ph idx="1"/>
          </p:nvPr>
        </p:nvSpPr>
        <p:spPr>
          <a:xfrm>
            <a:off x="815340" y="2847149"/>
            <a:ext cx="10561320" cy="3338498"/>
          </a:xfrm>
          <a:noFill/>
          <a:ln>
            <a:solidFill>
              <a:schemeClr val="bg1"/>
            </a:solidFill>
          </a:ln>
        </p:spPr>
        <p:txBody>
          <a:bodyPr/>
          <a:lstStyle/>
          <a:p>
            <a:pPr lvl="1">
              <a:lnSpc>
                <a:spcPct val="100000"/>
              </a:lnSpc>
            </a:pPr>
            <a:r>
              <a:rPr lang="en-US" sz="2800" b="0" dirty="0"/>
              <a:t>A </a:t>
            </a:r>
            <a:r>
              <a:rPr lang="en-US" sz="2800" dirty="0"/>
              <a:t>water marketing strategy </a:t>
            </a:r>
            <a:r>
              <a:rPr lang="en-US" sz="2800" b="0" dirty="0"/>
              <a:t>is a written document that describes a proposed approach to establish or expand a new water market or water marketing activities based on the results of outreach and partnership building, planning and scoping activities, and any pilot activities</a:t>
            </a:r>
          </a:p>
          <a:p>
            <a:pPr lvl="1">
              <a:lnSpc>
                <a:spcPct val="100000"/>
              </a:lnSpc>
            </a:pPr>
            <a:r>
              <a:rPr lang="en-US" sz="2800" b="0" dirty="0"/>
              <a:t>A Water Marketing Strategy must address the required elements</a:t>
            </a:r>
          </a:p>
        </p:txBody>
      </p:sp>
    </p:spTree>
    <p:extLst>
      <p:ext uri="{BB962C8B-B14F-4D97-AF65-F5344CB8AC3E}">
        <p14:creationId xmlns:p14="http://schemas.microsoft.com/office/powerpoint/2010/main" val="2375701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60E68C-DED3-4F8A-B1E9-F234A900B655}"/>
              </a:ext>
            </a:extLst>
          </p:cNvPr>
          <p:cNvSpPr>
            <a:spLocks noGrp="1"/>
          </p:cNvSpPr>
          <p:nvPr>
            <p:ph type="title"/>
          </p:nvPr>
        </p:nvSpPr>
        <p:spPr/>
        <p:txBody>
          <a:bodyPr/>
          <a:lstStyle/>
          <a:p>
            <a:r>
              <a:rPr lang="en-US" dirty="0"/>
              <a:t>Water Marketing Strategy Grants – </a:t>
            </a:r>
            <a:r>
              <a:rPr lang="en-US" i="1" dirty="0"/>
              <a:t>Pilot Activities (optional)</a:t>
            </a:r>
          </a:p>
        </p:txBody>
      </p:sp>
      <p:sp>
        <p:nvSpPr>
          <p:cNvPr id="3" name="Content Placeholder 2">
            <a:extLst>
              <a:ext uri="{FF2B5EF4-FFF2-40B4-BE49-F238E27FC236}">
                <a16:creationId xmlns:a16="http://schemas.microsoft.com/office/drawing/2014/main" xmlns="" id="{B6153C18-1F3C-4747-A1F0-67608F580513}"/>
              </a:ext>
            </a:extLst>
          </p:cNvPr>
          <p:cNvSpPr>
            <a:spLocks noGrp="1"/>
          </p:cNvSpPr>
          <p:nvPr>
            <p:ph idx="1"/>
          </p:nvPr>
        </p:nvSpPr>
        <p:spPr>
          <a:xfrm>
            <a:off x="492610" y="2413542"/>
            <a:ext cx="11206779" cy="2416642"/>
          </a:xfrm>
          <a:ln>
            <a:solidFill>
              <a:schemeClr val="bg1"/>
            </a:solidFill>
          </a:ln>
        </p:spPr>
        <p:txBody>
          <a:bodyPr/>
          <a:lstStyle/>
          <a:p>
            <a:r>
              <a:rPr lang="en-US" b="0" dirty="0"/>
              <a:t>Development of a Water Marketing Strategy may include associated pilot activities integral to the development of a strategy (e.g., the movement of water on a pilot basis in compliance with applicable laws)</a:t>
            </a:r>
          </a:p>
          <a:p>
            <a:r>
              <a:rPr lang="en-US" b="0" i="1" dirty="0"/>
              <a:t>Caution that this will trigger environmental compliance requirements</a:t>
            </a:r>
          </a:p>
        </p:txBody>
      </p:sp>
    </p:spTree>
    <p:extLst>
      <p:ext uri="{BB962C8B-B14F-4D97-AF65-F5344CB8AC3E}">
        <p14:creationId xmlns:p14="http://schemas.microsoft.com/office/powerpoint/2010/main" val="1291484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E5511-8FD9-44E8-B06F-38E5BEAC1AC0}"/>
              </a:ext>
            </a:extLst>
          </p:cNvPr>
          <p:cNvSpPr>
            <a:spLocks noGrp="1"/>
          </p:cNvSpPr>
          <p:nvPr>
            <p:ph type="title"/>
          </p:nvPr>
        </p:nvSpPr>
        <p:spPr>
          <a:xfrm>
            <a:off x="231597" y="283999"/>
            <a:ext cx="6569052" cy="2292775"/>
          </a:xfrm>
        </p:spPr>
        <p:txBody>
          <a:bodyPr/>
          <a:lstStyle/>
          <a:p>
            <a:r>
              <a:rPr lang="en-US" dirty="0"/>
              <a:t>Water Marketing Strategy Document </a:t>
            </a:r>
            <a:r>
              <a:rPr lang="en-US" i="1" dirty="0"/>
              <a:t>Requirements</a:t>
            </a:r>
          </a:p>
        </p:txBody>
      </p:sp>
      <p:sp>
        <p:nvSpPr>
          <p:cNvPr id="3" name="Content Placeholder 2">
            <a:extLst>
              <a:ext uri="{FF2B5EF4-FFF2-40B4-BE49-F238E27FC236}">
                <a16:creationId xmlns:a16="http://schemas.microsoft.com/office/drawing/2014/main" xmlns="" id="{E0B34D5D-BDF8-44A3-A05B-FA100D27563B}"/>
              </a:ext>
            </a:extLst>
          </p:cNvPr>
          <p:cNvSpPr>
            <a:spLocks noGrp="1"/>
          </p:cNvSpPr>
          <p:nvPr>
            <p:ph idx="1"/>
          </p:nvPr>
        </p:nvSpPr>
        <p:spPr>
          <a:xfrm>
            <a:off x="292057" y="3745037"/>
            <a:ext cx="3604036" cy="2115523"/>
          </a:xfrm>
        </p:spPr>
        <p:txBody>
          <a:bodyPr/>
          <a:lstStyle/>
          <a:p>
            <a:r>
              <a:rPr lang="en-US" sz="2400" b="0" dirty="0"/>
              <a:t>There are 4 required elements that must be included in the water marketing strategy document.</a:t>
            </a:r>
          </a:p>
        </p:txBody>
      </p:sp>
      <p:grpSp>
        <p:nvGrpSpPr>
          <p:cNvPr id="62" name="Group 61">
            <a:extLst>
              <a:ext uri="{FF2B5EF4-FFF2-40B4-BE49-F238E27FC236}">
                <a16:creationId xmlns:a16="http://schemas.microsoft.com/office/drawing/2014/main" xmlns="" id="{3CCE9C98-D8D2-4BBA-9510-B3D79DCBDB7C}"/>
              </a:ext>
            </a:extLst>
          </p:cNvPr>
          <p:cNvGrpSpPr/>
          <p:nvPr/>
        </p:nvGrpSpPr>
        <p:grpSpPr>
          <a:xfrm>
            <a:off x="4551534" y="937582"/>
            <a:ext cx="7640466" cy="5514442"/>
            <a:chOff x="4481408" y="1044945"/>
            <a:chExt cx="7640466" cy="5514442"/>
          </a:xfrm>
        </p:grpSpPr>
        <p:sp>
          <p:nvSpPr>
            <p:cNvPr id="5" name="TextBox 4">
              <a:extLst>
                <a:ext uri="{FF2B5EF4-FFF2-40B4-BE49-F238E27FC236}">
                  <a16:creationId xmlns:a16="http://schemas.microsoft.com/office/drawing/2014/main" xmlns="" id="{BD3FB450-60F7-4DF6-B5E8-42FFF848C250}"/>
                </a:ext>
              </a:extLst>
            </p:cNvPr>
            <p:cNvSpPr txBox="1"/>
            <p:nvPr/>
          </p:nvSpPr>
          <p:spPr>
            <a:xfrm>
              <a:off x="8709416" y="1931903"/>
              <a:ext cx="2449395" cy="738664"/>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How the water market/water marketing activities will be implemented.</a:t>
              </a:r>
            </a:p>
          </p:txBody>
        </p:sp>
        <p:sp>
          <p:nvSpPr>
            <p:cNvPr id="6" name="TextBox 5">
              <a:extLst>
                <a:ext uri="{FF2B5EF4-FFF2-40B4-BE49-F238E27FC236}">
                  <a16:creationId xmlns:a16="http://schemas.microsoft.com/office/drawing/2014/main" xmlns="" id="{0C1DE81B-0960-40B4-A465-63437A7EDEAB}"/>
                </a:ext>
              </a:extLst>
            </p:cNvPr>
            <p:cNvSpPr txBox="1"/>
            <p:nvPr/>
          </p:nvSpPr>
          <p:spPr>
            <a:xfrm>
              <a:off x="9753734" y="4621020"/>
              <a:ext cx="2368140" cy="738664"/>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Description of the legal framework for the water market/marketing activities.</a:t>
              </a:r>
            </a:p>
          </p:txBody>
        </p:sp>
        <p:sp>
          <p:nvSpPr>
            <p:cNvPr id="7" name="TextBox 6">
              <a:extLst>
                <a:ext uri="{FF2B5EF4-FFF2-40B4-BE49-F238E27FC236}">
                  <a16:creationId xmlns:a16="http://schemas.microsoft.com/office/drawing/2014/main" xmlns="" id="{F0A55D79-9B78-4EE7-AA1C-67D01223A31A}"/>
                </a:ext>
              </a:extLst>
            </p:cNvPr>
            <p:cNvSpPr txBox="1"/>
            <p:nvPr/>
          </p:nvSpPr>
          <p:spPr>
            <a:xfrm>
              <a:off x="6096000" y="5510161"/>
              <a:ext cx="2449395" cy="523220"/>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How water marketing activities will be monitored.</a:t>
              </a:r>
            </a:p>
          </p:txBody>
        </p:sp>
        <p:sp>
          <p:nvSpPr>
            <p:cNvPr id="17" name="TextBox 16">
              <a:extLst>
                <a:ext uri="{FF2B5EF4-FFF2-40B4-BE49-F238E27FC236}">
                  <a16:creationId xmlns:a16="http://schemas.microsoft.com/office/drawing/2014/main" xmlns="" id="{6B0B6498-8220-466F-977A-88420C9E4838}"/>
                </a:ext>
              </a:extLst>
            </p:cNvPr>
            <p:cNvSpPr txBox="1"/>
            <p:nvPr/>
          </p:nvSpPr>
          <p:spPr>
            <a:xfrm>
              <a:off x="7575172" y="3417804"/>
              <a:ext cx="1780673" cy="1569660"/>
            </a:xfrm>
            <a:prstGeom prst="rect">
              <a:avLst/>
            </a:prstGeom>
            <a:solidFill>
              <a:schemeClr val="accent1">
                <a:lumMod val="75000"/>
              </a:schemeClr>
            </a:solidFill>
            <a:ln>
              <a:solidFill>
                <a:schemeClr val="bg1"/>
              </a:solidFill>
            </a:ln>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Water Marketing Strategy Document</a:t>
              </a:r>
            </a:p>
          </p:txBody>
        </p:sp>
        <p:sp>
          <p:nvSpPr>
            <p:cNvPr id="18" name="TextBox 17">
              <a:extLst>
                <a:ext uri="{FF2B5EF4-FFF2-40B4-BE49-F238E27FC236}">
                  <a16:creationId xmlns:a16="http://schemas.microsoft.com/office/drawing/2014/main" xmlns="" id="{4A9FD47E-B196-4B4C-BE64-244ECE66922D}"/>
                </a:ext>
              </a:extLst>
            </p:cNvPr>
            <p:cNvSpPr txBox="1"/>
            <p:nvPr/>
          </p:nvSpPr>
          <p:spPr>
            <a:xfrm>
              <a:off x="7128412" y="1044945"/>
              <a:ext cx="2674190" cy="830997"/>
            </a:xfrm>
            <a:prstGeom prst="rect">
              <a:avLst/>
            </a:prstGeom>
            <a:solidFill>
              <a:srgbClr val="00B0F0"/>
            </a:solidFill>
            <a:ln>
              <a:solidFill>
                <a:schemeClr val="bg1"/>
              </a:solidFill>
            </a:ln>
            <a:effectLst/>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1. Implementation Plan</a:t>
              </a:r>
            </a:p>
          </p:txBody>
        </p:sp>
        <p:sp>
          <p:nvSpPr>
            <p:cNvPr id="19" name="TextBox 18">
              <a:extLst>
                <a:ext uri="{FF2B5EF4-FFF2-40B4-BE49-F238E27FC236}">
                  <a16:creationId xmlns:a16="http://schemas.microsoft.com/office/drawing/2014/main" xmlns="" id="{B2CFAA41-E2AF-4D39-836F-91B3D91C7188}"/>
                </a:ext>
              </a:extLst>
            </p:cNvPr>
            <p:cNvSpPr txBox="1"/>
            <p:nvPr/>
          </p:nvSpPr>
          <p:spPr>
            <a:xfrm>
              <a:off x="10151624" y="3694803"/>
              <a:ext cx="1780673" cy="830997"/>
            </a:xfrm>
            <a:prstGeom prst="rect">
              <a:avLst/>
            </a:prstGeom>
            <a:solidFill>
              <a:srgbClr val="00B050"/>
            </a:solidFill>
            <a:ln>
              <a:solidFill>
                <a:schemeClr val="bg1"/>
              </a:solidFill>
            </a:ln>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2. Legal Framework</a:t>
              </a:r>
            </a:p>
          </p:txBody>
        </p:sp>
        <p:sp>
          <p:nvSpPr>
            <p:cNvPr id="20" name="TextBox 19">
              <a:extLst>
                <a:ext uri="{FF2B5EF4-FFF2-40B4-BE49-F238E27FC236}">
                  <a16:creationId xmlns:a16="http://schemas.microsoft.com/office/drawing/2014/main" xmlns="" id="{5E97D0B4-EDB6-4AEA-B296-B0A3FA64E2EC}"/>
                </a:ext>
              </a:extLst>
            </p:cNvPr>
            <p:cNvSpPr txBox="1"/>
            <p:nvPr/>
          </p:nvSpPr>
          <p:spPr>
            <a:xfrm>
              <a:off x="7437589" y="6097722"/>
              <a:ext cx="2055837" cy="461665"/>
            </a:xfrm>
            <a:prstGeom prst="rect">
              <a:avLst/>
            </a:prstGeom>
            <a:solidFill>
              <a:schemeClr val="accent5">
                <a:lumMod val="60000"/>
                <a:lumOff val="40000"/>
              </a:schemeClr>
            </a:solidFill>
            <a:ln>
              <a:solidFill>
                <a:schemeClr val="bg1"/>
              </a:solidFill>
            </a:ln>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3. Monitoring</a:t>
              </a:r>
            </a:p>
          </p:txBody>
        </p:sp>
        <p:sp>
          <p:nvSpPr>
            <p:cNvPr id="21" name="TextBox 20">
              <a:extLst>
                <a:ext uri="{FF2B5EF4-FFF2-40B4-BE49-F238E27FC236}">
                  <a16:creationId xmlns:a16="http://schemas.microsoft.com/office/drawing/2014/main" xmlns="" id="{E8D940EF-CBD9-4A03-84D4-011C56FF0988}"/>
                </a:ext>
              </a:extLst>
            </p:cNvPr>
            <p:cNvSpPr txBox="1"/>
            <p:nvPr/>
          </p:nvSpPr>
          <p:spPr>
            <a:xfrm>
              <a:off x="4481408" y="3556304"/>
              <a:ext cx="2203427" cy="1107996"/>
            </a:xfrm>
            <a:prstGeom prst="rect">
              <a:avLst/>
            </a:prstGeom>
            <a:solidFill>
              <a:schemeClr val="accent6">
                <a:lumMod val="60000"/>
                <a:lumOff val="40000"/>
              </a:schemeClr>
            </a:solidFill>
            <a:ln>
              <a:solidFill>
                <a:schemeClr val="bg1"/>
              </a:solidFill>
            </a:ln>
          </p:spPr>
          <p:txBody>
            <a:bodyPr wrap="square" rtlCol="0">
              <a:spAutoFit/>
            </a:bodyPr>
            <a:lstStyle/>
            <a:p>
              <a:pPr algn="ctr"/>
              <a:r>
                <a:rPr lang="en-US" sz="2200" dirty="0">
                  <a:solidFill>
                    <a:schemeClr val="bg1"/>
                  </a:solidFill>
                  <a:latin typeface="Arial" panose="020B0604020202020204" pitchFamily="34" charset="0"/>
                  <a:cs typeface="Arial" panose="020B0604020202020204" pitchFamily="34" charset="0"/>
                </a:rPr>
                <a:t>4. Stakeholder Support and Input</a:t>
              </a:r>
            </a:p>
          </p:txBody>
        </p:sp>
        <p:cxnSp>
          <p:nvCxnSpPr>
            <p:cNvPr id="24" name="Straight Connector 23">
              <a:extLst>
                <a:ext uri="{FF2B5EF4-FFF2-40B4-BE49-F238E27FC236}">
                  <a16:creationId xmlns:a16="http://schemas.microsoft.com/office/drawing/2014/main" xmlns="" id="{5ED64C51-8172-462F-A5DF-1DBA2E51C173}"/>
                </a:ext>
              </a:extLst>
            </p:cNvPr>
            <p:cNvCxnSpPr>
              <a:cxnSpLocks/>
              <a:stCxn id="18" idx="2"/>
              <a:endCxn id="17" idx="0"/>
            </p:cNvCxnSpPr>
            <p:nvPr/>
          </p:nvCxnSpPr>
          <p:spPr>
            <a:xfrm>
              <a:off x="8465507" y="1875942"/>
              <a:ext cx="2" cy="15418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E717912B-9360-454B-A09C-D9AE27501C80}"/>
                </a:ext>
              </a:extLst>
            </p:cNvPr>
            <p:cNvCxnSpPr>
              <a:cxnSpLocks/>
              <a:stCxn id="19" idx="1"/>
              <a:endCxn id="17" idx="3"/>
            </p:cNvCxnSpPr>
            <p:nvPr/>
          </p:nvCxnSpPr>
          <p:spPr>
            <a:xfrm flipH="1">
              <a:off x="9355845" y="4110302"/>
              <a:ext cx="795779" cy="9233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9BB8E9B2-C6C1-4850-9515-C477BC9FA91F}"/>
                </a:ext>
              </a:extLst>
            </p:cNvPr>
            <p:cNvCxnSpPr>
              <a:cxnSpLocks/>
              <a:stCxn id="20" idx="0"/>
              <a:endCxn id="17" idx="2"/>
            </p:cNvCxnSpPr>
            <p:nvPr/>
          </p:nvCxnSpPr>
          <p:spPr>
            <a:xfrm flipV="1">
              <a:off x="8465508" y="4987464"/>
              <a:ext cx="1" cy="111025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8ECCC369-6B10-4129-80E2-8F2E4C14B7D7}"/>
                </a:ext>
              </a:extLst>
            </p:cNvPr>
            <p:cNvCxnSpPr>
              <a:cxnSpLocks/>
              <a:stCxn id="21" idx="3"/>
              <a:endCxn id="17" idx="1"/>
            </p:cNvCxnSpPr>
            <p:nvPr/>
          </p:nvCxnSpPr>
          <p:spPr>
            <a:xfrm>
              <a:off x="6684835" y="4110302"/>
              <a:ext cx="890337" cy="92332"/>
            </a:xfrm>
            <a:prstGeom prst="line">
              <a:avLst/>
            </a:prstGeom>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xmlns="" id="{99D85D91-85F9-4E64-9D83-7B7F58B444DF}"/>
                </a:ext>
              </a:extLst>
            </p:cNvPr>
            <p:cNvSpPr txBox="1"/>
            <p:nvPr/>
          </p:nvSpPr>
          <p:spPr>
            <a:xfrm>
              <a:off x="4995542" y="2747261"/>
              <a:ext cx="2674186" cy="738664"/>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How stakeholder support and input is incorporated into the water marketing strategy</a:t>
              </a:r>
            </a:p>
          </p:txBody>
        </p:sp>
      </p:grpSp>
    </p:spTree>
    <p:extLst>
      <p:ext uri="{BB962C8B-B14F-4D97-AF65-F5344CB8AC3E}">
        <p14:creationId xmlns:p14="http://schemas.microsoft.com/office/powerpoint/2010/main" val="131692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descr="A pie chart showing the four evaluation criterion of a water marketing strategy.">
            <a:extLst>
              <a:ext uri="{FF2B5EF4-FFF2-40B4-BE49-F238E27FC236}">
                <a16:creationId xmlns:a16="http://schemas.microsoft.com/office/drawing/2014/main" xmlns="" id="{C00873EE-78B1-43A9-83DF-DC3277A53681}"/>
              </a:ext>
            </a:extLst>
          </p:cNvPr>
          <p:cNvGraphicFramePr>
            <a:graphicFrameLocks noGrp="1"/>
          </p:cNvGraphicFramePr>
          <p:nvPr>
            <p:ph idx="1"/>
            <p:extLst>
              <p:ext uri="{D42A27DB-BD31-4B8C-83A1-F6EECF244321}">
                <p14:modId xmlns:p14="http://schemas.microsoft.com/office/powerpoint/2010/main" val="614999589"/>
              </p:ext>
            </p:extLst>
          </p:nvPr>
        </p:nvGraphicFramePr>
        <p:xfrm>
          <a:off x="-198475" y="104010"/>
          <a:ext cx="12014791" cy="657092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xmlns="" id="{2E99BDE7-4AB0-42CA-B69E-302AE695527E}"/>
              </a:ext>
            </a:extLst>
          </p:cNvPr>
          <p:cNvSpPr txBox="1"/>
          <p:nvPr/>
        </p:nvSpPr>
        <p:spPr>
          <a:xfrm>
            <a:off x="9491828" y="4928215"/>
            <a:ext cx="2158705" cy="1015663"/>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Scored based on the extent to which the proposed water marketing strategy will result in significant benefits to water supply reliability.</a:t>
            </a:r>
          </a:p>
        </p:txBody>
      </p:sp>
      <p:sp>
        <p:nvSpPr>
          <p:cNvPr id="12" name="TextBox 11">
            <a:extLst>
              <a:ext uri="{FF2B5EF4-FFF2-40B4-BE49-F238E27FC236}">
                <a16:creationId xmlns:a16="http://schemas.microsoft.com/office/drawing/2014/main" xmlns="" id="{72333B97-57EA-43C6-A44B-F1B68FD7A8C4}"/>
              </a:ext>
            </a:extLst>
          </p:cNvPr>
          <p:cNvSpPr txBox="1"/>
          <p:nvPr/>
        </p:nvSpPr>
        <p:spPr>
          <a:xfrm>
            <a:off x="1026590" y="5768629"/>
            <a:ext cx="2641767" cy="830997"/>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Scored based on the extent to which the proposal demonstrates the strategy is supported by a diverse set of stakeholders.</a:t>
            </a:r>
          </a:p>
        </p:txBody>
      </p:sp>
      <p:sp>
        <p:nvSpPr>
          <p:cNvPr id="13" name="TextBox 12">
            <a:extLst>
              <a:ext uri="{FF2B5EF4-FFF2-40B4-BE49-F238E27FC236}">
                <a16:creationId xmlns:a16="http://schemas.microsoft.com/office/drawing/2014/main" xmlns="" id="{EE21BE6B-BD3D-4435-82F1-BCDE7F4F90C4}"/>
              </a:ext>
            </a:extLst>
          </p:cNvPr>
          <p:cNvSpPr txBox="1"/>
          <p:nvPr/>
        </p:nvSpPr>
        <p:spPr>
          <a:xfrm>
            <a:off x="494803" y="3389470"/>
            <a:ext cx="2560369" cy="646331"/>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Scored based on the extent to which the proposal supports the applicants financial ability.</a:t>
            </a:r>
          </a:p>
        </p:txBody>
      </p:sp>
      <p:sp>
        <p:nvSpPr>
          <p:cNvPr id="14" name="TextBox 13">
            <a:extLst>
              <a:ext uri="{FF2B5EF4-FFF2-40B4-BE49-F238E27FC236}">
                <a16:creationId xmlns:a16="http://schemas.microsoft.com/office/drawing/2014/main" xmlns="" id="{52E8E293-1C08-4A34-8D79-3258EE562767}"/>
              </a:ext>
            </a:extLst>
          </p:cNvPr>
          <p:cNvSpPr txBox="1"/>
          <p:nvPr/>
        </p:nvSpPr>
        <p:spPr>
          <a:xfrm>
            <a:off x="1362383" y="1178481"/>
            <a:ext cx="2254492" cy="646331"/>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Scored based on the extent that the proposal supports the DOI priorities.</a:t>
            </a:r>
          </a:p>
        </p:txBody>
      </p:sp>
      <p:sp>
        <p:nvSpPr>
          <p:cNvPr id="16" name="TextBox 15">
            <a:extLst>
              <a:ext uri="{FF2B5EF4-FFF2-40B4-BE49-F238E27FC236}">
                <a16:creationId xmlns:a16="http://schemas.microsoft.com/office/drawing/2014/main" xmlns="" id="{39911A4D-E715-4208-8D8A-88CFD2588744}"/>
              </a:ext>
            </a:extLst>
          </p:cNvPr>
          <p:cNvSpPr txBox="1"/>
          <p:nvPr/>
        </p:nvSpPr>
        <p:spPr>
          <a:xfrm>
            <a:off x="8667490" y="1196274"/>
            <a:ext cx="3347301" cy="2062103"/>
          </a:xfrm>
          <a:prstGeom prst="rect">
            <a:avLst/>
          </a:prstGeom>
          <a:noFill/>
        </p:spPr>
        <p:txBody>
          <a:bodyPr wrap="square" rtlCol="0">
            <a:spAutoFit/>
          </a:bodyPr>
          <a:lstStyle/>
          <a:p>
            <a:pPr marL="171450" indent="-1714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Applications will be evaluated against the evaluation criteria which comprise a total of 100 points</a:t>
            </a:r>
          </a:p>
          <a:p>
            <a:pPr marL="171450" indent="-171450">
              <a:buFont typeface="Arial" panose="020B0604020202020204" pitchFamily="34" charset="0"/>
              <a:buChar char="•"/>
            </a:pPr>
            <a:r>
              <a:rPr lang="en-US" sz="1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Evaluation criteria can change year to year, be sure to read the funding opportunity announcement</a:t>
            </a:r>
          </a:p>
        </p:txBody>
      </p:sp>
    </p:spTree>
    <p:extLst>
      <p:ext uri="{BB962C8B-B14F-4D97-AF65-F5344CB8AC3E}">
        <p14:creationId xmlns:p14="http://schemas.microsoft.com/office/powerpoint/2010/main" val="535123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F465F5-1E64-4A83-93FE-CCB20A624184}"/>
              </a:ext>
            </a:extLst>
          </p:cNvPr>
          <p:cNvSpPr>
            <a:spLocks noGrp="1"/>
          </p:cNvSpPr>
          <p:nvPr>
            <p:ph type="title"/>
          </p:nvPr>
        </p:nvSpPr>
        <p:spPr>
          <a:xfrm>
            <a:off x="228600" y="119540"/>
            <a:ext cx="11704320" cy="1737226"/>
          </a:xfrm>
        </p:spPr>
        <p:txBody>
          <a:bodyPr/>
          <a:lstStyle/>
          <a:p>
            <a:r>
              <a:rPr lang="en-US" dirty="0"/>
              <a:t>Water Marketing Strategy Grants – </a:t>
            </a:r>
            <a:r>
              <a:rPr lang="en-US" i="1" dirty="0"/>
              <a:t>Post Selection</a:t>
            </a:r>
            <a:endParaRPr lang="en-US" dirty="0"/>
          </a:p>
        </p:txBody>
      </p:sp>
      <p:sp>
        <p:nvSpPr>
          <p:cNvPr id="3" name="Content Placeholder 2">
            <a:extLst>
              <a:ext uri="{FF2B5EF4-FFF2-40B4-BE49-F238E27FC236}">
                <a16:creationId xmlns:a16="http://schemas.microsoft.com/office/drawing/2014/main" xmlns="" id="{22D8F63E-969A-405A-AF61-2F02F33402CC}"/>
              </a:ext>
            </a:extLst>
          </p:cNvPr>
          <p:cNvSpPr>
            <a:spLocks noGrp="1"/>
          </p:cNvSpPr>
          <p:nvPr>
            <p:ph idx="1"/>
          </p:nvPr>
        </p:nvSpPr>
        <p:spPr>
          <a:xfrm>
            <a:off x="1090650" y="2186258"/>
            <a:ext cx="10010700" cy="2814978"/>
          </a:xfrm>
          <a:ln>
            <a:solidFill>
              <a:schemeClr val="bg1"/>
            </a:solidFill>
          </a:ln>
        </p:spPr>
        <p:txBody>
          <a:bodyPr/>
          <a:lstStyle/>
          <a:p>
            <a:pPr marL="0" indent="0">
              <a:buNone/>
            </a:pPr>
            <a:r>
              <a:rPr lang="en-US" sz="3200" i="1" dirty="0">
                <a:effectLst>
                  <a:outerShdw blurRad="38100" dist="38100" dir="2700000" algn="tl">
                    <a:srgbClr val="000000">
                      <a:alpha val="43137"/>
                    </a:srgbClr>
                  </a:outerShdw>
                </a:effectLst>
              </a:rPr>
              <a:t>After the applicant is informed of being selected, Reclamation will enter into a financial assistance agreement:</a:t>
            </a:r>
          </a:p>
          <a:p>
            <a:r>
              <a:rPr lang="en-US" sz="3200" b="0" dirty="0"/>
              <a:t>The financial assistance agreement documents the milestones, project, and reporting requirements</a:t>
            </a:r>
          </a:p>
        </p:txBody>
      </p:sp>
    </p:spTree>
    <p:extLst>
      <p:ext uri="{BB962C8B-B14F-4D97-AF65-F5344CB8AC3E}">
        <p14:creationId xmlns:p14="http://schemas.microsoft.com/office/powerpoint/2010/main" val="2904042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D2A934-2056-437D-91B4-9E422DA885E8}"/>
              </a:ext>
            </a:extLst>
          </p:cNvPr>
          <p:cNvSpPr>
            <a:spLocks noGrp="1"/>
          </p:cNvSpPr>
          <p:nvPr>
            <p:ph type="title"/>
          </p:nvPr>
        </p:nvSpPr>
        <p:spPr>
          <a:xfrm>
            <a:off x="239586" y="111320"/>
            <a:ext cx="11704320" cy="1325563"/>
          </a:xfrm>
        </p:spPr>
        <p:txBody>
          <a:bodyPr/>
          <a:lstStyle/>
          <a:p>
            <a:r>
              <a:rPr lang="en-US" sz="4000" dirty="0"/>
              <a:t>Water Marketing Strategy Grants – </a:t>
            </a:r>
            <a:r>
              <a:rPr lang="en-US" sz="4000" i="1" dirty="0"/>
              <a:t>Post Selection Project Requirements</a:t>
            </a:r>
            <a:endParaRPr lang="en-US" sz="4000" dirty="0"/>
          </a:p>
        </p:txBody>
      </p:sp>
      <p:graphicFrame>
        <p:nvGraphicFramePr>
          <p:cNvPr id="3" name="Diagram 2">
            <a:extLst>
              <a:ext uri="{FF2B5EF4-FFF2-40B4-BE49-F238E27FC236}">
                <a16:creationId xmlns:a16="http://schemas.microsoft.com/office/drawing/2014/main" xmlns="" id="{8C64D7BE-9B48-49A8-9C5B-5ABB8E2E995D}"/>
              </a:ext>
            </a:extLst>
          </p:cNvPr>
          <p:cNvGraphicFramePr/>
          <p:nvPr>
            <p:extLst>
              <p:ext uri="{D42A27DB-BD31-4B8C-83A1-F6EECF244321}">
                <p14:modId xmlns:p14="http://schemas.microsoft.com/office/powerpoint/2010/main" val="2386706714"/>
              </p:ext>
            </p:extLst>
          </p:nvPr>
        </p:nvGraphicFramePr>
        <p:xfrm>
          <a:off x="35442" y="1656341"/>
          <a:ext cx="11908464" cy="3764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a:extLst>
              <a:ext uri="{FF2B5EF4-FFF2-40B4-BE49-F238E27FC236}">
                <a16:creationId xmlns:a16="http://schemas.microsoft.com/office/drawing/2014/main" xmlns="" id="{19FDF7AE-786C-4D3A-942F-F8A92B58A824}"/>
              </a:ext>
            </a:extLst>
          </p:cNvPr>
          <p:cNvGrpSpPr/>
          <p:nvPr/>
        </p:nvGrpSpPr>
        <p:grpSpPr>
          <a:xfrm>
            <a:off x="5268788" y="4880344"/>
            <a:ext cx="4534431" cy="1892596"/>
            <a:chOff x="1682959" y="4492139"/>
            <a:chExt cx="5514754" cy="2299291"/>
          </a:xfrm>
        </p:grpSpPr>
        <p:sp>
          <p:nvSpPr>
            <p:cNvPr id="6" name="Arrow: Right 5">
              <a:extLst>
                <a:ext uri="{FF2B5EF4-FFF2-40B4-BE49-F238E27FC236}">
                  <a16:creationId xmlns:a16="http://schemas.microsoft.com/office/drawing/2014/main" xmlns="" id="{6C24B32A-6474-4EB8-943E-46CE74DE7FDD}"/>
                </a:ext>
              </a:extLst>
            </p:cNvPr>
            <p:cNvSpPr/>
            <p:nvPr/>
          </p:nvSpPr>
          <p:spPr>
            <a:xfrm>
              <a:off x="1682959" y="4492139"/>
              <a:ext cx="5514754" cy="22992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BB4E7FC2-F016-403A-BF0A-8A36F817D9ED}"/>
                </a:ext>
              </a:extLst>
            </p:cNvPr>
            <p:cNvSpPr txBox="1"/>
            <p:nvPr/>
          </p:nvSpPr>
          <p:spPr>
            <a:xfrm>
              <a:off x="1740260" y="5080914"/>
              <a:ext cx="5134738" cy="1046958"/>
            </a:xfrm>
            <a:prstGeom prst="rect">
              <a:avLst/>
            </a:prstGeom>
            <a:noFill/>
          </p:spPr>
          <p:txBody>
            <a:bodyPr wrap="square" rtlCol="0">
              <a:spAutoFit/>
            </a:bodyPr>
            <a:lstStyle/>
            <a:p>
              <a:r>
                <a:rPr lang="en-US" sz="1600" dirty="0">
                  <a:solidFill>
                    <a:schemeClr val="bg1"/>
                  </a:solidFill>
                </a:rPr>
                <a:t>Required Reporting: </a:t>
              </a:r>
            </a:p>
            <a:p>
              <a:pPr marL="342900" indent="-342900">
                <a:buFont typeface="+mj-lt"/>
                <a:buAutoNum type="arabicPeriod"/>
              </a:pPr>
              <a:r>
                <a:rPr lang="en-US" sz="1600" dirty="0">
                  <a:solidFill>
                    <a:schemeClr val="bg1"/>
                  </a:solidFill>
                </a:rPr>
                <a:t>Quarterly Progress and financial reports</a:t>
              </a:r>
            </a:p>
            <a:p>
              <a:pPr marL="342900" indent="-342900">
                <a:buFont typeface="+mj-lt"/>
                <a:buAutoNum type="arabicPeriod"/>
              </a:pPr>
              <a:r>
                <a:rPr lang="en-US" sz="1600" dirty="0">
                  <a:solidFill>
                    <a:schemeClr val="bg1"/>
                  </a:solidFill>
                </a:rPr>
                <a:t>Final report upon conclusion of project</a:t>
              </a:r>
            </a:p>
          </p:txBody>
        </p:sp>
      </p:grpSp>
    </p:spTree>
    <p:extLst>
      <p:ext uri="{BB962C8B-B14F-4D97-AF65-F5344CB8AC3E}">
        <p14:creationId xmlns:p14="http://schemas.microsoft.com/office/powerpoint/2010/main" val="654673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321B0A-BC87-4B6B-B89F-E9C2E6965E3E}"/>
              </a:ext>
            </a:extLst>
          </p:cNvPr>
          <p:cNvSpPr>
            <a:spLocks noGrp="1"/>
          </p:cNvSpPr>
          <p:nvPr>
            <p:ph type="title"/>
          </p:nvPr>
        </p:nvSpPr>
        <p:spPr/>
        <p:txBody>
          <a:bodyPr/>
          <a:lstStyle/>
          <a:p>
            <a:r>
              <a:rPr lang="en-US" dirty="0"/>
              <a:t>Water Marketing Strategy Grants – </a:t>
            </a:r>
            <a:r>
              <a:rPr lang="en-US" i="1" dirty="0"/>
              <a:t>FY2017</a:t>
            </a:r>
            <a:r>
              <a:rPr lang="en-US" dirty="0"/>
              <a:t> </a:t>
            </a:r>
            <a:r>
              <a:rPr lang="en-US" i="1" dirty="0"/>
              <a:t>Project Examples</a:t>
            </a:r>
          </a:p>
        </p:txBody>
      </p:sp>
      <p:sp>
        <p:nvSpPr>
          <p:cNvPr id="4" name="Content Placeholder 3">
            <a:extLst>
              <a:ext uri="{FF2B5EF4-FFF2-40B4-BE49-F238E27FC236}">
                <a16:creationId xmlns:a16="http://schemas.microsoft.com/office/drawing/2014/main" xmlns="" id="{25897FE3-DA91-4ABF-871E-4D1D422B47ED}"/>
              </a:ext>
            </a:extLst>
          </p:cNvPr>
          <p:cNvSpPr>
            <a:spLocks noGrp="1"/>
          </p:cNvSpPr>
          <p:nvPr>
            <p:ph idx="1"/>
          </p:nvPr>
        </p:nvSpPr>
        <p:spPr>
          <a:xfrm>
            <a:off x="228600" y="2326418"/>
            <a:ext cx="11704320" cy="3228807"/>
          </a:xfrm>
          <a:ln>
            <a:solidFill>
              <a:schemeClr val="accent5">
                <a:lumMod val="20000"/>
                <a:lumOff val="80000"/>
              </a:schemeClr>
            </a:solidFill>
          </a:ln>
        </p:spPr>
        <p:txBody>
          <a:bodyPr/>
          <a:lstStyle/>
          <a:p>
            <a:pPr marL="0" indent="0">
              <a:buNone/>
            </a:pPr>
            <a:r>
              <a:rPr lang="en-US" i="1" dirty="0">
                <a:effectLst>
                  <a:outerShdw blurRad="38100" dist="38100" dir="2700000" algn="tl">
                    <a:srgbClr val="000000">
                      <a:alpha val="43137"/>
                    </a:srgbClr>
                  </a:outerShdw>
                </a:effectLst>
              </a:rPr>
              <a:t>The New Cache La Poudre Irrigating Company, Inc., Colorado</a:t>
            </a:r>
          </a:p>
          <a:p>
            <a:r>
              <a:rPr lang="en-US" sz="2400" b="0" dirty="0"/>
              <a:t>Partnering with Ducks Unlimited to develop a water marketing strategy that facilitates the temporary transfers of agricultural water to meet the demands of municipalities, rural economic development, and wildlife habitat</a:t>
            </a:r>
          </a:p>
          <a:p>
            <a:r>
              <a:rPr lang="en-US" sz="2400" b="0" dirty="0"/>
              <a:t>Emphasizes temporary water leases over permanent transfers to sustain Front Range agriculture while meeting other needs during shortages</a:t>
            </a:r>
          </a:p>
          <a:p>
            <a:r>
              <a:rPr lang="en-US" sz="2400" b="0" dirty="0"/>
              <a:t>Multiple stakeholders and collaborators</a:t>
            </a:r>
          </a:p>
        </p:txBody>
      </p:sp>
    </p:spTree>
    <p:extLst>
      <p:ext uri="{BB962C8B-B14F-4D97-AF65-F5344CB8AC3E}">
        <p14:creationId xmlns:p14="http://schemas.microsoft.com/office/powerpoint/2010/main" val="495861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30980"/>
            <a:ext cx="11704320" cy="1325563"/>
          </a:xfrm>
        </p:spPr>
        <p:txBody>
          <a:bodyPr/>
          <a:lstStyle/>
          <a:p>
            <a:r>
              <a:rPr lang="en-US" dirty="0"/>
              <a:t>Agenda Overview</a:t>
            </a:r>
          </a:p>
        </p:txBody>
      </p:sp>
      <p:sp>
        <p:nvSpPr>
          <p:cNvPr id="5" name="Content Placeholder 4"/>
          <p:cNvSpPr>
            <a:spLocks noGrp="1"/>
          </p:cNvSpPr>
          <p:nvPr>
            <p:ph idx="1"/>
          </p:nvPr>
        </p:nvSpPr>
        <p:spPr>
          <a:xfrm>
            <a:off x="487680" y="1650035"/>
            <a:ext cx="11704320" cy="4351338"/>
          </a:xfrm>
        </p:spPr>
        <p:txBody>
          <a:bodyPr/>
          <a:lstStyle/>
          <a:p>
            <a:r>
              <a:rPr lang="en-US" b="0" dirty="0"/>
              <a:t>Introductions</a:t>
            </a:r>
          </a:p>
          <a:p>
            <a:r>
              <a:rPr lang="en-US" b="0" dirty="0"/>
              <a:t>WaterSMART Program Overview</a:t>
            </a:r>
          </a:p>
          <a:p>
            <a:r>
              <a:rPr lang="en-US" b="0" dirty="0"/>
              <a:t>Water Marketing Overview</a:t>
            </a:r>
          </a:p>
          <a:p>
            <a:r>
              <a:rPr lang="en-US" b="0" dirty="0"/>
              <a:t>Eligible Applicants and Projects</a:t>
            </a:r>
          </a:p>
          <a:p>
            <a:r>
              <a:rPr lang="en-US" b="0" dirty="0"/>
              <a:t>Required Project Components</a:t>
            </a:r>
          </a:p>
          <a:p>
            <a:r>
              <a:rPr lang="en-US" b="0" dirty="0"/>
              <a:t>Water Marketing Strategy Document Requirements</a:t>
            </a:r>
          </a:p>
          <a:p>
            <a:r>
              <a:rPr lang="en-US" b="0" dirty="0"/>
              <a:t>Evaluation Criteria</a:t>
            </a:r>
          </a:p>
          <a:p>
            <a:r>
              <a:rPr lang="en-US" b="0" dirty="0"/>
              <a:t>Post Selection</a:t>
            </a:r>
          </a:p>
          <a:p>
            <a:r>
              <a:rPr lang="en-US" b="0" dirty="0"/>
              <a:t>Data Visualization Tool</a:t>
            </a:r>
          </a:p>
        </p:txBody>
      </p:sp>
    </p:spTree>
    <p:extLst>
      <p:ext uri="{BB962C8B-B14F-4D97-AF65-F5344CB8AC3E}">
        <p14:creationId xmlns:p14="http://schemas.microsoft.com/office/powerpoint/2010/main" val="1829482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E5F9B3-86C6-48D0-B456-06DFC6D25FAA}"/>
              </a:ext>
            </a:extLst>
          </p:cNvPr>
          <p:cNvSpPr>
            <a:spLocks noGrp="1"/>
          </p:cNvSpPr>
          <p:nvPr>
            <p:ph type="title"/>
          </p:nvPr>
        </p:nvSpPr>
        <p:spPr/>
        <p:txBody>
          <a:bodyPr/>
          <a:lstStyle/>
          <a:p>
            <a:r>
              <a:rPr lang="en-US" dirty="0"/>
              <a:t>Water Marketing Strategy Grants – </a:t>
            </a:r>
            <a:r>
              <a:rPr lang="en-US" i="1" dirty="0"/>
              <a:t>FY2017</a:t>
            </a:r>
            <a:r>
              <a:rPr lang="en-US" dirty="0"/>
              <a:t> </a:t>
            </a:r>
            <a:r>
              <a:rPr lang="en-US" i="1" dirty="0"/>
              <a:t>Project Examples</a:t>
            </a:r>
            <a:endParaRPr lang="en-US" dirty="0"/>
          </a:p>
        </p:txBody>
      </p:sp>
      <p:sp>
        <p:nvSpPr>
          <p:cNvPr id="5" name="Content Placeholder 4">
            <a:extLst>
              <a:ext uri="{FF2B5EF4-FFF2-40B4-BE49-F238E27FC236}">
                <a16:creationId xmlns:a16="http://schemas.microsoft.com/office/drawing/2014/main" xmlns="" id="{2F268058-9F38-46D5-9ED6-FF67E0A18156}"/>
              </a:ext>
            </a:extLst>
          </p:cNvPr>
          <p:cNvSpPr>
            <a:spLocks noGrp="1"/>
          </p:cNvSpPr>
          <p:nvPr>
            <p:ph idx="1"/>
          </p:nvPr>
        </p:nvSpPr>
        <p:spPr>
          <a:xfrm>
            <a:off x="228600" y="2295498"/>
            <a:ext cx="11704320" cy="2974592"/>
          </a:xfrm>
          <a:ln>
            <a:solidFill>
              <a:schemeClr val="accent5">
                <a:lumMod val="20000"/>
                <a:lumOff val="80000"/>
              </a:schemeClr>
            </a:solidFill>
          </a:ln>
        </p:spPr>
        <p:txBody>
          <a:bodyPr/>
          <a:lstStyle/>
          <a:p>
            <a:pPr marL="0" indent="0">
              <a:buNone/>
            </a:pPr>
            <a:r>
              <a:rPr lang="en-US" i="1" dirty="0">
                <a:effectLst>
                  <a:outerShdw blurRad="38100" dist="38100" dir="2700000" algn="tl">
                    <a:srgbClr val="000000">
                      <a:alpha val="43137"/>
                    </a:srgbClr>
                  </a:outerShdw>
                </a:effectLst>
              </a:rPr>
              <a:t>Central Oregon Irrigation District, Redmond, Oregon</a:t>
            </a:r>
          </a:p>
          <a:p>
            <a:r>
              <a:rPr lang="en-US" sz="2400" b="0" dirty="0"/>
              <a:t>Developing a water transaction program to facilitate the trading of water between irrigation districts and for environmental flows on the Deschutes River</a:t>
            </a:r>
          </a:p>
          <a:p>
            <a:r>
              <a:rPr lang="en-US" sz="2400" b="0" dirty="0"/>
              <a:t>The Oregon Spotted Frog has accelerated the need to restore flows in the Deschutes River</a:t>
            </a:r>
          </a:p>
          <a:p>
            <a:r>
              <a:rPr lang="en-US" sz="2400" b="0" dirty="0"/>
              <a:t>Increases the reliability for irrigators (especially Junior users), protects flows in the river, and meets the needs of both agricultural users and municipalities</a:t>
            </a:r>
          </a:p>
        </p:txBody>
      </p:sp>
    </p:spTree>
    <p:extLst>
      <p:ext uri="{BB962C8B-B14F-4D97-AF65-F5344CB8AC3E}">
        <p14:creationId xmlns:p14="http://schemas.microsoft.com/office/powerpoint/2010/main" val="2984183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8A9203-162E-41FF-BAB1-C8EEE7345270}"/>
              </a:ext>
            </a:extLst>
          </p:cNvPr>
          <p:cNvSpPr>
            <a:spLocks noGrp="1"/>
          </p:cNvSpPr>
          <p:nvPr>
            <p:ph type="title"/>
          </p:nvPr>
        </p:nvSpPr>
        <p:spPr>
          <a:xfrm>
            <a:off x="228600" y="216378"/>
            <a:ext cx="5491716" cy="1731631"/>
          </a:xfrm>
        </p:spPr>
        <p:txBody>
          <a:bodyPr/>
          <a:lstStyle/>
          <a:p>
            <a:r>
              <a:rPr lang="en-US" dirty="0"/>
              <a:t>WaterSMART -  </a:t>
            </a:r>
            <a:r>
              <a:rPr lang="en-US" i="1" dirty="0"/>
              <a:t>Data Visualization</a:t>
            </a:r>
          </a:p>
        </p:txBody>
      </p:sp>
      <p:sp>
        <p:nvSpPr>
          <p:cNvPr id="10" name="Content Placeholder 2">
            <a:extLst>
              <a:ext uri="{FF2B5EF4-FFF2-40B4-BE49-F238E27FC236}">
                <a16:creationId xmlns:a16="http://schemas.microsoft.com/office/drawing/2014/main" xmlns="" id="{29812638-9946-4457-AD9D-8C57B92FB5FA}"/>
              </a:ext>
            </a:extLst>
          </p:cNvPr>
          <p:cNvSpPr>
            <a:spLocks noGrp="1"/>
          </p:cNvSpPr>
          <p:nvPr>
            <p:ph idx="1"/>
          </p:nvPr>
        </p:nvSpPr>
        <p:spPr>
          <a:xfrm>
            <a:off x="318262" y="2193588"/>
            <a:ext cx="5312391" cy="4133035"/>
          </a:xfrm>
        </p:spPr>
        <p:txBody>
          <a:bodyPr/>
          <a:lstStyle/>
          <a:p>
            <a:r>
              <a:rPr lang="en-US" sz="2400" b="0" dirty="0"/>
              <a:t>Provides users with interactive maps of each WaterSMART Program and project</a:t>
            </a:r>
          </a:p>
          <a:p>
            <a:r>
              <a:rPr lang="en-US" sz="2400" b="0" dirty="0"/>
              <a:t>Includes Featured Project tours</a:t>
            </a:r>
          </a:p>
          <a:p>
            <a:r>
              <a:rPr lang="en-US" sz="2400" b="0" dirty="0"/>
              <a:t>Allows for data export</a:t>
            </a:r>
          </a:p>
          <a:p>
            <a:r>
              <a:rPr lang="en-US" sz="2400" b="0" dirty="0"/>
              <a:t>Shows program growth since 2010</a:t>
            </a:r>
          </a:p>
          <a:p>
            <a:r>
              <a:rPr lang="en-US" sz="2400" b="0" dirty="0"/>
              <a:t>Recently updated with new application features</a:t>
            </a:r>
          </a:p>
          <a:p>
            <a:endParaRPr lang="en-US" sz="2400" b="0" dirty="0"/>
          </a:p>
          <a:p>
            <a:pPr marL="0" indent="0">
              <a:buNone/>
            </a:pPr>
            <a:r>
              <a:rPr lang="en-US" sz="2400" b="0" dirty="0">
                <a:hlinkClick r:id="rId3"/>
              </a:rPr>
              <a:t>WaterSMART Data Visualization Tool</a:t>
            </a:r>
            <a:endParaRPr lang="en-US" sz="2400" b="0" dirty="0"/>
          </a:p>
          <a:p>
            <a:pPr marL="0" indent="0">
              <a:buNone/>
            </a:pPr>
            <a:r>
              <a:rPr lang="en-US" sz="2000" b="0" dirty="0"/>
              <a:t> </a:t>
            </a:r>
          </a:p>
        </p:txBody>
      </p:sp>
      <p:pic>
        <p:nvPicPr>
          <p:cNvPr id="12" name="Picture 11" descr="Graphic for data visualization tool.">
            <a:extLst>
              <a:ext uri="{FF2B5EF4-FFF2-40B4-BE49-F238E27FC236}">
                <a16:creationId xmlns:a16="http://schemas.microsoft.com/office/drawing/2014/main" xmlns="" id="{5AC804DA-E92C-4176-8CBF-04492372F2AF}"/>
              </a:ext>
            </a:extLst>
          </p:cNvPr>
          <p:cNvPicPr>
            <a:picLocks noChangeAspect="1"/>
          </p:cNvPicPr>
          <p:nvPr/>
        </p:nvPicPr>
        <p:blipFill>
          <a:blip r:embed="rId4"/>
          <a:stretch>
            <a:fillRect/>
          </a:stretch>
        </p:blipFill>
        <p:spPr>
          <a:xfrm>
            <a:off x="6177518" y="216378"/>
            <a:ext cx="5699050" cy="64183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0780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E6219A-E177-4B5C-88D8-016130A1C006}"/>
              </a:ext>
            </a:extLst>
          </p:cNvPr>
          <p:cNvSpPr>
            <a:spLocks noGrp="1"/>
          </p:cNvSpPr>
          <p:nvPr>
            <p:ph type="title"/>
          </p:nvPr>
        </p:nvSpPr>
        <p:spPr>
          <a:xfrm>
            <a:off x="228600" y="176858"/>
            <a:ext cx="11704320" cy="1325563"/>
          </a:xfrm>
        </p:spPr>
        <p:txBody>
          <a:bodyPr/>
          <a:lstStyle/>
          <a:p>
            <a:r>
              <a:rPr lang="en-US" dirty="0">
                <a:latin typeface="Arial" panose="020B0604020202020204" pitchFamily="34" charset="0"/>
                <a:cs typeface="Arial" panose="020B0604020202020204" pitchFamily="34" charset="0"/>
              </a:rPr>
              <a:t>Water Marketing Strategy Grants - </a:t>
            </a:r>
            <a:r>
              <a:rPr lang="en-US" i="1" dirty="0">
                <a:latin typeface="Arial" panose="020B0604020202020204" pitchFamily="34" charset="0"/>
                <a:cs typeface="Arial" panose="020B0604020202020204" pitchFamily="34" charset="0"/>
              </a:rPr>
              <a:t>Program Requirements Summary</a:t>
            </a:r>
          </a:p>
        </p:txBody>
      </p:sp>
      <p:grpSp>
        <p:nvGrpSpPr>
          <p:cNvPr id="7" name="Group 6">
            <a:extLst>
              <a:ext uri="{FF2B5EF4-FFF2-40B4-BE49-F238E27FC236}">
                <a16:creationId xmlns:a16="http://schemas.microsoft.com/office/drawing/2014/main" xmlns="" id="{6278EAF9-D370-407B-BF63-432E3EC3A39C}"/>
              </a:ext>
            </a:extLst>
          </p:cNvPr>
          <p:cNvGrpSpPr/>
          <p:nvPr/>
        </p:nvGrpSpPr>
        <p:grpSpPr>
          <a:xfrm>
            <a:off x="1373445" y="1502421"/>
            <a:ext cx="9414627" cy="4347504"/>
            <a:chOff x="1210107" y="1900510"/>
            <a:chExt cx="9736389" cy="4722760"/>
          </a:xfrm>
        </p:grpSpPr>
        <p:grpSp>
          <p:nvGrpSpPr>
            <p:cNvPr id="4" name="Group 3">
              <a:extLst>
                <a:ext uri="{FF2B5EF4-FFF2-40B4-BE49-F238E27FC236}">
                  <a16:creationId xmlns:a16="http://schemas.microsoft.com/office/drawing/2014/main" xmlns="" id="{56F645AD-4707-4E5C-8DA5-99E5DC3DAE08}"/>
                </a:ext>
              </a:extLst>
            </p:cNvPr>
            <p:cNvGrpSpPr/>
            <p:nvPr/>
          </p:nvGrpSpPr>
          <p:grpSpPr>
            <a:xfrm>
              <a:off x="1210107" y="1900510"/>
              <a:ext cx="9736389" cy="4722760"/>
              <a:chOff x="1210107" y="2171136"/>
              <a:chExt cx="9736389" cy="4816052"/>
            </a:xfrm>
          </p:grpSpPr>
          <p:grpSp>
            <p:nvGrpSpPr>
              <p:cNvPr id="3" name="Group 2">
                <a:extLst>
                  <a:ext uri="{FF2B5EF4-FFF2-40B4-BE49-F238E27FC236}">
                    <a16:creationId xmlns:a16="http://schemas.microsoft.com/office/drawing/2014/main" xmlns="" id="{0B3C34E7-64FC-4DE5-91CD-A48560896E50}"/>
                  </a:ext>
                </a:extLst>
              </p:cNvPr>
              <p:cNvGrpSpPr/>
              <p:nvPr/>
            </p:nvGrpSpPr>
            <p:grpSpPr>
              <a:xfrm>
                <a:off x="1210107" y="2171136"/>
                <a:ext cx="9736389" cy="3887650"/>
                <a:chOff x="641549" y="2084901"/>
                <a:chExt cx="9736389" cy="3887650"/>
              </a:xfrm>
            </p:grpSpPr>
            <p:grpSp>
              <p:nvGrpSpPr>
                <p:cNvPr id="32" name="Group 31">
                  <a:extLst>
                    <a:ext uri="{FF2B5EF4-FFF2-40B4-BE49-F238E27FC236}">
                      <a16:creationId xmlns:a16="http://schemas.microsoft.com/office/drawing/2014/main" xmlns="" id="{0DB2508E-21D9-46E5-8F97-4BE245950E1D}"/>
                    </a:ext>
                  </a:extLst>
                </p:cNvPr>
                <p:cNvGrpSpPr/>
                <p:nvPr/>
              </p:nvGrpSpPr>
              <p:grpSpPr>
                <a:xfrm>
                  <a:off x="2502299" y="2084902"/>
                  <a:ext cx="7875639" cy="845463"/>
                  <a:chOff x="2251587" y="1811133"/>
                  <a:chExt cx="7875639" cy="757774"/>
                </a:xfrm>
                <a:solidFill>
                  <a:schemeClr val="bg1"/>
                </a:solidFill>
              </p:grpSpPr>
              <p:sp>
                <p:nvSpPr>
                  <p:cNvPr id="13" name="Rectangle: Rounded Corners 12">
                    <a:extLst>
                      <a:ext uri="{FF2B5EF4-FFF2-40B4-BE49-F238E27FC236}">
                        <a16:creationId xmlns:a16="http://schemas.microsoft.com/office/drawing/2014/main" xmlns="" id="{7680E075-629F-4ED6-8A78-8A3CAFA7B94F}"/>
                      </a:ext>
                    </a:extLst>
                  </p:cNvPr>
                  <p:cNvSpPr/>
                  <p:nvPr/>
                </p:nvSpPr>
                <p:spPr>
                  <a:xfrm>
                    <a:off x="2251587" y="1811133"/>
                    <a:ext cx="7875639" cy="75777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xmlns="" id="{DCCD3714-4646-4CC4-8C0C-E8CF7365845E}"/>
                      </a:ext>
                    </a:extLst>
                  </p:cNvPr>
                  <p:cNvSpPr txBox="1"/>
                  <p:nvPr/>
                </p:nvSpPr>
                <p:spPr>
                  <a:xfrm>
                    <a:off x="2399071" y="1891305"/>
                    <a:ext cx="7570838" cy="579295"/>
                  </a:xfrm>
                  <a:prstGeom prst="rect">
                    <a:avLst/>
                  </a:prstGeom>
                  <a:grpFill/>
                </p:spPr>
                <p:txBody>
                  <a:bodyPr wrap="square" rtlCol="0">
                    <a:spAutoFit/>
                  </a:bodyPr>
                  <a:lstStyle/>
                  <a:p>
                    <a:r>
                      <a:rPr lang="en-US" dirty="0">
                        <a:latin typeface="Arial" panose="020B0604020202020204" pitchFamily="34" charset="0"/>
                        <a:cs typeface="Arial" panose="020B0604020202020204" pitchFamily="34" charset="0"/>
                      </a:rPr>
                      <a:t>States, Tribes, irrigation districts, water districts, or other organizations with water or power delivery authority in the western United States.</a:t>
                    </a:r>
                  </a:p>
                </p:txBody>
              </p:sp>
            </p:grpSp>
            <p:grpSp>
              <p:nvGrpSpPr>
                <p:cNvPr id="33" name="Group 32">
                  <a:extLst>
                    <a:ext uri="{FF2B5EF4-FFF2-40B4-BE49-F238E27FC236}">
                      <a16:creationId xmlns:a16="http://schemas.microsoft.com/office/drawing/2014/main" xmlns="" id="{2F8BFE20-8C57-4AFC-BDF1-FD6A76B4600D}"/>
                    </a:ext>
                  </a:extLst>
                </p:cNvPr>
                <p:cNvGrpSpPr/>
                <p:nvPr/>
              </p:nvGrpSpPr>
              <p:grpSpPr>
                <a:xfrm>
                  <a:off x="2502299" y="4076783"/>
                  <a:ext cx="7875639" cy="840198"/>
                  <a:chOff x="2256503" y="3752410"/>
                  <a:chExt cx="7875639" cy="757774"/>
                </a:xfrm>
                <a:solidFill>
                  <a:schemeClr val="bg1"/>
                </a:solidFill>
              </p:grpSpPr>
              <p:sp>
                <p:nvSpPr>
                  <p:cNvPr id="15" name="Rectangle: Rounded Corners 14">
                    <a:extLst>
                      <a:ext uri="{FF2B5EF4-FFF2-40B4-BE49-F238E27FC236}">
                        <a16:creationId xmlns:a16="http://schemas.microsoft.com/office/drawing/2014/main" xmlns="" id="{DF075642-D480-4A11-8454-B5528947EBE5}"/>
                      </a:ext>
                    </a:extLst>
                  </p:cNvPr>
                  <p:cNvSpPr/>
                  <p:nvPr/>
                </p:nvSpPr>
                <p:spPr>
                  <a:xfrm>
                    <a:off x="2256503" y="3752410"/>
                    <a:ext cx="7875639" cy="75777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BEBD717D-32D6-4C30-AD36-AE8CAF421CB0}"/>
                      </a:ext>
                    </a:extLst>
                  </p:cNvPr>
                  <p:cNvSpPr txBox="1"/>
                  <p:nvPr/>
                </p:nvSpPr>
                <p:spPr>
                  <a:xfrm>
                    <a:off x="2403987" y="3943145"/>
                    <a:ext cx="6317241" cy="369000"/>
                  </a:xfrm>
                  <a:prstGeom prst="rect">
                    <a:avLst/>
                  </a:prstGeom>
                  <a:grpFill/>
                </p:spPr>
                <p:txBody>
                  <a:bodyPr wrap="square" rtlCol="0">
                    <a:spAutoFit/>
                  </a:bodyPr>
                  <a:lstStyle/>
                  <a:p>
                    <a:r>
                      <a:rPr lang="en-US" dirty="0">
                        <a:latin typeface="Arial" panose="020B0604020202020204" pitchFamily="34" charset="0"/>
                        <a:cs typeface="Arial" panose="020B0604020202020204" pitchFamily="34" charset="0"/>
                      </a:rPr>
                      <a:t>50% or more non-Federal cost-share is required. </a:t>
                    </a:r>
                  </a:p>
                </p:txBody>
              </p:sp>
            </p:grpSp>
            <p:grpSp>
              <p:nvGrpSpPr>
                <p:cNvPr id="31" name="Group 30">
                  <a:extLst>
                    <a:ext uri="{FF2B5EF4-FFF2-40B4-BE49-F238E27FC236}">
                      <a16:creationId xmlns:a16="http://schemas.microsoft.com/office/drawing/2014/main" xmlns="" id="{4EE569DD-E1E4-4338-982E-A7EA479A58DE}"/>
                    </a:ext>
                  </a:extLst>
                </p:cNvPr>
                <p:cNvGrpSpPr/>
                <p:nvPr/>
              </p:nvGrpSpPr>
              <p:grpSpPr>
                <a:xfrm>
                  <a:off x="2497382" y="3086323"/>
                  <a:ext cx="7875639" cy="840196"/>
                  <a:chOff x="2246669" y="3869832"/>
                  <a:chExt cx="7875639" cy="757774"/>
                </a:xfrm>
                <a:solidFill>
                  <a:schemeClr val="bg1"/>
                </a:solidFill>
              </p:grpSpPr>
              <p:sp>
                <p:nvSpPr>
                  <p:cNvPr id="17" name="Rectangle: Rounded Corners 16">
                    <a:extLst>
                      <a:ext uri="{FF2B5EF4-FFF2-40B4-BE49-F238E27FC236}">
                        <a16:creationId xmlns:a16="http://schemas.microsoft.com/office/drawing/2014/main" xmlns="" id="{8087CD54-B932-431C-AA0E-1C286A061086}"/>
                      </a:ext>
                    </a:extLst>
                  </p:cNvPr>
                  <p:cNvSpPr/>
                  <p:nvPr/>
                </p:nvSpPr>
                <p:spPr>
                  <a:xfrm>
                    <a:off x="2246669" y="3869832"/>
                    <a:ext cx="7875639" cy="75777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3DF5B837-84FD-4D24-B431-C096FD3796F0}"/>
                      </a:ext>
                    </a:extLst>
                  </p:cNvPr>
                  <p:cNvSpPr txBox="1"/>
                  <p:nvPr/>
                </p:nvSpPr>
                <p:spPr>
                  <a:xfrm>
                    <a:off x="2394153" y="3935391"/>
                    <a:ext cx="7570839" cy="574039"/>
                  </a:xfrm>
                  <a:prstGeom prst="rect">
                    <a:avLst/>
                  </a:prstGeom>
                  <a:grpFill/>
                </p:spPr>
                <p:txBody>
                  <a:bodyPr wrap="square" rtlCol="0">
                    <a:spAutoFit/>
                  </a:bodyPr>
                  <a:lstStyle/>
                  <a:p>
                    <a:r>
                      <a:rPr lang="en-US" sz="1600" dirty="0">
                        <a:latin typeface="Arial" panose="020B0604020202020204" pitchFamily="34" charset="0"/>
                        <a:cs typeface="Arial" panose="020B0604020202020204" pitchFamily="34" charset="0"/>
                      </a:rPr>
                      <a:t>Funding Group I: Up to $200,000 for strategies completed within 2 years</a:t>
                    </a:r>
                  </a:p>
                  <a:p>
                    <a:r>
                      <a:rPr lang="en-US" sz="1600" dirty="0">
                        <a:latin typeface="Arial" panose="020B0604020202020204" pitchFamily="34" charset="0"/>
                        <a:cs typeface="Arial" panose="020B0604020202020204" pitchFamily="34" charset="0"/>
                      </a:rPr>
                      <a:t>Funding Group II: up to $400,000 for strategies completed within 3 years</a:t>
                    </a:r>
                  </a:p>
                </p:txBody>
              </p:sp>
            </p:grpSp>
            <p:grpSp>
              <p:nvGrpSpPr>
                <p:cNvPr id="36" name="Group 35">
                  <a:extLst>
                    <a:ext uri="{FF2B5EF4-FFF2-40B4-BE49-F238E27FC236}">
                      <a16:creationId xmlns:a16="http://schemas.microsoft.com/office/drawing/2014/main" xmlns="" id="{3FBAC4D1-6609-4B79-8422-945FAF02F88E}"/>
                    </a:ext>
                  </a:extLst>
                </p:cNvPr>
                <p:cNvGrpSpPr/>
                <p:nvPr/>
              </p:nvGrpSpPr>
              <p:grpSpPr>
                <a:xfrm>
                  <a:off x="2497382" y="5048620"/>
                  <a:ext cx="7875639" cy="920556"/>
                  <a:chOff x="2551465" y="5163075"/>
                  <a:chExt cx="7875639" cy="875380"/>
                </a:xfrm>
                <a:solidFill>
                  <a:schemeClr val="bg1"/>
                </a:solidFill>
              </p:grpSpPr>
              <p:sp>
                <p:nvSpPr>
                  <p:cNvPr id="18" name="Rectangle: Rounded Corners 17">
                    <a:extLst>
                      <a:ext uri="{FF2B5EF4-FFF2-40B4-BE49-F238E27FC236}">
                        <a16:creationId xmlns:a16="http://schemas.microsoft.com/office/drawing/2014/main" xmlns="" id="{3ADF9986-E343-4889-B5E0-C30B223C77E1}"/>
                      </a:ext>
                    </a:extLst>
                  </p:cNvPr>
                  <p:cNvSpPr/>
                  <p:nvPr/>
                </p:nvSpPr>
                <p:spPr>
                  <a:xfrm>
                    <a:off x="2551465" y="5178945"/>
                    <a:ext cx="7875639" cy="844627"/>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xmlns="" id="{EC4AD93C-9A24-4195-A51B-9E0B30A90B95}"/>
                      </a:ext>
                    </a:extLst>
                  </p:cNvPr>
                  <p:cNvSpPr txBox="1"/>
                  <p:nvPr/>
                </p:nvSpPr>
                <p:spPr>
                  <a:xfrm>
                    <a:off x="2698949" y="5163075"/>
                    <a:ext cx="4582147" cy="875380"/>
                  </a:xfrm>
                  <a:prstGeom prst="rect">
                    <a:avLst/>
                  </a:prstGeom>
                  <a:noFill/>
                </p:spPr>
                <p:txBody>
                  <a:bodyPr wrap="square" rtlCol="0">
                    <a:spAutoFit/>
                  </a:bodyPr>
                  <a:lstStyle/>
                  <a:p>
                    <a:pPr marL="342900" indent="-342900">
                      <a:buAutoNum type="arabicPeriod"/>
                    </a:pPr>
                    <a:r>
                      <a:rPr lang="en-US" sz="1200" dirty="0">
                        <a:latin typeface="Arial" panose="020B0604020202020204" pitchFamily="34" charset="0"/>
                        <a:cs typeface="Arial" panose="020B0604020202020204" pitchFamily="34" charset="0"/>
                      </a:rPr>
                      <a:t>Outreach and Partnership Building</a:t>
                    </a:r>
                  </a:p>
                  <a:p>
                    <a:pPr marL="342900" indent="-342900">
                      <a:buAutoNum type="arabicPeriod"/>
                    </a:pPr>
                    <a:r>
                      <a:rPr lang="en-US" sz="1200" dirty="0">
                        <a:latin typeface="Arial" panose="020B0604020202020204" pitchFamily="34" charset="0"/>
                        <a:cs typeface="Arial" panose="020B0604020202020204" pitchFamily="34" charset="0"/>
                      </a:rPr>
                      <a:t>Scoping and Planning Activities</a:t>
                    </a:r>
                  </a:p>
                  <a:p>
                    <a:pPr marL="342900" indent="-342900">
                      <a:buAutoNum type="arabicPeriod"/>
                    </a:pPr>
                    <a:r>
                      <a:rPr lang="en-US" sz="1200" dirty="0">
                        <a:latin typeface="Arial" panose="020B0604020202020204" pitchFamily="34" charset="0"/>
                        <a:cs typeface="Arial" panose="020B0604020202020204" pitchFamily="34" charset="0"/>
                      </a:rPr>
                      <a:t>Development of a Water Marketing Strategy</a:t>
                    </a:r>
                  </a:p>
                  <a:p>
                    <a:pPr marL="342900" indent="-342900">
                      <a:buAutoNum type="arabicPeriod"/>
                    </a:pPr>
                    <a:r>
                      <a:rPr lang="en-US" sz="1200" dirty="0">
                        <a:latin typeface="Arial" panose="020B0604020202020204" pitchFamily="34" charset="0"/>
                        <a:cs typeface="Arial" panose="020B0604020202020204" pitchFamily="34" charset="0"/>
                      </a:rPr>
                      <a:t>Pilot Activities (optional)</a:t>
                    </a:r>
                  </a:p>
                </p:txBody>
              </p:sp>
            </p:grpSp>
            <p:grpSp>
              <p:nvGrpSpPr>
                <p:cNvPr id="29" name="Group 28">
                  <a:extLst>
                    <a:ext uri="{FF2B5EF4-FFF2-40B4-BE49-F238E27FC236}">
                      <a16:creationId xmlns:a16="http://schemas.microsoft.com/office/drawing/2014/main" xmlns="" id="{A3A0E52A-BD9E-44B2-850B-9DDE323306BC}"/>
                    </a:ext>
                  </a:extLst>
                </p:cNvPr>
                <p:cNvGrpSpPr/>
                <p:nvPr/>
              </p:nvGrpSpPr>
              <p:grpSpPr>
                <a:xfrm>
                  <a:off x="646466" y="2084901"/>
                  <a:ext cx="1787013" cy="840197"/>
                  <a:chOff x="346587" y="1769922"/>
                  <a:chExt cx="1787013" cy="840197"/>
                </a:xfrm>
              </p:grpSpPr>
              <p:sp>
                <p:nvSpPr>
                  <p:cNvPr id="8" name="Rectangle: Rounded Corners 7">
                    <a:extLst>
                      <a:ext uri="{FF2B5EF4-FFF2-40B4-BE49-F238E27FC236}">
                        <a16:creationId xmlns:a16="http://schemas.microsoft.com/office/drawing/2014/main" xmlns="" id="{9BFCCBE4-3085-4BDC-ADE1-F1006831D8CF}"/>
                      </a:ext>
                    </a:extLst>
                  </p:cNvPr>
                  <p:cNvSpPr/>
                  <p:nvPr/>
                </p:nvSpPr>
                <p:spPr>
                  <a:xfrm>
                    <a:off x="346587" y="1769922"/>
                    <a:ext cx="1787013" cy="8401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xmlns="" id="{F2729B33-3B4E-4AEE-B511-238BAC4EA014}"/>
                      </a:ext>
                    </a:extLst>
                  </p:cNvPr>
                  <p:cNvSpPr txBox="1"/>
                  <p:nvPr/>
                </p:nvSpPr>
                <p:spPr>
                  <a:xfrm>
                    <a:off x="571486" y="1863214"/>
                    <a:ext cx="1324899"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Eligible Applicants</a:t>
                    </a:r>
                  </a:p>
                </p:txBody>
              </p:sp>
            </p:grpSp>
            <p:grpSp>
              <p:nvGrpSpPr>
                <p:cNvPr id="30" name="Group 29">
                  <a:extLst>
                    <a:ext uri="{FF2B5EF4-FFF2-40B4-BE49-F238E27FC236}">
                      <a16:creationId xmlns:a16="http://schemas.microsoft.com/office/drawing/2014/main" xmlns="" id="{32B429C7-62B0-4054-A02A-44EDDC19B961}"/>
                    </a:ext>
                  </a:extLst>
                </p:cNvPr>
                <p:cNvGrpSpPr/>
                <p:nvPr/>
              </p:nvGrpSpPr>
              <p:grpSpPr>
                <a:xfrm>
                  <a:off x="646466" y="4076782"/>
                  <a:ext cx="1787013" cy="840197"/>
                  <a:chOff x="346587" y="3761803"/>
                  <a:chExt cx="1787013" cy="840197"/>
                </a:xfrm>
              </p:grpSpPr>
              <p:sp>
                <p:nvSpPr>
                  <p:cNvPr id="9" name="Rectangle: Rounded Corners 8">
                    <a:extLst>
                      <a:ext uri="{FF2B5EF4-FFF2-40B4-BE49-F238E27FC236}">
                        <a16:creationId xmlns:a16="http://schemas.microsoft.com/office/drawing/2014/main" xmlns="" id="{7559925C-C0D5-4D07-ADC8-1B04AB369811}"/>
                      </a:ext>
                    </a:extLst>
                  </p:cNvPr>
                  <p:cNvSpPr/>
                  <p:nvPr/>
                </p:nvSpPr>
                <p:spPr>
                  <a:xfrm>
                    <a:off x="346587" y="3761803"/>
                    <a:ext cx="1787013" cy="8401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xmlns="" id="{8A4F89EF-4088-467D-8BBF-3478417DBD56}"/>
                      </a:ext>
                    </a:extLst>
                  </p:cNvPr>
                  <p:cNvSpPr txBox="1"/>
                  <p:nvPr/>
                </p:nvSpPr>
                <p:spPr>
                  <a:xfrm>
                    <a:off x="587461" y="3966680"/>
                    <a:ext cx="1408476"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Cost Share</a:t>
                    </a:r>
                  </a:p>
                </p:txBody>
              </p:sp>
            </p:grpSp>
            <p:grpSp>
              <p:nvGrpSpPr>
                <p:cNvPr id="34" name="Group 33">
                  <a:extLst>
                    <a:ext uri="{FF2B5EF4-FFF2-40B4-BE49-F238E27FC236}">
                      <a16:creationId xmlns:a16="http://schemas.microsoft.com/office/drawing/2014/main" xmlns="" id="{E2BF37D6-156B-41CA-B784-8D197D3F30C7}"/>
                    </a:ext>
                  </a:extLst>
                </p:cNvPr>
                <p:cNvGrpSpPr/>
                <p:nvPr/>
              </p:nvGrpSpPr>
              <p:grpSpPr>
                <a:xfrm>
                  <a:off x="641549" y="3086322"/>
                  <a:ext cx="1787013" cy="840197"/>
                  <a:chOff x="341670" y="3758189"/>
                  <a:chExt cx="1787013" cy="840197"/>
                </a:xfrm>
              </p:grpSpPr>
              <p:sp>
                <p:nvSpPr>
                  <p:cNvPr id="11" name="Rectangle: Rounded Corners 10">
                    <a:extLst>
                      <a:ext uri="{FF2B5EF4-FFF2-40B4-BE49-F238E27FC236}">
                        <a16:creationId xmlns:a16="http://schemas.microsoft.com/office/drawing/2014/main" xmlns="" id="{05D9DEFA-3039-44AF-B5E5-ED32D52C8773}"/>
                      </a:ext>
                    </a:extLst>
                  </p:cNvPr>
                  <p:cNvSpPr/>
                  <p:nvPr/>
                </p:nvSpPr>
                <p:spPr>
                  <a:xfrm>
                    <a:off x="341670" y="3758189"/>
                    <a:ext cx="1787013" cy="8401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xmlns="" id="{AD4DC699-2A34-4A9D-99D4-783539BA14AC}"/>
                      </a:ext>
                    </a:extLst>
                  </p:cNvPr>
                  <p:cNvSpPr txBox="1"/>
                  <p:nvPr/>
                </p:nvSpPr>
                <p:spPr>
                  <a:xfrm>
                    <a:off x="736789" y="3830880"/>
                    <a:ext cx="1099985" cy="646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Funding Groups</a:t>
                    </a:r>
                  </a:p>
                </p:txBody>
              </p:sp>
            </p:grpSp>
            <p:grpSp>
              <p:nvGrpSpPr>
                <p:cNvPr id="35" name="Group 34">
                  <a:extLst>
                    <a:ext uri="{FF2B5EF4-FFF2-40B4-BE49-F238E27FC236}">
                      <a16:creationId xmlns:a16="http://schemas.microsoft.com/office/drawing/2014/main" xmlns="" id="{EC12C60B-CCED-4243-9FE8-00E227E86F05}"/>
                    </a:ext>
                  </a:extLst>
                </p:cNvPr>
                <p:cNvGrpSpPr/>
                <p:nvPr/>
              </p:nvGrpSpPr>
              <p:grpSpPr>
                <a:xfrm>
                  <a:off x="641549" y="5051994"/>
                  <a:ext cx="1787013" cy="920557"/>
                  <a:chOff x="341670" y="4803067"/>
                  <a:chExt cx="1787013" cy="920557"/>
                </a:xfrm>
              </p:grpSpPr>
              <p:sp>
                <p:nvSpPr>
                  <p:cNvPr id="12" name="Rectangle: Rounded Corners 11">
                    <a:extLst>
                      <a:ext uri="{FF2B5EF4-FFF2-40B4-BE49-F238E27FC236}">
                        <a16:creationId xmlns:a16="http://schemas.microsoft.com/office/drawing/2014/main" xmlns="" id="{535AEE45-A3D9-4DDB-8C13-3DF367B864EE}"/>
                      </a:ext>
                    </a:extLst>
                  </p:cNvPr>
                  <p:cNvSpPr/>
                  <p:nvPr/>
                </p:nvSpPr>
                <p:spPr>
                  <a:xfrm>
                    <a:off x="341670" y="4816388"/>
                    <a:ext cx="1787013" cy="8401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xmlns="" id="{FDDF7AB0-A3CB-4E52-83B7-AA3ED8860A56}"/>
                      </a:ext>
                    </a:extLst>
                  </p:cNvPr>
                  <p:cNvSpPr txBox="1"/>
                  <p:nvPr/>
                </p:nvSpPr>
                <p:spPr>
                  <a:xfrm>
                    <a:off x="513425" y="4803067"/>
                    <a:ext cx="1443494" cy="920557"/>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Required Project Components</a:t>
                    </a:r>
                  </a:p>
                </p:txBody>
              </p:sp>
            </p:grpSp>
          </p:grpSp>
          <p:sp>
            <p:nvSpPr>
              <p:cNvPr id="37" name="Rectangle: Rounded Corners 36">
                <a:extLst>
                  <a:ext uri="{FF2B5EF4-FFF2-40B4-BE49-F238E27FC236}">
                    <a16:creationId xmlns:a16="http://schemas.microsoft.com/office/drawing/2014/main" xmlns="" id="{3016C29F-3E46-4200-8C71-79F26EAB84D5}"/>
                  </a:ext>
                </a:extLst>
              </p:cNvPr>
              <p:cNvSpPr/>
              <p:nvPr/>
            </p:nvSpPr>
            <p:spPr>
              <a:xfrm>
                <a:off x="3070857" y="6146986"/>
                <a:ext cx="7875639" cy="8401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a16="http://schemas.microsoft.com/office/drawing/2014/main" xmlns="" id="{46ED75E6-837E-420F-9EA0-6972DE4EB446}"/>
                  </a:ext>
                </a:extLst>
              </p:cNvPr>
              <p:cNvSpPr/>
              <p:nvPr/>
            </p:nvSpPr>
            <p:spPr>
              <a:xfrm>
                <a:off x="1215024" y="6146991"/>
                <a:ext cx="1787013" cy="8401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39" name="TextBox 38">
              <a:extLst>
                <a:ext uri="{FF2B5EF4-FFF2-40B4-BE49-F238E27FC236}">
                  <a16:creationId xmlns:a16="http://schemas.microsoft.com/office/drawing/2014/main" xmlns="" id="{F81BD2F5-FAA8-4E1A-9E3B-FB7115D204B3}"/>
                </a:ext>
              </a:extLst>
            </p:cNvPr>
            <p:cNvSpPr txBox="1"/>
            <p:nvPr/>
          </p:nvSpPr>
          <p:spPr>
            <a:xfrm>
              <a:off x="1380625" y="5894398"/>
              <a:ext cx="1443494"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Evaluation Criteria</a:t>
              </a:r>
            </a:p>
          </p:txBody>
        </p:sp>
        <p:sp>
          <p:nvSpPr>
            <p:cNvPr id="40" name="TextBox 39">
              <a:extLst>
                <a:ext uri="{FF2B5EF4-FFF2-40B4-BE49-F238E27FC236}">
                  <a16:creationId xmlns:a16="http://schemas.microsoft.com/office/drawing/2014/main" xmlns="" id="{1BF0A2EB-C010-4386-B46C-A45DBC31B5A4}"/>
                </a:ext>
              </a:extLst>
            </p:cNvPr>
            <p:cNvSpPr txBox="1"/>
            <p:nvPr/>
          </p:nvSpPr>
          <p:spPr>
            <a:xfrm>
              <a:off x="3218341" y="5876042"/>
              <a:ext cx="7570839" cy="646332"/>
            </a:xfrm>
            <a:prstGeom prst="rect">
              <a:avLst/>
            </a:prstGeom>
            <a:solidFill>
              <a:schemeClr val="bg1"/>
            </a:solidFill>
          </p:spPr>
          <p:txBody>
            <a:bodyPr wrap="square" rtlCol="0">
              <a:spAutoFit/>
            </a:bodyPr>
            <a:lstStyle/>
            <a:p>
              <a:r>
                <a:rPr lang="en-US" dirty="0">
                  <a:latin typeface="Arial" panose="020B0604020202020204" pitchFamily="34" charset="0"/>
                  <a:cs typeface="Arial" panose="020B0604020202020204" pitchFamily="34" charset="0"/>
                </a:rPr>
                <a:t>Applications will be evaluated against the evaluation criteria which comprise a total of 100 points.</a:t>
              </a:r>
            </a:p>
          </p:txBody>
        </p:sp>
      </p:grpSp>
      <p:sp>
        <p:nvSpPr>
          <p:cNvPr id="5" name="Rectangle 4">
            <a:extLst>
              <a:ext uri="{FF2B5EF4-FFF2-40B4-BE49-F238E27FC236}">
                <a16:creationId xmlns:a16="http://schemas.microsoft.com/office/drawing/2014/main" xmlns="" id="{88D0882E-B211-48FD-8524-6F82D885DBA8}"/>
              </a:ext>
            </a:extLst>
          </p:cNvPr>
          <p:cNvSpPr/>
          <p:nvPr/>
        </p:nvSpPr>
        <p:spPr>
          <a:xfrm>
            <a:off x="1538328" y="6007053"/>
            <a:ext cx="9061136" cy="584775"/>
          </a:xfrm>
          <a:prstGeom prst="rect">
            <a:avLst/>
          </a:prstGeom>
          <a:solidFill>
            <a:schemeClr val="accent1">
              <a:lumMod val="60000"/>
              <a:lumOff val="40000"/>
            </a:schemeClr>
          </a:solidFill>
          <a:ln>
            <a:solidFill>
              <a:schemeClr val="accent5">
                <a:lumMod val="20000"/>
                <a:lumOff val="80000"/>
              </a:schemeClr>
            </a:solidFill>
          </a:ln>
        </p:spPr>
        <p:txBody>
          <a:bodyPr wrap="square">
            <a:spAutoFit/>
          </a:bodyPr>
          <a:lstStyle/>
          <a:p>
            <a:r>
              <a:rPr lang="en-US" sz="3200" b="1" dirty="0">
                <a:latin typeface="Arial" panose="020B0604020202020204" pitchFamily="34" charset="0"/>
                <a:cs typeface="Arial" panose="020B0604020202020204" pitchFamily="34" charset="0"/>
              </a:rPr>
              <a:t>FOA Deadline: FOA expected in January 2019</a:t>
            </a:r>
          </a:p>
        </p:txBody>
      </p:sp>
    </p:spTree>
    <p:extLst>
      <p:ext uri="{BB962C8B-B14F-4D97-AF65-F5344CB8AC3E}">
        <p14:creationId xmlns:p14="http://schemas.microsoft.com/office/powerpoint/2010/main" val="198978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descr="Katie Schultz, Program Analyst, Water Resources and Planning&#10;kschultz@usbr.gov&#10;">
            <a:extLst>
              <a:ext uri="{FF2B5EF4-FFF2-40B4-BE49-F238E27FC236}">
                <a16:creationId xmlns:a16="http://schemas.microsoft.com/office/drawing/2014/main" xmlns="" id="{06EC56F4-C485-4455-8533-C2AFC8D0418B}"/>
              </a:ext>
            </a:extLst>
          </p:cNvPr>
          <p:cNvSpPr>
            <a:spLocks noGrp="1"/>
          </p:cNvSpPr>
          <p:nvPr>
            <p:ph type="subTitle" idx="1"/>
          </p:nvPr>
        </p:nvSpPr>
        <p:spPr>
          <a:xfrm>
            <a:off x="1071750" y="630639"/>
            <a:ext cx="4255162" cy="1553760"/>
          </a:xfrm>
        </p:spPr>
        <p:txBody>
          <a:bodyPr/>
          <a:lstStyle/>
          <a:p>
            <a:r>
              <a:rPr lang="en-US" dirty="0"/>
              <a:t>Katie Schultz</a:t>
            </a:r>
          </a:p>
          <a:p>
            <a:r>
              <a:rPr lang="en-US" dirty="0"/>
              <a:t>303-445-2188</a:t>
            </a:r>
          </a:p>
          <a:p>
            <a:r>
              <a:rPr lang="en-US" dirty="0">
                <a:hlinkClick r:id="rId3"/>
              </a:rPr>
              <a:t>kschultz@usbr.gov</a:t>
            </a:r>
            <a:endParaRPr lang="en-US" dirty="0"/>
          </a:p>
        </p:txBody>
      </p:sp>
      <p:sp>
        <p:nvSpPr>
          <p:cNvPr id="5" name="Subtitle 1" descr="Avra Morgan, Program Analyst, Water Resources and Planning&#10;aomorgan@usbr.gov">
            <a:extLst>
              <a:ext uri="{FF2B5EF4-FFF2-40B4-BE49-F238E27FC236}">
                <a16:creationId xmlns:a16="http://schemas.microsoft.com/office/drawing/2014/main" xmlns="" id="{788CFC1E-F346-4B0A-A5BD-BEA4B000FEA3}"/>
              </a:ext>
            </a:extLst>
          </p:cNvPr>
          <p:cNvSpPr txBox="1">
            <a:spLocks/>
          </p:cNvSpPr>
          <p:nvPr/>
        </p:nvSpPr>
        <p:spPr>
          <a:xfrm>
            <a:off x="6366764" y="630639"/>
            <a:ext cx="4489078" cy="1994419"/>
          </a:xfrm>
          <a:prstGeom prst="rect">
            <a:avLst/>
          </a:prstGeom>
          <a:effectLst>
            <a:outerShdw blurRad="50800" dist="38100" dir="2700000" algn="tl" rotWithShape="0">
              <a:schemeClr val="bg1">
                <a:alpha val="40000"/>
              </a:schemeClr>
            </a:outerShdw>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3200" b="1" kern="1200" baseline="0">
                <a:solidFill>
                  <a:schemeClr val="tx1"/>
                </a:solidFill>
                <a:effectLst>
                  <a:outerShdw blurRad="38100" dist="38100" dir="2700000" algn="tl">
                    <a:srgbClr val="000000">
                      <a:alpha val="43137"/>
                    </a:srgbClr>
                  </a:outerShdw>
                </a:effectLst>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b="1" kern="1200">
                <a:solidFill>
                  <a:schemeClr val="bg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a:buNone/>
              <a:defRPr sz="1800" b="1" kern="1200">
                <a:solidFill>
                  <a:schemeClr val="bg1"/>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a:buNone/>
              <a:defRPr sz="1600" b="1" kern="1200">
                <a:solidFill>
                  <a:schemeClr val="bg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b="1" kern="1200">
                <a:solidFill>
                  <a:schemeClr val="bg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dirty="0"/>
              <a:t>Avra Morgan</a:t>
            </a:r>
          </a:p>
          <a:p>
            <a:r>
              <a:rPr lang="en-US" dirty="0"/>
              <a:t>303-445-2906</a:t>
            </a:r>
          </a:p>
          <a:p>
            <a:r>
              <a:rPr lang="en-US" dirty="0">
                <a:hlinkClick r:id="rId4"/>
              </a:rPr>
              <a:t>aomorgan@usbr.gov</a:t>
            </a:r>
            <a:endParaRPr lang="en-US" dirty="0"/>
          </a:p>
        </p:txBody>
      </p:sp>
    </p:spTree>
    <p:extLst>
      <p:ext uri="{BB962C8B-B14F-4D97-AF65-F5344CB8AC3E}">
        <p14:creationId xmlns:p14="http://schemas.microsoft.com/office/powerpoint/2010/main" val="2000998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2D3B98-64FA-4B79-87A2-4E86D74478C2}"/>
              </a:ext>
            </a:extLst>
          </p:cNvPr>
          <p:cNvSpPr>
            <a:spLocks noGrp="1"/>
          </p:cNvSpPr>
          <p:nvPr>
            <p:ph type="title"/>
          </p:nvPr>
        </p:nvSpPr>
        <p:spPr>
          <a:xfrm>
            <a:off x="228600" y="53775"/>
            <a:ext cx="11704320" cy="1325563"/>
          </a:xfrm>
        </p:spPr>
        <p:txBody>
          <a:bodyPr/>
          <a:lstStyle/>
          <a:p>
            <a:r>
              <a:rPr lang="en-US" dirty="0"/>
              <a:t>WaterSMART Program - </a:t>
            </a:r>
            <a:r>
              <a:rPr lang="en-US" i="1" dirty="0"/>
              <a:t>Overview</a:t>
            </a:r>
          </a:p>
        </p:txBody>
      </p:sp>
      <p:sp>
        <p:nvSpPr>
          <p:cNvPr id="3" name="Content Placeholder 2">
            <a:extLst>
              <a:ext uri="{FF2B5EF4-FFF2-40B4-BE49-F238E27FC236}">
                <a16:creationId xmlns:a16="http://schemas.microsoft.com/office/drawing/2014/main" xmlns="" id="{06AA1ADD-B01F-4B83-8EAE-42C2124C3D7F}"/>
              </a:ext>
            </a:extLst>
          </p:cNvPr>
          <p:cNvSpPr>
            <a:spLocks noGrp="1"/>
          </p:cNvSpPr>
          <p:nvPr>
            <p:ph idx="1"/>
          </p:nvPr>
        </p:nvSpPr>
        <p:spPr>
          <a:xfrm>
            <a:off x="5682634" y="1527914"/>
            <a:ext cx="5757999" cy="5149333"/>
          </a:xfrm>
        </p:spPr>
        <p:txBody>
          <a:bodyPr/>
          <a:lstStyle/>
          <a:p>
            <a:r>
              <a:rPr lang="en-US" sz="2400" b="0" dirty="0"/>
              <a:t>Departmental initiative established in 2010</a:t>
            </a:r>
          </a:p>
          <a:p>
            <a:r>
              <a:rPr lang="en-US" sz="2400" b="0" dirty="0"/>
              <a:t>Provides a framework for Interior to support water supply reliability for multiple water users </a:t>
            </a:r>
          </a:p>
          <a:p>
            <a:r>
              <a:rPr lang="en-US" sz="2400" b="0" dirty="0"/>
              <a:t>WaterSMART supports Reclamation’s mission through collaboration with stakeholders to improve water management, increase water reliability, and optimize limited supplies</a:t>
            </a:r>
          </a:p>
          <a:p>
            <a:r>
              <a:rPr lang="en-US" sz="2400" b="0" dirty="0"/>
              <a:t>Authorized under section 9504 of the SECURE Water Act</a:t>
            </a:r>
          </a:p>
        </p:txBody>
      </p:sp>
      <p:pic>
        <p:nvPicPr>
          <p:cNvPr id="11" name="Picture 10" descr="Examples of water use.">
            <a:extLst>
              <a:ext uri="{FF2B5EF4-FFF2-40B4-BE49-F238E27FC236}">
                <a16:creationId xmlns:a16="http://schemas.microsoft.com/office/drawing/2014/main" xmlns="" id="{5CA0675F-1155-441E-AEB2-4DE419BBEA3D}"/>
              </a:ext>
            </a:extLst>
          </p:cNvPr>
          <p:cNvPicPr>
            <a:picLocks noChangeAspect="1"/>
          </p:cNvPicPr>
          <p:nvPr/>
        </p:nvPicPr>
        <p:blipFill>
          <a:blip r:embed="rId3"/>
          <a:stretch>
            <a:fillRect/>
          </a:stretch>
        </p:blipFill>
        <p:spPr>
          <a:xfrm>
            <a:off x="806011" y="1131487"/>
            <a:ext cx="4486752" cy="5726513"/>
          </a:xfrm>
          <a:prstGeom prst="rect">
            <a:avLst/>
          </a:prstGeom>
        </p:spPr>
      </p:pic>
    </p:spTree>
    <p:extLst>
      <p:ext uri="{BB962C8B-B14F-4D97-AF65-F5344CB8AC3E}">
        <p14:creationId xmlns:p14="http://schemas.microsoft.com/office/powerpoint/2010/main" val="2909847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0A19C0-6F8D-4E2A-9925-7DC024F49E79}"/>
              </a:ext>
            </a:extLst>
          </p:cNvPr>
          <p:cNvSpPr>
            <a:spLocks noGrp="1"/>
          </p:cNvSpPr>
          <p:nvPr>
            <p:ph type="title"/>
          </p:nvPr>
        </p:nvSpPr>
        <p:spPr>
          <a:xfrm>
            <a:off x="228600" y="10744"/>
            <a:ext cx="11704320" cy="1325563"/>
          </a:xfrm>
        </p:spPr>
        <p:txBody>
          <a:bodyPr/>
          <a:lstStyle/>
          <a:p>
            <a:r>
              <a:rPr lang="en-US" dirty="0"/>
              <a:t>Reclamation’s Mission</a:t>
            </a:r>
          </a:p>
        </p:txBody>
      </p:sp>
      <p:sp>
        <p:nvSpPr>
          <p:cNvPr id="3" name="Content Placeholder 2">
            <a:extLst>
              <a:ext uri="{FF2B5EF4-FFF2-40B4-BE49-F238E27FC236}">
                <a16:creationId xmlns:a16="http://schemas.microsoft.com/office/drawing/2014/main" xmlns="" id="{0B916FAA-4F51-44B4-B548-72CED9F201D3}"/>
              </a:ext>
            </a:extLst>
          </p:cNvPr>
          <p:cNvSpPr>
            <a:spLocks noGrp="1"/>
          </p:cNvSpPr>
          <p:nvPr>
            <p:ph idx="1"/>
          </p:nvPr>
        </p:nvSpPr>
        <p:spPr>
          <a:xfrm>
            <a:off x="228600" y="1328961"/>
            <a:ext cx="11704320" cy="1715017"/>
          </a:xfrm>
        </p:spPr>
        <p:txBody>
          <a:bodyPr/>
          <a:lstStyle/>
          <a:p>
            <a:pPr marL="0" indent="0">
              <a:buNone/>
            </a:pPr>
            <a:r>
              <a:rPr lang="en-US" b="0" dirty="0"/>
              <a:t>The mission of the Bureau of Reclamation is to manage, develop, and protect water and related resources in an environmentally and economically sound manner in the interest of the American public.</a:t>
            </a:r>
          </a:p>
        </p:txBody>
      </p:sp>
      <p:pic>
        <p:nvPicPr>
          <p:cNvPr id="7" name="Picture 6" descr="Graphic for Reclamation water programs.">
            <a:extLst>
              <a:ext uri="{FF2B5EF4-FFF2-40B4-BE49-F238E27FC236}">
                <a16:creationId xmlns:a16="http://schemas.microsoft.com/office/drawing/2014/main" xmlns="" id="{A35B6FAD-4DBB-4B18-8EFA-CD806C1EF3CA}"/>
              </a:ext>
            </a:extLst>
          </p:cNvPr>
          <p:cNvPicPr>
            <a:picLocks noChangeAspect="1"/>
          </p:cNvPicPr>
          <p:nvPr/>
        </p:nvPicPr>
        <p:blipFill>
          <a:blip r:embed="rId3"/>
          <a:stretch>
            <a:fillRect/>
          </a:stretch>
        </p:blipFill>
        <p:spPr>
          <a:xfrm>
            <a:off x="1962583" y="2741758"/>
            <a:ext cx="8236353" cy="3828681"/>
          </a:xfrm>
          <a:prstGeom prst="rect">
            <a:avLst/>
          </a:prstGeom>
        </p:spPr>
      </p:pic>
    </p:spTree>
    <p:extLst>
      <p:ext uri="{BB962C8B-B14F-4D97-AF65-F5344CB8AC3E}">
        <p14:creationId xmlns:p14="http://schemas.microsoft.com/office/powerpoint/2010/main" val="2696358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6D52BE42-33D5-4B52-8316-F00274F88F33}"/>
              </a:ext>
            </a:extLst>
          </p:cNvPr>
          <p:cNvSpPr/>
          <p:nvPr/>
        </p:nvSpPr>
        <p:spPr>
          <a:xfrm>
            <a:off x="1828801" y="682223"/>
            <a:ext cx="8491630" cy="2650215"/>
          </a:xfrm>
          <a:prstGeom prst="rect">
            <a:avLst/>
          </a:prstGeom>
          <a:noFill/>
        </p:spPr>
        <p:txBody>
          <a:bodyPr wrap="square" lIns="91440" tIns="45720" rIns="91440" bIns="45720">
            <a:prstTxWarp prst="textArchUp">
              <a:avLst/>
            </a:prstTxWarp>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WaterSMART Program</a:t>
            </a:r>
          </a:p>
        </p:txBody>
      </p:sp>
      <p:pic>
        <p:nvPicPr>
          <p:cNvPr id="7" name="Picture 6" descr="Graphic showing the three sub activities under WaterSMART Grants.">
            <a:extLst>
              <a:ext uri="{FF2B5EF4-FFF2-40B4-BE49-F238E27FC236}">
                <a16:creationId xmlns:a16="http://schemas.microsoft.com/office/drawing/2014/main" xmlns="" id="{7CF35673-8D2D-45D7-A28D-EA5B5CD91B8F}"/>
              </a:ext>
            </a:extLst>
          </p:cNvPr>
          <p:cNvPicPr>
            <a:picLocks noChangeAspect="1"/>
          </p:cNvPicPr>
          <p:nvPr/>
        </p:nvPicPr>
        <p:blipFill>
          <a:blip r:embed="rId3"/>
          <a:stretch>
            <a:fillRect/>
          </a:stretch>
        </p:blipFill>
        <p:spPr>
          <a:xfrm>
            <a:off x="2075796" y="1522272"/>
            <a:ext cx="9101402" cy="5335728"/>
          </a:xfrm>
          <a:prstGeom prst="rect">
            <a:avLst/>
          </a:prstGeom>
        </p:spPr>
      </p:pic>
    </p:spTree>
    <p:extLst>
      <p:ext uri="{BB962C8B-B14F-4D97-AF65-F5344CB8AC3E}">
        <p14:creationId xmlns:p14="http://schemas.microsoft.com/office/powerpoint/2010/main" val="3212443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98B412-89E3-4E2F-8CDF-6CF6677ED7B8}"/>
              </a:ext>
            </a:extLst>
          </p:cNvPr>
          <p:cNvSpPr>
            <a:spLocks noGrp="1"/>
          </p:cNvSpPr>
          <p:nvPr>
            <p:ph type="title"/>
          </p:nvPr>
        </p:nvSpPr>
        <p:spPr>
          <a:xfrm>
            <a:off x="228600" y="333340"/>
            <a:ext cx="11704320" cy="1325563"/>
          </a:xfrm>
        </p:spPr>
        <p:txBody>
          <a:bodyPr/>
          <a:lstStyle/>
          <a:p>
            <a:r>
              <a:rPr lang="en-US" dirty="0"/>
              <a:t>Water Marketing Strategy Grants – </a:t>
            </a:r>
            <a:r>
              <a:rPr lang="en-US" i="1" dirty="0"/>
              <a:t>Overview</a:t>
            </a:r>
          </a:p>
        </p:txBody>
      </p:sp>
      <p:sp>
        <p:nvSpPr>
          <p:cNvPr id="3" name="Content Placeholder 2">
            <a:extLst>
              <a:ext uri="{FF2B5EF4-FFF2-40B4-BE49-F238E27FC236}">
                <a16:creationId xmlns:a16="http://schemas.microsoft.com/office/drawing/2014/main" xmlns="" id="{BDC48D74-C984-4BD8-B653-08F587031DB9}"/>
              </a:ext>
            </a:extLst>
          </p:cNvPr>
          <p:cNvSpPr>
            <a:spLocks noGrp="1"/>
          </p:cNvSpPr>
          <p:nvPr>
            <p:ph idx="1"/>
          </p:nvPr>
        </p:nvSpPr>
        <p:spPr>
          <a:xfrm>
            <a:off x="228600" y="1900262"/>
            <a:ext cx="11704320" cy="4351338"/>
          </a:xfrm>
        </p:spPr>
        <p:txBody>
          <a:bodyPr/>
          <a:lstStyle/>
          <a:p>
            <a:r>
              <a:rPr lang="en-US" sz="2400" dirty="0"/>
              <a:t>Program Purpose: </a:t>
            </a:r>
            <a:r>
              <a:rPr lang="en-US" sz="2400" b="0" dirty="0"/>
              <a:t>Through WaterSMART Water Marketing Strategy Grants, Reclamation provides cost-shared financial assistance to states, tribes, and local governments to develop water marketing strategies to establish or expand water markets, or water marketing activities between willing participants</a:t>
            </a:r>
          </a:p>
          <a:p>
            <a:r>
              <a:rPr lang="en-US" sz="2400" dirty="0"/>
              <a:t>Projects Funded:</a:t>
            </a:r>
            <a:r>
              <a:rPr lang="en-US" sz="2400" b="0" dirty="0"/>
              <a:t> Collaborative planning efforts to develop water markets that will proactively address water supply reliability and increase water management flexibility. Pilot activities integral to the development of a strategy – e.g. the movement of water on a pilot basis in compliance with applicable laws – can also be included</a:t>
            </a:r>
          </a:p>
          <a:p>
            <a:r>
              <a:rPr lang="en-US" sz="2400" dirty="0"/>
              <a:t>Program Objective: </a:t>
            </a:r>
            <a:r>
              <a:rPr lang="en-US" sz="2400" b="0" dirty="0"/>
              <a:t>Water markets between willing buyers and sellers can be used to help water users meet demands efficiently in times of shortages, thereby helping prevent conflicts</a:t>
            </a:r>
          </a:p>
        </p:txBody>
      </p:sp>
    </p:spTree>
    <p:extLst>
      <p:ext uri="{BB962C8B-B14F-4D97-AF65-F5344CB8AC3E}">
        <p14:creationId xmlns:p14="http://schemas.microsoft.com/office/powerpoint/2010/main" val="3788618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200AE4-7032-4440-ACE1-F0C1ED01F4A8}"/>
              </a:ext>
            </a:extLst>
          </p:cNvPr>
          <p:cNvSpPr>
            <a:spLocks noGrp="1"/>
          </p:cNvSpPr>
          <p:nvPr>
            <p:ph type="title"/>
          </p:nvPr>
        </p:nvSpPr>
        <p:spPr>
          <a:xfrm>
            <a:off x="267940" y="290808"/>
            <a:ext cx="11704320" cy="1325563"/>
          </a:xfrm>
        </p:spPr>
        <p:txBody>
          <a:bodyPr/>
          <a:lstStyle/>
          <a:p>
            <a:r>
              <a:rPr lang="en-US" dirty="0"/>
              <a:t>Water Marketing Strategy Grants – </a:t>
            </a:r>
            <a:r>
              <a:rPr lang="en-US" i="1" dirty="0"/>
              <a:t>Overview</a:t>
            </a:r>
          </a:p>
        </p:txBody>
      </p:sp>
      <p:sp>
        <p:nvSpPr>
          <p:cNvPr id="3" name="Content Placeholder 2">
            <a:extLst>
              <a:ext uri="{FF2B5EF4-FFF2-40B4-BE49-F238E27FC236}">
                <a16:creationId xmlns:a16="http://schemas.microsoft.com/office/drawing/2014/main" xmlns="" id="{E839892B-3539-4F51-A23B-629B24863044}"/>
              </a:ext>
            </a:extLst>
          </p:cNvPr>
          <p:cNvSpPr>
            <a:spLocks noGrp="1"/>
          </p:cNvSpPr>
          <p:nvPr>
            <p:ph idx="1"/>
          </p:nvPr>
        </p:nvSpPr>
        <p:spPr>
          <a:xfrm>
            <a:off x="379520" y="2509729"/>
            <a:ext cx="4529364" cy="2359984"/>
          </a:xfrm>
        </p:spPr>
        <p:txBody>
          <a:bodyPr/>
          <a:lstStyle/>
          <a:p>
            <a:r>
              <a:rPr lang="en-US" b="0" dirty="0"/>
              <a:t>A </a:t>
            </a:r>
            <a:r>
              <a:rPr lang="en-US" b="0" i="1" dirty="0"/>
              <a:t>water marketing strategy </a:t>
            </a:r>
            <a:r>
              <a:rPr lang="en-US" b="0" dirty="0"/>
              <a:t>is a framework for the implementation of water marketing and can include these 3 elements:</a:t>
            </a:r>
            <a:endParaRPr lang="en-US" sz="2400" b="0" dirty="0"/>
          </a:p>
        </p:txBody>
      </p:sp>
      <p:pic>
        <p:nvPicPr>
          <p:cNvPr id="6" name="Picture 5" descr="Graphic showing the three elements of a water marketing strategy.">
            <a:extLst>
              <a:ext uri="{FF2B5EF4-FFF2-40B4-BE49-F238E27FC236}">
                <a16:creationId xmlns:a16="http://schemas.microsoft.com/office/drawing/2014/main" xmlns="" id="{284806BA-AE40-4F98-B7EE-E2EAE3A4709F}"/>
              </a:ext>
            </a:extLst>
          </p:cNvPr>
          <p:cNvPicPr>
            <a:picLocks noChangeAspect="1"/>
          </p:cNvPicPr>
          <p:nvPr/>
        </p:nvPicPr>
        <p:blipFill>
          <a:blip r:embed="rId3"/>
          <a:stretch>
            <a:fillRect/>
          </a:stretch>
        </p:blipFill>
        <p:spPr>
          <a:xfrm>
            <a:off x="3674432" y="1214963"/>
            <a:ext cx="8517568" cy="5643037"/>
          </a:xfrm>
          <a:prstGeom prst="rect">
            <a:avLst/>
          </a:prstGeom>
        </p:spPr>
      </p:pic>
    </p:spTree>
    <p:extLst>
      <p:ext uri="{BB962C8B-B14F-4D97-AF65-F5344CB8AC3E}">
        <p14:creationId xmlns:p14="http://schemas.microsoft.com/office/powerpoint/2010/main" val="2579004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5BE915-D89D-4DC9-9C07-4D419FF926EB}"/>
              </a:ext>
            </a:extLst>
          </p:cNvPr>
          <p:cNvSpPr>
            <a:spLocks noGrp="1"/>
          </p:cNvSpPr>
          <p:nvPr>
            <p:ph type="title"/>
          </p:nvPr>
        </p:nvSpPr>
        <p:spPr>
          <a:xfrm>
            <a:off x="228600" y="432318"/>
            <a:ext cx="11704320" cy="1325563"/>
          </a:xfrm>
        </p:spPr>
        <p:txBody>
          <a:bodyPr/>
          <a:lstStyle/>
          <a:p>
            <a:r>
              <a:rPr lang="en-US" dirty="0"/>
              <a:t>Water Marketing Strategy Grants – </a:t>
            </a:r>
            <a:r>
              <a:rPr lang="en-US" i="1" dirty="0"/>
              <a:t>Project Eligibility</a:t>
            </a:r>
          </a:p>
        </p:txBody>
      </p:sp>
      <p:sp>
        <p:nvSpPr>
          <p:cNvPr id="5" name="Content Placeholder 4">
            <a:extLst>
              <a:ext uri="{FF2B5EF4-FFF2-40B4-BE49-F238E27FC236}">
                <a16:creationId xmlns:a16="http://schemas.microsoft.com/office/drawing/2014/main" xmlns="" id="{20B4CF09-6408-4F3E-A421-00CA5A6320DC}"/>
              </a:ext>
            </a:extLst>
          </p:cNvPr>
          <p:cNvSpPr>
            <a:spLocks noGrp="1"/>
          </p:cNvSpPr>
          <p:nvPr>
            <p:ph idx="1"/>
          </p:nvPr>
        </p:nvSpPr>
        <p:spPr>
          <a:xfrm>
            <a:off x="974558" y="4103481"/>
            <a:ext cx="4991099" cy="1891442"/>
          </a:xfrm>
        </p:spPr>
        <p:txBody>
          <a:bodyPr/>
          <a:lstStyle/>
          <a:p>
            <a:pPr marL="0" indent="0">
              <a:buNone/>
            </a:pPr>
            <a:r>
              <a:rPr lang="en-US" sz="2000" u="sng" dirty="0"/>
              <a:t>Eligible Projects:</a:t>
            </a:r>
          </a:p>
          <a:p>
            <a:pPr>
              <a:lnSpc>
                <a:spcPct val="100000"/>
              </a:lnSpc>
            </a:pPr>
            <a:r>
              <a:rPr lang="en-US" sz="2000" b="0" dirty="0"/>
              <a:t>Development of a water marketing strategy to establish or expand current water markets or water marketing activities</a:t>
            </a:r>
          </a:p>
        </p:txBody>
      </p:sp>
      <p:sp>
        <p:nvSpPr>
          <p:cNvPr id="7" name="Content Placeholder 4">
            <a:extLst>
              <a:ext uri="{FF2B5EF4-FFF2-40B4-BE49-F238E27FC236}">
                <a16:creationId xmlns:a16="http://schemas.microsoft.com/office/drawing/2014/main" xmlns="" id="{819A1D5D-9FBA-4986-AE3A-189CC4BC0114}"/>
              </a:ext>
            </a:extLst>
          </p:cNvPr>
          <p:cNvSpPr txBox="1">
            <a:spLocks/>
          </p:cNvSpPr>
          <p:nvPr/>
        </p:nvSpPr>
        <p:spPr>
          <a:xfrm>
            <a:off x="974558" y="2019592"/>
            <a:ext cx="4991099" cy="17482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b="1"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1"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1"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1"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1"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000" u="sng" dirty="0"/>
              <a:t>Eligible Applicants:</a:t>
            </a:r>
          </a:p>
          <a:p>
            <a:pPr>
              <a:lnSpc>
                <a:spcPct val="100000"/>
              </a:lnSpc>
            </a:pPr>
            <a:r>
              <a:rPr lang="en-US" sz="2000" b="0" dirty="0"/>
              <a:t>States, Tribes, irrigation districts, water districts, or other organizations with water or power delivery authority</a:t>
            </a:r>
          </a:p>
        </p:txBody>
      </p:sp>
      <p:sp>
        <p:nvSpPr>
          <p:cNvPr id="6" name="Content Placeholder 4">
            <a:extLst>
              <a:ext uri="{FF2B5EF4-FFF2-40B4-BE49-F238E27FC236}">
                <a16:creationId xmlns:a16="http://schemas.microsoft.com/office/drawing/2014/main" xmlns="" id="{23409B84-9978-4FC0-B248-3DA74A38BBA2}"/>
              </a:ext>
            </a:extLst>
          </p:cNvPr>
          <p:cNvSpPr txBox="1">
            <a:spLocks/>
          </p:cNvSpPr>
          <p:nvPr/>
        </p:nvSpPr>
        <p:spPr>
          <a:xfrm>
            <a:off x="6327165" y="4106796"/>
            <a:ext cx="5030646" cy="2262106"/>
          </a:xfrm>
          <a:prstGeom prst="rect">
            <a:avLst/>
          </a:prstGeom>
        </p:spPr>
        <p:txBody>
          <a:bodyPr vert="horz" lIns="91440" tIns="45720" rIns="91440" bIns="45720" numCol="2" rtlCol="0">
            <a:noAutofit/>
          </a:bodyPr>
          <a:lstStyle>
            <a:lvl1pPr marL="228600" indent="-228600" algn="l" defTabSz="914400" rtl="0" eaLnBrk="1" latinLnBrk="0" hangingPunct="1">
              <a:lnSpc>
                <a:spcPct val="90000"/>
              </a:lnSpc>
              <a:spcBef>
                <a:spcPts val="1000"/>
              </a:spcBef>
              <a:buFont typeface="Arial"/>
              <a:buChar char="•"/>
              <a:defRPr sz="2800" b="1"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1"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1"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1"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1"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000" u="sng" dirty="0"/>
              <a:t>Ineligible Projects:</a:t>
            </a:r>
          </a:p>
          <a:p>
            <a:r>
              <a:rPr lang="en-US" sz="1600" b="0" dirty="0"/>
              <a:t>Other types of planning studies</a:t>
            </a:r>
          </a:p>
          <a:p>
            <a:r>
              <a:rPr lang="en-US" sz="1600" b="0" dirty="0"/>
              <a:t>Construction activities </a:t>
            </a:r>
          </a:p>
          <a:p>
            <a:r>
              <a:rPr lang="en-US" sz="1600" b="0" dirty="0"/>
              <a:t>Water conservation projects</a:t>
            </a:r>
          </a:p>
          <a:p>
            <a:r>
              <a:rPr lang="en-US" sz="1600" b="0" dirty="0"/>
              <a:t>OM&amp;R</a:t>
            </a:r>
          </a:p>
          <a:p>
            <a:endParaRPr lang="en-US" sz="1600" b="0" dirty="0"/>
          </a:p>
          <a:p>
            <a:r>
              <a:rPr lang="en-US" sz="1600" b="0" dirty="0"/>
              <a:t>Title XVI Projects </a:t>
            </a:r>
          </a:p>
          <a:p>
            <a:r>
              <a:rPr lang="en-US" sz="1600" b="0" dirty="0"/>
              <a:t>Water purchases </a:t>
            </a:r>
          </a:p>
          <a:p>
            <a:r>
              <a:rPr lang="en-US" sz="1600" b="0" dirty="0"/>
              <a:t>Administrative construction costs</a:t>
            </a:r>
          </a:p>
          <a:p>
            <a:r>
              <a:rPr lang="en-US" sz="1600" b="0" dirty="0"/>
              <a:t>On-farm improvement projects</a:t>
            </a:r>
          </a:p>
        </p:txBody>
      </p:sp>
      <p:sp>
        <p:nvSpPr>
          <p:cNvPr id="10" name="Content Placeholder 4">
            <a:extLst>
              <a:ext uri="{FF2B5EF4-FFF2-40B4-BE49-F238E27FC236}">
                <a16:creationId xmlns:a16="http://schemas.microsoft.com/office/drawing/2014/main" xmlns="" id="{0A94AB15-D164-4021-A8E1-FF5D58804D4A}"/>
              </a:ext>
            </a:extLst>
          </p:cNvPr>
          <p:cNvSpPr txBox="1">
            <a:spLocks/>
          </p:cNvSpPr>
          <p:nvPr/>
        </p:nvSpPr>
        <p:spPr>
          <a:xfrm>
            <a:off x="6327165" y="2019592"/>
            <a:ext cx="5030646" cy="1954823"/>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a:buChar char="•"/>
              <a:defRPr sz="2800" b="1"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1"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1"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1"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1"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2000" u="sng" dirty="0"/>
              <a:t>Ineligible Applicants:</a:t>
            </a:r>
          </a:p>
          <a:p>
            <a:pPr>
              <a:lnSpc>
                <a:spcPct val="100000"/>
              </a:lnSpc>
            </a:pPr>
            <a:r>
              <a:rPr lang="en-US" sz="1600" b="0" dirty="0"/>
              <a:t>Federal government entities</a:t>
            </a:r>
          </a:p>
          <a:p>
            <a:pPr>
              <a:lnSpc>
                <a:spcPct val="100000"/>
              </a:lnSpc>
            </a:pPr>
            <a:r>
              <a:rPr lang="en-US" sz="1600" b="0" dirty="0"/>
              <a:t>Institutes of higher education </a:t>
            </a:r>
          </a:p>
          <a:p>
            <a:pPr>
              <a:lnSpc>
                <a:spcPct val="100000"/>
              </a:lnSpc>
            </a:pPr>
            <a:r>
              <a:rPr lang="en-US" sz="1600" b="0" dirty="0"/>
              <a:t>Individuals </a:t>
            </a:r>
          </a:p>
          <a:p>
            <a:pPr>
              <a:lnSpc>
                <a:spcPct val="100000"/>
              </a:lnSpc>
            </a:pPr>
            <a:r>
              <a:rPr lang="en-US" sz="1600" b="0" dirty="0"/>
              <a:t>501(c)4 and 501(c)6 organizations</a:t>
            </a:r>
          </a:p>
        </p:txBody>
      </p:sp>
      <p:sp>
        <p:nvSpPr>
          <p:cNvPr id="11" name="Rectangle 10">
            <a:extLst>
              <a:ext uri="{FF2B5EF4-FFF2-40B4-BE49-F238E27FC236}">
                <a16:creationId xmlns:a16="http://schemas.microsoft.com/office/drawing/2014/main" xmlns="" id="{27FBB846-ABAC-4A09-9EC4-D5BB0B2E6BBF}"/>
              </a:ext>
            </a:extLst>
          </p:cNvPr>
          <p:cNvSpPr/>
          <p:nvPr/>
        </p:nvSpPr>
        <p:spPr>
          <a:xfrm>
            <a:off x="974558" y="2019592"/>
            <a:ext cx="4991099" cy="4349310"/>
          </a:xfrm>
          <a:prstGeom prst="rect">
            <a:avLst/>
          </a:prstGeom>
          <a:no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D9BDFF35-1B2B-4463-A663-DC4D49727CCD}"/>
              </a:ext>
            </a:extLst>
          </p:cNvPr>
          <p:cNvSpPr/>
          <p:nvPr/>
        </p:nvSpPr>
        <p:spPr>
          <a:xfrm>
            <a:off x="6327165" y="2019592"/>
            <a:ext cx="5030646" cy="4349310"/>
          </a:xfrm>
          <a:prstGeom prst="rect">
            <a:avLst/>
          </a:prstGeom>
          <a:no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8552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8335E0-2BC3-46F5-8EAE-5830370C950C}"/>
              </a:ext>
            </a:extLst>
          </p:cNvPr>
          <p:cNvSpPr>
            <a:spLocks noGrp="1"/>
          </p:cNvSpPr>
          <p:nvPr>
            <p:ph type="title"/>
          </p:nvPr>
        </p:nvSpPr>
        <p:spPr>
          <a:xfrm>
            <a:off x="228599" y="290810"/>
            <a:ext cx="11704320" cy="1325563"/>
          </a:xfrm>
        </p:spPr>
        <p:txBody>
          <a:bodyPr/>
          <a:lstStyle/>
          <a:p>
            <a:r>
              <a:rPr lang="en-US" dirty="0"/>
              <a:t>Water Marketing Strategy Grants – </a:t>
            </a:r>
            <a:r>
              <a:rPr lang="en-US" i="1" dirty="0"/>
              <a:t>Award Information</a:t>
            </a:r>
          </a:p>
        </p:txBody>
      </p:sp>
      <p:sp>
        <p:nvSpPr>
          <p:cNvPr id="3" name="Content Placeholder 2">
            <a:extLst>
              <a:ext uri="{FF2B5EF4-FFF2-40B4-BE49-F238E27FC236}">
                <a16:creationId xmlns:a16="http://schemas.microsoft.com/office/drawing/2014/main" xmlns="" id="{2EEE947A-0200-4527-B0C6-CD6A2AF8AF0B}"/>
              </a:ext>
            </a:extLst>
          </p:cNvPr>
          <p:cNvSpPr>
            <a:spLocks noGrp="1"/>
          </p:cNvSpPr>
          <p:nvPr>
            <p:ph idx="1"/>
          </p:nvPr>
        </p:nvSpPr>
        <p:spPr>
          <a:xfrm>
            <a:off x="717298" y="1889346"/>
            <a:ext cx="5288103" cy="3482312"/>
          </a:xfrm>
          <a:ln>
            <a:solidFill>
              <a:schemeClr val="accent5">
                <a:lumMod val="20000"/>
                <a:lumOff val="80000"/>
              </a:schemeClr>
            </a:solidFill>
          </a:ln>
        </p:spPr>
        <p:txBody>
          <a:bodyPr/>
          <a:lstStyle/>
          <a:p>
            <a:pPr marL="0" indent="0">
              <a:buNone/>
            </a:pPr>
            <a:r>
              <a:rPr lang="en-US" u="sng" dirty="0"/>
              <a:t>Funding Group I:</a:t>
            </a:r>
          </a:p>
          <a:p>
            <a:r>
              <a:rPr lang="en-US" sz="2400" b="0" dirty="0"/>
              <a:t>Up to $200,000 in Federal funds</a:t>
            </a:r>
          </a:p>
          <a:p>
            <a:r>
              <a:rPr lang="en-US" sz="2400" b="0" dirty="0"/>
              <a:t>Completed within 2 years</a:t>
            </a:r>
          </a:p>
          <a:p>
            <a:r>
              <a:rPr lang="en-US" sz="2400" b="0" dirty="0"/>
              <a:t>Smaller project scope</a:t>
            </a:r>
          </a:p>
          <a:p>
            <a:r>
              <a:rPr lang="en-US" sz="2400" b="0" dirty="0"/>
              <a:t>Can be less complex</a:t>
            </a:r>
          </a:p>
          <a:p>
            <a:pPr lvl="1"/>
            <a:r>
              <a:rPr lang="en-US" sz="2000" b="0" dirty="0"/>
              <a:t>Few partners involved</a:t>
            </a:r>
          </a:p>
          <a:p>
            <a:pPr lvl="1"/>
            <a:r>
              <a:rPr lang="en-US" sz="2000" b="0" dirty="0"/>
              <a:t>Smaller geographic area</a:t>
            </a:r>
          </a:p>
          <a:p>
            <a:pPr lvl="1"/>
            <a:r>
              <a:rPr lang="en-US" sz="2000" b="0" dirty="0"/>
              <a:t>Builds on prior work</a:t>
            </a:r>
          </a:p>
        </p:txBody>
      </p:sp>
      <p:sp>
        <p:nvSpPr>
          <p:cNvPr id="4" name="Content Placeholder 3">
            <a:extLst>
              <a:ext uri="{FF2B5EF4-FFF2-40B4-BE49-F238E27FC236}">
                <a16:creationId xmlns:a16="http://schemas.microsoft.com/office/drawing/2014/main" xmlns="" id="{4755F0DA-080F-4BDD-B3D1-00291FF9DE8B}"/>
              </a:ext>
            </a:extLst>
          </p:cNvPr>
          <p:cNvSpPr>
            <a:spLocks noGrp="1"/>
          </p:cNvSpPr>
          <p:nvPr>
            <p:ph idx="13"/>
          </p:nvPr>
        </p:nvSpPr>
        <p:spPr>
          <a:xfrm>
            <a:off x="6363054" y="1889346"/>
            <a:ext cx="5268965" cy="3482312"/>
          </a:xfrm>
          <a:ln>
            <a:solidFill>
              <a:schemeClr val="accent5">
                <a:lumMod val="20000"/>
                <a:lumOff val="80000"/>
              </a:schemeClr>
            </a:solidFill>
          </a:ln>
        </p:spPr>
        <p:txBody>
          <a:bodyPr/>
          <a:lstStyle/>
          <a:p>
            <a:pPr marL="0" indent="0">
              <a:buNone/>
            </a:pPr>
            <a:r>
              <a:rPr lang="en-US" u="sng" dirty="0"/>
              <a:t>Funding Group II:</a:t>
            </a:r>
          </a:p>
          <a:p>
            <a:r>
              <a:rPr lang="en-US" sz="2400" b="0" dirty="0"/>
              <a:t>Up to $400,000 in Federal funds</a:t>
            </a:r>
          </a:p>
          <a:p>
            <a:r>
              <a:rPr lang="en-US" sz="2400" b="0" dirty="0"/>
              <a:t>Completed within 3 years</a:t>
            </a:r>
          </a:p>
          <a:p>
            <a:r>
              <a:rPr lang="en-US" sz="2400" b="0" dirty="0"/>
              <a:t>Large project scope</a:t>
            </a:r>
          </a:p>
          <a:p>
            <a:pPr lvl="1"/>
            <a:r>
              <a:rPr lang="en-US" sz="2000" b="0" dirty="0"/>
              <a:t>More partners</a:t>
            </a:r>
          </a:p>
          <a:p>
            <a:pPr lvl="1"/>
            <a:r>
              <a:rPr lang="en-US" sz="2000" b="0" dirty="0"/>
              <a:t>Larger geographic area</a:t>
            </a:r>
          </a:p>
          <a:p>
            <a:pPr lvl="1"/>
            <a:r>
              <a:rPr lang="en-US" sz="2000" b="0" dirty="0"/>
              <a:t>More complex water markets</a:t>
            </a:r>
          </a:p>
        </p:txBody>
      </p:sp>
      <p:sp>
        <p:nvSpPr>
          <p:cNvPr id="5" name="Content Placeholder 2">
            <a:extLst>
              <a:ext uri="{FF2B5EF4-FFF2-40B4-BE49-F238E27FC236}">
                <a16:creationId xmlns:a16="http://schemas.microsoft.com/office/drawing/2014/main" xmlns="" id="{CF1863AE-D435-465F-B218-EA1B92C3133A}"/>
              </a:ext>
            </a:extLst>
          </p:cNvPr>
          <p:cNvSpPr txBox="1">
            <a:spLocks/>
          </p:cNvSpPr>
          <p:nvPr/>
        </p:nvSpPr>
        <p:spPr>
          <a:xfrm>
            <a:off x="1346935" y="5595307"/>
            <a:ext cx="9467649" cy="8121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b="1"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1"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1"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1"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1"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0" dirty="0"/>
              <a:t>*50% or greater non-Federal cost share is required regardless of Funding Group </a:t>
            </a:r>
          </a:p>
        </p:txBody>
      </p:sp>
    </p:spTree>
    <p:extLst>
      <p:ext uri="{BB962C8B-B14F-4D97-AF65-F5344CB8AC3E}">
        <p14:creationId xmlns:p14="http://schemas.microsoft.com/office/powerpoint/2010/main" val="14226865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lamation Blue" id="{91BE671C-9A72-D94B-8422-09535EC5D31E}" vid="{2F548E71-DE9B-9446-99EC-1DE9EDB97D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2664</TotalTime>
  <Words>1615</Words>
  <Application>Microsoft Office PowerPoint</Application>
  <PresentationFormat>Widescreen</PresentationFormat>
  <Paragraphs>199</Paragraphs>
  <Slides>23</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Wingdings</vt:lpstr>
      <vt:lpstr>Office Theme</vt:lpstr>
      <vt:lpstr>WaterSMART Grants: Water Marketing Strategy Grants</vt:lpstr>
      <vt:lpstr>Agenda Overview</vt:lpstr>
      <vt:lpstr>WaterSMART Program - Overview</vt:lpstr>
      <vt:lpstr>Reclamation’s Mission</vt:lpstr>
      <vt:lpstr>PowerPoint Presentation</vt:lpstr>
      <vt:lpstr>Water Marketing Strategy Grants – Overview</vt:lpstr>
      <vt:lpstr>Water Marketing Strategy Grants – Overview</vt:lpstr>
      <vt:lpstr>Water Marketing Strategy Grants – Project Eligibility</vt:lpstr>
      <vt:lpstr>Water Marketing Strategy Grants – Award Information</vt:lpstr>
      <vt:lpstr>Water Marketing Strategy Grants – Required Project Components </vt:lpstr>
      <vt:lpstr>Water Marketing Strategy Grants – Outreach and Partnership Building</vt:lpstr>
      <vt:lpstr>Water Marketing Strategy Grants – Scoping and Planning Activities</vt:lpstr>
      <vt:lpstr>Water Marketing Strategy Grants – Development of a Water Marketing Strategy Document</vt:lpstr>
      <vt:lpstr>Water Marketing Strategy Grants – Pilot Activities (optional)</vt:lpstr>
      <vt:lpstr>Water Marketing Strategy Document Requirements</vt:lpstr>
      <vt:lpstr>PowerPoint Presentation</vt:lpstr>
      <vt:lpstr>Water Marketing Strategy Grants – Post Selection</vt:lpstr>
      <vt:lpstr>Water Marketing Strategy Grants – Post Selection Project Requirements</vt:lpstr>
      <vt:lpstr>Water Marketing Strategy Grants – FY2017 Project Examples</vt:lpstr>
      <vt:lpstr>Water Marketing Strategy Grants – FY2017 Project Examples</vt:lpstr>
      <vt:lpstr>WaterSMART -  Data Visualization</vt:lpstr>
      <vt:lpstr>Water Marketing Strategy Grants - Program Requirements Summary</vt:lpstr>
      <vt:lpstr>PowerPoint Presentation</vt:lpstr>
    </vt:vector>
  </TitlesOfParts>
  <Manager/>
  <Company>Bureau of Reclamation</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No more than two lines</dc:title>
  <dc:subject/>
  <dc:creator>Schultz, Katherine (Katie) A</dc:creator>
  <cp:keywords/>
  <dc:description/>
  <cp:lastModifiedBy>pati-svc</cp:lastModifiedBy>
  <cp:revision>322</cp:revision>
  <cp:lastPrinted>2018-05-17T14:38:21Z</cp:lastPrinted>
  <dcterms:created xsi:type="dcterms:W3CDTF">2018-05-07T16:48:37Z</dcterms:created>
  <dcterms:modified xsi:type="dcterms:W3CDTF">2018-11-06T17:07:03Z</dcterms:modified>
  <cp:category/>
</cp:coreProperties>
</file>