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handoutMasterIdLst>
    <p:handoutMasterId r:id="rId51"/>
  </p:handoutMasterIdLst>
  <p:sldIdLst>
    <p:sldId id="256" r:id="rId2"/>
    <p:sldId id="293" r:id="rId3"/>
    <p:sldId id="257" r:id="rId4"/>
    <p:sldId id="313" r:id="rId5"/>
    <p:sldId id="333" r:id="rId6"/>
    <p:sldId id="332" r:id="rId7"/>
    <p:sldId id="314" r:id="rId8"/>
    <p:sldId id="315" r:id="rId9"/>
    <p:sldId id="316" r:id="rId10"/>
    <p:sldId id="317" r:id="rId11"/>
    <p:sldId id="318" r:id="rId12"/>
    <p:sldId id="276" r:id="rId13"/>
    <p:sldId id="277" r:id="rId14"/>
    <p:sldId id="311" r:id="rId15"/>
    <p:sldId id="286" r:id="rId16"/>
    <p:sldId id="287" r:id="rId17"/>
    <p:sldId id="288" r:id="rId18"/>
    <p:sldId id="289" r:id="rId19"/>
    <p:sldId id="290" r:id="rId20"/>
    <p:sldId id="291" r:id="rId21"/>
    <p:sldId id="292" r:id="rId22"/>
    <p:sldId id="306" r:id="rId23"/>
    <p:sldId id="280" r:id="rId24"/>
    <p:sldId id="310" r:id="rId25"/>
    <p:sldId id="307" r:id="rId26"/>
    <p:sldId id="283" r:id="rId27"/>
    <p:sldId id="320" r:id="rId28"/>
    <p:sldId id="338" r:id="rId29"/>
    <p:sldId id="334" r:id="rId30"/>
    <p:sldId id="335" r:id="rId31"/>
    <p:sldId id="336" r:id="rId32"/>
    <p:sldId id="337" r:id="rId33"/>
    <p:sldId id="339" r:id="rId34"/>
    <p:sldId id="340" r:id="rId35"/>
    <p:sldId id="279" r:id="rId36"/>
    <p:sldId id="266" r:id="rId37"/>
    <p:sldId id="267" r:id="rId38"/>
    <p:sldId id="296" r:id="rId39"/>
    <p:sldId id="297" r:id="rId40"/>
    <p:sldId id="298" r:id="rId41"/>
    <p:sldId id="269" r:id="rId42"/>
    <p:sldId id="270" r:id="rId43"/>
    <p:sldId id="271" r:id="rId44"/>
    <p:sldId id="272" r:id="rId45"/>
    <p:sldId id="273" r:id="rId46"/>
    <p:sldId id="274" r:id="rId47"/>
    <p:sldId id="300" r:id="rId48"/>
    <p:sldId id="285" r:id="rId49"/>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J. Jones" initials="DJJ" lastIdx="1" clrIdx="0">
    <p:extLst>
      <p:ext uri="{19B8F6BF-5375-455C-9EA6-DF929625EA0E}">
        <p15:presenceInfo xmlns:p15="http://schemas.microsoft.com/office/powerpoint/2012/main" userId="S-1-5-21-1799063212-1574363165-1822667869-310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82" autoAdjust="0"/>
    <p:restoredTop sz="96395" autoAdjust="0"/>
  </p:normalViewPr>
  <p:slideViewPr>
    <p:cSldViewPr snapToGrid="0">
      <p:cViewPr varScale="1">
        <p:scale>
          <a:sx n="34" d="100"/>
          <a:sy n="34" d="100"/>
        </p:scale>
        <p:origin x="1125" y="21"/>
      </p:cViewPr>
      <p:guideLst/>
    </p:cSldViewPr>
  </p:slideViewPr>
  <p:outlineViewPr>
    <p:cViewPr>
      <p:scale>
        <a:sx n="33" d="100"/>
        <a:sy n="33" d="100"/>
      </p:scale>
      <p:origin x="0" y="-11838"/>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2742"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7513" y="1"/>
            <a:ext cx="2982742" cy="466725"/>
          </a:xfrm>
          <a:prstGeom prst="rect">
            <a:avLst/>
          </a:prstGeom>
        </p:spPr>
        <p:txBody>
          <a:bodyPr vert="horz" lIns="91440" tIns="45720" rIns="91440" bIns="45720" rtlCol="0"/>
          <a:lstStyle>
            <a:lvl1pPr algn="r">
              <a:defRPr sz="1200"/>
            </a:lvl1pPr>
          </a:lstStyle>
          <a:p>
            <a:fld id="{F9837118-0348-48AC-84A7-4924F2625E4B}" type="datetimeFigureOut">
              <a:rPr lang="en-US" smtClean="0"/>
              <a:t>12/11/2018</a:t>
            </a:fld>
            <a:endParaRPr lang="en-US"/>
          </a:p>
        </p:txBody>
      </p:sp>
      <p:sp>
        <p:nvSpPr>
          <p:cNvPr id="4" name="Footer Placeholder 3"/>
          <p:cNvSpPr>
            <a:spLocks noGrp="1"/>
          </p:cNvSpPr>
          <p:nvPr>
            <p:ph type="ftr" sz="quarter" idx="2"/>
          </p:nvPr>
        </p:nvSpPr>
        <p:spPr>
          <a:xfrm>
            <a:off x="1" y="8829676"/>
            <a:ext cx="2982742"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7513" y="8829676"/>
            <a:ext cx="2982742" cy="466725"/>
          </a:xfrm>
          <a:prstGeom prst="rect">
            <a:avLst/>
          </a:prstGeom>
        </p:spPr>
        <p:txBody>
          <a:bodyPr vert="horz" lIns="91440" tIns="45720" rIns="91440" bIns="45720" rtlCol="0" anchor="b"/>
          <a:lstStyle>
            <a:lvl1pPr algn="r">
              <a:defRPr sz="1200"/>
            </a:lvl1pPr>
          </a:lstStyle>
          <a:p>
            <a:fld id="{1E0C3064-A811-4C1A-B0F6-7793A36B461E}" type="slidenum">
              <a:rPr lang="en-US" smtClean="0"/>
              <a:t>‹#›</a:t>
            </a:fld>
            <a:endParaRPr lang="en-US"/>
          </a:p>
        </p:txBody>
      </p:sp>
    </p:spTree>
    <p:extLst>
      <p:ext uri="{BB962C8B-B14F-4D97-AF65-F5344CB8AC3E}">
        <p14:creationId xmlns:p14="http://schemas.microsoft.com/office/powerpoint/2010/main" val="1991155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3177" tIns="46589" rIns="93177" bIns="46589" rtlCol="0"/>
          <a:lstStyle>
            <a:lvl1pPr algn="r">
              <a:defRPr sz="1200"/>
            </a:lvl1pPr>
          </a:lstStyle>
          <a:p>
            <a:fld id="{0908A454-AF8D-4D7B-9544-2288C7C2B9F1}" type="datetimeFigureOut">
              <a:rPr lang="en-US" smtClean="0"/>
              <a:t>12/11/2018</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2982119"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8"/>
            <a:ext cx="2982119" cy="466433"/>
          </a:xfrm>
          <a:prstGeom prst="rect">
            <a:avLst/>
          </a:prstGeom>
        </p:spPr>
        <p:txBody>
          <a:bodyPr vert="horz" lIns="93177" tIns="46589" rIns="93177" bIns="46589" rtlCol="0" anchor="b"/>
          <a:lstStyle>
            <a:lvl1pPr algn="r">
              <a:defRPr sz="1200"/>
            </a:lvl1pPr>
          </a:lstStyle>
          <a:p>
            <a:fld id="{3F65DAC2-8DE2-4246-B0D2-99410FF142F8}" type="slidenum">
              <a:rPr lang="en-US" smtClean="0"/>
              <a:t>‹#›</a:t>
            </a:fld>
            <a:endParaRPr lang="en-US"/>
          </a:p>
        </p:txBody>
      </p:sp>
    </p:spTree>
    <p:extLst>
      <p:ext uri="{BB962C8B-B14F-4D97-AF65-F5344CB8AC3E}">
        <p14:creationId xmlns:p14="http://schemas.microsoft.com/office/powerpoint/2010/main" val="548261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5DAC2-8DE2-4246-B0D2-99410FF142F8}" type="slidenum">
              <a:rPr lang="en-US" smtClean="0"/>
              <a:t>15</a:t>
            </a:fld>
            <a:endParaRPr lang="en-US"/>
          </a:p>
        </p:txBody>
      </p:sp>
    </p:spTree>
    <p:extLst>
      <p:ext uri="{BB962C8B-B14F-4D97-AF65-F5344CB8AC3E}">
        <p14:creationId xmlns:p14="http://schemas.microsoft.com/office/powerpoint/2010/main" val="2608441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ED07DCC-38EB-4D42-8674-9E237E7D2827}"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3CC67-39A4-47C3-9B01-224DE8237809}" type="slidenum">
              <a:rPr lang="en-US" smtClean="0"/>
              <a:t>‹#›</a:t>
            </a:fld>
            <a:endParaRPr lang="en-US"/>
          </a:p>
        </p:txBody>
      </p:sp>
    </p:spTree>
    <p:extLst>
      <p:ext uri="{BB962C8B-B14F-4D97-AF65-F5344CB8AC3E}">
        <p14:creationId xmlns:p14="http://schemas.microsoft.com/office/powerpoint/2010/main" val="980814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D07DCC-38EB-4D42-8674-9E237E7D2827}"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3CC67-39A4-47C3-9B01-224DE8237809}" type="slidenum">
              <a:rPr lang="en-US" smtClean="0"/>
              <a:t>‹#›</a:t>
            </a:fld>
            <a:endParaRPr lang="en-US"/>
          </a:p>
        </p:txBody>
      </p:sp>
    </p:spTree>
    <p:extLst>
      <p:ext uri="{BB962C8B-B14F-4D97-AF65-F5344CB8AC3E}">
        <p14:creationId xmlns:p14="http://schemas.microsoft.com/office/powerpoint/2010/main" val="17428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D07DCC-38EB-4D42-8674-9E237E7D2827}"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3CC67-39A4-47C3-9B01-224DE8237809}" type="slidenum">
              <a:rPr lang="en-US" smtClean="0"/>
              <a:t>‹#›</a:t>
            </a:fld>
            <a:endParaRPr lang="en-US"/>
          </a:p>
        </p:txBody>
      </p:sp>
    </p:spTree>
    <p:extLst>
      <p:ext uri="{BB962C8B-B14F-4D97-AF65-F5344CB8AC3E}">
        <p14:creationId xmlns:p14="http://schemas.microsoft.com/office/powerpoint/2010/main" val="3425116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D07DCC-38EB-4D42-8674-9E237E7D2827}"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3CC67-39A4-47C3-9B01-224DE8237809}" type="slidenum">
              <a:rPr lang="en-US" smtClean="0"/>
              <a:t>‹#›</a:t>
            </a:fld>
            <a:endParaRPr lang="en-US"/>
          </a:p>
        </p:txBody>
      </p:sp>
    </p:spTree>
    <p:extLst>
      <p:ext uri="{BB962C8B-B14F-4D97-AF65-F5344CB8AC3E}">
        <p14:creationId xmlns:p14="http://schemas.microsoft.com/office/powerpoint/2010/main" val="1091509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ED07DCC-38EB-4D42-8674-9E237E7D2827}"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3CC67-39A4-47C3-9B01-224DE8237809}" type="slidenum">
              <a:rPr lang="en-US" smtClean="0"/>
              <a:t>‹#›</a:t>
            </a:fld>
            <a:endParaRPr lang="en-US"/>
          </a:p>
        </p:txBody>
      </p:sp>
    </p:spTree>
    <p:extLst>
      <p:ext uri="{BB962C8B-B14F-4D97-AF65-F5344CB8AC3E}">
        <p14:creationId xmlns:p14="http://schemas.microsoft.com/office/powerpoint/2010/main" val="889740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D07DCC-38EB-4D42-8674-9E237E7D2827}" type="datetimeFigureOut">
              <a:rPr lang="en-US" smtClean="0"/>
              <a:t>12/11/2018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63CC67-39A4-47C3-9B01-224DE8237809}" type="slidenum">
              <a:rPr lang="en-US" smtClean="0"/>
              <a:t>‹#›</a:t>
            </a:fld>
            <a:endParaRPr lang="en-US"/>
          </a:p>
        </p:txBody>
      </p:sp>
    </p:spTree>
    <p:extLst>
      <p:ext uri="{BB962C8B-B14F-4D97-AF65-F5344CB8AC3E}">
        <p14:creationId xmlns:p14="http://schemas.microsoft.com/office/powerpoint/2010/main" val="1799178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ED07DCC-38EB-4D42-8674-9E237E7D2827}" type="datetimeFigureOut">
              <a:rPr lang="en-US" smtClean="0"/>
              <a:t>12/11/2018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63CC67-39A4-47C3-9B01-224DE8237809}" type="slidenum">
              <a:rPr lang="en-US" smtClean="0"/>
              <a:t>‹#›</a:t>
            </a:fld>
            <a:endParaRPr lang="en-US"/>
          </a:p>
        </p:txBody>
      </p:sp>
    </p:spTree>
    <p:extLst>
      <p:ext uri="{BB962C8B-B14F-4D97-AF65-F5344CB8AC3E}">
        <p14:creationId xmlns:p14="http://schemas.microsoft.com/office/powerpoint/2010/main" val="432938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ED07DCC-38EB-4D42-8674-9E237E7D2827}" type="datetimeFigureOut">
              <a:rPr lang="en-US" smtClean="0"/>
              <a:t>12/11/2018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63CC67-39A4-47C3-9B01-224DE8237809}" type="slidenum">
              <a:rPr lang="en-US" smtClean="0"/>
              <a:t>‹#›</a:t>
            </a:fld>
            <a:endParaRPr lang="en-US"/>
          </a:p>
        </p:txBody>
      </p:sp>
    </p:spTree>
    <p:extLst>
      <p:ext uri="{BB962C8B-B14F-4D97-AF65-F5344CB8AC3E}">
        <p14:creationId xmlns:p14="http://schemas.microsoft.com/office/powerpoint/2010/main" val="929450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07DCC-38EB-4D42-8674-9E237E7D2827}" type="datetimeFigureOut">
              <a:rPr lang="en-US" smtClean="0"/>
              <a:t>12/11/2018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63CC67-39A4-47C3-9B01-224DE8237809}" type="slidenum">
              <a:rPr lang="en-US" smtClean="0"/>
              <a:t>‹#›</a:t>
            </a:fld>
            <a:endParaRPr lang="en-US"/>
          </a:p>
        </p:txBody>
      </p:sp>
    </p:spTree>
    <p:extLst>
      <p:ext uri="{BB962C8B-B14F-4D97-AF65-F5344CB8AC3E}">
        <p14:creationId xmlns:p14="http://schemas.microsoft.com/office/powerpoint/2010/main" val="466433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ED07DCC-38EB-4D42-8674-9E237E7D2827}" type="datetimeFigureOut">
              <a:rPr lang="en-US" smtClean="0"/>
              <a:t>12/11/2018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63CC67-39A4-47C3-9B01-224DE8237809}" type="slidenum">
              <a:rPr lang="en-US" smtClean="0"/>
              <a:t>‹#›</a:t>
            </a:fld>
            <a:endParaRPr lang="en-US"/>
          </a:p>
        </p:txBody>
      </p:sp>
    </p:spTree>
    <p:extLst>
      <p:ext uri="{BB962C8B-B14F-4D97-AF65-F5344CB8AC3E}">
        <p14:creationId xmlns:p14="http://schemas.microsoft.com/office/powerpoint/2010/main" val="2948491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ED07DCC-38EB-4D42-8674-9E237E7D2827}" type="datetimeFigureOut">
              <a:rPr lang="en-US" smtClean="0"/>
              <a:t>12/11/2018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63CC67-39A4-47C3-9B01-224DE8237809}" type="slidenum">
              <a:rPr lang="en-US" smtClean="0"/>
              <a:t>‹#›</a:t>
            </a:fld>
            <a:endParaRPr lang="en-US"/>
          </a:p>
        </p:txBody>
      </p:sp>
    </p:spTree>
    <p:extLst>
      <p:ext uri="{BB962C8B-B14F-4D97-AF65-F5344CB8AC3E}">
        <p14:creationId xmlns:p14="http://schemas.microsoft.com/office/powerpoint/2010/main" val="4056852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D07DCC-38EB-4D42-8674-9E237E7D2827}" type="datetimeFigureOut">
              <a:rPr lang="en-US" smtClean="0"/>
              <a:t>12/11/2018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63CC67-39A4-47C3-9B01-224DE8237809}" type="slidenum">
              <a:rPr lang="en-US" smtClean="0"/>
              <a:t>‹#›</a:t>
            </a:fld>
            <a:endParaRPr lang="en-US"/>
          </a:p>
        </p:txBody>
      </p:sp>
    </p:spTree>
    <p:extLst>
      <p:ext uri="{BB962C8B-B14F-4D97-AF65-F5344CB8AC3E}">
        <p14:creationId xmlns:p14="http://schemas.microsoft.com/office/powerpoint/2010/main" val="2483114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maps.waterrights.utah.gov/EsriMap/gw-graphs.asp#-112.98670,37.76175,-112.58433,38.14832"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maps.waterrights.utah.gov/EsriMap/gw-graphs.asp#-112.98670,37.76175,-112.58433,38.14832"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maps.waterrights.utah.gov/EsriMap/gw-graphs.asp#-112.98670,37.76175,-112.58433,38.14832"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maps.waterrights.utah.gov/EsriMap/gw-graphs.asp#-112.98670,37.76175,-112.58433,38.14832"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maps.waterrights.utah.gov/EsriMap/gw-graphs.asp#-112.98670,37.76175,-112.58433,38.14832"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maps.waterrights.utah.gov/EsriMap/gw-graphs.asp#-112.98670,37.76175,-112.58433,38.14832" TargetMode="Externa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hyperlink" Target="https://maps.waterrights.utah.gov/EsriMap/gw-graphs.asp#-112.98670,37.76175,-112.58433,38.14832"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doi.org/10.3133/sir20175072" TargetMode="External"/><Relationship Id="rId7" Type="http://schemas.openxmlformats.org/officeDocument/2006/relationships/image" Target="../media/image36.png"/><Relationship Id="rId2" Type="http://schemas.openxmlformats.org/officeDocument/2006/relationships/hyperlink" Target="https://doi.org/10.3133/sir20175033" TargetMode="Externa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Parowan Valley </a:t>
            </a:r>
            <a:br>
              <a:rPr lang="en-US" dirty="0" smtClean="0"/>
            </a:br>
            <a:r>
              <a:rPr lang="en-US" dirty="0" smtClean="0"/>
              <a:t>Public Meeting</a:t>
            </a:r>
            <a:endParaRPr lang="en-US" dirty="0"/>
          </a:p>
        </p:txBody>
      </p:sp>
      <p:sp>
        <p:nvSpPr>
          <p:cNvPr id="3" name="Subtitle 2"/>
          <p:cNvSpPr>
            <a:spLocks noGrp="1"/>
          </p:cNvSpPr>
          <p:nvPr>
            <p:ph type="subTitle" idx="1"/>
          </p:nvPr>
        </p:nvSpPr>
        <p:spPr/>
        <p:txBody>
          <a:bodyPr/>
          <a:lstStyle/>
          <a:p>
            <a:r>
              <a:rPr lang="en-US" dirty="0" smtClean="0"/>
              <a:t>December 11, 2018</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3893457" y="4688114"/>
            <a:ext cx="1360715" cy="1614408"/>
          </a:xfrm>
          <a:prstGeom prst="rect">
            <a:avLst/>
          </a:prstGeom>
          <a:noFill/>
          <a:ln w="22225">
            <a:noFill/>
            <a:miter lim="800000"/>
            <a:headEnd/>
            <a:tailEnd/>
          </a:ln>
          <a:effectLst/>
        </p:spPr>
      </p:pic>
    </p:spTree>
    <p:extLst>
      <p:ext uri="{BB962C8B-B14F-4D97-AF65-F5344CB8AC3E}">
        <p14:creationId xmlns:p14="http://schemas.microsoft.com/office/powerpoint/2010/main" val="29237666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946" t="34260" r="15585" b="14703"/>
          <a:stretch/>
        </p:blipFill>
        <p:spPr>
          <a:xfrm>
            <a:off x="529374" y="1892181"/>
            <a:ext cx="8108623" cy="3093243"/>
          </a:xfrm>
          <a:prstGeom prst="rect">
            <a:avLst/>
          </a:prstGeom>
          <a:noFill/>
          <a:ln>
            <a:solidFill>
              <a:srgbClr val="00B0F0"/>
            </a:solidFill>
          </a:ln>
          <a:effectLst>
            <a:glow rad="228600">
              <a:schemeClr val="accent5">
                <a:satMod val="175000"/>
                <a:alpha val="40000"/>
              </a:schemeClr>
            </a:glow>
            <a:innerShdw blurRad="63500" dist="50800" dir="13500000">
              <a:prstClr val="black">
                <a:alpha val="50000"/>
              </a:prstClr>
            </a:innerShdw>
          </a:effectLst>
        </p:spPr>
      </p:pic>
      <p:sp>
        <p:nvSpPr>
          <p:cNvPr id="6" name="TextBox 5"/>
          <p:cNvSpPr txBox="1"/>
          <p:nvPr/>
        </p:nvSpPr>
        <p:spPr>
          <a:xfrm>
            <a:off x="919651" y="4732247"/>
            <a:ext cx="1112805" cy="253916"/>
          </a:xfrm>
          <a:prstGeom prst="rect">
            <a:avLst/>
          </a:prstGeom>
          <a:noFill/>
        </p:spPr>
        <p:txBody>
          <a:bodyPr wrap="none" rtlCol="0">
            <a:spAutoFit/>
          </a:bodyPr>
          <a:lstStyle/>
          <a:p>
            <a:r>
              <a:rPr lang="en-US" sz="1050" dirty="0"/>
              <a:t>February 7, 1972</a:t>
            </a:r>
          </a:p>
        </p:txBody>
      </p:sp>
      <p:sp>
        <p:nvSpPr>
          <p:cNvPr id="8" name="Title 1"/>
          <p:cNvSpPr txBox="1">
            <a:spLocks/>
          </p:cNvSpPr>
          <p:nvPr/>
        </p:nvSpPr>
        <p:spPr>
          <a:xfrm>
            <a:off x="628650" y="365126"/>
            <a:ext cx="7886700" cy="84704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smtClean="0"/>
              <a:t>Parowan Valley Policy History</a:t>
            </a:r>
            <a:endParaRPr lang="en-US" sz="4800" dirty="0"/>
          </a:p>
        </p:txBody>
      </p:sp>
    </p:spTree>
    <p:extLst>
      <p:ext uri="{BB962C8B-B14F-4D97-AF65-F5344CB8AC3E}">
        <p14:creationId xmlns:p14="http://schemas.microsoft.com/office/powerpoint/2010/main" val="3105093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0748" y="1626460"/>
            <a:ext cx="5304228" cy="4039567"/>
          </a:xfrm>
          <a:prstGeom prst="rect">
            <a:avLst/>
          </a:prstGeom>
          <a:noFill/>
        </p:spPr>
        <p:txBody>
          <a:bodyPr wrap="square" rtlCol="0">
            <a:spAutoFit/>
          </a:bodyPr>
          <a:lstStyle/>
          <a:p>
            <a:r>
              <a:rPr lang="en-US" sz="1350" b="1" dirty="0"/>
              <a:t>Sometime after February 7, 1972 until today:</a:t>
            </a:r>
          </a:p>
          <a:p>
            <a:r>
              <a:rPr lang="en-US" sz="1350" b="1" dirty="0"/>
              <a:t>Surface and Ground Water</a:t>
            </a:r>
            <a:r>
              <a:rPr lang="en-US" sz="1350" dirty="0"/>
              <a:t> </a:t>
            </a:r>
          </a:p>
          <a:p>
            <a:pPr marL="257175" indent="-257175">
              <a:buFont typeface="+mj-lt"/>
              <a:buAutoNum type="arabicPeriod"/>
            </a:pPr>
            <a:r>
              <a:rPr lang="en-US" sz="1350" dirty="0"/>
              <a:t>All waters of the basin are considered to be fully appropriated. New diversions and uses must be accomplished by change applications based on valid existing water rights. Fixed-time projects must be accomplished by temporary change applications on valid existing water rights, which require annual renewal. </a:t>
            </a:r>
          </a:p>
          <a:p>
            <a:pPr marL="257175" indent="-257175">
              <a:buFont typeface="+mj-lt"/>
              <a:buAutoNum type="arabicPeriod"/>
            </a:pPr>
            <a:r>
              <a:rPr lang="en-US" sz="1350" dirty="0"/>
              <a:t>The basin is divided into two subareas. The boundary is generally delineated by the southern boundary line of T32S. No change applications between subareas are allowed. </a:t>
            </a:r>
          </a:p>
          <a:p>
            <a:pPr marL="257175" indent="-257175">
              <a:buFont typeface="+mj-lt"/>
              <a:buAutoNum type="arabicPeriod"/>
            </a:pPr>
            <a:r>
              <a:rPr lang="en-US" sz="1350" dirty="0"/>
              <a:t>Change applications proposing a change from surface to underground sources or vice versa will be critically reviewed to assure hydrologic connection, that there are no enlargements of the underlying right(s), and that there will </a:t>
            </a:r>
            <a:r>
              <a:rPr lang="en-US" sz="1350" dirty="0" smtClean="0"/>
              <a:t>be no </a:t>
            </a:r>
            <a:r>
              <a:rPr lang="en-US" sz="1350" dirty="0"/>
              <a:t>impairments of other rights. </a:t>
            </a:r>
          </a:p>
          <a:p>
            <a:pPr marL="257175" indent="-257175">
              <a:buFont typeface="+mj-lt"/>
              <a:buAutoNum type="arabicPeriod"/>
            </a:pPr>
            <a:r>
              <a:rPr lang="en-US" sz="1350" dirty="0"/>
              <a:t>Water rights for the mountain headwaters and Brian Head resort area are generally restricted to change applications on existing "first priority" rights already on Parowan/Main Creek or Summit Creek. Applications proposing transfers of rights between the Parowan/Main Creek and Summit Creek drainages are not approved.</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109" t="430" r="742" b="1004"/>
          <a:stretch/>
        </p:blipFill>
        <p:spPr>
          <a:xfrm>
            <a:off x="5667692" y="1626460"/>
            <a:ext cx="3377984" cy="4390102"/>
          </a:xfrm>
          <a:prstGeom prst="rect">
            <a:avLst/>
          </a:prstGeom>
        </p:spPr>
      </p:pic>
      <p:sp>
        <p:nvSpPr>
          <p:cNvPr id="9" name="Title 1"/>
          <p:cNvSpPr txBox="1">
            <a:spLocks/>
          </p:cNvSpPr>
          <p:nvPr/>
        </p:nvSpPr>
        <p:spPr>
          <a:xfrm>
            <a:off x="628650" y="365126"/>
            <a:ext cx="7886700" cy="84704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smtClean="0"/>
              <a:t>Parowan Valley Policy History</a:t>
            </a:r>
            <a:endParaRPr lang="en-US" sz="4800" dirty="0"/>
          </a:p>
        </p:txBody>
      </p:sp>
    </p:spTree>
    <p:extLst>
      <p:ext uri="{BB962C8B-B14F-4D97-AF65-F5344CB8AC3E}">
        <p14:creationId xmlns:p14="http://schemas.microsoft.com/office/powerpoint/2010/main" val="3605868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 y="698951"/>
            <a:ext cx="9220200" cy="1325563"/>
          </a:xfrm>
        </p:spPr>
        <p:txBody>
          <a:bodyPr>
            <a:normAutofit/>
          </a:bodyPr>
          <a:lstStyle/>
          <a:p>
            <a:pPr algn="ctr"/>
            <a:r>
              <a:rPr lang="en-US" sz="6000" dirty="0"/>
              <a:t>Hydrologic Data</a:t>
            </a:r>
          </a:p>
        </p:txBody>
      </p:sp>
      <p:pic>
        <p:nvPicPr>
          <p:cNvPr id="4" name="Picture 3"/>
          <p:cNvPicPr>
            <a:picLocks noChangeAspect="1"/>
          </p:cNvPicPr>
          <p:nvPr/>
        </p:nvPicPr>
        <p:blipFill rotWithShape="1">
          <a:blip r:embed="rId2"/>
          <a:srcRect t="14186"/>
          <a:stretch/>
        </p:blipFill>
        <p:spPr>
          <a:xfrm>
            <a:off x="-6576844" y="2701736"/>
            <a:ext cx="25357394" cy="4195243"/>
          </a:xfrm>
          <a:prstGeom prst="rect">
            <a:avLst/>
          </a:prstGeom>
          <a:ln w="6350">
            <a:solidFill>
              <a:schemeClr val="tx1"/>
            </a:solidFill>
          </a:ln>
        </p:spPr>
      </p:pic>
    </p:spTree>
    <p:extLst>
      <p:ext uri="{BB962C8B-B14F-4D97-AF65-F5344CB8AC3E}">
        <p14:creationId xmlns:p14="http://schemas.microsoft.com/office/powerpoint/2010/main" val="14880733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waterrights.utah.gov/wrinfo/policy/wrareas/2011-area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340" y="2055814"/>
            <a:ext cx="2381250" cy="30861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109" t="430" r="742" b="1004"/>
          <a:stretch/>
        </p:blipFill>
        <p:spPr>
          <a:xfrm>
            <a:off x="3903405" y="29496"/>
            <a:ext cx="5201265" cy="6759677"/>
          </a:xfrm>
          <a:prstGeom prst="rect">
            <a:avLst/>
          </a:prstGeom>
        </p:spPr>
      </p:pic>
    </p:spTree>
    <p:extLst>
      <p:ext uri="{BB962C8B-B14F-4D97-AF65-F5344CB8AC3E}">
        <p14:creationId xmlns:p14="http://schemas.microsoft.com/office/powerpoint/2010/main" val="25749664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1601" t="2211" r="2063" b="22423"/>
          <a:stretch/>
        </p:blipFill>
        <p:spPr>
          <a:xfrm>
            <a:off x="443579" y="1647825"/>
            <a:ext cx="3952875" cy="4645819"/>
          </a:xfrm>
        </p:spPr>
      </p:pic>
      <p:cxnSp>
        <p:nvCxnSpPr>
          <p:cNvPr id="47" name="Straight Connector 46"/>
          <p:cNvCxnSpPr/>
          <p:nvPr/>
        </p:nvCxnSpPr>
        <p:spPr>
          <a:xfrm flipV="1">
            <a:off x="447677" y="2047875"/>
            <a:ext cx="3945729" cy="6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44502" y="3302000"/>
            <a:ext cx="2063750"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510633" y="3305175"/>
            <a:ext cx="1882773" cy="261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1409703" y="1654175"/>
            <a:ext cx="28572" cy="46418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2571753" y="1651000"/>
            <a:ext cx="53972" cy="4645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3708403" y="1651000"/>
            <a:ext cx="69847" cy="4654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44502" y="4473575"/>
            <a:ext cx="3948904" cy="103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41327" y="5657850"/>
            <a:ext cx="3952079" cy="261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0572" t="13751" r="28528" b="46182"/>
          <a:stretch/>
        </p:blipFill>
        <p:spPr>
          <a:xfrm>
            <a:off x="9259567" y="1513389"/>
            <a:ext cx="3845028" cy="4976300"/>
          </a:xfrm>
          <a:prstGeom prst="rect">
            <a:avLst/>
          </a:prstGeom>
        </p:spPr>
      </p:pic>
      <p:sp>
        <p:nvSpPr>
          <p:cNvPr id="7" name="Title 6"/>
          <p:cNvSpPr>
            <a:spLocks noGrp="1"/>
          </p:cNvSpPr>
          <p:nvPr>
            <p:ph type="title"/>
          </p:nvPr>
        </p:nvSpPr>
        <p:spPr/>
        <p:txBody>
          <a:bodyPr/>
          <a:lstStyle/>
          <a:p>
            <a:r>
              <a:rPr lang="en-US" dirty="0" smtClean="0"/>
              <a:t>Water Level Map</a:t>
            </a:r>
            <a:endParaRPr lang="en-US" dirty="0"/>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9090" t="16204" r="28106" b="45663"/>
          <a:stretch/>
        </p:blipFill>
        <p:spPr>
          <a:xfrm>
            <a:off x="4505325" y="1647645"/>
            <a:ext cx="4010025" cy="4652630"/>
          </a:xfrm>
          <a:prstGeom prst="rect">
            <a:avLst/>
          </a:prstGeom>
        </p:spPr>
      </p:pic>
      <p:cxnSp>
        <p:nvCxnSpPr>
          <p:cNvPr id="6" name="Straight Connector 5"/>
          <p:cNvCxnSpPr/>
          <p:nvPr/>
        </p:nvCxnSpPr>
        <p:spPr>
          <a:xfrm flipV="1">
            <a:off x="4511675" y="2042161"/>
            <a:ext cx="4003675" cy="120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08500" y="3302000"/>
            <a:ext cx="2063750"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574631" y="3305175"/>
            <a:ext cx="1931194" cy="261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473701" y="1647825"/>
            <a:ext cx="22224" cy="4648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635752" y="1651000"/>
            <a:ext cx="57148" cy="4645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7772401" y="1651000"/>
            <a:ext cx="66674" cy="4654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508500" y="4473575"/>
            <a:ext cx="4004469" cy="12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05325" y="5657850"/>
            <a:ext cx="4010025" cy="309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9"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9708" t="9072" r="59442" b="82275"/>
          <a:stretch/>
        </p:blipFill>
        <p:spPr>
          <a:xfrm>
            <a:off x="440057" y="2074306"/>
            <a:ext cx="1838323" cy="533401"/>
          </a:xfrm>
          <a:prstGeom prst="rect">
            <a:avLst/>
          </a:prstGeom>
        </p:spPr>
      </p:pic>
      <p:sp>
        <p:nvSpPr>
          <p:cNvPr id="110" name="TextBox 109"/>
          <p:cNvSpPr txBox="1"/>
          <p:nvPr/>
        </p:nvSpPr>
        <p:spPr>
          <a:xfrm>
            <a:off x="440057" y="6279127"/>
            <a:ext cx="3959919" cy="523220"/>
          </a:xfrm>
          <a:prstGeom prst="rect">
            <a:avLst/>
          </a:prstGeom>
          <a:noFill/>
        </p:spPr>
        <p:txBody>
          <a:bodyPr wrap="square" rtlCol="0">
            <a:spAutoFit/>
          </a:bodyPr>
          <a:lstStyle/>
          <a:p>
            <a:pPr algn="ctr"/>
            <a:r>
              <a:rPr lang="en-US" sz="1400" dirty="0"/>
              <a:t>Water level contour </a:t>
            </a:r>
            <a:r>
              <a:rPr lang="en-US" sz="1400" dirty="0" smtClean="0"/>
              <a:t>map, Nov 2013</a:t>
            </a:r>
            <a:endParaRPr lang="en-US" sz="1400" dirty="0"/>
          </a:p>
          <a:p>
            <a:pPr algn="ctr"/>
            <a:r>
              <a:rPr lang="en-US" sz="1400" dirty="0" smtClean="0"/>
              <a:t>(Figure </a:t>
            </a:r>
            <a:r>
              <a:rPr lang="en-US" sz="1400" dirty="0"/>
              <a:t>9, from </a:t>
            </a:r>
            <a:r>
              <a:rPr lang="en-US" sz="1400" dirty="0" smtClean="0"/>
              <a:t>SIR 2017-5033</a:t>
            </a:r>
            <a:r>
              <a:rPr lang="en-US" sz="1400" dirty="0"/>
              <a:t>)</a:t>
            </a:r>
          </a:p>
        </p:txBody>
      </p:sp>
      <p:sp>
        <p:nvSpPr>
          <p:cNvPr id="111" name="TextBox 110"/>
          <p:cNvSpPr txBox="1"/>
          <p:nvPr/>
        </p:nvSpPr>
        <p:spPr>
          <a:xfrm>
            <a:off x="4493232" y="6279912"/>
            <a:ext cx="3959919" cy="523220"/>
          </a:xfrm>
          <a:prstGeom prst="rect">
            <a:avLst/>
          </a:prstGeom>
          <a:noFill/>
        </p:spPr>
        <p:txBody>
          <a:bodyPr wrap="square" rtlCol="0">
            <a:spAutoFit/>
          </a:bodyPr>
          <a:lstStyle/>
          <a:p>
            <a:pPr algn="ctr"/>
            <a:r>
              <a:rPr lang="en-US" sz="1400" dirty="0" smtClean="0"/>
              <a:t>Transmissivity map</a:t>
            </a:r>
            <a:endParaRPr lang="en-US" sz="1400" dirty="0"/>
          </a:p>
          <a:p>
            <a:pPr algn="ctr"/>
            <a:r>
              <a:rPr lang="en-US" sz="1400" dirty="0" smtClean="0"/>
              <a:t>(Plate 2, </a:t>
            </a:r>
            <a:r>
              <a:rPr lang="en-US" sz="1400" dirty="0"/>
              <a:t>from </a:t>
            </a:r>
            <a:r>
              <a:rPr lang="en-US" sz="1400" dirty="0" smtClean="0"/>
              <a:t>TP 60)</a:t>
            </a:r>
            <a:endParaRPr lang="en-US" sz="1400" dirty="0"/>
          </a:p>
        </p:txBody>
      </p:sp>
    </p:spTree>
    <p:extLst>
      <p:ext uri="{BB962C8B-B14F-4D97-AF65-F5344CB8AC3E}">
        <p14:creationId xmlns:p14="http://schemas.microsoft.com/office/powerpoint/2010/main" val="23317169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3208" t="27112" r="377" b="409"/>
          <a:stretch/>
        </p:blipFill>
        <p:spPr>
          <a:xfrm>
            <a:off x="-219456" y="1847088"/>
            <a:ext cx="9345168" cy="4864608"/>
          </a:xfrm>
          <a:prstGeom prst="rect">
            <a:avLst/>
          </a:prstGeom>
        </p:spPr>
      </p:pic>
      <p:sp>
        <p:nvSpPr>
          <p:cNvPr id="2" name="Title 1"/>
          <p:cNvSpPr>
            <a:spLocks noGrp="1"/>
          </p:cNvSpPr>
          <p:nvPr>
            <p:ph type="title"/>
          </p:nvPr>
        </p:nvSpPr>
        <p:spPr/>
        <p:txBody>
          <a:bodyPr/>
          <a:lstStyle/>
          <a:p>
            <a:r>
              <a:rPr lang="en-US" dirty="0" smtClean="0"/>
              <a:t>Groundwater Level Changes (1/7)</a:t>
            </a:r>
            <a:endParaRPr lang="en-US" dirty="0"/>
          </a:p>
        </p:txBody>
      </p:sp>
      <p:sp>
        <p:nvSpPr>
          <p:cNvPr id="7" name="Content Placeholder 2"/>
          <p:cNvSpPr txBox="1">
            <a:spLocks/>
          </p:cNvSpPr>
          <p:nvPr/>
        </p:nvSpPr>
        <p:spPr>
          <a:xfrm>
            <a:off x="463678" y="6657542"/>
            <a:ext cx="7886700" cy="2986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smtClean="0">
                <a:hlinkClick r:id="rId4"/>
              </a:rPr>
              <a:t>https://maps.waterrights.utah.gov/EsriMap/gw-graphs.asp#-112.98670,37.76175,-112.58433,38.14832</a:t>
            </a:r>
            <a:r>
              <a:rPr lang="en-US" sz="1200" dirty="0" smtClean="0"/>
              <a:t> </a:t>
            </a:r>
            <a:endParaRPr lang="en-US" sz="1200" dirty="0"/>
          </a:p>
        </p:txBody>
      </p:sp>
      <p:sp>
        <p:nvSpPr>
          <p:cNvPr id="4" name="TextBox 3"/>
          <p:cNvSpPr txBox="1"/>
          <p:nvPr/>
        </p:nvSpPr>
        <p:spPr>
          <a:xfrm>
            <a:off x="8316434" y="5274702"/>
            <a:ext cx="875561" cy="246221"/>
          </a:xfrm>
          <a:prstGeom prst="rect">
            <a:avLst/>
          </a:prstGeom>
          <a:solidFill>
            <a:schemeClr val="bg1"/>
          </a:solidFill>
        </p:spPr>
        <p:txBody>
          <a:bodyPr wrap="none" rtlCol="0">
            <a:spAutoFit/>
          </a:bodyPr>
          <a:lstStyle/>
          <a:p>
            <a:r>
              <a:rPr lang="en-US" sz="1000" i="1" dirty="0" smtClean="0">
                <a:solidFill>
                  <a:schemeClr val="bg1">
                    <a:lumMod val="50000"/>
                  </a:schemeClr>
                </a:solidFill>
              </a:rPr>
              <a:t>Depth: 505 </a:t>
            </a:r>
            <a:r>
              <a:rPr lang="en-US" sz="1000" i="1" dirty="0" err="1" smtClean="0">
                <a:solidFill>
                  <a:schemeClr val="bg1">
                    <a:lumMod val="50000"/>
                  </a:schemeClr>
                </a:solidFill>
              </a:rPr>
              <a:t>ft</a:t>
            </a:r>
            <a:endParaRPr lang="en-US" i="1" dirty="0">
              <a:solidFill>
                <a:schemeClr val="bg1">
                  <a:lumMod val="50000"/>
                </a:schemeClr>
              </a:solidFill>
            </a:endParaRPr>
          </a:p>
        </p:txBody>
      </p:sp>
      <p:sp>
        <p:nvSpPr>
          <p:cNvPr id="9" name="TextBox 8"/>
          <p:cNvSpPr txBox="1"/>
          <p:nvPr/>
        </p:nvSpPr>
        <p:spPr>
          <a:xfrm>
            <a:off x="8316434" y="4193331"/>
            <a:ext cx="875561" cy="246221"/>
          </a:xfrm>
          <a:prstGeom prst="rect">
            <a:avLst/>
          </a:prstGeom>
          <a:solidFill>
            <a:schemeClr val="bg1"/>
          </a:solidFill>
        </p:spPr>
        <p:txBody>
          <a:bodyPr wrap="none" rtlCol="0">
            <a:spAutoFit/>
          </a:bodyPr>
          <a:lstStyle/>
          <a:p>
            <a:r>
              <a:rPr lang="en-US" sz="1000" i="1" dirty="0" smtClean="0">
                <a:solidFill>
                  <a:schemeClr val="bg1">
                    <a:lumMod val="50000"/>
                  </a:schemeClr>
                </a:solidFill>
              </a:rPr>
              <a:t>Depth: 203 </a:t>
            </a:r>
            <a:r>
              <a:rPr lang="en-US" sz="1000" i="1" dirty="0" err="1" smtClean="0">
                <a:solidFill>
                  <a:schemeClr val="bg1">
                    <a:lumMod val="50000"/>
                  </a:schemeClr>
                </a:solidFill>
              </a:rPr>
              <a:t>ft</a:t>
            </a:r>
            <a:endParaRPr lang="en-US" i="1" dirty="0">
              <a:solidFill>
                <a:schemeClr val="bg1">
                  <a:lumMod val="50000"/>
                </a:schemeClr>
              </a:solidFill>
            </a:endParaRPr>
          </a:p>
        </p:txBody>
      </p:sp>
      <p:sp>
        <p:nvSpPr>
          <p:cNvPr id="10" name="TextBox 9"/>
          <p:cNvSpPr txBox="1"/>
          <p:nvPr/>
        </p:nvSpPr>
        <p:spPr>
          <a:xfrm>
            <a:off x="8316434" y="3138954"/>
            <a:ext cx="875561" cy="246221"/>
          </a:xfrm>
          <a:prstGeom prst="rect">
            <a:avLst/>
          </a:prstGeom>
          <a:solidFill>
            <a:schemeClr val="bg1"/>
          </a:solidFill>
        </p:spPr>
        <p:txBody>
          <a:bodyPr wrap="none" rtlCol="0">
            <a:spAutoFit/>
          </a:bodyPr>
          <a:lstStyle/>
          <a:p>
            <a:r>
              <a:rPr lang="en-US" sz="1000" i="1" dirty="0" smtClean="0">
                <a:solidFill>
                  <a:schemeClr val="bg1">
                    <a:lumMod val="50000"/>
                  </a:schemeClr>
                </a:solidFill>
              </a:rPr>
              <a:t>Depth: 162 </a:t>
            </a:r>
            <a:r>
              <a:rPr lang="en-US" sz="1000" i="1" dirty="0" err="1" smtClean="0">
                <a:solidFill>
                  <a:schemeClr val="bg1">
                    <a:lumMod val="50000"/>
                  </a:schemeClr>
                </a:solidFill>
              </a:rPr>
              <a:t>ft</a:t>
            </a:r>
            <a:endParaRPr lang="en-US" i="1" dirty="0">
              <a:solidFill>
                <a:schemeClr val="bg1">
                  <a:lumMod val="50000"/>
                </a:schemeClr>
              </a:solidFill>
            </a:endParaRPr>
          </a:p>
        </p:txBody>
      </p:sp>
      <p:sp>
        <p:nvSpPr>
          <p:cNvPr id="11" name="TextBox 10"/>
          <p:cNvSpPr txBox="1"/>
          <p:nvPr/>
        </p:nvSpPr>
        <p:spPr>
          <a:xfrm>
            <a:off x="8322846" y="1988523"/>
            <a:ext cx="869149" cy="246221"/>
          </a:xfrm>
          <a:prstGeom prst="rect">
            <a:avLst/>
          </a:prstGeom>
          <a:solidFill>
            <a:schemeClr val="bg1"/>
          </a:solidFill>
        </p:spPr>
        <p:txBody>
          <a:bodyPr wrap="none" rtlCol="0">
            <a:spAutoFit/>
          </a:bodyPr>
          <a:lstStyle/>
          <a:p>
            <a:r>
              <a:rPr lang="en-US" sz="1000" i="1" dirty="0" smtClean="0">
                <a:solidFill>
                  <a:schemeClr val="bg1">
                    <a:lumMod val="50000"/>
                  </a:schemeClr>
                </a:solidFill>
              </a:rPr>
              <a:t>Depth: 360 </a:t>
            </a:r>
            <a:r>
              <a:rPr lang="en-US" sz="1000" i="1" dirty="0" err="1" smtClean="0">
                <a:solidFill>
                  <a:schemeClr val="bg1">
                    <a:lumMod val="50000"/>
                  </a:schemeClr>
                </a:solidFill>
              </a:rPr>
              <a:t>ft</a:t>
            </a:r>
            <a:endParaRPr lang="en-US" i="1" dirty="0">
              <a:solidFill>
                <a:schemeClr val="bg1">
                  <a:lumMod val="50000"/>
                </a:schemeClr>
              </a:solidFill>
            </a:endParaRPr>
          </a:p>
        </p:txBody>
      </p:sp>
    </p:spTree>
    <p:extLst>
      <p:ext uri="{BB962C8B-B14F-4D97-AF65-F5344CB8AC3E}">
        <p14:creationId xmlns:p14="http://schemas.microsoft.com/office/powerpoint/2010/main" val="29330310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207" t="27112" r="377" b="409"/>
          <a:stretch/>
        </p:blipFill>
        <p:spPr>
          <a:xfrm>
            <a:off x="-219456" y="1847088"/>
            <a:ext cx="9345168" cy="4864608"/>
          </a:xfrm>
          <a:prstGeom prst="rect">
            <a:avLst/>
          </a:prstGeom>
        </p:spPr>
      </p:pic>
      <p:sp>
        <p:nvSpPr>
          <p:cNvPr id="2" name="Title 1"/>
          <p:cNvSpPr>
            <a:spLocks noGrp="1"/>
          </p:cNvSpPr>
          <p:nvPr>
            <p:ph type="title"/>
          </p:nvPr>
        </p:nvSpPr>
        <p:spPr/>
        <p:txBody>
          <a:bodyPr/>
          <a:lstStyle/>
          <a:p>
            <a:r>
              <a:rPr lang="en-US" dirty="0"/>
              <a:t>Groundwater Level Changes </a:t>
            </a:r>
            <a:r>
              <a:rPr lang="en-US" dirty="0" smtClean="0"/>
              <a:t>(2/7</a:t>
            </a:r>
            <a:r>
              <a:rPr lang="en-US" dirty="0"/>
              <a:t>)</a:t>
            </a:r>
          </a:p>
        </p:txBody>
      </p:sp>
      <p:sp>
        <p:nvSpPr>
          <p:cNvPr id="7" name="Content Placeholder 2"/>
          <p:cNvSpPr txBox="1">
            <a:spLocks/>
          </p:cNvSpPr>
          <p:nvPr/>
        </p:nvSpPr>
        <p:spPr>
          <a:xfrm>
            <a:off x="463678" y="6657542"/>
            <a:ext cx="7886700" cy="2986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smtClean="0">
                <a:hlinkClick r:id="rId3"/>
              </a:rPr>
              <a:t>https://maps.waterrights.utah.gov/EsriMap/gw-graphs.asp#-112.98670,37.76175,-112.58433,38.14832</a:t>
            </a:r>
            <a:r>
              <a:rPr lang="en-US" sz="1200" dirty="0" smtClean="0"/>
              <a:t> </a:t>
            </a:r>
            <a:endParaRPr lang="en-US" sz="1200" dirty="0"/>
          </a:p>
        </p:txBody>
      </p:sp>
      <p:sp>
        <p:nvSpPr>
          <p:cNvPr id="6" name="TextBox 5"/>
          <p:cNvSpPr txBox="1"/>
          <p:nvPr/>
        </p:nvSpPr>
        <p:spPr>
          <a:xfrm>
            <a:off x="8137826" y="5686222"/>
            <a:ext cx="1055097" cy="246221"/>
          </a:xfrm>
          <a:prstGeom prst="rect">
            <a:avLst/>
          </a:prstGeom>
          <a:solidFill>
            <a:schemeClr val="bg1"/>
          </a:solidFill>
        </p:spPr>
        <p:txBody>
          <a:bodyPr wrap="none" rtlCol="0">
            <a:spAutoFit/>
          </a:bodyPr>
          <a:lstStyle/>
          <a:p>
            <a:r>
              <a:rPr lang="en-US" sz="1000" i="1" dirty="0" smtClean="0">
                <a:solidFill>
                  <a:schemeClr val="bg1">
                    <a:lumMod val="50000"/>
                  </a:schemeClr>
                </a:solidFill>
              </a:rPr>
              <a:t>Depth: Unknown</a:t>
            </a:r>
            <a:endParaRPr lang="en-US" i="1" dirty="0">
              <a:solidFill>
                <a:schemeClr val="bg1">
                  <a:lumMod val="50000"/>
                </a:schemeClr>
              </a:solidFill>
            </a:endParaRPr>
          </a:p>
        </p:txBody>
      </p:sp>
      <p:sp>
        <p:nvSpPr>
          <p:cNvPr id="8" name="TextBox 7"/>
          <p:cNvSpPr txBox="1"/>
          <p:nvPr/>
        </p:nvSpPr>
        <p:spPr>
          <a:xfrm>
            <a:off x="8137826" y="4590847"/>
            <a:ext cx="955711" cy="246221"/>
          </a:xfrm>
          <a:prstGeom prst="rect">
            <a:avLst/>
          </a:prstGeom>
          <a:solidFill>
            <a:schemeClr val="bg1"/>
          </a:solidFill>
        </p:spPr>
        <p:txBody>
          <a:bodyPr wrap="none" rtlCol="0">
            <a:spAutoFit/>
          </a:bodyPr>
          <a:lstStyle/>
          <a:p>
            <a:r>
              <a:rPr lang="en-US" sz="1000" i="1" dirty="0" smtClean="0">
                <a:solidFill>
                  <a:schemeClr val="bg1">
                    <a:lumMod val="50000"/>
                  </a:schemeClr>
                </a:solidFill>
              </a:rPr>
              <a:t>Depth: 352 </a:t>
            </a:r>
            <a:r>
              <a:rPr lang="en-US" sz="1000" i="1" dirty="0" err="1" smtClean="0">
                <a:solidFill>
                  <a:schemeClr val="bg1">
                    <a:lumMod val="50000"/>
                  </a:schemeClr>
                </a:solidFill>
              </a:rPr>
              <a:t>ft</a:t>
            </a:r>
            <a:r>
              <a:rPr lang="en-US" sz="1000" i="1" dirty="0" smtClean="0">
                <a:solidFill>
                  <a:schemeClr val="bg1">
                    <a:lumMod val="50000"/>
                  </a:schemeClr>
                </a:solidFill>
              </a:rPr>
              <a:t>   </a:t>
            </a:r>
            <a:endParaRPr lang="en-US" i="1" dirty="0">
              <a:solidFill>
                <a:schemeClr val="bg1">
                  <a:lumMod val="50000"/>
                </a:schemeClr>
              </a:solidFill>
            </a:endParaRPr>
          </a:p>
        </p:txBody>
      </p:sp>
      <p:sp>
        <p:nvSpPr>
          <p:cNvPr id="9" name="TextBox 8"/>
          <p:cNvSpPr txBox="1"/>
          <p:nvPr/>
        </p:nvSpPr>
        <p:spPr>
          <a:xfrm>
            <a:off x="8137826" y="3403085"/>
            <a:ext cx="1055097" cy="246221"/>
          </a:xfrm>
          <a:prstGeom prst="rect">
            <a:avLst/>
          </a:prstGeom>
          <a:solidFill>
            <a:schemeClr val="bg1"/>
          </a:solidFill>
        </p:spPr>
        <p:txBody>
          <a:bodyPr wrap="none" rtlCol="0">
            <a:spAutoFit/>
          </a:bodyPr>
          <a:lstStyle/>
          <a:p>
            <a:r>
              <a:rPr lang="en-US" sz="1000" i="1" dirty="0" smtClean="0">
                <a:solidFill>
                  <a:schemeClr val="bg1">
                    <a:lumMod val="50000"/>
                  </a:schemeClr>
                </a:solidFill>
              </a:rPr>
              <a:t>Depth: Unknown</a:t>
            </a:r>
            <a:endParaRPr lang="en-US" i="1" dirty="0">
              <a:solidFill>
                <a:schemeClr val="bg1">
                  <a:lumMod val="50000"/>
                </a:schemeClr>
              </a:solidFill>
            </a:endParaRPr>
          </a:p>
        </p:txBody>
      </p:sp>
      <p:sp>
        <p:nvSpPr>
          <p:cNvPr id="10" name="TextBox 9"/>
          <p:cNvSpPr txBox="1"/>
          <p:nvPr/>
        </p:nvSpPr>
        <p:spPr>
          <a:xfrm>
            <a:off x="8137826" y="2636437"/>
            <a:ext cx="955711" cy="246221"/>
          </a:xfrm>
          <a:prstGeom prst="rect">
            <a:avLst/>
          </a:prstGeom>
          <a:solidFill>
            <a:schemeClr val="bg1"/>
          </a:solidFill>
        </p:spPr>
        <p:txBody>
          <a:bodyPr wrap="none" rtlCol="0">
            <a:spAutoFit/>
          </a:bodyPr>
          <a:lstStyle/>
          <a:p>
            <a:r>
              <a:rPr lang="en-US" sz="1000" i="1" dirty="0" smtClean="0">
                <a:solidFill>
                  <a:schemeClr val="bg1">
                    <a:lumMod val="50000"/>
                  </a:schemeClr>
                </a:solidFill>
              </a:rPr>
              <a:t>Depth: 435 </a:t>
            </a:r>
            <a:r>
              <a:rPr lang="en-US" sz="1000" i="1" dirty="0" err="1" smtClean="0">
                <a:solidFill>
                  <a:schemeClr val="bg1">
                    <a:lumMod val="50000"/>
                  </a:schemeClr>
                </a:solidFill>
              </a:rPr>
              <a:t>ft</a:t>
            </a:r>
            <a:r>
              <a:rPr lang="en-US" sz="1000" i="1" dirty="0" smtClean="0">
                <a:solidFill>
                  <a:schemeClr val="bg1">
                    <a:lumMod val="50000"/>
                  </a:schemeClr>
                </a:solidFill>
              </a:rPr>
              <a:t>   </a:t>
            </a:r>
            <a:endParaRPr lang="en-US" i="1" dirty="0">
              <a:solidFill>
                <a:schemeClr val="bg1">
                  <a:lumMod val="50000"/>
                </a:schemeClr>
              </a:solidFill>
            </a:endParaRPr>
          </a:p>
        </p:txBody>
      </p:sp>
      <p:sp>
        <p:nvSpPr>
          <p:cNvPr id="11" name="TextBox 10"/>
          <p:cNvSpPr txBox="1"/>
          <p:nvPr/>
        </p:nvSpPr>
        <p:spPr>
          <a:xfrm>
            <a:off x="8137826" y="1992755"/>
            <a:ext cx="1055097" cy="246221"/>
          </a:xfrm>
          <a:prstGeom prst="rect">
            <a:avLst/>
          </a:prstGeom>
          <a:solidFill>
            <a:schemeClr val="bg1"/>
          </a:solidFill>
        </p:spPr>
        <p:txBody>
          <a:bodyPr wrap="none" rtlCol="0">
            <a:spAutoFit/>
          </a:bodyPr>
          <a:lstStyle/>
          <a:p>
            <a:r>
              <a:rPr lang="en-US" sz="1000" i="1" dirty="0" smtClean="0">
                <a:solidFill>
                  <a:schemeClr val="bg1">
                    <a:lumMod val="50000"/>
                  </a:schemeClr>
                </a:solidFill>
              </a:rPr>
              <a:t>Depth: Unknown</a:t>
            </a:r>
            <a:endParaRPr lang="en-US" i="1" dirty="0">
              <a:solidFill>
                <a:schemeClr val="bg1">
                  <a:lumMod val="50000"/>
                </a:schemeClr>
              </a:solidFill>
            </a:endParaRPr>
          </a:p>
        </p:txBody>
      </p:sp>
    </p:spTree>
    <p:extLst>
      <p:ext uri="{BB962C8B-B14F-4D97-AF65-F5344CB8AC3E}">
        <p14:creationId xmlns:p14="http://schemas.microsoft.com/office/powerpoint/2010/main" val="4658253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l="3208" t="27112" r="377" b="409"/>
          <a:stretch/>
        </p:blipFill>
        <p:spPr>
          <a:xfrm>
            <a:off x="-219456" y="1847088"/>
            <a:ext cx="9345168" cy="4864608"/>
          </a:xfrm>
          <a:prstGeom prst="rect">
            <a:avLst/>
          </a:prstGeom>
        </p:spPr>
      </p:pic>
      <p:sp>
        <p:nvSpPr>
          <p:cNvPr id="2" name="Title 1"/>
          <p:cNvSpPr>
            <a:spLocks noGrp="1"/>
          </p:cNvSpPr>
          <p:nvPr>
            <p:ph type="title"/>
          </p:nvPr>
        </p:nvSpPr>
        <p:spPr/>
        <p:txBody>
          <a:bodyPr/>
          <a:lstStyle/>
          <a:p>
            <a:r>
              <a:rPr lang="en-US" dirty="0"/>
              <a:t>Groundwater Level Changes </a:t>
            </a:r>
            <a:r>
              <a:rPr lang="en-US" dirty="0" smtClean="0"/>
              <a:t>(3/7</a:t>
            </a:r>
            <a:r>
              <a:rPr lang="en-US" dirty="0"/>
              <a:t>)</a:t>
            </a:r>
          </a:p>
        </p:txBody>
      </p:sp>
      <p:sp>
        <p:nvSpPr>
          <p:cNvPr id="7" name="Content Placeholder 2"/>
          <p:cNvSpPr txBox="1">
            <a:spLocks/>
          </p:cNvSpPr>
          <p:nvPr/>
        </p:nvSpPr>
        <p:spPr>
          <a:xfrm>
            <a:off x="463678" y="6657542"/>
            <a:ext cx="7886700" cy="2986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smtClean="0">
                <a:hlinkClick r:id="rId3"/>
              </a:rPr>
              <a:t>https://maps.waterrights.utah.gov/EsriMap/gw-graphs.asp#-112.98670,37.76175,-112.58433,38.14832</a:t>
            </a:r>
            <a:r>
              <a:rPr lang="en-US" sz="1200" dirty="0" smtClean="0"/>
              <a:t> </a:t>
            </a:r>
            <a:endParaRPr lang="en-US" sz="1200" dirty="0"/>
          </a:p>
        </p:txBody>
      </p:sp>
      <p:sp>
        <p:nvSpPr>
          <p:cNvPr id="6" name="TextBox 5"/>
          <p:cNvSpPr txBox="1"/>
          <p:nvPr/>
        </p:nvSpPr>
        <p:spPr>
          <a:xfrm>
            <a:off x="8134989" y="1989679"/>
            <a:ext cx="984565" cy="246221"/>
          </a:xfrm>
          <a:prstGeom prst="rect">
            <a:avLst/>
          </a:prstGeom>
          <a:solidFill>
            <a:schemeClr val="bg1"/>
          </a:solidFill>
        </p:spPr>
        <p:txBody>
          <a:bodyPr wrap="none" rtlCol="0">
            <a:spAutoFit/>
          </a:bodyPr>
          <a:lstStyle/>
          <a:p>
            <a:r>
              <a:rPr lang="en-US" sz="1000" i="1" dirty="0" smtClean="0">
                <a:solidFill>
                  <a:schemeClr val="bg1">
                    <a:lumMod val="50000"/>
                  </a:schemeClr>
                </a:solidFill>
              </a:rPr>
              <a:t>Depth: 632 </a:t>
            </a:r>
            <a:r>
              <a:rPr lang="en-US" sz="1000" i="1" dirty="0" err="1" smtClean="0">
                <a:solidFill>
                  <a:schemeClr val="bg1">
                    <a:lumMod val="50000"/>
                  </a:schemeClr>
                </a:solidFill>
              </a:rPr>
              <a:t>ft</a:t>
            </a:r>
            <a:r>
              <a:rPr lang="en-US" sz="1000" i="1" dirty="0" smtClean="0">
                <a:solidFill>
                  <a:schemeClr val="bg1">
                    <a:lumMod val="50000"/>
                  </a:schemeClr>
                </a:solidFill>
              </a:rPr>
              <a:t>    </a:t>
            </a:r>
            <a:endParaRPr lang="en-US" i="1" dirty="0">
              <a:solidFill>
                <a:schemeClr val="bg1">
                  <a:lumMod val="50000"/>
                </a:schemeClr>
              </a:solidFill>
            </a:endParaRPr>
          </a:p>
        </p:txBody>
      </p:sp>
      <p:sp>
        <p:nvSpPr>
          <p:cNvPr id="8" name="TextBox 7"/>
          <p:cNvSpPr txBox="1"/>
          <p:nvPr/>
        </p:nvSpPr>
        <p:spPr>
          <a:xfrm>
            <a:off x="8134989" y="3980031"/>
            <a:ext cx="984565" cy="246221"/>
          </a:xfrm>
          <a:prstGeom prst="rect">
            <a:avLst/>
          </a:prstGeom>
          <a:solidFill>
            <a:schemeClr val="bg1"/>
          </a:solidFill>
        </p:spPr>
        <p:txBody>
          <a:bodyPr wrap="none" rtlCol="0">
            <a:spAutoFit/>
          </a:bodyPr>
          <a:lstStyle/>
          <a:p>
            <a:r>
              <a:rPr lang="en-US" sz="1000" i="1" dirty="0" smtClean="0">
                <a:solidFill>
                  <a:schemeClr val="bg1">
                    <a:lumMod val="50000"/>
                  </a:schemeClr>
                </a:solidFill>
              </a:rPr>
              <a:t>Depth: 595 </a:t>
            </a:r>
            <a:r>
              <a:rPr lang="en-US" sz="1000" i="1" dirty="0" err="1" smtClean="0">
                <a:solidFill>
                  <a:schemeClr val="bg1">
                    <a:lumMod val="50000"/>
                  </a:schemeClr>
                </a:solidFill>
              </a:rPr>
              <a:t>ft</a:t>
            </a:r>
            <a:r>
              <a:rPr lang="en-US" sz="1000" i="1" dirty="0" smtClean="0">
                <a:solidFill>
                  <a:schemeClr val="bg1">
                    <a:lumMod val="50000"/>
                  </a:schemeClr>
                </a:solidFill>
              </a:rPr>
              <a:t>    </a:t>
            </a:r>
            <a:endParaRPr lang="en-US" i="1" dirty="0">
              <a:solidFill>
                <a:schemeClr val="bg1">
                  <a:lumMod val="50000"/>
                </a:schemeClr>
              </a:solidFill>
            </a:endParaRPr>
          </a:p>
        </p:txBody>
      </p:sp>
      <p:sp>
        <p:nvSpPr>
          <p:cNvPr id="9" name="TextBox 8"/>
          <p:cNvSpPr txBox="1"/>
          <p:nvPr/>
        </p:nvSpPr>
        <p:spPr>
          <a:xfrm>
            <a:off x="8134989" y="3022740"/>
            <a:ext cx="1055097" cy="246221"/>
          </a:xfrm>
          <a:prstGeom prst="rect">
            <a:avLst/>
          </a:prstGeom>
          <a:solidFill>
            <a:schemeClr val="bg1"/>
          </a:solidFill>
        </p:spPr>
        <p:txBody>
          <a:bodyPr wrap="none" rtlCol="0">
            <a:spAutoFit/>
          </a:bodyPr>
          <a:lstStyle/>
          <a:p>
            <a:r>
              <a:rPr lang="en-US" sz="1000" i="1" dirty="0" smtClean="0">
                <a:solidFill>
                  <a:schemeClr val="bg1">
                    <a:lumMod val="50000"/>
                  </a:schemeClr>
                </a:solidFill>
              </a:rPr>
              <a:t>Depth: Unknown</a:t>
            </a:r>
            <a:endParaRPr lang="en-US" i="1" dirty="0">
              <a:solidFill>
                <a:schemeClr val="bg1">
                  <a:lumMod val="50000"/>
                </a:schemeClr>
              </a:solidFill>
            </a:endParaRPr>
          </a:p>
        </p:txBody>
      </p:sp>
      <p:sp>
        <p:nvSpPr>
          <p:cNvPr id="10" name="TextBox 9"/>
          <p:cNvSpPr txBox="1"/>
          <p:nvPr/>
        </p:nvSpPr>
        <p:spPr>
          <a:xfrm>
            <a:off x="8134989" y="5418083"/>
            <a:ext cx="984565" cy="246221"/>
          </a:xfrm>
          <a:prstGeom prst="rect">
            <a:avLst/>
          </a:prstGeom>
          <a:solidFill>
            <a:schemeClr val="bg1"/>
          </a:solidFill>
        </p:spPr>
        <p:txBody>
          <a:bodyPr wrap="none" rtlCol="0">
            <a:spAutoFit/>
          </a:bodyPr>
          <a:lstStyle/>
          <a:p>
            <a:r>
              <a:rPr lang="en-US" sz="1000" i="1" dirty="0" smtClean="0">
                <a:solidFill>
                  <a:schemeClr val="bg1">
                    <a:lumMod val="50000"/>
                  </a:schemeClr>
                </a:solidFill>
              </a:rPr>
              <a:t>Depth: 820 </a:t>
            </a:r>
            <a:r>
              <a:rPr lang="en-US" sz="1000" i="1" dirty="0" err="1" smtClean="0">
                <a:solidFill>
                  <a:schemeClr val="bg1">
                    <a:lumMod val="50000"/>
                  </a:schemeClr>
                </a:solidFill>
              </a:rPr>
              <a:t>ft</a:t>
            </a:r>
            <a:r>
              <a:rPr lang="en-US" sz="1000" i="1" dirty="0" smtClean="0">
                <a:solidFill>
                  <a:schemeClr val="bg1">
                    <a:lumMod val="50000"/>
                  </a:schemeClr>
                </a:solidFill>
              </a:rPr>
              <a:t>    </a:t>
            </a:r>
            <a:endParaRPr lang="en-US" i="1" dirty="0">
              <a:solidFill>
                <a:schemeClr val="bg1">
                  <a:lumMod val="50000"/>
                </a:schemeClr>
              </a:solidFill>
            </a:endParaRPr>
          </a:p>
        </p:txBody>
      </p:sp>
    </p:spTree>
    <p:extLst>
      <p:ext uri="{BB962C8B-B14F-4D97-AF65-F5344CB8AC3E}">
        <p14:creationId xmlns:p14="http://schemas.microsoft.com/office/powerpoint/2010/main" val="20967283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208" t="27112" r="377" b="409"/>
          <a:stretch/>
        </p:blipFill>
        <p:spPr>
          <a:xfrm>
            <a:off x="-219456" y="1847088"/>
            <a:ext cx="9345168" cy="4864608"/>
          </a:xfrm>
          <a:prstGeom prst="rect">
            <a:avLst/>
          </a:prstGeom>
        </p:spPr>
      </p:pic>
      <p:sp>
        <p:nvSpPr>
          <p:cNvPr id="2" name="Title 1"/>
          <p:cNvSpPr>
            <a:spLocks noGrp="1"/>
          </p:cNvSpPr>
          <p:nvPr>
            <p:ph type="title"/>
          </p:nvPr>
        </p:nvSpPr>
        <p:spPr/>
        <p:txBody>
          <a:bodyPr/>
          <a:lstStyle/>
          <a:p>
            <a:r>
              <a:rPr lang="en-US" dirty="0"/>
              <a:t>Groundwater Level Changes </a:t>
            </a:r>
            <a:r>
              <a:rPr lang="en-US" dirty="0" smtClean="0"/>
              <a:t>(4/7</a:t>
            </a:r>
            <a:r>
              <a:rPr lang="en-US" dirty="0"/>
              <a:t>)</a:t>
            </a:r>
          </a:p>
        </p:txBody>
      </p:sp>
      <p:sp>
        <p:nvSpPr>
          <p:cNvPr id="7" name="Content Placeholder 2"/>
          <p:cNvSpPr txBox="1">
            <a:spLocks/>
          </p:cNvSpPr>
          <p:nvPr/>
        </p:nvSpPr>
        <p:spPr>
          <a:xfrm>
            <a:off x="463678" y="6657542"/>
            <a:ext cx="7886700" cy="2986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smtClean="0">
                <a:hlinkClick r:id="rId3"/>
              </a:rPr>
              <a:t>https://maps.waterrights.utah.gov/EsriMap/gw-graphs.asp#-112.98670,37.76175,-112.58433,38.14832</a:t>
            </a:r>
            <a:r>
              <a:rPr lang="en-US" sz="1200" dirty="0" smtClean="0"/>
              <a:t> </a:t>
            </a:r>
            <a:endParaRPr lang="en-US" sz="1200" dirty="0"/>
          </a:p>
        </p:txBody>
      </p:sp>
      <p:sp>
        <p:nvSpPr>
          <p:cNvPr id="6" name="TextBox 5"/>
          <p:cNvSpPr txBox="1"/>
          <p:nvPr/>
        </p:nvSpPr>
        <p:spPr>
          <a:xfrm>
            <a:off x="8302260" y="1999204"/>
            <a:ext cx="869149" cy="246221"/>
          </a:xfrm>
          <a:prstGeom prst="rect">
            <a:avLst/>
          </a:prstGeom>
          <a:solidFill>
            <a:schemeClr val="bg1"/>
          </a:solidFill>
        </p:spPr>
        <p:txBody>
          <a:bodyPr wrap="none" rtlCol="0">
            <a:spAutoFit/>
          </a:bodyPr>
          <a:lstStyle/>
          <a:p>
            <a:r>
              <a:rPr lang="en-US" sz="1000" i="1" dirty="0" smtClean="0">
                <a:solidFill>
                  <a:schemeClr val="bg1">
                    <a:lumMod val="50000"/>
                  </a:schemeClr>
                </a:solidFill>
              </a:rPr>
              <a:t>Depth: 180 </a:t>
            </a:r>
            <a:r>
              <a:rPr lang="en-US" sz="1000" i="1" dirty="0" err="1" smtClean="0">
                <a:solidFill>
                  <a:schemeClr val="bg1">
                    <a:lumMod val="50000"/>
                  </a:schemeClr>
                </a:solidFill>
              </a:rPr>
              <a:t>ft</a:t>
            </a:r>
            <a:endParaRPr lang="en-US" i="1" dirty="0">
              <a:solidFill>
                <a:schemeClr val="bg1">
                  <a:lumMod val="50000"/>
                </a:schemeClr>
              </a:solidFill>
            </a:endParaRPr>
          </a:p>
        </p:txBody>
      </p:sp>
      <p:sp>
        <p:nvSpPr>
          <p:cNvPr id="8" name="TextBox 7"/>
          <p:cNvSpPr txBox="1"/>
          <p:nvPr/>
        </p:nvSpPr>
        <p:spPr>
          <a:xfrm>
            <a:off x="8302260" y="2868130"/>
            <a:ext cx="869149" cy="246221"/>
          </a:xfrm>
          <a:prstGeom prst="rect">
            <a:avLst/>
          </a:prstGeom>
          <a:solidFill>
            <a:schemeClr val="bg1"/>
          </a:solidFill>
        </p:spPr>
        <p:txBody>
          <a:bodyPr wrap="none" rtlCol="0">
            <a:spAutoFit/>
          </a:bodyPr>
          <a:lstStyle/>
          <a:p>
            <a:r>
              <a:rPr lang="en-US" sz="1000" i="1" dirty="0" smtClean="0">
                <a:solidFill>
                  <a:schemeClr val="bg1">
                    <a:lumMod val="50000"/>
                  </a:schemeClr>
                </a:solidFill>
              </a:rPr>
              <a:t>Depth: 905 </a:t>
            </a:r>
            <a:r>
              <a:rPr lang="en-US" sz="1000" i="1" dirty="0" err="1" smtClean="0">
                <a:solidFill>
                  <a:schemeClr val="bg1">
                    <a:lumMod val="50000"/>
                  </a:schemeClr>
                </a:solidFill>
              </a:rPr>
              <a:t>ft</a:t>
            </a:r>
            <a:endParaRPr lang="en-US" i="1" dirty="0">
              <a:solidFill>
                <a:schemeClr val="bg1">
                  <a:lumMod val="50000"/>
                </a:schemeClr>
              </a:solidFill>
            </a:endParaRPr>
          </a:p>
        </p:txBody>
      </p:sp>
      <p:sp>
        <p:nvSpPr>
          <p:cNvPr id="9" name="TextBox 8"/>
          <p:cNvSpPr txBox="1"/>
          <p:nvPr/>
        </p:nvSpPr>
        <p:spPr>
          <a:xfrm>
            <a:off x="8302260" y="3749358"/>
            <a:ext cx="869149" cy="246221"/>
          </a:xfrm>
          <a:prstGeom prst="rect">
            <a:avLst/>
          </a:prstGeom>
          <a:solidFill>
            <a:schemeClr val="bg1"/>
          </a:solidFill>
        </p:spPr>
        <p:txBody>
          <a:bodyPr wrap="none" rtlCol="0">
            <a:spAutoFit/>
          </a:bodyPr>
          <a:lstStyle/>
          <a:p>
            <a:r>
              <a:rPr lang="en-US" sz="1000" i="1" dirty="0" smtClean="0">
                <a:solidFill>
                  <a:schemeClr val="bg1">
                    <a:lumMod val="50000"/>
                  </a:schemeClr>
                </a:solidFill>
              </a:rPr>
              <a:t>Depth: 500 </a:t>
            </a:r>
            <a:r>
              <a:rPr lang="en-US" sz="1000" i="1" dirty="0" err="1" smtClean="0">
                <a:solidFill>
                  <a:schemeClr val="bg1">
                    <a:lumMod val="50000"/>
                  </a:schemeClr>
                </a:solidFill>
              </a:rPr>
              <a:t>ft</a:t>
            </a:r>
            <a:endParaRPr lang="en-US" i="1" dirty="0">
              <a:solidFill>
                <a:schemeClr val="bg1">
                  <a:lumMod val="50000"/>
                </a:schemeClr>
              </a:solidFill>
            </a:endParaRPr>
          </a:p>
        </p:txBody>
      </p:sp>
      <p:sp>
        <p:nvSpPr>
          <p:cNvPr id="10" name="TextBox 9"/>
          <p:cNvSpPr txBox="1"/>
          <p:nvPr/>
        </p:nvSpPr>
        <p:spPr>
          <a:xfrm>
            <a:off x="8302260" y="4986973"/>
            <a:ext cx="869149" cy="246221"/>
          </a:xfrm>
          <a:prstGeom prst="rect">
            <a:avLst/>
          </a:prstGeom>
          <a:solidFill>
            <a:schemeClr val="bg1"/>
          </a:solidFill>
        </p:spPr>
        <p:txBody>
          <a:bodyPr wrap="none" rtlCol="0">
            <a:spAutoFit/>
          </a:bodyPr>
          <a:lstStyle/>
          <a:p>
            <a:r>
              <a:rPr lang="en-US" sz="1000" i="1" dirty="0" smtClean="0">
                <a:solidFill>
                  <a:schemeClr val="bg1">
                    <a:lumMod val="50000"/>
                  </a:schemeClr>
                </a:solidFill>
              </a:rPr>
              <a:t>Depth: 555 </a:t>
            </a:r>
            <a:r>
              <a:rPr lang="en-US" sz="1000" i="1" dirty="0" err="1" smtClean="0">
                <a:solidFill>
                  <a:schemeClr val="bg1">
                    <a:lumMod val="50000"/>
                  </a:schemeClr>
                </a:solidFill>
              </a:rPr>
              <a:t>ft</a:t>
            </a:r>
            <a:endParaRPr lang="en-US" i="1" dirty="0">
              <a:solidFill>
                <a:schemeClr val="bg1">
                  <a:lumMod val="50000"/>
                </a:schemeClr>
              </a:solidFill>
            </a:endParaRPr>
          </a:p>
        </p:txBody>
      </p:sp>
    </p:spTree>
    <p:extLst>
      <p:ext uri="{BB962C8B-B14F-4D97-AF65-F5344CB8AC3E}">
        <p14:creationId xmlns:p14="http://schemas.microsoft.com/office/powerpoint/2010/main" val="1171112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208" t="27112" r="377" b="409"/>
          <a:stretch/>
        </p:blipFill>
        <p:spPr>
          <a:xfrm>
            <a:off x="-219456" y="1847088"/>
            <a:ext cx="9345168" cy="4864608"/>
          </a:xfrm>
          <a:prstGeom prst="rect">
            <a:avLst/>
          </a:prstGeom>
        </p:spPr>
      </p:pic>
      <p:sp>
        <p:nvSpPr>
          <p:cNvPr id="2" name="Title 1"/>
          <p:cNvSpPr>
            <a:spLocks noGrp="1"/>
          </p:cNvSpPr>
          <p:nvPr>
            <p:ph type="title"/>
          </p:nvPr>
        </p:nvSpPr>
        <p:spPr/>
        <p:txBody>
          <a:bodyPr/>
          <a:lstStyle/>
          <a:p>
            <a:r>
              <a:rPr lang="en-US" dirty="0"/>
              <a:t>Groundwater Level Changes </a:t>
            </a:r>
            <a:r>
              <a:rPr lang="en-US" dirty="0" smtClean="0"/>
              <a:t>(5/7</a:t>
            </a:r>
            <a:r>
              <a:rPr lang="en-US" dirty="0"/>
              <a:t>)</a:t>
            </a:r>
          </a:p>
        </p:txBody>
      </p:sp>
      <p:sp>
        <p:nvSpPr>
          <p:cNvPr id="7" name="Content Placeholder 2"/>
          <p:cNvSpPr txBox="1">
            <a:spLocks/>
          </p:cNvSpPr>
          <p:nvPr/>
        </p:nvSpPr>
        <p:spPr>
          <a:xfrm>
            <a:off x="463678" y="6657542"/>
            <a:ext cx="7886700" cy="2986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smtClean="0">
                <a:hlinkClick r:id="rId3"/>
              </a:rPr>
              <a:t>https://maps.waterrights.utah.gov/EsriMap/gw-graphs.asp#-112.98670,37.76175,-112.58433,38.14832</a:t>
            </a:r>
            <a:r>
              <a:rPr lang="en-US" sz="1200" dirty="0" smtClean="0"/>
              <a:t> </a:t>
            </a:r>
            <a:endParaRPr lang="en-US" sz="1200" dirty="0"/>
          </a:p>
        </p:txBody>
      </p:sp>
      <p:sp>
        <p:nvSpPr>
          <p:cNvPr id="8" name="TextBox 7"/>
          <p:cNvSpPr txBox="1"/>
          <p:nvPr/>
        </p:nvSpPr>
        <p:spPr>
          <a:xfrm>
            <a:off x="8315712" y="1999204"/>
            <a:ext cx="869149" cy="246221"/>
          </a:xfrm>
          <a:prstGeom prst="rect">
            <a:avLst/>
          </a:prstGeom>
          <a:solidFill>
            <a:schemeClr val="bg1"/>
          </a:solidFill>
        </p:spPr>
        <p:txBody>
          <a:bodyPr wrap="none" rtlCol="0">
            <a:spAutoFit/>
          </a:bodyPr>
          <a:lstStyle/>
          <a:p>
            <a:r>
              <a:rPr lang="en-US" sz="1000" i="1" dirty="0" smtClean="0">
                <a:solidFill>
                  <a:schemeClr val="bg1">
                    <a:lumMod val="50000"/>
                  </a:schemeClr>
                </a:solidFill>
              </a:rPr>
              <a:t>Depth: 270 </a:t>
            </a:r>
            <a:r>
              <a:rPr lang="en-US" sz="1000" i="1" dirty="0" err="1" smtClean="0">
                <a:solidFill>
                  <a:schemeClr val="bg1">
                    <a:lumMod val="50000"/>
                  </a:schemeClr>
                </a:solidFill>
              </a:rPr>
              <a:t>ft</a:t>
            </a:r>
            <a:endParaRPr lang="en-US" i="1" dirty="0">
              <a:solidFill>
                <a:schemeClr val="bg1">
                  <a:lumMod val="50000"/>
                </a:schemeClr>
              </a:solidFill>
            </a:endParaRPr>
          </a:p>
        </p:txBody>
      </p:sp>
      <p:sp>
        <p:nvSpPr>
          <p:cNvPr id="9" name="TextBox 8"/>
          <p:cNvSpPr txBox="1"/>
          <p:nvPr/>
        </p:nvSpPr>
        <p:spPr>
          <a:xfrm>
            <a:off x="8315712" y="2743383"/>
            <a:ext cx="869149" cy="246221"/>
          </a:xfrm>
          <a:prstGeom prst="rect">
            <a:avLst/>
          </a:prstGeom>
          <a:solidFill>
            <a:schemeClr val="bg1"/>
          </a:solidFill>
        </p:spPr>
        <p:txBody>
          <a:bodyPr wrap="none" rtlCol="0">
            <a:spAutoFit/>
          </a:bodyPr>
          <a:lstStyle/>
          <a:p>
            <a:r>
              <a:rPr lang="en-US" sz="1000" i="1" dirty="0" smtClean="0">
                <a:solidFill>
                  <a:schemeClr val="bg1">
                    <a:lumMod val="50000"/>
                  </a:schemeClr>
                </a:solidFill>
              </a:rPr>
              <a:t>Depth: 320 </a:t>
            </a:r>
            <a:r>
              <a:rPr lang="en-US" sz="1000" i="1" dirty="0" err="1" smtClean="0">
                <a:solidFill>
                  <a:schemeClr val="bg1">
                    <a:lumMod val="50000"/>
                  </a:schemeClr>
                </a:solidFill>
              </a:rPr>
              <a:t>ft</a:t>
            </a:r>
            <a:endParaRPr lang="en-US" i="1" dirty="0">
              <a:solidFill>
                <a:schemeClr val="bg1">
                  <a:lumMod val="50000"/>
                </a:schemeClr>
              </a:solidFill>
            </a:endParaRPr>
          </a:p>
        </p:txBody>
      </p:sp>
      <p:sp>
        <p:nvSpPr>
          <p:cNvPr id="10" name="TextBox 9"/>
          <p:cNvSpPr txBox="1"/>
          <p:nvPr/>
        </p:nvSpPr>
        <p:spPr>
          <a:xfrm>
            <a:off x="8315712" y="3555633"/>
            <a:ext cx="869149" cy="246221"/>
          </a:xfrm>
          <a:prstGeom prst="rect">
            <a:avLst/>
          </a:prstGeom>
          <a:solidFill>
            <a:schemeClr val="bg1"/>
          </a:solidFill>
        </p:spPr>
        <p:txBody>
          <a:bodyPr wrap="none" rtlCol="0">
            <a:spAutoFit/>
          </a:bodyPr>
          <a:lstStyle/>
          <a:p>
            <a:r>
              <a:rPr lang="en-US" sz="1000" i="1" dirty="0" smtClean="0">
                <a:solidFill>
                  <a:schemeClr val="bg1">
                    <a:lumMod val="50000"/>
                  </a:schemeClr>
                </a:solidFill>
              </a:rPr>
              <a:t>Depth: 216 </a:t>
            </a:r>
            <a:r>
              <a:rPr lang="en-US" sz="1000" i="1" dirty="0" err="1" smtClean="0">
                <a:solidFill>
                  <a:schemeClr val="bg1">
                    <a:lumMod val="50000"/>
                  </a:schemeClr>
                </a:solidFill>
              </a:rPr>
              <a:t>ft</a:t>
            </a:r>
            <a:endParaRPr lang="en-US" i="1" dirty="0">
              <a:solidFill>
                <a:schemeClr val="bg1">
                  <a:lumMod val="50000"/>
                </a:schemeClr>
              </a:solidFill>
            </a:endParaRPr>
          </a:p>
        </p:txBody>
      </p:sp>
      <p:sp>
        <p:nvSpPr>
          <p:cNvPr id="11" name="TextBox 10"/>
          <p:cNvSpPr txBox="1"/>
          <p:nvPr/>
        </p:nvSpPr>
        <p:spPr>
          <a:xfrm>
            <a:off x="8315712" y="4277726"/>
            <a:ext cx="869149" cy="246221"/>
          </a:xfrm>
          <a:prstGeom prst="rect">
            <a:avLst/>
          </a:prstGeom>
          <a:solidFill>
            <a:schemeClr val="bg1"/>
          </a:solidFill>
        </p:spPr>
        <p:txBody>
          <a:bodyPr wrap="none" rtlCol="0">
            <a:spAutoFit/>
          </a:bodyPr>
          <a:lstStyle/>
          <a:p>
            <a:r>
              <a:rPr lang="en-US" sz="1000" i="1" dirty="0" smtClean="0">
                <a:solidFill>
                  <a:schemeClr val="bg1">
                    <a:lumMod val="50000"/>
                  </a:schemeClr>
                </a:solidFill>
              </a:rPr>
              <a:t>Depth: 499 </a:t>
            </a:r>
            <a:r>
              <a:rPr lang="en-US" sz="1000" i="1" dirty="0" err="1" smtClean="0">
                <a:solidFill>
                  <a:schemeClr val="bg1">
                    <a:lumMod val="50000"/>
                  </a:schemeClr>
                </a:solidFill>
              </a:rPr>
              <a:t>ft</a:t>
            </a:r>
            <a:endParaRPr lang="en-US" i="1" dirty="0">
              <a:solidFill>
                <a:schemeClr val="bg1">
                  <a:lumMod val="50000"/>
                </a:schemeClr>
              </a:solidFill>
            </a:endParaRPr>
          </a:p>
        </p:txBody>
      </p:sp>
      <p:sp>
        <p:nvSpPr>
          <p:cNvPr id="12" name="TextBox 11"/>
          <p:cNvSpPr txBox="1"/>
          <p:nvPr/>
        </p:nvSpPr>
        <p:spPr>
          <a:xfrm>
            <a:off x="8315712" y="5268056"/>
            <a:ext cx="869149" cy="246221"/>
          </a:xfrm>
          <a:prstGeom prst="rect">
            <a:avLst/>
          </a:prstGeom>
          <a:solidFill>
            <a:schemeClr val="bg1"/>
          </a:solidFill>
        </p:spPr>
        <p:txBody>
          <a:bodyPr wrap="none" rtlCol="0">
            <a:spAutoFit/>
          </a:bodyPr>
          <a:lstStyle/>
          <a:p>
            <a:r>
              <a:rPr lang="en-US" sz="1000" i="1" dirty="0" smtClean="0">
                <a:solidFill>
                  <a:schemeClr val="bg1">
                    <a:lumMod val="50000"/>
                  </a:schemeClr>
                </a:solidFill>
              </a:rPr>
              <a:t>Depth: 300 </a:t>
            </a:r>
            <a:r>
              <a:rPr lang="en-US" sz="1000" i="1" dirty="0" err="1" smtClean="0">
                <a:solidFill>
                  <a:schemeClr val="bg1">
                    <a:lumMod val="50000"/>
                  </a:schemeClr>
                </a:solidFill>
              </a:rPr>
              <a:t>ft</a:t>
            </a:r>
            <a:endParaRPr lang="en-US" i="1" dirty="0">
              <a:solidFill>
                <a:schemeClr val="bg1">
                  <a:lumMod val="50000"/>
                </a:schemeClr>
              </a:solidFill>
            </a:endParaRPr>
          </a:p>
        </p:txBody>
      </p:sp>
    </p:spTree>
    <p:extLst>
      <p:ext uri="{BB962C8B-B14F-4D97-AF65-F5344CB8AC3E}">
        <p14:creationId xmlns:p14="http://schemas.microsoft.com/office/powerpoint/2010/main" val="17628400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&amp; Introduction</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Introduction</a:t>
            </a:r>
          </a:p>
          <a:p>
            <a:pPr marL="514350" indent="-514350">
              <a:buFont typeface="+mj-lt"/>
              <a:buAutoNum type="arabicPeriod"/>
            </a:pPr>
            <a:r>
              <a:rPr lang="en-US" dirty="0" smtClean="0"/>
              <a:t>Parowan Valley Policy History</a:t>
            </a:r>
          </a:p>
          <a:p>
            <a:pPr marL="514350" indent="-514350">
              <a:buFont typeface="+mj-lt"/>
              <a:buAutoNum type="arabicPeriod"/>
            </a:pPr>
            <a:r>
              <a:rPr lang="en-US" dirty="0" smtClean="0"/>
              <a:t>Hydrologic </a:t>
            </a:r>
            <a:r>
              <a:rPr lang="en-US" dirty="0"/>
              <a:t>Data</a:t>
            </a:r>
          </a:p>
          <a:p>
            <a:pPr marL="514350" indent="-514350">
              <a:buFont typeface="+mj-lt"/>
              <a:buAutoNum type="arabicPeriod"/>
            </a:pPr>
            <a:r>
              <a:rPr lang="en-US" dirty="0"/>
              <a:t>Groundwater Management </a:t>
            </a:r>
            <a:r>
              <a:rPr lang="en-US" dirty="0" smtClean="0"/>
              <a:t>Plans</a:t>
            </a:r>
          </a:p>
          <a:p>
            <a:pPr marL="514350" indent="-514350">
              <a:buFont typeface="+mj-lt"/>
              <a:buAutoNum type="arabicPeriod"/>
            </a:pPr>
            <a:r>
              <a:rPr lang="en-US" dirty="0" smtClean="0"/>
              <a:t>Questions &amp; Comments</a:t>
            </a:r>
          </a:p>
          <a:p>
            <a:endParaRPr lang="en-US" dirty="0"/>
          </a:p>
        </p:txBody>
      </p:sp>
    </p:spTree>
    <p:extLst>
      <p:ext uri="{BB962C8B-B14F-4D97-AF65-F5344CB8AC3E}">
        <p14:creationId xmlns:p14="http://schemas.microsoft.com/office/powerpoint/2010/main" val="19522794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Groundwater Level Changes </a:t>
            </a:r>
            <a:r>
              <a:rPr lang="en-US" dirty="0" smtClean="0"/>
              <a:t>(6/7</a:t>
            </a:r>
            <a:r>
              <a:rPr lang="en-US" dirty="0"/>
              <a:t>)</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rotWithShape="1">
          <a:blip r:embed="rId2"/>
          <a:srcRect l="247" t="26572" r="567" b="454"/>
          <a:stretch/>
        </p:blipFill>
        <p:spPr>
          <a:xfrm>
            <a:off x="-328007" y="1825625"/>
            <a:ext cx="9472007" cy="4846320"/>
          </a:xfrm>
          <a:prstGeom prst="rect">
            <a:avLst/>
          </a:prstGeom>
        </p:spPr>
      </p:pic>
      <p:sp>
        <p:nvSpPr>
          <p:cNvPr id="7" name="Content Placeholder 2"/>
          <p:cNvSpPr txBox="1">
            <a:spLocks/>
          </p:cNvSpPr>
          <p:nvPr/>
        </p:nvSpPr>
        <p:spPr>
          <a:xfrm>
            <a:off x="463678" y="6657542"/>
            <a:ext cx="7886700" cy="2986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smtClean="0">
                <a:hlinkClick r:id="rId3"/>
              </a:rPr>
              <a:t>https://maps.waterrights.utah.gov/EsriMap/gw-graphs.asp#-112.98670,37.76175,-112.58433,38.14832</a:t>
            </a:r>
            <a:r>
              <a:rPr lang="en-US" sz="1200" dirty="0" smtClean="0"/>
              <a:t> </a:t>
            </a:r>
            <a:endParaRPr lang="en-US" sz="1200" dirty="0"/>
          </a:p>
        </p:txBody>
      </p:sp>
      <p:sp>
        <p:nvSpPr>
          <p:cNvPr id="6" name="TextBox 5"/>
          <p:cNvSpPr txBox="1"/>
          <p:nvPr/>
        </p:nvSpPr>
        <p:spPr>
          <a:xfrm>
            <a:off x="8080774" y="2171268"/>
            <a:ext cx="869149" cy="246221"/>
          </a:xfrm>
          <a:prstGeom prst="rect">
            <a:avLst/>
          </a:prstGeom>
          <a:noFill/>
        </p:spPr>
        <p:txBody>
          <a:bodyPr wrap="none" rtlCol="0">
            <a:spAutoFit/>
          </a:bodyPr>
          <a:lstStyle/>
          <a:p>
            <a:r>
              <a:rPr lang="en-US" sz="1000" i="1" dirty="0" smtClean="0">
                <a:solidFill>
                  <a:schemeClr val="bg1">
                    <a:lumMod val="50000"/>
                  </a:schemeClr>
                </a:solidFill>
              </a:rPr>
              <a:t>Depth: 125 </a:t>
            </a:r>
            <a:r>
              <a:rPr lang="en-US" sz="1000" i="1" dirty="0" err="1" smtClean="0">
                <a:solidFill>
                  <a:schemeClr val="bg1">
                    <a:lumMod val="50000"/>
                  </a:schemeClr>
                </a:solidFill>
              </a:rPr>
              <a:t>ft</a:t>
            </a:r>
            <a:endParaRPr lang="en-US" i="1" dirty="0">
              <a:solidFill>
                <a:schemeClr val="bg1">
                  <a:lumMod val="50000"/>
                </a:schemeClr>
              </a:solidFill>
            </a:endParaRPr>
          </a:p>
        </p:txBody>
      </p:sp>
      <p:sp>
        <p:nvSpPr>
          <p:cNvPr id="8" name="TextBox 7"/>
          <p:cNvSpPr txBox="1"/>
          <p:nvPr/>
        </p:nvSpPr>
        <p:spPr>
          <a:xfrm>
            <a:off x="8080774" y="3177467"/>
            <a:ext cx="1055097" cy="246221"/>
          </a:xfrm>
          <a:prstGeom prst="rect">
            <a:avLst/>
          </a:prstGeom>
          <a:noFill/>
        </p:spPr>
        <p:txBody>
          <a:bodyPr wrap="none" rtlCol="0">
            <a:spAutoFit/>
          </a:bodyPr>
          <a:lstStyle/>
          <a:p>
            <a:r>
              <a:rPr lang="en-US" sz="1000" i="1" dirty="0" smtClean="0">
                <a:solidFill>
                  <a:schemeClr val="bg1">
                    <a:lumMod val="50000"/>
                  </a:schemeClr>
                </a:solidFill>
              </a:rPr>
              <a:t>Depth: Unknown</a:t>
            </a:r>
            <a:endParaRPr lang="en-US" i="1" dirty="0">
              <a:solidFill>
                <a:schemeClr val="bg1">
                  <a:lumMod val="50000"/>
                </a:schemeClr>
              </a:solidFill>
            </a:endParaRPr>
          </a:p>
        </p:txBody>
      </p:sp>
      <p:sp>
        <p:nvSpPr>
          <p:cNvPr id="9" name="TextBox 8"/>
          <p:cNvSpPr txBox="1"/>
          <p:nvPr/>
        </p:nvSpPr>
        <p:spPr>
          <a:xfrm>
            <a:off x="8080774" y="4184920"/>
            <a:ext cx="1055097" cy="246221"/>
          </a:xfrm>
          <a:prstGeom prst="rect">
            <a:avLst/>
          </a:prstGeom>
          <a:noFill/>
        </p:spPr>
        <p:txBody>
          <a:bodyPr wrap="none" rtlCol="0">
            <a:spAutoFit/>
          </a:bodyPr>
          <a:lstStyle/>
          <a:p>
            <a:r>
              <a:rPr lang="en-US" sz="1000" i="1" dirty="0" smtClean="0">
                <a:solidFill>
                  <a:schemeClr val="bg1">
                    <a:lumMod val="50000"/>
                  </a:schemeClr>
                </a:solidFill>
              </a:rPr>
              <a:t>Depth: Unknown</a:t>
            </a:r>
            <a:endParaRPr lang="en-US" i="1" dirty="0">
              <a:solidFill>
                <a:schemeClr val="bg1">
                  <a:lumMod val="50000"/>
                </a:schemeClr>
              </a:solidFill>
            </a:endParaRPr>
          </a:p>
        </p:txBody>
      </p:sp>
      <p:sp>
        <p:nvSpPr>
          <p:cNvPr id="10" name="TextBox 9"/>
          <p:cNvSpPr txBox="1"/>
          <p:nvPr/>
        </p:nvSpPr>
        <p:spPr>
          <a:xfrm>
            <a:off x="8080774" y="5354482"/>
            <a:ext cx="869149" cy="246221"/>
          </a:xfrm>
          <a:prstGeom prst="rect">
            <a:avLst/>
          </a:prstGeom>
          <a:noFill/>
        </p:spPr>
        <p:txBody>
          <a:bodyPr wrap="none" rtlCol="0">
            <a:spAutoFit/>
          </a:bodyPr>
          <a:lstStyle/>
          <a:p>
            <a:r>
              <a:rPr lang="en-US" sz="1000" i="1" dirty="0" smtClean="0">
                <a:solidFill>
                  <a:schemeClr val="bg1">
                    <a:lumMod val="50000"/>
                  </a:schemeClr>
                </a:solidFill>
              </a:rPr>
              <a:t>Depth: 420 </a:t>
            </a:r>
            <a:r>
              <a:rPr lang="en-US" sz="1000" i="1" dirty="0" err="1" smtClean="0">
                <a:solidFill>
                  <a:schemeClr val="bg1">
                    <a:lumMod val="50000"/>
                  </a:schemeClr>
                </a:solidFill>
              </a:rPr>
              <a:t>ft</a:t>
            </a:r>
            <a:endParaRPr lang="en-US" i="1" dirty="0">
              <a:solidFill>
                <a:schemeClr val="bg1">
                  <a:lumMod val="50000"/>
                </a:schemeClr>
              </a:solidFill>
            </a:endParaRPr>
          </a:p>
        </p:txBody>
      </p:sp>
      <p:pic>
        <p:nvPicPr>
          <p:cNvPr id="4" name="Picture 3"/>
          <p:cNvPicPr>
            <a:picLocks noChangeAspect="1"/>
          </p:cNvPicPr>
          <p:nvPr/>
        </p:nvPicPr>
        <p:blipFill rotWithShape="1">
          <a:blip r:embed="rId4"/>
          <a:srcRect l="3208" t="27112" r="377" b="409"/>
          <a:stretch/>
        </p:blipFill>
        <p:spPr>
          <a:xfrm>
            <a:off x="-219456" y="1847088"/>
            <a:ext cx="9345168" cy="4864608"/>
          </a:xfrm>
          <a:prstGeom prst="rect">
            <a:avLst/>
          </a:prstGeom>
        </p:spPr>
      </p:pic>
    </p:spTree>
    <p:extLst>
      <p:ext uri="{BB962C8B-B14F-4D97-AF65-F5344CB8AC3E}">
        <p14:creationId xmlns:p14="http://schemas.microsoft.com/office/powerpoint/2010/main" val="13656534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208" t="27112" r="377" b="409"/>
          <a:stretch/>
        </p:blipFill>
        <p:spPr>
          <a:xfrm>
            <a:off x="-219456" y="1847088"/>
            <a:ext cx="9345168" cy="4864608"/>
          </a:xfrm>
          <a:prstGeom prst="rect">
            <a:avLst/>
          </a:prstGeom>
        </p:spPr>
      </p:pic>
      <p:sp>
        <p:nvSpPr>
          <p:cNvPr id="2" name="Title 1"/>
          <p:cNvSpPr>
            <a:spLocks noGrp="1"/>
          </p:cNvSpPr>
          <p:nvPr>
            <p:ph type="title"/>
          </p:nvPr>
        </p:nvSpPr>
        <p:spPr/>
        <p:txBody>
          <a:bodyPr/>
          <a:lstStyle/>
          <a:p>
            <a:r>
              <a:rPr lang="en-US" dirty="0"/>
              <a:t>Groundwater Level Changes </a:t>
            </a:r>
            <a:r>
              <a:rPr lang="en-US" dirty="0" smtClean="0"/>
              <a:t>(7/7</a:t>
            </a:r>
            <a:r>
              <a:rPr lang="en-US" dirty="0"/>
              <a:t>)</a:t>
            </a:r>
          </a:p>
        </p:txBody>
      </p:sp>
      <p:sp>
        <p:nvSpPr>
          <p:cNvPr id="7" name="Content Placeholder 2"/>
          <p:cNvSpPr txBox="1">
            <a:spLocks/>
          </p:cNvSpPr>
          <p:nvPr/>
        </p:nvSpPr>
        <p:spPr>
          <a:xfrm>
            <a:off x="463678" y="6657542"/>
            <a:ext cx="7886700" cy="2986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smtClean="0">
                <a:hlinkClick r:id="rId3"/>
              </a:rPr>
              <a:t>https://maps.waterrights.utah.gov/EsriMap/gw-graphs.asp#-112.98670,37.76175,-112.58433,38.14832</a:t>
            </a:r>
            <a:r>
              <a:rPr lang="en-US" sz="1200" dirty="0" smtClean="0"/>
              <a:t> </a:t>
            </a:r>
            <a:endParaRPr lang="en-US" sz="1200" dirty="0"/>
          </a:p>
        </p:txBody>
      </p:sp>
      <p:sp>
        <p:nvSpPr>
          <p:cNvPr id="6" name="TextBox 5"/>
          <p:cNvSpPr txBox="1"/>
          <p:nvPr/>
        </p:nvSpPr>
        <p:spPr>
          <a:xfrm>
            <a:off x="8137247" y="1999818"/>
            <a:ext cx="1055097" cy="246221"/>
          </a:xfrm>
          <a:prstGeom prst="rect">
            <a:avLst/>
          </a:prstGeom>
          <a:solidFill>
            <a:schemeClr val="bg1"/>
          </a:solidFill>
        </p:spPr>
        <p:txBody>
          <a:bodyPr wrap="none" rtlCol="0">
            <a:spAutoFit/>
          </a:bodyPr>
          <a:lstStyle/>
          <a:p>
            <a:r>
              <a:rPr lang="en-US" sz="1000" i="1" dirty="0" smtClean="0">
                <a:solidFill>
                  <a:schemeClr val="bg1">
                    <a:lumMod val="50000"/>
                  </a:schemeClr>
                </a:solidFill>
              </a:rPr>
              <a:t>Depth: Unknown</a:t>
            </a:r>
            <a:endParaRPr lang="en-US" i="1" dirty="0">
              <a:solidFill>
                <a:schemeClr val="bg1">
                  <a:lumMod val="50000"/>
                </a:schemeClr>
              </a:solidFill>
            </a:endParaRPr>
          </a:p>
        </p:txBody>
      </p:sp>
      <p:sp>
        <p:nvSpPr>
          <p:cNvPr id="8" name="TextBox 7"/>
          <p:cNvSpPr txBox="1"/>
          <p:nvPr/>
        </p:nvSpPr>
        <p:spPr>
          <a:xfrm>
            <a:off x="8137247" y="2782214"/>
            <a:ext cx="984565" cy="246221"/>
          </a:xfrm>
          <a:prstGeom prst="rect">
            <a:avLst/>
          </a:prstGeom>
          <a:solidFill>
            <a:schemeClr val="bg1"/>
          </a:solidFill>
        </p:spPr>
        <p:txBody>
          <a:bodyPr wrap="none" rtlCol="0">
            <a:spAutoFit/>
          </a:bodyPr>
          <a:lstStyle/>
          <a:p>
            <a:r>
              <a:rPr lang="en-US" sz="1000" i="1" dirty="0" smtClean="0">
                <a:solidFill>
                  <a:schemeClr val="bg1">
                    <a:lumMod val="50000"/>
                  </a:schemeClr>
                </a:solidFill>
              </a:rPr>
              <a:t>Depth: 160 </a:t>
            </a:r>
            <a:r>
              <a:rPr lang="en-US" sz="1000" i="1" dirty="0" err="1" smtClean="0">
                <a:solidFill>
                  <a:schemeClr val="bg1">
                    <a:lumMod val="50000"/>
                  </a:schemeClr>
                </a:solidFill>
              </a:rPr>
              <a:t>ft</a:t>
            </a:r>
            <a:r>
              <a:rPr lang="en-US" sz="1000" i="1" dirty="0" smtClean="0">
                <a:solidFill>
                  <a:schemeClr val="bg1">
                    <a:lumMod val="50000"/>
                  </a:schemeClr>
                </a:solidFill>
              </a:rPr>
              <a:t>    </a:t>
            </a:r>
            <a:endParaRPr lang="en-US" i="1" dirty="0">
              <a:solidFill>
                <a:schemeClr val="bg1">
                  <a:lumMod val="50000"/>
                </a:schemeClr>
              </a:solidFill>
            </a:endParaRPr>
          </a:p>
        </p:txBody>
      </p:sp>
      <p:sp>
        <p:nvSpPr>
          <p:cNvPr id="9" name="TextBox 8"/>
          <p:cNvSpPr txBox="1"/>
          <p:nvPr/>
        </p:nvSpPr>
        <p:spPr>
          <a:xfrm>
            <a:off x="8137247" y="3478313"/>
            <a:ext cx="984565" cy="246221"/>
          </a:xfrm>
          <a:prstGeom prst="rect">
            <a:avLst/>
          </a:prstGeom>
          <a:solidFill>
            <a:schemeClr val="bg1"/>
          </a:solidFill>
        </p:spPr>
        <p:txBody>
          <a:bodyPr wrap="none" rtlCol="0">
            <a:spAutoFit/>
          </a:bodyPr>
          <a:lstStyle/>
          <a:p>
            <a:r>
              <a:rPr lang="en-US" sz="1000" i="1" dirty="0" smtClean="0">
                <a:solidFill>
                  <a:schemeClr val="bg1">
                    <a:lumMod val="50000"/>
                  </a:schemeClr>
                </a:solidFill>
              </a:rPr>
              <a:t>Depth: 503 </a:t>
            </a:r>
            <a:r>
              <a:rPr lang="en-US" sz="1000" i="1" dirty="0" err="1" smtClean="0">
                <a:solidFill>
                  <a:schemeClr val="bg1">
                    <a:lumMod val="50000"/>
                  </a:schemeClr>
                </a:solidFill>
              </a:rPr>
              <a:t>ft</a:t>
            </a:r>
            <a:r>
              <a:rPr lang="en-US" sz="1000" i="1" dirty="0" smtClean="0">
                <a:solidFill>
                  <a:schemeClr val="bg1">
                    <a:lumMod val="50000"/>
                  </a:schemeClr>
                </a:solidFill>
              </a:rPr>
              <a:t>    </a:t>
            </a:r>
            <a:endParaRPr lang="en-US" i="1" dirty="0">
              <a:solidFill>
                <a:schemeClr val="bg1">
                  <a:lumMod val="50000"/>
                </a:schemeClr>
              </a:solidFill>
            </a:endParaRPr>
          </a:p>
        </p:txBody>
      </p:sp>
      <p:sp>
        <p:nvSpPr>
          <p:cNvPr id="10" name="TextBox 9"/>
          <p:cNvSpPr txBox="1"/>
          <p:nvPr/>
        </p:nvSpPr>
        <p:spPr>
          <a:xfrm>
            <a:off x="8137247" y="4231551"/>
            <a:ext cx="984565" cy="246221"/>
          </a:xfrm>
          <a:prstGeom prst="rect">
            <a:avLst/>
          </a:prstGeom>
          <a:solidFill>
            <a:schemeClr val="bg1"/>
          </a:solidFill>
        </p:spPr>
        <p:txBody>
          <a:bodyPr wrap="none" rtlCol="0">
            <a:spAutoFit/>
          </a:bodyPr>
          <a:lstStyle/>
          <a:p>
            <a:r>
              <a:rPr lang="en-US" sz="1000" i="1" dirty="0" smtClean="0">
                <a:solidFill>
                  <a:schemeClr val="bg1">
                    <a:lumMod val="50000"/>
                  </a:schemeClr>
                </a:solidFill>
              </a:rPr>
              <a:t>Depth: 200 </a:t>
            </a:r>
            <a:r>
              <a:rPr lang="en-US" sz="1000" i="1" dirty="0" err="1" smtClean="0">
                <a:solidFill>
                  <a:schemeClr val="bg1">
                    <a:lumMod val="50000"/>
                  </a:schemeClr>
                </a:solidFill>
              </a:rPr>
              <a:t>ft</a:t>
            </a:r>
            <a:r>
              <a:rPr lang="en-US" sz="1000" i="1" dirty="0" smtClean="0">
                <a:solidFill>
                  <a:schemeClr val="bg1">
                    <a:lumMod val="50000"/>
                  </a:schemeClr>
                </a:solidFill>
              </a:rPr>
              <a:t>    </a:t>
            </a:r>
            <a:endParaRPr lang="en-US" i="1" dirty="0">
              <a:solidFill>
                <a:schemeClr val="bg1">
                  <a:lumMod val="50000"/>
                </a:schemeClr>
              </a:solidFill>
            </a:endParaRPr>
          </a:p>
        </p:txBody>
      </p:sp>
      <p:sp>
        <p:nvSpPr>
          <p:cNvPr id="11" name="TextBox 10"/>
          <p:cNvSpPr txBox="1"/>
          <p:nvPr/>
        </p:nvSpPr>
        <p:spPr>
          <a:xfrm>
            <a:off x="8137247" y="4863931"/>
            <a:ext cx="984565" cy="246221"/>
          </a:xfrm>
          <a:prstGeom prst="rect">
            <a:avLst/>
          </a:prstGeom>
          <a:solidFill>
            <a:schemeClr val="bg1"/>
          </a:solidFill>
        </p:spPr>
        <p:txBody>
          <a:bodyPr wrap="none" rtlCol="0">
            <a:spAutoFit/>
          </a:bodyPr>
          <a:lstStyle/>
          <a:p>
            <a:r>
              <a:rPr lang="en-US" sz="1000" i="1" dirty="0" smtClean="0">
                <a:solidFill>
                  <a:schemeClr val="bg1">
                    <a:lumMod val="50000"/>
                  </a:schemeClr>
                </a:solidFill>
              </a:rPr>
              <a:t>Depth: 250 </a:t>
            </a:r>
            <a:r>
              <a:rPr lang="en-US" sz="1000" i="1" dirty="0" err="1" smtClean="0">
                <a:solidFill>
                  <a:schemeClr val="bg1">
                    <a:lumMod val="50000"/>
                  </a:schemeClr>
                </a:solidFill>
              </a:rPr>
              <a:t>ft</a:t>
            </a:r>
            <a:r>
              <a:rPr lang="en-US" sz="1000" i="1" dirty="0" smtClean="0">
                <a:solidFill>
                  <a:schemeClr val="bg1">
                    <a:lumMod val="50000"/>
                  </a:schemeClr>
                </a:solidFill>
              </a:rPr>
              <a:t>    </a:t>
            </a:r>
            <a:endParaRPr lang="en-US" i="1" dirty="0">
              <a:solidFill>
                <a:schemeClr val="bg1">
                  <a:lumMod val="50000"/>
                </a:schemeClr>
              </a:solidFill>
            </a:endParaRPr>
          </a:p>
        </p:txBody>
      </p:sp>
      <p:sp>
        <p:nvSpPr>
          <p:cNvPr id="12" name="TextBox 11"/>
          <p:cNvSpPr txBox="1"/>
          <p:nvPr/>
        </p:nvSpPr>
        <p:spPr>
          <a:xfrm>
            <a:off x="8137247" y="5368717"/>
            <a:ext cx="1055097" cy="246221"/>
          </a:xfrm>
          <a:prstGeom prst="rect">
            <a:avLst/>
          </a:prstGeom>
          <a:solidFill>
            <a:schemeClr val="bg1"/>
          </a:solidFill>
        </p:spPr>
        <p:txBody>
          <a:bodyPr wrap="none" rtlCol="0">
            <a:spAutoFit/>
          </a:bodyPr>
          <a:lstStyle/>
          <a:p>
            <a:r>
              <a:rPr lang="en-US" sz="1000" i="1" dirty="0" smtClean="0">
                <a:solidFill>
                  <a:schemeClr val="bg1">
                    <a:lumMod val="50000"/>
                  </a:schemeClr>
                </a:solidFill>
              </a:rPr>
              <a:t>Depth: Unknown</a:t>
            </a:r>
            <a:endParaRPr lang="en-US" i="1" dirty="0">
              <a:solidFill>
                <a:schemeClr val="bg1">
                  <a:lumMod val="50000"/>
                </a:schemeClr>
              </a:solidFill>
            </a:endParaRPr>
          </a:p>
        </p:txBody>
      </p:sp>
    </p:spTree>
    <p:extLst>
      <p:ext uri="{BB962C8B-B14F-4D97-AF65-F5344CB8AC3E}">
        <p14:creationId xmlns:p14="http://schemas.microsoft.com/office/powerpoint/2010/main" val="35092714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rowanGroundwaterDeclines_Larg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503843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Major Hydrologic Studies</a:t>
            </a:r>
            <a:endParaRPr lang="en-US" dirty="0"/>
          </a:p>
        </p:txBody>
      </p:sp>
      <p:sp>
        <p:nvSpPr>
          <p:cNvPr id="3" name="Content Placeholder 2"/>
          <p:cNvSpPr>
            <a:spLocks noGrp="1"/>
          </p:cNvSpPr>
          <p:nvPr>
            <p:ph idx="1"/>
          </p:nvPr>
        </p:nvSpPr>
        <p:spPr>
          <a:xfrm>
            <a:off x="628650" y="1825625"/>
            <a:ext cx="5600700" cy="4351338"/>
          </a:xfrm>
        </p:spPr>
        <p:txBody>
          <a:bodyPr>
            <a:normAutofit fontScale="62500" lnSpcReduction="20000"/>
          </a:bodyPr>
          <a:lstStyle/>
          <a:p>
            <a:r>
              <a:rPr lang="en-US" dirty="0" smtClean="0"/>
              <a:t>1946</a:t>
            </a:r>
            <a:r>
              <a:rPr lang="en-US" dirty="0"/>
              <a:t>: Thomas, H.E., and Taylor, G.H., Geology and groundwater resources of Cedar City and Parowan Valleys, Iron County, Utah: U.S. Geological Survey Water-Supply Paper 993, 210 p</a:t>
            </a:r>
            <a:r>
              <a:rPr lang="en-US" dirty="0" smtClean="0"/>
              <a:t>.</a:t>
            </a:r>
            <a:endParaRPr lang="en-US" dirty="0"/>
          </a:p>
          <a:p>
            <a:r>
              <a:rPr lang="en-US" dirty="0"/>
              <a:t>1978: </a:t>
            </a:r>
            <a:r>
              <a:rPr lang="en-US" dirty="0" err="1"/>
              <a:t>Bjorklund</a:t>
            </a:r>
            <a:r>
              <a:rPr lang="en-US" dirty="0"/>
              <a:t>, L.J., </a:t>
            </a:r>
            <a:r>
              <a:rPr lang="en-US" dirty="0" err="1"/>
              <a:t>Sumsion</a:t>
            </a:r>
            <a:r>
              <a:rPr lang="en-US" dirty="0"/>
              <a:t>, C.T., and Sandberg, G.W., Ground-water resources of the Parowan-Cedar City drainage basin, Iron County, Utah: Utah Department of Natural Resources Technical Publication No. 60, 93 p. </a:t>
            </a:r>
          </a:p>
          <a:p>
            <a:r>
              <a:rPr lang="en-US" dirty="0"/>
              <a:t>2017: Marston, T.M., Water resources of Parowan Valley, Iron County, Utah: U.S. Geological Survey Scientific Investigations Report 2017–5033, 45 p., </a:t>
            </a:r>
            <a:r>
              <a:rPr lang="en-US" dirty="0">
                <a:hlinkClick r:id="rId2"/>
              </a:rPr>
              <a:t>https://doi.org/10.3133/sir20175033</a:t>
            </a:r>
            <a:r>
              <a:rPr lang="en-US" dirty="0" smtClean="0"/>
              <a:t>.</a:t>
            </a:r>
            <a:endParaRPr lang="en-US" dirty="0"/>
          </a:p>
          <a:p>
            <a:r>
              <a:rPr lang="en-US" dirty="0" smtClean="0"/>
              <a:t>2017: Brooks, L.E., Groundwater model of the Great Basin carbonate and alluvial aquifer system version 3.0: Incorporating revisions in southwestern Utah and east central Nevada: U.S. Geological Survey Scientific Investigations Report 2017–5072, 77 p., 2 appendixes, </a:t>
            </a:r>
            <a:r>
              <a:rPr lang="en-US" dirty="0" smtClean="0">
                <a:hlinkClick r:id="rId3"/>
              </a:rPr>
              <a:t>https://doi.org/10.3133/sir20175072</a:t>
            </a:r>
            <a:r>
              <a:rPr lang="en-US" dirty="0" smtClean="0"/>
              <a:t>.</a:t>
            </a:r>
            <a:endParaRPr lang="en-US" dirty="0"/>
          </a:p>
        </p:txBody>
      </p:sp>
      <p:pic>
        <p:nvPicPr>
          <p:cNvPr id="6" name="Picture 5"/>
          <p:cNvPicPr>
            <a:picLocks noChangeAspect="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6845462" y="1905000"/>
            <a:ext cx="2069506" cy="33909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9" name="Picture 8"/>
          <p:cNvPicPr>
            <a:picLocks noChangeAspect="1"/>
          </p:cNvPicPr>
          <p:nvPr/>
        </p:nvPicPr>
        <p:blipFill>
          <a:blip r:embed="rId6"/>
          <a:stretch>
            <a:fillRect/>
          </a:stretch>
        </p:blipFill>
        <p:spPr>
          <a:xfrm>
            <a:off x="6510565" y="2381351"/>
            <a:ext cx="2297242" cy="2990749"/>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7"/>
          <a:stretch>
            <a:fillRect/>
          </a:stretch>
        </p:blipFill>
        <p:spPr>
          <a:xfrm>
            <a:off x="6403404" y="2938562"/>
            <a:ext cx="2297242" cy="2971800"/>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8"/>
          <a:stretch>
            <a:fillRect/>
          </a:stretch>
        </p:blipFill>
        <p:spPr>
          <a:xfrm>
            <a:off x="6296243" y="3648173"/>
            <a:ext cx="2299294" cy="2971800"/>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933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Ground</a:t>
            </a:r>
            <a:r>
              <a:rPr lang="en-US" baseline="0" smtClean="0"/>
              <a:t>water Balance</a:t>
            </a:r>
            <a:endParaRPr lang="en-US" dirty="0"/>
          </a:p>
        </p:txBody>
      </p:sp>
      <p:sp>
        <p:nvSpPr>
          <p:cNvPr id="3" name="Content Placeholder 2"/>
          <p:cNvSpPr>
            <a:spLocks noGrp="1"/>
          </p:cNvSpPr>
          <p:nvPr>
            <p:ph sz="half" idx="1"/>
          </p:nvPr>
        </p:nvSpPr>
        <p:spPr>
          <a:xfrm>
            <a:off x="304800" y="1630693"/>
            <a:ext cx="4038600" cy="2239963"/>
          </a:xfrm>
        </p:spPr>
        <p:style>
          <a:lnRef idx="2">
            <a:schemeClr val="dk1"/>
          </a:lnRef>
          <a:fillRef idx="1">
            <a:schemeClr val="lt1"/>
          </a:fillRef>
          <a:effectRef idx="0">
            <a:schemeClr val="dk1"/>
          </a:effectRef>
          <a:fontRef idx="minor">
            <a:schemeClr val="dk1"/>
          </a:fontRef>
        </p:style>
        <p:txBody>
          <a:bodyPr>
            <a:normAutofit fontScale="70000" lnSpcReduction="20000"/>
          </a:bodyPr>
          <a:lstStyle/>
          <a:p>
            <a:pPr marL="0" indent="0" algn="ctr">
              <a:buNone/>
            </a:pPr>
            <a:r>
              <a:rPr lang="en-US" b="1" dirty="0" smtClean="0"/>
              <a:t>Recharge</a:t>
            </a:r>
          </a:p>
          <a:p>
            <a:r>
              <a:rPr lang="en-US" dirty="0" smtClean="0"/>
              <a:t>Precipitation </a:t>
            </a:r>
          </a:p>
          <a:p>
            <a:r>
              <a:rPr lang="en-US" dirty="0" smtClean="0"/>
              <a:t>Seepage from irrigation</a:t>
            </a:r>
          </a:p>
          <a:p>
            <a:r>
              <a:rPr lang="en-US" dirty="0" smtClean="0"/>
              <a:t>Seepage from streams</a:t>
            </a:r>
          </a:p>
          <a:p>
            <a:r>
              <a:rPr lang="en-US" dirty="0" smtClean="0"/>
              <a:t>Subsurface inflow</a:t>
            </a:r>
          </a:p>
          <a:p>
            <a:pPr lvl="1"/>
            <a:endParaRPr lang="en-US" dirty="0" smtClean="0"/>
          </a:p>
          <a:p>
            <a:pPr lvl="1"/>
            <a:endParaRPr lang="en-US" dirty="0"/>
          </a:p>
        </p:txBody>
      </p:sp>
      <p:sp>
        <p:nvSpPr>
          <p:cNvPr id="4" name="Content Placeholder 3"/>
          <p:cNvSpPr>
            <a:spLocks noGrp="1"/>
          </p:cNvSpPr>
          <p:nvPr>
            <p:ph sz="half" idx="2"/>
          </p:nvPr>
        </p:nvSpPr>
        <p:spPr>
          <a:xfrm>
            <a:off x="304800" y="4114802"/>
            <a:ext cx="4038600" cy="2239963"/>
          </a:xfrm>
        </p:spPr>
        <p:style>
          <a:lnRef idx="2">
            <a:schemeClr val="dk1"/>
          </a:lnRef>
          <a:fillRef idx="1">
            <a:schemeClr val="lt1"/>
          </a:fillRef>
          <a:effectRef idx="0">
            <a:schemeClr val="dk1"/>
          </a:effectRef>
          <a:fontRef idx="minor">
            <a:schemeClr val="dk1"/>
          </a:fontRef>
        </p:style>
        <p:txBody>
          <a:bodyPr>
            <a:normAutofit fontScale="70000" lnSpcReduction="20000"/>
          </a:bodyPr>
          <a:lstStyle/>
          <a:p>
            <a:pPr marL="0" indent="0" algn="ctr">
              <a:buNone/>
            </a:pPr>
            <a:r>
              <a:rPr lang="en-US" b="1" smtClean="0"/>
              <a:t>Discharge</a:t>
            </a:r>
          </a:p>
          <a:p>
            <a:r>
              <a:rPr lang="en-US" smtClean="0"/>
              <a:t>Well pumping</a:t>
            </a:r>
          </a:p>
          <a:p>
            <a:r>
              <a:rPr lang="en-US" smtClean="0"/>
              <a:t>Evapotranspiration (Lake evaporation and plant transpiration) </a:t>
            </a:r>
          </a:p>
          <a:p>
            <a:r>
              <a:rPr lang="en-US" smtClean="0"/>
              <a:t>Valley springs</a:t>
            </a:r>
          </a:p>
          <a:p>
            <a:r>
              <a:rPr lang="en-US" smtClean="0"/>
              <a:t>Subsurface outflow</a:t>
            </a:r>
          </a:p>
          <a:p>
            <a:endParaRPr lang="en-US" smtClean="0"/>
          </a:p>
          <a:p>
            <a:endParaRPr lang="en-US" dirty="0"/>
          </a:p>
        </p:txBody>
      </p:sp>
      <p:pic>
        <p:nvPicPr>
          <p:cNvPr id="7" name="Picture 6"/>
          <p:cNvPicPr>
            <a:picLocks noChangeAspect="1"/>
          </p:cNvPicPr>
          <p:nvPr/>
        </p:nvPicPr>
        <p:blipFill rotWithShape="1">
          <a:blip r:embed="rId2"/>
          <a:srcRect b="5885"/>
          <a:stretch/>
        </p:blipFill>
        <p:spPr>
          <a:xfrm>
            <a:off x="3030364" y="1630693"/>
            <a:ext cx="6113636" cy="5024107"/>
          </a:xfrm>
          <a:prstGeom prst="rect">
            <a:avLst/>
          </a:prstGeom>
        </p:spPr>
      </p:pic>
      <p:sp>
        <p:nvSpPr>
          <p:cNvPr id="8" name="TextBox 7"/>
          <p:cNvSpPr txBox="1"/>
          <p:nvPr/>
        </p:nvSpPr>
        <p:spPr>
          <a:xfrm rot="20590829">
            <a:off x="6572254" y="6044959"/>
            <a:ext cx="1762021" cy="246221"/>
          </a:xfrm>
          <a:prstGeom prst="rect">
            <a:avLst/>
          </a:prstGeom>
          <a:noFill/>
        </p:spPr>
        <p:txBody>
          <a:bodyPr wrap="none" rtlCol="0">
            <a:spAutoFit/>
          </a:bodyPr>
          <a:lstStyle/>
          <a:p>
            <a:r>
              <a:rPr lang="en-US" sz="1000" i="1" dirty="0" smtClean="0">
                <a:solidFill>
                  <a:schemeClr val="bg1">
                    <a:lumMod val="50000"/>
                  </a:schemeClr>
                </a:solidFill>
              </a:rPr>
              <a:t>Figure 13 </a:t>
            </a:r>
            <a:r>
              <a:rPr lang="en-US" sz="1000" i="1" dirty="0">
                <a:solidFill>
                  <a:schemeClr val="bg1">
                    <a:lumMod val="50000"/>
                  </a:schemeClr>
                </a:solidFill>
              </a:rPr>
              <a:t>from SIR-2017–5072</a:t>
            </a:r>
          </a:p>
        </p:txBody>
      </p:sp>
    </p:spTree>
    <p:extLst>
      <p:ext uri="{BB962C8B-B14F-4D97-AF65-F5344CB8AC3E}">
        <p14:creationId xmlns:p14="http://schemas.microsoft.com/office/powerpoint/2010/main" val="42746941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Groundwater Balance Info from Most Recent Studies</a:t>
            </a:r>
            <a:endParaRPr lang="en-US" dirty="0"/>
          </a:p>
        </p:txBody>
      </p:sp>
      <p:sp>
        <p:nvSpPr>
          <p:cNvPr id="3" name="Content Placeholder 2"/>
          <p:cNvSpPr>
            <a:spLocks noGrp="1"/>
          </p:cNvSpPr>
          <p:nvPr>
            <p:ph idx="1"/>
          </p:nvPr>
        </p:nvSpPr>
        <p:spPr>
          <a:xfrm>
            <a:off x="2389238" y="1825626"/>
            <a:ext cx="6126111" cy="2156440"/>
          </a:xfrm>
        </p:spPr>
        <p:txBody>
          <a:bodyPr>
            <a:normAutofit fontScale="70000" lnSpcReduction="20000"/>
          </a:bodyPr>
          <a:lstStyle/>
          <a:p>
            <a:pPr marL="0" indent="0">
              <a:buNone/>
            </a:pPr>
            <a:r>
              <a:rPr lang="en-US" dirty="0" smtClean="0">
                <a:solidFill>
                  <a:schemeClr val="accent5"/>
                </a:solidFill>
              </a:rPr>
              <a:t>Budget Study</a:t>
            </a:r>
          </a:p>
          <a:p>
            <a:r>
              <a:rPr lang="en-US" dirty="0" smtClean="0">
                <a:solidFill>
                  <a:schemeClr val="accent5"/>
                </a:solidFill>
              </a:rPr>
              <a:t>Estimated recharge from precipitation, streambed seepage, irrigation return flows</a:t>
            </a:r>
          </a:p>
          <a:p>
            <a:r>
              <a:rPr lang="en-US" dirty="0" smtClean="0">
                <a:solidFill>
                  <a:schemeClr val="accent5"/>
                </a:solidFill>
              </a:rPr>
              <a:t>Estimated discharge to mountain streams, wells, ET</a:t>
            </a:r>
          </a:p>
          <a:p>
            <a:r>
              <a:rPr lang="en-US" dirty="0" smtClean="0">
                <a:solidFill>
                  <a:schemeClr val="accent5"/>
                </a:solidFill>
              </a:rPr>
              <a:t>Estimated the aquifer is loosing 15,100 acre-feet in storage each year </a:t>
            </a:r>
          </a:p>
          <a:p>
            <a:r>
              <a:rPr lang="en-US" dirty="0" smtClean="0">
                <a:solidFill>
                  <a:schemeClr val="accent5"/>
                </a:solidFill>
              </a:rPr>
              <a:t>Did not estimate subsurface inflow or outflow</a:t>
            </a:r>
            <a:endParaRPr lang="en-US" dirty="0">
              <a:solidFill>
                <a:schemeClr val="accent5"/>
              </a:solidFill>
            </a:endParaRPr>
          </a:p>
        </p:txBody>
      </p:sp>
      <p:pic>
        <p:nvPicPr>
          <p:cNvPr id="4" name="Picture 3"/>
          <p:cNvPicPr>
            <a:picLocks noChangeAspect="1"/>
          </p:cNvPicPr>
          <p:nvPr/>
        </p:nvPicPr>
        <p:blipFill>
          <a:blip r:embed="rId2"/>
          <a:stretch>
            <a:fillRect/>
          </a:stretch>
        </p:blipFill>
        <p:spPr>
          <a:xfrm>
            <a:off x="628650" y="1825625"/>
            <a:ext cx="1535413" cy="1986269"/>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a:stretch>
            <a:fillRect/>
          </a:stretch>
        </p:blipFill>
        <p:spPr>
          <a:xfrm>
            <a:off x="627278" y="4190694"/>
            <a:ext cx="1536785" cy="1986269"/>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
        <p:nvSpPr>
          <p:cNvPr id="6" name="Content Placeholder 2"/>
          <p:cNvSpPr txBox="1">
            <a:spLocks/>
          </p:cNvSpPr>
          <p:nvPr/>
        </p:nvSpPr>
        <p:spPr>
          <a:xfrm>
            <a:off x="2389238" y="4190694"/>
            <a:ext cx="6126111" cy="143858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rgbClr val="7030A0"/>
                </a:solidFill>
              </a:rPr>
              <a:t>Model Study</a:t>
            </a:r>
          </a:p>
          <a:p>
            <a:r>
              <a:rPr lang="en-US" dirty="0" smtClean="0">
                <a:solidFill>
                  <a:srgbClr val="7030A0"/>
                </a:solidFill>
              </a:rPr>
              <a:t>Estimated subsurface inflow and outflow</a:t>
            </a:r>
          </a:p>
          <a:p>
            <a:r>
              <a:rPr lang="en-US" dirty="0" smtClean="0">
                <a:solidFill>
                  <a:srgbClr val="7030A0"/>
                </a:solidFill>
              </a:rPr>
              <a:t>“reducing </a:t>
            </a:r>
            <a:r>
              <a:rPr lang="en-US" dirty="0">
                <a:solidFill>
                  <a:srgbClr val="7030A0"/>
                </a:solidFill>
              </a:rPr>
              <a:t>withdrawals in Parowan Valley </a:t>
            </a:r>
            <a:r>
              <a:rPr lang="en-US" dirty="0" smtClean="0">
                <a:solidFill>
                  <a:srgbClr val="7030A0"/>
                </a:solidFill>
              </a:rPr>
              <a:t>… </a:t>
            </a:r>
            <a:r>
              <a:rPr lang="en-US" dirty="0">
                <a:solidFill>
                  <a:srgbClr val="7030A0"/>
                </a:solidFill>
              </a:rPr>
              <a:t>to about 22,000 acre-</a:t>
            </a:r>
            <a:r>
              <a:rPr lang="en-US" dirty="0" err="1">
                <a:solidFill>
                  <a:srgbClr val="7030A0"/>
                </a:solidFill>
              </a:rPr>
              <a:t>ft</a:t>
            </a:r>
            <a:r>
              <a:rPr lang="en-US" dirty="0">
                <a:solidFill>
                  <a:srgbClr val="7030A0"/>
                </a:solidFill>
              </a:rPr>
              <a:t>/</a:t>
            </a:r>
            <a:r>
              <a:rPr lang="en-US" dirty="0" err="1">
                <a:solidFill>
                  <a:srgbClr val="7030A0"/>
                </a:solidFill>
              </a:rPr>
              <a:t>yr</a:t>
            </a:r>
            <a:r>
              <a:rPr lang="en-US" dirty="0">
                <a:solidFill>
                  <a:srgbClr val="7030A0"/>
                </a:solidFill>
              </a:rPr>
              <a:t> would likely stabilize groundwater levels in the </a:t>
            </a:r>
            <a:r>
              <a:rPr lang="en-US" dirty="0" smtClean="0">
                <a:solidFill>
                  <a:srgbClr val="7030A0"/>
                </a:solidFill>
              </a:rPr>
              <a:t>valley…”</a:t>
            </a:r>
            <a:endParaRPr lang="en-US" dirty="0">
              <a:solidFill>
                <a:srgbClr val="7030A0"/>
              </a:solidFill>
            </a:endParaRPr>
          </a:p>
          <a:p>
            <a:endParaRPr lang="en-US" dirty="0"/>
          </a:p>
        </p:txBody>
      </p:sp>
    </p:spTree>
    <p:extLst>
      <p:ext uri="{BB962C8B-B14F-4D97-AF65-F5344CB8AC3E}">
        <p14:creationId xmlns:p14="http://schemas.microsoft.com/office/powerpoint/2010/main" val="7163767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83818" y="1690688"/>
            <a:ext cx="8514603" cy="4976811"/>
          </a:xfrm>
          <a:prstGeom prst="rect">
            <a:avLst/>
          </a:prstGeom>
        </p:spPr>
      </p:pic>
      <p:sp>
        <p:nvSpPr>
          <p:cNvPr id="2" name="Title 1"/>
          <p:cNvSpPr>
            <a:spLocks noGrp="1"/>
          </p:cNvSpPr>
          <p:nvPr>
            <p:ph type="title"/>
          </p:nvPr>
        </p:nvSpPr>
        <p:spPr/>
        <p:txBody>
          <a:bodyPr/>
          <a:lstStyle/>
          <a:p>
            <a:r>
              <a:rPr lang="en-US" dirty="0" smtClean="0"/>
              <a:t>Well Diversions</a:t>
            </a:r>
            <a:endParaRPr lang="en-US" dirty="0"/>
          </a:p>
        </p:txBody>
      </p:sp>
      <p:sp>
        <p:nvSpPr>
          <p:cNvPr id="8" name="TextBox 7"/>
          <p:cNvSpPr txBox="1"/>
          <p:nvPr/>
        </p:nvSpPr>
        <p:spPr>
          <a:xfrm rot="16200000">
            <a:off x="-1717191" y="3814017"/>
            <a:ext cx="4037645" cy="369332"/>
          </a:xfrm>
          <a:prstGeom prst="rect">
            <a:avLst/>
          </a:prstGeom>
          <a:noFill/>
        </p:spPr>
        <p:txBody>
          <a:bodyPr wrap="none" rtlCol="0">
            <a:spAutoFit/>
          </a:bodyPr>
          <a:lstStyle/>
          <a:p>
            <a:pPr algn="ctr"/>
            <a:r>
              <a:rPr lang="en-US" dirty="0" smtClean="0"/>
              <a:t>Well Diversions   (thousands of acre-feet)</a:t>
            </a:r>
            <a:endParaRPr lang="en-US" dirty="0"/>
          </a:p>
        </p:txBody>
      </p:sp>
      <p:cxnSp>
        <p:nvCxnSpPr>
          <p:cNvPr id="4" name="Straight Connector 3"/>
          <p:cNvCxnSpPr/>
          <p:nvPr/>
        </p:nvCxnSpPr>
        <p:spPr>
          <a:xfrm>
            <a:off x="6486525" y="2667000"/>
            <a:ext cx="1781175" cy="0"/>
          </a:xfrm>
          <a:prstGeom prst="line">
            <a:avLst/>
          </a:prstGeom>
          <a:ln w="25400" cmpd="sng">
            <a:solidFill>
              <a:schemeClr val="accent5">
                <a:alpha val="73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572341" y="2040345"/>
            <a:ext cx="1399742" cy="461665"/>
          </a:xfrm>
          <a:prstGeom prst="rect">
            <a:avLst/>
          </a:prstGeom>
          <a:noFill/>
        </p:spPr>
        <p:txBody>
          <a:bodyPr wrap="none" rtlCol="0">
            <a:spAutoFit/>
          </a:bodyPr>
          <a:lstStyle/>
          <a:p>
            <a:pPr algn="ctr"/>
            <a:r>
              <a:rPr lang="en-US" sz="1200" i="1" dirty="0" smtClean="0"/>
              <a:t>32,000 acre-feet</a:t>
            </a:r>
          </a:p>
          <a:p>
            <a:pPr algn="ctr"/>
            <a:r>
              <a:rPr lang="en-US" sz="1200" i="1" dirty="0" smtClean="0"/>
              <a:t>1994-2013 average</a:t>
            </a:r>
            <a:endParaRPr lang="en-US" sz="1200" i="1" dirty="0"/>
          </a:p>
        </p:txBody>
      </p:sp>
      <p:cxnSp>
        <p:nvCxnSpPr>
          <p:cNvPr id="11" name="Straight Connector 10"/>
          <p:cNvCxnSpPr/>
          <p:nvPr/>
        </p:nvCxnSpPr>
        <p:spPr>
          <a:xfrm>
            <a:off x="6003925" y="2435225"/>
            <a:ext cx="447675" cy="225425"/>
          </a:xfrm>
          <a:prstGeom prst="line">
            <a:avLst/>
          </a:prstGeom>
          <a:ln>
            <a:solidFill>
              <a:schemeClr val="dk1">
                <a:alpha val="7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235883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Well Depletions</a:t>
            </a:r>
            <a:endParaRPr lang="en-US" dirty="0"/>
          </a:p>
        </p:txBody>
      </p:sp>
      <p:sp>
        <p:nvSpPr>
          <p:cNvPr id="3" name="Content Placeholder 2"/>
          <p:cNvSpPr>
            <a:spLocks noGrp="1"/>
          </p:cNvSpPr>
          <p:nvPr>
            <p:ph idx="1"/>
          </p:nvPr>
        </p:nvSpPr>
        <p:spPr>
          <a:xfrm>
            <a:off x="628650" y="1825625"/>
            <a:ext cx="4692650" cy="4295775"/>
          </a:xfrm>
        </p:spPr>
        <p:txBody>
          <a:bodyPr>
            <a:normAutofit fontScale="77500" lnSpcReduction="20000"/>
          </a:bodyPr>
          <a:lstStyle/>
          <a:p>
            <a:r>
              <a:rPr lang="en-US" dirty="0" smtClean="0"/>
              <a:t>Methods of irrigation are line sprinklers and center pivots </a:t>
            </a:r>
            <a:br>
              <a:rPr lang="en-US" dirty="0" smtClean="0"/>
            </a:br>
            <a:r>
              <a:rPr lang="en-US" dirty="0" smtClean="0"/>
              <a:t>(not flood irrigation)</a:t>
            </a:r>
          </a:p>
          <a:p>
            <a:r>
              <a:rPr lang="en-US" dirty="0" smtClean="0"/>
              <a:t>Pipelines are used to deliver the water (not earth-lined canals)</a:t>
            </a:r>
          </a:p>
          <a:p>
            <a:r>
              <a:rPr lang="en-US" dirty="0" smtClean="0"/>
              <a:t>Majority of irrigation occurs on fine-grained sediments </a:t>
            </a:r>
          </a:p>
          <a:p>
            <a:r>
              <a:rPr lang="en-US" dirty="0" smtClean="0"/>
              <a:t>Recharge from irrigation returns:</a:t>
            </a:r>
          </a:p>
          <a:p>
            <a:pPr lvl="1"/>
            <a:r>
              <a:rPr lang="en-US" dirty="0" smtClean="0"/>
              <a:t>20% on the alluvial fans near the mountains (surface sources)</a:t>
            </a:r>
          </a:p>
          <a:p>
            <a:pPr lvl="1"/>
            <a:r>
              <a:rPr lang="en-US" dirty="0" smtClean="0"/>
              <a:t>5% in the central part of the valley (wells)</a:t>
            </a:r>
          </a:p>
          <a:p>
            <a:r>
              <a:rPr lang="en-US" dirty="0" smtClean="0"/>
              <a:t>So depletion from irrigation wells is estimated to be 95% or 30,400 acre-feet/</a:t>
            </a:r>
            <a:r>
              <a:rPr lang="en-US" dirty="0" err="1" smtClean="0"/>
              <a:t>yr</a:t>
            </a:r>
            <a:r>
              <a:rPr lang="en-US" dirty="0" smtClean="0"/>
              <a:t> on average from 1994-2013</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6450" t="3526" r="31937" b="13148"/>
          <a:stretch/>
        </p:blipFill>
        <p:spPr>
          <a:xfrm>
            <a:off x="5321301" y="1690689"/>
            <a:ext cx="3162300" cy="4295775"/>
          </a:xfrm>
          <a:prstGeom prst="rect">
            <a:avLst/>
          </a:prstGeom>
          <a:ln>
            <a:solidFill>
              <a:schemeClr val="tx1"/>
            </a:solid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30185408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Groundwater Source Availability</a:t>
            </a:r>
            <a:endParaRPr lang="en-US" dirty="0"/>
          </a:p>
        </p:txBody>
      </p:sp>
      <p:graphicFrame>
        <p:nvGraphicFramePr>
          <p:cNvPr id="5" name="Content Placeholder 4"/>
          <p:cNvGraphicFramePr>
            <a:graphicFrameLocks noGrp="1"/>
          </p:cNvGraphicFramePr>
          <p:nvPr>
            <p:ph idx="1"/>
            <p:extLst/>
          </p:nvPr>
        </p:nvGraphicFramePr>
        <p:xfrm>
          <a:off x="628649" y="1825625"/>
          <a:ext cx="8308873" cy="4368697"/>
        </p:xfrm>
        <a:graphic>
          <a:graphicData uri="http://schemas.openxmlformats.org/drawingml/2006/table">
            <a:tbl>
              <a:tblPr firstRow="1" firstCol="1" bandRow="1"/>
              <a:tblGrid>
                <a:gridCol w="5349364">
                  <a:extLst>
                    <a:ext uri="{9D8B030D-6E8A-4147-A177-3AD203B41FA5}">
                      <a16:colId xmlns:a16="http://schemas.microsoft.com/office/drawing/2014/main" val="2265350162"/>
                    </a:ext>
                  </a:extLst>
                </a:gridCol>
                <a:gridCol w="2959509">
                  <a:extLst>
                    <a:ext uri="{9D8B030D-6E8A-4147-A177-3AD203B41FA5}">
                      <a16:colId xmlns:a16="http://schemas.microsoft.com/office/drawing/2014/main" val="176352403"/>
                    </a:ext>
                  </a:extLst>
                </a:gridCol>
              </a:tblGrid>
              <a:tr h="397862">
                <a:tc>
                  <a:txBody>
                    <a:bodyPr/>
                    <a:lstStyle/>
                    <a:p>
                      <a:pPr marL="0" marR="0">
                        <a:lnSpc>
                          <a:spcPct val="115000"/>
                        </a:lnSpc>
                        <a:spcBef>
                          <a:spcPts val="0"/>
                        </a:spcBef>
                        <a:spcAft>
                          <a:spcPts val="0"/>
                        </a:spcAft>
                      </a:pPr>
                      <a:r>
                        <a:rPr lang="en-US" sz="2000" b="1" i="1" dirty="0" smtClean="0">
                          <a:effectLst/>
                          <a:latin typeface="Times New Roman" panose="02020603050405020304" pitchFamily="18" charset="0"/>
                          <a:ea typeface="Calibri" panose="020F0502020204030204" pitchFamily="34" charset="0"/>
                          <a:cs typeface="Times New Roman" panose="02020603050405020304" pitchFamily="18" charset="0"/>
                        </a:rPr>
                        <a:t>Inflow to groundwater source</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marL="0" marR="0">
                        <a:lnSpc>
                          <a:spcPct val="115000"/>
                        </a:lnSpc>
                        <a:spcBef>
                          <a:spcPts val="0"/>
                        </a:spcBef>
                        <a:spcAft>
                          <a:spcPts val="0"/>
                        </a:spcAft>
                        <a:tabLst/>
                      </a:pPr>
                      <a:r>
                        <a:rPr lang="en-US" sz="2000" b="1" i="1" dirty="0" smtClean="0">
                          <a:effectLst/>
                          <a:latin typeface="Times New Roman" panose="02020603050405020304" pitchFamily="18" charset="0"/>
                          <a:ea typeface="Calibri" panose="020F0502020204030204" pitchFamily="34" charset="0"/>
                          <a:cs typeface="Times New Roman" panose="02020603050405020304" pitchFamily="18" charset="0"/>
                        </a:rPr>
                        <a:t>36,000 acre-feet</a:t>
                      </a:r>
                      <a:endParaRPr lang="en-US" sz="2000" b="1"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extLst>
                  <a:ext uri="{0D108BD9-81ED-4DB2-BD59-A6C34878D82A}">
                    <a16:rowId xmlns:a16="http://schemas.microsoft.com/office/drawing/2014/main" val="3962556496"/>
                  </a:ext>
                </a:extLst>
              </a:tr>
              <a:tr h="39786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from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mountain </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precipitation</a:t>
                      </a:r>
                      <a:endParaRPr lang="en-US" sz="2000" kern="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marL="0" marR="0">
                        <a:lnSpc>
                          <a:spcPct val="115000"/>
                        </a:lnSpc>
                        <a:spcBef>
                          <a:spcPts val="0"/>
                        </a:spcBef>
                        <a:spcAft>
                          <a:spcPts val="0"/>
                        </a:spcAft>
                      </a:pPr>
                      <a:r>
                        <a:rPr lang="en-US" sz="2000" kern="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24,800   </a:t>
                      </a:r>
                      <a:r>
                        <a:rPr lang="en-US" sz="1400" kern="1200" dirty="0" smtClean="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(budget study)</a:t>
                      </a:r>
                      <a:endParaRPr lang="en-US" sz="1400"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extLst>
                  <a:ext uri="{0D108BD9-81ED-4DB2-BD59-A6C34878D82A}">
                    <a16:rowId xmlns:a16="http://schemas.microsoft.com/office/drawing/2014/main" val="2197438919"/>
                  </a:ext>
                </a:extLst>
              </a:tr>
              <a:tr h="39786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from precipitation in Beaver mountains</a:t>
                      </a:r>
                      <a:endParaRPr lang="en-US" sz="2000" kern="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marL="0" marR="0">
                        <a:lnSpc>
                          <a:spcPct val="115000"/>
                        </a:lnSpc>
                        <a:spcBef>
                          <a:spcPts val="0"/>
                        </a:spcBef>
                        <a:spcAft>
                          <a:spcPts val="0"/>
                        </a:spcAft>
                      </a:pPr>
                      <a:r>
                        <a:rPr lang="en-US" sz="2000" kern="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5,500   </a:t>
                      </a:r>
                      <a:r>
                        <a:rPr lang="en-US" sz="1400" kern="1200" dirty="0" smtClean="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(model study)</a:t>
                      </a:r>
                      <a:endParaRPr lang="en-US" sz="14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extLst>
                  <a:ext uri="{0D108BD9-81ED-4DB2-BD59-A6C34878D82A}">
                    <a16:rowId xmlns:a16="http://schemas.microsoft.com/office/drawing/2014/main" val="259175624"/>
                  </a:ext>
                </a:extLst>
              </a:tr>
              <a:tr h="397862">
                <a:tc>
                  <a:txBody>
                    <a:bodyPr/>
                    <a:lstStyle/>
                    <a:p>
                      <a:pPr marL="0" marR="0">
                        <a:lnSpc>
                          <a:spcPct val="115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from streambed seepage</a:t>
                      </a:r>
                    </a:p>
                  </a:txBody>
                  <a:tcPr marL="51435" marR="51435" marT="0" marB="0">
                    <a:lnL>
                      <a:noFill/>
                    </a:lnL>
                    <a:lnR>
                      <a:noFill/>
                    </a:lnR>
                    <a:lnT>
                      <a:noFill/>
                    </a:lnT>
                    <a:lnB>
                      <a:noFill/>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1,300   </a:t>
                      </a:r>
                      <a:r>
                        <a:rPr kumimoji="0" lang="en-US" sz="1400" b="0" i="0" u="none" strike="noStrike" kern="1200" cap="none" spc="0" normalizeH="0" baseline="0" noProof="0" dirty="0" smtClean="0">
                          <a:ln>
                            <a:noFill/>
                          </a:ln>
                          <a:solidFill>
                            <a:schemeClr val="accent5"/>
                          </a:solidFill>
                          <a:effectLst/>
                          <a:uLnTx/>
                          <a:uFillTx/>
                          <a:latin typeface="Times New Roman" panose="02020603050405020304" pitchFamily="18" charset="0"/>
                          <a:ea typeface="Calibri" panose="020F0502020204030204" pitchFamily="34" charset="0"/>
                          <a:cs typeface="Times New Roman" panose="02020603050405020304" pitchFamily="18" charset="0"/>
                        </a:rPr>
                        <a:t>(budget study)</a:t>
                      </a:r>
                      <a:endParaRPr kumimoji="0" lang="en-US" sz="1400" b="0" i="0" u="none" strike="noStrike" kern="1200" cap="none" spc="0" normalizeH="0" baseline="0" noProof="0" dirty="0">
                        <a:ln>
                          <a:noFill/>
                        </a:ln>
                        <a:solidFill>
                          <a:schemeClr val="accent5"/>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extLst>
                  <a:ext uri="{0D108BD9-81ED-4DB2-BD59-A6C34878D82A}">
                    <a16:rowId xmlns:a16="http://schemas.microsoft.com/office/drawing/2014/main" val="3583590674"/>
                  </a:ext>
                </a:extLst>
              </a:tr>
              <a:tr h="397862">
                <a:tc>
                  <a:txBody>
                    <a:bodyPr/>
                    <a:lstStyle/>
                    <a:p>
                      <a:pPr marL="0" marR="0">
                        <a:lnSpc>
                          <a:spcPct val="115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from irrigation with surface water</a:t>
                      </a:r>
                    </a:p>
                  </a:txBody>
                  <a:tcPr marL="51435" marR="51435" marT="0" marB="0">
                    <a:lnL>
                      <a:noFill/>
                    </a:lnL>
                    <a:lnR>
                      <a:noFill/>
                    </a:lnR>
                    <a:lnT>
                      <a:noFill/>
                    </a:lnT>
                    <a:lnB>
                      <a:noFill/>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4,400   </a:t>
                      </a:r>
                      <a:r>
                        <a:rPr kumimoji="0" lang="en-US" sz="1400" b="0" i="0" u="none" strike="noStrike" kern="1200" cap="none" spc="0" normalizeH="0" baseline="0" noProof="0" dirty="0" smtClean="0">
                          <a:ln>
                            <a:noFill/>
                          </a:ln>
                          <a:solidFill>
                            <a:schemeClr val="accent5"/>
                          </a:solidFill>
                          <a:effectLst/>
                          <a:uLnTx/>
                          <a:uFillTx/>
                          <a:latin typeface="Times New Roman" panose="02020603050405020304" pitchFamily="18" charset="0"/>
                          <a:ea typeface="Calibri" panose="020F0502020204030204" pitchFamily="34" charset="0"/>
                          <a:cs typeface="Times New Roman" panose="02020603050405020304" pitchFamily="18" charset="0"/>
                        </a:rPr>
                        <a:t>(budget study)</a:t>
                      </a:r>
                      <a:endParaRPr kumimoji="0" lang="en-US" sz="1400" b="0" i="0" u="none" strike="noStrike" kern="1200" cap="none" spc="0" normalizeH="0" baseline="0" noProof="0" dirty="0">
                        <a:ln>
                          <a:noFill/>
                        </a:ln>
                        <a:solidFill>
                          <a:schemeClr val="accent5"/>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extLst>
                  <a:ext uri="{0D108BD9-81ED-4DB2-BD59-A6C34878D82A}">
                    <a16:rowId xmlns:a16="http://schemas.microsoft.com/office/drawing/2014/main" val="3101436171"/>
                  </a:ext>
                </a:extLst>
              </a:tr>
              <a:tr h="397862">
                <a:tc>
                  <a:txBody>
                    <a:bodyPr/>
                    <a:lstStyle/>
                    <a:p>
                      <a:pPr marL="0" marR="0">
                        <a:lnSpc>
                          <a:spcPct val="115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51435" marR="51435" marT="0" marB="0">
                    <a:lnL>
                      <a:noFill/>
                    </a:lnL>
                    <a:lnR>
                      <a:noFill/>
                    </a:lnR>
                    <a:lnT>
                      <a:noFill/>
                    </a:lnT>
                    <a:lnB>
                      <a:noFill/>
                    </a:lnB>
                  </a:tcPr>
                </a:tc>
                <a:tc>
                  <a:txBody>
                    <a:bodyPr/>
                    <a:lstStyle/>
                    <a:p>
                      <a:pPr marL="0" marR="0">
                        <a:lnSpc>
                          <a:spcPct val="115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51435" marR="51435" marT="0" marB="0">
                    <a:lnL>
                      <a:noFill/>
                    </a:lnL>
                    <a:lnR>
                      <a:noFill/>
                    </a:lnR>
                    <a:lnT>
                      <a:noFill/>
                    </a:lnT>
                    <a:lnB>
                      <a:noFill/>
                    </a:lnB>
                  </a:tcPr>
                </a:tc>
                <a:extLst>
                  <a:ext uri="{0D108BD9-81ED-4DB2-BD59-A6C34878D82A}">
                    <a16:rowId xmlns:a16="http://schemas.microsoft.com/office/drawing/2014/main" val="247587943"/>
                  </a:ext>
                </a:extLst>
              </a:tr>
              <a:tr h="397862">
                <a:tc>
                  <a:txBody>
                    <a:bodyPr/>
                    <a:lstStyle/>
                    <a:p>
                      <a:pPr marL="0" marR="0">
                        <a:lnSpc>
                          <a:spcPct val="115000"/>
                        </a:lnSpc>
                        <a:spcBef>
                          <a:spcPts val="0"/>
                        </a:spcBef>
                        <a:spcAft>
                          <a:spcPts val="0"/>
                        </a:spcAft>
                      </a:pPr>
                      <a:r>
                        <a:rPr lang="en-US" sz="2000" b="1" i="1" dirty="0" smtClean="0">
                          <a:effectLst/>
                          <a:latin typeface="Times New Roman" panose="02020603050405020304" pitchFamily="18" charset="0"/>
                          <a:ea typeface="Calibri" panose="020F0502020204030204" pitchFamily="34" charset="0"/>
                          <a:cs typeface="Times New Roman" panose="02020603050405020304" pitchFamily="18" charset="0"/>
                        </a:rPr>
                        <a:t>Outflow</a:t>
                      </a:r>
                      <a:r>
                        <a:rPr lang="en-US" sz="2000" b="1" i="1" baseline="0" dirty="0" smtClean="0">
                          <a:effectLst/>
                          <a:latin typeface="Times New Roman" panose="02020603050405020304" pitchFamily="18" charset="0"/>
                          <a:ea typeface="Calibri" panose="020F0502020204030204" pitchFamily="34" charset="0"/>
                          <a:cs typeface="Times New Roman" panose="02020603050405020304" pitchFamily="18" charset="0"/>
                        </a:rPr>
                        <a:t> to other sources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marL="0" marR="0">
                        <a:lnSpc>
                          <a:spcPct val="115000"/>
                        </a:lnSpc>
                        <a:spcBef>
                          <a:spcPts val="0"/>
                        </a:spcBef>
                        <a:spcAft>
                          <a:spcPts val="0"/>
                        </a:spcAft>
                        <a:tabLst/>
                      </a:pPr>
                      <a:r>
                        <a:rPr lang="en-US" sz="2000" b="1" i="1" dirty="0" smtClean="0">
                          <a:effectLst/>
                          <a:latin typeface="Times New Roman" panose="02020603050405020304" pitchFamily="18" charset="0"/>
                          <a:ea typeface="Calibri" panose="020F0502020204030204" pitchFamily="34" charset="0"/>
                          <a:cs typeface="Times New Roman" panose="02020603050405020304" pitchFamily="18" charset="0"/>
                        </a:rPr>
                        <a:t>17,600 acre-feet</a:t>
                      </a:r>
                      <a:endParaRPr lang="en-US" sz="2000" b="1"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extLst>
                  <a:ext uri="{0D108BD9-81ED-4DB2-BD59-A6C34878D82A}">
                    <a16:rowId xmlns:a16="http://schemas.microsoft.com/office/drawing/2014/main" val="967779728"/>
                  </a:ext>
                </a:extLst>
              </a:tr>
              <a:tr h="390077">
                <a:tc>
                  <a:txBody>
                    <a:bodyPr/>
                    <a:lstStyle/>
                    <a:p>
                      <a:r>
                        <a:rPr lang="en-US" sz="2000" kern="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discharge to </a:t>
                      </a:r>
                      <a:r>
                        <a:rPr lang="en-US" sz="2000" kern="12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baseflow</a:t>
                      </a:r>
                      <a:r>
                        <a:rPr lang="en-US" sz="2000" kern="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in mountain streams </a:t>
                      </a:r>
                      <a:endParaRPr lang="en-US" sz="2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2000" kern="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15,000   </a:t>
                      </a:r>
                      <a:r>
                        <a:rPr kumimoji="0" lang="en-US" sz="1400" b="0" i="0" u="none" strike="noStrike" kern="1200" cap="none" spc="0" normalizeH="0" baseline="0" noProof="0" dirty="0" smtClean="0">
                          <a:ln>
                            <a:noFill/>
                          </a:ln>
                          <a:solidFill>
                            <a:schemeClr val="accent5"/>
                          </a:solidFill>
                          <a:effectLst/>
                          <a:uLnTx/>
                          <a:uFillTx/>
                          <a:latin typeface="Times New Roman" panose="02020603050405020304" pitchFamily="18" charset="0"/>
                          <a:ea typeface="Calibri" panose="020F0502020204030204" pitchFamily="34" charset="0"/>
                          <a:cs typeface="Times New Roman" panose="02020603050405020304" pitchFamily="18" charset="0"/>
                        </a:rPr>
                        <a:t>(budget study)</a:t>
                      </a:r>
                      <a:endParaRPr kumimoji="0" lang="en-US" sz="1400" b="0" i="0" u="none" strike="noStrike" kern="1200" cap="none" spc="0" normalizeH="0" baseline="0" noProof="0" dirty="0">
                        <a:ln>
                          <a:noFill/>
                        </a:ln>
                        <a:solidFill>
                          <a:schemeClr val="accent5"/>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extLst>
                  <a:ext uri="{0D108BD9-81ED-4DB2-BD59-A6C34878D82A}">
                    <a16:rowId xmlns:a16="http://schemas.microsoft.com/office/drawing/2014/main" val="2829525019"/>
                  </a:ext>
                </a:extLst>
              </a:tr>
              <a:tr h="397862">
                <a:tc>
                  <a:txBody>
                    <a:bodyPr/>
                    <a:lstStyle/>
                    <a:p>
                      <a:pPr marL="0" marR="0">
                        <a:lnSpc>
                          <a:spcPct val="115000"/>
                        </a:lnSpc>
                        <a:spcBef>
                          <a:spcPts val="0"/>
                        </a:spcBef>
                        <a:spcAft>
                          <a:spcPts val="0"/>
                        </a:spcAft>
                      </a:pPr>
                      <a:r>
                        <a:rPr lang="en-US" sz="2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subsurface outflow to Cedar City Valley</a:t>
                      </a:r>
                      <a:endParaRPr lang="en-US" sz="2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marL="0" marR="0">
                        <a:lnSpc>
                          <a:spcPct val="115000"/>
                        </a:lnSpc>
                        <a:spcBef>
                          <a:spcPts val="0"/>
                        </a:spcBef>
                        <a:spcAft>
                          <a:spcPts val="0"/>
                        </a:spcAft>
                      </a:pPr>
                      <a:r>
                        <a:rPr lang="en-US" sz="2000" kern="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2,600   </a:t>
                      </a:r>
                      <a:r>
                        <a:rPr lang="en-US" sz="1400" kern="1200" dirty="0" smtClean="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(model study)</a:t>
                      </a:r>
                    </a:p>
                  </a:txBody>
                  <a:tcPr marL="51435" marR="51435" marT="0" marB="0">
                    <a:lnL>
                      <a:noFill/>
                    </a:lnL>
                    <a:lnR>
                      <a:noFill/>
                    </a:lnR>
                    <a:lnT>
                      <a:noFill/>
                    </a:lnT>
                    <a:lnB>
                      <a:noFill/>
                    </a:lnB>
                  </a:tcPr>
                </a:tc>
                <a:extLst>
                  <a:ext uri="{0D108BD9-81ED-4DB2-BD59-A6C34878D82A}">
                    <a16:rowId xmlns:a16="http://schemas.microsoft.com/office/drawing/2014/main" val="2318819322"/>
                  </a:ext>
                </a:extLst>
              </a:tr>
              <a:tr h="397862">
                <a:tc>
                  <a:txBody>
                    <a:bodyPr/>
                    <a:lstStyle/>
                    <a:p>
                      <a:pPr marL="0" marR="0">
                        <a:lnSpc>
                          <a:spcPct val="115000"/>
                        </a:lnSpc>
                        <a:spcBef>
                          <a:spcPts val="0"/>
                        </a:spcBef>
                        <a:spcAft>
                          <a:spcPts val="0"/>
                        </a:spcAft>
                      </a:pPr>
                      <a:r>
                        <a:rPr lang="en-US" sz="2000" kern="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marL="0" marR="0">
                        <a:lnSpc>
                          <a:spcPct val="115000"/>
                        </a:lnSpc>
                        <a:spcBef>
                          <a:spcPts val="0"/>
                        </a:spcBef>
                        <a:spcAft>
                          <a:spcPts val="0"/>
                        </a:spcAft>
                      </a:pPr>
                      <a:endParaRPr lang="en-US" sz="2000" kern="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extLst>
                  <a:ext uri="{0D108BD9-81ED-4DB2-BD59-A6C34878D82A}">
                    <a16:rowId xmlns:a16="http://schemas.microsoft.com/office/drawing/2014/main" val="1146352676"/>
                  </a:ext>
                </a:extLst>
              </a:tr>
              <a:tr h="397862">
                <a:tc>
                  <a:txBody>
                    <a:bodyPr/>
                    <a:lstStyle/>
                    <a:p>
                      <a:pPr marL="0" marR="0">
                        <a:lnSpc>
                          <a:spcPct val="115000"/>
                        </a:lnSpc>
                        <a:spcBef>
                          <a:spcPts val="0"/>
                        </a:spcBef>
                        <a:spcAft>
                          <a:spcPts val="0"/>
                        </a:spcAft>
                      </a:pPr>
                      <a:r>
                        <a:rPr lang="en-US" sz="2000" b="1" i="1" kern="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Remaining</a:t>
                      </a:r>
                      <a:endParaRPr lang="en-US" sz="2000" b="1" i="1"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marL="0" marR="0">
                        <a:lnSpc>
                          <a:spcPct val="115000"/>
                        </a:lnSpc>
                        <a:spcBef>
                          <a:spcPts val="0"/>
                        </a:spcBef>
                        <a:spcAft>
                          <a:spcPts val="0"/>
                        </a:spcAft>
                        <a:tabLst/>
                      </a:pPr>
                      <a:r>
                        <a:rPr lang="en-US" sz="2000" b="1" i="1" kern="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18,400</a:t>
                      </a:r>
                      <a:r>
                        <a:rPr lang="en-US" sz="2000" b="1" i="1" kern="12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smtClean="0">
                          <a:effectLst/>
                          <a:latin typeface="Times New Roman" panose="02020603050405020304" pitchFamily="18" charset="0"/>
                          <a:ea typeface="Calibri" panose="020F0502020204030204" pitchFamily="34" charset="0"/>
                          <a:cs typeface="Times New Roman" panose="02020603050405020304" pitchFamily="18" charset="0"/>
                        </a:rPr>
                        <a:t>acre-feet</a:t>
                      </a:r>
                      <a:endParaRPr lang="en-US" sz="2000" b="1"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extLst>
                  <a:ext uri="{0D108BD9-81ED-4DB2-BD59-A6C34878D82A}">
                    <a16:rowId xmlns:a16="http://schemas.microsoft.com/office/drawing/2014/main" val="3198429549"/>
                  </a:ext>
                </a:extLst>
              </a:tr>
            </a:tbl>
          </a:graphicData>
        </a:graphic>
      </p:graphicFrame>
      <p:sp>
        <p:nvSpPr>
          <p:cNvPr id="6" name="TextBox 5"/>
          <p:cNvSpPr txBox="1"/>
          <p:nvPr/>
        </p:nvSpPr>
        <p:spPr>
          <a:xfrm>
            <a:off x="3786230" y="1225667"/>
            <a:ext cx="2092239" cy="369332"/>
          </a:xfrm>
          <a:prstGeom prst="rect">
            <a:avLst/>
          </a:prstGeom>
          <a:noFill/>
        </p:spPr>
        <p:txBody>
          <a:bodyPr wrap="none" rtlCol="0">
            <a:spAutoFit/>
          </a:bodyPr>
          <a:lstStyle/>
          <a:p>
            <a:r>
              <a:rPr lang="en-US" i="1" dirty="0" smtClean="0"/>
              <a:t>1994-2013 averages</a:t>
            </a:r>
            <a:endParaRPr lang="en-US" i="1" dirty="0"/>
          </a:p>
        </p:txBody>
      </p:sp>
    </p:spTree>
    <p:extLst>
      <p:ext uri="{BB962C8B-B14F-4D97-AF65-F5344CB8AC3E}">
        <p14:creationId xmlns:p14="http://schemas.microsoft.com/office/powerpoint/2010/main" val="11421690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74231" y="1690689"/>
            <a:ext cx="7684555" cy="4588561"/>
          </a:xfrm>
          <a:prstGeom prst="rect">
            <a:avLst/>
          </a:prstGeom>
        </p:spPr>
      </p:pic>
      <p:sp>
        <p:nvSpPr>
          <p:cNvPr id="2" name="Title 1"/>
          <p:cNvSpPr>
            <a:spLocks noGrp="1"/>
          </p:cNvSpPr>
          <p:nvPr>
            <p:ph type="title"/>
          </p:nvPr>
        </p:nvSpPr>
        <p:spPr>
          <a:xfrm>
            <a:off x="628649" y="365126"/>
            <a:ext cx="7886700" cy="1325563"/>
          </a:xfrm>
        </p:spPr>
        <p:txBody>
          <a:bodyPr/>
          <a:lstStyle/>
          <a:p>
            <a:r>
              <a:rPr lang="en-US" dirty="0" smtClean="0"/>
              <a:t>Change in Storage</a:t>
            </a:r>
            <a:endParaRPr lang="en-US" dirty="0"/>
          </a:p>
        </p:txBody>
      </p:sp>
      <p:sp>
        <p:nvSpPr>
          <p:cNvPr id="10" name="TextBox 9"/>
          <p:cNvSpPr txBox="1"/>
          <p:nvPr/>
        </p:nvSpPr>
        <p:spPr>
          <a:xfrm>
            <a:off x="2073788" y="4971109"/>
            <a:ext cx="2147976" cy="738664"/>
          </a:xfrm>
          <a:prstGeom prst="rect">
            <a:avLst/>
          </a:prstGeom>
          <a:solidFill>
            <a:schemeClr val="bg1"/>
          </a:solidFill>
          <a:ln>
            <a:solidFill>
              <a:schemeClr val="bg1">
                <a:lumMod val="85000"/>
              </a:schemeClr>
            </a:solidFill>
          </a:ln>
        </p:spPr>
        <p:txBody>
          <a:bodyPr wrap="square" rtlCol="0">
            <a:spAutoFit/>
          </a:bodyPr>
          <a:lstStyle/>
          <a:p>
            <a:r>
              <a:rPr lang="en-US" sz="1050" i="1" dirty="0" smtClean="0">
                <a:solidFill>
                  <a:schemeClr val="tx1">
                    <a:lumMod val="65000"/>
                    <a:lumOff val="35000"/>
                  </a:schemeClr>
                </a:solidFill>
              </a:rPr>
              <a:t>Change in storage calculated using:</a:t>
            </a:r>
          </a:p>
          <a:p>
            <a:pPr marL="112713" indent="-112713">
              <a:buFont typeface="Arial" panose="020B0604020202020204" pitchFamily="34" charset="0"/>
              <a:buChar char="•"/>
            </a:pPr>
            <a:r>
              <a:rPr lang="en-US" sz="1050" i="1" dirty="0" smtClean="0">
                <a:solidFill>
                  <a:schemeClr val="tx1">
                    <a:lumMod val="65000"/>
                    <a:lumOff val="35000"/>
                  </a:schemeClr>
                </a:solidFill>
              </a:rPr>
              <a:t>Specific yield of 0.09 to 0.12 </a:t>
            </a:r>
          </a:p>
          <a:p>
            <a:pPr marL="112713" indent="-112713">
              <a:buFont typeface="Arial" panose="020B0604020202020204" pitchFamily="34" charset="0"/>
              <a:buChar char="•"/>
            </a:pPr>
            <a:r>
              <a:rPr lang="en-US" sz="1050" i="1" dirty="0" smtClean="0">
                <a:solidFill>
                  <a:schemeClr val="tx1">
                    <a:lumMod val="65000"/>
                    <a:lumOff val="35000"/>
                  </a:schemeClr>
                </a:solidFill>
              </a:rPr>
              <a:t>Basin-fill area of 80,000 acres</a:t>
            </a:r>
          </a:p>
          <a:p>
            <a:pPr marL="112713" indent="-112713">
              <a:buFont typeface="Arial" panose="020B0604020202020204" pitchFamily="34" charset="0"/>
              <a:buChar char="•"/>
            </a:pPr>
            <a:r>
              <a:rPr lang="en-US" sz="1050" i="1" dirty="0" smtClean="0">
                <a:solidFill>
                  <a:schemeClr val="tx1">
                    <a:lumMod val="65000"/>
                    <a:lumOff val="35000"/>
                  </a:schemeClr>
                </a:solidFill>
              </a:rPr>
              <a:t>Interpreted </a:t>
            </a:r>
            <a:r>
              <a:rPr lang="en-US" sz="1050" i="1" dirty="0">
                <a:solidFill>
                  <a:schemeClr val="tx1">
                    <a:lumMod val="65000"/>
                    <a:lumOff val="35000"/>
                  </a:schemeClr>
                </a:solidFill>
              </a:rPr>
              <a:t>groundwater </a:t>
            </a:r>
            <a:r>
              <a:rPr lang="en-US" sz="1050" i="1" dirty="0" smtClean="0">
                <a:solidFill>
                  <a:schemeClr val="tx1">
                    <a:lumMod val="65000"/>
                    <a:lumOff val="35000"/>
                  </a:schemeClr>
                </a:solidFill>
              </a:rPr>
              <a:t>levels</a:t>
            </a:r>
            <a:endParaRPr lang="en-US" sz="1050" i="1" dirty="0">
              <a:solidFill>
                <a:schemeClr val="tx1">
                  <a:lumMod val="65000"/>
                  <a:lumOff val="35000"/>
                </a:schemeClr>
              </a:solidFill>
            </a:endParaRPr>
          </a:p>
        </p:txBody>
      </p:sp>
      <p:sp>
        <p:nvSpPr>
          <p:cNvPr id="44" name="TextBox 43"/>
          <p:cNvSpPr txBox="1"/>
          <p:nvPr/>
        </p:nvSpPr>
        <p:spPr>
          <a:xfrm rot="16200000">
            <a:off x="-1399507" y="3587788"/>
            <a:ext cx="3895728" cy="707886"/>
          </a:xfrm>
          <a:prstGeom prst="rect">
            <a:avLst/>
          </a:prstGeom>
          <a:noFill/>
        </p:spPr>
        <p:txBody>
          <a:bodyPr wrap="square" rtlCol="0">
            <a:spAutoFit/>
          </a:bodyPr>
          <a:lstStyle/>
          <a:p>
            <a:pPr algn="ctr"/>
            <a:r>
              <a:rPr lang="en-US" sz="2000" dirty="0" smtClean="0">
                <a:solidFill>
                  <a:schemeClr val="tx1">
                    <a:lumMod val="75000"/>
                    <a:lumOff val="25000"/>
                  </a:schemeClr>
                </a:solidFill>
              </a:rPr>
              <a:t>Loss in Storage Volume</a:t>
            </a:r>
          </a:p>
          <a:p>
            <a:pPr algn="ctr"/>
            <a:r>
              <a:rPr lang="en-US" sz="2000" dirty="0" smtClean="0">
                <a:solidFill>
                  <a:schemeClr val="tx1">
                    <a:lumMod val="75000"/>
                    <a:lumOff val="25000"/>
                  </a:schemeClr>
                </a:solidFill>
              </a:rPr>
              <a:t> (acre-feet)</a:t>
            </a:r>
            <a:endParaRPr lang="en-US" sz="2000" dirty="0">
              <a:solidFill>
                <a:schemeClr val="tx1">
                  <a:lumMod val="75000"/>
                  <a:lumOff val="25000"/>
                </a:schemeClr>
              </a:solidFill>
            </a:endParaRPr>
          </a:p>
        </p:txBody>
      </p:sp>
      <p:cxnSp>
        <p:nvCxnSpPr>
          <p:cNvPr id="6" name="Straight Connector 5"/>
          <p:cNvCxnSpPr/>
          <p:nvPr/>
        </p:nvCxnSpPr>
        <p:spPr>
          <a:xfrm>
            <a:off x="5543550" y="2959100"/>
            <a:ext cx="2019300" cy="1022350"/>
          </a:xfrm>
          <a:prstGeom prst="line">
            <a:avLst/>
          </a:prstGeom>
          <a:ln w="28575">
            <a:solidFill>
              <a:srgbClr val="FF0000">
                <a:alpha val="64000"/>
              </a:srgbClr>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rot="1570598">
            <a:off x="6327445" y="3229265"/>
            <a:ext cx="1296406" cy="307777"/>
          </a:xfrm>
          <a:prstGeom prst="rect">
            <a:avLst/>
          </a:prstGeom>
          <a:noFill/>
        </p:spPr>
        <p:txBody>
          <a:bodyPr wrap="square" rtlCol="0">
            <a:spAutoFit/>
          </a:bodyPr>
          <a:lstStyle/>
          <a:p>
            <a:r>
              <a:rPr lang="en-US" sz="1400" dirty="0">
                <a:solidFill>
                  <a:srgbClr val="FF0000"/>
                </a:solidFill>
              </a:rPr>
              <a:t>8</a:t>
            </a:r>
            <a:r>
              <a:rPr lang="en-US" sz="1400" dirty="0" smtClean="0">
                <a:solidFill>
                  <a:srgbClr val="FF0000"/>
                </a:solidFill>
              </a:rPr>
              <a:t>,000 ac-</a:t>
            </a:r>
            <a:r>
              <a:rPr lang="en-US" sz="1400" dirty="0" err="1" smtClean="0">
                <a:solidFill>
                  <a:srgbClr val="FF0000"/>
                </a:solidFill>
              </a:rPr>
              <a:t>ft</a:t>
            </a:r>
            <a:r>
              <a:rPr lang="en-US" sz="1400" dirty="0" smtClean="0">
                <a:solidFill>
                  <a:srgbClr val="FF0000"/>
                </a:solidFill>
              </a:rPr>
              <a:t>/</a:t>
            </a:r>
            <a:r>
              <a:rPr lang="en-US" sz="1400" dirty="0" err="1" smtClean="0">
                <a:solidFill>
                  <a:srgbClr val="FF0000"/>
                </a:solidFill>
              </a:rPr>
              <a:t>yr</a:t>
            </a:r>
            <a:endParaRPr lang="en-US" sz="1400" dirty="0">
              <a:solidFill>
                <a:srgbClr val="FF0000"/>
              </a:solidFill>
            </a:endParaRPr>
          </a:p>
        </p:txBody>
      </p:sp>
      <p:cxnSp>
        <p:nvCxnSpPr>
          <p:cNvPr id="9" name="Straight Connector 8"/>
          <p:cNvCxnSpPr/>
          <p:nvPr/>
        </p:nvCxnSpPr>
        <p:spPr>
          <a:xfrm>
            <a:off x="5540375" y="3298825"/>
            <a:ext cx="2012950" cy="1368425"/>
          </a:xfrm>
          <a:prstGeom prst="line">
            <a:avLst/>
          </a:prstGeom>
          <a:ln w="28575">
            <a:solidFill>
              <a:srgbClr val="FF0000">
                <a:alpha val="64000"/>
              </a:srgbClr>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956495">
            <a:off x="5766933" y="4051103"/>
            <a:ext cx="1302215" cy="307777"/>
          </a:xfrm>
          <a:prstGeom prst="rect">
            <a:avLst/>
          </a:prstGeom>
          <a:noFill/>
        </p:spPr>
        <p:txBody>
          <a:bodyPr wrap="square" rtlCol="0">
            <a:spAutoFit/>
          </a:bodyPr>
          <a:lstStyle/>
          <a:p>
            <a:r>
              <a:rPr lang="en-US" sz="1400" dirty="0" smtClean="0">
                <a:solidFill>
                  <a:srgbClr val="FF0000"/>
                </a:solidFill>
              </a:rPr>
              <a:t>11,000 ac-</a:t>
            </a:r>
            <a:r>
              <a:rPr lang="en-US" sz="1400" dirty="0" err="1" smtClean="0">
                <a:solidFill>
                  <a:srgbClr val="FF0000"/>
                </a:solidFill>
              </a:rPr>
              <a:t>ft</a:t>
            </a:r>
            <a:r>
              <a:rPr lang="en-US" sz="1400" dirty="0" smtClean="0">
                <a:solidFill>
                  <a:srgbClr val="FF0000"/>
                </a:solidFill>
              </a:rPr>
              <a:t>/</a:t>
            </a:r>
            <a:r>
              <a:rPr lang="en-US" sz="1400" dirty="0" err="1" smtClean="0">
                <a:solidFill>
                  <a:srgbClr val="FF0000"/>
                </a:solidFill>
              </a:rPr>
              <a:t>yr</a:t>
            </a:r>
            <a:endParaRPr lang="en-US" sz="1400" dirty="0">
              <a:solidFill>
                <a:srgbClr val="FF0000"/>
              </a:solidFill>
            </a:endParaRPr>
          </a:p>
        </p:txBody>
      </p:sp>
    </p:spTree>
    <p:extLst>
      <p:ext uri="{BB962C8B-B14F-4D97-AF65-F5344CB8AC3E}">
        <p14:creationId xmlns:p14="http://schemas.microsoft.com/office/powerpoint/2010/main" val="4253726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4186"/>
          <a:stretch/>
        </p:blipFill>
        <p:spPr>
          <a:xfrm>
            <a:off x="-3354672" y="2701736"/>
            <a:ext cx="25357394" cy="4195243"/>
          </a:xfrm>
          <a:prstGeom prst="rect">
            <a:avLst/>
          </a:prstGeom>
          <a:ln w="6350">
            <a:solidFill>
              <a:schemeClr val="tx1"/>
            </a:solidFill>
          </a:ln>
        </p:spPr>
      </p:pic>
      <p:sp>
        <p:nvSpPr>
          <p:cNvPr id="2" name="Title 1"/>
          <p:cNvSpPr>
            <a:spLocks noGrp="1"/>
          </p:cNvSpPr>
          <p:nvPr>
            <p:ph type="title"/>
          </p:nvPr>
        </p:nvSpPr>
        <p:spPr>
          <a:xfrm>
            <a:off x="19050" y="698951"/>
            <a:ext cx="9220200" cy="1325563"/>
          </a:xfrm>
        </p:spPr>
        <p:txBody>
          <a:bodyPr>
            <a:normAutofit fontScale="90000"/>
          </a:bodyPr>
          <a:lstStyle/>
          <a:p>
            <a:pPr algn="ctr"/>
            <a:r>
              <a:rPr lang="en-US" sz="6000" dirty="0" smtClean="0"/>
              <a:t>Parowan Valley </a:t>
            </a:r>
            <a:br>
              <a:rPr lang="en-US" sz="6000" dirty="0" smtClean="0"/>
            </a:br>
            <a:r>
              <a:rPr lang="en-US" sz="6000" dirty="0" smtClean="0"/>
              <a:t>Policy History</a:t>
            </a:r>
            <a:endParaRPr lang="en-US" sz="6000" dirty="0"/>
          </a:p>
        </p:txBody>
      </p:sp>
    </p:spTree>
    <p:extLst>
      <p:ext uri="{BB962C8B-B14F-4D97-AF65-F5344CB8AC3E}">
        <p14:creationId xmlns:p14="http://schemas.microsoft.com/office/powerpoint/2010/main" val="29137360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Rights</a:t>
            </a:r>
            <a:endParaRPr lang="en-US" dirty="0"/>
          </a:p>
        </p:txBody>
      </p:sp>
      <p:sp>
        <p:nvSpPr>
          <p:cNvPr id="3" name="Content Placeholder 2"/>
          <p:cNvSpPr>
            <a:spLocks noGrp="1"/>
          </p:cNvSpPr>
          <p:nvPr>
            <p:ph idx="1"/>
          </p:nvPr>
        </p:nvSpPr>
        <p:spPr>
          <a:xfrm>
            <a:off x="628650" y="1825625"/>
            <a:ext cx="4997450" cy="1176367"/>
          </a:xfrm>
        </p:spPr>
        <p:txBody>
          <a:bodyPr/>
          <a:lstStyle/>
          <a:p>
            <a:r>
              <a:rPr lang="en-US" dirty="0" smtClean="0"/>
              <a:t>32,100 acre-feet Depletion</a:t>
            </a:r>
          </a:p>
          <a:p>
            <a:r>
              <a:rPr lang="en-US" dirty="0" smtClean="0"/>
              <a:t>53,000 acre-feet Diversion</a:t>
            </a:r>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0451" t="13633" r="34178" b="33991"/>
          <a:stretch/>
        </p:blipFill>
        <p:spPr>
          <a:xfrm rot="5400000">
            <a:off x="5207518" y="2882382"/>
            <a:ext cx="4516990" cy="2403475"/>
          </a:xfrm>
          <a:prstGeom prst="rect">
            <a:avLst/>
          </a:prstGeom>
          <a:ln>
            <a:solidFill>
              <a:schemeClr val="tx1"/>
            </a:solidFill>
          </a:ln>
          <a:effectLst>
            <a:outerShdw blurRad="50800" dist="38100" algn="l" rotWithShape="0">
              <a:prstClr val="black">
                <a:alpha val="40000"/>
              </a:prstClr>
            </a:outerShdw>
          </a:effectLst>
        </p:spPr>
      </p:pic>
      <p:graphicFrame>
        <p:nvGraphicFramePr>
          <p:cNvPr id="5" name="Table 4"/>
          <p:cNvGraphicFramePr>
            <a:graphicFrameLocks noGrp="1"/>
          </p:cNvGraphicFramePr>
          <p:nvPr>
            <p:extLst/>
          </p:nvPr>
        </p:nvGraphicFramePr>
        <p:xfrm>
          <a:off x="628648" y="3416535"/>
          <a:ext cx="5283636" cy="3200400"/>
        </p:xfrm>
        <a:graphic>
          <a:graphicData uri="http://schemas.openxmlformats.org/drawingml/2006/table">
            <a:tbl>
              <a:tblPr firstRow="1" bandRow="1">
                <a:tableStyleId>{5C22544A-7EE6-4342-B048-85BDC9FD1C3A}</a:tableStyleId>
              </a:tblPr>
              <a:tblGrid>
                <a:gridCol w="1320909">
                  <a:extLst>
                    <a:ext uri="{9D8B030D-6E8A-4147-A177-3AD203B41FA5}">
                      <a16:colId xmlns:a16="http://schemas.microsoft.com/office/drawing/2014/main" val="1109994008"/>
                    </a:ext>
                  </a:extLst>
                </a:gridCol>
                <a:gridCol w="1320909">
                  <a:extLst>
                    <a:ext uri="{9D8B030D-6E8A-4147-A177-3AD203B41FA5}">
                      <a16:colId xmlns:a16="http://schemas.microsoft.com/office/drawing/2014/main" val="2915926887"/>
                    </a:ext>
                  </a:extLst>
                </a:gridCol>
                <a:gridCol w="1151222">
                  <a:extLst>
                    <a:ext uri="{9D8B030D-6E8A-4147-A177-3AD203B41FA5}">
                      <a16:colId xmlns:a16="http://schemas.microsoft.com/office/drawing/2014/main" val="1566672038"/>
                    </a:ext>
                  </a:extLst>
                </a:gridCol>
                <a:gridCol w="1490596">
                  <a:extLst>
                    <a:ext uri="{9D8B030D-6E8A-4147-A177-3AD203B41FA5}">
                      <a16:colId xmlns:a16="http://schemas.microsoft.com/office/drawing/2014/main" val="3870141570"/>
                    </a:ext>
                  </a:extLst>
                </a:gridCol>
              </a:tblGrid>
              <a:tr h="296069">
                <a:tc>
                  <a:txBody>
                    <a:bodyPr/>
                    <a:lstStyle/>
                    <a:p>
                      <a:endParaRPr lang="en-US" dirty="0"/>
                    </a:p>
                  </a:txBody>
                  <a:tcPr/>
                </a:tc>
                <a:tc>
                  <a:txBody>
                    <a:bodyPr/>
                    <a:lstStyle/>
                    <a:p>
                      <a:pPr algn="ctr"/>
                      <a:r>
                        <a:rPr lang="en-US" dirty="0" smtClean="0"/>
                        <a:t>Diversion</a:t>
                      </a:r>
                    </a:p>
                    <a:p>
                      <a:pPr algn="ctr"/>
                      <a:r>
                        <a:rPr lang="en-US" dirty="0" smtClean="0"/>
                        <a:t>(</a:t>
                      </a:r>
                      <a:r>
                        <a:rPr lang="en-US" dirty="0" err="1" smtClean="0"/>
                        <a:t>acft</a:t>
                      </a:r>
                      <a:r>
                        <a:rPr lang="en-US" dirty="0" smtClean="0"/>
                        <a:t>)</a:t>
                      </a:r>
                      <a:endParaRPr lang="en-US" dirty="0"/>
                    </a:p>
                  </a:txBody>
                  <a:tcPr/>
                </a:tc>
                <a:tc>
                  <a:txBody>
                    <a:bodyPr/>
                    <a:lstStyle/>
                    <a:p>
                      <a:pPr algn="ctr"/>
                      <a:r>
                        <a:rPr lang="en-US" dirty="0" smtClean="0"/>
                        <a:t>Depletion</a:t>
                      </a:r>
                    </a:p>
                    <a:p>
                      <a:pPr algn="ctr"/>
                      <a:r>
                        <a:rPr lang="en-US" dirty="0" smtClean="0"/>
                        <a:t>(</a:t>
                      </a:r>
                      <a:r>
                        <a:rPr lang="en-US" dirty="0" err="1" smtClean="0"/>
                        <a:t>acft</a:t>
                      </a:r>
                      <a:r>
                        <a:rPr lang="en-US" dirty="0" smtClean="0"/>
                        <a:t>)</a:t>
                      </a:r>
                      <a:endParaRPr lang="en-US" dirty="0"/>
                    </a:p>
                  </a:txBody>
                  <a:tcPr/>
                </a:tc>
                <a:tc>
                  <a:txBody>
                    <a:bodyPr/>
                    <a:lstStyle/>
                    <a:p>
                      <a:pPr algn="ctr"/>
                      <a:r>
                        <a:rPr lang="en-US" dirty="0" smtClean="0"/>
                        <a:t>Use</a:t>
                      </a:r>
                      <a:endParaRPr lang="en-US" dirty="0"/>
                    </a:p>
                  </a:txBody>
                  <a:tcPr/>
                </a:tc>
                <a:extLst>
                  <a:ext uri="{0D108BD9-81ED-4DB2-BD59-A6C34878D82A}">
                    <a16:rowId xmlns:a16="http://schemas.microsoft.com/office/drawing/2014/main" val="3892110568"/>
                  </a:ext>
                </a:extLst>
              </a:tr>
              <a:tr h="296069">
                <a:tc>
                  <a:txBody>
                    <a:bodyPr/>
                    <a:lstStyle/>
                    <a:p>
                      <a:r>
                        <a:rPr lang="en-US" dirty="0" smtClean="0"/>
                        <a:t>Irrigation</a:t>
                      </a:r>
                      <a:endParaRPr lang="en-US" dirty="0"/>
                    </a:p>
                  </a:txBody>
                  <a:tcPr/>
                </a:tc>
                <a:tc>
                  <a:txBody>
                    <a:bodyPr/>
                    <a:lstStyle/>
                    <a:p>
                      <a:r>
                        <a:rPr lang="en-US" dirty="0" smtClean="0"/>
                        <a:t>50,200</a:t>
                      </a:r>
                    </a:p>
                  </a:txBody>
                  <a:tcPr/>
                </a:tc>
                <a:tc>
                  <a:txBody>
                    <a:bodyPr/>
                    <a:lstStyle/>
                    <a:p>
                      <a:r>
                        <a:rPr lang="en-US" dirty="0" smtClean="0"/>
                        <a:t>30,200</a:t>
                      </a:r>
                    </a:p>
                  </a:txBody>
                  <a:tcPr/>
                </a:tc>
                <a:tc>
                  <a:txBody>
                    <a:bodyPr/>
                    <a:lstStyle/>
                    <a:p>
                      <a:r>
                        <a:rPr lang="en-US" dirty="0" smtClean="0"/>
                        <a:t>12,600 acres</a:t>
                      </a:r>
                      <a:endParaRPr lang="en-US" dirty="0"/>
                    </a:p>
                  </a:txBody>
                  <a:tcPr/>
                </a:tc>
                <a:extLst>
                  <a:ext uri="{0D108BD9-81ED-4DB2-BD59-A6C34878D82A}">
                    <a16:rowId xmlns:a16="http://schemas.microsoft.com/office/drawing/2014/main" val="2924780480"/>
                  </a:ext>
                </a:extLst>
              </a:tr>
              <a:tr h="296069">
                <a:tc>
                  <a:txBody>
                    <a:bodyPr/>
                    <a:lstStyle/>
                    <a:p>
                      <a:r>
                        <a:rPr lang="en-US" dirty="0" smtClean="0"/>
                        <a:t>Stock</a:t>
                      </a:r>
                      <a:endParaRPr lang="en-US" dirty="0"/>
                    </a:p>
                  </a:txBody>
                  <a:tcPr/>
                </a:tc>
                <a:tc>
                  <a:txBody>
                    <a:bodyPr/>
                    <a:lstStyle/>
                    <a:p>
                      <a:r>
                        <a:rPr lang="en-US" baseline="0" dirty="0" smtClean="0"/>
                        <a:t>     </a:t>
                      </a:r>
                      <a:r>
                        <a:rPr lang="en-US" dirty="0" smtClean="0"/>
                        <a:t>500</a:t>
                      </a:r>
                    </a:p>
                  </a:txBody>
                  <a:tcPr/>
                </a:tc>
                <a:tc>
                  <a:txBody>
                    <a:bodyPr/>
                    <a:lstStyle/>
                    <a:p>
                      <a:r>
                        <a:rPr lang="en-US" dirty="0" smtClean="0"/>
                        <a:t>     500</a:t>
                      </a:r>
                      <a:endParaRPr lang="en-US" dirty="0"/>
                    </a:p>
                  </a:txBody>
                  <a:tcPr/>
                </a:tc>
                <a:tc>
                  <a:txBody>
                    <a:bodyPr/>
                    <a:lstStyle/>
                    <a:p>
                      <a:endParaRPr lang="en-US" dirty="0"/>
                    </a:p>
                  </a:txBody>
                  <a:tcPr/>
                </a:tc>
                <a:extLst>
                  <a:ext uri="{0D108BD9-81ED-4DB2-BD59-A6C34878D82A}">
                    <a16:rowId xmlns:a16="http://schemas.microsoft.com/office/drawing/2014/main" val="108624712"/>
                  </a:ext>
                </a:extLst>
              </a:tr>
              <a:tr h="296069">
                <a:tc>
                  <a:txBody>
                    <a:bodyPr/>
                    <a:lstStyle/>
                    <a:p>
                      <a:r>
                        <a:rPr lang="en-US" dirty="0" smtClean="0"/>
                        <a:t>Domestic</a:t>
                      </a:r>
                      <a:endParaRPr lang="en-US" dirty="0"/>
                    </a:p>
                  </a:txBody>
                  <a:tcPr/>
                </a:tc>
                <a:tc>
                  <a:txBody>
                    <a:bodyPr/>
                    <a:lstStyle/>
                    <a:p>
                      <a:r>
                        <a:rPr lang="en-US" dirty="0" smtClean="0"/>
                        <a:t>     100</a:t>
                      </a:r>
                      <a:endParaRPr lang="en-US" dirty="0"/>
                    </a:p>
                  </a:txBody>
                  <a:tcPr/>
                </a:tc>
                <a:tc>
                  <a:txBody>
                    <a:bodyPr/>
                    <a:lstStyle/>
                    <a:p>
                      <a:r>
                        <a:rPr lang="en-US" dirty="0" smtClean="0"/>
                        <a:t>       20</a:t>
                      </a:r>
                      <a:endParaRPr lang="en-US" dirty="0"/>
                    </a:p>
                  </a:txBody>
                  <a:tcPr/>
                </a:tc>
                <a:tc>
                  <a:txBody>
                    <a:bodyPr/>
                    <a:lstStyle/>
                    <a:p>
                      <a:endParaRPr lang="en-US" dirty="0"/>
                    </a:p>
                  </a:txBody>
                  <a:tcPr/>
                </a:tc>
                <a:extLst>
                  <a:ext uri="{0D108BD9-81ED-4DB2-BD59-A6C34878D82A}">
                    <a16:rowId xmlns:a16="http://schemas.microsoft.com/office/drawing/2014/main" val="1714360570"/>
                  </a:ext>
                </a:extLst>
              </a:tr>
              <a:tr h="296069">
                <a:tc>
                  <a:txBody>
                    <a:bodyPr/>
                    <a:lstStyle/>
                    <a:p>
                      <a:r>
                        <a:rPr lang="en-US" dirty="0" smtClean="0"/>
                        <a:t>Municipal</a:t>
                      </a:r>
                      <a:endParaRPr lang="en-US" dirty="0"/>
                    </a:p>
                  </a:txBody>
                  <a:tcPr/>
                </a:tc>
                <a:tc>
                  <a:txBody>
                    <a:bodyPr/>
                    <a:lstStyle/>
                    <a:p>
                      <a:r>
                        <a:rPr lang="en-US" dirty="0" smtClean="0"/>
                        <a:t>  1,200</a:t>
                      </a:r>
                      <a:endParaRPr lang="en-US" dirty="0"/>
                    </a:p>
                  </a:txBody>
                  <a:tcPr/>
                </a:tc>
                <a:tc>
                  <a:txBody>
                    <a:bodyPr/>
                    <a:lstStyle/>
                    <a:p>
                      <a:r>
                        <a:rPr lang="en-US" dirty="0" smtClean="0"/>
                        <a:t>  1,200</a:t>
                      </a:r>
                      <a:endParaRPr lang="en-US" dirty="0"/>
                    </a:p>
                  </a:txBody>
                  <a:tcPr/>
                </a:tc>
                <a:tc>
                  <a:txBody>
                    <a:bodyPr/>
                    <a:lstStyle/>
                    <a:p>
                      <a:endParaRPr lang="en-US" dirty="0"/>
                    </a:p>
                  </a:txBody>
                  <a:tcPr/>
                </a:tc>
                <a:extLst>
                  <a:ext uri="{0D108BD9-81ED-4DB2-BD59-A6C34878D82A}">
                    <a16:rowId xmlns:a16="http://schemas.microsoft.com/office/drawing/2014/main" val="2286037610"/>
                  </a:ext>
                </a:extLst>
              </a:tr>
              <a:tr h="296069">
                <a:tc>
                  <a:txBody>
                    <a:bodyPr/>
                    <a:lstStyle/>
                    <a:p>
                      <a:r>
                        <a:rPr lang="en-US" dirty="0" smtClean="0"/>
                        <a:t>Power</a:t>
                      </a:r>
                      <a:endParaRPr lang="en-US" dirty="0"/>
                    </a:p>
                  </a:txBody>
                  <a:tcPr/>
                </a:tc>
                <a:tc>
                  <a:txBody>
                    <a:bodyPr/>
                    <a:lstStyle/>
                    <a:p>
                      <a:r>
                        <a:rPr lang="en-US" dirty="0" smtClean="0"/>
                        <a:t>     800</a:t>
                      </a:r>
                      <a:endParaRPr lang="en-US" dirty="0"/>
                    </a:p>
                  </a:txBody>
                  <a:tcPr/>
                </a:tc>
                <a:tc>
                  <a:txBody>
                    <a:bodyPr/>
                    <a:lstStyle/>
                    <a:p>
                      <a:r>
                        <a:rPr lang="en-US" dirty="0" smtClean="0"/>
                        <a:t>         0</a:t>
                      </a:r>
                      <a:endParaRPr lang="en-US" dirty="0"/>
                    </a:p>
                  </a:txBody>
                  <a:tcPr/>
                </a:tc>
                <a:tc>
                  <a:txBody>
                    <a:bodyPr/>
                    <a:lstStyle/>
                    <a:p>
                      <a:endParaRPr lang="en-US" dirty="0"/>
                    </a:p>
                  </a:txBody>
                  <a:tcPr/>
                </a:tc>
                <a:extLst>
                  <a:ext uri="{0D108BD9-81ED-4DB2-BD59-A6C34878D82A}">
                    <a16:rowId xmlns:a16="http://schemas.microsoft.com/office/drawing/2014/main" val="994000537"/>
                  </a:ext>
                </a:extLst>
              </a:tr>
              <a:tr h="296069">
                <a:tc>
                  <a:txBody>
                    <a:bodyPr/>
                    <a:lstStyle/>
                    <a:p>
                      <a:r>
                        <a:rPr lang="en-US" dirty="0" smtClean="0"/>
                        <a:t>Other</a:t>
                      </a:r>
                      <a:endParaRPr lang="en-US" dirty="0"/>
                    </a:p>
                  </a:txBody>
                  <a:tcPr/>
                </a:tc>
                <a:tc>
                  <a:txBody>
                    <a:bodyPr/>
                    <a:lstStyle/>
                    <a:p>
                      <a:r>
                        <a:rPr lang="en-US" dirty="0" smtClean="0"/>
                        <a:t>     160</a:t>
                      </a:r>
                      <a:endParaRPr lang="en-US" dirty="0"/>
                    </a:p>
                  </a:txBody>
                  <a:tcPr/>
                </a:tc>
                <a:tc>
                  <a:txBody>
                    <a:bodyPr/>
                    <a:lstStyle/>
                    <a:p>
                      <a:r>
                        <a:rPr lang="en-US" dirty="0" smtClean="0"/>
                        <a:t>       80</a:t>
                      </a:r>
                      <a:endParaRPr lang="en-US" dirty="0"/>
                    </a:p>
                  </a:txBody>
                  <a:tcPr/>
                </a:tc>
                <a:tc>
                  <a:txBody>
                    <a:bodyPr/>
                    <a:lstStyle/>
                    <a:p>
                      <a:endParaRPr lang="en-US" dirty="0"/>
                    </a:p>
                  </a:txBody>
                  <a:tcPr/>
                </a:tc>
                <a:extLst>
                  <a:ext uri="{0D108BD9-81ED-4DB2-BD59-A6C34878D82A}">
                    <a16:rowId xmlns:a16="http://schemas.microsoft.com/office/drawing/2014/main" val="1559286012"/>
                  </a:ext>
                </a:extLst>
              </a:tr>
              <a:tr h="296069">
                <a:tc>
                  <a:txBody>
                    <a:bodyPr/>
                    <a:lstStyle/>
                    <a:p>
                      <a:pPr marL="0" algn="l" defTabSz="914400" rtl="0" eaLnBrk="1" latinLnBrk="0" hangingPunct="1"/>
                      <a:r>
                        <a:rPr lang="en-US" sz="1800" b="1" kern="1200" dirty="0" smtClean="0">
                          <a:solidFill>
                            <a:schemeClr val="lt1"/>
                          </a:solidFill>
                          <a:latin typeface="+mn-lt"/>
                          <a:ea typeface="+mn-ea"/>
                          <a:cs typeface="+mn-cs"/>
                        </a:rPr>
                        <a:t>TOTAL</a:t>
                      </a:r>
                      <a:endParaRPr lang="en-US" sz="1800" b="1" kern="1200" dirty="0">
                        <a:solidFill>
                          <a:schemeClr val="lt1"/>
                        </a:solidFill>
                        <a:latin typeface="+mn-lt"/>
                        <a:ea typeface="+mn-ea"/>
                        <a:cs typeface="+mn-cs"/>
                      </a:endParaRPr>
                    </a:p>
                  </a:txBody>
                  <a:tcPr>
                    <a:solidFill>
                      <a:schemeClr val="accent1"/>
                    </a:solidFill>
                  </a:tcPr>
                </a:tc>
                <a:tc>
                  <a:txBody>
                    <a:bodyPr/>
                    <a:lstStyle/>
                    <a:p>
                      <a:pPr marL="0" algn="l" defTabSz="914400" rtl="0" eaLnBrk="1" latinLnBrk="0" hangingPunct="1"/>
                      <a:r>
                        <a:rPr lang="en-US" sz="1800" b="1" kern="1200" dirty="0" smtClean="0">
                          <a:solidFill>
                            <a:schemeClr val="lt1"/>
                          </a:solidFill>
                          <a:latin typeface="+mn-lt"/>
                          <a:ea typeface="+mn-ea"/>
                          <a:cs typeface="+mn-cs"/>
                        </a:rPr>
                        <a:t>53,000</a:t>
                      </a:r>
                      <a:endParaRPr lang="en-US" sz="1800" b="1" kern="1200" dirty="0">
                        <a:solidFill>
                          <a:schemeClr val="lt1"/>
                        </a:solidFill>
                        <a:latin typeface="+mn-lt"/>
                        <a:ea typeface="+mn-ea"/>
                        <a:cs typeface="+mn-cs"/>
                      </a:endParaRPr>
                    </a:p>
                  </a:txBody>
                  <a:tcPr>
                    <a:solidFill>
                      <a:schemeClr val="accent1"/>
                    </a:solidFill>
                  </a:tcPr>
                </a:tc>
                <a:tc>
                  <a:txBody>
                    <a:bodyPr/>
                    <a:lstStyle/>
                    <a:p>
                      <a:pPr marL="0" algn="l" defTabSz="914400" rtl="0" eaLnBrk="1" latinLnBrk="0" hangingPunct="1"/>
                      <a:r>
                        <a:rPr lang="en-US" sz="1800" b="1" kern="1200" dirty="0" smtClean="0">
                          <a:solidFill>
                            <a:schemeClr val="lt1"/>
                          </a:solidFill>
                          <a:latin typeface="+mn-lt"/>
                          <a:ea typeface="+mn-ea"/>
                          <a:cs typeface="+mn-cs"/>
                        </a:rPr>
                        <a:t>32,100</a:t>
                      </a:r>
                      <a:endParaRPr lang="en-US" sz="1800" b="1" kern="1200" dirty="0">
                        <a:solidFill>
                          <a:schemeClr val="lt1"/>
                        </a:solidFill>
                        <a:latin typeface="+mn-lt"/>
                        <a:ea typeface="+mn-ea"/>
                        <a:cs typeface="+mn-cs"/>
                      </a:endParaRPr>
                    </a:p>
                  </a:txBody>
                  <a:tcPr>
                    <a:solidFill>
                      <a:schemeClr val="accent1"/>
                    </a:solidFill>
                  </a:tcPr>
                </a:tc>
                <a:tc>
                  <a:txBody>
                    <a:bodyPr/>
                    <a:lstStyle/>
                    <a:p>
                      <a:pPr marL="0" algn="l" defTabSz="914400" rtl="0" eaLnBrk="1" latinLnBrk="0" hangingPunct="1"/>
                      <a:endParaRPr lang="en-US" sz="1800" b="1" kern="1200" dirty="0">
                        <a:solidFill>
                          <a:schemeClr val="lt1"/>
                        </a:solidFill>
                        <a:latin typeface="+mn-lt"/>
                        <a:ea typeface="+mn-ea"/>
                        <a:cs typeface="+mn-cs"/>
                      </a:endParaRPr>
                    </a:p>
                  </a:txBody>
                  <a:tcPr>
                    <a:solidFill>
                      <a:schemeClr val="accent1"/>
                    </a:solidFill>
                  </a:tcPr>
                </a:tc>
                <a:extLst>
                  <a:ext uri="{0D108BD9-81ED-4DB2-BD59-A6C34878D82A}">
                    <a16:rowId xmlns:a16="http://schemas.microsoft.com/office/drawing/2014/main" val="1887260394"/>
                  </a:ext>
                </a:extLst>
              </a:tr>
            </a:tbl>
          </a:graphicData>
        </a:graphic>
      </p:graphicFrame>
    </p:spTree>
    <p:extLst>
      <p:ext uri="{BB962C8B-B14F-4D97-AF65-F5344CB8AC3E}">
        <p14:creationId xmlns:p14="http://schemas.microsoft.com/office/powerpoint/2010/main" val="13764278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Hydrologic </a:t>
            </a:r>
            <a:r>
              <a:rPr lang="en-US" dirty="0" smtClean="0"/>
              <a:t>Data Summary</a:t>
            </a:r>
            <a:endParaRPr lang="en-US" dirty="0"/>
          </a:p>
        </p:txBody>
      </p:sp>
      <p:sp>
        <p:nvSpPr>
          <p:cNvPr id="3" name="Content Placeholder 2"/>
          <p:cNvSpPr>
            <a:spLocks noGrp="1"/>
          </p:cNvSpPr>
          <p:nvPr>
            <p:ph idx="1"/>
          </p:nvPr>
        </p:nvSpPr>
        <p:spPr>
          <a:xfrm>
            <a:off x="628650" y="1825624"/>
            <a:ext cx="7886700" cy="3635723"/>
          </a:xfrm>
        </p:spPr>
        <p:txBody>
          <a:bodyPr>
            <a:normAutofit fontScale="92500" lnSpcReduction="20000"/>
          </a:bodyPr>
          <a:lstStyle/>
          <a:p>
            <a:r>
              <a:rPr lang="en-US" dirty="0" smtClean="0"/>
              <a:t>Groundwater is being used faster than it is replenished by natural recharge </a:t>
            </a:r>
          </a:p>
          <a:p>
            <a:endParaRPr lang="en-US" dirty="0" smtClean="0"/>
          </a:p>
          <a:p>
            <a:r>
              <a:rPr lang="en-US" dirty="0" smtClean="0"/>
              <a:t>Multiple estimates of how much groundwater can be used sustainably:</a:t>
            </a:r>
          </a:p>
          <a:p>
            <a:pPr lvl="1"/>
            <a:r>
              <a:rPr lang="en-US" dirty="0" smtClean="0"/>
              <a:t>Model study:  22,000 acre-feet/year </a:t>
            </a:r>
          </a:p>
          <a:p>
            <a:pPr lvl="1"/>
            <a:r>
              <a:rPr lang="en-US" dirty="0" smtClean="0"/>
              <a:t>Budget study: 18,400 acre-feet/year (after including inter-basin flows)</a:t>
            </a:r>
          </a:p>
          <a:p>
            <a:pPr lvl="1"/>
            <a:endParaRPr lang="en-US" dirty="0"/>
          </a:p>
          <a:p>
            <a:r>
              <a:rPr lang="en-US" dirty="0" smtClean="0"/>
              <a:t>Change in storage estimates</a:t>
            </a:r>
          </a:p>
          <a:p>
            <a:pPr lvl="1"/>
            <a:r>
              <a:rPr lang="en-US" dirty="0" smtClean="0"/>
              <a:t>8,000 to 11,000 acre-feet</a:t>
            </a:r>
          </a:p>
          <a:p>
            <a:endParaRPr lang="en-US" dirty="0" smtClean="0"/>
          </a:p>
        </p:txBody>
      </p:sp>
    </p:spTree>
    <p:extLst>
      <p:ext uri="{BB962C8B-B14F-4D97-AF65-F5344CB8AC3E}">
        <p14:creationId xmlns:p14="http://schemas.microsoft.com/office/powerpoint/2010/main" val="18388590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Hydrologic </a:t>
            </a:r>
            <a:r>
              <a:rPr lang="en-US" dirty="0" smtClean="0"/>
              <a:t>Data Summary</a:t>
            </a:r>
            <a:endParaRPr lang="en-US" dirty="0"/>
          </a:p>
        </p:txBody>
      </p:sp>
      <p:sp>
        <p:nvSpPr>
          <p:cNvPr id="3" name="Content Placeholder 2"/>
          <p:cNvSpPr>
            <a:spLocks noGrp="1"/>
          </p:cNvSpPr>
          <p:nvPr>
            <p:ph idx="1"/>
          </p:nvPr>
        </p:nvSpPr>
        <p:spPr>
          <a:xfrm>
            <a:off x="628650" y="1562578"/>
            <a:ext cx="7886700" cy="1092939"/>
          </a:xfrm>
        </p:spPr>
        <p:txBody>
          <a:bodyPr>
            <a:normAutofit/>
          </a:bodyPr>
          <a:lstStyle/>
          <a:p>
            <a:r>
              <a:rPr lang="en-US" dirty="0" smtClean="0"/>
              <a:t>Approximately all the existing water rights are being used:</a:t>
            </a:r>
            <a:endParaRPr lang="en-US" dirty="0"/>
          </a:p>
        </p:txBody>
      </p:sp>
      <p:graphicFrame>
        <p:nvGraphicFramePr>
          <p:cNvPr id="4" name="Table 3"/>
          <p:cNvGraphicFramePr>
            <a:graphicFrameLocks noGrp="1"/>
          </p:cNvGraphicFramePr>
          <p:nvPr>
            <p:extLst/>
          </p:nvPr>
        </p:nvGraphicFramePr>
        <p:xfrm>
          <a:off x="1468318" y="2329840"/>
          <a:ext cx="7047032" cy="4334507"/>
        </p:xfrm>
        <a:graphic>
          <a:graphicData uri="http://schemas.openxmlformats.org/drawingml/2006/table">
            <a:tbl>
              <a:tblPr firstRow="1" bandRow="1">
                <a:tableStyleId>{2D5ABB26-0587-4C30-8999-92F81FD0307C}</a:tableStyleId>
              </a:tblPr>
              <a:tblGrid>
                <a:gridCol w="2877448">
                  <a:extLst>
                    <a:ext uri="{9D8B030D-6E8A-4147-A177-3AD203B41FA5}">
                      <a16:colId xmlns:a16="http://schemas.microsoft.com/office/drawing/2014/main" val="2258844648"/>
                    </a:ext>
                  </a:extLst>
                </a:gridCol>
                <a:gridCol w="1981752">
                  <a:extLst>
                    <a:ext uri="{9D8B030D-6E8A-4147-A177-3AD203B41FA5}">
                      <a16:colId xmlns:a16="http://schemas.microsoft.com/office/drawing/2014/main" val="3209152248"/>
                    </a:ext>
                  </a:extLst>
                </a:gridCol>
                <a:gridCol w="2187832">
                  <a:extLst>
                    <a:ext uri="{9D8B030D-6E8A-4147-A177-3AD203B41FA5}">
                      <a16:colId xmlns:a16="http://schemas.microsoft.com/office/drawing/2014/main" val="3711473019"/>
                    </a:ext>
                  </a:extLst>
                </a:gridCol>
              </a:tblGrid>
              <a:tr h="925757">
                <a:tc>
                  <a:txBody>
                    <a:bodyPr/>
                    <a:lstStyle/>
                    <a:p>
                      <a:pPr algn="ctr"/>
                      <a:endParaRPr lang="en-US" sz="2000" b="0" dirty="0"/>
                    </a:p>
                  </a:txBody>
                  <a:tcPr anchor="ctr"/>
                </a:tc>
                <a:tc>
                  <a:txBody>
                    <a:bodyPr/>
                    <a:lstStyle/>
                    <a:p>
                      <a:pPr algn="ctr"/>
                      <a:r>
                        <a:rPr lang="en-US" sz="2000" dirty="0" smtClean="0"/>
                        <a:t>Well Diversion</a:t>
                      </a:r>
                    </a:p>
                    <a:p>
                      <a:pPr algn="ctr"/>
                      <a:r>
                        <a:rPr lang="en-US" sz="2000" dirty="0" smtClean="0"/>
                        <a:t>(</a:t>
                      </a:r>
                      <a:r>
                        <a:rPr lang="en-US" sz="2000" dirty="0" err="1" smtClean="0"/>
                        <a:t>acr-ft</a:t>
                      </a:r>
                      <a:r>
                        <a:rPr lang="en-US" sz="2000" dirty="0" smtClean="0"/>
                        <a:t>/</a:t>
                      </a:r>
                      <a:r>
                        <a:rPr lang="en-US" sz="2000" dirty="0" err="1" smtClean="0"/>
                        <a:t>yr</a:t>
                      </a:r>
                      <a:r>
                        <a:rPr lang="en-US" sz="2000" dirty="0" smtClean="0"/>
                        <a:t>)</a:t>
                      </a:r>
                      <a:endParaRPr lang="en-US" sz="2000" b="0" dirty="0"/>
                    </a:p>
                  </a:txBody>
                  <a:tcPr anchor="ctr">
                    <a:lnB w="12700" cap="flat" cmpd="sng" algn="ctr">
                      <a:solidFill>
                        <a:schemeClr val="tx1"/>
                      </a:solidFill>
                      <a:prstDash val="solid"/>
                      <a:round/>
                      <a:headEnd type="none" w="med" len="med"/>
                      <a:tailEnd type="none" w="med" len="med"/>
                    </a:lnB>
                  </a:tcPr>
                </a:tc>
                <a:tc>
                  <a:txBody>
                    <a:bodyPr/>
                    <a:lstStyle/>
                    <a:p>
                      <a:pPr algn="ctr"/>
                      <a:r>
                        <a:rPr lang="en-US" sz="2000" dirty="0" smtClean="0"/>
                        <a:t>Well Depletion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t>(ac-</a:t>
                      </a:r>
                      <a:r>
                        <a:rPr lang="en-US" sz="2000" dirty="0" err="1" smtClean="0"/>
                        <a:t>ft</a:t>
                      </a:r>
                      <a:r>
                        <a:rPr lang="en-US" sz="2000" dirty="0" smtClean="0"/>
                        <a:t>/</a:t>
                      </a:r>
                      <a:r>
                        <a:rPr lang="en-US" sz="2000" dirty="0" err="1" smtClean="0"/>
                        <a:t>yr</a:t>
                      </a:r>
                      <a:r>
                        <a:rPr lang="en-US" sz="2000" dirty="0" smtClean="0"/>
                        <a:t>)</a:t>
                      </a:r>
                      <a:endParaRPr lang="en-US" sz="2000" b="0" dirty="0" smtClean="0"/>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1198978"/>
                  </a:ext>
                </a:extLst>
              </a:tr>
              <a:tr h="523254">
                <a:tc>
                  <a:txBody>
                    <a:bodyPr/>
                    <a:lstStyle/>
                    <a:p>
                      <a:pPr algn="l"/>
                      <a:r>
                        <a:rPr lang="en-US" sz="2000" dirty="0" smtClean="0"/>
                        <a:t>Average Use (Actual)</a:t>
                      </a:r>
                      <a:endParaRPr lang="en-US" sz="2000" b="0" dirty="0"/>
                    </a:p>
                  </a:txBody>
                  <a:tcPr anchor="ctr"/>
                </a:tc>
                <a:tc>
                  <a:txBody>
                    <a:bodyPr/>
                    <a:lstStyle/>
                    <a:p>
                      <a:pPr algn="ctr"/>
                      <a:r>
                        <a:rPr lang="en-US" sz="2000" dirty="0" smtClean="0"/>
                        <a:t>32,000</a:t>
                      </a:r>
                      <a:endParaRPr lang="en-US" sz="2000" b="0" dirty="0"/>
                    </a:p>
                  </a:txBody>
                  <a:tcPr anchor="ctr">
                    <a:lnT w="12700" cap="flat" cmpd="sng" algn="ctr">
                      <a:solidFill>
                        <a:schemeClr val="tx1"/>
                      </a:solidFill>
                      <a:prstDash val="solid"/>
                      <a:round/>
                      <a:headEnd type="none" w="med" len="med"/>
                      <a:tailEnd type="none" w="med" len="med"/>
                    </a:lnT>
                  </a:tcPr>
                </a:tc>
                <a:tc>
                  <a:txBody>
                    <a:bodyPr/>
                    <a:lstStyle/>
                    <a:p>
                      <a:pPr algn="ctr"/>
                      <a:r>
                        <a:rPr lang="en-US" sz="2000" dirty="0" smtClean="0"/>
                        <a:t>30,400</a:t>
                      </a:r>
                      <a:endParaRPr lang="en-US" sz="2000" b="0" dirty="0"/>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8533471"/>
                  </a:ext>
                </a:extLst>
              </a:tr>
              <a:tr h="523254">
                <a:tc>
                  <a:txBody>
                    <a:bodyPr/>
                    <a:lstStyle/>
                    <a:p>
                      <a:pPr algn="l"/>
                      <a:r>
                        <a:rPr lang="en-US" sz="2000" dirty="0" smtClean="0"/>
                        <a:t>Allowed (Water</a:t>
                      </a:r>
                      <a:r>
                        <a:rPr lang="en-US" sz="2000" baseline="0" dirty="0" smtClean="0"/>
                        <a:t> </a:t>
                      </a:r>
                      <a:r>
                        <a:rPr lang="en-US" sz="2000" dirty="0" smtClean="0"/>
                        <a:t>Rights)</a:t>
                      </a:r>
                      <a:endParaRPr lang="en-US" sz="2000" b="0" dirty="0"/>
                    </a:p>
                  </a:txBody>
                  <a:tcPr anchor="ctr"/>
                </a:tc>
                <a:tc>
                  <a:txBody>
                    <a:bodyPr/>
                    <a:lstStyle/>
                    <a:p>
                      <a:pPr algn="ctr"/>
                      <a:r>
                        <a:rPr lang="en-US" sz="2000" dirty="0" smtClean="0"/>
                        <a:t>53,000</a:t>
                      </a:r>
                      <a:endParaRPr lang="en-US" sz="2000" b="0" dirty="0"/>
                    </a:p>
                  </a:txBody>
                  <a:tcPr anchor="ctr"/>
                </a:tc>
                <a:tc>
                  <a:txBody>
                    <a:bodyPr/>
                    <a:lstStyle/>
                    <a:p>
                      <a:pPr algn="ctr"/>
                      <a:r>
                        <a:rPr lang="en-US" sz="2000" dirty="0" smtClean="0"/>
                        <a:t>32,100</a:t>
                      </a:r>
                      <a:endParaRPr lang="en-US" sz="2000" b="0" dirty="0"/>
                    </a:p>
                  </a:txBody>
                  <a:tcPr anchor="ctr"/>
                </a:tc>
                <a:extLst>
                  <a:ext uri="{0D108BD9-81ED-4DB2-BD59-A6C34878D82A}">
                    <a16:rowId xmlns:a16="http://schemas.microsoft.com/office/drawing/2014/main" val="2646387343"/>
                  </a:ext>
                </a:extLst>
              </a:tr>
              <a:tr h="269895">
                <a:tc>
                  <a:txBody>
                    <a:bodyPr/>
                    <a:lstStyle/>
                    <a:p>
                      <a:pPr algn="l"/>
                      <a:endParaRPr lang="en-US" sz="2000" b="0" dirty="0"/>
                    </a:p>
                  </a:txBody>
                  <a:tcPr anchor="ctr"/>
                </a:tc>
                <a:tc>
                  <a:txBody>
                    <a:bodyPr/>
                    <a:lstStyle/>
                    <a:p>
                      <a:pPr algn="ctr"/>
                      <a:endParaRPr lang="en-US" sz="2000" b="0" dirty="0"/>
                    </a:p>
                  </a:txBody>
                  <a:tcPr anchor="ctr"/>
                </a:tc>
                <a:tc>
                  <a:txBody>
                    <a:bodyPr/>
                    <a:lstStyle/>
                    <a:p>
                      <a:pPr algn="ctr"/>
                      <a:endParaRPr lang="en-US" sz="2000" b="0" dirty="0"/>
                    </a:p>
                  </a:txBody>
                  <a:tcPr anchor="ctr"/>
                </a:tc>
                <a:extLst>
                  <a:ext uri="{0D108BD9-81ED-4DB2-BD59-A6C34878D82A}">
                    <a16:rowId xmlns:a16="http://schemas.microsoft.com/office/drawing/2014/main" val="3670381101"/>
                  </a:ext>
                </a:extLst>
              </a:tr>
              <a:tr h="523254">
                <a:tc>
                  <a:txBody>
                    <a:bodyPr/>
                    <a:lstStyle/>
                    <a:p>
                      <a:pPr algn="l"/>
                      <a:r>
                        <a:rPr lang="en-US" sz="2000" dirty="0" smtClean="0"/>
                        <a:t>Sustainable</a:t>
                      </a:r>
                      <a:endParaRPr lang="en-US" sz="2000" b="0" dirty="0"/>
                    </a:p>
                  </a:txBody>
                  <a:tcPr anchor="ctr"/>
                </a:tc>
                <a:tc>
                  <a:txBody>
                    <a:bodyPr/>
                    <a:lstStyle/>
                    <a:p>
                      <a:pPr algn="ctr"/>
                      <a:endParaRPr lang="en-US" sz="2000" b="0" dirty="0"/>
                    </a:p>
                  </a:txBody>
                  <a:tcPr anchor="ctr"/>
                </a:tc>
                <a:tc>
                  <a:txBody>
                    <a:bodyPr/>
                    <a:lstStyle/>
                    <a:p>
                      <a:pPr algn="ctr"/>
                      <a:r>
                        <a:rPr lang="en-US" sz="2000" dirty="0" smtClean="0"/>
                        <a:t>18,400 to 22,000</a:t>
                      </a:r>
                      <a:endParaRPr lang="en-US" sz="2000" b="0" dirty="0"/>
                    </a:p>
                  </a:txBody>
                  <a:tcPr anchor="ctr"/>
                </a:tc>
                <a:extLst>
                  <a:ext uri="{0D108BD9-81ED-4DB2-BD59-A6C34878D82A}">
                    <a16:rowId xmlns:a16="http://schemas.microsoft.com/office/drawing/2014/main" val="2719944203"/>
                  </a:ext>
                </a:extLst>
              </a:tr>
              <a:tr h="127014">
                <a:tc>
                  <a:txBody>
                    <a:bodyPr/>
                    <a:lstStyle/>
                    <a:p>
                      <a:pPr algn="l"/>
                      <a:endParaRPr lang="en-US" sz="2000" b="0" dirty="0"/>
                    </a:p>
                  </a:txBody>
                  <a:tcPr anchor="ctr"/>
                </a:tc>
                <a:tc>
                  <a:txBody>
                    <a:bodyPr/>
                    <a:lstStyle/>
                    <a:p>
                      <a:pPr algn="ctr"/>
                      <a:endParaRPr lang="en-US" sz="2000" b="0" dirty="0"/>
                    </a:p>
                  </a:txBody>
                  <a:tcPr anchor="ctr"/>
                </a:tc>
                <a:tc>
                  <a:txBody>
                    <a:bodyPr/>
                    <a:lstStyle/>
                    <a:p>
                      <a:pPr algn="ctr"/>
                      <a:endParaRPr lang="en-US" sz="2000" b="0" dirty="0"/>
                    </a:p>
                  </a:txBody>
                  <a:tcPr anchor="ctr"/>
                </a:tc>
                <a:extLst>
                  <a:ext uri="{0D108BD9-81ED-4DB2-BD59-A6C34878D82A}">
                    <a16:rowId xmlns:a16="http://schemas.microsoft.com/office/drawing/2014/main" val="3710823429"/>
                  </a:ext>
                </a:extLst>
              </a:tr>
              <a:tr h="523254">
                <a:tc>
                  <a:txBody>
                    <a:bodyPr/>
                    <a:lstStyle/>
                    <a:p>
                      <a:pPr algn="l"/>
                      <a:r>
                        <a:rPr lang="en-US" sz="2000" b="0" dirty="0" smtClean="0"/>
                        <a:t>Reduction</a:t>
                      </a:r>
                      <a:r>
                        <a:rPr lang="en-US" sz="2000" b="0" baseline="0" dirty="0" smtClean="0"/>
                        <a:t> </a:t>
                      </a:r>
                      <a:endParaRPr lang="en-US" sz="2000" b="0" dirty="0"/>
                    </a:p>
                  </a:txBody>
                  <a:tcPr anchor="ctr"/>
                </a:tc>
                <a:tc>
                  <a:txBody>
                    <a:bodyPr/>
                    <a:lstStyle/>
                    <a:p>
                      <a:pPr algn="ctr"/>
                      <a:endParaRPr lang="en-US" sz="2000" b="0" dirty="0"/>
                    </a:p>
                  </a:txBody>
                  <a:tcPr anchor="ctr"/>
                </a:tc>
                <a:tc>
                  <a:txBody>
                    <a:bodyPr/>
                    <a:lstStyle/>
                    <a:p>
                      <a:pPr algn="ctr"/>
                      <a:r>
                        <a:rPr lang="en-US" sz="2000" b="0" dirty="0" smtClean="0"/>
                        <a:t>8,000 </a:t>
                      </a:r>
                      <a:r>
                        <a:rPr lang="en-US" sz="2000" b="0" baseline="0" dirty="0" smtClean="0"/>
                        <a:t> to 12,000</a:t>
                      </a:r>
                      <a:endParaRPr lang="en-US" sz="2000" b="0" dirty="0"/>
                    </a:p>
                  </a:txBody>
                  <a:tcPr anchor="ctr"/>
                </a:tc>
                <a:extLst>
                  <a:ext uri="{0D108BD9-81ED-4DB2-BD59-A6C34878D82A}">
                    <a16:rowId xmlns:a16="http://schemas.microsoft.com/office/drawing/2014/main" val="1463465147"/>
                  </a:ext>
                </a:extLst>
              </a:tr>
              <a:tr h="523254">
                <a:tc>
                  <a:txBody>
                    <a:bodyPr/>
                    <a:lstStyle/>
                    <a:p>
                      <a:pPr algn="l"/>
                      <a:r>
                        <a:rPr lang="en-US" sz="2000" b="0" dirty="0" smtClean="0"/>
                        <a:t>Change in Storage</a:t>
                      </a:r>
                      <a:endParaRPr lang="en-US" sz="2000" b="0" dirty="0"/>
                    </a:p>
                  </a:txBody>
                  <a:tcPr anchor="ctr"/>
                </a:tc>
                <a:tc>
                  <a:txBody>
                    <a:bodyPr/>
                    <a:lstStyle/>
                    <a:p>
                      <a:pPr algn="ctr"/>
                      <a:endParaRPr lang="en-US" sz="2000" b="0" dirty="0"/>
                    </a:p>
                  </a:txBody>
                  <a:tcPr anchor="ctr"/>
                </a:tc>
                <a:tc>
                  <a:txBody>
                    <a:bodyPr/>
                    <a:lstStyle/>
                    <a:p>
                      <a:pPr algn="ctr"/>
                      <a:r>
                        <a:rPr lang="en-US" sz="2000" b="0" dirty="0" smtClean="0"/>
                        <a:t>8,000 to 11,000</a:t>
                      </a:r>
                      <a:endParaRPr lang="en-US" sz="2000" b="0" dirty="0"/>
                    </a:p>
                  </a:txBody>
                  <a:tcPr anchor="ctr"/>
                </a:tc>
                <a:extLst>
                  <a:ext uri="{0D108BD9-81ED-4DB2-BD59-A6C34878D82A}">
                    <a16:rowId xmlns:a16="http://schemas.microsoft.com/office/drawing/2014/main" val="673330111"/>
                  </a:ext>
                </a:extLst>
              </a:tr>
            </a:tbl>
          </a:graphicData>
        </a:graphic>
      </p:graphicFrame>
    </p:spTree>
    <p:extLst>
      <p:ext uri="{BB962C8B-B14F-4D97-AF65-F5344CB8AC3E}">
        <p14:creationId xmlns:p14="http://schemas.microsoft.com/office/powerpoint/2010/main" val="33082396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9144000" cy="9378462"/>
          </a:xfrm>
          <a:prstGeom prst="rect">
            <a:avLst/>
          </a:prstGeom>
        </p:spPr>
      </p:pic>
      <p:pic>
        <p:nvPicPr>
          <p:cNvPr id="6" name="Picture 5"/>
          <p:cNvPicPr>
            <a:picLocks noChangeAspect="1"/>
          </p:cNvPicPr>
          <p:nvPr/>
        </p:nvPicPr>
        <p:blipFill>
          <a:blip r:embed="rId3"/>
          <a:stretch>
            <a:fillRect/>
          </a:stretch>
        </p:blipFill>
        <p:spPr>
          <a:xfrm>
            <a:off x="5615940" y="3055621"/>
            <a:ext cx="726803" cy="726803"/>
          </a:xfrm>
          <a:prstGeom prst="rect">
            <a:avLst/>
          </a:prstGeom>
        </p:spPr>
      </p:pic>
    </p:spTree>
    <p:extLst>
      <p:ext uri="{BB962C8B-B14F-4D97-AF65-F5344CB8AC3E}">
        <p14:creationId xmlns:p14="http://schemas.microsoft.com/office/powerpoint/2010/main" val="16330672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9144000" cy="17476402"/>
          </a:xfrm>
          <a:prstGeom prst="rect">
            <a:avLst/>
          </a:prstGeom>
        </p:spPr>
      </p:pic>
      <p:pic>
        <p:nvPicPr>
          <p:cNvPr id="6" name="Picture 5"/>
          <p:cNvPicPr>
            <a:picLocks noChangeAspect="1"/>
          </p:cNvPicPr>
          <p:nvPr/>
        </p:nvPicPr>
        <p:blipFill rotWithShape="1">
          <a:blip r:embed="rId2"/>
          <a:srcRect t="-60" b="95876"/>
          <a:stretch/>
        </p:blipFill>
        <p:spPr>
          <a:xfrm>
            <a:off x="0" y="0"/>
            <a:ext cx="9144000" cy="731520"/>
          </a:xfrm>
          <a:prstGeom prst="rect">
            <a:avLst/>
          </a:prstGeom>
        </p:spPr>
      </p:pic>
      <p:pic>
        <p:nvPicPr>
          <p:cNvPr id="7" name="Picture 6"/>
          <p:cNvPicPr>
            <a:picLocks noChangeAspect="1"/>
          </p:cNvPicPr>
          <p:nvPr/>
        </p:nvPicPr>
        <p:blipFill>
          <a:blip r:embed="rId3"/>
          <a:stretch>
            <a:fillRect/>
          </a:stretch>
        </p:blipFill>
        <p:spPr>
          <a:xfrm>
            <a:off x="9144000" y="5073107"/>
            <a:ext cx="726803" cy="726803"/>
          </a:xfrm>
          <a:prstGeom prst="rect">
            <a:avLst/>
          </a:prstGeom>
        </p:spPr>
      </p:pic>
    </p:spTree>
    <p:extLst>
      <p:ext uri="{BB962C8B-B14F-4D97-AF65-F5344CB8AC3E}">
        <p14:creationId xmlns:p14="http://schemas.microsoft.com/office/powerpoint/2010/main" val="15180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500"/>
                                  </p:stCondLst>
                                  <p:childTnLst>
                                    <p:animMotion origin="layout" path="M 0 -4.07407E-6 L 0 -0.85926 " pathEditMode="relative" rAng="0" ptsTypes="AA">
                                      <p:cBhvr>
                                        <p:cTn id="6" dur="1000" fill="hold"/>
                                        <p:tgtEl>
                                          <p:spTgt spid="5"/>
                                        </p:tgtEl>
                                        <p:attrNameLst>
                                          <p:attrName>ppt_x</p:attrName>
                                          <p:attrName>ppt_y</p:attrName>
                                        </p:attrNameLst>
                                      </p:cBhvr>
                                      <p:rCtr x="0" y="-42963"/>
                                    </p:animMotion>
                                  </p:childTnLst>
                                </p:cTn>
                              </p:par>
                            </p:childTnLst>
                          </p:cTn>
                        </p:par>
                        <p:par>
                          <p:cTn id="7" fill="hold">
                            <p:stCondLst>
                              <p:cond delay="1500"/>
                            </p:stCondLst>
                            <p:childTnLst>
                              <p:par>
                                <p:cTn id="8" presetID="35" presetClass="path" presetSubtype="0" fill="hold" nodeType="afterEffect">
                                  <p:stCondLst>
                                    <p:cond delay="0"/>
                                  </p:stCondLst>
                                  <p:childTnLst>
                                    <p:animMotion origin="layout" path="M 0.00156 -0.28102 L -0.68577 -0.28102 " pathEditMode="relative" rAng="0" ptsTypes="AA">
                                      <p:cBhvr>
                                        <p:cTn id="9" dur="1000" fill="hold"/>
                                        <p:tgtEl>
                                          <p:spTgt spid="7"/>
                                        </p:tgtEl>
                                        <p:attrNameLst>
                                          <p:attrName>ppt_x</p:attrName>
                                          <p:attrName>ppt_y</p:attrName>
                                        </p:attrNameLst>
                                      </p:cBhvr>
                                      <p:rCtr x="-3437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 y="698951"/>
            <a:ext cx="9220200" cy="1325563"/>
          </a:xfrm>
        </p:spPr>
        <p:txBody>
          <a:bodyPr>
            <a:normAutofit fontScale="90000"/>
          </a:bodyPr>
          <a:lstStyle/>
          <a:p>
            <a:pPr algn="ctr"/>
            <a:r>
              <a:rPr lang="en-US" sz="6000" dirty="0"/>
              <a:t>Groundwater Management Plans</a:t>
            </a:r>
          </a:p>
        </p:txBody>
      </p:sp>
      <p:pic>
        <p:nvPicPr>
          <p:cNvPr id="4" name="Picture 3"/>
          <p:cNvPicPr>
            <a:picLocks noChangeAspect="1"/>
          </p:cNvPicPr>
          <p:nvPr/>
        </p:nvPicPr>
        <p:blipFill rotWithShape="1">
          <a:blip r:embed="rId2"/>
          <a:srcRect t="14186"/>
          <a:stretch/>
        </p:blipFill>
        <p:spPr>
          <a:xfrm>
            <a:off x="-8474583" y="2701736"/>
            <a:ext cx="25357394" cy="4195243"/>
          </a:xfrm>
          <a:prstGeom prst="rect">
            <a:avLst/>
          </a:prstGeom>
          <a:ln w="6350">
            <a:solidFill>
              <a:schemeClr val="tx1"/>
            </a:solidFill>
          </a:ln>
        </p:spPr>
      </p:pic>
    </p:spTree>
    <p:extLst>
      <p:ext uri="{BB962C8B-B14F-4D97-AF65-F5344CB8AC3E}">
        <p14:creationId xmlns:p14="http://schemas.microsoft.com/office/powerpoint/2010/main" val="37801392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Groundwater Management Plans</a:t>
            </a:r>
            <a:endParaRPr lang="en-US" dirty="0"/>
          </a:p>
        </p:txBody>
      </p:sp>
      <p:sp>
        <p:nvSpPr>
          <p:cNvPr id="3" name="Content Placeholder 2"/>
          <p:cNvSpPr>
            <a:spLocks noGrp="1"/>
          </p:cNvSpPr>
          <p:nvPr>
            <p:ph idx="1"/>
          </p:nvPr>
        </p:nvSpPr>
        <p:spPr>
          <a:xfrm>
            <a:off x="628650" y="1825625"/>
            <a:ext cx="4474292" cy="4351338"/>
          </a:xfrm>
        </p:spPr>
        <p:txBody>
          <a:bodyPr/>
          <a:lstStyle/>
          <a:p>
            <a:r>
              <a:rPr lang="en-US" dirty="0" smtClean="0"/>
              <a:t>Legislation enacted in 2006</a:t>
            </a:r>
          </a:p>
          <a:p>
            <a:r>
              <a:rPr lang="en-US" dirty="0" smtClean="0"/>
              <a:t>Established Section 73-5-15 of Utah Code</a:t>
            </a:r>
          </a:p>
          <a:p>
            <a:r>
              <a:rPr lang="en-US" dirty="0" smtClean="0"/>
              <a:t>Tool to help the State Engineer distribute groundwater</a:t>
            </a:r>
          </a:p>
          <a:p>
            <a:endParaRPr lang="en-US" dirty="0"/>
          </a:p>
        </p:txBody>
      </p:sp>
      <p:pic>
        <p:nvPicPr>
          <p:cNvPr id="4"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2942" y="1690689"/>
            <a:ext cx="3715253" cy="4807975"/>
          </a:xfrm>
          <a:prstGeom prst="rect">
            <a:avLst/>
          </a:prstGeom>
        </p:spPr>
      </p:pic>
    </p:spTree>
    <p:extLst>
      <p:ext uri="{BB962C8B-B14F-4D97-AF65-F5344CB8AC3E}">
        <p14:creationId xmlns:p14="http://schemas.microsoft.com/office/powerpoint/2010/main" val="5425418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Section 73-5-15</a:t>
            </a:r>
            <a:endParaRPr lang="en-US" dirty="0"/>
          </a:p>
        </p:txBody>
      </p:sp>
      <p:sp>
        <p:nvSpPr>
          <p:cNvPr id="3" name="Content Placeholder 2"/>
          <p:cNvSpPr>
            <a:spLocks noGrp="1"/>
          </p:cNvSpPr>
          <p:nvPr>
            <p:ph idx="1"/>
          </p:nvPr>
        </p:nvSpPr>
        <p:spPr/>
        <p:txBody>
          <a:bodyPr/>
          <a:lstStyle/>
          <a:p>
            <a:pPr marL="0" indent="0">
              <a:buNone/>
            </a:pPr>
            <a:r>
              <a:rPr lang="en-US" smtClean="0"/>
              <a:t>(2)</a:t>
            </a:r>
          </a:p>
          <a:p>
            <a:pPr marL="457200" lvl="1" indent="0">
              <a:buNone/>
            </a:pPr>
            <a:r>
              <a:rPr lang="en-US" smtClean="0"/>
              <a:t>(a) The state engineer may regulate groundwater withdrawals within a specific groundwater basin by adopting a groundwater management plan in accordance with this section for any groundwater basin or aquifer or combination of hydrologically connected groundwater basins or aquifers.</a:t>
            </a:r>
          </a:p>
          <a:p>
            <a:endParaRPr lang="en-US" dirty="0"/>
          </a:p>
        </p:txBody>
      </p:sp>
    </p:spTree>
    <p:extLst>
      <p:ext uri="{BB962C8B-B14F-4D97-AF65-F5344CB8AC3E}">
        <p14:creationId xmlns:p14="http://schemas.microsoft.com/office/powerpoint/2010/main" val="32467302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effectLst/>
              </a:rPr>
              <a:t>Water Distribution</a:t>
            </a:r>
            <a:endParaRPr lang="en-US" dirty="0">
              <a:effectLst/>
            </a:endParaRPr>
          </a:p>
        </p:txBody>
      </p:sp>
      <p:sp>
        <p:nvSpPr>
          <p:cNvPr id="6" name="Content Placeholder 5"/>
          <p:cNvSpPr>
            <a:spLocks noGrp="1"/>
          </p:cNvSpPr>
          <p:nvPr>
            <p:ph sz="half" idx="2"/>
          </p:nvPr>
        </p:nvSpPr>
        <p:spPr/>
        <p:txBody>
          <a:bodyPr/>
          <a:lstStyle/>
          <a:p>
            <a:r>
              <a:rPr lang="en-US" dirty="0" smtClean="0"/>
              <a:t>Seeing Underground</a:t>
            </a:r>
            <a:endParaRPr lang="en-US" dirty="0"/>
          </a:p>
        </p:txBody>
      </p:sp>
      <p:pic>
        <p:nvPicPr>
          <p:cNvPr id="1026" name="Picture 2" descr="C:\Users\BOYDCLAYTON\Downloads\ima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2969025"/>
            <a:ext cx="3810000" cy="221187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969025"/>
            <a:ext cx="3505200" cy="2211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27331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Managing a Renewable Resource</a:t>
            </a:r>
            <a:endParaRPr lang="en-US" dirty="0"/>
          </a:p>
        </p:txBody>
      </p:sp>
      <p:pic>
        <p:nvPicPr>
          <p:cNvPr id="2052" name="Picture 4"/>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524125"/>
            <a:ext cx="403860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206" y="2514600"/>
            <a:ext cx="4449763"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58993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28650" y="365126"/>
            <a:ext cx="7886700" cy="84704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smtClean="0"/>
              <a:t>Parowan Valley Policy History</a:t>
            </a:r>
            <a:endParaRPr lang="en-US" sz="48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796" y="1526649"/>
            <a:ext cx="6832407" cy="4235985"/>
          </a:xfrm>
          <a:prstGeom prst="rect">
            <a:avLst/>
          </a:prstGeom>
        </p:spPr>
      </p:pic>
    </p:spTree>
    <p:extLst>
      <p:ext uri="{BB962C8B-B14F-4D97-AF65-F5344CB8AC3E}">
        <p14:creationId xmlns:p14="http://schemas.microsoft.com/office/powerpoint/2010/main" val="20123962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2057400" y="1752600"/>
            <a:ext cx="4953000" cy="3810000"/>
          </a:xfrm>
          <a:prstGeom prst="rect">
            <a:avLst/>
          </a:prstGeom>
          <a:solidFill>
            <a:schemeClr val="tx1"/>
          </a:solidFill>
          <a:ln w="12700">
            <a:solidFill>
              <a:schemeClr val="bg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87" name="Rectangle 3"/>
          <p:cNvSpPr>
            <a:spLocks noGrp="1" noChangeArrowheads="1"/>
          </p:cNvSpPr>
          <p:nvPr>
            <p:ph type="title"/>
          </p:nvPr>
        </p:nvSpPr>
        <p:spPr>
          <a:xfrm>
            <a:off x="685800" y="381000"/>
            <a:ext cx="7772400" cy="1143000"/>
          </a:xfrm>
        </p:spPr>
        <p:txBody>
          <a:bodyPr/>
          <a:lstStyle/>
          <a:p>
            <a:r>
              <a:rPr lang="en-US" altLang="en-US" dirty="0"/>
              <a:t>Groundwater Flow in Soil</a:t>
            </a:r>
          </a:p>
        </p:txBody>
      </p:sp>
      <p:pic>
        <p:nvPicPr>
          <p:cNvPr id="4198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1984375"/>
            <a:ext cx="4419600" cy="3346450"/>
          </a:xfrm>
          <a:prstGeom prst="rect">
            <a:avLst/>
          </a:prstGeom>
          <a:noFill/>
          <a:ln w="9525">
            <a:solidFill>
              <a:schemeClr val="bg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5" descr="water_sedimentarylarg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1984375"/>
            <a:ext cx="4414838" cy="334168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1990" name="Picture 6" descr="water_sedimentarylarg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1984375"/>
            <a:ext cx="4414838" cy="334168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1991" name="Picture 7" descr="water_sedimentarylarge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1984375"/>
            <a:ext cx="4424362" cy="33496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8896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19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19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19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Section 73-5-15</a:t>
            </a:r>
            <a:endParaRPr lang="en-US" dirty="0"/>
          </a:p>
        </p:txBody>
      </p:sp>
      <p:sp>
        <p:nvSpPr>
          <p:cNvPr id="3" name="Content Placeholder 2"/>
          <p:cNvSpPr>
            <a:spLocks noGrp="1"/>
          </p:cNvSpPr>
          <p:nvPr>
            <p:ph idx="1"/>
          </p:nvPr>
        </p:nvSpPr>
        <p:spPr/>
        <p:txBody>
          <a:bodyPr/>
          <a:lstStyle/>
          <a:p>
            <a:pPr marL="0" indent="0">
              <a:buNone/>
            </a:pPr>
            <a:r>
              <a:rPr lang="en-US" smtClean="0"/>
              <a:t>(2)</a:t>
            </a:r>
          </a:p>
          <a:p>
            <a:pPr marL="457200" lvl="1" indent="0">
              <a:buNone/>
            </a:pPr>
            <a:r>
              <a:rPr lang="en-US" smtClean="0"/>
              <a:t>(b) The objectives of a groundwater management plan are to:</a:t>
            </a:r>
          </a:p>
          <a:p>
            <a:pPr marL="914400" lvl="2" indent="0">
              <a:buNone/>
            </a:pPr>
            <a:r>
              <a:rPr lang="en-US" smtClean="0"/>
              <a:t>(i)	limit groundwater withdrawals to safe yield;</a:t>
            </a:r>
          </a:p>
          <a:p>
            <a:pPr marL="914400" lvl="2" indent="0">
              <a:buNone/>
            </a:pPr>
            <a:r>
              <a:rPr lang="en-US" smtClean="0"/>
              <a:t>(ii) 	protect physical integrity of the aquifer; and</a:t>
            </a:r>
          </a:p>
          <a:p>
            <a:pPr marL="914400" lvl="2" indent="0">
              <a:buNone/>
            </a:pPr>
            <a:r>
              <a:rPr lang="en-US" smtClean="0"/>
              <a:t>(iii) 	protect water quality</a:t>
            </a:r>
          </a:p>
          <a:p>
            <a:endParaRPr lang="en-US" dirty="0"/>
          </a:p>
        </p:txBody>
      </p:sp>
    </p:spTree>
    <p:extLst>
      <p:ext uri="{BB962C8B-B14F-4D97-AF65-F5344CB8AC3E}">
        <p14:creationId xmlns:p14="http://schemas.microsoft.com/office/powerpoint/2010/main" val="40186907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Section 73-5-15</a:t>
            </a:r>
            <a:endParaRPr lang="en-US" dirty="0"/>
          </a:p>
        </p:txBody>
      </p:sp>
      <p:sp>
        <p:nvSpPr>
          <p:cNvPr id="3" name="Content Placeholder 2"/>
          <p:cNvSpPr>
            <a:spLocks noGrp="1"/>
          </p:cNvSpPr>
          <p:nvPr>
            <p:ph idx="1"/>
          </p:nvPr>
        </p:nvSpPr>
        <p:spPr/>
        <p:txBody>
          <a:bodyPr/>
          <a:lstStyle/>
          <a:p>
            <a:pPr marL="0" indent="0">
              <a:buNone/>
            </a:pPr>
            <a:r>
              <a:rPr lang="en-US" smtClean="0"/>
              <a:t>(1) As used in this section:</a:t>
            </a:r>
          </a:p>
          <a:p>
            <a:pPr marL="457200" lvl="1" indent="0">
              <a:buNone/>
            </a:pPr>
            <a:r>
              <a:rPr lang="en-US" smtClean="0"/>
              <a:t>(a) “Critical management area” means a groundwater basin in which the groundwater withdrawals consistently exceed the safe yield.</a:t>
            </a:r>
          </a:p>
          <a:p>
            <a:pPr marL="457200" lvl="1" indent="0">
              <a:buNone/>
            </a:pPr>
            <a:r>
              <a:rPr lang="en-US" smtClean="0"/>
              <a:t>(b) “Safe yield” means the amount of groundwater that can be withdrawn from a groundwater basin over a period of time without exceeding the long-term recharge of the basin or unreasonably affecting the basin’s physical and chemical integrity.</a:t>
            </a:r>
            <a:endParaRPr lang="en-US" dirty="0"/>
          </a:p>
        </p:txBody>
      </p:sp>
    </p:spTree>
    <p:extLst>
      <p:ext uri="{BB962C8B-B14F-4D97-AF65-F5344CB8AC3E}">
        <p14:creationId xmlns:p14="http://schemas.microsoft.com/office/powerpoint/2010/main" val="28674581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Safe Yield</a:t>
            </a:r>
            <a:endParaRPr lang="en-US" dirty="0"/>
          </a:p>
        </p:txBody>
      </p:sp>
      <p:sp>
        <p:nvSpPr>
          <p:cNvPr id="3" name="Content Placeholder 2"/>
          <p:cNvSpPr>
            <a:spLocks noGrp="1"/>
          </p:cNvSpPr>
          <p:nvPr>
            <p:ph idx="1"/>
          </p:nvPr>
        </p:nvSpPr>
        <p:spPr>
          <a:xfrm>
            <a:off x="628650" y="1825625"/>
            <a:ext cx="8312150" cy="4351338"/>
          </a:xfrm>
        </p:spPr>
        <p:txBody>
          <a:bodyPr/>
          <a:lstStyle/>
          <a:p>
            <a:r>
              <a:rPr lang="en-US" dirty="0" smtClean="0"/>
              <a:t>Recharge is a starting point</a:t>
            </a:r>
          </a:p>
          <a:p>
            <a:r>
              <a:rPr lang="en-US" dirty="0" smtClean="0"/>
              <a:t>May be less than recharge to protect physical integrity of the aquifer and water quality</a:t>
            </a:r>
          </a:p>
          <a:p>
            <a:r>
              <a:rPr lang="en-US" dirty="0" smtClean="0"/>
              <a:t>Recharge is verified from a water budget</a:t>
            </a:r>
          </a:p>
          <a:p>
            <a:pPr lvl="1"/>
            <a:r>
              <a:rPr lang="en-US" sz="2000" dirty="0" smtClean="0"/>
              <a:t>Inflows (recharge) = Outflows (discharge) + Change in storage</a:t>
            </a:r>
          </a:p>
          <a:p>
            <a:endParaRPr lang="en-US" dirty="0"/>
          </a:p>
        </p:txBody>
      </p:sp>
    </p:spTree>
    <p:extLst>
      <p:ext uri="{BB962C8B-B14F-4D97-AF65-F5344CB8AC3E}">
        <p14:creationId xmlns:p14="http://schemas.microsoft.com/office/powerpoint/2010/main" val="18904057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Section 73-5-15</a:t>
            </a:r>
            <a:endParaRPr lang="en-US" dirty="0"/>
          </a:p>
        </p:txBody>
      </p:sp>
      <p:sp>
        <p:nvSpPr>
          <p:cNvPr id="3" name="Content Placeholder 2"/>
          <p:cNvSpPr>
            <a:spLocks noGrp="1"/>
          </p:cNvSpPr>
          <p:nvPr>
            <p:ph idx="1"/>
          </p:nvPr>
        </p:nvSpPr>
        <p:spPr/>
        <p:txBody>
          <a:bodyPr/>
          <a:lstStyle/>
          <a:p>
            <a:pPr marL="0" indent="0">
              <a:buNone/>
            </a:pPr>
            <a:r>
              <a:rPr lang="en-US" smtClean="0"/>
              <a:t>(3)(b) The state engineer shall base the provisions of a groundwater management plan on the principles of prior appropriation</a:t>
            </a:r>
          </a:p>
          <a:p>
            <a:endParaRPr lang="en-US" smtClean="0"/>
          </a:p>
          <a:p>
            <a:pPr marL="0" indent="0">
              <a:buNone/>
            </a:pPr>
            <a:r>
              <a:rPr lang="en-US" smtClean="0"/>
              <a:t>(4)(c) but may consider voluntary arrangements</a:t>
            </a:r>
          </a:p>
          <a:p>
            <a:endParaRPr lang="en-US" dirty="0"/>
          </a:p>
        </p:txBody>
      </p:sp>
    </p:spTree>
    <p:extLst>
      <p:ext uri="{BB962C8B-B14F-4D97-AF65-F5344CB8AC3E}">
        <p14:creationId xmlns:p14="http://schemas.microsoft.com/office/powerpoint/2010/main" val="26839888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Implementing A Groundwater Management Plan </a:t>
            </a:r>
            <a:r>
              <a:rPr lang="en-US" dirty="0" smtClean="0">
                <a:solidFill>
                  <a:srgbClr val="FF0000"/>
                </a:solidFill>
              </a:rPr>
              <a:t>Will</a:t>
            </a:r>
            <a:endParaRPr lang="en-US" dirty="0">
              <a:solidFill>
                <a:srgbClr val="FF0000"/>
              </a:solidFill>
            </a:endParaRPr>
          </a:p>
        </p:txBody>
      </p:sp>
      <p:sp>
        <p:nvSpPr>
          <p:cNvPr id="3" name="Content Placeholder 2"/>
          <p:cNvSpPr>
            <a:spLocks noGrp="1"/>
          </p:cNvSpPr>
          <p:nvPr>
            <p:ph idx="1"/>
          </p:nvPr>
        </p:nvSpPr>
        <p:spPr/>
        <p:txBody>
          <a:bodyPr/>
          <a:lstStyle/>
          <a:p>
            <a:r>
              <a:rPr lang="en-US" smtClean="0"/>
              <a:t>Require Significant Scientific Research and Reporting</a:t>
            </a:r>
          </a:p>
          <a:p>
            <a:r>
              <a:rPr lang="en-US" smtClean="0"/>
              <a:t>Require Meetings and Notice</a:t>
            </a:r>
          </a:p>
          <a:p>
            <a:r>
              <a:rPr lang="en-US" smtClean="0"/>
              <a:t>Be Open to Comments and Suggestions</a:t>
            </a:r>
          </a:p>
          <a:p>
            <a:r>
              <a:rPr lang="en-US" smtClean="0"/>
              <a:t>Respect all Existing Water Rights and Uses</a:t>
            </a:r>
          </a:p>
          <a:p>
            <a:r>
              <a:rPr lang="en-US" smtClean="0"/>
              <a:t>Be subject to Judicial Review</a:t>
            </a:r>
          </a:p>
          <a:p>
            <a:endParaRPr lang="en-US" dirty="0"/>
          </a:p>
        </p:txBody>
      </p:sp>
    </p:spTree>
    <p:extLst>
      <p:ext uri="{BB962C8B-B14F-4D97-AF65-F5344CB8AC3E}">
        <p14:creationId xmlns:p14="http://schemas.microsoft.com/office/powerpoint/2010/main" val="5328476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A Groundwater Management Plan is </a:t>
            </a:r>
            <a:r>
              <a:rPr lang="en-US" smtClean="0">
                <a:solidFill>
                  <a:srgbClr val="FF0000"/>
                </a:solidFill>
              </a:rPr>
              <a:t>NOT</a:t>
            </a:r>
            <a:endParaRPr lang="en-US" dirty="0"/>
          </a:p>
        </p:txBody>
      </p:sp>
      <p:sp>
        <p:nvSpPr>
          <p:cNvPr id="3" name="Content Placeholder 2"/>
          <p:cNvSpPr>
            <a:spLocks noGrp="1"/>
          </p:cNvSpPr>
          <p:nvPr>
            <p:ph idx="1"/>
          </p:nvPr>
        </p:nvSpPr>
        <p:spPr/>
        <p:txBody>
          <a:bodyPr/>
          <a:lstStyle/>
          <a:p>
            <a:r>
              <a:rPr lang="en-US" smtClean="0"/>
              <a:t>An administrative forfeiture action</a:t>
            </a:r>
          </a:p>
          <a:p>
            <a:r>
              <a:rPr lang="en-US" smtClean="0"/>
              <a:t>The creation of a new taxing entity</a:t>
            </a:r>
          </a:p>
          <a:p>
            <a:r>
              <a:rPr lang="en-US" smtClean="0"/>
              <a:t>Adopted by popular vote</a:t>
            </a:r>
          </a:p>
          <a:p>
            <a:r>
              <a:rPr lang="en-US" smtClean="0"/>
              <a:t>Interference without due process</a:t>
            </a:r>
          </a:p>
          <a:p>
            <a:endParaRPr lang="en-US" dirty="0"/>
          </a:p>
        </p:txBody>
      </p:sp>
    </p:spTree>
    <p:extLst>
      <p:ext uri="{BB962C8B-B14F-4D97-AF65-F5344CB8AC3E}">
        <p14:creationId xmlns:p14="http://schemas.microsoft.com/office/powerpoint/2010/main" val="23198167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 y="698951"/>
            <a:ext cx="9220200" cy="1325563"/>
          </a:xfrm>
        </p:spPr>
        <p:txBody>
          <a:bodyPr>
            <a:normAutofit/>
          </a:bodyPr>
          <a:lstStyle/>
          <a:p>
            <a:pPr algn="ctr"/>
            <a:r>
              <a:rPr lang="en-US" sz="6000" dirty="0" smtClean="0"/>
              <a:t>Conclusion</a:t>
            </a:r>
            <a:endParaRPr lang="en-US" sz="6000" dirty="0"/>
          </a:p>
        </p:txBody>
      </p:sp>
      <p:pic>
        <p:nvPicPr>
          <p:cNvPr id="7" name="Picture 6"/>
          <p:cNvPicPr>
            <a:picLocks noChangeAspect="1"/>
          </p:cNvPicPr>
          <p:nvPr/>
        </p:nvPicPr>
        <p:blipFill rotWithShape="1">
          <a:blip r:embed="rId2"/>
          <a:srcRect t="14186"/>
          <a:stretch/>
        </p:blipFill>
        <p:spPr>
          <a:xfrm>
            <a:off x="-11725783" y="2701736"/>
            <a:ext cx="25357394" cy="4195243"/>
          </a:xfrm>
          <a:prstGeom prst="rect">
            <a:avLst/>
          </a:prstGeom>
          <a:ln w="6350">
            <a:solidFill>
              <a:schemeClr val="tx1"/>
            </a:solidFill>
          </a:ln>
        </p:spPr>
      </p:pic>
    </p:spTree>
    <p:extLst>
      <p:ext uri="{BB962C8B-B14F-4D97-AF65-F5344CB8AC3E}">
        <p14:creationId xmlns:p14="http://schemas.microsoft.com/office/powerpoint/2010/main" val="20471587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62000" y="2362200"/>
            <a:ext cx="2895600" cy="3435458"/>
          </a:xfrm>
          <a:prstGeom prst="rect">
            <a:avLst/>
          </a:prstGeom>
          <a:noFill/>
          <a:ln w="15875">
            <a:noFill/>
            <a:miter lim="800000"/>
            <a:headEnd/>
            <a:tailEnd/>
          </a:ln>
          <a:effectLst/>
        </p:spPr>
      </p:pic>
      <p:sp>
        <p:nvSpPr>
          <p:cNvPr id="4" name="Content Placeholder 2"/>
          <p:cNvSpPr>
            <a:spLocks noGrp="1"/>
          </p:cNvSpPr>
          <p:nvPr>
            <p:ph idx="1"/>
          </p:nvPr>
        </p:nvSpPr>
        <p:spPr>
          <a:xfrm>
            <a:off x="304800" y="1600202"/>
            <a:ext cx="8382000" cy="4525963"/>
          </a:xfrm>
          <a:ln>
            <a:noFill/>
          </a:ln>
        </p:spPr>
        <p:txBody>
          <a:bodyPr>
            <a:noAutofit/>
          </a:bodyPr>
          <a:lstStyle/>
          <a:p>
            <a:pPr marL="573088" indent="-573088">
              <a:buNone/>
            </a:pPr>
            <a:r>
              <a:rPr lang="en-US" sz="2600" b="1" dirty="0"/>
              <a:t>	</a:t>
            </a:r>
            <a:endParaRPr lang="en-US" sz="2600" b="1" dirty="0" smtClean="0"/>
          </a:p>
          <a:p>
            <a:pPr marL="3940175" indent="-3940175">
              <a:buNone/>
            </a:pPr>
            <a:r>
              <a:rPr lang="en-US" sz="2600" b="1" dirty="0"/>
              <a:t>	Send written comments to:</a:t>
            </a:r>
          </a:p>
          <a:p>
            <a:pPr marL="3940175" indent="-3940175">
              <a:buNone/>
            </a:pPr>
            <a:endParaRPr lang="en-US" sz="2600" b="1" dirty="0"/>
          </a:p>
          <a:p>
            <a:pPr marL="3940175" indent="-3940175">
              <a:buNone/>
            </a:pPr>
            <a:r>
              <a:rPr lang="en-US" sz="2600" b="1" dirty="0"/>
              <a:t>	Utah Division of Water Rights</a:t>
            </a:r>
          </a:p>
          <a:p>
            <a:pPr marL="3940175" indent="-3940175">
              <a:buNone/>
            </a:pPr>
            <a:r>
              <a:rPr lang="en-US" sz="2600" b="1" dirty="0"/>
              <a:t>	646 North Main St</a:t>
            </a:r>
          </a:p>
          <a:p>
            <a:pPr marL="3940175" indent="-3940175">
              <a:buNone/>
            </a:pPr>
            <a:r>
              <a:rPr lang="en-US" sz="2600" b="1" dirty="0"/>
              <a:t>	PO Box 506</a:t>
            </a:r>
          </a:p>
          <a:p>
            <a:pPr marL="3940175" indent="-3940175">
              <a:buNone/>
            </a:pPr>
            <a:r>
              <a:rPr lang="en-US" sz="2600" b="1" dirty="0"/>
              <a:t>	Cedar City UT 84721-0506</a:t>
            </a:r>
          </a:p>
          <a:p>
            <a:pPr marL="3940175" indent="-3940175">
              <a:buNone/>
            </a:pPr>
            <a:r>
              <a:rPr lang="en-US" sz="2600" b="1" dirty="0"/>
              <a:t>	waterrights@utah.gov</a:t>
            </a:r>
          </a:p>
        </p:txBody>
      </p:sp>
      <p:sp>
        <p:nvSpPr>
          <p:cNvPr id="9" name="Title 1"/>
          <p:cNvSpPr>
            <a:spLocks noGrp="1"/>
          </p:cNvSpPr>
          <p:nvPr>
            <p:ph type="title"/>
          </p:nvPr>
        </p:nvSpPr>
        <p:spPr/>
        <p:txBody>
          <a:bodyPr/>
          <a:lstStyle/>
          <a:p>
            <a:r>
              <a:rPr lang="en-US" dirty="0" smtClean="0"/>
              <a:t>Questions/Comments</a:t>
            </a:r>
            <a:endParaRPr lang="en-US" dirty="0"/>
          </a:p>
        </p:txBody>
      </p:sp>
    </p:spTree>
    <p:extLst>
      <p:ext uri="{BB962C8B-B14F-4D97-AF65-F5344CB8AC3E}">
        <p14:creationId xmlns:p14="http://schemas.microsoft.com/office/powerpoint/2010/main" val="28191052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28650" y="365126"/>
            <a:ext cx="7886700" cy="84704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smtClean="0"/>
              <a:t>Parowan Valley Policy History</a:t>
            </a:r>
            <a:endParaRPr lang="en-US" sz="4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617" y="1561399"/>
            <a:ext cx="7712765" cy="4410526"/>
          </a:xfrm>
          <a:prstGeom prst="rect">
            <a:avLst/>
          </a:prstGeom>
        </p:spPr>
      </p:pic>
    </p:spTree>
    <p:extLst>
      <p:ext uri="{BB962C8B-B14F-4D97-AF65-F5344CB8AC3E}">
        <p14:creationId xmlns:p14="http://schemas.microsoft.com/office/powerpoint/2010/main" val="1797251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8464" y="4934556"/>
            <a:ext cx="3264878" cy="1867013"/>
          </a:xfrm>
          <a:prstGeom prst="rect">
            <a:avLst/>
          </a:prstGeom>
        </p:spPr>
      </p:pic>
      <p:pic>
        <p:nvPicPr>
          <p:cNvPr id="26" name="Picture 25"/>
          <p:cNvPicPr>
            <a:picLocks noChangeAspect="1"/>
          </p:cNvPicPr>
          <p:nvPr/>
        </p:nvPicPr>
        <p:blipFill rotWithShape="1">
          <a:blip r:embed="rId3"/>
          <a:srcRect l="32901" t="13131" r="33211" b="4114"/>
          <a:stretch/>
        </p:blipFill>
        <p:spPr>
          <a:xfrm>
            <a:off x="2568251" y="3249599"/>
            <a:ext cx="1985507" cy="2626398"/>
          </a:xfrm>
          <a:prstGeom prst="rect">
            <a:avLst/>
          </a:prstGeom>
          <a:noFill/>
          <a:ln>
            <a:solidFill>
              <a:srgbClr val="00B0F0"/>
            </a:solidFill>
          </a:ln>
          <a:effectLst>
            <a:glow rad="228600">
              <a:schemeClr val="accent5">
                <a:satMod val="175000"/>
                <a:alpha val="40000"/>
              </a:schemeClr>
            </a:glow>
            <a:innerShdw blurRad="63500" dist="50800" dir="13500000">
              <a:prstClr val="black">
                <a:alpha val="50000"/>
              </a:prstClr>
            </a:innerShdw>
          </a:effectLst>
        </p:spPr>
      </p:pic>
      <p:pic>
        <p:nvPicPr>
          <p:cNvPr id="4" name="Picture 3"/>
          <p:cNvPicPr>
            <a:picLocks noChangeAspect="1"/>
          </p:cNvPicPr>
          <p:nvPr/>
        </p:nvPicPr>
        <p:blipFill rotWithShape="1">
          <a:blip r:embed="rId4"/>
          <a:srcRect l="32536" t="12555" r="33568" b="5521"/>
          <a:stretch/>
        </p:blipFill>
        <p:spPr>
          <a:xfrm>
            <a:off x="587829" y="1626460"/>
            <a:ext cx="1749490" cy="2290421"/>
          </a:xfrm>
          <a:prstGeom prst="rect">
            <a:avLst/>
          </a:prstGeom>
          <a:noFill/>
          <a:ln>
            <a:solidFill>
              <a:srgbClr val="00B0F0"/>
            </a:solidFill>
          </a:ln>
          <a:effectLst>
            <a:glow rad="228600">
              <a:schemeClr val="accent5">
                <a:satMod val="175000"/>
                <a:alpha val="40000"/>
              </a:schemeClr>
            </a:glow>
            <a:innerShdw blurRad="63500" dist="50800" dir="13500000">
              <a:prstClr val="black">
                <a:alpha val="50000"/>
              </a:prstClr>
            </a:innerShdw>
          </a:effectLst>
        </p:spPr>
      </p:pic>
      <p:sp>
        <p:nvSpPr>
          <p:cNvPr id="22" name="TextBox 21"/>
          <p:cNvSpPr txBox="1"/>
          <p:nvPr/>
        </p:nvSpPr>
        <p:spPr>
          <a:xfrm>
            <a:off x="2223899" y="1971687"/>
            <a:ext cx="4501139" cy="923330"/>
          </a:xfrm>
          <a:prstGeom prst="rect">
            <a:avLst/>
          </a:prstGeom>
          <a:solidFill>
            <a:schemeClr val="accent1"/>
          </a:solidFill>
        </p:spPr>
        <p:txBody>
          <a:bodyPr wrap="square" rtlCol="0">
            <a:spAutoFit/>
          </a:bodyPr>
          <a:lstStyle/>
          <a:p>
            <a:r>
              <a:rPr lang="en-US" sz="1350" dirty="0"/>
              <a:t>September 30, 1970, Hubert C. Lambert State Engineer: “…the policies that will be set forth here at this meeting will be the way the State Engineer will operate until another meeting is held.”</a:t>
            </a:r>
          </a:p>
        </p:txBody>
      </p:sp>
      <p:sp>
        <p:nvSpPr>
          <p:cNvPr id="24" name="TextBox 23"/>
          <p:cNvSpPr txBox="1"/>
          <p:nvPr/>
        </p:nvSpPr>
        <p:spPr>
          <a:xfrm>
            <a:off x="4424213" y="3011841"/>
            <a:ext cx="4365851" cy="1962076"/>
          </a:xfrm>
          <a:prstGeom prst="rect">
            <a:avLst/>
          </a:prstGeom>
          <a:solidFill>
            <a:schemeClr val="accent1"/>
          </a:solidFill>
        </p:spPr>
        <p:txBody>
          <a:bodyPr wrap="square" rtlCol="0">
            <a:spAutoFit/>
          </a:bodyPr>
          <a:lstStyle/>
          <a:p>
            <a:r>
              <a:rPr lang="en-US" sz="1350" dirty="0"/>
              <a:t>Gerald Stoker Regional Engineer: “…a summary on the wells in Parowan Valley; You have a total number of unapproved applications of 7,754.28, your approved applications of 21,000 for a total number of 28,761.27 ac.-ft. You have perfected, 37,354.32 ac.-ft. for a total number of 66,115.79 ac.-ft. </a:t>
            </a:r>
            <a:r>
              <a:rPr lang="en-US" sz="1350" dirty="0">
                <a:solidFill>
                  <a:srgbClr val="FFFF00"/>
                </a:solidFill>
              </a:rPr>
              <a:t>You can see that with all the unapproved applications, and approved applications were perfected to their full amount you could almost double the ac.-ft. allowed in the valley</a:t>
            </a:r>
            <a:r>
              <a:rPr lang="en-US" sz="1350" dirty="0"/>
              <a:t>.”</a:t>
            </a:r>
          </a:p>
        </p:txBody>
      </p:sp>
      <p:pic>
        <p:nvPicPr>
          <p:cNvPr id="31" name="Picture 30"/>
          <p:cNvPicPr>
            <a:picLocks noChangeAspect="1"/>
          </p:cNvPicPr>
          <p:nvPr/>
        </p:nvPicPr>
        <p:blipFill rotWithShape="1">
          <a:blip r:embed="rId5"/>
          <a:srcRect l="50000" t="38650" r="33791" b="18259"/>
          <a:stretch/>
        </p:blipFill>
        <p:spPr>
          <a:xfrm>
            <a:off x="6914721" y="1153284"/>
            <a:ext cx="1264444" cy="1820849"/>
          </a:xfrm>
          <a:prstGeom prst="rect">
            <a:avLst/>
          </a:prstGeom>
        </p:spPr>
      </p:pic>
      <p:sp>
        <p:nvSpPr>
          <p:cNvPr id="32" name="TextBox 31"/>
          <p:cNvSpPr txBox="1"/>
          <p:nvPr/>
        </p:nvSpPr>
        <p:spPr>
          <a:xfrm>
            <a:off x="144187" y="4201680"/>
            <a:ext cx="2193131" cy="1754326"/>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en-US" sz="1350" dirty="0"/>
              <a:t>Note: The majority of the 21,000 acre-feet of approved and unperfected water rights was irrigation, at a depletion rate of 60.33% that is nearly 17,000 acre-feet of water depleted from the aquifer.</a:t>
            </a:r>
          </a:p>
        </p:txBody>
      </p:sp>
      <p:sp>
        <p:nvSpPr>
          <p:cNvPr id="10" name="Title 1"/>
          <p:cNvSpPr txBox="1">
            <a:spLocks/>
          </p:cNvSpPr>
          <p:nvPr/>
        </p:nvSpPr>
        <p:spPr>
          <a:xfrm>
            <a:off x="628650" y="365126"/>
            <a:ext cx="7886700" cy="84704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smtClean="0"/>
              <a:t>Parowan Valley Policy History</a:t>
            </a:r>
            <a:endParaRPr lang="en-US" sz="4800" dirty="0"/>
          </a:p>
        </p:txBody>
      </p:sp>
    </p:spTree>
    <p:extLst>
      <p:ext uri="{BB962C8B-B14F-4D97-AF65-F5344CB8AC3E}">
        <p14:creationId xmlns:p14="http://schemas.microsoft.com/office/powerpoint/2010/main" val="25109960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2176" t="10967" r="33114" b="6026"/>
          <a:stretch/>
        </p:blipFill>
        <p:spPr>
          <a:xfrm>
            <a:off x="2905500" y="3140362"/>
            <a:ext cx="2092390" cy="2710448"/>
          </a:xfrm>
          <a:prstGeom prst="rect">
            <a:avLst/>
          </a:prstGeom>
          <a:noFill/>
          <a:ln>
            <a:solidFill>
              <a:srgbClr val="00B0F0"/>
            </a:solidFill>
          </a:ln>
          <a:effectLst>
            <a:glow rad="228600">
              <a:schemeClr val="accent5">
                <a:satMod val="175000"/>
                <a:alpha val="40000"/>
              </a:schemeClr>
            </a:glow>
            <a:innerShdw blurRad="63500" dist="50800" dir="13500000">
              <a:prstClr val="black">
                <a:alpha val="50000"/>
              </a:prstClr>
            </a:innerShdw>
          </a:effectLst>
        </p:spPr>
      </p:pic>
      <p:pic>
        <p:nvPicPr>
          <p:cNvPr id="3" name="Picture 2"/>
          <p:cNvPicPr>
            <a:picLocks noChangeAspect="1"/>
          </p:cNvPicPr>
          <p:nvPr/>
        </p:nvPicPr>
        <p:blipFill rotWithShape="1">
          <a:blip r:embed="rId3"/>
          <a:srcRect l="32688" t="11917" r="34104" b="4685"/>
          <a:stretch/>
        </p:blipFill>
        <p:spPr>
          <a:xfrm>
            <a:off x="419878" y="1626460"/>
            <a:ext cx="1822595" cy="2479301"/>
          </a:xfrm>
          <a:prstGeom prst="rect">
            <a:avLst/>
          </a:prstGeom>
          <a:noFill/>
          <a:ln>
            <a:solidFill>
              <a:srgbClr val="00B0F0"/>
            </a:solidFill>
          </a:ln>
          <a:effectLst>
            <a:glow rad="228600">
              <a:schemeClr val="accent5">
                <a:satMod val="175000"/>
                <a:alpha val="40000"/>
              </a:schemeClr>
            </a:glow>
            <a:innerShdw blurRad="63500" dist="50800" dir="13500000">
              <a:prstClr val="black">
                <a:alpha val="50000"/>
              </a:prstClr>
            </a:innerShdw>
          </a:effectLst>
        </p:spPr>
      </p:pic>
      <p:sp>
        <p:nvSpPr>
          <p:cNvPr id="22" name="TextBox 21"/>
          <p:cNvSpPr txBox="1"/>
          <p:nvPr/>
        </p:nvSpPr>
        <p:spPr>
          <a:xfrm>
            <a:off x="2174914" y="1837117"/>
            <a:ext cx="5949717" cy="1131079"/>
          </a:xfrm>
          <a:prstGeom prst="rect">
            <a:avLst/>
          </a:prstGeom>
          <a:solidFill>
            <a:schemeClr val="accent1"/>
          </a:solidFill>
        </p:spPr>
        <p:txBody>
          <a:bodyPr wrap="square" rtlCol="0">
            <a:spAutoFit/>
          </a:bodyPr>
          <a:lstStyle/>
          <a:p>
            <a:r>
              <a:rPr lang="en-US" sz="1350" dirty="0"/>
              <a:t>Woody Sandberg USGS: “It seems the water level came up in the whole area in about the 1930’s up until about 1950 and then they more less leveled off and started down. And so you can see through the whole valley that the water level is going down as near as you get to the heavily pumped areas the more they go down which is to be expected.</a:t>
            </a:r>
          </a:p>
        </p:txBody>
      </p:sp>
      <p:sp>
        <p:nvSpPr>
          <p:cNvPr id="24" name="TextBox 23"/>
          <p:cNvSpPr txBox="1"/>
          <p:nvPr/>
        </p:nvSpPr>
        <p:spPr>
          <a:xfrm>
            <a:off x="4885021" y="3042075"/>
            <a:ext cx="3413594" cy="1754326"/>
          </a:xfrm>
          <a:prstGeom prst="rect">
            <a:avLst/>
          </a:prstGeom>
          <a:solidFill>
            <a:schemeClr val="accent1"/>
          </a:solidFill>
        </p:spPr>
        <p:txBody>
          <a:bodyPr wrap="square" rtlCol="0">
            <a:spAutoFit/>
          </a:bodyPr>
          <a:lstStyle/>
          <a:p>
            <a:r>
              <a:rPr lang="en-US" sz="1350" dirty="0"/>
              <a:t>Lambert: “I think these two presentations illustrates to you some of the problems that we have in Parowan Valley.  We have a large number of approved applications that…have not been perfected and if all of them were perfected up to the approved amount we could double </a:t>
            </a:r>
            <a:r>
              <a:rPr lang="en-US" sz="1350" dirty="0" smtClean="0"/>
              <a:t>to [sic] </a:t>
            </a:r>
            <a:r>
              <a:rPr lang="en-US" sz="1350" dirty="0"/>
              <a:t>draw from Parowan Valley.”</a:t>
            </a:r>
          </a:p>
        </p:txBody>
      </p:sp>
      <p:sp>
        <p:nvSpPr>
          <p:cNvPr id="7" name="TextBox 6"/>
          <p:cNvSpPr txBox="1"/>
          <p:nvPr/>
        </p:nvSpPr>
        <p:spPr>
          <a:xfrm>
            <a:off x="275308" y="4229018"/>
            <a:ext cx="2116154" cy="1754326"/>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en-US" sz="1350" dirty="0"/>
              <a:t>Mr. Sandberg noted during the meeting that much of the “pump development” occurred following the end of WWII (September 2, 1945) with many people returning home during that period.</a:t>
            </a:r>
          </a:p>
        </p:txBody>
      </p:sp>
      <p:pic>
        <p:nvPicPr>
          <p:cNvPr id="1026" name="Picture 2" descr="WWIIVictory.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3266" y="4714876"/>
            <a:ext cx="337511" cy="757238"/>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628650" y="365126"/>
            <a:ext cx="7886700" cy="84704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smtClean="0"/>
              <a:t>Parowan Valley Policy History</a:t>
            </a:r>
            <a:endParaRPr lang="en-US" sz="4800"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2613" y="4870280"/>
            <a:ext cx="3264878" cy="1867013"/>
          </a:xfrm>
          <a:prstGeom prst="rect">
            <a:avLst/>
          </a:prstGeom>
        </p:spPr>
      </p:pic>
    </p:spTree>
    <p:extLst>
      <p:ext uri="{BB962C8B-B14F-4D97-AF65-F5344CB8AC3E}">
        <p14:creationId xmlns:p14="http://schemas.microsoft.com/office/powerpoint/2010/main" val="220975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35230" t="22826" r="36865" b="9515"/>
          <a:stretch/>
        </p:blipFill>
        <p:spPr>
          <a:xfrm>
            <a:off x="1300469" y="3951411"/>
            <a:ext cx="1267778" cy="1665016"/>
          </a:xfrm>
          <a:prstGeom prst="rect">
            <a:avLst/>
          </a:prstGeom>
          <a:noFill/>
          <a:ln>
            <a:solidFill>
              <a:srgbClr val="00B0F0"/>
            </a:solidFill>
          </a:ln>
          <a:effectLst>
            <a:glow rad="228600">
              <a:schemeClr val="accent5">
                <a:satMod val="175000"/>
                <a:alpha val="40000"/>
              </a:schemeClr>
            </a:glow>
            <a:innerShdw blurRad="63500" dist="50800" dir="13500000">
              <a:prstClr val="black">
                <a:alpha val="50000"/>
              </a:prstClr>
            </a:innerShdw>
          </a:effectLst>
        </p:spPr>
      </p:pic>
      <p:pic>
        <p:nvPicPr>
          <p:cNvPr id="4" name="Picture 3"/>
          <p:cNvPicPr>
            <a:picLocks noChangeAspect="1"/>
          </p:cNvPicPr>
          <p:nvPr/>
        </p:nvPicPr>
        <p:blipFill rotWithShape="1">
          <a:blip r:embed="rId3"/>
          <a:srcRect l="32960" t="9917" r="33193" b="3987"/>
          <a:stretch/>
        </p:blipFill>
        <p:spPr>
          <a:xfrm>
            <a:off x="374992" y="3194568"/>
            <a:ext cx="1212812" cy="1671053"/>
          </a:xfrm>
          <a:prstGeom prst="rect">
            <a:avLst/>
          </a:prstGeom>
          <a:noFill/>
          <a:ln>
            <a:solidFill>
              <a:srgbClr val="00B0F0"/>
            </a:solidFill>
          </a:ln>
          <a:effectLst>
            <a:glow rad="228600">
              <a:schemeClr val="accent5">
                <a:satMod val="175000"/>
                <a:alpha val="40000"/>
              </a:schemeClr>
            </a:glow>
            <a:innerShdw blurRad="63500" dist="50800" dir="13500000">
              <a:prstClr val="black">
                <a:alpha val="50000"/>
              </a:prstClr>
            </a:innerShdw>
          </a:effectLst>
        </p:spPr>
      </p:pic>
      <p:pic>
        <p:nvPicPr>
          <p:cNvPr id="6" name="Picture 5"/>
          <p:cNvPicPr>
            <a:picLocks noChangeAspect="1"/>
          </p:cNvPicPr>
          <p:nvPr/>
        </p:nvPicPr>
        <p:blipFill rotWithShape="1">
          <a:blip r:embed="rId4"/>
          <a:srcRect l="31385" t="10438" r="32388" b="452"/>
          <a:stretch/>
        </p:blipFill>
        <p:spPr>
          <a:xfrm>
            <a:off x="1314078" y="2137876"/>
            <a:ext cx="1239535" cy="1651519"/>
          </a:xfrm>
          <a:prstGeom prst="rect">
            <a:avLst/>
          </a:prstGeom>
          <a:noFill/>
          <a:ln>
            <a:solidFill>
              <a:srgbClr val="00B0F0"/>
            </a:solidFill>
          </a:ln>
          <a:effectLst>
            <a:glow rad="228600">
              <a:schemeClr val="accent5">
                <a:satMod val="175000"/>
                <a:alpha val="40000"/>
              </a:schemeClr>
            </a:glow>
            <a:innerShdw blurRad="63500" dist="50800" dir="13500000">
              <a:prstClr val="black">
                <a:alpha val="50000"/>
              </a:prstClr>
            </a:innerShdw>
          </a:effectLst>
        </p:spPr>
      </p:pic>
      <p:sp>
        <p:nvSpPr>
          <p:cNvPr id="22" name="TextBox 21"/>
          <p:cNvSpPr txBox="1"/>
          <p:nvPr/>
        </p:nvSpPr>
        <p:spPr>
          <a:xfrm>
            <a:off x="2713757" y="1740745"/>
            <a:ext cx="5949717" cy="3993401"/>
          </a:xfrm>
          <a:prstGeom prst="rect">
            <a:avLst/>
          </a:prstGeom>
          <a:solidFill>
            <a:schemeClr val="accent1"/>
          </a:solidFill>
        </p:spPr>
        <p:txBody>
          <a:bodyPr wrap="square" rtlCol="0">
            <a:spAutoFit/>
          </a:bodyPr>
          <a:lstStyle/>
          <a:p>
            <a:pPr algn="ctr"/>
            <a:r>
              <a:rPr lang="en-US" sz="2400" dirty="0"/>
              <a:t>1970 Policy</a:t>
            </a:r>
          </a:p>
          <a:p>
            <a:pPr algn="ctr"/>
            <a:endParaRPr lang="en-US" sz="1350" dirty="0"/>
          </a:p>
          <a:p>
            <a:pPr marL="257175" indent="-257175">
              <a:buFont typeface="+mj-lt"/>
              <a:buAutoNum type="arabicPeriod"/>
            </a:pPr>
            <a:r>
              <a:rPr lang="en-US" sz="1350" dirty="0"/>
              <a:t>All applications to appropriate filed prior to September 30, 1970 for individual domestic/stockwatering use would be approved. Further appropriations of that type would be rejected.</a:t>
            </a:r>
          </a:p>
          <a:p>
            <a:pPr marL="257175" indent="-257175">
              <a:buFont typeface="+mj-lt"/>
              <a:buAutoNum type="arabicPeriod"/>
            </a:pPr>
            <a:r>
              <a:rPr lang="en-US" sz="1350" dirty="0"/>
              <a:t>No action would be taken on pending unapproved applications for irrigation, municipal, industrial and subdivisions until another public meeting.</a:t>
            </a:r>
          </a:p>
          <a:p>
            <a:pPr marL="257175" indent="-257175">
              <a:buFont typeface="+mj-lt"/>
              <a:buAutoNum type="arabicPeriod"/>
            </a:pPr>
            <a:r>
              <a:rPr lang="en-US" sz="1350" dirty="0"/>
              <a:t>Change applications for individual domestic and stockwatering wells would be approved treating the valley as one hydrologic unit.</a:t>
            </a:r>
          </a:p>
          <a:p>
            <a:pPr marL="257175" indent="-257175">
              <a:buFont typeface="+mj-lt"/>
              <a:buAutoNum type="arabicPeriod"/>
            </a:pPr>
            <a:r>
              <a:rPr lang="en-US" sz="1350" dirty="0"/>
              <a:t>For all other change applications there would be no approval for changes between the four distinct sub-basins within the Parowan Valley, namely the Buckhorn Flat, Parowan Center Creek, </a:t>
            </a:r>
            <a:r>
              <a:rPr lang="en-US" sz="1350" dirty="0" err="1"/>
              <a:t>Paragonah</a:t>
            </a:r>
            <a:r>
              <a:rPr lang="en-US" sz="1350" dirty="0"/>
              <a:t>, and Summit.</a:t>
            </a:r>
          </a:p>
          <a:p>
            <a:pPr marL="257175" indent="-257175">
              <a:buFont typeface="+mj-lt"/>
              <a:buAutoNum type="arabicPeriod"/>
            </a:pPr>
            <a:r>
              <a:rPr lang="en-US" sz="1350" dirty="0"/>
              <a:t>Approved applications to appropriate for irrigation, municipal, industrial and subdivisions were granted until December 31, 1971 to perfect their applications after which there would be no further extensions.</a:t>
            </a:r>
          </a:p>
          <a:p>
            <a:pPr marL="257175" indent="-257175">
              <a:buFont typeface="+mj-lt"/>
              <a:buAutoNum type="arabicPeriod"/>
            </a:pPr>
            <a:r>
              <a:rPr lang="en-US" sz="1350" dirty="0"/>
              <a:t>Approved applications </a:t>
            </a:r>
            <a:r>
              <a:rPr lang="en-US" sz="1350" dirty="0" smtClean="0"/>
              <a:t>for </a:t>
            </a:r>
            <a:r>
              <a:rPr lang="en-US" sz="1350" dirty="0"/>
              <a:t>individual domestic/stockwatering wells were granted until December 31, 1972 to perfect their applications after which there would be no further extensions.</a:t>
            </a:r>
          </a:p>
        </p:txBody>
      </p:sp>
      <p:pic>
        <p:nvPicPr>
          <p:cNvPr id="7" name="Picture 6"/>
          <p:cNvPicPr>
            <a:picLocks noChangeAspect="1"/>
          </p:cNvPicPr>
          <p:nvPr/>
        </p:nvPicPr>
        <p:blipFill rotWithShape="1">
          <a:blip r:embed="rId5"/>
          <a:srcRect l="33912" t="9599" r="34318" b="12535"/>
          <a:stretch/>
        </p:blipFill>
        <p:spPr>
          <a:xfrm>
            <a:off x="374992" y="1441418"/>
            <a:ext cx="1180172" cy="1566709"/>
          </a:xfrm>
          <a:prstGeom prst="rect">
            <a:avLst/>
          </a:prstGeom>
          <a:noFill/>
          <a:ln>
            <a:solidFill>
              <a:srgbClr val="00B0F0"/>
            </a:solidFill>
          </a:ln>
          <a:effectLst>
            <a:glow rad="228600">
              <a:schemeClr val="accent5">
                <a:satMod val="175000"/>
                <a:alpha val="40000"/>
              </a:schemeClr>
            </a:glow>
            <a:innerShdw blurRad="63500" dist="50800" dir="13500000">
              <a:prstClr val="black">
                <a:alpha val="50000"/>
              </a:prstClr>
            </a:innerShdw>
          </a:effectLst>
        </p:spPr>
      </p:pic>
      <p:sp>
        <p:nvSpPr>
          <p:cNvPr id="10" name="Title 1"/>
          <p:cNvSpPr txBox="1">
            <a:spLocks/>
          </p:cNvSpPr>
          <p:nvPr/>
        </p:nvSpPr>
        <p:spPr>
          <a:xfrm>
            <a:off x="628650" y="365126"/>
            <a:ext cx="7886700" cy="84704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smtClean="0"/>
              <a:t>Parowan Valley Policy History</a:t>
            </a:r>
            <a:endParaRPr lang="en-US" sz="4800" dirty="0"/>
          </a:p>
        </p:txBody>
      </p:sp>
    </p:spTree>
    <p:extLst>
      <p:ext uri="{BB962C8B-B14F-4D97-AF65-F5344CB8AC3E}">
        <p14:creationId xmlns:p14="http://schemas.microsoft.com/office/powerpoint/2010/main" val="13951981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4098" t="13614" r="35242" b="12020"/>
          <a:stretch/>
        </p:blipFill>
        <p:spPr>
          <a:xfrm>
            <a:off x="220436" y="1564096"/>
            <a:ext cx="3268047" cy="4293536"/>
          </a:xfrm>
          <a:prstGeom prst="rect">
            <a:avLst/>
          </a:prstGeom>
          <a:noFill/>
          <a:ln>
            <a:solidFill>
              <a:srgbClr val="00B0F0"/>
            </a:solidFill>
          </a:ln>
          <a:effectLst>
            <a:glow rad="228600">
              <a:schemeClr val="accent5">
                <a:satMod val="175000"/>
                <a:alpha val="40000"/>
              </a:schemeClr>
            </a:glow>
            <a:innerShdw blurRad="63500" dist="50800" dir="13500000">
              <a:prstClr val="black">
                <a:alpha val="50000"/>
              </a:prstClr>
            </a:innerShdw>
          </a:effectLst>
        </p:spPr>
      </p:pic>
      <p:pic>
        <p:nvPicPr>
          <p:cNvPr id="5" name="Picture 4"/>
          <p:cNvPicPr>
            <a:picLocks noChangeAspect="1"/>
          </p:cNvPicPr>
          <p:nvPr/>
        </p:nvPicPr>
        <p:blipFill rotWithShape="1">
          <a:blip r:embed="rId3"/>
          <a:srcRect l="38862" t="12661" r="38347" b="25256"/>
          <a:stretch/>
        </p:blipFill>
        <p:spPr>
          <a:xfrm>
            <a:off x="4327534" y="1564096"/>
            <a:ext cx="2911152" cy="4295318"/>
          </a:xfrm>
          <a:prstGeom prst="rect">
            <a:avLst/>
          </a:prstGeom>
          <a:noFill/>
          <a:ln>
            <a:solidFill>
              <a:srgbClr val="00B0F0"/>
            </a:solidFill>
          </a:ln>
          <a:effectLst>
            <a:glow rad="228600">
              <a:schemeClr val="accent5">
                <a:satMod val="175000"/>
                <a:alpha val="40000"/>
              </a:schemeClr>
            </a:glow>
            <a:innerShdw blurRad="63500" dist="50800" dir="13500000">
              <a:prstClr val="black">
                <a:alpha val="50000"/>
              </a:prstClr>
            </a:innerShdw>
          </a:effectLst>
        </p:spPr>
      </p:pic>
      <p:sp>
        <p:nvSpPr>
          <p:cNvPr id="9" name="TextBox 8"/>
          <p:cNvSpPr txBox="1"/>
          <p:nvPr/>
        </p:nvSpPr>
        <p:spPr>
          <a:xfrm>
            <a:off x="1283701" y="4807744"/>
            <a:ext cx="2893219" cy="92333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350" dirty="0"/>
              <a:t>Some users were not able to perfect their rights in the allotted time and petitioned the State Engineer for additional time to finish…</a:t>
            </a:r>
          </a:p>
        </p:txBody>
      </p:sp>
      <p:sp>
        <p:nvSpPr>
          <p:cNvPr id="10" name="TextBox 9"/>
          <p:cNvSpPr txBox="1"/>
          <p:nvPr/>
        </p:nvSpPr>
        <p:spPr>
          <a:xfrm>
            <a:off x="6738683" y="4807744"/>
            <a:ext cx="2298161" cy="92333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350" dirty="0"/>
              <a:t>The State Engineer extended the time to perfect the approved rights and established a final policy</a:t>
            </a:r>
          </a:p>
        </p:txBody>
      </p:sp>
      <p:sp>
        <p:nvSpPr>
          <p:cNvPr id="12" name="Title 1"/>
          <p:cNvSpPr txBox="1">
            <a:spLocks/>
          </p:cNvSpPr>
          <p:nvPr/>
        </p:nvSpPr>
        <p:spPr>
          <a:xfrm>
            <a:off x="628650" y="365126"/>
            <a:ext cx="7886700" cy="84704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smtClean="0"/>
              <a:t>Parowan Valley Policy History</a:t>
            </a:r>
            <a:endParaRPr lang="en-US" sz="4800" dirty="0"/>
          </a:p>
        </p:txBody>
      </p:sp>
    </p:spTree>
    <p:extLst>
      <p:ext uri="{BB962C8B-B14F-4D97-AF65-F5344CB8AC3E}">
        <p14:creationId xmlns:p14="http://schemas.microsoft.com/office/powerpoint/2010/main" val="20857012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23721</TotalTime>
  <Words>1737</Words>
  <Application>Microsoft Office PowerPoint</Application>
  <PresentationFormat>On-screen Show (4:3)</PresentationFormat>
  <Paragraphs>272</Paragraphs>
  <Slides>48</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Calibri Light</vt:lpstr>
      <vt:lpstr>Times New Roman</vt:lpstr>
      <vt:lpstr>Office Theme</vt:lpstr>
      <vt:lpstr>Parowan Valley  Public Meeting</vt:lpstr>
      <vt:lpstr>Welcome &amp; Introduction</vt:lpstr>
      <vt:lpstr>Parowan Valley  Policy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Hydrologic Data</vt:lpstr>
      <vt:lpstr>PowerPoint Presentation</vt:lpstr>
      <vt:lpstr>Water Level Map</vt:lpstr>
      <vt:lpstr>Groundwater Level Changes (1/7)</vt:lpstr>
      <vt:lpstr>Groundwater Level Changes (2/7)</vt:lpstr>
      <vt:lpstr>Groundwater Level Changes (3/7)</vt:lpstr>
      <vt:lpstr>Groundwater Level Changes (4/7)</vt:lpstr>
      <vt:lpstr>Groundwater Level Changes (5/7)</vt:lpstr>
      <vt:lpstr>Groundwater Level Changes (6/7)</vt:lpstr>
      <vt:lpstr>Groundwater Level Changes (7/7)</vt:lpstr>
      <vt:lpstr>PowerPoint Presentation</vt:lpstr>
      <vt:lpstr>Major Hydrologic Studies</vt:lpstr>
      <vt:lpstr>Groundwater Balance</vt:lpstr>
      <vt:lpstr>Groundwater Balance Info from Most Recent Studies</vt:lpstr>
      <vt:lpstr>Well Diversions</vt:lpstr>
      <vt:lpstr>Well Depletions</vt:lpstr>
      <vt:lpstr>Groundwater Source Availability</vt:lpstr>
      <vt:lpstr>Change in Storage</vt:lpstr>
      <vt:lpstr>Water Rights</vt:lpstr>
      <vt:lpstr>Hydrologic Data Summary</vt:lpstr>
      <vt:lpstr>Hydrologic Data Summary</vt:lpstr>
      <vt:lpstr>PowerPoint Presentation</vt:lpstr>
      <vt:lpstr>PowerPoint Presentation</vt:lpstr>
      <vt:lpstr>Groundwater Management Plans</vt:lpstr>
      <vt:lpstr>Groundwater Management Plans</vt:lpstr>
      <vt:lpstr>Section 73-5-15</vt:lpstr>
      <vt:lpstr>Water Distribution</vt:lpstr>
      <vt:lpstr>Managing a Renewable Resource</vt:lpstr>
      <vt:lpstr>Groundwater Flow in Soil</vt:lpstr>
      <vt:lpstr>Section 73-5-15</vt:lpstr>
      <vt:lpstr>Section 73-5-15</vt:lpstr>
      <vt:lpstr>Safe Yield</vt:lpstr>
      <vt:lpstr>Section 73-5-15</vt:lpstr>
      <vt:lpstr>Implementing A Groundwater Management Plan Will</vt:lpstr>
      <vt:lpstr>What A Groundwater Management Plan is NOT</vt:lpstr>
      <vt:lpstr>Conclusion</vt:lpstr>
      <vt:lpstr>Questions/Comments</vt:lpstr>
    </vt:vector>
  </TitlesOfParts>
  <Company>State of Utah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J. Jones</dc:creator>
  <cp:lastModifiedBy>James Greer</cp:lastModifiedBy>
  <cp:revision>184</cp:revision>
  <cp:lastPrinted>2018-12-11T18:21:46Z</cp:lastPrinted>
  <dcterms:created xsi:type="dcterms:W3CDTF">2018-09-13T17:50:09Z</dcterms:created>
  <dcterms:modified xsi:type="dcterms:W3CDTF">2018-12-12T03:06:05Z</dcterms:modified>
</cp:coreProperties>
</file>