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handoutMasterIdLst>
    <p:handoutMasterId r:id="rId36"/>
  </p:handoutMasterIdLst>
  <p:sldIdLst>
    <p:sldId id="260" r:id="rId3"/>
    <p:sldId id="259" r:id="rId4"/>
    <p:sldId id="276" r:id="rId5"/>
    <p:sldId id="275" r:id="rId6"/>
    <p:sldId id="274" r:id="rId7"/>
    <p:sldId id="298" r:id="rId8"/>
    <p:sldId id="257" r:id="rId9"/>
    <p:sldId id="284" r:id="rId10"/>
    <p:sldId id="281" r:id="rId11"/>
    <p:sldId id="282" r:id="rId12"/>
    <p:sldId id="279" r:id="rId13"/>
    <p:sldId id="280" r:id="rId14"/>
    <p:sldId id="324" r:id="rId15"/>
    <p:sldId id="262" r:id="rId16"/>
    <p:sldId id="263" r:id="rId17"/>
    <p:sldId id="325" r:id="rId18"/>
    <p:sldId id="326" r:id="rId19"/>
    <p:sldId id="290" r:id="rId20"/>
    <p:sldId id="299" r:id="rId21"/>
    <p:sldId id="312" r:id="rId22"/>
    <p:sldId id="313" r:id="rId23"/>
    <p:sldId id="315" r:id="rId24"/>
    <p:sldId id="327" r:id="rId25"/>
    <p:sldId id="328" r:id="rId26"/>
    <p:sldId id="301" r:id="rId27"/>
    <p:sldId id="329" r:id="rId28"/>
    <p:sldId id="306" r:id="rId29"/>
    <p:sldId id="307" r:id="rId30"/>
    <p:sldId id="311" r:id="rId31"/>
    <p:sldId id="308" r:id="rId32"/>
    <p:sldId id="330" r:id="rId33"/>
    <p:sldId id="309" r:id="rId34"/>
  </p:sldIdLst>
  <p:sldSz cx="12192000" cy="6858000"/>
  <p:notesSz cx="6881813" cy="92964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J. Jones" initials="DJJ" lastIdx="1" clrIdx="0">
    <p:extLst>
      <p:ext uri="{19B8F6BF-5375-455C-9EA6-DF929625EA0E}">
        <p15:presenceInfo xmlns:p15="http://schemas.microsoft.com/office/powerpoint/2012/main" userId="S-1-5-21-1799063212-1574363165-1822667869-31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138"/>
    <a:srgbClr val="F98561"/>
    <a:srgbClr val="FBAC93"/>
    <a:srgbClr val="FDCEBF"/>
    <a:srgbClr val="FCB7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34" autoAdjust="0"/>
    <p:restoredTop sz="81163" autoAdjust="0"/>
  </p:normalViewPr>
  <p:slideViewPr>
    <p:cSldViewPr snapToGrid="0">
      <p:cViewPr varScale="1">
        <p:scale>
          <a:sx n="62" d="100"/>
          <a:sy n="62" d="100"/>
        </p:scale>
        <p:origin x="1134" y="7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5" d="100"/>
          <a:sy n="85" d="100"/>
        </p:scale>
        <p:origin x="295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All%20Projects%20Files\20180905%20Rush%20-%20Prep%20for%20Public%20Meeting\presentation\Groundwater%20Withdrawa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1">
                <a:lumMod val="50000"/>
              </a:schemeClr>
            </a:solidFill>
            <a:ln>
              <a:solidFill>
                <a:schemeClr val="tx1"/>
              </a:solidFill>
            </a:ln>
          </c:spPr>
          <c:invertIfNegative val="0"/>
          <c:cat>
            <c:numRef>
              <c:f>Sheet1!$B$6:$B$27</c:f>
              <c:numCache>
                <c:formatCode>General</c:formatCode>
                <c:ptCount val="22"/>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pt idx="21">
                  <c:v>1995</c:v>
                </c:pt>
              </c:numCache>
            </c:numRef>
          </c:cat>
          <c:val>
            <c:numRef>
              <c:f>Sheet1!$G$6:$G$27</c:f>
              <c:numCache>
                <c:formatCode>#,##0</c:formatCode>
                <c:ptCount val="22"/>
                <c:pt idx="0">
                  <c:v>5410</c:v>
                </c:pt>
                <c:pt idx="1">
                  <c:v>5720</c:v>
                </c:pt>
                <c:pt idx="2">
                  <c:v>5670</c:v>
                </c:pt>
                <c:pt idx="3">
                  <c:v>5560</c:v>
                </c:pt>
                <c:pt idx="4">
                  <c:v>5190</c:v>
                </c:pt>
                <c:pt idx="5">
                  <c:v>4670</c:v>
                </c:pt>
                <c:pt idx="6">
                  <c:v>4840</c:v>
                </c:pt>
                <c:pt idx="7">
                  <c:v>5390</c:v>
                </c:pt>
                <c:pt idx="8">
                  <c:v>5770</c:v>
                </c:pt>
                <c:pt idx="9">
                  <c:v>6520</c:v>
                </c:pt>
                <c:pt idx="10">
                  <c:v>6070</c:v>
                </c:pt>
                <c:pt idx="11">
                  <c:v>6190</c:v>
                </c:pt>
                <c:pt idx="12">
                  <c:v>6380</c:v>
                </c:pt>
                <c:pt idx="13">
                  <c:v>5000</c:v>
                </c:pt>
                <c:pt idx="14">
                  <c:v>5680</c:v>
                </c:pt>
                <c:pt idx="15">
                  <c:v>4550</c:v>
                </c:pt>
                <c:pt idx="16">
                  <c:v>5400</c:v>
                </c:pt>
                <c:pt idx="17">
                  <c:v>4930</c:v>
                </c:pt>
                <c:pt idx="18">
                  <c:v>4460</c:v>
                </c:pt>
                <c:pt idx="19">
                  <c:v>5610</c:v>
                </c:pt>
                <c:pt idx="20">
                  <c:v>4510</c:v>
                </c:pt>
                <c:pt idx="21">
                  <c:v>3200</c:v>
                </c:pt>
              </c:numCache>
            </c:numRef>
          </c:val>
          <c:extLst>
            <c:ext xmlns:c16="http://schemas.microsoft.com/office/drawing/2014/chart" uri="{C3380CC4-5D6E-409C-BE32-E72D297353CC}">
              <c16:uniqueId val="{00000000-6D92-475B-B591-536CBE7F30E6}"/>
            </c:ext>
          </c:extLst>
        </c:ser>
        <c:dLbls>
          <c:showLegendKey val="0"/>
          <c:showVal val="0"/>
          <c:showCatName val="0"/>
          <c:showSerName val="0"/>
          <c:showPercent val="0"/>
          <c:showBubbleSize val="0"/>
        </c:dLbls>
        <c:gapWidth val="50"/>
        <c:axId val="176963968"/>
        <c:axId val="44024192"/>
      </c:barChart>
      <c:catAx>
        <c:axId val="176963968"/>
        <c:scaling>
          <c:orientation val="maxMin"/>
        </c:scaling>
        <c:delete val="0"/>
        <c:axPos val="b"/>
        <c:numFmt formatCode="General" sourceLinked="1"/>
        <c:majorTickMark val="out"/>
        <c:minorTickMark val="none"/>
        <c:tickLblPos val="nextTo"/>
        <c:txPr>
          <a:bodyPr/>
          <a:lstStyle/>
          <a:p>
            <a:pPr>
              <a:defRPr sz="1800"/>
            </a:pPr>
            <a:endParaRPr lang="en-US"/>
          </a:p>
        </c:txPr>
        <c:crossAx val="44024192"/>
        <c:crosses val="autoZero"/>
        <c:auto val="1"/>
        <c:lblAlgn val="ctr"/>
        <c:lblOffset val="100"/>
        <c:tickLblSkip val="1"/>
        <c:noMultiLvlLbl val="0"/>
      </c:catAx>
      <c:valAx>
        <c:axId val="44024192"/>
        <c:scaling>
          <c:orientation val="minMax"/>
        </c:scaling>
        <c:delete val="0"/>
        <c:axPos val="l"/>
        <c:majorGridlines>
          <c:spPr>
            <a:ln>
              <a:solidFill>
                <a:schemeClr val="bg1">
                  <a:lumMod val="85000"/>
                </a:schemeClr>
              </a:solidFill>
            </a:ln>
          </c:spPr>
        </c:majorGridlines>
        <c:title>
          <c:tx>
            <c:rich>
              <a:bodyPr/>
              <a:lstStyle/>
              <a:p>
                <a:pPr>
                  <a:defRPr b="0" i="1"/>
                </a:pPr>
                <a:r>
                  <a:rPr lang="en-US" b="0" i="1"/>
                  <a:t>Water Use (acre-feet)</a:t>
                </a:r>
              </a:p>
            </c:rich>
          </c:tx>
          <c:overlay val="0"/>
        </c:title>
        <c:numFmt formatCode="#,##0" sourceLinked="1"/>
        <c:majorTickMark val="out"/>
        <c:minorTickMark val="none"/>
        <c:tickLblPos val="nextTo"/>
        <c:crossAx val="176963968"/>
        <c:crosses val="max"/>
        <c:crossBetween val="between"/>
      </c:valAx>
      <c:spPr>
        <a:ln>
          <a:solidFill>
            <a:schemeClr val="tx1"/>
          </a:solidFill>
        </a:ln>
      </c:spPr>
    </c:plotArea>
    <c:plotVisOnly val="1"/>
    <c:dispBlanksAs val="gap"/>
    <c:showDLblsOverMax val="0"/>
  </c:chart>
  <c:spPr>
    <a:ln>
      <a:noFill/>
    </a:ln>
  </c:spPr>
  <c:txPr>
    <a:bodyPr/>
    <a:lstStyle/>
    <a:p>
      <a:pPr>
        <a:defRPr sz="2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A57F2331-33F0-462F-B798-919DD7099A91}" type="datetimeFigureOut">
              <a:rPr lang="en-US" smtClean="0"/>
              <a:t>11/9/2018</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BC0E763C-558D-45FC-920D-1BB9197BFD75}" type="slidenum">
              <a:rPr lang="en-US" smtClean="0"/>
              <a:t>‹#›</a:t>
            </a:fld>
            <a:endParaRPr lang="en-US"/>
          </a:p>
        </p:txBody>
      </p:sp>
    </p:spTree>
    <p:extLst>
      <p:ext uri="{BB962C8B-B14F-4D97-AF65-F5344CB8AC3E}">
        <p14:creationId xmlns:p14="http://schemas.microsoft.com/office/powerpoint/2010/main" val="3105677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EC1AFAAF-DF21-45A3-832B-82A629A031C0}" type="datetimeFigureOut">
              <a:rPr lang="en-US" smtClean="0"/>
              <a:t>11/9/2018</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1DF51B4A-6BBF-4547-8577-2C97E5D405B4}" type="slidenum">
              <a:rPr lang="en-US" smtClean="0"/>
              <a:t>‹#›</a:t>
            </a:fld>
            <a:endParaRPr lang="en-US"/>
          </a:p>
        </p:txBody>
      </p:sp>
    </p:spTree>
    <p:extLst>
      <p:ext uri="{BB962C8B-B14F-4D97-AF65-F5344CB8AC3E}">
        <p14:creationId xmlns:p14="http://schemas.microsoft.com/office/powerpoint/2010/main" val="6384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1</a:t>
            </a:fld>
            <a:endParaRPr lang="en-US"/>
          </a:p>
        </p:txBody>
      </p:sp>
    </p:spTree>
    <p:extLst>
      <p:ext uri="{BB962C8B-B14F-4D97-AF65-F5344CB8AC3E}">
        <p14:creationId xmlns:p14="http://schemas.microsoft.com/office/powerpoint/2010/main" val="259962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section </a:t>
            </a:r>
            <a:r>
              <a:rPr lang="en-US" i="1" dirty="0"/>
              <a:t>C</a:t>
            </a:r>
            <a:r>
              <a:rPr lang="en-US" dirty="0"/>
              <a:t>–</a:t>
            </a:r>
            <a:r>
              <a:rPr lang="en-US" i="1" dirty="0"/>
              <a:t>C' </a:t>
            </a:r>
            <a:r>
              <a:rPr lang="en-US" dirty="0"/>
              <a:t>extends west to east across Johnson Pass, paralleling Clover Creek and State Highway 199 toward the center of Rush Valley (figs. 5 and 6</a:t>
            </a:r>
            <a:r>
              <a:rPr lang="en-US" i="1" dirty="0"/>
              <a:t>A</a:t>
            </a:r>
            <a:r>
              <a:rPr lang="en-US" dirty="0"/>
              <a:t>). Gently folded and faulted Paleozoic bedrock of the LCAU is encountered along the western third of the cross section. The east-dipping UCAU overlies the LCAU between the projected location of Clover Spring and the UBFAU that covers bedrock across the eastern two-thirds of the cross section (fig. 6</a:t>
            </a:r>
            <a:r>
              <a:rPr lang="en-US" i="1" dirty="0"/>
              <a:t>A</a:t>
            </a:r>
            <a:r>
              <a:rPr lang="en-US" dirty="0"/>
              <a:t>). Total thickness of the UBFAU is unconstrained by well logs, but gravity data and correlation with areas of known thickness to the south indicate a dramatic eastward thickening across the cross section. Thickness of the UBFAU likely increases eastward to at least 500 to 600 ft. Beneath the UBFAU, the older LBFAU is inferred to account for most of the deep basin fill. Available data indicate that the LBFAU has a limited lateral extent in the subsurface, leaving a zone where the UBFAU directly overlies bedrock along the eastern flank of the southern </a:t>
            </a:r>
            <a:r>
              <a:rPr lang="en-US" dirty="0" err="1"/>
              <a:t>Stansbury</a:t>
            </a:r>
            <a:r>
              <a:rPr lang="en-US" dirty="0"/>
              <a:t> Mountains.” </a:t>
            </a:r>
          </a:p>
          <a:p>
            <a:endParaRPr lang="en-US" dirty="0"/>
          </a:p>
          <a:p>
            <a:r>
              <a:rPr lang="en-US" dirty="0"/>
              <a:t>“Directly north of the groundwater divide in Rush Valley, groundwater moves eastward from recharge areas in the northern </a:t>
            </a:r>
            <a:r>
              <a:rPr lang="en-US" dirty="0" err="1"/>
              <a:t>Onaqui</a:t>
            </a:r>
            <a:r>
              <a:rPr lang="en-US" dirty="0"/>
              <a:t> and southern </a:t>
            </a:r>
            <a:r>
              <a:rPr lang="en-US" dirty="0" err="1"/>
              <a:t>Stansbury</a:t>
            </a:r>
            <a:r>
              <a:rPr lang="en-US" dirty="0"/>
              <a:t> Mountains and westward from the southern </a:t>
            </a:r>
            <a:r>
              <a:rPr lang="en-US" dirty="0" err="1"/>
              <a:t>Oquirrh</a:t>
            </a:r>
            <a:r>
              <a:rPr lang="en-US" dirty="0"/>
              <a:t> Mountains toward the center of the valley (fig. 7). Near the divide, groundwater moves through the UBFAU under generally unconfined conditions. The UBFAU reaches a thickness of at least 500 to 600 </a:t>
            </a:r>
            <a:r>
              <a:rPr lang="en-US" dirty="0" err="1"/>
              <a:t>ft</a:t>
            </a:r>
            <a:r>
              <a:rPr lang="en-US" dirty="0"/>
              <a:t>, and possibly as much as 1,000 </a:t>
            </a:r>
            <a:r>
              <a:rPr lang="en-US" dirty="0" err="1"/>
              <a:t>ft</a:t>
            </a:r>
            <a:r>
              <a:rPr lang="en-US" dirty="0"/>
              <a:t>, east of Clover along the boundary between T.5 S. and T.6 S., and it thins to the north where it directly overlies the UCAU near Indian Hill (cross section </a:t>
            </a:r>
            <a:r>
              <a:rPr lang="en-US" i="1" dirty="0"/>
              <a:t>B</a:t>
            </a:r>
            <a:r>
              <a:rPr lang="en-US" dirty="0"/>
              <a:t>–</a:t>
            </a:r>
            <a:r>
              <a:rPr lang="en-US" i="1" dirty="0"/>
              <a:t>B'</a:t>
            </a:r>
            <a:r>
              <a:rPr lang="en-US" dirty="0"/>
              <a:t>, fig. 6</a:t>
            </a:r>
            <a:r>
              <a:rPr lang="en-US" i="1" dirty="0"/>
              <a:t>A</a:t>
            </a:r>
            <a:r>
              <a:rPr lang="en-US" dirty="0"/>
              <a:t>). Groundwater movement through the UCAU is likely impeded by the near vertically dipping bedding oriented perpendicular to the direction of groundwater movement where it underlies the UBFAU throughout this area. Assuming most groundwater moves through the UBFAU, the active groundwater-flow system in northern Rush Valley is likely constrained to within about 1,000 </a:t>
            </a:r>
            <a:r>
              <a:rPr lang="en-US" dirty="0" err="1"/>
              <a:t>ft</a:t>
            </a:r>
            <a:r>
              <a:rPr lang="en-US" dirty="0"/>
              <a:t> of the land surface.” (p. 20)</a:t>
            </a:r>
          </a:p>
        </p:txBody>
      </p:sp>
      <p:sp>
        <p:nvSpPr>
          <p:cNvPr id="4" name="Slide Number Placeholder 3"/>
          <p:cNvSpPr>
            <a:spLocks noGrp="1"/>
          </p:cNvSpPr>
          <p:nvPr>
            <p:ph type="sldNum" sz="quarter" idx="10"/>
          </p:nvPr>
        </p:nvSpPr>
        <p:spPr/>
        <p:txBody>
          <a:bodyPr/>
          <a:lstStyle/>
          <a:p>
            <a:fld id="{1DF51B4A-6BBF-4547-8577-2C97E5D405B4}" type="slidenum">
              <a:rPr lang="en-US" smtClean="0"/>
              <a:t>10</a:t>
            </a:fld>
            <a:endParaRPr lang="en-US"/>
          </a:p>
        </p:txBody>
      </p:sp>
    </p:spTree>
    <p:extLst>
      <p:ext uri="{BB962C8B-B14F-4D97-AF65-F5344CB8AC3E}">
        <p14:creationId xmlns:p14="http://schemas.microsoft.com/office/powerpoint/2010/main" val="414560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section </a:t>
            </a:r>
            <a:r>
              <a:rPr lang="en-US" i="1" dirty="0"/>
              <a:t>D</a:t>
            </a:r>
            <a:r>
              <a:rPr lang="en-US" dirty="0"/>
              <a:t>–</a:t>
            </a:r>
            <a:r>
              <a:rPr lang="en-US" i="1" dirty="0"/>
              <a:t>D' </a:t>
            </a:r>
            <a:r>
              <a:rPr lang="en-US" dirty="0"/>
              <a:t>extends northward from the </a:t>
            </a:r>
            <a:r>
              <a:rPr lang="en-US" dirty="0" err="1"/>
              <a:t>Sheeprock</a:t>
            </a:r>
            <a:r>
              <a:rPr lang="en-US" dirty="0"/>
              <a:t> Mountains through the community of Vernon roughly parallel to State Highway 36 (figs. 5 and 6</a:t>
            </a:r>
            <a:r>
              <a:rPr lang="en-US" i="1" dirty="0"/>
              <a:t>B</a:t>
            </a:r>
            <a:r>
              <a:rPr lang="en-US" dirty="0"/>
              <a:t>). Precambrian-age rocks of the NCCU are shown in the southernmost part of the cross section. North-dipping rocks of the LCAU and the UCAU overlie the NCCU, with the </a:t>
            </a:r>
            <a:r>
              <a:rPr lang="en-US" dirty="0" err="1"/>
              <a:t>Oquirrh</a:t>
            </a:r>
            <a:r>
              <a:rPr lang="en-US" dirty="0"/>
              <a:t> Group of the UCAU forming the uppermost bedrock across most of the section. The UBFAU covers all bedrock north of the </a:t>
            </a:r>
            <a:r>
              <a:rPr lang="en-US" dirty="0" err="1"/>
              <a:t>Sheeprock</a:t>
            </a:r>
            <a:r>
              <a:rPr lang="en-US" dirty="0"/>
              <a:t> Mountains. The UBFAU gradually thickens north of the </a:t>
            </a:r>
            <a:r>
              <a:rPr lang="en-US" dirty="0" err="1"/>
              <a:t>Sheeprock</a:t>
            </a:r>
            <a:r>
              <a:rPr lang="en-US" dirty="0"/>
              <a:t> Mountains to the Vernon area, where the log of well 13 indicates just over 1,000 </a:t>
            </a:r>
            <a:r>
              <a:rPr lang="en-US" dirty="0" err="1"/>
              <a:t>ft</a:t>
            </a:r>
            <a:r>
              <a:rPr lang="en-US" dirty="0"/>
              <a:t> of unconsolidated deposits lying directly on the UCAU (table 2; figs. 5 and 6</a:t>
            </a:r>
            <a:r>
              <a:rPr lang="en-US" i="1" dirty="0"/>
              <a:t>B</a:t>
            </a:r>
            <a:r>
              <a:rPr lang="en-US" dirty="0"/>
              <a:t>). North of this well, a down-to-the south/southwest fault that may be the northwestward continuation of the Vernon Creek fault is inferred to offset bedrock. North of this structure, the UBFAU gradually thins northward from nearly 650 to 200 </a:t>
            </a:r>
            <a:r>
              <a:rPr lang="en-US" dirty="0" err="1"/>
              <a:t>ft</a:t>
            </a:r>
            <a:r>
              <a:rPr lang="en-US" dirty="0"/>
              <a:t> near the intersection of State Highway 36 and the Pony Express Road. Northward-thickening LBFAU overlies the UCAU along the north end of the cross section.”</a:t>
            </a:r>
          </a:p>
          <a:p>
            <a:endParaRPr lang="en-US" dirty="0"/>
          </a:p>
          <a:p>
            <a:r>
              <a:rPr lang="en-US" dirty="0"/>
              <a:t>“South of the groundwater divide in the Vernon area, groundwater moves north from the recharge area in the </a:t>
            </a:r>
            <a:r>
              <a:rPr lang="en-US" dirty="0" err="1"/>
              <a:t>Sheeprock</a:t>
            </a:r>
            <a:r>
              <a:rPr lang="en-US" dirty="0"/>
              <a:t> Mountains toward a large area of discharge that extends from south of Vernon (near the boundary between T. 8 S. and T. 9 S.) northward to the vicinity of </a:t>
            </a:r>
            <a:r>
              <a:rPr lang="en-US" dirty="0" err="1"/>
              <a:t>Atherley</a:t>
            </a:r>
            <a:r>
              <a:rPr lang="en-US" dirty="0"/>
              <a:t> Reservoir (fig. 7). Groundwater conditions in the UBFAU are unconfined in the southern and westernmost parts of the valley near the basin-fill boundary and transition to confined conditions near the discharge area. The UBFAU thickens north of the </a:t>
            </a:r>
            <a:r>
              <a:rPr lang="en-US" dirty="0" err="1"/>
              <a:t>Sheeprock</a:t>
            </a:r>
            <a:r>
              <a:rPr lang="en-US" dirty="0"/>
              <a:t> Mountains to just over 1,000 </a:t>
            </a:r>
            <a:r>
              <a:rPr lang="en-US" dirty="0" err="1"/>
              <a:t>ft</a:t>
            </a:r>
            <a:r>
              <a:rPr lang="en-US" dirty="0"/>
              <a:t> near Vernon where it directly overlies the UCAU (cross section </a:t>
            </a:r>
            <a:r>
              <a:rPr lang="en-US" i="1" dirty="0"/>
              <a:t>D</a:t>
            </a:r>
            <a:r>
              <a:rPr lang="en-US" dirty="0"/>
              <a:t>–</a:t>
            </a:r>
            <a:r>
              <a:rPr lang="en-US" i="1" dirty="0"/>
              <a:t>D'</a:t>
            </a:r>
            <a:r>
              <a:rPr lang="en-US" dirty="0"/>
              <a:t>, fig. 6</a:t>
            </a:r>
            <a:r>
              <a:rPr lang="en-US" i="1" dirty="0"/>
              <a:t>B</a:t>
            </a:r>
            <a:r>
              <a:rPr lang="en-US" dirty="0"/>
              <a:t>). From this point, the UBFAU thins northward, first abruptly to around 650 </a:t>
            </a:r>
            <a:r>
              <a:rPr lang="en-US" dirty="0" err="1"/>
              <a:t>ft</a:t>
            </a:r>
            <a:r>
              <a:rPr lang="en-US" dirty="0"/>
              <a:t>, then more gradually to around 200 </a:t>
            </a:r>
            <a:r>
              <a:rPr lang="en-US" dirty="0" err="1"/>
              <a:t>ft</a:t>
            </a:r>
            <a:r>
              <a:rPr lang="en-US" dirty="0"/>
              <a:t> near the intersection of State Highway 36 and the Pony Express Road. This northward thinning of the UBFAU is likely responsible for discharge in the Vernon area as groundwater is forced upward by the underlying low-permeability parts of UCAU and </a:t>
            </a:r>
            <a:r>
              <a:rPr lang="en-US" dirty="0" err="1"/>
              <a:t>semiconsolidated</a:t>
            </a:r>
            <a:r>
              <a:rPr lang="en-US" dirty="0"/>
              <a:t> LBFAU. Discharge in this area occurs by ET, to focused and diffuse springs and flowing wells, and as </a:t>
            </a:r>
            <a:r>
              <a:rPr lang="en-US" dirty="0" err="1"/>
              <a:t>baseflow</a:t>
            </a:r>
            <a:r>
              <a:rPr lang="en-US" dirty="0"/>
              <a:t> to Faust Creek. Groundwater not consumed by ET continues to move northward past the Vernon Hills and then eastward toward Cedar Valley at </a:t>
            </a:r>
            <a:r>
              <a:rPr lang="en-US" dirty="0" err="1"/>
              <a:t>Fivemile</a:t>
            </a:r>
            <a:r>
              <a:rPr lang="en-US" dirty="0"/>
              <a:t> Pass.</a:t>
            </a:r>
          </a:p>
          <a:p>
            <a:r>
              <a:rPr lang="en-US" dirty="0"/>
              <a:t>A few high-yield wells produce water from the UCAU north of Vernon. Drillers’ logs from five wells [(C–8–5)6ccd–1, 6ddb–1, 6ddb–2, 7ddd–2, and 17ccc–1] indicate the presence of a highly fractured UCAU zone directly underlying a 20-to-100-ft thick zone of highly permeable quartzite cobbles and boulders. The UCAU is confined in this area by thick sequences of clay in the UBFAU. The quartzite cobbles and boulders may be fluvial deposits from the </a:t>
            </a:r>
            <a:r>
              <a:rPr lang="en-US" dirty="0" err="1"/>
              <a:t>Sheeprock</a:t>
            </a:r>
            <a:r>
              <a:rPr lang="en-US" dirty="0"/>
              <a:t> Mountains to the south. Water-level altitudes (October 2009) in wells (C–8–5)6ccd–1, 7ddd–2, and 17ccc–1 are approximately 5,241–5,246 </a:t>
            </a:r>
            <a:r>
              <a:rPr lang="en-US" dirty="0" err="1"/>
              <a:t>ft</a:t>
            </a:r>
            <a:r>
              <a:rPr lang="en-US" dirty="0"/>
              <a:t>, (table A1–1), indicating a very low hydraulic gradient in this deep aquifer over a minimum distance of at least 2 mi north to south and 1 mi east to west (fig. 7). Although these water-level altitudes are higher than the altitude of the clay confining units in the overlying UBFAU, signifying </a:t>
            </a:r>
            <a:r>
              <a:rPr lang="en-US" dirty="0" err="1"/>
              <a:t>nonflowing</a:t>
            </a:r>
            <a:r>
              <a:rPr lang="en-US" dirty="0"/>
              <a:t> artesian conditions, they are about 70 to 165 </a:t>
            </a:r>
            <a:r>
              <a:rPr lang="en-US" dirty="0" err="1"/>
              <a:t>ft</a:t>
            </a:r>
            <a:r>
              <a:rPr lang="en-US" dirty="0"/>
              <a:t> below water levels measured during October 2009 in wells finished in the overlying UBFAU.” (p. 20)</a:t>
            </a:r>
          </a:p>
          <a:p>
            <a:endParaRPr lang="en-US" dirty="0"/>
          </a:p>
          <a:p>
            <a:endParaRPr lang="en-US" dirty="0"/>
          </a:p>
          <a:p>
            <a:pPr defTabSz="924458">
              <a:defRPr/>
            </a:pPr>
            <a:r>
              <a:rPr lang="en-US" dirty="0"/>
              <a:t>Note: Well 15 (WIN 13086) is the one that has a history of significantly declining water levels. It is completed in the basin fill, but bellow several clay layers and just above the bedrock aquifer.</a:t>
            </a:r>
          </a:p>
        </p:txBody>
      </p:sp>
      <p:sp>
        <p:nvSpPr>
          <p:cNvPr id="4" name="Slide Number Placeholder 3"/>
          <p:cNvSpPr>
            <a:spLocks noGrp="1"/>
          </p:cNvSpPr>
          <p:nvPr>
            <p:ph type="sldNum" sz="quarter" idx="10"/>
          </p:nvPr>
        </p:nvSpPr>
        <p:spPr/>
        <p:txBody>
          <a:bodyPr/>
          <a:lstStyle/>
          <a:p>
            <a:fld id="{1DF51B4A-6BBF-4547-8577-2C97E5D405B4}" type="slidenum">
              <a:rPr lang="en-US" smtClean="0"/>
              <a:t>11</a:t>
            </a:fld>
            <a:endParaRPr lang="en-US"/>
          </a:p>
        </p:txBody>
      </p:sp>
    </p:spTree>
    <p:extLst>
      <p:ext uri="{BB962C8B-B14F-4D97-AF65-F5344CB8AC3E}">
        <p14:creationId xmlns:p14="http://schemas.microsoft.com/office/powerpoint/2010/main" val="2454993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“Groundwater in the southern part of southeastern Rush Valley moves in a north-to-northeast direction from a relatively small recharge area in the West </a:t>
            </a:r>
            <a:r>
              <a:rPr lang="en-US" dirty="0" err="1"/>
              <a:t>Tintic</a:t>
            </a:r>
            <a:r>
              <a:rPr lang="en-US" dirty="0"/>
              <a:t> Mountains (fig. 7). In the southernmost part of this sub area, the UBFAU occurs only as a thin mantle overlying the low-permeability LBFAU and is assumed to thicken toward the north-northeast (cross section </a:t>
            </a:r>
            <a:r>
              <a:rPr lang="en-US" i="1" dirty="0"/>
              <a:t>E</a:t>
            </a:r>
            <a:r>
              <a:rPr lang="en-US" dirty="0"/>
              <a:t>–</a:t>
            </a:r>
            <a:r>
              <a:rPr lang="en-US" i="1" dirty="0"/>
              <a:t>E'</a:t>
            </a:r>
            <a:r>
              <a:rPr lang="en-US" dirty="0"/>
              <a:t>, fig. 6</a:t>
            </a:r>
            <a:r>
              <a:rPr lang="en-US" i="1" dirty="0"/>
              <a:t>B</a:t>
            </a:r>
            <a:r>
              <a:rPr lang="en-US" dirty="0"/>
              <a:t>). Unconfined conditions probably exist throughout most of southeastern Rush Valley. Water-level contours indicate that no significant recharge moves into the valley from the East </a:t>
            </a:r>
            <a:r>
              <a:rPr lang="en-US" dirty="0" err="1"/>
              <a:t>Tintic</a:t>
            </a:r>
            <a:r>
              <a:rPr lang="en-US" dirty="0"/>
              <a:t> Mountains or from the hills extending north of them. This is likely due to low precipitation rates combined with geologic structures that prevent westward groundwater movement out of these highlands, where the bedrock is extremely faulted and folded (fig. 5). In the northern part of southeastern Rush Valley, groundwater moves south-southeasterly away from the valley groundwater divide, paralleling the southern </a:t>
            </a:r>
            <a:r>
              <a:rPr lang="en-US" dirty="0" err="1"/>
              <a:t>Oquirrh</a:t>
            </a:r>
            <a:r>
              <a:rPr lang="en-US" dirty="0"/>
              <a:t> Mountain range front. Water-level contours in this area also indicate that no significant recharge moves into the valley from the neighboring </a:t>
            </a:r>
            <a:r>
              <a:rPr lang="en-US" dirty="0" err="1"/>
              <a:t>Oquirrh</a:t>
            </a:r>
            <a:r>
              <a:rPr lang="en-US" dirty="0"/>
              <a:t> Mountains. Hood and others (1969) and </a:t>
            </a:r>
            <a:r>
              <a:rPr lang="en-US" dirty="0" err="1"/>
              <a:t>Feltis</a:t>
            </a:r>
            <a:r>
              <a:rPr lang="en-US" dirty="0"/>
              <a:t> (1967) noted an area in the southern </a:t>
            </a:r>
            <a:r>
              <a:rPr lang="en-US" dirty="0" err="1"/>
              <a:t>Oquirrh</a:t>
            </a:r>
            <a:r>
              <a:rPr lang="en-US" dirty="0"/>
              <a:t> Mountains within the Rush Valley surface-water drainage where geologic structural features direct groundwater recharge toward Cedar Valley. This is described in more detail in the “Recharge” subsection of this report. No discharge occurs at the surface in southeastern Rush Valley, where water levels are more than 120 </a:t>
            </a:r>
            <a:r>
              <a:rPr lang="en-US" dirty="0" err="1"/>
              <a:t>ft</a:t>
            </a:r>
            <a:r>
              <a:rPr lang="en-US" dirty="0"/>
              <a:t> below land surface near the valley bottom. Small amounts of groundwater from the Vernon area converge with the northerly and southerly flow paths and move toward Cedar Valley.” (p. 20-21)</a:t>
            </a:r>
          </a:p>
        </p:txBody>
      </p:sp>
      <p:sp>
        <p:nvSpPr>
          <p:cNvPr id="4" name="Slide Number Placeholder 3"/>
          <p:cNvSpPr>
            <a:spLocks noGrp="1"/>
          </p:cNvSpPr>
          <p:nvPr>
            <p:ph type="sldNum" sz="quarter" idx="10"/>
          </p:nvPr>
        </p:nvSpPr>
        <p:spPr/>
        <p:txBody>
          <a:bodyPr/>
          <a:lstStyle/>
          <a:p>
            <a:fld id="{1DF51B4A-6BBF-4547-8577-2C97E5D405B4}" type="slidenum">
              <a:rPr lang="en-US" smtClean="0"/>
              <a:t>12</a:t>
            </a:fld>
            <a:endParaRPr lang="en-US"/>
          </a:p>
        </p:txBody>
      </p:sp>
    </p:spTree>
    <p:extLst>
      <p:ext uri="{BB962C8B-B14F-4D97-AF65-F5344CB8AC3E}">
        <p14:creationId xmlns:p14="http://schemas.microsoft.com/office/powerpoint/2010/main" val="274488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14</a:t>
            </a:fld>
            <a:endParaRPr lang="en-US"/>
          </a:p>
        </p:txBody>
      </p:sp>
    </p:spTree>
    <p:extLst>
      <p:ext uri="{BB962C8B-B14F-4D97-AF65-F5344CB8AC3E}">
        <p14:creationId xmlns:p14="http://schemas.microsoft.com/office/powerpoint/2010/main" val="3489167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study estimated 5,000 ac-</a:t>
            </a:r>
            <a:r>
              <a:rPr lang="en-US" dirty="0" err="1" smtClean="0"/>
              <a:t>ft</a:t>
            </a:r>
            <a:r>
              <a:rPr lang="en-US" dirty="0" smtClean="0"/>
              <a:t>/</a:t>
            </a:r>
            <a:r>
              <a:rPr lang="en-US" dirty="0" err="1" smtClean="0"/>
              <a:t>yr</a:t>
            </a:r>
            <a:r>
              <a:rPr lang="en-US" dirty="0" smtClean="0"/>
              <a:t> of subsurface outflow to Cedar Valley, and a “small but significant” amount to Tooele Valley.)</a:t>
            </a:r>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15</a:t>
            </a:fld>
            <a:endParaRPr lang="en-US"/>
          </a:p>
        </p:txBody>
      </p:sp>
    </p:spTree>
    <p:extLst>
      <p:ext uri="{BB962C8B-B14F-4D97-AF65-F5344CB8AC3E}">
        <p14:creationId xmlns:p14="http://schemas.microsoft.com/office/powerpoint/2010/main" val="129867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16</a:t>
            </a:fld>
            <a:endParaRPr lang="en-US"/>
          </a:p>
        </p:txBody>
      </p:sp>
    </p:spTree>
    <p:extLst>
      <p:ext uri="{BB962C8B-B14F-4D97-AF65-F5344CB8AC3E}">
        <p14:creationId xmlns:p14="http://schemas.microsoft.com/office/powerpoint/2010/main" val="2783896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17</a:t>
            </a:fld>
            <a:endParaRPr lang="en-US"/>
          </a:p>
        </p:txBody>
      </p:sp>
    </p:spTree>
    <p:extLst>
      <p:ext uri="{BB962C8B-B14F-4D97-AF65-F5344CB8AC3E}">
        <p14:creationId xmlns:p14="http://schemas.microsoft.com/office/powerpoint/2010/main" val="3802896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18</a:t>
            </a:fld>
            <a:endParaRPr lang="en-US"/>
          </a:p>
        </p:txBody>
      </p:sp>
    </p:spTree>
    <p:extLst>
      <p:ext uri="{BB962C8B-B14F-4D97-AF65-F5344CB8AC3E}">
        <p14:creationId xmlns:p14="http://schemas.microsoft.com/office/powerpoint/2010/main" val="1921417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19</a:t>
            </a:fld>
            <a:endParaRPr lang="en-US"/>
          </a:p>
        </p:txBody>
      </p:sp>
    </p:spTree>
    <p:extLst>
      <p:ext uri="{BB962C8B-B14F-4D97-AF65-F5344CB8AC3E}">
        <p14:creationId xmlns:p14="http://schemas.microsoft.com/office/powerpoint/2010/main" val="1619071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20</a:t>
            </a:fld>
            <a:endParaRPr lang="en-US"/>
          </a:p>
        </p:txBody>
      </p:sp>
    </p:spTree>
    <p:extLst>
      <p:ext uri="{BB962C8B-B14F-4D97-AF65-F5344CB8AC3E}">
        <p14:creationId xmlns:p14="http://schemas.microsoft.com/office/powerpoint/2010/main" val="2975845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TS10</a:t>
            </a:r>
          </a:p>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2</a:t>
            </a:fld>
            <a:endParaRPr lang="en-US" dirty="0"/>
          </a:p>
        </p:txBody>
      </p:sp>
    </p:spTree>
    <p:extLst>
      <p:ext uri="{BB962C8B-B14F-4D97-AF65-F5344CB8AC3E}">
        <p14:creationId xmlns:p14="http://schemas.microsoft.com/office/powerpoint/2010/main" val="294097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21</a:t>
            </a:fld>
            <a:endParaRPr lang="en-US"/>
          </a:p>
        </p:txBody>
      </p:sp>
    </p:spTree>
    <p:extLst>
      <p:ext uri="{BB962C8B-B14F-4D97-AF65-F5344CB8AC3E}">
        <p14:creationId xmlns:p14="http://schemas.microsoft.com/office/powerpoint/2010/main" val="395760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Objective: Actual pumping numbers show that there is a surplus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22</a:t>
            </a:fld>
            <a:endParaRPr lang="en-US"/>
          </a:p>
        </p:txBody>
      </p:sp>
    </p:spTree>
    <p:extLst>
      <p:ext uri="{BB962C8B-B14F-4D97-AF65-F5344CB8AC3E}">
        <p14:creationId xmlns:p14="http://schemas.microsoft.com/office/powerpoint/2010/main" val="2496985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Table 2 – A lot of data on this page.  We’ll take our time.</a:t>
            </a:r>
          </a:p>
          <a:p>
            <a:pPr marL="685800" lvl="1" indent="-228600">
              <a:buFont typeface="+mj-lt"/>
              <a:buAutoNum type="arabicPeriod"/>
            </a:pPr>
            <a:r>
              <a:rPr lang="en-US" sz="1000" baseline="0" dirty="0" smtClean="0"/>
              <a:t>Subarea (From last page)</a:t>
            </a:r>
          </a:p>
          <a:p>
            <a:pPr marL="685800" lvl="1" indent="-228600">
              <a:buFont typeface="+mj-lt"/>
              <a:buAutoNum type="arabicPeriod"/>
            </a:pPr>
            <a:r>
              <a:rPr lang="en-US" sz="1000" baseline="0" dirty="0" smtClean="0"/>
              <a:t>Balanced Recharge/Discharge – (From last page)</a:t>
            </a:r>
          </a:p>
          <a:p>
            <a:pPr marL="685800" lvl="1" indent="-228600">
              <a:buFont typeface="+mj-lt"/>
              <a:buAutoNum type="arabicPeriod"/>
            </a:pPr>
            <a:r>
              <a:rPr lang="en-US" sz="1000" baseline="0" dirty="0" smtClean="0"/>
              <a:t>Surplus Based on Well Withdrawal – (From last page)</a:t>
            </a:r>
          </a:p>
          <a:p>
            <a:pPr marL="685800" lvl="1" indent="-228600">
              <a:buFont typeface="+mj-lt"/>
              <a:buAutoNum type="arabicPeriod"/>
            </a:pPr>
            <a:r>
              <a:rPr lang="en-US" sz="1000" baseline="0" dirty="0" smtClean="0"/>
              <a:t>Potential Water Right Diversion – Derived from inventory. What is diversion?</a:t>
            </a:r>
          </a:p>
          <a:p>
            <a:pPr marL="685800" lvl="1" indent="-228600">
              <a:buFont typeface="+mj-lt"/>
              <a:buAutoNum type="arabicPeriod"/>
            </a:pPr>
            <a:r>
              <a:rPr lang="en-US" sz="1000" baseline="0" dirty="0" smtClean="0"/>
              <a:t>Surplus based on Diversion – Surplus is much smaller.</a:t>
            </a:r>
          </a:p>
          <a:p>
            <a:pPr marL="685800" lvl="1" indent="-228600">
              <a:buFont typeface="+mj-lt"/>
              <a:buAutoNum type="arabicPeriod"/>
            </a:pPr>
            <a:r>
              <a:rPr lang="en-US" sz="1000" baseline="0" dirty="0" smtClean="0"/>
              <a:t>Potential Water Right Depletion – Derived from inventory of existing water rights.</a:t>
            </a:r>
          </a:p>
          <a:p>
            <a:pPr marL="685800" lvl="1" indent="-228600">
              <a:buFont typeface="+mj-lt"/>
              <a:buAutoNum type="arabicPeriod"/>
            </a:pPr>
            <a:r>
              <a:rPr lang="en-US" sz="1000" baseline="0" dirty="0" smtClean="0"/>
              <a:t>Surplus based on Depletion – Surplus is in between Well-based and Depletion-based.</a:t>
            </a:r>
          </a:p>
          <a:p>
            <a:pPr marL="685800" lvl="1" indent="-228600">
              <a:buFont typeface="+mj-lt"/>
              <a:buAutoNum type="arabicPeriod"/>
            </a:pPr>
            <a:r>
              <a:rPr lang="en-US" sz="1000" baseline="0" dirty="0" smtClean="0"/>
              <a:t>Unapproved Applications.</a:t>
            </a:r>
          </a:p>
          <a:p>
            <a:pPr marL="0" lvl="0" indent="0">
              <a:buFont typeface="Arial" panose="020B0604020202020204" pitchFamily="34" charset="0"/>
              <a:buNone/>
            </a:pPr>
            <a:r>
              <a:rPr lang="en-US" sz="1000" baseline="0" dirty="0" smtClean="0"/>
              <a:t>Conclusions:</a:t>
            </a:r>
          </a:p>
          <a:p>
            <a:pPr marL="685800" lvl="1" indent="-228600">
              <a:buFont typeface="+mj-lt"/>
              <a:buAutoNum type="arabicPeriod"/>
            </a:pPr>
            <a:r>
              <a:rPr lang="en-US" sz="1000" baseline="0" dirty="0" smtClean="0"/>
              <a:t>There are a lot of existing water rights not being fully used.</a:t>
            </a:r>
          </a:p>
          <a:p>
            <a:pPr marL="685800" lvl="1" indent="-228600">
              <a:buFont typeface="+mj-lt"/>
              <a:buAutoNum type="arabicPeriod"/>
            </a:pPr>
            <a:r>
              <a:rPr lang="en-US" sz="1000" baseline="0" dirty="0" smtClean="0"/>
              <a:t>On basis of potential diversion, Rush Valley basin is either over or approaching calculated recharge. </a:t>
            </a:r>
          </a:p>
          <a:p>
            <a:pPr marL="685800" lvl="1" indent="-228600">
              <a:buFont typeface="+mj-lt"/>
              <a:buAutoNum type="arabicPeriod"/>
            </a:pPr>
            <a:r>
              <a:rPr lang="en-US" sz="1000" baseline="0" dirty="0" smtClean="0"/>
              <a:t>On basis of potential depletion, there is still additional water.</a:t>
            </a:r>
          </a:p>
          <a:p>
            <a:pPr marL="685800" lvl="1" indent="-228600">
              <a:buFont typeface="+mj-lt"/>
              <a:buAutoNum type="arabicPeriod"/>
            </a:pPr>
            <a:r>
              <a:rPr lang="en-US" sz="1000" baseline="0" dirty="0" smtClean="0"/>
              <a:t>Unapproved applications diminish the calculated surpluses.</a:t>
            </a:r>
          </a:p>
          <a:p>
            <a:pPr marL="0" lvl="0" indent="0">
              <a:buFont typeface="+mj-lt"/>
              <a:buNone/>
            </a:pPr>
            <a:r>
              <a:rPr lang="en-US" sz="1000" baseline="0" dirty="0" smtClean="0"/>
              <a:t>Discussion:</a:t>
            </a:r>
          </a:p>
          <a:p>
            <a:pPr marL="685800" lvl="1" indent="-228600">
              <a:buFont typeface="+mj-lt"/>
              <a:buAutoNum type="arabicPeriod"/>
            </a:pPr>
            <a:r>
              <a:rPr lang="en-US" sz="1000" baseline="0" dirty="0" smtClean="0"/>
              <a:t>So which one of these surpluses is “right”?</a:t>
            </a:r>
          </a:p>
          <a:p>
            <a:pPr marL="685800" lvl="1" indent="-228600">
              <a:buFont typeface="+mj-lt"/>
              <a:buAutoNum type="arabicPeriod"/>
            </a:pPr>
            <a:r>
              <a:rPr lang="en-US" sz="1000" baseline="0" dirty="0" smtClean="0"/>
              <a:t>None are right but none are wrong either.</a:t>
            </a:r>
          </a:p>
          <a:p>
            <a:pPr marL="685800" lvl="1" indent="-228600">
              <a:buFont typeface="+mj-lt"/>
              <a:buAutoNum type="arabicPeriod"/>
            </a:pPr>
            <a:r>
              <a:rPr lang="en-US" sz="1000" baseline="0" dirty="0" smtClean="0"/>
              <a:t>Groundwater policy is challenging because of uncertainty.</a:t>
            </a:r>
          </a:p>
          <a:p>
            <a:pPr marL="685800" lvl="1" indent="-228600">
              <a:buFont typeface="+mj-lt"/>
              <a:buAutoNum type="arabicPeriod"/>
            </a:pPr>
            <a:r>
              <a:rPr lang="en-US" sz="1000" baseline="0" dirty="0" smtClean="0"/>
              <a:t>There seems to be water available, more so in the northern area, less so in the other two.</a:t>
            </a:r>
          </a:p>
          <a:p>
            <a:pPr marL="685800" lvl="1" indent="-228600">
              <a:buFont typeface="+mj-lt"/>
              <a:buAutoNum type="arabicPeriod"/>
            </a:pPr>
            <a:r>
              <a:rPr lang="en-US" sz="1000" baseline="0" dirty="0" smtClean="0"/>
              <a:t>If there is water, (as shown by </a:t>
            </a:r>
            <a:r>
              <a:rPr lang="en-US" sz="1000" baseline="0" dirty="0" err="1" smtClean="0"/>
              <a:t>Div</a:t>
            </a:r>
            <a:r>
              <a:rPr lang="en-US" sz="1000" baseline="0" dirty="0" smtClean="0"/>
              <a:t> and Dep) Utah water law dictates that we provide means to appropriate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51B4A-6BBF-4547-8577-2C97E5D405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11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Engineer’s Concerns:</a:t>
            </a:r>
          </a:p>
          <a:p>
            <a:pPr marL="171450" indent="-171450">
              <a:buFont typeface="Arial" panose="020B0604020202020204" pitchFamily="34" charset="0"/>
              <a:buChar char="•"/>
            </a:pPr>
            <a:r>
              <a:rPr lang="en-US" dirty="0" smtClean="0"/>
              <a:t>Levels</a:t>
            </a:r>
            <a:r>
              <a:rPr lang="en-US" baseline="0" dirty="0" smtClean="0"/>
              <a:t> of uncertainty – Some of this is inherent, but additional data and study can reduce uncertainty.</a:t>
            </a:r>
          </a:p>
          <a:p>
            <a:pPr marL="171450" indent="-171450">
              <a:buFont typeface="Arial" panose="020B0604020202020204" pitchFamily="34" charset="0"/>
              <a:buChar char="•"/>
            </a:pPr>
            <a:r>
              <a:rPr lang="en-US" baseline="0" dirty="0" smtClean="0"/>
              <a:t>Inaccuracy of well withdrawal estimates – refine methodology</a:t>
            </a:r>
          </a:p>
          <a:p>
            <a:pPr marL="171450" indent="-171450">
              <a:buFont typeface="Arial" panose="020B0604020202020204" pitchFamily="34" charset="0"/>
              <a:buChar char="•"/>
            </a:pPr>
            <a:r>
              <a:rPr lang="en-US" baseline="0" dirty="0" smtClean="0"/>
              <a:t>Unknown outflow to Tooele Valley</a:t>
            </a:r>
          </a:p>
          <a:p>
            <a:pPr marL="171450" indent="-171450">
              <a:buFont typeface="Arial" panose="020B0604020202020204" pitchFamily="34" charset="0"/>
              <a:buChar char="•"/>
            </a:pPr>
            <a:r>
              <a:rPr lang="en-US" baseline="0" dirty="0" smtClean="0"/>
              <a:t>Brackish water – is the water usable?</a:t>
            </a:r>
          </a:p>
          <a:p>
            <a:pPr marL="171450" indent="-171450">
              <a:buFont typeface="Arial" panose="020B0604020202020204" pitchFamily="34" charset="0"/>
              <a:buChar char="•"/>
            </a:pPr>
            <a:r>
              <a:rPr lang="en-US" baseline="0" dirty="0" smtClean="0"/>
              <a:t>Possible interference between wells.</a:t>
            </a:r>
          </a:p>
          <a:p>
            <a:pPr marL="171450" indent="-171450">
              <a:buFont typeface="Arial" panose="020B0604020202020204" pitchFamily="34" charset="0"/>
              <a:buChar char="•"/>
            </a:pPr>
            <a:r>
              <a:rPr lang="en-US" baseline="0" dirty="0" smtClean="0"/>
              <a:t>Difference between actual use and paper water – why?  Is there a physical constraint preventing full use of the water rights?</a:t>
            </a:r>
          </a:p>
          <a:p>
            <a:pPr marL="171450" indent="-171450">
              <a:buFont typeface="Arial" panose="020B0604020202020204" pitchFamily="34" charset="0"/>
              <a:buChar char="•"/>
            </a:pPr>
            <a:r>
              <a:rPr lang="en-US" baseline="0" dirty="0" smtClean="0"/>
              <a:t>Speculation – was one of the main reasons for initial policy.  Will speculation be a problem again?</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While the study shows there is more water available….</a:t>
            </a:r>
          </a:p>
          <a:p>
            <a:pPr marL="0" indent="0">
              <a:buFont typeface="Arial" panose="020B0604020202020204" pitchFamily="34" charset="0"/>
              <a:buNone/>
            </a:pPr>
            <a:r>
              <a:rPr lang="en-US" baseline="0" dirty="0" smtClean="0"/>
              <a:t>STILL REASON TO BE CAUTIOUS</a:t>
            </a:r>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24</a:t>
            </a:fld>
            <a:endParaRPr lang="en-US"/>
          </a:p>
        </p:txBody>
      </p:sp>
    </p:spTree>
    <p:extLst>
      <p:ext uri="{BB962C8B-B14F-4D97-AF65-F5344CB8AC3E}">
        <p14:creationId xmlns:p14="http://schemas.microsoft.com/office/powerpoint/2010/main" val="1187535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DF51B4A-6BBF-4547-8577-2C97E5D405B4}" type="slidenum">
              <a:rPr lang="en-US" smtClean="0"/>
              <a:t>25</a:t>
            </a:fld>
            <a:endParaRPr lang="en-US"/>
          </a:p>
        </p:txBody>
      </p:sp>
    </p:spTree>
    <p:extLst>
      <p:ext uri="{BB962C8B-B14F-4D97-AF65-F5344CB8AC3E}">
        <p14:creationId xmlns:p14="http://schemas.microsoft.com/office/powerpoint/2010/main" val="109469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Subdivide Rush Valley into 3 Subareas</a:t>
            </a:r>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26</a:t>
            </a:fld>
            <a:endParaRPr lang="en-US"/>
          </a:p>
        </p:txBody>
      </p:sp>
    </p:spTree>
    <p:extLst>
      <p:ext uri="{BB962C8B-B14F-4D97-AF65-F5344CB8AC3E}">
        <p14:creationId xmlns:p14="http://schemas.microsoft.com/office/powerpoint/2010/main" val="350358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27</a:t>
            </a:fld>
            <a:endParaRPr lang="en-US"/>
          </a:p>
        </p:txBody>
      </p:sp>
    </p:spTree>
    <p:extLst>
      <p:ext uri="{BB962C8B-B14F-4D97-AF65-F5344CB8AC3E}">
        <p14:creationId xmlns:p14="http://schemas.microsoft.com/office/powerpoint/2010/main" val="515414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28</a:t>
            </a:fld>
            <a:endParaRPr lang="en-US"/>
          </a:p>
        </p:txBody>
      </p:sp>
    </p:spTree>
    <p:extLst>
      <p:ext uri="{BB962C8B-B14F-4D97-AF65-F5344CB8AC3E}">
        <p14:creationId xmlns:p14="http://schemas.microsoft.com/office/powerpoint/2010/main" val="1258022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29</a:t>
            </a:fld>
            <a:endParaRPr lang="en-US"/>
          </a:p>
        </p:txBody>
      </p:sp>
    </p:spTree>
    <p:extLst>
      <p:ext uri="{BB962C8B-B14F-4D97-AF65-F5344CB8AC3E}">
        <p14:creationId xmlns:p14="http://schemas.microsoft.com/office/powerpoint/2010/main" val="1840456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30</a:t>
            </a:fld>
            <a:endParaRPr lang="en-US"/>
          </a:p>
        </p:txBody>
      </p:sp>
    </p:spTree>
    <p:extLst>
      <p:ext uri="{BB962C8B-B14F-4D97-AF65-F5344CB8AC3E}">
        <p14:creationId xmlns:p14="http://schemas.microsoft.com/office/powerpoint/2010/main" val="17693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3</a:t>
            </a:fld>
            <a:endParaRPr lang="en-US"/>
          </a:p>
        </p:txBody>
      </p:sp>
    </p:spTree>
    <p:extLst>
      <p:ext uri="{BB962C8B-B14F-4D97-AF65-F5344CB8AC3E}">
        <p14:creationId xmlns:p14="http://schemas.microsoft.com/office/powerpoint/2010/main" val="3901366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31</a:t>
            </a:fld>
            <a:endParaRPr lang="en-US"/>
          </a:p>
        </p:txBody>
      </p:sp>
    </p:spTree>
    <p:extLst>
      <p:ext uri="{BB962C8B-B14F-4D97-AF65-F5344CB8AC3E}">
        <p14:creationId xmlns:p14="http://schemas.microsoft.com/office/powerpoint/2010/main" val="3780363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32</a:t>
            </a:fld>
            <a:endParaRPr lang="en-US"/>
          </a:p>
        </p:txBody>
      </p:sp>
    </p:spTree>
    <p:extLst>
      <p:ext uri="{BB962C8B-B14F-4D97-AF65-F5344CB8AC3E}">
        <p14:creationId xmlns:p14="http://schemas.microsoft.com/office/powerpoint/2010/main" val="127493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51B4A-6BBF-4547-8577-2C97E5D405B4}" type="slidenum">
              <a:rPr lang="en-US" smtClean="0"/>
              <a:t>4</a:t>
            </a:fld>
            <a:endParaRPr lang="en-US"/>
          </a:p>
        </p:txBody>
      </p:sp>
    </p:spTree>
    <p:extLst>
      <p:ext uri="{BB962C8B-B14F-4D97-AF65-F5344CB8AC3E}">
        <p14:creationId xmlns:p14="http://schemas.microsoft.com/office/powerpoint/2010/main" val="215120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USGS</a:t>
            </a:r>
            <a:r>
              <a:rPr lang="en-US" baseline="0" dirty="0" smtClean="0"/>
              <a:t> report identified the aquifer units which each of these wells are completed in:</a:t>
            </a:r>
            <a:endParaRPr lang="en-US" dirty="0" smtClean="0"/>
          </a:p>
          <a:p>
            <a:pPr marL="173336" indent="-173336">
              <a:buFont typeface="Arial" panose="020B0604020202020204" pitchFamily="34" charset="0"/>
              <a:buChar char="•"/>
            </a:pPr>
            <a:r>
              <a:rPr lang="en-US" dirty="0" smtClean="0"/>
              <a:t>The graph</a:t>
            </a:r>
            <a:r>
              <a:rPr lang="en-US" baseline="0" dirty="0" smtClean="0"/>
              <a:t> on top is in the “lower basin-fill aquifer unit”</a:t>
            </a:r>
            <a:endParaRPr lang="en-US" dirty="0" smtClean="0"/>
          </a:p>
          <a:p>
            <a:pPr marL="173336" indent="-173336">
              <a:buFont typeface="Arial" panose="020B0604020202020204" pitchFamily="34" charset="0"/>
              <a:buChar char="•"/>
            </a:pPr>
            <a:r>
              <a:rPr lang="en-US" dirty="0" smtClean="0"/>
              <a:t>Next, the well that shows the declines (WIN 13086), is completed in</a:t>
            </a:r>
            <a:r>
              <a:rPr lang="en-US" baseline="0" dirty="0" smtClean="0"/>
              <a:t> (or just above)</a:t>
            </a:r>
            <a:r>
              <a:rPr lang="en-US" dirty="0" smtClean="0"/>
              <a:t> the “upper carbonate aquifer unit” </a:t>
            </a:r>
          </a:p>
          <a:p>
            <a:pPr marL="173336" indent="-173336">
              <a:buFont typeface="Arial" panose="020B0604020202020204" pitchFamily="34" charset="0"/>
              <a:buChar char="•"/>
            </a:pPr>
            <a:r>
              <a:rPr lang="en-US" dirty="0" smtClean="0"/>
              <a:t>The lower 3 </a:t>
            </a:r>
            <a:r>
              <a:rPr lang="en-US" baseline="0" dirty="0" smtClean="0"/>
              <a:t>wells are completed in the “upper basin-fill aquifer unit”</a:t>
            </a:r>
          </a:p>
          <a:p>
            <a:pPr marL="173336" indent="-173336">
              <a:buFont typeface="Arial" panose="020B0604020202020204" pitchFamily="34" charset="0"/>
              <a:buChar char="•"/>
            </a:pPr>
            <a:r>
              <a:rPr lang="en-US" baseline="0" dirty="0" smtClean="0"/>
              <a:t>(</a:t>
            </a:r>
            <a:r>
              <a:rPr lang="en-US" dirty="0" smtClean="0"/>
              <a:t>see figures 12 &amp; 13 on pages 30-32; </a:t>
            </a:r>
            <a:r>
              <a:rPr lang="en-US" baseline="0" dirty="0" smtClean="0"/>
              <a:t>also see figure 5 on page 10 of the USGS report). </a:t>
            </a:r>
          </a:p>
          <a:p>
            <a:endParaRPr lang="en-US" baseline="0" dirty="0" smtClean="0"/>
          </a:p>
          <a:p>
            <a:endParaRPr lang="en-US" baseline="0" dirty="0" smtClean="0"/>
          </a:p>
          <a:p>
            <a:r>
              <a:rPr lang="en-US" baseline="0" dirty="0" smtClean="0"/>
              <a:t>All of these wells are confined:</a:t>
            </a:r>
          </a:p>
          <a:p>
            <a:r>
              <a:rPr lang="en-US" baseline="0" dirty="0" smtClean="0"/>
              <a:t>1. (C-7-5)32bdd-1  (lower basin-fill, </a:t>
            </a:r>
            <a:r>
              <a:rPr lang="en-US" dirty="0"/>
              <a:t>confined condition)</a:t>
            </a:r>
            <a:endParaRPr lang="en-US" baseline="0" dirty="0" smtClean="0"/>
          </a:p>
          <a:p>
            <a:r>
              <a:rPr lang="en-US" baseline="0" dirty="0" smtClean="0"/>
              <a:t>2. (C-8-5)7ddd-2  (upper carbonate aquifer &amp; upper basin-fill, confined condition) </a:t>
            </a:r>
          </a:p>
          <a:p>
            <a:pPr defTabSz="924458">
              <a:defRPr/>
            </a:pPr>
            <a:r>
              <a:rPr lang="en-US" baseline="0" dirty="0" smtClean="0"/>
              <a:t>3. (C-8-5)20cdd-1  (</a:t>
            </a:r>
            <a:r>
              <a:rPr lang="en-US" dirty="0"/>
              <a:t>upper basin-fill, confined condition)</a:t>
            </a:r>
            <a:endParaRPr lang="en-US" baseline="0" dirty="0" smtClean="0"/>
          </a:p>
          <a:p>
            <a:pPr defTabSz="924458">
              <a:defRPr/>
            </a:pPr>
            <a:r>
              <a:rPr lang="en-US" baseline="0" dirty="0" smtClean="0"/>
              <a:t>4. (C-8-5)31ccd-5  (</a:t>
            </a:r>
            <a:r>
              <a:rPr lang="en-US" dirty="0"/>
              <a:t>upper basin-fill, confined condition)</a:t>
            </a:r>
            <a:endParaRPr lang="en-US" baseline="0" dirty="0" smtClean="0"/>
          </a:p>
          <a:p>
            <a:pPr defTabSz="924458">
              <a:defRPr/>
            </a:pPr>
            <a:r>
              <a:rPr lang="en-US" baseline="0" dirty="0" smtClean="0"/>
              <a:t>5. </a:t>
            </a:r>
            <a:r>
              <a:rPr lang="en-US" dirty="0"/>
              <a:t>(C-9-5)6aab-1  (upper basin-fill, confined condition)</a:t>
            </a:r>
          </a:p>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5</a:t>
            </a:fld>
            <a:endParaRPr lang="en-US"/>
          </a:p>
        </p:txBody>
      </p:sp>
    </p:spTree>
    <p:extLst>
      <p:ext uri="{BB962C8B-B14F-4D97-AF65-F5344CB8AC3E}">
        <p14:creationId xmlns:p14="http://schemas.microsoft.com/office/powerpoint/2010/main" val="155365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from the </a:t>
            </a:r>
            <a:r>
              <a:rPr lang="en-US" i="1" dirty="0" smtClean="0"/>
              <a:t>Groundwater Conditions in Utah</a:t>
            </a:r>
            <a:r>
              <a:rPr lang="en-US" dirty="0" smtClean="0"/>
              <a:t> reports.</a:t>
            </a:r>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6</a:t>
            </a:fld>
            <a:endParaRPr lang="en-US"/>
          </a:p>
        </p:txBody>
      </p:sp>
    </p:spTree>
    <p:extLst>
      <p:ext uri="{BB962C8B-B14F-4D97-AF65-F5344CB8AC3E}">
        <p14:creationId xmlns:p14="http://schemas.microsoft.com/office/powerpoint/2010/main" val="266651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study was Technical Publication 23, published in 1969. </a:t>
            </a:r>
          </a:p>
          <a:p>
            <a:endParaRPr lang="en-US" dirty="0" smtClean="0"/>
          </a:p>
          <a:p>
            <a:r>
              <a:rPr lang="en-US" dirty="0" smtClean="0"/>
              <a:t>A</a:t>
            </a:r>
            <a:r>
              <a:rPr lang="en-US" baseline="0" dirty="0" smtClean="0"/>
              <a:t> lot of what it says is consistent with the new study, like </a:t>
            </a:r>
          </a:p>
          <a:p>
            <a:pPr marL="173336" indent="-173336">
              <a:buFont typeface="Arial" panose="020B0604020202020204" pitchFamily="34" charset="0"/>
              <a:buChar char="•"/>
            </a:pPr>
            <a:r>
              <a:rPr lang="en-US" baseline="0" dirty="0" smtClean="0"/>
              <a:t>There are regions where recharge from the mountains does not enter the valley fill; </a:t>
            </a:r>
          </a:p>
          <a:p>
            <a:pPr marL="173336" indent="-173336">
              <a:buFont typeface="Arial" panose="020B0604020202020204" pitchFamily="34" charset="0"/>
              <a:buChar char="•"/>
            </a:pPr>
            <a:r>
              <a:rPr lang="en-US" baseline="0" dirty="0" smtClean="0"/>
              <a:t>discussions about clay layers and less permeable deeper layers of the basin-fill; </a:t>
            </a:r>
          </a:p>
          <a:p>
            <a:pPr marL="173336" indent="-173336">
              <a:buFont typeface="Arial" panose="020B0604020202020204" pitchFamily="34" charset="0"/>
              <a:buChar char="•"/>
            </a:pPr>
            <a:r>
              <a:rPr lang="en-US" baseline="0" dirty="0" smtClean="0"/>
              <a:t>most high-producing wells being located in certain areas of fractured bedrock or buried alluvium.</a:t>
            </a:r>
          </a:p>
          <a:p>
            <a:pPr marL="173336" indent="-173336">
              <a:buFont typeface="Arial" panose="020B0604020202020204" pitchFamily="34" charset="0"/>
              <a:buChar char="•"/>
            </a:pPr>
            <a:r>
              <a:rPr lang="en-US" baseline="0" dirty="0" smtClean="0"/>
              <a:t>Estimates of recharge from </a:t>
            </a:r>
            <a:r>
              <a:rPr lang="en-US" baseline="0" dirty="0" err="1" smtClean="0"/>
              <a:t>precip</a:t>
            </a:r>
            <a:r>
              <a:rPr lang="en-US" baseline="0" dirty="0" smtClean="0"/>
              <a:t>, ET, well withdrawals are similar</a:t>
            </a:r>
          </a:p>
          <a:p>
            <a:endParaRPr lang="en-US" baseline="0" dirty="0" smtClean="0"/>
          </a:p>
          <a:p>
            <a:r>
              <a:rPr lang="en-US" baseline="0" dirty="0" smtClean="0"/>
              <a:t>Some things are different:</a:t>
            </a:r>
          </a:p>
          <a:p>
            <a:pPr marL="173336" indent="-173336">
              <a:buFont typeface="Arial" panose="020B0604020202020204" pitchFamily="34" charset="0"/>
              <a:buChar char="•"/>
            </a:pPr>
            <a:r>
              <a:rPr lang="en-US" baseline="0" dirty="0" smtClean="0"/>
              <a:t>like subsurface outflow estimates</a:t>
            </a:r>
          </a:p>
          <a:p>
            <a:endParaRPr lang="en-US" baseline="0" dirty="0" smtClean="0"/>
          </a:p>
        </p:txBody>
      </p:sp>
      <p:sp>
        <p:nvSpPr>
          <p:cNvPr id="4" name="Slide Number Placeholder 3"/>
          <p:cNvSpPr>
            <a:spLocks noGrp="1"/>
          </p:cNvSpPr>
          <p:nvPr>
            <p:ph type="sldNum" sz="quarter" idx="10"/>
          </p:nvPr>
        </p:nvSpPr>
        <p:spPr/>
        <p:txBody>
          <a:bodyPr/>
          <a:lstStyle/>
          <a:p>
            <a:fld id="{1DF51B4A-6BBF-4547-8577-2C97E5D405B4}" type="slidenum">
              <a:rPr lang="en-US" smtClean="0"/>
              <a:t>7</a:t>
            </a:fld>
            <a:endParaRPr lang="en-US"/>
          </a:p>
        </p:txBody>
      </p:sp>
    </p:spTree>
    <p:extLst>
      <p:ext uri="{BB962C8B-B14F-4D97-AF65-F5344CB8AC3E}">
        <p14:creationId xmlns:p14="http://schemas.microsoft.com/office/powerpoint/2010/main" val="1820900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log data indicate that most wells in the Rush Valley study area produce groundwater from discrete layers or lenses of coarse-grained sediments in the basin fill and from fracture zones in bedrock. In basin fill, these coarse-grained zones may be the buried remnant of old fluvial channels. One example comes from a driller’s log of a well located in T. 8 S., R. 5 W., section 30 along the Vernon Creek-Faust Creek trend that notes drilling was terminated at only 53 </a:t>
            </a:r>
            <a:r>
              <a:rPr lang="en-US" dirty="0" err="1"/>
              <a:t>ft</a:t>
            </a:r>
            <a:r>
              <a:rPr lang="en-US" dirty="0"/>
              <a:t> when gravel continued to fill the hole as fast as it could be removed. Another example is well (C–5–5)32dbb–2, drilled to a depth of 112 </a:t>
            </a:r>
            <a:r>
              <a:rPr lang="en-US" dirty="0" err="1"/>
              <a:t>ft</a:t>
            </a:r>
            <a:r>
              <a:rPr lang="en-US" dirty="0"/>
              <a:t> in sands and gravels along the Clover Creek drainage. This reportedly is one of the best producing wells in the Clover-St. John area (James Schlosser, oral </a:t>
            </a:r>
            <a:r>
              <a:rPr lang="en-US" dirty="0" err="1"/>
              <a:t>commun</a:t>
            </a:r>
            <a:r>
              <a:rPr lang="en-US" dirty="0"/>
              <a:t>.). The basin fill also contains thick zones of fine-grained, low-permeability deposits.</a:t>
            </a:r>
          </a:p>
          <a:p>
            <a:r>
              <a:rPr lang="en-US" dirty="0"/>
              <a:t>Data are not sufficient to accurately estimate the extent of these permeable zones in the bedrock or basin-fill aquifers. Furthermore, the contributing thickness (b) of the aquifer in equation 1 is rarely well known. Because of the uncertainty in b, aquifer-test data were used to estimate values of T rather than K in Rush Valley (table 3).” (p.16)</a:t>
            </a:r>
            <a:endParaRPr lang="en-US" dirty="0" smtClean="0"/>
          </a:p>
          <a:p>
            <a:endParaRPr lang="en-US" dirty="0"/>
          </a:p>
        </p:txBody>
      </p:sp>
      <p:sp>
        <p:nvSpPr>
          <p:cNvPr id="4" name="Slide Number Placeholder 3"/>
          <p:cNvSpPr>
            <a:spLocks noGrp="1"/>
          </p:cNvSpPr>
          <p:nvPr>
            <p:ph type="sldNum" sz="quarter" idx="10"/>
          </p:nvPr>
        </p:nvSpPr>
        <p:spPr/>
        <p:txBody>
          <a:bodyPr/>
          <a:lstStyle/>
          <a:p>
            <a:fld id="{1DF51B4A-6BBF-4547-8577-2C97E5D405B4}" type="slidenum">
              <a:rPr lang="en-US" smtClean="0"/>
              <a:t>8</a:t>
            </a:fld>
            <a:endParaRPr lang="en-US"/>
          </a:p>
        </p:txBody>
      </p:sp>
    </p:spTree>
    <p:extLst>
      <p:ext uri="{BB962C8B-B14F-4D97-AF65-F5344CB8AC3E}">
        <p14:creationId xmlns:p14="http://schemas.microsoft.com/office/powerpoint/2010/main" val="2936395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rocks of the UCAU bedrock aquifer] readily yield water where wells intersect fracture systems … along the north and south flanks of South Mountain, and near the mouth of Soldier Canyon east of Stockton.” (p. 13)</a:t>
            </a:r>
          </a:p>
          <a:p>
            <a:pPr lvl="0"/>
            <a:endParaRPr lang="en-US" dirty="0" smtClean="0"/>
          </a:p>
          <a:p>
            <a:pPr lvl="0"/>
            <a:r>
              <a:rPr lang="en-US" dirty="0" smtClean="0"/>
              <a:t>“Groundwater movement through the UCAU is likely impeded by the near vertically dipping bedding oriented perpendicular to the direction of groundwater movement where it underlies the UBFAU throughout this area.” (p. 20)</a:t>
            </a:r>
          </a:p>
          <a:p>
            <a:pPr lvl="0"/>
            <a:endParaRPr lang="en-US" dirty="0" smtClean="0"/>
          </a:p>
          <a:p>
            <a:pPr lvl="0"/>
            <a:r>
              <a:rPr lang="en-US" dirty="0" smtClean="0"/>
              <a:t>“Water-level altitudes in three of four wells penetrating the UCAU along the south slope of South Mountain are about 140 to 240 </a:t>
            </a:r>
            <a:r>
              <a:rPr lang="en-US" dirty="0" err="1" smtClean="0"/>
              <a:t>ft</a:t>
            </a:r>
            <a:r>
              <a:rPr lang="en-US" dirty="0" smtClean="0"/>
              <a:t> lower than in the neighboring UBFAU. Although this indicates the potential for groundwater to move from the UBFAU into the UCAU of South Mountain, the complicated geologic structure of South Mountain likely prevents flow in this direction and may only allow flow eastward around the bedrock block and through the UBFAU toward Tooele Valley at the Stockton Bar.” (p. 20)</a:t>
            </a:r>
          </a:p>
          <a:p>
            <a:endParaRPr lang="en-US" dirty="0" smtClean="0"/>
          </a:p>
          <a:p>
            <a:endParaRPr lang="en-US" dirty="0" smtClean="0"/>
          </a:p>
          <a:p>
            <a:r>
              <a:rPr lang="en-US" dirty="0" smtClean="0"/>
              <a:t>“</a:t>
            </a:r>
            <a:r>
              <a:rPr lang="en-US" dirty="0"/>
              <a:t>Cross section </a:t>
            </a:r>
            <a:r>
              <a:rPr lang="en-US" i="1" dirty="0"/>
              <a:t>A–A’ </a:t>
            </a:r>
            <a:r>
              <a:rPr lang="en-US" dirty="0"/>
              <a:t>extends west to east from bedrock on South Mountain to bedrock on the </a:t>
            </a:r>
            <a:r>
              <a:rPr lang="en-US" dirty="0" err="1"/>
              <a:t>Oquirrh</a:t>
            </a:r>
            <a:r>
              <a:rPr lang="en-US" dirty="0"/>
              <a:t> Mountains (fig. 6</a:t>
            </a:r>
            <a:r>
              <a:rPr lang="en-US" i="1" dirty="0"/>
              <a:t>A</a:t>
            </a:r>
            <a:r>
              <a:rPr lang="en-US" dirty="0"/>
              <a:t>). The central third of the cross section is drawn through the UBFAU near Stockton. Bedrock of the </a:t>
            </a:r>
            <a:r>
              <a:rPr lang="en-US" dirty="0" err="1"/>
              <a:t>Oquirrh</a:t>
            </a:r>
            <a:r>
              <a:rPr lang="en-US" dirty="0"/>
              <a:t> Group (UCAU) lies along much of the cross section. These rocks consist of nearly equal amounts of interbedded sandstone and limestone. Bedding in the </a:t>
            </a:r>
            <a:r>
              <a:rPr lang="en-US" dirty="0" err="1"/>
              <a:t>Oquirrh</a:t>
            </a:r>
            <a:r>
              <a:rPr lang="en-US" dirty="0"/>
              <a:t> Group is steeply north dipping and strikes parallel or subparallel to the line of section. On the basis of gravity data and available well logs, it is assumed that the UBFAU directly overlies the UCAU with no intervening LBFAU along the line of section. Gravity data indicate that the total thickness of the UBFAU is at least 450 </a:t>
            </a:r>
            <a:r>
              <a:rPr lang="en-US" dirty="0" err="1"/>
              <a:t>ft</a:t>
            </a:r>
            <a:r>
              <a:rPr lang="en-US" dirty="0"/>
              <a:t> and possibly much thicker near the center of the section. The UBFAU thins towards bedrock exposures at South Mountain and thinly mantles </a:t>
            </a:r>
            <a:r>
              <a:rPr lang="en-US" dirty="0" err="1"/>
              <a:t>Oquirrh</a:t>
            </a:r>
            <a:r>
              <a:rPr lang="en-US" dirty="0"/>
              <a:t> Group bedrock east of Stockton. Bedrock of the UCAU and unconsolidated basin fill of the UBFAU may be partially offset across a series of concealed down-to-the west normal faults near Stockton.”</a:t>
            </a:r>
          </a:p>
          <a:p>
            <a:endParaRPr lang="en-US" dirty="0"/>
          </a:p>
          <a:p>
            <a:r>
              <a:rPr lang="en-US" dirty="0"/>
              <a:t>“Cross section </a:t>
            </a:r>
            <a:r>
              <a:rPr lang="en-US" i="1" dirty="0"/>
              <a:t>B</a:t>
            </a:r>
            <a:r>
              <a:rPr lang="en-US" dirty="0"/>
              <a:t>–</a:t>
            </a:r>
            <a:r>
              <a:rPr lang="en-US" i="1" dirty="0"/>
              <a:t>B' </a:t>
            </a:r>
            <a:r>
              <a:rPr lang="en-US" dirty="0"/>
              <a:t>extends west to east from bedrock of the </a:t>
            </a:r>
            <a:r>
              <a:rPr lang="en-US" dirty="0" err="1"/>
              <a:t>Oquirrh</a:t>
            </a:r>
            <a:r>
              <a:rPr lang="en-US" dirty="0"/>
              <a:t> Group (UCAU) exposed in the eastern </a:t>
            </a:r>
            <a:r>
              <a:rPr lang="en-US" dirty="0" err="1"/>
              <a:t>Stansbury</a:t>
            </a:r>
            <a:r>
              <a:rPr lang="en-US" dirty="0"/>
              <a:t> Mountains to UCAU exposures at Indian Hill and a perennial spring at the eastern edge of the cross section (fig. 6</a:t>
            </a:r>
            <a:r>
              <a:rPr lang="en-US" i="1" dirty="0"/>
              <a:t>A</a:t>
            </a:r>
            <a:r>
              <a:rPr lang="en-US" dirty="0"/>
              <a:t>). Eastward sloping alluvial fans comprising the UBFAU probably mantle bedrock east of the </a:t>
            </a:r>
            <a:r>
              <a:rPr lang="en-US" dirty="0" err="1"/>
              <a:t>Stansbury</a:t>
            </a:r>
            <a:r>
              <a:rPr lang="en-US" dirty="0"/>
              <a:t> Mountains. A pair of prominent fault scarps with opposing offset defines a small </a:t>
            </a:r>
            <a:r>
              <a:rPr lang="en-US" dirty="0" err="1"/>
              <a:t>graben</a:t>
            </a:r>
            <a:r>
              <a:rPr lang="en-US" dirty="0"/>
              <a:t> between Indian Hill and the </a:t>
            </a:r>
            <a:r>
              <a:rPr lang="en-US" dirty="0" err="1"/>
              <a:t>Stansbury</a:t>
            </a:r>
            <a:r>
              <a:rPr lang="en-US" dirty="0"/>
              <a:t> Mountains. On the basis of well logs, the total thickness of the UBFAU in the </a:t>
            </a:r>
            <a:r>
              <a:rPr lang="en-US" dirty="0" err="1"/>
              <a:t>graben</a:t>
            </a:r>
            <a:r>
              <a:rPr lang="en-US" dirty="0"/>
              <a:t> based on well logs is at least 240 </a:t>
            </a:r>
            <a:r>
              <a:rPr lang="en-US" dirty="0" err="1"/>
              <a:t>ft</a:t>
            </a:r>
            <a:r>
              <a:rPr lang="en-US" dirty="0"/>
              <a:t> but likely not much greater than 300 ft. Gravity data suggest that the UBFAU thinly mantles bedrock both east and west of Indian Hill. Bedding in the UCAU is steeply dipping or overturned and strikes perpendicular to the line of section west of the </a:t>
            </a:r>
            <a:r>
              <a:rPr lang="en-US" dirty="0" err="1"/>
              <a:t>graben</a:t>
            </a:r>
            <a:r>
              <a:rPr lang="en-US" dirty="0"/>
              <a:t>. Bedrock near Indian Hill is west dipping and nearly perpendicular to the line of section.”</a:t>
            </a:r>
          </a:p>
        </p:txBody>
      </p:sp>
      <p:sp>
        <p:nvSpPr>
          <p:cNvPr id="4" name="Slide Number Placeholder 3"/>
          <p:cNvSpPr>
            <a:spLocks noGrp="1"/>
          </p:cNvSpPr>
          <p:nvPr>
            <p:ph type="sldNum" sz="quarter" idx="10"/>
          </p:nvPr>
        </p:nvSpPr>
        <p:spPr/>
        <p:txBody>
          <a:bodyPr/>
          <a:lstStyle/>
          <a:p>
            <a:fld id="{1DF51B4A-6BBF-4547-8577-2C97E5D405B4}" type="slidenum">
              <a:rPr lang="en-US" smtClean="0"/>
              <a:t>9</a:t>
            </a:fld>
            <a:endParaRPr lang="en-US"/>
          </a:p>
        </p:txBody>
      </p:sp>
    </p:spTree>
    <p:extLst>
      <p:ext uri="{BB962C8B-B14F-4D97-AF65-F5344CB8AC3E}">
        <p14:creationId xmlns:p14="http://schemas.microsoft.com/office/powerpoint/2010/main" val="168221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A3047B-A4DE-4B37-88C5-7C68AF0E07BB}"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82400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3047B-A4DE-4B37-88C5-7C68AF0E07BB}"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116905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3047B-A4DE-4B37-88C5-7C68AF0E07BB}"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111979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3085768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382909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ED07DCC-38EB-4D42-8674-9E237E7D2827}"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375464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D07DCC-38EB-4D42-8674-9E237E7D2827}"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3628366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D07DCC-38EB-4D42-8674-9E237E7D2827}" type="datetimeFigureOut">
              <a:rPr lang="en-US" smtClean="0"/>
              <a:t>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4166153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D07DCC-38EB-4D42-8674-9E237E7D2827}" type="datetimeFigureOut">
              <a:rPr lang="en-US" smtClean="0"/>
              <a:t>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1585741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07DCC-38EB-4D42-8674-9E237E7D2827}" type="datetimeFigureOut">
              <a:rPr lang="en-US" smtClean="0"/>
              <a:t>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3602600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D07DCC-38EB-4D42-8674-9E237E7D2827}"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252948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3047B-A4DE-4B37-88C5-7C68AF0E07BB}"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1124831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D07DCC-38EB-4D42-8674-9E237E7D2827}"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2209458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684783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613789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A3047B-A4DE-4B37-88C5-7C68AF0E07BB}"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249317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A3047B-A4DE-4B37-88C5-7C68AF0E07BB}"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2926641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A3047B-A4DE-4B37-88C5-7C68AF0E07BB}" type="datetimeFigureOut">
              <a:rPr lang="en-US" smtClean="0"/>
              <a:t>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341146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A3047B-A4DE-4B37-88C5-7C68AF0E07BB}" type="datetimeFigureOut">
              <a:rPr lang="en-US" smtClean="0"/>
              <a:t>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356641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3047B-A4DE-4B37-88C5-7C68AF0E07BB}" type="datetimeFigureOut">
              <a:rPr lang="en-US" smtClean="0"/>
              <a:t>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405238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A3047B-A4DE-4B37-88C5-7C68AF0E07BB}"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259481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A3047B-A4DE-4B37-88C5-7C68AF0E07BB}"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6A11E-16C0-4FAB-8831-DCC55CA530A1}" type="slidenum">
              <a:rPr lang="en-US" smtClean="0"/>
              <a:t>‹#›</a:t>
            </a:fld>
            <a:endParaRPr lang="en-US"/>
          </a:p>
        </p:txBody>
      </p:sp>
    </p:spTree>
    <p:extLst>
      <p:ext uri="{BB962C8B-B14F-4D97-AF65-F5344CB8AC3E}">
        <p14:creationId xmlns:p14="http://schemas.microsoft.com/office/powerpoint/2010/main" val="370874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3047B-A4DE-4B37-88C5-7C68AF0E07BB}" type="datetimeFigureOut">
              <a:rPr lang="en-US" smtClean="0"/>
              <a:t>11/9/2018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6A11E-16C0-4FAB-8831-DCC55CA530A1}" type="slidenum">
              <a:rPr lang="en-US" smtClean="0"/>
              <a:t>‹#›</a:t>
            </a:fld>
            <a:endParaRPr lang="en-US"/>
          </a:p>
        </p:txBody>
      </p:sp>
    </p:spTree>
    <p:extLst>
      <p:ext uri="{BB962C8B-B14F-4D97-AF65-F5344CB8AC3E}">
        <p14:creationId xmlns:p14="http://schemas.microsoft.com/office/powerpoint/2010/main" val="2082648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07DCC-38EB-4D42-8674-9E237E7D2827}" type="datetimeFigureOut">
              <a:rPr lang="en-US" smtClean="0"/>
              <a:t>11/9/2018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3CC67-39A4-47C3-9B01-224DE8237809}" type="slidenum">
              <a:rPr lang="en-US" smtClean="0"/>
              <a:t>‹#›</a:t>
            </a:fld>
            <a:endParaRPr lang="en-US"/>
          </a:p>
        </p:txBody>
      </p:sp>
    </p:spTree>
    <p:extLst>
      <p:ext uri="{BB962C8B-B14F-4D97-AF65-F5344CB8AC3E}">
        <p14:creationId xmlns:p14="http://schemas.microsoft.com/office/powerpoint/2010/main" val="304151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aps.waterrights.utah.gov/EsriMap/gw-graphs.asp"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waterrights@utah.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maps.waterrights.utah.gov/EsriMap/gw-graphs.as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maps.waterrights.utah.gov/EsriMap/gw-graphs.asp"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49" y="-839388"/>
            <a:ext cx="12285495" cy="7925987"/>
          </a:xfrm>
          <a:prstGeom prst="rect">
            <a:avLst/>
          </a:prstGeom>
        </p:spPr>
      </p:pic>
      <p:sp>
        <p:nvSpPr>
          <p:cNvPr id="6" name="Title 1"/>
          <p:cNvSpPr txBox="1">
            <a:spLocks/>
          </p:cNvSpPr>
          <p:nvPr/>
        </p:nvSpPr>
        <p:spPr>
          <a:xfrm>
            <a:off x="1819275" y="-148141"/>
            <a:ext cx="8553450" cy="1175558"/>
          </a:xfrm>
          <a:prstGeom prst="rect">
            <a:avLst/>
          </a:prstGeom>
          <a:effectLst>
            <a:outerShdw blurRad="50800" dist="38100" dir="5400000" algn="t" rotWithShape="0">
              <a:schemeClr val="tx1">
                <a:alpha val="40000"/>
              </a:schemeClr>
            </a:outerShdw>
          </a:effectLst>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smtClean="0">
                <a:effectLst>
                  <a:outerShdw blurRad="50800" dist="38100" dir="5400000" algn="t" rotWithShape="0">
                    <a:schemeClr val="bg1">
                      <a:alpha val="40000"/>
                    </a:schemeClr>
                  </a:outerShdw>
                </a:effectLst>
              </a:rPr>
              <a:t>Rush Valley Water Rights Policy Meeting</a:t>
            </a:r>
          </a:p>
        </p:txBody>
      </p: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5713" y="302220"/>
            <a:ext cx="829133" cy="961697"/>
          </a:xfrm>
          <a:prstGeom prst="rect">
            <a:avLst/>
          </a:prstGeom>
          <a:noFill/>
          <a:ln>
            <a:noFill/>
          </a:ln>
          <a:effectLst/>
        </p:spPr>
      </p:pic>
      <p:sp>
        <p:nvSpPr>
          <p:cNvPr id="2" name="TextBox 1"/>
          <p:cNvSpPr txBox="1"/>
          <p:nvPr/>
        </p:nvSpPr>
        <p:spPr>
          <a:xfrm>
            <a:off x="4954575" y="1343050"/>
            <a:ext cx="1922257" cy="369332"/>
          </a:xfrm>
          <a:prstGeom prst="rect">
            <a:avLst/>
          </a:prstGeom>
          <a:noFill/>
        </p:spPr>
        <p:txBody>
          <a:bodyPr wrap="none" rtlCol="0">
            <a:spAutoFit/>
          </a:bodyPr>
          <a:lstStyle/>
          <a:p>
            <a:r>
              <a:rPr lang="en-US" dirty="0">
                <a:effectLst>
                  <a:outerShdw blurRad="50800" dist="38100" dir="5400000" algn="t" rotWithShape="0">
                    <a:schemeClr val="bg1">
                      <a:alpha val="40000"/>
                    </a:schemeClr>
                  </a:outerShdw>
                </a:effectLst>
              </a:rPr>
              <a:t>November 8, </a:t>
            </a:r>
            <a:r>
              <a:rPr lang="en-US" dirty="0" smtClean="0">
                <a:effectLst>
                  <a:outerShdw blurRad="50800" dist="38100" dir="5400000" algn="t" rotWithShape="0">
                    <a:schemeClr val="bg1">
                      <a:alpha val="40000"/>
                    </a:schemeClr>
                  </a:outerShdw>
                </a:effectLst>
              </a:rPr>
              <a:t>2018</a:t>
            </a:r>
            <a:endParaRPr lang="en-US" dirty="0">
              <a:effectLst>
                <a:outerShdw blurRad="50800" dist="38100" dir="5400000" algn="t" rotWithShape="0">
                  <a:schemeClr val="bg1">
                    <a:alpha val="40000"/>
                  </a:schemeClr>
                </a:outerShdw>
              </a:effectLst>
            </a:endParaRPr>
          </a:p>
        </p:txBody>
      </p:sp>
    </p:spTree>
    <p:extLst>
      <p:ext uri="{BB962C8B-B14F-4D97-AF65-F5344CB8AC3E}">
        <p14:creationId xmlns:p14="http://schemas.microsoft.com/office/powerpoint/2010/main" val="2345648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39" y="3281362"/>
            <a:ext cx="12169961" cy="3576638"/>
          </a:xfrm>
          <a:prstGeom prst="rect">
            <a:avLst/>
          </a:prstGeom>
        </p:spPr>
      </p:pic>
      <p:pic>
        <p:nvPicPr>
          <p:cNvPr id="6" name="Picture 5"/>
          <p:cNvPicPr>
            <a:picLocks noChangeAspect="1"/>
          </p:cNvPicPr>
          <p:nvPr/>
        </p:nvPicPr>
        <p:blipFill>
          <a:blip r:embed="rId4"/>
          <a:stretch>
            <a:fillRect/>
          </a:stretch>
        </p:blipFill>
        <p:spPr>
          <a:xfrm>
            <a:off x="8563428" y="769396"/>
            <a:ext cx="2523972" cy="3249251"/>
          </a:xfrm>
          <a:prstGeom prst="rect">
            <a:avLst/>
          </a:prstGeom>
        </p:spPr>
      </p:pic>
      <p:cxnSp>
        <p:nvCxnSpPr>
          <p:cNvPr id="18" name="Straight Connector 17"/>
          <p:cNvCxnSpPr/>
          <p:nvPr/>
        </p:nvCxnSpPr>
        <p:spPr>
          <a:xfrm>
            <a:off x="8898731" y="1507331"/>
            <a:ext cx="338138" cy="140494"/>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236869" y="1647825"/>
            <a:ext cx="116681" cy="0"/>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9353550" y="1600201"/>
            <a:ext cx="235744" cy="47624"/>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71716" y="805387"/>
            <a:ext cx="7089659" cy="2856736"/>
          </a:xfrm>
          <a:prstGeom prst="rect">
            <a:avLst/>
          </a:prstGeom>
        </p:spPr>
        <p:txBody>
          <a:bodyPr wrap="square">
            <a:normAutofit/>
          </a:bodyPr>
          <a:lstStyle/>
          <a:p>
            <a:r>
              <a:rPr lang="en-US" sz="1400" dirty="0" smtClean="0"/>
              <a:t>The flow of Clover Creek is more than expected for its watershed size and elevation. The report suggests faulting and the steep dip of the mountain bedrock redirects some groundwater that would otherwise flow into the valley aquifer into the springs that feed Clover Creek. (p. 7)</a:t>
            </a:r>
            <a:endParaRPr lang="en-US" sz="1400" dirty="0"/>
          </a:p>
          <a:p>
            <a:endParaRPr lang="en-US" sz="1400" dirty="0"/>
          </a:p>
          <a:p>
            <a:r>
              <a:rPr lang="en-US" sz="1400" dirty="0" smtClean="0"/>
              <a:t>“The </a:t>
            </a:r>
            <a:r>
              <a:rPr lang="en-US" sz="1400" dirty="0"/>
              <a:t>UBFAU contains spatially extensive clay layers in several areas </a:t>
            </a:r>
            <a:r>
              <a:rPr lang="en-US" sz="1400" dirty="0" smtClean="0"/>
              <a:t>including … near Clover and Saint John. Where </a:t>
            </a:r>
            <a:r>
              <a:rPr lang="en-US" sz="1400" dirty="0"/>
              <a:t>present, these clay layers may form important confining layers within the basin-fill aquifer</a:t>
            </a:r>
            <a:r>
              <a:rPr lang="en-US" sz="1400" dirty="0" smtClean="0"/>
              <a:t>.”</a:t>
            </a:r>
          </a:p>
          <a:p>
            <a:endParaRPr lang="en-US" sz="1400" dirty="0"/>
          </a:p>
          <a:p>
            <a:r>
              <a:rPr lang="en-US" sz="1400" dirty="0" smtClean="0"/>
              <a:t>“Permeability </a:t>
            </a:r>
            <a:r>
              <a:rPr lang="en-US" sz="1400" dirty="0"/>
              <a:t>of the UBFAU is highly variable but generally decreases toward fine-grained deposits along the central axis of Rush Valley</a:t>
            </a:r>
            <a:r>
              <a:rPr lang="en-US" sz="1400" dirty="0" smtClean="0"/>
              <a:t>.”</a:t>
            </a:r>
            <a:endParaRPr lang="en-US" sz="1400" dirty="0"/>
          </a:p>
        </p:txBody>
      </p:sp>
    </p:spTree>
    <p:extLst>
      <p:ext uri="{BB962C8B-B14F-4D97-AF65-F5344CB8AC3E}">
        <p14:creationId xmlns:p14="http://schemas.microsoft.com/office/powerpoint/2010/main" val="2397410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319" t="21912" r="28597" b="22384"/>
          <a:stretch/>
        </p:blipFill>
        <p:spPr>
          <a:xfrm>
            <a:off x="0" y="2742790"/>
            <a:ext cx="11927133" cy="4115210"/>
          </a:xfrm>
          <a:prstGeom prst="rect">
            <a:avLst/>
          </a:prstGeom>
        </p:spPr>
      </p:pic>
      <p:sp>
        <p:nvSpPr>
          <p:cNvPr id="25" name="Rectangle 24"/>
          <p:cNvSpPr/>
          <p:nvPr/>
        </p:nvSpPr>
        <p:spPr>
          <a:xfrm>
            <a:off x="7223760" y="2742790"/>
            <a:ext cx="4114800" cy="953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563428" y="769396"/>
            <a:ext cx="2523972" cy="3249251"/>
          </a:xfrm>
          <a:prstGeom prst="rect">
            <a:avLst/>
          </a:prstGeom>
        </p:spPr>
      </p:pic>
      <p:cxnSp>
        <p:nvCxnSpPr>
          <p:cNvPr id="7" name="Straight Connector 6"/>
          <p:cNvCxnSpPr/>
          <p:nvPr/>
        </p:nvCxnSpPr>
        <p:spPr>
          <a:xfrm flipV="1">
            <a:off x="9320213" y="3238500"/>
            <a:ext cx="138112" cy="233364"/>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458325" y="2593181"/>
            <a:ext cx="59531" cy="645319"/>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515475" y="2400300"/>
            <a:ext cx="104775" cy="200025"/>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92479" y="769396"/>
            <a:ext cx="7255845" cy="2278604"/>
          </a:xfrm>
          <a:prstGeom prst="rect">
            <a:avLst/>
          </a:prstGeom>
        </p:spPr>
        <p:txBody>
          <a:bodyPr>
            <a:normAutofit lnSpcReduction="10000"/>
          </a:bodyPr>
          <a:lstStyle/>
          <a:p>
            <a:pPr lvl="1"/>
            <a:r>
              <a:rPr lang="en-US" dirty="0" smtClean="0"/>
              <a:t>The aquifer is unconfined near the mountains south and west of Vernon. Moving to the north and west, the upper basin-fill aquifer thins and becomes confined beneath clay layers. (p. 20)</a:t>
            </a:r>
          </a:p>
          <a:p>
            <a:pPr lvl="1"/>
            <a:endParaRPr lang="en-US" dirty="0"/>
          </a:p>
          <a:p>
            <a:pPr lvl="1"/>
            <a:r>
              <a:rPr lang="en-US" dirty="0" smtClean="0"/>
              <a:t>There is a high transmissivity area in the UCAU bedrock aquifer just north of Vernon. The basin fill overlying this area has thick clay layers separating the bedrock aquifer from the shallow basin fill aquifer. (p. 13, 20)</a:t>
            </a:r>
          </a:p>
          <a:p>
            <a:pPr lvl="1"/>
            <a:endParaRPr lang="en-US" dirty="0" smtClean="0"/>
          </a:p>
        </p:txBody>
      </p:sp>
      <p:cxnSp>
        <p:nvCxnSpPr>
          <p:cNvPr id="5" name="Straight Arrow Connector 4"/>
          <p:cNvCxnSpPr/>
          <p:nvPr/>
        </p:nvCxnSpPr>
        <p:spPr>
          <a:xfrm>
            <a:off x="8048324" y="4018647"/>
            <a:ext cx="234439" cy="46829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35187" y="3378553"/>
            <a:ext cx="1758622" cy="523220"/>
          </a:xfrm>
          <a:prstGeom prst="rect">
            <a:avLst/>
          </a:prstGeom>
          <a:noFill/>
        </p:spPr>
        <p:txBody>
          <a:bodyPr wrap="none" rtlCol="0">
            <a:spAutoFit/>
          </a:bodyPr>
          <a:lstStyle/>
          <a:p>
            <a:pPr algn="ctr"/>
            <a:r>
              <a:rPr lang="en-US" sz="1400" dirty="0" smtClean="0"/>
              <a:t>This is the well with</a:t>
            </a:r>
          </a:p>
          <a:p>
            <a:pPr algn="ctr"/>
            <a:r>
              <a:rPr lang="en-US" sz="1400" dirty="0" smtClean="0"/>
              <a:t>declining water levels</a:t>
            </a:r>
            <a:endParaRPr lang="en-US" sz="1400" dirty="0"/>
          </a:p>
        </p:txBody>
      </p:sp>
    </p:spTree>
    <p:extLst>
      <p:ext uri="{BB962C8B-B14F-4D97-AF65-F5344CB8AC3E}">
        <p14:creationId xmlns:p14="http://schemas.microsoft.com/office/powerpoint/2010/main" val="3165830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444" t="18450" r="9359" b="27419"/>
          <a:stretch/>
        </p:blipFill>
        <p:spPr>
          <a:xfrm>
            <a:off x="37116" y="3439886"/>
            <a:ext cx="11921784" cy="3078900"/>
          </a:xfrm>
          <a:prstGeom prst="rect">
            <a:avLst/>
          </a:prstGeom>
        </p:spPr>
      </p:pic>
      <p:pic>
        <p:nvPicPr>
          <p:cNvPr id="5" name="Picture 4"/>
          <p:cNvPicPr>
            <a:picLocks noChangeAspect="1"/>
          </p:cNvPicPr>
          <p:nvPr/>
        </p:nvPicPr>
        <p:blipFill>
          <a:blip r:embed="rId4"/>
          <a:stretch>
            <a:fillRect/>
          </a:stretch>
        </p:blipFill>
        <p:spPr>
          <a:xfrm>
            <a:off x="8563428" y="769396"/>
            <a:ext cx="2523972" cy="3249251"/>
          </a:xfrm>
          <a:prstGeom prst="rect">
            <a:avLst/>
          </a:prstGeom>
        </p:spPr>
      </p:pic>
      <p:cxnSp>
        <p:nvCxnSpPr>
          <p:cNvPr id="6" name="Straight Connector 5"/>
          <p:cNvCxnSpPr/>
          <p:nvPr/>
        </p:nvCxnSpPr>
        <p:spPr>
          <a:xfrm flipV="1">
            <a:off x="9996488" y="1985963"/>
            <a:ext cx="631031" cy="1388268"/>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87528" y="556610"/>
            <a:ext cx="7065772" cy="2883276"/>
          </a:xfrm>
          <a:prstGeom prst="rect">
            <a:avLst/>
          </a:prstGeom>
        </p:spPr>
        <p:txBody>
          <a:bodyPr>
            <a:normAutofit/>
          </a:bodyPr>
          <a:lstStyle/>
          <a:p>
            <a:pPr lvl="1"/>
            <a:r>
              <a:rPr lang="en-US" dirty="0" smtClean="0"/>
              <a:t>The </a:t>
            </a:r>
            <a:r>
              <a:rPr lang="en-US" dirty="0"/>
              <a:t>aquifer is unconfined in </a:t>
            </a:r>
            <a:r>
              <a:rPr lang="en-US" dirty="0" smtClean="0"/>
              <a:t>the southeastern area </a:t>
            </a:r>
            <a:r>
              <a:rPr lang="en-US" dirty="0"/>
              <a:t>(p. 20</a:t>
            </a:r>
            <a:r>
              <a:rPr lang="en-US" dirty="0" smtClean="0"/>
              <a:t>), and “the </a:t>
            </a:r>
            <a:r>
              <a:rPr lang="en-US" dirty="0"/>
              <a:t>UBFAU is less than 300 </a:t>
            </a:r>
            <a:r>
              <a:rPr lang="en-US" dirty="0" err="1"/>
              <a:t>ft</a:t>
            </a:r>
            <a:r>
              <a:rPr lang="en-US" dirty="0"/>
              <a:t> thick and overlies the older Salt Lake Formation of the </a:t>
            </a:r>
            <a:r>
              <a:rPr lang="en-US" dirty="0" smtClean="0"/>
              <a:t>LBFAU.” (p. 9)</a:t>
            </a:r>
          </a:p>
          <a:p>
            <a:pPr lvl="1"/>
            <a:endParaRPr lang="en-US" dirty="0" smtClean="0"/>
          </a:p>
          <a:p>
            <a:pPr lvl="1"/>
            <a:r>
              <a:rPr lang="en-US" dirty="0" smtClean="0"/>
              <a:t>“..attempts </a:t>
            </a:r>
            <a:r>
              <a:rPr lang="en-US" dirty="0"/>
              <a:t>to drill productive wells in UCAU or LCAU bedrock occasionally result in abandonment because they yield little to no water. Examples are in Ophir Canyon </a:t>
            </a:r>
            <a:r>
              <a:rPr lang="en-US" dirty="0" smtClean="0"/>
              <a:t>… and </a:t>
            </a:r>
            <a:r>
              <a:rPr lang="en-US" dirty="0"/>
              <a:t>in the Thorp </a:t>
            </a:r>
            <a:r>
              <a:rPr lang="en-US" dirty="0" smtClean="0"/>
              <a:t>Hills…” (p. 18)</a:t>
            </a:r>
          </a:p>
        </p:txBody>
      </p:sp>
    </p:spTree>
    <p:extLst>
      <p:ext uri="{BB962C8B-B14F-4D97-AF65-F5344CB8AC3E}">
        <p14:creationId xmlns:p14="http://schemas.microsoft.com/office/powerpoint/2010/main" val="2836481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Ground</a:t>
            </a:r>
            <a:r>
              <a:rPr lang="en-US" baseline="0" smtClean="0"/>
              <a:t>water Balance</a:t>
            </a:r>
            <a:endParaRPr lang="en-US" dirty="0"/>
          </a:p>
        </p:txBody>
      </p:sp>
      <p:sp>
        <p:nvSpPr>
          <p:cNvPr id="3" name="Content Placeholder 2"/>
          <p:cNvSpPr>
            <a:spLocks noGrp="1"/>
          </p:cNvSpPr>
          <p:nvPr>
            <p:ph sz="half" idx="1"/>
          </p:nvPr>
        </p:nvSpPr>
        <p:spPr>
          <a:xfrm>
            <a:off x="1828800" y="1630694"/>
            <a:ext cx="4038600" cy="2239963"/>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lgn="ctr">
              <a:buNone/>
            </a:pPr>
            <a:r>
              <a:rPr lang="en-US" b="1" dirty="0" smtClean="0"/>
              <a:t>Recharge</a:t>
            </a:r>
          </a:p>
          <a:p>
            <a:r>
              <a:rPr lang="en-US" dirty="0" smtClean="0"/>
              <a:t>Precipitation </a:t>
            </a:r>
          </a:p>
          <a:p>
            <a:r>
              <a:rPr lang="en-US" dirty="0" smtClean="0"/>
              <a:t>Seepage from irrigation</a:t>
            </a:r>
          </a:p>
          <a:p>
            <a:r>
              <a:rPr lang="en-US" dirty="0" smtClean="0"/>
              <a:t>Seepage from streams</a:t>
            </a:r>
          </a:p>
          <a:p>
            <a:r>
              <a:rPr lang="en-US" dirty="0" smtClean="0"/>
              <a:t>Subsurface inflow</a:t>
            </a:r>
          </a:p>
          <a:p>
            <a:pPr lvl="1"/>
            <a:endParaRPr lang="en-US" dirty="0" smtClean="0"/>
          </a:p>
          <a:p>
            <a:pPr lvl="1"/>
            <a:endParaRPr lang="en-US" dirty="0"/>
          </a:p>
        </p:txBody>
      </p:sp>
      <p:sp>
        <p:nvSpPr>
          <p:cNvPr id="4" name="Content Placeholder 3"/>
          <p:cNvSpPr>
            <a:spLocks noGrp="1"/>
          </p:cNvSpPr>
          <p:nvPr>
            <p:ph sz="half" idx="2"/>
          </p:nvPr>
        </p:nvSpPr>
        <p:spPr>
          <a:xfrm>
            <a:off x="1828800" y="4114803"/>
            <a:ext cx="4038600" cy="2239963"/>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lgn="ctr">
              <a:buNone/>
            </a:pPr>
            <a:r>
              <a:rPr lang="en-US" b="1" dirty="0" smtClean="0"/>
              <a:t>Discharge</a:t>
            </a:r>
          </a:p>
          <a:p>
            <a:r>
              <a:rPr lang="en-US" dirty="0" smtClean="0"/>
              <a:t>Well pumping</a:t>
            </a:r>
          </a:p>
          <a:p>
            <a:r>
              <a:rPr lang="en-US" dirty="0" smtClean="0"/>
              <a:t>Evapotranspiration (Lake evaporation and plant transpiration) </a:t>
            </a:r>
          </a:p>
          <a:p>
            <a:r>
              <a:rPr lang="en-US" dirty="0" smtClean="0"/>
              <a:t>Valley springs</a:t>
            </a:r>
          </a:p>
          <a:p>
            <a:r>
              <a:rPr lang="en-US" dirty="0" smtClean="0"/>
              <a:t>Subsurface outflow</a:t>
            </a:r>
          </a:p>
          <a:p>
            <a:endParaRPr lang="en-US" dirty="0" smtClean="0"/>
          </a:p>
          <a:p>
            <a:endParaRPr lang="en-US" dirty="0"/>
          </a:p>
        </p:txBody>
      </p:sp>
      <p:sp>
        <p:nvSpPr>
          <p:cNvPr id="8" name="TextBox 7"/>
          <p:cNvSpPr txBox="1"/>
          <p:nvPr/>
        </p:nvSpPr>
        <p:spPr>
          <a:xfrm rot="20590829">
            <a:off x="8096255" y="6044960"/>
            <a:ext cx="1762021" cy="246221"/>
          </a:xfrm>
          <a:prstGeom prst="rect">
            <a:avLst/>
          </a:prstGeom>
          <a:noFill/>
        </p:spPr>
        <p:txBody>
          <a:bodyPr wrap="none" rtlCol="0">
            <a:spAutoFit/>
          </a:bodyPr>
          <a:lstStyle/>
          <a:p>
            <a:pPr defTabSz="457200"/>
            <a:r>
              <a:rPr lang="en-US" sz="1000" i="1" dirty="0">
                <a:solidFill>
                  <a:prstClr val="white">
                    <a:lumMod val="50000"/>
                  </a:prstClr>
                </a:solidFill>
                <a:latin typeface="Calibri" panose="020F0502020204030204"/>
              </a:rPr>
              <a:t>Figure 13 from SIR-2017–5072</a:t>
            </a:r>
          </a:p>
        </p:txBody>
      </p:sp>
      <p:pic>
        <p:nvPicPr>
          <p:cNvPr id="5" name="Picture 4"/>
          <p:cNvPicPr>
            <a:picLocks noChangeAspect="1"/>
          </p:cNvPicPr>
          <p:nvPr/>
        </p:nvPicPr>
        <p:blipFill>
          <a:blip r:embed="rId2"/>
          <a:stretch>
            <a:fillRect/>
          </a:stretch>
        </p:blipFill>
        <p:spPr>
          <a:xfrm>
            <a:off x="5953096" y="1520466"/>
            <a:ext cx="6115904" cy="5020376"/>
          </a:xfrm>
          <a:prstGeom prst="rect">
            <a:avLst/>
          </a:prstGeom>
        </p:spPr>
      </p:pic>
    </p:spTree>
    <p:extLst>
      <p:ext uri="{BB962C8B-B14F-4D97-AF65-F5344CB8AC3E}">
        <p14:creationId xmlns:p14="http://schemas.microsoft.com/office/powerpoint/2010/main" val="1497067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Water Budget </a:t>
            </a:r>
            <a:br>
              <a:rPr lang="en-US" dirty="0" smtClean="0"/>
            </a:br>
            <a:r>
              <a:rPr lang="en-US" dirty="0" smtClean="0"/>
              <a:t>-Recharge</a:t>
            </a:r>
            <a:endParaRPr lang="en-US" dirty="0"/>
          </a:p>
        </p:txBody>
      </p:sp>
      <p:sp>
        <p:nvSpPr>
          <p:cNvPr id="3" name="Content Placeholder 2"/>
          <p:cNvSpPr>
            <a:spLocks noGrp="1"/>
          </p:cNvSpPr>
          <p:nvPr>
            <p:ph idx="1"/>
          </p:nvPr>
        </p:nvSpPr>
        <p:spPr>
          <a:xfrm>
            <a:off x="838200" y="1825625"/>
            <a:ext cx="6066703" cy="4351338"/>
          </a:xfrm>
        </p:spPr>
        <p:txBody>
          <a:bodyPr>
            <a:normAutofit fontScale="92500" lnSpcReduction="20000"/>
          </a:bodyPr>
          <a:lstStyle/>
          <a:p>
            <a:r>
              <a:rPr lang="en-US" dirty="0" smtClean="0"/>
              <a:t>Recharge from Precipitation </a:t>
            </a:r>
          </a:p>
          <a:p>
            <a:pPr lvl="1"/>
            <a:r>
              <a:rPr lang="en-US" dirty="0" smtClean="0"/>
              <a:t>BCM Estimate (67-yr </a:t>
            </a:r>
            <a:r>
              <a:rPr lang="en-US" dirty="0" err="1" smtClean="0"/>
              <a:t>avg</a:t>
            </a:r>
            <a:r>
              <a:rPr lang="en-US" dirty="0" smtClean="0"/>
              <a:t>)</a:t>
            </a:r>
          </a:p>
          <a:p>
            <a:pPr lvl="1"/>
            <a:r>
              <a:rPr lang="en-US" dirty="0" smtClean="0"/>
              <a:t>No precipitation recharge on valley floor</a:t>
            </a:r>
          </a:p>
          <a:p>
            <a:pPr lvl="1"/>
            <a:r>
              <a:rPr lang="en-US" dirty="0" smtClean="0"/>
              <a:t>Large rates of recharge on mountains</a:t>
            </a:r>
          </a:p>
          <a:p>
            <a:pPr lvl="1"/>
            <a:r>
              <a:rPr lang="en-US" dirty="0" smtClean="0"/>
              <a:t>Area of no recharge – east mountains</a:t>
            </a:r>
          </a:p>
          <a:p>
            <a:pPr lvl="2"/>
            <a:r>
              <a:rPr lang="en-US" dirty="0" smtClean="0"/>
              <a:t>Measured water levels does not show a gradient from these mountains to the valley</a:t>
            </a:r>
          </a:p>
          <a:p>
            <a:pPr lvl="2"/>
            <a:r>
              <a:rPr lang="en-US" dirty="0" smtClean="0"/>
              <a:t>Faults along these mountains likely block the flow of water to the valley</a:t>
            </a:r>
          </a:p>
          <a:p>
            <a:pPr lvl="1"/>
            <a:r>
              <a:rPr lang="en-US" dirty="0" smtClean="0"/>
              <a:t>High uncertainty (50%)</a:t>
            </a:r>
          </a:p>
          <a:p>
            <a:r>
              <a:rPr lang="en-US" dirty="0" smtClean="0"/>
              <a:t>Recharge from Irrigation Returns</a:t>
            </a:r>
          </a:p>
          <a:p>
            <a:pPr lvl="1"/>
            <a:r>
              <a:rPr lang="en-US" dirty="0" smtClean="0"/>
              <a:t>Assumed </a:t>
            </a:r>
            <a:r>
              <a:rPr lang="en-US" dirty="0"/>
              <a:t>30% of </a:t>
            </a:r>
            <a:r>
              <a:rPr lang="en-US" dirty="0" smtClean="0"/>
              <a:t>surface water used </a:t>
            </a:r>
            <a:r>
              <a:rPr lang="en-US" dirty="0"/>
              <a:t>for irrigation becomes recharge </a:t>
            </a:r>
          </a:p>
          <a:p>
            <a:pPr lvl="1"/>
            <a:r>
              <a:rPr lang="en-US" dirty="0" smtClean="0"/>
              <a:t>Assumed all </a:t>
            </a:r>
            <a:r>
              <a:rPr lang="en-US" dirty="0"/>
              <a:t>of the estimated streamflow is applied for irrigation </a:t>
            </a:r>
          </a:p>
          <a:p>
            <a:endParaRPr lang="en-US" dirty="0"/>
          </a:p>
        </p:txBody>
      </p:sp>
      <p:pic>
        <p:nvPicPr>
          <p:cNvPr id="6" name="Picture 5"/>
          <p:cNvPicPr>
            <a:picLocks noChangeAspect="1"/>
          </p:cNvPicPr>
          <p:nvPr/>
        </p:nvPicPr>
        <p:blipFill rotWithShape="1">
          <a:blip r:embed="rId3"/>
          <a:srcRect l="11662" t="10043" r="8362" b="9133"/>
          <a:stretch/>
        </p:blipFill>
        <p:spPr>
          <a:xfrm>
            <a:off x="7499350" y="693420"/>
            <a:ext cx="4241546" cy="5542788"/>
          </a:xfrm>
          <a:prstGeom prst="rect">
            <a:avLst/>
          </a:prstGeom>
        </p:spPr>
      </p:pic>
    </p:spTree>
    <p:extLst>
      <p:ext uri="{BB962C8B-B14F-4D97-AF65-F5344CB8AC3E}">
        <p14:creationId xmlns:p14="http://schemas.microsoft.com/office/powerpoint/2010/main" val="2757906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Water Budget </a:t>
            </a:r>
            <a:br>
              <a:rPr lang="en-US" dirty="0" smtClean="0"/>
            </a:br>
            <a:r>
              <a:rPr lang="en-US" dirty="0" smtClean="0"/>
              <a:t>-</a:t>
            </a:r>
            <a:r>
              <a:rPr lang="en-US" baseline="0" dirty="0" smtClean="0"/>
              <a:t>Discharge</a:t>
            </a:r>
            <a:endParaRPr lang="en-US" dirty="0"/>
          </a:p>
        </p:txBody>
      </p:sp>
      <p:sp>
        <p:nvSpPr>
          <p:cNvPr id="3" name="Content Placeholder 2"/>
          <p:cNvSpPr>
            <a:spLocks noGrp="1"/>
          </p:cNvSpPr>
          <p:nvPr>
            <p:ph idx="1"/>
          </p:nvPr>
        </p:nvSpPr>
        <p:spPr/>
        <p:txBody>
          <a:bodyPr/>
          <a:lstStyle/>
          <a:p>
            <a:r>
              <a:rPr lang="en-US" dirty="0" smtClean="0"/>
              <a:t>Evapotranspiration</a:t>
            </a:r>
          </a:p>
          <a:p>
            <a:r>
              <a:rPr lang="en-US" dirty="0" smtClean="0"/>
              <a:t>Mountain Springs</a:t>
            </a:r>
          </a:p>
          <a:p>
            <a:r>
              <a:rPr lang="en-US" dirty="0" smtClean="0"/>
              <a:t>Well Withdrawals</a:t>
            </a:r>
          </a:p>
          <a:p>
            <a:r>
              <a:rPr lang="en-US" dirty="0" smtClean="0"/>
              <a:t>Subsurface Outflow </a:t>
            </a:r>
          </a:p>
          <a:p>
            <a:pPr lvl="1"/>
            <a:r>
              <a:rPr lang="en-US" dirty="0" smtClean="0"/>
              <a:t>600 ac-</a:t>
            </a:r>
            <a:r>
              <a:rPr lang="en-US" dirty="0" err="1" smtClean="0"/>
              <a:t>ft</a:t>
            </a:r>
            <a:r>
              <a:rPr lang="en-US" dirty="0" smtClean="0"/>
              <a:t>/</a:t>
            </a:r>
            <a:r>
              <a:rPr lang="en-US" dirty="0" err="1" smtClean="0"/>
              <a:t>yr</a:t>
            </a:r>
            <a:r>
              <a:rPr lang="en-US" dirty="0" smtClean="0"/>
              <a:t> to Tooele Valley</a:t>
            </a:r>
          </a:p>
          <a:p>
            <a:pPr lvl="1"/>
            <a:r>
              <a:rPr lang="en-US" dirty="0" smtClean="0"/>
              <a:t>300 ac-</a:t>
            </a:r>
            <a:r>
              <a:rPr lang="en-US" dirty="0" err="1" smtClean="0"/>
              <a:t>ft</a:t>
            </a:r>
            <a:r>
              <a:rPr lang="en-US" dirty="0" smtClean="0"/>
              <a:t>/</a:t>
            </a:r>
            <a:r>
              <a:rPr lang="en-US" dirty="0" err="1" smtClean="0"/>
              <a:t>yr</a:t>
            </a:r>
            <a:r>
              <a:rPr lang="en-US" dirty="0" smtClean="0"/>
              <a:t> to Cedar Valley</a:t>
            </a:r>
          </a:p>
        </p:txBody>
      </p:sp>
      <p:pic>
        <p:nvPicPr>
          <p:cNvPr id="4" name="Picture 3"/>
          <p:cNvPicPr>
            <a:picLocks noChangeAspect="1"/>
          </p:cNvPicPr>
          <p:nvPr/>
        </p:nvPicPr>
        <p:blipFill rotWithShape="1">
          <a:blip r:embed="rId3"/>
          <a:srcRect l="12863" t="10000" r="8378" b="9130"/>
          <a:stretch/>
        </p:blipFill>
        <p:spPr>
          <a:xfrm>
            <a:off x="7501710" y="685800"/>
            <a:ext cx="4173773" cy="5546035"/>
          </a:xfrm>
          <a:prstGeom prst="rect">
            <a:avLst/>
          </a:prstGeom>
        </p:spPr>
      </p:pic>
    </p:spTree>
    <p:extLst>
      <p:ext uri="{BB962C8B-B14F-4D97-AF65-F5344CB8AC3E}">
        <p14:creationId xmlns:p14="http://schemas.microsoft.com/office/powerpoint/2010/main" val="1232527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Findings</a:t>
            </a:r>
            <a:endParaRPr lang="en-US" dirty="0"/>
          </a:p>
        </p:txBody>
      </p:sp>
      <p:sp>
        <p:nvSpPr>
          <p:cNvPr id="3" name="Content Placeholder 2"/>
          <p:cNvSpPr>
            <a:spLocks noGrp="1"/>
          </p:cNvSpPr>
          <p:nvPr>
            <p:ph idx="1"/>
          </p:nvPr>
        </p:nvSpPr>
        <p:spPr/>
        <p:txBody>
          <a:bodyPr/>
          <a:lstStyle/>
          <a:p>
            <a:r>
              <a:rPr lang="en-US" dirty="0" smtClean="0"/>
              <a:t>Report defined three subareas</a:t>
            </a:r>
          </a:p>
          <a:p>
            <a:pPr lvl="1"/>
            <a:r>
              <a:rPr lang="en-US" dirty="0" smtClean="0"/>
              <a:t>North Rush Valley</a:t>
            </a:r>
          </a:p>
          <a:p>
            <a:pPr lvl="1"/>
            <a:r>
              <a:rPr lang="en-US" dirty="0" smtClean="0"/>
              <a:t>Vernon Area</a:t>
            </a:r>
          </a:p>
          <a:p>
            <a:pPr lvl="1"/>
            <a:r>
              <a:rPr lang="en-US" dirty="0" smtClean="0"/>
              <a:t>Southeastern Rush Valley</a:t>
            </a:r>
          </a:p>
          <a:p>
            <a:pPr lvl="1"/>
            <a:endParaRPr lang="en-US" dirty="0" smtClean="0"/>
          </a:p>
        </p:txBody>
      </p:sp>
      <p:pic>
        <p:nvPicPr>
          <p:cNvPr id="4" name="Picture 3"/>
          <p:cNvPicPr>
            <a:picLocks noChangeAspect="1"/>
          </p:cNvPicPr>
          <p:nvPr/>
        </p:nvPicPr>
        <p:blipFill>
          <a:blip r:embed="rId3"/>
          <a:stretch>
            <a:fillRect/>
          </a:stretch>
        </p:blipFill>
        <p:spPr>
          <a:xfrm>
            <a:off x="5555750" y="-854288"/>
            <a:ext cx="6688477" cy="8656580"/>
          </a:xfrm>
          <a:prstGeom prst="rect">
            <a:avLst/>
          </a:prstGeom>
        </p:spPr>
      </p:pic>
    </p:spTree>
    <p:extLst>
      <p:ext uri="{BB962C8B-B14F-4D97-AF65-F5344CB8AC3E}">
        <p14:creationId xmlns:p14="http://schemas.microsoft.com/office/powerpoint/2010/main" val="152715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Findings</a:t>
            </a:r>
            <a:endParaRPr lang="en-US" dirty="0"/>
          </a:p>
        </p:txBody>
      </p:sp>
      <p:sp>
        <p:nvSpPr>
          <p:cNvPr id="3" name="Content Placeholder 2"/>
          <p:cNvSpPr>
            <a:spLocks noGrp="1"/>
          </p:cNvSpPr>
          <p:nvPr>
            <p:ph idx="1"/>
          </p:nvPr>
        </p:nvSpPr>
        <p:spPr/>
        <p:txBody>
          <a:bodyPr/>
          <a:lstStyle/>
          <a:p>
            <a:r>
              <a:rPr lang="en-US" dirty="0" smtClean="0"/>
              <a:t>Report defined three subareas</a:t>
            </a:r>
          </a:p>
          <a:p>
            <a:pPr lvl="1"/>
            <a:r>
              <a:rPr lang="en-US" dirty="0" smtClean="0"/>
              <a:t>North Rush Valley</a:t>
            </a:r>
          </a:p>
          <a:p>
            <a:pPr lvl="1"/>
            <a:r>
              <a:rPr lang="en-US" dirty="0" smtClean="0"/>
              <a:t>Vernon Area</a:t>
            </a:r>
          </a:p>
          <a:p>
            <a:pPr lvl="1"/>
            <a:r>
              <a:rPr lang="en-US" dirty="0" smtClean="0"/>
              <a:t>Southeastern Rush Valley</a:t>
            </a:r>
          </a:p>
          <a:p>
            <a:pPr lvl="1"/>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782" y="0"/>
            <a:ext cx="4557615" cy="7107393"/>
          </a:xfrm>
          <a:prstGeom prst="rect">
            <a:avLst/>
          </a:prstGeom>
        </p:spPr>
      </p:pic>
    </p:spTree>
    <p:extLst>
      <p:ext uri="{BB962C8B-B14F-4D97-AF65-F5344CB8AC3E}">
        <p14:creationId xmlns:p14="http://schemas.microsoft.com/office/powerpoint/2010/main" val="102392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Recharge &amp; Discharge Estimates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86616224"/>
              </p:ext>
            </p:extLst>
          </p:nvPr>
        </p:nvGraphicFramePr>
        <p:xfrm>
          <a:off x="838200" y="1520825"/>
          <a:ext cx="10091058" cy="4617720"/>
        </p:xfrm>
        <a:graphic>
          <a:graphicData uri="http://schemas.openxmlformats.org/drawingml/2006/table">
            <a:tbl>
              <a:tblPr firstRow="1" bandRow="1">
                <a:tableStyleId>{2D5ABB26-0587-4C30-8999-92F81FD0307C}</a:tableStyleId>
              </a:tblPr>
              <a:tblGrid>
                <a:gridCol w="3429000">
                  <a:extLst>
                    <a:ext uri="{9D8B030D-6E8A-4147-A177-3AD203B41FA5}">
                      <a16:colId xmlns:a16="http://schemas.microsoft.com/office/drawing/2014/main" val="761169858"/>
                    </a:ext>
                  </a:extLst>
                </a:gridCol>
                <a:gridCol w="1915886">
                  <a:extLst>
                    <a:ext uri="{9D8B030D-6E8A-4147-A177-3AD203B41FA5}">
                      <a16:colId xmlns:a16="http://schemas.microsoft.com/office/drawing/2014/main" val="1373150181"/>
                    </a:ext>
                  </a:extLst>
                </a:gridCol>
                <a:gridCol w="1451428">
                  <a:extLst>
                    <a:ext uri="{9D8B030D-6E8A-4147-A177-3AD203B41FA5}">
                      <a16:colId xmlns:a16="http://schemas.microsoft.com/office/drawing/2014/main" val="3549585924"/>
                    </a:ext>
                  </a:extLst>
                </a:gridCol>
                <a:gridCol w="1436915">
                  <a:extLst>
                    <a:ext uri="{9D8B030D-6E8A-4147-A177-3AD203B41FA5}">
                      <a16:colId xmlns:a16="http://schemas.microsoft.com/office/drawing/2014/main" val="2049804101"/>
                    </a:ext>
                  </a:extLst>
                </a:gridCol>
                <a:gridCol w="1857829">
                  <a:extLst>
                    <a:ext uri="{9D8B030D-6E8A-4147-A177-3AD203B41FA5}">
                      <a16:colId xmlns:a16="http://schemas.microsoft.com/office/drawing/2014/main" val="1833079490"/>
                    </a:ext>
                  </a:extLst>
                </a:gridCol>
              </a:tblGrid>
              <a:tr h="370840">
                <a:tc>
                  <a:txBody>
                    <a:bodyPr/>
                    <a:lstStyle/>
                    <a:p>
                      <a:endParaRPr lang="en-US" b="1" i="1" dirty="0"/>
                    </a:p>
                  </a:txBody>
                  <a:tcPr/>
                </a:tc>
                <a:tc>
                  <a:txBody>
                    <a:bodyPr/>
                    <a:lstStyle/>
                    <a:p>
                      <a:r>
                        <a:rPr lang="en-US" dirty="0" smtClean="0"/>
                        <a:t>Northern Area</a:t>
                      </a:r>
                      <a:endParaRPr lang="en-US" dirty="0"/>
                    </a:p>
                  </a:txBody>
                  <a:tcPr/>
                </a:tc>
                <a:tc>
                  <a:txBody>
                    <a:bodyPr/>
                    <a:lstStyle/>
                    <a:p>
                      <a:r>
                        <a:rPr lang="en-US" dirty="0" smtClean="0"/>
                        <a:t>Vernon Area</a:t>
                      </a:r>
                      <a:endParaRPr lang="en-US" dirty="0"/>
                    </a:p>
                  </a:txBody>
                  <a:tcPr/>
                </a:tc>
                <a:tc>
                  <a:txBody>
                    <a:bodyPr/>
                    <a:lstStyle/>
                    <a:p>
                      <a:r>
                        <a:rPr lang="en-US" dirty="0" smtClean="0"/>
                        <a:t>SE</a:t>
                      </a:r>
                      <a:r>
                        <a:rPr lang="en-US" baseline="0" dirty="0" smtClean="0"/>
                        <a:t> Area</a:t>
                      </a:r>
                      <a:endParaRPr lang="en-US" dirty="0"/>
                    </a:p>
                  </a:txBody>
                  <a:tcPr/>
                </a:tc>
                <a:tc>
                  <a:txBody>
                    <a:bodyPr/>
                    <a:lstStyle/>
                    <a:p>
                      <a:endParaRPr lang="en-US" dirty="0"/>
                    </a:p>
                  </a:txBody>
                  <a:tcPr/>
                </a:tc>
                <a:extLst>
                  <a:ext uri="{0D108BD9-81ED-4DB2-BD59-A6C34878D82A}">
                    <a16:rowId xmlns:a16="http://schemas.microsoft.com/office/drawing/2014/main" val="12658292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440381127"/>
                  </a:ext>
                </a:extLst>
              </a:tr>
              <a:tr h="370840">
                <a:tc>
                  <a:txBody>
                    <a:bodyPr/>
                    <a:lstStyle/>
                    <a:p>
                      <a:r>
                        <a:rPr lang="en-US" dirty="0" smtClean="0"/>
                        <a:t>Infiltration of precipitation</a:t>
                      </a:r>
                      <a:endParaRPr lang="en-US" dirty="0"/>
                    </a:p>
                  </a:txBody>
                  <a:tcPr/>
                </a:tc>
                <a:tc>
                  <a:txBody>
                    <a:bodyPr/>
                    <a:lstStyle/>
                    <a:p>
                      <a:r>
                        <a:rPr lang="en-US" dirty="0" smtClean="0"/>
                        <a:t>18,600</a:t>
                      </a:r>
                      <a:endParaRPr lang="en-US" dirty="0"/>
                    </a:p>
                  </a:txBody>
                  <a:tcPr/>
                </a:tc>
                <a:tc>
                  <a:txBody>
                    <a:bodyPr/>
                    <a:lstStyle/>
                    <a:p>
                      <a:r>
                        <a:rPr lang="en-US" dirty="0" smtClean="0"/>
                        <a:t>7,400</a:t>
                      </a:r>
                      <a:endParaRPr lang="en-US" dirty="0"/>
                    </a:p>
                  </a:txBody>
                  <a:tcPr/>
                </a:tc>
                <a:tc>
                  <a:txBody>
                    <a:bodyPr/>
                    <a:lstStyle/>
                    <a:p>
                      <a:r>
                        <a:rPr lang="en-US" dirty="0" smtClean="0"/>
                        <a:t>5,900</a:t>
                      </a:r>
                      <a:endParaRPr lang="en-US" dirty="0"/>
                    </a:p>
                  </a:txBody>
                  <a:tcPr/>
                </a:tc>
                <a:tc>
                  <a:txBody>
                    <a:bodyPr/>
                    <a:lstStyle/>
                    <a:p>
                      <a:endParaRPr lang="en-US" dirty="0"/>
                    </a:p>
                  </a:txBody>
                  <a:tcPr/>
                </a:tc>
                <a:extLst>
                  <a:ext uri="{0D108BD9-81ED-4DB2-BD59-A6C34878D82A}">
                    <a16:rowId xmlns:a16="http://schemas.microsoft.com/office/drawing/2014/main" val="3920239464"/>
                  </a:ext>
                </a:extLst>
              </a:tr>
              <a:tr h="370840">
                <a:tc>
                  <a:txBody>
                    <a:bodyPr/>
                    <a:lstStyle/>
                    <a:p>
                      <a:r>
                        <a:rPr lang="en-US" dirty="0" smtClean="0"/>
                        <a:t>Infiltration of unconsumed irrigation water</a:t>
                      </a:r>
                      <a:endParaRPr lang="en-US" dirty="0"/>
                    </a:p>
                  </a:txBody>
                  <a:tcPr/>
                </a:tc>
                <a:tc>
                  <a:txBody>
                    <a:bodyPr/>
                    <a:lstStyle/>
                    <a:p>
                      <a:r>
                        <a:rPr lang="en-US" dirty="0" smtClean="0"/>
                        <a:t>3,200</a:t>
                      </a:r>
                      <a:endParaRPr lang="en-US" dirty="0"/>
                    </a:p>
                  </a:txBody>
                  <a:tcPr/>
                </a:tc>
                <a:tc>
                  <a:txBody>
                    <a:bodyPr/>
                    <a:lstStyle/>
                    <a:p>
                      <a:r>
                        <a:rPr lang="en-US" dirty="0" smtClean="0"/>
                        <a:t>1,600</a:t>
                      </a:r>
                      <a:endParaRPr lang="en-US" dirty="0"/>
                    </a:p>
                  </a:txBody>
                  <a:tcPr/>
                </a:tc>
                <a:tc>
                  <a:txBody>
                    <a:bodyPr/>
                    <a:lstStyle/>
                    <a:p>
                      <a:r>
                        <a:rPr lang="en-US" dirty="0" smtClean="0"/>
                        <a:t>2,100</a:t>
                      </a:r>
                      <a:endParaRPr lang="en-US" dirty="0"/>
                    </a:p>
                  </a:txBody>
                  <a:tcPr/>
                </a:tc>
                <a:tc>
                  <a:txBody>
                    <a:bodyPr/>
                    <a:lstStyle/>
                    <a:p>
                      <a:endParaRPr lang="en-US" dirty="0"/>
                    </a:p>
                  </a:txBody>
                  <a:tcPr/>
                </a:tc>
                <a:extLst>
                  <a:ext uri="{0D108BD9-81ED-4DB2-BD59-A6C34878D82A}">
                    <a16:rowId xmlns:a16="http://schemas.microsoft.com/office/drawing/2014/main" val="1000981848"/>
                  </a:ext>
                </a:extLst>
              </a:tr>
              <a:tr h="370840">
                <a:tc>
                  <a:txBody>
                    <a:bodyPr/>
                    <a:lstStyle/>
                    <a:p>
                      <a:r>
                        <a:rPr lang="en-US" b="1" i="1" dirty="0" smtClean="0"/>
                        <a:t>Total Recharge:</a:t>
                      </a:r>
                      <a:endParaRPr lang="en-US" b="1" i="1" dirty="0"/>
                    </a:p>
                  </a:txBody>
                  <a:tcPr/>
                </a:tc>
                <a:tc>
                  <a:txBody>
                    <a:bodyPr/>
                    <a:lstStyle/>
                    <a:p>
                      <a:r>
                        <a:rPr lang="en-US" dirty="0" smtClean="0"/>
                        <a:t>21,800</a:t>
                      </a:r>
                      <a:endParaRPr lang="en-US" dirty="0"/>
                    </a:p>
                  </a:txBody>
                  <a:tcPr/>
                </a:tc>
                <a:tc>
                  <a:txBody>
                    <a:bodyPr/>
                    <a:lstStyle/>
                    <a:p>
                      <a:r>
                        <a:rPr lang="en-US" dirty="0" smtClean="0"/>
                        <a:t>9,000</a:t>
                      </a:r>
                      <a:endParaRPr lang="en-US" dirty="0"/>
                    </a:p>
                  </a:txBody>
                  <a:tcPr/>
                </a:tc>
                <a:tc>
                  <a:txBody>
                    <a:bodyPr/>
                    <a:lstStyle/>
                    <a:p>
                      <a:r>
                        <a:rPr lang="en-US" dirty="0" smtClean="0"/>
                        <a:t>8,000</a:t>
                      </a:r>
                      <a:endParaRPr lang="en-US" dirty="0"/>
                    </a:p>
                  </a:txBody>
                  <a:tcPr/>
                </a:tc>
                <a:tc>
                  <a:txBody>
                    <a:bodyPr/>
                    <a:lstStyle/>
                    <a:p>
                      <a:endParaRPr lang="en-US" dirty="0"/>
                    </a:p>
                  </a:txBody>
                  <a:tcPr/>
                </a:tc>
                <a:extLst>
                  <a:ext uri="{0D108BD9-81ED-4DB2-BD59-A6C34878D82A}">
                    <a16:rowId xmlns:a16="http://schemas.microsoft.com/office/drawing/2014/main" val="389933660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80988897"/>
                  </a:ext>
                </a:extLst>
              </a:tr>
              <a:tr h="370840">
                <a:tc>
                  <a:txBody>
                    <a:bodyPr/>
                    <a:lstStyle/>
                    <a:p>
                      <a:r>
                        <a:rPr lang="en-US" dirty="0" smtClean="0"/>
                        <a:t>Evapotranspiration</a:t>
                      </a:r>
                      <a:endParaRPr lang="en-US" dirty="0"/>
                    </a:p>
                  </a:txBody>
                  <a:tcPr/>
                </a:tc>
                <a:tc>
                  <a:txBody>
                    <a:bodyPr/>
                    <a:lstStyle/>
                    <a:p>
                      <a:r>
                        <a:rPr lang="en-US" dirty="0" smtClean="0"/>
                        <a:t>13,900</a:t>
                      </a:r>
                      <a:endParaRPr lang="en-US" dirty="0"/>
                    </a:p>
                  </a:txBody>
                  <a:tcPr/>
                </a:tc>
                <a:tc>
                  <a:txBody>
                    <a:bodyPr/>
                    <a:lstStyle/>
                    <a:p>
                      <a:r>
                        <a:rPr lang="en-US" dirty="0" smtClean="0"/>
                        <a:t>10,200</a:t>
                      </a:r>
                      <a:endParaRPr lang="en-US" dirty="0"/>
                    </a:p>
                  </a:txBody>
                  <a:tcPr/>
                </a:tc>
                <a:tc>
                  <a:txBody>
                    <a:bodyPr/>
                    <a:lstStyle/>
                    <a:p>
                      <a:r>
                        <a:rPr lang="en-US" dirty="0" smtClean="0"/>
                        <a:t>1,100</a:t>
                      </a:r>
                      <a:endParaRPr lang="en-US" dirty="0"/>
                    </a:p>
                  </a:txBody>
                  <a:tcPr/>
                </a:tc>
                <a:tc>
                  <a:txBody>
                    <a:bodyPr/>
                    <a:lstStyle/>
                    <a:p>
                      <a:endParaRPr lang="en-US" dirty="0"/>
                    </a:p>
                  </a:txBody>
                  <a:tcPr/>
                </a:tc>
                <a:extLst>
                  <a:ext uri="{0D108BD9-81ED-4DB2-BD59-A6C34878D82A}">
                    <a16:rowId xmlns:a16="http://schemas.microsoft.com/office/drawing/2014/main" val="3576919824"/>
                  </a:ext>
                </a:extLst>
              </a:tr>
              <a:tr h="370840">
                <a:tc>
                  <a:txBody>
                    <a:bodyPr/>
                    <a:lstStyle/>
                    <a:p>
                      <a:r>
                        <a:rPr lang="en-US" dirty="0" smtClean="0"/>
                        <a:t>Discharge to mountain springs and stream </a:t>
                      </a:r>
                      <a:r>
                        <a:rPr lang="en-US" dirty="0" err="1" smtClean="0"/>
                        <a:t>baseflow</a:t>
                      </a:r>
                      <a:endParaRPr lang="en-US" dirty="0"/>
                    </a:p>
                  </a:txBody>
                  <a:tcPr/>
                </a:tc>
                <a:tc>
                  <a:txBody>
                    <a:bodyPr/>
                    <a:lstStyle/>
                    <a:p>
                      <a:r>
                        <a:rPr lang="en-US" dirty="0" smtClean="0"/>
                        <a:t>4,700</a:t>
                      </a:r>
                      <a:endParaRPr lang="en-US" dirty="0"/>
                    </a:p>
                  </a:txBody>
                  <a:tcPr/>
                </a:tc>
                <a:tc>
                  <a:txBody>
                    <a:bodyPr/>
                    <a:lstStyle/>
                    <a:p>
                      <a:r>
                        <a:rPr lang="en-US" dirty="0" smtClean="0"/>
                        <a:t>4,200</a:t>
                      </a:r>
                      <a:endParaRPr lang="en-US" dirty="0"/>
                    </a:p>
                  </a:txBody>
                  <a:tcPr/>
                </a:tc>
                <a:tc>
                  <a:txBody>
                    <a:bodyPr/>
                    <a:lstStyle/>
                    <a:p>
                      <a:r>
                        <a:rPr lang="en-US" dirty="0" smtClean="0"/>
                        <a:t>2,300</a:t>
                      </a:r>
                      <a:endParaRPr lang="en-US" dirty="0"/>
                    </a:p>
                  </a:txBody>
                  <a:tcPr/>
                </a:tc>
                <a:tc>
                  <a:txBody>
                    <a:bodyPr/>
                    <a:lstStyle/>
                    <a:p>
                      <a:endParaRPr lang="en-US" dirty="0"/>
                    </a:p>
                  </a:txBody>
                  <a:tcPr/>
                </a:tc>
                <a:extLst>
                  <a:ext uri="{0D108BD9-81ED-4DB2-BD59-A6C34878D82A}">
                    <a16:rowId xmlns:a16="http://schemas.microsoft.com/office/drawing/2014/main" val="2628498833"/>
                  </a:ext>
                </a:extLst>
              </a:tr>
              <a:tr h="370840">
                <a:tc>
                  <a:txBody>
                    <a:bodyPr/>
                    <a:lstStyle/>
                    <a:p>
                      <a:r>
                        <a:rPr lang="en-US" dirty="0" smtClean="0"/>
                        <a:t>Well withdrawals</a:t>
                      </a:r>
                      <a:endParaRPr lang="en-US" dirty="0"/>
                    </a:p>
                  </a:txBody>
                  <a:tcPr/>
                </a:tc>
                <a:tc>
                  <a:txBody>
                    <a:bodyPr/>
                    <a:lstStyle/>
                    <a:p>
                      <a:r>
                        <a:rPr lang="en-US" dirty="0" smtClean="0"/>
                        <a:t>610</a:t>
                      </a:r>
                      <a:endParaRPr lang="en-US" dirty="0"/>
                    </a:p>
                  </a:txBody>
                  <a:tcPr/>
                </a:tc>
                <a:tc>
                  <a:txBody>
                    <a:bodyPr/>
                    <a:lstStyle/>
                    <a:p>
                      <a:r>
                        <a:rPr lang="en-US" dirty="0" smtClean="0"/>
                        <a:t>5,300</a:t>
                      </a:r>
                      <a:endParaRPr lang="en-US" dirty="0"/>
                    </a:p>
                  </a:txBody>
                  <a:tcPr/>
                </a:tc>
                <a:tc>
                  <a:txBody>
                    <a:bodyPr/>
                    <a:lstStyle/>
                    <a:p>
                      <a:r>
                        <a:rPr lang="en-US" dirty="0" smtClean="0"/>
                        <a:t>270</a:t>
                      </a:r>
                      <a:endParaRPr lang="en-US" dirty="0"/>
                    </a:p>
                  </a:txBody>
                  <a:tcPr/>
                </a:tc>
                <a:tc>
                  <a:txBody>
                    <a:bodyPr/>
                    <a:lstStyle/>
                    <a:p>
                      <a:endParaRPr lang="en-US" dirty="0"/>
                    </a:p>
                  </a:txBody>
                  <a:tcPr/>
                </a:tc>
                <a:extLst>
                  <a:ext uri="{0D108BD9-81ED-4DB2-BD59-A6C34878D82A}">
                    <a16:rowId xmlns:a16="http://schemas.microsoft.com/office/drawing/2014/main" val="2976323853"/>
                  </a:ext>
                </a:extLst>
              </a:tr>
              <a:tr h="370840">
                <a:tc>
                  <a:txBody>
                    <a:bodyPr/>
                    <a:lstStyle/>
                    <a:p>
                      <a:r>
                        <a:rPr lang="en-US" dirty="0" smtClean="0"/>
                        <a:t>Subsurface outflow</a:t>
                      </a:r>
                      <a:endParaRPr lang="en-US" dirty="0"/>
                    </a:p>
                  </a:txBody>
                  <a:tcPr/>
                </a:tc>
                <a:tc>
                  <a:txBody>
                    <a:bodyPr/>
                    <a:lstStyle/>
                    <a:p>
                      <a:r>
                        <a:rPr lang="en-US" dirty="0" smtClean="0"/>
                        <a:t>600</a:t>
                      </a:r>
                      <a:endParaRPr lang="en-US" dirty="0"/>
                    </a:p>
                  </a:txBody>
                  <a:tcPr/>
                </a:tc>
                <a:tc>
                  <a:txBody>
                    <a:bodyPr/>
                    <a:lstStyle/>
                    <a:p>
                      <a:r>
                        <a:rPr lang="en-US" dirty="0" smtClean="0"/>
                        <a:t>0</a:t>
                      </a:r>
                      <a:endParaRPr lang="en-US" dirty="0"/>
                    </a:p>
                  </a:txBody>
                  <a:tcPr/>
                </a:tc>
                <a:tc>
                  <a:txBody>
                    <a:bodyPr/>
                    <a:lstStyle/>
                    <a:p>
                      <a:r>
                        <a:rPr lang="en-US" dirty="0" smtClean="0"/>
                        <a:t>300</a:t>
                      </a:r>
                      <a:endParaRPr lang="en-US" dirty="0"/>
                    </a:p>
                  </a:txBody>
                  <a:tcPr/>
                </a:tc>
                <a:tc>
                  <a:txBody>
                    <a:bodyPr/>
                    <a:lstStyle/>
                    <a:p>
                      <a:endParaRPr lang="en-US" dirty="0"/>
                    </a:p>
                  </a:txBody>
                  <a:tcPr/>
                </a:tc>
                <a:extLst>
                  <a:ext uri="{0D108BD9-81ED-4DB2-BD59-A6C34878D82A}">
                    <a16:rowId xmlns:a16="http://schemas.microsoft.com/office/drawing/2014/main" val="2719017026"/>
                  </a:ext>
                </a:extLst>
              </a:tr>
              <a:tr h="370840">
                <a:tc>
                  <a:txBody>
                    <a:bodyPr/>
                    <a:lstStyle/>
                    <a:p>
                      <a:r>
                        <a:rPr lang="en-US" b="1" i="1" dirty="0" smtClean="0"/>
                        <a:t>Discharge:</a:t>
                      </a:r>
                      <a:endParaRPr lang="en-US" b="1" i="1" dirty="0"/>
                    </a:p>
                  </a:txBody>
                  <a:tcPr/>
                </a:tc>
                <a:tc>
                  <a:txBody>
                    <a:bodyPr/>
                    <a:lstStyle/>
                    <a:p>
                      <a:r>
                        <a:rPr lang="en-US" dirty="0" smtClean="0"/>
                        <a:t>19,800</a:t>
                      </a:r>
                      <a:endParaRPr lang="en-US" dirty="0"/>
                    </a:p>
                  </a:txBody>
                  <a:tcPr/>
                </a:tc>
                <a:tc>
                  <a:txBody>
                    <a:bodyPr/>
                    <a:lstStyle/>
                    <a:p>
                      <a:r>
                        <a:rPr lang="en-US" dirty="0" smtClean="0"/>
                        <a:t>19,700</a:t>
                      </a:r>
                      <a:endParaRPr lang="en-US" dirty="0"/>
                    </a:p>
                  </a:txBody>
                  <a:tcPr/>
                </a:tc>
                <a:tc>
                  <a:txBody>
                    <a:bodyPr/>
                    <a:lstStyle/>
                    <a:p>
                      <a:r>
                        <a:rPr lang="en-US" dirty="0" smtClean="0"/>
                        <a:t>4,000</a:t>
                      </a:r>
                      <a:endParaRPr lang="en-US" dirty="0"/>
                    </a:p>
                  </a:txBody>
                  <a:tcPr/>
                </a:tc>
                <a:tc>
                  <a:txBody>
                    <a:bodyPr/>
                    <a:lstStyle/>
                    <a:p>
                      <a:endParaRPr lang="en-US" dirty="0"/>
                    </a:p>
                  </a:txBody>
                  <a:tcPr/>
                </a:tc>
                <a:extLst>
                  <a:ext uri="{0D108BD9-81ED-4DB2-BD59-A6C34878D82A}">
                    <a16:rowId xmlns:a16="http://schemas.microsoft.com/office/drawing/2014/main" val="1334980850"/>
                  </a:ext>
                </a:extLst>
              </a:tr>
            </a:tbl>
          </a:graphicData>
        </a:graphic>
      </p:graphicFrame>
      <p:pic>
        <p:nvPicPr>
          <p:cNvPr id="5" name="Picture 4"/>
          <p:cNvPicPr>
            <a:picLocks noChangeAspect="1"/>
          </p:cNvPicPr>
          <p:nvPr/>
        </p:nvPicPr>
        <p:blipFill rotWithShape="1">
          <a:blip r:embed="rId3"/>
          <a:srcRect l="2393" t="2476" b="4573"/>
          <a:stretch/>
        </p:blipFill>
        <p:spPr>
          <a:xfrm>
            <a:off x="934358" y="1520825"/>
            <a:ext cx="10277475" cy="5049645"/>
          </a:xfrm>
          <a:prstGeom prst="rect">
            <a:avLst/>
          </a:prstGeom>
        </p:spPr>
      </p:pic>
      <p:sp>
        <p:nvSpPr>
          <p:cNvPr id="3" name="Oval 2"/>
          <p:cNvSpPr/>
          <p:nvPr/>
        </p:nvSpPr>
        <p:spPr>
          <a:xfrm>
            <a:off x="4659294" y="4263775"/>
            <a:ext cx="4099389" cy="3493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088819" y="2614935"/>
            <a:ext cx="503434" cy="25993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095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Subarea Breakdowns – Northern Area</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81335162"/>
              </p:ext>
            </p:extLst>
          </p:nvPr>
        </p:nvGraphicFramePr>
        <p:xfrm>
          <a:off x="838200" y="1733550"/>
          <a:ext cx="10515600" cy="4572000"/>
        </p:xfrm>
        <a:graphic>
          <a:graphicData uri="http://schemas.openxmlformats.org/drawingml/2006/table">
            <a:tbl>
              <a:tblPr firstRow="1" firstCol="1" bandRow="1">
                <a:solidFill>
                  <a:srgbClr val="DF4E21"/>
                </a:solidFill>
              </a:tblPr>
              <a:tblGrid>
                <a:gridCol w="2628900">
                  <a:extLst>
                    <a:ext uri="{9D8B030D-6E8A-4147-A177-3AD203B41FA5}">
                      <a16:colId xmlns:a16="http://schemas.microsoft.com/office/drawing/2014/main" val="2985955067"/>
                    </a:ext>
                  </a:extLst>
                </a:gridCol>
                <a:gridCol w="2628900">
                  <a:extLst>
                    <a:ext uri="{9D8B030D-6E8A-4147-A177-3AD203B41FA5}">
                      <a16:colId xmlns:a16="http://schemas.microsoft.com/office/drawing/2014/main" val="2453705170"/>
                    </a:ext>
                  </a:extLst>
                </a:gridCol>
                <a:gridCol w="2628900">
                  <a:extLst>
                    <a:ext uri="{9D8B030D-6E8A-4147-A177-3AD203B41FA5}">
                      <a16:colId xmlns:a16="http://schemas.microsoft.com/office/drawing/2014/main" val="3010931342"/>
                    </a:ext>
                  </a:extLst>
                </a:gridCol>
                <a:gridCol w="2628900">
                  <a:extLst>
                    <a:ext uri="{9D8B030D-6E8A-4147-A177-3AD203B41FA5}">
                      <a16:colId xmlns:a16="http://schemas.microsoft.com/office/drawing/2014/main" val="4027639294"/>
                    </a:ext>
                  </a:extLst>
                </a:gridCol>
              </a:tblGrid>
              <a:tr h="914400">
                <a:tc>
                  <a:txBody>
                    <a:bodyPr/>
                    <a:lstStyle/>
                    <a:p>
                      <a:pPr marL="0" marR="0">
                        <a:lnSpc>
                          <a:spcPct val="115000"/>
                        </a:lnSpc>
                        <a:spcBef>
                          <a:spcPts val="0"/>
                        </a:spcBef>
                        <a:spcAft>
                          <a:spcPts val="0"/>
                        </a:spcAft>
                      </a:pP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Mountain and Valley </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(SIR 2011-5068)</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Mountain and Valley </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(Interpreted)</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Valley Only</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(Interpreted)</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2606742970"/>
                  </a:ext>
                </a:extLst>
              </a:tr>
              <a:tr h="457200">
                <a:tc>
                  <a:txBody>
                    <a:bodyPr/>
                    <a:lstStyle/>
                    <a:p>
                      <a:pPr marL="0" marR="0">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Precipitation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  9,300 to 27,900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18,300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13,500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940525973"/>
                  </a:ext>
                </a:extLst>
              </a:tr>
              <a:tr h="457200">
                <a:tc>
                  <a:txBody>
                    <a:bodyPr/>
                    <a:lstStyle/>
                    <a:p>
                      <a:pPr marL="171450" marR="0" indent="-171450">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Irrigation and Streams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2,600 to   3,800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3,200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3,200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2740271587"/>
                  </a:ext>
                </a:extLst>
              </a:tr>
              <a:tr h="457200">
                <a:tc>
                  <a:txBody>
                    <a:bodyPr/>
                    <a:lstStyle/>
                    <a:p>
                      <a:pPr marL="0" marR="0" algn="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TOTAL RECHARGE</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11,900 to 31,700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21,500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16,700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538229963"/>
                  </a:ext>
                </a:extLst>
              </a:tr>
              <a:tr h="457200">
                <a:tc>
                  <a:txBody>
                    <a:bodyPr/>
                    <a:lstStyle/>
                    <a:p>
                      <a:pPr marL="0" marR="0">
                        <a:lnSpc>
                          <a:spcPct val="115000"/>
                        </a:lnSpc>
                        <a:spcBef>
                          <a:spcPts val="0"/>
                        </a:spcBef>
                        <a:spcAft>
                          <a:spcPts val="0"/>
                        </a:spcAft>
                      </a:pPr>
                      <a:r>
                        <a:rPr lang="en-US" sz="1800" dirty="0" err="1">
                          <a:effectLst/>
                          <a:latin typeface="+mn-lt"/>
                          <a:ea typeface="Calibri" panose="020F0502020204030204" pitchFamily="34" charset="0"/>
                          <a:cs typeface="Times New Roman" panose="02020603050405020304" pitchFamily="18" charset="0"/>
                        </a:rPr>
                        <a:t>ETg</a:t>
                      </a:r>
                      <a:r>
                        <a:rPr lang="en-US" sz="1800" dirty="0">
                          <a:effectLst/>
                          <a:latin typeface="+mn-lt"/>
                          <a:ea typeface="Calibri" panose="020F0502020204030204" pitchFamily="34" charset="0"/>
                          <a:cs typeface="Times New Roman" panose="02020603050405020304" pitchFamily="18" charset="0"/>
                        </a:rPr>
                        <a:t>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9,700 to 18,100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14,000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14,000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2176459061"/>
                  </a:ext>
                </a:extLst>
              </a:tr>
              <a:tr h="457200">
                <a:tc>
                  <a:txBody>
                    <a:bodyPr/>
                    <a:lstStyle/>
                    <a:p>
                      <a:pPr marL="0" marR="0">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Mountain Springs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1,900 to   7,500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4,800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2555993853"/>
                  </a:ext>
                </a:extLst>
              </a:tr>
              <a:tr h="457200">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Wells</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strike="sngStrike" dirty="0">
                          <a:solidFill>
                            <a:schemeClr val="tx1"/>
                          </a:solidFill>
                          <a:effectLst/>
                          <a:latin typeface="+mn-lt"/>
                          <a:ea typeface="Calibri" panose="020F0502020204030204" pitchFamily="34" charset="0"/>
                          <a:cs typeface="Times New Roman" panose="02020603050405020304" pitchFamily="18" charset="0"/>
                        </a:rPr>
                        <a:t>400 to   </a:t>
                      </a:r>
                      <a:r>
                        <a:rPr lang="en-US" sz="1800" strike="sngStrike" baseline="0" dirty="0" smtClean="0">
                          <a:solidFill>
                            <a:schemeClr val="tx1"/>
                          </a:solidFill>
                          <a:effectLst/>
                          <a:latin typeface="+mn-lt"/>
                          <a:ea typeface="Calibri" panose="020F0502020204030204" pitchFamily="34" charset="0"/>
                          <a:cs typeface="Times New Roman" panose="02020603050405020304" pitchFamily="18" charset="0"/>
                        </a:rPr>
                        <a:t>   </a:t>
                      </a:r>
                      <a:r>
                        <a:rPr lang="en-US" sz="1800" strike="sngStrike" dirty="0" smtClean="0">
                          <a:solidFill>
                            <a:schemeClr val="tx1"/>
                          </a:solidFill>
                          <a:effectLst/>
                          <a:latin typeface="+mn-lt"/>
                          <a:ea typeface="Calibri" panose="020F0502020204030204" pitchFamily="34" charset="0"/>
                          <a:cs typeface="Times New Roman" panose="02020603050405020304" pitchFamily="18" charset="0"/>
                        </a:rPr>
                        <a:t>800</a:t>
                      </a:r>
                      <a:endParaRPr lang="en-US" sz="1800" strike="sngStrike" dirty="0">
                        <a:solidFill>
                          <a:schemeClr val="tx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a:t>
                      </a:r>
                      <a:r>
                        <a:rPr lang="en-US" sz="1800" dirty="0" smtClean="0">
                          <a:solidFill>
                            <a:srgbClr val="FF0000"/>
                          </a:solidFill>
                          <a:effectLst/>
                          <a:latin typeface="+mn-lt"/>
                          <a:ea typeface="Calibri" panose="020F0502020204030204" pitchFamily="34" charset="0"/>
                          <a:cs typeface="Times New Roman" panose="02020603050405020304" pitchFamily="18" charset="0"/>
                        </a:rPr>
                        <a:t>2,000</a:t>
                      </a:r>
                      <a:endParaRPr lang="en-US" sz="1800" dirty="0">
                        <a:solidFill>
                          <a:srgbClr val="FF0000"/>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2,000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3715619451"/>
                  </a:ext>
                </a:extLst>
              </a:tr>
              <a:tr h="457200">
                <a:tc>
                  <a:txBody>
                    <a:bodyPr/>
                    <a:lstStyle/>
                    <a:p>
                      <a:pPr marL="172085" marR="0" indent="-17145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Subsurface outflow</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0 to  </a:t>
                      </a:r>
                      <a:r>
                        <a:rPr lang="en-US" sz="1800" dirty="0" smtClean="0">
                          <a:effectLst/>
                          <a:latin typeface="+mn-lt"/>
                          <a:ea typeface="Calibri" panose="020F0502020204030204" pitchFamily="34" charset="0"/>
                          <a:cs typeface="Times New Roman" panose="02020603050405020304" pitchFamily="18" charset="0"/>
                        </a:rPr>
                        <a:t> 1,600-5,000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600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600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3957106402"/>
                  </a:ext>
                </a:extLst>
              </a:tr>
              <a:tr h="457200">
                <a:tc>
                  <a:txBody>
                    <a:bodyPr/>
                    <a:lstStyle/>
                    <a:p>
                      <a:pPr marL="0" marR="0" algn="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TOTAL DISCHARGE</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11,600 to </a:t>
                      </a:r>
                      <a:r>
                        <a:rPr lang="en-US" sz="1800" dirty="0" smtClean="0">
                          <a:effectLst/>
                          <a:latin typeface="+mn-lt"/>
                          <a:ea typeface="Calibri" panose="020F0502020204030204" pitchFamily="34" charset="0"/>
                          <a:cs typeface="Times New Roman" panose="02020603050405020304" pitchFamily="18" charset="0"/>
                        </a:rPr>
                        <a:t>29,200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21,500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16,700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extLst>
                  <a:ext uri="{0D108BD9-81ED-4DB2-BD59-A6C34878D82A}">
                    <a16:rowId xmlns:a16="http://schemas.microsoft.com/office/drawing/2014/main" val="1287465134"/>
                  </a:ext>
                </a:extLst>
              </a:tr>
            </a:tbl>
          </a:graphicData>
        </a:graphic>
      </p:graphicFrame>
    </p:spTree>
    <p:extLst>
      <p:ext uri="{BB962C8B-B14F-4D97-AF65-F5344CB8AC3E}">
        <p14:creationId xmlns:p14="http://schemas.microsoft.com/office/powerpoint/2010/main" val="998220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Hydrogeology of Rush Valley</a:t>
            </a:r>
          </a:p>
          <a:p>
            <a:r>
              <a:rPr lang="en-US" dirty="0" smtClean="0"/>
              <a:t>Groundwater Budget</a:t>
            </a:r>
          </a:p>
          <a:p>
            <a:r>
              <a:rPr lang="en-US" dirty="0" smtClean="0"/>
              <a:t>Proposed Policy</a:t>
            </a:r>
          </a:p>
          <a:p>
            <a:r>
              <a:rPr lang="en-US" dirty="0" smtClean="0"/>
              <a:t>Questions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0409" y="0"/>
            <a:ext cx="4557615" cy="7107393"/>
          </a:xfrm>
          <a:prstGeom prst="rect">
            <a:avLst/>
          </a:prstGeom>
        </p:spPr>
      </p:pic>
    </p:spTree>
    <p:extLst>
      <p:ext uri="{BB962C8B-B14F-4D97-AF65-F5344CB8AC3E}">
        <p14:creationId xmlns:p14="http://schemas.microsoft.com/office/powerpoint/2010/main" val="23115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Subarea Breakdowns - </a:t>
            </a:r>
            <a:r>
              <a:rPr lang="en-US" dirty="0" smtClean="0"/>
              <a:t>Vernon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75868093"/>
              </p:ext>
            </p:extLst>
          </p:nvPr>
        </p:nvGraphicFramePr>
        <p:xfrm>
          <a:off x="838200" y="1733550"/>
          <a:ext cx="10515600" cy="4123944"/>
        </p:xfrm>
        <a:graphic>
          <a:graphicData uri="http://schemas.openxmlformats.org/drawingml/2006/table">
            <a:tbl>
              <a:tblPr firstRow="1" firstCol="1" bandRow="1"/>
              <a:tblGrid>
                <a:gridCol w="2628900">
                  <a:extLst>
                    <a:ext uri="{9D8B030D-6E8A-4147-A177-3AD203B41FA5}">
                      <a16:colId xmlns:a16="http://schemas.microsoft.com/office/drawing/2014/main" val="462087619"/>
                    </a:ext>
                  </a:extLst>
                </a:gridCol>
                <a:gridCol w="2628900">
                  <a:extLst>
                    <a:ext uri="{9D8B030D-6E8A-4147-A177-3AD203B41FA5}">
                      <a16:colId xmlns:a16="http://schemas.microsoft.com/office/drawing/2014/main" val="3736384889"/>
                    </a:ext>
                  </a:extLst>
                </a:gridCol>
                <a:gridCol w="2628900">
                  <a:extLst>
                    <a:ext uri="{9D8B030D-6E8A-4147-A177-3AD203B41FA5}">
                      <a16:colId xmlns:a16="http://schemas.microsoft.com/office/drawing/2014/main" val="2480612184"/>
                    </a:ext>
                  </a:extLst>
                </a:gridCol>
                <a:gridCol w="2628900">
                  <a:extLst>
                    <a:ext uri="{9D8B030D-6E8A-4147-A177-3AD203B41FA5}">
                      <a16:colId xmlns:a16="http://schemas.microsoft.com/office/drawing/2014/main" val="2016278595"/>
                    </a:ext>
                  </a:extLst>
                </a:gridCol>
              </a:tblGrid>
              <a:tr h="914400">
                <a:tc>
                  <a:txBody>
                    <a:bodyPr/>
                    <a:lstStyle/>
                    <a:p>
                      <a:pPr marL="0" marR="0">
                        <a:lnSpc>
                          <a:spcPct val="115000"/>
                        </a:lnSpc>
                        <a:spcBef>
                          <a:spcPts val="0"/>
                        </a:spcBef>
                        <a:spcAft>
                          <a:spcPts val="0"/>
                        </a:spcAft>
                      </a:pP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Mountain and Valley </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(SIR 2011-5068)</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Mountain and Valley </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(Interpreted)</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Valley Only</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(Interpreted)</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5438760"/>
                  </a:ext>
                </a:extLst>
              </a:tr>
              <a:tr h="457200">
                <a:tc>
                  <a:txBody>
                    <a:bodyPr/>
                    <a:lstStyle/>
                    <a:p>
                      <a:pPr marL="0" marR="0">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Precipitation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  3,700 to 11,100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10,600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8,600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272024222"/>
                  </a:ext>
                </a:extLst>
              </a:tr>
              <a:tr h="457200">
                <a:tc>
                  <a:txBody>
                    <a:bodyPr/>
                    <a:lstStyle/>
                    <a:p>
                      <a:pPr marL="171450" marR="0" indent="-17145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Irrigation and Streams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  1,300 to   1,900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   1,900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1,900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846386397"/>
                  </a:ext>
                </a:extLst>
              </a:tr>
              <a:tr h="457200">
                <a:tc>
                  <a:txBody>
                    <a:bodyPr/>
                    <a:lstStyle/>
                    <a:p>
                      <a:pPr marL="0" marR="0" algn="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TOTAL RECHARGE</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  5,000 to 13,000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12,500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10,400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3343559803"/>
                  </a:ext>
                </a:extLst>
              </a:tr>
              <a:tr h="457200">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ETg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  7,100 to 13,300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7,600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7,600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3274708357"/>
                  </a:ext>
                </a:extLst>
              </a:tr>
              <a:tr h="457200">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Mountain Springs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  1,700 to   6,700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2,000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2534610676"/>
                  </a:ext>
                </a:extLst>
              </a:tr>
              <a:tr h="457200">
                <a:tc>
                  <a:txBody>
                    <a:bodyPr/>
                    <a:lstStyle/>
                    <a:p>
                      <a:pPr marL="0" marR="0">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Wells </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8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strike="sngStrike" dirty="0">
                          <a:effectLst/>
                          <a:latin typeface="+mn-lt"/>
                          <a:ea typeface="Calibri" panose="020F0502020204030204" pitchFamily="34" charset="0"/>
                          <a:cs typeface="Times New Roman" panose="02020603050405020304" pitchFamily="18" charset="0"/>
                        </a:rPr>
                        <a:t>3,700 to   </a:t>
                      </a:r>
                      <a:r>
                        <a:rPr lang="en-US" sz="1800" strike="sngStrike" dirty="0" smtClean="0">
                          <a:effectLst/>
                          <a:latin typeface="+mn-lt"/>
                          <a:ea typeface="Calibri" panose="020F0502020204030204" pitchFamily="34" charset="0"/>
                          <a:cs typeface="Times New Roman" panose="02020603050405020304" pitchFamily="18" charset="0"/>
                        </a:rPr>
                        <a:t>6,900</a:t>
                      </a:r>
                      <a:br>
                        <a:rPr lang="en-US" sz="1800" strike="sngStrike" dirty="0" smtClean="0">
                          <a:effectLst/>
                          <a:latin typeface="+mn-lt"/>
                          <a:ea typeface="Calibri" panose="020F0502020204030204" pitchFamily="34" charset="0"/>
                          <a:cs typeface="Times New Roman" panose="02020603050405020304" pitchFamily="18" charset="0"/>
                        </a:rPr>
                      </a:br>
                      <a:r>
                        <a:rPr lang="en-US" sz="1800" dirty="0" smtClean="0">
                          <a:effectLst/>
                          <a:latin typeface="+mn-lt"/>
                          <a:ea typeface="Calibri" panose="020F0502020204030204" pitchFamily="34" charset="0"/>
                          <a:cs typeface="Times New Roman" panose="02020603050405020304" pitchFamily="18" charset="0"/>
                        </a:rPr>
                        <a:t>  </a:t>
                      </a:r>
                      <a:r>
                        <a:rPr lang="en-US" sz="1800" dirty="0" smtClean="0">
                          <a:solidFill>
                            <a:srgbClr val="FF0000"/>
                          </a:solidFill>
                          <a:effectLst/>
                          <a:latin typeface="+mn-lt"/>
                          <a:ea typeface="Calibri" panose="020F0502020204030204" pitchFamily="34" charset="0"/>
                          <a:cs typeface="Times New Roman" panose="02020603050405020304" pitchFamily="18" charset="0"/>
                        </a:rPr>
                        <a:t>2,500</a:t>
                      </a:r>
                      <a:r>
                        <a:rPr lang="en-US" sz="1800" dirty="0" smtClean="0">
                          <a:effectLst/>
                          <a:latin typeface="+mn-lt"/>
                          <a:ea typeface="Calibri" panose="020F0502020204030204" pitchFamily="34" charset="0"/>
                          <a:cs typeface="Times New Roman" panose="02020603050405020304" pitchFamily="18" charset="0"/>
                        </a:rPr>
                        <a:t> to   6,900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solidFill>
                            <a:srgbClr val="FF0000"/>
                          </a:solidFill>
                          <a:effectLst/>
                          <a:latin typeface="+mn-lt"/>
                          <a:ea typeface="Calibri" panose="020F0502020204030204" pitchFamily="34" charset="0"/>
                          <a:cs typeface="Times New Roman" panose="02020603050405020304" pitchFamily="18" charset="0"/>
                        </a:rPr>
                        <a:t>  </a:t>
                      </a:r>
                      <a:r>
                        <a:rPr lang="en-US" sz="1800" dirty="0" smtClean="0">
                          <a:solidFill>
                            <a:schemeClr val="tx1"/>
                          </a:solidFill>
                          <a:effectLst/>
                          <a:latin typeface="+mn-lt"/>
                          <a:ea typeface="Calibri" panose="020F0502020204030204" pitchFamily="34" charset="0"/>
                          <a:cs typeface="Times New Roman" panose="02020603050405020304" pitchFamily="18" charset="0"/>
                        </a:rPr>
                        <a:t>2,900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2,900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903867842"/>
                  </a:ext>
                </a:extLst>
              </a:tr>
              <a:tr h="457200">
                <a:tc>
                  <a:txBody>
                    <a:bodyPr/>
                    <a:lstStyle/>
                    <a:p>
                      <a:pPr marL="0" marR="0" algn="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TOTAL DISCHARGE</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12,500 to 26,900</a:t>
                      </a: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12,500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  </a:t>
                      </a:r>
                      <a:r>
                        <a:rPr lang="en-US" sz="1800" dirty="0" smtClean="0">
                          <a:effectLst/>
                          <a:latin typeface="+mn-lt"/>
                          <a:ea typeface="Calibri" panose="020F0502020204030204" pitchFamily="34" charset="0"/>
                          <a:cs typeface="Times New Roman" panose="02020603050405020304" pitchFamily="18" charset="0"/>
                        </a:rPr>
                        <a:t>10,400</a:t>
                      </a:r>
                      <a:endParaRPr lang="en-US" sz="1800" dirty="0">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extLst>
                  <a:ext uri="{0D108BD9-81ED-4DB2-BD59-A6C34878D82A}">
                    <a16:rowId xmlns:a16="http://schemas.microsoft.com/office/drawing/2014/main" val="653105174"/>
                  </a:ext>
                </a:extLst>
              </a:tr>
            </a:tbl>
          </a:graphicData>
        </a:graphic>
      </p:graphicFrame>
    </p:spTree>
    <p:extLst>
      <p:ext uri="{BB962C8B-B14F-4D97-AF65-F5344CB8AC3E}">
        <p14:creationId xmlns:p14="http://schemas.microsoft.com/office/powerpoint/2010/main" val="2265087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Subarea Breakdowns </a:t>
            </a:r>
            <a:r>
              <a:rPr lang="en-US" dirty="0" smtClean="0"/>
              <a:t>– Southeastern Area</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71475824"/>
              </p:ext>
            </p:extLst>
          </p:nvPr>
        </p:nvGraphicFramePr>
        <p:xfrm>
          <a:off x="838200" y="1733550"/>
          <a:ext cx="10515600" cy="4572000"/>
        </p:xfrm>
        <a:graphic>
          <a:graphicData uri="http://schemas.openxmlformats.org/drawingml/2006/table">
            <a:tbl>
              <a:tblPr firstRow="1" firstCol="1" bandRow="1"/>
              <a:tblGrid>
                <a:gridCol w="2628900">
                  <a:extLst>
                    <a:ext uri="{9D8B030D-6E8A-4147-A177-3AD203B41FA5}">
                      <a16:colId xmlns:a16="http://schemas.microsoft.com/office/drawing/2014/main" val="4258732919"/>
                    </a:ext>
                  </a:extLst>
                </a:gridCol>
                <a:gridCol w="2628900">
                  <a:extLst>
                    <a:ext uri="{9D8B030D-6E8A-4147-A177-3AD203B41FA5}">
                      <a16:colId xmlns:a16="http://schemas.microsoft.com/office/drawing/2014/main" val="2358876715"/>
                    </a:ext>
                  </a:extLst>
                </a:gridCol>
                <a:gridCol w="2628900">
                  <a:extLst>
                    <a:ext uri="{9D8B030D-6E8A-4147-A177-3AD203B41FA5}">
                      <a16:colId xmlns:a16="http://schemas.microsoft.com/office/drawing/2014/main" val="834678016"/>
                    </a:ext>
                  </a:extLst>
                </a:gridCol>
                <a:gridCol w="2628900">
                  <a:extLst>
                    <a:ext uri="{9D8B030D-6E8A-4147-A177-3AD203B41FA5}">
                      <a16:colId xmlns:a16="http://schemas.microsoft.com/office/drawing/2014/main" val="1919298029"/>
                    </a:ext>
                  </a:extLst>
                </a:gridCol>
              </a:tblGrid>
              <a:tr h="914400">
                <a:tc>
                  <a:txBody>
                    <a:bodyPr/>
                    <a:lstStyle/>
                    <a:p>
                      <a:pPr marL="0" marR="0">
                        <a:lnSpc>
                          <a:spcPct val="115000"/>
                        </a:lnSpc>
                        <a:spcBef>
                          <a:spcPts val="0"/>
                        </a:spcBef>
                        <a:spcAft>
                          <a:spcPts val="0"/>
                        </a:spcAft>
                      </a:pP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Mountain and Valley </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(SIR 2011-5068)</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Mountain and Valley </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(Interpreted)</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Valley Only</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(Interpreted)</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66" marR="68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569190263"/>
                  </a:ext>
                </a:extLst>
              </a:tr>
              <a:tr h="457200">
                <a:tc>
                  <a:txBody>
                    <a:bodyPr/>
                    <a:lstStyle/>
                    <a:p>
                      <a:pPr marL="0" marR="0">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Precipitation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3,000 </a:t>
                      </a:r>
                      <a:r>
                        <a:rPr lang="en-US" sz="1800" dirty="0">
                          <a:effectLst/>
                          <a:latin typeface="+mn-lt"/>
                          <a:ea typeface="Calibri" panose="020F0502020204030204" pitchFamily="34" charset="0"/>
                          <a:cs typeface="Times New Roman" panose="02020603050405020304" pitchFamily="18" charset="0"/>
                        </a:rPr>
                        <a:t>to </a:t>
                      </a:r>
                      <a:r>
                        <a:rPr lang="en-US" sz="1800" dirty="0" smtClean="0">
                          <a:effectLst/>
                          <a:latin typeface="+mn-lt"/>
                          <a:ea typeface="Calibri" panose="020F0502020204030204" pitchFamily="34" charset="0"/>
                          <a:cs typeface="Times New Roman" panose="02020603050405020304" pitchFamily="18" charset="0"/>
                        </a:rPr>
                        <a:t>  8,900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3,800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500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286637997"/>
                  </a:ext>
                </a:extLst>
              </a:tr>
              <a:tr h="457200">
                <a:tc>
                  <a:txBody>
                    <a:bodyPr/>
                    <a:lstStyle/>
                    <a:p>
                      <a:pPr marL="171450" marR="0" indent="-17145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Irrigation and Streams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1,700 to </a:t>
                      </a:r>
                      <a:r>
                        <a:rPr lang="en-US" sz="1800" dirty="0" smtClean="0">
                          <a:effectLst/>
                          <a:latin typeface="+mn-lt"/>
                          <a:ea typeface="Calibri" panose="020F0502020204030204" pitchFamily="34" charset="0"/>
                          <a:cs typeface="Times New Roman" panose="02020603050405020304" pitchFamily="18" charset="0"/>
                        </a:rPr>
                        <a:t>  2,500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1,800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1,800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351316624"/>
                  </a:ext>
                </a:extLst>
              </a:tr>
              <a:tr h="457200">
                <a:tc>
                  <a:txBody>
                    <a:bodyPr/>
                    <a:lstStyle/>
                    <a:p>
                      <a:pPr marL="0" marR="0" algn="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TOTAL RECHARGE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4,600 to 11,400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5,600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2,300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2100767022"/>
                  </a:ext>
                </a:extLst>
              </a:tr>
              <a:tr h="457200">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ETg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800 </a:t>
                      </a:r>
                      <a:r>
                        <a:rPr lang="en-US" sz="1800" dirty="0">
                          <a:effectLst/>
                          <a:latin typeface="+mn-lt"/>
                          <a:ea typeface="Calibri" panose="020F0502020204030204" pitchFamily="34" charset="0"/>
                          <a:cs typeface="Times New Roman" panose="02020603050405020304" pitchFamily="18" charset="0"/>
                        </a:rPr>
                        <a:t>to </a:t>
                      </a:r>
                      <a:r>
                        <a:rPr lang="en-US" sz="1800" dirty="0" smtClean="0">
                          <a:effectLst/>
                          <a:latin typeface="+mn-lt"/>
                          <a:ea typeface="Calibri" panose="020F0502020204030204" pitchFamily="34" charset="0"/>
                          <a:cs typeface="Times New Roman" panose="02020603050405020304" pitchFamily="18" charset="0"/>
                        </a:rPr>
                        <a:t>  1,400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1,300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167549293"/>
                  </a:ext>
                </a:extLst>
              </a:tr>
              <a:tr h="457200">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Mountain Springs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900 </a:t>
                      </a:r>
                      <a:r>
                        <a:rPr lang="en-US" sz="1800" dirty="0">
                          <a:effectLst/>
                          <a:latin typeface="+mn-lt"/>
                          <a:ea typeface="Calibri" panose="020F0502020204030204" pitchFamily="34" charset="0"/>
                          <a:cs typeface="Times New Roman" panose="02020603050405020304" pitchFamily="18" charset="0"/>
                        </a:rPr>
                        <a:t>to </a:t>
                      </a:r>
                      <a:r>
                        <a:rPr lang="en-US" sz="1800" dirty="0" smtClean="0">
                          <a:effectLst/>
                          <a:latin typeface="+mn-lt"/>
                          <a:ea typeface="Calibri" panose="020F0502020204030204" pitchFamily="34" charset="0"/>
                          <a:cs typeface="Times New Roman" panose="02020603050405020304" pitchFamily="18" charset="0"/>
                        </a:rPr>
                        <a:t>  3,700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3,300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609361594"/>
                  </a:ext>
                </a:extLst>
              </a:tr>
              <a:tr h="457200">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Wells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200 </a:t>
                      </a:r>
                      <a:r>
                        <a:rPr lang="en-US" sz="1800" dirty="0">
                          <a:effectLst/>
                          <a:latin typeface="+mn-lt"/>
                          <a:ea typeface="Calibri" panose="020F0502020204030204" pitchFamily="34" charset="0"/>
                          <a:cs typeface="Times New Roman" panose="02020603050405020304" pitchFamily="18" charset="0"/>
                        </a:rPr>
                        <a:t>to </a:t>
                      </a:r>
                      <a:r>
                        <a:rPr lang="en-US" sz="1800" dirty="0" smtClean="0">
                          <a:effectLst/>
                          <a:latin typeface="+mn-lt"/>
                          <a:ea typeface="Calibri" panose="020F0502020204030204" pitchFamily="34" charset="0"/>
                          <a:cs typeface="Times New Roman" panose="02020603050405020304" pitchFamily="18" charset="0"/>
                        </a:rPr>
                        <a:t>     400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300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300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963055583"/>
                  </a:ext>
                </a:extLst>
              </a:tr>
              <a:tr h="457200">
                <a:tc>
                  <a:txBody>
                    <a:bodyPr/>
                    <a:lstStyle/>
                    <a:p>
                      <a:pPr marL="171450" marR="0" indent="-171450">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Subsurface Outflow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0 </a:t>
                      </a:r>
                      <a:r>
                        <a:rPr lang="en-US" sz="1800" dirty="0">
                          <a:effectLst/>
                          <a:latin typeface="+mn-lt"/>
                          <a:ea typeface="Calibri" panose="020F0502020204030204" pitchFamily="34" charset="0"/>
                          <a:cs typeface="Times New Roman" panose="02020603050405020304" pitchFamily="18" charset="0"/>
                        </a:rPr>
                        <a:t>to </a:t>
                      </a:r>
                      <a:r>
                        <a:rPr lang="en-US" sz="1800" dirty="0" smtClean="0">
                          <a:effectLst/>
                          <a:latin typeface="+mn-lt"/>
                          <a:ea typeface="Calibri" panose="020F0502020204030204" pitchFamily="34" charset="0"/>
                          <a:cs typeface="Times New Roman" panose="02020603050405020304" pitchFamily="18" charset="0"/>
                        </a:rPr>
                        <a:t>     800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700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tc>
                  <a:txBody>
                    <a:bodyPr/>
                    <a:lstStyle/>
                    <a:p>
                      <a:pPr marL="0" marR="0" algn="ctr">
                        <a:lnSpc>
                          <a:spcPct val="115000"/>
                        </a:lnSpc>
                        <a:spcBef>
                          <a:spcPts val="0"/>
                        </a:spcBef>
                        <a:spcAft>
                          <a:spcPts val="0"/>
                        </a:spcAft>
                      </a:pPr>
                      <a:r>
                        <a:rPr lang="en-US" sz="1800" dirty="0" smtClean="0">
                          <a:effectLst/>
                          <a:latin typeface="+mn-lt"/>
                          <a:ea typeface="Calibri" panose="020F0502020204030204" pitchFamily="34" charset="0"/>
                          <a:cs typeface="Times New Roman" panose="02020603050405020304" pitchFamily="18" charset="0"/>
                        </a:rPr>
                        <a:t>   700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CEBF"/>
                    </a:solidFill>
                  </a:tcPr>
                </a:tc>
                <a:extLst>
                  <a:ext uri="{0D108BD9-81ED-4DB2-BD59-A6C34878D82A}">
                    <a16:rowId xmlns:a16="http://schemas.microsoft.com/office/drawing/2014/main" val="1747151082"/>
                  </a:ext>
                </a:extLst>
              </a:tr>
              <a:tr h="457200">
                <a:tc>
                  <a:txBody>
                    <a:bodyPr/>
                    <a:lstStyle/>
                    <a:p>
                      <a:pPr marL="0" marR="0" algn="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TOTAL DISCHARGE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1,900 to </a:t>
                      </a:r>
                      <a:r>
                        <a:rPr lang="en-US" sz="1800" dirty="0" smtClean="0">
                          <a:effectLst/>
                          <a:latin typeface="+mn-lt"/>
                          <a:ea typeface="Calibri" panose="020F0502020204030204" pitchFamily="34" charset="0"/>
                          <a:cs typeface="Times New Roman" panose="02020603050405020304" pitchFamily="18" charset="0"/>
                        </a:rPr>
                        <a:t>  6,300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Times New Roman" panose="02020603050405020304" pitchFamily="18" charset="0"/>
                        </a:rPr>
                        <a:t>5,600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2,300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98561"/>
                    </a:solidFill>
                  </a:tcPr>
                </a:tc>
                <a:extLst>
                  <a:ext uri="{0D108BD9-81ED-4DB2-BD59-A6C34878D82A}">
                    <a16:rowId xmlns:a16="http://schemas.microsoft.com/office/drawing/2014/main" val="1055725203"/>
                  </a:ext>
                </a:extLst>
              </a:tr>
            </a:tbl>
          </a:graphicData>
        </a:graphic>
      </p:graphicFrame>
    </p:spTree>
    <p:extLst>
      <p:ext uri="{BB962C8B-B14F-4D97-AF65-F5344CB8AC3E}">
        <p14:creationId xmlns:p14="http://schemas.microsoft.com/office/powerpoint/2010/main" val="62595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Comparison: Recharge vs. Well Withdrawal</a:t>
            </a:r>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1449699919"/>
              </p:ext>
            </p:extLst>
          </p:nvPr>
        </p:nvGraphicFramePr>
        <p:xfrm>
          <a:off x="838200" y="1975979"/>
          <a:ext cx="10515600" cy="3396120"/>
        </p:xfrm>
        <a:graphic>
          <a:graphicData uri="http://schemas.openxmlformats.org/drawingml/2006/table">
            <a:tbl>
              <a:tblPr firstRow="1" bandRow="1">
                <a:tableStyleId>{2D5ABB26-0587-4C30-8999-92F81FD0307C}</a:tableStyleId>
              </a:tblPr>
              <a:tblGrid>
                <a:gridCol w="2103120">
                  <a:extLst>
                    <a:ext uri="{9D8B030D-6E8A-4147-A177-3AD203B41FA5}">
                      <a16:colId xmlns:a16="http://schemas.microsoft.com/office/drawing/2014/main" val="20001"/>
                    </a:ext>
                  </a:extLst>
                </a:gridCol>
                <a:gridCol w="1732280">
                  <a:extLst>
                    <a:ext uri="{9D8B030D-6E8A-4147-A177-3AD203B41FA5}">
                      <a16:colId xmlns:a16="http://schemas.microsoft.com/office/drawing/2014/main" val="20002"/>
                    </a:ext>
                  </a:extLst>
                </a:gridCol>
                <a:gridCol w="2473960">
                  <a:extLst>
                    <a:ext uri="{9D8B030D-6E8A-4147-A177-3AD203B41FA5}">
                      <a16:colId xmlns:a16="http://schemas.microsoft.com/office/drawing/2014/main" val="20003"/>
                    </a:ext>
                  </a:extLst>
                </a:gridCol>
                <a:gridCol w="2103120">
                  <a:extLst>
                    <a:ext uri="{9D8B030D-6E8A-4147-A177-3AD203B41FA5}">
                      <a16:colId xmlns:a16="http://schemas.microsoft.com/office/drawing/2014/main" val="20004"/>
                    </a:ext>
                  </a:extLst>
                </a:gridCol>
                <a:gridCol w="2103120">
                  <a:extLst>
                    <a:ext uri="{9D8B030D-6E8A-4147-A177-3AD203B41FA5}">
                      <a16:colId xmlns:a16="http://schemas.microsoft.com/office/drawing/2014/main" val="164690694"/>
                    </a:ext>
                  </a:extLst>
                </a:gridCol>
              </a:tblGrid>
              <a:tr h="849030">
                <a:tc>
                  <a:txBody>
                    <a:bodyPr/>
                    <a:lstStyle/>
                    <a:p>
                      <a:pPr algn="ct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Groundwater</a:t>
                      </a:r>
                      <a:r>
                        <a:rPr lang="en-US" sz="2000" b="1" i="1" baseline="0" dirty="0" smtClean="0"/>
                        <a:t> Levels</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Balanced</a:t>
                      </a:r>
                    </a:p>
                    <a:p>
                      <a:pPr algn="ctr"/>
                      <a:r>
                        <a:rPr lang="en-US" sz="2000" b="1" i="1" dirty="0" smtClean="0"/>
                        <a:t>Recharge/Discharge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Estimated</a:t>
                      </a:r>
                    </a:p>
                    <a:p>
                      <a:pPr algn="ctr"/>
                      <a:r>
                        <a:rPr lang="en-US" sz="2000" b="1" i="1" dirty="0" smtClean="0"/>
                        <a:t>Well Withdrawal</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Estimated</a:t>
                      </a:r>
                      <a:r>
                        <a:rPr lang="en-US" sz="2000" b="1" i="1" baseline="0" dirty="0" smtClean="0"/>
                        <a:t> Water Surplus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849030">
                <a:tc>
                  <a:txBody>
                    <a:bodyPr/>
                    <a:lstStyle/>
                    <a:p>
                      <a:pPr algn="l"/>
                      <a:r>
                        <a:rPr lang="en-US" sz="2000" b="1" i="1" dirty="0" smtClean="0"/>
                        <a:t>Northern</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Steady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16,700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2,000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14,700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849030">
                <a:tc>
                  <a:txBody>
                    <a:bodyPr/>
                    <a:lstStyle/>
                    <a:p>
                      <a:pPr algn="l"/>
                      <a:r>
                        <a:rPr lang="en-US" sz="2000" b="1" i="1" dirty="0" smtClean="0"/>
                        <a:t>Vernon</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Mostly</a:t>
                      </a:r>
                      <a:r>
                        <a:rPr lang="en-US" sz="2000" baseline="0" dirty="0" smtClean="0"/>
                        <a:t> </a:t>
                      </a:r>
                      <a:r>
                        <a:rPr lang="en-US" sz="2000" dirty="0" smtClean="0"/>
                        <a:t>Steady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10,400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2,900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7,500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849030">
                <a:tc>
                  <a:txBody>
                    <a:bodyPr/>
                    <a:lstStyle/>
                    <a:p>
                      <a:pPr algn="l"/>
                      <a:r>
                        <a:rPr lang="en-US" sz="2000" b="1" i="1" dirty="0" smtClean="0"/>
                        <a:t>Southeastern</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Steady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  2,300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300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2,000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4" name="Content Placeholder 2"/>
          <p:cNvSpPr>
            <a:spLocks noGrp="1"/>
          </p:cNvSpPr>
          <p:nvPr>
            <p:ph idx="1"/>
          </p:nvPr>
        </p:nvSpPr>
        <p:spPr>
          <a:xfrm>
            <a:off x="838200" y="5550870"/>
            <a:ext cx="9296400" cy="959167"/>
          </a:xfrm>
        </p:spPr>
        <p:txBody>
          <a:bodyPr>
            <a:normAutofit/>
          </a:bodyPr>
          <a:lstStyle/>
          <a:p>
            <a:r>
              <a:rPr lang="en-US" sz="2000" dirty="0" smtClean="0"/>
              <a:t>All numbers are in acre-feet</a:t>
            </a:r>
            <a:endParaRPr lang="en-US" sz="2000" dirty="0"/>
          </a:p>
        </p:txBody>
      </p:sp>
    </p:spTree>
    <p:extLst>
      <p:ext uri="{BB962C8B-B14F-4D97-AF65-F5344CB8AC3E}">
        <p14:creationId xmlns:p14="http://schemas.microsoft.com/office/powerpoint/2010/main" val="3332478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Subarea Summary – Overview </a:t>
            </a:r>
            <a:endParaRPr lang="en-US" dirty="0"/>
          </a:p>
        </p:txBody>
      </p:sp>
      <p:sp>
        <p:nvSpPr>
          <p:cNvPr id="4" name="Content Placeholder 2"/>
          <p:cNvSpPr>
            <a:spLocks noGrp="1"/>
          </p:cNvSpPr>
          <p:nvPr>
            <p:ph idx="1"/>
          </p:nvPr>
        </p:nvSpPr>
        <p:spPr>
          <a:xfrm>
            <a:off x="335280" y="5711146"/>
            <a:ext cx="9296400" cy="959167"/>
          </a:xfrm>
        </p:spPr>
        <p:txBody>
          <a:bodyPr>
            <a:normAutofit fontScale="92500" lnSpcReduction="20000"/>
          </a:bodyPr>
          <a:lstStyle/>
          <a:p>
            <a:pPr marL="0" indent="0">
              <a:buNone/>
            </a:pPr>
            <a:r>
              <a:rPr lang="en-US" sz="2000" dirty="0" smtClean="0"/>
              <a:t>Notes:</a:t>
            </a:r>
          </a:p>
          <a:p>
            <a:pPr marL="342900" indent="-342900">
              <a:buFont typeface="+mj-lt"/>
              <a:buAutoNum type="arabicPeriod"/>
            </a:pPr>
            <a:r>
              <a:rPr lang="en-US" sz="1700" dirty="0" smtClean="0"/>
              <a:t>All numbers are in acre-feet</a:t>
            </a:r>
          </a:p>
          <a:p>
            <a:pPr marL="342900" indent="-342900">
              <a:buFont typeface="+mj-lt"/>
              <a:buAutoNum type="arabicPeriod"/>
            </a:pPr>
            <a:r>
              <a:rPr lang="en-US" sz="1700" dirty="0" smtClean="0"/>
              <a:t>All of the unapproved applications are potentially 100% depletive.</a:t>
            </a:r>
          </a:p>
          <a:p>
            <a:endParaRPr lang="en-US" sz="2000" dirty="0"/>
          </a:p>
        </p:txBody>
      </p:sp>
      <p:graphicFrame>
        <p:nvGraphicFramePr>
          <p:cNvPr id="6" name="Content Placeholder 5"/>
          <p:cNvGraphicFramePr>
            <a:graphicFrameLocks/>
          </p:cNvGraphicFramePr>
          <p:nvPr>
            <p:extLst/>
          </p:nvPr>
        </p:nvGraphicFramePr>
        <p:xfrm>
          <a:off x="335280" y="1772052"/>
          <a:ext cx="11521440" cy="3857730"/>
        </p:xfrm>
        <a:graphic>
          <a:graphicData uri="http://schemas.openxmlformats.org/drawingml/2006/table">
            <a:tbl>
              <a:tblPr firstRow="1" bandRow="1">
                <a:tableStyleId>{2D5ABB26-0587-4C30-8999-92F81FD0307C}</a:tableStyleId>
              </a:tblPr>
              <a:tblGrid>
                <a:gridCol w="1882140">
                  <a:extLst>
                    <a:ext uri="{9D8B030D-6E8A-4147-A177-3AD203B41FA5}">
                      <a16:colId xmlns:a16="http://schemas.microsoft.com/office/drawing/2014/main" val="20001"/>
                    </a:ext>
                  </a:extLst>
                </a:gridCol>
                <a:gridCol w="1337310">
                  <a:extLst>
                    <a:ext uri="{9D8B030D-6E8A-4147-A177-3AD203B41FA5}">
                      <a16:colId xmlns:a16="http://schemas.microsoft.com/office/drawing/2014/main" val="20002"/>
                    </a:ext>
                  </a:extLst>
                </a:gridCol>
                <a:gridCol w="1451610">
                  <a:extLst>
                    <a:ext uri="{9D8B030D-6E8A-4147-A177-3AD203B41FA5}">
                      <a16:colId xmlns:a16="http://schemas.microsoft.com/office/drawing/2014/main" val="2142033176"/>
                    </a:ext>
                  </a:extLst>
                </a:gridCol>
                <a:gridCol w="1223010">
                  <a:extLst>
                    <a:ext uri="{9D8B030D-6E8A-4147-A177-3AD203B41FA5}">
                      <a16:colId xmlns:a16="http://schemas.microsoft.com/office/drawing/2014/main" val="2433158662"/>
                    </a:ext>
                  </a:extLst>
                </a:gridCol>
                <a:gridCol w="1348740">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gridCol w="1359914">
                  <a:extLst>
                    <a:ext uri="{9D8B030D-6E8A-4147-A177-3AD203B41FA5}">
                      <a16:colId xmlns:a16="http://schemas.microsoft.com/office/drawing/2014/main" val="164690694"/>
                    </a:ext>
                  </a:extLst>
                </a:gridCol>
                <a:gridCol w="1592836">
                  <a:extLst>
                    <a:ext uri="{9D8B030D-6E8A-4147-A177-3AD203B41FA5}">
                      <a16:colId xmlns:a16="http://schemas.microsoft.com/office/drawing/2014/main" val="762286996"/>
                    </a:ext>
                  </a:extLst>
                </a:gridCol>
              </a:tblGrid>
              <a:tr h="849030">
                <a:tc>
                  <a:txBody>
                    <a:bodyPr/>
                    <a:lstStyle/>
                    <a:p>
                      <a:pPr algn="ctr"/>
                      <a:r>
                        <a:rPr lang="en-US" sz="2000" b="1" i="1" dirty="0" smtClean="0"/>
                        <a:t>SUBAREA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Balanced Recharge/</a:t>
                      </a:r>
                    </a:p>
                    <a:p>
                      <a:pPr algn="ctr"/>
                      <a:r>
                        <a:rPr lang="en-US" sz="2000" b="1" i="1" dirty="0" smtClean="0"/>
                        <a:t>Discharge</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Surplus Based on Well Withdrawal</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smtClean="0"/>
                        <a:t>Potential</a:t>
                      </a:r>
                      <a:r>
                        <a:rPr lang="en-US" sz="2000" b="1" i="1" baseline="0" dirty="0" smtClean="0"/>
                        <a:t> Water Right Diversion</a:t>
                      </a:r>
                      <a:endParaRPr lang="en-US" sz="2000" b="1"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Surplus Based on Diversion</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Potential Water Right Depletion</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Surplus Based on Depletion</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b="1" i="1" dirty="0" smtClean="0"/>
                        <a:t>Potential Diversion of Unapproved Applications</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849030">
                <a:tc>
                  <a:txBody>
                    <a:bodyPr/>
                    <a:lstStyle/>
                    <a:p>
                      <a:pPr algn="ctr"/>
                      <a:r>
                        <a:rPr lang="en-US" sz="2000" b="1" i="1" dirty="0" smtClean="0"/>
                        <a:t>NORTHERN</a:t>
                      </a:r>
                      <a:endParaRPr lang="en-US" sz="20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16,700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14,700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15,164</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1,536</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8,561</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8,139</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4,510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2"/>
                  </a:ext>
                </a:extLst>
              </a:tr>
              <a:tr h="849030">
                <a:tc>
                  <a:txBody>
                    <a:bodyPr/>
                    <a:lstStyle/>
                    <a:p>
                      <a:pPr algn="ctr"/>
                      <a:r>
                        <a:rPr lang="en-US" sz="2000" b="1" i="1" dirty="0" smtClean="0"/>
                        <a:t>VERNON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10,400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7,500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14,719</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None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8,087</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2,313</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1,600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3"/>
                  </a:ext>
                </a:extLst>
              </a:tr>
              <a:tr h="849030">
                <a:tc>
                  <a:txBody>
                    <a:bodyPr/>
                    <a:lstStyle/>
                    <a:p>
                      <a:pPr algn="ctr"/>
                      <a:r>
                        <a:rPr lang="en-US" sz="2000" b="1" i="1" dirty="0" smtClean="0"/>
                        <a:t>SOUTHEASTERN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2,300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2000" dirty="0" smtClean="0"/>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3,200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  None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2,436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None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5,356</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5441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21" y="408397"/>
            <a:ext cx="9858482" cy="1485900"/>
          </a:xfrm>
        </p:spPr>
        <p:txBody>
          <a:bodyPr/>
          <a:lstStyle/>
          <a:p>
            <a:r>
              <a:rPr lang="en-US" dirty="0" smtClean="0"/>
              <a:t>State Engineer’s Concerns</a:t>
            </a:r>
            <a:endParaRPr lang="en-US" dirty="0"/>
          </a:p>
        </p:txBody>
      </p:sp>
      <p:sp>
        <p:nvSpPr>
          <p:cNvPr id="3" name="Content Placeholder 2"/>
          <p:cNvSpPr>
            <a:spLocks noGrp="1"/>
          </p:cNvSpPr>
          <p:nvPr>
            <p:ph idx="1"/>
          </p:nvPr>
        </p:nvSpPr>
        <p:spPr>
          <a:xfrm>
            <a:off x="1073221" y="1690955"/>
            <a:ext cx="9858482" cy="4495800"/>
          </a:xfrm>
        </p:spPr>
        <p:txBody>
          <a:bodyPr>
            <a:noAutofit/>
          </a:bodyPr>
          <a:lstStyle/>
          <a:p>
            <a:pPr lvl="1"/>
            <a:r>
              <a:rPr lang="en-US" sz="2800" dirty="0" smtClean="0"/>
              <a:t>Levels </a:t>
            </a:r>
            <a:r>
              <a:rPr lang="en-US" sz="2800" dirty="0"/>
              <a:t>of uncertainty in </a:t>
            </a:r>
            <a:r>
              <a:rPr lang="en-US" sz="2800" dirty="0" smtClean="0"/>
              <a:t>recharge and discharge estimates.</a:t>
            </a:r>
          </a:p>
          <a:p>
            <a:pPr lvl="1"/>
            <a:r>
              <a:rPr lang="en-US" sz="2800" dirty="0" smtClean="0"/>
              <a:t>Inaccuracy of well withdrawal estimates. </a:t>
            </a:r>
          </a:p>
          <a:p>
            <a:pPr lvl="1"/>
            <a:r>
              <a:rPr lang="en-US" sz="2800" dirty="0" smtClean="0"/>
              <a:t>Unknown outflow </a:t>
            </a:r>
            <a:r>
              <a:rPr lang="en-US" sz="2800" dirty="0"/>
              <a:t>to Tooele </a:t>
            </a:r>
            <a:r>
              <a:rPr lang="en-US" sz="2800" dirty="0" smtClean="0"/>
              <a:t>Valley</a:t>
            </a:r>
            <a:endParaRPr lang="en-US" sz="2800" dirty="0"/>
          </a:p>
          <a:p>
            <a:pPr lvl="1"/>
            <a:r>
              <a:rPr lang="en-US" sz="2800" dirty="0" smtClean="0"/>
              <a:t>Brackish water – is the available water usable?</a:t>
            </a:r>
          </a:p>
          <a:p>
            <a:pPr lvl="1"/>
            <a:r>
              <a:rPr lang="en-US" sz="2800" dirty="0" smtClean="0"/>
              <a:t>Possible interference between wells</a:t>
            </a:r>
          </a:p>
          <a:p>
            <a:pPr lvl="1"/>
            <a:r>
              <a:rPr lang="en-US" sz="2800" dirty="0" smtClean="0"/>
              <a:t>Difference between actual use and approved/perfected water rights.</a:t>
            </a:r>
            <a:endParaRPr lang="en-US" dirty="0"/>
          </a:p>
          <a:p>
            <a:pPr lvl="1"/>
            <a:r>
              <a:rPr lang="en-US" sz="2800" dirty="0" smtClean="0"/>
              <a:t>Possibility of Increased Speculation</a:t>
            </a:r>
          </a:p>
          <a:p>
            <a:pPr lvl="1"/>
            <a:endParaRPr lang="en-US" sz="2800" dirty="0" smtClean="0"/>
          </a:p>
          <a:p>
            <a:r>
              <a:rPr lang="en-US" sz="3200" dirty="0"/>
              <a:t>Still reason to be cautious.</a:t>
            </a:r>
          </a:p>
          <a:p>
            <a:pPr lvl="1"/>
            <a:endParaRPr lang="en-US" sz="2800" dirty="0"/>
          </a:p>
          <a:p>
            <a:pPr lvl="1"/>
            <a:endParaRPr lang="en-US" sz="2800" dirty="0"/>
          </a:p>
        </p:txBody>
      </p:sp>
    </p:spTree>
    <p:extLst>
      <p:ext uri="{BB962C8B-B14F-4D97-AF65-F5344CB8AC3E}">
        <p14:creationId xmlns:p14="http://schemas.microsoft.com/office/powerpoint/2010/main" val="4168890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Policy Background</a:t>
            </a:r>
            <a:endParaRPr lang="en-US" dirty="0"/>
          </a:p>
        </p:txBody>
      </p:sp>
      <p:sp>
        <p:nvSpPr>
          <p:cNvPr id="3" name="Content Placeholder 2"/>
          <p:cNvSpPr>
            <a:spLocks noGrp="1"/>
          </p:cNvSpPr>
          <p:nvPr>
            <p:ph idx="1"/>
          </p:nvPr>
        </p:nvSpPr>
        <p:spPr>
          <a:xfrm>
            <a:off x="838200" y="1524000"/>
            <a:ext cx="9296400" cy="4953000"/>
          </a:xfrm>
        </p:spPr>
        <p:txBody>
          <a:bodyPr>
            <a:normAutofit/>
          </a:bodyPr>
          <a:lstStyle/>
          <a:p>
            <a:r>
              <a:rPr lang="en-US" dirty="0"/>
              <a:t>1982 – </a:t>
            </a:r>
            <a:r>
              <a:rPr lang="en-US" dirty="0" smtClean="0"/>
              <a:t>New applications limited to 0.1 </a:t>
            </a:r>
            <a:r>
              <a:rPr lang="en-US" dirty="0" err="1" smtClean="0"/>
              <a:t>cfs</a:t>
            </a:r>
            <a:endParaRPr lang="en-US" dirty="0" smtClean="0"/>
          </a:p>
          <a:p>
            <a:pPr lvl="1"/>
            <a:r>
              <a:rPr lang="en-US" dirty="0" smtClean="0"/>
              <a:t>Responding to: Many Large Applications, Well Interference, Brackish Water</a:t>
            </a:r>
          </a:p>
          <a:p>
            <a:pPr lvl="1"/>
            <a:r>
              <a:rPr lang="en-US" dirty="0" smtClean="0"/>
              <a:t>Policy Objectives: Limit Speculation, Ordered Development</a:t>
            </a:r>
            <a:endParaRPr lang="en-US" dirty="0"/>
          </a:p>
          <a:p>
            <a:pPr lvl="1"/>
            <a:endParaRPr lang="en-US" dirty="0"/>
          </a:p>
          <a:p>
            <a:r>
              <a:rPr lang="en-US" dirty="0"/>
              <a:t>1999 – </a:t>
            </a:r>
            <a:r>
              <a:rPr lang="en-US" dirty="0" smtClean="0"/>
              <a:t>Defined policy </a:t>
            </a:r>
            <a:r>
              <a:rPr lang="en-US" dirty="0"/>
              <a:t>to </a:t>
            </a:r>
            <a:r>
              <a:rPr lang="en-US" dirty="0" smtClean="0"/>
              <a:t>1 </a:t>
            </a:r>
            <a:r>
              <a:rPr lang="en-US" dirty="0"/>
              <a:t>house, 1.0 </a:t>
            </a:r>
            <a:r>
              <a:rPr lang="en-US" dirty="0" smtClean="0"/>
              <a:t>acre of </a:t>
            </a:r>
            <a:r>
              <a:rPr lang="en-US" dirty="0"/>
              <a:t>irrigation and limited </a:t>
            </a:r>
            <a:r>
              <a:rPr lang="en-US" dirty="0" smtClean="0"/>
              <a:t>stockwatering.</a:t>
            </a:r>
            <a:endParaRPr lang="en-US" dirty="0"/>
          </a:p>
          <a:p>
            <a:pPr marL="0" indent="0">
              <a:buNone/>
            </a:pPr>
            <a:endParaRPr lang="en-US" dirty="0"/>
          </a:p>
          <a:p>
            <a:r>
              <a:rPr lang="en-US" dirty="0"/>
              <a:t>2008 – Present Policy: 4.73 </a:t>
            </a:r>
            <a:r>
              <a:rPr lang="en-US" dirty="0" smtClean="0"/>
              <a:t>acre-feet limitation </a:t>
            </a:r>
          </a:p>
          <a:p>
            <a:pPr lvl="1"/>
            <a:r>
              <a:rPr lang="en-US" dirty="0" smtClean="0"/>
              <a:t>1 house, 1.0 acre of irrigation and 10 animals.</a:t>
            </a:r>
            <a:endParaRPr lang="en-US" dirty="0"/>
          </a:p>
          <a:p>
            <a:endParaRPr lang="en-US" dirty="0"/>
          </a:p>
        </p:txBody>
      </p:sp>
    </p:spTree>
    <p:extLst>
      <p:ext uri="{BB962C8B-B14F-4D97-AF65-F5344CB8AC3E}">
        <p14:creationId xmlns:p14="http://schemas.microsoft.com/office/powerpoint/2010/main" val="2256288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Policy Changes</a:t>
            </a:r>
            <a:endParaRPr lang="en-US" dirty="0"/>
          </a:p>
        </p:txBody>
      </p:sp>
      <p:sp>
        <p:nvSpPr>
          <p:cNvPr id="5" name="Content Placeholder 2"/>
          <p:cNvSpPr txBox="1">
            <a:spLocks/>
          </p:cNvSpPr>
          <p:nvPr/>
        </p:nvSpPr>
        <p:spPr>
          <a:xfrm>
            <a:off x="838200" y="1690688"/>
            <a:ext cx="5696164"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Subdivide Rush Valley into 3 Subareas</a:t>
            </a:r>
          </a:p>
          <a:p>
            <a:pPr lvl="1"/>
            <a:r>
              <a:rPr lang="en-US" dirty="0" smtClean="0"/>
              <a:t>Southeastern Rush Valley</a:t>
            </a:r>
          </a:p>
          <a:p>
            <a:pPr lvl="1"/>
            <a:r>
              <a:rPr lang="en-US" dirty="0" smtClean="0"/>
              <a:t>Vernon Area</a:t>
            </a:r>
          </a:p>
          <a:p>
            <a:pPr lvl="1"/>
            <a:r>
              <a:rPr lang="en-US" dirty="0" smtClean="0"/>
              <a:t>Northern Rush Valley</a:t>
            </a:r>
          </a:p>
          <a:p>
            <a:pPr lvl="1"/>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4082" y="267129"/>
            <a:ext cx="4226396" cy="6590872"/>
          </a:xfrm>
          <a:prstGeom prst="rect">
            <a:avLst/>
          </a:prstGeom>
        </p:spPr>
      </p:pic>
    </p:spTree>
    <p:extLst>
      <p:ext uri="{BB962C8B-B14F-4D97-AF65-F5344CB8AC3E}">
        <p14:creationId xmlns:p14="http://schemas.microsoft.com/office/powerpoint/2010/main" val="360945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932"/>
            <a:ext cx="10515600" cy="1325563"/>
          </a:xfrm>
        </p:spPr>
        <p:txBody>
          <a:bodyPr>
            <a:normAutofit/>
          </a:bodyPr>
          <a:lstStyle/>
          <a:p>
            <a:r>
              <a:rPr lang="en-US" dirty="0" smtClean="0"/>
              <a:t>Proposed Policy Changes – Southeast Area</a:t>
            </a:r>
            <a:endParaRPr lang="en-US" dirty="0"/>
          </a:p>
        </p:txBody>
      </p:sp>
      <p:sp>
        <p:nvSpPr>
          <p:cNvPr id="3" name="Content Placeholder 2"/>
          <p:cNvSpPr>
            <a:spLocks noGrp="1"/>
          </p:cNvSpPr>
          <p:nvPr>
            <p:ph idx="1"/>
          </p:nvPr>
        </p:nvSpPr>
        <p:spPr>
          <a:xfrm>
            <a:off x="4152900" y="1506020"/>
            <a:ext cx="7200900" cy="4648200"/>
          </a:xfrm>
        </p:spPr>
        <p:txBody>
          <a:bodyPr>
            <a:noAutofit/>
          </a:bodyPr>
          <a:lstStyle/>
          <a:p>
            <a:r>
              <a:rPr lang="en-US" dirty="0" smtClean="0"/>
              <a:t>Open only to small domestic applications:</a:t>
            </a:r>
          </a:p>
          <a:p>
            <a:pPr lvl="1"/>
            <a:r>
              <a:rPr lang="en-US" dirty="0" smtClean="0"/>
              <a:t>1.73 acre-feet: 1 house, 10 animals, 0.25 acres of irrigation</a:t>
            </a:r>
            <a:endParaRPr lang="en-US" dirty="0"/>
          </a:p>
          <a:p>
            <a:r>
              <a:rPr lang="en-US" dirty="0"/>
              <a:t>Closed to change applications </a:t>
            </a:r>
            <a:r>
              <a:rPr lang="en-US" dirty="0" smtClean="0"/>
              <a:t>moving water from </a:t>
            </a:r>
            <a:r>
              <a:rPr lang="en-US" dirty="0"/>
              <a:t>outside of the </a:t>
            </a:r>
            <a:r>
              <a:rPr lang="en-US" dirty="0" smtClean="0"/>
              <a:t>subarea.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648" y="1343367"/>
            <a:ext cx="2459804" cy="5158175"/>
          </a:xfrm>
          <a:prstGeom prst="rect">
            <a:avLst/>
          </a:prstGeom>
        </p:spPr>
      </p:pic>
    </p:spTree>
    <p:extLst>
      <p:ext uri="{BB962C8B-B14F-4D97-AF65-F5344CB8AC3E}">
        <p14:creationId xmlns:p14="http://schemas.microsoft.com/office/powerpoint/2010/main" val="35612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430" y="264559"/>
            <a:ext cx="9714643" cy="1485900"/>
          </a:xfrm>
        </p:spPr>
        <p:txBody>
          <a:bodyPr>
            <a:normAutofit/>
          </a:bodyPr>
          <a:lstStyle/>
          <a:p>
            <a:r>
              <a:rPr lang="en-US" dirty="0" smtClean="0"/>
              <a:t>Proposed Policy Changes</a:t>
            </a:r>
            <a:r>
              <a:rPr lang="en-US" dirty="0"/>
              <a:t> </a:t>
            </a:r>
            <a:r>
              <a:rPr lang="en-US" dirty="0" smtClean="0"/>
              <a:t>– Vernon Area</a:t>
            </a:r>
            <a:endParaRPr lang="en-US" dirty="0"/>
          </a:p>
        </p:txBody>
      </p:sp>
      <p:sp>
        <p:nvSpPr>
          <p:cNvPr id="3" name="Content Placeholder 2"/>
          <p:cNvSpPr>
            <a:spLocks noGrp="1"/>
          </p:cNvSpPr>
          <p:nvPr>
            <p:ph idx="1"/>
          </p:nvPr>
        </p:nvSpPr>
        <p:spPr>
          <a:xfrm>
            <a:off x="4092539" y="1750459"/>
            <a:ext cx="7363146" cy="4953000"/>
          </a:xfrm>
        </p:spPr>
        <p:txBody>
          <a:bodyPr>
            <a:normAutofit/>
          </a:bodyPr>
          <a:lstStyle/>
          <a:p>
            <a:r>
              <a:rPr lang="en-US" dirty="0" smtClean="0"/>
              <a:t>No change - 4.73 </a:t>
            </a:r>
            <a:r>
              <a:rPr lang="en-US" dirty="0"/>
              <a:t>acre-feet per application.</a:t>
            </a:r>
          </a:p>
          <a:p>
            <a:pPr lvl="1"/>
            <a:r>
              <a:rPr lang="en-US" dirty="0" smtClean="0"/>
              <a:t>1.0 acre </a:t>
            </a:r>
            <a:r>
              <a:rPr lang="en-US" dirty="0"/>
              <a:t>of irrigation</a:t>
            </a:r>
          </a:p>
          <a:p>
            <a:pPr lvl="1"/>
            <a:r>
              <a:rPr lang="en-US" dirty="0"/>
              <a:t>1 house</a:t>
            </a:r>
          </a:p>
          <a:p>
            <a:pPr lvl="1"/>
            <a:r>
              <a:rPr lang="en-US" dirty="0"/>
              <a:t>10 animals</a:t>
            </a:r>
          </a:p>
          <a:p>
            <a:r>
              <a:rPr lang="en-US" dirty="0" smtClean="0"/>
              <a:t>Closed </a:t>
            </a:r>
            <a:r>
              <a:rPr lang="en-US" dirty="0"/>
              <a:t>to change applications </a:t>
            </a:r>
            <a:r>
              <a:rPr lang="en-US" dirty="0" smtClean="0"/>
              <a:t>moving water from </a:t>
            </a:r>
            <a:r>
              <a:rPr lang="en-US" dirty="0"/>
              <a:t>outside of the </a:t>
            </a:r>
            <a:r>
              <a:rPr lang="en-US" dirty="0" smtClean="0"/>
              <a:t>subarea</a:t>
            </a:r>
            <a:r>
              <a:rPr lang="en-US" dirty="0"/>
              <a:t>.</a:t>
            </a:r>
          </a:p>
          <a:p>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01" y="1367375"/>
            <a:ext cx="3164965" cy="5336084"/>
          </a:xfrm>
          <a:prstGeom prst="rect">
            <a:avLst/>
          </a:prstGeom>
        </p:spPr>
      </p:pic>
    </p:spTree>
    <p:extLst>
      <p:ext uri="{BB962C8B-B14F-4D97-AF65-F5344CB8AC3E}">
        <p14:creationId xmlns:p14="http://schemas.microsoft.com/office/powerpoint/2010/main" val="3654126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50" y="114300"/>
            <a:ext cx="11262618" cy="1485900"/>
          </a:xfrm>
        </p:spPr>
        <p:txBody>
          <a:bodyPr>
            <a:normAutofit/>
          </a:bodyPr>
          <a:lstStyle/>
          <a:p>
            <a:r>
              <a:rPr lang="en-US" dirty="0" smtClean="0"/>
              <a:t>Proposed Policy Changes</a:t>
            </a:r>
            <a:r>
              <a:rPr lang="en-US" dirty="0"/>
              <a:t> </a:t>
            </a:r>
            <a:r>
              <a:rPr lang="en-US" dirty="0" smtClean="0"/>
              <a:t>– Northern Rush Valley</a:t>
            </a:r>
            <a:endParaRPr lang="en-US" dirty="0"/>
          </a:p>
        </p:txBody>
      </p:sp>
      <p:sp>
        <p:nvSpPr>
          <p:cNvPr id="3" name="Content Placeholder 2"/>
          <p:cNvSpPr>
            <a:spLocks noGrp="1"/>
          </p:cNvSpPr>
          <p:nvPr>
            <p:ph idx="1"/>
          </p:nvPr>
        </p:nvSpPr>
        <p:spPr>
          <a:xfrm>
            <a:off x="5157627" y="1435814"/>
            <a:ext cx="6503541" cy="4953000"/>
          </a:xfrm>
        </p:spPr>
        <p:txBody>
          <a:bodyPr>
            <a:normAutofit/>
          </a:bodyPr>
          <a:lstStyle/>
          <a:p>
            <a:r>
              <a:rPr lang="en-US" dirty="0" smtClean="0"/>
              <a:t>New </a:t>
            </a:r>
            <a:r>
              <a:rPr lang="en-US" dirty="0"/>
              <a:t>appropriation limit of </a:t>
            </a:r>
            <a:r>
              <a:rPr lang="en-US" dirty="0" smtClean="0"/>
              <a:t>20 </a:t>
            </a:r>
            <a:r>
              <a:rPr lang="en-US" dirty="0"/>
              <a:t>acre-feet per application.</a:t>
            </a:r>
          </a:p>
          <a:p>
            <a:pPr lvl="1"/>
            <a:r>
              <a:rPr lang="en-US" dirty="0" smtClean="0"/>
              <a:t>Example 1: 5 acres of irrigation</a:t>
            </a:r>
          </a:p>
          <a:p>
            <a:pPr lvl="1"/>
            <a:r>
              <a:rPr lang="en-US" dirty="0" smtClean="0"/>
              <a:t>Example 2: 1 house, 20 animals, 4.75 acres of irrigation</a:t>
            </a:r>
          </a:p>
          <a:p>
            <a:r>
              <a:rPr lang="en-US" dirty="0" smtClean="0"/>
              <a:t>Closed </a:t>
            </a:r>
            <a:r>
              <a:rPr lang="en-US" dirty="0"/>
              <a:t>to change applications </a:t>
            </a:r>
            <a:r>
              <a:rPr lang="en-US" dirty="0" smtClean="0"/>
              <a:t>moving water from </a:t>
            </a:r>
            <a:r>
              <a:rPr lang="en-US" dirty="0"/>
              <a:t>outside of the </a:t>
            </a:r>
            <a:r>
              <a:rPr lang="en-US" dirty="0" smtClean="0"/>
              <a:t>subarea</a:t>
            </a:r>
            <a:r>
              <a:rPr lang="en-US" dirty="0"/>
              <a:t>.</a:t>
            </a:r>
          </a:p>
          <a:p>
            <a:pPr lvl="1"/>
            <a:endParaRPr lang="en-US" sz="2800" dirty="0"/>
          </a:p>
          <a:p>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87" y="1435814"/>
            <a:ext cx="4886404" cy="4375067"/>
          </a:xfrm>
          <a:prstGeom prst="rect">
            <a:avLst/>
          </a:prstGeom>
        </p:spPr>
      </p:pic>
    </p:spTree>
    <p:extLst>
      <p:ext uri="{BB962C8B-B14F-4D97-AF65-F5344CB8AC3E}">
        <p14:creationId xmlns:p14="http://schemas.microsoft.com/office/powerpoint/2010/main" val="71635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3"/>
          <a:srcRect l="273" t="26395" r="602" b="253"/>
          <a:stretch/>
        </p:blipFill>
        <p:spPr>
          <a:xfrm>
            <a:off x="438912" y="548640"/>
            <a:ext cx="11018520" cy="5952744"/>
          </a:xfrm>
          <a:prstGeom prst="rect">
            <a:avLst/>
          </a:prstGeom>
        </p:spPr>
      </p:pic>
      <p:sp>
        <p:nvSpPr>
          <p:cNvPr id="6" name="Rectangle 5"/>
          <p:cNvSpPr/>
          <p:nvPr/>
        </p:nvSpPr>
        <p:spPr>
          <a:xfrm>
            <a:off x="8502347" y="6497821"/>
            <a:ext cx="3578416" cy="276999"/>
          </a:xfrm>
          <a:prstGeom prst="rect">
            <a:avLst/>
          </a:prstGeom>
        </p:spPr>
        <p:txBody>
          <a:bodyPr wrap="none">
            <a:spAutoFit/>
          </a:bodyPr>
          <a:lstStyle/>
          <a:p>
            <a:r>
              <a:rPr lang="en-US" sz="1200" dirty="0" smtClean="0"/>
              <a:t>All displayed measurements were taken </a:t>
            </a:r>
            <a:r>
              <a:rPr lang="en-US" sz="1200" dirty="0"/>
              <a:t>during March.</a:t>
            </a:r>
          </a:p>
        </p:txBody>
      </p:sp>
      <p:sp>
        <p:nvSpPr>
          <p:cNvPr id="7" name="Rectangle 6"/>
          <p:cNvSpPr/>
          <p:nvPr/>
        </p:nvSpPr>
        <p:spPr>
          <a:xfrm>
            <a:off x="11433196" y="928141"/>
            <a:ext cx="535723" cy="430887"/>
          </a:xfrm>
          <a:prstGeom prst="rect">
            <a:avLst/>
          </a:prstGeom>
        </p:spPr>
        <p:txBody>
          <a:bodyPr wrap="none">
            <a:spAutoFit/>
          </a:bodyPr>
          <a:lstStyle/>
          <a:p>
            <a:pPr algn="ctr"/>
            <a:r>
              <a:rPr lang="en-US" sz="1100" dirty="0"/>
              <a:t>Depth</a:t>
            </a:r>
            <a:br>
              <a:rPr lang="en-US" sz="1100" dirty="0"/>
            </a:br>
            <a:r>
              <a:rPr lang="en-US" sz="1100" dirty="0" smtClean="0"/>
              <a:t>96 </a:t>
            </a:r>
            <a:r>
              <a:rPr lang="en-US" sz="1100" dirty="0" err="1"/>
              <a:t>ft</a:t>
            </a:r>
            <a:endParaRPr lang="en-US" sz="1100" dirty="0"/>
          </a:p>
        </p:txBody>
      </p:sp>
      <p:sp>
        <p:nvSpPr>
          <p:cNvPr id="8" name="Rectangle 7"/>
          <p:cNvSpPr/>
          <p:nvPr/>
        </p:nvSpPr>
        <p:spPr>
          <a:xfrm>
            <a:off x="11433196" y="2701925"/>
            <a:ext cx="535723" cy="430887"/>
          </a:xfrm>
          <a:prstGeom prst="rect">
            <a:avLst/>
          </a:prstGeom>
        </p:spPr>
        <p:txBody>
          <a:bodyPr wrap="none">
            <a:spAutoFit/>
          </a:bodyPr>
          <a:lstStyle/>
          <a:p>
            <a:pPr algn="ctr"/>
            <a:r>
              <a:rPr lang="en-US" sz="1100" dirty="0"/>
              <a:t>Depth</a:t>
            </a:r>
            <a:br>
              <a:rPr lang="en-US" sz="1100" dirty="0"/>
            </a:br>
            <a:r>
              <a:rPr lang="en-US" sz="1100" dirty="0" smtClean="0"/>
              <a:t>200 </a:t>
            </a:r>
            <a:r>
              <a:rPr lang="en-US" sz="1100" dirty="0" err="1"/>
              <a:t>ft</a:t>
            </a:r>
            <a:endParaRPr lang="en-US" sz="1100" dirty="0"/>
          </a:p>
        </p:txBody>
      </p:sp>
      <p:sp>
        <p:nvSpPr>
          <p:cNvPr id="9" name="Rectangle 8"/>
          <p:cNvSpPr/>
          <p:nvPr/>
        </p:nvSpPr>
        <p:spPr>
          <a:xfrm>
            <a:off x="11433196" y="1825625"/>
            <a:ext cx="535723" cy="430887"/>
          </a:xfrm>
          <a:prstGeom prst="rect">
            <a:avLst/>
          </a:prstGeom>
        </p:spPr>
        <p:txBody>
          <a:bodyPr wrap="none">
            <a:spAutoFit/>
          </a:bodyPr>
          <a:lstStyle/>
          <a:p>
            <a:pPr algn="ctr"/>
            <a:r>
              <a:rPr lang="en-US" sz="1100" dirty="0"/>
              <a:t>Depth</a:t>
            </a:r>
            <a:br>
              <a:rPr lang="en-US" sz="1100" dirty="0"/>
            </a:br>
            <a:r>
              <a:rPr lang="en-US" sz="1100" dirty="0" smtClean="0"/>
              <a:t>34 </a:t>
            </a:r>
            <a:r>
              <a:rPr lang="en-US" sz="1100" dirty="0" err="1"/>
              <a:t>ft</a:t>
            </a:r>
            <a:endParaRPr lang="en-US" sz="1100" dirty="0"/>
          </a:p>
        </p:txBody>
      </p:sp>
      <p:sp>
        <p:nvSpPr>
          <p:cNvPr id="10" name="Rectangle 9"/>
          <p:cNvSpPr/>
          <p:nvPr/>
        </p:nvSpPr>
        <p:spPr>
          <a:xfrm>
            <a:off x="11433196" y="3522957"/>
            <a:ext cx="535723" cy="430887"/>
          </a:xfrm>
          <a:prstGeom prst="rect">
            <a:avLst/>
          </a:prstGeom>
        </p:spPr>
        <p:txBody>
          <a:bodyPr wrap="none">
            <a:spAutoFit/>
          </a:bodyPr>
          <a:lstStyle/>
          <a:p>
            <a:pPr algn="ctr"/>
            <a:r>
              <a:rPr lang="en-US" sz="1100" dirty="0"/>
              <a:t>Depth</a:t>
            </a:r>
            <a:br>
              <a:rPr lang="en-US" sz="1100" dirty="0"/>
            </a:br>
            <a:r>
              <a:rPr lang="en-US" sz="1100" dirty="0" smtClean="0"/>
              <a:t>35 </a:t>
            </a:r>
            <a:r>
              <a:rPr lang="en-US" sz="1100" dirty="0" err="1"/>
              <a:t>ft</a:t>
            </a:r>
            <a:endParaRPr lang="en-US" sz="1100" dirty="0"/>
          </a:p>
        </p:txBody>
      </p:sp>
      <p:sp>
        <p:nvSpPr>
          <p:cNvPr id="11" name="Rectangle 10"/>
          <p:cNvSpPr/>
          <p:nvPr/>
        </p:nvSpPr>
        <p:spPr>
          <a:xfrm>
            <a:off x="11433196" y="4369602"/>
            <a:ext cx="535723" cy="430887"/>
          </a:xfrm>
          <a:prstGeom prst="rect">
            <a:avLst/>
          </a:prstGeom>
        </p:spPr>
        <p:txBody>
          <a:bodyPr wrap="none">
            <a:spAutoFit/>
          </a:bodyPr>
          <a:lstStyle/>
          <a:p>
            <a:pPr algn="ctr"/>
            <a:r>
              <a:rPr lang="en-US" sz="1100" dirty="0"/>
              <a:t>Depth</a:t>
            </a:r>
            <a:br>
              <a:rPr lang="en-US" sz="1100" dirty="0"/>
            </a:br>
            <a:r>
              <a:rPr lang="en-US" sz="1100" dirty="0" smtClean="0"/>
              <a:t>21 </a:t>
            </a:r>
            <a:r>
              <a:rPr lang="en-US" sz="1100" dirty="0" err="1"/>
              <a:t>ft</a:t>
            </a:r>
            <a:endParaRPr lang="en-US" sz="1100" dirty="0"/>
          </a:p>
        </p:txBody>
      </p:sp>
      <p:sp>
        <p:nvSpPr>
          <p:cNvPr id="12" name="Rectangle 11"/>
          <p:cNvSpPr/>
          <p:nvPr/>
        </p:nvSpPr>
        <p:spPr>
          <a:xfrm>
            <a:off x="11433196" y="5159123"/>
            <a:ext cx="535723" cy="430887"/>
          </a:xfrm>
          <a:prstGeom prst="rect">
            <a:avLst/>
          </a:prstGeom>
        </p:spPr>
        <p:txBody>
          <a:bodyPr wrap="none">
            <a:spAutoFit/>
          </a:bodyPr>
          <a:lstStyle/>
          <a:p>
            <a:pPr algn="ctr"/>
            <a:r>
              <a:rPr lang="en-US" sz="1100" dirty="0"/>
              <a:t>Depth</a:t>
            </a:r>
            <a:br>
              <a:rPr lang="en-US" sz="1100" dirty="0"/>
            </a:br>
            <a:r>
              <a:rPr lang="en-US" sz="1100" dirty="0" smtClean="0"/>
              <a:t>73 </a:t>
            </a:r>
            <a:r>
              <a:rPr lang="en-US" sz="1100" dirty="0" err="1"/>
              <a:t>ft</a:t>
            </a:r>
            <a:endParaRPr lang="en-US" sz="1100" dirty="0"/>
          </a:p>
        </p:txBody>
      </p:sp>
      <p:sp>
        <p:nvSpPr>
          <p:cNvPr id="5" name="TextBox 4"/>
          <p:cNvSpPr txBox="1"/>
          <p:nvPr/>
        </p:nvSpPr>
        <p:spPr>
          <a:xfrm>
            <a:off x="438912" y="6497821"/>
            <a:ext cx="3855414" cy="276999"/>
          </a:xfrm>
          <a:prstGeom prst="rect">
            <a:avLst/>
          </a:prstGeom>
          <a:noFill/>
        </p:spPr>
        <p:txBody>
          <a:bodyPr wrap="none" rtlCol="0">
            <a:spAutoFit/>
          </a:bodyPr>
          <a:lstStyle/>
          <a:p>
            <a:r>
              <a:rPr lang="en-US" sz="1200" dirty="0">
                <a:hlinkClick r:id="rId4"/>
              </a:rPr>
              <a:t>https://</a:t>
            </a:r>
            <a:r>
              <a:rPr lang="en-US" sz="1200" dirty="0" smtClean="0">
                <a:hlinkClick r:id="rId4"/>
              </a:rPr>
              <a:t>maps.waterrights.utah.gov/EsriMap/gw-graphs.asp</a:t>
            </a:r>
            <a:endParaRPr lang="en-US" sz="1200" dirty="0"/>
          </a:p>
        </p:txBody>
      </p:sp>
    </p:spTree>
    <p:extLst>
      <p:ext uri="{BB962C8B-B14F-4D97-AF65-F5344CB8AC3E}">
        <p14:creationId xmlns:p14="http://schemas.microsoft.com/office/powerpoint/2010/main" val="2646935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Policy Changes – Final Details</a:t>
            </a:r>
            <a:endParaRPr lang="en-US" dirty="0"/>
          </a:p>
        </p:txBody>
      </p:sp>
      <p:sp>
        <p:nvSpPr>
          <p:cNvPr id="3" name="Content Placeholder 2"/>
          <p:cNvSpPr>
            <a:spLocks noGrp="1"/>
          </p:cNvSpPr>
          <p:nvPr>
            <p:ph idx="1"/>
          </p:nvPr>
        </p:nvSpPr>
        <p:spPr>
          <a:xfrm>
            <a:off x="1202076" y="1690688"/>
            <a:ext cx="8367445" cy="4724400"/>
          </a:xfrm>
        </p:spPr>
        <p:txBody>
          <a:bodyPr>
            <a:normAutofit/>
          </a:bodyPr>
          <a:lstStyle/>
          <a:p>
            <a:r>
              <a:rPr lang="en-US" dirty="0" smtClean="0"/>
              <a:t>Pending </a:t>
            </a:r>
            <a:r>
              <a:rPr lang="en-US" dirty="0"/>
              <a:t>applications will be </a:t>
            </a:r>
            <a:r>
              <a:rPr lang="en-US" dirty="0" smtClean="0"/>
              <a:t>processed </a:t>
            </a:r>
            <a:r>
              <a:rPr lang="en-US" dirty="0"/>
              <a:t>based on this new </a:t>
            </a:r>
            <a:r>
              <a:rPr lang="en-US" dirty="0" smtClean="0"/>
              <a:t>policy</a:t>
            </a:r>
            <a:r>
              <a:rPr lang="en-US" dirty="0"/>
              <a:t> </a:t>
            </a:r>
            <a:r>
              <a:rPr lang="en-US" dirty="0" smtClean="0"/>
              <a:t>(if adopted).</a:t>
            </a:r>
          </a:p>
          <a:p>
            <a:endParaRPr lang="en-US" dirty="0"/>
          </a:p>
          <a:p>
            <a:r>
              <a:rPr lang="en-US" dirty="0"/>
              <a:t>Applications </a:t>
            </a:r>
            <a:r>
              <a:rPr lang="en-US" dirty="0" smtClean="0"/>
              <a:t>filed </a:t>
            </a:r>
            <a:r>
              <a:rPr lang="en-US" dirty="0"/>
              <a:t>from this date forward will be </a:t>
            </a:r>
            <a:r>
              <a:rPr lang="en-US" dirty="0" smtClean="0"/>
              <a:t>processed </a:t>
            </a:r>
            <a:r>
              <a:rPr lang="en-US" dirty="0"/>
              <a:t>based on this new </a:t>
            </a:r>
            <a:r>
              <a:rPr lang="en-US" dirty="0" smtClean="0"/>
              <a:t>policy (if adopted).</a:t>
            </a:r>
            <a:endParaRPr lang="en-US" dirty="0"/>
          </a:p>
          <a:p>
            <a:endParaRPr lang="en-US" dirty="0"/>
          </a:p>
        </p:txBody>
      </p:sp>
    </p:spTree>
    <p:extLst>
      <p:ext uri="{BB962C8B-B14F-4D97-AF65-F5344CB8AC3E}">
        <p14:creationId xmlns:p14="http://schemas.microsoft.com/office/powerpoint/2010/main" val="187642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Adoption Process</a:t>
            </a:r>
          </a:p>
        </p:txBody>
      </p:sp>
      <p:sp>
        <p:nvSpPr>
          <p:cNvPr id="3" name="Content Placeholder 2"/>
          <p:cNvSpPr>
            <a:spLocks noGrp="1"/>
          </p:cNvSpPr>
          <p:nvPr>
            <p:ph idx="1"/>
          </p:nvPr>
        </p:nvSpPr>
        <p:spPr>
          <a:xfrm>
            <a:off x="1202076" y="1538555"/>
            <a:ext cx="8367445" cy="4724400"/>
          </a:xfrm>
        </p:spPr>
        <p:txBody>
          <a:bodyPr>
            <a:normAutofit/>
          </a:bodyPr>
          <a:lstStyle/>
          <a:p>
            <a:r>
              <a:rPr lang="en-US" dirty="0"/>
              <a:t>30 Day Comment Period</a:t>
            </a:r>
          </a:p>
          <a:p>
            <a:pPr lvl="1"/>
            <a:r>
              <a:rPr lang="en-US" sz="2800" dirty="0"/>
              <a:t>December </a:t>
            </a:r>
            <a:r>
              <a:rPr lang="en-US" sz="2800" dirty="0" smtClean="0"/>
              <a:t>10, </a:t>
            </a:r>
            <a:r>
              <a:rPr lang="en-US" sz="2800" dirty="0"/>
              <a:t>2018</a:t>
            </a:r>
          </a:p>
          <a:p>
            <a:r>
              <a:rPr lang="en-US" dirty="0" smtClean="0"/>
              <a:t>Final Policy will be posted to:</a:t>
            </a:r>
          </a:p>
          <a:p>
            <a:pPr lvl="1"/>
            <a:r>
              <a:rPr lang="en-US" dirty="0" smtClean="0"/>
              <a:t>www.waterrights.utah.gov</a:t>
            </a:r>
            <a:endParaRPr lang="en-US" dirty="0"/>
          </a:p>
          <a:p>
            <a:r>
              <a:rPr lang="en-US" dirty="0"/>
              <a:t>Division of Water </a:t>
            </a:r>
            <a:r>
              <a:rPr lang="en-US" dirty="0" smtClean="0"/>
              <a:t>Rights</a:t>
            </a:r>
            <a:endParaRPr lang="en-US" dirty="0"/>
          </a:p>
          <a:p>
            <a:pPr marL="448056" lvl="1" indent="0">
              <a:buNone/>
            </a:pPr>
            <a:r>
              <a:rPr lang="en-US" sz="2800" dirty="0"/>
              <a:t>Attn: Rush Valley Groundwater Policy</a:t>
            </a:r>
          </a:p>
          <a:p>
            <a:pPr marL="448056" lvl="1" indent="0">
              <a:buNone/>
            </a:pPr>
            <a:r>
              <a:rPr lang="en-US" sz="2800" dirty="0"/>
              <a:t>PO Box 146300</a:t>
            </a:r>
          </a:p>
          <a:p>
            <a:pPr marL="448056" lvl="1" indent="0">
              <a:buNone/>
            </a:pPr>
            <a:r>
              <a:rPr lang="en-US" sz="2800" dirty="0"/>
              <a:t>Salt Lake City, Utah </a:t>
            </a:r>
            <a:r>
              <a:rPr lang="en-US" sz="2800" dirty="0" smtClean="0"/>
              <a:t>84114-6300</a:t>
            </a:r>
          </a:p>
          <a:p>
            <a:pPr marL="448056" lvl="1" indent="0">
              <a:buNone/>
            </a:pPr>
            <a:r>
              <a:rPr lang="en-US" sz="2800" dirty="0" smtClean="0"/>
              <a:t>801-538-7240</a:t>
            </a:r>
          </a:p>
          <a:p>
            <a:pPr marL="448056" lvl="1" indent="0">
              <a:buNone/>
            </a:pPr>
            <a:r>
              <a:rPr lang="en-US" sz="2800" dirty="0" smtClean="0">
                <a:hlinkClick r:id="rId3"/>
              </a:rPr>
              <a:t>waterrights@utah.gov</a:t>
            </a:r>
            <a:endParaRPr lang="en-US" sz="2800" dirty="0" smtClean="0"/>
          </a:p>
          <a:p>
            <a:pPr marL="448056" lvl="1" indent="0">
              <a:buNone/>
            </a:pPr>
            <a:endParaRPr lang="en-US" sz="2800" dirty="0"/>
          </a:p>
        </p:txBody>
      </p:sp>
    </p:spTree>
    <p:extLst>
      <p:ext uri="{BB962C8B-B14F-4D97-AF65-F5344CB8AC3E}">
        <p14:creationId xmlns:p14="http://schemas.microsoft.com/office/powerpoint/2010/main" val="1614032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 Period</a:t>
            </a:r>
            <a:endParaRPr lang="en-US" dirty="0"/>
          </a:p>
        </p:txBody>
      </p:sp>
      <p:sp>
        <p:nvSpPr>
          <p:cNvPr id="3" name="Content Placeholder 2"/>
          <p:cNvSpPr>
            <a:spLocks noGrp="1"/>
          </p:cNvSpPr>
          <p:nvPr>
            <p:ph idx="1"/>
          </p:nvPr>
        </p:nvSpPr>
        <p:spPr>
          <a:xfrm>
            <a:off x="1404990" y="1690688"/>
            <a:ext cx="9197940" cy="4724400"/>
          </a:xfrm>
        </p:spPr>
        <p:txBody>
          <a:bodyPr>
            <a:normAutofit/>
          </a:bodyPr>
          <a:lstStyle/>
          <a:p>
            <a:r>
              <a:rPr lang="en-US" sz="3200" dirty="0"/>
              <a:t>Guiding </a:t>
            </a:r>
            <a:r>
              <a:rPr lang="en-US" sz="3200" dirty="0" smtClean="0"/>
              <a:t>Questions:</a:t>
            </a:r>
            <a:endParaRPr lang="en-US" sz="3200" dirty="0"/>
          </a:p>
          <a:p>
            <a:pPr lvl="1"/>
            <a:r>
              <a:rPr lang="en-US" sz="3200" dirty="0"/>
              <a:t>What is your experience with </a:t>
            </a:r>
            <a:r>
              <a:rPr lang="en-US" sz="3200" dirty="0" smtClean="0"/>
              <a:t>the water supply in the Rush Valley area?</a:t>
            </a:r>
          </a:p>
          <a:p>
            <a:pPr marL="457200" lvl="1" indent="0">
              <a:buNone/>
            </a:pPr>
            <a:endParaRPr lang="en-US" sz="3200" dirty="0"/>
          </a:p>
          <a:p>
            <a:pPr lvl="1"/>
            <a:r>
              <a:rPr lang="en-US" sz="3200" dirty="0" smtClean="0"/>
              <a:t>What concerns do you have if the proposed policy is adopted?</a:t>
            </a:r>
            <a:endParaRPr lang="en-US" sz="3200" dirty="0"/>
          </a:p>
          <a:p>
            <a:endParaRPr lang="en-US" sz="3200" dirty="0"/>
          </a:p>
        </p:txBody>
      </p:sp>
    </p:spTree>
    <p:extLst>
      <p:ext uri="{BB962C8B-B14F-4D97-AF65-F5344CB8AC3E}">
        <p14:creationId xmlns:p14="http://schemas.microsoft.com/office/powerpoint/2010/main" val="2705492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3"/>
          <a:srcRect l="273" t="26395" r="602" b="253"/>
          <a:stretch/>
        </p:blipFill>
        <p:spPr>
          <a:xfrm>
            <a:off x="438912" y="548640"/>
            <a:ext cx="11018520" cy="5952744"/>
          </a:xfrm>
          <a:prstGeom prst="rect">
            <a:avLst/>
          </a:prstGeom>
        </p:spPr>
      </p:pic>
      <p:sp>
        <p:nvSpPr>
          <p:cNvPr id="5" name="Rectangle 4"/>
          <p:cNvSpPr/>
          <p:nvPr/>
        </p:nvSpPr>
        <p:spPr>
          <a:xfrm>
            <a:off x="8502347" y="6497821"/>
            <a:ext cx="3578416" cy="276999"/>
          </a:xfrm>
          <a:prstGeom prst="rect">
            <a:avLst/>
          </a:prstGeom>
        </p:spPr>
        <p:txBody>
          <a:bodyPr wrap="none">
            <a:spAutoFit/>
          </a:bodyPr>
          <a:lstStyle/>
          <a:p>
            <a:r>
              <a:rPr lang="en-US" sz="1200" dirty="0" smtClean="0"/>
              <a:t>All displayed measurements were taken </a:t>
            </a:r>
            <a:r>
              <a:rPr lang="en-US" sz="1200" dirty="0"/>
              <a:t>during March.</a:t>
            </a:r>
          </a:p>
        </p:txBody>
      </p:sp>
      <p:sp>
        <p:nvSpPr>
          <p:cNvPr id="6" name="Rectangle 5"/>
          <p:cNvSpPr/>
          <p:nvPr/>
        </p:nvSpPr>
        <p:spPr>
          <a:xfrm>
            <a:off x="11445314" y="928141"/>
            <a:ext cx="535723" cy="430887"/>
          </a:xfrm>
          <a:prstGeom prst="rect">
            <a:avLst/>
          </a:prstGeom>
        </p:spPr>
        <p:txBody>
          <a:bodyPr wrap="none">
            <a:spAutoFit/>
          </a:bodyPr>
          <a:lstStyle/>
          <a:p>
            <a:pPr algn="ctr"/>
            <a:r>
              <a:rPr lang="en-US" sz="1100" dirty="0"/>
              <a:t>Depth</a:t>
            </a:r>
            <a:br>
              <a:rPr lang="en-US" sz="1100" dirty="0"/>
            </a:br>
            <a:r>
              <a:rPr lang="en-US" sz="1100" dirty="0" smtClean="0"/>
              <a:t>31 </a:t>
            </a:r>
            <a:r>
              <a:rPr lang="en-US" sz="1100" dirty="0" err="1"/>
              <a:t>ft</a:t>
            </a:r>
            <a:endParaRPr lang="en-US" sz="1100" dirty="0"/>
          </a:p>
        </p:txBody>
      </p:sp>
      <p:sp>
        <p:nvSpPr>
          <p:cNvPr id="7" name="Rectangle 6"/>
          <p:cNvSpPr/>
          <p:nvPr/>
        </p:nvSpPr>
        <p:spPr>
          <a:xfrm>
            <a:off x="11445314" y="1635581"/>
            <a:ext cx="535723" cy="430887"/>
          </a:xfrm>
          <a:prstGeom prst="rect">
            <a:avLst/>
          </a:prstGeom>
        </p:spPr>
        <p:txBody>
          <a:bodyPr wrap="none">
            <a:spAutoFit/>
          </a:bodyPr>
          <a:lstStyle/>
          <a:p>
            <a:pPr algn="ctr"/>
            <a:r>
              <a:rPr lang="en-US" sz="1100" dirty="0"/>
              <a:t>Depth</a:t>
            </a:r>
            <a:br>
              <a:rPr lang="en-US" sz="1100" dirty="0"/>
            </a:br>
            <a:r>
              <a:rPr lang="en-US" sz="1100" dirty="0" smtClean="0"/>
              <a:t>38 </a:t>
            </a:r>
            <a:r>
              <a:rPr lang="en-US" sz="1100" dirty="0" err="1"/>
              <a:t>ft</a:t>
            </a:r>
            <a:endParaRPr lang="en-US" sz="1100" dirty="0"/>
          </a:p>
        </p:txBody>
      </p:sp>
      <p:sp>
        <p:nvSpPr>
          <p:cNvPr id="8" name="Rectangle 7"/>
          <p:cNvSpPr/>
          <p:nvPr/>
        </p:nvSpPr>
        <p:spPr>
          <a:xfrm>
            <a:off x="11445314" y="2412726"/>
            <a:ext cx="535723" cy="430887"/>
          </a:xfrm>
          <a:prstGeom prst="rect">
            <a:avLst/>
          </a:prstGeom>
        </p:spPr>
        <p:txBody>
          <a:bodyPr wrap="none">
            <a:spAutoFit/>
          </a:bodyPr>
          <a:lstStyle/>
          <a:p>
            <a:pPr algn="ctr"/>
            <a:r>
              <a:rPr lang="en-US" sz="1100" dirty="0"/>
              <a:t>Depth</a:t>
            </a:r>
            <a:br>
              <a:rPr lang="en-US" sz="1100" dirty="0"/>
            </a:br>
            <a:r>
              <a:rPr lang="en-US" sz="1100" dirty="0" smtClean="0"/>
              <a:t>30 </a:t>
            </a:r>
            <a:r>
              <a:rPr lang="en-US" sz="1100" dirty="0" err="1"/>
              <a:t>ft</a:t>
            </a:r>
            <a:endParaRPr lang="en-US" sz="1100" dirty="0"/>
          </a:p>
        </p:txBody>
      </p:sp>
      <p:sp>
        <p:nvSpPr>
          <p:cNvPr id="9" name="Rectangle 8"/>
          <p:cNvSpPr/>
          <p:nvPr/>
        </p:nvSpPr>
        <p:spPr>
          <a:xfrm>
            <a:off x="11445313" y="3201459"/>
            <a:ext cx="535724" cy="430887"/>
          </a:xfrm>
          <a:prstGeom prst="rect">
            <a:avLst/>
          </a:prstGeom>
        </p:spPr>
        <p:txBody>
          <a:bodyPr wrap="none">
            <a:spAutoFit/>
          </a:bodyPr>
          <a:lstStyle/>
          <a:p>
            <a:pPr algn="ctr"/>
            <a:r>
              <a:rPr lang="en-US" sz="1100" dirty="0"/>
              <a:t>Depth</a:t>
            </a:r>
            <a:br>
              <a:rPr lang="en-US" sz="1100" dirty="0"/>
            </a:br>
            <a:r>
              <a:rPr lang="en-US" sz="1100" dirty="0" smtClean="0"/>
              <a:t>365 </a:t>
            </a:r>
            <a:r>
              <a:rPr lang="en-US" sz="1100" dirty="0" err="1"/>
              <a:t>ft</a:t>
            </a:r>
            <a:endParaRPr lang="en-US" sz="1100" dirty="0"/>
          </a:p>
        </p:txBody>
      </p:sp>
      <p:sp>
        <p:nvSpPr>
          <p:cNvPr id="10" name="Rectangle 9"/>
          <p:cNvSpPr/>
          <p:nvPr/>
        </p:nvSpPr>
        <p:spPr>
          <a:xfrm>
            <a:off x="11445313" y="4056675"/>
            <a:ext cx="535724" cy="430887"/>
          </a:xfrm>
          <a:prstGeom prst="rect">
            <a:avLst/>
          </a:prstGeom>
        </p:spPr>
        <p:txBody>
          <a:bodyPr wrap="none">
            <a:spAutoFit/>
          </a:bodyPr>
          <a:lstStyle/>
          <a:p>
            <a:pPr algn="ctr"/>
            <a:r>
              <a:rPr lang="en-US" sz="1100" dirty="0"/>
              <a:t>Depth</a:t>
            </a:r>
            <a:br>
              <a:rPr lang="en-US" sz="1100" dirty="0"/>
            </a:br>
            <a:r>
              <a:rPr lang="en-US" sz="1100" dirty="0" smtClean="0"/>
              <a:t>875 </a:t>
            </a:r>
            <a:r>
              <a:rPr lang="en-US" sz="1100" dirty="0" err="1"/>
              <a:t>ft</a:t>
            </a:r>
            <a:endParaRPr lang="en-US" sz="1100" dirty="0"/>
          </a:p>
        </p:txBody>
      </p:sp>
      <p:sp>
        <p:nvSpPr>
          <p:cNvPr id="11" name="Rectangle 10"/>
          <p:cNvSpPr/>
          <p:nvPr/>
        </p:nvSpPr>
        <p:spPr>
          <a:xfrm>
            <a:off x="11445313" y="4817881"/>
            <a:ext cx="535724" cy="430887"/>
          </a:xfrm>
          <a:prstGeom prst="rect">
            <a:avLst/>
          </a:prstGeom>
        </p:spPr>
        <p:txBody>
          <a:bodyPr wrap="none">
            <a:spAutoFit/>
          </a:bodyPr>
          <a:lstStyle/>
          <a:p>
            <a:pPr algn="ctr"/>
            <a:r>
              <a:rPr lang="en-US" sz="1100" dirty="0"/>
              <a:t>Depth</a:t>
            </a:r>
            <a:br>
              <a:rPr lang="en-US" sz="1100" dirty="0"/>
            </a:br>
            <a:r>
              <a:rPr lang="en-US" sz="1100" dirty="0" smtClean="0"/>
              <a:t>300 </a:t>
            </a:r>
            <a:r>
              <a:rPr lang="en-US" sz="1100" dirty="0" err="1"/>
              <a:t>ft</a:t>
            </a:r>
            <a:endParaRPr lang="en-US" sz="1100" dirty="0"/>
          </a:p>
        </p:txBody>
      </p:sp>
      <p:sp>
        <p:nvSpPr>
          <p:cNvPr id="12" name="Rectangle 11"/>
          <p:cNvSpPr/>
          <p:nvPr/>
        </p:nvSpPr>
        <p:spPr>
          <a:xfrm>
            <a:off x="11445313" y="5651137"/>
            <a:ext cx="535724" cy="430887"/>
          </a:xfrm>
          <a:prstGeom prst="rect">
            <a:avLst/>
          </a:prstGeom>
        </p:spPr>
        <p:txBody>
          <a:bodyPr wrap="none">
            <a:spAutoFit/>
          </a:bodyPr>
          <a:lstStyle/>
          <a:p>
            <a:pPr algn="ctr"/>
            <a:r>
              <a:rPr lang="en-US" sz="1100" dirty="0"/>
              <a:t>Depth</a:t>
            </a:r>
            <a:br>
              <a:rPr lang="en-US" sz="1100" dirty="0"/>
            </a:br>
            <a:r>
              <a:rPr lang="en-US" sz="1100" dirty="0" smtClean="0"/>
              <a:t>325 </a:t>
            </a:r>
            <a:r>
              <a:rPr lang="en-US" sz="1100" dirty="0" err="1"/>
              <a:t>ft</a:t>
            </a:r>
            <a:endParaRPr lang="en-US" sz="1100" dirty="0"/>
          </a:p>
        </p:txBody>
      </p:sp>
      <p:sp>
        <p:nvSpPr>
          <p:cNvPr id="13" name="TextBox 12"/>
          <p:cNvSpPr txBox="1"/>
          <p:nvPr/>
        </p:nvSpPr>
        <p:spPr>
          <a:xfrm>
            <a:off x="438912" y="6497821"/>
            <a:ext cx="3855414" cy="276999"/>
          </a:xfrm>
          <a:prstGeom prst="rect">
            <a:avLst/>
          </a:prstGeom>
          <a:noFill/>
        </p:spPr>
        <p:txBody>
          <a:bodyPr wrap="none" rtlCol="0">
            <a:spAutoFit/>
          </a:bodyPr>
          <a:lstStyle/>
          <a:p>
            <a:r>
              <a:rPr lang="en-US" sz="1200" dirty="0">
                <a:hlinkClick r:id="rId4"/>
              </a:rPr>
              <a:t>https://</a:t>
            </a:r>
            <a:r>
              <a:rPr lang="en-US" sz="1200" dirty="0" smtClean="0">
                <a:hlinkClick r:id="rId4"/>
              </a:rPr>
              <a:t>maps.waterrights.utah.gov/EsriMap/gw-graphs.asp</a:t>
            </a:r>
            <a:endParaRPr lang="en-US" sz="1200" dirty="0"/>
          </a:p>
        </p:txBody>
      </p:sp>
    </p:spTree>
    <p:extLst>
      <p:ext uri="{BB962C8B-B14F-4D97-AF65-F5344CB8AC3E}">
        <p14:creationId xmlns:p14="http://schemas.microsoft.com/office/powerpoint/2010/main" val="1983356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3"/>
          <a:srcRect l="255" t="26363" r="583" b="275"/>
          <a:stretch/>
        </p:blipFill>
        <p:spPr>
          <a:xfrm>
            <a:off x="437322" y="546653"/>
            <a:ext cx="11022496" cy="5953539"/>
          </a:xfrm>
          <a:prstGeom prst="rect">
            <a:avLst/>
          </a:prstGeom>
        </p:spPr>
      </p:pic>
      <p:sp>
        <p:nvSpPr>
          <p:cNvPr id="8" name="Rectangle 7"/>
          <p:cNvSpPr/>
          <p:nvPr/>
        </p:nvSpPr>
        <p:spPr>
          <a:xfrm>
            <a:off x="11430681" y="3785850"/>
            <a:ext cx="535723" cy="430887"/>
          </a:xfrm>
          <a:prstGeom prst="rect">
            <a:avLst/>
          </a:prstGeom>
        </p:spPr>
        <p:txBody>
          <a:bodyPr wrap="none">
            <a:spAutoFit/>
          </a:bodyPr>
          <a:lstStyle/>
          <a:p>
            <a:pPr algn="ctr"/>
            <a:r>
              <a:rPr lang="en-US" sz="1100" dirty="0"/>
              <a:t>Depth</a:t>
            </a:r>
            <a:br>
              <a:rPr lang="en-US" sz="1100" dirty="0"/>
            </a:br>
            <a:r>
              <a:rPr lang="en-US" sz="1100" dirty="0"/>
              <a:t>212 </a:t>
            </a:r>
            <a:r>
              <a:rPr lang="en-US" sz="1100" dirty="0" err="1"/>
              <a:t>ft</a:t>
            </a:r>
            <a:endParaRPr lang="en-US" sz="1100" dirty="0"/>
          </a:p>
        </p:txBody>
      </p:sp>
      <p:sp>
        <p:nvSpPr>
          <p:cNvPr id="9" name="Rectangle 8"/>
          <p:cNvSpPr/>
          <p:nvPr/>
        </p:nvSpPr>
        <p:spPr>
          <a:xfrm>
            <a:off x="11430681" y="4550519"/>
            <a:ext cx="535723" cy="430887"/>
          </a:xfrm>
          <a:prstGeom prst="rect">
            <a:avLst/>
          </a:prstGeom>
        </p:spPr>
        <p:txBody>
          <a:bodyPr wrap="none">
            <a:spAutoFit/>
          </a:bodyPr>
          <a:lstStyle/>
          <a:p>
            <a:pPr algn="ctr"/>
            <a:r>
              <a:rPr lang="en-US" sz="1100" dirty="0"/>
              <a:t>Depth</a:t>
            </a:r>
            <a:br>
              <a:rPr lang="en-US" sz="1100" dirty="0"/>
            </a:br>
            <a:r>
              <a:rPr lang="en-US" sz="1100" dirty="0"/>
              <a:t>60 </a:t>
            </a:r>
            <a:r>
              <a:rPr lang="en-US" sz="1100" dirty="0" err="1"/>
              <a:t>ft</a:t>
            </a:r>
            <a:endParaRPr lang="en-US" sz="1100" dirty="0"/>
          </a:p>
        </p:txBody>
      </p:sp>
      <p:sp>
        <p:nvSpPr>
          <p:cNvPr id="10" name="Rectangle 9"/>
          <p:cNvSpPr/>
          <p:nvPr/>
        </p:nvSpPr>
        <p:spPr>
          <a:xfrm>
            <a:off x="11331296" y="5525355"/>
            <a:ext cx="734496" cy="430887"/>
          </a:xfrm>
          <a:prstGeom prst="rect">
            <a:avLst/>
          </a:prstGeom>
        </p:spPr>
        <p:txBody>
          <a:bodyPr wrap="none">
            <a:spAutoFit/>
          </a:bodyPr>
          <a:lstStyle/>
          <a:p>
            <a:pPr algn="ctr"/>
            <a:r>
              <a:rPr lang="en-US" sz="1100" dirty="0" smtClean="0"/>
              <a:t>Unknown</a:t>
            </a:r>
          </a:p>
          <a:p>
            <a:pPr algn="ctr"/>
            <a:r>
              <a:rPr lang="en-US" sz="1100" dirty="0" smtClean="0"/>
              <a:t>Depth</a:t>
            </a:r>
            <a:endParaRPr lang="en-US" sz="1100" dirty="0"/>
          </a:p>
        </p:txBody>
      </p:sp>
      <p:sp>
        <p:nvSpPr>
          <p:cNvPr id="11" name="Rectangle 10"/>
          <p:cNvSpPr/>
          <p:nvPr/>
        </p:nvSpPr>
        <p:spPr>
          <a:xfrm>
            <a:off x="11430681" y="2228780"/>
            <a:ext cx="535723" cy="430887"/>
          </a:xfrm>
          <a:prstGeom prst="rect">
            <a:avLst/>
          </a:prstGeom>
        </p:spPr>
        <p:txBody>
          <a:bodyPr wrap="none">
            <a:spAutoFit/>
          </a:bodyPr>
          <a:lstStyle/>
          <a:p>
            <a:pPr algn="ctr"/>
            <a:r>
              <a:rPr lang="en-US" sz="1100" dirty="0"/>
              <a:t>Depth</a:t>
            </a:r>
            <a:br>
              <a:rPr lang="en-US" sz="1100" dirty="0"/>
            </a:br>
            <a:r>
              <a:rPr lang="en-US" sz="1100" dirty="0"/>
              <a:t>547 </a:t>
            </a:r>
            <a:r>
              <a:rPr lang="en-US" sz="1100" dirty="0" err="1"/>
              <a:t>ft</a:t>
            </a:r>
            <a:endParaRPr lang="en-US" sz="1100" dirty="0"/>
          </a:p>
        </p:txBody>
      </p:sp>
      <p:sp>
        <p:nvSpPr>
          <p:cNvPr id="12" name="Rectangle 11"/>
          <p:cNvSpPr/>
          <p:nvPr/>
        </p:nvSpPr>
        <p:spPr>
          <a:xfrm>
            <a:off x="11430681" y="928141"/>
            <a:ext cx="535723" cy="430887"/>
          </a:xfrm>
          <a:prstGeom prst="rect">
            <a:avLst/>
          </a:prstGeom>
        </p:spPr>
        <p:txBody>
          <a:bodyPr wrap="none">
            <a:spAutoFit/>
          </a:bodyPr>
          <a:lstStyle/>
          <a:p>
            <a:pPr algn="ctr"/>
            <a:r>
              <a:rPr lang="en-US" sz="1100" dirty="0"/>
              <a:t>Depth</a:t>
            </a:r>
            <a:br>
              <a:rPr lang="en-US" sz="1100" dirty="0"/>
            </a:br>
            <a:r>
              <a:rPr lang="en-US" sz="1100" dirty="0" smtClean="0"/>
              <a:t>360 </a:t>
            </a:r>
            <a:r>
              <a:rPr lang="en-US" sz="1100" dirty="0" err="1"/>
              <a:t>ft</a:t>
            </a:r>
            <a:endParaRPr lang="en-US" sz="1100" dirty="0"/>
          </a:p>
        </p:txBody>
      </p:sp>
      <p:sp>
        <p:nvSpPr>
          <p:cNvPr id="13" name="Rectangle 12"/>
          <p:cNvSpPr/>
          <p:nvPr/>
        </p:nvSpPr>
        <p:spPr>
          <a:xfrm>
            <a:off x="8502347" y="6497821"/>
            <a:ext cx="3578416" cy="276999"/>
          </a:xfrm>
          <a:prstGeom prst="rect">
            <a:avLst/>
          </a:prstGeom>
        </p:spPr>
        <p:txBody>
          <a:bodyPr wrap="none">
            <a:spAutoFit/>
          </a:bodyPr>
          <a:lstStyle/>
          <a:p>
            <a:r>
              <a:rPr lang="en-US" sz="1200" dirty="0" smtClean="0"/>
              <a:t>All displayed measurements were taken </a:t>
            </a:r>
            <a:r>
              <a:rPr lang="en-US" sz="1200" dirty="0"/>
              <a:t>during March.</a:t>
            </a:r>
          </a:p>
        </p:txBody>
      </p:sp>
      <p:sp>
        <p:nvSpPr>
          <p:cNvPr id="14" name="TextBox 13"/>
          <p:cNvSpPr txBox="1"/>
          <p:nvPr/>
        </p:nvSpPr>
        <p:spPr>
          <a:xfrm>
            <a:off x="438912" y="6497821"/>
            <a:ext cx="3855414" cy="276999"/>
          </a:xfrm>
          <a:prstGeom prst="rect">
            <a:avLst/>
          </a:prstGeom>
          <a:noFill/>
        </p:spPr>
        <p:txBody>
          <a:bodyPr wrap="none" rtlCol="0">
            <a:spAutoFit/>
          </a:bodyPr>
          <a:lstStyle/>
          <a:p>
            <a:r>
              <a:rPr lang="en-US" sz="1200" dirty="0">
                <a:hlinkClick r:id="rId4"/>
              </a:rPr>
              <a:t>https://</a:t>
            </a:r>
            <a:r>
              <a:rPr lang="en-US" sz="1200" dirty="0" smtClean="0">
                <a:hlinkClick r:id="rId4"/>
              </a:rPr>
              <a:t>maps.waterrights.utah.gov/EsriMap/gw-graphs.asp</a:t>
            </a:r>
            <a:endParaRPr lang="en-US" sz="1200" dirty="0"/>
          </a:p>
        </p:txBody>
      </p:sp>
    </p:spTree>
    <p:extLst>
      <p:ext uri="{BB962C8B-B14F-4D97-AF65-F5344CB8AC3E}">
        <p14:creationId xmlns:p14="http://schemas.microsoft.com/office/powerpoint/2010/main" val="4139183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Water Use in Rush Valley</a:t>
            </a:r>
            <a:br>
              <a:rPr lang="en-US" dirty="0" smtClean="0"/>
            </a:br>
            <a:r>
              <a:rPr lang="en-US" dirty="0" smtClean="0"/>
              <a:t>USGS Ground Water Conditions</a:t>
            </a:r>
            <a:endParaRPr lang="en-US" dirty="0"/>
          </a:p>
        </p:txBody>
      </p:sp>
      <p:graphicFrame>
        <p:nvGraphicFramePr>
          <p:cNvPr id="6" name="Chart 5"/>
          <p:cNvGraphicFramePr>
            <a:graphicFrameLocks/>
          </p:cNvGraphicFramePr>
          <p:nvPr>
            <p:extLst/>
          </p:nvPr>
        </p:nvGraphicFramePr>
        <p:xfrm>
          <a:off x="838200" y="1975981"/>
          <a:ext cx="7797800" cy="43656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2614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a:t>
            </a:r>
            <a:r>
              <a:rPr lang="en-US" dirty="0"/>
              <a:t>S</a:t>
            </a:r>
            <a:r>
              <a:rPr lang="en-US" dirty="0" smtClean="0"/>
              <a:t>tudy</a:t>
            </a:r>
            <a:endParaRPr lang="en-US" dirty="0"/>
          </a:p>
        </p:txBody>
      </p:sp>
      <p:sp>
        <p:nvSpPr>
          <p:cNvPr id="3" name="Content Placeholder 2"/>
          <p:cNvSpPr>
            <a:spLocks noGrp="1"/>
          </p:cNvSpPr>
          <p:nvPr>
            <p:ph idx="1"/>
          </p:nvPr>
        </p:nvSpPr>
        <p:spPr>
          <a:xfrm>
            <a:off x="714910" y="1908533"/>
            <a:ext cx="6540500" cy="4351338"/>
          </a:xfrm>
        </p:spPr>
        <p:txBody>
          <a:bodyPr/>
          <a:lstStyle/>
          <a:p>
            <a:r>
              <a:rPr lang="en-US" dirty="0"/>
              <a:t>Scientific Investigations Report </a:t>
            </a:r>
            <a:r>
              <a:rPr lang="en-US" dirty="0" smtClean="0"/>
              <a:t>2011–5068</a:t>
            </a:r>
          </a:p>
          <a:p>
            <a:pPr lvl="1"/>
            <a:r>
              <a:rPr lang="en-US" dirty="0" smtClean="0"/>
              <a:t>Discussed groundwater level trends</a:t>
            </a:r>
          </a:p>
          <a:p>
            <a:pPr lvl="1"/>
            <a:r>
              <a:rPr lang="en-US" dirty="0" smtClean="0"/>
              <a:t>Described </a:t>
            </a:r>
            <a:r>
              <a:rPr lang="en-US" dirty="0" err="1" smtClean="0"/>
              <a:t>hydrogeologic</a:t>
            </a:r>
            <a:r>
              <a:rPr lang="en-US" dirty="0" smtClean="0"/>
              <a:t> aquifer units</a:t>
            </a:r>
          </a:p>
          <a:p>
            <a:pPr lvl="1"/>
            <a:r>
              <a:rPr lang="en-US" dirty="0" smtClean="0"/>
              <a:t>Estimated recharge </a:t>
            </a:r>
            <a:endParaRPr lang="en-US" dirty="0"/>
          </a:p>
          <a:p>
            <a:pPr lvl="1"/>
            <a:r>
              <a:rPr lang="en-US" dirty="0" smtClean="0"/>
              <a:t>Estimated discharge </a:t>
            </a:r>
          </a:p>
          <a:p>
            <a:pPr lvl="1"/>
            <a:r>
              <a:rPr lang="en-US" dirty="0" smtClean="0"/>
              <a:t>Reported uncertainty of recharge and discharge estimates</a:t>
            </a:r>
          </a:p>
          <a:p>
            <a:endParaRPr lang="en-US" dirty="0"/>
          </a:p>
          <a:p>
            <a:pPr marL="0" indent="0">
              <a:buNone/>
            </a:pPr>
            <a:endParaRPr lang="en-US" sz="2000" dirty="0" smtClean="0"/>
          </a:p>
          <a:p>
            <a:pPr marL="0" indent="0">
              <a:buNone/>
            </a:pPr>
            <a:r>
              <a:rPr lang="en-US" sz="2000" dirty="0" smtClean="0"/>
              <a:t>Technical Publication 23 - the previous study for this area</a:t>
            </a:r>
          </a:p>
        </p:txBody>
      </p:sp>
      <p:pic>
        <p:nvPicPr>
          <p:cNvPr id="4" name="Picture 3"/>
          <p:cNvPicPr>
            <a:picLocks noChangeAspect="1"/>
          </p:cNvPicPr>
          <p:nvPr/>
        </p:nvPicPr>
        <p:blipFill>
          <a:blip r:embed="rId3"/>
          <a:stretch>
            <a:fillRect/>
          </a:stretch>
        </p:blipFill>
        <p:spPr>
          <a:xfrm>
            <a:off x="7378700" y="550059"/>
            <a:ext cx="4427164" cy="57292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7913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Hydrogeologic</a:t>
            </a:r>
            <a:r>
              <a:rPr lang="en-US" dirty="0" smtClean="0"/>
              <a:t> Conceptualization</a:t>
            </a:r>
            <a:endParaRPr lang="en-US" dirty="0"/>
          </a:p>
        </p:txBody>
      </p:sp>
      <p:pic>
        <p:nvPicPr>
          <p:cNvPr id="6" name="Picture 5"/>
          <p:cNvPicPr>
            <a:picLocks noChangeAspect="1"/>
          </p:cNvPicPr>
          <p:nvPr/>
        </p:nvPicPr>
        <p:blipFill rotWithShape="1">
          <a:blip r:embed="rId3"/>
          <a:srcRect l="5971" r="2015"/>
          <a:stretch/>
        </p:blipFill>
        <p:spPr>
          <a:xfrm>
            <a:off x="1000125" y="4167654"/>
            <a:ext cx="10191751" cy="2804646"/>
          </a:xfrm>
          <a:prstGeom prst="rect">
            <a:avLst/>
          </a:prstGeom>
        </p:spPr>
      </p:pic>
      <p:sp>
        <p:nvSpPr>
          <p:cNvPr id="7" name="Rectangle 6"/>
          <p:cNvSpPr/>
          <p:nvPr/>
        </p:nvSpPr>
        <p:spPr>
          <a:xfrm>
            <a:off x="838199" y="1728841"/>
            <a:ext cx="9667875" cy="2862322"/>
          </a:xfrm>
          <a:prstGeom prst="rect">
            <a:avLst/>
          </a:prstGeom>
        </p:spPr>
        <p:txBody>
          <a:bodyPr wrap="square">
            <a:spAutoFit/>
          </a:bodyPr>
          <a:lstStyle/>
          <a:p>
            <a:pPr marL="285750" indent="-285750">
              <a:buFont typeface="Arial" panose="020B0604020202020204" pitchFamily="34" charset="0"/>
              <a:buChar char="•"/>
            </a:pPr>
            <a:r>
              <a:rPr lang="en-US" sz="2000" dirty="0" smtClean="0"/>
              <a:t>In General, Rush Valley’s Vertical Units are considered single, interconnected </a:t>
            </a:r>
            <a:r>
              <a:rPr lang="en-US" sz="2000" dirty="0"/>
              <a:t>hydrologic </a:t>
            </a:r>
            <a:r>
              <a:rPr lang="en-US" sz="2000" dirty="0" smtClean="0"/>
              <a:t>systems </a:t>
            </a:r>
          </a:p>
          <a:p>
            <a:pPr marL="742950" lvl="1" indent="-285750">
              <a:buFont typeface="Arial" panose="020B0604020202020204" pitchFamily="34" charset="0"/>
              <a:buChar char="•"/>
            </a:pPr>
            <a:r>
              <a:rPr lang="en-US" sz="2000" dirty="0" smtClean="0"/>
              <a:t>Recharge in the mountains is transmitted to the valley-fill </a:t>
            </a:r>
          </a:p>
          <a:p>
            <a:pPr marL="742950" lvl="1" indent="-285750">
              <a:buFont typeface="Arial" panose="020B0604020202020204" pitchFamily="34" charset="0"/>
              <a:buChar char="•"/>
            </a:pPr>
            <a:r>
              <a:rPr lang="en-US" sz="2000" dirty="0" err="1" smtClean="0"/>
              <a:t>Hydrogeolgic</a:t>
            </a:r>
            <a:r>
              <a:rPr lang="en-US" sz="2000" dirty="0" smtClean="0"/>
              <a:t> units are differentiated because they have different hydraulic characteristics, not because they are disconnected</a:t>
            </a:r>
          </a:p>
          <a:p>
            <a:pPr marL="285750" indent="-285750">
              <a:buFont typeface="Arial" panose="020B0604020202020204" pitchFamily="34" charset="0"/>
              <a:buChar char="•"/>
            </a:pPr>
            <a:r>
              <a:rPr lang="en-US" sz="2000" dirty="0" smtClean="0"/>
              <a:t>Localized conditions may be important in some areas </a:t>
            </a:r>
          </a:p>
          <a:p>
            <a:pPr marL="742950" lvl="1" indent="-285750">
              <a:buFont typeface="Arial" panose="020B0604020202020204" pitchFamily="34" charset="0"/>
              <a:buChar char="•"/>
            </a:pPr>
            <a:r>
              <a:rPr lang="en-US" sz="2000" dirty="0" smtClean="0"/>
              <a:t>Clay layers (Clover/St. John, Vernon areas)</a:t>
            </a:r>
          </a:p>
          <a:p>
            <a:pPr marL="742950" lvl="1" indent="-285750">
              <a:buFont typeface="Arial" panose="020B0604020202020204" pitchFamily="34" charset="0"/>
              <a:buChar char="•"/>
            </a:pPr>
            <a:r>
              <a:rPr lang="en-US" sz="2000" dirty="0" smtClean="0"/>
              <a:t>Fractured bedrock zones (South Mountain, Vernon areas)</a:t>
            </a:r>
          </a:p>
          <a:p>
            <a:pPr marL="742950" lvl="1" indent="-285750">
              <a:buFont typeface="Arial" panose="020B0604020202020204" pitchFamily="34" charset="0"/>
              <a:buChar char="•"/>
            </a:pPr>
            <a:r>
              <a:rPr lang="en-US" sz="2000" dirty="0" smtClean="0"/>
              <a:t>Coarse-grained zones, may be remnants </a:t>
            </a:r>
            <a:r>
              <a:rPr lang="en-US" sz="2000" dirty="0"/>
              <a:t>of old fluvial </a:t>
            </a:r>
            <a:r>
              <a:rPr lang="en-US" sz="2000" dirty="0" smtClean="0"/>
              <a:t>channels (Clover, Vernon)</a:t>
            </a:r>
            <a:endParaRPr lang="en-US" sz="2000" dirty="0"/>
          </a:p>
        </p:txBody>
      </p:sp>
    </p:spTree>
    <p:extLst>
      <p:ext uri="{BB962C8B-B14F-4D97-AF65-F5344CB8AC3E}">
        <p14:creationId xmlns:p14="http://schemas.microsoft.com/office/powerpoint/2010/main" val="2546110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400800" cy="3385447"/>
          </a:xfrm>
          <a:prstGeom prst="rect">
            <a:avLst/>
          </a:prstGeom>
        </p:spPr>
      </p:pic>
      <p:pic>
        <p:nvPicPr>
          <p:cNvPr id="5" name="Picture 4"/>
          <p:cNvPicPr>
            <a:picLocks noChangeAspect="1"/>
          </p:cNvPicPr>
          <p:nvPr/>
        </p:nvPicPr>
        <p:blipFill>
          <a:blip r:embed="rId4"/>
          <a:stretch>
            <a:fillRect/>
          </a:stretch>
        </p:blipFill>
        <p:spPr>
          <a:xfrm>
            <a:off x="0" y="3327410"/>
            <a:ext cx="6588388" cy="3530590"/>
          </a:xfrm>
          <a:prstGeom prst="rect">
            <a:avLst/>
          </a:prstGeom>
        </p:spPr>
      </p:pic>
      <p:pic>
        <p:nvPicPr>
          <p:cNvPr id="7" name="Picture 6"/>
          <p:cNvPicPr>
            <a:picLocks noChangeAspect="1"/>
          </p:cNvPicPr>
          <p:nvPr/>
        </p:nvPicPr>
        <p:blipFill>
          <a:blip r:embed="rId5"/>
          <a:stretch>
            <a:fillRect/>
          </a:stretch>
        </p:blipFill>
        <p:spPr>
          <a:xfrm>
            <a:off x="8563428" y="769396"/>
            <a:ext cx="2523972" cy="3249251"/>
          </a:xfrm>
          <a:prstGeom prst="rect">
            <a:avLst/>
          </a:prstGeom>
        </p:spPr>
      </p:pic>
      <p:cxnSp>
        <p:nvCxnSpPr>
          <p:cNvPr id="9" name="Straight Connector 8"/>
          <p:cNvCxnSpPr/>
          <p:nvPr/>
        </p:nvCxnSpPr>
        <p:spPr>
          <a:xfrm>
            <a:off x="9658350" y="983456"/>
            <a:ext cx="450056" cy="119063"/>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129712" y="1285875"/>
            <a:ext cx="473869" cy="28575"/>
          </a:xfrm>
          <a:prstGeom prst="line">
            <a:avLst/>
          </a:prstGeom>
          <a:ln w="63500" cmpd="dbl">
            <a:solidFill>
              <a:srgbClr val="FFFF00"/>
            </a:solidFill>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96000" y="4232708"/>
            <a:ext cx="6096000" cy="2480150"/>
          </a:xfrm>
          <a:prstGeom prst="rect">
            <a:avLst/>
          </a:prstGeom>
        </p:spPr>
        <p:txBody>
          <a:bodyPr>
            <a:normAutofit/>
          </a:bodyPr>
          <a:lstStyle/>
          <a:p>
            <a:pPr lvl="1"/>
            <a:r>
              <a:rPr lang="en-US" dirty="0" smtClean="0"/>
              <a:t>The bedrock aquifer (UCAU) is heavily fractured in locations near South Mountain and the mouth of Soldier Canyon, and wells that intersect the fracture zones are high producers. (p. 13)</a:t>
            </a:r>
          </a:p>
          <a:p>
            <a:pPr lvl="1"/>
            <a:endParaRPr lang="en-US" dirty="0"/>
          </a:p>
          <a:p>
            <a:pPr lvl="1"/>
            <a:r>
              <a:rPr lang="en-US" dirty="0" smtClean="0"/>
              <a:t>Subsurface flow to Tooele Valley occurs only through the basin-fill, not the bedrock unit. (p. 20)</a:t>
            </a:r>
            <a:endParaRPr lang="en-US" dirty="0"/>
          </a:p>
          <a:p>
            <a:pPr lvl="1"/>
            <a:endParaRPr lang="en-US" dirty="0" smtClean="0"/>
          </a:p>
          <a:p>
            <a:pPr lvl="1"/>
            <a:endParaRPr lang="en-US" dirty="0"/>
          </a:p>
          <a:p>
            <a:pPr lvl="1"/>
            <a:endParaRPr lang="en-US" dirty="0"/>
          </a:p>
        </p:txBody>
      </p:sp>
    </p:spTree>
    <p:extLst>
      <p:ext uri="{BB962C8B-B14F-4D97-AF65-F5344CB8AC3E}">
        <p14:creationId xmlns:p14="http://schemas.microsoft.com/office/powerpoint/2010/main" val="80269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23005</TotalTime>
  <Words>4272</Words>
  <Application>Microsoft Office PowerPoint</Application>
  <PresentationFormat>Widescreen</PresentationFormat>
  <Paragraphs>493</Paragraphs>
  <Slides>32</Slides>
  <Notes>31</Notes>
  <HiddenSlides>0</HiddenSlides>
  <MMClips>0</MMClips>
  <ScaleCrop>false</ScaleCrop>
  <HeadingPairs>
    <vt:vector size="8" baseType="variant">
      <vt:variant>
        <vt:lpstr>Fonts Used</vt:lpstr>
      </vt:variant>
      <vt:variant>
        <vt:i4>4</vt:i4>
      </vt:variant>
      <vt:variant>
        <vt:lpstr>Theme</vt:lpstr>
      </vt:variant>
      <vt:variant>
        <vt:i4>2</vt:i4>
      </vt:variant>
      <vt:variant>
        <vt:lpstr>Slide Titles</vt:lpstr>
      </vt:variant>
      <vt:variant>
        <vt:i4>32</vt:i4>
      </vt:variant>
      <vt:variant>
        <vt:lpstr>Custom Shows</vt:lpstr>
      </vt:variant>
      <vt:variant>
        <vt:i4>1</vt:i4>
      </vt:variant>
    </vt:vector>
  </HeadingPairs>
  <TitlesOfParts>
    <vt:vector size="39" baseType="lpstr">
      <vt:lpstr>Arial</vt:lpstr>
      <vt:lpstr>Calibri</vt:lpstr>
      <vt:lpstr>Calibri Light</vt:lpstr>
      <vt:lpstr>Times New Roman</vt:lpstr>
      <vt:lpstr>Office Theme</vt:lpstr>
      <vt:lpstr>1_Office Theme</vt:lpstr>
      <vt:lpstr>PowerPoint Presentation</vt:lpstr>
      <vt:lpstr>Overview</vt:lpstr>
      <vt:lpstr>PowerPoint Presentation</vt:lpstr>
      <vt:lpstr>PowerPoint Presentation</vt:lpstr>
      <vt:lpstr>PowerPoint Presentation</vt:lpstr>
      <vt:lpstr>Actual Water Use in Rush Valley USGS Ground Water Conditions</vt:lpstr>
      <vt:lpstr>Most Recent Study</vt:lpstr>
      <vt:lpstr>Hydrogeologic Conceptualization</vt:lpstr>
      <vt:lpstr>PowerPoint Presentation</vt:lpstr>
      <vt:lpstr>PowerPoint Presentation</vt:lpstr>
      <vt:lpstr>PowerPoint Presentation</vt:lpstr>
      <vt:lpstr>PowerPoint Presentation</vt:lpstr>
      <vt:lpstr>Groundwater Balance</vt:lpstr>
      <vt:lpstr>USGS Water Budget  -Recharge</vt:lpstr>
      <vt:lpstr>USGS Water Budget  -Discharge</vt:lpstr>
      <vt:lpstr>General Findings</vt:lpstr>
      <vt:lpstr>General Findings</vt:lpstr>
      <vt:lpstr>Recharge &amp; Discharge Estimates</vt:lpstr>
      <vt:lpstr>Subarea Breakdowns – Northern Area</vt:lpstr>
      <vt:lpstr>Subarea Breakdowns - Vernon</vt:lpstr>
      <vt:lpstr>Subarea Breakdowns – Southeastern Area</vt:lpstr>
      <vt:lpstr>Comparison: Recharge vs. Well Withdrawal</vt:lpstr>
      <vt:lpstr>Subarea Summary – Overview </vt:lpstr>
      <vt:lpstr>State Engineer’s Concerns</vt:lpstr>
      <vt:lpstr>Current Policy Background</vt:lpstr>
      <vt:lpstr>Proposed Policy Changes</vt:lpstr>
      <vt:lpstr>Proposed Policy Changes – Southeast Area</vt:lpstr>
      <vt:lpstr>Proposed Policy Changes – Vernon Area</vt:lpstr>
      <vt:lpstr>Proposed Policy Changes – Northern Rush Valley</vt:lpstr>
      <vt:lpstr>Proposed Policy Changes – Final Details</vt:lpstr>
      <vt:lpstr>Policy Adoption Process</vt:lpstr>
      <vt:lpstr>Comment Period</vt:lpstr>
      <vt:lpstr>Custom Show 1</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Jones</dc:creator>
  <cp:lastModifiedBy>James Greer</cp:lastModifiedBy>
  <cp:revision>213</cp:revision>
  <cp:lastPrinted>2018-11-06T23:21:01Z</cp:lastPrinted>
  <dcterms:created xsi:type="dcterms:W3CDTF">2018-09-11T14:37:24Z</dcterms:created>
  <dcterms:modified xsi:type="dcterms:W3CDTF">2018-11-09T15:08:50Z</dcterms:modified>
</cp:coreProperties>
</file>